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51"/>
  </p:handoutMasterIdLst>
  <p:sldIdLst>
    <p:sldId id="256" r:id="rId2"/>
    <p:sldId id="548" r:id="rId3"/>
    <p:sldId id="488" r:id="rId4"/>
    <p:sldId id="489" r:id="rId5"/>
    <p:sldId id="490" r:id="rId6"/>
    <p:sldId id="491" r:id="rId7"/>
    <p:sldId id="492" r:id="rId8"/>
    <p:sldId id="497" r:id="rId9"/>
    <p:sldId id="493" r:id="rId10"/>
    <p:sldId id="494" r:id="rId11"/>
    <p:sldId id="410" r:id="rId12"/>
    <p:sldId id="431" r:id="rId13"/>
    <p:sldId id="432" r:id="rId14"/>
    <p:sldId id="433" r:id="rId15"/>
    <p:sldId id="496" r:id="rId16"/>
    <p:sldId id="529" r:id="rId17"/>
    <p:sldId id="504" r:id="rId18"/>
    <p:sldId id="418" r:id="rId19"/>
    <p:sldId id="421" r:id="rId20"/>
    <p:sldId id="371" r:id="rId21"/>
    <p:sldId id="372" r:id="rId22"/>
    <p:sldId id="506" r:id="rId23"/>
    <p:sldId id="498" r:id="rId24"/>
    <p:sldId id="552" r:id="rId25"/>
    <p:sldId id="553" r:id="rId26"/>
    <p:sldId id="536" r:id="rId27"/>
    <p:sldId id="535" r:id="rId28"/>
    <p:sldId id="554" r:id="rId29"/>
    <p:sldId id="558" r:id="rId30"/>
    <p:sldId id="560" r:id="rId31"/>
    <p:sldId id="566" r:id="rId32"/>
    <p:sldId id="550" r:id="rId33"/>
    <p:sldId id="501" r:id="rId34"/>
    <p:sldId id="542" r:id="rId35"/>
    <p:sldId id="543" r:id="rId36"/>
    <p:sldId id="544" r:id="rId37"/>
    <p:sldId id="584" r:id="rId38"/>
    <p:sldId id="509" r:id="rId39"/>
    <p:sldId id="523" r:id="rId40"/>
    <p:sldId id="526" r:id="rId41"/>
    <p:sldId id="503" r:id="rId42"/>
    <p:sldId id="427" r:id="rId43"/>
    <p:sldId id="581" r:id="rId44"/>
    <p:sldId id="585" r:id="rId45"/>
    <p:sldId id="588" r:id="rId46"/>
    <p:sldId id="582" r:id="rId47"/>
    <p:sldId id="583" r:id="rId48"/>
    <p:sldId id="586" r:id="rId49"/>
    <p:sldId id="587"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FE22"/>
    <a:srgbClr val="FF0000"/>
    <a:srgbClr val="FF33CC"/>
    <a:srgbClr val="F517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93" autoAdjust="0"/>
    <p:restoredTop sz="94624" autoAdjust="0"/>
  </p:normalViewPr>
  <p:slideViewPr>
    <p:cSldViewPr>
      <p:cViewPr varScale="1">
        <p:scale>
          <a:sx n="66" d="100"/>
          <a:sy n="66" d="100"/>
        </p:scale>
        <p:origin x="1206" y="32"/>
      </p:cViewPr>
      <p:guideLst>
        <p:guide orient="horz" pos="2160"/>
        <p:guide pos="2880"/>
      </p:guideLst>
    </p:cSldViewPr>
  </p:slideViewPr>
  <p:outlineViewPr>
    <p:cViewPr>
      <p:scale>
        <a:sx n="33" d="100"/>
        <a:sy n="33" d="100"/>
      </p:scale>
      <p:origin x="0" y="1218"/>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55" d="100"/>
          <a:sy n="55" d="100"/>
        </p:scale>
        <p:origin x="-2904"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image" Target="../media/image1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D6A7F5F-8397-4642-8CA8-62A78307AFD5}" type="datetimeFigureOut">
              <a:rPr lang="en-US" smtClean="0"/>
              <a:pPr/>
              <a:t>12/8/2016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43B0CB1-231F-4F88-B3FC-8005E75AC8C8}"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F711207-3D22-40FA-89C2-408CEF8F0141}" type="datetimeFigureOut">
              <a:rPr lang="en-US" smtClean="0"/>
              <a:pPr/>
              <a:t>12/8/2016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711207-3D22-40FA-89C2-408CEF8F0141}" type="datetimeFigureOut">
              <a:rPr lang="en-US" smtClean="0"/>
              <a:pPr/>
              <a:t>12/8/2016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711207-3D22-40FA-89C2-408CEF8F0141}" type="datetimeFigureOut">
              <a:rPr lang="en-US" smtClean="0"/>
              <a:pPr/>
              <a:t>12/8/2016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711207-3D22-40FA-89C2-408CEF8F0141}" type="datetimeFigureOut">
              <a:rPr lang="en-US" smtClean="0"/>
              <a:pPr/>
              <a:t>12/8/2016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711207-3D22-40FA-89C2-408CEF8F0141}" type="datetimeFigureOut">
              <a:rPr lang="en-US" smtClean="0"/>
              <a:pPr/>
              <a:t>12/8/2016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F711207-3D22-40FA-89C2-408CEF8F0141}" type="datetimeFigureOut">
              <a:rPr lang="en-US" smtClean="0"/>
              <a:pPr/>
              <a:t>12/8/2016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F711207-3D22-40FA-89C2-408CEF8F0141}" type="datetimeFigureOut">
              <a:rPr lang="en-US" smtClean="0"/>
              <a:pPr/>
              <a:t>12/8/2016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F711207-3D22-40FA-89C2-408CEF8F0141}" type="datetimeFigureOut">
              <a:rPr lang="en-US" smtClean="0"/>
              <a:pPr/>
              <a:t>12/8/2016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711207-3D22-40FA-89C2-408CEF8F0141}" type="datetimeFigureOut">
              <a:rPr lang="en-US" smtClean="0"/>
              <a:pPr/>
              <a:t>12/8/2016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F711207-3D22-40FA-89C2-408CEF8F0141}" type="datetimeFigureOut">
              <a:rPr lang="en-US" smtClean="0"/>
              <a:pPr/>
              <a:t>12/8/2016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F711207-3D22-40FA-89C2-408CEF8F0141}" type="datetimeFigureOut">
              <a:rPr lang="en-US" smtClean="0"/>
              <a:pPr/>
              <a:t>12/8/2016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711207-3D22-40FA-89C2-408CEF8F0141}" type="datetimeFigureOut">
              <a:rPr lang="en-US" smtClean="0"/>
              <a:pPr/>
              <a:t>12/8/2016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2EE13E-175B-46ED-911B-514F7D1D654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image" Target="../media/image52.png"/><Relationship Id="rId26" Type="http://schemas.openxmlformats.org/officeDocument/2006/relationships/image" Target="../media/image60.png"/><Relationship Id="rId3" Type="http://schemas.openxmlformats.org/officeDocument/2006/relationships/image" Target="../media/image37.png"/><Relationship Id="rId21" Type="http://schemas.openxmlformats.org/officeDocument/2006/relationships/image" Target="../media/image55.pn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1.png"/><Relationship Id="rId25" Type="http://schemas.openxmlformats.org/officeDocument/2006/relationships/image" Target="../media/image59.png"/><Relationship Id="rId2" Type="http://schemas.openxmlformats.org/officeDocument/2006/relationships/image" Target="../media/image36.png"/><Relationship Id="rId16" Type="http://schemas.openxmlformats.org/officeDocument/2006/relationships/image" Target="../media/image50.png"/><Relationship Id="rId20" Type="http://schemas.openxmlformats.org/officeDocument/2006/relationships/image" Target="../media/image54.png"/><Relationship Id="rId29"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png"/><Relationship Id="rId24" Type="http://schemas.openxmlformats.org/officeDocument/2006/relationships/image" Target="../media/image58.png"/><Relationship Id="rId32" Type="http://schemas.openxmlformats.org/officeDocument/2006/relationships/image" Target="../media/image66.png"/><Relationship Id="rId5" Type="http://schemas.openxmlformats.org/officeDocument/2006/relationships/image" Target="../media/image39.png"/><Relationship Id="rId15" Type="http://schemas.openxmlformats.org/officeDocument/2006/relationships/image" Target="../media/image49.png"/><Relationship Id="rId23" Type="http://schemas.openxmlformats.org/officeDocument/2006/relationships/image" Target="../media/image57.png"/><Relationship Id="rId28" Type="http://schemas.openxmlformats.org/officeDocument/2006/relationships/image" Target="../media/image62.png"/><Relationship Id="rId10" Type="http://schemas.openxmlformats.org/officeDocument/2006/relationships/image" Target="../media/image44.png"/><Relationship Id="rId19" Type="http://schemas.openxmlformats.org/officeDocument/2006/relationships/image" Target="../media/image53.png"/><Relationship Id="rId31" Type="http://schemas.openxmlformats.org/officeDocument/2006/relationships/image" Target="../media/image65.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 Id="rId22" Type="http://schemas.openxmlformats.org/officeDocument/2006/relationships/image" Target="../media/image56.png"/><Relationship Id="rId27" Type="http://schemas.openxmlformats.org/officeDocument/2006/relationships/image" Target="../media/image61.png"/><Relationship Id="rId30" Type="http://schemas.openxmlformats.org/officeDocument/2006/relationships/image" Target="../media/image64.png"/></Relationships>
</file>

<file path=ppt/slides/_rels/slide13.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74.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73.png"/><Relationship Id="rId5" Type="http://schemas.openxmlformats.org/officeDocument/2006/relationships/hyperlink" Target="http://www.nyu.edu/classes/tuckerman/stat.mech/lectures/lecture_21/node6.html" TargetMode="External"/><Relationship Id="rId4" Type="http://schemas.openxmlformats.org/officeDocument/2006/relationships/image" Target="../media/image72.wmf"/></Relationships>
</file>

<file path=ppt/slides/_rels/slide16.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76.gif"/></Relationships>
</file>

<file path=ppt/slides/_rels/slide1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79.wmf"/><Relationship Id="rId4" Type="http://schemas.openxmlformats.org/officeDocument/2006/relationships/oleObject" Target="../embeddings/oleObject6.bin"/></Relationships>
</file>

<file path=ppt/slides/_rels/slide19.xml.rels><?xml version="1.0" encoding="UTF-8" standalone="yes"?>
<Relationships xmlns="http://schemas.openxmlformats.org/package/2006/relationships"><Relationship Id="rId2" Type="http://schemas.openxmlformats.org/officeDocument/2006/relationships/image" Target="../media/image81.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2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5" Type="http://schemas.openxmlformats.org/officeDocument/2006/relationships/image" Target="../media/image87.jpeg"/><Relationship Id="rId4" Type="http://schemas.openxmlformats.org/officeDocument/2006/relationships/image" Target="../media/image81.gif"/></Relationships>
</file>

<file path=ppt/slides/_rels/slide2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0.gif"/><Relationship Id="rId2" Type="http://schemas.openxmlformats.org/officeDocument/2006/relationships/image" Target="../media/image89.png"/><Relationship Id="rId1" Type="http://schemas.openxmlformats.org/officeDocument/2006/relationships/slideLayout" Target="../slideLayouts/slideLayout2.xml"/><Relationship Id="rId5" Type="http://schemas.openxmlformats.org/officeDocument/2006/relationships/image" Target="../media/image92.gif"/><Relationship Id="rId4" Type="http://schemas.openxmlformats.org/officeDocument/2006/relationships/image" Target="../media/image91.gif"/></Relationships>
</file>

<file path=ppt/slides/_rels/slide2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6.png"/><Relationship Id="rId4" Type="http://schemas.openxmlformats.org/officeDocument/2006/relationships/image" Target="../media/image5.wmf"/></Relationships>
</file>

<file path=ppt/slides/_rels/slide30.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image" Target="../media/image98.png"/><Relationship Id="rId1" Type="http://schemas.openxmlformats.org/officeDocument/2006/relationships/slideLayout" Target="../slideLayouts/slideLayout2.xml"/><Relationship Id="rId5" Type="http://schemas.openxmlformats.org/officeDocument/2006/relationships/image" Target="../media/image101.emf"/><Relationship Id="rId4" Type="http://schemas.openxmlformats.org/officeDocument/2006/relationships/image" Target="../media/image100.emf"/></Relationships>
</file>

<file path=ppt/slides/_rels/slide31.xml.rels><?xml version="1.0" encoding="UTF-8" standalone="yes"?>
<Relationships xmlns="http://schemas.openxmlformats.org/package/2006/relationships"><Relationship Id="rId3" Type="http://schemas.openxmlformats.org/officeDocument/2006/relationships/hyperlink" Target="https://inspirehep.net/author/profile/Orjuela%20Koop,%20J.D.?recid=1411139&amp;ln=en" TargetMode="External"/><Relationship Id="rId7" Type="http://schemas.openxmlformats.org/officeDocument/2006/relationships/hyperlink" Target="https://inspirehep.net/search?cc=Institutions&amp;p=institution:%22Colorado%20U.%22&amp;ln=en" TargetMode="External"/><Relationship Id="rId2" Type="http://schemas.openxmlformats.org/officeDocument/2006/relationships/hyperlink" Target="https://inspirehep.net/record/1411139" TargetMode="External"/><Relationship Id="rId1" Type="http://schemas.openxmlformats.org/officeDocument/2006/relationships/slideLayout" Target="../slideLayouts/slideLayout6.xml"/><Relationship Id="rId6" Type="http://schemas.openxmlformats.org/officeDocument/2006/relationships/hyperlink" Target="https://inspirehep.net/author/profile/Nagle,%20J.L.?recid=1411139&amp;ln=en" TargetMode="External"/><Relationship Id="rId5" Type="http://schemas.openxmlformats.org/officeDocument/2006/relationships/hyperlink" Target="https://inspirehep.net/author/profile/Yin,%20P.?recid=1411139&amp;ln=en" TargetMode="External"/><Relationship Id="rId4" Type="http://schemas.openxmlformats.org/officeDocument/2006/relationships/hyperlink" Target="https://inspirehep.net/author/profile/Belmont,%20R.?recid=1411139&amp;ln=en"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png"/><Relationship Id="rId1" Type="http://schemas.openxmlformats.org/officeDocument/2006/relationships/slideLayout" Target="../slideLayouts/slideLayout2.xml"/><Relationship Id="rId4" Type="http://schemas.openxmlformats.org/officeDocument/2006/relationships/image" Target="../media/image105.jpeg"/></Relationships>
</file>

<file path=ppt/slides/_rels/slide34.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7.png"/><Relationship Id="rId7" Type="http://schemas.openxmlformats.org/officeDocument/2006/relationships/image" Target="../media/image104.jpeg"/><Relationship Id="rId2"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jpeg"/></Relationships>
</file>

<file path=ppt/slides/_rels/slide3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image" Target="../media/image121.jpeg"/><Relationship Id="rId7" Type="http://schemas.openxmlformats.org/officeDocument/2006/relationships/image" Target="../media/image125.png"/><Relationship Id="rId2" Type="http://schemas.openxmlformats.org/officeDocument/2006/relationships/image" Target="../media/image120.jpeg"/><Relationship Id="rId1" Type="http://schemas.openxmlformats.org/officeDocument/2006/relationships/slideLayout" Target="../slideLayouts/slideLayout2.xml"/><Relationship Id="rId6" Type="http://schemas.openxmlformats.org/officeDocument/2006/relationships/image" Target="../media/image124.png"/><Relationship Id="rId5" Type="http://schemas.openxmlformats.org/officeDocument/2006/relationships/image" Target="../media/image123.jpeg"/><Relationship Id="rId4" Type="http://schemas.openxmlformats.org/officeDocument/2006/relationships/image" Target="../media/image122.jpeg"/><Relationship Id="rId9" Type="http://schemas.openxmlformats.org/officeDocument/2006/relationships/image" Target="../media/image127.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emf"/></Relationships>
</file>

<file path=ppt/slides/_rels/slide40.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41.xml.rels><?xml version="1.0" encoding="UTF-8" standalone="yes"?>
<Relationships xmlns="http://schemas.openxmlformats.org/package/2006/relationships"><Relationship Id="rId3" Type="http://schemas.openxmlformats.org/officeDocument/2006/relationships/hyperlink" Target="http://arxiv.org/abs/arXiv:1402.1209" TargetMode="External"/><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32.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 Id="rId4" Type="http://schemas.openxmlformats.org/officeDocument/2006/relationships/image" Target="../media/image135.png"/></Relationships>
</file>

<file path=ppt/slides/_rels/slide46.xml.rels><?xml version="1.0" encoding="UTF-8" standalone="yes"?>
<Relationships xmlns="http://schemas.openxmlformats.org/package/2006/relationships"><Relationship Id="rId2" Type="http://schemas.openxmlformats.org/officeDocument/2006/relationships/image" Target="../media/image136.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32.gi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38.png"/><Relationship Id="rId7" Type="http://schemas.openxmlformats.org/officeDocument/2006/relationships/image" Target="../media/image142.png"/><Relationship Id="rId2" Type="http://schemas.openxmlformats.org/officeDocument/2006/relationships/image" Target="../media/image137.png"/><Relationship Id="rId1" Type="http://schemas.openxmlformats.org/officeDocument/2006/relationships/slideLayout" Target="../slideLayouts/slideLayout2.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49.xml.rels><?xml version="1.0" encoding="UTF-8" standalone="yes"?>
<Relationships xmlns="http://schemas.openxmlformats.org/package/2006/relationships"><Relationship Id="rId3" Type="http://schemas.openxmlformats.org/officeDocument/2006/relationships/image" Target="../media/image143.gif"/><Relationship Id="rId2" Type="http://schemas.openxmlformats.org/officeDocument/2006/relationships/image" Target="../media/image81.gif"/><Relationship Id="rId1" Type="http://schemas.openxmlformats.org/officeDocument/2006/relationships/slideLayout" Target="../slideLayouts/slideLayout2.xml"/><Relationship Id="rId4" Type="http://schemas.openxmlformats.org/officeDocument/2006/relationships/image" Target="../media/image144.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wmf"/><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6.emf"/><Relationship Id="rId5" Type="http://schemas.openxmlformats.org/officeDocument/2006/relationships/oleObject" Target="../embeddings/oleObject3.bin"/><Relationship Id="rId4" Type="http://schemas.openxmlformats.org/officeDocument/2006/relationships/image" Target="../media/image15.emf"/><Relationship Id="rId9" Type="http://schemas.openxmlformats.org/officeDocument/2006/relationships/image" Target="../media/image18.emf"/></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gif"/><Relationship Id="rId5" Type="http://schemas.openxmlformats.org/officeDocument/2006/relationships/image" Target="../media/image24.pn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6457890"/>
            <a:ext cx="9143144" cy="400110"/>
          </a:xfrm>
          <a:prstGeom prst="rect">
            <a:avLst/>
          </a:prstGeom>
          <a:noFill/>
        </p:spPr>
        <p:txBody>
          <a:bodyPr wrap="none" rtlCol="0">
            <a:spAutoFit/>
          </a:bodyPr>
          <a:lstStyle/>
          <a:p>
            <a:r>
              <a:rPr lang="en-US" sz="2000" dirty="0">
                <a:solidFill>
                  <a:schemeClr val="bg1"/>
                </a:solidFill>
              </a:rPr>
              <a:t>Florida State University                                                                              December 08, 2016</a:t>
            </a:r>
          </a:p>
        </p:txBody>
      </p:sp>
      <p:sp>
        <p:nvSpPr>
          <p:cNvPr id="7" name="TextBox 6"/>
          <p:cNvSpPr txBox="1"/>
          <p:nvPr/>
        </p:nvSpPr>
        <p:spPr>
          <a:xfrm>
            <a:off x="2451917" y="5410200"/>
            <a:ext cx="4249753" cy="830997"/>
          </a:xfrm>
          <a:prstGeom prst="rect">
            <a:avLst/>
          </a:prstGeom>
          <a:noFill/>
        </p:spPr>
        <p:txBody>
          <a:bodyPr wrap="none" rtlCol="0">
            <a:spAutoFit/>
          </a:bodyPr>
          <a:lstStyle/>
          <a:p>
            <a:pPr algn="ctr"/>
            <a:r>
              <a:rPr lang="en-US" sz="2400" dirty="0">
                <a:solidFill>
                  <a:schemeClr val="bg1">
                    <a:lumMod val="75000"/>
                  </a:schemeClr>
                </a:solidFill>
              </a:rPr>
              <a:t>Jamie Nagle</a:t>
            </a:r>
          </a:p>
          <a:p>
            <a:pPr algn="ctr"/>
            <a:r>
              <a:rPr lang="en-US" sz="2400" dirty="0">
                <a:solidFill>
                  <a:schemeClr val="bg1">
                    <a:lumMod val="75000"/>
                  </a:schemeClr>
                </a:solidFill>
              </a:rPr>
              <a:t>University of Colorado - Boulder</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5229165"/>
            <a:ext cx="1228725" cy="122872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0" y="5188803"/>
            <a:ext cx="1295400" cy="1203385"/>
          </a:xfrm>
          <a:prstGeom prst="rect">
            <a:avLst/>
          </a:prstGeom>
        </p:spPr>
      </p:pic>
      <p:pic>
        <p:nvPicPr>
          <p:cNvPr id="2" name="Picture 1"/>
          <p:cNvPicPr>
            <a:picLocks noChangeAspect="1"/>
          </p:cNvPicPr>
          <p:nvPr/>
        </p:nvPicPr>
        <p:blipFill rotWithShape="1">
          <a:blip r:embed="rId4"/>
          <a:srcRect t="3279" b="8395"/>
          <a:stretch/>
        </p:blipFill>
        <p:spPr>
          <a:xfrm>
            <a:off x="533400" y="1327150"/>
            <a:ext cx="8077200" cy="3702050"/>
          </a:xfrm>
          <a:prstGeom prst="rect">
            <a:avLst/>
          </a:prstGeom>
          <a:ln>
            <a:solidFill>
              <a:schemeClr val="bg1"/>
            </a:solidFill>
          </a:ln>
        </p:spPr>
      </p:pic>
      <p:sp>
        <p:nvSpPr>
          <p:cNvPr id="5" name="TextBox 4"/>
          <p:cNvSpPr txBox="1"/>
          <p:nvPr/>
        </p:nvSpPr>
        <p:spPr>
          <a:xfrm>
            <a:off x="-76200" y="-76200"/>
            <a:ext cx="9296400" cy="1446550"/>
          </a:xfrm>
          <a:prstGeom prst="rect">
            <a:avLst/>
          </a:prstGeom>
          <a:noFill/>
        </p:spPr>
        <p:txBody>
          <a:bodyPr wrap="square" rtlCol="0">
            <a:spAutoFit/>
          </a:bodyPr>
          <a:lstStyle/>
          <a:p>
            <a:pPr algn="ctr"/>
            <a:r>
              <a:rPr lang="en-US" sz="4400" dirty="0">
                <a:solidFill>
                  <a:schemeClr val="bg1"/>
                </a:solidFill>
              </a:rPr>
              <a:t>How does the </a:t>
            </a:r>
          </a:p>
          <a:p>
            <a:pPr algn="ctr"/>
            <a:r>
              <a:rPr lang="en-US" sz="4400" dirty="0">
                <a:solidFill>
                  <a:schemeClr val="bg1"/>
                </a:solidFill>
              </a:rPr>
              <a:t>Quark-Gluon Plasma really work?</a:t>
            </a:r>
            <a:endParaRPr lang="en-US" sz="9600" i="1"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53200" y="6184900"/>
            <a:ext cx="2133600" cy="476250"/>
          </a:xfrm>
        </p:spPr>
        <p:txBody>
          <a:bodyPr/>
          <a:lstStyle/>
          <a:p>
            <a:fld id="{D66F6FE4-8F63-428E-8AD0-6A2BC5AE0FBE}" type="slidenum">
              <a:rPr lang="en-US"/>
              <a:pPr/>
              <a:t>10</a:t>
            </a:fld>
            <a:endParaRPr lang="en-US"/>
          </a:p>
        </p:txBody>
      </p:sp>
      <p:grpSp>
        <p:nvGrpSpPr>
          <p:cNvPr id="5" name="Group 2"/>
          <p:cNvGrpSpPr>
            <a:grpSpLocks/>
          </p:cNvGrpSpPr>
          <p:nvPr/>
        </p:nvGrpSpPr>
        <p:grpSpPr bwMode="auto">
          <a:xfrm>
            <a:off x="0" y="866308"/>
            <a:ext cx="9144000" cy="5991692"/>
            <a:chOff x="1440" y="1056"/>
            <a:chExt cx="4320" cy="3290"/>
          </a:xfrm>
        </p:grpSpPr>
        <p:sp>
          <p:nvSpPr>
            <p:cNvPr id="6" name="Rectangle 3"/>
            <p:cNvSpPr>
              <a:spLocks noChangeArrowheads="1"/>
            </p:cNvSpPr>
            <p:nvPr/>
          </p:nvSpPr>
          <p:spPr bwMode="auto">
            <a:xfrm>
              <a:off x="1440" y="1056"/>
              <a:ext cx="4320" cy="3264"/>
            </a:xfrm>
            <a:prstGeom prst="rect">
              <a:avLst/>
            </a:prstGeom>
            <a:solidFill>
              <a:schemeClr val="tx2"/>
            </a:solidFill>
            <a:ln w="9525" algn="ctr">
              <a:solidFill>
                <a:schemeClr val="tx1"/>
              </a:solidFill>
              <a:miter lim="800000"/>
              <a:headEnd/>
              <a:tailEnd/>
            </a:ln>
            <a:effectLst/>
          </p:spPr>
          <p:txBody>
            <a:bodyPr wrap="none" anchor="ctr"/>
            <a:lstStyle/>
            <a:p>
              <a:pPr algn="ctr" eaLnBrk="0" hangingPunct="0"/>
              <a:endParaRPr lang="en-US" sz="3600">
                <a:solidFill>
                  <a:schemeClr val="bg1"/>
                </a:solidFill>
              </a:endParaRPr>
            </a:p>
          </p:txBody>
        </p:sp>
        <p:grpSp>
          <p:nvGrpSpPr>
            <p:cNvPr id="7" name="Group 6"/>
            <p:cNvGrpSpPr>
              <a:grpSpLocks noChangeAspect="1"/>
            </p:cNvGrpSpPr>
            <p:nvPr/>
          </p:nvGrpSpPr>
          <p:grpSpPr bwMode="auto">
            <a:xfrm>
              <a:off x="1734" y="1275"/>
              <a:ext cx="3304" cy="2895"/>
              <a:chOff x="1883" y="699"/>
              <a:chExt cx="3637" cy="3189"/>
            </a:xfrm>
          </p:grpSpPr>
          <p:grpSp>
            <p:nvGrpSpPr>
              <p:cNvPr id="17" name="Group 5"/>
              <p:cNvGrpSpPr>
                <a:grpSpLocks noChangeAspect="1"/>
              </p:cNvGrpSpPr>
              <p:nvPr/>
            </p:nvGrpSpPr>
            <p:grpSpPr bwMode="auto">
              <a:xfrm>
                <a:off x="1883" y="795"/>
                <a:ext cx="1061" cy="608"/>
                <a:chOff x="3936" y="2904"/>
                <a:chExt cx="1632" cy="936"/>
              </a:xfrm>
            </p:grpSpPr>
            <p:grpSp>
              <p:nvGrpSpPr>
                <p:cNvPr id="474" name="Group 6"/>
                <p:cNvGrpSpPr>
                  <a:grpSpLocks noChangeAspect="1"/>
                </p:cNvGrpSpPr>
                <p:nvPr/>
              </p:nvGrpSpPr>
              <p:grpSpPr bwMode="auto">
                <a:xfrm rot="6537213" flipV="1">
                  <a:off x="4539" y="3607"/>
                  <a:ext cx="446" cy="20"/>
                  <a:chOff x="2400" y="1776"/>
                  <a:chExt cx="1008" cy="0"/>
                </a:xfrm>
              </p:grpSpPr>
              <p:sp>
                <p:nvSpPr>
                  <p:cNvPr id="515" name="Line 7"/>
                  <p:cNvSpPr>
                    <a:spLocks noChangeAspect="1" noChangeShapeType="1"/>
                  </p:cNvSpPr>
                  <p:nvPr/>
                </p:nvSpPr>
                <p:spPr bwMode="auto">
                  <a:xfrm>
                    <a:off x="2400" y="1776"/>
                    <a:ext cx="1008" cy="0"/>
                  </a:xfrm>
                  <a:prstGeom prst="line">
                    <a:avLst/>
                  </a:prstGeom>
                  <a:noFill/>
                  <a:ln w="28575">
                    <a:solidFill>
                      <a:srgbClr val="33CCCC"/>
                    </a:solidFill>
                    <a:round/>
                    <a:headEnd/>
                    <a:tailEnd/>
                  </a:ln>
                  <a:effectLst/>
                </p:spPr>
                <p:txBody>
                  <a:bodyPr wrap="none">
                    <a:spAutoFit/>
                  </a:bodyPr>
                  <a:lstStyle/>
                  <a:p>
                    <a:endParaRPr lang="en-US"/>
                  </a:p>
                </p:txBody>
              </p:sp>
              <p:sp>
                <p:nvSpPr>
                  <p:cNvPr id="516" name="Line 8"/>
                  <p:cNvSpPr>
                    <a:spLocks noChangeAspect="1" noChangeShapeType="1"/>
                  </p:cNvSpPr>
                  <p:nvPr/>
                </p:nvSpPr>
                <p:spPr bwMode="auto">
                  <a:xfrm>
                    <a:off x="2400" y="1776"/>
                    <a:ext cx="528" cy="0"/>
                  </a:xfrm>
                  <a:prstGeom prst="line">
                    <a:avLst/>
                  </a:prstGeom>
                  <a:noFill/>
                  <a:ln w="28575">
                    <a:solidFill>
                      <a:srgbClr val="33CCCC"/>
                    </a:solidFill>
                    <a:round/>
                    <a:headEnd/>
                    <a:tailEnd type="triangle" w="med" len="med"/>
                  </a:ln>
                  <a:effectLst/>
                </p:spPr>
                <p:txBody>
                  <a:bodyPr>
                    <a:spAutoFit/>
                  </a:bodyPr>
                  <a:lstStyle/>
                  <a:p>
                    <a:endParaRPr lang="en-US"/>
                  </a:p>
                </p:txBody>
              </p:sp>
            </p:grpSp>
            <p:grpSp>
              <p:nvGrpSpPr>
                <p:cNvPr id="475" name="Group 9"/>
                <p:cNvGrpSpPr>
                  <a:grpSpLocks noChangeAspect="1"/>
                </p:cNvGrpSpPr>
                <p:nvPr/>
              </p:nvGrpSpPr>
              <p:grpSpPr bwMode="auto">
                <a:xfrm rot="10795524" flipV="1">
                  <a:off x="4846" y="3387"/>
                  <a:ext cx="446" cy="20"/>
                  <a:chOff x="2400" y="1776"/>
                  <a:chExt cx="1008" cy="0"/>
                </a:xfrm>
              </p:grpSpPr>
              <p:sp>
                <p:nvSpPr>
                  <p:cNvPr id="513" name="Line 10"/>
                  <p:cNvSpPr>
                    <a:spLocks noChangeAspect="1" noChangeShapeType="1"/>
                  </p:cNvSpPr>
                  <p:nvPr/>
                </p:nvSpPr>
                <p:spPr bwMode="auto">
                  <a:xfrm>
                    <a:off x="2400" y="1776"/>
                    <a:ext cx="1008" cy="0"/>
                  </a:xfrm>
                  <a:prstGeom prst="line">
                    <a:avLst/>
                  </a:prstGeom>
                  <a:noFill/>
                  <a:ln w="28575">
                    <a:solidFill>
                      <a:srgbClr val="FF0000"/>
                    </a:solidFill>
                    <a:round/>
                    <a:headEnd/>
                    <a:tailEnd/>
                  </a:ln>
                  <a:effectLst/>
                </p:spPr>
                <p:txBody>
                  <a:bodyPr wrap="none">
                    <a:spAutoFit/>
                  </a:bodyPr>
                  <a:lstStyle/>
                  <a:p>
                    <a:endParaRPr lang="en-US"/>
                  </a:p>
                </p:txBody>
              </p:sp>
              <p:sp>
                <p:nvSpPr>
                  <p:cNvPr id="514" name="Line 11"/>
                  <p:cNvSpPr>
                    <a:spLocks noChangeAspect="1" noChangeShapeType="1"/>
                  </p:cNvSpPr>
                  <p:nvPr/>
                </p:nvSpPr>
                <p:spPr bwMode="auto">
                  <a:xfrm>
                    <a:off x="2400" y="1776"/>
                    <a:ext cx="528" cy="0"/>
                  </a:xfrm>
                  <a:prstGeom prst="line">
                    <a:avLst/>
                  </a:prstGeom>
                  <a:noFill/>
                  <a:ln w="28575">
                    <a:solidFill>
                      <a:srgbClr val="FF0000"/>
                    </a:solidFill>
                    <a:round/>
                    <a:headEnd/>
                    <a:tailEnd type="triangle" w="med" len="med"/>
                  </a:ln>
                  <a:effectLst/>
                </p:spPr>
                <p:txBody>
                  <a:bodyPr>
                    <a:spAutoFit/>
                  </a:bodyPr>
                  <a:lstStyle/>
                  <a:p>
                    <a:endParaRPr lang="en-US"/>
                  </a:p>
                </p:txBody>
              </p:sp>
            </p:grpSp>
            <p:grpSp>
              <p:nvGrpSpPr>
                <p:cNvPr id="476" name="Group 12"/>
                <p:cNvGrpSpPr>
                  <a:grpSpLocks noChangeAspect="1"/>
                </p:cNvGrpSpPr>
                <p:nvPr/>
              </p:nvGrpSpPr>
              <p:grpSpPr bwMode="auto">
                <a:xfrm rot="-2316081">
                  <a:off x="4276" y="3009"/>
                  <a:ext cx="842" cy="469"/>
                  <a:chOff x="1152" y="1164"/>
                  <a:chExt cx="1177" cy="853"/>
                </a:xfrm>
              </p:grpSpPr>
              <p:grpSp>
                <p:nvGrpSpPr>
                  <p:cNvPr id="485" name="Group 13"/>
                  <p:cNvGrpSpPr>
                    <a:grpSpLocks noChangeAspect="1"/>
                  </p:cNvGrpSpPr>
                  <p:nvPr/>
                </p:nvGrpSpPr>
                <p:grpSpPr bwMode="auto">
                  <a:xfrm rot="-5370107">
                    <a:off x="1505" y="1607"/>
                    <a:ext cx="620" cy="169"/>
                    <a:chOff x="480" y="3696"/>
                    <a:chExt cx="3360" cy="240"/>
                  </a:xfrm>
                </p:grpSpPr>
                <p:cxnSp>
                  <p:nvCxnSpPr>
                    <p:cNvPr id="503" name="AutoShape 14"/>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FF0000"/>
                      </a:solidFill>
                      <a:round/>
                      <a:headEnd/>
                      <a:tailEnd/>
                    </a:ln>
                    <a:effectLst/>
                  </p:spPr>
                </p:cxnSp>
                <p:cxnSp>
                  <p:nvCxnSpPr>
                    <p:cNvPr id="504" name="AutoShape 15"/>
                    <p:cNvCxnSpPr>
                      <a:cxnSpLocks noChangeAspect="1" noChangeShapeType="1"/>
                    </p:cNvCxnSpPr>
                    <p:nvPr/>
                  </p:nvCxnSpPr>
                  <p:spPr bwMode="auto">
                    <a:xfrm>
                      <a:off x="480" y="3696"/>
                      <a:ext cx="336" cy="240"/>
                    </a:xfrm>
                    <a:prstGeom prst="curvedConnector3">
                      <a:avLst>
                        <a:gd name="adj1" fmla="val 50000"/>
                      </a:avLst>
                    </a:prstGeom>
                    <a:noFill/>
                    <a:ln w="28575">
                      <a:solidFill>
                        <a:srgbClr val="FF0000"/>
                      </a:solidFill>
                      <a:round/>
                      <a:headEnd/>
                      <a:tailEnd/>
                    </a:ln>
                    <a:effectLst/>
                  </p:spPr>
                </p:cxnSp>
                <p:cxnSp>
                  <p:nvCxnSpPr>
                    <p:cNvPr id="505" name="AutoShape 16"/>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FF0000"/>
                      </a:solidFill>
                      <a:round/>
                      <a:headEnd/>
                      <a:tailEnd/>
                    </a:ln>
                    <a:effectLst/>
                  </p:spPr>
                </p:cxnSp>
                <p:cxnSp>
                  <p:nvCxnSpPr>
                    <p:cNvPr id="506" name="AutoShape 17"/>
                    <p:cNvCxnSpPr>
                      <a:cxnSpLocks noChangeAspect="1" noChangeShapeType="1"/>
                    </p:cNvCxnSpPr>
                    <p:nvPr/>
                  </p:nvCxnSpPr>
                  <p:spPr bwMode="auto">
                    <a:xfrm>
                      <a:off x="1152" y="3696"/>
                      <a:ext cx="336" cy="240"/>
                    </a:xfrm>
                    <a:prstGeom prst="curvedConnector3">
                      <a:avLst>
                        <a:gd name="adj1" fmla="val 50000"/>
                      </a:avLst>
                    </a:prstGeom>
                    <a:noFill/>
                    <a:ln w="28575">
                      <a:solidFill>
                        <a:srgbClr val="FF0000"/>
                      </a:solidFill>
                      <a:round/>
                      <a:headEnd/>
                      <a:tailEnd/>
                    </a:ln>
                    <a:effectLst/>
                  </p:spPr>
                </p:cxnSp>
                <p:cxnSp>
                  <p:nvCxnSpPr>
                    <p:cNvPr id="507" name="AutoShape 18"/>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FF0000"/>
                      </a:solidFill>
                      <a:round/>
                      <a:headEnd/>
                      <a:tailEnd/>
                    </a:ln>
                    <a:effectLst/>
                  </p:spPr>
                </p:cxnSp>
                <p:cxnSp>
                  <p:nvCxnSpPr>
                    <p:cNvPr id="508" name="AutoShape 19"/>
                    <p:cNvCxnSpPr>
                      <a:cxnSpLocks noChangeAspect="1" noChangeShapeType="1"/>
                    </p:cNvCxnSpPr>
                    <p:nvPr/>
                  </p:nvCxnSpPr>
                  <p:spPr bwMode="auto">
                    <a:xfrm>
                      <a:off x="1824" y="3696"/>
                      <a:ext cx="336" cy="240"/>
                    </a:xfrm>
                    <a:prstGeom prst="curvedConnector3">
                      <a:avLst>
                        <a:gd name="adj1" fmla="val 50000"/>
                      </a:avLst>
                    </a:prstGeom>
                    <a:noFill/>
                    <a:ln w="28575">
                      <a:solidFill>
                        <a:srgbClr val="FF0000"/>
                      </a:solidFill>
                      <a:round/>
                      <a:headEnd/>
                      <a:tailEnd/>
                    </a:ln>
                    <a:effectLst/>
                  </p:spPr>
                </p:cxnSp>
                <p:cxnSp>
                  <p:nvCxnSpPr>
                    <p:cNvPr id="509" name="AutoShape 20"/>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FF0000"/>
                      </a:solidFill>
                      <a:round/>
                      <a:headEnd/>
                      <a:tailEnd/>
                    </a:ln>
                    <a:effectLst/>
                  </p:spPr>
                </p:cxnSp>
                <p:cxnSp>
                  <p:nvCxnSpPr>
                    <p:cNvPr id="510" name="AutoShape 21"/>
                    <p:cNvCxnSpPr>
                      <a:cxnSpLocks noChangeAspect="1" noChangeShapeType="1"/>
                    </p:cNvCxnSpPr>
                    <p:nvPr/>
                  </p:nvCxnSpPr>
                  <p:spPr bwMode="auto">
                    <a:xfrm>
                      <a:off x="2496" y="3696"/>
                      <a:ext cx="336" cy="240"/>
                    </a:xfrm>
                    <a:prstGeom prst="curvedConnector3">
                      <a:avLst>
                        <a:gd name="adj1" fmla="val 50000"/>
                      </a:avLst>
                    </a:prstGeom>
                    <a:noFill/>
                    <a:ln w="28575">
                      <a:solidFill>
                        <a:srgbClr val="FF0000"/>
                      </a:solidFill>
                      <a:round/>
                      <a:headEnd/>
                      <a:tailEnd/>
                    </a:ln>
                    <a:effectLst/>
                  </p:spPr>
                </p:cxnSp>
                <p:cxnSp>
                  <p:nvCxnSpPr>
                    <p:cNvPr id="511" name="AutoShape 22"/>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FF0000"/>
                      </a:solidFill>
                      <a:round/>
                      <a:headEnd/>
                      <a:tailEnd/>
                    </a:ln>
                    <a:effectLst/>
                  </p:spPr>
                </p:cxnSp>
                <p:cxnSp>
                  <p:nvCxnSpPr>
                    <p:cNvPr id="512" name="AutoShape 23"/>
                    <p:cNvCxnSpPr>
                      <a:cxnSpLocks noChangeAspect="1" noChangeShapeType="1"/>
                    </p:cNvCxnSpPr>
                    <p:nvPr/>
                  </p:nvCxnSpPr>
                  <p:spPr bwMode="auto">
                    <a:xfrm>
                      <a:off x="3168" y="3696"/>
                      <a:ext cx="336" cy="240"/>
                    </a:xfrm>
                    <a:prstGeom prst="curvedConnector3">
                      <a:avLst>
                        <a:gd name="adj1" fmla="val 50000"/>
                      </a:avLst>
                    </a:prstGeom>
                    <a:noFill/>
                    <a:ln w="28575">
                      <a:solidFill>
                        <a:srgbClr val="FF0000"/>
                      </a:solidFill>
                      <a:round/>
                      <a:headEnd/>
                      <a:tailEnd/>
                    </a:ln>
                    <a:effectLst/>
                  </p:spPr>
                </p:cxnSp>
              </p:grpSp>
              <p:grpSp>
                <p:nvGrpSpPr>
                  <p:cNvPr id="486" name="Group 24"/>
                  <p:cNvGrpSpPr>
                    <a:grpSpLocks noChangeAspect="1"/>
                  </p:cNvGrpSpPr>
                  <p:nvPr/>
                </p:nvGrpSpPr>
                <p:grpSpPr bwMode="auto">
                  <a:xfrm rot="2264111">
                    <a:off x="1152" y="1164"/>
                    <a:ext cx="624" cy="49"/>
                    <a:chOff x="2400" y="1776"/>
                    <a:chExt cx="1008" cy="0"/>
                  </a:xfrm>
                </p:grpSpPr>
                <p:sp>
                  <p:nvSpPr>
                    <p:cNvPr id="501" name="Line 25"/>
                    <p:cNvSpPr>
                      <a:spLocks noChangeAspect="1" noChangeShapeType="1"/>
                    </p:cNvSpPr>
                    <p:nvPr/>
                  </p:nvSpPr>
                  <p:spPr bwMode="auto">
                    <a:xfrm>
                      <a:off x="2400" y="1776"/>
                      <a:ext cx="1008" cy="0"/>
                    </a:xfrm>
                    <a:prstGeom prst="line">
                      <a:avLst/>
                    </a:prstGeom>
                    <a:noFill/>
                    <a:ln w="28575">
                      <a:solidFill>
                        <a:srgbClr val="33CCCC"/>
                      </a:solidFill>
                      <a:round/>
                      <a:headEnd/>
                      <a:tailEnd/>
                    </a:ln>
                    <a:effectLst/>
                  </p:spPr>
                  <p:txBody>
                    <a:bodyPr wrap="none">
                      <a:spAutoFit/>
                    </a:bodyPr>
                    <a:lstStyle/>
                    <a:p>
                      <a:endParaRPr lang="en-US"/>
                    </a:p>
                  </p:txBody>
                </p:sp>
                <p:sp>
                  <p:nvSpPr>
                    <p:cNvPr id="502" name="Line 26"/>
                    <p:cNvSpPr>
                      <a:spLocks noChangeAspect="1" noChangeShapeType="1"/>
                    </p:cNvSpPr>
                    <p:nvPr/>
                  </p:nvSpPr>
                  <p:spPr bwMode="auto">
                    <a:xfrm>
                      <a:off x="2400" y="1776"/>
                      <a:ext cx="528" cy="0"/>
                    </a:xfrm>
                    <a:prstGeom prst="line">
                      <a:avLst/>
                    </a:prstGeom>
                    <a:noFill/>
                    <a:ln w="28575">
                      <a:solidFill>
                        <a:srgbClr val="33CCCC"/>
                      </a:solidFill>
                      <a:round/>
                      <a:headEnd/>
                      <a:tailEnd type="triangle" w="med" len="med"/>
                    </a:ln>
                    <a:effectLst/>
                  </p:spPr>
                  <p:txBody>
                    <a:bodyPr>
                      <a:spAutoFit/>
                    </a:bodyPr>
                    <a:lstStyle/>
                    <a:p>
                      <a:endParaRPr lang="en-US"/>
                    </a:p>
                  </p:txBody>
                </p:sp>
              </p:grpSp>
              <p:grpSp>
                <p:nvGrpSpPr>
                  <p:cNvPr id="487" name="Group 27"/>
                  <p:cNvGrpSpPr>
                    <a:grpSpLocks noChangeAspect="1"/>
                  </p:cNvGrpSpPr>
                  <p:nvPr/>
                </p:nvGrpSpPr>
                <p:grpSpPr bwMode="auto">
                  <a:xfrm rot="-1879563">
                    <a:off x="1705" y="1194"/>
                    <a:ext cx="624" cy="49"/>
                    <a:chOff x="2400" y="1776"/>
                    <a:chExt cx="1008" cy="0"/>
                  </a:xfrm>
                </p:grpSpPr>
                <p:sp>
                  <p:nvSpPr>
                    <p:cNvPr id="499" name="Line 28"/>
                    <p:cNvSpPr>
                      <a:spLocks noChangeAspect="1" noChangeShapeType="1"/>
                    </p:cNvSpPr>
                    <p:nvPr/>
                  </p:nvSpPr>
                  <p:spPr bwMode="auto">
                    <a:xfrm>
                      <a:off x="2400" y="1776"/>
                      <a:ext cx="1008" cy="0"/>
                    </a:xfrm>
                    <a:prstGeom prst="line">
                      <a:avLst/>
                    </a:prstGeom>
                    <a:noFill/>
                    <a:ln w="28575">
                      <a:solidFill>
                        <a:srgbClr val="FF0000"/>
                      </a:solidFill>
                      <a:round/>
                      <a:headEnd/>
                      <a:tailEnd/>
                    </a:ln>
                    <a:effectLst/>
                  </p:spPr>
                  <p:txBody>
                    <a:bodyPr wrap="none">
                      <a:spAutoFit/>
                    </a:bodyPr>
                    <a:lstStyle/>
                    <a:p>
                      <a:endParaRPr lang="en-US"/>
                    </a:p>
                  </p:txBody>
                </p:sp>
                <p:sp>
                  <p:nvSpPr>
                    <p:cNvPr id="500" name="Line 29"/>
                    <p:cNvSpPr>
                      <a:spLocks noChangeAspect="1" noChangeShapeType="1"/>
                    </p:cNvSpPr>
                    <p:nvPr/>
                  </p:nvSpPr>
                  <p:spPr bwMode="auto">
                    <a:xfrm>
                      <a:off x="2400" y="1776"/>
                      <a:ext cx="528" cy="0"/>
                    </a:xfrm>
                    <a:prstGeom prst="line">
                      <a:avLst/>
                    </a:prstGeom>
                    <a:noFill/>
                    <a:ln w="28575">
                      <a:solidFill>
                        <a:srgbClr val="FF0000"/>
                      </a:solidFill>
                      <a:round/>
                      <a:headEnd/>
                      <a:tailEnd type="triangle" w="med" len="med"/>
                    </a:ln>
                    <a:effectLst/>
                  </p:spPr>
                  <p:txBody>
                    <a:bodyPr>
                      <a:spAutoFit/>
                    </a:bodyPr>
                    <a:lstStyle/>
                    <a:p>
                      <a:endParaRPr lang="en-US"/>
                    </a:p>
                  </p:txBody>
                </p:sp>
              </p:grpSp>
              <p:grpSp>
                <p:nvGrpSpPr>
                  <p:cNvPr id="488" name="Group 30"/>
                  <p:cNvGrpSpPr>
                    <a:grpSpLocks noChangeAspect="1"/>
                  </p:cNvGrpSpPr>
                  <p:nvPr/>
                </p:nvGrpSpPr>
                <p:grpSpPr bwMode="auto">
                  <a:xfrm rot="-5370107">
                    <a:off x="1484" y="1622"/>
                    <a:ext cx="620" cy="169"/>
                    <a:chOff x="480" y="3696"/>
                    <a:chExt cx="3360" cy="240"/>
                  </a:xfrm>
                </p:grpSpPr>
                <p:cxnSp>
                  <p:nvCxnSpPr>
                    <p:cNvPr id="489" name="AutoShape 31"/>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33CCCC"/>
                      </a:solidFill>
                      <a:round/>
                      <a:headEnd/>
                      <a:tailEnd/>
                    </a:ln>
                    <a:effectLst/>
                  </p:spPr>
                </p:cxnSp>
                <p:cxnSp>
                  <p:nvCxnSpPr>
                    <p:cNvPr id="490" name="AutoShape 32"/>
                    <p:cNvCxnSpPr>
                      <a:cxnSpLocks noChangeAspect="1" noChangeShapeType="1"/>
                    </p:cNvCxnSpPr>
                    <p:nvPr/>
                  </p:nvCxnSpPr>
                  <p:spPr bwMode="auto">
                    <a:xfrm>
                      <a:off x="480" y="3696"/>
                      <a:ext cx="336" cy="240"/>
                    </a:xfrm>
                    <a:prstGeom prst="curvedConnector3">
                      <a:avLst>
                        <a:gd name="adj1" fmla="val 50000"/>
                      </a:avLst>
                    </a:prstGeom>
                    <a:noFill/>
                    <a:ln w="28575">
                      <a:solidFill>
                        <a:srgbClr val="33CCCC"/>
                      </a:solidFill>
                      <a:round/>
                      <a:headEnd/>
                      <a:tailEnd/>
                    </a:ln>
                    <a:effectLst/>
                  </p:spPr>
                </p:cxnSp>
                <p:cxnSp>
                  <p:nvCxnSpPr>
                    <p:cNvPr id="491" name="AutoShape 33"/>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33CCCC"/>
                      </a:solidFill>
                      <a:round/>
                      <a:headEnd/>
                      <a:tailEnd/>
                    </a:ln>
                    <a:effectLst/>
                  </p:spPr>
                </p:cxnSp>
                <p:cxnSp>
                  <p:nvCxnSpPr>
                    <p:cNvPr id="492" name="AutoShape 34"/>
                    <p:cNvCxnSpPr>
                      <a:cxnSpLocks noChangeAspect="1" noChangeShapeType="1"/>
                    </p:cNvCxnSpPr>
                    <p:nvPr/>
                  </p:nvCxnSpPr>
                  <p:spPr bwMode="auto">
                    <a:xfrm>
                      <a:off x="1152" y="3696"/>
                      <a:ext cx="336" cy="240"/>
                    </a:xfrm>
                    <a:prstGeom prst="curvedConnector3">
                      <a:avLst>
                        <a:gd name="adj1" fmla="val 50000"/>
                      </a:avLst>
                    </a:prstGeom>
                    <a:noFill/>
                    <a:ln w="28575">
                      <a:solidFill>
                        <a:srgbClr val="33CCCC"/>
                      </a:solidFill>
                      <a:round/>
                      <a:headEnd/>
                      <a:tailEnd/>
                    </a:ln>
                    <a:effectLst/>
                  </p:spPr>
                </p:cxnSp>
                <p:cxnSp>
                  <p:nvCxnSpPr>
                    <p:cNvPr id="493" name="AutoShape 35"/>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33CCCC"/>
                      </a:solidFill>
                      <a:round/>
                      <a:headEnd/>
                      <a:tailEnd/>
                    </a:ln>
                    <a:effectLst/>
                  </p:spPr>
                </p:cxnSp>
                <p:cxnSp>
                  <p:nvCxnSpPr>
                    <p:cNvPr id="494" name="AutoShape 36"/>
                    <p:cNvCxnSpPr>
                      <a:cxnSpLocks noChangeAspect="1" noChangeShapeType="1"/>
                    </p:cNvCxnSpPr>
                    <p:nvPr/>
                  </p:nvCxnSpPr>
                  <p:spPr bwMode="auto">
                    <a:xfrm>
                      <a:off x="1824" y="3696"/>
                      <a:ext cx="336" cy="240"/>
                    </a:xfrm>
                    <a:prstGeom prst="curvedConnector3">
                      <a:avLst>
                        <a:gd name="adj1" fmla="val 50000"/>
                      </a:avLst>
                    </a:prstGeom>
                    <a:noFill/>
                    <a:ln w="28575">
                      <a:solidFill>
                        <a:srgbClr val="33CCCC"/>
                      </a:solidFill>
                      <a:round/>
                      <a:headEnd/>
                      <a:tailEnd/>
                    </a:ln>
                    <a:effectLst/>
                  </p:spPr>
                </p:cxnSp>
                <p:cxnSp>
                  <p:nvCxnSpPr>
                    <p:cNvPr id="495" name="AutoShape 37"/>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33CCCC"/>
                      </a:solidFill>
                      <a:round/>
                      <a:headEnd/>
                      <a:tailEnd/>
                    </a:ln>
                    <a:effectLst/>
                  </p:spPr>
                </p:cxnSp>
                <p:cxnSp>
                  <p:nvCxnSpPr>
                    <p:cNvPr id="496" name="AutoShape 38"/>
                    <p:cNvCxnSpPr>
                      <a:cxnSpLocks noChangeAspect="1" noChangeShapeType="1"/>
                    </p:cNvCxnSpPr>
                    <p:nvPr/>
                  </p:nvCxnSpPr>
                  <p:spPr bwMode="auto">
                    <a:xfrm>
                      <a:off x="2496" y="3696"/>
                      <a:ext cx="336" cy="240"/>
                    </a:xfrm>
                    <a:prstGeom prst="curvedConnector3">
                      <a:avLst>
                        <a:gd name="adj1" fmla="val 50000"/>
                      </a:avLst>
                    </a:prstGeom>
                    <a:noFill/>
                    <a:ln w="28575">
                      <a:solidFill>
                        <a:srgbClr val="33CCCC"/>
                      </a:solidFill>
                      <a:round/>
                      <a:headEnd/>
                      <a:tailEnd/>
                    </a:ln>
                    <a:effectLst/>
                  </p:spPr>
                </p:cxnSp>
                <p:cxnSp>
                  <p:nvCxnSpPr>
                    <p:cNvPr id="497" name="AutoShape 39"/>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33CCCC"/>
                      </a:solidFill>
                      <a:round/>
                      <a:headEnd/>
                      <a:tailEnd/>
                    </a:ln>
                    <a:effectLst/>
                  </p:spPr>
                </p:cxnSp>
                <p:cxnSp>
                  <p:nvCxnSpPr>
                    <p:cNvPr id="498" name="AutoShape 40"/>
                    <p:cNvCxnSpPr>
                      <a:cxnSpLocks noChangeAspect="1" noChangeShapeType="1"/>
                    </p:cNvCxnSpPr>
                    <p:nvPr/>
                  </p:nvCxnSpPr>
                  <p:spPr bwMode="auto">
                    <a:xfrm>
                      <a:off x="3168" y="3696"/>
                      <a:ext cx="336" cy="240"/>
                    </a:xfrm>
                    <a:prstGeom prst="curvedConnector3">
                      <a:avLst>
                        <a:gd name="adj1" fmla="val 50000"/>
                      </a:avLst>
                    </a:prstGeom>
                    <a:noFill/>
                    <a:ln w="28575">
                      <a:solidFill>
                        <a:srgbClr val="33CCCC"/>
                      </a:solidFill>
                      <a:round/>
                      <a:headEnd/>
                      <a:tailEnd/>
                    </a:ln>
                    <a:effectLst/>
                  </p:spPr>
                </p:cxnSp>
              </p:grpSp>
            </p:grpSp>
            <p:sp>
              <p:nvSpPr>
                <p:cNvPr id="477" name="Oval 41"/>
                <p:cNvSpPr>
                  <a:spLocks noChangeAspect="1" noChangeArrowheads="1"/>
                </p:cNvSpPr>
                <p:nvPr/>
              </p:nvSpPr>
              <p:spPr bwMode="auto">
                <a:xfrm>
                  <a:off x="5184" y="3283"/>
                  <a:ext cx="384" cy="384"/>
                </a:xfrm>
                <a:prstGeom prst="ellipse">
                  <a:avLst/>
                </a:prstGeom>
                <a:noFill/>
                <a:ln w="6350">
                  <a:solidFill>
                    <a:srgbClr val="FFFF00"/>
                  </a:solidFill>
                  <a:round/>
                  <a:headEnd/>
                  <a:tailEnd/>
                </a:ln>
                <a:effectLst/>
              </p:spPr>
              <p:txBody>
                <a:bodyPr wrap="none" anchor="ctr">
                  <a:spAutoFit/>
                </a:bodyPr>
                <a:lstStyle/>
                <a:p>
                  <a:endParaRPr lang="en-US"/>
                </a:p>
              </p:txBody>
            </p:sp>
            <p:sp>
              <p:nvSpPr>
                <p:cNvPr id="478" name="Oval 42"/>
                <p:cNvSpPr>
                  <a:spLocks noChangeAspect="1" noChangeArrowheads="1"/>
                </p:cNvSpPr>
                <p:nvPr/>
              </p:nvSpPr>
              <p:spPr bwMode="auto">
                <a:xfrm>
                  <a:off x="5280" y="3359"/>
                  <a:ext cx="96" cy="96"/>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479" name="Oval 43"/>
                <p:cNvSpPr>
                  <a:spLocks noChangeAspect="1" noChangeArrowheads="1"/>
                </p:cNvSpPr>
                <p:nvPr/>
              </p:nvSpPr>
              <p:spPr bwMode="auto">
                <a:xfrm>
                  <a:off x="5285" y="3505"/>
                  <a:ext cx="96" cy="96"/>
                </a:xfrm>
                <a:prstGeom prst="ellipse">
                  <a:avLst/>
                </a:prstGeom>
                <a:solidFill>
                  <a:schemeClr val="accent1"/>
                </a:solidFill>
                <a:ln w="6350">
                  <a:solidFill>
                    <a:schemeClr val="tx1"/>
                  </a:solidFill>
                  <a:round/>
                  <a:headEnd/>
                  <a:tailEnd/>
                </a:ln>
                <a:effectLst/>
              </p:spPr>
              <p:txBody>
                <a:bodyPr wrap="none" anchor="ctr">
                  <a:spAutoFit/>
                </a:bodyPr>
                <a:lstStyle/>
                <a:p>
                  <a:endParaRPr lang="en-US"/>
                </a:p>
              </p:txBody>
            </p:sp>
            <p:sp>
              <p:nvSpPr>
                <p:cNvPr id="480" name="Oval 44"/>
                <p:cNvSpPr>
                  <a:spLocks noChangeAspect="1" noChangeArrowheads="1"/>
                </p:cNvSpPr>
                <p:nvPr/>
              </p:nvSpPr>
              <p:spPr bwMode="auto">
                <a:xfrm>
                  <a:off x="5419" y="3417"/>
                  <a:ext cx="96" cy="96"/>
                </a:xfrm>
                <a:prstGeom prst="ellipse">
                  <a:avLst/>
                </a:prstGeom>
                <a:solidFill>
                  <a:srgbClr val="66FF33"/>
                </a:solidFill>
                <a:ln w="6350">
                  <a:solidFill>
                    <a:schemeClr val="tx1"/>
                  </a:solidFill>
                  <a:round/>
                  <a:headEnd/>
                  <a:tailEnd/>
                </a:ln>
                <a:effectLst/>
              </p:spPr>
              <p:txBody>
                <a:bodyPr wrap="none" anchor="ctr">
                  <a:spAutoFit/>
                </a:bodyPr>
                <a:lstStyle/>
                <a:p>
                  <a:endParaRPr lang="en-US"/>
                </a:p>
              </p:txBody>
            </p:sp>
            <p:sp>
              <p:nvSpPr>
                <p:cNvPr id="481" name="Oval 45"/>
                <p:cNvSpPr>
                  <a:spLocks noChangeAspect="1" noChangeArrowheads="1"/>
                </p:cNvSpPr>
                <p:nvPr/>
              </p:nvSpPr>
              <p:spPr bwMode="auto">
                <a:xfrm>
                  <a:off x="3936" y="2904"/>
                  <a:ext cx="384" cy="384"/>
                </a:xfrm>
                <a:prstGeom prst="ellipse">
                  <a:avLst/>
                </a:prstGeom>
                <a:noFill/>
                <a:ln w="6350">
                  <a:solidFill>
                    <a:srgbClr val="FFFF00"/>
                  </a:solidFill>
                  <a:round/>
                  <a:headEnd/>
                  <a:tailEnd/>
                </a:ln>
                <a:effectLst/>
              </p:spPr>
              <p:txBody>
                <a:bodyPr wrap="none" anchor="ctr">
                  <a:spAutoFit/>
                </a:bodyPr>
                <a:lstStyle/>
                <a:p>
                  <a:endParaRPr lang="en-US"/>
                </a:p>
              </p:txBody>
            </p:sp>
            <p:sp>
              <p:nvSpPr>
                <p:cNvPr id="482" name="Oval 46"/>
                <p:cNvSpPr>
                  <a:spLocks noChangeAspect="1" noChangeArrowheads="1"/>
                </p:cNvSpPr>
                <p:nvPr/>
              </p:nvSpPr>
              <p:spPr bwMode="auto">
                <a:xfrm>
                  <a:off x="4128" y="2962"/>
                  <a:ext cx="96" cy="96"/>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483" name="Oval 47"/>
                <p:cNvSpPr>
                  <a:spLocks noChangeAspect="1" noChangeArrowheads="1"/>
                </p:cNvSpPr>
                <p:nvPr/>
              </p:nvSpPr>
              <p:spPr bwMode="auto">
                <a:xfrm>
                  <a:off x="4123" y="3126"/>
                  <a:ext cx="96" cy="96"/>
                </a:xfrm>
                <a:prstGeom prst="ellipse">
                  <a:avLst/>
                </a:prstGeom>
                <a:solidFill>
                  <a:schemeClr val="accent1"/>
                </a:solidFill>
                <a:ln w="6350">
                  <a:solidFill>
                    <a:schemeClr val="tx1"/>
                  </a:solidFill>
                  <a:round/>
                  <a:headEnd/>
                  <a:tailEnd/>
                </a:ln>
                <a:effectLst/>
              </p:spPr>
              <p:txBody>
                <a:bodyPr wrap="none" anchor="ctr">
                  <a:spAutoFit/>
                </a:bodyPr>
                <a:lstStyle/>
                <a:p>
                  <a:endParaRPr lang="en-US"/>
                </a:p>
              </p:txBody>
            </p:sp>
            <p:sp>
              <p:nvSpPr>
                <p:cNvPr id="484" name="Oval 48"/>
                <p:cNvSpPr>
                  <a:spLocks noChangeAspect="1" noChangeArrowheads="1"/>
                </p:cNvSpPr>
                <p:nvPr/>
              </p:nvSpPr>
              <p:spPr bwMode="auto">
                <a:xfrm>
                  <a:off x="3984" y="3038"/>
                  <a:ext cx="96" cy="96"/>
                </a:xfrm>
                <a:prstGeom prst="ellipse">
                  <a:avLst/>
                </a:prstGeom>
                <a:solidFill>
                  <a:srgbClr val="66FF33"/>
                </a:solidFill>
                <a:ln w="6350">
                  <a:solidFill>
                    <a:schemeClr val="tx1"/>
                  </a:solidFill>
                  <a:round/>
                  <a:headEnd/>
                  <a:tailEnd/>
                </a:ln>
                <a:effectLst/>
              </p:spPr>
              <p:txBody>
                <a:bodyPr wrap="none" anchor="ctr">
                  <a:spAutoFit/>
                </a:bodyPr>
                <a:lstStyle/>
                <a:p>
                  <a:endParaRPr lang="en-US"/>
                </a:p>
              </p:txBody>
            </p:sp>
          </p:grpSp>
          <p:grpSp>
            <p:nvGrpSpPr>
              <p:cNvPr id="18" name="Group 49"/>
              <p:cNvGrpSpPr>
                <a:grpSpLocks noChangeAspect="1"/>
              </p:cNvGrpSpPr>
              <p:nvPr/>
            </p:nvGrpSpPr>
            <p:grpSpPr bwMode="auto">
              <a:xfrm>
                <a:off x="3083" y="699"/>
                <a:ext cx="1061" cy="608"/>
                <a:chOff x="3936" y="2904"/>
                <a:chExt cx="1632" cy="936"/>
              </a:xfrm>
            </p:grpSpPr>
            <p:grpSp>
              <p:nvGrpSpPr>
                <p:cNvPr id="431" name="Group 50"/>
                <p:cNvGrpSpPr>
                  <a:grpSpLocks noChangeAspect="1"/>
                </p:cNvGrpSpPr>
                <p:nvPr/>
              </p:nvGrpSpPr>
              <p:grpSpPr bwMode="auto">
                <a:xfrm rot="6537213" flipV="1">
                  <a:off x="4539" y="3607"/>
                  <a:ext cx="446" cy="20"/>
                  <a:chOff x="2400" y="1776"/>
                  <a:chExt cx="1008" cy="0"/>
                </a:xfrm>
              </p:grpSpPr>
              <p:sp>
                <p:nvSpPr>
                  <p:cNvPr id="472" name="Line 51"/>
                  <p:cNvSpPr>
                    <a:spLocks noChangeAspect="1" noChangeShapeType="1"/>
                  </p:cNvSpPr>
                  <p:nvPr/>
                </p:nvSpPr>
                <p:spPr bwMode="auto">
                  <a:xfrm>
                    <a:off x="2400" y="1776"/>
                    <a:ext cx="1008" cy="0"/>
                  </a:xfrm>
                  <a:prstGeom prst="line">
                    <a:avLst/>
                  </a:prstGeom>
                  <a:noFill/>
                  <a:ln w="28575">
                    <a:solidFill>
                      <a:srgbClr val="33CCCC"/>
                    </a:solidFill>
                    <a:round/>
                    <a:headEnd/>
                    <a:tailEnd/>
                  </a:ln>
                  <a:effectLst/>
                </p:spPr>
                <p:txBody>
                  <a:bodyPr wrap="none">
                    <a:spAutoFit/>
                  </a:bodyPr>
                  <a:lstStyle/>
                  <a:p>
                    <a:endParaRPr lang="en-US"/>
                  </a:p>
                </p:txBody>
              </p:sp>
              <p:sp>
                <p:nvSpPr>
                  <p:cNvPr id="473" name="Line 52"/>
                  <p:cNvSpPr>
                    <a:spLocks noChangeAspect="1" noChangeShapeType="1"/>
                  </p:cNvSpPr>
                  <p:nvPr/>
                </p:nvSpPr>
                <p:spPr bwMode="auto">
                  <a:xfrm>
                    <a:off x="2400" y="1776"/>
                    <a:ext cx="528" cy="0"/>
                  </a:xfrm>
                  <a:prstGeom prst="line">
                    <a:avLst/>
                  </a:prstGeom>
                  <a:noFill/>
                  <a:ln w="28575">
                    <a:solidFill>
                      <a:srgbClr val="33CCCC"/>
                    </a:solidFill>
                    <a:round/>
                    <a:headEnd/>
                    <a:tailEnd type="triangle" w="med" len="med"/>
                  </a:ln>
                  <a:effectLst/>
                </p:spPr>
                <p:txBody>
                  <a:bodyPr>
                    <a:spAutoFit/>
                  </a:bodyPr>
                  <a:lstStyle/>
                  <a:p>
                    <a:endParaRPr lang="en-US"/>
                  </a:p>
                </p:txBody>
              </p:sp>
            </p:grpSp>
            <p:grpSp>
              <p:nvGrpSpPr>
                <p:cNvPr id="432" name="Group 53"/>
                <p:cNvGrpSpPr>
                  <a:grpSpLocks noChangeAspect="1"/>
                </p:cNvGrpSpPr>
                <p:nvPr/>
              </p:nvGrpSpPr>
              <p:grpSpPr bwMode="auto">
                <a:xfrm rot="10795524" flipV="1">
                  <a:off x="4846" y="3387"/>
                  <a:ext cx="446" cy="20"/>
                  <a:chOff x="2400" y="1776"/>
                  <a:chExt cx="1008" cy="0"/>
                </a:xfrm>
              </p:grpSpPr>
              <p:sp>
                <p:nvSpPr>
                  <p:cNvPr id="470" name="Line 54"/>
                  <p:cNvSpPr>
                    <a:spLocks noChangeAspect="1" noChangeShapeType="1"/>
                  </p:cNvSpPr>
                  <p:nvPr/>
                </p:nvSpPr>
                <p:spPr bwMode="auto">
                  <a:xfrm>
                    <a:off x="2400" y="1776"/>
                    <a:ext cx="1008" cy="0"/>
                  </a:xfrm>
                  <a:prstGeom prst="line">
                    <a:avLst/>
                  </a:prstGeom>
                  <a:noFill/>
                  <a:ln w="28575">
                    <a:solidFill>
                      <a:srgbClr val="FF0000"/>
                    </a:solidFill>
                    <a:round/>
                    <a:headEnd/>
                    <a:tailEnd/>
                  </a:ln>
                  <a:effectLst/>
                </p:spPr>
                <p:txBody>
                  <a:bodyPr wrap="none">
                    <a:spAutoFit/>
                  </a:bodyPr>
                  <a:lstStyle/>
                  <a:p>
                    <a:endParaRPr lang="en-US"/>
                  </a:p>
                </p:txBody>
              </p:sp>
              <p:sp>
                <p:nvSpPr>
                  <p:cNvPr id="471" name="Line 55"/>
                  <p:cNvSpPr>
                    <a:spLocks noChangeAspect="1" noChangeShapeType="1"/>
                  </p:cNvSpPr>
                  <p:nvPr/>
                </p:nvSpPr>
                <p:spPr bwMode="auto">
                  <a:xfrm>
                    <a:off x="2400" y="1776"/>
                    <a:ext cx="528" cy="0"/>
                  </a:xfrm>
                  <a:prstGeom prst="line">
                    <a:avLst/>
                  </a:prstGeom>
                  <a:noFill/>
                  <a:ln w="28575">
                    <a:solidFill>
                      <a:srgbClr val="FF0000"/>
                    </a:solidFill>
                    <a:round/>
                    <a:headEnd/>
                    <a:tailEnd type="triangle" w="med" len="med"/>
                  </a:ln>
                  <a:effectLst/>
                </p:spPr>
                <p:txBody>
                  <a:bodyPr>
                    <a:spAutoFit/>
                  </a:bodyPr>
                  <a:lstStyle/>
                  <a:p>
                    <a:endParaRPr lang="en-US"/>
                  </a:p>
                </p:txBody>
              </p:sp>
            </p:grpSp>
            <p:grpSp>
              <p:nvGrpSpPr>
                <p:cNvPr id="433" name="Group 56"/>
                <p:cNvGrpSpPr>
                  <a:grpSpLocks noChangeAspect="1"/>
                </p:cNvGrpSpPr>
                <p:nvPr/>
              </p:nvGrpSpPr>
              <p:grpSpPr bwMode="auto">
                <a:xfrm rot="-2316081">
                  <a:off x="4276" y="3009"/>
                  <a:ext cx="842" cy="469"/>
                  <a:chOff x="1152" y="1164"/>
                  <a:chExt cx="1177" cy="853"/>
                </a:xfrm>
              </p:grpSpPr>
              <p:grpSp>
                <p:nvGrpSpPr>
                  <p:cNvPr id="442" name="Group 57"/>
                  <p:cNvGrpSpPr>
                    <a:grpSpLocks noChangeAspect="1"/>
                  </p:cNvGrpSpPr>
                  <p:nvPr/>
                </p:nvGrpSpPr>
                <p:grpSpPr bwMode="auto">
                  <a:xfrm rot="-5370107">
                    <a:off x="1505" y="1607"/>
                    <a:ext cx="620" cy="169"/>
                    <a:chOff x="480" y="3696"/>
                    <a:chExt cx="3360" cy="240"/>
                  </a:xfrm>
                </p:grpSpPr>
                <p:cxnSp>
                  <p:nvCxnSpPr>
                    <p:cNvPr id="460" name="AutoShape 58"/>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FF0000"/>
                      </a:solidFill>
                      <a:round/>
                      <a:headEnd/>
                      <a:tailEnd/>
                    </a:ln>
                    <a:effectLst/>
                  </p:spPr>
                </p:cxnSp>
                <p:cxnSp>
                  <p:nvCxnSpPr>
                    <p:cNvPr id="461" name="AutoShape 59"/>
                    <p:cNvCxnSpPr>
                      <a:cxnSpLocks noChangeAspect="1" noChangeShapeType="1"/>
                    </p:cNvCxnSpPr>
                    <p:nvPr/>
                  </p:nvCxnSpPr>
                  <p:spPr bwMode="auto">
                    <a:xfrm>
                      <a:off x="480" y="3696"/>
                      <a:ext cx="336" cy="240"/>
                    </a:xfrm>
                    <a:prstGeom prst="curvedConnector3">
                      <a:avLst>
                        <a:gd name="adj1" fmla="val 50000"/>
                      </a:avLst>
                    </a:prstGeom>
                    <a:noFill/>
                    <a:ln w="28575">
                      <a:solidFill>
                        <a:srgbClr val="FF0000"/>
                      </a:solidFill>
                      <a:round/>
                      <a:headEnd/>
                      <a:tailEnd/>
                    </a:ln>
                    <a:effectLst/>
                  </p:spPr>
                </p:cxnSp>
                <p:cxnSp>
                  <p:nvCxnSpPr>
                    <p:cNvPr id="462" name="AutoShape 60"/>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FF0000"/>
                      </a:solidFill>
                      <a:round/>
                      <a:headEnd/>
                      <a:tailEnd/>
                    </a:ln>
                    <a:effectLst/>
                  </p:spPr>
                </p:cxnSp>
                <p:cxnSp>
                  <p:nvCxnSpPr>
                    <p:cNvPr id="463" name="AutoShape 61"/>
                    <p:cNvCxnSpPr>
                      <a:cxnSpLocks noChangeAspect="1" noChangeShapeType="1"/>
                    </p:cNvCxnSpPr>
                    <p:nvPr/>
                  </p:nvCxnSpPr>
                  <p:spPr bwMode="auto">
                    <a:xfrm>
                      <a:off x="1152" y="3696"/>
                      <a:ext cx="336" cy="240"/>
                    </a:xfrm>
                    <a:prstGeom prst="curvedConnector3">
                      <a:avLst>
                        <a:gd name="adj1" fmla="val 50000"/>
                      </a:avLst>
                    </a:prstGeom>
                    <a:noFill/>
                    <a:ln w="28575">
                      <a:solidFill>
                        <a:srgbClr val="FF0000"/>
                      </a:solidFill>
                      <a:round/>
                      <a:headEnd/>
                      <a:tailEnd/>
                    </a:ln>
                    <a:effectLst/>
                  </p:spPr>
                </p:cxnSp>
                <p:cxnSp>
                  <p:nvCxnSpPr>
                    <p:cNvPr id="464" name="AutoShape 62"/>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FF0000"/>
                      </a:solidFill>
                      <a:round/>
                      <a:headEnd/>
                      <a:tailEnd/>
                    </a:ln>
                    <a:effectLst/>
                  </p:spPr>
                </p:cxnSp>
                <p:cxnSp>
                  <p:nvCxnSpPr>
                    <p:cNvPr id="465" name="AutoShape 63"/>
                    <p:cNvCxnSpPr>
                      <a:cxnSpLocks noChangeAspect="1" noChangeShapeType="1"/>
                    </p:cNvCxnSpPr>
                    <p:nvPr/>
                  </p:nvCxnSpPr>
                  <p:spPr bwMode="auto">
                    <a:xfrm>
                      <a:off x="1824" y="3696"/>
                      <a:ext cx="336" cy="240"/>
                    </a:xfrm>
                    <a:prstGeom prst="curvedConnector3">
                      <a:avLst>
                        <a:gd name="adj1" fmla="val 50000"/>
                      </a:avLst>
                    </a:prstGeom>
                    <a:noFill/>
                    <a:ln w="28575">
                      <a:solidFill>
                        <a:srgbClr val="FF0000"/>
                      </a:solidFill>
                      <a:round/>
                      <a:headEnd/>
                      <a:tailEnd/>
                    </a:ln>
                    <a:effectLst/>
                  </p:spPr>
                </p:cxnSp>
                <p:cxnSp>
                  <p:nvCxnSpPr>
                    <p:cNvPr id="466" name="AutoShape 64"/>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FF0000"/>
                      </a:solidFill>
                      <a:round/>
                      <a:headEnd/>
                      <a:tailEnd/>
                    </a:ln>
                    <a:effectLst/>
                  </p:spPr>
                </p:cxnSp>
                <p:cxnSp>
                  <p:nvCxnSpPr>
                    <p:cNvPr id="467" name="AutoShape 65"/>
                    <p:cNvCxnSpPr>
                      <a:cxnSpLocks noChangeAspect="1" noChangeShapeType="1"/>
                    </p:cNvCxnSpPr>
                    <p:nvPr/>
                  </p:nvCxnSpPr>
                  <p:spPr bwMode="auto">
                    <a:xfrm>
                      <a:off x="2496" y="3696"/>
                      <a:ext cx="336" cy="240"/>
                    </a:xfrm>
                    <a:prstGeom prst="curvedConnector3">
                      <a:avLst>
                        <a:gd name="adj1" fmla="val 50000"/>
                      </a:avLst>
                    </a:prstGeom>
                    <a:noFill/>
                    <a:ln w="28575">
                      <a:solidFill>
                        <a:srgbClr val="FF0000"/>
                      </a:solidFill>
                      <a:round/>
                      <a:headEnd/>
                      <a:tailEnd/>
                    </a:ln>
                    <a:effectLst/>
                  </p:spPr>
                </p:cxnSp>
                <p:cxnSp>
                  <p:nvCxnSpPr>
                    <p:cNvPr id="468" name="AutoShape 66"/>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FF0000"/>
                      </a:solidFill>
                      <a:round/>
                      <a:headEnd/>
                      <a:tailEnd/>
                    </a:ln>
                    <a:effectLst/>
                  </p:spPr>
                </p:cxnSp>
                <p:cxnSp>
                  <p:nvCxnSpPr>
                    <p:cNvPr id="469" name="AutoShape 67"/>
                    <p:cNvCxnSpPr>
                      <a:cxnSpLocks noChangeAspect="1" noChangeShapeType="1"/>
                    </p:cNvCxnSpPr>
                    <p:nvPr/>
                  </p:nvCxnSpPr>
                  <p:spPr bwMode="auto">
                    <a:xfrm>
                      <a:off x="3168" y="3696"/>
                      <a:ext cx="336" cy="240"/>
                    </a:xfrm>
                    <a:prstGeom prst="curvedConnector3">
                      <a:avLst>
                        <a:gd name="adj1" fmla="val 50000"/>
                      </a:avLst>
                    </a:prstGeom>
                    <a:noFill/>
                    <a:ln w="28575">
                      <a:solidFill>
                        <a:srgbClr val="FF0000"/>
                      </a:solidFill>
                      <a:round/>
                      <a:headEnd/>
                      <a:tailEnd/>
                    </a:ln>
                    <a:effectLst/>
                  </p:spPr>
                </p:cxnSp>
              </p:grpSp>
              <p:grpSp>
                <p:nvGrpSpPr>
                  <p:cNvPr id="443" name="Group 68"/>
                  <p:cNvGrpSpPr>
                    <a:grpSpLocks noChangeAspect="1"/>
                  </p:cNvGrpSpPr>
                  <p:nvPr/>
                </p:nvGrpSpPr>
                <p:grpSpPr bwMode="auto">
                  <a:xfrm rot="2264111">
                    <a:off x="1152" y="1164"/>
                    <a:ext cx="624" cy="49"/>
                    <a:chOff x="2400" y="1776"/>
                    <a:chExt cx="1008" cy="0"/>
                  </a:xfrm>
                </p:grpSpPr>
                <p:sp>
                  <p:nvSpPr>
                    <p:cNvPr id="458" name="Line 69"/>
                    <p:cNvSpPr>
                      <a:spLocks noChangeAspect="1" noChangeShapeType="1"/>
                    </p:cNvSpPr>
                    <p:nvPr/>
                  </p:nvSpPr>
                  <p:spPr bwMode="auto">
                    <a:xfrm>
                      <a:off x="2400" y="1776"/>
                      <a:ext cx="1008" cy="0"/>
                    </a:xfrm>
                    <a:prstGeom prst="line">
                      <a:avLst/>
                    </a:prstGeom>
                    <a:noFill/>
                    <a:ln w="28575">
                      <a:solidFill>
                        <a:srgbClr val="33CCCC"/>
                      </a:solidFill>
                      <a:round/>
                      <a:headEnd/>
                      <a:tailEnd/>
                    </a:ln>
                    <a:effectLst/>
                  </p:spPr>
                  <p:txBody>
                    <a:bodyPr wrap="none">
                      <a:spAutoFit/>
                    </a:bodyPr>
                    <a:lstStyle/>
                    <a:p>
                      <a:endParaRPr lang="en-US"/>
                    </a:p>
                  </p:txBody>
                </p:sp>
                <p:sp>
                  <p:nvSpPr>
                    <p:cNvPr id="459" name="Line 70"/>
                    <p:cNvSpPr>
                      <a:spLocks noChangeAspect="1" noChangeShapeType="1"/>
                    </p:cNvSpPr>
                    <p:nvPr/>
                  </p:nvSpPr>
                  <p:spPr bwMode="auto">
                    <a:xfrm>
                      <a:off x="2400" y="1776"/>
                      <a:ext cx="528" cy="0"/>
                    </a:xfrm>
                    <a:prstGeom prst="line">
                      <a:avLst/>
                    </a:prstGeom>
                    <a:noFill/>
                    <a:ln w="28575">
                      <a:solidFill>
                        <a:srgbClr val="33CCCC"/>
                      </a:solidFill>
                      <a:round/>
                      <a:headEnd/>
                      <a:tailEnd type="triangle" w="med" len="med"/>
                    </a:ln>
                    <a:effectLst/>
                  </p:spPr>
                  <p:txBody>
                    <a:bodyPr>
                      <a:spAutoFit/>
                    </a:bodyPr>
                    <a:lstStyle/>
                    <a:p>
                      <a:endParaRPr lang="en-US"/>
                    </a:p>
                  </p:txBody>
                </p:sp>
              </p:grpSp>
              <p:grpSp>
                <p:nvGrpSpPr>
                  <p:cNvPr id="444" name="Group 71"/>
                  <p:cNvGrpSpPr>
                    <a:grpSpLocks noChangeAspect="1"/>
                  </p:cNvGrpSpPr>
                  <p:nvPr/>
                </p:nvGrpSpPr>
                <p:grpSpPr bwMode="auto">
                  <a:xfrm rot="-1879563">
                    <a:off x="1705" y="1194"/>
                    <a:ext cx="624" cy="49"/>
                    <a:chOff x="2400" y="1776"/>
                    <a:chExt cx="1008" cy="0"/>
                  </a:xfrm>
                </p:grpSpPr>
                <p:sp>
                  <p:nvSpPr>
                    <p:cNvPr id="456" name="Line 72"/>
                    <p:cNvSpPr>
                      <a:spLocks noChangeAspect="1" noChangeShapeType="1"/>
                    </p:cNvSpPr>
                    <p:nvPr/>
                  </p:nvSpPr>
                  <p:spPr bwMode="auto">
                    <a:xfrm>
                      <a:off x="2400" y="1776"/>
                      <a:ext cx="1008" cy="0"/>
                    </a:xfrm>
                    <a:prstGeom prst="line">
                      <a:avLst/>
                    </a:prstGeom>
                    <a:noFill/>
                    <a:ln w="28575">
                      <a:solidFill>
                        <a:srgbClr val="FF0000"/>
                      </a:solidFill>
                      <a:round/>
                      <a:headEnd/>
                      <a:tailEnd/>
                    </a:ln>
                    <a:effectLst/>
                  </p:spPr>
                  <p:txBody>
                    <a:bodyPr wrap="none">
                      <a:spAutoFit/>
                    </a:bodyPr>
                    <a:lstStyle/>
                    <a:p>
                      <a:endParaRPr lang="en-US"/>
                    </a:p>
                  </p:txBody>
                </p:sp>
                <p:sp>
                  <p:nvSpPr>
                    <p:cNvPr id="457" name="Line 73"/>
                    <p:cNvSpPr>
                      <a:spLocks noChangeAspect="1" noChangeShapeType="1"/>
                    </p:cNvSpPr>
                    <p:nvPr/>
                  </p:nvSpPr>
                  <p:spPr bwMode="auto">
                    <a:xfrm>
                      <a:off x="2400" y="1776"/>
                      <a:ext cx="528" cy="0"/>
                    </a:xfrm>
                    <a:prstGeom prst="line">
                      <a:avLst/>
                    </a:prstGeom>
                    <a:noFill/>
                    <a:ln w="28575">
                      <a:solidFill>
                        <a:srgbClr val="FF0000"/>
                      </a:solidFill>
                      <a:round/>
                      <a:headEnd/>
                      <a:tailEnd type="triangle" w="med" len="med"/>
                    </a:ln>
                    <a:effectLst/>
                  </p:spPr>
                  <p:txBody>
                    <a:bodyPr>
                      <a:spAutoFit/>
                    </a:bodyPr>
                    <a:lstStyle/>
                    <a:p>
                      <a:endParaRPr lang="en-US"/>
                    </a:p>
                  </p:txBody>
                </p:sp>
              </p:grpSp>
              <p:grpSp>
                <p:nvGrpSpPr>
                  <p:cNvPr id="445" name="Group 74"/>
                  <p:cNvGrpSpPr>
                    <a:grpSpLocks noChangeAspect="1"/>
                  </p:cNvGrpSpPr>
                  <p:nvPr/>
                </p:nvGrpSpPr>
                <p:grpSpPr bwMode="auto">
                  <a:xfrm rot="-5370107">
                    <a:off x="1484" y="1622"/>
                    <a:ext cx="620" cy="169"/>
                    <a:chOff x="480" y="3696"/>
                    <a:chExt cx="3360" cy="240"/>
                  </a:xfrm>
                </p:grpSpPr>
                <p:cxnSp>
                  <p:nvCxnSpPr>
                    <p:cNvPr id="446" name="AutoShape 75"/>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33CCCC"/>
                      </a:solidFill>
                      <a:round/>
                      <a:headEnd/>
                      <a:tailEnd/>
                    </a:ln>
                    <a:effectLst/>
                  </p:spPr>
                </p:cxnSp>
                <p:cxnSp>
                  <p:nvCxnSpPr>
                    <p:cNvPr id="447" name="AutoShape 76"/>
                    <p:cNvCxnSpPr>
                      <a:cxnSpLocks noChangeAspect="1" noChangeShapeType="1"/>
                    </p:cNvCxnSpPr>
                    <p:nvPr/>
                  </p:nvCxnSpPr>
                  <p:spPr bwMode="auto">
                    <a:xfrm>
                      <a:off x="480" y="3696"/>
                      <a:ext cx="336" cy="240"/>
                    </a:xfrm>
                    <a:prstGeom prst="curvedConnector3">
                      <a:avLst>
                        <a:gd name="adj1" fmla="val 50000"/>
                      </a:avLst>
                    </a:prstGeom>
                    <a:noFill/>
                    <a:ln w="28575">
                      <a:solidFill>
                        <a:srgbClr val="33CCCC"/>
                      </a:solidFill>
                      <a:round/>
                      <a:headEnd/>
                      <a:tailEnd/>
                    </a:ln>
                    <a:effectLst/>
                  </p:spPr>
                </p:cxnSp>
                <p:cxnSp>
                  <p:nvCxnSpPr>
                    <p:cNvPr id="448" name="AutoShape 77"/>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33CCCC"/>
                      </a:solidFill>
                      <a:round/>
                      <a:headEnd/>
                      <a:tailEnd/>
                    </a:ln>
                    <a:effectLst/>
                  </p:spPr>
                </p:cxnSp>
                <p:cxnSp>
                  <p:nvCxnSpPr>
                    <p:cNvPr id="449" name="AutoShape 78"/>
                    <p:cNvCxnSpPr>
                      <a:cxnSpLocks noChangeAspect="1" noChangeShapeType="1"/>
                    </p:cNvCxnSpPr>
                    <p:nvPr/>
                  </p:nvCxnSpPr>
                  <p:spPr bwMode="auto">
                    <a:xfrm>
                      <a:off x="1152" y="3696"/>
                      <a:ext cx="336" cy="240"/>
                    </a:xfrm>
                    <a:prstGeom prst="curvedConnector3">
                      <a:avLst>
                        <a:gd name="adj1" fmla="val 50000"/>
                      </a:avLst>
                    </a:prstGeom>
                    <a:noFill/>
                    <a:ln w="28575">
                      <a:solidFill>
                        <a:srgbClr val="33CCCC"/>
                      </a:solidFill>
                      <a:round/>
                      <a:headEnd/>
                      <a:tailEnd/>
                    </a:ln>
                    <a:effectLst/>
                  </p:spPr>
                </p:cxnSp>
                <p:cxnSp>
                  <p:nvCxnSpPr>
                    <p:cNvPr id="450" name="AutoShape 79"/>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33CCCC"/>
                      </a:solidFill>
                      <a:round/>
                      <a:headEnd/>
                      <a:tailEnd/>
                    </a:ln>
                    <a:effectLst/>
                  </p:spPr>
                </p:cxnSp>
                <p:cxnSp>
                  <p:nvCxnSpPr>
                    <p:cNvPr id="451" name="AutoShape 80"/>
                    <p:cNvCxnSpPr>
                      <a:cxnSpLocks noChangeAspect="1" noChangeShapeType="1"/>
                    </p:cNvCxnSpPr>
                    <p:nvPr/>
                  </p:nvCxnSpPr>
                  <p:spPr bwMode="auto">
                    <a:xfrm>
                      <a:off x="1824" y="3696"/>
                      <a:ext cx="336" cy="240"/>
                    </a:xfrm>
                    <a:prstGeom prst="curvedConnector3">
                      <a:avLst>
                        <a:gd name="adj1" fmla="val 50000"/>
                      </a:avLst>
                    </a:prstGeom>
                    <a:noFill/>
                    <a:ln w="28575">
                      <a:solidFill>
                        <a:srgbClr val="33CCCC"/>
                      </a:solidFill>
                      <a:round/>
                      <a:headEnd/>
                      <a:tailEnd/>
                    </a:ln>
                    <a:effectLst/>
                  </p:spPr>
                </p:cxnSp>
                <p:cxnSp>
                  <p:nvCxnSpPr>
                    <p:cNvPr id="452" name="AutoShape 81"/>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33CCCC"/>
                      </a:solidFill>
                      <a:round/>
                      <a:headEnd/>
                      <a:tailEnd/>
                    </a:ln>
                    <a:effectLst/>
                  </p:spPr>
                </p:cxnSp>
                <p:cxnSp>
                  <p:nvCxnSpPr>
                    <p:cNvPr id="453" name="AutoShape 82"/>
                    <p:cNvCxnSpPr>
                      <a:cxnSpLocks noChangeAspect="1" noChangeShapeType="1"/>
                    </p:cNvCxnSpPr>
                    <p:nvPr/>
                  </p:nvCxnSpPr>
                  <p:spPr bwMode="auto">
                    <a:xfrm>
                      <a:off x="2496" y="3696"/>
                      <a:ext cx="336" cy="240"/>
                    </a:xfrm>
                    <a:prstGeom prst="curvedConnector3">
                      <a:avLst>
                        <a:gd name="adj1" fmla="val 50000"/>
                      </a:avLst>
                    </a:prstGeom>
                    <a:noFill/>
                    <a:ln w="28575">
                      <a:solidFill>
                        <a:srgbClr val="33CCCC"/>
                      </a:solidFill>
                      <a:round/>
                      <a:headEnd/>
                      <a:tailEnd/>
                    </a:ln>
                    <a:effectLst/>
                  </p:spPr>
                </p:cxnSp>
                <p:cxnSp>
                  <p:nvCxnSpPr>
                    <p:cNvPr id="454" name="AutoShape 83"/>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33CCCC"/>
                      </a:solidFill>
                      <a:round/>
                      <a:headEnd/>
                      <a:tailEnd/>
                    </a:ln>
                    <a:effectLst/>
                  </p:spPr>
                </p:cxnSp>
                <p:cxnSp>
                  <p:nvCxnSpPr>
                    <p:cNvPr id="455" name="AutoShape 84"/>
                    <p:cNvCxnSpPr>
                      <a:cxnSpLocks noChangeAspect="1" noChangeShapeType="1"/>
                    </p:cNvCxnSpPr>
                    <p:nvPr/>
                  </p:nvCxnSpPr>
                  <p:spPr bwMode="auto">
                    <a:xfrm>
                      <a:off x="3168" y="3696"/>
                      <a:ext cx="336" cy="240"/>
                    </a:xfrm>
                    <a:prstGeom prst="curvedConnector3">
                      <a:avLst>
                        <a:gd name="adj1" fmla="val 50000"/>
                      </a:avLst>
                    </a:prstGeom>
                    <a:noFill/>
                    <a:ln w="28575">
                      <a:solidFill>
                        <a:srgbClr val="33CCCC"/>
                      </a:solidFill>
                      <a:round/>
                      <a:headEnd/>
                      <a:tailEnd/>
                    </a:ln>
                    <a:effectLst/>
                  </p:spPr>
                </p:cxnSp>
              </p:grpSp>
            </p:grpSp>
            <p:sp>
              <p:nvSpPr>
                <p:cNvPr id="434" name="Oval 85"/>
                <p:cNvSpPr>
                  <a:spLocks noChangeAspect="1" noChangeArrowheads="1"/>
                </p:cNvSpPr>
                <p:nvPr/>
              </p:nvSpPr>
              <p:spPr bwMode="auto">
                <a:xfrm>
                  <a:off x="5184" y="3283"/>
                  <a:ext cx="384" cy="384"/>
                </a:xfrm>
                <a:prstGeom prst="ellipse">
                  <a:avLst/>
                </a:prstGeom>
                <a:noFill/>
                <a:ln w="6350">
                  <a:solidFill>
                    <a:srgbClr val="FFFF00"/>
                  </a:solidFill>
                  <a:round/>
                  <a:headEnd/>
                  <a:tailEnd/>
                </a:ln>
                <a:effectLst/>
              </p:spPr>
              <p:txBody>
                <a:bodyPr wrap="none" anchor="ctr">
                  <a:spAutoFit/>
                </a:bodyPr>
                <a:lstStyle/>
                <a:p>
                  <a:endParaRPr lang="en-US"/>
                </a:p>
              </p:txBody>
            </p:sp>
            <p:sp>
              <p:nvSpPr>
                <p:cNvPr id="435" name="Oval 86"/>
                <p:cNvSpPr>
                  <a:spLocks noChangeAspect="1" noChangeArrowheads="1"/>
                </p:cNvSpPr>
                <p:nvPr/>
              </p:nvSpPr>
              <p:spPr bwMode="auto">
                <a:xfrm>
                  <a:off x="5280" y="3359"/>
                  <a:ext cx="96" cy="96"/>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436" name="Oval 87"/>
                <p:cNvSpPr>
                  <a:spLocks noChangeAspect="1" noChangeArrowheads="1"/>
                </p:cNvSpPr>
                <p:nvPr/>
              </p:nvSpPr>
              <p:spPr bwMode="auto">
                <a:xfrm>
                  <a:off x="5285" y="3505"/>
                  <a:ext cx="96" cy="96"/>
                </a:xfrm>
                <a:prstGeom prst="ellipse">
                  <a:avLst/>
                </a:prstGeom>
                <a:solidFill>
                  <a:schemeClr val="accent1"/>
                </a:solidFill>
                <a:ln w="6350">
                  <a:solidFill>
                    <a:schemeClr val="tx1"/>
                  </a:solidFill>
                  <a:round/>
                  <a:headEnd/>
                  <a:tailEnd/>
                </a:ln>
                <a:effectLst/>
              </p:spPr>
              <p:txBody>
                <a:bodyPr wrap="none" anchor="ctr">
                  <a:spAutoFit/>
                </a:bodyPr>
                <a:lstStyle/>
                <a:p>
                  <a:endParaRPr lang="en-US"/>
                </a:p>
              </p:txBody>
            </p:sp>
            <p:sp>
              <p:nvSpPr>
                <p:cNvPr id="437" name="Oval 88"/>
                <p:cNvSpPr>
                  <a:spLocks noChangeAspect="1" noChangeArrowheads="1"/>
                </p:cNvSpPr>
                <p:nvPr/>
              </p:nvSpPr>
              <p:spPr bwMode="auto">
                <a:xfrm>
                  <a:off x="5419" y="3417"/>
                  <a:ext cx="96" cy="96"/>
                </a:xfrm>
                <a:prstGeom prst="ellipse">
                  <a:avLst/>
                </a:prstGeom>
                <a:solidFill>
                  <a:srgbClr val="66FF33"/>
                </a:solidFill>
                <a:ln w="6350">
                  <a:solidFill>
                    <a:schemeClr val="tx1"/>
                  </a:solidFill>
                  <a:round/>
                  <a:headEnd/>
                  <a:tailEnd/>
                </a:ln>
                <a:effectLst/>
              </p:spPr>
              <p:txBody>
                <a:bodyPr wrap="none" anchor="ctr">
                  <a:spAutoFit/>
                </a:bodyPr>
                <a:lstStyle/>
                <a:p>
                  <a:endParaRPr lang="en-US"/>
                </a:p>
              </p:txBody>
            </p:sp>
            <p:sp>
              <p:nvSpPr>
                <p:cNvPr id="438" name="Oval 89"/>
                <p:cNvSpPr>
                  <a:spLocks noChangeAspect="1" noChangeArrowheads="1"/>
                </p:cNvSpPr>
                <p:nvPr/>
              </p:nvSpPr>
              <p:spPr bwMode="auto">
                <a:xfrm>
                  <a:off x="3936" y="2904"/>
                  <a:ext cx="384" cy="384"/>
                </a:xfrm>
                <a:prstGeom prst="ellipse">
                  <a:avLst/>
                </a:prstGeom>
                <a:noFill/>
                <a:ln w="6350">
                  <a:solidFill>
                    <a:srgbClr val="FFFF00"/>
                  </a:solidFill>
                  <a:round/>
                  <a:headEnd/>
                  <a:tailEnd/>
                </a:ln>
                <a:effectLst/>
              </p:spPr>
              <p:txBody>
                <a:bodyPr wrap="none" anchor="ctr">
                  <a:spAutoFit/>
                </a:bodyPr>
                <a:lstStyle/>
                <a:p>
                  <a:endParaRPr lang="en-US"/>
                </a:p>
              </p:txBody>
            </p:sp>
            <p:sp>
              <p:nvSpPr>
                <p:cNvPr id="439" name="Oval 90"/>
                <p:cNvSpPr>
                  <a:spLocks noChangeAspect="1" noChangeArrowheads="1"/>
                </p:cNvSpPr>
                <p:nvPr/>
              </p:nvSpPr>
              <p:spPr bwMode="auto">
                <a:xfrm>
                  <a:off x="4128" y="2962"/>
                  <a:ext cx="96" cy="96"/>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440" name="Oval 91"/>
                <p:cNvSpPr>
                  <a:spLocks noChangeAspect="1" noChangeArrowheads="1"/>
                </p:cNvSpPr>
                <p:nvPr/>
              </p:nvSpPr>
              <p:spPr bwMode="auto">
                <a:xfrm>
                  <a:off x="4123" y="3126"/>
                  <a:ext cx="96" cy="96"/>
                </a:xfrm>
                <a:prstGeom prst="ellipse">
                  <a:avLst/>
                </a:prstGeom>
                <a:solidFill>
                  <a:schemeClr val="accent1"/>
                </a:solidFill>
                <a:ln w="6350">
                  <a:solidFill>
                    <a:schemeClr val="tx1"/>
                  </a:solidFill>
                  <a:round/>
                  <a:headEnd/>
                  <a:tailEnd/>
                </a:ln>
                <a:effectLst/>
              </p:spPr>
              <p:txBody>
                <a:bodyPr wrap="none" anchor="ctr">
                  <a:spAutoFit/>
                </a:bodyPr>
                <a:lstStyle/>
                <a:p>
                  <a:endParaRPr lang="en-US"/>
                </a:p>
              </p:txBody>
            </p:sp>
            <p:sp>
              <p:nvSpPr>
                <p:cNvPr id="441" name="Oval 92"/>
                <p:cNvSpPr>
                  <a:spLocks noChangeAspect="1" noChangeArrowheads="1"/>
                </p:cNvSpPr>
                <p:nvPr/>
              </p:nvSpPr>
              <p:spPr bwMode="auto">
                <a:xfrm>
                  <a:off x="3984" y="3038"/>
                  <a:ext cx="96" cy="96"/>
                </a:xfrm>
                <a:prstGeom prst="ellipse">
                  <a:avLst/>
                </a:prstGeom>
                <a:solidFill>
                  <a:srgbClr val="66FF33"/>
                </a:solidFill>
                <a:ln w="6350">
                  <a:solidFill>
                    <a:schemeClr val="tx1"/>
                  </a:solidFill>
                  <a:round/>
                  <a:headEnd/>
                  <a:tailEnd/>
                </a:ln>
                <a:effectLst/>
              </p:spPr>
              <p:txBody>
                <a:bodyPr wrap="none" anchor="ctr">
                  <a:spAutoFit/>
                </a:bodyPr>
                <a:lstStyle/>
                <a:p>
                  <a:endParaRPr lang="en-US"/>
                </a:p>
              </p:txBody>
            </p:sp>
          </p:grpSp>
          <p:grpSp>
            <p:nvGrpSpPr>
              <p:cNvPr id="19" name="Group 93"/>
              <p:cNvGrpSpPr>
                <a:grpSpLocks noChangeAspect="1"/>
              </p:cNvGrpSpPr>
              <p:nvPr/>
            </p:nvGrpSpPr>
            <p:grpSpPr bwMode="auto">
              <a:xfrm rot="15062787" flipH="1" flipV="1">
                <a:off x="4768" y="1327"/>
                <a:ext cx="429" cy="14"/>
                <a:chOff x="2400" y="1776"/>
                <a:chExt cx="1008" cy="0"/>
              </a:xfrm>
            </p:grpSpPr>
            <p:sp>
              <p:nvSpPr>
                <p:cNvPr id="429" name="Line 94"/>
                <p:cNvSpPr>
                  <a:spLocks noChangeAspect="1" noChangeShapeType="1"/>
                </p:cNvSpPr>
                <p:nvPr/>
              </p:nvSpPr>
              <p:spPr bwMode="auto">
                <a:xfrm>
                  <a:off x="2400" y="1776"/>
                  <a:ext cx="1008" cy="0"/>
                </a:xfrm>
                <a:prstGeom prst="line">
                  <a:avLst/>
                </a:prstGeom>
                <a:noFill/>
                <a:ln w="28575">
                  <a:solidFill>
                    <a:srgbClr val="33CCCC"/>
                  </a:solidFill>
                  <a:round/>
                  <a:headEnd/>
                  <a:tailEnd/>
                </a:ln>
                <a:effectLst/>
              </p:spPr>
              <p:txBody>
                <a:bodyPr wrap="none">
                  <a:spAutoFit/>
                </a:bodyPr>
                <a:lstStyle/>
                <a:p>
                  <a:endParaRPr lang="en-US"/>
                </a:p>
              </p:txBody>
            </p:sp>
            <p:sp>
              <p:nvSpPr>
                <p:cNvPr id="430" name="Line 95"/>
                <p:cNvSpPr>
                  <a:spLocks noChangeAspect="1" noChangeShapeType="1"/>
                </p:cNvSpPr>
                <p:nvPr/>
              </p:nvSpPr>
              <p:spPr bwMode="auto">
                <a:xfrm>
                  <a:off x="2400" y="1776"/>
                  <a:ext cx="528" cy="0"/>
                </a:xfrm>
                <a:prstGeom prst="line">
                  <a:avLst/>
                </a:prstGeom>
                <a:noFill/>
                <a:ln w="28575">
                  <a:solidFill>
                    <a:srgbClr val="33CCCC"/>
                  </a:solidFill>
                  <a:round/>
                  <a:headEnd/>
                  <a:tailEnd type="triangle" w="med" len="med"/>
                </a:ln>
                <a:effectLst/>
              </p:spPr>
              <p:txBody>
                <a:bodyPr>
                  <a:spAutoFit/>
                </a:bodyPr>
                <a:lstStyle/>
                <a:p>
                  <a:endParaRPr lang="en-US"/>
                </a:p>
              </p:txBody>
            </p:sp>
          </p:grpSp>
          <p:grpSp>
            <p:nvGrpSpPr>
              <p:cNvPr id="20" name="Group 96"/>
              <p:cNvGrpSpPr>
                <a:grpSpLocks noChangeAspect="1"/>
              </p:cNvGrpSpPr>
              <p:nvPr/>
            </p:nvGrpSpPr>
            <p:grpSpPr bwMode="auto">
              <a:xfrm rot="10804476" flipH="1" flipV="1">
                <a:off x="4602" y="1118"/>
                <a:ext cx="301" cy="47"/>
                <a:chOff x="2400" y="1776"/>
                <a:chExt cx="1008" cy="0"/>
              </a:xfrm>
            </p:grpSpPr>
            <p:sp>
              <p:nvSpPr>
                <p:cNvPr id="427" name="Line 97"/>
                <p:cNvSpPr>
                  <a:spLocks noChangeAspect="1" noChangeShapeType="1"/>
                </p:cNvSpPr>
                <p:nvPr/>
              </p:nvSpPr>
              <p:spPr bwMode="auto">
                <a:xfrm>
                  <a:off x="2400" y="1776"/>
                  <a:ext cx="1008" cy="0"/>
                </a:xfrm>
                <a:prstGeom prst="line">
                  <a:avLst/>
                </a:prstGeom>
                <a:noFill/>
                <a:ln w="28575">
                  <a:solidFill>
                    <a:srgbClr val="FF0000"/>
                  </a:solidFill>
                  <a:round/>
                  <a:headEnd/>
                  <a:tailEnd/>
                </a:ln>
                <a:effectLst/>
              </p:spPr>
              <p:txBody>
                <a:bodyPr wrap="none">
                  <a:spAutoFit/>
                </a:bodyPr>
                <a:lstStyle/>
                <a:p>
                  <a:endParaRPr lang="en-US"/>
                </a:p>
              </p:txBody>
            </p:sp>
            <p:sp>
              <p:nvSpPr>
                <p:cNvPr id="428" name="Line 98"/>
                <p:cNvSpPr>
                  <a:spLocks noChangeAspect="1" noChangeShapeType="1"/>
                </p:cNvSpPr>
                <p:nvPr/>
              </p:nvSpPr>
              <p:spPr bwMode="auto">
                <a:xfrm>
                  <a:off x="2400" y="1776"/>
                  <a:ext cx="528" cy="0"/>
                </a:xfrm>
                <a:prstGeom prst="line">
                  <a:avLst/>
                </a:prstGeom>
                <a:noFill/>
                <a:ln w="28575">
                  <a:solidFill>
                    <a:srgbClr val="FF0000"/>
                  </a:solidFill>
                  <a:round/>
                  <a:headEnd/>
                  <a:tailEnd type="triangle" w="med" len="med"/>
                </a:ln>
                <a:effectLst/>
              </p:spPr>
              <p:txBody>
                <a:bodyPr>
                  <a:spAutoFit/>
                </a:bodyPr>
                <a:lstStyle/>
                <a:p>
                  <a:endParaRPr lang="en-US"/>
                </a:p>
              </p:txBody>
            </p:sp>
          </p:grpSp>
          <p:grpSp>
            <p:nvGrpSpPr>
              <p:cNvPr id="21" name="Group 99"/>
              <p:cNvGrpSpPr>
                <a:grpSpLocks noChangeAspect="1"/>
              </p:cNvGrpSpPr>
              <p:nvPr/>
            </p:nvGrpSpPr>
            <p:grpSpPr bwMode="auto">
              <a:xfrm rot="2316081" flipH="1">
                <a:off x="4718" y="874"/>
                <a:ext cx="570" cy="304"/>
                <a:chOff x="1152" y="1164"/>
                <a:chExt cx="1177" cy="853"/>
              </a:xfrm>
            </p:grpSpPr>
            <p:grpSp>
              <p:nvGrpSpPr>
                <p:cNvPr id="399" name="Group 100"/>
                <p:cNvGrpSpPr>
                  <a:grpSpLocks noChangeAspect="1"/>
                </p:cNvGrpSpPr>
                <p:nvPr/>
              </p:nvGrpSpPr>
              <p:grpSpPr bwMode="auto">
                <a:xfrm rot="-5370107">
                  <a:off x="1505" y="1607"/>
                  <a:ext cx="620" cy="169"/>
                  <a:chOff x="480" y="3696"/>
                  <a:chExt cx="3360" cy="240"/>
                </a:xfrm>
              </p:grpSpPr>
              <p:cxnSp>
                <p:nvCxnSpPr>
                  <p:cNvPr id="417" name="AutoShape 101"/>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FF0000"/>
                    </a:solidFill>
                    <a:round/>
                    <a:headEnd/>
                    <a:tailEnd/>
                  </a:ln>
                  <a:effectLst/>
                </p:spPr>
              </p:cxnSp>
              <p:cxnSp>
                <p:nvCxnSpPr>
                  <p:cNvPr id="418" name="AutoShape 102"/>
                  <p:cNvCxnSpPr>
                    <a:cxnSpLocks noChangeAspect="1" noChangeShapeType="1"/>
                  </p:cNvCxnSpPr>
                  <p:nvPr/>
                </p:nvCxnSpPr>
                <p:spPr bwMode="auto">
                  <a:xfrm>
                    <a:off x="480" y="3696"/>
                    <a:ext cx="336" cy="240"/>
                  </a:xfrm>
                  <a:prstGeom prst="curvedConnector3">
                    <a:avLst>
                      <a:gd name="adj1" fmla="val 50000"/>
                    </a:avLst>
                  </a:prstGeom>
                  <a:noFill/>
                  <a:ln w="28575">
                    <a:solidFill>
                      <a:srgbClr val="FF0000"/>
                    </a:solidFill>
                    <a:round/>
                    <a:headEnd/>
                    <a:tailEnd/>
                  </a:ln>
                  <a:effectLst/>
                </p:spPr>
              </p:cxnSp>
              <p:cxnSp>
                <p:nvCxnSpPr>
                  <p:cNvPr id="419" name="AutoShape 103"/>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FF0000"/>
                    </a:solidFill>
                    <a:round/>
                    <a:headEnd/>
                    <a:tailEnd/>
                  </a:ln>
                  <a:effectLst/>
                </p:spPr>
              </p:cxnSp>
              <p:cxnSp>
                <p:nvCxnSpPr>
                  <p:cNvPr id="420" name="AutoShape 104"/>
                  <p:cNvCxnSpPr>
                    <a:cxnSpLocks noChangeAspect="1" noChangeShapeType="1"/>
                  </p:cNvCxnSpPr>
                  <p:nvPr/>
                </p:nvCxnSpPr>
                <p:spPr bwMode="auto">
                  <a:xfrm>
                    <a:off x="1152" y="3696"/>
                    <a:ext cx="336" cy="240"/>
                  </a:xfrm>
                  <a:prstGeom prst="curvedConnector3">
                    <a:avLst>
                      <a:gd name="adj1" fmla="val 50000"/>
                    </a:avLst>
                  </a:prstGeom>
                  <a:noFill/>
                  <a:ln w="28575">
                    <a:solidFill>
                      <a:srgbClr val="FF0000"/>
                    </a:solidFill>
                    <a:round/>
                    <a:headEnd/>
                    <a:tailEnd/>
                  </a:ln>
                  <a:effectLst/>
                </p:spPr>
              </p:cxnSp>
              <p:cxnSp>
                <p:nvCxnSpPr>
                  <p:cNvPr id="421" name="AutoShape 105"/>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FF0000"/>
                    </a:solidFill>
                    <a:round/>
                    <a:headEnd/>
                    <a:tailEnd/>
                  </a:ln>
                  <a:effectLst/>
                </p:spPr>
              </p:cxnSp>
              <p:cxnSp>
                <p:nvCxnSpPr>
                  <p:cNvPr id="422" name="AutoShape 106"/>
                  <p:cNvCxnSpPr>
                    <a:cxnSpLocks noChangeAspect="1" noChangeShapeType="1"/>
                  </p:cNvCxnSpPr>
                  <p:nvPr/>
                </p:nvCxnSpPr>
                <p:spPr bwMode="auto">
                  <a:xfrm>
                    <a:off x="1824" y="3696"/>
                    <a:ext cx="336" cy="240"/>
                  </a:xfrm>
                  <a:prstGeom prst="curvedConnector3">
                    <a:avLst>
                      <a:gd name="adj1" fmla="val 50000"/>
                    </a:avLst>
                  </a:prstGeom>
                  <a:noFill/>
                  <a:ln w="28575">
                    <a:solidFill>
                      <a:srgbClr val="FF0000"/>
                    </a:solidFill>
                    <a:round/>
                    <a:headEnd/>
                    <a:tailEnd/>
                  </a:ln>
                  <a:effectLst/>
                </p:spPr>
              </p:cxnSp>
              <p:cxnSp>
                <p:nvCxnSpPr>
                  <p:cNvPr id="423" name="AutoShape 107"/>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FF0000"/>
                    </a:solidFill>
                    <a:round/>
                    <a:headEnd/>
                    <a:tailEnd/>
                  </a:ln>
                  <a:effectLst/>
                </p:spPr>
              </p:cxnSp>
              <p:cxnSp>
                <p:nvCxnSpPr>
                  <p:cNvPr id="424" name="AutoShape 108"/>
                  <p:cNvCxnSpPr>
                    <a:cxnSpLocks noChangeAspect="1" noChangeShapeType="1"/>
                  </p:cNvCxnSpPr>
                  <p:nvPr/>
                </p:nvCxnSpPr>
                <p:spPr bwMode="auto">
                  <a:xfrm>
                    <a:off x="2496" y="3696"/>
                    <a:ext cx="336" cy="240"/>
                  </a:xfrm>
                  <a:prstGeom prst="curvedConnector3">
                    <a:avLst>
                      <a:gd name="adj1" fmla="val 50000"/>
                    </a:avLst>
                  </a:prstGeom>
                  <a:noFill/>
                  <a:ln w="28575">
                    <a:solidFill>
                      <a:srgbClr val="FF0000"/>
                    </a:solidFill>
                    <a:round/>
                    <a:headEnd/>
                    <a:tailEnd/>
                  </a:ln>
                  <a:effectLst/>
                </p:spPr>
              </p:cxnSp>
              <p:cxnSp>
                <p:nvCxnSpPr>
                  <p:cNvPr id="425" name="AutoShape 109"/>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FF0000"/>
                    </a:solidFill>
                    <a:round/>
                    <a:headEnd/>
                    <a:tailEnd/>
                  </a:ln>
                  <a:effectLst/>
                </p:spPr>
              </p:cxnSp>
              <p:cxnSp>
                <p:nvCxnSpPr>
                  <p:cNvPr id="426" name="AutoShape 110"/>
                  <p:cNvCxnSpPr>
                    <a:cxnSpLocks noChangeAspect="1" noChangeShapeType="1"/>
                  </p:cNvCxnSpPr>
                  <p:nvPr/>
                </p:nvCxnSpPr>
                <p:spPr bwMode="auto">
                  <a:xfrm>
                    <a:off x="3168" y="3696"/>
                    <a:ext cx="336" cy="240"/>
                  </a:xfrm>
                  <a:prstGeom prst="curvedConnector3">
                    <a:avLst>
                      <a:gd name="adj1" fmla="val 50000"/>
                    </a:avLst>
                  </a:prstGeom>
                  <a:noFill/>
                  <a:ln w="28575">
                    <a:solidFill>
                      <a:srgbClr val="FF0000"/>
                    </a:solidFill>
                    <a:round/>
                    <a:headEnd/>
                    <a:tailEnd/>
                  </a:ln>
                  <a:effectLst/>
                </p:spPr>
              </p:cxnSp>
            </p:grpSp>
            <p:grpSp>
              <p:nvGrpSpPr>
                <p:cNvPr id="400" name="Group 111"/>
                <p:cNvGrpSpPr>
                  <a:grpSpLocks noChangeAspect="1"/>
                </p:cNvGrpSpPr>
                <p:nvPr/>
              </p:nvGrpSpPr>
              <p:grpSpPr bwMode="auto">
                <a:xfrm rot="2264111">
                  <a:off x="1152" y="1164"/>
                  <a:ext cx="624" cy="49"/>
                  <a:chOff x="2400" y="1776"/>
                  <a:chExt cx="1008" cy="0"/>
                </a:xfrm>
              </p:grpSpPr>
              <p:sp>
                <p:nvSpPr>
                  <p:cNvPr id="415" name="Line 112"/>
                  <p:cNvSpPr>
                    <a:spLocks noChangeAspect="1" noChangeShapeType="1"/>
                  </p:cNvSpPr>
                  <p:nvPr/>
                </p:nvSpPr>
                <p:spPr bwMode="auto">
                  <a:xfrm>
                    <a:off x="2400" y="1776"/>
                    <a:ext cx="1008" cy="0"/>
                  </a:xfrm>
                  <a:prstGeom prst="line">
                    <a:avLst/>
                  </a:prstGeom>
                  <a:noFill/>
                  <a:ln w="28575">
                    <a:solidFill>
                      <a:srgbClr val="33CCCC"/>
                    </a:solidFill>
                    <a:round/>
                    <a:headEnd/>
                    <a:tailEnd/>
                  </a:ln>
                  <a:effectLst/>
                </p:spPr>
                <p:txBody>
                  <a:bodyPr wrap="none">
                    <a:spAutoFit/>
                  </a:bodyPr>
                  <a:lstStyle/>
                  <a:p>
                    <a:endParaRPr lang="en-US"/>
                  </a:p>
                </p:txBody>
              </p:sp>
              <p:sp>
                <p:nvSpPr>
                  <p:cNvPr id="416" name="Line 113"/>
                  <p:cNvSpPr>
                    <a:spLocks noChangeAspect="1" noChangeShapeType="1"/>
                  </p:cNvSpPr>
                  <p:nvPr/>
                </p:nvSpPr>
                <p:spPr bwMode="auto">
                  <a:xfrm>
                    <a:off x="2400" y="1776"/>
                    <a:ext cx="528" cy="0"/>
                  </a:xfrm>
                  <a:prstGeom prst="line">
                    <a:avLst/>
                  </a:prstGeom>
                  <a:noFill/>
                  <a:ln w="28575">
                    <a:solidFill>
                      <a:srgbClr val="33CCCC"/>
                    </a:solidFill>
                    <a:round/>
                    <a:headEnd/>
                    <a:tailEnd type="triangle" w="med" len="med"/>
                  </a:ln>
                  <a:effectLst/>
                </p:spPr>
                <p:txBody>
                  <a:bodyPr>
                    <a:spAutoFit/>
                  </a:bodyPr>
                  <a:lstStyle/>
                  <a:p>
                    <a:endParaRPr lang="en-US"/>
                  </a:p>
                </p:txBody>
              </p:sp>
            </p:grpSp>
            <p:grpSp>
              <p:nvGrpSpPr>
                <p:cNvPr id="401" name="Group 114"/>
                <p:cNvGrpSpPr>
                  <a:grpSpLocks noChangeAspect="1"/>
                </p:cNvGrpSpPr>
                <p:nvPr/>
              </p:nvGrpSpPr>
              <p:grpSpPr bwMode="auto">
                <a:xfrm rot="-1879563">
                  <a:off x="1705" y="1194"/>
                  <a:ext cx="624" cy="49"/>
                  <a:chOff x="2400" y="1776"/>
                  <a:chExt cx="1008" cy="0"/>
                </a:xfrm>
              </p:grpSpPr>
              <p:sp>
                <p:nvSpPr>
                  <p:cNvPr id="413" name="Line 115"/>
                  <p:cNvSpPr>
                    <a:spLocks noChangeAspect="1" noChangeShapeType="1"/>
                  </p:cNvSpPr>
                  <p:nvPr/>
                </p:nvSpPr>
                <p:spPr bwMode="auto">
                  <a:xfrm>
                    <a:off x="2400" y="1776"/>
                    <a:ext cx="1008" cy="0"/>
                  </a:xfrm>
                  <a:prstGeom prst="line">
                    <a:avLst/>
                  </a:prstGeom>
                  <a:noFill/>
                  <a:ln w="28575">
                    <a:solidFill>
                      <a:srgbClr val="FF0000"/>
                    </a:solidFill>
                    <a:round/>
                    <a:headEnd/>
                    <a:tailEnd/>
                  </a:ln>
                  <a:effectLst/>
                </p:spPr>
                <p:txBody>
                  <a:bodyPr wrap="none">
                    <a:spAutoFit/>
                  </a:bodyPr>
                  <a:lstStyle/>
                  <a:p>
                    <a:endParaRPr lang="en-US"/>
                  </a:p>
                </p:txBody>
              </p:sp>
              <p:sp>
                <p:nvSpPr>
                  <p:cNvPr id="414" name="Line 116"/>
                  <p:cNvSpPr>
                    <a:spLocks noChangeAspect="1" noChangeShapeType="1"/>
                  </p:cNvSpPr>
                  <p:nvPr/>
                </p:nvSpPr>
                <p:spPr bwMode="auto">
                  <a:xfrm>
                    <a:off x="2400" y="1776"/>
                    <a:ext cx="528" cy="0"/>
                  </a:xfrm>
                  <a:prstGeom prst="line">
                    <a:avLst/>
                  </a:prstGeom>
                  <a:noFill/>
                  <a:ln w="28575">
                    <a:solidFill>
                      <a:srgbClr val="FF0000"/>
                    </a:solidFill>
                    <a:round/>
                    <a:headEnd/>
                    <a:tailEnd type="triangle" w="med" len="med"/>
                  </a:ln>
                  <a:effectLst/>
                </p:spPr>
                <p:txBody>
                  <a:bodyPr>
                    <a:spAutoFit/>
                  </a:bodyPr>
                  <a:lstStyle/>
                  <a:p>
                    <a:endParaRPr lang="en-US"/>
                  </a:p>
                </p:txBody>
              </p:sp>
            </p:grpSp>
            <p:grpSp>
              <p:nvGrpSpPr>
                <p:cNvPr id="402" name="Group 117"/>
                <p:cNvGrpSpPr>
                  <a:grpSpLocks noChangeAspect="1"/>
                </p:cNvGrpSpPr>
                <p:nvPr/>
              </p:nvGrpSpPr>
              <p:grpSpPr bwMode="auto">
                <a:xfrm rot="-5370107">
                  <a:off x="1484" y="1622"/>
                  <a:ext cx="620" cy="169"/>
                  <a:chOff x="480" y="3696"/>
                  <a:chExt cx="3360" cy="240"/>
                </a:xfrm>
              </p:grpSpPr>
              <p:cxnSp>
                <p:nvCxnSpPr>
                  <p:cNvPr id="403" name="AutoShape 118"/>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33CCCC"/>
                    </a:solidFill>
                    <a:round/>
                    <a:headEnd/>
                    <a:tailEnd/>
                  </a:ln>
                  <a:effectLst/>
                </p:spPr>
              </p:cxnSp>
              <p:cxnSp>
                <p:nvCxnSpPr>
                  <p:cNvPr id="404" name="AutoShape 119"/>
                  <p:cNvCxnSpPr>
                    <a:cxnSpLocks noChangeAspect="1" noChangeShapeType="1"/>
                  </p:cNvCxnSpPr>
                  <p:nvPr/>
                </p:nvCxnSpPr>
                <p:spPr bwMode="auto">
                  <a:xfrm>
                    <a:off x="480" y="3696"/>
                    <a:ext cx="336" cy="240"/>
                  </a:xfrm>
                  <a:prstGeom prst="curvedConnector3">
                    <a:avLst>
                      <a:gd name="adj1" fmla="val 50000"/>
                    </a:avLst>
                  </a:prstGeom>
                  <a:noFill/>
                  <a:ln w="28575">
                    <a:solidFill>
                      <a:srgbClr val="33CCCC"/>
                    </a:solidFill>
                    <a:round/>
                    <a:headEnd/>
                    <a:tailEnd/>
                  </a:ln>
                  <a:effectLst/>
                </p:spPr>
              </p:cxnSp>
              <p:cxnSp>
                <p:nvCxnSpPr>
                  <p:cNvPr id="405" name="AutoShape 120"/>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33CCCC"/>
                    </a:solidFill>
                    <a:round/>
                    <a:headEnd/>
                    <a:tailEnd/>
                  </a:ln>
                  <a:effectLst/>
                </p:spPr>
              </p:cxnSp>
              <p:cxnSp>
                <p:nvCxnSpPr>
                  <p:cNvPr id="406" name="AutoShape 121"/>
                  <p:cNvCxnSpPr>
                    <a:cxnSpLocks noChangeAspect="1" noChangeShapeType="1"/>
                  </p:cNvCxnSpPr>
                  <p:nvPr/>
                </p:nvCxnSpPr>
                <p:spPr bwMode="auto">
                  <a:xfrm>
                    <a:off x="1152" y="3696"/>
                    <a:ext cx="336" cy="240"/>
                  </a:xfrm>
                  <a:prstGeom prst="curvedConnector3">
                    <a:avLst>
                      <a:gd name="adj1" fmla="val 50000"/>
                    </a:avLst>
                  </a:prstGeom>
                  <a:noFill/>
                  <a:ln w="28575">
                    <a:solidFill>
                      <a:srgbClr val="33CCCC"/>
                    </a:solidFill>
                    <a:round/>
                    <a:headEnd/>
                    <a:tailEnd/>
                  </a:ln>
                  <a:effectLst/>
                </p:spPr>
              </p:cxnSp>
              <p:cxnSp>
                <p:nvCxnSpPr>
                  <p:cNvPr id="407" name="AutoShape 122"/>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33CCCC"/>
                    </a:solidFill>
                    <a:round/>
                    <a:headEnd/>
                    <a:tailEnd/>
                  </a:ln>
                  <a:effectLst/>
                </p:spPr>
              </p:cxnSp>
              <p:cxnSp>
                <p:nvCxnSpPr>
                  <p:cNvPr id="408" name="AutoShape 123"/>
                  <p:cNvCxnSpPr>
                    <a:cxnSpLocks noChangeAspect="1" noChangeShapeType="1"/>
                  </p:cNvCxnSpPr>
                  <p:nvPr/>
                </p:nvCxnSpPr>
                <p:spPr bwMode="auto">
                  <a:xfrm>
                    <a:off x="1824" y="3696"/>
                    <a:ext cx="336" cy="240"/>
                  </a:xfrm>
                  <a:prstGeom prst="curvedConnector3">
                    <a:avLst>
                      <a:gd name="adj1" fmla="val 50000"/>
                    </a:avLst>
                  </a:prstGeom>
                  <a:noFill/>
                  <a:ln w="28575">
                    <a:solidFill>
                      <a:srgbClr val="33CCCC"/>
                    </a:solidFill>
                    <a:round/>
                    <a:headEnd/>
                    <a:tailEnd/>
                  </a:ln>
                  <a:effectLst/>
                </p:spPr>
              </p:cxnSp>
              <p:cxnSp>
                <p:nvCxnSpPr>
                  <p:cNvPr id="409" name="AutoShape 124"/>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33CCCC"/>
                    </a:solidFill>
                    <a:round/>
                    <a:headEnd/>
                    <a:tailEnd/>
                  </a:ln>
                  <a:effectLst/>
                </p:spPr>
              </p:cxnSp>
              <p:cxnSp>
                <p:nvCxnSpPr>
                  <p:cNvPr id="410" name="AutoShape 125"/>
                  <p:cNvCxnSpPr>
                    <a:cxnSpLocks noChangeAspect="1" noChangeShapeType="1"/>
                  </p:cNvCxnSpPr>
                  <p:nvPr/>
                </p:nvCxnSpPr>
                <p:spPr bwMode="auto">
                  <a:xfrm>
                    <a:off x="2496" y="3696"/>
                    <a:ext cx="336" cy="240"/>
                  </a:xfrm>
                  <a:prstGeom prst="curvedConnector3">
                    <a:avLst>
                      <a:gd name="adj1" fmla="val 50000"/>
                    </a:avLst>
                  </a:prstGeom>
                  <a:noFill/>
                  <a:ln w="28575">
                    <a:solidFill>
                      <a:srgbClr val="33CCCC"/>
                    </a:solidFill>
                    <a:round/>
                    <a:headEnd/>
                    <a:tailEnd/>
                  </a:ln>
                  <a:effectLst/>
                </p:spPr>
              </p:cxnSp>
              <p:cxnSp>
                <p:nvCxnSpPr>
                  <p:cNvPr id="411" name="AutoShape 126"/>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33CCCC"/>
                    </a:solidFill>
                    <a:round/>
                    <a:headEnd/>
                    <a:tailEnd/>
                  </a:ln>
                  <a:effectLst/>
                </p:spPr>
              </p:cxnSp>
              <p:cxnSp>
                <p:nvCxnSpPr>
                  <p:cNvPr id="412" name="AutoShape 127"/>
                  <p:cNvCxnSpPr>
                    <a:cxnSpLocks noChangeAspect="1" noChangeShapeType="1"/>
                  </p:cNvCxnSpPr>
                  <p:nvPr/>
                </p:nvCxnSpPr>
                <p:spPr bwMode="auto">
                  <a:xfrm>
                    <a:off x="3168" y="3696"/>
                    <a:ext cx="336" cy="240"/>
                  </a:xfrm>
                  <a:prstGeom prst="curvedConnector3">
                    <a:avLst>
                      <a:gd name="adj1" fmla="val 50000"/>
                    </a:avLst>
                  </a:prstGeom>
                  <a:noFill/>
                  <a:ln w="28575">
                    <a:solidFill>
                      <a:srgbClr val="33CCCC"/>
                    </a:solidFill>
                    <a:round/>
                    <a:headEnd/>
                    <a:tailEnd/>
                  </a:ln>
                  <a:effectLst/>
                </p:spPr>
              </p:cxnSp>
            </p:grpSp>
          </p:grpSp>
          <p:sp>
            <p:nvSpPr>
              <p:cNvPr id="22" name="Oval 128"/>
              <p:cNvSpPr>
                <a:spLocks noChangeAspect="1" noChangeArrowheads="1"/>
              </p:cNvSpPr>
              <p:nvPr/>
            </p:nvSpPr>
            <p:spPr bwMode="auto">
              <a:xfrm flipH="1">
                <a:off x="4416" y="1051"/>
                <a:ext cx="260" cy="377"/>
              </a:xfrm>
              <a:prstGeom prst="ellipse">
                <a:avLst/>
              </a:prstGeom>
              <a:noFill/>
              <a:ln w="6350">
                <a:solidFill>
                  <a:srgbClr val="FFFF00"/>
                </a:solidFill>
                <a:round/>
                <a:headEnd/>
                <a:tailEnd/>
              </a:ln>
              <a:effectLst/>
            </p:spPr>
            <p:txBody>
              <a:bodyPr wrap="none" anchor="ctr">
                <a:spAutoFit/>
              </a:bodyPr>
              <a:lstStyle/>
              <a:p>
                <a:endParaRPr lang="en-US"/>
              </a:p>
            </p:txBody>
          </p:sp>
          <p:sp>
            <p:nvSpPr>
              <p:cNvPr id="23" name="Oval 129"/>
              <p:cNvSpPr>
                <a:spLocks noChangeAspect="1" noChangeArrowheads="1"/>
              </p:cNvSpPr>
              <p:nvPr/>
            </p:nvSpPr>
            <p:spPr bwMode="auto">
              <a:xfrm flipH="1">
                <a:off x="4546" y="1101"/>
                <a:ext cx="65" cy="94"/>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24" name="Oval 130"/>
              <p:cNvSpPr>
                <a:spLocks noChangeAspect="1" noChangeArrowheads="1"/>
              </p:cNvSpPr>
              <p:nvPr/>
            </p:nvSpPr>
            <p:spPr bwMode="auto">
              <a:xfrm flipH="1">
                <a:off x="4543" y="1195"/>
                <a:ext cx="64" cy="94"/>
              </a:xfrm>
              <a:prstGeom prst="ellipse">
                <a:avLst/>
              </a:prstGeom>
              <a:solidFill>
                <a:schemeClr val="accent1"/>
              </a:solidFill>
              <a:ln w="6350">
                <a:solidFill>
                  <a:schemeClr val="tx1"/>
                </a:solidFill>
                <a:round/>
                <a:headEnd/>
                <a:tailEnd/>
              </a:ln>
              <a:effectLst/>
            </p:spPr>
            <p:txBody>
              <a:bodyPr wrap="none" anchor="ctr">
                <a:spAutoFit/>
              </a:bodyPr>
              <a:lstStyle/>
              <a:p>
                <a:endParaRPr lang="en-US"/>
              </a:p>
            </p:txBody>
          </p:sp>
          <p:sp>
            <p:nvSpPr>
              <p:cNvPr id="25" name="Oval 131"/>
              <p:cNvSpPr>
                <a:spLocks noChangeAspect="1" noChangeArrowheads="1"/>
              </p:cNvSpPr>
              <p:nvPr/>
            </p:nvSpPr>
            <p:spPr bwMode="auto">
              <a:xfrm flipH="1">
                <a:off x="4452" y="1138"/>
                <a:ext cx="65" cy="94"/>
              </a:xfrm>
              <a:prstGeom prst="ellipse">
                <a:avLst/>
              </a:prstGeom>
              <a:solidFill>
                <a:srgbClr val="66FF33"/>
              </a:solidFill>
              <a:ln w="6350">
                <a:solidFill>
                  <a:schemeClr val="tx1"/>
                </a:solidFill>
                <a:round/>
                <a:headEnd/>
                <a:tailEnd/>
              </a:ln>
              <a:effectLst/>
            </p:spPr>
            <p:txBody>
              <a:bodyPr wrap="none" anchor="ctr">
                <a:spAutoFit/>
              </a:bodyPr>
              <a:lstStyle/>
              <a:p>
                <a:endParaRPr lang="en-US"/>
              </a:p>
            </p:txBody>
          </p:sp>
          <p:grpSp>
            <p:nvGrpSpPr>
              <p:cNvPr id="26" name="Group 132"/>
              <p:cNvGrpSpPr>
                <a:grpSpLocks noChangeAspect="1"/>
              </p:cNvGrpSpPr>
              <p:nvPr/>
            </p:nvGrpSpPr>
            <p:grpSpPr bwMode="auto">
              <a:xfrm>
                <a:off x="5260" y="816"/>
                <a:ext cx="260" cy="249"/>
                <a:chOff x="5260" y="806"/>
                <a:chExt cx="260" cy="249"/>
              </a:xfrm>
            </p:grpSpPr>
            <p:sp>
              <p:nvSpPr>
                <p:cNvPr id="395" name="Oval 133"/>
                <p:cNvSpPr>
                  <a:spLocks noChangeAspect="1" noChangeArrowheads="1"/>
                </p:cNvSpPr>
                <p:nvPr/>
              </p:nvSpPr>
              <p:spPr bwMode="auto">
                <a:xfrm flipH="1">
                  <a:off x="5260" y="806"/>
                  <a:ext cx="260" cy="249"/>
                </a:xfrm>
                <a:prstGeom prst="ellipse">
                  <a:avLst/>
                </a:prstGeom>
                <a:noFill/>
                <a:ln w="6350">
                  <a:solidFill>
                    <a:srgbClr val="FFFF00"/>
                  </a:solidFill>
                  <a:round/>
                  <a:headEnd/>
                  <a:tailEnd/>
                </a:ln>
                <a:effectLst/>
              </p:spPr>
              <p:txBody>
                <a:bodyPr wrap="none" anchor="ctr">
                  <a:spAutoFit/>
                </a:bodyPr>
                <a:lstStyle/>
                <a:p>
                  <a:endParaRPr lang="en-US"/>
                </a:p>
              </p:txBody>
            </p:sp>
            <p:sp>
              <p:nvSpPr>
                <p:cNvPr id="396" name="Oval 134"/>
                <p:cNvSpPr>
                  <a:spLocks noChangeAspect="1" noChangeArrowheads="1"/>
                </p:cNvSpPr>
                <p:nvPr/>
              </p:nvSpPr>
              <p:spPr bwMode="auto">
                <a:xfrm flipH="1">
                  <a:off x="5325" y="844"/>
                  <a:ext cx="65" cy="62"/>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397" name="Oval 135"/>
                <p:cNvSpPr>
                  <a:spLocks noChangeAspect="1" noChangeArrowheads="1"/>
                </p:cNvSpPr>
                <p:nvPr/>
              </p:nvSpPr>
              <p:spPr bwMode="auto">
                <a:xfrm flipH="1">
                  <a:off x="5329" y="950"/>
                  <a:ext cx="65" cy="62"/>
                </a:xfrm>
                <a:prstGeom prst="ellipse">
                  <a:avLst/>
                </a:prstGeom>
                <a:solidFill>
                  <a:schemeClr val="accent1"/>
                </a:solidFill>
                <a:ln w="6350">
                  <a:solidFill>
                    <a:schemeClr val="tx1"/>
                  </a:solidFill>
                  <a:round/>
                  <a:headEnd/>
                  <a:tailEnd/>
                </a:ln>
                <a:effectLst/>
              </p:spPr>
              <p:txBody>
                <a:bodyPr wrap="none" anchor="ctr">
                  <a:spAutoFit/>
                </a:bodyPr>
                <a:lstStyle/>
                <a:p>
                  <a:endParaRPr lang="en-US"/>
                </a:p>
              </p:txBody>
            </p:sp>
            <p:sp>
              <p:nvSpPr>
                <p:cNvPr id="398" name="Oval 136"/>
                <p:cNvSpPr>
                  <a:spLocks noChangeAspect="1" noChangeArrowheads="1"/>
                </p:cNvSpPr>
                <p:nvPr/>
              </p:nvSpPr>
              <p:spPr bwMode="auto">
                <a:xfrm flipH="1">
                  <a:off x="5423" y="893"/>
                  <a:ext cx="65" cy="62"/>
                </a:xfrm>
                <a:prstGeom prst="ellipse">
                  <a:avLst/>
                </a:prstGeom>
                <a:solidFill>
                  <a:srgbClr val="66FF33"/>
                </a:solidFill>
                <a:ln w="6350">
                  <a:solidFill>
                    <a:schemeClr val="tx1"/>
                  </a:solidFill>
                  <a:round/>
                  <a:headEnd/>
                  <a:tailEnd/>
                </a:ln>
                <a:effectLst/>
              </p:spPr>
              <p:txBody>
                <a:bodyPr wrap="none" anchor="ctr">
                  <a:spAutoFit/>
                </a:bodyPr>
                <a:lstStyle/>
                <a:p>
                  <a:endParaRPr lang="en-US"/>
                </a:p>
              </p:txBody>
            </p:sp>
          </p:grpSp>
          <p:sp>
            <p:nvSpPr>
              <p:cNvPr id="27" name="Line 137"/>
              <p:cNvSpPr>
                <a:spLocks noChangeAspect="1" noChangeShapeType="1"/>
              </p:cNvSpPr>
              <p:nvPr/>
            </p:nvSpPr>
            <p:spPr bwMode="auto">
              <a:xfrm flipH="1">
                <a:off x="3370" y="1301"/>
                <a:ext cx="192" cy="727"/>
              </a:xfrm>
              <a:prstGeom prst="line">
                <a:avLst/>
              </a:prstGeom>
              <a:noFill/>
              <a:ln w="28575">
                <a:solidFill>
                  <a:srgbClr val="66FFCC"/>
                </a:solidFill>
                <a:round/>
                <a:headEnd/>
                <a:tailEnd type="triangle" w="med" len="med"/>
              </a:ln>
              <a:effectLst/>
            </p:spPr>
            <p:txBody>
              <a:bodyPr wrap="none">
                <a:spAutoFit/>
              </a:bodyPr>
              <a:lstStyle/>
              <a:p>
                <a:endParaRPr lang="en-US"/>
              </a:p>
            </p:txBody>
          </p:sp>
          <p:sp>
            <p:nvSpPr>
              <p:cNvPr id="28" name="Line 138"/>
              <p:cNvSpPr>
                <a:spLocks noChangeAspect="1" noChangeShapeType="1"/>
              </p:cNvSpPr>
              <p:nvPr/>
            </p:nvSpPr>
            <p:spPr bwMode="auto">
              <a:xfrm flipH="1">
                <a:off x="2188" y="1359"/>
                <a:ext cx="192" cy="727"/>
              </a:xfrm>
              <a:prstGeom prst="line">
                <a:avLst/>
              </a:prstGeom>
              <a:noFill/>
              <a:ln w="28575">
                <a:solidFill>
                  <a:srgbClr val="66FFCC"/>
                </a:solidFill>
                <a:round/>
                <a:headEnd/>
                <a:tailEnd type="triangle" w="med" len="med"/>
              </a:ln>
              <a:effectLst/>
            </p:spPr>
            <p:txBody>
              <a:bodyPr wrap="none">
                <a:spAutoFit/>
              </a:bodyPr>
              <a:lstStyle/>
              <a:p>
                <a:endParaRPr lang="en-US"/>
              </a:p>
            </p:txBody>
          </p:sp>
          <p:sp>
            <p:nvSpPr>
              <p:cNvPr id="29" name="Line 139"/>
              <p:cNvSpPr>
                <a:spLocks noChangeAspect="1" noChangeShapeType="1"/>
              </p:cNvSpPr>
              <p:nvPr/>
            </p:nvSpPr>
            <p:spPr bwMode="auto">
              <a:xfrm>
                <a:off x="4967" y="1316"/>
                <a:ext cx="192" cy="734"/>
              </a:xfrm>
              <a:prstGeom prst="line">
                <a:avLst/>
              </a:prstGeom>
              <a:noFill/>
              <a:ln w="28575">
                <a:solidFill>
                  <a:srgbClr val="66FFCC"/>
                </a:solidFill>
                <a:round/>
                <a:headEnd/>
                <a:tailEnd type="triangle" w="med" len="med"/>
              </a:ln>
              <a:effectLst/>
            </p:spPr>
            <p:txBody>
              <a:bodyPr>
                <a:spAutoFit/>
              </a:bodyPr>
              <a:lstStyle/>
              <a:p>
                <a:endParaRPr lang="en-US"/>
              </a:p>
            </p:txBody>
          </p:sp>
          <p:grpSp>
            <p:nvGrpSpPr>
              <p:cNvPr id="30" name="Group 140"/>
              <p:cNvGrpSpPr>
                <a:grpSpLocks noChangeAspect="1"/>
              </p:cNvGrpSpPr>
              <p:nvPr/>
            </p:nvGrpSpPr>
            <p:grpSpPr bwMode="auto">
              <a:xfrm flipH="1">
                <a:off x="3562" y="843"/>
                <a:ext cx="1143" cy="608"/>
                <a:chOff x="3936" y="2904"/>
                <a:chExt cx="1632" cy="936"/>
              </a:xfrm>
            </p:grpSpPr>
            <p:grpSp>
              <p:nvGrpSpPr>
                <p:cNvPr id="352" name="Group 141"/>
                <p:cNvGrpSpPr>
                  <a:grpSpLocks noChangeAspect="1"/>
                </p:cNvGrpSpPr>
                <p:nvPr/>
              </p:nvGrpSpPr>
              <p:grpSpPr bwMode="auto">
                <a:xfrm rot="6537213" flipV="1">
                  <a:off x="4539" y="3607"/>
                  <a:ext cx="446" cy="20"/>
                  <a:chOff x="2400" y="1776"/>
                  <a:chExt cx="1008" cy="0"/>
                </a:xfrm>
              </p:grpSpPr>
              <p:sp>
                <p:nvSpPr>
                  <p:cNvPr id="393" name="Line 142"/>
                  <p:cNvSpPr>
                    <a:spLocks noChangeAspect="1" noChangeShapeType="1"/>
                  </p:cNvSpPr>
                  <p:nvPr/>
                </p:nvSpPr>
                <p:spPr bwMode="auto">
                  <a:xfrm>
                    <a:off x="2400" y="1776"/>
                    <a:ext cx="1008" cy="0"/>
                  </a:xfrm>
                  <a:prstGeom prst="line">
                    <a:avLst/>
                  </a:prstGeom>
                  <a:noFill/>
                  <a:ln w="28575">
                    <a:solidFill>
                      <a:srgbClr val="33CCCC"/>
                    </a:solidFill>
                    <a:round/>
                    <a:headEnd/>
                    <a:tailEnd/>
                  </a:ln>
                  <a:effectLst/>
                </p:spPr>
                <p:txBody>
                  <a:bodyPr wrap="none">
                    <a:spAutoFit/>
                  </a:bodyPr>
                  <a:lstStyle/>
                  <a:p>
                    <a:endParaRPr lang="en-US"/>
                  </a:p>
                </p:txBody>
              </p:sp>
              <p:sp>
                <p:nvSpPr>
                  <p:cNvPr id="394" name="Line 143"/>
                  <p:cNvSpPr>
                    <a:spLocks noChangeAspect="1" noChangeShapeType="1"/>
                  </p:cNvSpPr>
                  <p:nvPr/>
                </p:nvSpPr>
                <p:spPr bwMode="auto">
                  <a:xfrm>
                    <a:off x="2400" y="1776"/>
                    <a:ext cx="528" cy="0"/>
                  </a:xfrm>
                  <a:prstGeom prst="line">
                    <a:avLst/>
                  </a:prstGeom>
                  <a:noFill/>
                  <a:ln w="28575">
                    <a:solidFill>
                      <a:srgbClr val="33CCCC"/>
                    </a:solidFill>
                    <a:round/>
                    <a:headEnd/>
                    <a:tailEnd type="triangle" w="med" len="med"/>
                  </a:ln>
                  <a:effectLst/>
                </p:spPr>
                <p:txBody>
                  <a:bodyPr>
                    <a:spAutoFit/>
                  </a:bodyPr>
                  <a:lstStyle/>
                  <a:p>
                    <a:endParaRPr lang="en-US"/>
                  </a:p>
                </p:txBody>
              </p:sp>
            </p:grpSp>
            <p:grpSp>
              <p:nvGrpSpPr>
                <p:cNvPr id="353" name="Group 144"/>
                <p:cNvGrpSpPr>
                  <a:grpSpLocks noChangeAspect="1"/>
                </p:cNvGrpSpPr>
                <p:nvPr/>
              </p:nvGrpSpPr>
              <p:grpSpPr bwMode="auto">
                <a:xfrm rot="10795524" flipV="1">
                  <a:off x="4846" y="3387"/>
                  <a:ext cx="446" cy="20"/>
                  <a:chOff x="2400" y="1776"/>
                  <a:chExt cx="1008" cy="0"/>
                </a:xfrm>
              </p:grpSpPr>
              <p:sp>
                <p:nvSpPr>
                  <p:cNvPr id="391" name="Line 145"/>
                  <p:cNvSpPr>
                    <a:spLocks noChangeAspect="1" noChangeShapeType="1"/>
                  </p:cNvSpPr>
                  <p:nvPr/>
                </p:nvSpPr>
                <p:spPr bwMode="auto">
                  <a:xfrm>
                    <a:off x="2400" y="1776"/>
                    <a:ext cx="1008" cy="0"/>
                  </a:xfrm>
                  <a:prstGeom prst="line">
                    <a:avLst/>
                  </a:prstGeom>
                  <a:noFill/>
                  <a:ln w="28575">
                    <a:solidFill>
                      <a:srgbClr val="FF0000"/>
                    </a:solidFill>
                    <a:round/>
                    <a:headEnd/>
                    <a:tailEnd/>
                  </a:ln>
                  <a:effectLst/>
                </p:spPr>
                <p:txBody>
                  <a:bodyPr wrap="none">
                    <a:spAutoFit/>
                  </a:bodyPr>
                  <a:lstStyle/>
                  <a:p>
                    <a:endParaRPr lang="en-US"/>
                  </a:p>
                </p:txBody>
              </p:sp>
              <p:sp>
                <p:nvSpPr>
                  <p:cNvPr id="392" name="Line 146"/>
                  <p:cNvSpPr>
                    <a:spLocks noChangeAspect="1" noChangeShapeType="1"/>
                  </p:cNvSpPr>
                  <p:nvPr/>
                </p:nvSpPr>
                <p:spPr bwMode="auto">
                  <a:xfrm>
                    <a:off x="2400" y="1776"/>
                    <a:ext cx="528" cy="0"/>
                  </a:xfrm>
                  <a:prstGeom prst="line">
                    <a:avLst/>
                  </a:prstGeom>
                  <a:noFill/>
                  <a:ln w="28575">
                    <a:solidFill>
                      <a:srgbClr val="FF0000"/>
                    </a:solidFill>
                    <a:round/>
                    <a:headEnd/>
                    <a:tailEnd type="triangle" w="med" len="med"/>
                  </a:ln>
                  <a:effectLst/>
                </p:spPr>
                <p:txBody>
                  <a:bodyPr>
                    <a:spAutoFit/>
                  </a:bodyPr>
                  <a:lstStyle/>
                  <a:p>
                    <a:endParaRPr lang="en-US"/>
                  </a:p>
                </p:txBody>
              </p:sp>
            </p:grpSp>
            <p:grpSp>
              <p:nvGrpSpPr>
                <p:cNvPr id="354" name="Group 147"/>
                <p:cNvGrpSpPr>
                  <a:grpSpLocks noChangeAspect="1"/>
                </p:cNvGrpSpPr>
                <p:nvPr/>
              </p:nvGrpSpPr>
              <p:grpSpPr bwMode="auto">
                <a:xfrm rot="-2316081">
                  <a:off x="4276" y="3009"/>
                  <a:ext cx="842" cy="469"/>
                  <a:chOff x="1152" y="1164"/>
                  <a:chExt cx="1177" cy="853"/>
                </a:xfrm>
              </p:grpSpPr>
              <p:grpSp>
                <p:nvGrpSpPr>
                  <p:cNvPr id="363" name="Group 148"/>
                  <p:cNvGrpSpPr>
                    <a:grpSpLocks noChangeAspect="1"/>
                  </p:cNvGrpSpPr>
                  <p:nvPr/>
                </p:nvGrpSpPr>
                <p:grpSpPr bwMode="auto">
                  <a:xfrm rot="-5370107">
                    <a:off x="1505" y="1607"/>
                    <a:ext cx="620" cy="169"/>
                    <a:chOff x="480" y="3696"/>
                    <a:chExt cx="3360" cy="240"/>
                  </a:xfrm>
                </p:grpSpPr>
                <p:cxnSp>
                  <p:nvCxnSpPr>
                    <p:cNvPr id="381" name="AutoShape 149"/>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FF0000"/>
                      </a:solidFill>
                      <a:round/>
                      <a:headEnd/>
                      <a:tailEnd/>
                    </a:ln>
                    <a:effectLst/>
                  </p:spPr>
                </p:cxnSp>
                <p:cxnSp>
                  <p:nvCxnSpPr>
                    <p:cNvPr id="382" name="AutoShape 150"/>
                    <p:cNvCxnSpPr>
                      <a:cxnSpLocks noChangeAspect="1" noChangeShapeType="1"/>
                    </p:cNvCxnSpPr>
                    <p:nvPr/>
                  </p:nvCxnSpPr>
                  <p:spPr bwMode="auto">
                    <a:xfrm>
                      <a:off x="480" y="3696"/>
                      <a:ext cx="336" cy="240"/>
                    </a:xfrm>
                    <a:prstGeom prst="curvedConnector3">
                      <a:avLst>
                        <a:gd name="adj1" fmla="val 50000"/>
                      </a:avLst>
                    </a:prstGeom>
                    <a:noFill/>
                    <a:ln w="28575">
                      <a:solidFill>
                        <a:srgbClr val="FF0000"/>
                      </a:solidFill>
                      <a:round/>
                      <a:headEnd/>
                      <a:tailEnd/>
                    </a:ln>
                    <a:effectLst/>
                  </p:spPr>
                </p:cxnSp>
                <p:cxnSp>
                  <p:nvCxnSpPr>
                    <p:cNvPr id="383" name="AutoShape 151"/>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FF0000"/>
                      </a:solidFill>
                      <a:round/>
                      <a:headEnd/>
                      <a:tailEnd/>
                    </a:ln>
                    <a:effectLst/>
                  </p:spPr>
                </p:cxnSp>
                <p:cxnSp>
                  <p:nvCxnSpPr>
                    <p:cNvPr id="384" name="AutoShape 152"/>
                    <p:cNvCxnSpPr>
                      <a:cxnSpLocks noChangeAspect="1" noChangeShapeType="1"/>
                    </p:cNvCxnSpPr>
                    <p:nvPr/>
                  </p:nvCxnSpPr>
                  <p:spPr bwMode="auto">
                    <a:xfrm>
                      <a:off x="1152" y="3696"/>
                      <a:ext cx="336" cy="240"/>
                    </a:xfrm>
                    <a:prstGeom prst="curvedConnector3">
                      <a:avLst>
                        <a:gd name="adj1" fmla="val 50000"/>
                      </a:avLst>
                    </a:prstGeom>
                    <a:noFill/>
                    <a:ln w="28575">
                      <a:solidFill>
                        <a:srgbClr val="FF0000"/>
                      </a:solidFill>
                      <a:round/>
                      <a:headEnd/>
                      <a:tailEnd/>
                    </a:ln>
                    <a:effectLst/>
                  </p:spPr>
                </p:cxnSp>
                <p:cxnSp>
                  <p:nvCxnSpPr>
                    <p:cNvPr id="385" name="AutoShape 153"/>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FF0000"/>
                      </a:solidFill>
                      <a:round/>
                      <a:headEnd/>
                      <a:tailEnd/>
                    </a:ln>
                    <a:effectLst/>
                  </p:spPr>
                </p:cxnSp>
                <p:cxnSp>
                  <p:nvCxnSpPr>
                    <p:cNvPr id="386" name="AutoShape 154"/>
                    <p:cNvCxnSpPr>
                      <a:cxnSpLocks noChangeAspect="1" noChangeShapeType="1"/>
                    </p:cNvCxnSpPr>
                    <p:nvPr/>
                  </p:nvCxnSpPr>
                  <p:spPr bwMode="auto">
                    <a:xfrm>
                      <a:off x="1824" y="3696"/>
                      <a:ext cx="336" cy="240"/>
                    </a:xfrm>
                    <a:prstGeom prst="curvedConnector3">
                      <a:avLst>
                        <a:gd name="adj1" fmla="val 50000"/>
                      </a:avLst>
                    </a:prstGeom>
                    <a:noFill/>
                    <a:ln w="28575">
                      <a:solidFill>
                        <a:srgbClr val="FF0000"/>
                      </a:solidFill>
                      <a:round/>
                      <a:headEnd/>
                      <a:tailEnd/>
                    </a:ln>
                    <a:effectLst/>
                  </p:spPr>
                </p:cxnSp>
                <p:cxnSp>
                  <p:nvCxnSpPr>
                    <p:cNvPr id="387" name="AutoShape 155"/>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FF0000"/>
                      </a:solidFill>
                      <a:round/>
                      <a:headEnd/>
                      <a:tailEnd/>
                    </a:ln>
                    <a:effectLst/>
                  </p:spPr>
                </p:cxnSp>
                <p:cxnSp>
                  <p:nvCxnSpPr>
                    <p:cNvPr id="388" name="AutoShape 156"/>
                    <p:cNvCxnSpPr>
                      <a:cxnSpLocks noChangeAspect="1" noChangeShapeType="1"/>
                    </p:cNvCxnSpPr>
                    <p:nvPr/>
                  </p:nvCxnSpPr>
                  <p:spPr bwMode="auto">
                    <a:xfrm>
                      <a:off x="2496" y="3696"/>
                      <a:ext cx="336" cy="240"/>
                    </a:xfrm>
                    <a:prstGeom prst="curvedConnector3">
                      <a:avLst>
                        <a:gd name="adj1" fmla="val 50000"/>
                      </a:avLst>
                    </a:prstGeom>
                    <a:noFill/>
                    <a:ln w="28575">
                      <a:solidFill>
                        <a:srgbClr val="FF0000"/>
                      </a:solidFill>
                      <a:round/>
                      <a:headEnd/>
                      <a:tailEnd/>
                    </a:ln>
                    <a:effectLst/>
                  </p:spPr>
                </p:cxnSp>
                <p:cxnSp>
                  <p:nvCxnSpPr>
                    <p:cNvPr id="389" name="AutoShape 157"/>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FF0000"/>
                      </a:solidFill>
                      <a:round/>
                      <a:headEnd/>
                      <a:tailEnd/>
                    </a:ln>
                    <a:effectLst/>
                  </p:spPr>
                </p:cxnSp>
                <p:cxnSp>
                  <p:nvCxnSpPr>
                    <p:cNvPr id="390" name="AutoShape 158"/>
                    <p:cNvCxnSpPr>
                      <a:cxnSpLocks noChangeAspect="1" noChangeShapeType="1"/>
                    </p:cNvCxnSpPr>
                    <p:nvPr/>
                  </p:nvCxnSpPr>
                  <p:spPr bwMode="auto">
                    <a:xfrm>
                      <a:off x="3168" y="3696"/>
                      <a:ext cx="336" cy="240"/>
                    </a:xfrm>
                    <a:prstGeom prst="curvedConnector3">
                      <a:avLst>
                        <a:gd name="adj1" fmla="val 50000"/>
                      </a:avLst>
                    </a:prstGeom>
                    <a:noFill/>
                    <a:ln w="28575">
                      <a:solidFill>
                        <a:srgbClr val="FF0000"/>
                      </a:solidFill>
                      <a:round/>
                      <a:headEnd/>
                      <a:tailEnd/>
                    </a:ln>
                    <a:effectLst/>
                  </p:spPr>
                </p:cxnSp>
              </p:grpSp>
              <p:grpSp>
                <p:nvGrpSpPr>
                  <p:cNvPr id="364" name="Group 159"/>
                  <p:cNvGrpSpPr>
                    <a:grpSpLocks noChangeAspect="1"/>
                  </p:cNvGrpSpPr>
                  <p:nvPr/>
                </p:nvGrpSpPr>
                <p:grpSpPr bwMode="auto">
                  <a:xfrm rot="2264111">
                    <a:off x="1152" y="1164"/>
                    <a:ext cx="624" cy="49"/>
                    <a:chOff x="2400" y="1776"/>
                    <a:chExt cx="1008" cy="0"/>
                  </a:xfrm>
                </p:grpSpPr>
                <p:sp>
                  <p:nvSpPr>
                    <p:cNvPr id="379" name="Line 160"/>
                    <p:cNvSpPr>
                      <a:spLocks noChangeAspect="1" noChangeShapeType="1"/>
                    </p:cNvSpPr>
                    <p:nvPr/>
                  </p:nvSpPr>
                  <p:spPr bwMode="auto">
                    <a:xfrm>
                      <a:off x="2400" y="1776"/>
                      <a:ext cx="1008" cy="0"/>
                    </a:xfrm>
                    <a:prstGeom prst="line">
                      <a:avLst/>
                    </a:prstGeom>
                    <a:noFill/>
                    <a:ln w="28575">
                      <a:solidFill>
                        <a:srgbClr val="33CCCC"/>
                      </a:solidFill>
                      <a:round/>
                      <a:headEnd/>
                      <a:tailEnd/>
                    </a:ln>
                    <a:effectLst/>
                  </p:spPr>
                  <p:txBody>
                    <a:bodyPr wrap="none">
                      <a:spAutoFit/>
                    </a:bodyPr>
                    <a:lstStyle/>
                    <a:p>
                      <a:endParaRPr lang="en-US"/>
                    </a:p>
                  </p:txBody>
                </p:sp>
                <p:sp>
                  <p:nvSpPr>
                    <p:cNvPr id="380" name="Line 161"/>
                    <p:cNvSpPr>
                      <a:spLocks noChangeAspect="1" noChangeShapeType="1"/>
                    </p:cNvSpPr>
                    <p:nvPr/>
                  </p:nvSpPr>
                  <p:spPr bwMode="auto">
                    <a:xfrm>
                      <a:off x="2400" y="1776"/>
                      <a:ext cx="528" cy="0"/>
                    </a:xfrm>
                    <a:prstGeom prst="line">
                      <a:avLst/>
                    </a:prstGeom>
                    <a:noFill/>
                    <a:ln w="28575">
                      <a:solidFill>
                        <a:srgbClr val="33CCCC"/>
                      </a:solidFill>
                      <a:round/>
                      <a:headEnd/>
                      <a:tailEnd type="triangle" w="med" len="med"/>
                    </a:ln>
                    <a:effectLst/>
                  </p:spPr>
                  <p:txBody>
                    <a:bodyPr>
                      <a:spAutoFit/>
                    </a:bodyPr>
                    <a:lstStyle/>
                    <a:p>
                      <a:endParaRPr lang="en-US"/>
                    </a:p>
                  </p:txBody>
                </p:sp>
              </p:grpSp>
              <p:grpSp>
                <p:nvGrpSpPr>
                  <p:cNvPr id="365" name="Group 162"/>
                  <p:cNvGrpSpPr>
                    <a:grpSpLocks noChangeAspect="1"/>
                  </p:cNvGrpSpPr>
                  <p:nvPr/>
                </p:nvGrpSpPr>
                <p:grpSpPr bwMode="auto">
                  <a:xfrm rot="-1879563">
                    <a:off x="1705" y="1194"/>
                    <a:ext cx="624" cy="49"/>
                    <a:chOff x="2400" y="1776"/>
                    <a:chExt cx="1008" cy="0"/>
                  </a:xfrm>
                </p:grpSpPr>
                <p:sp>
                  <p:nvSpPr>
                    <p:cNvPr id="377" name="Line 163"/>
                    <p:cNvSpPr>
                      <a:spLocks noChangeAspect="1" noChangeShapeType="1"/>
                    </p:cNvSpPr>
                    <p:nvPr/>
                  </p:nvSpPr>
                  <p:spPr bwMode="auto">
                    <a:xfrm>
                      <a:off x="2400" y="1776"/>
                      <a:ext cx="1008" cy="0"/>
                    </a:xfrm>
                    <a:prstGeom prst="line">
                      <a:avLst/>
                    </a:prstGeom>
                    <a:noFill/>
                    <a:ln w="28575">
                      <a:solidFill>
                        <a:srgbClr val="FF0000"/>
                      </a:solidFill>
                      <a:round/>
                      <a:headEnd/>
                      <a:tailEnd/>
                    </a:ln>
                    <a:effectLst/>
                  </p:spPr>
                  <p:txBody>
                    <a:bodyPr wrap="none">
                      <a:spAutoFit/>
                    </a:bodyPr>
                    <a:lstStyle/>
                    <a:p>
                      <a:endParaRPr lang="en-US"/>
                    </a:p>
                  </p:txBody>
                </p:sp>
                <p:sp>
                  <p:nvSpPr>
                    <p:cNvPr id="378" name="Line 164"/>
                    <p:cNvSpPr>
                      <a:spLocks noChangeAspect="1" noChangeShapeType="1"/>
                    </p:cNvSpPr>
                    <p:nvPr/>
                  </p:nvSpPr>
                  <p:spPr bwMode="auto">
                    <a:xfrm>
                      <a:off x="2400" y="1776"/>
                      <a:ext cx="528" cy="0"/>
                    </a:xfrm>
                    <a:prstGeom prst="line">
                      <a:avLst/>
                    </a:prstGeom>
                    <a:noFill/>
                    <a:ln w="28575">
                      <a:solidFill>
                        <a:srgbClr val="FF0000"/>
                      </a:solidFill>
                      <a:round/>
                      <a:headEnd/>
                      <a:tailEnd type="triangle" w="med" len="med"/>
                    </a:ln>
                    <a:effectLst/>
                  </p:spPr>
                  <p:txBody>
                    <a:bodyPr>
                      <a:spAutoFit/>
                    </a:bodyPr>
                    <a:lstStyle/>
                    <a:p>
                      <a:endParaRPr lang="en-US"/>
                    </a:p>
                  </p:txBody>
                </p:sp>
              </p:grpSp>
              <p:grpSp>
                <p:nvGrpSpPr>
                  <p:cNvPr id="366" name="Group 165"/>
                  <p:cNvGrpSpPr>
                    <a:grpSpLocks noChangeAspect="1"/>
                  </p:cNvGrpSpPr>
                  <p:nvPr/>
                </p:nvGrpSpPr>
                <p:grpSpPr bwMode="auto">
                  <a:xfrm rot="-5370107">
                    <a:off x="1484" y="1622"/>
                    <a:ext cx="620" cy="169"/>
                    <a:chOff x="480" y="3696"/>
                    <a:chExt cx="3360" cy="240"/>
                  </a:xfrm>
                </p:grpSpPr>
                <p:cxnSp>
                  <p:nvCxnSpPr>
                    <p:cNvPr id="367" name="AutoShape 166"/>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33CCCC"/>
                      </a:solidFill>
                      <a:round/>
                      <a:headEnd/>
                      <a:tailEnd/>
                    </a:ln>
                    <a:effectLst/>
                  </p:spPr>
                </p:cxnSp>
                <p:cxnSp>
                  <p:nvCxnSpPr>
                    <p:cNvPr id="368" name="AutoShape 167"/>
                    <p:cNvCxnSpPr>
                      <a:cxnSpLocks noChangeAspect="1" noChangeShapeType="1"/>
                    </p:cNvCxnSpPr>
                    <p:nvPr/>
                  </p:nvCxnSpPr>
                  <p:spPr bwMode="auto">
                    <a:xfrm>
                      <a:off x="480" y="3696"/>
                      <a:ext cx="336" cy="240"/>
                    </a:xfrm>
                    <a:prstGeom prst="curvedConnector3">
                      <a:avLst>
                        <a:gd name="adj1" fmla="val 50000"/>
                      </a:avLst>
                    </a:prstGeom>
                    <a:noFill/>
                    <a:ln w="28575">
                      <a:solidFill>
                        <a:srgbClr val="33CCCC"/>
                      </a:solidFill>
                      <a:round/>
                      <a:headEnd/>
                      <a:tailEnd/>
                    </a:ln>
                    <a:effectLst/>
                  </p:spPr>
                </p:cxnSp>
                <p:cxnSp>
                  <p:nvCxnSpPr>
                    <p:cNvPr id="369" name="AutoShape 168"/>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33CCCC"/>
                      </a:solidFill>
                      <a:round/>
                      <a:headEnd/>
                      <a:tailEnd/>
                    </a:ln>
                    <a:effectLst/>
                  </p:spPr>
                </p:cxnSp>
                <p:cxnSp>
                  <p:nvCxnSpPr>
                    <p:cNvPr id="370" name="AutoShape 169"/>
                    <p:cNvCxnSpPr>
                      <a:cxnSpLocks noChangeAspect="1" noChangeShapeType="1"/>
                    </p:cNvCxnSpPr>
                    <p:nvPr/>
                  </p:nvCxnSpPr>
                  <p:spPr bwMode="auto">
                    <a:xfrm>
                      <a:off x="1152" y="3696"/>
                      <a:ext cx="336" cy="240"/>
                    </a:xfrm>
                    <a:prstGeom prst="curvedConnector3">
                      <a:avLst>
                        <a:gd name="adj1" fmla="val 50000"/>
                      </a:avLst>
                    </a:prstGeom>
                    <a:noFill/>
                    <a:ln w="28575">
                      <a:solidFill>
                        <a:srgbClr val="33CCCC"/>
                      </a:solidFill>
                      <a:round/>
                      <a:headEnd/>
                      <a:tailEnd/>
                    </a:ln>
                    <a:effectLst/>
                  </p:spPr>
                </p:cxnSp>
                <p:cxnSp>
                  <p:nvCxnSpPr>
                    <p:cNvPr id="371" name="AutoShape 170"/>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33CCCC"/>
                      </a:solidFill>
                      <a:round/>
                      <a:headEnd/>
                      <a:tailEnd/>
                    </a:ln>
                    <a:effectLst/>
                  </p:spPr>
                </p:cxnSp>
                <p:cxnSp>
                  <p:nvCxnSpPr>
                    <p:cNvPr id="372" name="AutoShape 171"/>
                    <p:cNvCxnSpPr>
                      <a:cxnSpLocks noChangeAspect="1" noChangeShapeType="1"/>
                    </p:cNvCxnSpPr>
                    <p:nvPr/>
                  </p:nvCxnSpPr>
                  <p:spPr bwMode="auto">
                    <a:xfrm>
                      <a:off x="1824" y="3696"/>
                      <a:ext cx="336" cy="240"/>
                    </a:xfrm>
                    <a:prstGeom prst="curvedConnector3">
                      <a:avLst>
                        <a:gd name="adj1" fmla="val 50000"/>
                      </a:avLst>
                    </a:prstGeom>
                    <a:noFill/>
                    <a:ln w="28575">
                      <a:solidFill>
                        <a:srgbClr val="33CCCC"/>
                      </a:solidFill>
                      <a:round/>
                      <a:headEnd/>
                      <a:tailEnd/>
                    </a:ln>
                    <a:effectLst/>
                  </p:spPr>
                </p:cxnSp>
                <p:cxnSp>
                  <p:nvCxnSpPr>
                    <p:cNvPr id="373" name="AutoShape 172"/>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33CCCC"/>
                      </a:solidFill>
                      <a:round/>
                      <a:headEnd/>
                      <a:tailEnd/>
                    </a:ln>
                    <a:effectLst/>
                  </p:spPr>
                </p:cxnSp>
                <p:cxnSp>
                  <p:nvCxnSpPr>
                    <p:cNvPr id="374" name="AutoShape 173"/>
                    <p:cNvCxnSpPr>
                      <a:cxnSpLocks noChangeAspect="1" noChangeShapeType="1"/>
                    </p:cNvCxnSpPr>
                    <p:nvPr/>
                  </p:nvCxnSpPr>
                  <p:spPr bwMode="auto">
                    <a:xfrm>
                      <a:off x="2496" y="3696"/>
                      <a:ext cx="336" cy="240"/>
                    </a:xfrm>
                    <a:prstGeom prst="curvedConnector3">
                      <a:avLst>
                        <a:gd name="adj1" fmla="val 50000"/>
                      </a:avLst>
                    </a:prstGeom>
                    <a:noFill/>
                    <a:ln w="28575">
                      <a:solidFill>
                        <a:srgbClr val="33CCCC"/>
                      </a:solidFill>
                      <a:round/>
                      <a:headEnd/>
                      <a:tailEnd/>
                    </a:ln>
                    <a:effectLst/>
                  </p:spPr>
                </p:cxnSp>
                <p:cxnSp>
                  <p:nvCxnSpPr>
                    <p:cNvPr id="375" name="AutoShape 174"/>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33CCCC"/>
                      </a:solidFill>
                      <a:round/>
                      <a:headEnd/>
                      <a:tailEnd/>
                    </a:ln>
                    <a:effectLst/>
                  </p:spPr>
                </p:cxnSp>
                <p:cxnSp>
                  <p:nvCxnSpPr>
                    <p:cNvPr id="376" name="AutoShape 175"/>
                    <p:cNvCxnSpPr>
                      <a:cxnSpLocks noChangeAspect="1" noChangeShapeType="1"/>
                    </p:cNvCxnSpPr>
                    <p:nvPr/>
                  </p:nvCxnSpPr>
                  <p:spPr bwMode="auto">
                    <a:xfrm>
                      <a:off x="3168" y="3696"/>
                      <a:ext cx="336" cy="240"/>
                    </a:xfrm>
                    <a:prstGeom prst="curvedConnector3">
                      <a:avLst>
                        <a:gd name="adj1" fmla="val 50000"/>
                      </a:avLst>
                    </a:prstGeom>
                    <a:noFill/>
                    <a:ln w="28575">
                      <a:solidFill>
                        <a:srgbClr val="33CCCC"/>
                      </a:solidFill>
                      <a:round/>
                      <a:headEnd/>
                      <a:tailEnd/>
                    </a:ln>
                    <a:effectLst/>
                  </p:spPr>
                </p:cxnSp>
              </p:grpSp>
            </p:grpSp>
            <p:sp>
              <p:nvSpPr>
                <p:cNvPr id="355" name="Oval 176"/>
                <p:cNvSpPr>
                  <a:spLocks noChangeAspect="1" noChangeArrowheads="1"/>
                </p:cNvSpPr>
                <p:nvPr/>
              </p:nvSpPr>
              <p:spPr bwMode="auto">
                <a:xfrm>
                  <a:off x="5184" y="3283"/>
                  <a:ext cx="384" cy="384"/>
                </a:xfrm>
                <a:prstGeom prst="ellipse">
                  <a:avLst/>
                </a:prstGeom>
                <a:noFill/>
                <a:ln w="6350">
                  <a:solidFill>
                    <a:srgbClr val="FFFF00"/>
                  </a:solidFill>
                  <a:round/>
                  <a:headEnd/>
                  <a:tailEnd/>
                </a:ln>
                <a:effectLst/>
              </p:spPr>
              <p:txBody>
                <a:bodyPr wrap="none" anchor="ctr">
                  <a:spAutoFit/>
                </a:bodyPr>
                <a:lstStyle/>
                <a:p>
                  <a:endParaRPr lang="en-US"/>
                </a:p>
              </p:txBody>
            </p:sp>
            <p:sp>
              <p:nvSpPr>
                <p:cNvPr id="356" name="Oval 177"/>
                <p:cNvSpPr>
                  <a:spLocks noChangeAspect="1" noChangeArrowheads="1"/>
                </p:cNvSpPr>
                <p:nvPr/>
              </p:nvSpPr>
              <p:spPr bwMode="auto">
                <a:xfrm>
                  <a:off x="5280" y="3359"/>
                  <a:ext cx="96" cy="96"/>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357" name="Oval 178"/>
                <p:cNvSpPr>
                  <a:spLocks noChangeAspect="1" noChangeArrowheads="1"/>
                </p:cNvSpPr>
                <p:nvPr/>
              </p:nvSpPr>
              <p:spPr bwMode="auto">
                <a:xfrm>
                  <a:off x="5285" y="3505"/>
                  <a:ext cx="96" cy="96"/>
                </a:xfrm>
                <a:prstGeom prst="ellipse">
                  <a:avLst/>
                </a:prstGeom>
                <a:solidFill>
                  <a:schemeClr val="accent1"/>
                </a:solidFill>
                <a:ln w="6350">
                  <a:solidFill>
                    <a:schemeClr val="tx1"/>
                  </a:solidFill>
                  <a:round/>
                  <a:headEnd/>
                  <a:tailEnd/>
                </a:ln>
                <a:effectLst/>
              </p:spPr>
              <p:txBody>
                <a:bodyPr wrap="none" anchor="ctr">
                  <a:spAutoFit/>
                </a:bodyPr>
                <a:lstStyle/>
                <a:p>
                  <a:endParaRPr lang="en-US"/>
                </a:p>
              </p:txBody>
            </p:sp>
            <p:sp>
              <p:nvSpPr>
                <p:cNvPr id="358" name="Oval 179"/>
                <p:cNvSpPr>
                  <a:spLocks noChangeAspect="1" noChangeArrowheads="1"/>
                </p:cNvSpPr>
                <p:nvPr/>
              </p:nvSpPr>
              <p:spPr bwMode="auto">
                <a:xfrm>
                  <a:off x="5419" y="3417"/>
                  <a:ext cx="96" cy="96"/>
                </a:xfrm>
                <a:prstGeom prst="ellipse">
                  <a:avLst/>
                </a:prstGeom>
                <a:solidFill>
                  <a:srgbClr val="66FF33"/>
                </a:solidFill>
                <a:ln w="6350">
                  <a:solidFill>
                    <a:schemeClr val="tx1"/>
                  </a:solidFill>
                  <a:round/>
                  <a:headEnd/>
                  <a:tailEnd/>
                </a:ln>
                <a:effectLst/>
              </p:spPr>
              <p:txBody>
                <a:bodyPr wrap="none" anchor="ctr">
                  <a:spAutoFit/>
                </a:bodyPr>
                <a:lstStyle/>
                <a:p>
                  <a:endParaRPr lang="en-US"/>
                </a:p>
              </p:txBody>
            </p:sp>
            <p:sp>
              <p:nvSpPr>
                <p:cNvPr id="359" name="Oval 180"/>
                <p:cNvSpPr>
                  <a:spLocks noChangeAspect="1" noChangeArrowheads="1"/>
                </p:cNvSpPr>
                <p:nvPr/>
              </p:nvSpPr>
              <p:spPr bwMode="auto">
                <a:xfrm>
                  <a:off x="3936" y="2904"/>
                  <a:ext cx="384" cy="384"/>
                </a:xfrm>
                <a:prstGeom prst="ellipse">
                  <a:avLst/>
                </a:prstGeom>
                <a:noFill/>
                <a:ln w="6350">
                  <a:solidFill>
                    <a:srgbClr val="FFFF00"/>
                  </a:solidFill>
                  <a:round/>
                  <a:headEnd/>
                  <a:tailEnd/>
                </a:ln>
                <a:effectLst/>
              </p:spPr>
              <p:txBody>
                <a:bodyPr wrap="none" anchor="ctr">
                  <a:spAutoFit/>
                </a:bodyPr>
                <a:lstStyle/>
                <a:p>
                  <a:endParaRPr lang="en-US"/>
                </a:p>
              </p:txBody>
            </p:sp>
            <p:sp>
              <p:nvSpPr>
                <p:cNvPr id="360" name="Oval 181"/>
                <p:cNvSpPr>
                  <a:spLocks noChangeAspect="1" noChangeArrowheads="1"/>
                </p:cNvSpPr>
                <p:nvPr/>
              </p:nvSpPr>
              <p:spPr bwMode="auto">
                <a:xfrm>
                  <a:off x="4128" y="2962"/>
                  <a:ext cx="96" cy="96"/>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361" name="Oval 182"/>
                <p:cNvSpPr>
                  <a:spLocks noChangeAspect="1" noChangeArrowheads="1"/>
                </p:cNvSpPr>
                <p:nvPr/>
              </p:nvSpPr>
              <p:spPr bwMode="auto">
                <a:xfrm>
                  <a:off x="4123" y="3126"/>
                  <a:ext cx="96" cy="96"/>
                </a:xfrm>
                <a:prstGeom prst="ellipse">
                  <a:avLst/>
                </a:prstGeom>
                <a:solidFill>
                  <a:schemeClr val="accent1"/>
                </a:solidFill>
                <a:ln w="6350">
                  <a:solidFill>
                    <a:schemeClr val="tx1"/>
                  </a:solidFill>
                  <a:round/>
                  <a:headEnd/>
                  <a:tailEnd/>
                </a:ln>
                <a:effectLst/>
              </p:spPr>
              <p:txBody>
                <a:bodyPr wrap="none" anchor="ctr">
                  <a:spAutoFit/>
                </a:bodyPr>
                <a:lstStyle/>
                <a:p>
                  <a:endParaRPr lang="en-US"/>
                </a:p>
              </p:txBody>
            </p:sp>
            <p:sp>
              <p:nvSpPr>
                <p:cNvPr id="362" name="Oval 183"/>
                <p:cNvSpPr>
                  <a:spLocks noChangeAspect="1" noChangeArrowheads="1"/>
                </p:cNvSpPr>
                <p:nvPr/>
              </p:nvSpPr>
              <p:spPr bwMode="auto">
                <a:xfrm>
                  <a:off x="3984" y="3038"/>
                  <a:ext cx="96" cy="96"/>
                </a:xfrm>
                <a:prstGeom prst="ellipse">
                  <a:avLst/>
                </a:prstGeom>
                <a:solidFill>
                  <a:srgbClr val="66FF33"/>
                </a:solidFill>
                <a:ln w="6350">
                  <a:solidFill>
                    <a:schemeClr val="tx1"/>
                  </a:solidFill>
                  <a:round/>
                  <a:headEnd/>
                  <a:tailEnd/>
                </a:ln>
                <a:effectLst/>
              </p:spPr>
              <p:txBody>
                <a:bodyPr wrap="none" anchor="ctr">
                  <a:spAutoFit/>
                </a:bodyPr>
                <a:lstStyle/>
                <a:p>
                  <a:endParaRPr lang="en-US"/>
                </a:p>
              </p:txBody>
            </p:sp>
          </p:grpSp>
          <p:grpSp>
            <p:nvGrpSpPr>
              <p:cNvPr id="31" name="Group 184"/>
              <p:cNvGrpSpPr>
                <a:grpSpLocks noChangeAspect="1"/>
              </p:cNvGrpSpPr>
              <p:nvPr/>
            </p:nvGrpSpPr>
            <p:grpSpPr bwMode="auto">
              <a:xfrm>
                <a:off x="2555" y="699"/>
                <a:ext cx="1061" cy="608"/>
                <a:chOff x="3936" y="2904"/>
                <a:chExt cx="1632" cy="936"/>
              </a:xfrm>
            </p:grpSpPr>
            <p:grpSp>
              <p:nvGrpSpPr>
                <p:cNvPr id="309" name="Group 185"/>
                <p:cNvGrpSpPr>
                  <a:grpSpLocks noChangeAspect="1"/>
                </p:cNvGrpSpPr>
                <p:nvPr/>
              </p:nvGrpSpPr>
              <p:grpSpPr bwMode="auto">
                <a:xfrm rot="6537213" flipV="1">
                  <a:off x="4539" y="3607"/>
                  <a:ext cx="446" cy="20"/>
                  <a:chOff x="2400" y="1776"/>
                  <a:chExt cx="1008" cy="0"/>
                </a:xfrm>
              </p:grpSpPr>
              <p:sp>
                <p:nvSpPr>
                  <p:cNvPr id="350" name="Line 186"/>
                  <p:cNvSpPr>
                    <a:spLocks noChangeAspect="1" noChangeShapeType="1"/>
                  </p:cNvSpPr>
                  <p:nvPr/>
                </p:nvSpPr>
                <p:spPr bwMode="auto">
                  <a:xfrm>
                    <a:off x="2400" y="1776"/>
                    <a:ext cx="1008" cy="0"/>
                  </a:xfrm>
                  <a:prstGeom prst="line">
                    <a:avLst/>
                  </a:prstGeom>
                  <a:noFill/>
                  <a:ln w="28575">
                    <a:solidFill>
                      <a:srgbClr val="33CCCC"/>
                    </a:solidFill>
                    <a:round/>
                    <a:headEnd/>
                    <a:tailEnd/>
                  </a:ln>
                  <a:effectLst/>
                </p:spPr>
                <p:txBody>
                  <a:bodyPr wrap="none">
                    <a:spAutoFit/>
                  </a:bodyPr>
                  <a:lstStyle/>
                  <a:p>
                    <a:endParaRPr lang="en-US"/>
                  </a:p>
                </p:txBody>
              </p:sp>
              <p:sp>
                <p:nvSpPr>
                  <p:cNvPr id="351" name="Line 187"/>
                  <p:cNvSpPr>
                    <a:spLocks noChangeAspect="1" noChangeShapeType="1"/>
                  </p:cNvSpPr>
                  <p:nvPr/>
                </p:nvSpPr>
                <p:spPr bwMode="auto">
                  <a:xfrm>
                    <a:off x="2400" y="1776"/>
                    <a:ext cx="528" cy="0"/>
                  </a:xfrm>
                  <a:prstGeom prst="line">
                    <a:avLst/>
                  </a:prstGeom>
                  <a:noFill/>
                  <a:ln w="28575">
                    <a:solidFill>
                      <a:srgbClr val="33CCCC"/>
                    </a:solidFill>
                    <a:round/>
                    <a:headEnd/>
                    <a:tailEnd type="triangle" w="med" len="med"/>
                  </a:ln>
                  <a:effectLst/>
                </p:spPr>
                <p:txBody>
                  <a:bodyPr>
                    <a:spAutoFit/>
                  </a:bodyPr>
                  <a:lstStyle/>
                  <a:p>
                    <a:endParaRPr lang="en-US"/>
                  </a:p>
                </p:txBody>
              </p:sp>
            </p:grpSp>
            <p:grpSp>
              <p:nvGrpSpPr>
                <p:cNvPr id="310" name="Group 188"/>
                <p:cNvGrpSpPr>
                  <a:grpSpLocks noChangeAspect="1"/>
                </p:cNvGrpSpPr>
                <p:nvPr/>
              </p:nvGrpSpPr>
              <p:grpSpPr bwMode="auto">
                <a:xfrm rot="10795524" flipV="1">
                  <a:off x="4846" y="3387"/>
                  <a:ext cx="446" cy="20"/>
                  <a:chOff x="2400" y="1776"/>
                  <a:chExt cx="1008" cy="0"/>
                </a:xfrm>
              </p:grpSpPr>
              <p:sp>
                <p:nvSpPr>
                  <p:cNvPr id="348" name="Line 189"/>
                  <p:cNvSpPr>
                    <a:spLocks noChangeAspect="1" noChangeShapeType="1"/>
                  </p:cNvSpPr>
                  <p:nvPr/>
                </p:nvSpPr>
                <p:spPr bwMode="auto">
                  <a:xfrm>
                    <a:off x="2400" y="1776"/>
                    <a:ext cx="1008" cy="0"/>
                  </a:xfrm>
                  <a:prstGeom prst="line">
                    <a:avLst/>
                  </a:prstGeom>
                  <a:noFill/>
                  <a:ln w="28575">
                    <a:solidFill>
                      <a:srgbClr val="FF0000"/>
                    </a:solidFill>
                    <a:round/>
                    <a:headEnd/>
                    <a:tailEnd/>
                  </a:ln>
                  <a:effectLst/>
                </p:spPr>
                <p:txBody>
                  <a:bodyPr wrap="none">
                    <a:spAutoFit/>
                  </a:bodyPr>
                  <a:lstStyle/>
                  <a:p>
                    <a:endParaRPr lang="en-US"/>
                  </a:p>
                </p:txBody>
              </p:sp>
              <p:sp>
                <p:nvSpPr>
                  <p:cNvPr id="349" name="Line 190"/>
                  <p:cNvSpPr>
                    <a:spLocks noChangeAspect="1" noChangeShapeType="1"/>
                  </p:cNvSpPr>
                  <p:nvPr/>
                </p:nvSpPr>
                <p:spPr bwMode="auto">
                  <a:xfrm>
                    <a:off x="2400" y="1776"/>
                    <a:ext cx="528" cy="0"/>
                  </a:xfrm>
                  <a:prstGeom prst="line">
                    <a:avLst/>
                  </a:prstGeom>
                  <a:noFill/>
                  <a:ln w="28575">
                    <a:solidFill>
                      <a:srgbClr val="FF0000"/>
                    </a:solidFill>
                    <a:round/>
                    <a:headEnd/>
                    <a:tailEnd type="triangle" w="med" len="med"/>
                  </a:ln>
                  <a:effectLst/>
                </p:spPr>
                <p:txBody>
                  <a:bodyPr>
                    <a:spAutoFit/>
                  </a:bodyPr>
                  <a:lstStyle/>
                  <a:p>
                    <a:endParaRPr lang="en-US"/>
                  </a:p>
                </p:txBody>
              </p:sp>
            </p:grpSp>
            <p:grpSp>
              <p:nvGrpSpPr>
                <p:cNvPr id="311" name="Group 191"/>
                <p:cNvGrpSpPr>
                  <a:grpSpLocks noChangeAspect="1"/>
                </p:cNvGrpSpPr>
                <p:nvPr/>
              </p:nvGrpSpPr>
              <p:grpSpPr bwMode="auto">
                <a:xfrm rot="-2316081">
                  <a:off x="4276" y="3009"/>
                  <a:ext cx="842" cy="469"/>
                  <a:chOff x="1152" y="1164"/>
                  <a:chExt cx="1177" cy="853"/>
                </a:xfrm>
              </p:grpSpPr>
              <p:grpSp>
                <p:nvGrpSpPr>
                  <p:cNvPr id="320" name="Group 192"/>
                  <p:cNvGrpSpPr>
                    <a:grpSpLocks noChangeAspect="1"/>
                  </p:cNvGrpSpPr>
                  <p:nvPr/>
                </p:nvGrpSpPr>
                <p:grpSpPr bwMode="auto">
                  <a:xfrm rot="-5370107">
                    <a:off x="1505" y="1607"/>
                    <a:ext cx="620" cy="169"/>
                    <a:chOff x="480" y="3696"/>
                    <a:chExt cx="3360" cy="240"/>
                  </a:xfrm>
                </p:grpSpPr>
                <p:cxnSp>
                  <p:nvCxnSpPr>
                    <p:cNvPr id="338" name="AutoShape 193"/>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FF0000"/>
                      </a:solidFill>
                      <a:round/>
                      <a:headEnd/>
                      <a:tailEnd/>
                    </a:ln>
                    <a:effectLst/>
                  </p:spPr>
                </p:cxnSp>
                <p:cxnSp>
                  <p:nvCxnSpPr>
                    <p:cNvPr id="339" name="AutoShape 194"/>
                    <p:cNvCxnSpPr>
                      <a:cxnSpLocks noChangeAspect="1" noChangeShapeType="1"/>
                    </p:cNvCxnSpPr>
                    <p:nvPr/>
                  </p:nvCxnSpPr>
                  <p:spPr bwMode="auto">
                    <a:xfrm>
                      <a:off x="480" y="3696"/>
                      <a:ext cx="336" cy="240"/>
                    </a:xfrm>
                    <a:prstGeom prst="curvedConnector3">
                      <a:avLst>
                        <a:gd name="adj1" fmla="val 50000"/>
                      </a:avLst>
                    </a:prstGeom>
                    <a:noFill/>
                    <a:ln w="28575">
                      <a:solidFill>
                        <a:srgbClr val="FF0000"/>
                      </a:solidFill>
                      <a:round/>
                      <a:headEnd/>
                      <a:tailEnd/>
                    </a:ln>
                    <a:effectLst/>
                  </p:spPr>
                </p:cxnSp>
                <p:cxnSp>
                  <p:nvCxnSpPr>
                    <p:cNvPr id="340" name="AutoShape 195"/>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FF0000"/>
                      </a:solidFill>
                      <a:round/>
                      <a:headEnd/>
                      <a:tailEnd/>
                    </a:ln>
                    <a:effectLst/>
                  </p:spPr>
                </p:cxnSp>
                <p:cxnSp>
                  <p:nvCxnSpPr>
                    <p:cNvPr id="341" name="AutoShape 196"/>
                    <p:cNvCxnSpPr>
                      <a:cxnSpLocks noChangeAspect="1" noChangeShapeType="1"/>
                    </p:cNvCxnSpPr>
                    <p:nvPr/>
                  </p:nvCxnSpPr>
                  <p:spPr bwMode="auto">
                    <a:xfrm>
                      <a:off x="1152" y="3696"/>
                      <a:ext cx="336" cy="240"/>
                    </a:xfrm>
                    <a:prstGeom prst="curvedConnector3">
                      <a:avLst>
                        <a:gd name="adj1" fmla="val 50000"/>
                      </a:avLst>
                    </a:prstGeom>
                    <a:noFill/>
                    <a:ln w="28575">
                      <a:solidFill>
                        <a:srgbClr val="FF0000"/>
                      </a:solidFill>
                      <a:round/>
                      <a:headEnd/>
                      <a:tailEnd/>
                    </a:ln>
                    <a:effectLst/>
                  </p:spPr>
                </p:cxnSp>
                <p:cxnSp>
                  <p:nvCxnSpPr>
                    <p:cNvPr id="342" name="AutoShape 197"/>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FF0000"/>
                      </a:solidFill>
                      <a:round/>
                      <a:headEnd/>
                      <a:tailEnd/>
                    </a:ln>
                    <a:effectLst/>
                  </p:spPr>
                </p:cxnSp>
                <p:cxnSp>
                  <p:nvCxnSpPr>
                    <p:cNvPr id="343" name="AutoShape 198"/>
                    <p:cNvCxnSpPr>
                      <a:cxnSpLocks noChangeAspect="1" noChangeShapeType="1"/>
                    </p:cNvCxnSpPr>
                    <p:nvPr/>
                  </p:nvCxnSpPr>
                  <p:spPr bwMode="auto">
                    <a:xfrm>
                      <a:off x="1824" y="3696"/>
                      <a:ext cx="336" cy="240"/>
                    </a:xfrm>
                    <a:prstGeom prst="curvedConnector3">
                      <a:avLst>
                        <a:gd name="adj1" fmla="val 50000"/>
                      </a:avLst>
                    </a:prstGeom>
                    <a:noFill/>
                    <a:ln w="28575">
                      <a:solidFill>
                        <a:srgbClr val="FF0000"/>
                      </a:solidFill>
                      <a:round/>
                      <a:headEnd/>
                      <a:tailEnd/>
                    </a:ln>
                    <a:effectLst/>
                  </p:spPr>
                </p:cxnSp>
                <p:cxnSp>
                  <p:nvCxnSpPr>
                    <p:cNvPr id="344" name="AutoShape 199"/>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FF0000"/>
                      </a:solidFill>
                      <a:round/>
                      <a:headEnd/>
                      <a:tailEnd/>
                    </a:ln>
                    <a:effectLst/>
                  </p:spPr>
                </p:cxnSp>
                <p:cxnSp>
                  <p:nvCxnSpPr>
                    <p:cNvPr id="345" name="AutoShape 200"/>
                    <p:cNvCxnSpPr>
                      <a:cxnSpLocks noChangeAspect="1" noChangeShapeType="1"/>
                    </p:cNvCxnSpPr>
                    <p:nvPr/>
                  </p:nvCxnSpPr>
                  <p:spPr bwMode="auto">
                    <a:xfrm>
                      <a:off x="2496" y="3696"/>
                      <a:ext cx="336" cy="240"/>
                    </a:xfrm>
                    <a:prstGeom prst="curvedConnector3">
                      <a:avLst>
                        <a:gd name="adj1" fmla="val 50000"/>
                      </a:avLst>
                    </a:prstGeom>
                    <a:noFill/>
                    <a:ln w="28575">
                      <a:solidFill>
                        <a:srgbClr val="FF0000"/>
                      </a:solidFill>
                      <a:round/>
                      <a:headEnd/>
                      <a:tailEnd/>
                    </a:ln>
                    <a:effectLst/>
                  </p:spPr>
                </p:cxnSp>
                <p:cxnSp>
                  <p:nvCxnSpPr>
                    <p:cNvPr id="346" name="AutoShape 201"/>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FF0000"/>
                      </a:solidFill>
                      <a:round/>
                      <a:headEnd/>
                      <a:tailEnd/>
                    </a:ln>
                    <a:effectLst/>
                  </p:spPr>
                </p:cxnSp>
                <p:cxnSp>
                  <p:nvCxnSpPr>
                    <p:cNvPr id="347" name="AutoShape 202"/>
                    <p:cNvCxnSpPr>
                      <a:cxnSpLocks noChangeAspect="1" noChangeShapeType="1"/>
                    </p:cNvCxnSpPr>
                    <p:nvPr/>
                  </p:nvCxnSpPr>
                  <p:spPr bwMode="auto">
                    <a:xfrm>
                      <a:off x="3168" y="3696"/>
                      <a:ext cx="336" cy="240"/>
                    </a:xfrm>
                    <a:prstGeom prst="curvedConnector3">
                      <a:avLst>
                        <a:gd name="adj1" fmla="val 50000"/>
                      </a:avLst>
                    </a:prstGeom>
                    <a:noFill/>
                    <a:ln w="28575">
                      <a:solidFill>
                        <a:srgbClr val="FF0000"/>
                      </a:solidFill>
                      <a:round/>
                      <a:headEnd/>
                      <a:tailEnd/>
                    </a:ln>
                    <a:effectLst/>
                  </p:spPr>
                </p:cxnSp>
              </p:grpSp>
              <p:grpSp>
                <p:nvGrpSpPr>
                  <p:cNvPr id="321" name="Group 203"/>
                  <p:cNvGrpSpPr>
                    <a:grpSpLocks noChangeAspect="1"/>
                  </p:cNvGrpSpPr>
                  <p:nvPr/>
                </p:nvGrpSpPr>
                <p:grpSpPr bwMode="auto">
                  <a:xfrm rot="2264111">
                    <a:off x="1152" y="1164"/>
                    <a:ext cx="624" cy="49"/>
                    <a:chOff x="2400" y="1776"/>
                    <a:chExt cx="1008" cy="0"/>
                  </a:xfrm>
                </p:grpSpPr>
                <p:sp>
                  <p:nvSpPr>
                    <p:cNvPr id="336" name="Line 204"/>
                    <p:cNvSpPr>
                      <a:spLocks noChangeAspect="1" noChangeShapeType="1"/>
                    </p:cNvSpPr>
                    <p:nvPr/>
                  </p:nvSpPr>
                  <p:spPr bwMode="auto">
                    <a:xfrm>
                      <a:off x="2400" y="1776"/>
                      <a:ext cx="1008" cy="0"/>
                    </a:xfrm>
                    <a:prstGeom prst="line">
                      <a:avLst/>
                    </a:prstGeom>
                    <a:noFill/>
                    <a:ln w="28575">
                      <a:solidFill>
                        <a:srgbClr val="33CCCC"/>
                      </a:solidFill>
                      <a:round/>
                      <a:headEnd/>
                      <a:tailEnd/>
                    </a:ln>
                    <a:effectLst/>
                  </p:spPr>
                  <p:txBody>
                    <a:bodyPr wrap="none">
                      <a:spAutoFit/>
                    </a:bodyPr>
                    <a:lstStyle/>
                    <a:p>
                      <a:endParaRPr lang="en-US"/>
                    </a:p>
                  </p:txBody>
                </p:sp>
                <p:sp>
                  <p:nvSpPr>
                    <p:cNvPr id="337" name="Line 205"/>
                    <p:cNvSpPr>
                      <a:spLocks noChangeAspect="1" noChangeShapeType="1"/>
                    </p:cNvSpPr>
                    <p:nvPr/>
                  </p:nvSpPr>
                  <p:spPr bwMode="auto">
                    <a:xfrm>
                      <a:off x="2400" y="1776"/>
                      <a:ext cx="528" cy="0"/>
                    </a:xfrm>
                    <a:prstGeom prst="line">
                      <a:avLst/>
                    </a:prstGeom>
                    <a:noFill/>
                    <a:ln w="28575">
                      <a:solidFill>
                        <a:srgbClr val="33CCCC"/>
                      </a:solidFill>
                      <a:round/>
                      <a:headEnd/>
                      <a:tailEnd type="triangle" w="med" len="med"/>
                    </a:ln>
                    <a:effectLst/>
                  </p:spPr>
                  <p:txBody>
                    <a:bodyPr>
                      <a:spAutoFit/>
                    </a:bodyPr>
                    <a:lstStyle/>
                    <a:p>
                      <a:endParaRPr lang="en-US"/>
                    </a:p>
                  </p:txBody>
                </p:sp>
              </p:grpSp>
              <p:grpSp>
                <p:nvGrpSpPr>
                  <p:cNvPr id="322" name="Group 206"/>
                  <p:cNvGrpSpPr>
                    <a:grpSpLocks noChangeAspect="1"/>
                  </p:cNvGrpSpPr>
                  <p:nvPr/>
                </p:nvGrpSpPr>
                <p:grpSpPr bwMode="auto">
                  <a:xfrm rot="-1879563">
                    <a:off x="1705" y="1194"/>
                    <a:ext cx="624" cy="49"/>
                    <a:chOff x="2400" y="1776"/>
                    <a:chExt cx="1008" cy="0"/>
                  </a:xfrm>
                </p:grpSpPr>
                <p:sp>
                  <p:nvSpPr>
                    <p:cNvPr id="334" name="Line 207"/>
                    <p:cNvSpPr>
                      <a:spLocks noChangeAspect="1" noChangeShapeType="1"/>
                    </p:cNvSpPr>
                    <p:nvPr/>
                  </p:nvSpPr>
                  <p:spPr bwMode="auto">
                    <a:xfrm>
                      <a:off x="2400" y="1776"/>
                      <a:ext cx="1008" cy="0"/>
                    </a:xfrm>
                    <a:prstGeom prst="line">
                      <a:avLst/>
                    </a:prstGeom>
                    <a:noFill/>
                    <a:ln w="28575">
                      <a:solidFill>
                        <a:srgbClr val="FF0000"/>
                      </a:solidFill>
                      <a:round/>
                      <a:headEnd/>
                      <a:tailEnd/>
                    </a:ln>
                    <a:effectLst/>
                  </p:spPr>
                  <p:txBody>
                    <a:bodyPr wrap="none">
                      <a:spAutoFit/>
                    </a:bodyPr>
                    <a:lstStyle/>
                    <a:p>
                      <a:endParaRPr lang="en-US"/>
                    </a:p>
                  </p:txBody>
                </p:sp>
                <p:sp>
                  <p:nvSpPr>
                    <p:cNvPr id="335" name="Line 208"/>
                    <p:cNvSpPr>
                      <a:spLocks noChangeAspect="1" noChangeShapeType="1"/>
                    </p:cNvSpPr>
                    <p:nvPr/>
                  </p:nvSpPr>
                  <p:spPr bwMode="auto">
                    <a:xfrm>
                      <a:off x="2400" y="1776"/>
                      <a:ext cx="528" cy="0"/>
                    </a:xfrm>
                    <a:prstGeom prst="line">
                      <a:avLst/>
                    </a:prstGeom>
                    <a:noFill/>
                    <a:ln w="28575">
                      <a:solidFill>
                        <a:srgbClr val="FF0000"/>
                      </a:solidFill>
                      <a:round/>
                      <a:headEnd/>
                      <a:tailEnd type="triangle" w="med" len="med"/>
                    </a:ln>
                    <a:effectLst/>
                  </p:spPr>
                  <p:txBody>
                    <a:bodyPr>
                      <a:spAutoFit/>
                    </a:bodyPr>
                    <a:lstStyle/>
                    <a:p>
                      <a:endParaRPr lang="en-US"/>
                    </a:p>
                  </p:txBody>
                </p:sp>
              </p:grpSp>
              <p:grpSp>
                <p:nvGrpSpPr>
                  <p:cNvPr id="323" name="Group 209"/>
                  <p:cNvGrpSpPr>
                    <a:grpSpLocks noChangeAspect="1"/>
                  </p:cNvGrpSpPr>
                  <p:nvPr/>
                </p:nvGrpSpPr>
                <p:grpSpPr bwMode="auto">
                  <a:xfrm rot="-5370107">
                    <a:off x="1484" y="1622"/>
                    <a:ext cx="620" cy="169"/>
                    <a:chOff x="480" y="3696"/>
                    <a:chExt cx="3360" cy="240"/>
                  </a:xfrm>
                </p:grpSpPr>
                <p:cxnSp>
                  <p:nvCxnSpPr>
                    <p:cNvPr id="324" name="AutoShape 210"/>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33CCCC"/>
                      </a:solidFill>
                      <a:round/>
                      <a:headEnd/>
                      <a:tailEnd/>
                    </a:ln>
                    <a:effectLst/>
                  </p:spPr>
                </p:cxnSp>
                <p:cxnSp>
                  <p:nvCxnSpPr>
                    <p:cNvPr id="325" name="AutoShape 211"/>
                    <p:cNvCxnSpPr>
                      <a:cxnSpLocks noChangeAspect="1" noChangeShapeType="1"/>
                    </p:cNvCxnSpPr>
                    <p:nvPr/>
                  </p:nvCxnSpPr>
                  <p:spPr bwMode="auto">
                    <a:xfrm>
                      <a:off x="480" y="3696"/>
                      <a:ext cx="336" cy="240"/>
                    </a:xfrm>
                    <a:prstGeom prst="curvedConnector3">
                      <a:avLst>
                        <a:gd name="adj1" fmla="val 50000"/>
                      </a:avLst>
                    </a:prstGeom>
                    <a:noFill/>
                    <a:ln w="28575">
                      <a:solidFill>
                        <a:srgbClr val="33CCCC"/>
                      </a:solidFill>
                      <a:round/>
                      <a:headEnd/>
                      <a:tailEnd/>
                    </a:ln>
                    <a:effectLst/>
                  </p:spPr>
                </p:cxnSp>
                <p:cxnSp>
                  <p:nvCxnSpPr>
                    <p:cNvPr id="326" name="AutoShape 212"/>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33CCCC"/>
                      </a:solidFill>
                      <a:round/>
                      <a:headEnd/>
                      <a:tailEnd/>
                    </a:ln>
                    <a:effectLst/>
                  </p:spPr>
                </p:cxnSp>
                <p:cxnSp>
                  <p:nvCxnSpPr>
                    <p:cNvPr id="327" name="AutoShape 213"/>
                    <p:cNvCxnSpPr>
                      <a:cxnSpLocks noChangeAspect="1" noChangeShapeType="1"/>
                    </p:cNvCxnSpPr>
                    <p:nvPr/>
                  </p:nvCxnSpPr>
                  <p:spPr bwMode="auto">
                    <a:xfrm>
                      <a:off x="1152" y="3696"/>
                      <a:ext cx="336" cy="240"/>
                    </a:xfrm>
                    <a:prstGeom prst="curvedConnector3">
                      <a:avLst>
                        <a:gd name="adj1" fmla="val 50000"/>
                      </a:avLst>
                    </a:prstGeom>
                    <a:noFill/>
                    <a:ln w="28575">
                      <a:solidFill>
                        <a:srgbClr val="33CCCC"/>
                      </a:solidFill>
                      <a:round/>
                      <a:headEnd/>
                      <a:tailEnd/>
                    </a:ln>
                    <a:effectLst/>
                  </p:spPr>
                </p:cxnSp>
                <p:cxnSp>
                  <p:nvCxnSpPr>
                    <p:cNvPr id="328" name="AutoShape 214"/>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33CCCC"/>
                      </a:solidFill>
                      <a:round/>
                      <a:headEnd/>
                      <a:tailEnd/>
                    </a:ln>
                    <a:effectLst/>
                  </p:spPr>
                </p:cxnSp>
                <p:cxnSp>
                  <p:nvCxnSpPr>
                    <p:cNvPr id="329" name="AutoShape 215"/>
                    <p:cNvCxnSpPr>
                      <a:cxnSpLocks noChangeAspect="1" noChangeShapeType="1"/>
                    </p:cNvCxnSpPr>
                    <p:nvPr/>
                  </p:nvCxnSpPr>
                  <p:spPr bwMode="auto">
                    <a:xfrm>
                      <a:off x="1824" y="3696"/>
                      <a:ext cx="336" cy="240"/>
                    </a:xfrm>
                    <a:prstGeom prst="curvedConnector3">
                      <a:avLst>
                        <a:gd name="adj1" fmla="val 50000"/>
                      </a:avLst>
                    </a:prstGeom>
                    <a:noFill/>
                    <a:ln w="28575">
                      <a:solidFill>
                        <a:srgbClr val="33CCCC"/>
                      </a:solidFill>
                      <a:round/>
                      <a:headEnd/>
                      <a:tailEnd/>
                    </a:ln>
                    <a:effectLst/>
                  </p:spPr>
                </p:cxnSp>
                <p:cxnSp>
                  <p:nvCxnSpPr>
                    <p:cNvPr id="330" name="AutoShape 216"/>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33CCCC"/>
                      </a:solidFill>
                      <a:round/>
                      <a:headEnd/>
                      <a:tailEnd/>
                    </a:ln>
                    <a:effectLst/>
                  </p:spPr>
                </p:cxnSp>
                <p:cxnSp>
                  <p:nvCxnSpPr>
                    <p:cNvPr id="331" name="AutoShape 217"/>
                    <p:cNvCxnSpPr>
                      <a:cxnSpLocks noChangeAspect="1" noChangeShapeType="1"/>
                    </p:cNvCxnSpPr>
                    <p:nvPr/>
                  </p:nvCxnSpPr>
                  <p:spPr bwMode="auto">
                    <a:xfrm>
                      <a:off x="2496" y="3696"/>
                      <a:ext cx="336" cy="240"/>
                    </a:xfrm>
                    <a:prstGeom prst="curvedConnector3">
                      <a:avLst>
                        <a:gd name="adj1" fmla="val 50000"/>
                      </a:avLst>
                    </a:prstGeom>
                    <a:noFill/>
                    <a:ln w="28575">
                      <a:solidFill>
                        <a:srgbClr val="33CCCC"/>
                      </a:solidFill>
                      <a:round/>
                      <a:headEnd/>
                      <a:tailEnd/>
                    </a:ln>
                    <a:effectLst/>
                  </p:spPr>
                </p:cxnSp>
                <p:cxnSp>
                  <p:nvCxnSpPr>
                    <p:cNvPr id="332" name="AutoShape 218"/>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33CCCC"/>
                      </a:solidFill>
                      <a:round/>
                      <a:headEnd/>
                      <a:tailEnd/>
                    </a:ln>
                    <a:effectLst/>
                  </p:spPr>
                </p:cxnSp>
                <p:cxnSp>
                  <p:nvCxnSpPr>
                    <p:cNvPr id="333" name="AutoShape 219"/>
                    <p:cNvCxnSpPr>
                      <a:cxnSpLocks noChangeAspect="1" noChangeShapeType="1"/>
                    </p:cNvCxnSpPr>
                    <p:nvPr/>
                  </p:nvCxnSpPr>
                  <p:spPr bwMode="auto">
                    <a:xfrm>
                      <a:off x="3168" y="3696"/>
                      <a:ext cx="336" cy="240"/>
                    </a:xfrm>
                    <a:prstGeom prst="curvedConnector3">
                      <a:avLst>
                        <a:gd name="adj1" fmla="val 50000"/>
                      </a:avLst>
                    </a:prstGeom>
                    <a:noFill/>
                    <a:ln w="28575">
                      <a:solidFill>
                        <a:srgbClr val="33CCCC"/>
                      </a:solidFill>
                      <a:round/>
                      <a:headEnd/>
                      <a:tailEnd/>
                    </a:ln>
                    <a:effectLst/>
                  </p:spPr>
                </p:cxnSp>
              </p:grpSp>
            </p:grpSp>
            <p:sp>
              <p:nvSpPr>
                <p:cNvPr id="312" name="Oval 220"/>
                <p:cNvSpPr>
                  <a:spLocks noChangeAspect="1" noChangeArrowheads="1"/>
                </p:cNvSpPr>
                <p:nvPr/>
              </p:nvSpPr>
              <p:spPr bwMode="auto">
                <a:xfrm>
                  <a:off x="5184" y="3283"/>
                  <a:ext cx="384" cy="384"/>
                </a:xfrm>
                <a:prstGeom prst="ellipse">
                  <a:avLst/>
                </a:prstGeom>
                <a:noFill/>
                <a:ln w="6350">
                  <a:solidFill>
                    <a:srgbClr val="FFFF00"/>
                  </a:solidFill>
                  <a:round/>
                  <a:headEnd/>
                  <a:tailEnd/>
                </a:ln>
                <a:effectLst/>
              </p:spPr>
              <p:txBody>
                <a:bodyPr wrap="none" anchor="ctr">
                  <a:spAutoFit/>
                </a:bodyPr>
                <a:lstStyle/>
                <a:p>
                  <a:endParaRPr lang="en-US"/>
                </a:p>
              </p:txBody>
            </p:sp>
            <p:sp>
              <p:nvSpPr>
                <p:cNvPr id="313" name="Oval 221"/>
                <p:cNvSpPr>
                  <a:spLocks noChangeAspect="1" noChangeArrowheads="1"/>
                </p:cNvSpPr>
                <p:nvPr/>
              </p:nvSpPr>
              <p:spPr bwMode="auto">
                <a:xfrm>
                  <a:off x="5280" y="3359"/>
                  <a:ext cx="96" cy="96"/>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314" name="Oval 222"/>
                <p:cNvSpPr>
                  <a:spLocks noChangeAspect="1" noChangeArrowheads="1"/>
                </p:cNvSpPr>
                <p:nvPr/>
              </p:nvSpPr>
              <p:spPr bwMode="auto">
                <a:xfrm>
                  <a:off x="5285" y="3505"/>
                  <a:ext cx="96" cy="96"/>
                </a:xfrm>
                <a:prstGeom prst="ellipse">
                  <a:avLst/>
                </a:prstGeom>
                <a:solidFill>
                  <a:schemeClr val="accent1"/>
                </a:solidFill>
                <a:ln w="6350">
                  <a:solidFill>
                    <a:schemeClr val="tx1"/>
                  </a:solidFill>
                  <a:round/>
                  <a:headEnd/>
                  <a:tailEnd/>
                </a:ln>
                <a:effectLst/>
              </p:spPr>
              <p:txBody>
                <a:bodyPr wrap="none" anchor="ctr">
                  <a:spAutoFit/>
                </a:bodyPr>
                <a:lstStyle/>
                <a:p>
                  <a:endParaRPr lang="en-US"/>
                </a:p>
              </p:txBody>
            </p:sp>
            <p:sp>
              <p:nvSpPr>
                <p:cNvPr id="315" name="Oval 223"/>
                <p:cNvSpPr>
                  <a:spLocks noChangeAspect="1" noChangeArrowheads="1"/>
                </p:cNvSpPr>
                <p:nvPr/>
              </p:nvSpPr>
              <p:spPr bwMode="auto">
                <a:xfrm>
                  <a:off x="5419" y="3417"/>
                  <a:ext cx="96" cy="96"/>
                </a:xfrm>
                <a:prstGeom prst="ellipse">
                  <a:avLst/>
                </a:prstGeom>
                <a:solidFill>
                  <a:srgbClr val="66FF33"/>
                </a:solidFill>
                <a:ln w="6350">
                  <a:solidFill>
                    <a:schemeClr val="tx1"/>
                  </a:solidFill>
                  <a:round/>
                  <a:headEnd/>
                  <a:tailEnd/>
                </a:ln>
                <a:effectLst/>
              </p:spPr>
              <p:txBody>
                <a:bodyPr wrap="none" anchor="ctr">
                  <a:spAutoFit/>
                </a:bodyPr>
                <a:lstStyle/>
                <a:p>
                  <a:endParaRPr lang="en-US"/>
                </a:p>
              </p:txBody>
            </p:sp>
            <p:sp>
              <p:nvSpPr>
                <p:cNvPr id="316" name="Oval 224"/>
                <p:cNvSpPr>
                  <a:spLocks noChangeAspect="1" noChangeArrowheads="1"/>
                </p:cNvSpPr>
                <p:nvPr/>
              </p:nvSpPr>
              <p:spPr bwMode="auto">
                <a:xfrm>
                  <a:off x="3936" y="2904"/>
                  <a:ext cx="384" cy="384"/>
                </a:xfrm>
                <a:prstGeom prst="ellipse">
                  <a:avLst/>
                </a:prstGeom>
                <a:noFill/>
                <a:ln w="6350">
                  <a:solidFill>
                    <a:srgbClr val="FFFF00"/>
                  </a:solidFill>
                  <a:round/>
                  <a:headEnd/>
                  <a:tailEnd/>
                </a:ln>
                <a:effectLst/>
              </p:spPr>
              <p:txBody>
                <a:bodyPr wrap="none" anchor="ctr">
                  <a:spAutoFit/>
                </a:bodyPr>
                <a:lstStyle/>
                <a:p>
                  <a:endParaRPr lang="en-US"/>
                </a:p>
              </p:txBody>
            </p:sp>
            <p:sp>
              <p:nvSpPr>
                <p:cNvPr id="317" name="Oval 225"/>
                <p:cNvSpPr>
                  <a:spLocks noChangeAspect="1" noChangeArrowheads="1"/>
                </p:cNvSpPr>
                <p:nvPr/>
              </p:nvSpPr>
              <p:spPr bwMode="auto">
                <a:xfrm>
                  <a:off x="4128" y="2962"/>
                  <a:ext cx="96" cy="96"/>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318" name="Oval 226"/>
                <p:cNvSpPr>
                  <a:spLocks noChangeAspect="1" noChangeArrowheads="1"/>
                </p:cNvSpPr>
                <p:nvPr/>
              </p:nvSpPr>
              <p:spPr bwMode="auto">
                <a:xfrm>
                  <a:off x="4123" y="3126"/>
                  <a:ext cx="96" cy="96"/>
                </a:xfrm>
                <a:prstGeom prst="ellipse">
                  <a:avLst/>
                </a:prstGeom>
                <a:solidFill>
                  <a:schemeClr val="accent1"/>
                </a:solidFill>
                <a:ln w="6350">
                  <a:solidFill>
                    <a:schemeClr val="tx1"/>
                  </a:solidFill>
                  <a:round/>
                  <a:headEnd/>
                  <a:tailEnd/>
                </a:ln>
                <a:effectLst/>
              </p:spPr>
              <p:txBody>
                <a:bodyPr wrap="none" anchor="ctr">
                  <a:spAutoFit/>
                </a:bodyPr>
                <a:lstStyle/>
                <a:p>
                  <a:endParaRPr lang="en-US"/>
                </a:p>
              </p:txBody>
            </p:sp>
            <p:sp>
              <p:nvSpPr>
                <p:cNvPr id="319" name="Oval 227"/>
                <p:cNvSpPr>
                  <a:spLocks noChangeAspect="1" noChangeArrowheads="1"/>
                </p:cNvSpPr>
                <p:nvPr/>
              </p:nvSpPr>
              <p:spPr bwMode="auto">
                <a:xfrm>
                  <a:off x="3984" y="3038"/>
                  <a:ext cx="96" cy="96"/>
                </a:xfrm>
                <a:prstGeom prst="ellipse">
                  <a:avLst/>
                </a:prstGeom>
                <a:solidFill>
                  <a:srgbClr val="66FF33"/>
                </a:solidFill>
                <a:ln w="6350">
                  <a:solidFill>
                    <a:schemeClr val="tx1"/>
                  </a:solidFill>
                  <a:round/>
                  <a:headEnd/>
                  <a:tailEnd/>
                </a:ln>
                <a:effectLst/>
              </p:spPr>
              <p:txBody>
                <a:bodyPr wrap="none" anchor="ctr">
                  <a:spAutoFit/>
                </a:bodyPr>
                <a:lstStyle/>
                <a:p>
                  <a:endParaRPr lang="en-US"/>
                </a:p>
              </p:txBody>
            </p:sp>
          </p:grpSp>
          <p:sp>
            <p:nvSpPr>
              <p:cNvPr id="32" name="Line 228"/>
              <p:cNvSpPr>
                <a:spLocks noChangeAspect="1" noChangeShapeType="1"/>
              </p:cNvSpPr>
              <p:nvPr/>
            </p:nvSpPr>
            <p:spPr bwMode="auto">
              <a:xfrm flipH="1">
                <a:off x="2855" y="1296"/>
                <a:ext cx="192" cy="727"/>
              </a:xfrm>
              <a:prstGeom prst="line">
                <a:avLst/>
              </a:prstGeom>
              <a:noFill/>
              <a:ln w="28575">
                <a:solidFill>
                  <a:srgbClr val="66FFCC"/>
                </a:solidFill>
                <a:round/>
                <a:headEnd/>
                <a:tailEnd type="triangle" w="med" len="med"/>
              </a:ln>
              <a:effectLst/>
            </p:spPr>
            <p:txBody>
              <a:bodyPr wrap="none">
                <a:spAutoFit/>
              </a:bodyPr>
              <a:lstStyle/>
              <a:p>
                <a:endParaRPr lang="en-US"/>
              </a:p>
            </p:txBody>
          </p:sp>
          <p:sp>
            <p:nvSpPr>
              <p:cNvPr id="33" name="Line 229"/>
              <p:cNvSpPr>
                <a:spLocks noChangeAspect="1" noChangeShapeType="1"/>
              </p:cNvSpPr>
              <p:nvPr/>
            </p:nvSpPr>
            <p:spPr bwMode="auto">
              <a:xfrm>
                <a:off x="4264" y="1387"/>
                <a:ext cx="192" cy="734"/>
              </a:xfrm>
              <a:prstGeom prst="line">
                <a:avLst/>
              </a:prstGeom>
              <a:noFill/>
              <a:ln w="28575">
                <a:solidFill>
                  <a:srgbClr val="66FFCC"/>
                </a:solidFill>
                <a:round/>
                <a:headEnd/>
                <a:tailEnd type="triangle" w="med" len="med"/>
              </a:ln>
              <a:effectLst/>
            </p:spPr>
            <p:txBody>
              <a:bodyPr>
                <a:spAutoFit/>
              </a:bodyPr>
              <a:lstStyle/>
              <a:p>
                <a:endParaRPr lang="en-US"/>
              </a:p>
            </p:txBody>
          </p:sp>
          <p:sp>
            <p:nvSpPr>
              <p:cNvPr id="34" name="Freeform 230"/>
              <p:cNvSpPr>
                <a:spLocks noChangeAspect="1"/>
              </p:cNvSpPr>
              <p:nvPr/>
            </p:nvSpPr>
            <p:spPr bwMode="auto">
              <a:xfrm>
                <a:off x="3648" y="1268"/>
                <a:ext cx="339" cy="1132"/>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66FFCC"/>
                </a:solidFill>
                <a:prstDash val="solid"/>
                <a:round/>
                <a:headEnd type="none" w="med" len="med"/>
                <a:tailEnd type="triangle" w="med" len="med"/>
              </a:ln>
              <a:effectLst/>
            </p:spPr>
            <p:txBody>
              <a:bodyPr>
                <a:spAutoFit/>
              </a:bodyPr>
              <a:lstStyle/>
              <a:p>
                <a:endParaRPr lang="en-US"/>
              </a:p>
            </p:txBody>
          </p:sp>
          <p:sp>
            <p:nvSpPr>
              <p:cNvPr id="35" name="Freeform 231"/>
              <p:cNvSpPr>
                <a:spLocks noChangeAspect="1"/>
              </p:cNvSpPr>
              <p:nvPr/>
            </p:nvSpPr>
            <p:spPr bwMode="auto">
              <a:xfrm>
                <a:off x="4587" y="1230"/>
                <a:ext cx="107"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66FFCC"/>
                </a:solidFill>
                <a:prstDash val="solid"/>
                <a:round/>
                <a:headEnd type="none" w="med" len="med"/>
                <a:tailEnd type="triangle" w="med" len="med"/>
              </a:ln>
              <a:effectLst/>
            </p:spPr>
            <p:txBody>
              <a:bodyPr>
                <a:spAutoFit/>
              </a:bodyPr>
              <a:lstStyle/>
              <a:p>
                <a:endParaRPr lang="en-US"/>
              </a:p>
            </p:txBody>
          </p:sp>
          <p:sp>
            <p:nvSpPr>
              <p:cNvPr id="36" name="Freeform 232"/>
              <p:cNvSpPr>
                <a:spLocks noChangeAspect="1"/>
              </p:cNvSpPr>
              <p:nvPr/>
            </p:nvSpPr>
            <p:spPr bwMode="auto">
              <a:xfrm flipH="1">
                <a:off x="4389" y="1162"/>
                <a:ext cx="171"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FF0000"/>
                </a:solidFill>
                <a:prstDash val="solid"/>
                <a:round/>
                <a:headEnd type="none" w="med" len="med"/>
                <a:tailEnd type="triangle" w="med" len="med"/>
              </a:ln>
              <a:effectLst/>
            </p:spPr>
            <p:txBody>
              <a:bodyPr>
                <a:spAutoFit/>
              </a:bodyPr>
              <a:lstStyle/>
              <a:p>
                <a:endParaRPr lang="en-US"/>
              </a:p>
            </p:txBody>
          </p:sp>
          <p:sp>
            <p:nvSpPr>
              <p:cNvPr id="37" name="Freeform 233"/>
              <p:cNvSpPr>
                <a:spLocks noChangeAspect="1"/>
              </p:cNvSpPr>
              <p:nvPr/>
            </p:nvSpPr>
            <p:spPr bwMode="auto">
              <a:xfrm flipH="1">
                <a:off x="3264" y="1028"/>
                <a:ext cx="171"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FF0000"/>
                </a:solidFill>
                <a:prstDash val="solid"/>
                <a:round/>
                <a:headEnd type="none" w="med" len="med"/>
                <a:tailEnd type="triangle" w="med" len="med"/>
              </a:ln>
              <a:effectLst/>
            </p:spPr>
            <p:txBody>
              <a:bodyPr>
                <a:spAutoFit/>
              </a:bodyPr>
              <a:lstStyle/>
              <a:p>
                <a:endParaRPr lang="en-US"/>
              </a:p>
            </p:txBody>
          </p:sp>
          <p:sp>
            <p:nvSpPr>
              <p:cNvPr id="38" name="Freeform 234"/>
              <p:cNvSpPr>
                <a:spLocks noChangeAspect="1"/>
              </p:cNvSpPr>
              <p:nvPr/>
            </p:nvSpPr>
            <p:spPr bwMode="auto">
              <a:xfrm flipH="1">
                <a:off x="2559" y="1124"/>
                <a:ext cx="171"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FF0000"/>
                </a:solidFill>
                <a:prstDash val="solid"/>
                <a:round/>
                <a:headEnd type="none" w="med" len="med"/>
                <a:tailEnd type="triangle" w="med" len="med"/>
              </a:ln>
              <a:effectLst/>
            </p:spPr>
            <p:txBody>
              <a:bodyPr>
                <a:spAutoFit/>
              </a:bodyPr>
              <a:lstStyle/>
              <a:p>
                <a:endParaRPr lang="en-US"/>
              </a:p>
            </p:txBody>
          </p:sp>
          <p:sp>
            <p:nvSpPr>
              <p:cNvPr id="39" name="Freeform 235"/>
              <p:cNvSpPr>
                <a:spLocks noChangeAspect="1"/>
              </p:cNvSpPr>
              <p:nvPr/>
            </p:nvSpPr>
            <p:spPr bwMode="auto">
              <a:xfrm>
                <a:off x="3744" y="1178"/>
                <a:ext cx="102"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00CC00"/>
                </a:solidFill>
                <a:prstDash val="solid"/>
                <a:round/>
                <a:headEnd type="none" w="med" len="med"/>
                <a:tailEnd type="triangle" w="med" len="med"/>
              </a:ln>
              <a:effectLst/>
            </p:spPr>
            <p:txBody>
              <a:bodyPr>
                <a:spAutoFit/>
              </a:bodyPr>
              <a:lstStyle/>
              <a:p>
                <a:endParaRPr lang="en-US"/>
              </a:p>
            </p:txBody>
          </p:sp>
          <p:sp>
            <p:nvSpPr>
              <p:cNvPr id="40" name="Freeform 236"/>
              <p:cNvSpPr>
                <a:spLocks noChangeAspect="1"/>
              </p:cNvSpPr>
              <p:nvPr/>
            </p:nvSpPr>
            <p:spPr bwMode="auto">
              <a:xfrm>
                <a:off x="4506" y="1172"/>
                <a:ext cx="102"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00CC00"/>
                </a:solidFill>
                <a:prstDash val="solid"/>
                <a:round/>
                <a:headEnd type="none" w="med" len="med"/>
                <a:tailEnd type="triangle" w="med" len="med"/>
              </a:ln>
              <a:effectLst/>
            </p:spPr>
            <p:txBody>
              <a:bodyPr>
                <a:spAutoFit/>
              </a:bodyPr>
              <a:lstStyle/>
              <a:p>
                <a:endParaRPr lang="en-US"/>
              </a:p>
            </p:txBody>
          </p:sp>
          <p:sp>
            <p:nvSpPr>
              <p:cNvPr id="41" name="Freeform 237"/>
              <p:cNvSpPr>
                <a:spLocks noChangeAspect="1"/>
              </p:cNvSpPr>
              <p:nvPr/>
            </p:nvSpPr>
            <p:spPr bwMode="auto">
              <a:xfrm flipH="1">
                <a:off x="2016" y="1220"/>
                <a:ext cx="171"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00CC00"/>
                </a:solidFill>
                <a:prstDash val="solid"/>
                <a:round/>
                <a:headEnd type="none" w="med" len="med"/>
                <a:tailEnd type="triangle" w="med" len="med"/>
              </a:ln>
              <a:effectLst/>
            </p:spPr>
            <p:txBody>
              <a:bodyPr>
                <a:spAutoFit/>
              </a:bodyPr>
              <a:lstStyle/>
              <a:p>
                <a:endParaRPr lang="en-US"/>
              </a:p>
            </p:txBody>
          </p:sp>
          <p:sp>
            <p:nvSpPr>
              <p:cNvPr id="42" name="Freeform 238"/>
              <p:cNvSpPr>
                <a:spLocks noChangeAspect="1"/>
              </p:cNvSpPr>
              <p:nvPr/>
            </p:nvSpPr>
            <p:spPr bwMode="auto">
              <a:xfrm flipH="1">
                <a:off x="2565" y="1316"/>
                <a:ext cx="171"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00CC00"/>
                </a:solidFill>
                <a:prstDash val="solid"/>
                <a:round/>
                <a:headEnd type="none" w="med" len="med"/>
                <a:tailEnd type="triangle" w="med" len="med"/>
              </a:ln>
              <a:effectLst/>
            </p:spPr>
            <p:txBody>
              <a:bodyPr>
                <a:spAutoFit/>
              </a:bodyPr>
              <a:lstStyle/>
              <a:p>
                <a:endParaRPr lang="en-US"/>
              </a:p>
            </p:txBody>
          </p:sp>
          <p:sp>
            <p:nvSpPr>
              <p:cNvPr id="43" name="Freeform 239"/>
              <p:cNvSpPr>
                <a:spLocks noChangeAspect="1"/>
              </p:cNvSpPr>
              <p:nvPr/>
            </p:nvSpPr>
            <p:spPr bwMode="auto">
              <a:xfrm flipH="1">
                <a:off x="3141" y="1316"/>
                <a:ext cx="171"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00CC00"/>
                </a:solidFill>
                <a:prstDash val="solid"/>
                <a:round/>
                <a:headEnd type="none" w="med" len="med"/>
                <a:tailEnd type="triangle" w="med" len="med"/>
              </a:ln>
              <a:effectLst/>
            </p:spPr>
            <p:txBody>
              <a:bodyPr>
                <a:spAutoFit/>
              </a:bodyPr>
              <a:lstStyle/>
              <a:p>
                <a:endParaRPr lang="en-US"/>
              </a:p>
            </p:txBody>
          </p:sp>
          <p:sp>
            <p:nvSpPr>
              <p:cNvPr id="44" name="Freeform 240"/>
              <p:cNvSpPr>
                <a:spLocks noChangeAspect="1"/>
              </p:cNvSpPr>
              <p:nvPr/>
            </p:nvSpPr>
            <p:spPr bwMode="auto">
              <a:xfrm flipH="1">
                <a:off x="3573" y="1316"/>
                <a:ext cx="171"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00CC00"/>
                </a:solidFill>
                <a:prstDash val="solid"/>
                <a:round/>
                <a:headEnd type="none" w="med" len="med"/>
                <a:tailEnd type="triangle" w="med" len="med"/>
              </a:ln>
              <a:effectLst/>
            </p:spPr>
            <p:txBody>
              <a:bodyPr>
                <a:spAutoFit/>
              </a:bodyPr>
              <a:lstStyle/>
              <a:p>
                <a:endParaRPr lang="en-US"/>
              </a:p>
            </p:txBody>
          </p:sp>
          <p:sp>
            <p:nvSpPr>
              <p:cNvPr id="45" name="Freeform 241"/>
              <p:cNvSpPr>
                <a:spLocks noChangeAspect="1"/>
              </p:cNvSpPr>
              <p:nvPr/>
            </p:nvSpPr>
            <p:spPr bwMode="auto">
              <a:xfrm flipH="1">
                <a:off x="4197" y="1316"/>
                <a:ext cx="171"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00CC00"/>
                </a:solidFill>
                <a:prstDash val="solid"/>
                <a:round/>
                <a:headEnd type="none" w="med" len="med"/>
                <a:tailEnd type="triangle" w="med" len="med"/>
              </a:ln>
              <a:effectLst/>
            </p:spPr>
            <p:txBody>
              <a:bodyPr>
                <a:spAutoFit/>
              </a:bodyPr>
              <a:lstStyle/>
              <a:p>
                <a:endParaRPr lang="en-US"/>
              </a:p>
            </p:txBody>
          </p:sp>
          <p:sp>
            <p:nvSpPr>
              <p:cNvPr id="46" name="Freeform 242"/>
              <p:cNvSpPr>
                <a:spLocks noChangeAspect="1"/>
              </p:cNvSpPr>
              <p:nvPr/>
            </p:nvSpPr>
            <p:spPr bwMode="auto">
              <a:xfrm>
                <a:off x="2304" y="1152"/>
                <a:ext cx="144"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FF0000"/>
                </a:solidFill>
                <a:prstDash val="solid"/>
                <a:round/>
                <a:headEnd type="none" w="med" len="med"/>
                <a:tailEnd type="triangle" w="med" len="med"/>
              </a:ln>
              <a:effectLst/>
            </p:spPr>
            <p:txBody>
              <a:bodyPr>
                <a:spAutoFit/>
              </a:bodyPr>
              <a:lstStyle/>
              <a:p>
                <a:endParaRPr lang="en-US"/>
              </a:p>
            </p:txBody>
          </p:sp>
          <p:sp>
            <p:nvSpPr>
              <p:cNvPr id="47" name="Freeform 243"/>
              <p:cNvSpPr>
                <a:spLocks noChangeAspect="1"/>
              </p:cNvSpPr>
              <p:nvPr/>
            </p:nvSpPr>
            <p:spPr bwMode="auto">
              <a:xfrm>
                <a:off x="2928" y="1248"/>
                <a:ext cx="144"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FF0000"/>
                </a:solidFill>
                <a:prstDash val="solid"/>
                <a:round/>
                <a:headEnd type="none" w="med" len="med"/>
                <a:tailEnd type="triangle" w="med" len="med"/>
              </a:ln>
              <a:effectLst/>
            </p:spPr>
            <p:txBody>
              <a:bodyPr>
                <a:spAutoFit/>
              </a:bodyPr>
              <a:lstStyle/>
              <a:p>
                <a:endParaRPr lang="en-US"/>
              </a:p>
            </p:txBody>
          </p:sp>
          <p:sp>
            <p:nvSpPr>
              <p:cNvPr id="48" name="Freeform 244"/>
              <p:cNvSpPr>
                <a:spLocks noChangeAspect="1"/>
              </p:cNvSpPr>
              <p:nvPr/>
            </p:nvSpPr>
            <p:spPr bwMode="auto">
              <a:xfrm>
                <a:off x="4032" y="1248"/>
                <a:ext cx="144" cy="1344"/>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FF0000"/>
                </a:solidFill>
                <a:prstDash val="solid"/>
                <a:round/>
                <a:headEnd type="none" w="med" len="med"/>
                <a:tailEnd type="triangle" w="med" len="med"/>
              </a:ln>
              <a:effectLst/>
            </p:spPr>
            <p:txBody>
              <a:bodyPr>
                <a:spAutoFit/>
              </a:bodyPr>
              <a:lstStyle/>
              <a:p>
                <a:endParaRPr lang="en-US"/>
              </a:p>
            </p:txBody>
          </p:sp>
          <p:sp>
            <p:nvSpPr>
              <p:cNvPr id="49" name="Freeform 245"/>
              <p:cNvSpPr>
                <a:spLocks noChangeAspect="1"/>
              </p:cNvSpPr>
              <p:nvPr/>
            </p:nvSpPr>
            <p:spPr bwMode="auto">
              <a:xfrm>
                <a:off x="4752" y="1248"/>
                <a:ext cx="144"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FF0000"/>
                </a:solidFill>
                <a:prstDash val="solid"/>
                <a:round/>
                <a:headEnd type="none" w="med" len="med"/>
                <a:tailEnd type="triangle" w="med" len="med"/>
              </a:ln>
              <a:effectLst/>
            </p:spPr>
            <p:txBody>
              <a:bodyPr>
                <a:spAutoFit/>
              </a:bodyPr>
              <a:lstStyle/>
              <a:p>
                <a:endParaRPr lang="en-US"/>
              </a:p>
            </p:txBody>
          </p:sp>
          <p:sp>
            <p:nvSpPr>
              <p:cNvPr id="50" name="Freeform 246"/>
              <p:cNvSpPr>
                <a:spLocks noChangeAspect="1"/>
              </p:cNvSpPr>
              <p:nvPr/>
            </p:nvSpPr>
            <p:spPr bwMode="auto">
              <a:xfrm>
                <a:off x="5184" y="1200"/>
                <a:ext cx="144"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FF0000"/>
                </a:solidFill>
                <a:prstDash val="solid"/>
                <a:round/>
                <a:headEnd type="none" w="med" len="med"/>
                <a:tailEnd type="triangle" w="med" len="med"/>
              </a:ln>
              <a:effectLst/>
            </p:spPr>
            <p:txBody>
              <a:bodyPr>
                <a:spAutoFit/>
              </a:bodyPr>
              <a:lstStyle/>
              <a:p>
                <a:endParaRPr lang="en-US"/>
              </a:p>
            </p:txBody>
          </p:sp>
          <p:grpSp>
            <p:nvGrpSpPr>
              <p:cNvPr id="51" name="Group 247"/>
              <p:cNvGrpSpPr>
                <a:grpSpLocks noChangeAspect="1"/>
              </p:cNvGrpSpPr>
              <p:nvPr/>
            </p:nvGrpSpPr>
            <p:grpSpPr bwMode="auto">
              <a:xfrm>
                <a:off x="4466" y="1326"/>
                <a:ext cx="87" cy="350"/>
                <a:chOff x="5014" y="2390"/>
                <a:chExt cx="87" cy="230"/>
              </a:xfrm>
            </p:grpSpPr>
            <p:grpSp>
              <p:nvGrpSpPr>
                <p:cNvPr id="287" name="Group 248"/>
                <p:cNvGrpSpPr>
                  <a:grpSpLocks noChangeAspect="1"/>
                </p:cNvGrpSpPr>
                <p:nvPr/>
              </p:nvGrpSpPr>
              <p:grpSpPr bwMode="auto">
                <a:xfrm rot="7686188" flipH="1">
                  <a:off x="4945" y="2459"/>
                  <a:ext cx="220" cy="82"/>
                  <a:chOff x="480" y="3696"/>
                  <a:chExt cx="3360" cy="240"/>
                </a:xfrm>
              </p:grpSpPr>
              <p:cxnSp>
                <p:nvCxnSpPr>
                  <p:cNvPr id="299" name="AutoShape 249"/>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FF0000"/>
                    </a:solidFill>
                    <a:round/>
                    <a:headEnd/>
                    <a:tailEnd/>
                  </a:ln>
                  <a:effectLst/>
                </p:spPr>
              </p:cxnSp>
              <p:cxnSp>
                <p:nvCxnSpPr>
                  <p:cNvPr id="300" name="AutoShape 250"/>
                  <p:cNvCxnSpPr>
                    <a:cxnSpLocks noChangeAspect="1" noChangeShapeType="1"/>
                  </p:cNvCxnSpPr>
                  <p:nvPr/>
                </p:nvCxnSpPr>
                <p:spPr bwMode="auto">
                  <a:xfrm>
                    <a:off x="480" y="3696"/>
                    <a:ext cx="336" cy="240"/>
                  </a:xfrm>
                  <a:prstGeom prst="curvedConnector3">
                    <a:avLst>
                      <a:gd name="adj1" fmla="val 50000"/>
                    </a:avLst>
                  </a:prstGeom>
                  <a:noFill/>
                  <a:ln w="28575">
                    <a:solidFill>
                      <a:srgbClr val="FF0000"/>
                    </a:solidFill>
                    <a:round/>
                    <a:headEnd/>
                    <a:tailEnd/>
                  </a:ln>
                  <a:effectLst/>
                </p:spPr>
              </p:cxnSp>
              <p:cxnSp>
                <p:nvCxnSpPr>
                  <p:cNvPr id="301" name="AutoShape 251"/>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FF0000"/>
                    </a:solidFill>
                    <a:round/>
                    <a:headEnd/>
                    <a:tailEnd/>
                  </a:ln>
                  <a:effectLst/>
                </p:spPr>
              </p:cxnSp>
              <p:cxnSp>
                <p:nvCxnSpPr>
                  <p:cNvPr id="302" name="AutoShape 252"/>
                  <p:cNvCxnSpPr>
                    <a:cxnSpLocks noChangeAspect="1" noChangeShapeType="1"/>
                  </p:cNvCxnSpPr>
                  <p:nvPr/>
                </p:nvCxnSpPr>
                <p:spPr bwMode="auto">
                  <a:xfrm>
                    <a:off x="1152" y="3696"/>
                    <a:ext cx="336" cy="240"/>
                  </a:xfrm>
                  <a:prstGeom prst="curvedConnector3">
                    <a:avLst>
                      <a:gd name="adj1" fmla="val 50000"/>
                    </a:avLst>
                  </a:prstGeom>
                  <a:noFill/>
                  <a:ln w="28575">
                    <a:solidFill>
                      <a:srgbClr val="FF0000"/>
                    </a:solidFill>
                    <a:round/>
                    <a:headEnd/>
                    <a:tailEnd/>
                  </a:ln>
                  <a:effectLst/>
                </p:spPr>
              </p:cxnSp>
              <p:cxnSp>
                <p:nvCxnSpPr>
                  <p:cNvPr id="303" name="AutoShape 253"/>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FF0000"/>
                    </a:solidFill>
                    <a:round/>
                    <a:headEnd/>
                    <a:tailEnd/>
                  </a:ln>
                  <a:effectLst/>
                </p:spPr>
              </p:cxnSp>
              <p:cxnSp>
                <p:nvCxnSpPr>
                  <p:cNvPr id="304" name="AutoShape 254"/>
                  <p:cNvCxnSpPr>
                    <a:cxnSpLocks noChangeAspect="1" noChangeShapeType="1"/>
                  </p:cNvCxnSpPr>
                  <p:nvPr/>
                </p:nvCxnSpPr>
                <p:spPr bwMode="auto">
                  <a:xfrm>
                    <a:off x="1824" y="3696"/>
                    <a:ext cx="336" cy="240"/>
                  </a:xfrm>
                  <a:prstGeom prst="curvedConnector3">
                    <a:avLst>
                      <a:gd name="adj1" fmla="val 50000"/>
                    </a:avLst>
                  </a:prstGeom>
                  <a:noFill/>
                  <a:ln w="28575">
                    <a:solidFill>
                      <a:srgbClr val="FF0000"/>
                    </a:solidFill>
                    <a:round/>
                    <a:headEnd/>
                    <a:tailEnd/>
                  </a:ln>
                  <a:effectLst/>
                </p:spPr>
              </p:cxnSp>
              <p:cxnSp>
                <p:nvCxnSpPr>
                  <p:cNvPr id="305" name="AutoShape 255"/>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FF0000"/>
                    </a:solidFill>
                    <a:round/>
                    <a:headEnd/>
                    <a:tailEnd/>
                  </a:ln>
                  <a:effectLst/>
                </p:spPr>
              </p:cxnSp>
              <p:cxnSp>
                <p:nvCxnSpPr>
                  <p:cNvPr id="306" name="AutoShape 256"/>
                  <p:cNvCxnSpPr>
                    <a:cxnSpLocks noChangeAspect="1" noChangeShapeType="1"/>
                  </p:cNvCxnSpPr>
                  <p:nvPr/>
                </p:nvCxnSpPr>
                <p:spPr bwMode="auto">
                  <a:xfrm>
                    <a:off x="2496" y="3696"/>
                    <a:ext cx="336" cy="240"/>
                  </a:xfrm>
                  <a:prstGeom prst="curvedConnector3">
                    <a:avLst>
                      <a:gd name="adj1" fmla="val 50000"/>
                    </a:avLst>
                  </a:prstGeom>
                  <a:noFill/>
                  <a:ln w="28575">
                    <a:solidFill>
                      <a:srgbClr val="FF0000"/>
                    </a:solidFill>
                    <a:round/>
                    <a:headEnd/>
                    <a:tailEnd/>
                  </a:ln>
                  <a:effectLst/>
                </p:spPr>
              </p:cxnSp>
              <p:cxnSp>
                <p:nvCxnSpPr>
                  <p:cNvPr id="307" name="AutoShape 257"/>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FF0000"/>
                    </a:solidFill>
                    <a:round/>
                    <a:headEnd/>
                    <a:tailEnd/>
                  </a:ln>
                  <a:effectLst/>
                </p:spPr>
              </p:cxnSp>
              <p:cxnSp>
                <p:nvCxnSpPr>
                  <p:cNvPr id="308" name="AutoShape 258"/>
                  <p:cNvCxnSpPr>
                    <a:cxnSpLocks noChangeAspect="1" noChangeShapeType="1"/>
                  </p:cNvCxnSpPr>
                  <p:nvPr/>
                </p:nvCxnSpPr>
                <p:spPr bwMode="auto">
                  <a:xfrm>
                    <a:off x="3168" y="3696"/>
                    <a:ext cx="336" cy="240"/>
                  </a:xfrm>
                  <a:prstGeom prst="curvedConnector3">
                    <a:avLst>
                      <a:gd name="adj1" fmla="val 50000"/>
                    </a:avLst>
                  </a:prstGeom>
                  <a:noFill/>
                  <a:ln w="28575">
                    <a:solidFill>
                      <a:srgbClr val="FF0000"/>
                    </a:solidFill>
                    <a:round/>
                    <a:headEnd/>
                    <a:tailEnd/>
                  </a:ln>
                  <a:effectLst/>
                </p:spPr>
              </p:cxnSp>
            </p:grpSp>
            <p:grpSp>
              <p:nvGrpSpPr>
                <p:cNvPr id="288" name="Group 259"/>
                <p:cNvGrpSpPr>
                  <a:grpSpLocks noChangeAspect="1"/>
                </p:cNvGrpSpPr>
                <p:nvPr/>
              </p:nvGrpSpPr>
              <p:grpSpPr bwMode="auto">
                <a:xfrm rot="7686188" flipH="1">
                  <a:off x="4950" y="2469"/>
                  <a:ext cx="220" cy="82"/>
                  <a:chOff x="480" y="3696"/>
                  <a:chExt cx="3360" cy="240"/>
                </a:xfrm>
              </p:grpSpPr>
              <p:cxnSp>
                <p:nvCxnSpPr>
                  <p:cNvPr id="289" name="AutoShape 260"/>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33CCCC"/>
                    </a:solidFill>
                    <a:round/>
                    <a:headEnd/>
                    <a:tailEnd/>
                  </a:ln>
                  <a:effectLst/>
                </p:spPr>
              </p:cxnSp>
              <p:cxnSp>
                <p:nvCxnSpPr>
                  <p:cNvPr id="290" name="AutoShape 261"/>
                  <p:cNvCxnSpPr>
                    <a:cxnSpLocks noChangeAspect="1" noChangeShapeType="1"/>
                  </p:cNvCxnSpPr>
                  <p:nvPr/>
                </p:nvCxnSpPr>
                <p:spPr bwMode="auto">
                  <a:xfrm>
                    <a:off x="480" y="3696"/>
                    <a:ext cx="336" cy="240"/>
                  </a:xfrm>
                  <a:prstGeom prst="curvedConnector3">
                    <a:avLst>
                      <a:gd name="adj1" fmla="val 50000"/>
                    </a:avLst>
                  </a:prstGeom>
                  <a:noFill/>
                  <a:ln w="28575">
                    <a:solidFill>
                      <a:srgbClr val="33CCCC"/>
                    </a:solidFill>
                    <a:round/>
                    <a:headEnd/>
                    <a:tailEnd/>
                  </a:ln>
                  <a:effectLst/>
                </p:spPr>
              </p:cxnSp>
              <p:cxnSp>
                <p:nvCxnSpPr>
                  <p:cNvPr id="291" name="AutoShape 262"/>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33CCCC"/>
                    </a:solidFill>
                    <a:round/>
                    <a:headEnd/>
                    <a:tailEnd/>
                  </a:ln>
                  <a:effectLst/>
                </p:spPr>
              </p:cxnSp>
              <p:cxnSp>
                <p:nvCxnSpPr>
                  <p:cNvPr id="292" name="AutoShape 263"/>
                  <p:cNvCxnSpPr>
                    <a:cxnSpLocks noChangeAspect="1" noChangeShapeType="1"/>
                  </p:cNvCxnSpPr>
                  <p:nvPr/>
                </p:nvCxnSpPr>
                <p:spPr bwMode="auto">
                  <a:xfrm>
                    <a:off x="1152" y="3696"/>
                    <a:ext cx="336" cy="240"/>
                  </a:xfrm>
                  <a:prstGeom prst="curvedConnector3">
                    <a:avLst>
                      <a:gd name="adj1" fmla="val 50000"/>
                    </a:avLst>
                  </a:prstGeom>
                  <a:noFill/>
                  <a:ln w="28575">
                    <a:solidFill>
                      <a:srgbClr val="33CCCC"/>
                    </a:solidFill>
                    <a:round/>
                    <a:headEnd/>
                    <a:tailEnd/>
                  </a:ln>
                  <a:effectLst/>
                </p:spPr>
              </p:cxnSp>
              <p:cxnSp>
                <p:nvCxnSpPr>
                  <p:cNvPr id="293" name="AutoShape 264"/>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33CCCC"/>
                    </a:solidFill>
                    <a:round/>
                    <a:headEnd/>
                    <a:tailEnd/>
                  </a:ln>
                  <a:effectLst/>
                </p:spPr>
              </p:cxnSp>
              <p:cxnSp>
                <p:nvCxnSpPr>
                  <p:cNvPr id="294" name="AutoShape 265"/>
                  <p:cNvCxnSpPr>
                    <a:cxnSpLocks noChangeAspect="1" noChangeShapeType="1"/>
                  </p:cNvCxnSpPr>
                  <p:nvPr/>
                </p:nvCxnSpPr>
                <p:spPr bwMode="auto">
                  <a:xfrm>
                    <a:off x="1824" y="3696"/>
                    <a:ext cx="336" cy="240"/>
                  </a:xfrm>
                  <a:prstGeom prst="curvedConnector3">
                    <a:avLst>
                      <a:gd name="adj1" fmla="val 50000"/>
                    </a:avLst>
                  </a:prstGeom>
                  <a:noFill/>
                  <a:ln w="28575">
                    <a:solidFill>
                      <a:srgbClr val="33CCCC"/>
                    </a:solidFill>
                    <a:round/>
                    <a:headEnd/>
                    <a:tailEnd/>
                  </a:ln>
                  <a:effectLst/>
                </p:spPr>
              </p:cxnSp>
              <p:cxnSp>
                <p:nvCxnSpPr>
                  <p:cNvPr id="295" name="AutoShape 266"/>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33CCCC"/>
                    </a:solidFill>
                    <a:round/>
                    <a:headEnd/>
                    <a:tailEnd/>
                  </a:ln>
                  <a:effectLst/>
                </p:spPr>
              </p:cxnSp>
              <p:cxnSp>
                <p:nvCxnSpPr>
                  <p:cNvPr id="296" name="AutoShape 267"/>
                  <p:cNvCxnSpPr>
                    <a:cxnSpLocks noChangeAspect="1" noChangeShapeType="1"/>
                  </p:cNvCxnSpPr>
                  <p:nvPr/>
                </p:nvCxnSpPr>
                <p:spPr bwMode="auto">
                  <a:xfrm>
                    <a:off x="2496" y="3696"/>
                    <a:ext cx="336" cy="240"/>
                  </a:xfrm>
                  <a:prstGeom prst="curvedConnector3">
                    <a:avLst>
                      <a:gd name="adj1" fmla="val 50000"/>
                    </a:avLst>
                  </a:prstGeom>
                  <a:noFill/>
                  <a:ln w="28575">
                    <a:solidFill>
                      <a:srgbClr val="33CCCC"/>
                    </a:solidFill>
                    <a:round/>
                    <a:headEnd/>
                    <a:tailEnd/>
                  </a:ln>
                  <a:effectLst/>
                </p:spPr>
              </p:cxnSp>
              <p:cxnSp>
                <p:nvCxnSpPr>
                  <p:cNvPr id="297" name="AutoShape 268"/>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33CCCC"/>
                    </a:solidFill>
                    <a:round/>
                    <a:headEnd/>
                    <a:tailEnd/>
                  </a:ln>
                  <a:effectLst/>
                </p:spPr>
              </p:cxnSp>
              <p:cxnSp>
                <p:nvCxnSpPr>
                  <p:cNvPr id="298" name="AutoShape 269"/>
                  <p:cNvCxnSpPr>
                    <a:cxnSpLocks noChangeAspect="1" noChangeShapeType="1"/>
                  </p:cNvCxnSpPr>
                  <p:nvPr/>
                </p:nvCxnSpPr>
                <p:spPr bwMode="auto">
                  <a:xfrm>
                    <a:off x="3168" y="3696"/>
                    <a:ext cx="336" cy="240"/>
                  </a:xfrm>
                  <a:prstGeom prst="curvedConnector3">
                    <a:avLst>
                      <a:gd name="adj1" fmla="val 50000"/>
                    </a:avLst>
                  </a:prstGeom>
                  <a:noFill/>
                  <a:ln w="28575">
                    <a:solidFill>
                      <a:srgbClr val="33CCCC"/>
                    </a:solidFill>
                    <a:round/>
                    <a:headEnd/>
                    <a:tailEnd/>
                  </a:ln>
                  <a:effectLst/>
                </p:spPr>
              </p:cxnSp>
            </p:grpSp>
          </p:grpSp>
          <p:grpSp>
            <p:nvGrpSpPr>
              <p:cNvPr id="52" name="Group 270"/>
              <p:cNvGrpSpPr>
                <a:grpSpLocks noChangeAspect="1"/>
              </p:cNvGrpSpPr>
              <p:nvPr/>
            </p:nvGrpSpPr>
            <p:grpSpPr bwMode="auto">
              <a:xfrm>
                <a:off x="2882" y="1278"/>
                <a:ext cx="87" cy="350"/>
                <a:chOff x="5110" y="2486"/>
                <a:chExt cx="87" cy="230"/>
              </a:xfrm>
            </p:grpSpPr>
            <p:grpSp>
              <p:nvGrpSpPr>
                <p:cNvPr id="265" name="Group 271"/>
                <p:cNvGrpSpPr>
                  <a:grpSpLocks noChangeAspect="1"/>
                </p:cNvGrpSpPr>
                <p:nvPr/>
              </p:nvGrpSpPr>
              <p:grpSpPr bwMode="auto">
                <a:xfrm rot="7686188" flipH="1">
                  <a:off x="5041" y="2555"/>
                  <a:ext cx="220" cy="82"/>
                  <a:chOff x="480" y="3696"/>
                  <a:chExt cx="3360" cy="240"/>
                </a:xfrm>
              </p:grpSpPr>
              <p:cxnSp>
                <p:nvCxnSpPr>
                  <p:cNvPr id="277" name="AutoShape 272"/>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FF0000"/>
                    </a:solidFill>
                    <a:round/>
                    <a:headEnd/>
                    <a:tailEnd/>
                  </a:ln>
                  <a:effectLst/>
                </p:spPr>
              </p:cxnSp>
              <p:cxnSp>
                <p:nvCxnSpPr>
                  <p:cNvPr id="278" name="AutoShape 273"/>
                  <p:cNvCxnSpPr>
                    <a:cxnSpLocks noChangeAspect="1" noChangeShapeType="1"/>
                  </p:cNvCxnSpPr>
                  <p:nvPr/>
                </p:nvCxnSpPr>
                <p:spPr bwMode="auto">
                  <a:xfrm>
                    <a:off x="480" y="3696"/>
                    <a:ext cx="336" cy="240"/>
                  </a:xfrm>
                  <a:prstGeom prst="curvedConnector3">
                    <a:avLst>
                      <a:gd name="adj1" fmla="val 50000"/>
                    </a:avLst>
                  </a:prstGeom>
                  <a:noFill/>
                  <a:ln w="28575">
                    <a:solidFill>
                      <a:srgbClr val="FF0000"/>
                    </a:solidFill>
                    <a:round/>
                    <a:headEnd/>
                    <a:tailEnd/>
                  </a:ln>
                  <a:effectLst/>
                </p:spPr>
              </p:cxnSp>
              <p:cxnSp>
                <p:nvCxnSpPr>
                  <p:cNvPr id="279" name="AutoShape 274"/>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FF0000"/>
                    </a:solidFill>
                    <a:round/>
                    <a:headEnd/>
                    <a:tailEnd/>
                  </a:ln>
                  <a:effectLst/>
                </p:spPr>
              </p:cxnSp>
              <p:cxnSp>
                <p:nvCxnSpPr>
                  <p:cNvPr id="280" name="AutoShape 275"/>
                  <p:cNvCxnSpPr>
                    <a:cxnSpLocks noChangeAspect="1" noChangeShapeType="1"/>
                  </p:cNvCxnSpPr>
                  <p:nvPr/>
                </p:nvCxnSpPr>
                <p:spPr bwMode="auto">
                  <a:xfrm>
                    <a:off x="1152" y="3696"/>
                    <a:ext cx="336" cy="240"/>
                  </a:xfrm>
                  <a:prstGeom prst="curvedConnector3">
                    <a:avLst>
                      <a:gd name="adj1" fmla="val 50000"/>
                    </a:avLst>
                  </a:prstGeom>
                  <a:noFill/>
                  <a:ln w="28575">
                    <a:solidFill>
                      <a:srgbClr val="FF0000"/>
                    </a:solidFill>
                    <a:round/>
                    <a:headEnd/>
                    <a:tailEnd/>
                  </a:ln>
                  <a:effectLst/>
                </p:spPr>
              </p:cxnSp>
              <p:cxnSp>
                <p:nvCxnSpPr>
                  <p:cNvPr id="281" name="AutoShape 276"/>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FF0000"/>
                    </a:solidFill>
                    <a:round/>
                    <a:headEnd/>
                    <a:tailEnd/>
                  </a:ln>
                  <a:effectLst/>
                </p:spPr>
              </p:cxnSp>
              <p:cxnSp>
                <p:nvCxnSpPr>
                  <p:cNvPr id="282" name="AutoShape 277"/>
                  <p:cNvCxnSpPr>
                    <a:cxnSpLocks noChangeAspect="1" noChangeShapeType="1"/>
                  </p:cNvCxnSpPr>
                  <p:nvPr/>
                </p:nvCxnSpPr>
                <p:spPr bwMode="auto">
                  <a:xfrm>
                    <a:off x="1824" y="3696"/>
                    <a:ext cx="336" cy="240"/>
                  </a:xfrm>
                  <a:prstGeom prst="curvedConnector3">
                    <a:avLst>
                      <a:gd name="adj1" fmla="val 50000"/>
                    </a:avLst>
                  </a:prstGeom>
                  <a:noFill/>
                  <a:ln w="28575">
                    <a:solidFill>
                      <a:srgbClr val="FF0000"/>
                    </a:solidFill>
                    <a:round/>
                    <a:headEnd/>
                    <a:tailEnd/>
                  </a:ln>
                  <a:effectLst/>
                </p:spPr>
              </p:cxnSp>
              <p:cxnSp>
                <p:nvCxnSpPr>
                  <p:cNvPr id="283" name="AutoShape 278"/>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FF0000"/>
                    </a:solidFill>
                    <a:round/>
                    <a:headEnd/>
                    <a:tailEnd/>
                  </a:ln>
                  <a:effectLst/>
                </p:spPr>
              </p:cxnSp>
              <p:cxnSp>
                <p:nvCxnSpPr>
                  <p:cNvPr id="284" name="AutoShape 279"/>
                  <p:cNvCxnSpPr>
                    <a:cxnSpLocks noChangeAspect="1" noChangeShapeType="1"/>
                  </p:cNvCxnSpPr>
                  <p:nvPr/>
                </p:nvCxnSpPr>
                <p:spPr bwMode="auto">
                  <a:xfrm>
                    <a:off x="2496" y="3696"/>
                    <a:ext cx="336" cy="240"/>
                  </a:xfrm>
                  <a:prstGeom prst="curvedConnector3">
                    <a:avLst>
                      <a:gd name="adj1" fmla="val 50000"/>
                    </a:avLst>
                  </a:prstGeom>
                  <a:noFill/>
                  <a:ln w="28575">
                    <a:solidFill>
                      <a:srgbClr val="FF0000"/>
                    </a:solidFill>
                    <a:round/>
                    <a:headEnd/>
                    <a:tailEnd/>
                  </a:ln>
                  <a:effectLst/>
                </p:spPr>
              </p:cxnSp>
              <p:cxnSp>
                <p:nvCxnSpPr>
                  <p:cNvPr id="285" name="AutoShape 280"/>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FF0000"/>
                    </a:solidFill>
                    <a:round/>
                    <a:headEnd/>
                    <a:tailEnd/>
                  </a:ln>
                  <a:effectLst/>
                </p:spPr>
              </p:cxnSp>
              <p:cxnSp>
                <p:nvCxnSpPr>
                  <p:cNvPr id="286" name="AutoShape 281"/>
                  <p:cNvCxnSpPr>
                    <a:cxnSpLocks noChangeAspect="1" noChangeShapeType="1"/>
                  </p:cNvCxnSpPr>
                  <p:nvPr/>
                </p:nvCxnSpPr>
                <p:spPr bwMode="auto">
                  <a:xfrm>
                    <a:off x="3168" y="3696"/>
                    <a:ext cx="336" cy="240"/>
                  </a:xfrm>
                  <a:prstGeom prst="curvedConnector3">
                    <a:avLst>
                      <a:gd name="adj1" fmla="val 50000"/>
                    </a:avLst>
                  </a:prstGeom>
                  <a:noFill/>
                  <a:ln w="28575">
                    <a:solidFill>
                      <a:srgbClr val="FF0000"/>
                    </a:solidFill>
                    <a:round/>
                    <a:headEnd/>
                    <a:tailEnd/>
                  </a:ln>
                  <a:effectLst/>
                </p:spPr>
              </p:cxnSp>
            </p:grpSp>
            <p:grpSp>
              <p:nvGrpSpPr>
                <p:cNvPr id="266" name="Group 282"/>
                <p:cNvGrpSpPr>
                  <a:grpSpLocks noChangeAspect="1"/>
                </p:cNvGrpSpPr>
                <p:nvPr/>
              </p:nvGrpSpPr>
              <p:grpSpPr bwMode="auto">
                <a:xfrm rot="7686188" flipH="1">
                  <a:off x="5046" y="2565"/>
                  <a:ext cx="220" cy="82"/>
                  <a:chOff x="480" y="3696"/>
                  <a:chExt cx="3360" cy="240"/>
                </a:xfrm>
              </p:grpSpPr>
              <p:cxnSp>
                <p:nvCxnSpPr>
                  <p:cNvPr id="267" name="AutoShape 283"/>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00CC00"/>
                    </a:solidFill>
                    <a:round/>
                    <a:headEnd/>
                    <a:tailEnd/>
                  </a:ln>
                  <a:effectLst/>
                </p:spPr>
              </p:cxnSp>
              <p:cxnSp>
                <p:nvCxnSpPr>
                  <p:cNvPr id="268" name="AutoShape 284"/>
                  <p:cNvCxnSpPr>
                    <a:cxnSpLocks noChangeAspect="1" noChangeShapeType="1"/>
                  </p:cNvCxnSpPr>
                  <p:nvPr/>
                </p:nvCxnSpPr>
                <p:spPr bwMode="auto">
                  <a:xfrm>
                    <a:off x="480" y="3696"/>
                    <a:ext cx="336" cy="240"/>
                  </a:xfrm>
                  <a:prstGeom prst="curvedConnector3">
                    <a:avLst>
                      <a:gd name="adj1" fmla="val 50000"/>
                    </a:avLst>
                  </a:prstGeom>
                  <a:noFill/>
                  <a:ln w="28575">
                    <a:solidFill>
                      <a:srgbClr val="00CC00"/>
                    </a:solidFill>
                    <a:round/>
                    <a:headEnd/>
                    <a:tailEnd/>
                  </a:ln>
                  <a:effectLst/>
                </p:spPr>
              </p:cxnSp>
              <p:cxnSp>
                <p:nvCxnSpPr>
                  <p:cNvPr id="269" name="AutoShape 285"/>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00CC00"/>
                    </a:solidFill>
                    <a:round/>
                    <a:headEnd/>
                    <a:tailEnd/>
                  </a:ln>
                  <a:effectLst/>
                </p:spPr>
              </p:cxnSp>
              <p:cxnSp>
                <p:nvCxnSpPr>
                  <p:cNvPr id="270" name="AutoShape 286"/>
                  <p:cNvCxnSpPr>
                    <a:cxnSpLocks noChangeAspect="1" noChangeShapeType="1"/>
                  </p:cNvCxnSpPr>
                  <p:nvPr/>
                </p:nvCxnSpPr>
                <p:spPr bwMode="auto">
                  <a:xfrm>
                    <a:off x="1152" y="3696"/>
                    <a:ext cx="336" cy="240"/>
                  </a:xfrm>
                  <a:prstGeom prst="curvedConnector3">
                    <a:avLst>
                      <a:gd name="adj1" fmla="val 50000"/>
                    </a:avLst>
                  </a:prstGeom>
                  <a:noFill/>
                  <a:ln w="28575">
                    <a:solidFill>
                      <a:srgbClr val="00CC00"/>
                    </a:solidFill>
                    <a:round/>
                    <a:headEnd/>
                    <a:tailEnd/>
                  </a:ln>
                  <a:effectLst/>
                </p:spPr>
              </p:cxnSp>
              <p:cxnSp>
                <p:nvCxnSpPr>
                  <p:cNvPr id="271" name="AutoShape 287"/>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00CC00"/>
                    </a:solidFill>
                    <a:round/>
                    <a:headEnd/>
                    <a:tailEnd/>
                  </a:ln>
                  <a:effectLst/>
                </p:spPr>
              </p:cxnSp>
              <p:cxnSp>
                <p:nvCxnSpPr>
                  <p:cNvPr id="272" name="AutoShape 288"/>
                  <p:cNvCxnSpPr>
                    <a:cxnSpLocks noChangeAspect="1" noChangeShapeType="1"/>
                  </p:cNvCxnSpPr>
                  <p:nvPr/>
                </p:nvCxnSpPr>
                <p:spPr bwMode="auto">
                  <a:xfrm>
                    <a:off x="1824" y="3696"/>
                    <a:ext cx="336" cy="240"/>
                  </a:xfrm>
                  <a:prstGeom prst="curvedConnector3">
                    <a:avLst>
                      <a:gd name="adj1" fmla="val 50000"/>
                    </a:avLst>
                  </a:prstGeom>
                  <a:noFill/>
                  <a:ln w="28575">
                    <a:solidFill>
                      <a:srgbClr val="00CC00"/>
                    </a:solidFill>
                    <a:round/>
                    <a:headEnd/>
                    <a:tailEnd/>
                  </a:ln>
                  <a:effectLst/>
                </p:spPr>
              </p:cxnSp>
              <p:cxnSp>
                <p:nvCxnSpPr>
                  <p:cNvPr id="273" name="AutoShape 289"/>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00CC00"/>
                    </a:solidFill>
                    <a:round/>
                    <a:headEnd/>
                    <a:tailEnd/>
                  </a:ln>
                  <a:effectLst/>
                </p:spPr>
              </p:cxnSp>
              <p:cxnSp>
                <p:nvCxnSpPr>
                  <p:cNvPr id="274" name="AutoShape 290"/>
                  <p:cNvCxnSpPr>
                    <a:cxnSpLocks noChangeAspect="1" noChangeShapeType="1"/>
                  </p:cNvCxnSpPr>
                  <p:nvPr/>
                </p:nvCxnSpPr>
                <p:spPr bwMode="auto">
                  <a:xfrm>
                    <a:off x="2496" y="3696"/>
                    <a:ext cx="336" cy="240"/>
                  </a:xfrm>
                  <a:prstGeom prst="curvedConnector3">
                    <a:avLst>
                      <a:gd name="adj1" fmla="val 50000"/>
                    </a:avLst>
                  </a:prstGeom>
                  <a:noFill/>
                  <a:ln w="28575">
                    <a:solidFill>
                      <a:srgbClr val="00CC00"/>
                    </a:solidFill>
                    <a:round/>
                    <a:headEnd/>
                    <a:tailEnd/>
                  </a:ln>
                  <a:effectLst/>
                </p:spPr>
              </p:cxnSp>
              <p:cxnSp>
                <p:nvCxnSpPr>
                  <p:cNvPr id="275" name="AutoShape 291"/>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00CC00"/>
                    </a:solidFill>
                    <a:round/>
                    <a:headEnd/>
                    <a:tailEnd/>
                  </a:ln>
                  <a:effectLst/>
                </p:spPr>
              </p:cxnSp>
              <p:cxnSp>
                <p:nvCxnSpPr>
                  <p:cNvPr id="276" name="AutoShape 292"/>
                  <p:cNvCxnSpPr>
                    <a:cxnSpLocks noChangeAspect="1" noChangeShapeType="1"/>
                  </p:cNvCxnSpPr>
                  <p:nvPr/>
                </p:nvCxnSpPr>
                <p:spPr bwMode="auto">
                  <a:xfrm>
                    <a:off x="3168" y="3696"/>
                    <a:ext cx="336" cy="240"/>
                  </a:xfrm>
                  <a:prstGeom prst="curvedConnector3">
                    <a:avLst>
                      <a:gd name="adj1" fmla="val 50000"/>
                    </a:avLst>
                  </a:prstGeom>
                  <a:noFill/>
                  <a:ln w="28575">
                    <a:solidFill>
                      <a:srgbClr val="00CC00"/>
                    </a:solidFill>
                    <a:round/>
                    <a:headEnd/>
                    <a:tailEnd/>
                  </a:ln>
                  <a:effectLst/>
                </p:spPr>
              </p:cxnSp>
            </p:grpSp>
          </p:grpSp>
          <p:grpSp>
            <p:nvGrpSpPr>
              <p:cNvPr id="53" name="Group 293"/>
              <p:cNvGrpSpPr>
                <a:grpSpLocks noChangeAspect="1"/>
              </p:cNvGrpSpPr>
              <p:nvPr/>
            </p:nvGrpSpPr>
            <p:grpSpPr bwMode="auto">
              <a:xfrm>
                <a:off x="2210" y="1242"/>
                <a:ext cx="87" cy="360"/>
                <a:chOff x="5206" y="2582"/>
                <a:chExt cx="87" cy="236"/>
              </a:xfrm>
            </p:grpSpPr>
            <p:grpSp>
              <p:nvGrpSpPr>
                <p:cNvPr id="243" name="Group 294"/>
                <p:cNvGrpSpPr>
                  <a:grpSpLocks noChangeAspect="1"/>
                </p:cNvGrpSpPr>
                <p:nvPr/>
              </p:nvGrpSpPr>
              <p:grpSpPr bwMode="auto">
                <a:xfrm rot="7686188" flipH="1">
                  <a:off x="5137" y="2651"/>
                  <a:ext cx="220" cy="82"/>
                  <a:chOff x="480" y="3696"/>
                  <a:chExt cx="3360" cy="240"/>
                </a:xfrm>
              </p:grpSpPr>
              <p:cxnSp>
                <p:nvCxnSpPr>
                  <p:cNvPr id="255" name="AutoShape 295"/>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00CC00"/>
                    </a:solidFill>
                    <a:round/>
                    <a:headEnd/>
                    <a:tailEnd/>
                  </a:ln>
                  <a:effectLst/>
                </p:spPr>
              </p:cxnSp>
              <p:cxnSp>
                <p:nvCxnSpPr>
                  <p:cNvPr id="256" name="AutoShape 296"/>
                  <p:cNvCxnSpPr>
                    <a:cxnSpLocks noChangeAspect="1" noChangeShapeType="1"/>
                  </p:cNvCxnSpPr>
                  <p:nvPr/>
                </p:nvCxnSpPr>
                <p:spPr bwMode="auto">
                  <a:xfrm>
                    <a:off x="480" y="3696"/>
                    <a:ext cx="336" cy="240"/>
                  </a:xfrm>
                  <a:prstGeom prst="curvedConnector3">
                    <a:avLst>
                      <a:gd name="adj1" fmla="val 50000"/>
                    </a:avLst>
                  </a:prstGeom>
                  <a:noFill/>
                  <a:ln w="28575">
                    <a:solidFill>
                      <a:srgbClr val="00CC00"/>
                    </a:solidFill>
                    <a:round/>
                    <a:headEnd/>
                    <a:tailEnd/>
                  </a:ln>
                  <a:effectLst/>
                </p:spPr>
              </p:cxnSp>
              <p:cxnSp>
                <p:nvCxnSpPr>
                  <p:cNvPr id="257" name="AutoShape 297"/>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00CC00"/>
                    </a:solidFill>
                    <a:round/>
                    <a:headEnd/>
                    <a:tailEnd/>
                  </a:ln>
                  <a:effectLst/>
                </p:spPr>
              </p:cxnSp>
              <p:cxnSp>
                <p:nvCxnSpPr>
                  <p:cNvPr id="258" name="AutoShape 298"/>
                  <p:cNvCxnSpPr>
                    <a:cxnSpLocks noChangeAspect="1" noChangeShapeType="1"/>
                  </p:cNvCxnSpPr>
                  <p:nvPr/>
                </p:nvCxnSpPr>
                <p:spPr bwMode="auto">
                  <a:xfrm>
                    <a:off x="1152" y="3696"/>
                    <a:ext cx="336" cy="240"/>
                  </a:xfrm>
                  <a:prstGeom prst="curvedConnector3">
                    <a:avLst>
                      <a:gd name="adj1" fmla="val 50000"/>
                    </a:avLst>
                  </a:prstGeom>
                  <a:noFill/>
                  <a:ln w="28575">
                    <a:solidFill>
                      <a:srgbClr val="00CC00"/>
                    </a:solidFill>
                    <a:round/>
                    <a:headEnd/>
                    <a:tailEnd/>
                  </a:ln>
                  <a:effectLst/>
                </p:spPr>
              </p:cxnSp>
              <p:cxnSp>
                <p:nvCxnSpPr>
                  <p:cNvPr id="259" name="AutoShape 299"/>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00CC00"/>
                    </a:solidFill>
                    <a:round/>
                    <a:headEnd/>
                    <a:tailEnd/>
                  </a:ln>
                  <a:effectLst/>
                </p:spPr>
              </p:cxnSp>
              <p:cxnSp>
                <p:nvCxnSpPr>
                  <p:cNvPr id="260" name="AutoShape 300"/>
                  <p:cNvCxnSpPr>
                    <a:cxnSpLocks noChangeAspect="1" noChangeShapeType="1"/>
                  </p:cNvCxnSpPr>
                  <p:nvPr/>
                </p:nvCxnSpPr>
                <p:spPr bwMode="auto">
                  <a:xfrm>
                    <a:off x="1824" y="3696"/>
                    <a:ext cx="336" cy="240"/>
                  </a:xfrm>
                  <a:prstGeom prst="curvedConnector3">
                    <a:avLst>
                      <a:gd name="adj1" fmla="val 50000"/>
                    </a:avLst>
                  </a:prstGeom>
                  <a:noFill/>
                  <a:ln w="28575">
                    <a:solidFill>
                      <a:srgbClr val="00CC00"/>
                    </a:solidFill>
                    <a:round/>
                    <a:headEnd/>
                    <a:tailEnd/>
                  </a:ln>
                  <a:effectLst/>
                </p:spPr>
              </p:cxnSp>
              <p:cxnSp>
                <p:nvCxnSpPr>
                  <p:cNvPr id="261" name="AutoShape 301"/>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00CC00"/>
                    </a:solidFill>
                    <a:round/>
                    <a:headEnd/>
                    <a:tailEnd/>
                  </a:ln>
                  <a:effectLst/>
                </p:spPr>
              </p:cxnSp>
              <p:cxnSp>
                <p:nvCxnSpPr>
                  <p:cNvPr id="262" name="AutoShape 302"/>
                  <p:cNvCxnSpPr>
                    <a:cxnSpLocks noChangeAspect="1" noChangeShapeType="1"/>
                  </p:cNvCxnSpPr>
                  <p:nvPr/>
                </p:nvCxnSpPr>
                <p:spPr bwMode="auto">
                  <a:xfrm>
                    <a:off x="2496" y="3696"/>
                    <a:ext cx="336" cy="240"/>
                  </a:xfrm>
                  <a:prstGeom prst="curvedConnector3">
                    <a:avLst>
                      <a:gd name="adj1" fmla="val 50000"/>
                    </a:avLst>
                  </a:prstGeom>
                  <a:noFill/>
                  <a:ln w="28575">
                    <a:solidFill>
                      <a:srgbClr val="00CC00"/>
                    </a:solidFill>
                    <a:round/>
                    <a:headEnd/>
                    <a:tailEnd/>
                  </a:ln>
                  <a:effectLst/>
                </p:spPr>
              </p:cxnSp>
              <p:cxnSp>
                <p:nvCxnSpPr>
                  <p:cNvPr id="263" name="AutoShape 303"/>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00CC00"/>
                    </a:solidFill>
                    <a:round/>
                    <a:headEnd/>
                    <a:tailEnd/>
                  </a:ln>
                  <a:effectLst/>
                </p:spPr>
              </p:cxnSp>
              <p:cxnSp>
                <p:nvCxnSpPr>
                  <p:cNvPr id="264" name="AutoShape 304"/>
                  <p:cNvCxnSpPr>
                    <a:cxnSpLocks noChangeAspect="1" noChangeShapeType="1"/>
                  </p:cNvCxnSpPr>
                  <p:nvPr/>
                </p:nvCxnSpPr>
                <p:spPr bwMode="auto">
                  <a:xfrm>
                    <a:off x="3168" y="3696"/>
                    <a:ext cx="336" cy="240"/>
                  </a:xfrm>
                  <a:prstGeom prst="curvedConnector3">
                    <a:avLst>
                      <a:gd name="adj1" fmla="val 50000"/>
                    </a:avLst>
                  </a:prstGeom>
                  <a:noFill/>
                  <a:ln w="28575">
                    <a:solidFill>
                      <a:srgbClr val="00CC00"/>
                    </a:solidFill>
                    <a:round/>
                    <a:headEnd/>
                    <a:tailEnd/>
                  </a:ln>
                  <a:effectLst/>
                </p:spPr>
              </p:cxnSp>
            </p:grpSp>
            <p:grpSp>
              <p:nvGrpSpPr>
                <p:cNvPr id="244" name="Group 305"/>
                <p:cNvGrpSpPr>
                  <a:grpSpLocks noChangeAspect="1"/>
                </p:cNvGrpSpPr>
                <p:nvPr/>
              </p:nvGrpSpPr>
              <p:grpSpPr bwMode="auto">
                <a:xfrm rot="7686188" flipH="1">
                  <a:off x="5142" y="2667"/>
                  <a:ext cx="220" cy="82"/>
                  <a:chOff x="480" y="3696"/>
                  <a:chExt cx="3360" cy="240"/>
                </a:xfrm>
              </p:grpSpPr>
              <p:cxnSp>
                <p:nvCxnSpPr>
                  <p:cNvPr id="245" name="AutoShape 306"/>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FF0000"/>
                    </a:solidFill>
                    <a:round/>
                    <a:headEnd/>
                    <a:tailEnd/>
                  </a:ln>
                  <a:effectLst/>
                </p:spPr>
              </p:cxnSp>
              <p:cxnSp>
                <p:nvCxnSpPr>
                  <p:cNvPr id="246" name="AutoShape 307"/>
                  <p:cNvCxnSpPr>
                    <a:cxnSpLocks noChangeAspect="1" noChangeShapeType="1"/>
                  </p:cNvCxnSpPr>
                  <p:nvPr/>
                </p:nvCxnSpPr>
                <p:spPr bwMode="auto">
                  <a:xfrm>
                    <a:off x="480" y="3696"/>
                    <a:ext cx="336" cy="240"/>
                  </a:xfrm>
                  <a:prstGeom prst="curvedConnector3">
                    <a:avLst>
                      <a:gd name="adj1" fmla="val 50000"/>
                    </a:avLst>
                  </a:prstGeom>
                  <a:noFill/>
                  <a:ln w="28575">
                    <a:solidFill>
                      <a:srgbClr val="FF0000"/>
                    </a:solidFill>
                    <a:round/>
                    <a:headEnd/>
                    <a:tailEnd/>
                  </a:ln>
                  <a:effectLst/>
                </p:spPr>
              </p:cxnSp>
              <p:cxnSp>
                <p:nvCxnSpPr>
                  <p:cNvPr id="247" name="AutoShape 308"/>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FF0000"/>
                    </a:solidFill>
                    <a:round/>
                    <a:headEnd/>
                    <a:tailEnd/>
                  </a:ln>
                  <a:effectLst/>
                </p:spPr>
              </p:cxnSp>
              <p:cxnSp>
                <p:nvCxnSpPr>
                  <p:cNvPr id="248" name="AutoShape 309"/>
                  <p:cNvCxnSpPr>
                    <a:cxnSpLocks noChangeAspect="1" noChangeShapeType="1"/>
                  </p:cNvCxnSpPr>
                  <p:nvPr/>
                </p:nvCxnSpPr>
                <p:spPr bwMode="auto">
                  <a:xfrm>
                    <a:off x="1152" y="3696"/>
                    <a:ext cx="336" cy="240"/>
                  </a:xfrm>
                  <a:prstGeom prst="curvedConnector3">
                    <a:avLst>
                      <a:gd name="adj1" fmla="val 50000"/>
                    </a:avLst>
                  </a:prstGeom>
                  <a:noFill/>
                  <a:ln w="28575">
                    <a:solidFill>
                      <a:srgbClr val="FF0000"/>
                    </a:solidFill>
                    <a:round/>
                    <a:headEnd/>
                    <a:tailEnd/>
                  </a:ln>
                  <a:effectLst/>
                </p:spPr>
              </p:cxnSp>
              <p:cxnSp>
                <p:nvCxnSpPr>
                  <p:cNvPr id="249" name="AutoShape 310"/>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FF0000"/>
                    </a:solidFill>
                    <a:round/>
                    <a:headEnd/>
                    <a:tailEnd/>
                  </a:ln>
                  <a:effectLst/>
                </p:spPr>
              </p:cxnSp>
              <p:cxnSp>
                <p:nvCxnSpPr>
                  <p:cNvPr id="250" name="AutoShape 311"/>
                  <p:cNvCxnSpPr>
                    <a:cxnSpLocks noChangeAspect="1" noChangeShapeType="1"/>
                  </p:cNvCxnSpPr>
                  <p:nvPr/>
                </p:nvCxnSpPr>
                <p:spPr bwMode="auto">
                  <a:xfrm>
                    <a:off x="1824" y="3696"/>
                    <a:ext cx="336" cy="240"/>
                  </a:xfrm>
                  <a:prstGeom prst="curvedConnector3">
                    <a:avLst>
                      <a:gd name="adj1" fmla="val 50000"/>
                    </a:avLst>
                  </a:prstGeom>
                  <a:noFill/>
                  <a:ln w="28575">
                    <a:solidFill>
                      <a:srgbClr val="FF0000"/>
                    </a:solidFill>
                    <a:round/>
                    <a:headEnd/>
                    <a:tailEnd/>
                  </a:ln>
                  <a:effectLst/>
                </p:spPr>
              </p:cxnSp>
              <p:cxnSp>
                <p:nvCxnSpPr>
                  <p:cNvPr id="251" name="AutoShape 312"/>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FF0000"/>
                    </a:solidFill>
                    <a:round/>
                    <a:headEnd/>
                    <a:tailEnd/>
                  </a:ln>
                  <a:effectLst/>
                </p:spPr>
              </p:cxnSp>
              <p:cxnSp>
                <p:nvCxnSpPr>
                  <p:cNvPr id="252" name="AutoShape 313"/>
                  <p:cNvCxnSpPr>
                    <a:cxnSpLocks noChangeAspect="1" noChangeShapeType="1"/>
                  </p:cNvCxnSpPr>
                  <p:nvPr/>
                </p:nvCxnSpPr>
                <p:spPr bwMode="auto">
                  <a:xfrm>
                    <a:off x="2496" y="3696"/>
                    <a:ext cx="336" cy="240"/>
                  </a:xfrm>
                  <a:prstGeom prst="curvedConnector3">
                    <a:avLst>
                      <a:gd name="adj1" fmla="val 50000"/>
                    </a:avLst>
                  </a:prstGeom>
                  <a:noFill/>
                  <a:ln w="28575">
                    <a:solidFill>
                      <a:srgbClr val="FF0000"/>
                    </a:solidFill>
                    <a:round/>
                    <a:headEnd/>
                    <a:tailEnd/>
                  </a:ln>
                  <a:effectLst/>
                </p:spPr>
              </p:cxnSp>
              <p:cxnSp>
                <p:nvCxnSpPr>
                  <p:cNvPr id="253" name="AutoShape 314"/>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FF0000"/>
                    </a:solidFill>
                    <a:round/>
                    <a:headEnd/>
                    <a:tailEnd/>
                  </a:ln>
                  <a:effectLst/>
                </p:spPr>
              </p:cxnSp>
              <p:cxnSp>
                <p:nvCxnSpPr>
                  <p:cNvPr id="254" name="AutoShape 315"/>
                  <p:cNvCxnSpPr>
                    <a:cxnSpLocks noChangeAspect="1" noChangeShapeType="1"/>
                  </p:cNvCxnSpPr>
                  <p:nvPr/>
                </p:nvCxnSpPr>
                <p:spPr bwMode="auto">
                  <a:xfrm>
                    <a:off x="3168" y="3696"/>
                    <a:ext cx="336" cy="240"/>
                  </a:xfrm>
                  <a:prstGeom prst="curvedConnector3">
                    <a:avLst>
                      <a:gd name="adj1" fmla="val 50000"/>
                    </a:avLst>
                  </a:prstGeom>
                  <a:noFill/>
                  <a:ln w="28575">
                    <a:solidFill>
                      <a:srgbClr val="FF0000"/>
                    </a:solidFill>
                    <a:round/>
                    <a:headEnd/>
                    <a:tailEnd/>
                  </a:ln>
                  <a:effectLst/>
                </p:spPr>
              </p:cxnSp>
            </p:grpSp>
          </p:grpSp>
          <p:grpSp>
            <p:nvGrpSpPr>
              <p:cNvPr id="54" name="Group 316"/>
              <p:cNvGrpSpPr>
                <a:grpSpLocks noChangeAspect="1"/>
              </p:cNvGrpSpPr>
              <p:nvPr/>
            </p:nvGrpSpPr>
            <p:grpSpPr bwMode="auto">
              <a:xfrm>
                <a:off x="4588" y="2064"/>
                <a:ext cx="260" cy="249"/>
                <a:chOff x="5136" y="1911"/>
                <a:chExt cx="260" cy="249"/>
              </a:xfrm>
            </p:grpSpPr>
            <p:sp>
              <p:nvSpPr>
                <p:cNvPr id="239" name="Oval 317"/>
                <p:cNvSpPr>
                  <a:spLocks noChangeAspect="1" noChangeArrowheads="1"/>
                </p:cNvSpPr>
                <p:nvPr/>
              </p:nvSpPr>
              <p:spPr bwMode="auto">
                <a:xfrm flipH="1">
                  <a:off x="5136" y="1911"/>
                  <a:ext cx="260" cy="249"/>
                </a:xfrm>
                <a:prstGeom prst="ellipse">
                  <a:avLst/>
                </a:prstGeom>
                <a:noFill/>
                <a:ln w="6350">
                  <a:solidFill>
                    <a:srgbClr val="FFFF00"/>
                  </a:solidFill>
                  <a:prstDash val="dash"/>
                  <a:round/>
                  <a:headEnd/>
                  <a:tailEnd/>
                </a:ln>
                <a:effectLst/>
              </p:spPr>
              <p:txBody>
                <a:bodyPr wrap="none" anchor="ctr">
                  <a:spAutoFit/>
                </a:bodyPr>
                <a:lstStyle/>
                <a:p>
                  <a:endParaRPr lang="en-US"/>
                </a:p>
              </p:txBody>
            </p:sp>
            <p:sp>
              <p:nvSpPr>
                <p:cNvPr id="240" name="Oval 318"/>
                <p:cNvSpPr>
                  <a:spLocks noChangeAspect="1" noChangeArrowheads="1"/>
                </p:cNvSpPr>
                <p:nvPr/>
              </p:nvSpPr>
              <p:spPr bwMode="auto">
                <a:xfrm flipH="1">
                  <a:off x="5201" y="1949"/>
                  <a:ext cx="65" cy="62"/>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241" name="Oval 319"/>
                <p:cNvSpPr>
                  <a:spLocks noChangeAspect="1" noChangeArrowheads="1"/>
                </p:cNvSpPr>
                <p:nvPr/>
              </p:nvSpPr>
              <p:spPr bwMode="auto">
                <a:xfrm flipH="1">
                  <a:off x="5205" y="2055"/>
                  <a:ext cx="65" cy="62"/>
                </a:xfrm>
                <a:prstGeom prst="ellipse">
                  <a:avLst/>
                </a:prstGeom>
                <a:solidFill>
                  <a:schemeClr val="accent1"/>
                </a:solidFill>
                <a:ln w="6350">
                  <a:solidFill>
                    <a:schemeClr val="tx1"/>
                  </a:solidFill>
                  <a:round/>
                  <a:headEnd/>
                  <a:tailEnd/>
                </a:ln>
                <a:effectLst/>
              </p:spPr>
              <p:txBody>
                <a:bodyPr wrap="none" anchor="ctr">
                  <a:spAutoFit/>
                </a:bodyPr>
                <a:lstStyle/>
                <a:p>
                  <a:endParaRPr lang="en-US"/>
                </a:p>
              </p:txBody>
            </p:sp>
            <p:sp>
              <p:nvSpPr>
                <p:cNvPr id="242" name="Oval 320"/>
                <p:cNvSpPr>
                  <a:spLocks noChangeAspect="1" noChangeArrowheads="1"/>
                </p:cNvSpPr>
                <p:nvPr/>
              </p:nvSpPr>
              <p:spPr bwMode="auto">
                <a:xfrm flipH="1">
                  <a:off x="5299" y="1998"/>
                  <a:ext cx="65" cy="62"/>
                </a:xfrm>
                <a:prstGeom prst="ellipse">
                  <a:avLst/>
                </a:prstGeom>
                <a:solidFill>
                  <a:srgbClr val="66FF33"/>
                </a:solidFill>
                <a:ln w="6350">
                  <a:solidFill>
                    <a:schemeClr val="tx1"/>
                  </a:solidFill>
                  <a:round/>
                  <a:headEnd/>
                  <a:tailEnd/>
                </a:ln>
                <a:effectLst/>
              </p:spPr>
              <p:txBody>
                <a:bodyPr wrap="none" anchor="ctr">
                  <a:spAutoFit/>
                </a:bodyPr>
                <a:lstStyle/>
                <a:p>
                  <a:endParaRPr lang="en-US"/>
                </a:p>
              </p:txBody>
            </p:sp>
          </p:grpSp>
          <p:grpSp>
            <p:nvGrpSpPr>
              <p:cNvPr id="55" name="Group 321"/>
              <p:cNvGrpSpPr>
                <a:grpSpLocks noChangeAspect="1"/>
              </p:cNvGrpSpPr>
              <p:nvPr/>
            </p:nvGrpSpPr>
            <p:grpSpPr bwMode="auto">
              <a:xfrm>
                <a:off x="4012" y="2064"/>
                <a:ext cx="207" cy="201"/>
                <a:chOff x="4146" y="2007"/>
                <a:chExt cx="207" cy="201"/>
              </a:xfrm>
            </p:grpSpPr>
            <p:sp>
              <p:nvSpPr>
                <p:cNvPr id="236" name="Oval 322"/>
                <p:cNvSpPr>
                  <a:spLocks noChangeAspect="1" noChangeArrowheads="1"/>
                </p:cNvSpPr>
                <p:nvPr/>
              </p:nvSpPr>
              <p:spPr bwMode="auto">
                <a:xfrm flipH="1">
                  <a:off x="4146" y="2007"/>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237" name="Oval 323"/>
                <p:cNvSpPr>
                  <a:spLocks noChangeAspect="1" noChangeArrowheads="1"/>
                </p:cNvSpPr>
                <p:nvPr/>
              </p:nvSpPr>
              <p:spPr bwMode="auto">
                <a:xfrm flipH="1">
                  <a:off x="4193" y="2045"/>
                  <a:ext cx="65" cy="62"/>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238" name="Oval 324"/>
                <p:cNvSpPr>
                  <a:spLocks noChangeAspect="1" noChangeArrowheads="1"/>
                </p:cNvSpPr>
                <p:nvPr/>
              </p:nvSpPr>
              <p:spPr bwMode="auto">
                <a:xfrm flipH="1">
                  <a:off x="4255" y="2098"/>
                  <a:ext cx="65" cy="62"/>
                </a:xfrm>
                <a:prstGeom prst="ellipse">
                  <a:avLst/>
                </a:prstGeom>
                <a:noFill/>
                <a:ln w="6350">
                  <a:solidFill>
                    <a:srgbClr val="FF0000"/>
                  </a:solidFill>
                  <a:round/>
                  <a:headEnd/>
                  <a:tailEnd/>
                </a:ln>
                <a:effectLst/>
              </p:spPr>
              <p:txBody>
                <a:bodyPr wrap="none" anchor="ctr">
                  <a:spAutoFit/>
                </a:bodyPr>
                <a:lstStyle/>
                <a:p>
                  <a:endParaRPr lang="en-US"/>
                </a:p>
              </p:txBody>
            </p:sp>
          </p:grpSp>
          <p:grpSp>
            <p:nvGrpSpPr>
              <p:cNvPr id="56" name="Group 325"/>
              <p:cNvGrpSpPr>
                <a:grpSpLocks noChangeAspect="1"/>
              </p:cNvGrpSpPr>
              <p:nvPr/>
            </p:nvGrpSpPr>
            <p:grpSpPr bwMode="auto">
              <a:xfrm>
                <a:off x="3484" y="2199"/>
                <a:ext cx="207" cy="201"/>
                <a:chOff x="4146" y="2007"/>
                <a:chExt cx="207" cy="201"/>
              </a:xfrm>
            </p:grpSpPr>
            <p:sp>
              <p:nvSpPr>
                <p:cNvPr id="233" name="Oval 326"/>
                <p:cNvSpPr>
                  <a:spLocks noChangeAspect="1" noChangeArrowheads="1"/>
                </p:cNvSpPr>
                <p:nvPr/>
              </p:nvSpPr>
              <p:spPr bwMode="auto">
                <a:xfrm flipH="1">
                  <a:off x="4146" y="2007"/>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234" name="Oval 327"/>
                <p:cNvSpPr>
                  <a:spLocks noChangeAspect="1" noChangeArrowheads="1"/>
                </p:cNvSpPr>
                <p:nvPr/>
              </p:nvSpPr>
              <p:spPr bwMode="auto">
                <a:xfrm flipH="1">
                  <a:off x="4193" y="2045"/>
                  <a:ext cx="65" cy="62"/>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235" name="Oval 328"/>
                <p:cNvSpPr>
                  <a:spLocks noChangeAspect="1" noChangeArrowheads="1"/>
                </p:cNvSpPr>
                <p:nvPr/>
              </p:nvSpPr>
              <p:spPr bwMode="auto">
                <a:xfrm flipH="1">
                  <a:off x="4255" y="2098"/>
                  <a:ext cx="65" cy="62"/>
                </a:xfrm>
                <a:prstGeom prst="ellipse">
                  <a:avLst/>
                </a:prstGeom>
                <a:noFill/>
                <a:ln w="6350">
                  <a:solidFill>
                    <a:srgbClr val="FF0000"/>
                  </a:solidFill>
                  <a:round/>
                  <a:headEnd/>
                  <a:tailEnd/>
                </a:ln>
                <a:effectLst/>
              </p:spPr>
              <p:txBody>
                <a:bodyPr wrap="none" anchor="ctr">
                  <a:spAutoFit/>
                </a:bodyPr>
                <a:lstStyle/>
                <a:p>
                  <a:endParaRPr lang="en-US"/>
                </a:p>
              </p:txBody>
            </p:sp>
          </p:grpSp>
          <p:grpSp>
            <p:nvGrpSpPr>
              <p:cNvPr id="57" name="Group 329"/>
              <p:cNvGrpSpPr>
                <a:grpSpLocks noChangeAspect="1"/>
              </p:cNvGrpSpPr>
              <p:nvPr/>
            </p:nvGrpSpPr>
            <p:grpSpPr bwMode="auto">
              <a:xfrm>
                <a:off x="2764" y="2160"/>
                <a:ext cx="207" cy="201"/>
                <a:chOff x="4146" y="2007"/>
                <a:chExt cx="207" cy="201"/>
              </a:xfrm>
            </p:grpSpPr>
            <p:sp>
              <p:nvSpPr>
                <p:cNvPr id="230" name="Oval 330"/>
                <p:cNvSpPr>
                  <a:spLocks noChangeAspect="1" noChangeArrowheads="1"/>
                </p:cNvSpPr>
                <p:nvPr/>
              </p:nvSpPr>
              <p:spPr bwMode="auto">
                <a:xfrm flipH="1">
                  <a:off x="4146" y="2007"/>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231" name="Oval 331"/>
                <p:cNvSpPr>
                  <a:spLocks noChangeAspect="1" noChangeArrowheads="1"/>
                </p:cNvSpPr>
                <p:nvPr/>
              </p:nvSpPr>
              <p:spPr bwMode="auto">
                <a:xfrm flipH="1">
                  <a:off x="4193" y="2045"/>
                  <a:ext cx="65" cy="62"/>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232" name="Oval 332"/>
                <p:cNvSpPr>
                  <a:spLocks noChangeAspect="1" noChangeArrowheads="1"/>
                </p:cNvSpPr>
                <p:nvPr/>
              </p:nvSpPr>
              <p:spPr bwMode="auto">
                <a:xfrm flipH="1">
                  <a:off x="4255" y="2098"/>
                  <a:ext cx="65" cy="62"/>
                </a:xfrm>
                <a:prstGeom prst="ellipse">
                  <a:avLst/>
                </a:prstGeom>
                <a:noFill/>
                <a:ln w="6350">
                  <a:solidFill>
                    <a:srgbClr val="FF0000"/>
                  </a:solidFill>
                  <a:round/>
                  <a:headEnd/>
                  <a:tailEnd/>
                </a:ln>
                <a:effectLst/>
              </p:spPr>
              <p:txBody>
                <a:bodyPr wrap="none" anchor="ctr">
                  <a:spAutoFit/>
                </a:bodyPr>
                <a:lstStyle/>
                <a:p>
                  <a:endParaRPr lang="en-US"/>
                </a:p>
              </p:txBody>
            </p:sp>
          </p:grpSp>
          <p:grpSp>
            <p:nvGrpSpPr>
              <p:cNvPr id="58" name="Group 333"/>
              <p:cNvGrpSpPr>
                <a:grpSpLocks noChangeAspect="1"/>
              </p:cNvGrpSpPr>
              <p:nvPr/>
            </p:nvGrpSpPr>
            <p:grpSpPr bwMode="auto">
              <a:xfrm>
                <a:off x="2092" y="2151"/>
                <a:ext cx="260" cy="249"/>
                <a:chOff x="5136" y="1911"/>
                <a:chExt cx="260" cy="249"/>
              </a:xfrm>
            </p:grpSpPr>
            <p:sp>
              <p:nvSpPr>
                <p:cNvPr id="226" name="Oval 334"/>
                <p:cNvSpPr>
                  <a:spLocks noChangeAspect="1" noChangeArrowheads="1"/>
                </p:cNvSpPr>
                <p:nvPr/>
              </p:nvSpPr>
              <p:spPr bwMode="auto">
                <a:xfrm flipH="1">
                  <a:off x="5136" y="1911"/>
                  <a:ext cx="260" cy="249"/>
                </a:xfrm>
                <a:prstGeom prst="ellipse">
                  <a:avLst/>
                </a:prstGeom>
                <a:noFill/>
                <a:ln w="6350">
                  <a:solidFill>
                    <a:srgbClr val="FFFF00"/>
                  </a:solidFill>
                  <a:prstDash val="dash"/>
                  <a:round/>
                  <a:headEnd/>
                  <a:tailEnd/>
                </a:ln>
                <a:effectLst/>
              </p:spPr>
              <p:txBody>
                <a:bodyPr wrap="none" anchor="ctr">
                  <a:spAutoFit/>
                </a:bodyPr>
                <a:lstStyle/>
                <a:p>
                  <a:endParaRPr lang="en-US"/>
                </a:p>
              </p:txBody>
            </p:sp>
            <p:sp>
              <p:nvSpPr>
                <p:cNvPr id="227" name="Oval 335"/>
                <p:cNvSpPr>
                  <a:spLocks noChangeAspect="1" noChangeArrowheads="1"/>
                </p:cNvSpPr>
                <p:nvPr/>
              </p:nvSpPr>
              <p:spPr bwMode="auto">
                <a:xfrm flipH="1">
                  <a:off x="5201" y="1949"/>
                  <a:ext cx="65" cy="62"/>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228" name="Oval 336"/>
                <p:cNvSpPr>
                  <a:spLocks noChangeAspect="1" noChangeArrowheads="1"/>
                </p:cNvSpPr>
                <p:nvPr/>
              </p:nvSpPr>
              <p:spPr bwMode="auto">
                <a:xfrm flipH="1">
                  <a:off x="5205" y="2055"/>
                  <a:ext cx="65" cy="62"/>
                </a:xfrm>
                <a:prstGeom prst="ellipse">
                  <a:avLst/>
                </a:prstGeom>
                <a:solidFill>
                  <a:schemeClr val="accent1"/>
                </a:solidFill>
                <a:ln w="6350">
                  <a:solidFill>
                    <a:schemeClr val="tx1"/>
                  </a:solidFill>
                  <a:round/>
                  <a:headEnd/>
                  <a:tailEnd/>
                </a:ln>
                <a:effectLst/>
              </p:spPr>
              <p:txBody>
                <a:bodyPr wrap="none" anchor="ctr">
                  <a:spAutoFit/>
                </a:bodyPr>
                <a:lstStyle/>
                <a:p>
                  <a:endParaRPr lang="en-US"/>
                </a:p>
              </p:txBody>
            </p:sp>
            <p:sp>
              <p:nvSpPr>
                <p:cNvPr id="229" name="Oval 337"/>
                <p:cNvSpPr>
                  <a:spLocks noChangeAspect="1" noChangeArrowheads="1"/>
                </p:cNvSpPr>
                <p:nvPr/>
              </p:nvSpPr>
              <p:spPr bwMode="auto">
                <a:xfrm flipH="1">
                  <a:off x="5299" y="1998"/>
                  <a:ext cx="65" cy="62"/>
                </a:xfrm>
                <a:prstGeom prst="ellipse">
                  <a:avLst/>
                </a:prstGeom>
                <a:solidFill>
                  <a:srgbClr val="66FF33"/>
                </a:solidFill>
                <a:ln w="6350">
                  <a:solidFill>
                    <a:schemeClr val="tx1"/>
                  </a:solidFill>
                  <a:round/>
                  <a:headEnd/>
                  <a:tailEnd/>
                </a:ln>
                <a:effectLst/>
              </p:spPr>
              <p:txBody>
                <a:bodyPr wrap="none" anchor="ctr">
                  <a:spAutoFit/>
                </a:bodyPr>
                <a:lstStyle/>
                <a:p>
                  <a:endParaRPr lang="en-US"/>
                </a:p>
              </p:txBody>
            </p:sp>
          </p:grpSp>
          <p:grpSp>
            <p:nvGrpSpPr>
              <p:cNvPr id="59" name="Group 338"/>
              <p:cNvGrpSpPr>
                <a:grpSpLocks noChangeAspect="1"/>
              </p:cNvGrpSpPr>
              <p:nvPr/>
            </p:nvGrpSpPr>
            <p:grpSpPr bwMode="auto">
              <a:xfrm>
                <a:off x="5020" y="2151"/>
                <a:ext cx="260" cy="249"/>
                <a:chOff x="4896" y="1767"/>
                <a:chExt cx="260" cy="249"/>
              </a:xfrm>
            </p:grpSpPr>
            <p:sp>
              <p:nvSpPr>
                <p:cNvPr id="222" name="Oval 339"/>
                <p:cNvSpPr>
                  <a:spLocks noChangeAspect="1" noChangeArrowheads="1"/>
                </p:cNvSpPr>
                <p:nvPr/>
              </p:nvSpPr>
              <p:spPr bwMode="auto">
                <a:xfrm flipH="1">
                  <a:off x="4896" y="1767"/>
                  <a:ext cx="260" cy="249"/>
                </a:xfrm>
                <a:prstGeom prst="ellipse">
                  <a:avLst/>
                </a:prstGeom>
                <a:noFill/>
                <a:ln w="6350">
                  <a:solidFill>
                    <a:srgbClr val="FFFF00"/>
                  </a:solidFill>
                  <a:prstDash val="dash"/>
                  <a:round/>
                  <a:headEnd/>
                  <a:tailEnd/>
                </a:ln>
                <a:effectLst/>
              </p:spPr>
              <p:txBody>
                <a:bodyPr wrap="none" anchor="ctr">
                  <a:spAutoFit/>
                </a:bodyPr>
                <a:lstStyle/>
                <a:p>
                  <a:endParaRPr lang="en-US"/>
                </a:p>
              </p:txBody>
            </p:sp>
            <p:sp>
              <p:nvSpPr>
                <p:cNvPr id="223" name="Oval 340"/>
                <p:cNvSpPr>
                  <a:spLocks noChangeAspect="1" noChangeArrowheads="1"/>
                </p:cNvSpPr>
                <p:nvPr/>
              </p:nvSpPr>
              <p:spPr bwMode="auto">
                <a:xfrm flipH="1">
                  <a:off x="4961" y="1805"/>
                  <a:ext cx="65" cy="62"/>
                </a:xfrm>
                <a:prstGeom prst="ellipse">
                  <a:avLst/>
                </a:prstGeom>
                <a:noFill/>
                <a:ln w="6350">
                  <a:solidFill>
                    <a:srgbClr val="FF0000"/>
                  </a:solidFill>
                  <a:round/>
                  <a:headEnd/>
                  <a:tailEnd/>
                </a:ln>
                <a:effectLst/>
              </p:spPr>
              <p:txBody>
                <a:bodyPr wrap="none" anchor="ctr">
                  <a:spAutoFit/>
                </a:bodyPr>
                <a:lstStyle/>
                <a:p>
                  <a:endParaRPr lang="en-US"/>
                </a:p>
              </p:txBody>
            </p:sp>
            <p:sp>
              <p:nvSpPr>
                <p:cNvPr id="224" name="Oval 341"/>
                <p:cNvSpPr>
                  <a:spLocks noChangeAspect="1" noChangeArrowheads="1"/>
                </p:cNvSpPr>
                <p:nvPr/>
              </p:nvSpPr>
              <p:spPr bwMode="auto">
                <a:xfrm flipH="1">
                  <a:off x="4965" y="1911"/>
                  <a:ext cx="65" cy="62"/>
                </a:xfrm>
                <a:prstGeom prst="ellipse">
                  <a:avLst/>
                </a:prstGeom>
                <a:noFill/>
                <a:ln w="6350">
                  <a:solidFill>
                    <a:srgbClr val="66FFCC"/>
                  </a:solidFill>
                  <a:round/>
                  <a:headEnd/>
                  <a:tailEnd/>
                </a:ln>
                <a:effectLst/>
              </p:spPr>
              <p:txBody>
                <a:bodyPr wrap="none" anchor="ctr">
                  <a:spAutoFit/>
                </a:bodyPr>
                <a:lstStyle/>
                <a:p>
                  <a:endParaRPr lang="en-US"/>
                </a:p>
              </p:txBody>
            </p:sp>
            <p:sp>
              <p:nvSpPr>
                <p:cNvPr id="225" name="Oval 342"/>
                <p:cNvSpPr>
                  <a:spLocks noChangeAspect="1" noChangeArrowheads="1"/>
                </p:cNvSpPr>
                <p:nvPr/>
              </p:nvSpPr>
              <p:spPr bwMode="auto">
                <a:xfrm flipH="1">
                  <a:off x="5059" y="1854"/>
                  <a:ext cx="65" cy="62"/>
                </a:xfrm>
                <a:prstGeom prst="ellipse">
                  <a:avLst/>
                </a:prstGeom>
                <a:noFill/>
                <a:ln w="6350">
                  <a:solidFill>
                    <a:srgbClr val="00CC00"/>
                  </a:solidFill>
                  <a:round/>
                  <a:headEnd/>
                  <a:tailEnd/>
                </a:ln>
                <a:effectLst/>
              </p:spPr>
              <p:txBody>
                <a:bodyPr wrap="none" anchor="ctr">
                  <a:spAutoFit/>
                </a:bodyPr>
                <a:lstStyle/>
                <a:p>
                  <a:endParaRPr lang="en-US"/>
                </a:p>
              </p:txBody>
            </p:sp>
          </p:grpSp>
          <p:grpSp>
            <p:nvGrpSpPr>
              <p:cNvPr id="60" name="Group 343"/>
              <p:cNvGrpSpPr>
                <a:grpSpLocks noChangeAspect="1"/>
              </p:cNvGrpSpPr>
              <p:nvPr/>
            </p:nvGrpSpPr>
            <p:grpSpPr bwMode="auto">
              <a:xfrm>
                <a:off x="3004" y="2343"/>
                <a:ext cx="207" cy="201"/>
                <a:chOff x="3456" y="2103"/>
                <a:chExt cx="207" cy="201"/>
              </a:xfrm>
            </p:grpSpPr>
            <p:sp>
              <p:nvSpPr>
                <p:cNvPr id="219" name="Oval 344"/>
                <p:cNvSpPr>
                  <a:spLocks noChangeAspect="1" noChangeArrowheads="1"/>
                </p:cNvSpPr>
                <p:nvPr/>
              </p:nvSpPr>
              <p:spPr bwMode="auto">
                <a:xfrm flipH="1">
                  <a:off x="3456" y="2103"/>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220" name="Oval 345"/>
                <p:cNvSpPr>
                  <a:spLocks noChangeAspect="1" noChangeArrowheads="1"/>
                </p:cNvSpPr>
                <p:nvPr/>
              </p:nvSpPr>
              <p:spPr bwMode="auto">
                <a:xfrm flipH="1">
                  <a:off x="3503" y="2141"/>
                  <a:ext cx="65" cy="62"/>
                </a:xfrm>
                <a:prstGeom prst="ellipse">
                  <a:avLst/>
                </a:prstGeom>
                <a:solidFill>
                  <a:srgbClr val="66FFCC"/>
                </a:solidFill>
                <a:ln w="6350">
                  <a:solidFill>
                    <a:schemeClr val="tx1"/>
                  </a:solidFill>
                  <a:round/>
                  <a:headEnd/>
                  <a:tailEnd/>
                </a:ln>
                <a:effectLst/>
              </p:spPr>
              <p:txBody>
                <a:bodyPr wrap="none" anchor="ctr">
                  <a:spAutoFit/>
                </a:bodyPr>
                <a:lstStyle/>
                <a:p>
                  <a:endParaRPr lang="en-US"/>
                </a:p>
              </p:txBody>
            </p:sp>
            <p:sp>
              <p:nvSpPr>
                <p:cNvPr id="221" name="Oval 346"/>
                <p:cNvSpPr>
                  <a:spLocks noChangeAspect="1" noChangeArrowheads="1"/>
                </p:cNvSpPr>
                <p:nvPr/>
              </p:nvSpPr>
              <p:spPr bwMode="auto">
                <a:xfrm flipH="1">
                  <a:off x="3565" y="2194"/>
                  <a:ext cx="65" cy="62"/>
                </a:xfrm>
                <a:prstGeom prst="ellipse">
                  <a:avLst/>
                </a:prstGeom>
                <a:noFill/>
                <a:ln w="6350">
                  <a:solidFill>
                    <a:srgbClr val="66FFCC"/>
                  </a:solidFill>
                  <a:round/>
                  <a:headEnd/>
                  <a:tailEnd/>
                </a:ln>
                <a:effectLst/>
              </p:spPr>
              <p:txBody>
                <a:bodyPr wrap="none" anchor="ctr">
                  <a:spAutoFit/>
                </a:bodyPr>
                <a:lstStyle/>
                <a:p>
                  <a:endParaRPr lang="en-US"/>
                </a:p>
              </p:txBody>
            </p:sp>
          </p:grpSp>
          <p:grpSp>
            <p:nvGrpSpPr>
              <p:cNvPr id="61" name="Group 347"/>
              <p:cNvGrpSpPr>
                <a:grpSpLocks noChangeAspect="1"/>
              </p:cNvGrpSpPr>
              <p:nvPr/>
            </p:nvGrpSpPr>
            <p:grpSpPr bwMode="auto">
              <a:xfrm>
                <a:off x="3820" y="2112"/>
                <a:ext cx="207" cy="201"/>
                <a:chOff x="3729" y="2256"/>
                <a:chExt cx="207" cy="201"/>
              </a:xfrm>
            </p:grpSpPr>
            <p:sp>
              <p:nvSpPr>
                <p:cNvPr id="216" name="Oval 348"/>
                <p:cNvSpPr>
                  <a:spLocks noChangeAspect="1" noChangeArrowheads="1"/>
                </p:cNvSpPr>
                <p:nvPr/>
              </p:nvSpPr>
              <p:spPr bwMode="auto">
                <a:xfrm flipH="1">
                  <a:off x="3729" y="2256"/>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217" name="Oval 349"/>
                <p:cNvSpPr>
                  <a:spLocks noChangeAspect="1" noChangeArrowheads="1"/>
                </p:cNvSpPr>
                <p:nvPr/>
              </p:nvSpPr>
              <p:spPr bwMode="auto">
                <a:xfrm flipH="1">
                  <a:off x="3766" y="2284"/>
                  <a:ext cx="65" cy="62"/>
                </a:xfrm>
                <a:prstGeom prst="ellipse">
                  <a:avLst/>
                </a:prstGeom>
                <a:solidFill>
                  <a:srgbClr val="00CC00"/>
                </a:solidFill>
                <a:ln w="6350">
                  <a:solidFill>
                    <a:schemeClr val="tx1"/>
                  </a:solidFill>
                  <a:round/>
                  <a:headEnd/>
                  <a:tailEnd/>
                </a:ln>
                <a:effectLst/>
              </p:spPr>
              <p:txBody>
                <a:bodyPr wrap="none" anchor="ctr">
                  <a:spAutoFit/>
                </a:bodyPr>
                <a:lstStyle/>
                <a:p>
                  <a:endParaRPr lang="en-US"/>
                </a:p>
              </p:txBody>
            </p:sp>
            <p:sp>
              <p:nvSpPr>
                <p:cNvPr id="218" name="Oval 350"/>
                <p:cNvSpPr>
                  <a:spLocks noChangeAspect="1" noChangeArrowheads="1"/>
                </p:cNvSpPr>
                <p:nvPr/>
              </p:nvSpPr>
              <p:spPr bwMode="auto">
                <a:xfrm flipH="1">
                  <a:off x="3827" y="2357"/>
                  <a:ext cx="65" cy="62"/>
                </a:xfrm>
                <a:prstGeom prst="ellipse">
                  <a:avLst/>
                </a:prstGeom>
                <a:noFill/>
                <a:ln w="6350">
                  <a:solidFill>
                    <a:srgbClr val="00CC00"/>
                  </a:solidFill>
                  <a:round/>
                  <a:headEnd/>
                  <a:tailEnd/>
                </a:ln>
                <a:effectLst/>
              </p:spPr>
              <p:txBody>
                <a:bodyPr wrap="none" anchor="ctr">
                  <a:spAutoFit/>
                </a:bodyPr>
                <a:lstStyle/>
                <a:p>
                  <a:endParaRPr lang="en-US"/>
                </a:p>
              </p:txBody>
            </p:sp>
          </p:grpSp>
          <p:sp>
            <p:nvSpPr>
              <p:cNvPr id="62" name="Freeform 351"/>
              <p:cNvSpPr>
                <a:spLocks noChangeAspect="1"/>
              </p:cNvSpPr>
              <p:nvPr/>
            </p:nvSpPr>
            <p:spPr bwMode="auto">
              <a:xfrm>
                <a:off x="3067" y="1273"/>
                <a:ext cx="107" cy="748"/>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66FFCC"/>
                </a:solidFill>
                <a:prstDash val="solid"/>
                <a:round/>
                <a:headEnd type="none" w="med" len="med"/>
                <a:tailEnd type="triangle" w="med" len="med"/>
              </a:ln>
              <a:effectLst/>
            </p:spPr>
            <p:txBody>
              <a:bodyPr>
                <a:spAutoFit/>
              </a:bodyPr>
              <a:lstStyle/>
              <a:p>
                <a:endParaRPr lang="en-US"/>
              </a:p>
            </p:txBody>
          </p:sp>
          <p:grpSp>
            <p:nvGrpSpPr>
              <p:cNvPr id="63" name="Group 352"/>
              <p:cNvGrpSpPr>
                <a:grpSpLocks noChangeAspect="1"/>
              </p:cNvGrpSpPr>
              <p:nvPr/>
            </p:nvGrpSpPr>
            <p:grpSpPr bwMode="auto">
              <a:xfrm>
                <a:off x="3148" y="2103"/>
                <a:ext cx="260" cy="249"/>
                <a:chOff x="5136" y="1911"/>
                <a:chExt cx="260" cy="249"/>
              </a:xfrm>
            </p:grpSpPr>
            <p:sp>
              <p:nvSpPr>
                <p:cNvPr id="212" name="Oval 353"/>
                <p:cNvSpPr>
                  <a:spLocks noChangeAspect="1" noChangeArrowheads="1"/>
                </p:cNvSpPr>
                <p:nvPr/>
              </p:nvSpPr>
              <p:spPr bwMode="auto">
                <a:xfrm flipH="1">
                  <a:off x="5136" y="1911"/>
                  <a:ext cx="260" cy="249"/>
                </a:xfrm>
                <a:prstGeom prst="ellipse">
                  <a:avLst/>
                </a:prstGeom>
                <a:noFill/>
                <a:ln w="6350">
                  <a:solidFill>
                    <a:srgbClr val="FFFF00"/>
                  </a:solidFill>
                  <a:prstDash val="dash"/>
                  <a:round/>
                  <a:headEnd/>
                  <a:tailEnd/>
                </a:ln>
                <a:effectLst/>
              </p:spPr>
              <p:txBody>
                <a:bodyPr wrap="none" anchor="ctr">
                  <a:spAutoFit/>
                </a:bodyPr>
                <a:lstStyle/>
                <a:p>
                  <a:endParaRPr lang="en-US"/>
                </a:p>
              </p:txBody>
            </p:sp>
            <p:sp>
              <p:nvSpPr>
                <p:cNvPr id="213" name="Oval 354"/>
                <p:cNvSpPr>
                  <a:spLocks noChangeAspect="1" noChangeArrowheads="1"/>
                </p:cNvSpPr>
                <p:nvPr/>
              </p:nvSpPr>
              <p:spPr bwMode="auto">
                <a:xfrm flipH="1">
                  <a:off x="5201" y="1949"/>
                  <a:ext cx="65" cy="62"/>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214" name="Oval 355"/>
                <p:cNvSpPr>
                  <a:spLocks noChangeAspect="1" noChangeArrowheads="1"/>
                </p:cNvSpPr>
                <p:nvPr/>
              </p:nvSpPr>
              <p:spPr bwMode="auto">
                <a:xfrm flipH="1">
                  <a:off x="5205" y="2055"/>
                  <a:ext cx="65" cy="62"/>
                </a:xfrm>
                <a:prstGeom prst="ellipse">
                  <a:avLst/>
                </a:prstGeom>
                <a:solidFill>
                  <a:schemeClr val="accent1"/>
                </a:solidFill>
                <a:ln w="6350">
                  <a:solidFill>
                    <a:schemeClr val="tx1"/>
                  </a:solidFill>
                  <a:round/>
                  <a:headEnd/>
                  <a:tailEnd/>
                </a:ln>
                <a:effectLst/>
              </p:spPr>
              <p:txBody>
                <a:bodyPr wrap="none" anchor="ctr">
                  <a:spAutoFit/>
                </a:bodyPr>
                <a:lstStyle/>
                <a:p>
                  <a:endParaRPr lang="en-US"/>
                </a:p>
              </p:txBody>
            </p:sp>
            <p:sp>
              <p:nvSpPr>
                <p:cNvPr id="215" name="Oval 356"/>
                <p:cNvSpPr>
                  <a:spLocks noChangeAspect="1" noChangeArrowheads="1"/>
                </p:cNvSpPr>
                <p:nvPr/>
              </p:nvSpPr>
              <p:spPr bwMode="auto">
                <a:xfrm flipH="1">
                  <a:off x="5299" y="1998"/>
                  <a:ext cx="65" cy="62"/>
                </a:xfrm>
                <a:prstGeom prst="ellipse">
                  <a:avLst/>
                </a:prstGeom>
                <a:solidFill>
                  <a:srgbClr val="66FF33"/>
                </a:solidFill>
                <a:ln w="6350">
                  <a:solidFill>
                    <a:schemeClr val="tx1"/>
                  </a:solidFill>
                  <a:round/>
                  <a:headEnd/>
                  <a:tailEnd/>
                </a:ln>
                <a:effectLst/>
              </p:spPr>
              <p:txBody>
                <a:bodyPr wrap="none" anchor="ctr">
                  <a:spAutoFit/>
                </a:bodyPr>
                <a:lstStyle/>
                <a:p>
                  <a:endParaRPr lang="en-US"/>
                </a:p>
              </p:txBody>
            </p:sp>
          </p:grpSp>
          <p:grpSp>
            <p:nvGrpSpPr>
              <p:cNvPr id="64" name="Group 357"/>
              <p:cNvGrpSpPr>
                <a:grpSpLocks noChangeAspect="1"/>
              </p:cNvGrpSpPr>
              <p:nvPr/>
            </p:nvGrpSpPr>
            <p:grpSpPr bwMode="auto">
              <a:xfrm>
                <a:off x="2428" y="2247"/>
                <a:ext cx="260" cy="249"/>
                <a:chOff x="4896" y="1767"/>
                <a:chExt cx="260" cy="249"/>
              </a:xfrm>
            </p:grpSpPr>
            <p:sp>
              <p:nvSpPr>
                <p:cNvPr id="208" name="Oval 358"/>
                <p:cNvSpPr>
                  <a:spLocks noChangeAspect="1" noChangeArrowheads="1"/>
                </p:cNvSpPr>
                <p:nvPr/>
              </p:nvSpPr>
              <p:spPr bwMode="auto">
                <a:xfrm flipH="1">
                  <a:off x="4896" y="1767"/>
                  <a:ext cx="260" cy="249"/>
                </a:xfrm>
                <a:prstGeom prst="ellipse">
                  <a:avLst/>
                </a:prstGeom>
                <a:noFill/>
                <a:ln w="6350">
                  <a:solidFill>
                    <a:srgbClr val="FFFF00"/>
                  </a:solidFill>
                  <a:prstDash val="dash"/>
                  <a:round/>
                  <a:headEnd/>
                  <a:tailEnd/>
                </a:ln>
                <a:effectLst/>
              </p:spPr>
              <p:txBody>
                <a:bodyPr wrap="none" anchor="ctr">
                  <a:spAutoFit/>
                </a:bodyPr>
                <a:lstStyle/>
                <a:p>
                  <a:endParaRPr lang="en-US"/>
                </a:p>
              </p:txBody>
            </p:sp>
            <p:sp>
              <p:nvSpPr>
                <p:cNvPr id="209" name="Oval 359"/>
                <p:cNvSpPr>
                  <a:spLocks noChangeAspect="1" noChangeArrowheads="1"/>
                </p:cNvSpPr>
                <p:nvPr/>
              </p:nvSpPr>
              <p:spPr bwMode="auto">
                <a:xfrm flipH="1">
                  <a:off x="4961" y="1805"/>
                  <a:ext cx="65" cy="62"/>
                </a:xfrm>
                <a:prstGeom prst="ellipse">
                  <a:avLst/>
                </a:prstGeom>
                <a:noFill/>
                <a:ln w="6350">
                  <a:solidFill>
                    <a:srgbClr val="FF0000"/>
                  </a:solidFill>
                  <a:round/>
                  <a:headEnd/>
                  <a:tailEnd/>
                </a:ln>
                <a:effectLst/>
              </p:spPr>
              <p:txBody>
                <a:bodyPr wrap="none" anchor="ctr">
                  <a:spAutoFit/>
                </a:bodyPr>
                <a:lstStyle/>
                <a:p>
                  <a:endParaRPr lang="en-US"/>
                </a:p>
              </p:txBody>
            </p:sp>
            <p:sp>
              <p:nvSpPr>
                <p:cNvPr id="210" name="Oval 360"/>
                <p:cNvSpPr>
                  <a:spLocks noChangeAspect="1" noChangeArrowheads="1"/>
                </p:cNvSpPr>
                <p:nvPr/>
              </p:nvSpPr>
              <p:spPr bwMode="auto">
                <a:xfrm flipH="1">
                  <a:off x="4965" y="1911"/>
                  <a:ext cx="65" cy="62"/>
                </a:xfrm>
                <a:prstGeom prst="ellipse">
                  <a:avLst/>
                </a:prstGeom>
                <a:noFill/>
                <a:ln w="6350">
                  <a:solidFill>
                    <a:srgbClr val="66FFCC"/>
                  </a:solidFill>
                  <a:round/>
                  <a:headEnd/>
                  <a:tailEnd/>
                </a:ln>
                <a:effectLst/>
              </p:spPr>
              <p:txBody>
                <a:bodyPr wrap="none" anchor="ctr">
                  <a:spAutoFit/>
                </a:bodyPr>
                <a:lstStyle/>
                <a:p>
                  <a:endParaRPr lang="en-US"/>
                </a:p>
              </p:txBody>
            </p:sp>
            <p:sp>
              <p:nvSpPr>
                <p:cNvPr id="211" name="Oval 361"/>
                <p:cNvSpPr>
                  <a:spLocks noChangeAspect="1" noChangeArrowheads="1"/>
                </p:cNvSpPr>
                <p:nvPr/>
              </p:nvSpPr>
              <p:spPr bwMode="auto">
                <a:xfrm flipH="1">
                  <a:off x="5059" y="1854"/>
                  <a:ext cx="65" cy="62"/>
                </a:xfrm>
                <a:prstGeom prst="ellipse">
                  <a:avLst/>
                </a:prstGeom>
                <a:noFill/>
                <a:ln w="6350">
                  <a:solidFill>
                    <a:srgbClr val="00CC00"/>
                  </a:solidFill>
                  <a:round/>
                  <a:headEnd/>
                  <a:tailEnd/>
                </a:ln>
                <a:effectLst/>
              </p:spPr>
              <p:txBody>
                <a:bodyPr wrap="none" anchor="ctr">
                  <a:spAutoFit/>
                </a:bodyPr>
                <a:lstStyle/>
                <a:p>
                  <a:endParaRPr lang="en-US"/>
                </a:p>
              </p:txBody>
            </p:sp>
          </p:grpSp>
          <p:grpSp>
            <p:nvGrpSpPr>
              <p:cNvPr id="65" name="Group 362"/>
              <p:cNvGrpSpPr>
                <a:grpSpLocks noChangeAspect="1"/>
              </p:cNvGrpSpPr>
              <p:nvPr/>
            </p:nvGrpSpPr>
            <p:grpSpPr bwMode="auto">
              <a:xfrm>
                <a:off x="3580" y="1968"/>
                <a:ext cx="207" cy="201"/>
                <a:chOff x="3456" y="2103"/>
                <a:chExt cx="207" cy="201"/>
              </a:xfrm>
            </p:grpSpPr>
            <p:sp>
              <p:nvSpPr>
                <p:cNvPr id="205" name="Oval 363"/>
                <p:cNvSpPr>
                  <a:spLocks noChangeAspect="1" noChangeArrowheads="1"/>
                </p:cNvSpPr>
                <p:nvPr/>
              </p:nvSpPr>
              <p:spPr bwMode="auto">
                <a:xfrm flipH="1">
                  <a:off x="3456" y="2103"/>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206" name="Oval 364"/>
                <p:cNvSpPr>
                  <a:spLocks noChangeAspect="1" noChangeArrowheads="1"/>
                </p:cNvSpPr>
                <p:nvPr/>
              </p:nvSpPr>
              <p:spPr bwMode="auto">
                <a:xfrm flipH="1">
                  <a:off x="3503" y="2141"/>
                  <a:ext cx="65" cy="62"/>
                </a:xfrm>
                <a:prstGeom prst="ellipse">
                  <a:avLst/>
                </a:prstGeom>
                <a:solidFill>
                  <a:srgbClr val="66FFCC"/>
                </a:solidFill>
                <a:ln w="6350">
                  <a:solidFill>
                    <a:schemeClr val="tx1"/>
                  </a:solidFill>
                  <a:round/>
                  <a:headEnd/>
                  <a:tailEnd/>
                </a:ln>
                <a:effectLst/>
              </p:spPr>
              <p:txBody>
                <a:bodyPr wrap="none" anchor="ctr">
                  <a:spAutoFit/>
                </a:bodyPr>
                <a:lstStyle/>
                <a:p>
                  <a:endParaRPr lang="en-US"/>
                </a:p>
              </p:txBody>
            </p:sp>
            <p:sp>
              <p:nvSpPr>
                <p:cNvPr id="207" name="Oval 365"/>
                <p:cNvSpPr>
                  <a:spLocks noChangeAspect="1" noChangeArrowheads="1"/>
                </p:cNvSpPr>
                <p:nvPr/>
              </p:nvSpPr>
              <p:spPr bwMode="auto">
                <a:xfrm flipH="1">
                  <a:off x="3565" y="2194"/>
                  <a:ext cx="65" cy="62"/>
                </a:xfrm>
                <a:prstGeom prst="ellipse">
                  <a:avLst/>
                </a:prstGeom>
                <a:noFill/>
                <a:ln w="6350">
                  <a:solidFill>
                    <a:srgbClr val="66FFCC"/>
                  </a:solidFill>
                  <a:round/>
                  <a:headEnd/>
                  <a:tailEnd/>
                </a:ln>
                <a:effectLst/>
              </p:spPr>
              <p:txBody>
                <a:bodyPr wrap="none" anchor="ctr">
                  <a:spAutoFit/>
                </a:bodyPr>
                <a:lstStyle/>
                <a:p>
                  <a:endParaRPr lang="en-US"/>
                </a:p>
              </p:txBody>
            </p:sp>
          </p:grpSp>
          <p:grpSp>
            <p:nvGrpSpPr>
              <p:cNvPr id="66" name="Group 366"/>
              <p:cNvGrpSpPr>
                <a:grpSpLocks noChangeAspect="1"/>
              </p:cNvGrpSpPr>
              <p:nvPr/>
            </p:nvGrpSpPr>
            <p:grpSpPr bwMode="auto">
              <a:xfrm>
                <a:off x="4333" y="2103"/>
                <a:ext cx="207" cy="201"/>
                <a:chOff x="3456" y="2103"/>
                <a:chExt cx="207" cy="201"/>
              </a:xfrm>
            </p:grpSpPr>
            <p:sp>
              <p:nvSpPr>
                <p:cNvPr id="202" name="Oval 367"/>
                <p:cNvSpPr>
                  <a:spLocks noChangeAspect="1" noChangeArrowheads="1"/>
                </p:cNvSpPr>
                <p:nvPr/>
              </p:nvSpPr>
              <p:spPr bwMode="auto">
                <a:xfrm flipH="1">
                  <a:off x="3456" y="2103"/>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203" name="Oval 368"/>
                <p:cNvSpPr>
                  <a:spLocks noChangeAspect="1" noChangeArrowheads="1"/>
                </p:cNvSpPr>
                <p:nvPr/>
              </p:nvSpPr>
              <p:spPr bwMode="auto">
                <a:xfrm flipH="1">
                  <a:off x="3503" y="2141"/>
                  <a:ext cx="65" cy="62"/>
                </a:xfrm>
                <a:prstGeom prst="ellipse">
                  <a:avLst/>
                </a:prstGeom>
                <a:solidFill>
                  <a:srgbClr val="66FFCC"/>
                </a:solidFill>
                <a:ln w="6350">
                  <a:solidFill>
                    <a:schemeClr val="tx1"/>
                  </a:solidFill>
                  <a:round/>
                  <a:headEnd/>
                  <a:tailEnd/>
                </a:ln>
                <a:effectLst/>
              </p:spPr>
              <p:txBody>
                <a:bodyPr wrap="none" anchor="ctr">
                  <a:spAutoFit/>
                </a:bodyPr>
                <a:lstStyle/>
                <a:p>
                  <a:endParaRPr lang="en-US"/>
                </a:p>
              </p:txBody>
            </p:sp>
            <p:sp>
              <p:nvSpPr>
                <p:cNvPr id="204" name="Oval 369"/>
                <p:cNvSpPr>
                  <a:spLocks noChangeAspect="1" noChangeArrowheads="1"/>
                </p:cNvSpPr>
                <p:nvPr/>
              </p:nvSpPr>
              <p:spPr bwMode="auto">
                <a:xfrm flipH="1">
                  <a:off x="3565" y="2194"/>
                  <a:ext cx="65" cy="62"/>
                </a:xfrm>
                <a:prstGeom prst="ellipse">
                  <a:avLst/>
                </a:prstGeom>
                <a:noFill/>
                <a:ln w="6350">
                  <a:solidFill>
                    <a:srgbClr val="66FFCC"/>
                  </a:solidFill>
                  <a:round/>
                  <a:headEnd/>
                  <a:tailEnd/>
                </a:ln>
                <a:effectLst/>
              </p:spPr>
              <p:txBody>
                <a:bodyPr wrap="none" anchor="ctr">
                  <a:spAutoFit/>
                </a:bodyPr>
                <a:lstStyle/>
                <a:p>
                  <a:endParaRPr lang="en-US"/>
                </a:p>
              </p:txBody>
            </p:sp>
          </p:grpSp>
          <p:grpSp>
            <p:nvGrpSpPr>
              <p:cNvPr id="67" name="Group 370"/>
              <p:cNvGrpSpPr>
                <a:grpSpLocks noChangeAspect="1"/>
              </p:cNvGrpSpPr>
              <p:nvPr/>
            </p:nvGrpSpPr>
            <p:grpSpPr bwMode="auto">
              <a:xfrm>
                <a:off x="4189" y="2208"/>
                <a:ext cx="207" cy="201"/>
                <a:chOff x="3729" y="2256"/>
                <a:chExt cx="207" cy="201"/>
              </a:xfrm>
            </p:grpSpPr>
            <p:sp>
              <p:nvSpPr>
                <p:cNvPr id="199" name="Oval 371"/>
                <p:cNvSpPr>
                  <a:spLocks noChangeAspect="1" noChangeArrowheads="1"/>
                </p:cNvSpPr>
                <p:nvPr/>
              </p:nvSpPr>
              <p:spPr bwMode="auto">
                <a:xfrm flipH="1">
                  <a:off x="3729" y="2256"/>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200" name="Oval 372"/>
                <p:cNvSpPr>
                  <a:spLocks noChangeAspect="1" noChangeArrowheads="1"/>
                </p:cNvSpPr>
                <p:nvPr/>
              </p:nvSpPr>
              <p:spPr bwMode="auto">
                <a:xfrm flipH="1">
                  <a:off x="3766" y="2284"/>
                  <a:ext cx="65" cy="62"/>
                </a:xfrm>
                <a:prstGeom prst="ellipse">
                  <a:avLst/>
                </a:prstGeom>
                <a:solidFill>
                  <a:srgbClr val="00CC00"/>
                </a:solidFill>
                <a:ln w="6350">
                  <a:solidFill>
                    <a:schemeClr val="tx1"/>
                  </a:solidFill>
                  <a:round/>
                  <a:headEnd/>
                  <a:tailEnd/>
                </a:ln>
                <a:effectLst/>
              </p:spPr>
              <p:txBody>
                <a:bodyPr wrap="none" anchor="ctr">
                  <a:spAutoFit/>
                </a:bodyPr>
                <a:lstStyle/>
                <a:p>
                  <a:endParaRPr lang="en-US"/>
                </a:p>
              </p:txBody>
            </p:sp>
            <p:sp>
              <p:nvSpPr>
                <p:cNvPr id="201" name="Oval 373"/>
                <p:cNvSpPr>
                  <a:spLocks noChangeAspect="1" noChangeArrowheads="1"/>
                </p:cNvSpPr>
                <p:nvPr/>
              </p:nvSpPr>
              <p:spPr bwMode="auto">
                <a:xfrm flipH="1">
                  <a:off x="3827" y="2357"/>
                  <a:ext cx="65" cy="62"/>
                </a:xfrm>
                <a:prstGeom prst="ellipse">
                  <a:avLst/>
                </a:prstGeom>
                <a:noFill/>
                <a:ln w="6350">
                  <a:solidFill>
                    <a:srgbClr val="00CC00"/>
                  </a:solidFill>
                  <a:round/>
                  <a:headEnd/>
                  <a:tailEnd/>
                </a:ln>
                <a:effectLst/>
              </p:spPr>
              <p:txBody>
                <a:bodyPr wrap="none" anchor="ctr">
                  <a:spAutoFit/>
                </a:bodyPr>
                <a:lstStyle/>
                <a:p>
                  <a:endParaRPr lang="en-US"/>
                </a:p>
              </p:txBody>
            </p:sp>
          </p:grpSp>
          <p:grpSp>
            <p:nvGrpSpPr>
              <p:cNvPr id="68" name="Group 374"/>
              <p:cNvGrpSpPr>
                <a:grpSpLocks noChangeAspect="1"/>
              </p:cNvGrpSpPr>
              <p:nvPr/>
            </p:nvGrpSpPr>
            <p:grpSpPr bwMode="auto">
              <a:xfrm>
                <a:off x="4881" y="2016"/>
                <a:ext cx="207" cy="201"/>
                <a:chOff x="3456" y="2103"/>
                <a:chExt cx="207" cy="201"/>
              </a:xfrm>
            </p:grpSpPr>
            <p:sp>
              <p:nvSpPr>
                <p:cNvPr id="196" name="Oval 375"/>
                <p:cNvSpPr>
                  <a:spLocks noChangeAspect="1" noChangeArrowheads="1"/>
                </p:cNvSpPr>
                <p:nvPr/>
              </p:nvSpPr>
              <p:spPr bwMode="auto">
                <a:xfrm flipH="1">
                  <a:off x="3456" y="2103"/>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197" name="Oval 376"/>
                <p:cNvSpPr>
                  <a:spLocks noChangeAspect="1" noChangeArrowheads="1"/>
                </p:cNvSpPr>
                <p:nvPr/>
              </p:nvSpPr>
              <p:spPr bwMode="auto">
                <a:xfrm flipH="1">
                  <a:off x="3503" y="2141"/>
                  <a:ext cx="65" cy="62"/>
                </a:xfrm>
                <a:prstGeom prst="ellipse">
                  <a:avLst/>
                </a:prstGeom>
                <a:solidFill>
                  <a:srgbClr val="66FFCC"/>
                </a:solidFill>
                <a:ln w="6350">
                  <a:solidFill>
                    <a:schemeClr val="tx1"/>
                  </a:solidFill>
                  <a:round/>
                  <a:headEnd/>
                  <a:tailEnd/>
                </a:ln>
                <a:effectLst/>
              </p:spPr>
              <p:txBody>
                <a:bodyPr wrap="none" anchor="ctr">
                  <a:spAutoFit/>
                </a:bodyPr>
                <a:lstStyle/>
                <a:p>
                  <a:endParaRPr lang="en-US"/>
                </a:p>
              </p:txBody>
            </p:sp>
            <p:sp>
              <p:nvSpPr>
                <p:cNvPr id="198" name="Oval 377"/>
                <p:cNvSpPr>
                  <a:spLocks noChangeAspect="1" noChangeArrowheads="1"/>
                </p:cNvSpPr>
                <p:nvPr/>
              </p:nvSpPr>
              <p:spPr bwMode="auto">
                <a:xfrm flipH="1">
                  <a:off x="3565" y="2194"/>
                  <a:ext cx="65" cy="62"/>
                </a:xfrm>
                <a:prstGeom prst="ellipse">
                  <a:avLst/>
                </a:prstGeom>
                <a:noFill/>
                <a:ln w="6350">
                  <a:solidFill>
                    <a:srgbClr val="66FFCC"/>
                  </a:solidFill>
                  <a:round/>
                  <a:headEnd/>
                  <a:tailEnd/>
                </a:ln>
                <a:effectLst/>
              </p:spPr>
              <p:txBody>
                <a:bodyPr wrap="none" anchor="ctr">
                  <a:spAutoFit/>
                </a:bodyPr>
                <a:lstStyle/>
                <a:p>
                  <a:endParaRPr lang="en-US"/>
                </a:p>
              </p:txBody>
            </p:sp>
          </p:grpSp>
          <p:sp>
            <p:nvSpPr>
              <p:cNvPr id="69" name="Freeform 378"/>
              <p:cNvSpPr>
                <a:spLocks noChangeAspect="1"/>
              </p:cNvSpPr>
              <p:nvPr/>
            </p:nvSpPr>
            <p:spPr bwMode="auto">
              <a:xfrm flipH="1">
                <a:off x="2661" y="1488"/>
                <a:ext cx="267" cy="1132"/>
              </a:xfrm>
              <a:custGeom>
                <a:avLst/>
                <a:gdLst/>
                <a:ahLst/>
                <a:cxnLst>
                  <a:cxn ang="0">
                    <a:pos x="0" y="0"/>
                  </a:cxn>
                  <a:cxn ang="0">
                    <a:pos x="107" y="228"/>
                  </a:cxn>
                  <a:cxn ang="0">
                    <a:pos x="21" y="494"/>
                  </a:cxn>
                </a:cxnLst>
                <a:rect l="0" t="0" r="r" b="b"/>
                <a:pathLst>
                  <a:path w="107" h="494">
                    <a:moveTo>
                      <a:pt x="0" y="0"/>
                    </a:moveTo>
                    <a:lnTo>
                      <a:pt x="107" y="228"/>
                    </a:lnTo>
                    <a:lnTo>
                      <a:pt x="21" y="494"/>
                    </a:lnTo>
                  </a:path>
                </a:pathLst>
              </a:custGeom>
              <a:noFill/>
              <a:ln w="28575" cap="flat" cmpd="sng">
                <a:solidFill>
                  <a:srgbClr val="00CC00"/>
                </a:solidFill>
                <a:prstDash val="solid"/>
                <a:round/>
                <a:headEnd type="none" w="med" len="med"/>
                <a:tailEnd type="triangle" w="med" len="med"/>
              </a:ln>
              <a:effectLst/>
            </p:spPr>
            <p:txBody>
              <a:bodyPr>
                <a:spAutoFit/>
              </a:bodyPr>
              <a:lstStyle/>
              <a:p>
                <a:endParaRPr lang="en-US"/>
              </a:p>
            </p:txBody>
          </p:sp>
          <p:grpSp>
            <p:nvGrpSpPr>
              <p:cNvPr id="70" name="Group 379"/>
              <p:cNvGrpSpPr>
                <a:grpSpLocks noChangeAspect="1"/>
              </p:cNvGrpSpPr>
              <p:nvPr/>
            </p:nvGrpSpPr>
            <p:grpSpPr bwMode="auto">
              <a:xfrm>
                <a:off x="3938" y="2319"/>
                <a:ext cx="87" cy="350"/>
                <a:chOff x="5014" y="2390"/>
                <a:chExt cx="87" cy="230"/>
              </a:xfrm>
            </p:grpSpPr>
            <p:grpSp>
              <p:nvGrpSpPr>
                <p:cNvPr id="174" name="Group 380"/>
                <p:cNvGrpSpPr>
                  <a:grpSpLocks noChangeAspect="1"/>
                </p:cNvGrpSpPr>
                <p:nvPr/>
              </p:nvGrpSpPr>
              <p:grpSpPr bwMode="auto">
                <a:xfrm rot="7686188" flipH="1">
                  <a:off x="4945" y="2459"/>
                  <a:ext cx="220" cy="82"/>
                  <a:chOff x="480" y="3696"/>
                  <a:chExt cx="3360" cy="240"/>
                </a:xfrm>
              </p:grpSpPr>
              <p:cxnSp>
                <p:nvCxnSpPr>
                  <p:cNvPr id="186" name="AutoShape 381"/>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FF0000"/>
                    </a:solidFill>
                    <a:round/>
                    <a:headEnd/>
                    <a:tailEnd/>
                  </a:ln>
                  <a:effectLst/>
                </p:spPr>
              </p:cxnSp>
              <p:cxnSp>
                <p:nvCxnSpPr>
                  <p:cNvPr id="187" name="AutoShape 382"/>
                  <p:cNvCxnSpPr>
                    <a:cxnSpLocks noChangeAspect="1" noChangeShapeType="1"/>
                  </p:cNvCxnSpPr>
                  <p:nvPr/>
                </p:nvCxnSpPr>
                <p:spPr bwMode="auto">
                  <a:xfrm>
                    <a:off x="480" y="3696"/>
                    <a:ext cx="336" cy="240"/>
                  </a:xfrm>
                  <a:prstGeom prst="curvedConnector3">
                    <a:avLst>
                      <a:gd name="adj1" fmla="val 50000"/>
                    </a:avLst>
                  </a:prstGeom>
                  <a:noFill/>
                  <a:ln w="28575">
                    <a:solidFill>
                      <a:srgbClr val="FF0000"/>
                    </a:solidFill>
                    <a:round/>
                    <a:headEnd/>
                    <a:tailEnd/>
                  </a:ln>
                  <a:effectLst/>
                </p:spPr>
              </p:cxnSp>
              <p:cxnSp>
                <p:nvCxnSpPr>
                  <p:cNvPr id="188" name="AutoShape 383"/>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FF0000"/>
                    </a:solidFill>
                    <a:round/>
                    <a:headEnd/>
                    <a:tailEnd/>
                  </a:ln>
                  <a:effectLst/>
                </p:spPr>
              </p:cxnSp>
              <p:cxnSp>
                <p:nvCxnSpPr>
                  <p:cNvPr id="189" name="AutoShape 384"/>
                  <p:cNvCxnSpPr>
                    <a:cxnSpLocks noChangeAspect="1" noChangeShapeType="1"/>
                  </p:cNvCxnSpPr>
                  <p:nvPr/>
                </p:nvCxnSpPr>
                <p:spPr bwMode="auto">
                  <a:xfrm>
                    <a:off x="1152" y="3696"/>
                    <a:ext cx="336" cy="240"/>
                  </a:xfrm>
                  <a:prstGeom prst="curvedConnector3">
                    <a:avLst>
                      <a:gd name="adj1" fmla="val 50000"/>
                    </a:avLst>
                  </a:prstGeom>
                  <a:noFill/>
                  <a:ln w="28575">
                    <a:solidFill>
                      <a:srgbClr val="FF0000"/>
                    </a:solidFill>
                    <a:round/>
                    <a:headEnd/>
                    <a:tailEnd/>
                  </a:ln>
                  <a:effectLst/>
                </p:spPr>
              </p:cxnSp>
              <p:cxnSp>
                <p:nvCxnSpPr>
                  <p:cNvPr id="190" name="AutoShape 385"/>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FF0000"/>
                    </a:solidFill>
                    <a:round/>
                    <a:headEnd/>
                    <a:tailEnd/>
                  </a:ln>
                  <a:effectLst/>
                </p:spPr>
              </p:cxnSp>
              <p:cxnSp>
                <p:nvCxnSpPr>
                  <p:cNvPr id="191" name="AutoShape 386"/>
                  <p:cNvCxnSpPr>
                    <a:cxnSpLocks noChangeAspect="1" noChangeShapeType="1"/>
                  </p:cNvCxnSpPr>
                  <p:nvPr/>
                </p:nvCxnSpPr>
                <p:spPr bwMode="auto">
                  <a:xfrm>
                    <a:off x="1824" y="3696"/>
                    <a:ext cx="336" cy="240"/>
                  </a:xfrm>
                  <a:prstGeom prst="curvedConnector3">
                    <a:avLst>
                      <a:gd name="adj1" fmla="val 50000"/>
                    </a:avLst>
                  </a:prstGeom>
                  <a:noFill/>
                  <a:ln w="28575">
                    <a:solidFill>
                      <a:srgbClr val="FF0000"/>
                    </a:solidFill>
                    <a:round/>
                    <a:headEnd/>
                    <a:tailEnd/>
                  </a:ln>
                  <a:effectLst/>
                </p:spPr>
              </p:cxnSp>
              <p:cxnSp>
                <p:nvCxnSpPr>
                  <p:cNvPr id="192" name="AutoShape 387"/>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FF0000"/>
                    </a:solidFill>
                    <a:round/>
                    <a:headEnd/>
                    <a:tailEnd/>
                  </a:ln>
                  <a:effectLst/>
                </p:spPr>
              </p:cxnSp>
              <p:cxnSp>
                <p:nvCxnSpPr>
                  <p:cNvPr id="193" name="AutoShape 388"/>
                  <p:cNvCxnSpPr>
                    <a:cxnSpLocks noChangeAspect="1" noChangeShapeType="1"/>
                  </p:cNvCxnSpPr>
                  <p:nvPr/>
                </p:nvCxnSpPr>
                <p:spPr bwMode="auto">
                  <a:xfrm>
                    <a:off x="2496" y="3696"/>
                    <a:ext cx="336" cy="240"/>
                  </a:xfrm>
                  <a:prstGeom prst="curvedConnector3">
                    <a:avLst>
                      <a:gd name="adj1" fmla="val 50000"/>
                    </a:avLst>
                  </a:prstGeom>
                  <a:noFill/>
                  <a:ln w="28575">
                    <a:solidFill>
                      <a:srgbClr val="FF0000"/>
                    </a:solidFill>
                    <a:round/>
                    <a:headEnd/>
                    <a:tailEnd/>
                  </a:ln>
                  <a:effectLst/>
                </p:spPr>
              </p:cxnSp>
              <p:cxnSp>
                <p:nvCxnSpPr>
                  <p:cNvPr id="194" name="AutoShape 389"/>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FF0000"/>
                    </a:solidFill>
                    <a:round/>
                    <a:headEnd/>
                    <a:tailEnd/>
                  </a:ln>
                  <a:effectLst/>
                </p:spPr>
              </p:cxnSp>
              <p:cxnSp>
                <p:nvCxnSpPr>
                  <p:cNvPr id="195" name="AutoShape 390"/>
                  <p:cNvCxnSpPr>
                    <a:cxnSpLocks noChangeAspect="1" noChangeShapeType="1"/>
                  </p:cNvCxnSpPr>
                  <p:nvPr/>
                </p:nvCxnSpPr>
                <p:spPr bwMode="auto">
                  <a:xfrm>
                    <a:off x="3168" y="3696"/>
                    <a:ext cx="336" cy="240"/>
                  </a:xfrm>
                  <a:prstGeom prst="curvedConnector3">
                    <a:avLst>
                      <a:gd name="adj1" fmla="val 50000"/>
                    </a:avLst>
                  </a:prstGeom>
                  <a:noFill/>
                  <a:ln w="28575">
                    <a:solidFill>
                      <a:srgbClr val="FF0000"/>
                    </a:solidFill>
                    <a:round/>
                    <a:headEnd/>
                    <a:tailEnd/>
                  </a:ln>
                  <a:effectLst/>
                </p:spPr>
              </p:cxnSp>
            </p:grpSp>
            <p:grpSp>
              <p:nvGrpSpPr>
                <p:cNvPr id="175" name="Group 391"/>
                <p:cNvGrpSpPr>
                  <a:grpSpLocks noChangeAspect="1"/>
                </p:cNvGrpSpPr>
                <p:nvPr/>
              </p:nvGrpSpPr>
              <p:grpSpPr bwMode="auto">
                <a:xfrm rot="7686188" flipH="1">
                  <a:off x="4950" y="2469"/>
                  <a:ext cx="220" cy="82"/>
                  <a:chOff x="480" y="3696"/>
                  <a:chExt cx="3360" cy="240"/>
                </a:xfrm>
              </p:grpSpPr>
              <p:cxnSp>
                <p:nvCxnSpPr>
                  <p:cNvPr id="176" name="AutoShape 392"/>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33CCCC"/>
                    </a:solidFill>
                    <a:round/>
                    <a:headEnd/>
                    <a:tailEnd/>
                  </a:ln>
                  <a:effectLst/>
                </p:spPr>
              </p:cxnSp>
              <p:cxnSp>
                <p:nvCxnSpPr>
                  <p:cNvPr id="177" name="AutoShape 393"/>
                  <p:cNvCxnSpPr>
                    <a:cxnSpLocks noChangeAspect="1" noChangeShapeType="1"/>
                  </p:cNvCxnSpPr>
                  <p:nvPr/>
                </p:nvCxnSpPr>
                <p:spPr bwMode="auto">
                  <a:xfrm>
                    <a:off x="480" y="3696"/>
                    <a:ext cx="336" cy="240"/>
                  </a:xfrm>
                  <a:prstGeom prst="curvedConnector3">
                    <a:avLst>
                      <a:gd name="adj1" fmla="val 50000"/>
                    </a:avLst>
                  </a:prstGeom>
                  <a:noFill/>
                  <a:ln w="28575">
                    <a:solidFill>
                      <a:srgbClr val="33CCCC"/>
                    </a:solidFill>
                    <a:round/>
                    <a:headEnd/>
                    <a:tailEnd/>
                  </a:ln>
                  <a:effectLst/>
                </p:spPr>
              </p:cxnSp>
              <p:cxnSp>
                <p:nvCxnSpPr>
                  <p:cNvPr id="178" name="AutoShape 394"/>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33CCCC"/>
                    </a:solidFill>
                    <a:round/>
                    <a:headEnd/>
                    <a:tailEnd/>
                  </a:ln>
                  <a:effectLst/>
                </p:spPr>
              </p:cxnSp>
              <p:cxnSp>
                <p:nvCxnSpPr>
                  <p:cNvPr id="179" name="AutoShape 395"/>
                  <p:cNvCxnSpPr>
                    <a:cxnSpLocks noChangeAspect="1" noChangeShapeType="1"/>
                  </p:cNvCxnSpPr>
                  <p:nvPr/>
                </p:nvCxnSpPr>
                <p:spPr bwMode="auto">
                  <a:xfrm>
                    <a:off x="1152" y="3696"/>
                    <a:ext cx="336" cy="240"/>
                  </a:xfrm>
                  <a:prstGeom prst="curvedConnector3">
                    <a:avLst>
                      <a:gd name="adj1" fmla="val 50000"/>
                    </a:avLst>
                  </a:prstGeom>
                  <a:noFill/>
                  <a:ln w="28575">
                    <a:solidFill>
                      <a:srgbClr val="33CCCC"/>
                    </a:solidFill>
                    <a:round/>
                    <a:headEnd/>
                    <a:tailEnd/>
                  </a:ln>
                  <a:effectLst/>
                </p:spPr>
              </p:cxnSp>
              <p:cxnSp>
                <p:nvCxnSpPr>
                  <p:cNvPr id="180" name="AutoShape 396"/>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33CCCC"/>
                    </a:solidFill>
                    <a:round/>
                    <a:headEnd/>
                    <a:tailEnd/>
                  </a:ln>
                  <a:effectLst/>
                </p:spPr>
              </p:cxnSp>
              <p:cxnSp>
                <p:nvCxnSpPr>
                  <p:cNvPr id="181" name="AutoShape 397"/>
                  <p:cNvCxnSpPr>
                    <a:cxnSpLocks noChangeAspect="1" noChangeShapeType="1"/>
                  </p:cNvCxnSpPr>
                  <p:nvPr/>
                </p:nvCxnSpPr>
                <p:spPr bwMode="auto">
                  <a:xfrm>
                    <a:off x="1824" y="3696"/>
                    <a:ext cx="336" cy="240"/>
                  </a:xfrm>
                  <a:prstGeom prst="curvedConnector3">
                    <a:avLst>
                      <a:gd name="adj1" fmla="val 50000"/>
                    </a:avLst>
                  </a:prstGeom>
                  <a:noFill/>
                  <a:ln w="28575">
                    <a:solidFill>
                      <a:srgbClr val="33CCCC"/>
                    </a:solidFill>
                    <a:round/>
                    <a:headEnd/>
                    <a:tailEnd/>
                  </a:ln>
                  <a:effectLst/>
                </p:spPr>
              </p:cxnSp>
              <p:cxnSp>
                <p:nvCxnSpPr>
                  <p:cNvPr id="182" name="AutoShape 398"/>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33CCCC"/>
                    </a:solidFill>
                    <a:round/>
                    <a:headEnd/>
                    <a:tailEnd/>
                  </a:ln>
                  <a:effectLst/>
                </p:spPr>
              </p:cxnSp>
              <p:cxnSp>
                <p:nvCxnSpPr>
                  <p:cNvPr id="183" name="AutoShape 399"/>
                  <p:cNvCxnSpPr>
                    <a:cxnSpLocks noChangeAspect="1" noChangeShapeType="1"/>
                  </p:cNvCxnSpPr>
                  <p:nvPr/>
                </p:nvCxnSpPr>
                <p:spPr bwMode="auto">
                  <a:xfrm>
                    <a:off x="2496" y="3696"/>
                    <a:ext cx="336" cy="240"/>
                  </a:xfrm>
                  <a:prstGeom prst="curvedConnector3">
                    <a:avLst>
                      <a:gd name="adj1" fmla="val 50000"/>
                    </a:avLst>
                  </a:prstGeom>
                  <a:noFill/>
                  <a:ln w="28575">
                    <a:solidFill>
                      <a:srgbClr val="33CCCC"/>
                    </a:solidFill>
                    <a:round/>
                    <a:headEnd/>
                    <a:tailEnd/>
                  </a:ln>
                  <a:effectLst/>
                </p:spPr>
              </p:cxnSp>
              <p:cxnSp>
                <p:nvCxnSpPr>
                  <p:cNvPr id="184" name="AutoShape 400"/>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33CCCC"/>
                    </a:solidFill>
                    <a:round/>
                    <a:headEnd/>
                    <a:tailEnd/>
                  </a:ln>
                  <a:effectLst/>
                </p:spPr>
              </p:cxnSp>
              <p:cxnSp>
                <p:nvCxnSpPr>
                  <p:cNvPr id="185" name="AutoShape 401"/>
                  <p:cNvCxnSpPr>
                    <a:cxnSpLocks noChangeAspect="1" noChangeShapeType="1"/>
                  </p:cNvCxnSpPr>
                  <p:nvPr/>
                </p:nvCxnSpPr>
                <p:spPr bwMode="auto">
                  <a:xfrm>
                    <a:off x="3168" y="3696"/>
                    <a:ext cx="336" cy="240"/>
                  </a:xfrm>
                  <a:prstGeom prst="curvedConnector3">
                    <a:avLst>
                      <a:gd name="adj1" fmla="val 50000"/>
                    </a:avLst>
                  </a:prstGeom>
                  <a:noFill/>
                  <a:ln w="28575">
                    <a:solidFill>
                      <a:srgbClr val="33CCCC"/>
                    </a:solidFill>
                    <a:round/>
                    <a:headEnd/>
                    <a:tailEnd/>
                  </a:ln>
                  <a:effectLst/>
                </p:spPr>
              </p:cxnSp>
            </p:grpSp>
          </p:grpSp>
          <p:grpSp>
            <p:nvGrpSpPr>
              <p:cNvPr id="71" name="Group 402"/>
              <p:cNvGrpSpPr>
                <a:grpSpLocks noChangeAspect="1"/>
              </p:cNvGrpSpPr>
              <p:nvPr/>
            </p:nvGrpSpPr>
            <p:grpSpPr bwMode="auto">
              <a:xfrm>
                <a:off x="2603" y="2367"/>
                <a:ext cx="87" cy="350"/>
                <a:chOff x="5014" y="2390"/>
                <a:chExt cx="87" cy="230"/>
              </a:xfrm>
            </p:grpSpPr>
            <p:grpSp>
              <p:nvGrpSpPr>
                <p:cNvPr id="152" name="Group 403"/>
                <p:cNvGrpSpPr>
                  <a:grpSpLocks noChangeAspect="1"/>
                </p:cNvGrpSpPr>
                <p:nvPr/>
              </p:nvGrpSpPr>
              <p:grpSpPr bwMode="auto">
                <a:xfrm rot="7686188" flipH="1">
                  <a:off x="4945" y="2459"/>
                  <a:ext cx="220" cy="82"/>
                  <a:chOff x="480" y="3696"/>
                  <a:chExt cx="3360" cy="240"/>
                </a:xfrm>
              </p:grpSpPr>
              <p:cxnSp>
                <p:nvCxnSpPr>
                  <p:cNvPr id="164" name="AutoShape 404"/>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FF0000"/>
                    </a:solidFill>
                    <a:round/>
                    <a:headEnd/>
                    <a:tailEnd/>
                  </a:ln>
                  <a:effectLst/>
                </p:spPr>
              </p:cxnSp>
              <p:cxnSp>
                <p:nvCxnSpPr>
                  <p:cNvPr id="165" name="AutoShape 405"/>
                  <p:cNvCxnSpPr>
                    <a:cxnSpLocks noChangeAspect="1" noChangeShapeType="1"/>
                  </p:cNvCxnSpPr>
                  <p:nvPr/>
                </p:nvCxnSpPr>
                <p:spPr bwMode="auto">
                  <a:xfrm>
                    <a:off x="480" y="3696"/>
                    <a:ext cx="336" cy="240"/>
                  </a:xfrm>
                  <a:prstGeom prst="curvedConnector3">
                    <a:avLst>
                      <a:gd name="adj1" fmla="val 50000"/>
                    </a:avLst>
                  </a:prstGeom>
                  <a:noFill/>
                  <a:ln w="28575">
                    <a:solidFill>
                      <a:srgbClr val="FF0000"/>
                    </a:solidFill>
                    <a:round/>
                    <a:headEnd/>
                    <a:tailEnd/>
                  </a:ln>
                  <a:effectLst/>
                </p:spPr>
              </p:cxnSp>
              <p:cxnSp>
                <p:nvCxnSpPr>
                  <p:cNvPr id="166" name="AutoShape 406"/>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FF0000"/>
                    </a:solidFill>
                    <a:round/>
                    <a:headEnd/>
                    <a:tailEnd/>
                  </a:ln>
                  <a:effectLst/>
                </p:spPr>
              </p:cxnSp>
              <p:cxnSp>
                <p:nvCxnSpPr>
                  <p:cNvPr id="167" name="AutoShape 407"/>
                  <p:cNvCxnSpPr>
                    <a:cxnSpLocks noChangeAspect="1" noChangeShapeType="1"/>
                  </p:cNvCxnSpPr>
                  <p:nvPr/>
                </p:nvCxnSpPr>
                <p:spPr bwMode="auto">
                  <a:xfrm>
                    <a:off x="1152" y="3696"/>
                    <a:ext cx="336" cy="240"/>
                  </a:xfrm>
                  <a:prstGeom prst="curvedConnector3">
                    <a:avLst>
                      <a:gd name="adj1" fmla="val 50000"/>
                    </a:avLst>
                  </a:prstGeom>
                  <a:noFill/>
                  <a:ln w="28575">
                    <a:solidFill>
                      <a:srgbClr val="FF0000"/>
                    </a:solidFill>
                    <a:round/>
                    <a:headEnd/>
                    <a:tailEnd/>
                  </a:ln>
                  <a:effectLst/>
                </p:spPr>
              </p:cxnSp>
              <p:cxnSp>
                <p:nvCxnSpPr>
                  <p:cNvPr id="168" name="AutoShape 408"/>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FF0000"/>
                    </a:solidFill>
                    <a:round/>
                    <a:headEnd/>
                    <a:tailEnd/>
                  </a:ln>
                  <a:effectLst/>
                </p:spPr>
              </p:cxnSp>
              <p:cxnSp>
                <p:nvCxnSpPr>
                  <p:cNvPr id="169" name="AutoShape 409"/>
                  <p:cNvCxnSpPr>
                    <a:cxnSpLocks noChangeAspect="1" noChangeShapeType="1"/>
                  </p:cNvCxnSpPr>
                  <p:nvPr/>
                </p:nvCxnSpPr>
                <p:spPr bwMode="auto">
                  <a:xfrm>
                    <a:off x="1824" y="3696"/>
                    <a:ext cx="336" cy="240"/>
                  </a:xfrm>
                  <a:prstGeom prst="curvedConnector3">
                    <a:avLst>
                      <a:gd name="adj1" fmla="val 50000"/>
                    </a:avLst>
                  </a:prstGeom>
                  <a:noFill/>
                  <a:ln w="28575">
                    <a:solidFill>
                      <a:srgbClr val="FF0000"/>
                    </a:solidFill>
                    <a:round/>
                    <a:headEnd/>
                    <a:tailEnd/>
                  </a:ln>
                  <a:effectLst/>
                </p:spPr>
              </p:cxnSp>
              <p:cxnSp>
                <p:nvCxnSpPr>
                  <p:cNvPr id="170" name="AutoShape 410"/>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FF0000"/>
                    </a:solidFill>
                    <a:round/>
                    <a:headEnd/>
                    <a:tailEnd/>
                  </a:ln>
                  <a:effectLst/>
                </p:spPr>
              </p:cxnSp>
              <p:cxnSp>
                <p:nvCxnSpPr>
                  <p:cNvPr id="171" name="AutoShape 411"/>
                  <p:cNvCxnSpPr>
                    <a:cxnSpLocks noChangeAspect="1" noChangeShapeType="1"/>
                  </p:cNvCxnSpPr>
                  <p:nvPr/>
                </p:nvCxnSpPr>
                <p:spPr bwMode="auto">
                  <a:xfrm>
                    <a:off x="2496" y="3696"/>
                    <a:ext cx="336" cy="240"/>
                  </a:xfrm>
                  <a:prstGeom prst="curvedConnector3">
                    <a:avLst>
                      <a:gd name="adj1" fmla="val 50000"/>
                    </a:avLst>
                  </a:prstGeom>
                  <a:noFill/>
                  <a:ln w="28575">
                    <a:solidFill>
                      <a:srgbClr val="FF0000"/>
                    </a:solidFill>
                    <a:round/>
                    <a:headEnd/>
                    <a:tailEnd/>
                  </a:ln>
                  <a:effectLst/>
                </p:spPr>
              </p:cxnSp>
              <p:cxnSp>
                <p:nvCxnSpPr>
                  <p:cNvPr id="172" name="AutoShape 412"/>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FF0000"/>
                    </a:solidFill>
                    <a:round/>
                    <a:headEnd/>
                    <a:tailEnd/>
                  </a:ln>
                  <a:effectLst/>
                </p:spPr>
              </p:cxnSp>
              <p:cxnSp>
                <p:nvCxnSpPr>
                  <p:cNvPr id="173" name="AutoShape 413"/>
                  <p:cNvCxnSpPr>
                    <a:cxnSpLocks noChangeAspect="1" noChangeShapeType="1"/>
                  </p:cNvCxnSpPr>
                  <p:nvPr/>
                </p:nvCxnSpPr>
                <p:spPr bwMode="auto">
                  <a:xfrm>
                    <a:off x="3168" y="3696"/>
                    <a:ext cx="336" cy="240"/>
                  </a:xfrm>
                  <a:prstGeom prst="curvedConnector3">
                    <a:avLst>
                      <a:gd name="adj1" fmla="val 50000"/>
                    </a:avLst>
                  </a:prstGeom>
                  <a:noFill/>
                  <a:ln w="28575">
                    <a:solidFill>
                      <a:srgbClr val="FF0000"/>
                    </a:solidFill>
                    <a:round/>
                    <a:headEnd/>
                    <a:tailEnd/>
                  </a:ln>
                  <a:effectLst/>
                </p:spPr>
              </p:cxnSp>
            </p:grpSp>
            <p:grpSp>
              <p:nvGrpSpPr>
                <p:cNvPr id="153" name="Group 414"/>
                <p:cNvGrpSpPr>
                  <a:grpSpLocks noChangeAspect="1"/>
                </p:cNvGrpSpPr>
                <p:nvPr/>
              </p:nvGrpSpPr>
              <p:grpSpPr bwMode="auto">
                <a:xfrm rot="7686188" flipH="1">
                  <a:off x="4950" y="2469"/>
                  <a:ext cx="220" cy="82"/>
                  <a:chOff x="480" y="3696"/>
                  <a:chExt cx="3360" cy="240"/>
                </a:xfrm>
              </p:grpSpPr>
              <p:cxnSp>
                <p:nvCxnSpPr>
                  <p:cNvPr id="154" name="AutoShape 415"/>
                  <p:cNvCxnSpPr>
                    <a:cxnSpLocks noChangeAspect="1" noChangeShapeType="1"/>
                  </p:cNvCxnSpPr>
                  <p:nvPr/>
                </p:nvCxnSpPr>
                <p:spPr bwMode="auto">
                  <a:xfrm flipV="1">
                    <a:off x="816" y="3696"/>
                    <a:ext cx="336" cy="240"/>
                  </a:xfrm>
                  <a:prstGeom prst="curvedConnector3">
                    <a:avLst>
                      <a:gd name="adj1" fmla="val 50000"/>
                    </a:avLst>
                  </a:prstGeom>
                  <a:noFill/>
                  <a:ln w="28575">
                    <a:solidFill>
                      <a:srgbClr val="33CCCC"/>
                    </a:solidFill>
                    <a:round/>
                    <a:headEnd/>
                    <a:tailEnd/>
                  </a:ln>
                  <a:effectLst/>
                </p:spPr>
              </p:cxnSp>
              <p:cxnSp>
                <p:nvCxnSpPr>
                  <p:cNvPr id="155" name="AutoShape 416"/>
                  <p:cNvCxnSpPr>
                    <a:cxnSpLocks noChangeAspect="1" noChangeShapeType="1"/>
                  </p:cNvCxnSpPr>
                  <p:nvPr/>
                </p:nvCxnSpPr>
                <p:spPr bwMode="auto">
                  <a:xfrm>
                    <a:off x="480" y="3696"/>
                    <a:ext cx="336" cy="240"/>
                  </a:xfrm>
                  <a:prstGeom prst="curvedConnector3">
                    <a:avLst>
                      <a:gd name="adj1" fmla="val 50000"/>
                    </a:avLst>
                  </a:prstGeom>
                  <a:noFill/>
                  <a:ln w="28575">
                    <a:solidFill>
                      <a:srgbClr val="33CCCC"/>
                    </a:solidFill>
                    <a:round/>
                    <a:headEnd/>
                    <a:tailEnd/>
                  </a:ln>
                  <a:effectLst/>
                </p:spPr>
              </p:cxnSp>
              <p:cxnSp>
                <p:nvCxnSpPr>
                  <p:cNvPr id="156" name="AutoShape 417"/>
                  <p:cNvCxnSpPr>
                    <a:cxnSpLocks noChangeAspect="1" noChangeShapeType="1"/>
                  </p:cNvCxnSpPr>
                  <p:nvPr/>
                </p:nvCxnSpPr>
                <p:spPr bwMode="auto">
                  <a:xfrm flipV="1">
                    <a:off x="1488" y="3696"/>
                    <a:ext cx="336" cy="240"/>
                  </a:xfrm>
                  <a:prstGeom prst="curvedConnector3">
                    <a:avLst>
                      <a:gd name="adj1" fmla="val 50000"/>
                    </a:avLst>
                  </a:prstGeom>
                  <a:noFill/>
                  <a:ln w="28575">
                    <a:solidFill>
                      <a:srgbClr val="33CCCC"/>
                    </a:solidFill>
                    <a:round/>
                    <a:headEnd/>
                    <a:tailEnd/>
                  </a:ln>
                  <a:effectLst/>
                </p:spPr>
              </p:cxnSp>
              <p:cxnSp>
                <p:nvCxnSpPr>
                  <p:cNvPr id="157" name="AutoShape 418"/>
                  <p:cNvCxnSpPr>
                    <a:cxnSpLocks noChangeAspect="1" noChangeShapeType="1"/>
                  </p:cNvCxnSpPr>
                  <p:nvPr/>
                </p:nvCxnSpPr>
                <p:spPr bwMode="auto">
                  <a:xfrm>
                    <a:off x="1152" y="3696"/>
                    <a:ext cx="336" cy="240"/>
                  </a:xfrm>
                  <a:prstGeom prst="curvedConnector3">
                    <a:avLst>
                      <a:gd name="adj1" fmla="val 50000"/>
                    </a:avLst>
                  </a:prstGeom>
                  <a:noFill/>
                  <a:ln w="28575">
                    <a:solidFill>
                      <a:srgbClr val="33CCCC"/>
                    </a:solidFill>
                    <a:round/>
                    <a:headEnd/>
                    <a:tailEnd/>
                  </a:ln>
                  <a:effectLst/>
                </p:spPr>
              </p:cxnSp>
              <p:cxnSp>
                <p:nvCxnSpPr>
                  <p:cNvPr id="158" name="AutoShape 419"/>
                  <p:cNvCxnSpPr>
                    <a:cxnSpLocks noChangeAspect="1" noChangeShapeType="1"/>
                  </p:cNvCxnSpPr>
                  <p:nvPr/>
                </p:nvCxnSpPr>
                <p:spPr bwMode="auto">
                  <a:xfrm flipV="1">
                    <a:off x="2160" y="3696"/>
                    <a:ext cx="336" cy="240"/>
                  </a:xfrm>
                  <a:prstGeom prst="curvedConnector3">
                    <a:avLst>
                      <a:gd name="adj1" fmla="val 50000"/>
                    </a:avLst>
                  </a:prstGeom>
                  <a:noFill/>
                  <a:ln w="28575">
                    <a:solidFill>
                      <a:srgbClr val="33CCCC"/>
                    </a:solidFill>
                    <a:round/>
                    <a:headEnd/>
                    <a:tailEnd/>
                  </a:ln>
                  <a:effectLst/>
                </p:spPr>
              </p:cxnSp>
              <p:cxnSp>
                <p:nvCxnSpPr>
                  <p:cNvPr id="159" name="AutoShape 420"/>
                  <p:cNvCxnSpPr>
                    <a:cxnSpLocks noChangeAspect="1" noChangeShapeType="1"/>
                  </p:cNvCxnSpPr>
                  <p:nvPr/>
                </p:nvCxnSpPr>
                <p:spPr bwMode="auto">
                  <a:xfrm>
                    <a:off x="1824" y="3696"/>
                    <a:ext cx="336" cy="240"/>
                  </a:xfrm>
                  <a:prstGeom prst="curvedConnector3">
                    <a:avLst>
                      <a:gd name="adj1" fmla="val 50000"/>
                    </a:avLst>
                  </a:prstGeom>
                  <a:noFill/>
                  <a:ln w="28575">
                    <a:solidFill>
                      <a:srgbClr val="33CCCC"/>
                    </a:solidFill>
                    <a:round/>
                    <a:headEnd/>
                    <a:tailEnd/>
                  </a:ln>
                  <a:effectLst/>
                </p:spPr>
              </p:cxnSp>
              <p:cxnSp>
                <p:nvCxnSpPr>
                  <p:cNvPr id="160" name="AutoShape 421"/>
                  <p:cNvCxnSpPr>
                    <a:cxnSpLocks noChangeAspect="1" noChangeShapeType="1"/>
                  </p:cNvCxnSpPr>
                  <p:nvPr/>
                </p:nvCxnSpPr>
                <p:spPr bwMode="auto">
                  <a:xfrm flipV="1">
                    <a:off x="2832" y="3696"/>
                    <a:ext cx="336" cy="240"/>
                  </a:xfrm>
                  <a:prstGeom prst="curvedConnector3">
                    <a:avLst>
                      <a:gd name="adj1" fmla="val 50000"/>
                    </a:avLst>
                  </a:prstGeom>
                  <a:noFill/>
                  <a:ln w="28575">
                    <a:solidFill>
                      <a:srgbClr val="33CCCC"/>
                    </a:solidFill>
                    <a:round/>
                    <a:headEnd/>
                    <a:tailEnd/>
                  </a:ln>
                  <a:effectLst/>
                </p:spPr>
              </p:cxnSp>
              <p:cxnSp>
                <p:nvCxnSpPr>
                  <p:cNvPr id="161" name="AutoShape 422"/>
                  <p:cNvCxnSpPr>
                    <a:cxnSpLocks noChangeAspect="1" noChangeShapeType="1"/>
                  </p:cNvCxnSpPr>
                  <p:nvPr/>
                </p:nvCxnSpPr>
                <p:spPr bwMode="auto">
                  <a:xfrm>
                    <a:off x="2496" y="3696"/>
                    <a:ext cx="336" cy="240"/>
                  </a:xfrm>
                  <a:prstGeom prst="curvedConnector3">
                    <a:avLst>
                      <a:gd name="adj1" fmla="val 50000"/>
                    </a:avLst>
                  </a:prstGeom>
                  <a:noFill/>
                  <a:ln w="28575">
                    <a:solidFill>
                      <a:srgbClr val="33CCCC"/>
                    </a:solidFill>
                    <a:round/>
                    <a:headEnd/>
                    <a:tailEnd/>
                  </a:ln>
                  <a:effectLst/>
                </p:spPr>
              </p:cxnSp>
              <p:cxnSp>
                <p:nvCxnSpPr>
                  <p:cNvPr id="162" name="AutoShape 423"/>
                  <p:cNvCxnSpPr>
                    <a:cxnSpLocks noChangeAspect="1" noChangeShapeType="1"/>
                  </p:cNvCxnSpPr>
                  <p:nvPr/>
                </p:nvCxnSpPr>
                <p:spPr bwMode="auto">
                  <a:xfrm flipV="1">
                    <a:off x="3504" y="3696"/>
                    <a:ext cx="336" cy="240"/>
                  </a:xfrm>
                  <a:prstGeom prst="curvedConnector3">
                    <a:avLst>
                      <a:gd name="adj1" fmla="val 50000"/>
                    </a:avLst>
                  </a:prstGeom>
                  <a:noFill/>
                  <a:ln w="28575">
                    <a:solidFill>
                      <a:srgbClr val="33CCCC"/>
                    </a:solidFill>
                    <a:round/>
                    <a:headEnd/>
                    <a:tailEnd/>
                  </a:ln>
                  <a:effectLst/>
                </p:spPr>
              </p:cxnSp>
              <p:cxnSp>
                <p:nvCxnSpPr>
                  <p:cNvPr id="163" name="AutoShape 424"/>
                  <p:cNvCxnSpPr>
                    <a:cxnSpLocks noChangeAspect="1" noChangeShapeType="1"/>
                  </p:cNvCxnSpPr>
                  <p:nvPr/>
                </p:nvCxnSpPr>
                <p:spPr bwMode="auto">
                  <a:xfrm>
                    <a:off x="3168" y="3696"/>
                    <a:ext cx="336" cy="240"/>
                  </a:xfrm>
                  <a:prstGeom prst="curvedConnector3">
                    <a:avLst>
                      <a:gd name="adj1" fmla="val 50000"/>
                    </a:avLst>
                  </a:prstGeom>
                  <a:noFill/>
                  <a:ln w="28575">
                    <a:solidFill>
                      <a:srgbClr val="33CCCC"/>
                    </a:solidFill>
                    <a:round/>
                    <a:headEnd/>
                    <a:tailEnd/>
                  </a:ln>
                  <a:effectLst/>
                </p:spPr>
              </p:cxnSp>
            </p:grpSp>
          </p:grpSp>
          <p:grpSp>
            <p:nvGrpSpPr>
              <p:cNvPr id="72" name="Group 425"/>
              <p:cNvGrpSpPr>
                <a:grpSpLocks noChangeAspect="1"/>
              </p:cNvGrpSpPr>
              <p:nvPr/>
            </p:nvGrpSpPr>
            <p:grpSpPr bwMode="auto">
              <a:xfrm>
                <a:off x="2400" y="2583"/>
                <a:ext cx="207" cy="201"/>
                <a:chOff x="3456" y="2103"/>
                <a:chExt cx="207" cy="201"/>
              </a:xfrm>
            </p:grpSpPr>
            <p:sp>
              <p:nvSpPr>
                <p:cNvPr id="149" name="Oval 426"/>
                <p:cNvSpPr>
                  <a:spLocks noChangeAspect="1" noChangeArrowheads="1"/>
                </p:cNvSpPr>
                <p:nvPr/>
              </p:nvSpPr>
              <p:spPr bwMode="auto">
                <a:xfrm flipH="1">
                  <a:off x="3456" y="2103"/>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150" name="Oval 427"/>
                <p:cNvSpPr>
                  <a:spLocks noChangeAspect="1" noChangeArrowheads="1"/>
                </p:cNvSpPr>
                <p:nvPr/>
              </p:nvSpPr>
              <p:spPr bwMode="auto">
                <a:xfrm flipH="1">
                  <a:off x="3503" y="2141"/>
                  <a:ext cx="65" cy="62"/>
                </a:xfrm>
                <a:prstGeom prst="ellipse">
                  <a:avLst/>
                </a:prstGeom>
                <a:solidFill>
                  <a:srgbClr val="66FFCC"/>
                </a:solidFill>
                <a:ln w="6350">
                  <a:solidFill>
                    <a:schemeClr val="tx1"/>
                  </a:solidFill>
                  <a:round/>
                  <a:headEnd/>
                  <a:tailEnd/>
                </a:ln>
                <a:effectLst/>
              </p:spPr>
              <p:txBody>
                <a:bodyPr wrap="none" anchor="ctr">
                  <a:spAutoFit/>
                </a:bodyPr>
                <a:lstStyle/>
                <a:p>
                  <a:endParaRPr lang="en-US"/>
                </a:p>
              </p:txBody>
            </p:sp>
            <p:sp>
              <p:nvSpPr>
                <p:cNvPr id="151" name="Oval 428"/>
                <p:cNvSpPr>
                  <a:spLocks noChangeAspect="1" noChangeArrowheads="1"/>
                </p:cNvSpPr>
                <p:nvPr/>
              </p:nvSpPr>
              <p:spPr bwMode="auto">
                <a:xfrm flipH="1">
                  <a:off x="3565" y="2194"/>
                  <a:ext cx="65" cy="62"/>
                </a:xfrm>
                <a:prstGeom prst="ellipse">
                  <a:avLst/>
                </a:prstGeom>
                <a:noFill/>
                <a:ln w="6350">
                  <a:solidFill>
                    <a:srgbClr val="66FFCC"/>
                  </a:solidFill>
                  <a:round/>
                  <a:headEnd/>
                  <a:tailEnd/>
                </a:ln>
                <a:effectLst/>
              </p:spPr>
              <p:txBody>
                <a:bodyPr wrap="none" anchor="ctr">
                  <a:spAutoFit/>
                </a:bodyPr>
                <a:lstStyle/>
                <a:p>
                  <a:endParaRPr lang="en-US"/>
                </a:p>
              </p:txBody>
            </p:sp>
          </p:grpSp>
          <p:grpSp>
            <p:nvGrpSpPr>
              <p:cNvPr id="73" name="Group 429"/>
              <p:cNvGrpSpPr>
                <a:grpSpLocks noChangeAspect="1"/>
              </p:cNvGrpSpPr>
              <p:nvPr/>
            </p:nvGrpSpPr>
            <p:grpSpPr bwMode="auto">
              <a:xfrm>
                <a:off x="3729" y="2544"/>
                <a:ext cx="207" cy="201"/>
                <a:chOff x="3456" y="2103"/>
                <a:chExt cx="207" cy="201"/>
              </a:xfrm>
            </p:grpSpPr>
            <p:sp>
              <p:nvSpPr>
                <p:cNvPr id="146" name="Oval 430"/>
                <p:cNvSpPr>
                  <a:spLocks noChangeAspect="1" noChangeArrowheads="1"/>
                </p:cNvSpPr>
                <p:nvPr/>
              </p:nvSpPr>
              <p:spPr bwMode="auto">
                <a:xfrm flipH="1">
                  <a:off x="3456" y="2103"/>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147" name="Oval 431"/>
                <p:cNvSpPr>
                  <a:spLocks noChangeAspect="1" noChangeArrowheads="1"/>
                </p:cNvSpPr>
                <p:nvPr/>
              </p:nvSpPr>
              <p:spPr bwMode="auto">
                <a:xfrm flipH="1">
                  <a:off x="3503" y="2141"/>
                  <a:ext cx="65" cy="62"/>
                </a:xfrm>
                <a:prstGeom prst="ellipse">
                  <a:avLst/>
                </a:prstGeom>
                <a:solidFill>
                  <a:srgbClr val="66FFCC"/>
                </a:solidFill>
                <a:ln w="6350">
                  <a:solidFill>
                    <a:schemeClr val="tx1"/>
                  </a:solidFill>
                  <a:round/>
                  <a:headEnd/>
                  <a:tailEnd/>
                </a:ln>
                <a:effectLst/>
              </p:spPr>
              <p:txBody>
                <a:bodyPr wrap="none" anchor="ctr">
                  <a:spAutoFit/>
                </a:bodyPr>
                <a:lstStyle/>
                <a:p>
                  <a:endParaRPr lang="en-US"/>
                </a:p>
              </p:txBody>
            </p:sp>
            <p:sp>
              <p:nvSpPr>
                <p:cNvPr id="148" name="Oval 432"/>
                <p:cNvSpPr>
                  <a:spLocks noChangeAspect="1" noChangeArrowheads="1"/>
                </p:cNvSpPr>
                <p:nvPr/>
              </p:nvSpPr>
              <p:spPr bwMode="auto">
                <a:xfrm flipH="1">
                  <a:off x="3565" y="2194"/>
                  <a:ext cx="65" cy="62"/>
                </a:xfrm>
                <a:prstGeom prst="ellipse">
                  <a:avLst/>
                </a:prstGeom>
                <a:noFill/>
                <a:ln w="6350">
                  <a:solidFill>
                    <a:srgbClr val="66FFCC"/>
                  </a:solidFill>
                  <a:round/>
                  <a:headEnd/>
                  <a:tailEnd/>
                </a:ln>
                <a:effectLst/>
              </p:spPr>
              <p:txBody>
                <a:bodyPr wrap="none" anchor="ctr">
                  <a:spAutoFit/>
                </a:bodyPr>
                <a:lstStyle/>
                <a:p>
                  <a:endParaRPr lang="en-US"/>
                </a:p>
              </p:txBody>
            </p:sp>
          </p:grpSp>
          <p:grpSp>
            <p:nvGrpSpPr>
              <p:cNvPr id="74" name="Group 433"/>
              <p:cNvGrpSpPr>
                <a:grpSpLocks noChangeAspect="1"/>
              </p:cNvGrpSpPr>
              <p:nvPr/>
            </p:nvGrpSpPr>
            <p:grpSpPr bwMode="auto">
              <a:xfrm>
                <a:off x="4017" y="2583"/>
                <a:ext cx="207" cy="201"/>
                <a:chOff x="4146" y="2007"/>
                <a:chExt cx="207" cy="201"/>
              </a:xfrm>
            </p:grpSpPr>
            <p:sp>
              <p:nvSpPr>
                <p:cNvPr id="143" name="Oval 434"/>
                <p:cNvSpPr>
                  <a:spLocks noChangeAspect="1" noChangeArrowheads="1"/>
                </p:cNvSpPr>
                <p:nvPr/>
              </p:nvSpPr>
              <p:spPr bwMode="auto">
                <a:xfrm flipH="1">
                  <a:off x="4146" y="2007"/>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144" name="Oval 435"/>
                <p:cNvSpPr>
                  <a:spLocks noChangeAspect="1" noChangeArrowheads="1"/>
                </p:cNvSpPr>
                <p:nvPr/>
              </p:nvSpPr>
              <p:spPr bwMode="auto">
                <a:xfrm flipH="1">
                  <a:off x="4193" y="2045"/>
                  <a:ext cx="65" cy="62"/>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145" name="Oval 436"/>
                <p:cNvSpPr>
                  <a:spLocks noChangeAspect="1" noChangeArrowheads="1"/>
                </p:cNvSpPr>
                <p:nvPr/>
              </p:nvSpPr>
              <p:spPr bwMode="auto">
                <a:xfrm flipH="1">
                  <a:off x="4255" y="2098"/>
                  <a:ext cx="65" cy="62"/>
                </a:xfrm>
                <a:prstGeom prst="ellipse">
                  <a:avLst/>
                </a:prstGeom>
                <a:noFill/>
                <a:ln w="6350">
                  <a:solidFill>
                    <a:srgbClr val="FF0000"/>
                  </a:solidFill>
                  <a:round/>
                  <a:headEnd/>
                  <a:tailEnd/>
                </a:ln>
                <a:effectLst/>
              </p:spPr>
              <p:txBody>
                <a:bodyPr wrap="none" anchor="ctr">
                  <a:spAutoFit/>
                </a:bodyPr>
                <a:lstStyle/>
                <a:p>
                  <a:endParaRPr lang="en-US"/>
                </a:p>
              </p:txBody>
            </p:sp>
          </p:grpSp>
          <p:grpSp>
            <p:nvGrpSpPr>
              <p:cNvPr id="75" name="Group 437"/>
              <p:cNvGrpSpPr>
                <a:grpSpLocks noChangeAspect="1"/>
              </p:cNvGrpSpPr>
              <p:nvPr/>
            </p:nvGrpSpPr>
            <p:grpSpPr bwMode="auto">
              <a:xfrm>
                <a:off x="2817" y="2592"/>
                <a:ext cx="207" cy="201"/>
                <a:chOff x="3729" y="2256"/>
                <a:chExt cx="207" cy="201"/>
              </a:xfrm>
            </p:grpSpPr>
            <p:sp>
              <p:nvSpPr>
                <p:cNvPr id="140" name="Oval 438"/>
                <p:cNvSpPr>
                  <a:spLocks noChangeAspect="1" noChangeArrowheads="1"/>
                </p:cNvSpPr>
                <p:nvPr/>
              </p:nvSpPr>
              <p:spPr bwMode="auto">
                <a:xfrm flipH="1">
                  <a:off x="3729" y="2256"/>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141" name="Oval 439"/>
                <p:cNvSpPr>
                  <a:spLocks noChangeAspect="1" noChangeArrowheads="1"/>
                </p:cNvSpPr>
                <p:nvPr/>
              </p:nvSpPr>
              <p:spPr bwMode="auto">
                <a:xfrm flipH="1">
                  <a:off x="3766" y="2284"/>
                  <a:ext cx="65" cy="62"/>
                </a:xfrm>
                <a:prstGeom prst="ellipse">
                  <a:avLst/>
                </a:prstGeom>
                <a:solidFill>
                  <a:srgbClr val="00CC00"/>
                </a:solidFill>
                <a:ln w="6350">
                  <a:solidFill>
                    <a:schemeClr val="tx1"/>
                  </a:solidFill>
                  <a:round/>
                  <a:headEnd/>
                  <a:tailEnd/>
                </a:ln>
                <a:effectLst/>
              </p:spPr>
              <p:txBody>
                <a:bodyPr wrap="none" anchor="ctr">
                  <a:spAutoFit/>
                </a:bodyPr>
                <a:lstStyle/>
                <a:p>
                  <a:endParaRPr lang="en-US"/>
                </a:p>
              </p:txBody>
            </p:sp>
            <p:sp>
              <p:nvSpPr>
                <p:cNvPr id="142" name="Oval 440"/>
                <p:cNvSpPr>
                  <a:spLocks noChangeAspect="1" noChangeArrowheads="1"/>
                </p:cNvSpPr>
                <p:nvPr/>
              </p:nvSpPr>
              <p:spPr bwMode="auto">
                <a:xfrm flipH="1">
                  <a:off x="3827" y="2357"/>
                  <a:ext cx="65" cy="62"/>
                </a:xfrm>
                <a:prstGeom prst="ellipse">
                  <a:avLst/>
                </a:prstGeom>
                <a:noFill/>
                <a:ln w="6350">
                  <a:solidFill>
                    <a:srgbClr val="00CC00"/>
                  </a:solidFill>
                  <a:round/>
                  <a:headEnd/>
                  <a:tailEnd/>
                </a:ln>
                <a:effectLst/>
              </p:spPr>
              <p:txBody>
                <a:bodyPr wrap="none" anchor="ctr">
                  <a:spAutoFit/>
                </a:bodyPr>
                <a:lstStyle/>
                <a:p>
                  <a:endParaRPr lang="en-US"/>
                </a:p>
              </p:txBody>
            </p:sp>
          </p:grpSp>
          <p:sp>
            <p:nvSpPr>
              <p:cNvPr id="76" name="Oval 441"/>
              <p:cNvSpPr>
                <a:spLocks noChangeAspect="1" noChangeArrowheads="1"/>
              </p:cNvSpPr>
              <p:nvPr/>
            </p:nvSpPr>
            <p:spPr bwMode="auto">
              <a:xfrm>
                <a:off x="2880" y="2784"/>
                <a:ext cx="192" cy="192"/>
              </a:xfrm>
              <a:prstGeom prst="ellipse">
                <a:avLst/>
              </a:prstGeom>
              <a:gradFill rotWithShape="0">
                <a:gsLst>
                  <a:gs pos="0">
                    <a:srgbClr val="66FFCC">
                      <a:gamma/>
                      <a:shade val="46275"/>
                      <a:invGamma/>
                    </a:srgbClr>
                  </a:gs>
                  <a:gs pos="100000">
                    <a:srgbClr val="66FFCC"/>
                  </a:gs>
                </a:gsLst>
                <a:path path="shape">
                  <a:fillToRect l="50000" t="50000" r="50000" b="50000"/>
                </a:path>
              </a:gradFill>
              <a:ln w="9525">
                <a:noFill/>
                <a:round/>
                <a:headEnd/>
                <a:tailEnd/>
              </a:ln>
              <a:effectLst/>
            </p:spPr>
            <p:txBody>
              <a:bodyPr wrap="none" anchor="ctr">
                <a:spAutoFit/>
              </a:bodyPr>
              <a:lstStyle/>
              <a:p>
                <a:endParaRPr lang="en-US"/>
              </a:p>
            </p:txBody>
          </p:sp>
          <p:sp>
            <p:nvSpPr>
              <p:cNvPr id="77" name="Oval 442"/>
              <p:cNvSpPr>
                <a:spLocks noChangeAspect="1" noChangeArrowheads="1"/>
              </p:cNvSpPr>
              <p:nvPr/>
            </p:nvSpPr>
            <p:spPr bwMode="auto">
              <a:xfrm>
                <a:off x="3792" y="2928"/>
                <a:ext cx="192" cy="192"/>
              </a:xfrm>
              <a:prstGeom prst="ellipse">
                <a:avLst/>
              </a:prstGeom>
              <a:gradFill rotWithShape="0">
                <a:gsLst>
                  <a:gs pos="0">
                    <a:srgbClr val="66FFCC">
                      <a:gamma/>
                      <a:shade val="46275"/>
                      <a:invGamma/>
                    </a:srgbClr>
                  </a:gs>
                  <a:gs pos="100000">
                    <a:srgbClr val="66FFCC"/>
                  </a:gs>
                </a:gsLst>
                <a:path path="shape">
                  <a:fillToRect l="50000" t="50000" r="50000" b="50000"/>
                </a:path>
              </a:gradFill>
              <a:ln w="9525">
                <a:noFill/>
                <a:round/>
                <a:headEnd/>
                <a:tailEnd/>
              </a:ln>
              <a:effectLst/>
            </p:spPr>
            <p:txBody>
              <a:bodyPr wrap="none" anchor="ctr">
                <a:spAutoFit/>
              </a:bodyPr>
              <a:lstStyle/>
              <a:p>
                <a:endParaRPr lang="en-US"/>
              </a:p>
            </p:txBody>
          </p:sp>
          <p:sp>
            <p:nvSpPr>
              <p:cNvPr id="78" name="Oval 443"/>
              <p:cNvSpPr>
                <a:spLocks noChangeAspect="1" noChangeArrowheads="1"/>
              </p:cNvSpPr>
              <p:nvPr/>
            </p:nvSpPr>
            <p:spPr bwMode="auto">
              <a:xfrm>
                <a:off x="4608" y="2736"/>
                <a:ext cx="192" cy="192"/>
              </a:xfrm>
              <a:prstGeom prst="ellipse">
                <a:avLst/>
              </a:prstGeom>
              <a:gradFill rotWithShape="0">
                <a:gsLst>
                  <a:gs pos="0">
                    <a:srgbClr val="66FFCC">
                      <a:gamma/>
                      <a:shade val="46275"/>
                      <a:invGamma/>
                    </a:srgbClr>
                  </a:gs>
                  <a:gs pos="100000">
                    <a:srgbClr val="66FFCC"/>
                  </a:gs>
                </a:gsLst>
                <a:path path="shape">
                  <a:fillToRect l="50000" t="50000" r="50000" b="50000"/>
                </a:path>
              </a:gradFill>
              <a:ln w="9525">
                <a:noFill/>
                <a:round/>
                <a:headEnd/>
                <a:tailEnd/>
              </a:ln>
              <a:effectLst/>
            </p:spPr>
            <p:txBody>
              <a:bodyPr wrap="none" anchor="ctr">
                <a:spAutoFit/>
              </a:bodyPr>
              <a:lstStyle/>
              <a:p>
                <a:endParaRPr lang="en-US"/>
              </a:p>
            </p:txBody>
          </p:sp>
          <p:sp>
            <p:nvSpPr>
              <p:cNvPr id="79" name="Oval 444"/>
              <p:cNvSpPr>
                <a:spLocks noChangeAspect="1" noChangeArrowheads="1"/>
              </p:cNvSpPr>
              <p:nvPr/>
            </p:nvSpPr>
            <p:spPr bwMode="auto">
              <a:xfrm>
                <a:off x="5232" y="2832"/>
                <a:ext cx="192" cy="192"/>
              </a:xfrm>
              <a:prstGeom prst="ellipse">
                <a:avLst/>
              </a:prstGeom>
              <a:gradFill rotWithShape="0">
                <a:gsLst>
                  <a:gs pos="0">
                    <a:srgbClr val="66FFCC">
                      <a:gamma/>
                      <a:shade val="46275"/>
                      <a:invGamma/>
                    </a:srgbClr>
                  </a:gs>
                  <a:gs pos="100000">
                    <a:srgbClr val="66FFCC"/>
                  </a:gs>
                </a:gsLst>
                <a:path path="shape">
                  <a:fillToRect l="50000" t="50000" r="50000" b="50000"/>
                </a:path>
              </a:gradFill>
              <a:ln w="9525">
                <a:noFill/>
                <a:round/>
                <a:headEnd/>
                <a:tailEnd/>
              </a:ln>
              <a:effectLst/>
            </p:spPr>
            <p:txBody>
              <a:bodyPr wrap="none" anchor="ctr">
                <a:spAutoFit/>
              </a:bodyPr>
              <a:lstStyle/>
              <a:p>
                <a:endParaRPr lang="en-US"/>
              </a:p>
            </p:txBody>
          </p:sp>
          <p:sp>
            <p:nvSpPr>
              <p:cNvPr id="80" name="Oval 445"/>
              <p:cNvSpPr>
                <a:spLocks noChangeAspect="1" noChangeArrowheads="1"/>
              </p:cNvSpPr>
              <p:nvPr/>
            </p:nvSpPr>
            <p:spPr bwMode="auto">
              <a:xfrm>
                <a:off x="2016" y="2784"/>
                <a:ext cx="192" cy="192"/>
              </a:xfrm>
              <a:prstGeom prst="ellipse">
                <a:avLst/>
              </a:prstGeom>
              <a:gradFill rotWithShape="0">
                <a:gsLst>
                  <a:gs pos="0">
                    <a:srgbClr val="66FFCC">
                      <a:gamma/>
                      <a:shade val="46275"/>
                      <a:invGamma/>
                    </a:srgbClr>
                  </a:gs>
                  <a:gs pos="100000">
                    <a:srgbClr val="66FFCC"/>
                  </a:gs>
                </a:gsLst>
                <a:path path="shape">
                  <a:fillToRect l="50000" t="50000" r="50000" b="50000"/>
                </a:path>
              </a:gradFill>
              <a:ln w="9525">
                <a:noFill/>
                <a:round/>
                <a:headEnd/>
                <a:tailEnd/>
              </a:ln>
              <a:effectLst/>
            </p:spPr>
            <p:txBody>
              <a:bodyPr wrap="none" anchor="ctr">
                <a:spAutoFit/>
              </a:bodyPr>
              <a:lstStyle/>
              <a:p>
                <a:endParaRPr lang="en-US"/>
              </a:p>
            </p:txBody>
          </p:sp>
          <p:sp>
            <p:nvSpPr>
              <p:cNvPr id="81" name="Oval 446"/>
              <p:cNvSpPr>
                <a:spLocks noChangeAspect="1" noChangeArrowheads="1"/>
              </p:cNvSpPr>
              <p:nvPr/>
            </p:nvSpPr>
            <p:spPr bwMode="auto">
              <a:xfrm>
                <a:off x="3408" y="2976"/>
                <a:ext cx="192" cy="192"/>
              </a:xfrm>
              <a:prstGeom prst="ellipse">
                <a:avLst/>
              </a:prstGeom>
              <a:gradFill rotWithShape="0">
                <a:gsLst>
                  <a:gs pos="0">
                    <a:srgbClr val="66FFCC">
                      <a:gamma/>
                      <a:shade val="46275"/>
                      <a:invGamma/>
                    </a:srgbClr>
                  </a:gs>
                  <a:gs pos="100000">
                    <a:srgbClr val="66FFCC"/>
                  </a:gs>
                </a:gsLst>
                <a:path path="shape">
                  <a:fillToRect l="50000" t="50000" r="50000" b="50000"/>
                </a:path>
              </a:gradFill>
              <a:ln w="9525">
                <a:noFill/>
                <a:round/>
                <a:headEnd/>
                <a:tailEnd/>
              </a:ln>
              <a:effectLst/>
            </p:spPr>
            <p:txBody>
              <a:bodyPr wrap="none" anchor="ctr">
                <a:spAutoFit/>
              </a:bodyPr>
              <a:lstStyle/>
              <a:p>
                <a:endParaRPr lang="en-US"/>
              </a:p>
            </p:txBody>
          </p:sp>
          <p:sp>
            <p:nvSpPr>
              <p:cNvPr id="82" name="Oval 447"/>
              <p:cNvSpPr>
                <a:spLocks noChangeAspect="1" noChangeArrowheads="1"/>
              </p:cNvSpPr>
              <p:nvPr/>
            </p:nvSpPr>
            <p:spPr bwMode="auto">
              <a:xfrm>
                <a:off x="2112" y="2880"/>
                <a:ext cx="192" cy="192"/>
              </a:xfrm>
              <a:prstGeom prst="ellipse">
                <a:avLst/>
              </a:prstGeom>
              <a:gradFill rotWithShape="0">
                <a:gsLst>
                  <a:gs pos="0">
                    <a:srgbClr val="66FFCC">
                      <a:gamma/>
                      <a:shade val="46275"/>
                      <a:invGamma/>
                    </a:srgbClr>
                  </a:gs>
                  <a:gs pos="100000">
                    <a:srgbClr val="66FFCC"/>
                  </a:gs>
                </a:gsLst>
                <a:path path="shape">
                  <a:fillToRect l="50000" t="50000" r="50000" b="50000"/>
                </a:path>
              </a:gradFill>
              <a:ln w="9525">
                <a:noFill/>
                <a:round/>
                <a:headEnd/>
                <a:tailEnd/>
              </a:ln>
              <a:effectLst/>
            </p:spPr>
            <p:txBody>
              <a:bodyPr wrap="none" anchor="ctr">
                <a:spAutoFit/>
              </a:bodyPr>
              <a:lstStyle/>
              <a:p>
                <a:endParaRPr lang="en-US"/>
              </a:p>
            </p:txBody>
          </p:sp>
          <p:sp>
            <p:nvSpPr>
              <p:cNvPr id="83" name="Oval 448"/>
              <p:cNvSpPr>
                <a:spLocks noChangeAspect="1" noChangeArrowheads="1"/>
              </p:cNvSpPr>
              <p:nvPr/>
            </p:nvSpPr>
            <p:spPr bwMode="auto">
              <a:xfrm>
                <a:off x="4368" y="2976"/>
                <a:ext cx="192" cy="192"/>
              </a:xfrm>
              <a:prstGeom prst="ellipse">
                <a:avLst/>
              </a:prstGeom>
              <a:gradFill rotWithShape="0">
                <a:gsLst>
                  <a:gs pos="0">
                    <a:srgbClr val="66FFCC">
                      <a:gamma/>
                      <a:shade val="46275"/>
                      <a:invGamma/>
                    </a:srgbClr>
                  </a:gs>
                  <a:gs pos="100000">
                    <a:srgbClr val="66FFCC"/>
                  </a:gs>
                </a:gsLst>
                <a:path path="shape">
                  <a:fillToRect l="50000" t="50000" r="50000" b="50000"/>
                </a:path>
              </a:gradFill>
              <a:ln w="9525">
                <a:noFill/>
                <a:round/>
                <a:headEnd/>
                <a:tailEnd/>
              </a:ln>
              <a:effectLst/>
            </p:spPr>
            <p:txBody>
              <a:bodyPr wrap="none" anchor="ctr">
                <a:spAutoFit/>
              </a:bodyPr>
              <a:lstStyle/>
              <a:p>
                <a:endParaRPr lang="en-US"/>
              </a:p>
            </p:txBody>
          </p:sp>
          <p:sp>
            <p:nvSpPr>
              <p:cNvPr id="84" name="Oval 449"/>
              <p:cNvSpPr>
                <a:spLocks noChangeAspect="1" noChangeArrowheads="1"/>
              </p:cNvSpPr>
              <p:nvPr/>
            </p:nvSpPr>
            <p:spPr bwMode="auto">
              <a:xfrm>
                <a:off x="3024" y="3024"/>
                <a:ext cx="192" cy="192"/>
              </a:xfrm>
              <a:prstGeom prst="ellipse">
                <a:avLst/>
              </a:prstGeom>
              <a:gradFill rotWithShape="0">
                <a:gsLst>
                  <a:gs pos="0">
                    <a:schemeClr val="bg2"/>
                  </a:gs>
                  <a:gs pos="100000">
                    <a:schemeClr val="bg2">
                      <a:gamma/>
                      <a:shade val="46275"/>
                      <a:invGamma/>
                    </a:schemeClr>
                  </a:gs>
                </a:gsLst>
                <a:path path="shape">
                  <a:fillToRect l="50000" t="50000" r="50000" b="50000"/>
                </a:path>
              </a:gradFill>
              <a:ln w="9525">
                <a:noFill/>
                <a:round/>
                <a:headEnd/>
                <a:tailEnd/>
              </a:ln>
              <a:effectLst/>
            </p:spPr>
            <p:txBody>
              <a:bodyPr wrap="none" anchor="ctr">
                <a:spAutoFit/>
              </a:bodyPr>
              <a:lstStyle/>
              <a:p>
                <a:endParaRPr lang="en-US"/>
              </a:p>
            </p:txBody>
          </p:sp>
          <p:sp>
            <p:nvSpPr>
              <p:cNvPr id="85" name="Oval 450"/>
              <p:cNvSpPr>
                <a:spLocks noChangeAspect="1" noChangeArrowheads="1"/>
              </p:cNvSpPr>
              <p:nvPr/>
            </p:nvSpPr>
            <p:spPr bwMode="auto">
              <a:xfrm>
                <a:off x="4032" y="2880"/>
                <a:ext cx="192" cy="192"/>
              </a:xfrm>
              <a:prstGeom prst="ellipse">
                <a:avLst/>
              </a:prstGeom>
              <a:gradFill rotWithShape="0">
                <a:gsLst>
                  <a:gs pos="0">
                    <a:schemeClr val="bg2"/>
                  </a:gs>
                  <a:gs pos="100000">
                    <a:schemeClr val="bg2">
                      <a:gamma/>
                      <a:shade val="46275"/>
                      <a:invGamma/>
                    </a:schemeClr>
                  </a:gs>
                </a:gsLst>
                <a:path path="shape">
                  <a:fillToRect l="50000" t="50000" r="50000" b="50000"/>
                </a:path>
              </a:gradFill>
              <a:ln w="9525">
                <a:noFill/>
                <a:round/>
                <a:headEnd/>
                <a:tailEnd/>
              </a:ln>
              <a:effectLst/>
            </p:spPr>
            <p:txBody>
              <a:bodyPr wrap="none" anchor="ctr">
                <a:spAutoFit/>
              </a:bodyPr>
              <a:lstStyle/>
              <a:p>
                <a:endParaRPr lang="en-US"/>
              </a:p>
            </p:txBody>
          </p:sp>
          <p:sp>
            <p:nvSpPr>
              <p:cNvPr id="86" name="Oval 451"/>
              <p:cNvSpPr>
                <a:spLocks noChangeAspect="1" noChangeArrowheads="1"/>
              </p:cNvSpPr>
              <p:nvPr/>
            </p:nvSpPr>
            <p:spPr bwMode="auto">
              <a:xfrm>
                <a:off x="4800" y="2928"/>
                <a:ext cx="192" cy="192"/>
              </a:xfrm>
              <a:prstGeom prst="ellipse">
                <a:avLst/>
              </a:prstGeom>
              <a:gradFill rotWithShape="0">
                <a:gsLst>
                  <a:gs pos="0">
                    <a:schemeClr val="bg2"/>
                  </a:gs>
                  <a:gs pos="100000">
                    <a:schemeClr val="bg2">
                      <a:gamma/>
                      <a:shade val="46275"/>
                      <a:invGamma/>
                    </a:schemeClr>
                  </a:gs>
                </a:gsLst>
                <a:path path="shape">
                  <a:fillToRect l="50000" t="50000" r="50000" b="50000"/>
                </a:path>
              </a:gradFill>
              <a:ln w="9525">
                <a:noFill/>
                <a:round/>
                <a:headEnd/>
                <a:tailEnd/>
              </a:ln>
              <a:effectLst/>
            </p:spPr>
            <p:txBody>
              <a:bodyPr wrap="none" anchor="ctr">
                <a:spAutoFit/>
              </a:bodyPr>
              <a:lstStyle/>
              <a:p>
                <a:endParaRPr lang="en-US"/>
              </a:p>
            </p:txBody>
          </p:sp>
          <p:sp>
            <p:nvSpPr>
              <p:cNvPr id="87" name="Oval 452"/>
              <p:cNvSpPr>
                <a:spLocks noChangeAspect="1" noChangeArrowheads="1"/>
              </p:cNvSpPr>
              <p:nvPr/>
            </p:nvSpPr>
            <p:spPr bwMode="auto">
              <a:xfrm>
                <a:off x="3216" y="2832"/>
                <a:ext cx="192" cy="192"/>
              </a:xfrm>
              <a:prstGeom prst="ellipse">
                <a:avLst/>
              </a:prstGeom>
              <a:gradFill rotWithShape="0">
                <a:gsLst>
                  <a:gs pos="0">
                    <a:schemeClr val="bg2"/>
                  </a:gs>
                  <a:gs pos="100000">
                    <a:schemeClr val="bg2">
                      <a:gamma/>
                      <a:shade val="46275"/>
                      <a:invGamma/>
                    </a:schemeClr>
                  </a:gs>
                </a:gsLst>
                <a:path path="shape">
                  <a:fillToRect l="50000" t="50000" r="50000" b="50000"/>
                </a:path>
              </a:gradFill>
              <a:ln w="9525">
                <a:noFill/>
                <a:round/>
                <a:headEnd/>
                <a:tailEnd/>
              </a:ln>
              <a:effectLst/>
            </p:spPr>
            <p:txBody>
              <a:bodyPr wrap="none" anchor="ctr">
                <a:spAutoFit/>
              </a:bodyPr>
              <a:lstStyle/>
              <a:p>
                <a:endParaRPr lang="en-US"/>
              </a:p>
            </p:txBody>
          </p:sp>
          <p:sp>
            <p:nvSpPr>
              <p:cNvPr id="88" name="Oval 453"/>
              <p:cNvSpPr>
                <a:spLocks noChangeAspect="1" noChangeArrowheads="1"/>
              </p:cNvSpPr>
              <p:nvPr/>
            </p:nvSpPr>
            <p:spPr bwMode="auto">
              <a:xfrm>
                <a:off x="3648" y="3120"/>
                <a:ext cx="192" cy="192"/>
              </a:xfrm>
              <a:prstGeom prst="ellipse">
                <a:avLst/>
              </a:prstGeom>
              <a:gradFill rotWithShape="0">
                <a:gsLst>
                  <a:gs pos="0">
                    <a:schemeClr val="bg2"/>
                  </a:gs>
                  <a:gs pos="100000">
                    <a:schemeClr val="bg2">
                      <a:gamma/>
                      <a:shade val="46275"/>
                      <a:invGamma/>
                    </a:schemeClr>
                  </a:gs>
                </a:gsLst>
                <a:path path="shape">
                  <a:fillToRect l="50000" t="50000" r="50000" b="50000"/>
                </a:path>
              </a:gradFill>
              <a:ln w="9525">
                <a:noFill/>
                <a:round/>
                <a:headEnd/>
                <a:tailEnd/>
              </a:ln>
              <a:effectLst/>
            </p:spPr>
            <p:txBody>
              <a:bodyPr wrap="none" anchor="ctr">
                <a:spAutoFit/>
              </a:bodyPr>
              <a:lstStyle/>
              <a:p>
                <a:endParaRPr lang="en-US"/>
              </a:p>
            </p:txBody>
          </p:sp>
          <p:sp>
            <p:nvSpPr>
              <p:cNvPr id="89" name="Oval 454"/>
              <p:cNvSpPr>
                <a:spLocks noChangeAspect="1" noChangeArrowheads="1"/>
              </p:cNvSpPr>
              <p:nvPr/>
            </p:nvSpPr>
            <p:spPr bwMode="auto">
              <a:xfrm>
                <a:off x="2688" y="3072"/>
                <a:ext cx="192" cy="192"/>
              </a:xfrm>
              <a:prstGeom prst="ellipse">
                <a:avLst/>
              </a:prstGeom>
              <a:gradFill rotWithShape="0">
                <a:gsLst>
                  <a:gs pos="0">
                    <a:schemeClr val="bg2"/>
                  </a:gs>
                  <a:gs pos="100000">
                    <a:schemeClr val="bg2">
                      <a:gamma/>
                      <a:shade val="46275"/>
                      <a:invGamma/>
                    </a:schemeClr>
                  </a:gs>
                </a:gsLst>
                <a:path path="shape">
                  <a:fillToRect l="50000" t="50000" r="50000" b="50000"/>
                </a:path>
              </a:gradFill>
              <a:ln w="9525">
                <a:noFill/>
                <a:round/>
                <a:headEnd/>
                <a:tailEnd/>
              </a:ln>
              <a:effectLst/>
            </p:spPr>
            <p:txBody>
              <a:bodyPr wrap="none" anchor="ctr">
                <a:spAutoFit/>
              </a:bodyPr>
              <a:lstStyle/>
              <a:p>
                <a:endParaRPr lang="en-US"/>
              </a:p>
            </p:txBody>
          </p:sp>
          <p:sp>
            <p:nvSpPr>
              <p:cNvPr id="90" name="Oval 455"/>
              <p:cNvSpPr>
                <a:spLocks noChangeAspect="1" noChangeArrowheads="1"/>
              </p:cNvSpPr>
              <p:nvPr/>
            </p:nvSpPr>
            <p:spPr bwMode="auto">
              <a:xfrm>
                <a:off x="2352" y="2928"/>
                <a:ext cx="192" cy="192"/>
              </a:xfrm>
              <a:prstGeom prst="ellipse">
                <a:avLst/>
              </a:prstGeom>
              <a:gradFill rotWithShape="0">
                <a:gsLst>
                  <a:gs pos="0">
                    <a:schemeClr val="bg2"/>
                  </a:gs>
                  <a:gs pos="100000">
                    <a:schemeClr val="bg2">
                      <a:gamma/>
                      <a:shade val="46275"/>
                      <a:invGamma/>
                    </a:schemeClr>
                  </a:gs>
                </a:gsLst>
                <a:path path="shape">
                  <a:fillToRect l="50000" t="50000" r="50000" b="50000"/>
                </a:path>
              </a:gradFill>
              <a:ln w="9525">
                <a:noFill/>
                <a:round/>
                <a:headEnd/>
                <a:tailEnd/>
              </a:ln>
              <a:effectLst/>
            </p:spPr>
            <p:txBody>
              <a:bodyPr wrap="none" anchor="ctr">
                <a:spAutoFit/>
              </a:bodyPr>
              <a:lstStyle/>
              <a:p>
                <a:endParaRPr lang="en-US"/>
              </a:p>
            </p:txBody>
          </p:sp>
          <p:sp>
            <p:nvSpPr>
              <p:cNvPr id="91" name="Line 456"/>
              <p:cNvSpPr>
                <a:spLocks noChangeAspect="1" noChangeShapeType="1"/>
              </p:cNvSpPr>
              <p:nvPr/>
            </p:nvSpPr>
            <p:spPr bwMode="auto">
              <a:xfrm>
                <a:off x="3024" y="2928"/>
                <a:ext cx="96" cy="192"/>
              </a:xfrm>
              <a:prstGeom prst="line">
                <a:avLst/>
              </a:prstGeom>
              <a:noFill/>
              <a:ln w="9525">
                <a:solidFill>
                  <a:schemeClr val="bg1"/>
                </a:solidFill>
                <a:round/>
                <a:headEnd/>
                <a:tailEnd type="triangle" w="med" len="med"/>
              </a:ln>
              <a:effectLst/>
            </p:spPr>
            <p:txBody>
              <a:bodyPr wrap="none">
                <a:spAutoFit/>
              </a:bodyPr>
              <a:lstStyle/>
              <a:p>
                <a:endParaRPr lang="en-US"/>
              </a:p>
            </p:txBody>
          </p:sp>
          <p:sp>
            <p:nvSpPr>
              <p:cNvPr id="92" name="Line 457"/>
              <p:cNvSpPr>
                <a:spLocks noChangeAspect="1" noChangeShapeType="1"/>
              </p:cNvSpPr>
              <p:nvPr/>
            </p:nvSpPr>
            <p:spPr bwMode="auto">
              <a:xfrm flipH="1">
                <a:off x="2832" y="2928"/>
                <a:ext cx="96" cy="192"/>
              </a:xfrm>
              <a:prstGeom prst="line">
                <a:avLst/>
              </a:prstGeom>
              <a:noFill/>
              <a:ln w="9525">
                <a:solidFill>
                  <a:schemeClr val="bg1"/>
                </a:solidFill>
                <a:round/>
                <a:headEnd/>
                <a:tailEnd type="triangle" w="med" len="med"/>
              </a:ln>
              <a:effectLst/>
            </p:spPr>
            <p:txBody>
              <a:bodyPr>
                <a:spAutoFit/>
              </a:bodyPr>
              <a:lstStyle/>
              <a:p>
                <a:endParaRPr lang="en-US"/>
              </a:p>
            </p:txBody>
          </p:sp>
          <p:sp>
            <p:nvSpPr>
              <p:cNvPr id="93" name="Oval 458"/>
              <p:cNvSpPr>
                <a:spLocks noChangeAspect="1" noChangeArrowheads="1"/>
              </p:cNvSpPr>
              <p:nvPr/>
            </p:nvSpPr>
            <p:spPr bwMode="auto">
              <a:xfrm>
                <a:off x="3168" y="3120"/>
                <a:ext cx="192" cy="192"/>
              </a:xfrm>
              <a:prstGeom prst="ellipse">
                <a:avLst/>
              </a:prstGeom>
              <a:gradFill rotWithShape="0">
                <a:gsLst>
                  <a:gs pos="0">
                    <a:srgbClr val="66FFCC">
                      <a:gamma/>
                      <a:shade val="46275"/>
                      <a:invGamma/>
                    </a:srgbClr>
                  </a:gs>
                  <a:gs pos="100000">
                    <a:srgbClr val="66FFCC"/>
                  </a:gs>
                </a:gsLst>
                <a:path path="shape">
                  <a:fillToRect l="50000" t="50000" r="50000" b="50000"/>
                </a:path>
              </a:gradFill>
              <a:ln w="9525">
                <a:noFill/>
                <a:round/>
                <a:headEnd/>
                <a:tailEnd/>
              </a:ln>
              <a:effectLst/>
            </p:spPr>
            <p:txBody>
              <a:bodyPr wrap="none" anchor="ctr">
                <a:spAutoFit/>
              </a:bodyPr>
              <a:lstStyle/>
              <a:p>
                <a:endParaRPr lang="en-US"/>
              </a:p>
            </p:txBody>
          </p:sp>
          <p:sp>
            <p:nvSpPr>
              <p:cNvPr id="94" name="Oval 459"/>
              <p:cNvSpPr>
                <a:spLocks noChangeAspect="1" noChangeArrowheads="1"/>
              </p:cNvSpPr>
              <p:nvPr/>
            </p:nvSpPr>
            <p:spPr bwMode="auto">
              <a:xfrm>
                <a:off x="2400" y="3120"/>
                <a:ext cx="192" cy="192"/>
              </a:xfrm>
              <a:prstGeom prst="ellipse">
                <a:avLst/>
              </a:prstGeom>
              <a:gradFill rotWithShape="0">
                <a:gsLst>
                  <a:gs pos="0">
                    <a:srgbClr val="66FFCC">
                      <a:gamma/>
                      <a:shade val="46275"/>
                      <a:invGamma/>
                    </a:srgbClr>
                  </a:gs>
                  <a:gs pos="100000">
                    <a:srgbClr val="66FFCC"/>
                  </a:gs>
                </a:gsLst>
                <a:path path="shape">
                  <a:fillToRect l="50000" t="50000" r="50000" b="50000"/>
                </a:path>
              </a:gradFill>
              <a:ln w="9525">
                <a:noFill/>
                <a:round/>
                <a:headEnd/>
                <a:tailEnd/>
              </a:ln>
              <a:effectLst/>
            </p:spPr>
            <p:txBody>
              <a:bodyPr wrap="none" anchor="ctr">
                <a:spAutoFit/>
              </a:bodyPr>
              <a:lstStyle/>
              <a:p>
                <a:endParaRPr lang="en-US"/>
              </a:p>
            </p:txBody>
          </p:sp>
          <p:sp>
            <p:nvSpPr>
              <p:cNvPr id="95" name="Oval 460"/>
              <p:cNvSpPr>
                <a:spLocks noChangeAspect="1" noChangeArrowheads="1"/>
              </p:cNvSpPr>
              <p:nvPr/>
            </p:nvSpPr>
            <p:spPr bwMode="auto">
              <a:xfrm>
                <a:off x="2592" y="2832"/>
                <a:ext cx="192" cy="192"/>
              </a:xfrm>
              <a:prstGeom prst="ellipse">
                <a:avLst/>
              </a:prstGeom>
              <a:gradFill rotWithShape="0">
                <a:gsLst>
                  <a:gs pos="0">
                    <a:srgbClr val="9900FF">
                      <a:gamma/>
                      <a:shade val="46275"/>
                      <a:invGamma/>
                    </a:srgbClr>
                  </a:gs>
                  <a:gs pos="100000">
                    <a:srgbClr val="9900FF"/>
                  </a:gs>
                </a:gsLst>
                <a:path path="shape">
                  <a:fillToRect l="50000" t="50000" r="50000" b="50000"/>
                </a:path>
              </a:gradFill>
              <a:ln w="9525">
                <a:noFill/>
                <a:round/>
                <a:headEnd/>
                <a:tailEnd/>
              </a:ln>
              <a:effectLst/>
            </p:spPr>
            <p:txBody>
              <a:bodyPr wrap="none" anchor="ctr">
                <a:spAutoFit/>
              </a:bodyPr>
              <a:lstStyle/>
              <a:p>
                <a:endParaRPr lang="en-US"/>
              </a:p>
            </p:txBody>
          </p:sp>
          <p:sp>
            <p:nvSpPr>
              <p:cNvPr id="96" name="Oval 461"/>
              <p:cNvSpPr>
                <a:spLocks noChangeAspect="1" noChangeArrowheads="1"/>
              </p:cNvSpPr>
              <p:nvPr/>
            </p:nvSpPr>
            <p:spPr bwMode="auto">
              <a:xfrm>
                <a:off x="3504" y="3168"/>
                <a:ext cx="192" cy="192"/>
              </a:xfrm>
              <a:prstGeom prst="ellipse">
                <a:avLst/>
              </a:prstGeom>
              <a:gradFill rotWithShape="0">
                <a:gsLst>
                  <a:gs pos="0">
                    <a:srgbClr val="9900FF">
                      <a:gamma/>
                      <a:shade val="46275"/>
                      <a:invGamma/>
                    </a:srgbClr>
                  </a:gs>
                  <a:gs pos="100000">
                    <a:srgbClr val="9900FF"/>
                  </a:gs>
                </a:gsLst>
                <a:path path="shape">
                  <a:fillToRect l="50000" t="50000" r="50000" b="50000"/>
                </a:path>
              </a:gradFill>
              <a:ln w="9525">
                <a:noFill/>
                <a:round/>
                <a:headEnd/>
                <a:tailEnd/>
              </a:ln>
              <a:effectLst/>
            </p:spPr>
            <p:txBody>
              <a:bodyPr wrap="none" anchor="ctr">
                <a:spAutoFit/>
              </a:bodyPr>
              <a:lstStyle/>
              <a:p>
                <a:endParaRPr lang="en-US"/>
              </a:p>
            </p:txBody>
          </p:sp>
          <p:sp>
            <p:nvSpPr>
              <p:cNvPr id="97" name="Oval 462"/>
              <p:cNvSpPr>
                <a:spLocks noChangeAspect="1" noChangeArrowheads="1"/>
              </p:cNvSpPr>
              <p:nvPr/>
            </p:nvSpPr>
            <p:spPr bwMode="auto">
              <a:xfrm>
                <a:off x="4032" y="3120"/>
                <a:ext cx="192" cy="192"/>
              </a:xfrm>
              <a:prstGeom prst="ellipse">
                <a:avLst/>
              </a:prstGeom>
              <a:gradFill rotWithShape="0">
                <a:gsLst>
                  <a:gs pos="0">
                    <a:srgbClr val="9900FF">
                      <a:gamma/>
                      <a:shade val="46275"/>
                      <a:invGamma/>
                    </a:srgbClr>
                  </a:gs>
                  <a:gs pos="100000">
                    <a:srgbClr val="9900FF"/>
                  </a:gs>
                </a:gsLst>
                <a:path path="shape">
                  <a:fillToRect l="50000" t="50000" r="50000" b="50000"/>
                </a:path>
              </a:gradFill>
              <a:ln w="9525">
                <a:noFill/>
                <a:round/>
                <a:headEnd/>
                <a:tailEnd/>
              </a:ln>
              <a:effectLst/>
            </p:spPr>
            <p:txBody>
              <a:bodyPr wrap="none" anchor="ctr">
                <a:spAutoFit/>
              </a:bodyPr>
              <a:lstStyle/>
              <a:p>
                <a:endParaRPr lang="en-US"/>
              </a:p>
            </p:txBody>
          </p:sp>
          <p:sp>
            <p:nvSpPr>
              <p:cNvPr id="98" name="Oval 463"/>
              <p:cNvSpPr>
                <a:spLocks noChangeAspect="1" noChangeArrowheads="1"/>
              </p:cNvSpPr>
              <p:nvPr/>
            </p:nvSpPr>
            <p:spPr bwMode="auto">
              <a:xfrm>
                <a:off x="4848" y="3168"/>
                <a:ext cx="192" cy="192"/>
              </a:xfrm>
              <a:prstGeom prst="ellipse">
                <a:avLst/>
              </a:prstGeom>
              <a:gradFill rotWithShape="0">
                <a:gsLst>
                  <a:gs pos="0">
                    <a:srgbClr val="9900FF">
                      <a:gamma/>
                      <a:shade val="46275"/>
                      <a:invGamma/>
                    </a:srgbClr>
                  </a:gs>
                  <a:gs pos="100000">
                    <a:srgbClr val="9900FF"/>
                  </a:gs>
                </a:gsLst>
                <a:path path="shape">
                  <a:fillToRect l="50000" t="50000" r="50000" b="50000"/>
                </a:path>
              </a:gradFill>
              <a:ln w="9525">
                <a:noFill/>
                <a:round/>
                <a:headEnd/>
                <a:tailEnd/>
              </a:ln>
              <a:effectLst/>
            </p:spPr>
            <p:txBody>
              <a:bodyPr wrap="none" anchor="ctr">
                <a:spAutoFit/>
              </a:bodyPr>
              <a:lstStyle/>
              <a:p>
                <a:endParaRPr lang="en-US"/>
              </a:p>
            </p:txBody>
          </p:sp>
          <p:sp>
            <p:nvSpPr>
              <p:cNvPr id="99" name="Oval 464"/>
              <p:cNvSpPr>
                <a:spLocks noChangeAspect="1" noChangeArrowheads="1"/>
              </p:cNvSpPr>
              <p:nvPr/>
            </p:nvSpPr>
            <p:spPr bwMode="auto">
              <a:xfrm>
                <a:off x="5040" y="2688"/>
                <a:ext cx="192" cy="192"/>
              </a:xfrm>
              <a:prstGeom prst="ellipse">
                <a:avLst/>
              </a:prstGeom>
              <a:gradFill rotWithShape="0">
                <a:gsLst>
                  <a:gs pos="0">
                    <a:srgbClr val="9900FF">
                      <a:gamma/>
                      <a:shade val="46275"/>
                      <a:invGamma/>
                    </a:srgbClr>
                  </a:gs>
                  <a:gs pos="100000">
                    <a:srgbClr val="9900FF"/>
                  </a:gs>
                </a:gsLst>
                <a:path path="shape">
                  <a:fillToRect l="50000" t="50000" r="50000" b="50000"/>
                </a:path>
              </a:gradFill>
              <a:ln w="9525">
                <a:noFill/>
                <a:round/>
                <a:headEnd/>
                <a:tailEnd/>
              </a:ln>
              <a:effectLst/>
            </p:spPr>
            <p:txBody>
              <a:bodyPr wrap="none" anchor="ctr">
                <a:spAutoFit/>
              </a:bodyPr>
              <a:lstStyle/>
              <a:p>
                <a:endParaRPr lang="en-US"/>
              </a:p>
            </p:txBody>
          </p:sp>
          <p:sp>
            <p:nvSpPr>
              <p:cNvPr id="100" name="Line 465"/>
              <p:cNvSpPr>
                <a:spLocks noChangeAspect="1" noChangeShapeType="1"/>
              </p:cNvSpPr>
              <p:nvPr/>
            </p:nvSpPr>
            <p:spPr bwMode="auto">
              <a:xfrm>
                <a:off x="3279" y="3264"/>
                <a:ext cx="144" cy="432"/>
              </a:xfrm>
              <a:prstGeom prst="line">
                <a:avLst/>
              </a:prstGeom>
              <a:noFill/>
              <a:ln w="9525">
                <a:solidFill>
                  <a:schemeClr val="bg1"/>
                </a:solidFill>
                <a:round/>
                <a:headEnd/>
                <a:tailEnd type="triangle" w="med" len="med"/>
              </a:ln>
              <a:effectLst/>
            </p:spPr>
            <p:txBody>
              <a:bodyPr>
                <a:spAutoFit/>
              </a:bodyPr>
              <a:lstStyle/>
              <a:p>
                <a:endParaRPr lang="en-US"/>
              </a:p>
            </p:txBody>
          </p:sp>
          <p:sp>
            <p:nvSpPr>
              <p:cNvPr id="101" name="Line 466"/>
              <p:cNvSpPr>
                <a:spLocks noChangeAspect="1" noChangeShapeType="1"/>
              </p:cNvSpPr>
              <p:nvPr/>
            </p:nvSpPr>
            <p:spPr bwMode="auto">
              <a:xfrm>
                <a:off x="3888" y="3072"/>
                <a:ext cx="240" cy="768"/>
              </a:xfrm>
              <a:prstGeom prst="line">
                <a:avLst/>
              </a:prstGeom>
              <a:noFill/>
              <a:ln w="9525">
                <a:solidFill>
                  <a:schemeClr val="bg1"/>
                </a:solidFill>
                <a:round/>
                <a:headEnd/>
                <a:tailEnd type="triangle" w="med" len="med"/>
              </a:ln>
              <a:effectLst/>
            </p:spPr>
            <p:txBody>
              <a:bodyPr wrap="none">
                <a:spAutoFit/>
              </a:bodyPr>
              <a:lstStyle/>
              <a:p>
                <a:endParaRPr lang="en-US"/>
              </a:p>
            </p:txBody>
          </p:sp>
          <p:sp>
            <p:nvSpPr>
              <p:cNvPr id="102" name="Line 467"/>
              <p:cNvSpPr>
                <a:spLocks noChangeAspect="1" noChangeShapeType="1"/>
              </p:cNvSpPr>
              <p:nvPr/>
            </p:nvSpPr>
            <p:spPr bwMode="auto">
              <a:xfrm>
                <a:off x="4464" y="3120"/>
                <a:ext cx="240" cy="768"/>
              </a:xfrm>
              <a:prstGeom prst="line">
                <a:avLst/>
              </a:prstGeom>
              <a:noFill/>
              <a:ln w="9525">
                <a:solidFill>
                  <a:schemeClr val="bg1"/>
                </a:solidFill>
                <a:round/>
                <a:headEnd/>
                <a:tailEnd type="triangle" w="med" len="med"/>
              </a:ln>
              <a:effectLst/>
            </p:spPr>
            <p:txBody>
              <a:bodyPr wrap="none">
                <a:spAutoFit/>
              </a:bodyPr>
              <a:lstStyle/>
              <a:p>
                <a:endParaRPr lang="en-US"/>
              </a:p>
            </p:txBody>
          </p:sp>
          <p:sp>
            <p:nvSpPr>
              <p:cNvPr id="103" name="Line 468"/>
              <p:cNvSpPr>
                <a:spLocks noChangeAspect="1" noChangeShapeType="1"/>
              </p:cNvSpPr>
              <p:nvPr/>
            </p:nvSpPr>
            <p:spPr bwMode="auto">
              <a:xfrm flipH="1">
                <a:off x="4674" y="3077"/>
                <a:ext cx="192" cy="480"/>
              </a:xfrm>
              <a:prstGeom prst="line">
                <a:avLst/>
              </a:prstGeom>
              <a:noFill/>
              <a:ln w="9525">
                <a:solidFill>
                  <a:schemeClr val="bg1"/>
                </a:solidFill>
                <a:round/>
                <a:headEnd/>
                <a:tailEnd type="triangle" w="med" len="med"/>
              </a:ln>
              <a:effectLst/>
            </p:spPr>
            <p:txBody>
              <a:bodyPr>
                <a:spAutoFit/>
              </a:bodyPr>
              <a:lstStyle/>
              <a:p>
                <a:endParaRPr lang="en-US"/>
              </a:p>
            </p:txBody>
          </p:sp>
          <p:sp>
            <p:nvSpPr>
              <p:cNvPr id="104" name="Line 469"/>
              <p:cNvSpPr>
                <a:spLocks noChangeAspect="1" noChangeShapeType="1"/>
              </p:cNvSpPr>
              <p:nvPr/>
            </p:nvSpPr>
            <p:spPr bwMode="auto">
              <a:xfrm flipH="1">
                <a:off x="3537" y="3269"/>
                <a:ext cx="192" cy="480"/>
              </a:xfrm>
              <a:prstGeom prst="line">
                <a:avLst/>
              </a:prstGeom>
              <a:noFill/>
              <a:ln w="9525">
                <a:solidFill>
                  <a:schemeClr val="bg1"/>
                </a:solidFill>
                <a:round/>
                <a:headEnd/>
                <a:tailEnd type="triangle" w="med" len="med"/>
              </a:ln>
              <a:effectLst/>
            </p:spPr>
            <p:txBody>
              <a:bodyPr>
                <a:spAutoFit/>
              </a:bodyPr>
              <a:lstStyle/>
              <a:p>
                <a:endParaRPr lang="en-US"/>
              </a:p>
            </p:txBody>
          </p:sp>
          <p:sp>
            <p:nvSpPr>
              <p:cNvPr id="105" name="Line 470"/>
              <p:cNvSpPr>
                <a:spLocks noChangeAspect="1" noChangeShapeType="1"/>
              </p:cNvSpPr>
              <p:nvPr/>
            </p:nvSpPr>
            <p:spPr bwMode="auto">
              <a:xfrm flipH="1">
                <a:off x="2577" y="3234"/>
                <a:ext cx="192" cy="480"/>
              </a:xfrm>
              <a:prstGeom prst="line">
                <a:avLst/>
              </a:prstGeom>
              <a:noFill/>
              <a:ln w="9525">
                <a:solidFill>
                  <a:schemeClr val="bg1"/>
                </a:solidFill>
                <a:round/>
                <a:headEnd/>
                <a:tailEnd type="triangle" w="med" len="med"/>
              </a:ln>
              <a:effectLst/>
            </p:spPr>
            <p:txBody>
              <a:bodyPr>
                <a:spAutoFit/>
              </a:bodyPr>
              <a:lstStyle/>
              <a:p>
                <a:endParaRPr lang="en-US"/>
              </a:p>
            </p:txBody>
          </p:sp>
          <p:sp>
            <p:nvSpPr>
              <p:cNvPr id="106" name="Line 471"/>
              <p:cNvSpPr>
                <a:spLocks noChangeAspect="1" noChangeShapeType="1"/>
              </p:cNvSpPr>
              <p:nvPr/>
            </p:nvSpPr>
            <p:spPr bwMode="auto">
              <a:xfrm flipH="1">
                <a:off x="2208" y="3072"/>
                <a:ext cx="192" cy="480"/>
              </a:xfrm>
              <a:prstGeom prst="line">
                <a:avLst/>
              </a:prstGeom>
              <a:noFill/>
              <a:ln w="9525">
                <a:solidFill>
                  <a:schemeClr val="bg1"/>
                </a:solidFill>
                <a:round/>
                <a:headEnd/>
                <a:tailEnd type="triangle" w="med" len="med"/>
              </a:ln>
              <a:effectLst/>
            </p:spPr>
            <p:txBody>
              <a:bodyPr>
                <a:spAutoFit/>
              </a:bodyPr>
              <a:lstStyle/>
              <a:p>
                <a:endParaRPr lang="en-US"/>
              </a:p>
            </p:txBody>
          </p:sp>
          <p:grpSp>
            <p:nvGrpSpPr>
              <p:cNvPr id="107" name="Group 472"/>
              <p:cNvGrpSpPr>
                <a:grpSpLocks noChangeAspect="1"/>
              </p:cNvGrpSpPr>
              <p:nvPr/>
            </p:nvGrpSpPr>
            <p:grpSpPr bwMode="auto">
              <a:xfrm>
                <a:off x="4848" y="2439"/>
                <a:ext cx="260" cy="249"/>
                <a:chOff x="4896" y="1767"/>
                <a:chExt cx="260" cy="249"/>
              </a:xfrm>
            </p:grpSpPr>
            <p:sp>
              <p:nvSpPr>
                <p:cNvPr id="136" name="Oval 473"/>
                <p:cNvSpPr>
                  <a:spLocks noChangeAspect="1" noChangeArrowheads="1"/>
                </p:cNvSpPr>
                <p:nvPr/>
              </p:nvSpPr>
              <p:spPr bwMode="auto">
                <a:xfrm flipH="1">
                  <a:off x="4896" y="1767"/>
                  <a:ext cx="260" cy="249"/>
                </a:xfrm>
                <a:prstGeom prst="ellipse">
                  <a:avLst/>
                </a:prstGeom>
                <a:noFill/>
                <a:ln w="6350">
                  <a:solidFill>
                    <a:srgbClr val="FFFF00"/>
                  </a:solidFill>
                  <a:prstDash val="dash"/>
                  <a:round/>
                  <a:headEnd/>
                  <a:tailEnd/>
                </a:ln>
                <a:effectLst/>
              </p:spPr>
              <p:txBody>
                <a:bodyPr wrap="none" anchor="ctr">
                  <a:spAutoFit/>
                </a:bodyPr>
                <a:lstStyle/>
                <a:p>
                  <a:endParaRPr lang="en-US"/>
                </a:p>
              </p:txBody>
            </p:sp>
            <p:sp>
              <p:nvSpPr>
                <p:cNvPr id="137" name="Oval 474"/>
                <p:cNvSpPr>
                  <a:spLocks noChangeAspect="1" noChangeArrowheads="1"/>
                </p:cNvSpPr>
                <p:nvPr/>
              </p:nvSpPr>
              <p:spPr bwMode="auto">
                <a:xfrm flipH="1">
                  <a:off x="4961" y="1805"/>
                  <a:ext cx="65" cy="62"/>
                </a:xfrm>
                <a:prstGeom prst="ellipse">
                  <a:avLst/>
                </a:prstGeom>
                <a:noFill/>
                <a:ln w="6350">
                  <a:solidFill>
                    <a:srgbClr val="FF0000"/>
                  </a:solidFill>
                  <a:round/>
                  <a:headEnd/>
                  <a:tailEnd/>
                </a:ln>
                <a:effectLst/>
              </p:spPr>
              <p:txBody>
                <a:bodyPr wrap="none" anchor="ctr">
                  <a:spAutoFit/>
                </a:bodyPr>
                <a:lstStyle/>
                <a:p>
                  <a:endParaRPr lang="en-US"/>
                </a:p>
              </p:txBody>
            </p:sp>
            <p:sp>
              <p:nvSpPr>
                <p:cNvPr id="138" name="Oval 475"/>
                <p:cNvSpPr>
                  <a:spLocks noChangeAspect="1" noChangeArrowheads="1"/>
                </p:cNvSpPr>
                <p:nvPr/>
              </p:nvSpPr>
              <p:spPr bwMode="auto">
                <a:xfrm flipH="1">
                  <a:off x="4965" y="1911"/>
                  <a:ext cx="65" cy="62"/>
                </a:xfrm>
                <a:prstGeom prst="ellipse">
                  <a:avLst/>
                </a:prstGeom>
                <a:noFill/>
                <a:ln w="6350">
                  <a:solidFill>
                    <a:srgbClr val="66FFCC"/>
                  </a:solidFill>
                  <a:round/>
                  <a:headEnd/>
                  <a:tailEnd/>
                </a:ln>
                <a:effectLst/>
              </p:spPr>
              <p:txBody>
                <a:bodyPr wrap="none" anchor="ctr">
                  <a:spAutoFit/>
                </a:bodyPr>
                <a:lstStyle/>
                <a:p>
                  <a:endParaRPr lang="en-US"/>
                </a:p>
              </p:txBody>
            </p:sp>
            <p:sp>
              <p:nvSpPr>
                <p:cNvPr id="139" name="Oval 476"/>
                <p:cNvSpPr>
                  <a:spLocks noChangeAspect="1" noChangeArrowheads="1"/>
                </p:cNvSpPr>
                <p:nvPr/>
              </p:nvSpPr>
              <p:spPr bwMode="auto">
                <a:xfrm flipH="1">
                  <a:off x="5059" y="1854"/>
                  <a:ext cx="65" cy="62"/>
                </a:xfrm>
                <a:prstGeom prst="ellipse">
                  <a:avLst/>
                </a:prstGeom>
                <a:noFill/>
                <a:ln w="6350">
                  <a:solidFill>
                    <a:srgbClr val="00CC00"/>
                  </a:solidFill>
                  <a:round/>
                  <a:headEnd/>
                  <a:tailEnd/>
                </a:ln>
                <a:effectLst/>
              </p:spPr>
              <p:txBody>
                <a:bodyPr wrap="none" anchor="ctr">
                  <a:spAutoFit/>
                </a:bodyPr>
                <a:lstStyle/>
                <a:p>
                  <a:endParaRPr lang="en-US"/>
                </a:p>
              </p:txBody>
            </p:sp>
          </p:grpSp>
          <p:grpSp>
            <p:nvGrpSpPr>
              <p:cNvPr id="108" name="Group 477"/>
              <p:cNvGrpSpPr>
                <a:grpSpLocks noChangeAspect="1"/>
              </p:cNvGrpSpPr>
              <p:nvPr/>
            </p:nvGrpSpPr>
            <p:grpSpPr bwMode="auto">
              <a:xfrm>
                <a:off x="4429" y="2535"/>
                <a:ext cx="207" cy="201"/>
                <a:chOff x="3456" y="2103"/>
                <a:chExt cx="207" cy="201"/>
              </a:xfrm>
            </p:grpSpPr>
            <p:sp>
              <p:nvSpPr>
                <p:cNvPr id="133" name="Oval 478"/>
                <p:cNvSpPr>
                  <a:spLocks noChangeAspect="1" noChangeArrowheads="1"/>
                </p:cNvSpPr>
                <p:nvPr/>
              </p:nvSpPr>
              <p:spPr bwMode="auto">
                <a:xfrm flipH="1">
                  <a:off x="3456" y="2103"/>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134" name="Oval 479"/>
                <p:cNvSpPr>
                  <a:spLocks noChangeAspect="1" noChangeArrowheads="1"/>
                </p:cNvSpPr>
                <p:nvPr/>
              </p:nvSpPr>
              <p:spPr bwMode="auto">
                <a:xfrm flipH="1">
                  <a:off x="3503" y="2141"/>
                  <a:ext cx="65" cy="62"/>
                </a:xfrm>
                <a:prstGeom prst="ellipse">
                  <a:avLst/>
                </a:prstGeom>
                <a:solidFill>
                  <a:srgbClr val="66FFCC"/>
                </a:solidFill>
                <a:ln w="6350">
                  <a:solidFill>
                    <a:schemeClr val="tx1"/>
                  </a:solidFill>
                  <a:round/>
                  <a:headEnd/>
                  <a:tailEnd/>
                </a:ln>
                <a:effectLst/>
              </p:spPr>
              <p:txBody>
                <a:bodyPr wrap="none" anchor="ctr">
                  <a:spAutoFit/>
                </a:bodyPr>
                <a:lstStyle/>
                <a:p>
                  <a:endParaRPr lang="en-US"/>
                </a:p>
              </p:txBody>
            </p:sp>
            <p:sp>
              <p:nvSpPr>
                <p:cNvPr id="135" name="Oval 480"/>
                <p:cNvSpPr>
                  <a:spLocks noChangeAspect="1" noChangeArrowheads="1"/>
                </p:cNvSpPr>
                <p:nvPr/>
              </p:nvSpPr>
              <p:spPr bwMode="auto">
                <a:xfrm flipH="1">
                  <a:off x="3565" y="2194"/>
                  <a:ext cx="65" cy="62"/>
                </a:xfrm>
                <a:prstGeom prst="ellipse">
                  <a:avLst/>
                </a:prstGeom>
                <a:noFill/>
                <a:ln w="6350">
                  <a:solidFill>
                    <a:srgbClr val="66FFCC"/>
                  </a:solidFill>
                  <a:round/>
                  <a:headEnd/>
                  <a:tailEnd/>
                </a:ln>
                <a:effectLst/>
              </p:spPr>
              <p:txBody>
                <a:bodyPr wrap="none" anchor="ctr">
                  <a:spAutoFit/>
                </a:bodyPr>
                <a:lstStyle/>
                <a:p>
                  <a:endParaRPr lang="en-US"/>
                </a:p>
              </p:txBody>
            </p:sp>
          </p:grpSp>
          <p:grpSp>
            <p:nvGrpSpPr>
              <p:cNvPr id="109" name="Group 481"/>
              <p:cNvGrpSpPr>
                <a:grpSpLocks noChangeAspect="1"/>
              </p:cNvGrpSpPr>
              <p:nvPr/>
            </p:nvGrpSpPr>
            <p:grpSpPr bwMode="auto">
              <a:xfrm>
                <a:off x="3120" y="2583"/>
                <a:ext cx="207" cy="201"/>
                <a:chOff x="4146" y="2007"/>
                <a:chExt cx="207" cy="201"/>
              </a:xfrm>
            </p:grpSpPr>
            <p:sp>
              <p:nvSpPr>
                <p:cNvPr id="130" name="Oval 482"/>
                <p:cNvSpPr>
                  <a:spLocks noChangeAspect="1" noChangeArrowheads="1"/>
                </p:cNvSpPr>
                <p:nvPr/>
              </p:nvSpPr>
              <p:spPr bwMode="auto">
                <a:xfrm flipH="1">
                  <a:off x="4146" y="2007"/>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131" name="Oval 483"/>
                <p:cNvSpPr>
                  <a:spLocks noChangeAspect="1" noChangeArrowheads="1"/>
                </p:cNvSpPr>
                <p:nvPr/>
              </p:nvSpPr>
              <p:spPr bwMode="auto">
                <a:xfrm flipH="1">
                  <a:off x="4193" y="2045"/>
                  <a:ext cx="65" cy="62"/>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132" name="Oval 484"/>
                <p:cNvSpPr>
                  <a:spLocks noChangeAspect="1" noChangeArrowheads="1"/>
                </p:cNvSpPr>
                <p:nvPr/>
              </p:nvSpPr>
              <p:spPr bwMode="auto">
                <a:xfrm flipH="1">
                  <a:off x="4255" y="2098"/>
                  <a:ext cx="65" cy="62"/>
                </a:xfrm>
                <a:prstGeom prst="ellipse">
                  <a:avLst/>
                </a:prstGeom>
                <a:noFill/>
                <a:ln w="6350">
                  <a:solidFill>
                    <a:srgbClr val="FF0000"/>
                  </a:solidFill>
                  <a:round/>
                  <a:headEnd/>
                  <a:tailEnd/>
                </a:ln>
                <a:effectLst/>
              </p:spPr>
              <p:txBody>
                <a:bodyPr wrap="none" anchor="ctr">
                  <a:spAutoFit/>
                </a:bodyPr>
                <a:lstStyle/>
                <a:p>
                  <a:endParaRPr lang="en-US"/>
                </a:p>
              </p:txBody>
            </p:sp>
          </p:grpSp>
          <p:grpSp>
            <p:nvGrpSpPr>
              <p:cNvPr id="110" name="Group 485"/>
              <p:cNvGrpSpPr>
                <a:grpSpLocks noChangeAspect="1"/>
              </p:cNvGrpSpPr>
              <p:nvPr/>
            </p:nvGrpSpPr>
            <p:grpSpPr bwMode="auto">
              <a:xfrm>
                <a:off x="3441" y="2400"/>
                <a:ext cx="207" cy="201"/>
                <a:chOff x="3729" y="2256"/>
                <a:chExt cx="207" cy="201"/>
              </a:xfrm>
            </p:grpSpPr>
            <p:sp>
              <p:nvSpPr>
                <p:cNvPr id="127" name="Oval 486"/>
                <p:cNvSpPr>
                  <a:spLocks noChangeAspect="1" noChangeArrowheads="1"/>
                </p:cNvSpPr>
                <p:nvPr/>
              </p:nvSpPr>
              <p:spPr bwMode="auto">
                <a:xfrm flipH="1">
                  <a:off x="3729" y="2256"/>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128" name="Oval 487"/>
                <p:cNvSpPr>
                  <a:spLocks noChangeAspect="1" noChangeArrowheads="1"/>
                </p:cNvSpPr>
                <p:nvPr/>
              </p:nvSpPr>
              <p:spPr bwMode="auto">
                <a:xfrm flipH="1">
                  <a:off x="3766" y="2284"/>
                  <a:ext cx="65" cy="62"/>
                </a:xfrm>
                <a:prstGeom prst="ellipse">
                  <a:avLst/>
                </a:prstGeom>
                <a:solidFill>
                  <a:srgbClr val="00CC00"/>
                </a:solidFill>
                <a:ln w="6350">
                  <a:solidFill>
                    <a:schemeClr val="tx1"/>
                  </a:solidFill>
                  <a:round/>
                  <a:headEnd/>
                  <a:tailEnd/>
                </a:ln>
                <a:effectLst/>
              </p:spPr>
              <p:txBody>
                <a:bodyPr wrap="none" anchor="ctr">
                  <a:spAutoFit/>
                </a:bodyPr>
                <a:lstStyle/>
                <a:p>
                  <a:endParaRPr lang="en-US"/>
                </a:p>
              </p:txBody>
            </p:sp>
            <p:sp>
              <p:nvSpPr>
                <p:cNvPr id="129" name="Oval 488"/>
                <p:cNvSpPr>
                  <a:spLocks noChangeAspect="1" noChangeArrowheads="1"/>
                </p:cNvSpPr>
                <p:nvPr/>
              </p:nvSpPr>
              <p:spPr bwMode="auto">
                <a:xfrm flipH="1">
                  <a:off x="3827" y="2357"/>
                  <a:ext cx="65" cy="62"/>
                </a:xfrm>
                <a:prstGeom prst="ellipse">
                  <a:avLst/>
                </a:prstGeom>
                <a:noFill/>
                <a:ln w="6350">
                  <a:solidFill>
                    <a:srgbClr val="00CC00"/>
                  </a:solidFill>
                  <a:round/>
                  <a:headEnd/>
                  <a:tailEnd/>
                </a:ln>
                <a:effectLst/>
              </p:spPr>
              <p:txBody>
                <a:bodyPr wrap="none" anchor="ctr">
                  <a:spAutoFit/>
                </a:bodyPr>
                <a:lstStyle/>
                <a:p>
                  <a:endParaRPr lang="en-US"/>
                </a:p>
              </p:txBody>
            </p:sp>
          </p:grpSp>
          <p:grpSp>
            <p:nvGrpSpPr>
              <p:cNvPr id="111" name="Group 489"/>
              <p:cNvGrpSpPr>
                <a:grpSpLocks noChangeAspect="1"/>
              </p:cNvGrpSpPr>
              <p:nvPr/>
            </p:nvGrpSpPr>
            <p:grpSpPr bwMode="auto">
              <a:xfrm>
                <a:off x="3456" y="2631"/>
                <a:ext cx="207" cy="201"/>
                <a:chOff x="3456" y="2103"/>
                <a:chExt cx="207" cy="201"/>
              </a:xfrm>
            </p:grpSpPr>
            <p:sp>
              <p:nvSpPr>
                <p:cNvPr id="124" name="Oval 490"/>
                <p:cNvSpPr>
                  <a:spLocks noChangeAspect="1" noChangeArrowheads="1"/>
                </p:cNvSpPr>
                <p:nvPr/>
              </p:nvSpPr>
              <p:spPr bwMode="auto">
                <a:xfrm flipH="1">
                  <a:off x="3456" y="2103"/>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125" name="Oval 491"/>
                <p:cNvSpPr>
                  <a:spLocks noChangeAspect="1" noChangeArrowheads="1"/>
                </p:cNvSpPr>
                <p:nvPr/>
              </p:nvSpPr>
              <p:spPr bwMode="auto">
                <a:xfrm flipH="1">
                  <a:off x="3503" y="2141"/>
                  <a:ext cx="65" cy="62"/>
                </a:xfrm>
                <a:prstGeom prst="ellipse">
                  <a:avLst/>
                </a:prstGeom>
                <a:solidFill>
                  <a:srgbClr val="66FFCC"/>
                </a:solidFill>
                <a:ln w="6350">
                  <a:solidFill>
                    <a:schemeClr val="tx1"/>
                  </a:solidFill>
                  <a:round/>
                  <a:headEnd/>
                  <a:tailEnd/>
                </a:ln>
                <a:effectLst/>
              </p:spPr>
              <p:txBody>
                <a:bodyPr wrap="none" anchor="ctr">
                  <a:spAutoFit/>
                </a:bodyPr>
                <a:lstStyle/>
                <a:p>
                  <a:endParaRPr lang="en-US"/>
                </a:p>
              </p:txBody>
            </p:sp>
            <p:sp>
              <p:nvSpPr>
                <p:cNvPr id="126" name="Oval 492"/>
                <p:cNvSpPr>
                  <a:spLocks noChangeAspect="1" noChangeArrowheads="1"/>
                </p:cNvSpPr>
                <p:nvPr/>
              </p:nvSpPr>
              <p:spPr bwMode="auto">
                <a:xfrm flipH="1">
                  <a:off x="3565" y="2194"/>
                  <a:ext cx="65" cy="62"/>
                </a:xfrm>
                <a:prstGeom prst="ellipse">
                  <a:avLst/>
                </a:prstGeom>
                <a:noFill/>
                <a:ln w="6350">
                  <a:solidFill>
                    <a:srgbClr val="66FFCC"/>
                  </a:solidFill>
                  <a:round/>
                  <a:headEnd/>
                  <a:tailEnd/>
                </a:ln>
                <a:effectLst/>
              </p:spPr>
              <p:txBody>
                <a:bodyPr wrap="none" anchor="ctr">
                  <a:spAutoFit/>
                </a:bodyPr>
                <a:lstStyle/>
                <a:p>
                  <a:endParaRPr lang="en-US"/>
                </a:p>
              </p:txBody>
            </p:sp>
          </p:grpSp>
          <p:sp>
            <p:nvSpPr>
              <p:cNvPr id="112" name="Oval 493"/>
              <p:cNvSpPr>
                <a:spLocks noChangeAspect="1" noChangeArrowheads="1"/>
              </p:cNvSpPr>
              <p:nvPr/>
            </p:nvSpPr>
            <p:spPr bwMode="auto">
              <a:xfrm>
                <a:off x="2208" y="2496"/>
                <a:ext cx="192" cy="192"/>
              </a:xfrm>
              <a:prstGeom prst="ellipse">
                <a:avLst/>
              </a:prstGeom>
              <a:gradFill rotWithShape="0">
                <a:gsLst>
                  <a:gs pos="0">
                    <a:srgbClr val="66FFCC">
                      <a:gamma/>
                      <a:shade val="46275"/>
                      <a:invGamma/>
                    </a:srgbClr>
                  </a:gs>
                  <a:gs pos="100000">
                    <a:srgbClr val="66FFCC"/>
                  </a:gs>
                </a:gsLst>
                <a:path path="shape">
                  <a:fillToRect l="50000" t="50000" r="50000" b="50000"/>
                </a:path>
              </a:gradFill>
              <a:ln w="9525">
                <a:noFill/>
                <a:round/>
                <a:headEnd/>
                <a:tailEnd/>
              </a:ln>
              <a:effectLst/>
            </p:spPr>
            <p:txBody>
              <a:bodyPr wrap="none" anchor="ctr">
                <a:spAutoFit/>
              </a:bodyPr>
              <a:lstStyle/>
              <a:p>
                <a:endParaRPr lang="en-US"/>
              </a:p>
            </p:txBody>
          </p:sp>
          <p:sp>
            <p:nvSpPr>
              <p:cNvPr id="113" name="Oval 494"/>
              <p:cNvSpPr>
                <a:spLocks noChangeAspect="1" noChangeArrowheads="1"/>
              </p:cNvSpPr>
              <p:nvPr/>
            </p:nvSpPr>
            <p:spPr bwMode="auto">
              <a:xfrm>
                <a:off x="3696" y="2736"/>
                <a:ext cx="192" cy="192"/>
              </a:xfrm>
              <a:prstGeom prst="ellipse">
                <a:avLst/>
              </a:prstGeom>
              <a:gradFill rotWithShape="0">
                <a:gsLst>
                  <a:gs pos="0">
                    <a:schemeClr val="bg2"/>
                  </a:gs>
                  <a:gs pos="100000">
                    <a:schemeClr val="bg2">
                      <a:gamma/>
                      <a:shade val="46275"/>
                      <a:invGamma/>
                    </a:schemeClr>
                  </a:gs>
                </a:gsLst>
                <a:path path="shape">
                  <a:fillToRect l="50000" t="50000" r="50000" b="50000"/>
                </a:path>
              </a:gradFill>
              <a:ln w="9525">
                <a:noFill/>
                <a:round/>
                <a:headEnd/>
                <a:tailEnd/>
              </a:ln>
              <a:effectLst/>
            </p:spPr>
            <p:txBody>
              <a:bodyPr wrap="none" anchor="ctr">
                <a:spAutoFit/>
              </a:bodyPr>
              <a:lstStyle/>
              <a:p>
                <a:endParaRPr lang="en-US"/>
              </a:p>
            </p:txBody>
          </p:sp>
          <p:sp>
            <p:nvSpPr>
              <p:cNvPr id="114" name="Oval 495"/>
              <p:cNvSpPr>
                <a:spLocks noChangeAspect="1" noChangeArrowheads="1"/>
              </p:cNvSpPr>
              <p:nvPr/>
            </p:nvSpPr>
            <p:spPr bwMode="auto">
              <a:xfrm>
                <a:off x="4224" y="2736"/>
                <a:ext cx="192" cy="192"/>
              </a:xfrm>
              <a:prstGeom prst="ellipse">
                <a:avLst/>
              </a:prstGeom>
              <a:gradFill rotWithShape="0">
                <a:gsLst>
                  <a:gs pos="0">
                    <a:srgbClr val="66FFCC">
                      <a:gamma/>
                      <a:shade val="46275"/>
                      <a:invGamma/>
                    </a:srgbClr>
                  </a:gs>
                  <a:gs pos="100000">
                    <a:srgbClr val="66FFCC"/>
                  </a:gs>
                </a:gsLst>
                <a:path path="shape">
                  <a:fillToRect l="50000" t="50000" r="50000" b="50000"/>
                </a:path>
              </a:gradFill>
              <a:ln w="9525">
                <a:noFill/>
                <a:round/>
                <a:headEnd/>
                <a:tailEnd/>
              </a:ln>
              <a:effectLst/>
            </p:spPr>
            <p:txBody>
              <a:bodyPr wrap="none" anchor="ctr">
                <a:spAutoFit/>
              </a:bodyPr>
              <a:lstStyle/>
              <a:p>
                <a:endParaRPr lang="en-US"/>
              </a:p>
            </p:txBody>
          </p:sp>
          <p:grpSp>
            <p:nvGrpSpPr>
              <p:cNvPr id="115" name="Group 496"/>
              <p:cNvGrpSpPr>
                <a:grpSpLocks noChangeAspect="1"/>
              </p:cNvGrpSpPr>
              <p:nvPr/>
            </p:nvGrpSpPr>
            <p:grpSpPr bwMode="auto">
              <a:xfrm>
                <a:off x="4305" y="2391"/>
                <a:ext cx="207" cy="201"/>
                <a:chOff x="4146" y="2007"/>
                <a:chExt cx="207" cy="201"/>
              </a:xfrm>
            </p:grpSpPr>
            <p:sp>
              <p:nvSpPr>
                <p:cNvPr id="121" name="Oval 497"/>
                <p:cNvSpPr>
                  <a:spLocks noChangeAspect="1" noChangeArrowheads="1"/>
                </p:cNvSpPr>
                <p:nvPr/>
              </p:nvSpPr>
              <p:spPr bwMode="auto">
                <a:xfrm flipH="1">
                  <a:off x="4146" y="2007"/>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122" name="Oval 498"/>
                <p:cNvSpPr>
                  <a:spLocks noChangeAspect="1" noChangeArrowheads="1"/>
                </p:cNvSpPr>
                <p:nvPr/>
              </p:nvSpPr>
              <p:spPr bwMode="auto">
                <a:xfrm flipH="1">
                  <a:off x="4193" y="2045"/>
                  <a:ext cx="65" cy="62"/>
                </a:xfrm>
                <a:prstGeom prst="ellipse">
                  <a:avLst/>
                </a:prstGeom>
                <a:solidFill>
                  <a:srgbClr val="FF0000"/>
                </a:solidFill>
                <a:ln w="6350">
                  <a:solidFill>
                    <a:schemeClr val="tx1"/>
                  </a:solidFill>
                  <a:round/>
                  <a:headEnd/>
                  <a:tailEnd/>
                </a:ln>
                <a:effectLst/>
              </p:spPr>
              <p:txBody>
                <a:bodyPr wrap="none" anchor="ctr">
                  <a:spAutoFit/>
                </a:bodyPr>
                <a:lstStyle/>
                <a:p>
                  <a:endParaRPr lang="en-US"/>
                </a:p>
              </p:txBody>
            </p:sp>
            <p:sp>
              <p:nvSpPr>
                <p:cNvPr id="123" name="Oval 499"/>
                <p:cNvSpPr>
                  <a:spLocks noChangeAspect="1" noChangeArrowheads="1"/>
                </p:cNvSpPr>
                <p:nvPr/>
              </p:nvSpPr>
              <p:spPr bwMode="auto">
                <a:xfrm flipH="1">
                  <a:off x="4255" y="2098"/>
                  <a:ext cx="65" cy="62"/>
                </a:xfrm>
                <a:prstGeom prst="ellipse">
                  <a:avLst/>
                </a:prstGeom>
                <a:noFill/>
                <a:ln w="6350">
                  <a:solidFill>
                    <a:srgbClr val="FF0000"/>
                  </a:solidFill>
                  <a:round/>
                  <a:headEnd/>
                  <a:tailEnd/>
                </a:ln>
                <a:effectLst/>
              </p:spPr>
              <p:txBody>
                <a:bodyPr wrap="none" anchor="ctr">
                  <a:spAutoFit/>
                </a:bodyPr>
                <a:lstStyle/>
                <a:p>
                  <a:endParaRPr lang="en-US"/>
                </a:p>
              </p:txBody>
            </p:sp>
          </p:grpSp>
          <p:grpSp>
            <p:nvGrpSpPr>
              <p:cNvPr id="116" name="Group 500"/>
              <p:cNvGrpSpPr>
                <a:grpSpLocks noChangeAspect="1"/>
              </p:cNvGrpSpPr>
              <p:nvPr/>
            </p:nvGrpSpPr>
            <p:grpSpPr bwMode="auto">
              <a:xfrm>
                <a:off x="4608" y="2295"/>
                <a:ext cx="207" cy="201"/>
                <a:chOff x="3729" y="2256"/>
                <a:chExt cx="207" cy="201"/>
              </a:xfrm>
            </p:grpSpPr>
            <p:sp>
              <p:nvSpPr>
                <p:cNvPr id="118" name="Oval 501"/>
                <p:cNvSpPr>
                  <a:spLocks noChangeAspect="1" noChangeArrowheads="1"/>
                </p:cNvSpPr>
                <p:nvPr/>
              </p:nvSpPr>
              <p:spPr bwMode="auto">
                <a:xfrm flipH="1">
                  <a:off x="3729" y="2256"/>
                  <a:ext cx="207" cy="201"/>
                </a:xfrm>
                <a:prstGeom prst="ellipse">
                  <a:avLst/>
                </a:prstGeom>
                <a:noFill/>
                <a:ln w="6350">
                  <a:solidFill>
                    <a:srgbClr val="FFFF00"/>
                  </a:solidFill>
                  <a:prstDash val="dash"/>
                  <a:round/>
                  <a:headEnd/>
                  <a:tailEnd/>
                </a:ln>
                <a:effectLst/>
              </p:spPr>
              <p:txBody>
                <a:bodyPr anchor="ctr">
                  <a:spAutoFit/>
                </a:bodyPr>
                <a:lstStyle/>
                <a:p>
                  <a:endParaRPr lang="en-US"/>
                </a:p>
              </p:txBody>
            </p:sp>
            <p:sp>
              <p:nvSpPr>
                <p:cNvPr id="119" name="Oval 502"/>
                <p:cNvSpPr>
                  <a:spLocks noChangeAspect="1" noChangeArrowheads="1"/>
                </p:cNvSpPr>
                <p:nvPr/>
              </p:nvSpPr>
              <p:spPr bwMode="auto">
                <a:xfrm flipH="1">
                  <a:off x="3766" y="2284"/>
                  <a:ext cx="65" cy="62"/>
                </a:xfrm>
                <a:prstGeom prst="ellipse">
                  <a:avLst/>
                </a:prstGeom>
                <a:solidFill>
                  <a:srgbClr val="00CC00"/>
                </a:solidFill>
                <a:ln w="6350">
                  <a:solidFill>
                    <a:schemeClr val="tx1"/>
                  </a:solidFill>
                  <a:round/>
                  <a:headEnd/>
                  <a:tailEnd/>
                </a:ln>
                <a:effectLst/>
              </p:spPr>
              <p:txBody>
                <a:bodyPr wrap="none" anchor="ctr">
                  <a:spAutoFit/>
                </a:bodyPr>
                <a:lstStyle/>
                <a:p>
                  <a:endParaRPr lang="en-US"/>
                </a:p>
              </p:txBody>
            </p:sp>
            <p:sp>
              <p:nvSpPr>
                <p:cNvPr id="120" name="Oval 503"/>
                <p:cNvSpPr>
                  <a:spLocks noChangeAspect="1" noChangeArrowheads="1"/>
                </p:cNvSpPr>
                <p:nvPr/>
              </p:nvSpPr>
              <p:spPr bwMode="auto">
                <a:xfrm flipH="1">
                  <a:off x="3827" y="2357"/>
                  <a:ext cx="65" cy="62"/>
                </a:xfrm>
                <a:prstGeom prst="ellipse">
                  <a:avLst/>
                </a:prstGeom>
                <a:noFill/>
                <a:ln w="6350">
                  <a:solidFill>
                    <a:srgbClr val="00CC00"/>
                  </a:solidFill>
                  <a:round/>
                  <a:headEnd/>
                  <a:tailEnd/>
                </a:ln>
                <a:effectLst/>
              </p:spPr>
              <p:txBody>
                <a:bodyPr wrap="none" anchor="ctr">
                  <a:spAutoFit/>
                </a:bodyPr>
                <a:lstStyle/>
                <a:p>
                  <a:endParaRPr lang="en-US"/>
                </a:p>
              </p:txBody>
            </p:sp>
          </p:grpSp>
          <p:sp>
            <p:nvSpPr>
              <p:cNvPr id="117" name="Line 504"/>
              <p:cNvSpPr>
                <a:spLocks noChangeAspect="1" noChangeShapeType="1"/>
              </p:cNvSpPr>
              <p:nvPr/>
            </p:nvSpPr>
            <p:spPr bwMode="auto">
              <a:xfrm>
                <a:off x="4982" y="3317"/>
                <a:ext cx="318" cy="528"/>
              </a:xfrm>
              <a:prstGeom prst="line">
                <a:avLst/>
              </a:prstGeom>
              <a:noFill/>
              <a:ln w="9525">
                <a:solidFill>
                  <a:schemeClr val="bg1"/>
                </a:solidFill>
                <a:round/>
                <a:headEnd/>
                <a:tailEnd type="triangle" w="med" len="med"/>
              </a:ln>
              <a:effectLst/>
            </p:spPr>
            <p:txBody>
              <a:bodyPr>
                <a:spAutoFit/>
              </a:bodyPr>
              <a:lstStyle/>
              <a:p>
                <a:endParaRPr lang="en-US"/>
              </a:p>
            </p:txBody>
          </p:sp>
        </p:grpSp>
        <p:pic>
          <p:nvPicPr>
            <p:cNvPr id="8" name="Picture 505"/>
            <p:cNvPicPr>
              <a:picLocks noChangeAspect="1" noChangeArrowheads="1"/>
            </p:cNvPicPr>
            <p:nvPr/>
          </p:nvPicPr>
          <p:blipFill>
            <a:blip r:embed="rId2" cstate="print"/>
            <a:srcRect/>
            <a:stretch>
              <a:fillRect/>
            </a:stretch>
          </p:blipFill>
          <p:spPr bwMode="auto">
            <a:xfrm>
              <a:off x="5336" y="1152"/>
              <a:ext cx="376" cy="624"/>
            </a:xfrm>
            <a:prstGeom prst="rect">
              <a:avLst/>
            </a:prstGeom>
            <a:noFill/>
          </p:spPr>
        </p:pic>
        <p:pic>
          <p:nvPicPr>
            <p:cNvPr id="9" name="Picture 506"/>
            <p:cNvPicPr>
              <a:picLocks noChangeAspect="1" noChangeArrowheads="1"/>
            </p:cNvPicPr>
            <p:nvPr/>
          </p:nvPicPr>
          <p:blipFill>
            <a:blip r:embed="rId3" cstate="print"/>
            <a:srcRect/>
            <a:stretch>
              <a:fillRect/>
            </a:stretch>
          </p:blipFill>
          <p:spPr bwMode="auto">
            <a:xfrm>
              <a:off x="5209" y="1824"/>
              <a:ext cx="498" cy="624"/>
            </a:xfrm>
            <a:prstGeom prst="rect">
              <a:avLst/>
            </a:prstGeom>
            <a:noFill/>
          </p:spPr>
        </p:pic>
        <p:pic>
          <p:nvPicPr>
            <p:cNvPr id="10" name="Picture 507" descr="ev2_front"/>
            <p:cNvPicPr>
              <a:picLocks noChangeAspect="1" noChangeArrowheads="1"/>
            </p:cNvPicPr>
            <p:nvPr/>
          </p:nvPicPr>
          <p:blipFill>
            <a:blip r:embed="rId4" cstate="print"/>
            <a:srcRect/>
            <a:stretch>
              <a:fillRect/>
            </a:stretch>
          </p:blipFill>
          <p:spPr bwMode="auto">
            <a:xfrm>
              <a:off x="4747" y="3408"/>
              <a:ext cx="960" cy="741"/>
            </a:xfrm>
            <a:prstGeom prst="rect">
              <a:avLst/>
            </a:prstGeom>
            <a:noFill/>
          </p:spPr>
        </p:pic>
        <p:pic>
          <p:nvPicPr>
            <p:cNvPr id="11" name="Picture 508"/>
            <p:cNvPicPr>
              <a:picLocks noChangeAspect="1" noChangeArrowheads="1"/>
            </p:cNvPicPr>
            <p:nvPr/>
          </p:nvPicPr>
          <p:blipFill>
            <a:blip r:embed="rId5" cstate="print"/>
            <a:srcRect/>
            <a:stretch>
              <a:fillRect/>
            </a:stretch>
          </p:blipFill>
          <p:spPr bwMode="auto">
            <a:xfrm>
              <a:off x="5004" y="2544"/>
              <a:ext cx="703" cy="720"/>
            </a:xfrm>
            <a:prstGeom prst="rect">
              <a:avLst/>
            </a:prstGeom>
            <a:noFill/>
          </p:spPr>
        </p:pic>
        <p:sp>
          <p:nvSpPr>
            <p:cNvPr id="12" name="Text Box 509"/>
            <p:cNvSpPr txBox="1">
              <a:spLocks noChangeArrowheads="1"/>
            </p:cNvSpPr>
            <p:nvPr/>
          </p:nvSpPr>
          <p:spPr bwMode="auto">
            <a:xfrm>
              <a:off x="4833" y="1577"/>
              <a:ext cx="603" cy="287"/>
            </a:xfrm>
            <a:prstGeom prst="rect">
              <a:avLst/>
            </a:prstGeom>
            <a:noFill/>
            <a:ln w="9525">
              <a:noFill/>
              <a:miter lim="800000"/>
              <a:headEnd/>
              <a:tailEnd/>
            </a:ln>
            <a:effectLst/>
          </p:spPr>
          <p:txBody>
            <a:bodyPr wrap="none">
              <a:spAutoFit/>
            </a:bodyPr>
            <a:lstStyle/>
            <a:p>
              <a:pPr algn="ctr"/>
              <a:r>
                <a:rPr lang="en-US" sz="2800" dirty="0">
                  <a:solidFill>
                    <a:schemeClr val="bg1"/>
                  </a:solidFill>
                  <a:latin typeface="Trebuchet MS" pitchFamily="34" charset="0"/>
                </a:rPr>
                <a:t>0 fm/c</a:t>
              </a:r>
            </a:p>
          </p:txBody>
        </p:sp>
        <p:sp>
          <p:nvSpPr>
            <p:cNvPr id="13" name="Text Box 510"/>
            <p:cNvSpPr txBox="1">
              <a:spLocks noChangeArrowheads="1"/>
            </p:cNvSpPr>
            <p:nvPr/>
          </p:nvSpPr>
          <p:spPr bwMode="auto">
            <a:xfrm>
              <a:off x="4722" y="2269"/>
              <a:ext cx="603" cy="287"/>
            </a:xfrm>
            <a:prstGeom prst="rect">
              <a:avLst/>
            </a:prstGeom>
            <a:noFill/>
            <a:ln w="9525">
              <a:noFill/>
              <a:miter lim="800000"/>
              <a:headEnd/>
              <a:tailEnd/>
            </a:ln>
            <a:effectLst/>
          </p:spPr>
          <p:txBody>
            <a:bodyPr wrap="none">
              <a:spAutoFit/>
            </a:bodyPr>
            <a:lstStyle/>
            <a:p>
              <a:pPr algn="ctr"/>
              <a:r>
                <a:rPr lang="en-US" sz="2800" dirty="0">
                  <a:solidFill>
                    <a:schemeClr val="bg1"/>
                  </a:solidFill>
                  <a:latin typeface="Trebuchet MS" pitchFamily="34" charset="0"/>
                </a:rPr>
                <a:t>5 fm/c</a:t>
              </a:r>
            </a:p>
          </p:txBody>
        </p:sp>
        <p:sp>
          <p:nvSpPr>
            <p:cNvPr id="14" name="Text Box 511"/>
            <p:cNvSpPr txBox="1">
              <a:spLocks noChangeArrowheads="1"/>
            </p:cNvSpPr>
            <p:nvPr/>
          </p:nvSpPr>
          <p:spPr bwMode="auto">
            <a:xfrm>
              <a:off x="4509" y="2844"/>
              <a:ext cx="692" cy="287"/>
            </a:xfrm>
            <a:prstGeom prst="rect">
              <a:avLst/>
            </a:prstGeom>
            <a:noFill/>
            <a:ln w="9525">
              <a:noFill/>
              <a:miter lim="800000"/>
              <a:headEnd/>
              <a:tailEnd/>
            </a:ln>
            <a:effectLst/>
          </p:spPr>
          <p:txBody>
            <a:bodyPr wrap="none">
              <a:spAutoFit/>
            </a:bodyPr>
            <a:lstStyle/>
            <a:p>
              <a:pPr algn="ctr"/>
              <a:r>
                <a:rPr lang="en-US" sz="2800" dirty="0">
                  <a:solidFill>
                    <a:schemeClr val="bg1"/>
                  </a:solidFill>
                  <a:latin typeface="Trebuchet MS" pitchFamily="34" charset="0"/>
                </a:rPr>
                <a:t>10 fm/c</a:t>
              </a:r>
            </a:p>
          </p:txBody>
        </p:sp>
        <p:sp>
          <p:nvSpPr>
            <p:cNvPr id="15" name="Text Box 512"/>
            <p:cNvSpPr txBox="1">
              <a:spLocks noChangeArrowheads="1"/>
            </p:cNvSpPr>
            <p:nvPr/>
          </p:nvSpPr>
          <p:spPr bwMode="auto">
            <a:xfrm>
              <a:off x="4129" y="3948"/>
              <a:ext cx="780" cy="287"/>
            </a:xfrm>
            <a:prstGeom prst="rect">
              <a:avLst/>
            </a:prstGeom>
            <a:noFill/>
            <a:ln w="9525">
              <a:noFill/>
              <a:miter lim="800000"/>
              <a:headEnd/>
              <a:tailEnd/>
            </a:ln>
            <a:effectLst/>
          </p:spPr>
          <p:txBody>
            <a:bodyPr wrap="none">
              <a:spAutoFit/>
            </a:bodyPr>
            <a:lstStyle/>
            <a:p>
              <a:pPr algn="ctr"/>
              <a:r>
                <a:rPr lang="en-US" sz="2800" dirty="0">
                  <a:solidFill>
                    <a:schemeClr val="bg1"/>
                  </a:solidFill>
                  <a:latin typeface="Trebuchet MS" pitchFamily="34" charset="0"/>
                </a:rPr>
                <a:t>&gt;15 fm/c</a:t>
              </a:r>
            </a:p>
          </p:txBody>
        </p:sp>
        <p:sp>
          <p:nvSpPr>
            <p:cNvPr id="16" name="Text Box 513"/>
            <p:cNvSpPr txBox="1">
              <a:spLocks noChangeArrowheads="1"/>
            </p:cNvSpPr>
            <p:nvPr/>
          </p:nvSpPr>
          <p:spPr bwMode="auto">
            <a:xfrm>
              <a:off x="1440" y="4160"/>
              <a:ext cx="97" cy="186"/>
            </a:xfrm>
            <a:prstGeom prst="rect">
              <a:avLst/>
            </a:prstGeom>
            <a:noFill/>
            <a:ln w="9525" algn="ctr">
              <a:noFill/>
              <a:miter lim="800000"/>
              <a:headEnd/>
              <a:tailEnd/>
            </a:ln>
            <a:effectLst/>
          </p:spPr>
          <p:txBody>
            <a:bodyPr wrap="none">
              <a:spAutoFit/>
            </a:bodyPr>
            <a:lstStyle/>
            <a:p>
              <a:pPr eaLnBrk="0" hangingPunct="0"/>
              <a:endParaRPr lang="en-US" sz="1600" dirty="0">
                <a:solidFill>
                  <a:schemeClr val="bg1"/>
                </a:solidFill>
              </a:endParaRPr>
            </a:p>
          </p:txBody>
        </p:sp>
      </p:grpSp>
      <p:sp>
        <p:nvSpPr>
          <p:cNvPr id="517" name="Text Box 514"/>
          <p:cNvSpPr txBox="1">
            <a:spLocks noChangeArrowheads="1"/>
          </p:cNvSpPr>
          <p:nvPr/>
        </p:nvSpPr>
        <p:spPr bwMode="auto">
          <a:xfrm>
            <a:off x="2933700" y="60325"/>
            <a:ext cx="3543300" cy="701675"/>
          </a:xfrm>
          <a:prstGeom prst="rect">
            <a:avLst/>
          </a:prstGeom>
          <a:noFill/>
          <a:ln w="9525" algn="ctr">
            <a:noFill/>
            <a:miter lim="800000"/>
            <a:headEnd/>
            <a:tailEnd/>
          </a:ln>
          <a:effectLst/>
        </p:spPr>
        <p:txBody>
          <a:bodyPr wrap="none">
            <a:spAutoFit/>
          </a:bodyPr>
          <a:lstStyle/>
          <a:p>
            <a:r>
              <a:rPr lang="en-US" sz="4000" u="sng" dirty="0">
                <a:solidFill>
                  <a:schemeClr val="bg1"/>
                </a:solidFill>
              </a:rPr>
              <a:t>Time Evolution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152400" y="-76200"/>
            <a:ext cx="8991600" cy="838200"/>
          </a:xfrm>
        </p:spPr>
        <p:txBody>
          <a:bodyPr/>
          <a:lstStyle/>
          <a:p>
            <a:r>
              <a:rPr lang="en-US" u="sng" dirty="0">
                <a:solidFill>
                  <a:schemeClr val="bg1"/>
                </a:solidFill>
              </a:rPr>
              <a:t>Non-Central A+A Geometry</a:t>
            </a:r>
          </a:p>
        </p:txBody>
      </p:sp>
      <p:pic>
        <p:nvPicPr>
          <p:cNvPr id="6" name="Picture 3"/>
          <p:cNvPicPr>
            <a:picLocks noChangeAspect="1" noChangeArrowheads="1"/>
          </p:cNvPicPr>
          <p:nvPr/>
        </p:nvPicPr>
        <p:blipFill>
          <a:blip r:embed="rId2" cstate="print"/>
          <a:srcRect/>
          <a:stretch>
            <a:fillRect/>
          </a:stretch>
        </p:blipFill>
        <p:spPr bwMode="auto">
          <a:xfrm>
            <a:off x="2514600" y="838200"/>
            <a:ext cx="4191000" cy="4156747"/>
          </a:xfrm>
          <a:prstGeom prst="rect">
            <a:avLst/>
          </a:prstGeom>
          <a:noFill/>
        </p:spPr>
      </p:pic>
      <p:pic>
        <p:nvPicPr>
          <p:cNvPr id="8" name="Picture 5"/>
          <p:cNvPicPr>
            <a:picLocks noChangeAspect="1" noChangeArrowheads="1"/>
          </p:cNvPicPr>
          <p:nvPr/>
        </p:nvPicPr>
        <p:blipFill>
          <a:blip r:embed="rId3" cstate="print"/>
          <a:srcRect/>
          <a:stretch>
            <a:fillRect/>
          </a:stretch>
        </p:blipFill>
        <p:spPr bwMode="auto">
          <a:xfrm>
            <a:off x="228600" y="5145088"/>
            <a:ext cx="8736013" cy="798512"/>
          </a:xfrm>
          <a:prstGeom prst="rect">
            <a:avLst/>
          </a:prstGeom>
          <a:noFill/>
        </p:spPr>
      </p:pic>
      <p:grpSp>
        <p:nvGrpSpPr>
          <p:cNvPr id="9" name="Group 8"/>
          <p:cNvGrpSpPr>
            <a:grpSpLocks/>
          </p:cNvGrpSpPr>
          <p:nvPr/>
        </p:nvGrpSpPr>
        <p:grpSpPr bwMode="auto">
          <a:xfrm>
            <a:off x="4800600" y="1219200"/>
            <a:ext cx="1949450" cy="1524000"/>
            <a:chOff x="1549" y="1568"/>
            <a:chExt cx="1228" cy="960"/>
          </a:xfrm>
        </p:grpSpPr>
        <p:sp>
          <p:nvSpPr>
            <p:cNvPr id="11" name="Line 7"/>
            <p:cNvSpPr>
              <a:spLocks noChangeShapeType="1"/>
            </p:cNvSpPr>
            <p:nvPr/>
          </p:nvSpPr>
          <p:spPr bwMode="auto">
            <a:xfrm>
              <a:off x="1591" y="2433"/>
              <a:ext cx="960" cy="0"/>
            </a:xfrm>
            <a:prstGeom prst="line">
              <a:avLst/>
            </a:prstGeom>
            <a:noFill/>
            <a:ln w="38100">
              <a:solidFill>
                <a:schemeClr val="tx1"/>
              </a:solidFill>
              <a:round/>
              <a:headEnd/>
              <a:tailEnd type="triangle" w="med" len="med"/>
            </a:ln>
            <a:effectLst/>
          </p:spPr>
          <p:txBody>
            <a:bodyPr wrap="none" anchor="ctr"/>
            <a:lstStyle/>
            <a:p>
              <a:endParaRPr lang="en-US"/>
            </a:p>
          </p:txBody>
        </p:sp>
        <p:sp>
          <p:nvSpPr>
            <p:cNvPr id="12" name="Line 8"/>
            <p:cNvSpPr>
              <a:spLocks noChangeShapeType="1"/>
            </p:cNvSpPr>
            <p:nvPr/>
          </p:nvSpPr>
          <p:spPr bwMode="auto">
            <a:xfrm rot="-5400000">
              <a:off x="1184" y="2048"/>
              <a:ext cx="960" cy="0"/>
            </a:xfrm>
            <a:prstGeom prst="line">
              <a:avLst/>
            </a:prstGeom>
            <a:noFill/>
            <a:ln w="38100">
              <a:solidFill>
                <a:schemeClr val="tx1"/>
              </a:solidFill>
              <a:round/>
              <a:headEnd/>
              <a:tailEnd type="triangle" w="med" len="med"/>
            </a:ln>
            <a:effectLst/>
          </p:spPr>
          <p:txBody>
            <a:bodyPr wrap="none" anchor="ctr"/>
            <a:lstStyle/>
            <a:p>
              <a:endParaRPr lang="en-US"/>
            </a:p>
          </p:txBody>
        </p:sp>
        <p:sp>
          <p:nvSpPr>
            <p:cNvPr id="13" name="Line 9"/>
            <p:cNvSpPr>
              <a:spLocks noChangeShapeType="1"/>
            </p:cNvSpPr>
            <p:nvPr/>
          </p:nvSpPr>
          <p:spPr bwMode="auto">
            <a:xfrm rot="-2664560">
              <a:off x="1549" y="1974"/>
              <a:ext cx="1228" cy="118"/>
            </a:xfrm>
            <a:prstGeom prst="line">
              <a:avLst/>
            </a:prstGeom>
            <a:noFill/>
            <a:ln w="38100">
              <a:solidFill>
                <a:srgbClr val="FF0000"/>
              </a:solidFill>
              <a:round/>
              <a:headEnd/>
              <a:tailEnd type="triangle" w="med" len="med"/>
            </a:ln>
            <a:effectLst/>
          </p:spPr>
          <p:txBody>
            <a:bodyPr wrap="none" anchor="ctr"/>
            <a:lstStyle/>
            <a:p>
              <a:endParaRPr lang="en-US"/>
            </a:p>
          </p:txBody>
        </p:sp>
        <p:pic>
          <p:nvPicPr>
            <p:cNvPr id="14" name="Picture 10"/>
            <p:cNvPicPr>
              <a:picLocks noChangeAspect="1" noChangeArrowheads="1"/>
            </p:cNvPicPr>
            <p:nvPr/>
          </p:nvPicPr>
          <p:blipFill>
            <a:blip r:embed="rId4" cstate="print"/>
            <a:srcRect/>
            <a:stretch>
              <a:fillRect/>
            </a:stretch>
          </p:blipFill>
          <p:spPr bwMode="auto">
            <a:xfrm>
              <a:off x="2119" y="2145"/>
              <a:ext cx="248" cy="200"/>
            </a:xfrm>
            <a:prstGeom prst="rect">
              <a:avLst/>
            </a:prstGeom>
            <a:noFill/>
          </p:spPr>
        </p:pic>
        <p:sp>
          <p:nvSpPr>
            <p:cNvPr id="15" name="Arc 11"/>
            <p:cNvSpPr>
              <a:spLocks/>
            </p:cNvSpPr>
            <p:nvPr/>
          </p:nvSpPr>
          <p:spPr bwMode="auto">
            <a:xfrm>
              <a:off x="2104" y="2000"/>
              <a:ext cx="288" cy="439"/>
            </a:xfrm>
            <a:custGeom>
              <a:avLst/>
              <a:gdLst>
                <a:gd name="G0" fmla="+- 0 0 0"/>
                <a:gd name="G1" fmla="+- 19610 0 0"/>
                <a:gd name="G2" fmla="+- 21600 0 0"/>
                <a:gd name="T0" fmla="*/ 9054 w 21595"/>
                <a:gd name="T1" fmla="*/ 0 h 19610"/>
                <a:gd name="T2" fmla="*/ 21595 w 21595"/>
                <a:gd name="T3" fmla="*/ 19188 h 19610"/>
                <a:gd name="T4" fmla="*/ 0 w 21595"/>
                <a:gd name="T5" fmla="*/ 19610 h 19610"/>
              </a:gdLst>
              <a:ahLst/>
              <a:cxnLst>
                <a:cxn ang="0">
                  <a:pos x="T0" y="T1"/>
                </a:cxn>
                <a:cxn ang="0">
                  <a:pos x="T2" y="T3"/>
                </a:cxn>
                <a:cxn ang="0">
                  <a:pos x="T4" y="T5"/>
                </a:cxn>
              </a:cxnLst>
              <a:rect l="0" t="0" r="r" b="b"/>
              <a:pathLst>
                <a:path w="21595" h="19610" fill="none" extrusionOk="0">
                  <a:moveTo>
                    <a:pt x="9054" y="-1"/>
                  </a:moveTo>
                  <a:cubicBezTo>
                    <a:pt x="16564" y="3466"/>
                    <a:pt x="21434" y="10918"/>
                    <a:pt x="21595" y="19187"/>
                  </a:cubicBezTo>
                </a:path>
                <a:path w="21595" h="19610" stroke="0" extrusionOk="0">
                  <a:moveTo>
                    <a:pt x="9054" y="-1"/>
                  </a:moveTo>
                  <a:cubicBezTo>
                    <a:pt x="16564" y="3466"/>
                    <a:pt x="21434" y="10918"/>
                    <a:pt x="21595" y="19187"/>
                  </a:cubicBezTo>
                  <a:lnTo>
                    <a:pt x="0" y="19610"/>
                  </a:lnTo>
                  <a:close/>
                </a:path>
              </a:pathLst>
            </a:custGeom>
            <a:noFill/>
            <a:ln w="38100">
              <a:solidFill>
                <a:srgbClr val="FF0000"/>
              </a:solidFill>
              <a:round/>
              <a:headEnd/>
              <a:tailEnd/>
            </a:ln>
            <a:effectLst/>
          </p:spPr>
          <p:txBody>
            <a:bodyPr wrap="none" anchor="ctr"/>
            <a:lstStyle/>
            <a:p>
              <a:endParaRPr lang="en-US"/>
            </a:p>
          </p:txBody>
        </p:sp>
      </p:grpSp>
      <p:sp>
        <p:nvSpPr>
          <p:cNvPr id="10" name="Line 12"/>
          <p:cNvSpPr>
            <a:spLocks noChangeShapeType="1"/>
          </p:cNvSpPr>
          <p:nvPr/>
        </p:nvSpPr>
        <p:spPr bwMode="auto">
          <a:xfrm>
            <a:off x="5943600" y="5791200"/>
            <a:ext cx="304800" cy="0"/>
          </a:xfrm>
          <a:prstGeom prst="line">
            <a:avLst/>
          </a:prstGeom>
          <a:noFill/>
          <a:ln w="38100">
            <a:solidFill>
              <a:srgbClr val="FF0000"/>
            </a:solidFill>
            <a:round/>
            <a:headEnd/>
            <a:tailEnd/>
          </a:ln>
          <a:effectLst/>
        </p:spPr>
        <p:txBody>
          <a:bodyPr>
            <a:spAutoFit/>
          </a:bodyPr>
          <a:lstStyle/>
          <a:p>
            <a:endParaRPr lang="en-US"/>
          </a:p>
        </p:txBody>
      </p:sp>
      <p:sp>
        <p:nvSpPr>
          <p:cNvPr id="51" name="TextBox 50"/>
          <p:cNvSpPr txBox="1"/>
          <p:nvPr/>
        </p:nvSpPr>
        <p:spPr>
          <a:xfrm>
            <a:off x="2867782" y="6096000"/>
            <a:ext cx="3533018" cy="646331"/>
          </a:xfrm>
          <a:prstGeom prst="rect">
            <a:avLst/>
          </a:prstGeom>
          <a:solidFill>
            <a:schemeClr val="bg2"/>
          </a:solidFill>
        </p:spPr>
        <p:txBody>
          <a:bodyPr wrap="none" rtlCol="0">
            <a:spAutoFit/>
          </a:bodyPr>
          <a:lstStyle/>
          <a:p>
            <a:r>
              <a:rPr lang="en-US" sz="3600" dirty="0">
                <a:solidFill>
                  <a:srgbClr val="FF0000"/>
                </a:solidFill>
              </a:rPr>
              <a:t>v</a:t>
            </a:r>
            <a:r>
              <a:rPr lang="en-US" sz="3600" baseline="-25000" dirty="0">
                <a:solidFill>
                  <a:srgbClr val="FF0000"/>
                </a:solidFill>
              </a:rPr>
              <a:t>2</a:t>
            </a:r>
            <a:r>
              <a:rPr lang="en-US" sz="3600" dirty="0">
                <a:solidFill>
                  <a:srgbClr val="FF0000"/>
                </a:solidFill>
              </a:rPr>
              <a:t> = “elliptic flow”</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3"/>
          <p:cNvGrpSpPr>
            <a:grpSpLocks/>
          </p:cNvGrpSpPr>
          <p:nvPr/>
        </p:nvGrpSpPr>
        <p:grpSpPr bwMode="auto">
          <a:xfrm>
            <a:off x="1447800" y="1066800"/>
            <a:ext cx="6248400" cy="5791200"/>
            <a:chOff x="384" y="288"/>
            <a:chExt cx="2256" cy="2640"/>
          </a:xfrm>
        </p:grpSpPr>
        <p:grpSp>
          <p:nvGrpSpPr>
            <p:cNvPr id="5" name="Group 16"/>
            <p:cNvGrpSpPr>
              <a:grpSpLocks/>
            </p:cNvGrpSpPr>
            <p:nvPr/>
          </p:nvGrpSpPr>
          <p:grpSpPr bwMode="auto">
            <a:xfrm>
              <a:off x="384" y="275"/>
              <a:ext cx="2256" cy="2619"/>
              <a:chOff x="576" y="1184"/>
              <a:chExt cx="1584" cy="1875"/>
            </a:xfrm>
          </p:grpSpPr>
          <p:pic>
            <p:nvPicPr>
              <p:cNvPr id="7" name="Picture 15"/>
              <p:cNvPicPr>
                <a:picLocks noChangeAspect="1" noChangeArrowheads="1"/>
              </p:cNvPicPr>
              <p:nvPr/>
            </p:nvPicPr>
            <p:blipFill>
              <a:blip r:embed="rId2" cstate="print"/>
              <a:srcRect/>
              <a:stretch>
                <a:fillRect/>
              </a:stretch>
            </p:blipFill>
            <p:spPr bwMode="auto">
              <a:xfrm>
                <a:off x="576" y="2999"/>
                <a:ext cx="1584" cy="60"/>
              </a:xfrm>
              <a:prstGeom prst="rect">
                <a:avLst/>
              </a:prstGeom>
              <a:noFill/>
              <a:ln w="9525">
                <a:noFill/>
                <a:miter lim="800000"/>
                <a:headEnd/>
                <a:tailEnd/>
              </a:ln>
            </p:spPr>
          </p:pic>
          <p:pic>
            <p:nvPicPr>
              <p:cNvPr id="8" name="Picture 16"/>
              <p:cNvPicPr>
                <a:picLocks noChangeAspect="1" noChangeArrowheads="1"/>
              </p:cNvPicPr>
              <p:nvPr/>
            </p:nvPicPr>
            <p:blipFill>
              <a:blip r:embed="rId3" cstate="print"/>
              <a:srcRect/>
              <a:stretch>
                <a:fillRect/>
              </a:stretch>
            </p:blipFill>
            <p:spPr bwMode="auto">
              <a:xfrm>
                <a:off x="576" y="2938"/>
                <a:ext cx="1584" cy="61"/>
              </a:xfrm>
              <a:prstGeom prst="rect">
                <a:avLst/>
              </a:prstGeom>
              <a:noFill/>
              <a:ln w="9525">
                <a:noFill/>
                <a:miter lim="800000"/>
                <a:headEnd/>
                <a:tailEnd/>
              </a:ln>
            </p:spPr>
          </p:pic>
          <p:pic>
            <p:nvPicPr>
              <p:cNvPr id="9" name="Picture 17"/>
              <p:cNvPicPr>
                <a:picLocks noChangeAspect="1" noChangeArrowheads="1"/>
              </p:cNvPicPr>
              <p:nvPr/>
            </p:nvPicPr>
            <p:blipFill>
              <a:blip r:embed="rId4" cstate="print"/>
              <a:srcRect/>
              <a:stretch>
                <a:fillRect/>
              </a:stretch>
            </p:blipFill>
            <p:spPr bwMode="auto">
              <a:xfrm>
                <a:off x="576" y="2878"/>
                <a:ext cx="1584" cy="60"/>
              </a:xfrm>
              <a:prstGeom prst="rect">
                <a:avLst/>
              </a:prstGeom>
              <a:noFill/>
              <a:ln w="9525">
                <a:noFill/>
                <a:miter lim="800000"/>
                <a:headEnd/>
                <a:tailEnd/>
              </a:ln>
            </p:spPr>
          </p:pic>
          <p:pic>
            <p:nvPicPr>
              <p:cNvPr id="10" name="Picture 18"/>
              <p:cNvPicPr>
                <a:picLocks noChangeAspect="1" noChangeArrowheads="1"/>
              </p:cNvPicPr>
              <p:nvPr/>
            </p:nvPicPr>
            <p:blipFill>
              <a:blip r:embed="rId5" cstate="print"/>
              <a:srcRect/>
              <a:stretch>
                <a:fillRect/>
              </a:stretch>
            </p:blipFill>
            <p:spPr bwMode="auto">
              <a:xfrm>
                <a:off x="576" y="2817"/>
                <a:ext cx="1584" cy="61"/>
              </a:xfrm>
              <a:prstGeom prst="rect">
                <a:avLst/>
              </a:prstGeom>
              <a:noFill/>
              <a:ln w="9525">
                <a:noFill/>
                <a:miter lim="800000"/>
                <a:headEnd/>
                <a:tailEnd/>
              </a:ln>
            </p:spPr>
          </p:pic>
          <p:pic>
            <p:nvPicPr>
              <p:cNvPr id="11" name="Picture 19"/>
              <p:cNvPicPr>
                <a:picLocks noChangeAspect="1" noChangeArrowheads="1"/>
              </p:cNvPicPr>
              <p:nvPr/>
            </p:nvPicPr>
            <p:blipFill>
              <a:blip r:embed="rId6" cstate="print"/>
              <a:srcRect/>
              <a:stretch>
                <a:fillRect/>
              </a:stretch>
            </p:blipFill>
            <p:spPr bwMode="auto">
              <a:xfrm>
                <a:off x="576" y="2757"/>
                <a:ext cx="1584" cy="60"/>
              </a:xfrm>
              <a:prstGeom prst="rect">
                <a:avLst/>
              </a:prstGeom>
              <a:noFill/>
              <a:ln w="9525">
                <a:noFill/>
                <a:miter lim="800000"/>
                <a:headEnd/>
                <a:tailEnd/>
              </a:ln>
            </p:spPr>
          </p:pic>
          <p:pic>
            <p:nvPicPr>
              <p:cNvPr id="12" name="Picture 20"/>
              <p:cNvPicPr>
                <a:picLocks noChangeAspect="1" noChangeArrowheads="1"/>
              </p:cNvPicPr>
              <p:nvPr/>
            </p:nvPicPr>
            <p:blipFill>
              <a:blip r:embed="rId7" cstate="print"/>
              <a:srcRect/>
              <a:stretch>
                <a:fillRect/>
              </a:stretch>
            </p:blipFill>
            <p:spPr bwMode="auto">
              <a:xfrm>
                <a:off x="576" y="2696"/>
                <a:ext cx="1584" cy="61"/>
              </a:xfrm>
              <a:prstGeom prst="rect">
                <a:avLst/>
              </a:prstGeom>
              <a:noFill/>
              <a:ln w="9525">
                <a:noFill/>
                <a:miter lim="800000"/>
                <a:headEnd/>
                <a:tailEnd/>
              </a:ln>
            </p:spPr>
          </p:pic>
          <p:pic>
            <p:nvPicPr>
              <p:cNvPr id="13" name="Picture 21"/>
              <p:cNvPicPr>
                <a:picLocks noChangeAspect="1" noChangeArrowheads="1"/>
              </p:cNvPicPr>
              <p:nvPr/>
            </p:nvPicPr>
            <p:blipFill>
              <a:blip r:embed="rId8" cstate="print"/>
              <a:srcRect/>
              <a:stretch>
                <a:fillRect/>
              </a:stretch>
            </p:blipFill>
            <p:spPr bwMode="auto">
              <a:xfrm>
                <a:off x="576" y="2636"/>
                <a:ext cx="1584" cy="60"/>
              </a:xfrm>
              <a:prstGeom prst="rect">
                <a:avLst/>
              </a:prstGeom>
              <a:noFill/>
              <a:ln w="9525">
                <a:noFill/>
                <a:miter lim="800000"/>
                <a:headEnd/>
                <a:tailEnd/>
              </a:ln>
            </p:spPr>
          </p:pic>
          <p:pic>
            <p:nvPicPr>
              <p:cNvPr id="14" name="Picture 22"/>
              <p:cNvPicPr>
                <a:picLocks noChangeAspect="1" noChangeArrowheads="1"/>
              </p:cNvPicPr>
              <p:nvPr/>
            </p:nvPicPr>
            <p:blipFill>
              <a:blip r:embed="rId9" cstate="print"/>
              <a:srcRect/>
              <a:stretch>
                <a:fillRect/>
              </a:stretch>
            </p:blipFill>
            <p:spPr bwMode="auto">
              <a:xfrm>
                <a:off x="576" y="2575"/>
                <a:ext cx="1584" cy="61"/>
              </a:xfrm>
              <a:prstGeom prst="rect">
                <a:avLst/>
              </a:prstGeom>
              <a:noFill/>
              <a:ln w="9525">
                <a:noFill/>
                <a:miter lim="800000"/>
                <a:headEnd/>
                <a:tailEnd/>
              </a:ln>
            </p:spPr>
          </p:pic>
          <p:pic>
            <p:nvPicPr>
              <p:cNvPr id="15" name="Picture 23"/>
              <p:cNvPicPr>
                <a:picLocks noChangeAspect="1" noChangeArrowheads="1"/>
              </p:cNvPicPr>
              <p:nvPr/>
            </p:nvPicPr>
            <p:blipFill>
              <a:blip r:embed="rId10" cstate="print"/>
              <a:srcRect/>
              <a:stretch>
                <a:fillRect/>
              </a:stretch>
            </p:blipFill>
            <p:spPr bwMode="auto">
              <a:xfrm>
                <a:off x="576" y="2515"/>
                <a:ext cx="1584" cy="60"/>
              </a:xfrm>
              <a:prstGeom prst="rect">
                <a:avLst/>
              </a:prstGeom>
              <a:noFill/>
              <a:ln w="9525">
                <a:noFill/>
                <a:miter lim="800000"/>
                <a:headEnd/>
                <a:tailEnd/>
              </a:ln>
            </p:spPr>
          </p:pic>
          <p:pic>
            <p:nvPicPr>
              <p:cNvPr id="16" name="Picture 24"/>
              <p:cNvPicPr>
                <a:picLocks noChangeAspect="1" noChangeArrowheads="1"/>
              </p:cNvPicPr>
              <p:nvPr/>
            </p:nvPicPr>
            <p:blipFill>
              <a:blip r:embed="rId11" cstate="print"/>
              <a:srcRect/>
              <a:stretch>
                <a:fillRect/>
              </a:stretch>
            </p:blipFill>
            <p:spPr bwMode="auto">
              <a:xfrm>
                <a:off x="576" y="2454"/>
                <a:ext cx="1584" cy="61"/>
              </a:xfrm>
              <a:prstGeom prst="rect">
                <a:avLst/>
              </a:prstGeom>
              <a:noFill/>
              <a:ln w="9525">
                <a:noFill/>
                <a:miter lim="800000"/>
                <a:headEnd/>
                <a:tailEnd/>
              </a:ln>
            </p:spPr>
          </p:pic>
          <p:pic>
            <p:nvPicPr>
              <p:cNvPr id="17" name="Picture 25"/>
              <p:cNvPicPr>
                <a:picLocks noChangeAspect="1" noChangeArrowheads="1"/>
              </p:cNvPicPr>
              <p:nvPr/>
            </p:nvPicPr>
            <p:blipFill>
              <a:blip r:embed="rId12" cstate="print"/>
              <a:srcRect/>
              <a:stretch>
                <a:fillRect/>
              </a:stretch>
            </p:blipFill>
            <p:spPr bwMode="auto">
              <a:xfrm>
                <a:off x="576" y="2394"/>
                <a:ext cx="1584" cy="60"/>
              </a:xfrm>
              <a:prstGeom prst="rect">
                <a:avLst/>
              </a:prstGeom>
              <a:noFill/>
              <a:ln w="9525">
                <a:noFill/>
                <a:miter lim="800000"/>
                <a:headEnd/>
                <a:tailEnd/>
              </a:ln>
            </p:spPr>
          </p:pic>
          <p:pic>
            <p:nvPicPr>
              <p:cNvPr id="18" name="Picture 26"/>
              <p:cNvPicPr>
                <a:picLocks noChangeAspect="1" noChangeArrowheads="1"/>
              </p:cNvPicPr>
              <p:nvPr/>
            </p:nvPicPr>
            <p:blipFill>
              <a:blip r:embed="rId13" cstate="print"/>
              <a:srcRect/>
              <a:stretch>
                <a:fillRect/>
              </a:stretch>
            </p:blipFill>
            <p:spPr bwMode="auto">
              <a:xfrm>
                <a:off x="576" y="2333"/>
                <a:ext cx="1584" cy="61"/>
              </a:xfrm>
              <a:prstGeom prst="rect">
                <a:avLst/>
              </a:prstGeom>
              <a:noFill/>
              <a:ln w="9525">
                <a:noFill/>
                <a:miter lim="800000"/>
                <a:headEnd/>
                <a:tailEnd/>
              </a:ln>
            </p:spPr>
          </p:pic>
          <p:pic>
            <p:nvPicPr>
              <p:cNvPr id="19" name="Picture 27"/>
              <p:cNvPicPr>
                <a:picLocks noChangeAspect="1" noChangeArrowheads="1"/>
              </p:cNvPicPr>
              <p:nvPr/>
            </p:nvPicPr>
            <p:blipFill>
              <a:blip r:embed="rId14" cstate="print"/>
              <a:srcRect/>
              <a:stretch>
                <a:fillRect/>
              </a:stretch>
            </p:blipFill>
            <p:spPr bwMode="auto">
              <a:xfrm>
                <a:off x="576" y="2273"/>
                <a:ext cx="1584" cy="60"/>
              </a:xfrm>
              <a:prstGeom prst="rect">
                <a:avLst/>
              </a:prstGeom>
              <a:noFill/>
              <a:ln w="9525">
                <a:noFill/>
                <a:miter lim="800000"/>
                <a:headEnd/>
                <a:tailEnd/>
              </a:ln>
            </p:spPr>
          </p:pic>
          <p:pic>
            <p:nvPicPr>
              <p:cNvPr id="20" name="Picture 28"/>
              <p:cNvPicPr>
                <a:picLocks noChangeAspect="1" noChangeArrowheads="1"/>
              </p:cNvPicPr>
              <p:nvPr/>
            </p:nvPicPr>
            <p:blipFill>
              <a:blip r:embed="rId15" cstate="print"/>
              <a:srcRect/>
              <a:stretch>
                <a:fillRect/>
              </a:stretch>
            </p:blipFill>
            <p:spPr bwMode="auto">
              <a:xfrm>
                <a:off x="576" y="2212"/>
                <a:ext cx="1584" cy="61"/>
              </a:xfrm>
              <a:prstGeom prst="rect">
                <a:avLst/>
              </a:prstGeom>
              <a:noFill/>
              <a:ln w="9525">
                <a:noFill/>
                <a:miter lim="800000"/>
                <a:headEnd/>
                <a:tailEnd/>
              </a:ln>
            </p:spPr>
          </p:pic>
          <p:pic>
            <p:nvPicPr>
              <p:cNvPr id="21" name="Picture 29"/>
              <p:cNvPicPr>
                <a:picLocks noChangeAspect="1" noChangeArrowheads="1"/>
              </p:cNvPicPr>
              <p:nvPr/>
            </p:nvPicPr>
            <p:blipFill>
              <a:blip r:embed="rId16" cstate="print"/>
              <a:srcRect/>
              <a:stretch>
                <a:fillRect/>
              </a:stretch>
            </p:blipFill>
            <p:spPr bwMode="auto">
              <a:xfrm>
                <a:off x="576" y="2152"/>
                <a:ext cx="1584" cy="60"/>
              </a:xfrm>
              <a:prstGeom prst="rect">
                <a:avLst/>
              </a:prstGeom>
              <a:noFill/>
              <a:ln w="9525">
                <a:noFill/>
                <a:miter lim="800000"/>
                <a:headEnd/>
                <a:tailEnd/>
              </a:ln>
            </p:spPr>
          </p:pic>
          <p:pic>
            <p:nvPicPr>
              <p:cNvPr id="22" name="Picture 30"/>
              <p:cNvPicPr>
                <a:picLocks noChangeAspect="1" noChangeArrowheads="1"/>
              </p:cNvPicPr>
              <p:nvPr/>
            </p:nvPicPr>
            <p:blipFill>
              <a:blip r:embed="rId17" cstate="print"/>
              <a:srcRect/>
              <a:stretch>
                <a:fillRect/>
              </a:stretch>
            </p:blipFill>
            <p:spPr bwMode="auto">
              <a:xfrm>
                <a:off x="576" y="2091"/>
                <a:ext cx="1584" cy="61"/>
              </a:xfrm>
              <a:prstGeom prst="rect">
                <a:avLst/>
              </a:prstGeom>
              <a:noFill/>
              <a:ln w="9525">
                <a:noFill/>
                <a:miter lim="800000"/>
                <a:headEnd/>
                <a:tailEnd/>
              </a:ln>
            </p:spPr>
          </p:pic>
          <p:pic>
            <p:nvPicPr>
              <p:cNvPr id="23" name="Picture 31"/>
              <p:cNvPicPr>
                <a:picLocks noChangeAspect="1" noChangeArrowheads="1"/>
              </p:cNvPicPr>
              <p:nvPr/>
            </p:nvPicPr>
            <p:blipFill>
              <a:blip r:embed="rId18" cstate="print"/>
              <a:srcRect/>
              <a:stretch>
                <a:fillRect/>
              </a:stretch>
            </p:blipFill>
            <p:spPr bwMode="auto">
              <a:xfrm>
                <a:off x="576" y="2031"/>
                <a:ext cx="1584" cy="60"/>
              </a:xfrm>
              <a:prstGeom prst="rect">
                <a:avLst/>
              </a:prstGeom>
              <a:noFill/>
              <a:ln w="9525">
                <a:noFill/>
                <a:miter lim="800000"/>
                <a:headEnd/>
                <a:tailEnd/>
              </a:ln>
            </p:spPr>
          </p:pic>
          <p:pic>
            <p:nvPicPr>
              <p:cNvPr id="24" name="Picture 32"/>
              <p:cNvPicPr>
                <a:picLocks noChangeAspect="1" noChangeArrowheads="1"/>
              </p:cNvPicPr>
              <p:nvPr/>
            </p:nvPicPr>
            <p:blipFill>
              <a:blip r:embed="rId19" cstate="print"/>
              <a:srcRect/>
              <a:stretch>
                <a:fillRect/>
              </a:stretch>
            </p:blipFill>
            <p:spPr bwMode="auto">
              <a:xfrm>
                <a:off x="576" y="1970"/>
                <a:ext cx="1584" cy="61"/>
              </a:xfrm>
              <a:prstGeom prst="rect">
                <a:avLst/>
              </a:prstGeom>
              <a:noFill/>
              <a:ln w="9525">
                <a:noFill/>
                <a:miter lim="800000"/>
                <a:headEnd/>
                <a:tailEnd/>
              </a:ln>
            </p:spPr>
          </p:pic>
          <p:pic>
            <p:nvPicPr>
              <p:cNvPr id="25" name="Picture 33"/>
              <p:cNvPicPr>
                <a:picLocks noChangeAspect="1" noChangeArrowheads="1"/>
              </p:cNvPicPr>
              <p:nvPr/>
            </p:nvPicPr>
            <p:blipFill>
              <a:blip r:embed="rId20" cstate="print"/>
              <a:srcRect/>
              <a:stretch>
                <a:fillRect/>
              </a:stretch>
            </p:blipFill>
            <p:spPr bwMode="auto">
              <a:xfrm>
                <a:off x="576" y="1910"/>
                <a:ext cx="1584" cy="60"/>
              </a:xfrm>
              <a:prstGeom prst="rect">
                <a:avLst/>
              </a:prstGeom>
              <a:noFill/>
              <a:ln w="9525">
                <a:noFill/>
                <a:miter lim="800000"/>
                <a:headEnd/>
                <a:tailEnd/>
              </a:ln>
            </p:spPr>
          </p:pic>
          <p:pic>
            <p:nvPicPr>
              <p:cNvPr id="26" name="Picture 34"/>
              <p:cNvPicPr>
                <a:picLocks noChangeAspect="1" noChangeArrowheads="1"/>
              </p:cNvPicPr>
              <p:nvPr/>
            </p:nvPicPr>
            <p:blipFill>
              <a:blip r:embed="rId21" cstate="print"/>
              <a:srcRect/>
              <a:stretch>
                <a:fillRect/>
              </a:stretch>
            </p:blipFill>
            <p:spPr bwMode="auto">
              <a:xfrm>
                <a:off x="576" y="1849"/>
                <a:ext cx="1584" cy="61"/>
              </a:xfrm>
              <a:prstGeom prst="rect">
                <a:avLst/>
              </a:prstGeom>
              <a:noFill/>
              <a:ln w="9525">
                <a:noFill/>
                <a:miter lim="800000"/>
                <a:headEnd/>
                <a:tailEnd/>
              </a:ln>
            </p:spPr>
          </p:pic>
          <p:pic>
            <p:nvPicPr>
              <p:cNvPr id="27" name="Picture 35"/>
              <p:cNvPicPr>
                <a:picLocks noChangeAspect="1" noChangeArrowheads="1"/>
              </p:cNvPicPr>
              <p:nvPr/>
            </p:nvPicPr>
            <p:blipFill>
              <a:blip r:embed="rId22" cstate="print"/>
              <a:srcRect/>
              <a:stretch>
                <a:fillRect/>
              </a:stretch>
            </p:blipFill>
            <p:spPr bwMode="auto">
              <a:xfrm>
                <a:off x="576" y="1788"/>
                <a:ext cx="1584" cy="61"/>
              </a:xfrm>
              <a:prstGeom prst="rect">
                <a:avLst/>
              </a:prstGeom>
              <a:noFill/>
              <a:ln w="9525">
                <a:noFill/>
                <a:miter lim="800000"/>
                <a:headEnd/>
                <a:tailEnd/>
              </a:ln>
            </p:spPr>
          </p:pic>
          <p:pic>
            <p:nvPicPr>
              <p:cNvPr id="28" name="Picture 36"/>
              <p:cNvPicPr>
                <a:picLocks noChangeAspect="1" noChangeArrowheads="1"/>
              </p:cNvPicPr>
              <p:nvPr/>
            </p:nvPicPr>
            <p:blipFill>
              <a:blip r:embed="rId23" cstate="print"/>
              <a:srcRect/>
              <a:stretch>
                <a:fillRect/>
              </a:stretch>
            </p:blipFill>
            <p:spPr bwMode="auto">
              <a:xfrm>
                <a:off x="576" y="1728"/>
                <a:ext cx="1584" cy="60"/>
              </a:xfrm>
              <a:prstGeom prst="rect">
                <a:avLst/>
              </a:prstGeom>
              <a:noFill/>
              <a:ln w="9525">
                <a:noFill/>
                <a:miter lim="800000"/>
                <a:headEnd/>
                <a:tailEnd/>
              </a:ln>
            </p:spPr>
          </p:pic>
          <p:pic>
            <p:nvPicPr>
              <p:cNvPr id="29" name="Picture 37"/>
              <p:cNvPicPr>
                <a:picLocks noChangeAspect="1" noChangeArrowheads="1"/>
              </p:cNvPicPr>
              <p:nvPr/>
            </p:nvPicPr>
            <p:blipFill>
              <a:blip r:embed="rId24" cstate="print"/>
              <a:srcRect/>
              <a:stretch>
                <a:fillRect/>
              </a:stretch>
            </p:blipFill>
            <p:spPr bwMode="auto">
              <a:xfrm>
                <a:off x="576" y="1668"/>
                <a:ext cx="1584" cy="60"/>
              </a:xfrm>
              <a:prstGeom prst="rect">
                <a:avLst/>
              </a:prstGeom>
              <a:noFill/>
              <a:ln w="9525">
                <a:noFill/>
                <a:miter lim="800000"/>
                <a:headEnd/>
                <a:tailEnd/>
              </a:ln>
            </p:spPr>
          </p:pic>
          <p:pic>
            <p:nvPicPr>
              <p:cNvPr id="30" name="Picture 38"/>
              <p:cNvPicPr>
                <a:picLocks noChangeAspect="1" noChangeArrowheads="1"/>
              </p:cNvPicPr>
              <p:nvPr/>
            </p:nvPicPr>
            <p:blipFill>
              <a:blip r:embed="rId25" cstate="print"/>
              <a:srcRect/>
              <a:stretch>
                <a:fillRect/>
              </a:stretch>
            </p:blipFill>
            <p:spPr bwMode="auto">
              <a:xfrm>
                <a:off x="576" y="1607"/>
                <a:ext cx="1584" cy="61"/>
              </a:xfrm>
              <a:prstGeom prst="rect">
                <a:avLst/>
              </a:prstGeom>
              <a:noFill/>
              <a:ln w="9525">
                <a:noFill/>
                <a:miter lim="800000"/>
                <a:headEnd/>
                <a:tailEnd/>
              </a:ln>
            </p:spPr>
          </p:pic>
          <p:pic>
            <p:nvPicPr>
              <p:cNvPr id="31" name="Picture 39"/>
              <p:cNvPicPr>
                <a:picLocks noChangeAspect="1" noChangeArrowheads="1"/>
              </p:cNvPicPr>
              <p:nvPr/>
            </p:nvPicPr>
            <p:blipFill>
              <a:blip r:embed="rId26" cstate="print"/>
              <a:srcRect/>
              <a:stretch>
                <a:fillRect/>
              </a:stretch>
            </p:blipFill>
            <p:spPr bwMode="auto">
              <a:xfrm>
                <a:off x="576" y="1547"/>
                <a:ext cx="1584" cy="60"/>
              </a:xfrm>
              <a:prstGeom prst="rect">
                <a:avLst/>
              </a:prstGeom>
              <a:noFill/>
              <a:ln w="9525">
                <a:noFill/>
                <a:miter lim="800000"/>
                <a:headEnd/>
                <a:tailEnd/>
              </a:ln>
            </p:spPr>
          </p:pic>
          <p:pic>
            <p:nvPicPr>
              <p:cNvPr id="32" name="Picture 40"/>
              <p:cNvPicPr>
                <a:picLocks noChangeAspect="1" noChangeArrowheads="1"/>
              </p:cNvPicPr>
              <p:nvPr/>
            </p:nvPicPr>
            <p:blipFill>
              <a:blip r:embed="rId27" cstate="print"/>
              <a:srcRect/>
              <a:stretch>
                <a:fillRect/>
              </a:stretch>
            </p:blipFill>
            <p:spPr bwMode="auto">
              <a:xfrm>
                <a:off x="576" y="1486"/>
                <a:ext cx="1584" cy="61"/>
              </a:xfrm>
              <a:prstGeom prst="rect">
                <a:avLst/>
              </a:prstGeom>
              <a:noFill/>
              <a:ln w="9525">
                <a:noFill/>
                <a:miter lim="800000"/>
                <a:headEnd/>
                <a:tailEnd/>
              </a:ln>
            </p:spPr>
          </p:pic>
          <p:pic>
            <p:nvPicPr>
              <p:cNvPr id="33" name="Picture 41"/>
              <p:cNvPicPr>
                <a:picLocks noChangeAspect="1" noChangeArrowheads="1"/>
              </p:cNvPicPr>
              <p:nvPr/>
            </p:nvPicPr>
            <p:blipFill>
              <a:blip r:embed="rId28" cstate="print"/>
              <a:srcRect/>
              <a:stretch>
                <a:fillRect/>
              </a:stretch>
            </p:blipFill>
            <p:spPr bwMode="auto">
              <a:xfrm>
                <a:off x="576" y="1425"/>
                <a:ext cx="1584" cy="61"/>
              </a:xfrm>
              <a:prstGeom prst="rect">
                <a:avLst/>
              </a:prstGeom>
              <a:noFill/>
              <a:ln w="9525">
                <a:noFill/>
                <a:miter lim="800000"/>
                <a:headEnd/>
                <a:tailEnd/>
              </a:ln>
            </p:spPr>
          </p:pic>
          <p:pic>
            <p:nvPicPr>
              <p:cNvPr id="34" name="Picture 42"/>
              <p:cNvPicPr>
                <a:picLocks noChangeAspect="1" noChangeArrowheads="1"/>
              </p:cNvPicPr>
              <p:nvPr/>
            </p:nvPicPr>
            <p:blipFill>
              <a:blip r:embed="rId29" cstate="print"/>
              <a:srcRect/>
              <a:stretch>
                <a:fillRect/>
              </a:stretch>
            </p:blipFill>
            <p:spPr bwMode="auto">
              <a:xfrm>
                <a:off x="576" y="1365"/>
                <a:ext cx="1584" cy="60"/>
              </a:xfrm>
              <a:prstGeom prst="rect">
                <a:avLst/>
              </a:prstGeom>
              <a:noFill/>
              <a:ln w="9525">
                <a:noFill/>
                <a:miter lim="800000"/>
                <a:headEnd/>
                <a:tailEnd/>
              </a:ln>
            </p:spPr>
          </p:pic>
          <p:pic>
            <p:nvPicPr>
              <p:cNvPr id="35" name="Picture 43"/>
              <p:cNvPicPr>
                <a:picLocks noChangeAspect="1" noChangeArrowheads="1"/>
              </p:cNvPicPr>
              <p:nvPr/>
            </p:nvPicPr>
            <p:blipFill>
              <a:blip r:embed="rId30" cstate="print"/>
              <a:srcRect/>
              <a:stretch>
                <a:fillRect/>
              </a:stretch>
            </p:blipFill>
            <p:spPr bwMode="auto">
              <a:xfrm>
                <a:off x="576" y="1305"/>
                <a:ext cx="1584" cy="60"/>
              </a:xfrm>
              <a:prstGeom prst="rect">
                <a:avLst/>
              </a:prstGeom>
              <a:noFill/>
              <a:ln w="9525">
                <a:noFill/>
                <a:miter lim="800000"/>
                <a:headEnd/>
                <a:tailEnd/>
              </a:ln>
            </p:spPr>
          </p:pic>
          <p:pic>
            <p:nvPicPr>
              <p:cNvPr id="36" name="Picture 44"/>
              <p:cNvPicPr>
                <a:picLocks noChangeAspect="1" noChangeArrowheads="1"/>
              </p:cNvPicPr>
              <p:nvPr/>
            </p:nvPicPr>
            <p:blipFill>
              <a:blip r:embed="rId31" cstate="print"/>
              <a:srcRect/>
              <a:stretch>
                <a:fillRect/>
              </a:stretch>
            </p:blipFill>
            <p:spPr bwMode="auto">
              <a:xfrm>
                <a:off x="576" y="1244"/>
                <a:ext cx="1584" cy="61"/>
              </a:xfrm>
              <a:prstGeom prst="rect">
                <a:avLst/>
              </a:prstGeom>
              <a:noFill/>
              <a:ln w="9525">
                <a:noFill/>
                <a:miter lim="800000"/>
                <a:headEnd/>
                <a:tailEnd/>
              </a:ln>
            </p:spPr>
          </p:pic>
          <p:pic>
            <p:nvPicPr>
              <p:cNvPr id="37" name="Picture 45"/>
              <p:cNvPicPr>
                <a:picLocks noChangeAspect="1" noChangeArrowheads="1"/>
              </p:cNvPicPr>
              <p:nvPr/>
            </p:nvPicPr>
            <p:blipFill>
              <a:blip r:embed="rId6" cstate="print"/>
              <a:srcRect/>
              <a:stretch>
                <a:fillRect/>
              </a:stretch>
            </p:blipFill>
            <p:spPr bwMode="auto">
              <a:xfrm>
                <a:off x="576" y="1184"/>
                <a:ext cx="1584" cy="60"/>
              </a:xfrm>
              <a:prstGeom prst="rect">
                <a:avLst/>
              </a:prstGeom>
              <a:noFill/>
              <a:ln w="9525">
                <a:noFill/>
                <a:miter lim="800000"/>
                <a:headEnd/>
                <a:tailEnd/>
              </a:ln>
            </p:spPr>
          </p:pic>
        </p:grpSp>
        <p:sp>
          <p:nvSpPr>
            <p:cNvPr id="6" name="Text Box 46"/>
            <p:cNvSpPr txBox="1">
              <a:spLocks noChangeArrowheads="1"/>
            </p:cNvSpPr>
            <p:nvPr/>
          </p:nvSpPr>
          <p:spPr bwMode="auto">
            <a:xfrm>
              <a:off x="384" y="2640"/>
              <a:ext cx="92" cy="260"/>
            </a:xfrm>
            <a:prstGeom prst="rect">
              <a:avLst/>
            </a:prstGeom>
            <a:noFill/>
            <a:ln w="9525" algn="ctr">
              <a:noFill/>
              <a:miter lim="800000"/>
              <a:headEnd/>
              <a:tailEnd/>
            </a:ln>
            <a:effectLst/>
          </p:spPr>
          <p:txBody>
            <a:bodyPr wrap="none">
              <a:spAutoFit/>
            </a:bodyPr>
            <a:lstStyle/>
            <a:p>
              <a:pPr eaLnBrk="0" hangingPunct="0"/>
              <a:endParaRPr lang="en-US" sz="2400">
                <a:solidFill>
                  <a:srgbClr val="000066"/>
                </a:solidFill>
                <a:cs typeface="Arial" charset="0"/>
              </a:endParaRPr>
            </a:p>
          </p:txBody>
        </p:sp>
      </p:grpSp>
      <p:sp>
        <p:nvSpPr>
          <p:cNvPr id="38" name="TextBox 37"/>
          <p:cNvSpPr txBox="1"/>
          <p:nvPr/>
        </p:nvSpPr>
        <p:spPr>
          <a:xfrm>
            <a:off x="2572790" y="76200"/>
            <a:ext cx="3904210" cy="707886"/>
          </a:xfrm>
          <a:prstGeom prst="rect">
            <a:avLst/>
          </a:prstGeom>
          <a:noFill/>
        </p:spPr>
        <p:txBody>
          <a:bodyPr wrap="none" rtlCol="0">
            <a:spAutoFit/>
          </a:bodyPr>
          <a:lstStyle/>
          <a:p>
            <a:r>
              <a:rPr lang="en-US" sz="4000" u="sng" dirty="0">
                <a:solidFill>
                  <a:schemeClr val="bg1"/>
                </a:solidFill>
              </a:rPr>
              <a:t>Large Elliptic Flow</a:t>
            </a:r>
          </a:p>
        </p:txBody>
      </p:sp>
      <p:pic>
        <p:nvPicPr>
          <p:cNvPr id="124930" name="Picture 2"/>
          <p:cNvPicPr>
            <a:picLocks noChangeAspect="1" noChangeArrowheads="1"/>
          </p:cNvPicPr>
          <p:nvPr/>
        </p:nvPicPr>
        <p:blipFill>
          <a:blip r:embed="rId32" cstate="print"/>
          <a:srcRect/>
          <a:stretch>
            <a:fillRect/>
          </a:stretch>
        </p:blipFill>
        <p:spPr bwMode="auto">
          <a:xfrm>
            <a:off x="0" y="0"/>
            <a:ext cx="1752600" cy="1314450"/>
          </a:xfrm>
          <a:prstGeom prst="rect">
            <a:avLst/>
          </a:prstGeom>
          <a:noFill/>
          <a:ln w="9525">
            <a:noFill/>
            <a:miter lim="800000"/>
            <a:headEnd/>
            <a:tailEnd/>
          </a:ln>
        </p:spPr>
      </p:pic>
      <p:pic>
        <p:nvPicPr>
          <p:cNvPr id="39" name="Picture 2"/>
          <p:cNvPicPr>
            <a:picLocks noChangeAspect="1" noChangeArrowheads="1"/>
          </p:cNvPicPr>
          <p:nvPr/>
        </p:nvPicPr>
        <p:blipFill>
          <a:blip r:embed="rId32" cstate="print"/>
          <a:srcRect/>
          <a:stretch>
            <a:fillRect/>
          </a:stretch>
        </p:blipFill>
        <p:spPr bwMode="auto">
          <a:xfrm>
            <a:off x="7391400" y="0"/>
            <a:ext cx="1752600" cy="1314450"/>
          </a:xfrm>
          <a:prstGeom prst="rect">
            <a:avLst/>
          </a:prstGeom>
          <a:noFill/>
          <a:ln w="9525">
            <a:noFill/>
            <a:miter lim="800000"/>
            <a:headEnd/>
            <a:tailEnd/>
          </a:ln>
          <a:scene3d>
            <a:camera prst="orthographicFront">
              <a:rot lat="0" lon="10800000" rev="0"/>
            </a:camera>
            <a:lightRig rig="threePt" dir="t"/>
          </a:scene3d>
        </p:spPr>
      </p:pic>
      <p:sp>
        <p:nvSpPr>
          <p:cNvPr id="40" name="Freeform 39"/>
          <p:cNvSpPr/>
          <p:nvPr/>
        </p:nvSpPr>
        <p:spPr>
          <a:xfrm>
            <a:off x="2701636" y="1524000"/>
            <a:ext cx="4350328" cy="406400"/>
          </a:xfrm>
          <a:custGeom>
            <a:avLst/>
            <a:gdLst>
              <a:gd name="connsiteX0" fmla="*/ 0 w 4350328"/>
              <a:gd name="connsiteY0" fmla="*/ 0 h 406400"/>
              <a:gd name="connsiteX1" fmla="*/ 1122219 w 4350328"/>
              <a:gd name="connsiteY1" fmla="*/ 374073 h 406400"/>
              <a:gd name="connsiteX2" fmla="*/ 2175164 w 4350328"/>
              <a:gd name="connsiteY2" fmla="*/ 124691 h 406400"/>
              <a:gd name="connsiteX3" fmla="*/ 3269673 w 4350328"/>
              <a:gd name="connsiteY3" fmla="*/ 401782 h 406400"/>
              <a:gd name="connsiteX4" fmla="*/ 4114800 w 4350328"/>
              <a:gd name="connsiteY4" fmla="*/ 96982 h 406400"/>
              <a:gd name="connsiteX5" fmla="*/ 4350328 w 4350328"/>
              <a:gd name="connsiteY5" fmla="*/ 55418 h 4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0328" h="406400">
                <a:moveTo>
                  <a:pt x="0" y="0"/>
                </a:moveTo>
                <a:cubicBezTo>
                  <a:pt x="379846" y="176645"/>
                  <a:pt x="759692" y="353291"/>
                  <a:pt x="1122219" y="374073"/>
                </a:cubicBezTo>
                <a:cubicBezTo>
                  <a:pt x="1484746" y="394855"/>
                  <a:pt x="1817255" y="120073"/>
                  <a:pt x="2175164" y="124691"/>
                </a:cubicBezTo>
                <a:cubicBezTo>
                  <a:pt x="2533073" y="129309"/>
                  <a:pt x="2946400" y="406400"/>
                  <a:pt x="3269673" y="401782"/>
                </a:cubicBezTo>
                <a:cubicBezTo>
                  <a:pt x="3592946" y="397164"/>
                  <a:pt x="3934691" y="154709"/>
                  <a:pt x="4114800" y="96982"/>
                </a:cubicBezTo>
                <a:cubicBezTo>
                  <a:pt x="4294909" y="39255"/>
                  <a:pt x="4322618" y="47336"/>
                  <a:pt x="4350328" y="55418"/>
                </a:cubicBezTo>
              </a:path>
            </a:pathLst>
          </a:custGeom>
          <a:ln w="762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TextBox 40"/>
          <p:cNvSpPr txBox="1"/>
          <p:nvPr/>
        </p:nvSpPr>
        <p:spPr>
          <a:xfrm>
            <a:off x="76200" y="2217003"/>
            <a:ext cx="8921160" cy="830997"/>
          </a:xfrm>
          <a:prstGeom prst="rect">
            <a:avLst/>
          </a:prstGeom>
          <a:solidFill>
            <a:schemeClr val="bg2"/>
          </a:solidFill>
        </p:spPr>
        <p:txBody>
          <a:bodyPr wrap="none" rtlCol="0">
            <a:spAutoFit/>
          </a:bodyPr>
          <a:lstStyle/>
          <a:p>
            <a:r>
              <a:rPr lang="en-US" sz="4800" dirty="0">
                <a:solidFill>
                  <a:srgbClr val="FF0000"/>
                </a:solidFill>
              </a:rPr>
              <a:t>Literally “seen” in first days at RHIC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wipe(down)">
                                      <p:cBhvr>
                                        <p:cTn id="11" dur="500"/>
                                        <p:tgtEl>
                                          <p:spTgt spid="40"/>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24930"/>
                                        </p:tgtEl>
                                        <p:attrNameLst>
                                          <p:attrName>style.visibility</p:attrName>
                                        </p:attrNameLst>
                                      </p:cBhvr>
                                      <p:to>
                                        <p:strVal val="visible"/>
                                      </p:to>
                                    </p:set>
                                    <p:animEffect transition="in" filter="blinds(horizontal)">
                                      <p:cBhvr>
                                        <p:cTn id="16" dur="500"/>
                                        <p:tgtEl>
                                          <p:spTgt spid="124930"/>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blinds(horizontal)">
                                      <p:cBhvr>
                                        <p:cTn id="19" dur="500"/>
                                        <p:tgtEl>
                                          <p:spTgt spid="41"/>
                                        </p:tgtEl>
                                      </p:cBhvr>
                                    </p:animEffect>
                                  </p:childTnLst>
                                </p:cTn>
                              </p:par>
                              <p:par>
                                <p:cTn id="20" presetID="3" presetClass="entr" presetSubtype="1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blinds(horizontal)">
                                      <p:cBhvr>
                                        <p:cTn id="2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95400" y="76200"/>
            <a:ext cx="6319166" cy="707886"/>
          </a:xfrm>
          <a:prstGeom prst="rect">
            <a:avLst/>
          </a:prstGeom>
          <a:noFill/>
        </p:spPr>
        <p:txBody>
          <a:bodyPr wrap="none" rtlCol="0">
            <a:spAutoFit/>
          </a:bodyPr>
          <a:lstStyle/>
          <a:p>
            <a:r>
              <a:rPr lang="en-US" sz="4000" u="sng" dirty="0">
                <a:solidFill>
                  <a:schemeClr val="bg1"/>
                </a:solidFill>
              </a:rPr>
              <a:t>How Large is the Flow Really?</a:t>
            </a:r>
          </a:p>
        </p:txBody>
      </p:sp>
      <p:sp>
        <p:nvSpPr>
          <p:cNvPr id="8" name="TextBox 7"/>
          <p:cNvSpPr txBox="1"/>
          <p:nvPr/>
        </p:nvSpPr>
        <p:spPr>
          <a:xfrm>
            <a:off x="152400" y="838200"/>
            <a:ext cx="8763000" cy="954107"/>
          </a:xfrm>
          <a:prstGeom prst="rect">
            <a:avLst/>
          </a:prstGeom>
          <a:noFill/>
        </p:spPr>
        <p:txBody>
          <a:bodyPr wrap="square" rtlCol="0">
            <a:spAutoFit/>
          </a:bodyPr>
          <a:lstStyle/>
          <a:p>
            <a:pPr algn="ctr"/>
            <a:r>
              <a:rPr lang="en-US" sz="2800" dirty="0">
                <a:solidFill>
                  <a:srgbClr val="FFFF00"/>
                </a:solidFill>
              </a:rPr>
              <a:t>Assume </a:t>
            </a:r>
            <a:r>
              <a:rPr lang="en-US" sz="2800" u="sng" dirty="0">
                <a:solidFill>
                  <a:srgbClr val="FFFF00"/>
                </a:solidFill>
              </a:rPr>
              <a:t>early </a:t>
            </a:r>
            <a:r>
              <a:rPr lang="en-US" sz="2800" u="sng" dirty="0" err="1">
                <a:solidFill>
                  <a:srgbClr val="FFFF00"/>
                </a:solidFill>
              </a:rPr>
              <a:t>thermalization</a:t>
            </a:r>
            <a:r>
              <a:rPr lang="en-US" sz="2800" dirty="0">
                <a:solidFill>
                  <a:srgbClr val="FFFF00"/>
                </a:solidFill>
              </a:rPr>
              <a:t> and run </a:t>
            </a:r>
            <a:r>
              <a:rPr lang="en-US" sz="2800" u="sng" dirty="0">
                <a:solidFill>
                  <a:srgbClr val="FFFF00"/>
                </a:solidFill>
              </a:rPr>
              <a:t>ideal hydrodynamics</a:t>
            </a:r>
            <a:r>
              <a:rPr lang="en-US" sz="2800" dirty="0">
                <a:solidFill>
                  <a:srgbClr val="FFFF00"/>
                </a:solidFill>
              </a:rPr>
              <a:t> (i.e. no dissipation </a:t>
            </a:r>
            <a:r>
              <a:rPr lang="en-US" sz="2800" dirty="0">
                <a:solidFill>
                  <a:srgbClr val="FFFF00"/>
                </a:solidFill>
                <a:sym typeface="Wingdings" pitchFamily="2" charset="2"/>
              </a:rPr>
              <a:t></a:t>
            </a:r>
            <a:r>
              <a:rPr lang="en-US" sz="2800" dirty="0">
                <a:solidFill>
                  <a:srgbClr val="FFFF00"/>
                </a:solidFill>
              </a:rPr>
              <a:t> zero shear + zero bulk viscosity)</a:t>
            </a:r>
          </a:p>
        </p:txBody>
      </p:sp>
      <p:sp>
        <p:nvSpPr>
          <p:cNvPr id="9" name="TextBox 8"/>
          <p:cNvSpPr txBox="1"/>
          <p:nvPr/>
        </p:nvSpPr>
        <p:spPr>
          <a:xfrm>
            <a:off x="228601" y="1981200"/>
            <a:ext cx="3733800" cy="1600438"/>
          </a:xfrm>
          <a:prstGeom prst="rect">
            <a:avLst/>
          </a:prstGeom>
          <a:noFill/>
        </p:spPr>
        <p:txBody>
          <a:bodyPr wrap="square" rtlCol="0">
            <a:spAutoFit/>
          </a:bodyPr>
          <a:lstStyle/>
          <a:p>
            <a:r>
              <a:rPr lang="en-US" sz="2800" dirty="0">
                <a:solidFill>
                  <a:schemeClr val="bg1"/>
                </a:solidFill>
              </a:rPr>
              <a:t>Key Inputs:</a:t>
            </a:r>
          </a:p>
          <a:p>
            <a:r>
              <a:rPr lang="en-US" sz="1100" dirty="0">
                <a:solidFill>
                  <a:schemeClr val="bg1"/>
                </a:solidFill>
              </a:rPr>
              <a:t> </a:t>
            </a:r>
          </a:p>
          <a:p>
            <a:pPr>
              <a:buFont typeface="Arial" pitchFamily="34" charset="0"/>
              <a:buChar char="•"/>
            </a:pPr>
            <a:r>
              <a:rPr lang="en-US" sz="2800" dirty="0">
                <a:solidFill>
                  <a:schemeClr val="bg1"/>
                </a:solidFill>
              </a:rPr>
              <a:t> Initial Geometry</a:t>
            </a:r>
          </a:p>
          <a:p>
            <a:pPr>
              <a:buFont typeface="Arial" pitchFamily="34" charset="0"/>
              <a:buChar char="•"/>
            </a:pPr>
            <a:r>
              <a:rPr lang="en-US" sz="2800" dirty="0">
                <a:solidFill>
                  <a:schemeClr val="bg1"/>
                </a:solidFill>
              </a:rPr>
              <a:t> QCD Equation of State</a:t>
            </a:r>
          </a:p>
        </p:txBody>
      </p:sp>
      <p:pic>
        <p:nvPicPr>
          <p:cNvPr id="10" name="Picture 9"/>
          <p:cNvPicPr>
            <a:picLocks noChangeAspect="1" noChangeArrowheads="1"/>
          </p:cNvPicPr>
          <p:nvPr/>
        </p:nvPicPr>
        <p:blipFill>
          <a:blip r:embed="rId2" cstate="print"/>
          <a:srcRect/>
          <a:stretch>
            <a:fillRect/>
          </a:stretch>
        </p:blipFill>
        <p:spPr bwMode="auto">
          <a:xfrm>
            <a:off x="76200" y="3733800"/>
            <a:ext cx="3962400" cy="2871787"/>
          </a:xfrm>
          <a:prstGeom prst="rect">
            <a:avLst/>
          </a:prstGeom>
          <a:noFill/>
          <a:ln w="9525">
            <a:noFill/>
            <a:miter lim="800000"/>
            <a:headEnd/>
            <a:tailEnd/>
          </a:ln>
          <a:effectLst/>
        </p:spPr>
      </p:pic>
      <p:pic>
        <p:nvPicPr>
          <p:cNvPr id="11" name="Picture 34" descr="movie_smooth"/>
          <p:cNvPicPr>
            <a:picLocks noChangeAspect="1" noChangeArrowheads="1"/>
          </p:cNvPicPr>
          <p:nvPr/>
        </p:nvPicPr>
        <p:blipFill>
          <a:blip r:embed="rId3" cstate="print"/>
          <a:srcRect/>
          <a:stretch>
            <a:fillRect/>
          </a:stretch>
        </p:blipFill>
        <p:spPr bwMode="auto">
          <a:xfrm>
            <a:off x="4210957" y="1960562"/>
            <a:ext cx="4780643" cy="4668838"/>
          </a:xfrm>
          <a:prstGeom prst="rect">
            <a:avLst/>
          </a:prstGeom>
          <a:noFill/>
        </p:spPr>
      </p:pic>
      <p:sp>
        <p:nvSpPr>
          <p:cNvPr id="12" name="Oval 11"/>
          <p:cNvSpPr/>
          <p:nvPr/>
        </p:nvSpPr>
        <p:spPr>
          <a:xfrm>
            <a:off x="5430157" y="3352800"/>
            <a:ext cx="1447800" cy="16002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056547" y="3352800"/>
            <a:ext cx="1447800" cy="16002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0" presetClass="exit" presetSubtype="0" fill="hold" grpId="1" nodeType="withEffect">
                                  <p:stCondLst>
                                    <p:cond delay="1000"/>
                                  </p:stCondLst>
                                  <p:childTnLst>
                                    <p:animEffect transition="out" filter="fade">
                                      <p:cBhvr>
                                        <p:cTn id="22" dur="2000"/>
                                        <p:tgtEl>
                                          <p:spTgt spid="12"/>
                                        </p:tgtEl>
                                      </p:cBhvr>
                                    </p:animEffect>
                                    <p:set>
                                      <p:cBhvr>
                                        <p:cTn id="23" dur="1" fill="hold">
                                          <p:stCondLst>
                                            <p:cond delay="1999"/>
                                          </p:stCondLst>
                                        </p:cTn>
                                        <p:tgtEl>
                                          <p:spTgt spid="12"/>
                                        </p:tgtEl>
                                        <p:attrNameLst>
                                          <p:attrName>style.visibility</p:attrName>
                                        </p:attrNameLst>
                                      </p:cBhvr>
                                      <p:to>
                                        <p:strVal val="hidden"/>
                                      </p:to>
                                    </p:set>
                                  </p:childTnLst>
                                </p:cTn>
                              </p:par>
                              <p:par>
                                <p:cTn id="24" presetID="10" presetClass="exit" presetSubtype="0" fill="hold" grpId="1" nodeType="withEffect">
                                  <p:stCondLst>
                                    <p:cond delay="1000"/>
                                  </p:stCondLst>
                                  <p:childTnLst>
                                    <p:animEffect transition="out" filter="fade">
                                      <p:cBhvr>
                                        <p:cTn id="25" dur="2000"/>
                                        <p:tgtEl>
                                          <p:spTgt spid="13"/>
                                        </p:tgtEl>
                                      </p:cBhvr>
                                    </p:animEffect>
                                    <p:set>
                                      <p:cBhvr>
                                        <p:cTn id="26" dur="1" fill="hold">
                                          <p:stCondLst>
                                            <p:cond delay="1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animBg="1"/>
      <p:bldP spid="12" grpId="1" animBg="1"/>
      <p:bldP spid="13" grpId="0" animBg="1"/>
      <p:bldP spid="1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4148" y="141982"/>
            <a:ext cx="8385052" cy="1077218"/>
          </a:xfrm>
          <a:prstGeom prst="rect">
            <a:avLst/>
          </a:prstGeom>
          <a:noFill/>
        </p:spPr>
        <p:txBody>
          <a:bodyPr wrap="none" rtlCol="0">
            <a:spAutoFit/>
          </a:bodyPr>
          <a:lstStyle/>
          <a:p>
            <a:pPr algn="ctr"/>
            <a:r>
              <a:rPr lang="en-US" sz="3200" dirty="0">
                <a:solidFill>
                  <a:schemeClr val="bg1"/>
                </a:solidFill>
              </a:rPr>
              <a:t>Fluid cells “freeze-out” below </a:t>
            </a:r>
            <a:r>
              <a:rPr lang="en-US" sz="3200" dirty="0" err="1">
                <a:solidFill>
                  <a:schemeClr val="bg1"/>
                </a:solidFill>
              </a:rPr>
              <a:t>T</a:t>
            </a:r>
            <a:r>
              <a:rPr lang="en-US" sz="3200" baseline="-25000" dirty="0" err="1">
                <a:solidFill>
                  <a:schemeClr val="bg1"/>
                </a:solidFill>
              </a:rPr>
              <a:t>f</a:t>
            </a:r>
            <a:endParaRPr lang="en-US" sz="3200" baseline="-25000" dirty="0">
              <a:solidFill>
                <a:schemeClr val="bg1"/>
              </a:solidFill>
            </a:endParaRPr>
          </a:p>
          <a:p>
            <a:pPr algn="ctr"/>
            <a:r>
              <a:rPr lang="en-US" sz="3200" dirty="0">
                <a:solidFill>
                  <a:schemeClr val="bg1"/>
                </a:solidFill>
              </a:rPr>
              <a:t>Isotropic hadrons in cell rest frame, then boosted</a:t>
            </a:r>
          </a:p>
        </p:txBody>
      </p:sp>
      <p:sp>
        <p:nvSpPr>
          <p:cNvPr id="5" name="TextBox 4"/>
          <p:cNvSpPr txBox="1"/>
          <p:nvPr/>
        </p:nvSpPr>
        <p:spPr>
          <a:xfrm>
            <a:off x="1" y="6059269"/>
            <a:ext cx="9144000" cy="646331"/>
          </a:xfrm>
          <a:prstGeom prst="rect">
            <a:avLst/>
          </a:prstGeom>
          <a:solidFill>
            <a:schemeClr val="bg2"/>
          </a:solidFill>
        </p:spPr>
        <p:txBody>
          <a:bodyPr wrap="square" rtlCol="0">
            <a:spAutoFit/>
          </a:bodyPr>
          <a:lstStyle/>
          <a:p>
            <a:r>
              <a:rPr lang="en-US" sz="3600" i="1" dirty="0">
                <a:solidFill>
                  <a:srgbClr val="FF0000"/>
                </a:solidFill>
              </a:rPr>
              <a:t>Circa</a:t>
            </a:r>
            <a:r>
              <a:rPr lang="en-US" sz="3600" dirty="0">
                <a:solidFill>
                  <a:srgbClr val="FF0000"/>
                </a:solidFill>
              </a:rPr>
              <a:t> 2005:</a:t>
            </a:r>
            <a:r>
              <a:rPr lang="en-US" sz="3600" dirty="0">
                <a:solidFill>
                  <a:srgbClr val="FF0000"/>
                </a:solidFill>
                <a:sym typeface="Wingdings" pitchFamily="2" charset="2"/>
              </a:rPr>
              <a:t>  Quark-Gluon Plasma = Perfect Fluid</a:t>
            </a:r>
            <a:endParaRPr lang="en-US" sz="3600" dirty="0">
              <a:solidFill>
                <a:srgbClr val="FF0000"/>
              </a:solidFill>
            </a:endParaRPr>
          </a:p>
        </p:txBody>
      </p:sp>
      <p:pic>
        <p:nvPicPr>
          <p:cNvPr id="83969" name="Picture 1"/>
          <p:cNvPicPr>
            <a:picLocks noChangeAspect="1" noChangeArrowheads="1"/>
          </p:cNvPicPr>
          <p:nvPr/>
        </p:nvPicPr>
        <p:blipFill>
          <a:blip r:embed="rId2" cstate="print"/>
          <a:srcRect/>
          <a:stretch>
            <a:fillRect/>
          </a:stretch>
        </p:blipFill>
        <p:spPr bwMode="auto">
          <a:xfrm>
            <a:off x="4724399" y="1371600"/>
            <a:ext cx="4114801" cy="4038600"/>
          </a:xfrm>
          <a:prstGeom prst="rect">
            <a:avLst/>
          </a:prstGeom>
          <a:noFill/>
          <a:ln w="9525">
            <a:noFill/>
            <a:miter lim="800000"/>
            <a:headEnd/>
            <a:tailEnd/>
          </a:ln>
        </p:spPr>
      </p:pic>
      <p:pic>
        <p:nvPicPr>
          <p:cNvPr id="2" name="Picture 1"/>
          <p:cNvPicPr>
            <a:picLocks noChangeAspect="1" noChangeArrowheads="1"/>
          </p:cNvPicPr>
          <p:nvPr/>
        </p:nvPicPr>
        <p:blipFill>
          <a:blip r:embed="rId3" cstate="print"/>
          <a:srcRect t="2469" r="47791" b="49794"/>
          <a:stretch>
            <a:fillRect/>
          </a:stretch>
        </p:blipFill>
        <p:spPr bwMode="auto">
          <a:xfrm>
            <a:off x="298704" y="1676400"/>
            <a:ext cx="4197096" cy="3745101"/>
          </a:xfrm>
          <a:prstGeom prst="rect">
            <a:avLst/>
          </a:prstGeom>
          <a:noFill/>
          <a:ln w="9525">
            <a:noFill/>
            <a:miter lim="800000"/>
            <a:headEnd/>
            <a:tailEnd/>
          </a:ln>
        </p:spPr>
      </p:pic>
      <p:sp>
        <p:nvSpPr>
          <p:cNvPr id="6" name="TextBox 5"/>
          <p:cNvSpPr txBox="1"/>
          <p:nvPr/>
        </p:nvSpPr>
        <p:spPr>
          <a:xfrm>
            <a:off x="304800" y="1371600"/>
            <a:ext cx="4191000" cy="400110"/>
          </a:xfrm>
          <a:prstGeom prst="rect">
            <a:avLst/>
          </a:prstGeom>
          <a:solidFill>
            <a:schemeClr val="bg1"/>
          </a:solidFill>
        </p:spPr>
        <p:txBody>
          <a:bodyPr wrap="square" rtlCol="0">
            <a:spAutoFit/>
          </a:bodyPr>
          <a:lstStyle/>
          <a:p>
            <a:r>
              <a:rPr lang="en-US" sz="2000" dirty="0">
                <a:solidFill>
                  <a:srgbClr val="FF0000"/>
                </a:solidFill>
              </a:rPr>
              <a:t>Temperature Profile + Velocity Vectors</a:t>
            </a:r>
          </a:p>
        </p:txBody>
      </p:sp>
      <p:sp>
        <p:nvSpPr>
          <p:cNvPr id="7" name="Rectangle 6"/>
          <p:cNvSpPr/>
          <p:nvPr/>
        </p:nvSpPr>
        <p:spPr>
          <a:xfrm>
            <a:off x="914400" y="1752600"/>
            <a:ext cx="11430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295400" y="5435025"/>
            <a:ext cx="6836743" cy="584775"/>
          </a:xfrm>
          <a:prstGeom prst="rect">
            <a:avLst/>
          </a:prstGeom>
          <a:noFill/>
        </p:spPr>
        <p:txBody>
          <a:bodyPr wrap="none" rtlCol="0">
            <a:spAutoFit/>
          </a:bodyPr>
          <a:lstStyle/>
          <a:p>
            <a:r>
              <a:rPr lang="en-US" sz="3200" dirty="0">
                <a:solidFill>
                  <a:schemeClr val="bg1"/>
                </a:solidFill>
              </a:rPr>
              <a:t>Characteristic “fingerprint” flow pattern</a:t>
            </a:r>
          </a:p>
        </p:txBody>
      </p:sp>
      <p:sp>
        <p:nvSpPr>
          <p:cNvPr id="9" name="Rectangle 2"/>
          <p:cNvSpPr>
            <a:spLocks noChangeArrowheads="1"/>
          </p:cNvSpPr>
          <p:nvPr/>
        </p:nvSpPr>
        <p:spPr bwMode="auto">
          <a:xfrm>
            <a:off x="4572000" y="1371600"/>
            <a:ext cx="4419600" cy="4038600"/>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10" name="Picture 9"/>
          <p:cNvPicPr>
            <a:picLocks noChangeAspect="1" noChangeArrowheads="1"/>
          </p:cNvPicPr>
          <p:nvPr/>
        </p:nvPicPr>
        <p:blipFill>
          <a:blip r:embed="rId4" cstate="print"/>
          <a:srcRect l="6516" t="5548"/>
          <a:stretch>
            <a:fillRect/>
          </a:stretch>
        </p:blipFill>
        <p:spPr>
          <a:xfrm>
            <a:off x="4648200" y="1617663"/>
            <a:ext cx="4343400" cy="3563937"/>
          </a:xfrm>
          <a:prstGeom prst="rect">
            <a:avLst/>
          </a:prstGeom>
          <a:noFill/>
          <a:ln/>
        </p:spPr>
      </p:pic>
      <p:sp>
        <p:nvSpPr>
          <p:cNvPr id="11" name="Text Box 10"/>
          <p:cNvSpPr txBox="1">
            <a:spLocks noChangeArrowheads="1"/>
          </p:cNvSpPr>
          <p:nvPr/>
        </p:nvSpPr>
        <p:spPr bwMode="auto">
          <a:xfrm>
            <a:off x="3733800" y="1600200"/>
            <a:ext cx="560388" cy="519113"/>
          </a:xfrm>
          <a:prstGeom prst="rect">
            <a:avLst/>
          </a:prstGeom>
          <a:noFill/>
          <a:ln w="9525">
            <a:noFill/>
            <a:miter lim="800000"/>
            <a:headEnd/>
            <a:tailEnd/>
          </a:ln>
          <a:effectLst/>
        </p:spPr>
        <p:txBody>
          <a:bodyPr wrap="none">
            <a:spAutoFit/>
          </a:bodyPr>
          <a:lstStyle/>
          <a:p>
            <a:r>
              <a:rPr lang="en-US">
                <a:solidFill>
                  <a:schemeClr val="tx1"/>
                </a:solidFill>
                <a:cs typeface="Arial" charset="0"/>
              </a:rPr>
              <a:t>v2</a:t>
            </a:r>
          </a:p>
        </p:txBody>
      </p:sp>
      <p:sp>
        <p:nvSpPr>
          <p:cNvPr id="12" name="Text Box 11"/>
          <p:cNvSpPr txBox="1">
            <a:spLocks noChangeArrowheads="1"/>
          </p:cNvSpPr>
          <p:nvPr/>
        </p:nvSpPr>
        <p:spPr bwMode="auto">
          <a:xfrm>
            <a:off x="7714430" y="5043488"/>
            <a:ext cx="1200970" cy="461665"/>
          </a:xfrm>
          <a:prstGeom prst="rect">
            <a:avLst/>
          </a:prstGeom>
          <a:noFill/>
          <a:ln w="9525">
            <a:noFill/>
            <a:miter lim="800000"/>
            <a:headEnd/>
            <a:tailEnd/>
          </a:ln>
          <a:effectLst/>
        </p:spPr>
        <p:txBody>
          <a:bodyPr wrap="none">
            <a:spAutoFit/>
          </a:bodyPr>
          <a:lstStyle/>
          <a:p>
            <a:r>
              <a:rPr lang="en-US" sz="2400" dirty="0" err="1">
                <a:solidFill>
                  <a:schemeClr val="tx1"/>
                </a:solidFill>
                <a:cs typeface="Arial" charset="0"/>
              </a:rPr>
              <a:t>p</a:t>
            </a:r>
            <a:r>
              <a:rPr lang="en-US" sz="2400" baseline="-25000" dirty="0" err="1">
                <a:solidFill>
                  <a:schemeClr val="tx1"/>
                </a:solidFill>
                <a:cs typeface="Arial" charset="0"/>
              </a:rPr>
              <a:t>T</a:t>
            </a:r>
            <a:r>
              <a:rPr lang="en-US" sz="2400" baseline="-25000" dirty="0">
                <a:solidFill>
                  <a:schemeClr val="tx1"/>
                </a:solidFill>
                <a:cs typeface="Arial" charset="0"/>
              </a:rPr>
              <a:t> </a:t>
            </a:r>
            <a:r>
              <a:rPr lang="en-US" sz="2400" dirty="0">
                <a:solidFill>
                  <a:schemeClr val="tx1"/>
                </a:solidFill>
                <a:cs typeface="Arial" charset="0"/>
              </a:rPr>
              <a:t>(</a:t>
            </a:r>
            <a:r>
              <a:rPr lang="en-US" sz="2400" dirty="0" err="1">
                <a:solidFill>
                  <a:schemeClr val="tx1"/>
                </a:solidFill>
                <a:cs typeface="Arial" charset="0"/>
              </a:rPr>
              <a:t>GeV</a:t>
            </a:r>
            <a:r>
              <a:rPr lang="en-US" sz="2400" dirty="0">
                <a:solidFill>
                  <a:schemeClr val="tx1"/>
                </a:solidFill>
                <a:cs typeface="Arial" charset="0"/>
              </a:rPr>
              <a:t>)</a:t>
            </a:r>
          </a:p>
        </p:txBody>
      </p:sp>
      <p:sp>
        <p:nvSpPr>
          <p:cNvPr id="13" name="Text Box 11"/>
          <p:cNvSpPr txBox="1">
            <a:spLocks noChangeArrowheads="1"/>
          </p:cNvSpPr>
          <p:nvPr/>
        </p:nvSpPr>
        <p:spPr bwMode="auto">
          <a:xfrm>
            <a:off x="4648200" y="1219200"/>
            <a:ext cx="468398" cy="523220"/>
          </a:xfrm>
          <a:prstGeom prst="rect">
            <a:avLst/>
          </a:prstGeom>
          <a:noFill/>
          <a:ln w="9525">
            <a:noFill/>
            <a:miter lim="800000"/>
            <a:headEnd/>
            <a:tailEnd/>
          </a:ln>
          <a:effectLst/>
        </p:spPr>
        <p:txBody>
          <a:bodyPr wrap="none">
            <a:spAutoFit/>
          </a:bodyPr>
          <a:lstStyle/>
          <a:p>
            <a:r>
              <a:rPr lang="en-US" sz="2800" dirty="0">
                <a:solidFill>
                  <a:schemeClr val="tx1"/>
                </a:solidFill>
                <a:cs typeface="Arial" charset="0"/>
              </a:rPr>
              <a:t>v</a:t>
            </a:r>
            <a:r>
              <a:rPr lang="en-US" sz="2800" baseline="-25000" dirty="0">
                <a:solidFill>
                  <a:schemeClr val="tx1"/>
                </a:solidFill>
                <a:cs typeface="Arial" charset="0"/>
              </a:rPr>
              <a:t>2</a:t>
            </a:r>
          </a:p>
        </p:txBody>
      </p:sp>
      <p:sp>
        <p:nvSpPr>
          <p:cNvPr id="14" name="Rectangle 13"/>
          <p:cNvSpPr/>
          <p:nvPr/>
        </p:nvSpPr>
        <p:spPr>
          <a:xfrm>
            <a:off x="8229600" y="1752600"/>
            <a:ext cx="3048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467600" y="4495800"/>
            <a:ext cx="8382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96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animBg="1"/>
      <p:bldP spid="12" grpId="0"/>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2"/>
          </p:nvPr>
        </p:nvSpPr>
        <p:spPr>
          <a:xfrm>
            <a:off x="6553200" y="6245225"/>
            <a:ext cx="2133600" cy="476250"/>
          </a:xfrm>
        </p:spPr>
        <p:txBody>
          <a:bodyPr/>
          <a:lstStyle/>
          <a:p>
            <a:fld id="{EE43C922-EF3A-469E-A8EE-DA95480D0E69}" type="slidenum">
              <a:rPr lang="en-US"/>
              <a:pPr/>
              <a:t>15</a:t>
            </a:fld>
            <a:endParaRPr lang="en-US"/>
          </a:p>
        </p:txBody>
      </p:sp>
      <p:graphicFrame>
        <p:nvGraphicFramePr>
          <p:cNvPr id="9" name="Object 13"/>
          <p:cNvGraphicFramePr>
            <a:graphicFrameLocks noChangeAspect="1"/>
          </p:cNvGraphicFramePr>
          <p:nvPr/>
        </p:nvGraphicFramePr>
        <p:xfrm>
          <a:off x="6553200" y="1828800"/>
          <a:ext cx="1981200" cy="1036638"/>
        </p:xfrm>
        <a:graphic>
          <a:graphicData uri="http://schemas.openxmlformats.org/presentationml/2006/ole">
            <mc:AlternateContent xmlns:mc="http://schemas.openxmlformats.org/markup-compatibility/2006">
              <mc:Choice xmlns:v="urn:schemas-microsoft-com:vml" Requires="v">
                <p:oleObj spid="_x0000_s173118" name="Equation" r:id="rId3" imgW="799920" imgH="419040" progId="Equation.3">
                  <p:embed/>
                </p:oleObj>
              </mc:Choice>
              <mc:Fallback>
                <p:oleObj name="Equation" r:id="rId3" imgW="799920" imgH="41904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1828800"/>
                        <a:ext cx="1981200" cy="1036638"/>
                      </a:xfrm>
                      <a:prstGeom prst="rect">
                        <a:avLst/>
                      </a:prstGeom>
                      <a:solidFill>
                        <a:srgbClr val="F3F3F3"/>
                      </a:solidFill>
                    </p:spPr>
                  </p:pic>
                </p:oleObj>
              </mc:Fallback>
            </mc:AlternateContent>
          </a:graphicData>
        </a:graphic>
      </p:graphicFrame>
      <p:sp>
        <p:nvSpPr>
          <p:cNvPr id="10" name="Text Box 16"/>
          <p:cNvSpPr txBox="1">
            <a:spLocks noChangeArrowheads="1"/>
          </p:cNvSpPr>
          <p:nvPr/>
        </p:nvSpPr>
        <p:spPr bwMode="auto">
          <a:xfrm>
            <a:off x="212725" y="762000"/>
            <a:ext cx="7940675" cy="830997"/>
          </a:xfrm>
          <a:prstGeom prst="rect">
            <a:avLst/>
          </a:prstGeom>
          <a:noFill/>
          <a:ln w="9525" algn="ctr">
            <a:noFill/>
            <a:miter lim="800000"/>
            <a:headEnd/>
            <a:tailEnd/>
          </a:ln>
          <a:effectLst/>
        </p:spPr>
        <p:txBody>
          <a:bodyPr>
            <a:spAutoFit/>
          </a:bodyPr>
          <a:lstStyle/>
          <a:p>
            <a:r>
              <a:rPr lang="en-US" sz="2400" dirty="0">
                <a:solidFill>
                  <a:schemeClr val="bg1"/>
                </a:solidFill>
              </a:rPr>
              <a:t>Honey – viscosity decreases at higher temperatures</a:t>
            </a:r>
          </a:p>
          <a:p>
            <a:r>
              <a:rPr lang="en-US" sz="2400" dirty="0">
                <a:solidFill>
                  <a:schemeClr val="bg1"/>
                </a:solidFill>
              </a:rPr>
              <a:t>                viscosity increases with stronger coupling</a:t>
            </a:r>
          </a:p>
        </p:txBody>
      </p:sp>
      <p:sp>
        <p:nvSpPr>
          <p:cNvPr id="11" name="Line 17"/>
          <p:cNvSpPr>
            <a:spLocks noChangeShapeType="1"/>
          </p:cNvSpPr>
          <p:nvPr/>
        </p:nvSpPr>
        <p:spPr bwMode="auto">
          <a:xfrm>
            <a:off x="0" y="1600200"/>
            <a:ext cx="9144000" cy="0"/>
          </a:xfrm>
          <a:prstGeom prst="line">
            <a:avLst/>
          </a:prstGeom>
          <a:noFill/>
          <a:ln w="9525">
            <a:solidFill>
              <a:schemeClr val="bg1"/>
            </a:solidFill>
            <a:round/>
            <a:headEnd/>
            <a:tailEnd/>
          </a:ln>
          <a:effectLst/>
        </p:spPr>
        <p:txBody>
          <a:bodyPr wrap="none">
            <a:spAutoFit/>
          </a:bodyPr>
          <a:lstStyle/>
          <a:p>
            <a:endParaRPr lang="en-US"/>
          </a:p>
        </p:txBody>
      </p:sp>
      <p:sp>
        <p:nvSpPr>
          <p:cNvPr id="12" name="Text Box 19"/>
          <p:cNvSpPr txBox="1">
            <a:spLocks noChangeArrowheads="1"/>
          </p:cNvSpPr>
          <p:nvPr/>
        </p:nvSpPr>
        <p:spPr bwMode="auto">
          <a:xfrm>
            <a:off x="2362200" y="0"/>
            <a:ext cx="3952429" cy="769441"/>
          </a:xfrm>
          <a:prstGeom prst="rect">
            <a:avLst/>
          </a:prstGeom>
          <a:noFill/>
          <a:ln w="9525" algn="ctr">
            <a:noFill/>
            <a:miter lim="800000"/>
            <a:headEnd/>
            <a:tailEnd/>
          </a:ln>
          <a:effectLst/>
        </p:spPr>
        <p:txBody>
          <a:bodyPr wrap="none">
            <a:spAutoFit/>
          </a:bodyPr>
          <a:lstStyle/>
          <a:p>
            <a:r>
              <a:rPr lang="en-US" sz="4400" u="sng" dirty="0">
                <a:solidFill>
                  <a:schemeClr val="bg1"/>
                </a:solidFill>
              </a:rPr>
              <a:t>Viscosity Review</a:t>
            </a:r>
          </a:p>
        </p:txBody>
      </p:sp>
      <p:pic>
        <p:nvPicPr>
          <p:cNvPr id="13" name="Picture 21" descr="figure265">
            <a:hlinkClick r:id="rId5"/>
          </p:cNvPr>
          <p:cNvPicPr>
            <a:picLocks noChangeAspect="1" noChangeArrowheads="1"/>
          </p:cNvPicPr>
          <p:nvPr/>
        </p:nvPicPr>
        <p:blipFill>
          <a:blip r:embed="rId6" cstate="print"/>
          <a:srcRect/>
          <a:stretch>
            <a:fillRect/>
          </a:stretch>
        </p:blipFill>
        <p:spPr bwMode="auto">
          <a:xfrm>
            <a:off x="6248400" y="2971800"/>
            <a:ext cx="2438400" cy="1670050"/>
          </a:xfrm>
          <a:prstGeom prst="rect">
            <a:avLst/>
          </a:prstGeom>
          <a:noFill/>
        </p:spPr>
      </p:pic>
      <p:pic>
        <p:nvPicPr>
          <p:cNvPr id="15" name="Picture 22"/>
          <p:cNvPicPr>
            <a:picLocks noChangeAspect="1" noChangeArrowheads="1"/>
          </p:cNvPicPr>
          <p:nvPr/>
        </p:nvPicPr>
        <p:blipFill>
          <a:blip r:embed="rId7" cstate="print">
            <a:clrChange>
              <a:clrFrom>
                <a:srgbClr val="000000"/>
              </a:clrFrom>
              <a:clrTo>
                <a:srgbClr val="000000">
                  <a:alpha val="0"/>
                </a:srgbClr>
              </a:clrTo>
            </a:clrChange>
          </a:blip>
          <a:srcRect/>
          <a:stretch>
            <a:fillRect/>
          </a:stretch>
        </p:blipFill>
        <p:spPr bwMode="auto">
          <a:xfrm>
            <a:off x="7467600" y="0"/>
            <a:ext cx="1676400" cy="1600200"/>
          </a:xfrm>
          <a:prstGeom prst="rect">
            <a:avLst/>
          </a:prstGeom>
          <a:noFill/>
          <a:ln w="9525" algn="ctr">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2"/>
          </p:nvPr>
        </p:nvSpPr>
        <p:spPr>
          <a:xfrm>
            <a:off x="6553200" y="6245225"/>
            <a:ext cx="2133600" cy="476250"/>
          </a:xfrm>
        </p:spPr>
        <p:txBody>
          <a:bodyPr/>
          <a:lstStyle/>
          <a:p>
            <a:fld id="{EE43C922-EF3A-469E-A8EE-DA95480D0E69}" type="slidenum">
              <a:rPr lang="en-US"/>
              <a:pPr/>
              <a:t>16</a:t>
            </a:fld>
            <a:endParaRPr lang="en-US"/>
          </a:p>
        </p:txBody>
      </p:sp>
      <p:sp>
        <p:nvSpPr>
          <p:cNvPr id="3" name="Text Box 6"/>
          <p:cNvSpPr txBox="1">
            <a:spLocks noChangeArrowheads="1"/>
          </p:cNvSpPr>
          <p:nvPr/>
        </p:nvSpPr>
        <p:spPr bwMode="auto">
          <a:xfrm>
            <a:off x="1219200" y="1686580"/>
            <a:ext cx="3201454" cy="523220"/>
          </a:xfrm>
          <a:prstGeom prst="rect">
            <a:avLst/>
          </a:prstGeom>
          <a:noFill/>
          <a:ln w="9525" algn="ctr">
            <a:noFill/>
            <a:miter lim="800000"/>
            <a:headEnd/>
            <a:tailEnd/>
          </a:ln>
          <a:effectLst/>
        </p:spPr>
        <p:txBody>
          <a:bodyPr wrap="none">
            <a:spAutoFit/>
          </a:bodyPr>
          <a:lstStyle/>
          <a:p>
            <a:r>
              <a:rPr lang="en-US" sz="2800" dirty="0">
                <a:solidFill>
                  <a:schemeClr val="bg1"/>
                </a:solidFill>
              </a:rPr>
              <a:t>Weak coupling (</a:t>
            </a:r>
            <a:r>
              <a:rPr lang="en-US" sz="2800" dirty="0">
                <a:solidFill>
                  <a:schemeClr val="bg1"/>
                </a:solidFill>
                <a:latin typeface="Symbol" pitchFamily="18" charset="2"/>
              </a:rPr>
              <a:t>s</a:t>
            </a:r>
            <a:r>
              <a:rPr lang="en-US" sz="2800" dirty="0">
                <a:solidFill>
                  <a:schemeClr val="bg1"/>
                </a:solidFill>
              </a:rPr>
              <a:t>=0)</a:t>
            </a:r>
          </a:p>
        </p:txBody>
      </p:sp>
      <p:sp>
        <p:nvSpPr>
          <p:cNvPr id="4" name="Text Box 7"/>
          <p:cNvSpPr txBox="1">
            <a:spLocks noChangeArrowheads="1"/>
          </p:cNvSpPr>
          <p:nvPr/>
        </p:nvSpPr>
        <p:spPr bwMode="auto">
          <a:xfrm>
            <a:off x="1066800" y="4267200"/>
            <a:ext cx="3378745" cy="523220"/>
          </a:xfrm>
          <a:prstGeom prst="rect">
            <a:avLst/>
          </a:prstGeom>
          <a:noFill/>
          <a:ln w="9525" algn="ctr">
            <a:noFill/>
            <a:miter lim="800000"/>
            <a:headEnd/>
            <a:tailEnd/>
          </a:ln>
          <a:effectLst/>
        </p:spPr>
        <p:txBody>
          <a:bodyPr wrap="none">
            <a:spAutoFit/>
          </a:bodyPr>
          <a:lstStyle/>
          <a:p>
            <a:r>
              <a:rPr lang="en-US" sz="2800" dirty="0">
                <a:solidFill>
                  <a:schemeClr val="bg1"/>
                </a:solidFill>
              </a:rPr>
              <a:t>Strong coupling (</a:t>
            </a:r>
            <a:r>
              <a:rPr lang="en-US" sz="2800" dirty="0">
                <a:solidFill>
                  <a:schemeClr val="bg1"/>
                </a:solidFill>
                <a:latin typeface="Symbol" pitchFamily="18" charset="2"/>
              </a:rPr>
              <a:t>s</a:t>
            </a:r>
            <a:r>
              <a:rPr lang="en-US" sz="2800" dirty="0">
                <a:solidFill>
                  <a:schemeClr val="bg1"/>
                </a:solidFill>
              </a:rPr>
              <a:t> </a:t>
            </a:r>
            <a:r>
              <a:rPr lang="en-US" sz="2800" dirty="0">
                <a:solidFill>
                  <a:schemeClr val="bg1"/>
                </a:solidFill>
                <a:cs typeface="Arial" pitchFamily="34" charset="0"/>
              </a:rPr>
              <a:t>↑</a:t>
            </a:r>
            <a:r>
              <a:rPr lang="en-US" sz="2800" dirty="0">
                <a:solidFill>
                  <a:schemeClr val="bg1"/>
                </a:solidFill>
              </a:rPr>
              <a:t>)</a:t>
            </a:r>
          </a:p>
        </p:txBody>
      </p:sp>
      <p:sp>
        <p:nvSpPr>
          <p:cNvPr id="5" name="Text Box 8"/>
          <p:cNvSpPr txBox="1">
            <a:spLocks noChangeArrowheads="1"/>
          </p:cNvSpPr>
          <p:nvPr/>
        </p:nvSpPr>
        <p:spPr bwMode="auto">
          <a:xfrm>
            <a:off x="5943600" y="3048000"/>
            <a:ext cx="2603500" cy="519113"/>
          </a:xfrm>
          <a:prstGeom prst="rect">
            <a:avLst/>
          </a:prstGeom>
          <a:noFill/>
          <a:ln w="9525" algn="ctr">
            <a:noFill/>
            <a:miter lim="800000"/>
            <a:headEnd/>
            <a:tailEnd/>
          </a:ln>
          <a:effectLst/>
        </p:spPr>
        <p:txBody>
          <a:bodyPr wrap="none">
            <a:spAutoFit/>
          </a:bodyPr>
          <a:lstStyle/>
          <a:p>
            <a:r>
              <a:rPr lang="en-US">
                <a:solidFill>
                  <a:srgbClr val="FFFF00"/>
                </a:solidFill>
              </a:rPr>
              <a:t>&lt;p</a:t>
            </a:r>
            <a:r>
              <a:rPr lang="en-US" baseline="-25000">
                <a:solidFill>
                  <a:srgbClr val="FFFF00"/>
                </a:solidFill>
              </a:rPr>
              <a:t>x</a:t>
            </a:r>
            <a:r>
              <a:rPr lang="en-US">
                <a:solidFill>
                  <a:srgbClr val="FFFF00"/>
                </a:solidFill>
              </a:rPr>
              <a:t>&gt; top region</a:t>
            </a:r>
          </a:p>
        </p:txBody>
      </p:sp>
      <p:sp>
        <p:nvSpPr>
          <p:cNvPr id="6" name="Text Box 9"/>
          <p:cNvSpPr txBox="1">
            <a:spLocks noChangeArrowheads="1"/>
          </p:cNvSpPr>
          <p:nvPr/>
        </p:nvSpPr>
        <p:spPr bwMode="auto">
          <a:xfrm>
            <a:off x="5943600" y="3519488"/>
            <a:ext cx="3197225" cy="519112"/>
          </a:xfrm>
          <a:prstGeom prst="rect">
            <a:avLst/>
          </a:prstGeom>
          <a:noFill/>
          <a:ln w="9525" algn="ctr">
            <a:noFill/>
            <a:miter lim="800000"/>
            <a:headEnd/>
            <a:tailEnd/>
          </a:ln>
          <a:effectLst/>
        </p:spPr>
        <p:txBody>
          <a:bodyPr wrap="none">
            <a:spAutoFit/>
          </a:bodyPr>
          <a:lstStyle/>
          <a:p>
            <a:r>
              <a:rPr lang="en-US" dirty="0">
                <a:solidFill>
                  <a:srgbClr val="66FF33"/>
                </a:solidFill>
              </a:rPr>
              <a:t>&lt;</a:t>
            </a:r>
            <a:r>
              <a:rPr lang="en-US" dirty="0" err="1">
                <a:solidFill>
                  <a:srgbClr val="66FF33"/>
                </a:solidFill>
              </a:rPr>
              <a:t>p</a:t>
            </a:r>
            <a:r>
              <a:rPr lang="en-US" baseline="-25000" dirty="0" err="1">
                <a:solidFill>
                  <a:srgbClr val="66FF33"/>
                </a:solidFill>
              </a:rPr>
              <a:t>x</a:t>
            </a:r>
            <a:r>
              <a:rPr lang="en-US" dirty="0">
                <a:solidFill>
                  <a:srgbClr val="66FF33"/>
                </a:solidFill>
              </a:rPr>
              <a:t>&gt; bottom region</a:t>
            </a:r>
          </a:p>
        </p:txBody>
      </p:sp>
      <p:sp>
        <p:nvSpPr>
          <p:cNvPr id="8" name="Text Box 16"/>
          <p:cNvSpPr txBox="1">
            <a:spLocks noChangeArrowheads="1"/>
          </p:cNvSpPr>
          <p:nvPr/>
        </p:nvSpPr>
        <p:spPr bwMode="auto">
          <a:xfrm>
            <a:off x="212725" y="762000"/>
            <a:ext cx="7940675" cy="830997"/>
          </a:xfrm>
          <a:prstGeom prst="rect">
            <a:avLst/>
          </a:prstGeom>
          <a:noFill/>
          <a:ln w="9525" algn="ctr">
            <a:noFill/>
            <a:miter lim="800000"/>
            <a:headEnd/>
            <a:tailEnd/>
          </a:ln>
          <a:effectLst/>
        </p:spPr>
        <p:txBody>
          <a:bodyPr>
            <a:spAutoFit/>
          </a:bodyPr>
          <a:lstStyle/>
          <a:p>
            <a:r>
              <a:rPr lang="en-US" sz="2400" dirty="0">
                <a:solidFill>
                  <a:schemeClr val="bg1"/>
                </a:solidFill>
              </a:rPr>
              <a:t>Honey – viscosity decreases at higher temperatures</a:t>
            </a:r>
          </a:p>
          <a:p>
            <a:r>
              <a:rPr lang="en-US" sz="2400" dirty="0">
                <a:solidFill>
                  <a:schemeClr val="bg1"/>
                </a:solidFill>
              </a:rPr>
              <a:t>                viscosity increases with stronger coupling</a:t>
            </a:r>
          </a:p>
        </p:txBody>
      </p:sp>
      <p:sp>
        <p:nvSpPr>
          <p:cNvPr id="9" name="Line 17"/>
          <p:cNvSpPr>
            <a:spLocks noChangeShapeType="1"/>
          </p:cNvSpPr>
          <p:nvPr/>
        </p:nvSpPr>
        <p:spPr bwMode="auto">
          <a:xfrm>
            <a:off x="0" y="1600200"/>
            <a:ext cx="9144000" cy="0"/>
          </a:xfrm>
          <a:prstGeom prst="line">
            <a:avLst/>
          </a:prstGeom>
          <a:noFill/>
          <a:ln w="9525">
            <a:solidFill>
              <a:schemeClr val="bg1"/>
            </a:solidFill>
            <a:round/>
            <a:headEnd/>
            <a:tailEnd/>
          </a:ln>
          <a:effectLst/>
        </p:spPr>
        <p:txBody>
          <a:bodyPr wrap="none">
            <a:spAutoFit/>
          </a:bodyPr>
          <a:lstStyle/>
          <a:p>
            <a:endParaRPr lang="en-US"/>
          </a:p>
        </p:txBody>
      </p:sp>
      <p:sp>
        <p:nvSpPr>
          <p:cNvPr id="10" name="Text Box 19"/>
          <p:cNvSpPr txBox="1">
            <a:spLocks noChangeArrowheads="1"/>
          </p:cNvSpPr>
          <p:nvPr/>
        </p:nvSpPr>
        <p:spPr bwMode="auto">
          <a:xfrm>
            <a:off x="2362200" y="0"/>
            <a:ext cx="3952429" cy="769441"/>
          </a:xfrm>
          <a:prstGeom prst="rect">
            <a:avLst/>
          </a:prstGeom>
          <a:noFill/>
          <a:ln w="9525" algn="ctr">
            <a:noFill/>
            <a:miter lim="800000"/>
            <a:headEnd/>
            <a:tailEnd/>
          </a:ln>
          <a:effectLst/>
        </p:spPr>
        <p:txBody>
          <a:bodyPr wrap="none">
            <a:spAutoFit/>
          </a:bodyPr>
          <a:lstStyle/>
          <a:p>
            <a:r>
              <a:rPr lang="en-US" sz="4400" u="sng" dirty="0">
                <a:solidFill>
                  <a:schemeClr val="bg1"/>
                </a:solidFill>
              </a:rPr>
              <a:t>Viscosity Review</a:t>
            </a:r>
          </a:p>
        </p:txBody>
      </p:sp>
      <p:sp>
        <p:nvSpPr>
          <p:cNvPr id="12" name="Text Box 20"/>
          <p:cNvSpPr txBox="1">
            <a:spLocks noChangeArrowheads="1"/>
          </p:cNvSpPr>
          <p:nvPr/>
        </p:nvSpPr>
        <p:spPr bwMode="auto">
          <a:xfrm>
            <a:off x="5791200" y="2056686"/>
            <a:ext cx="3311525" cy="4801314"/>
          </a:xfrm>
          <a:prstGeom prst="rect">
            <a:avLst/>
          </a:prstGeom>
          <a:solidFill>
            <a:schemeClr val="bg1"/>
          </a:solidFill>
          <a:ln w="28575" algn="ctr">
            <a:solidFill>
              <a:srgbClr val="FF0000"/>
            </a:solidFill>
            <a:miter lim="800000"/>
            <a:headEnd/>
            <a:tailEnd/>
          </a:ln>
          <a:effectLst/>
        </p:spPr>
        <p:txBody>
          <a:bodyPr>
            <a:spAutoFit/>
          </a:bodyPr>
          <a:lstStyle/>
          <a:p>
            <a:pPr algn="ctr"/>
            <a:endParaRPr lang="en-US" sz="1400" b="1" dirty="0">
              <a:solidFill>
                <a:srgbClr val="FF0000"/>
              </a:solidFill>
            </a:endParaRPr>
          </a:p>
          <a:p>
            <a:pPr algn="ctr"/>
            <a:r>
              <a:rPr lang="en-US" sz="2800" b="1" dirty="0">
                <a:solidFill>
                  <a:srgbClr val="FF0000"/>
                </a:solidFill>
              </a:rPr>
              <a:t>Inhibited </a:t>
            </a:r>
          </a:p>
          <a:p>
            <a:pPr algn="ctr"/>
            <a:r>
              <a:rPr lang="en-US" sz="2800" b="1" dirty="0">
                <a:solidFill>
                  <a:srgbClr val="FF0000"/>
                </a:solidFill>
              </a:rPr>
              <a:t>diffusion</a:t>
            </a:r>
          </a:p>
          <a:p>
            <a:pPr algn="ctr"/>
            <a:r>
              <a:rPr lang="en-US" sz="2800" b="1" dirty="0">
                <a:solidFill>
                  <a:srgbClr val="FF0000"/>
                </a:solidFill>
                <a:cs typeface="Arial" pitchFamily="34" charset="0"/>
              </a:rPr>
              <a:t>↓</a:t>
            </a:r>
          </a:p>
          <a:p>
            <a:pPr algn="ctr"/>
            <a:r>
              <a:rPr lang="en-US" sz="2800" b="1" dirty="0">
                <a:solidFill>
                  <a:srgbClr val="FF0000"/>
                </a:solidFill>
              </a:rPr>
              <a:t>Small</a:t>
            </a:r>
          </a:p>
          <a:p>
            <a:pPr algn="ctr"/>
            <a:r>
              <a:rPr lang="en-US" sz="2800" b="1" dirty="0">
                <a:solidFill>
                  <a:srgbClr val="FF0000"/>
                </a:solidFill>
              </a:rPr>
              <a:t> viscosity</a:t>
            </a:r>
          </a:p>
          <a:p>
            <a:pPr algn="ctr"/>
            <a:r>
              <a:rPr lang="en-US" sz="2800" b="1" dirty="0">
                <a:solidFill>
                  <a:srgbClr val="FF0000"/>
                </a:solidFill>
              </a:rPr>
              <a:t>↓</a:t>
            </a:r>
          </a:p>
          <a:p>
            <a:pPr algn="ctr"/>
            <a:r>
              <a:rPr lang="en-US" sz="2800" b="1" dirty="0">
                <a:solidFill>
                  <a:srgbClr val="FF0000"/>
                </a:solidFill>
              </a:rPr>
              <a:t>Perfect fluid</a:t>
            </a:r>
          </a:p>
          <a:p>
            <a:pPr algn="ctr"/>
            <a:r>
              <a:rPr lang="en-US" sz="2800" b="1" dirty="0">
                <a:solidFill>
                  <a:srgbClr val="FF0000"/>
                </a:solidFill>
              </a:rPr>
              <a:t>↓</a:t>
            </a:r>
            <a:endParaRPr lang="en-US" sz="2000" b="1" dirty="0">
              <a:solidFill>
                <a:srgbClr val="FF0000"/>
              </a:solidFill>
            </a:endParaRPr>
          </a:p>
          <a:p>
            <a:pPr algn="ctr"/>
            <a:r>
              <a:rPr lang="en-US" sz="2800" b="1" dirty="0">
                <a:solidFill>
                  <a:srgbClr val="FF0000"/>
                </a:solidFill>
              </a:rPr>
              <a:t>Strong Coupled QGP</a:t>
            </a:r>
          </a:p>
          <a:p>
            <a:pPr algn="ctr"/>
            <a:r>
              <a:rPr lang="en-US" sz="2800" b="1" dirty="0">
                <a:solidFill>
                  <a:srgbClr val="FF0000"/>
                </a:solidFill>
              </a:rPr>
              <a:t>(i.e. </a:t>
            </a:r>
            <a:r>
              <a:rPr lang="en-US" sz="2800" b="1" dirty="0" err="1">
                <a:solidFill>
                  <a:srgbClr val="FF0000"/>
                </a:solidFill>
              </a:rPr>
              <a:t>sQGP</a:t>
            </a:r>
            <a:r>
              <a:rPr lang="en-US" sz="2800" b="1" dirty="0">
                <a:solidFill>
                  <a:srgbClr val="FF0000"/>
                </a:solidFill>
              </a:rPr>
              <a:t>)</a:t>
            </a:r>
            <a:endParaRPr lang="en-US" sz="1200" b="1" dirty="0">
              <a:solidFill>
                <a:srgbClr val="FF0000"/>
              </a:solidFill>
            </a:endParaRPr>
          </a:p>
          <a:p>
            <a:pPr algn="ctr"/>
            <a:r>
              <a:rPr lang="en-US" sz="1200" b="1" dirty="0">
                <a:solidFill>
                  <a:srgbClr val="FF0000"/>
                </a:solidFill>
              </a:rPr>
              <a:t> </a:t>
            </a:r>
            <a:endParaRPr lang="en-US" sz="2400" b="1" dirty="0">
              <a:solidFill>
                <a:srgbClr val="FF0000"/>
              </a:solidFill>
            </a:endParaRPr>
          </a:p>
        </p:txBody>
      </p:sp>
      <p:pic>
        <p:nvPicPr>
          <p:cNvPr id="13" name="Picture 22"/>
          <p:cNvPicPr>
            <a:picLocks noChangeAspect="1" noChangeArrowheads="1"/>
          </p:cNvPicPr>
          <p:nvPr/>
        </p:nvPicPr>
        <p:blipFill>
          <a:blip r:embed="rId2" cstate="print">
            <a:clrChange>
              <a:clrFrom>
                <a:srgbClr val="000000"/>
              </a:clrFrom>
              <a:clrTo>
                <a:srgbClr val="000000">
                  <a:alpha val="0"/>
                </a:srgbClr>
              </a:clrTo>
            </a:clrChange>
          </a:blip>
          <a:srcRect/>
          <a:stretch>
            <a:fillRect/>
          </a:stretch>
        </p:blipFill>
        <p:spPr bwMode="auto">
          <a:xfrm>
            <a:off x="7467600" y="0"/>
            <a:ext cx="1676400" cy="1600200"/>
          </a:xfrm>
          <a:prstGeom prst="rect">
            <a:avLst/>
          </a:prstGeom>
          <a:noFill/>
          <a:ln w="9525" algn="ctr">
            <a:noFill/>
            <a:miter lim="800000"/>
            <a:headEnd/>
            <a:tailEnd/>
          </a:ln>
          <a:effectLst/>
        </p:spPr>
      </p:pic>
      <p:pic>
        <p:nvPicPr>
          <p:cNvPr id="14" name="Picture 4" descr="http://up.colorado.edu/~nagle/temp/foo2.gif"/>
          <p:cNvPicPr>
            <a:picLocks noChangeAspect="1" noChangeArrowheads="1" noCrop="1"/>
          </p:cNvPicPr>
          <p:nvPr/>
        </p:nvPicPr>
        <p:blipFill>
          <a:blip r:embed="rId3" cstate="print"/>
          <a:srcRect/>
          <a:stretch>
            <a:fillRect/>
          </a:stretch>
        </p:blipFill>
        <p:spPr bwMode="auto">
          <a:xfrm>
            <a:off x="0" y="4743450"/>
            <a:ext cx="5676900" cy="2114550"/>
          </a:xfrm>
          <a:prstGeom prst="rect">
            <a:avLst/>
          </a:prstGeom>
          <a:noFill/>
        </p:spPr>
      </p:pic>
      <p:pic>
        <p:nvPicPr>
          <p:cNvPr id="15" name="Picture 6" descr="http://up.colorado.edu/~nagle/temp/foo.gif"/>
          <p:cNvPicPr>
            <a:picLocks noChangeAspect="1" noChangeArrowheads="1" noCrop="1"/>
          </p:cNvPicPr>
          <p:nvPr/>
        </p:nvPicPr>
        <p:blipFill>
          <a:blip r:embed="rId4" cstate="print"/>
          <a:srcRect/>
          <a:stretch>
            <a:fillRect/>
          </a:stretch>
        </p:blipFill>
        <p:spPr bwMode="auto">
          <a:xfrm>
            <a:off x="0" y="2209800"/>
            <a:ext cx="5676900" cy="21145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2"/>
          </p:nvPr>
        </p:nvSpPr>
        <p:spPr>
          <a:xfrm>
            <a:off x="6553200" y="6245225"/>
            <a:ext cx="2133600" cy="476250"/>
          </a:xfrm>
        </p:spPr>
        <p:txBody>
          <a:bodyPr/>
          <a:lstStyle/>
          <a:p>
            <a:fld id="{1A727AB5-B32F-4F56-B091-5E266882F7A7}" type="slidenum">
              <a:rPr lang="en-US"/>
              <a:pPr/>
              <a:t>17</a:t>
            </a:fld>
            <a:endParaRPr lang="en-US"/>
          </a:p>
        </p:txBody>
      </p:sp>
      <p:pic>
        <p:nvPicPr>
          <p:cNvPr id="3" name="Picture 4"/>
          <p:cNvPicPr>
            <a:picLocks noChangeAspect="1" noChangeArrowheads="1"/>
          </p:cNvPicPr>
          <p:nvPr/>
        </p:nvPicPr>
        <p:blipFill>
          <a:blip r:embed="rId2" cstate="print"/>
          <a:srcRect l="14844" t="29167" r="14063" b="14583"/>
          <a:stretch>
            <a:fillRect/>
          </a:stretch>
        </p:blipFill>
        <p:spPr bwMode="auto">
          <a:xfrm>
            <a:off x="914400" y="1066800"/>
            <a:ext cx="6934200" cy="4343400"/>
          </a:xfrm>
          <a:prstGeom prst="rect">
            <a:avLst/>
          </a:prstGeom>
          <a:noFill/>
          <a:ln w="9525" algn="ctr">
            <a:noFill/>
            <a:miter lim="800000"/>
            <a:headEnd/>
            <a:tailEnd/>
          </a:ln>
          <a:effectLst/>
        </p:spPr>
      </p:pic>
      <p:sp>
        <p:nvSpPr>
          <p:cNvPr id="4" name="Rectangle 5"/>
          <p:cNvSpPr>
            <a:spLocks noChangeArrowheads="1"/>
          </p:cNvSpPr>
          <p:nvPr/>
        </p:nvSpPr>
        <p:spPr bwMode="auto">
          <a:xfrm>
            <a:off x="304800" y="1600200"/>
            <a:ext cx="914400" cy="2971800"/>
          </a:xfrm>
          <a:prstGeom prst="rect">
            <a:avLst/>
          </a:prstGeom>
          <a:solidFill>
            <a:schemeClr val="bg1"/>
          </a:solidFill>
          <a:ln w="9525" algn="ctr">
            <a:solidFill>
              <a:schemeClr val="tx1"/>
            </a:solidFill>
            <a:miter lim="800000"/>
            <a:headEnd/>
            <a:tailEnd/>
          </a:ln>
          <a:effectLst/>
        </p:spPr>
        <p:txBody>
          <a:bodyPr wrap="none" anchor="ctr"/>
          <a:lstStyle/>
          <a:p>
            <a:endParaRPr lang="en-US"/>
          </a:p>
        </p:txBody>
      </p:sp>
      <p:pic>
        <p:nvPicPr>
          <p:cNvPr id="5" name="Picture 6"/>
          <p:cNvPicPr>
            <a:picLocks noChangeAspect="1" noChangeArrowheads="1"/>
          </p:cNvPicPr>
          <p:nvPr/>
        </p:nvPicPr>
        <p:blipFill>
          <a:blip r:embed="rId3" cstate="print"/>
          <a:srcRect l="37907" t="30661" r="58594" b="61865"/>
          <a:stretch>
            <a:fillRect/>
          </a:stretch>
        </p:blipFill>
        <p:spPr bwMode="auto">
          <a:xfrm>
            <a:off x="381000" y="3276600"/>
            <a:ext cx="712788" cy="1143000"/>
          </a:xfrm>
          <a:prstGeom prst="rect">
            <a:avLst/>
          </a:prstGeom>
          <a:noFill/>
          <a:ln w="9525">
            <a:solidFill>
              <a:schemeClr val="bg1"/>
            </a:solidFill>
            <a:miter lim="800000"/>
            <a:headEnd/>
            <a:tailEnd/>
          </a:ln>
          <a:effectLst/>
        </p:spPr>
      </p:pic>
      <p:pic>
        <p:nvPicPr>
          <p:cNvPr id="6" name="Picture 7"/>
          <p:cNvPicPr>
            <a:picLocks noChangeAspect="1" noChangeArrowheads="1"/>
          </p:cNvPicPr>
          <p:nvPr/>
        </p:nvPicPr>
        <p:blipFill>
          <a:blip r:embed="rId3" cstate="print"/>
          <a:srcRect l="34375" t="29166" r="63281" b="61458"/>
          <a:stretch>
            <a:fillRect/>
          </a:stretch>
        </p:blipFill>
        <p:spPr bwMode="auto">
          <a:xfrm>
            <a:off x="457200" y="1676400"/>
            <a:ext cx="584200" cy="1752600"/>
          </a:xfrm>
          <a:prstGeom prst="rect">
            <a:avLst/>
          </a:prstGeom>
          <a:noFill/>
          <a:ln w="9525">
            <a:solidFill>
              <a:schemeClr val="bg1"/>
            </a:solidFill>
            <a:miter lim="800000"/>
            <a:headEnd/>
            <a:tailEnd/>
          </a:ln>
          <a:effectLst/>
        </p:spPr>
      </p:pic>
      <p:sp>
        <p:nvSpPr>
          <p:cNvPr id="7" name="Line 8"/>
          <p:cNvSpPr>
            <a:spLocks noChangeShapeType="1"/>
          </p:cNvSpPr>
          <p:nvPr/>
        </p:nvSpPr>
        <p:spPr bwMode="auto">
          <a:xfrm>
            <a:off x="381000" y="3200400"/>
            <a:ext cx="762000" cy="0"/>
          </a:xfrm>
          <a:prstGeom prst="line">
            <a:avLst/>
          </a:prstGeom>
          <a:noFill/>
          <a:ln w="28575">
            <a:solidFill>
              <a:schemeClr val="tx1"/>
            </a:solidFill>
            <a:round/>
            <a:headEnd/>
            <a:tailEnd/>
          </a:ln>
          <a:effectLst/>
        </p:spPr>
        <p:txBody>
          <a:bodyPr/>
          <a:lstStyle/>
          <a:p>
            <a:endParaRPr lang="en-US"/>
          </a:p>
        </p:txBody>
      </p:sp>
      <p:sp>
        <p:nvSpPr>
          <p:cNvPr id="8" name="Text Box 9"/>
          <p:cNvSpPr txBox="1">
            <a:spLocks noChangeArrowheads="1"/>
          </p:cNvSpPr>
          <p:nvPr/>
        </p:nvSpPr>
        <p:spPr bwMode="auto">
          <a:xfrm>
            <a:off x="3473450" y="5805488"/>
            <a:ext cx="4178580" cy="523220"/>
          </a:xfrm>
          <a:prstGeom prst="rect">
            <a:avLst/>
          </a:prstGeom>
          <a:noFill/>
          <a:ln w="9525" algn="ctr">
            <a:noFill/>
            <a:miter lim="800000"/>
            <a:headEnd/>
            <a:tailEnd/>
          </a:ln>
          <a:effectLst/>
        </p:spPr>
        <p:txBody>
          <a:bodyPr wrap="none">
            <a:spAutoFit/>
          </a:bodyPr>
          <a:lstStyle/>
          <a:p>
            <a:r>
              <a:rPr lang="en-US" sz="2800">
                <a:solidFill>
                  <a:srgbClr val="FFFF00"/>
                </a:solidFill>
              </a:rPr>
              <a:t>Gas-Liquid Phase Transition</a:t>
            </a:r>
          </a:p>
        </p:txBody>
      </p:sp>
      <p:sp>
        <p:nvSpPr>
          <p:cNvPr id="9" name="Line 10"/>
          <p:cNvSpPr>
            <a:spLocks noChangeShapeType="1"/>
          </p:cNvSpPr>
          <p:nvPr/>
        </p:nvSpPr>
        <p:spPr bwMode="auto">
          <a:xfrm flipH="1" flipV="1">
            <a:off x="2895600" y="4648200"/>
            <a:ext cx="533400" cy="1371600"/>
          </a:xfrm>
          <a:prstGeom prst="line">
            <a:avLst/>
          </a:prstGeom>
          <a:noFill/>
          <a:ln w="38100">
            <a:solidFill>
              <a:srgbClr val="FFFF00"/>
            </a:solidFill>
            <a:round/>
            <a:headEnd/>
            <a:tailEnd type="triangle" w="med" len="med"/>
          </a:ln>
          <a:effectLst/>
        </p:spPr>
        <p:txBody>
          <a:bodyPr wrap="none">
            <a:spAutoFit/>
          </a:bodyPr>
          <a:lstStyle/>
          <a:p>
            <a:endParaRPr lang="en-US"/>
          </a:p>
        </p:txBody>
      </p:sp>
      <p:sp>
        <p:nvSpPr>
          <p:cNvPr id="10" name="Text Box 11"/>
          <p:cNvSpPr txBox="1">
            <a:spLocks noChangeArrowheads="1"/>
          </p:cNvSpPr>
          <p:nvPr/>
        </p:nvSpPr>
        <p:spPr bwMode="auto">
          <a:xfrm>
            <a:off x="3049588" y="6262688"/>
            <a:ext cx="3808412" cy="523220"/>
          </a:xfrm>
          <a:prstGeom prst="rect">
            <a:avLst/>
          </a:prstGeom>
          <a:noFill/>
          <a:ln w="9525" algn="ctr">
            <a:noFill/>
            <a:miter lim="800000"/>
            <a:headEnd/>
            <a:tailEnd/>
          </a:ln>
          <a:effectLst/>
        </p:spPr>
        <p:txBody>
          <a:bodyPr>
            <a:spAutoFit/>
          </a:bodyPr>
          <a:lstStyle/>
          <a:p>
            <a:r>
              <a:rPr lang="en-US" sz="2800">
                <a:solidFill>
                  <a:srgbClr val="FF7C80"/>
                </a:solidFill>
              </a:rPr>
              <a:t>Superfluidity Transition</a:t>
            </a:r>
          </a:p>
        </p:txBody>
      </p:sp>
      <p:sp>
        <p:nvSpPr>
          <p:cNvPr id="11" name="Line 12"/>
          <p:cNvSpPr>
            <a:spLocks noChangeShapeType="1"/>
          </p:cNvSpPr>
          <p:nvPr/>
        </p:nvSpPr>
        <p:spPr bwMode="auto">
          <a:xfrm flipH="1" flipV="1">
            <a:off x="2590800" y="4572000"/>
            <a:ext cx="381000" cy="1905000"/>
          </a:xfrm>
          <a:prstGeom prst="line">
            <a:avLst/>
          </a:prstGeom>
          <a:noFill/>
          <a:ln w="38100">
            <a:solidFill>
              <a:srgbClr val="FF7C80"/>
            </a:solidFill>
            <a:round/>
            <a:headEnd/>
            <a:tailEnd type="triangle" w="med" len="med"/>
          </a:ln>
          <a:effectLst/>
        </p:spPr>
        <p:txBody>
          <a:bodyPr>
            <a:spAutoFit/>
          </a:bodyPr>
          <a:lstStyle/>
          <a:p>
            <a:endParaRPr lang="en-US"/>
          </a:p>
        </p:txBody>
      </p:sp>
      <p:sp>
        <p:nvSpPr>
          <p:cNvPr id="12" name="Line 13"/>
          <p:cNvSpPr>
            <a:spLocks noChangeShapeType="1"/>
          </p:cNvSpPr>
          <p:nvPr/>
        </p:nvSpPr>
        <p:spPr bwMode="auto">
          <a:xfrm flipH="1">
            <a:off x="7010400" y="4343400"/>
            <a:ext cx="381000" cy="457200"/>
          </a:xfrm>
          <a:prstGeom prst="line">
            <a:avLst/>
          </a:prstGeom>
          <a:noFill/>
          <a:ln w="38100">
            <a:solidFill>
              <a:schemeClr val="tx1"/>
            </a:solidFill>
            <a:round/>
            <a:headEnd/>
            <a:tailEnd type="triangle" w="med" len="med"/>
          </a:ln>
          <a:effectLst/>
        </p:spPr>
        <p:txBody>
          <a:bodyPr wrap="none">
            <a:spAutoFit/>
          </a:bodyPr>
          <a:lstStyle/>
          <a:p>
            <a:endParaRPr lang="en-US"/>
          </a:p>
        </p:txBody>
      </p:sp>
      <p:sp>
        <p:nvSpPr>
          <p:cNvPr id="13" name="Text Box 15"/>
          <p:cNvSpPr txBox="1">
            <a:spLocks noChangeArrowheads="1"/>
          </p:cNvSpPr>
          <p:nvPr/>
        </p:nvSpPr>
        <p:spPr bwMode="auto">
          <a:xfrm>
            <a:off x="0" y="182563"/>
            <a:ext cx="9144000" cy="646331"/>
          </a:xfrm>
          <a:prstGeom prst="rect">
            <a:avLst/>
          </a:prstGeom>
          <a:noFill/>
          <a:ln w="9525">
            <a:noFill/>
            <a:miter lim="800000"/>
            <a:headEnd/>
            <a:tailEnd/>
          </a:ln>
          <a:effectLst/>
        </p:spPr>
        <p:txBody>
          <a:bodyPr>
            <a:spAutoFit/>
          </a:bodyPr>
          <a:lstStyle/>
          <a:p>
            <a:pPr algn="ctr"/>
            <a:r>
              <a:rPr lang="en-US" sz="3600" u="sng" dirty="0">
                <a:solidFill>
                  <a:schemeClr val="bg1"/>
                </a:solidFill>
                <a:cs typeface="Arial" charset="0"/>
              </a:rPr>
              <a:t>What is</a:t>
            </a:r>
            <a:r>
              <a:rPr lang="en-US" sz="3600" u="sng" dirty="0">
                <a:solidFill>
                  <a:schemeClr val="bg1"/>
                </a:solidFill>
                <a:latin typeface="Symbol" pitchFamily="18" charset="2"/>
                <a:cs typeface="Arial" charset="0"/>
              </a:rPr>
              <a:t> h</a:t>
            </a:r>
            <a:r>
              <a:rPr lang="en-US" sz="3600" u="sng" dirty="0">
                <a:solidFill>
                  <a:schemeClr val="bg1"/>
                </a:solidFill>
                <a:cs typeface="Arial" charset="0"/>
              </a:rPr>
              <a:t>/s for QCD matter at a trillion Kelvin?</a:t>
            </a:r>
          </a:p>
        </p:txBody>
      </p:sp>
      <p:sp>
        <p:nvSpPr>
          <p:cNvPr id="20" name="Text Box 14"/>
          <p:cNvSpPr txBox="1">
            <a:spLocks noChangeArrowheads="1"/>
          </p:cNvSpPr>
          <p:nvPr/>
        </p:nvSpPr>
        <p:spPr bwMode="auto">
          <a:xfrm>
            <a:off x="6400800" y="3352800"/>
            <a:ext cx="2673937" cy="1077218"/>
          </a:xfrm>
          <a:prstGeom prst="rect">
            <a:avLst/>
          </a:prstGeom>
          <a:solidFill>
            <a:schemeClr val="tx1"/>
          </a:solidFill>
          <a:ln w="9525" algn="ctr">
            <a:solidFill>
              <a:schemeClr val="bg1"/>
            </a:solidFill>
            <a:miter lim="800000"/>
            <a:headEnd/>
            <a:tailEnd/>
          </a:ln>
          <a:effectLst/>
        </p:spPr>
        <p:txBody>
          <a:bodyPr wrap="none">
            <a:spAutoFit/>
          </a:bodyPr>
          <a:lstStyle/>
          <a:p>
            <a:r>
              <a:rPr lang="en-US" sz="3200">
                <a:solidFill>
                  <a:schemeClr val="bg2"/>
                </a:solidFill>
              </a:rPr>
              <a:t>String Theory</a:t>
            </a:r>
          </a:p>
          <a:p>
            <a:r>
              <a:rPr lang="en-US" sz="3200">
                <a:solidFill>
                  <a:schemeClr val="bg2"/>
                </a:solidFill>
              </a:rPr>
              <a:t>Lowest Bound!</a:t>
            </a:r>
          </a:p>
        </p:txBody>
      </p:sp>
      <p:grpSp>
        <p:nvGrpSpPr>
          <p:cNvPr id="23" name="Group 22"/>
          <p:cNvGrpSpPr/>
          <p:nvPr/>
        </p:nvGrpSpPr>
        <p:grpSpPr>
          <a:xfrm>
            <a:off x="7391400" y="4572000"/>
            <a:ext cx="1524000" cy="523220"/>
            <a:chOff x="7391400" y="4572000"/>
            <a:chExt cx="1524000" cy="523220"/>
          </a:xfrm>
        </p:grpSpPr>
        <p:sp>
          <p:nvSpPr>
            <p:cNvPr id="22" name="Right Arrow 21"/>
            <p:cNvSpPr/>
            <p:nvPr/>
          </p:nvSpPr>
          <p:spPr>
            <a:xfrm>
              <a:off x="8229600" y="4648200"/>
              <a:ext cx="6858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7391400" y="4572000"/>
              <a:ext cx="1005403" cy="523220"/>
            </a:xfrm>
            <a:prstGeom prst="rect">
              <a:avLst/>
            </a:prstGeom>
            <a:solidFill>
              <a:schemeClr val="accent1"/>
            </a:solidFill>
          </p:spPr>
          <p:txBody>
            <a:bodyPr wrap="none" rtlCol="0">
              <a:spAutoFit/>
            </a:bodyPr>
            <a:lstStyle/>
            <a:p>
              <a:r>
                <a:rPr lang="en-US" sz="2800" dirty="0">
                  <a:solidFill>
                    <a:schemeClr val="bg1"/>
                  </a:solidFill>
                </a:rPr>
                <a:t>QGP?</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p:bldP spid="11" grpId="0" animBg="1"/>
      <p:bldP spid="12"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4" name="Picture 4" descr="hydro"/>
          <p:cNvPicPr>
            <a:picLocks noChangeAspect="1" noChangeArrowheads="1"/>
          </p:cNvPicPr>
          <p:nvPr/>
        </p:nvPicPr>
        <p:blipFill>
          <a:blip r:embed="rId3" cstate="print"/>
          <a:srcRect/>
          <a:stretch>
            <a:fillRect/>
          </a:stretch>
        </p:blipFill>
        <p:spPr bwMode="auto">
          <a:xfrm>
            <a:off x="2073275" y="1295400"/>
            <a:ext cx="4805362" cy="4292600"/>
          </a:xfrm>
          <a:prstGeom prst="rect">
            <a:avLst/>
          </a:prstGeom>
          <a:noFill/>
        </p:spPr>
      </p:pic>
      <p:sp>
        <p:nvSpPr>
          <p:cNvPr id="286725" name="Text Box 5"/>
          <p:cNvSpPr txBox="1">
            <a:spLocks noChangeArrowheads="1"/>
          </p:cNvSpPr>
          <p:nvPr/>
        </p:nvSpPr>
        <p:spPr bwMode="auto">
          <a:xfrm>
            <a:off x="1752600" y="0"/>
            <a:ext cx="5712077" cy="707886"/>
          </a:xfrm>
          <a:prstGeom prst="rect">
            <a:avLst/>
          </a:prstGeom>
          <a:noFill/>
          <a:ln w="9525" algn="ctr">
            <a:noFill/>
            <a:miter lim="800000"/>
            <a:headEnd/>
            <a:tailEnd/>
          </a:ln>
          <a:effectLst/>
        </p:spPr>
        <p:txBody>
          <a:bodyPr wrap="none">
            <a:spAutoFit/>
          </a:bodyPr>
          <a:lstStyle/>
          <a:p>
            <a:r>
              <a:rPr lang="en-US" sz="4000" u="sng" dirty="0">
                <a:solidFill>
                  <a:schemeClr val="bg1"/>
                </a:solidFill>
              </a:rPr>
              <a:t>How to Quantify QGP </a:t>
            </a:r>
            <a:r>
              <a:rPr lang="en-US" sz="4000" u="sng" dirty="0">
                <a:solidFill>
                  <a:schemeClr val="bg1"/>
                </a:solidFill>
                <a:latin typeface="Symbol" pitchFamily="18" charset="2"/>
              </a:rPr>
              <a:t>h</a:t>
            </a:r>
            <a:r>
              <a:rPr lang="en-US" sz="4000" u="sng" dirty="0">
                <a:solidFill>
                  <a:schemeClr val="bg1"/>
                </a:solidFill>
              </a:rPr>
              <a:t>/s?</a:t>
            </a:r>
          </a:p>
        </p:txBody>
      </p:sp>
      <p:sp>
        <p:nvSpPr>
          <p:cNvPr id="286726" name="Freeform 6"/>
          <p:cNvSpPr>
            <a:spLocks/>
          </p:cNvSpPr>
          <p:nvPr/>
        </p:nvSpPr>
        <p:spPr bwMode="auto">
          <a:xfrm>
            <a:off x="2606675" y="1778000"/>
            <a:ext cx="3733800" cy="3276600"/>
          </a:xfrm>
          <a:custGeom>
            <a:avLst/>
            <a:gdLst/>
            <a:ahLst/>
            <a:cxnLst>
              <a:cxn ang="0">
                <a:pos x="0" y="2064"/>
              </a:cxn>
              <a:cxn ang="0">
                <a:pos x="96" y="1872"/>
              </a:cxn>
              <a:cxn ang="0">
                <a:pos x="192" y="1728"/>
              </a:cxn>
              <a:cxn ang="0">
                <a:pos x="384" y="1488"/>
              </a:cxn>
              <a:cxn ang="0">
                <a:pos x="672" y="1152"/>
              </a:cxn>
              <a:cxn ang="0">
                <a:pos x="864" y="960"/>
              </a:cxn>
              <a:cxn ang="0">
                <a:pos x="1200" y="672"/>
              </a:cxn>
              <a:cxn ang="0">
                <a:pos x="1488" y="480"/>
              </a:cxn>
              <a:cxn ang="0">
                <a:pos x="1872" y="240"/>
              </a:cxn>
              <a:cxn ang="0">
                <a:pos x="2352" y="0"/>
              </a:cxn>
            </a:cxnLst>
            <a:rect l="0" t="0" r="r" b="b"/>
            <a:pathLst>
              <a:path w="2352" h="2064">
                <a:moveTo>
                  <a:pt x="0" y="2064"/>
                </a:moveTo>
                <a:lnTo>
                  <a:pt x="96" y="1872"/>
                </a:lnTo>
                <a:lnTo>
                  <a:pt x="192" y="1728"/>
                </a:lnTo>
                <a:lnTo>
                  <a:pt x="384" y="1488"/>
                </a:lnTo>
                <a:lnTo>
                  <a:pt x="672" y="1152"/>
                </a:lnTo>
                <a:lnTo>
                  <a:pt x="864" y="960"/>
                </a:lnTo>
                <a:lnTo>
                  <a:pt x="1200" y="672"/>
                </a:lnTo>
                <a:lnTo>
                  <a:pt x="1488" y="480"/>
                </a:lnTo>
                <a:lnTo>
                  <a:pt x="1872" y="240"/>
                </a:lnTo>
                <a:lnTo>
                  <a:pt x="2352" y="0"/>
                </a:lnTo>
              </a:path>
            </a:pathLst>
          </a:custGeom>
          <a:noFill/>
          <a:ln w="38100" cap="flat" cmpd="sng">
            <a:solidFill>
              <a:schemeClr val="tx1"/>
            </a:solidFill>
            <a:prstDash val="solid"/>
            <a:round/>
            <a:headEnd/>
            <a:tailEnd/>
          </a:ln>
          <a:effectLst/>
        </p:spPr>
        <p:txBody>
          <a:bodyPr wrap="none">
            <a:spAutoFit/>
          </a:bodyPr>
          <a:lstStyle/>
          <a:p>
            <a:endParaRPr lang="en-US"/>
          </a:p>
        </p:txBody>
      </p:sp>
      <p:sp>
        <p:nvSpPr>
          <p:cNvPr id="286727" name="Text Box 7"/>
          <p:cNvSpPr txBox="1">
            <a:spLocks noChangeArrowheads="1"/>
          </p:cNvSpPr>
          <p:nvPr/>
        </p:nvSpPr>
        <p:spPr bwMode="auto">
          <a:xfrm>
            <a:off x="6429375" y="1539875"/>
            <a:ext cx="1130300" cy="466725"/>
          </a:xfrm>
          <a:prstGeom prst="rect">
            <a:avLst/>
          </a:prstGeom>
          <a:solidFill>
            <a:schemeClr val="bg1"/>
          </a:solidFill>
          <a:ln w="9525" algn="ctr">
            <a:solidFill>
              <a:schemeClr val="tx1"/>
            </a:solidFill>
            <a:miter lim="800000"/>
            <a:headEnd/>
            <a:tailEnd/>
          </a:ln>
          <a:effectLst/>
        </p:spPr>
        <p:txBody>
          <a:bodyPr wrap="none">
            <a:spAutoFit/>
          </a:bodyPr>
          <a:lstStyle/>
          <a:p>
            <a:r>
              <a:rPr lang="en-US" sz="2400">
                <a:solidFill>
                  <a:schemeClr val="tx1"/>
                </a:solidFill>
                <a:latin typeface="Symbol" pitchFamily="18" charset="2"/>
              </a:rPr>
              <a:t>h</a:t>
            </a:r>
            <a:r>
              <a:rPr lang="en-US" sz="2400">
                <a:solidFill>
                  <a:schemeClr val="tx1"/>
                </a:solidFill>
              </a:rPr>
              <a:t>/s ~ 0</a:t>
            </a:r>
          </a:p>
        </p:txBody>
      </p:sp>
      <p:sp>
        <p:nvSpPr>
          <p:cNvPr id="286728" name="Text Box 8"/>
          <p:cNvSpPr txBox="1">
            <a:spLocks noChangeArrowheads="1"/>
          </p:cNvSpPr>
          <p:nvPr/>
        </p:nvSpPr>
        <p:spPr bwMode="auto">
          <a:xfrm>
            <a:off x="6429375" y="2682875"/>
            <a:ext cx="1550987" cy="466725"/>
          </a:xfrm>
          <a:prstGeom prst="rect">
            <a:avLst/>
          </a:prstGeom>
          <a:solidFill>
            <a:schemeClr val="bg1"/>
          </a:solidFill>
          <a:ln w="9525" algn="ctr">
            <a:solidFill>
              <a:schemeClr val="tx1"/>
            </a:solidFill>
            <a:miter lim="800000"/>
            <a:headEnd/>
            <a:tailEnd/>
          </a:ln>
          <a:effectLst/>
        </p:spPr>
        <p:txBody>
          <a:bodyPr wrap="none">
            <a:spAutoFit/>
          </a:bodyPr>
          <a:lstStyle/>
          <a:p>
            <a:r>
              <a:rPr lang="en-US" sz="2400">
                <a:solidFill>
                  <a:srgbClr val="FF0000"/>
                </a:solidFill>
                <a:latin typeface="Symbol" pitchFamily="18" charset="2"/>
              </a:rPr>
              <a:t>h</a:t>
            </a:r>
            <a:r>
              <a:rPr lang="en-US" sz="2400">
                <a:solidFill>
                  <a:srgbClr val="FF0000"/>
                </a:solidFill>
              </a:rPr>
              <a:t>/s = 1/4</a:t>
            </a:r>
            <a:r>
              <a:rPr lang="en-US" sz="2400">
                <a:solidFill>
                  <a:srgbClr val="FF0000"/>
                </a:solidFill>
                <a:latin typeface="Symbol" pitchFamily="18" charset="2"/>
              </a:rPr>
              <a:t>p</a:t>
            </a:r>
          </a:p>
        </p:txBody>
      </p:sp>
      <p:sp>
        <p:nvSpPr>
          <p:cNvPr id="286729" name="Text Box 9"/>
          <p:cNvSpPr txBox="1">
            <a:spLocks noChangeArrowheads="1"/>
          </p:cNvSpPr>
          <p:nvPr/>
        </p:nvSpPr>
        <p:spPr bwMode="auto">
          <a:xfrm>
            <a:off x="6416675" y="3911600"/>
            <a:ext cx="2041525" cy="466725"/>
          </a:xfrm>
          <a:prstGeom prst="rect">
            <a:avLst/>
          </a:prstGeom>
          <a:solidFill>
            <a:schemeClr val="bg1"/>
          </a:solidFill>
          <a:ln w="9525" algn="ctr">
            <a:solidFill>
              <a:schemeClr val="tx1"/>
            </a:solidFill>
            <a:miter lim="800000"/>
            <a:headEnd/>
            <a:tailEnd/>
          </a:ln>
          <a:effectLst/>
        </p:spPr>
        <p:txBody>
          <a:bodyPr wrap="none">
            <a:spAutoFit/>
          </a:bodyPr>
          <a:lstStyle/>
          <a:p>
            <a:r>
              <a:rPr lang="en-US" sz="2400">
                <a:solidFill>
                  <a:srgbClr val="008000"/>
                </a:solidFill>
                <a:latin typeface="Symbol" pitchFamily="18" charset="2"/>
              </a:rPr>
              <a:t>h</a:t>
            </a:r>
            <a:r>
              <a:rPr lang="en-US" sz="2400">
                <a:solidFill>
                  <a:srgbClr val="008000"/>
                </a:solidFill>
              </a:rPr>
              <a:t>/s = 2 x 1/4</a:t>
            </a:r>
            <a:r>
              <a:rPr lang="en-US" sz="2400">
                <a:solidFill>
                  <a:srgbClr val="008000"/>
                </a:solidFill>
                <a:latin typeface="Symbol" pitchFamily="18" charset="2"/>
              </a:rPr>
              <a:t>p</a:t>
            </a:r>
          </a:p>
        </p:txBody>
      </p:sp>
      <p:sp>
        <p:nvSpPr>
          <p:cNvPr id="286730" name="Text Box 10"/>
          <p:cNvSpPr txBox="1">
            <a:spLocks noChangeArrowheads="1"/>
          </p:cNvSpPr>
          <p:nvPr/>
        </p:nvSpPr>
        <p:spPr bwMode="auto">
          <a:xfrm>
            <a:off x="6416675" y="4740275"/>
            <a:ext cx="2041525" cy="466725"/>
          </a:xfrm>
          <a:prstGeom prst="rect">
            <a:avLst/>
          </a:prstGeom>
          <a:solidFill>
            <a:schemeClr val="bg1"/>
          </a:solidFill>
          <a:ln w="9525" algn="ctr">
            <a:solidFill>
              <a:schemeClr val="tx1"/>
            </a:solidFill>
            <a:miter lim="800000"/>
            <a:headEnd/>
            <a:tailEnd/>
          </a:ln>
          <a:effectLst/>
        </p:spPr>
        <p:txBody>
          <a:bodyPr wrap="none">
            <a:spAutoFit/>
          </a:bodyPr>
          <a:lstStyle/>
          <a:p>
            <a:r>
              <a:rPr lang="en-US" sz="2400">
                <a:solidFill>
                  <a:srgbClr val="800080"/>
                </a:solidFill>
                <a:latin typeface="Symbol" pitchFamily="18" charset="2"/>
              </a:rPr>
              <a:t>h</a:t>
            </a:r>
            <a:r>
              <a:rPr lang="en-US" sz="2400">
                <a:solidFill>
                  <a:srgbClr val="800080"/>
                </a:solidFill>
              </a:rPr>
              <a:t>/s = 3 x 1/4</a:t>
            </a:r>
            <a:r>
              <a:rPr lang="en-US" sz="2400">
                <a:solidFill>
                  <a:srgbClr val="800080"/>
                </a:solidFill>
                <a:latin typeface="Symbol" pitchFamily="18" charset="2"/>
              </a:rPr>
              <a:t>p</a:t>
            </a:r>
          </a:p>
        </p:txBody>
      </p:sp>
      <p:sp>
        <p:nvSpPr>
          <p:cNvPr id="286731" name="Freeform 11"/>
          <p:cNvSpPr>
            <a:spLocks/>
          </p:cNvSpPr>
          <p:nvPr/>
        </p:nvSpPr>
        <p:spPr bwMode="auto">
          <a:xfrm>
            <a:off x="2606675" y="2921000"/>
            <a:ext cx="3733800" cy="2133600"/>
          </a:xfrm>
          <a:custGeom>
            <a:avLst/>
            <a:gdLst/>
            <a:ahLst/>
            <a:cxnLst>
              <a:cxn ang="0">
                <a:pos x="0" y="1344"/>
              </a:cxn>
              <a:cxn ang="0">
                <a:pos x="96" y="1200"/>
              </a:cxn>
              <a:cxn ang="0">
                <a:pos x="336" y="912"/>
              </a:cxn>
              <a:cxn ang="0">
                <a:pos x="576" y="720"/>
              </a:cxn>
              <a:cxn ang="0">
                <a:pos x="768" y="576"/>
              </a:cxn>
              <a:cxn ang="0">
                <a:pos x="1056" y="384"/>
              </a:cxn>
              <a:cxn ang="0">
                <a:pos x="1392" y="240"/>
              </a:cxn>
              <a:cxn ang="0">
                <a:pos x="1680" y="144"/>
              </a:cxn>
              <a:cxn ang="0">
                <a:pos x="2016" y="48"/>
              </a:cxn>
              <a:cxn ang="0">
                <a:pos x="2352" y="0"/>
              </a:cxn>
            </a:cxnLst>
            <a:rect l="0" t="0" r="r" b="b"/>
            <a:pathLst>
              <a:path w="2352" h="1344">
                <a:moveTo>
                  <a:pt x="0" y="1344"/>
                </a:moveTo>
                <a:lnTo>
                  <a:pt x="96" y="1200"/>
                </a:lnTo>
                <a:lnTo>
                  <a:pt x="336" y="912"/>
                </a:lnTo>
                <a:lnTo>
                  <a:pt x="576" y="720"/>
                </a:lnTo>
                <a:lnTo>
                  <a:pt x="768" y="576"/>
                </a:lnTo>
                <a:lnTo>
                  <a:pt x="1056" y="384"/>
                </a:lnTo>
                <a:lnTo>
                  <a:pt x="1392" y="240"/>
                </a:lnTo>
                <a:lnTo>
                  <a:pt x="1680" y="144"/>
                </a:lnTo>
                <a:lnTo>
                  <a:pt x="2016" y="48"/>
                </a:lnTo>
                <a:lnTo>
                  <a:pt x="2352" y="0"/>
                </a:lnTo>
              </a:path>
            </a:pathLst>
          </a:custGeom>
          <a:noFill/>
          <a:ln w="38100" cap="flat" cmpd="sng">
            <a:solidFill>
              <a:srgbClr val="FF0000"/>
            </a:solidFill>
            <a:prstDash val="solid"/>
            <a:round/>
            <a:headEnd/>
            <a:tailEnd/>
          </a:ln>
          <a:effectLst/>
        </p:spPr>
        <p:txBody>
          <a:bodyPr wrap="none">
            <a:spAutoFit/>
          </a:bodyPr>
          <a:lstStyle/>
          <a:p>
            <a:endParaRPr lang="en-US"/>
          </a:p>
        </p:txBody>
      </p:sp>
      <p:sp>
        <p:nvSpPr>
          <p:cNvPr id="286732" name="Freeform 12"/>
          <p:cNvSpPr>
            <a:spLocks/>
          </p:cNvSpPr>
          <p:nvPr/>
        </p:nvSpPr>
        <p:spPr bwMode="auto">
          <a:xfrm>
            <a:off x="2606675" y="3759200"/>
            <a:ext cx="3733800" cy="1295400"/>
          </a:xfrm>
          <a:custGeom>
            <a:avLst/>
            <a:gdLst/>
            <a:ahLst/>
            <a:cxnLst>
              <a:cxn ang="0">
                <a:pos x="0" y="816"/>
              </a:cxn>
              <a:cxn ang="0">
                <a:pos x="144" y="624"/>
              </a:cxn>
              <a:cxn ang="0">
                <a:pos x="336" y="480"/>
              </a:cxn>
              <a:cxn ang="0">
                <a:pos x="624" y="288"/>
              </a:cxn>
              <a:cxn ang="0">
                <a:pos x="912" y="144"/>
              </a:cxn>
              <a:cxn ang="0">
                <a:pos x="1200" y="48"/>
              </a:cxn>
              <a:cxn ang="0">
                <a:pos x="1536" y="0"/>
              </a:cxn>
              <a:cxn ang="0">
                <a:pos x="1680" y="0"/>
              </a:cxn>
              <a:cxn ang="0">
                <a:pos x="2064" y="96"/>
              </a:cxn>
              <a:cxn ang="0">
                <a:pos x="2160" y="144"/>
              </a:cxn>
              <a:cxn ang="0">
                <a:pos x="2208" y="192"/>
              </a:cxn>
              <a:cxn ang="0">
                <a:pos x="2352" y="288"/>
              </a:cxn>
            </a:cxnLst>
            <a:rect l="0" t="0" r="r" b="b"/>
            <a:pathLst>
              <a:path w="2352" h="816">
                <a:moveTo>
                  <a:pt x="0" y="816"/>
                </a:moveTo>
                <a:lnTo>
                  <a:pt x="144" y="624"/>
                </a:lnTo>
                <a:lnTo>
                  <a:pt x="336" y="480"/>
                </a:lnTo>
                <a:lnTo>
                  <a:pt x="624" y="288"/>
                </a:lnTo>
                <a:lnTo>
                  <a:pt x="912" y="144"/>
                </a:lnTo>
                <a:lnTo>
                  <a:pt x="1200" y="48"/>
                </a:lnTo>
                <a:lnTo>
                  <a:pt x="1536" y="0"/>
                </a:lnTo>
                <a:lnTo>
                  <a:pt x="1680" y="0"/>
                </a:lnTo>
                <a:lnTo>
                  <a:pt x="2064" y="96"/>
                </a:lnTo>
                <a:lnTo>
                  <a:pt x="2160" y="144"/>
                </a:lnTo>
                <a:lnTo>
                  <a:pt x="2208" y="192"/>
                </a:lnTo>
                <a:lnTo>
                  <a:pt x="2352" y="288"/>
                </a:lnTo>
              </a:path>
            </a:pathLst>
          </a:custGeom>
          <a:noFill/>
          <a:ln w="38100" cap="flat" cmpd="sng">
            <a:solidFill>
              <a:srgbClr val="008000"/>
            </a:solidFill>
            <a:prstDash val="solid"/>
            <a:round/>
            <a:headEnd/>
            <a:tailEnd/>
          </a:ln>
          <a:effectLst/>
        </p:spPr>
        <p:txBody>
          <a:bodyPr wrap="none">
            <a:spAutoFit/>
          </a:bodyPr>
          <a:lstStyle/>
          <a:p>
            <a:endParaRPr lang="en-US"/>
          </a:p>
        </p:txBody>
      </p:sp>
      <p:sp>
        <p:nvSpPr>
          <p:cNvPr id="286733" name="Freeform 13"/>
          <p:cNvSpPr>
            <a:spLocks/>
          </p:cNvSpPr>
          <p:nvPr/>
        </p:nvSpPr>
        <p:spPr bwMode="auto">
          <a:xfrm>
            <a:off x="2606675" y="4140200"/>
            <a:ext cx="3733800" cy="914400"/>
          </a:xfrm>
          <a:custGeom>
            <a:avLst/>
            <a:gdLst/>
            <a:ahLst/>
            <a:cxnLst>
              <a:cxn ang="0">
                <a:pos x="0" y="576"/>
              </a:cxn>
              <a:cxn ang="0">
                <a:pos x="144" y="432"/>
              </a:cxn>
              <a:cxn ang="0">
                <a:pos x="432" y="240"/>
              </a:cxn>
              <a:cxn ang="0">
                <a:pos x="816" y="96"/>
              </a:cxn>
              <a:cxn ang="0">
                <a:pos x="1056" y="48"/>
              </a:cxn>
              <a:cxn ang="0">
                <a:pos x="1296" y="0"/>
              </a:cxn>
              <a:cxn ang="0">
                <a:pos x="1488" y="0"/>
              </a:cxn>
              <a:cxn ang="0">
                <a:pos x="1680" y="48"/>
              </a:cxn>
              <a:cxn ang="0">
                <a:pos x="1920" y="144"/>
              </a:cxn>
              <a:cxn ang="0">
                <a:pos x="2064" y="240"/>
              </a:cxn>
              <a:cxn ang="0">
                <a:pos x="2208" y="384"/>
              </a:cxn>
              <a:cxn ang="0">
                <a:pos x="2352" y="528"/>
              </a:cxn>
            </a:cxnLst>
            <a:rect l="0" t="0" r="r" b="b"/>
            <a:pathLst>
              <a:path w="2352" h="576">
                <a:moveTo>
                  <a:pt x="0" y="576"/>
                </a:moveTo>
                <a:lnTo>
                  <a:pt x="144" y="432"/>
                </a:lnTo>
                <a:lnTo>
                  <a:pt x="432" y="240"/>
                </a:lnTo>
                <a:lnTo>
                  <a:pt x="816" y="96"/>
                </a:lnTo>
                <a:lnTo>
                  <a:pt x="1056" y="48"/>
                </a:lnTo>
                <a:lnTo>
                  <a:pt x="1296" y="0"/>
                </a:lnTo>
                <a:lnTo>
                  <a:pt x="1488" y="0"/>
                </a:lnTo>
                <a:lnTo>
                  <a:pt x="1680" y="48"/>
                </a:lnTo>
                <a:lnTo>
                  <a:pt x="1920" y="144"/>
                </a:lnTo>
                <a:lnTo>
                  <a:pt x="2064" y="240"/>
                </a:lnTo>
                <a:lnTo>
                  <a:pt x="2208" y="384"/>
                </a:lnTo>
                <a:lnTo>
                  <a:pt x="2352" y="528"/>
                </a:lnTo>
              </a:path>
            </a:pathLst>
          </a:custGeom>
          <a:noFill/>
          <a:ln w="38100" cap="flat" cmpd="sng">
            <a:solidFill>
              <a:srgbClr val="800080"/>
            </a:solidFill>
            <a:prstDash val="solid"/>
            <a:round/>
            <a:headEnd/>
            <a:tailEnd/>
          </a:ln>
          <a:effectLst/>
        </p:spPr>
        <p:txBody>
          <a:bodyPr wrap="none">
            <a:spAutoFit/>
          </a:bodyPr>
          <a:lstStyle/>
          <a:p>
            <a:endParaRPr lang="en-US"/>
          </a:p>
        </p:txBody>
      </p:sp>
      <p:graphicFrame>
        <p:nvGraphicFramePr>
          <p:cNvPr id="286735" name="Object 15"/>
          <p:cNvGraphicFramePr>
            <a:graphicFrameLocks noChangeAspect="1"/>
          </p:cNvGraphicFramePr>
          <p:nvPr/>
        </p:nvGraphicFramePr>
        <p:xfrm>
          <a:off x="533400" y="5715000"/>
          <a:ext cx="7984135" cy="1026868"/>
        </p:xfrm>
        <a:graphic>
          <a:graphicData uri="http://schemas.openxmlformats.org/presentationml/2006/ole">
            <mc:AlternateContent xmlns:mc="http://schemas.openxmlformats.org/markup-compatibility/2006">
              <mc:Choice xmlns:v="urn:schemas-microsoft-com:vml" Requires="v">
                <p:oleObj spid="_x0000_s83006" name="Equation" r:id="rId4" imgW="3416040" imgH="431640" progId="Equation.3">
                  <p:embed/>
                </p:oleObj>
              </mc:Choice>
              <mc:Fallback>
                <p:oleObj name="Equation" r:id="rId4" imgW="3416040" imgH="43164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5715000"/>
                        <a:ext cx="7984135" cy="1026868"/>
                      </a:xfrm>
                      <a:prstGeom prst="rect">
                        <a:avLst/>
                      </a:prstGeom>
                      <a:solidFill>
                        <a:schemeClr val="bg1"/>
                      </a:solidFill>
                    </p:spPr>
                  </p:pic>
                </p:oleObj>
              </mc:Fallback>
            </mc:AlternateContent>
          </a:graphicData>
        </a:graphic>
      </p:graphicFrame>
      <p:sp>
        <p:nvSpPr>
          <p:cNvPr id="286736" name="Text Box 16"/>
          <p:cNvSpPr txBox="1">
            <a:spLocks noChangeArrowheads="1"/>
          </p:cNvSpPr>
          <p:nvPr/>
        </p:nvSpPr>
        <p:spPr bwMode="auto">
          <a:xfrm>
            <a:off x="60325" y="685800"/>
            <a:ext cx="9083675" cy="584775"/>
          </a:xfrm>
          <a:prstGeom prst="rect">
            <a:avLst/>
          </a:prstGeom>
          <a:noFill/>
          <a:ln w="9525" algn="ctr">
            <a:noFill/>
            <a:miter lim="800000"/>
            <a:headEnd/>
            <a:tailEnd/>
          </a:ln>
          <a:effectLst/>
        </p:spPr>
        <p:txBody>
          <a:bodyPr wrap="square">
            <a:spAutoFit/>
          </a:bodyPr>
          <a:lstStyle/>
          <a:p>
            <a:pPr algn="ctr"/>
            <a:r>
              <a:rPr lang="en-US" sz="3200" dirty="0">
                <a:solidFill>
                  <a:srgbClr val="FFFF00"/>
                </a:solidFill>
              </a:rPr>
              <a:t>Relativistic viscous hydrodynamics compared to data</a:t>
            </a:r>
          </a:p>
        </p:txBody>
      </p:sp>
      <p:sp>
        <p:nvSpPr>
          <p:cNvPr id="15" name="TextBox 14"/>
          <p:cNvSpPr txBox="1"/>
          <p:nvPr/>
        </p:nvSpPr>
        <p:spPr>
          <a:xfrm>
            <a:off x="2209800" y="1261646"/>
            <a:ext cx="4425314" cy="338554"/>
          </a:xfrm>
          <a:prstGeom prst="rect">
            <a:avLst/>
          </a:prstGeom>
          <a:noFill/>
        </p:spPr>
        <p:txBody>
          <a:bodyPr wrap="none" rtlCol="0">
            <a:spAutoFit/>
          </a:bodyPr>
          <a:lstStyle/>
          <a:p>
            <a:r>
              <a:rPr lang="en-US" sz="1600" dirty="0" err="1">
                <a:solidFill>
                  <a:schemeClr val="tx2"/>
                </a:solidFill>
              </a:rPr>
              <a:t>Luzum</a:t>
            </a:r>
            <a:r>
              <a:rPr lang="en-US" sz="1600" dirty="0">
                <a:solidFill>
                  <a:schemeClr val="tx2"/>
                </a:solidFill>
              </a:rPr>
              <a:t>, </a:t>
            </a:r>
            <a:r>
              <a:rPr lang="en-US" sz="1600" dirty="0" err="1">
                <a:solidFill>
                  <a:schemeClr val="tx2"/>
                </a:solidFill>
              </a:rPr>
              <a:t>Romatschke</a:t>
            </a:r>
            <a:r>
              <a:rPr lang="en-US" sz="1600" dirty="0">
                <a:solidFill>
                  <a:schemeClr val="tx2"/>
                </a:solidFill>
              </a:rPr>
              <a:t>, Phys. Rev. C78, 034915 (2008)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7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67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86726"/>
                                        </p:tgtEl>
                                        <p:attrNameLst>
                                          <p:attrName>style.visibility</p:attrName>
                                        </p:attrNameLst>
                                      </p:cBhvr>
                                      <p:to>
                                        <p:strVal val="visible"/>
                                      </p:to>
                                    </p:set>
                                    <p:animEffect transition="in" filter="wipe(down)">
                                      <p:cBhvr>
                                        <p:cTn id="15" dur="500"/>
                                        <p:tgtEl>
                                          <p:spTgt spid="286726"/>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2867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86731"/>
                                        </p:tgtEl>
                                        <p:attrNameLst>
                                          <p:attrName>style.visibility</p:attrName>
                                        </p:attrNameLst>
                                      </p:cBhvr>
                                      <p:to>
                                        <p:strVal val="visible"/>
                                      </p:to>
                                    </p:set>
                                    <p:animEffect transition="in" filter="wipe(down)">
                                      <p:cBhvr>
                                        <p:cTn id="23" dur="500"/>
                                        <p:tgtEl>
                                          <p:spTgt spid="286731"/>
                                        </p:tgtEl>
                                      </p:cBhvr>
                                    </p:animEffect>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2867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86732"/>
                                        </p:tgtEl>
                                        <p:attrNameLst>
                                          <p:attrName>style.visibility</p:attrName>
                                        </p:attrNameLst>
                                      </p:cBhvr>
                                      <p:to>
                                        <p:strVal val="visible"/>
                                      </p:to>
                                    </p:set>
                                    <p:animEffect transition="in" filter="wipe(left)">
                                      <p:cBhvr>
                                        <p:cTn id="31" dur="500"/>
                                        <p:tgtEl>
                                          <p:spTgt spid="286732"/>
                                        </p:tgtEl>
                                      </p:cBhvr>
                                    </p:animEffec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2867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86733"/>
                                        </p:tgtEl>
                                        <p:attrNameLst>
                                          <p:attrName>style.visibility</p:attrName>
                                        </p:attrNameLst>
                                      </p:cBhvr>
                                      <p:to>
                                        <p:strVal val="visible"/>
                                      </p:to>
                                    </p:set>
                                    <p:animEffect transition="in" filter="wipe(left)">
                                      <p:cBhvr>
                                        <p:cTn id="39" dur="500"/>
                                        <p:tgtEl>
                                          <p:spTgt spid="286733"/>
                                        </p:tgtEl>
                                      </p:cBhvr>
                                    </p:animEffect>
                                  </p:childTnLst>
                                </p:cTn>
                              </p:par>
                            </p:childTnLst>
                          </p:cTn>
                        </p:par>
                        <p:par>
                          <p:cTn id="40" fill="hold">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2867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867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26" grpId="0" animBg="1"/>
      <p:bldP spid="286727" grpId="0" animBg="1"/>
      <p:bldP spid="286729" grpId="0" animBg="1"/>
      <p:bldP spid="286730" grpId="0" animBg="1"/>
      <p:bldP spid="286731" grpId="0" animBg="1"/>
      <p:bldP spid="286732" grpId="0" animBg="1"/>
      <p:bldP spid="286733" grpId="0" animBg="1"/>
      <p:bldP spid="286736"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lumpy_wBoxSmoothing"/>
          <p:cNvPicPr>
            <a:picLocks noChangeAspect="1" noChangeArrowheads="1"/>
          </p:cNvPicPr>
          <p:nvPr/>
        </p:nvPicPr>
        <p:blipFill>
          <a:blip r:embed="rId2" cstate="print"/>
          <a:srcRect/>
          <a:stretch>
            <a:fillRect/>
          </a:stretch>
        </p:blipFill>
        <p:spPr bwMode="auto">
          <a:xfrm>
            <a:off x="762000" y="0"/>
            <a:ext cx="7543800" cy="6553200"/>
          </a:xfrm>
          <a:prstGeom prst="rect">
            <a:avLst/>
          </a:prstGeom>
          <a:noFill/>
        </p:spPr>
      </p:pic>
      <p:sp>
        <p:nvSpPr>
          <p:cNvPr id="5" name="Oval 5"/>
          <p:cNvSpPr>
            <a:spLocks noChangeArrowheads="1"/>
          </p:cNvSpPr>
          <p:nvPr/>
        </p:nvSpPr>
        <p:spPr bwMode="auto">
          <a:xfrm>
            <a:off x="4486154" y="4080366"/>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 name="Oval 6"/>
          <p:cNvSpPr>
            <a:spLocks noChangeArrowheads="1"/>
          </p:cNvSpPr>
          <p:nvPr/>
        </p:nvSpPr>
        <p:spPr bwMode="auto">
          <a:xfrm>
            <a:off x="4677137" y="3989481"/>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7" name="Oval 7"/>
          <p:cNvSpPr>
            <a:spLocks noChangeArrowheads="1"/>
          </p:cNvSpPr>
          <p:nvPr/>
        </p:nvSpPr>
        <p:spPr bwMode="auto">
          <a:xfrm>
            <a:off x="4677137" y="3807711"/>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8" name="Oval 8"/>
          <p:cNvSpPr>
            <a:spLocks noChangeArrowheads="1"/>
          </p:cNvSpPr>
          <p:nvPr/>
        </p:nvSpPr>
        <p:spPr bwMode="auto">
          <a:xfrm>
            <a:off x="4295172" y="371682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9" name="Oval 9"/>
          <p:cNvSpPr>
            <a:spLocks noChangeArrowheads="1"/>
          </p:cNvSpPr>
          <p:nvPr/>
        </p:nvSpPr>
        <p:spPr bwMode="auto">
          <a:xfrm>
            <a:off x="4390663" y="362594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0" name="Oval 10"/>
          <p:cNvSpPr>
            <a:spLocks noChangeArrowheads="1"/>
          </p:cNvSpPr>
          <p:nvPr/>
        </p:nvSpPr>
        <p:spPr bwMode="auto">
          <a:xfrm>
            <a:off x="4295172" y="335328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1" name="Oval 11"/>
          <p:cNvSpPr>
            <a:spLocks noChangeArrowheads="1"/>
          </p:cNvSpPr>
          <p:nvPr/>
        </p:nvSpPr>
        <p:spPr bwMode="auto">
          <a:xfrm>
            <a:off x="4486154" y="317151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2" name="Oval 12"/>
          <p:cNvSpPr>
            <a:spLocks noChangeArrowheads="1"/>
          </p:cNvSpPr>
          <p:nvPr/>
        </p:nvSpPr>
        <p:spPr bwMode="auto">
          <a:xfrm>
            <a:off x="4868119" y="317151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3" name="Oval 13"/>
          <p:cNvSpPr>
            <a:spLocks noChangeArrowheads="1"/>
          </p:cNvSpPr>
          <p:nvPr/>
        </p:nvSpPr>
        <p:spPr bwMode="auto">
          <a:xfrm>
            <a:off x="4868119" y="28988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4" name="Oval 14"/>
          <p:cNvSpPr>
            <a:spLocks noChangeArrowheads="1"/>
          </p:cNvSpPr>
          <p:nvPr/>
        </p:nvSpPr>
        <p:spPr bwMode="auto">
          <a:xfrm>
            <a:off x="4581646" y="2080892"/>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5" name="Oval 15"/>
          <p:cNvSpPr>
            <a:spLocks noChangeArrowheads="1"/>
          </p:cNvSpPr>
          <p:nvPr/>
        </p:nvSpPr>
        <p:spPr bwMode="auto">
          <a:xfrm>
            <a:off x="4199681" y="217177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6" name="Oval 16"/>
          <p:cNvSpPr>
            <a:spLocks noChangeArrowheads="1"/>
          </p:cNvSpPr>
          <p:nvPr/>
        </p:nvSpPr>
        <p:spPr bwMode="auto">
          <a:xfrm>
            <a:off x="3817716" y="217177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7" name="Oval 17"/>
          <p:cNvSpPr>
            <a:spLocks noChangeArrowheads="1"/>
          </p:cNvSpPr>
          <p:nvPr/>
        </p:nvSpPr>
        <p:spPr bwMode="auto">
          <a:xfrm>
            <a:off x="3531243" y="244443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8" name="Oval 18"/>
          <p:cNvSpPr>
            <a:spLocks noChangeArrowheads="1"/>
          </p:cNvSpPr>
          <p:nvPr/>
        </p:nvSpPr>
        <p:spPr bwMode="auto">
          <a:xfrm>
            <a:off x="3531243" y="226266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9" name="Oval 19"/>
          <p:cNvSpPr>
            <a:spLocks noChangeArrowheads="1"/>
          </p:cNvSpPr>
          <p:nvPr/>
        </p:nvSpPr>
        <p:spPr bwMode="auto">
          <a:xfrm>
            <a:off x="3722225" y="217177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0" name="Oval 20"/>
          <p:cNvSpPr>
            <a:spLocks noChangeArrowheads="1"/>
          </p:cNvSpPr>
          <p:nvPr/>
        </p:nvSpPr>
        <p:spPr bwMode="auto">
          <a:xfrm>
            <a:off x="3435752" y="199000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1" name="Oval 21"/>
          <p:cNvSpPr>
            <a:spLocks noChangeArrowheads="1"/>
          </p:cNvSpPr>
          <p:nvPr/>
        </p:nvSpPr>
        <p:spPr bwMode="auto">
          <a:xfrm>
            <a:off x="3244770" y="226266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2" name="Oval 22"/>
          <p:cNvSpPr>
            <a:spLocks noChangeArrowheads="1"/>
          </p:cNvSpPr>
          <p:nvPr/>
        </p:nvSpPr>
        <p:spPr bwMode="auto">
          <a:xfrm>
            <a:off x="3244770" y="253531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3" name="Oval 23"/>
          <p:cNvSpPr>
            <a:spLocks noChangeArrowheads="1"/>
          </p:cNvSpPr>
          <p:nvPr/>
        </p:nvSpPr>
        <p:spPr bwMode="auto">
          <a:xfrm>
            <a:off x="3435752" y="280797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4" name="Oval 24"/>
          <p:cNvSpPr>
            <a:spLocks noChangeArrowheads="1"/>
          </p:cNvSpPr>
          <p:nvPr/>
        </p:nvSpPr>
        <p:spPr bwMode="auto">
          <a:xfrm>
            <a:off x="3817716" y="253531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5" name="Oval 25"/>
          <p:cNvSpPr>
            <a:spLocks noChangeArrowheads="1"/>
          </p:cNvSpPr>
          <p:nvPr/>
        </p:nvSpPr>
        <p:spPr bwMode="auto">
          <a:xfrm>
            <a:off x="3913208" y="262620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6" name="Oval 26"/>
          <p:cNvSpPr>
            <a:spLocks noChangeArrowheads="1"/>
          </p:cNvSpPr>
          <p:nvPr/>
        </p:nvSpPr>
        <p:spPr bwMode="auto">
          <a:xfrm>
            <a:off x="3817716" y="28988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7" name="Oval 27"/>
          <p:cNvSpPr>
            <a:spLocks noChangeArrowheads="1"/>
          </p:cNvSpPr>
          <p:nvPr/>
        </p:nvSpPr>
        <p:spPr bwMode="auto">
          <a:xfrm>
            <a:off x="3722225" y="280797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8" name="Oval 28"/>
          <p:cNvSpPr>
            <a:spLocks noChangeArrowheads="1"/>
          </p:cNvSpPr>
          <p:nvPr/>
        </p:nvSpPr>
        <p:spPr bwMode="auto">
          <a:xfrm>
            <a:off x="3722225" y="28988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9" name="Oval 29"/>
          <p:cNvSpPr>
            <a:spLocks noChangeArrowheads="1"/>
          </p:cNvSpPr>
          <p:nvPr/>
        </p:nvSpPr>
        <p:spPr bwMode="auto">
          <a:xfrm>
            <a:off x="3531243" y="308062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0" name="Oval 30"/>
          <p:cNvSpPr>
            <a:spLocks noChangeArrowheads="1"/>
          </p:cNvSpPr>
          <p:nvPr/>
        </p:nvSpPr>
        <p:spPr bwMode="auto">
          <a:xfrm>
            <a:off x="3626734" y="317151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1" name="Oval 31"/>
          <p:cNvSpPr>
            <a:spLocks noChangeArrowheads="1"/>
          </p:cNvSpPr>
          <p:nvPr/>
        </p:nvSpPr>
        <p:spPr bwMode="auto">
          <a:xfrm>
            <a:off x="3722225" y="344417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2" name="Oval 32"/>
          <p:cNvSpPr>
            <a:spLocks noChangeArrowheads="1"/>
          </p:cNvSpPr>
          <p:nvPr/>
        </p:nvSpPr>
        <p:spPr bwMode="auto">
          <a:xfrm>
            <a:off x="3531243" y="362594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3" name="Oval 33"/>
          <p:cNvSpPr>
            <a:spLocks noChangeArrowheads="1"/>
          </p:cNvSpPr>
          <p:nvPr/>
        </p:nvSpPr>
        <p:spPr bwMode="auto">
          <a:xfrm>
            <a:off x="3626734" y="362594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4" name="Oval 34"/>
          <p:cNvSpPr>
            <a:spLocks noChangeArrowheads="1"/>
          </p:cNvSpPr>
          <p:nvPr/>
        </p:nvSpPr>
        <p:spPr bwMode="auto">
          <a:xfrm>
            <a:off x="3626734" y="4080366"/>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5" name="Oval 35"/>
          <p:cNvSpPr>
            <a:spLocks noChangeArrowheads="1"/>
          </p:cNvSpPr>
          <p:nvPr/>
        </p:nvSpPr>
        <p:spPr bwMode="auto">
          <a:xfrm>
            <a:off x="3722225" y="4262136"/>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6" name="Oval 36"/>
          <p:cNvSpPr>
            <a:spLocks noChangeArrowheads="1"/>
          </p:cNvSpPr>
          <p:nvPr/>
        </p:nvSpPr>
        <p:spPr bwMode="auto">
          <a:xfrm>
            <a:off x="3817716" y="4171251"/>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7" name="Oval 37"/>
          <p:cNvSpPr>
            <a:spLocks noChangeArrowheads="1"/>
          </p:cNvSpPr>
          <p:nvPr/>
        </p:nvSpPr>
        <p:spPr bwMode="auto">
          <a:xfrm>
            <a:off x="4008699" y="4080366"/>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8" name="Oval 38"/>
          <p:cNvSpPr>
            <a:spLocks noChangeArrowheads="1"/>
          </p:cNvSpPr>
          <p:nvPr/>
        </p:nvSpPr>
        <p:spPr bwMode="auto">
          <a:xfrm>
            <a:off x="3722225" y="399894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9" name="Oval 39"/>
          <p:cNvSpPr>
            <a:spLocks noChangeArrowheads="1"/>
          </p:cNvSpPr>
          <p:nvPr/>
        </p:nvSpPr>
        <p:spPr bwMode="auto">
          <a:xfrm>
            <a:off x="3817716" y="371682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0" name="Oval 40"/>
          <p:cNvSpPr>
            <a:spLocks noChangeArrowheads="1"/>
          </p:cNvSpPr>
          <p:nvPr/>
        </p:nvSpPr>
        <p:spPr bwMode="auto">
          <a:xfrm>
            <a:off x="4008699" y="362594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1" name="Oval 41"/>
          <p:cNvSpPr>
            <a:spLocks noChangeArrowheads="1"/>
          </p:cNvSpPr>
          <p:nvPr/>
        </p:nvSpPr>
        <p:spPr bwMode="auto">
          <a:xfrm>
            <a:off x="4199681" y="353505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2" name="Oval 42"/>
          <p:cNvSpPr>
            <a:spLocks noChangeArrowheads="1"/>
          </p:cNvSpPr>
          <p:nvPr/>
        </p:nvSpPr>
        <p:spPr bwMode="auto">
          <a:xfrm>
            <a:off x="4199681" y="344417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3" name="Oval 43"/>
          <p:cNvSpPr>
            <a:spLocks noChangeArrowheads="1"/>
          </p:cNvSpPr>
          <p:nvPr/>
        </p:nvSpPr>
        <p:spPr bwMode="auto">
          <a:xfrm>
            <a:off x="4390663" y="308062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4" name="Oval 44"/>
          <p:cNvSpPr>
            <a:spLocks noChangeArrowheads="1"/>
          </p:cNvSpPr>
          <p:nvPr/>
        </p:nvSpPr>
        <p:spPr bwMode="auto">
          <a:xfrm>
            <a:off x="4486154" y="244443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5" name="Oval 45"/>
          <p:cNvSpPr>
            <a:spLocks noChangeArrowheads="1"/>
          </p:cNvSpPr>
          <p:nvPr/>
        </p:nvSpPr>
        <p:spPr bwMode="auto">
          <a:xfrm>
            <a:off x="4295172" y="253531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6" name="Oval 46"/>
          <p:cNvSpPr>
            <a:spLocks noChangeArrowheads="1"/>
          </p:cNvSpPr>
          <p:nvPr/>
        </p:nvSpPr>
        <p:spPr bwMode="auto">
          <a:xfrm>
            <a:off x="4104190" y="235354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7" name="Oval 47"/>
          <p:cNvSpPr>
            <a:spLocks noChangeArrowheads="1"/>
          </p:cNvSpPr>
          <p:nvPr/>
        </p:nvSpPr>
        <p:spPr bwMode="auto">
          <a:xfrm>
            <a:off x="4104190" y="262620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8" name="Oval 48"/>
          <p:cNvSpPr>
            <a:spLocks noChangeArrowheads="1"/>
          </p:cNvSpPr>
          <p:nvPr/>
        </p:nvSpPr>
        <p:spPr bwMode="auto">
          <a:xfrm>
            <a:off x="4295172" y="281933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9" name="Oval 49"/>
          <p:cNvSpPr>
            <a:spLocks noChangeArrowheads="1"/>
          </p:cNvSpPr>
          <p:nvPr/>
        </p:nvSpPr>
        <p:spPr bwMode="auto">
          <a:xfrm>
            <a:off x="4581646" y="28988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0" name="Oval 50"/>
          <p:cNvSpPr>
            <a:spLocks noChangeArrowheads="1"/>
          </p:cNvSpPr>
          <p:nvPr/>
        </p:nvSpPr>
        <p:spPr bwMode="auto">
          <a:xfrm>
            <a:off x="4772628" y="304654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1" name="Oval 51"/>
          <p:cNvSpPr>
            <a:spLocks noChangeArrowheads="1"/>
          </p:cNvSpPr>
          <p:nvPr/>
        </p:nvSpPr>
        <p:spPr bwMode="auto">
          <a:xfrm>
            <a:off x="4677137" y="28988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2" name="Oval 52"/>
          <p:cNvSpPr>
            <a:spLocks noChangeArrowheads="1"/>
          </p:cNvSpPr>
          <p:nvPr/>
        </p:nvSpPr>
        <p:spPr bwMode="auto">
          <a:xfrm>
            <a:off x="4104190" y="335328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3" name="Oval 53"/>
          <p:cNvSpPr>
            <a:spLocks noChangeArrowheads="1"/>
          </p:cNvSpPr>
          <p:nvPr/>
        </p:nvSpPr>
        <p:spPr bwMode="auto">
          <a:xfrm>
            <a:off x="4295172" y="308062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4" name="Oval 54"/>
          <p:cNvSpPr>
            <a:spLocks noChangeArrowheads="1"/>
          </p:cNvSpPr>
          <p:nvPr/>
        </p:nvSpPr>
        <p:spPr bwMode="auto">
          <a:xfrm>
            <a:off x="4104190" y="317151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5" name="Oval 55"/>
          <p:cNvSpPr>
            <a:spLocks noChangeArrowheads="1"/>
          </p:cNvSpPr>
          <p:nvPr/>
        </p:nvSpPr>
        <p:spPr bwMode="auto">
          <a:xfrm>
            <a:off x="3913208" y="344417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6" name="Oval 56"/>
          <p:cNvSpPr>
            <a:spLocks noChangeArrowheads="1"/>
          </p:cNvSpPr>
          <p:nvPr/>
        </p:nvSpPr>
        <p:spPr bwMode="auto">
          <a:xfrm>
            <a:off x="3913208" y="28988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7" name="Oval 57"/>
          <p:cNvSpPr>
            <a:spLocks noChangeArrowheads="1"/>
          </p:cNvSpPr>
          <p:nvPr/>
        </p:nvSpPr>
        <p:spPr bwMode="auto">
          <a:xfrm>
            <a:off x="4199681" y="271708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8" name="Oval 58"/>
          <p:cNvSpPr>
            <a:spLocks noChangeArrowheads="1"/>
          </p:cNvSpPr>
          <p:nvPr/>
        </p:nvSpPr>
        <p:spPr bwMode="auto">
          <a:xfrm>
            <a:off x="4295172" y="353505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9" name="Oval 59"/>
          <p:cNvSpPr>
            <a:spLocks noChangeArrowheads="1"/>
          </p:cNvSpPr>
          <p:nvPr/>
        </p:nvSpPr>
        <p:spPr bwMode="auto">
          <a:xfrm>
            <a:off x="4008699" y="335328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0" name="Oval 60"/>
          <p:cNvSpPr>
            <a:spLocks noChangeArrowheads="1"/>
          </p:cNvSpPr>
          <p:nvPr/>
        </p:nvSpPr>
        <p:spPr bwMode="auto">
          <a:xfrm>
            <a:off x="4295172" y="262620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1" name="Oval 61"/>
          <p:cNvSpPr>
            <a:spLocks noChangeArrowheads="1"/>
          </p:cNvSpPr>
          <p:nvPr/>
        </p:nvSpPr>
        <p:spPr bwMode="auto">
          <a:xfrm>
            <a:off x="4295172" y="271708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2" name="TextBox 61"/>
          <p:cNvSpPr txBox="1"/>
          <p:nvPr/>
        </p:nvSpPr>
        <p:spPr>
          <a:xfrm>
            <a:off x="294400" y="6477000"/>
            <a:ext cx="8468600" cy="400110"/>
          </a:xfrm>
          <a:prstGeom prst="rect">
            <a:avLst/>
          </a:prstGeom>
          <a:noFill/>
        </p:spPr>
        <p:txBody>
          <a:bodyPr wrap="none" rtlCol="0">
            <a:spAutoFit/>
          </a:bodyPr>
          <a:lstStyle/>
          <a:p>
            <a:r>
              <a:rPr lang="en-US" sz="2000" dirty="0" err="1">
                <a:solidFill>
                  <a:schemeClr val="bg1"/>
                </a:solidFill>
              </a:rPr>
              <a:t>Romatschke</a:t>
            </a:r>
            <a:r>
              <a:rPr lang="en-US" sz="2000" dirty="0">
                <a:solidFill>
                  <a:schemeClr val="bg1"/>
                </a:solidFill>
              </a:rPr>
              <a:t>=viscous hydrodynamics, </a:t>
            </a:r>
            <a:r>
              <a:rPr lang="en-US" sz="2000" dirty="0" err="1">
                <a:solidFill>
                  <a:schemeClr val="bg1"/>
                </a:solidFill>
              </a:rPr>
              <a:t>McCumber</a:t>
            </a:r>
            <a:r>
              <a:rPr lang="en-US" sz="2000" dirty="0">
                <a:solidFill>
                  <a:schemeClr val="bg1"/>
                </a:solidFill>
              </a:rPr>
              <a:t>=lumpy conditions + animation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par>
                                <p:cTn id="8" presetID="10" presetClass="exit" presetSubtype="0" fill="hold" grpId="0" nodeType="withEffect">
                                  <p:stCondLst>
                                    <p:cond delay="1500"/>
                                  </p:stCondLst>
                                  <p:childTnLst>
                                    <p:animEffect transition="out" filter="fade">
                                      <p:cBhvr>
                                        <p:cTn id="9" dur="2000"/>
                                        <p:tgtEl>
                                          <p:spTgt spid="6"/>
                                        </p:tgtEl>
                                      </p:cBhvr>
                                    </p:animEffect>
                                    <p:set>
                                      <p:cBhvr>
                                        <p:cTn id="10" dur="1" fill="hold">
                                          <p:stCondLst>
                                            <p:cond delay="1999"/>
                                          </p:stCondLst>
                                        </p:cTn>
                                        <p:tgtEl>
                                          <p:spTgt spid="6"/>
                                        </p:tgtEl>
                                        <p:attrNameLst>
                                          <p:attrName>style.visibility</p:attrName>
                                        </p:attrNameLst>
                                      </p:cBhvr>
                                      <p:to>
                                        <p:strVal val="hidden"/>
                                      </p:to>
                                    </p:set>
                                  </p:childTnLst>
                                </p:cTn>
                              </p:par>
                              <p:par>
                                <p:cTn id="11" presetID="10" presetClass="exit" presetSubtype="0" fill="hold" grpId="0" nodeType="withEffect">
                                  <p:stCondLst>
                                    <p:cond delay="150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par>
                                <p:cTn id="14" presetID="10" presetClass="exit" presetSubtype="0" fill="hold" grpId="0" nodeType="withEffect">
                                  <p:stCondLst>
                                    <p:cond delay="1500"/>
                                  </p:stCondLst>
                                  <p:childTnLst>
                                    <p:animEffect transition="out" filter="fade">
                                      <p:cBhvr>
                                        <p:cTn id="15" dur="2000"/>
                                        <p:tgtEl>
                                          <p:spTgt spid="8"/>
                                        </p:tgtEl>
                                      </p:cBhvr>
                                    </p:animEffect>
                                    <p:set>
                                      <p:cBhvr>
                                        <p:cTn id="16" dur="1" fill="hold">
                                          <p:stCondLst>
                                            <p:cond delay="1999"/>
                                          </p:stCondLst>
                                        </p:cTn>
                                        <p:tgtEl>
                                          <p:spTgt spid="8"/>
                                        </p:tgtEl>
                                        <p:attrNameLst>
                                          <p:attrName>style.visibility</p:attrName>
                                        </p:attrNameLst>
                                      </p:cBhvr>
                                      <p:to>
                                        <p:strVal val="hidden"/>
                                      </p:to>
                                    </p:set>
                                  </p:childTnLst>
                                </p:cTn>
                              </p:par>
                              <p:par>
                                <p:cTn id="17" presetID="10" presetClass="exit" presetSubtype="0" fill="hold" grpId="0" nodeType="withEffect">
                                  <p:stCondLst>
                                    <p:cond delay="1500"/>
                                  </p:stCondLst>
                                  <p:childTnLst>
                                    <p:animEffect transition="out" filter="fade">
                                      <p:cBhvr>
                                        <p:cTn id="18" dur="2000"/>
                                        <p:tgtEl>
                                          <p:spTgt spid="9"/>
                                        </p:tgtEl>
                                      </p:cBhvr>
                                    </p:animEffect>
                                    <p:set>
                                      <p:cBhvr>
                                        <p:cTn id="19" dur="1" fill="hold">
                                          <p:stCondLst>
                                            <p:cond delay="1999"/>
                                          </p:stCondLst>
                                        </p:cTn>
                                        <p:tgtEl>
                                          <p:spTgt spid="9"/>
                                        </p:tgtEl>
                                        <p:attrNameLst>
                                          <p:attrName>style.visibility</p:attrName>
                                        </p:attrNameLst>
                                      </p:cBhvr>
                                      <p:to>
                                        <p:strVal val="hidden"/>
                                      </p:to>
                                    </p:set>
                                  </p:childTnLst>
                                </p:cTn>
                              </p:par>
                              <p:par>
                                <p:cTn id="20" presetID="10" presetClass="exit" presetSubtype="0" fill="hold" grpId="0" nodeType="withEffect">
                                  <p:stCondLst>
                                    <p:cond delay="1500"/>
                                  </p:stCondLst>
                                  <p:childTnLst>
                                    <p:animEffect transition="out" filter="fade">
                                      <p:cBhvr>
                                        <p:cTn id="21" dur="2000"/>
                                        <p:tgtEl>
                                          <p:spTgt spid="10"/>
                                        </p:tgtEl>
                                      </p:cBhvr>
                                    </p:animEffect>
                                    <p:set>
                                      <p:cBhvr>
                                        <p:cTn id="22" dur="1" fill="hold">
                                          <p:stCondLst>
                                            <p:cond delay="1999"/>
                                          </p:stCondLst>
                                        </p:cTn>
                                        <p:tgtEl>
                                          <p:spTgt spid="10"/>
                                        </p:tgtEl>
                                        <p:attrNameLst>
                                          <p:attrName>style.visibility</p:attrName>
                                        </p:attrNameLst>
                                      </p:cBhvr>
                                      <p:to>
                                        <p:strVal val="hidden"/>
                                      </p:to>
                                    </p:set>
                                  </p:childTnLst>
                                </p:cTn>
                              </p:par>
                              <p:par>
                                <p:cTn id="23" presetID="10" presetClass="exit" presetSubtype="0" fill="hold" grpId="0" nodeType="withEffect">
                                  <p:stCondLst>
                                    <p:cond delay="1500"/>
                                  </p:stCondLst>
                                  <p:childTnLst>
                                    <p:animEffect transition="out" filter="fade">
                                      <p:cBhvr>
                                        <p:cTn id="24" dur="2000"/>
                                        <p:tgtEl>
                                          <p:spTgt spid="11"/>
                                        </p:tgtEl>
                                      </p:cBhvr>
                                    </p:animEffect>
                                    <p:set>
                                      <p:cBhvr>
                                        <p:cTn id="25" dur="1" fill="hold">
                                          <p:stCondLst>
                                            <p:cond delay="1999"/>
                                          </p:stCondLst>
                                        </p:cTn>
                                        <p:tgtEl>
                                          <p:spTgt spid="11"/>
                                        </p:tgtEl>
                                        <p:attrNameLst>
                                          <p:attrName>style.visibility</p:attrName>
                                        </p:attrNameLst>
                                      </p:cBhvr>
                                      <p:to>
                                        <p:strVal val="hidden"/>
                                      </p:to>
                                    </p:set>
                                  </p:childTnLst>
                                </p:cTn>
                              </p:par>
                              <p:par>
                                <p:cTn id="26" presetID="10" presetClass="exit" presetSubtype="0" fill="hold" grpId="0" nodeType="withEffect">
                                  <p:stCondLst>
                                    <p:cond delay="1500"/>
                                  </p:stCondLst>
                                  <p:childTnLst>
                                    <p:animEffect transition="out" filter="fade">
                                      <p:cBhvr>
                                        <p:cTn id="27" dur="2000"/>
                                        <p:tgtEl>
                                          <p:spTgt spid="12"/>
                                        </p:tgtEl>
                                      </p:cBhvr>
                                    </p:animEffect>
                                    <p:set>
                                      <p:cBhvr>
                                        <p:cTn id="28" dur="1" fill="hold">
                                          <p:stCondLst>
                                            <p:cond delay="1999"/>
                                          </p:stCondLst>
                                        </p:cTn>
                                        <p:tgtEl>
                                          <p:spTgt spid="12"/>
                                        </p:tgtEl>
                                        <p:attrNameLst>
                                          <p:attrName>style.visibility</p:attrName>
                                        </p:attrNameLst>
                                      </p:cBhvr>
                                      <p:to>
                                        <p:strVal val="hidden"/>
                                      </p:to>
                                    </p:set>
                                  </p:childTnLst>
                                </p:cTn>
                              </p:par>
                              <p:par>
                                <p:cTn id="29" presetID="10" presetClass="exit" presetSubtype="0" fill="hold" grpId="0" nodeType="withEffect">
                                  <p:stCondLst>
                                    <p:cond delay="1500"/>
                                  </p:stCondLst>
                                  <p:childTnLst>
                                    <p:animEffect transition="out" filter="fade">
                                      <p:cBhvr>
                                        <p:cTn id="30" dur="2000"/>
                                        <p:tgtEl>
                                          <p:spTgt spid="13"/>
                                        </p:tgtEl>
                                      </p:cBhvr>
                                    </p:animEffect>
                                    <p:set>
                                      <p:cBhvr>
                                        <p:cTn id="31" dur="1" fill="hold">
                                          <p:stCondLst>
                                            <p:cond delay="1999"/>
                                          </p:stCondLst>
                                        </p:cTn>
                                        <p:tgtEl>
                                          <p:spTgt spid="13"/>
                                        </p:tgtEl>
                                        <p:attrNameLst>
                                          <p:attrName>style.visibility</p:attrName>
                                        </p:attrNameLst>
                                      </p:cBhvr>
                                      <p:to>
                                        <p:strVal val="hidden"/>
                                      </p:to>
                                    </p:set>
                                  </p:childTnLst>
                                </p:cTn>
                              </p:par>
                              <p:par>
                                <p:cTn id="32" presetID="10" presetClass="exit" presetSubtype="0" fill="hold" grpId="0" nodeType="withEffect">
                                  <p:stCondLst>
                                    <p:cond delay="1500"/>
                                  </p:stCondLst>
                                  <p:childTnLst>
                                    <p:animEffect transition="out" filter="fade">
                                      <p:cBhvr>
                                        <p:cTn id="33" dur="2000"/>
                                        <p:tgtEl>
                                          <p:spTgt spid="14"/>
                                        </p:tgtEl>
                                      </p:cBhvr>
                                    </p:animEffect>
                                    <p:set>
                                      <p:cBhvr>
                                        <p:cTn id="34" dur="1" fill="hold">
                                          <p:stCondLst>
                                            <p:cond delay="1999"/>
                                          </p:stCondLst>
                                        </p:cTn>
                                        <p:tgtEl>
                                          <p:spTgt spid="14"/>
                                        </p:tgtEl>
                                        <p:attrNameLst>
                                          <p:attrName>style.visibility</p:attrName>
                                        </p:attrNameLst>
                                      </p:cBhvr>
                                      <p:to>
                                        <p:strVal val="hidden"/>
                                      </p:to>
                                    </p:set>
                                  </p:childTnLst>
                                </p:cTn>
                              </p:par>
                              <p:par>
                                <p:cTn id="35" presetID="10" presetClass="exit" presetSubtype="0" fill="hold" grpId="0" nodeType="withEffect">
                                  <p:stCondLst>
                                    <p:cond delay="1500"/>
                                  </p:stCondLst>
                                  <p:childTnLst>
                                    <p:animEffect transition="out" filter="fade">
                                      <p:cBhvr>
                                        <p:cTn id="36" dur="2000"/>
                                        <p:tgtEl>
                                          <p:spTgt spid="15"/>
                                        </p:tgtEl>
                                      </p:cBhvr>
                                    </p:animEffect>
                                    <p:set>
                                      <p:cBhvr>
                                        <p:cTn id="37" dur="1" fill="hold">
                                          <p:stCondLst>
                                            <p:cond delay="1999"/>
                                          </p:stCondLst>
                                        </p:cTn>
                                        <p:tgtEl>
                                          <p:spTgt spid="15"/>
                                        </p:tgtEl>
                                        <p:attrNameLst>
                                          <p:attrName>style.visibility</p:attrName>
                                        </p:attrNameLst>
                                      </p:cBhvr>
                                      <p:to>
                                        <p:strVal val="hidden"/>
                                      </p:to>
                                    </p:set>
                                  </p:childTnLst>
                                </p:cTn>
                              </p:par>
                              <p:par>
                                <p:cTn id="38" presetID="10" presetClass="exit" presetSubtype="0" fill="hold" grpId="0" nodeType="withEffect">
                                  <p:stCondLst>
                                    <p:cond delay="1500"/>
                                  </p:stCondLst>
                                  <p:childTnLst>
                                    <p:animEffect transition="out" filter="fade">
                                      <p:cBhvr>
                                        <p:cTn id="39" dur="2000"/>
                                        <p:tgtEl>
                                          <p:spTgt spid="16"/>
                                        </p:tgtEl>
                                      </p:cBhvr>
                                    </p:animEffect>
                                    <p:set>
                                      <p:cBhvr>
                                        <p:cTn id="40" dur="1" fill="hold">
                                          <p:stCondLst>
                                            <p:cond delay="1999"/>
                                          </p:stCondLst>
                                        </p:cTn>
                                        <p:tgtEl>
                                          <p:spTgt spid="16"/>
                                        </p:tgtEl>
                                        <p:attrNameLst>
                                          <p:attrName>style.visibility</p:attrName>
                                        </p:attrNameLst>
                                      </p:cBhvr>
                                      <p:to>
                                        <p:strVal val="hidden"/>
                                      </p:to>
                                    </p:set>
                                  </p:childTnLst>
                                </p:cTn>
                              </p:par>
                              <p:par>
                                <p:cTn id="41" presetID="10" presetClass="exit" presetSubtype="0" fill="hold" grpId="0" nodeType="withEffect">
                                  <p:stCondLst>
                                    <p:cond delay="1500"/>
                                  </p:stCondLst>
                                  <p:childTnLst>
                                    <p:animEffect transition="out" filter="fade">
                                      <p:cBhvr>
                                        <p:cTn id="42" dur="2000"/>
                                        <p:tgtEl>
                                          <p:spTgt spid="17"/>
                                        </p:tgtEl>
                                      </p:cBhvr>
                                    </p:animEffect>
                                    <p:set>
                                      <p:cBhvr>
                                        <p:cTn id="43" dur="1" fill="hold">
                                          <p:stCondLst>
                                            <p:cond delay="1999"/>
                                          </p:stCondLst>
                                        </p:cTn>
                                        <p:tgtEl>
                                          <p:spTgt spid="17"/>
                                        </p:tgtEl>
                                        <p:attrNameLst>
                                          <p:attrName>style.visibility</p:attrName>
                                        </p:attrNameLst>
                                      </p:cBhvr>
                                      <p:to>
                                        <p:strVal val="hidden"/>
                                      </p:to>
                                    </p:set>
                                  </p:childTnLst>
                                </p:cTn>
                              </p:par>
                              <p:par>
                                <p:cTn id="44" presetID="10" presetClass="exit" presetSubtype="0" fill="hold" grpId="0" nodeType="withEffect">
                                  <p:stCondLst>
                                    <p:cond delay="1500"/>
                                  </p:stCondLst>
                                  <p:childTnLst>
                                    <p:animEffect transition="out" filter="fade">
                                      <p:cBhvr>
                                        <p:cTn id="45" dur="2000"/>
                                        <p:tgtEl>
                                          <p:spTgt spid="18"/>
                                        </p:tgtEl>
                                      </p:cBhvr>
                                    </p:animEffect>
                                    <p:set>
                                      <p:cBhvr>
                                        <p:cTn id="46" dur="1" fill="hold">
                                          <p:stCondLst>
                                            <p:cond delay="1999"/>
                                          </p:stCondLst>
                                        </p:cTn>
                                        <p:tgtEl>
                                          <p:spTgt spid="18"/>
                                        </p:tgtEl>
                                        <p:attrNameLst>
                                          <p:attrName>style.visibility</p:attrName>
                                        </p:attrNameLst>
                                      </p:cBhvr>
                                      <p:to>
                                        <p:strVal val="hidden"/>
                                      </p:to>
                                    </p:set>
                                  </p:childTnLst>
                                </p:cTn>
                              </p:par>
                              <p:par>
                                <p:cTn id="47" presetID="10" presetClass="exit" presetSubtype="0" fill="hold" grpId="0" nodeType="withEffect">
                                  <p:stCondLst>
                                    <p:cond delay="1500"/>
                                  </p:stCondLst>
                                  <p:childTnLst>
                                    <p:animEffect transition="out" filter="fade">
                                      <p:cBhvr>
                                        <p:cTn id="48" dur="2000"/>
                                        <p:tgtEl>
                                          <p:spTgt spid="19"/>
                                        </p:tgtEl>
                                      </p:cBhvr>
                                    </p:animEffect>
                                    <p:set>
                                      <p:cBhvr>
                                        <p:cTn id="49" dur="1" fill="hold">
                                          <p:stCondLst>
                                            <p:cond delay="1999"/>
                                          </p:stCondLst>
                                        </p:cTn>
                                        <p:tgtEl>
                                          <p:spTgt spid="19"/>
                                        </p:tgtEl>
                                        <p:attrNameLst>
                                          <p:attrName>style.visibility</p:attrName>
                                        </p:attrNameLst>
                                      </p:cBhvr>
                                      <p:to>
                                        <p:strVal val="hidden"/>
                                      </p:to>
                                    </p:set>
                                  </p:childTnLst>
                                </p:cTn>
                              </p:par>
                              <p:par>
                                <p:cTn id="50" presetID="10" presetClass="exit" presetSubtype="0" fill="hold" grpId="0" nodeType="withEffect">
                                  <p:stCondLst>
                                    <p:cond delay="1500"/>
                                  </p:stCondLst>
                                  <p:childTnLst>
                                    <p:animEffect transition="out" filter="fade">
                                      <p:cBhvr>
                                        <p:cTn id="51" dur="2000"/>
                                        <p:tgtEl>
                                          <p:spTgt spid="20"/>
                                        </p:tgtEl>
                                      </p:cBhvr>
                                    </p:animEffect>
                                    <p:set>
                                      <p:cBhvr>
                                        <p:cTn id="52" dur="1" fill="hold">
                                          <p:stCondLst>
                                            <p:cond delay="1999"/>
                                          </p:stCondLst>
                                        </p:cTn>
                                        <p:tgtEl>
                                          <p:spTgt spid="20"/>
                                        </p:tgtEl>
                                        <p:attrNameLst>
                                          <p:attrName>style.visibility</p:attrName>
                                        </p:attrNameLst>
                                      </p:cBhvr>
                                      <p:to>
                                        <p:strVal val="hidden"/>
                                      </p:to>
                                    </p:set>
                                  </p:childTnLst>
                                </p:cTn>
                              </p:par>
                              <p:par>
                                <p:cTn id="53" presetID="10" presetClass="exit" presetSubtype="0" fill="hold" grpId="0" nodeType="withEffect">
                                  <p:stCondLst>
                                    <p:cond delay="1500"/>
                                  </p:stCondLst>
                                  <p:childTnLst>
                                    <p:animEffect transition="out" filter="fade">
                                      <p:cBhvr>
                                        <p:cTn id="54" dur="2000"/>
                                        <p:tgtEl>
                                          <p:spTgt spid="21"/>
                                        </p:tgtEl>
                                      </p:cBhvr>
                                    </p:animEffect>
                                    <p:set>
                                      <p:cBhvr>
                                        <p:cTn id="55" dur="1" fill="hold">
                                          <p:stCondLst>
                                            <p:cond delay="1999"/>
                                          </p:stCondLst>
                                        </p:cTn>
                                        <p:tgtEl>
                                          <p:spTgt spid="21"/>
                                        </p:tgtEl>
                                        <p:attrNameLst>
                                          <p:attrName>style.visibility</p:attrName>
                                        </p:attrNameLst>
                                      </p:cBhvr>
                                      <p:to>
                                        <p:strVal val="hidden"/>
                                      </p:to>
                                    </p:set>
                                  </p:childTnLst>
                                </p:cTn>
                              </p:par>
                              <p:par>
                                <p:cTn id="56" presetID="10" presetClass="exit" presetSubtype="0" fill="hold" grpId="0" nodeType="withEffect">
                                  <p:stCondLst>
                                    <p:cond delay="1500"/>
                                  </p:stCondLst>
                                  <p:childTnLst>
                                    <p:animEffect transition="out" filter="fade">
                                      <p:cBhvr>
                                        <p:cTn id="57" dur="2000"/>
                                        <p:tgtEl>
                                          <p:spTgt spid="22"/>
                                        </p:tgtEl>
                                      </p:cBhvr>
                                    </p:animEffect>
                                    <p:set>
                                      <p:cBhvr>
                                        <p:cTn id="58" dur="1" fill="hold">
                                          <p:stCondLst>
                                            <p:cond delay="1999"/>
                                          </p:stCondLst>
                                        </p:cTn>
                                        <p:tgtEl>
                                          <p:spTgt spid="22"/>
                                        </p:tgtEl>
                                        <p:attrNameLst>
                                          <p:attrName>style.visibility</p:attrName>
                                        </p:attrNameLst>
                                      </p:cBhvr>
                                      <p:to>
                                        <p:strVal val="hidden"/>
                                      </p:to>
                                    </p:set>
                                  </p:childTnLst>
                                </p:cTn>
                              </p:par>
                              <p:par>
                                <p:cTn id="59" presetID="10" presetClass="exit" presetSubtype="0" fill="hold" grpId="0" nodeType="withEffect">
                                  <p:stCondLst>
                                    <p:cond delay="1500"/>
                                  </p:stCondLst>
                                  <p:childTnLst>
                                    <p:animEffect transition="out" filter="fade">
                                      <p:cBhvr>
                                        <p:cTn id="60" dur="2000"/>
                                        <p:tgtEl>
                                          <p:spTgt spid="23"/>
                                        </p:tgtEl>
                                      </p:cBhvr>
                                    </p:animEffect>
                                    <p:set>
                                      <p:cBhvr>
                                        <p:cTn id="61" dur="1" fill="hold">
                                          <p:stCondLst>
                                            <p:cond delay="1999"/>
                                          </p:stCondLst>
                                        </p:cTn>
                                        <p:tgtEl>
                                          <p:spTgt spid="23"/>
                                        </p:tgtEl>
                                        <p:attrNameLst>
                                          <p:attrName>style.visibility</p:attrName>
                                        </p:attrNameLst>
                                      </p:cBhvr>
                                      <p:to>
                                        <p:strVal val="hidden"/>
                                      </p:to>
                                    </p:set>
                                  </p:childTnLst>
                                </p:cTn>
                              </p:par>
                              <p:par>
                                <p:cTn id="62" presetID="10" presetClass="exit" presetSubtype="0" fill="hold" grpId="0" nodeType="withEffect">
                                  <p:stCondLst>
                                    <p:cond delay="1500"/>
                                  </p:stCondLst>
                                  <p:childTnLst>
                                    <p:animEffect transition="out" filter="fade">
                                      <p:cBhvr>
                                        <p:cTn id="63" dur="2000"/>
                                        <p:tgtEl>
                                          <p:spTgt spid="24"/>
                                        </p:tgtEl>
                                      </p:cBhvr>
                                    </p:animEffect>
                                    <p:set>
                                      <p:cBhvr>
                                        <p:cTn id="64" dur="1" fill="hold">
                                          <p:stCondLst>
                                            <p:cond delay="1999"/>
                                          </p:stCondLst>
                                        </p:cTn>
                                        <p:tgtEl>
                                          <p:spTgt spid="24"/>
                                        </p:tgtEl>
                                        <p:attrNameLst>
                                          <p:attrName>style.visibility</p:attrName>
                                        </p:attrNameLst>
                                      </p:cBhvr>
                                      <p:to>
                                        <p:strVal val="hidden"/>
                                      </p:to>
                                    </p:set>
                                  </p:childTnLst>
                                </p:cTn>
                              </p:par>
                              <p:par>
                                <p:cTn id="65" presetID="10" presetClass="exit" presetSubtype="0" fill="hold" grpId="0" nodeType="withEffect">
                                  <p:stCondLst>
                                    <p:cond delay="1500"/>
                                  </p:stCondLst>
                                  <p:childTnLst>
                                    <p:animEffect transition="out" filter="fade">
                                      <p:cBhvr>
                                        <p:cTn id="66" dur="2000"/>
                                        <p:tgtEl>
                                          <p:spTgt spid="25"/>
                                        </p:tgtEl>
                                      </p:cBhvr>
                                    </p:animEffect>
                                    <p:set>
                                      <p:cBhvr>
                                        <p:cTn id="67" dur="1" fill="hold">
                                          <p:stCondLst>
                                            <p:cond delay="1999"/>
                                          </p:stCondLst>
                                        </p:cTn>
                                        <p:tgtEl>
                                          <p:spTgt spid="25"/>
                                        </p:tgtEl>
                                        <p:attrNameLst>
                                          <p:attrName>style.visibility</p:attrName>
                                        </p:attrNameLst>
                                      </p:cBhvr>
                                      <p:to>
                                        <p:strVal val="hidden"/>
                                      </p:to>
                                    </p:set>
                                  </p:childTnLst>
                                </p:cTn>
                              </p:par>
                              <p:par>
                                <p:cTn id="68" presetID="10" presetClass="exit" presetSubtype="0" fill="hold" grpId="0" nodeType="withEffect">
                                  <p:stCondLst>
                                    <p:cond delay="1500"/>
                                  </p:stCondLst>
                                  <p:childTnLst>
                                    <p:animEffect transition="out" filter="fade">
                                      <p:cBhvr>
                                        <p:cTn id="69" dur="2000"/>
                                        <p:tgtEl>
                                          <p:spTgt spid="26"/>
                                        </p:tgtEl>
                                      </p:cBhvr>
                                    </p:animEffect>
                                    <p:set>
                                      <p:cBhvr>
                                        <p:cTn id="70" dur="1" fill="hold">
                                          <p:stCondLst>
                                            <p:cond delay="1999"/>
                                          </p:stCondLst>
                                        </p:cTn>
                                        <p:tgtEl>
                                          <p:spTgt spid="26"/>
                                        </p:tgtEl>
                                        <p:attrNameLst>
                                          <p:attrName>style.visibility</p:attrName>
                                        </p:attrNameLst>
                                      </p:cBhvr>
                                      <p:to>
                                        <p:strVal val="hidden"/>
                                      </p:to>
                                    </p:set>
                                  </p:childTnLst>
                                </p:cTn>
                              </p:par>
                              <p:par>
                                <p:cTn id="71" presetID="10" presetClass="exit" presetSubtype="0" fill="hold" grpId="0" nodeType="withEffect">
                                  <p:stCondLst>
                                    <p:cond delay="1500"/>
                                  </p:stCondLst>
                                  <p:childTnLst>
                                    <p:animEffect transition="out" filter="fade">
                                      <p:cBhvr>
                                        <p:cTn id="72" dur="2000"/>
                                        <p:tgtEl>
                                          <p:spTgt spid="27"/>
                                        </p:tgtEl>
                                      </p:cBhvr>
                                    </p:animEffect>
                                    <p:set>
                                      <p:cBhvr>
                                        <p:cTn id="73" dur="1" fill="hold">
                                          <p:stCondLst>
                                            <p:cond delay="1999"/>
                                          </p:stCondLst>
                                        </p:cTn>
                                        <p:tgtEl>
                                          <p:spTgt spid="27"/>
                                        </p:tgtEl>
                                        <p:attrNameLst>
                                          <p:attrName>style.visibility</p:attrName>
                                        </p:attrNameLst>
                                      </p:cBhvr>
                                      <p:to>
                                        <p:strVal val="hidden"/>
                                      </p:to>
                                    </p:set>
                                  </p:childTnLst>
                                </p:cTn>
                              </p:par>
                              <p:par>
                                <p:cTn id="74" presetID="10" presetClass="exit" presetSubtype="0" fill="hold" grpId="0" nodeType="withEffect">
                                  <p:stCondLst>
                                    <p:cond delay="1500"/>
                                  </p:stCondLst>
                                  <p:childTnLst>
                                    <p:animEffect transition="out" filter="fade">
                                      <p:cBhvr>
                                        <p:cTn id="75" dur="2000"/>
                                        <p:tgtEl>
                                          <p:spTgt spid="28"/>
                                        </p:tgtEl>
                                      </p:cBhvr>
                                    </p:animEffect>
                                    <p:set>
                                      <p:cBhvr>
                                        <p:cTn id="76" dur="1" fill="hold">
                                          <p:stCondLst>
                                            <p:cond delay="1999"/>
                                          </p:stCondLst>
                                        </p:cTn>
                                        <p:tgtEl>
                                          <p:spTgt spid="28"/>
                                        </p:tgtEl>
                                        <p:attrNameLst>
                                          <p:attrName>style.visibility</p:attrName>
                                        </p:attrNameLst>
                                      </p:cBhvr>
                                      <p:to>
                                        <p:strVal val="hidden"/>
                                      </p:to>
                                    </p:set>
                                  </p:childTnLst>
                                </p:cTn>
                              </p:par>
                              <p:par>
                                <p:cTn id="77" presetID="10" presetClass="exit" presetSubtype="0" fill="hold" grpId="0" nodeType="withEffect">
                                  <p:stCondLst>
                                    <p:cond delay="1500"/>
                                  </p:stCondLst>
                                  <p:childTnLst>
                                    <p:animEffect transition="out" filter="fade">
                                      <p:cBhvr>
                                        <p:cTn id="78" dur="2000"/>
                                        <p:tgtEl>
                                          <p:spTgt spid="29"/>
                                        </p:tgtEl>
                                      </p:cBhvr>
                                    </p:animEffect>
                                    <p:set>
                                      <p:cBhvr>
                                        <p:cTn id="79" dur="1" fill="hold">
                                          <p:stCondLst>
                                            <p:cond delay="1999"/>
                                          </p:stCondLst>
                                        </p:cTn>
                                        <p:tgtEl>
                                          <p:spTgt spid="29"/>
                                        </p:tgtEl>
                                        <p:attrNameLst>
                                          <p:attrName>style.visibility</p:attrName>
                                        </p:attrNameLst>
                                      </p:cBhvr>
                                      <p:to>
                                        <p:strVal val="hidden"/>
                                      </p:to>
                                    </p:set>
                                  </p:childTnLst>
                                </p:cTn>
                              </p:par>
                              <p:par>
                                <p:cTn id="80" presetID="10" presetClass="exit" presetSubtype="0" fill="hold" grpId="0" nodeType="withEffect">
                                  <p:stCondLst>
                                    <p:cond delay="1500"/>
                                  </p:stCondLst>
                                  <p:childTnLst>
                                    <p:animEffect transition="out" filter="fade">
                                      <p:cBhvr>
                                        <p:cTn id="81" dur="2000"/>
                                        <p:tgtEl>
                                          <p:spTgt spid="30"/>
                                        </p:tgtEl>
                                      </p:cBhvr>
                                    </p:animEffect>
                                    <p:set>
                                      <p:cBhvr>
                                        <p:cTn id="82" dur="1" fill="hold">
                                          <p:stCondLst>
                                            <p:cond delay="1999"/>
                                          </p:stCondLst>
                                        </p:cTn>
                                        <p:tgtEl>
                                          <p:spTgt spid="30"/>
                                        </p:tgtEl>
                                        <p:attrNameLst>
                                          <p:attrName>style.visibility</p:attrName>
                                        </p:attrNameLst>
                                      </p:cBhvr>
                                      <p:to>
                                        <p:strVal val="hidden"/>
                                      </p:to>
                                    </p:set>
                                  </p:childTnLst>
                                </p:cTn>
                              </p:par>
                              <p:par>
                                <p:cTn id="83" presetID="10" presetClass="exit" presetSubtype="0" fill="hold" grpId="0" nodeType="withEffect">
                                  <p:stCondLst>
                                    <p:cond delay="1500"/>
                                  </p:stCondLst>
                                  <p:childTnLst>
                                    <p:animEffect transition="out" filter="fade">
                                      <p:cBhvr>
                                        <p:cTn id="84" dur="2000"/>
                                        <p:tgtEl>
                                          <p:spTgt spid="31"/>
                                        </p:tgtEl>
                                      </p:cBhvr>
                                    </p:animEffect>
                                    <p:set>
                                      <p:cBhvr>
                                        <p:cTn id="85" dur="1" fill="hold">
                                          <p:stCondLst>
                                            <p:cond delay="1999"/>
                                          </p:stCondLst>
                                        </p:cTn>
                                        <p:tgtEl>
                                          <p:spTgt spid="31"/>
                                        </p:tgtEl>
                                        <p:attrNameLst>
                                          <p:attrName>style.visibility</p:attrName>
                                        </p:attrNameLst>
                                      </p:cBhvr>
                                      <p:to>
                                        <p:strVal val="hidden"/>
                                      </p:to>
                                    </p:set>
                                  </p:childTnLst>
                                </p:cTn>
                              </p:par>
                              <p:par>
                                <p:cTn id="86" presetID="10" presetClass="exit" presetSubtype="0" fill="hold" grpId="0" nodeType="withEffect">
                                  <p:stCondLst>
                                    <p:cond delay="1500"/>
                                  </p:stCondLst>
                                  <p:childTnLst>
                                    <p:animEffect transition="out" filter="fade">
                                      <p:cBhvr>
                                        <p:cTn id="87" dur="2000"/>
                                        <p:tgtEl>
                                          <p:spTgt spid="32"/>
                                        </p:tgtEl>
                                      </p:cBhvr>
                                    </p:animEffect>
                                    <p:set>
                                      <p:cBhvr>
                                        <p:cTn id="88" dur="1" fill="hold">
                                          <p:stCondLst>
                                            <p:cond delay="1999"/>
                                          </p:stCondLst>
                                        </p:cTn>
                                        <p:tgtEl>
                                          <p:spTgt spid="32"/>
                                        </p:tgtEl>
                                        <p:attrNameLst>
                                          <p:attrName>style.visibility</p:attrName>
                                        </p:attrNameLst>
                                      </p:cBhvr>
                                      <p:to>
                                        <p:strVal val="hidden"/>
                                      </p:to>
                                    </p:set>
                                  </p:childTnLst>
                                </p:cTn>
                              </p:par>
                              <p:par>
                                <p:cTn id="89" presetID="10" presetClass="exit" presetSubtype="0" fill="hold" grpId="0" nodeType="withEffect">
                                  <p:stCondLst>
                                    <p:cond delay="1500"/>
                                  </p:stCondLst>
                                  <p:childTnLst>
                                    <p:animEffect transition="out" filter="fade">
                                      <p:cBhvr>
                                        <p:cTn id="90" dur="2000"/>
                                        <p:tgtEl>
                                          <p:spTgt spid="33"/>
                                        </p:tgtEl>
                                      </p:cBhvr>
                                    </p:animEffect>
                                    <p:set>
                                      <p:cBhvr>
                                        <p:cTn id="91" dur="1" fill="hold">
                                          <p:stCondLst>
                                            <p:cond delay="1999"/>
                                          </p:stCondLst>
                                        </p:cTn>
                                        <p:tgtEl>
                                          <p:spTgt spid="33"/>
                                        </p:tgtEl>
                                        <p:attrNameLst>
                                          <p:attrName>style.visibility</p:attrName>
                                        </p:attrNameLst>
                                      </p:cBhvr>
                                      <p:to>
                                        <p:strVal val="hidden"/>
                                      </p:to>
                                    </p:set>
                                  </p:childTnLst>
                                </p:cTn>
                              </p:par>
                              <p:par>
                                <p:cTn id="92" presetID="10" presetClass="exit" presetSubtype="0" fill="hold" grpId="0" nodeType="withEffect">
                                  <p:stCondLst>
                                    <p:cond delay="1500"/>
                                  </p:stCondLst>
                                  <p:childTnLst>
                                    <p:animEffect transition="out" filter="fade">
                                      <p:cBhvr>
                                        <p:cTn id="93" dur="2000"/>
                                        <p:tgtEl>
                                          <p:spTgt spid="34"/>
                                        </p:tgtEl>
                                      </p:cBhvr>
                                    </p:animEffect>
                                    <p:set>
                                      <p:cBhvr>
                                        <p:cTn id="94" dur="1" fill="hold">
                                          <p:stCondLst>
                                            <p:cond delay="1999"/>
                                          </p:stCondLst>
                                        </p:cTn>
                                        <p:tgtEl>
                                          <p:spTgt spid="34"/>
                                        </p:tgtEl>
                                        <p:attrNameLst>
                                          <p:attrName>style.visibility</p:attrName>
                                        </p:attrNameLst>
                                      </p:cBhvr>
                                      <p:to>
                                        <p:strVal val="hidden"/>
                                      </p:to>
                                    </p:set>
                                  </p:childTnLst>
                                </p:cTn>
                              </p:par>
                              <p:par>
                                <p:cTn id="95" presetID="10" presetClass="exit" presetSubtype="0" fill="hold" grpId="0" nodeType="withEffect">
                                  <p:stCondLst>
                                    <p:cond delay="1500"/>
                                  </p:stCondLst>
                                  <p:childTnLst>
                                    <p:animEffect transition="out" filter="fade">
                                      <p:cBhvr>
                                        <p:cTn id="96" dur="2000"/>
                                        <p:tgtEl>
                                          <p:spTgt spid="35"/>
                                        </p:tgtEl>
                                      </p:cBhvr>
                                    </p:animEffect>
                                    <p:set>
                                      <p:cBhvr>
                                        <p:cTn id="97" dur="1" fill="hold">
                                          <p:stCondLst>
                                            <p:cond delay="1999"/>
                                          </p:stCondLst>
                                        </p:cTn>
                                        <p:tgtEl>
                                          <p:spTgt spid="35"/>
                                        </p:tgtEl>
                                        <p:attrNameLst>
                                          <p:attrName>style.visibility</p:attrName>
                                        </p:attrNameLst>
                                      </p:cBhvr>
                                      <p:to>
                                        <p:strVal val="hidden"/>
                                      </p:to>
                                    </p:set>
                                  </p:childTnLst>
                                </p:cTn>
                              </p:par>
                              <p:par>
                                <p:cTn id="98" presetID="10" presetClass="exit" presetSubtype="0" fill="hold" grpId="0" nodeType="withEffect">
                                  <p:stCondLst>
                                    <p:cond delay="1500"/>
                                  </p:stCondLst>
                                  <p:childTnLst>
                                    <p:animEffect transition="out" filter="fade">
                                      <p:cBhvr>
                                        <p:cTn id="99" dur="2000"/>
                                        <p:tgtEl>
                                          <p:spTgt spid="36"/>
                                        </p:tgtEl>
                                      </p:cBhvr>
                                    </p:animEffect>
                                    <p:set>
                                      <p:cBhvr>
                                        <p:cTn id="100" dur="1" fill="hold">
                                          <p:stCondLst>
                                            <p:cond delay="1999"/>
                                          </p:stCondLst>
                                        </p:cTn>
                                        <p:tgtEl>
                                          <p:spTgt spid="36"/>
                                        </p:tgtEl>
                                        <p:attrNameLst>
                                          <p:attrName>style.visibility</p:attrName>
                                        </p:attrNameLst>
                                      </p:cBhvr>
                                      <p:to>
                                        <p:strVal val="hidden"/>
                                      </p:to>
                                    </p:set>
                                  </p:childTnLst>
                                </p:cTn>
                              </p:par>
                              <p:par>
                                <p:cTn id="101" presetID="10" presetClass="exit" presetSubtype="0" fill="hold" grpId="0" nodeType="withEffect">
                                  <p:stCondLst>
                                    <p:cond delay="1500"/>
                                  </p:stCondLst>
                                  <p:childTnLst>
                                    <p:animEffect transition="out" filter="fade">
                                      <p:cBhvr>
                                        <p:cTn id="102" dur="2000"/>
                                        <p:tgtEl>
                                          <p:spTgt spid="37"/>
                                        </p:tgtEl>
                                      </p:cBhvr>
                                    </p:animEffect>
                                    <p:set>
                                      <p:cBhvr>
                                        <p:cTn id="103" dur="1" fill="hold">
                                          <p:stCondLst>
                                            <p:cond delay="1999"/>
                                          </p:stCondLst>
                                        </p:cTn>
                                        <p:tgtEl>
                                          <p:spTgt spid="37"/>
                                        </p:tgtEl>
                                        <p:attrNameLst>
                                          <p:attrName>style.visibility</p:attrName>
                                        </p:attrNameLst>
                                      </p:cBhvr>
                                      <p:to>
                                        <p:strVal val="hidden"/>
                                      </p:to>
                                    </p:set>
                                  </p:childTnLst>
                                </p:cTn>
                              </p:par>
                              <p:par>
                                <p:cTn id="104" presetID="10" presetClass="exit" presetSubtype="0" fill="hold" grpId="0" nodeType="withEffect">
                                  <p:stCondLst>
                                    <p:cond delay="1500"/>
                                  </p:stCondLst>
                                  <p:childTnLst>
                                    <p:animEffect transition="out" filter="fade">
                                      <p:cBhvr>
                                        <p:cTn id="105" dur="2000"/>
                                        <p:tgtEl>
                                          <p:spTgt spid="38"/>
                                        </p:tgtEl>
                                      </p:cBhvr>
                                    </p:animEffect>
                                    <p:set>
                                      <p:cBhvr>
                                        <p:cTn id="106" dur="1" fill="hold">
                                          <p:stCondLst>
                                            <p:cond delay="1999"/>
                                          </p:stCondLst>
                                        </p:cTn>
                                        <p:tgtEl>
                                          <p:spTgt spid="38"/>
                                        </p:tgtEl>
                                        <p:attrNameLst>
                                          <p:attrName>style.visibility</p:attrName>
                                        </p:attrNameLst>
                                      </p:cBhvr>
                                      <p:to>
                                        <p:strVal val="hidden"/>
                                      </p:to>
                                    </p:set>
                                  </p:childTnLst>
                                </p:cTn>
                              </p:par>
                              <p:par>
                                <p:cTn id="107" presetID="10" presetClass="exit" presetSubtype="0" fill="hold" grpId="0" nodeType="withEffect">
                                  <p:stCondLst>
                                    <p:cond delay="1500"/>
                                  </p:stCondLst>
                                  <p:childTnLst>
                                    <p:animEffect transition="out" filter="fade">
                                      <p:cBhvr>
                                        <p:cTn id="108" dur="2000"/>
                                        <p:tgtEl>
                                          <p:spTgt spid="39"/>
                                        </p:tgtEl>
                                      </p:cBhvr>
                                    </p:animEffect>
                                    <p:set>
                                      <p:cBhvr>
                                        <p:cTn id="109" dur="1" fill="hold">
                                          <p:stCondLst>
                                            <p:cond delay="1999"/>
                                          </p:stCondLst>
                                        </p:cTn>
                                        <p:tgtEl>
                                          <p:spTgt spid="39"/>
                                        </p:tgtEl>
                                        <p:attrNameLst>
                                          <p:attrName>style.visibility</p:attrName>
                                        </p:attrNameLst>
                                      </p:cBhvr>
                                      <p:to>
                                        <p:strVal val="hidden"/>
                                      </p:to>
                                    </p:set>
                                  </p:childTnLst>
                                </p:cTn>
                              </p:par>
                              <p:par>
                                <p:cTn id="110" presetID="10" presetClass="exit" presetSubtype="0" fill="hold" grpId="0" nodeType="withEffect">
                                  <p:stCondLst>
                                    <p:cond delay="1500"/>
                                  </p:stCondLst>
                                  <p:childTnLst>
                                    <p:animEffect transition="out" filter="fade">
                                      <p:cBhvr>
                                        <p:cTn id="111" dur="2000"/>
                                        <p:tgtEl>
                                          <p:spTgt spid="40"/>
                                        </p:tgtEl>
                                      </p:cBhvr>
                                    </p:animEffect>
                                    <p:set>
                                      <p:cBhvr>
                                        <p:cTn id="112" dur="1" fill="hold">
                                          <p:stCondLst>
                                            <p:cond delay="1999"/>
                                          </p:stCondLst>
                                        </p:cTn>
                                        <p:tgtEl>
                                          <p:spTgt spid="40"/>
                                        </p:tgtEl>
                                        <p:attrNameLst>
                                          <p:attrName>style.visibility</p:attrName>
                                        </p:attrNameLst>
                                      </p:cBhvr>
                                      <p:to>
                                        <p:strVal val="hidden"/>
                                      </p:to>
                                    </p:set>
                                  </p:childTnLst>
                                </p:cTn>
                              </p:par>
                              <p:par>
                                <p:cTn id="113" presetID="10" presetClass="exit" presetSubtype="0" fill="hold" grpId="0" nodeType="withEffect">
                                  <p:stCondLst>
                                    <p:cond delay="1500"/>
                                  </p:stCondLst>
                                  <p:childTnLst>
                                    <p:animEffect transition="out" filter="fade">
                                      <p:cBhvr>
                                        <p:cTn id="114" dur="2000"/>
                                        <p:tgtEl>
                                          <p:spTgt spid="41"/>
                                        </p:tgtEl>
                                      </p:cBhvr>
                                    </p:animEffect>
                                    <p:set>
                                      <p:cBhvr>
                                        <p:cTn id="115" dur="1" fill="hold">
                                          <p:stCondLst>
                                            <p:cond delay="1999"/>
                                          </p:stCondLst>
                                        </p:cTn>
                                        <p:tgtEl>
                                          <p:spTgt spid="41"/>
                                        </p:tgtEl>
                                        <p:attrNameLst>
                                          <p:attrName>style.visibility</p:attrName>
                                        </p:attrNameLst>
                                      </p:cBhvr>
                                      <p:to>
                                        <p:strVal val="hidden"/>
                                      </p:to>
                                    </p:set>
                                  </p:childTnLst>
                                </p:cTn>
                              </p:par>
                              <p:par>
                                <p:cTn id="116" presetID="10" presetClass="exit" presetSubtype="0" fill="hold" grpId="0" nodeType="withEffect">
                                  <p:stCondLst>
                                    <p:cond delay="1500"/>
                                  </p:stCondLst>
                                  <p:childTnLst>
                                    <p:animEffect transition="out" filter="fade">
                                      <p:cBhvr>
                                        <p:cTn id="117" dur="2000"/>
                                        <p:tgtEl>
                                          <p:spTgt spid="42"/>
                                        </p:tgtEl>
                                      </p:cBhvr>
                                    </p:animEffect>
                                    <p:set>
                                      <p:cBhvr>
                                        <p:cTn id="118" dur="1" fill="hold">
                                          <p:stCondLst>
                                            <p:cond delay="1999"/>
                                          </p:stCondLst>
                                        </p:cTn>
                                        <p:tgtEl>
                                          <p:spTgt spid="42"/>
                                        </p:tgtEl>
                                        <p:attrNameLst>
                                          <p:attrName>style.visibility</p:attrName>
                                        </p:attrNameLst>
                                      </p:cBhvr>
                                      <p:to>
                                        <p:strVal val="hidden"/>
                                      </p:to>
                                    </p:set>
                                  </p:childTnLst>
                                </p:cTn>
                              </p:par>
                              <p:par>
                                <p:cTn id="119" presetID="10" presetClass="exit" presetSubtype="0" fill="hold" grpId="0" nodeType="withEffect">
                                  <p:stCondLst>
                                    <p:cond delay="1500"/>
                                  </p:stCondLst>
                                  <p:childTnLst>
                                    <p:animEffect transition="out" filter="fade">
                                      <p:cBhvr>
                                        <p:cTn id="120" dur="2000"/>
                                        <p:tgtEl>
                                          <p:spTgt spid="43"/>
                                        </p:tgtEl>
                                      </p:cBhvr>
                                    </p:animEffect>
                                    <p:set>
                                      <p:cBhvr>
                                        <p:cTn id="121" dur="1" fill="hold">
                                          <p:stCondLst>
                                            <p:cond delay="1999"/>
                                          </p:stCondLst>
                                        </p:cTn>
                                        <p:tgtEl>
                                          <p:spTgt spid="43"/>
                                        </p:tgtEl>
                                        <p:attrNameLst>
                                          <p:attrName>style.visibility</p:attrName>
                                        </p:attrNameLst>
                                      </p:cBhvr>
                                      <p:to>
                                        <p:strVal val="hidden"/>
                                      </p:to>
                                    </p:set>
                                  </p:childTnLst>
                                </p:cTn>
                              </p:par>
                              <p:par>
                                <p:cTn id="122" presetID="10" presetClass="exit" presetSubtype="0" fill="hold" grpId="0" nodeType="withEffect">
                                  <p:stCondLst>
                                    <p:cond delay="1500"/>
                                  </p:stCondLst>
                                  <p:childTnLst>
                                    <p:animEffect transition="out" filter="fade">
                                      <p:cBhvr>
                                        <p:cTn id="123" dur="2000"/>
                                        <p:tgtEl>
                                          <p:spTgt spid="44"/>
                                        </p:tgtEl>
                                      </p:cBhvr>
                                    </p:animEffect>
                                    <p:set>
                                      <p:cBhvr>
                                        <p:cTn id="124" dur="1" fill="hold">
                                          <p:stCondLst>
                                            <p:cond delay="1999"/>
                                          </p:stCondLst>
                                        </p:cTn>
                                        <p:tgtEl>
                                          <p:spTgt spid="44"/>
                                        </p:tgtEl>
                                        <p:attrNameLst>
                                          <p:attrName>style.visibility</p:attrName>
                                        </p:attrNameLst>
                                      </p:cBhvr>
                                      <p:to>
                                        <p:strVal val="hidden"/>
                                      </p:to>
                                    </p:set>
                                  </p:childTnLst>
                                </p:cTn>
                              </p:par>
                              <p:par>
                                <p:cTn id="125" presetID="10" presetClass="exit" presetSubtype="0" fill="hold" grpId="0" nodeType="withEffect">
                                  <p:stCondLst>
                                    <p:cond delay="1500"/>
                                  </p:stCondLst>
                                  <p:childTnLst>
                                    <p:animEffect transition="out" filter="fade">
                                      <p:cBhvr>
                                        <p:cTn id="126" dur="2000"/>
                                        <p:tgtEl>
                                          <p:spTgt spid="45"/>
                                        </p:tgtEl>
                                      </p:cBhvr>
                                    </p:animEffect>
                                    <p:set>
                                      <p:cBhvr>
                                        <p:cTn id="127" dur="1" fill="hold">
                                          <p:stCondLst>
                                            <p:cond delay="1999"/>
                                          </p:stCondLst>
                                        </p:cTn>
                                        <p:tgtEl>
                                          <p:spTgt spid="45"/>
                                        </p:tgtEl>
                                        <p:attrNameLst>
                                          <p:attrName>style.visibility</p:attrName>
                                        </p:attrNameLst>
                                      </p:cBhvr>
                                      <p:to>
                                        <p:strVal val="hidden"/>
                                      </p:to>
                                    </p:set>
                                  </p:childTnLst>
                                </p:cTn>
                              </p:par>
                              <p:par>
                                <p:cTn id="128" presetID="10" presetClass="exit" presetSubtype="0" fill="hold" grpId="0" nodeType="withEffect">
                                  <p:stCondLst>
                                    <p:cond delay="1500"/>
                                  </p:stCondLst>
                                  <p:childTnLst>
                                    <p:animEffect transition="out" filter="fade">
                                      <p:cBhvr>
                                        <p:cTn id="129" dur="2000"/>
                                        <p:tgtEl>
                                          <p:spTgt spid="46"/>
                                        </p:tgtEl>
                                      </p:cBhvr>
                                    </p:animEffect>
                                    <p:set>
                                      <p:cBhvr>
                                        <p:cTn id="130" dur="1" fill="hold">
                                          <p:stCondLst>
                                            <p:cond delay="1999"/>
                                          </p:stCondLst>
                                        </p:cTn>
                                        <p:tgtEl>
                                          <p:spTgt spid="46"/>
                                        </p:tgtEl>
                                        <p:attrNameLst>
                                          <p:attrName>style.visibility</p:attrName>
                                        </p:attrNameLst>
                                      </p:cBhvr>
                                      <p:to>
                                        <p:strVal val="hidden"/>
                                      </p:to>
                                    </p:set>
                                  </p:childTnLst>
                                </p:cTn>
                              </p:par>
                              <p:par>
                                <p:cTn id="131" presetID="10" presetClass="exit" presetSubtype="0" fill="hold" grpId="0" nodeType="withEffect">
                                  <p:stCondLst>
                                    <p:cond delay="1500"/>
                                  </p:stCondLst>
                                  <p:childTnLst>
                                    <p:animEffect transition="out" filter="fade">
                                      <p:cBhvr>
                                        <p:cTn id="132" dur="2000"/>
                                        <p:tgtEl>
                                          <p:spTgt spid="47"/>
                                        </p:tgtEl>
                                      </p:cBhvr>
                                    </p:animEffect>
                                    <p:set>
                                      <p:cBhvr>
                                        <p:cTn id="133" dur="1" fill="hold">
                                          <p:stCondLst>
                                            <p:cond delay="1999"/>
                                          </p:stCondLst>
                                        </p:cTn>
                                        <p:tgtEl>
                                          <p:spTgt spid="47"/>
                                        </p:tgtEl>
                                        <p:attrNameLst>
                                          <p:attrName>style.visibility</p:attrName>
                                        </p:attrNameLst>
                                      </p:cBhvr>
                                      <p:to>
                                        <p:strVal val="hidden"/>
                                      </p:to>
                                    </p:set>
                                  </p:childTnLst>
                                </p:cTn>
                              </p:par>
                              <p:par>
                                <p:cTn id="134" presetID="10" presetClass="exit" presetSubtype="0" fill="hold" grpId="0" nodeType="withEffect">
                                  <p:stCondLst>
                                    <p:cond delay="1500"/>
                                  </p:stCondLst>
                                  <p:childTnLst>
                                    <p:animEffect transition="out" filter="fade">
                                      <p:cBhvr>
                                        <p:cTn id="135" dur="2000"/>
                                        <p:tgtEl>
                                          <p:spTgt spid="48"/>
                                        </p:tgtEl>
                                      </p:cBhvr>
                                    </p:animEffect>
                                    <p:set>
                                      <p:cBhvr>
                                        <p:cTn id="136" dur="1" fill="hold">
                                          <p:stCondLst>
                                            <p:cond delay="1999"/>
                                          </p:stCondLst>
                                        </p:cTn>
                                        <p:tgtEl>
                                          <p:spTgt spid="48"/>
                                        </p:tgtEl>
                                        <p:attrNameLst>
                                          <p:attrName>style.visibility</p:attrName>
                                        </p:attrNameLst>
                                      </p:cBhvr>
                                      <p:to>
                                        <p:strVal val="hidden"/>
                                      </p:to>
                                    </p:set>
                                  </p:childTnLst>
                                </p:cTn>
                              </p:par>
                              <p:par>
                                <p:cTn id="137" presetID="10" presetClass="exit" presetSubtype="0" fill="hold" grpId="0" nodeType="withEffect">
                                  <p:stCondLst>
                                    <p:cond delay="1500"/>
                                  </p:stCondLst>
                                  <p:childTnLst>
                                    <p:animEffect transition="out" filter="fade">
                                      <p:cBhvr>
                                        <p:cTn id="138" dur="2000"/>
                                        <p:tgtEl>
                                          <p:spTgt spid="49"/>
                                        </p:tgtEl>
                                      </p:cBhvr>
                                    </p:animEffect>
                                    <p:set>
                                      <p:cBhvr>
                                        <p:cTn id="139" dur="1" fill="hold">
                                          <p:stCondLst>
                                            <p:cond delay="1999"/>
                                          </p:stCondLst>
                                        </p:cTn>
                                        <p:tgtEl>
                                          <p:spTgt spid="49"/>
                                        </p:tgtEl>
                                        <p:attrNameLst>
                                          <p:attrName>style.visibility</p:attrName>
                                        </p:attrNameLst>
                                      </p:cBhvr>
                                      <p:to>
                                        <p:strVal val="hidden"/>
                                      </p:to>
                                    </p:set>
                                  </p:childTnLst>
                                </p:cTn>
                              </p:par>
                              <p:par>
                                <p:cTn id="140" presetID="10" presetClass="exit" presetSubtype="0" fill="hold" grpId="0" nodeType="withEffect">
                                  <p:stCondLst>
                                    <p:cond delay="1500"/>
                                  </p:stCondLst>
                                  <p:childTnLst>
                                    <p:animEffect transition="out" filter="fade">
                                      <p:cBhvr>
                                        <p:cTn id="141" dur="2000"/>
                                        <p:tgtEl>
                                          <p:spTgt spid="50"/>
                                        </p:tgtEl>
                                      </p:cBhvr>
                                    </p:animEffect>
                                    <p:set>
                                      <p:cBhvr>
                                        <p:cTn id="142" dur="1" fill="hold">
                                          <p:stCondLst>
                                            <p:cond delay="1999"/>
                                          </p:stCondLst>
                                        </p:cTn>
                                        <p:tgtEl>
                                          <p:spTgt spid="50"/>
                                        </p:tgtEl>
                                        <p:attrNameLst>
                                          <p:attrName>style.visibility</p:attrName>
                                        </p:attrNameLst>
                                      </p:cBhvr>
                                      <p:to>
                                        <p:strVal val="hidden"/>
                                      </p:to>
                                    </p:set>
                                  </p:childTnLst>
                                </p:cTn>
                              </p:par>
                              <p:par>
                                <p:cTn id="143" presetID="10" presetClass="exit" presetSubtype="0" fill="hold" grpId="0" nodeType="withEffect">
                                  <p:stCondLst>
                                    <p:cond delay="1500"/>
                                  </p:stCondLst>
                                  <p:childTnLst>
                                    <p:animEffect transition="out" filter="fade">
                                      <p:cBhvr>
                                        <p:cTn id="144" dur="2000"/>
                                        <p:tgtEl>
                                          <p:spTgt spid="51"/>
                                        </p:tgtEl>
                                      </p:cBhvr>
                                    </p:animEffect>
                                    <p:set>
                                      <p:cBhvr>
                                        <p:cTn id="145" dur="1" fill="hold">
                                          <p:stCondLst>
                                            <p:cond delay="1999"/>
                                          </p:stCondLst>
                                        </p:cTn>
                                        <p:tgtEl>
                                          <p:spTgt spid="51"/>
                                        </p:tgtEl>
                                        <p:attrNameLst>
                                          <p:attrName>style.visibility</p:attrName>
                                        </p:attrNameLst>
                                      </p:cBhvr>
                                      <p:to>
                                        <p:strVal val="hidden"/>
                                      </p:to>
                                    </p:set>
                                  </p:childTnLst>
                                </p:cTn>
                              </p:par>
                              <p:par>
                                <p:cTn id="146" presetID="10" presetClass="exit" presetSubtype="0" fill="hold" grpId="0" nodeType="withEffect">
                                  <p:stCondLst>
                                    <p:cond delay="1500"/>
                                  </p:stCondLst>
                                  <p:childTnLst>
                                    <p:animEffect transition="out" filter="fade">
                                      <p:cBhvr>
                                        <p:cTn id="147" dur="2000"/>
                                        <p:tgtEl>
                                          <p:spTgt spid="52"/>
                                        </p:tgtEl>
                                      </p:cBhvr>
                                    </p:animEffect>
                                    <p:set>
                                      <p:cBhvr>
                                        <p:cTn id="148" dur="1" fill="hold">
                                          <p:stCondLst>
                                            <p:cond delay="1999"/>
                                          </p:stCondLst>
                                        </p:cTn>
                                        <p:tgtEl>
                                          <p:spTgt spid="52"/>
                                        </p:tgtEl>
                                        <p:attrNameLst>
                                          <p:attrName>style.visibility</p:attrName>
                                        </p:attrNameLst>
                                      </p:cBhvr>
                                      <p:to>
                                        <p:strVal val="hidden"/>
                                      </p:to>
                                    </p:set>
                                  </p:childTnLst>
                                </p:cTn>
                              </p:par>
                              <p:par>
                                <p:cTn id="149" presetID="10" presetClass="exit" presetSubtype="0" fill="hold" grpId="0" nodeType="withEffect">
                                  <p:stCondLst>
                                    <p:cond delay="1500"/>
                                  </p:stCondLst>
                                  <p:childTnLst>
                                    <p:animEffect transition="out" filter="fade">
                                      <p:cBhvr>
                                        <p:cTn id="150" dur="2000"/>
                                        <p:tgtEl>
                                          <p:spTgt spid="53"/>
                                        </p:tgtEl>
                                      </p:cBhvr>
                                    </p:animEffect>
                                    <p:set>
                                      <p:cBhvr>
                                        <p:cTn id="151" dur="1" fill="hold">
                                          <p:stCondLst>
                                            <p:cond delay="1999"/>
                                          </p:stCondLst>
                                        </p:cTn>
                                        <p:tgtEl>
                                          <p:spTgt spid="53"/>
                                        </p:tgtEl>
                                        <p:attrNameLst>
                                          <p:attrName>style.visibility</p:attrName>
                                        </p:attrNameLst>
                                      </p:cBhvr>
                                      <p:to>
                                        <p:strVal val="hidden"/>
                                      </p:to>
                                    </p:set>
                                  </p:childTnLst>
                                </p:cTn>
                              </p:par>
                              <p:par>
                                <p:cTn id="152" presetID="10" presetClass="exit" presetSubtype="0" fill="hold" grpId="0" nodeType="withEffect">
                                  <p:stCondLst>
                                    <p:cond delay="1500"/>
                                  </p:stCondLst>
                                  <p:childTnLst>
                                    <p:animEffect transition="out" filter="fade">
                                      <p:cBhvr>
                                        <p:cTn id="153" dur="2000"/>
                                        <p:tgtEl>
                                          <p:spTgt spid="54"/>
                                        </p:tgtEl>
                                      </p:cBhvr>
                                    </p:animEffect>
                                    <p:set>
                                      <p:cBhvr>
                                        <p:cTn id="154" dur="1" fill="hold">
                                          <p:stCondLst>
                                            <p:cond delay="1999"/>
                                          </p:stCondLst>
                                        </p:cTn>
                                        <p:tgtEl>
                                          <p:spTgt spid="54"/>
                                        </p:tgtEl>
                                        <p:attrNameLst>
                                          <p:attrName>style.visibility</p:attrName>
                                        </p:attrNameLst>
                                      </p:cBhvr>
                                      <p:to>
                                        <p:strVal val="hidden"/>
                                      </p:to>
                                    </p:set>
                                  </p:childTnLst>
                                </p:cTn>
                              </p:par>
                              <p:par>
                                <p:cTn id="155" presetID="10" presetClass="exit" presetSubtype="0" fill="hold" grpId="0" nodeType="withEffect">
                                  <p:stCondLst>
                                    <p:cond delay="1500"/>
                                  </p:stCondLst>
                                  <p:childTnLst>
                                    <p:animEffect transition="out" filter="fade">
                                      <p:cBhvr>
                                        <p:cTn id="156" dur="2000"/>
                                        <p:tgtEl>
                                          <p:spTgt spid="55"/>
                                        </p:tgtEl>
                                      </p:cBhvr>
                                    </p:animEffect>
                                    <p:set>
                                      <p:cBhvr>
                                        <p:cTn id="157" dur="1" fill="hold">
                                          <p:stCondLst>
                                            <p:cond delay="1999"/>
                                          </p:stCondLst>
                                        </p:cTn>
                                        <p:tgtEl>
                                          <p:spTgt spid="55"/>
                                        </p:tgtEl>
                                        <p:attrNameLst>
                                          <p:attrName>style.visibility</p:attrName>
                                        </p:attrNameLst>
                                      </p:cBhvr>
                                      <p:to>
                                        <p:strVal val="hidden"/>
                                      </p:to>
                                    </p:set>
                                  </p:childTnLst>
                                </p:cTn>
                              </p:par>
                              <p:par>
                                <p:cTn id="158" presetID="10" presetClass="exit" presetSubtype="0" fill="hold" grpId="0" nodeType="withEffect">
                                  <p:stCondLst>
                                    <p:cond delay="1500"/>
                                  </p:stCondLst>
                                  <p:childTnLst>
                                    <p:animEffect transition="out" filter="fade">
                                      <p:cBhvr>
                                        <p:cTn id="159" dur="2000"/>
                                        <p:tgtEl>
                                          <p:spTgt spid="56"/>
                                        </p:tgtEl>
                                      </p:cBhvr>
                                    </p:animEffect>
                                    <p:set>
                                      <p:cBhvr>
                                        <p:cTn id="160" dur="1" fill="hold">
                                          <p:stCondLst>
                                            <p:cond delay="1999"/>
                                          </p:stCondLst>
                                        </p:cTn>
                                        <p:tgtEl>
                                          <p:spTgt spid="56"/>
                                        </p:tgtEl>
                                        <p:attrNameLst>
                                          <p:attrName>style.visibility</p:attrName>
                                        </p:attrNameLst>
                                      </p:cBhvr>
                                      <p:to>
                                        <p:strVal val="hidden"/>
                                      </p:to>
                                    </p:set>
                                  </p:childTnLst>
                                </p:cTn>
                              </p:par>
                              <p:par>
                                <p:cTn id="161" presetID="10" presetClass="exit" presetSubtype="0" fill="hold" grpId="0" nodeType="withEffect">
                                  <p:stCondLst>
                                    <p:cond delay="1500"/>
                                  </p:stCondLst>
                                  <p:childTnLst>
                                    <p:animEffect transition="out" filter="fade">
                                      <p:cBhvr>
                                        <p:cTn id="162" dur="2000"/>
                                        <p:tgtEl>
                                          <p:spTgt spid="57"/>
                                        </p:tgtEl>
                                      </p:cBhvr>
                                    </p:animEffect>
                                    <p:set>
                                      <p:cBhvr>
                                        <p:cTn id="163" dur="1" fill="hold">
                                          <p:stCondLst>
                                            <p:cond delay="1999"/>
                                          </p:stCondLst>
                                        </p:cTn>
                                        <p:tgtEl>
                                          <p:spTgt spid="57"/>
                                        </p:tgtEl>
                                        <p:attrNameLst>
                                          <p:attrName>style.visibility</p:attrName>
                                        </p:attrNameLst>
                                      </p:cBhvr>
                                      <p:to>
                                        <p:strVal val="hidden"/>
                                      </p:to>
                                    </p:set>
                                  </p:childTnLst>
                                </p:cTn>
                              </p:par>
                              <p:par>
                                <p:cTn id="164" presetID="10" presetClass="exit" presetSubtype="0" fill="hold" grpId="0" nodeType="withEffect">
                                  <p:stCondLst>
                                    <p:cond delay="1500"/>
                                  </p:stCondLst>
                                  <p:childTnLst>
                                    <p:animEffect transition="out" filter="fade">
                                      <p:cBhvr>
                                        <p:cTn id="165" dur="2000"/>
                                        <p:tgtEl>
                                          <p:spTgt spid="58"/>
                                        </p:tgtEl>
                                      </p:cBhvr>
                                    </p:animEffect>
                                    <p:set>
                                      <p:cBhvr>
                                        <p:cTn id="166" dur="1" fill="hold">
                                          <p:stCondLst>
                                            <p:cond delay="1999"/>
                                          </p:stCondLst>
                                        </p:cTn>
                                        <p:tgtEl>
                                          <p:spTgt spid="58"/>
                                        </p:tgtEl>
                                        <p:attrNameLst>
                                          <p:attrName>style.visibility</p:attrName>
                                        </p:attrNameLst>
                                      </p:cBhvr>
                                      <p:to>
                                        <p:strVal val="hidden"/>
                                      </p:to>
                                    </p:set>
                                  </p:childTnLst>
                                </p:cTn>
                              </p:par>
                              <p:par>
                                <p:cTn id="167" presetID="10" presetClass="exit" presetSubtype="0" fill="hold" grpId="0" nodeType="withEffect">
                                  <p:stCondLst>
                                    <p:cond delay="1500"/>
                                  </p:stCondLst>
                                  <p:childTnLst>
                                    <p:animEffect transition="out" filter="fade">
                                      <p:cBhvr>
                                        <p:cTn id="168" dur="2000"/>
                                        <p:tgtEl>
                                          <p:spTgt spid="59"/>
                                        </p:tgtEl>
                                      </p:cBhvr>
                                    </p:animEffect>
                                    <p:set>
                                      <p:cBhvr>
                                        <p:cTn id="169" dur="1" fill="hold">
                                          <p:stCondLst>
                                            <p:cond delay="1999"/>
                                          </p:stCondLst>
                                        </p:cTn>
                                        <p:tgtEl>
                                          <p:spTgt spid="59"/>
                                        </p:tgtEl>
                                        <p:attrNameLst>
                                          <p:attrName>style.visibility</p:attrName>
                                        </p:attrNameLst>
                                      </p:cBhvr>
                                      <p:to>
                                        <p:strVal val="hidden"/>
                                      </p:to>
                                    </p:set>
                                  </p:childTnLst>
                                </p:cTn>
                              </p:par>
                              <p:par>
                                <p:cTn id="170" presetID="10" presetClass="exit" presetSubtype="0" fill="hold" grpId="0" nodeType="withEffect">
                                  <p:stCondLst>
                                    <p:cond delay="1500"/>
                                  </p:stCondLst>
                                  <p:childTnLst>
                                    <p:animEffect transition="out" filter="fade">
                                      <p:cBhvr>
                                        <p:cTn id="171" dur="2000"/>
                                        <p:tgtEl>
                                          <p:spTgt spid="60"/>
                                        </p:tgtEl>
                                      </p:cBhvr>
                                    </p:animEffect>
                                    <p:set>
                                      <p:cBhvr>
                                        <p:cTn id="172" dur="1" fill="hold">
                                          <p:stCondLst>
                                            <p:cond delay="1999"/>
                                          </p:stCondLst>
                                        </p:cTn>
                                        <p:tgtEl>
                                          <p:spTgt spid="60"/>
                                        </p:tgtEl>
                                        <p:attrNameLst>
                                          <p:attrName>style.visibility</p:attrName>
                                        </p:attrNameLst>
                                      </p:cBhvr>
                                      <p:to>
                                        <p:strVal val="hidden"/>
                                      </p:to>
                                    </p:set>
                                  </p:childTnLst>
                                </p:cTn>
                              </p:par>
                              <p:par>
                                <p:cTn id="173" presetID="10" presetClass="exit" presetSubtype="0" fill="hold" grpId="0" nodeType="withEffect">
                                  <p:stCondLst>
                                    <p:cond delay="1500"/>
                                  </p:stCondLst>
                                  <p:childTnLst>
                                    <p:animEffect transition="out" filter="fade">
                                      <p:cBhvr>
                                        <p:cTn id="174" dur="2000"/>
                                        <p:tgtEl>
                                          <p:spTgt spid="61"/>
                                        </p:tgtEl>
                                      </p:cBhvr>
                                    </p:animEffect>
                                    <p:set>
                                      <p:cBhvr>
                                        <p:cTn id="175" dur="1" fill="hold">
                                          <p:stCondLst>
                                            <p:cond delay="1999"/>
                                          </p:stCondLst>
                                        </p:cTn>
                                        <p:tgtEl>
                                          <p:spTgt spid="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F9D489C-FA5E-469C-9D70-D2AD398B02D1}" type="slidenum">
              <a:rPr lang="en-US" smtClean="0"/>
              <a:pPr/>
              <a:t>2</a:t>
            </a:fld>
            <a:endParaRPr lang="en-US"/>
          </a:p>
        </p:txBody>
      </p:sp>
      <p:pic>
        <p:nvPicPr>
          <p:cNvPr id="889860" name="Picture 4" descr="http://stream1.gifsoup.com/view7/20140505/5030844/starlings-murmuration-flock-of-birds-ytgifs-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36898"/>
            <a:ext cx="9141858" cy="514229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26198" y="5244405"/>
            <a:ext cx="7884402" cy="1538883"/>
          </a:xfrm>
          <a:prstGeom prst="rect">
            <a:avLst/>
          </a:prstGeom>
          <a:noFill/>
        </p:spPr>
        <p:txBody>
          <a:bodyPr wrap="none" rtlCol="0">
            <a:spAutoFit/>
          </a:bodyPr>
          <a:lstStyle/>
          <a:p>
            <a:pPr algn="ctr"/>
            <a:r>
              <a:rPr lang="en-US" sz="2800" b="0" dirty="0">
                <a:solidFill>
                  <a:schemeClr val="bg1"/>
                </a:solidFill>
              </a:rPr>
              <a:t>Emergent Phenomena…   Collectivity…</a:t>
            </a:r>
          </a:p>
          <a:p>
            <a:pPr algn="ctr"/>
            <a:r>
              <a:rPr lang="en-US" sz="2800" b="0" dirty="0">
                <a:solidFill>
                  <a:schemeClr val="bg1"/>
                </a:solidFill>
              </a:rPr>
              <a:t>What is the underlying origin?</a:t>
            </a:r>
          </a:p>
          <a:p>
            <a:pPr algn="ctr"/>
            <a:r>
              <a:rPr lang="en-US" sz="1000" dirty="0">
                <a:solidFill>
                  <a:schemeClr val="bg1"/>
                </a:solidFill>
              </a:rPr>
              <a:t> </a:t>
            </a:r>
            <a:endParaRPr lang="en-US" sz="1000" b="0" dirty="0">
              <a:solidFill>
                <a:schemeClr val="bg1"/>
              </a:solidFill>
            </a:endParaRPr>
          </a:p>
          <a:p>
            <a:pPr algn="ctr"/>
            <a:r>
              <a:rPr lang="en-US" sz="2800" b="0" dirty="0">
                <a:solidFill>
                  <a:srgbClr val="FFFF00"/>
                </a:solidFill>
              </a:rPr>
              <a:t>For this flock of birds, it is all short range interactions</a:t>
            </a:r>
          </a:p>
        </p:txBody>
      </p:sp>
      <p:sp>
        <p:nvSpPr>
          <p:cNvPr id="2" name="TextBox 1"/>
          <p:cNvSpPr txBox="1"/>
          <p:nvPr/>
        </p:nvSpPr>
        <p:spPr>
          <a:xfrm>
            <a:off x="152400" y="76200"/>
            <a:ext cx="4251100" cy="646331"/>
          </a:xfrm>
          <a:prstGeom prst="rect">
            <a:avLst/>
          </a:prstGeom>
          <a:noFill/>
        </p:spPr>
        <p:txBody>
          <a:bodyPr wrap="none" rtlCol="0">
            <a:spAutoFit/>
          </a:bodyPr>
          <a:lstStyle/>
          <a:p>
            <a:r>
              <a:rPr lang="en-US" sz="3600" dirty="0"/>
              <a:t>How does this work?</a:t>
            </a:r>
            <a:endParaRPr lang="en-US" sz="3600" b="0" dirty="0"/>
          </a:p>
        </p:txBody>
      </p:sp>
    </p:spTree>
    <p:extLst>
      <p:ext uri="{BB962C8B-B14F-4D97-AF65-F5344CB8AC3E}">
        <p14:creationId xmlns:p14="http://schemas.microsoft.com/office/powerpoint/2010/main" val="1748516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Box 25"/>
          <p:cNvSpPr txBox="1">
            <a:spLocks noChangeArrowheads="1"/>
          </p:cNvSpPr>
          <p:nvPr/>
        </p:nvSpPr>
        <p:spPr bwMode="auto">
          <a:xfrm>
            <a:off x="0" y="4724400"/>
            <a:ext cx="3733800" cy="1815882"/>
          </a:xfrm>
          <a:prstGeom prst="rect">
            <a:avLst/>
          </a:prstGeom>
          <a:noFill/>
          <a:ln w="9525">
            <a:noFill/>
            <a:miter lim="800000"/>
            <a:headEnd/>
            <a:tailEnd/>
          </a:ln>
        </p:spPr>
        <p:txBody>
          <a:bodyPr wrap="square">
            <a:spAutoFit/>
          </a:bodyPr>
          <a:lstStyle/>
          <a:p>
            <a:pPr algn="ctr"/>
            <a:r>
              <a:rPr lang="en-US" altLang="ja-JP" sz="2800" dirty="0">
                <a:solidFill>
                  <a:srgbClr val="FFFF00"/>
                </a:solidFill>
              </a:rPr>
              <a:t>Early geometric features survive through QGP evolution because of very small dissipation</a:t>
            </a:r>
          </a:p>
        </p:txBody>
      </p:sp>
      <p:sp>
        <p:nvSpPr>
          <p:cNvPr id="31" name="Rectangle 30"/>
          <p:cNvSpPr/>
          <p:nvPr/>
        </p:nvSpPr>
        <p:spPr>
          <a:xfrm>
            <a:off x="3886200" y="228600"/>
            <a:ext cx="5181600" cy="6324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p:cNvSpPr/>
          <p:nvPr/>
        </p:nvSpPr>
        <p:spPr>
          <a:xfrm>
            <a:off x="3962400" y="1447800"/>
            <a:ext cx="5105400" cy="510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TT</a:t>
            </a:r>
          </a:p>
        </p:txBody>
      </p:sp>
      <p:pic>
        <p:nvPicPr>
          <p:cNvPr id="34" name="Picture 2" descr="td"/>
          <p:cNvPicPr>
            <a:picLocks noChangeAspect="1" noChangeArrowheads="1"/>
          </p:cNvPicPr>
          <p:nvPr/>
        </p:nvPicPr>
        <p:blipFill>
          <a:blip r:embed="rId2" cstate="print"/>
          <a:srcRect l="49927" r="34096"/>
          <a:stretch>
            <a:fillRect/>
          </a:stretch>
        </p:blipFill>
        <p:spPr bwMode="auto">
          <a:xfrm>
            <a:off x="5334000" y="1524000"/>
            <a:ext cx="3429000" cy="4348162"/>
          </a:xfrm>
          <a:prstGeom prst="rect">
            <a:avLst/>
          </a:prstGeom>
          <a:noFill/>
          <a:ln w="9525">
            <a:noFill/>
            <a:miter lim="800000"/>
            <a:headEnd/>
            <a:tailEnd/>
          </a:ln>
        </p:spPr>
      </p:pic>
      <p:sp>
        <p:nvSpPr>
          <p:cNvPr id="35" name="TextBox 34"/>
          <p:cNvSpPr txBox="1"/>
          <p:nvPr/>
        </p:nvSpPr>
        <p:spPr>
          <a:xfrm>
            <a:off x="4495800" y="2590800"/>
            <a:ext cx="885179" cy="523220"/>
          </a:xfrm>
          <a:prstGeom prst="rect">
            <a:avLst/>
          </a:prstGeom>
          <a:noFill/>
        </p:spPr>
        <p:txBody>
          <a:bodyPr wrap="none" rtlCol="0">
            <a:spAutoFit/>
          </a:bodyPr>
          <a:lstStyle/>
          <a:p>
            <a:r>
              <a:rPr lang="en-US" sz="2800" dirty="0">
                <a:solidFill>
                  <a:schemeClr val="tx1"/>
                </a:solidFill>
              </a:rPr>
              <a:t>0.20</a:t>
            </a:r>
          </a:p>
        </p:txBody>
      </p:sp>
      <p:sp>
        <p:nvSpPr>
          <p:cNvPr id="36" name="TextBox 35"/>
          <p:cNvSpPr txBox="1"/>
          <p:nvPr/>
        </p:nvSpPr>
        <p:spPr>
          <a:xfrm>
            <a:off x="4495800" y="3810000"/>
            <a:ext cx="885179" cy="523220"/>
          </a:xfrm>
          <a:prstGeom prst="rect">
            <a:avLst/>
          </a:prstGeom>
          <a:noFill/>
        </p:spPr>
        <p:txBody>
          <a:bodyPr wrap="none" rtlCol="0">
            <a:spAutoFit/>
          </a:bodyPr>
          <a:lstStyle/>
          <a:p>
            <a:r>
              <a:rPr lang="en-US" sz="2800" dirty="0">
                <a:solidFill>
                  <a:schemeClr val="tx1"/>
                </a:solidFill>
              </a:rPr>
              <a:t>0.10</a:t>
            </a:r>
          </a:p>
        </p:txBody>
      </p:sp>
      <p:sp>
        <p:nvSpPr>
          <p:cNvPr id="37" name="TextBox 36"/>
          <p:cNvSpPr txBox="1"/>
          <p:nvPr/>
        </p:nvSpPr>
        <p:spPr>
          <a:xfrm>
            <a:off x="4692478" y="4953000"/>
            <a:ext cx="684803" cy="523220"/>
          </a:xfrm>
          <a:prstGeom prst="rect">
            <a:avLst/>
          </a:prstGeom>
          <a:noFill/>
        </p:spPr>
        <p:txBody>
          <a:bodyPr wrap="none" rtlCol="0">
            <a:spAutoFit/>
          </a:bodyPr>
          <a:lstStyle/>
          <a:p>
            <a:r>
              <a:rPr lang="en-US" sz="2800" dirty="0">
                <a:solidFill>
                  <a:schemeClr val="tx1"/>
                </a:solidFill>
              </a:rPr>
              <a:t>0.0</a:t>
            </a:r>
          </a:p>
        </p:txBody>
      </p:sp>
      <p:sp>
        <p:nvSpPr>
          <p:cNvPr id="38" name="TextBox 37"/>
          <p:cNvSpPr txBox="1"/>
          <p:nvPr/>
        </p:nvSpPr>
        <p:spPr>
          <a:xfrm>
            <a:off x="5867400" y="5562600"/>
            <a:ext cx="684803" cy="523220"/>
          </a:xfrm>
          <a:prstGeom prst="rect">
            <a:avLst/>
          </a:prstGeom>
          <a:noFill/>
        </p:spPr>
        <p:txBody>
          <a:bodyPr wrap="none" rtlCol="0">
            <a:spAutoFit/>
          </a:bodyPr>
          <a:lstStyle/>
          <a:p>
            <a:r>
              <a:rPr lang="en-US" sz="2800" dirty="0">
                <a:solidFill>
                  <a:schemeClr val="tx1"/>
                </a:solidFill>
              </a:rPr>
              <a:t>1.0</a:t>
            </a:r>
          </a:p>
        </p:txBody>
      </p:sp>
      <p:sp>
        <p:nvSpPr>
          <p:cNvPr id="39" name="TextBox 38"/>
          <p:cNvSpPr txBox="1"/>
          <p:nvPr/>
        </p:nvSpPr>
        <p:spPr>
          <a:xfrm>
            <a:off x="6705600" y="5562600"/>
            <a:ext cx="684803" cy="523220"/>
          </a:xfrm>
          <a:prstGeom prst="rect">
            <a:avLst/>
          </a:prstGeom>
          <a:noFill/>
        </p:spPr>
        <p:txBody>
          <a:bodyPr wrap="none" rtlCol="0">
            <a:spAutoFit/>
          </a:bodyPr>
          <a:lstStyle/>
          <a:p>
            <a:r>
              <a:rPr lang="en-US" sz="2800" dirty="0">
                <a:solidFill>
                  <a:schemeClr val="tx1"/>
                </a:solidFill>
              </a:rPr>
              <a:t>2.0</a:t>
            </a:r>
          </a:p>
        </p:txBody>
      </p:sp>
      <p:sp>
        <p:nvSpPr>
          <p:cNvPr id="40" name="TextBox 39"/>
          <p:cNvSpPr txBox="1"/>
          <p:nvPr/>
        </p:nvSpPr>
        <p:spPr>
          <a:xfrm>
            <a:off x="7588078" y="5562600"/>
            <a:ext cx="684803" cy="523220"/>
          </a:xfrm>
          <a:prstGeom prst="rect">
            <a:avLst/>
          </a:prstGeom>
          <a:noFill/>
        </p:spPr>
        <p:txBody>
          <a:bodyPr wrap="none" rtlCol="0">
            <a:spAutoFit/>
          </a:bodyPr>
          <a:lstStyle/>
          <a:p>
            <a:r>
              <a:rPr lang="en-US" sz="2800" dirty="0">
                <a:solidFill>
                  <a:schemeClr val="tx1"/>
                </a:solidFill>
              </a:rPr>
              <a:t>3.0</a:t>
            </a:r>
          </a:p>
        </p:txBody>
      </p:sp>
      <p:sp>
        <p:nvSpPr>
          <p:cNvPr id="41" name="TextBox 40"/>
          <p:cNvSpPr txBox="1"/>
          <p:nvPr/>
        </p:nvSpPr>
        <p:spPr>
          <a:xfrm>
            <a:off x="7192877" y="5943600"/>
            <a:ext cx="1863523" cy="523220"/>
          </a:xfrm>
          <a:prstGeom prst="rect">
            <a:avLst/>
          </a:prstGeom>
          <a:noFill/>
        </p:spPr>
        <p:txBody>
          <a:bodyPr wrap="none" rtlCol="0">
            <a:spAutoFit/>
          </a:bodyPr>
          <a:lstStyle/>
          <a:p>
            <a:r>
              <a:rPr lang="en-US" sz="2800" dirty="0" err="1">
                <a:solidFill>
                  <a:schemeClr val="tx1"/>
                </a:solidFill>
              </a:rPr>
              <a:t>p</a:t>
            </a:r>
            <a:r>
              <a:rPr lang="en-US" sz="2800" baseline="-25000" dirty="0" err="1">
                <a:solidFill>
                  <a:schemeClr val="tx1"/>
                </a:solidFill>
              </a:rPr>
              <a:t>T</a:t>
            </a:r>
            <a:r>
              <a:rPr lang="en-US" sz="2800" dirty="0">
                <a:solidFill>
                  <a:schemeClr val="tx1"/>
                </a:solidFill>
              </a:rPr>
              <a:t> (</a:t>
            </a:r>
            <a:r>
              <a:rPr lang="en-US" sz="2800" dirty="0" err="1">
                <a:solidFill>
                  <a:schemeClr val="tx1"/>
                </a:solidFill>
              </a:rPr>
              <a:t>GeV</a:t>
            </a:r>
            <a:r>
              <a:rPr lang="en-US" sz="2800" dirty="0">
                <a:solidFill>
                  <a:schemeClr val="tx1"/>
                </a:solidFill>
              </a:rPr>
              <a:t>/c)</a:t>
            </a:r>
          </a:p>
        </p:txBody>
      </p:sp>
      <p:sp>
        <p:nvSpPr>
          <p:cNvPr id="42" name="TextBox 41"/>
          <p:cNvSpPr txBox="1"/>
          <p:nvPr/>
        </p:nvSpPr>
        <p:spPr>
          <a:xfrm>
            <a:off x="4038600" y="1828800"/>
            <a:ext cx="1314784" cy="523220"/>
          </a:xfrm>
          <a:prstGeom prst="rect">
            <a:avLst/>
          </a:prstGeom>
          <a:noFill/>
        </p:spPr>
        <p:txBody>
          <a:bodyPr wrap="none" rtlCol="0">
            <a:spAutoFit/>
          </a:bodyPr>
          <a:lstStyle/>
          <a:p>
            <a:r>
              <a:rPr lang="en-US" sz="2800" dirty="0" err="1">
                <a:solidFill>
                  <a:schemeClr val="tx1"/>
                </a:solidFill>
              </a:rPr>
              <a:t>v</a:t>
            </a:r>
            <a:r>
              <a:rPr lang="en-US" sz="2800" baseline="-25000" dirty="0" err="1">
                <a:solidFill>
                  <a:schemeClr val="tx1"/>
                </a:solidFill>
              </a:rPr>
              <a:t>n</a:t>
            </a:r>
            <a:r>
              <a:rPr lang="en-US" sz="2800" dirty="0">
                <a:solidFill>
                  <a:schemeClr val="tx1"/>
                </a:solidFill>
              </a:rPr>
              <a:t> {EP}</a:t>
            </a:r>
          </a:p>
        </p:txBody>
      </p:sp>
      <p:sp>
        <p:nvSpPr>
          <p:cNvPr id="43" name="Text Box 9"/>
          <p:cNvSpPr txBox="1">
            <a:spLocks noChangeArrowheads="1"/>
          </p:cNvSpPr>
          <p:nvPr/>
        </p:nvSpPr>
        <p:spPr bwMode="auto">
          <a:xfrm>
            <a:off x="6096000" y="533400"/>
            <a:ext cx="2971800" cy="461665"/>
          </a:xfrm>
          <a:prstGeom prst="rect">
            <a:avLst/>
          </a:prstGeom>
          <a:noFill/>
          <a:ln w="9525">
            <a:noFill/>
            <a:miter lim="800000"/>
            <a:headEnd/>
            <a:tailEnd/>
          </a:ln>
        </p:spPr>
        <p:txBody>
          <a:bodyPr wrap="square">
            <a:spAutoFit/>
          </a:bodyPr>
          <a:lstStyle/>
          <a:p>
            <a:r>
              <a:rPr lang="en-US" altLang="ja-JP" sz="2400" dirty="0">
                <a:solidFill>
                  <a:srgbClr val="FF0000"/>
                </a:solidFill>
              </a:rPr>
              <a:t>v</a:t>
            </a:r>
            <a:r>
              <a:rPr lang="en-US" altLang="ja-JP" sz="2400" baseline="-25000" dirty="0">
                <a:solidFill>
                  <a:srgbClr val="FF0000"/>
                </a:solidFill>
              </a:rPr>
              <a:t>2 </a:t>
            </a:r>
            <a:r>
              <a:rPr lang="en-US" altLang="ja-JP" sz="2400" dirty="0">
                <a:solidFill>
                  <a:srgbClr val="FF0000"/>
                </a:solidFill>
              </a:rPr>
              <a:t>{</a:t>
            </a:r>
            <a:r>
              <a:rPr lang="en-US" altLang="ja-JP" sz="2400" dirty="0">
                <a:solidFill>
                  <a:srgbClr val="FF0000"/>
                </a:solidFill>
                <a:latin typeface="Symbol" pitchFamily="18" charset="2"/>
                <a:sym typeface="Symbol" pitchFamily="18" charset="2"/>
              </a:rPr>
              <a:t></a:t>
            </a:r>
            <a:r>
              <a:rPr lang="en-US" altLang="ja-JP" sz="2400" baseline="-25000" dirty="0">
                <a:solidFill>
                  <a:srgbClr val="FF0000"/>
                </a:solidFill>
              </a:rPr>
              <a:t>2 </a:t>
            </a:r>
            <a:r>
              <a:rPr lang="en-US" altLang="ja-JP" sz="2400" dirty="0" err="1">
                <a:solidFill>
                  <a:srgbClr val="FF0000"/>
                </a:solidFill>
              </a:rPr>
              <a:t>forw</a:t>
            </a:r>
            <a:r>
              <a:rPr lang="en-US" altLang="ja-JP" sz="2400" dirty="0">
                <a:solidFill>
                  <a:srgbClr val="FF0000"/>
                </a:solidFill>
              </a:rPr>
              <a:t>.</a:t>
            </a:r>
            <a:r>
              <a:rPr lang="en-US" altLang="ja-JP" sz="2400" dirty="0">
                <a:solidFill>
                  <a:srgbClr val="FF0000"/>
                </a:solidFill>
                <a:latin typeface="Symbol" pitchFamily="18" charset="2"/>
                <a:sym typeface="Symbol" pitchFamily="18" charset="2"/>
              </a:rPr>
              <a:t></a:t>
            </a:r>
            <a:r>
              <a:rPr lang="en-US" altLang="ja-JP" sz="2400" dirty="0">
                <a:solidFill>
                  <a:srgbClr val="FF0000"/>
                </a:solidFill>
              </a:rPr>
              <a:t>}</a:t>
            </a:r>
          </a:p>
        </p:txBody>
      </p:sp>
      <p:sp>
        <p:nvSpPr>
          <p:cNvPr id="44" name="Line 3"/>
          <p:cNvSpPr>
            <a:spLocks noChangeShapeType="1"/>
          </p:cNvSpPr>
          <p:nvPr/>
        </p:nvSpPr>
        <p:spPr bwMode="auto">
          <a:xfrm>
            <a:off x="5486400" y="799803"/>
            <a:ext cx="609600" cy="0"/>
          </a:xfrm>
          <a:prstGeom prst="line">
            <a:avLst/>
          </a:prstGeom>
          <a:noFill/>
          <a:ln w="19050">
            <a:solidFill>
              <a:srgbClr val="FF0000"/>
            </a:solidFill>
            <a:prstDash val="dash"/>
            <a:round/>
            <a:headEnd/>
            <a:tailEnd/>
          </a:ln>
        </p:spPr>
        <p:txBody>
          <a:bodyPr wrap="none" anchor="ctr"/>
          <a:lstStyle/>
          <a:p>
            <a:endParaRPr lang="en-US"/>
          </a:p>
        </p:txBody>
      </p:sp>
      <p:sp>
        <p:nvSpPr>
          <p:cNvPr id="45" name="Oval 4"/>
          <p:cNvSpPr>
            <a:spLocks noChangeArrowheads="1"/>
          </p:cNvSpPr>
          <p:nvPr/>
        </p:nvSpPr>
        <p:spPr bwMode="auto">
          <a:xfrm>
            <a:off x="5746750" y="766465"/>
            <a:ext cx="76200" cy="76200"/>
          </a:xfrm>
          <a:prstGeom prst="ellipse">
            <a:avLst/>
          </a:prstGeom>
          <a:solidFill>
            <a:srgbClr val="FF0000"/>
          </a:solidFill>
          <a:ln w="9525">
            <a:solidFill>
              <a:srgbClr val="FF0000"/>
            </a:solidFill>
            <a:round/>
            <a:headEnd/>
            <a:tailEnd/>
          </a:ln>
        </p:spPr>
        <p:txBody>
          <a:bodyPr wrap="none" anchor="ctr"/>
          <a:lstStyle/>
          <a:p>
            <a:endParaRPr lang="ja-JP" altLang="en-US"/>
          </a:p>
        </p:txBody>
      </p:sp>
      <p:sp>
        <p:nvSpPr>
          <p:cNvPr id="46" name="Line 5"/>
          <p:cNvSpPr>
            <a:spLocks noChangeShapeType="1"/>
          </p:cNvSpPr>
          <p:nvPr/>
        </p:nvSpPr>
        <p:spPr bwMode="auto">
          <a:xfrm flipV="1">
            <a:off x="5486400" y="1190328"/>
            <a:ext cx="609600" cy="0"/>
          </a:xfrm>
          <a:prstGeom prst="line">
            <a:avLst/>
          </a:prstGeom>
          <a:noFill/>
          <a:ln w="19050">
            <a:solidFill>
              <a:srgbClr val="0000FF"/>
            </a:solidFill>
            <a:round/>
            <a:headEnd/>
            <a:tailEnd/>
          </a:ln>
        </p:spPr>
        <p:txBody>
          <a:bodyPr wrap="none" anchor="ctr"/>
          <a:lstStyle/>
          <a:p>
            <a:endParaRPr lang="en-US"/>
          </a:p>
        </p:txBody>
      </p:sp>
      <p:sp>
        <p:nvSpPr>
          <p:cNvPr id="47" name="AutoShape 6"/>
          <p:cNvSpPr>
            <a:spLocks noChangeArrowheads="1"/>
          </p:cNvSpPr>
          <p:nvPr/>
        </p:nvSpPr>
        <p:spPr bwMode="auto">
          <a:xfrm>
            <a:off x="5746750" y="1147465"/>
            <a:ext cx="76200" cy="76200"/>
          </a:xfrm>
          <a:prstGeom prst="triangle">
            <a:avLst>
              <a:gd name="adj" fmla="val 50000"/>
            </a:avLst>
          </a:prstGeom>
          <a:solidFill>
            <a:srgbClr val="0000FF"/>
          </a:solidFill>
          <a:ln w="9525">
            <a:solidFill>
              <a:srgbClr val="0000FF"/>
            </a:solidFill>
            <a:miter lim="800000"/>
            <a:headEnd/>
            <a:tailEnd/>
          </a:ln>
        </p:spPr>
        <p:txBody>
          <a:bodyPr wrap="none" anchor="ctr"/>
          <a:lstStyle/>
          <a:p>
            <a:endParaRPr lang="ja-JP" altLang="en-US"/>
          </a:p>
        </p:txBody>
      </p:sp>
      <p:sp>
        <p:nvSpPr>
          <p:cNvPr id="48" name="Line 7"/>
          <p:cNvSpPr>
            <a:spLocks noChangeShapeType="1"/>
          </p:cNvSpPr>
          <p:nvPr/>
        </p:nvSpPr>
        <p:spPr bwMode="auto">
          <a:xfrm flipV="1">
            <a:off x="5486400" y="1572915"/>
            <a:ext cx="609600" cy="0"/>
          </a:xfrm>
          <a:prstGeom prst="line">
            <a:avLst/>
          </a:prstGeom>
          <a:noFill/>
          <a:ln w="19050">
            <a:solidFill>
              <a:schemeClr val="tx1"/>
            </a:solidFill>
            <a:prstDash val="dashDot"/>
            <a:round/>
            <a:headEnd/>
            <a:tailEnd/>
          </a:ln>
        </p:spPr>
        <p:txBody>
          <a:bodyPr wrap="none" anchor="ctr"/>
          <a:lstStyle/>
          <a:p>
            <a:endParaRPr lang="en-US"/>
          </a:p>
        </p:txBody>
      </p:sp>
      <p:sp>
        <p:nvSpPr>
          <p:cNvPr id="49" name="Rectangle 8"/>
          <p:cNvSpPr>
            <a:spLocks noChangeArrowheads="1"/>
          </p:cNvSpPr>
          <p:nvPr/>
        </p:nvSpPr>
        <p:spPr bwMode="auto">
          <a:xfrm>
            <a:off x="5746750" y="1528465"/>
            <a:ext cx="76200" cy="76200"/>
          </a:xfrm>
          <a:prstGeom prst="rect">
            <a:avLst/>
          </a:prstGeom>
          <a:solidFill>
            <a:schemeClr val="bg1"/>
          </a:solidFill>
          <a:ln w="9525">
            <a:solidFill>
              <a:schemeClr val="tx1"/>
            </a:solidFill>
            <a:miter lim="800000"/>
            <a:headEnd/>
            <a:tailEnd/>
          </a:ln>
        </p:spPr>
        <p:txBody>
          <a:bodyPr/>
          <a:lstStyle/>
          <a:p>
            <a:endParaRPr lang="ja-JP" altLang="en-US"/>
          </a:p>
        </p:txBody>
      </p:sp>
      <p:sp>
        <p:nvSpPr>
          <p:cNvPr id="51" name="Text Box 11"/>
          <p:cNvSpPr txBox="1">
            <a:spLocks noChangeArrowheads="1"/>
          </p:cNvSpPr>
          <p:nvPr/>
        </p:nvSpPr>
        <p:spPr bwMode="auto">
          <a:xfrm>
            <a:off x="6096000" y="1283990"/>
            <a:ext cx="2362200" cy="461665"/>
          </a:xfrm>
          <a:prstGeom prst="rect">
            <a:avLst/>
          </a:prstGeom>
          <a:noFill/>
          <a:ln w="9525">
            <a:noFill/>
            <a:miter lim="800000"/>
            <a:headEnd/>
            <a:tailEnd/>
          </a:ln>
        </p:spPr>
        <p:txBody>
          <a:bodyPr wrap="square">
            <a:spAutoFit/>
          </a:bodyPr>
          <a:lstStyle/>
          <a:p>
            <a:r>
              <a:rPr lang="en-US" altLang="ja-JP" sz="2400" dirty="0">
                <a:solidFill>
                  <a:schemeClr val="tx1"/>
                </a:solidFill>
              </a:rPr>
              <a:t>v</a:t>
            </a:r>
            <a:r>
              <a:rPr lang="en-US" altLang="ja-JP" sz="2400" baseline="-25000" dirty="0">
                <a:solidFill>
                  <a:schemeClr val="tx1"/>
                </a:solidFill>
              </a:rPr>
              <a:t>4 </a:t>
            </a:r>
            <a:r>
              <a:rPr lang="en-US" altLang="ja-JP" sz="2400" dirty="0">
                <a:solidFill>
                  <a:schemeClr val="tx1"/>
                </a:solidFill>
              </a:rPr>
              <a:t>{</a:t>
            </a:r>
            <a:r>
              <a:rPr lang="en-US" altLang="ja-JP" sz="2400" dirty="0">
                <a:solidFill>
                  <a:schemeClr val="tx1"/>
                </a:solidFill>
                <a:latin typeface="Symbol" pitchFamily="18" charset="2"/>
                <a:sym typeface="Symbol" pitchFamily="18" charset="2"/>
              </a:rPr>
              <a:t></a:t>
            </a:r>
            <a:r>
              <a:rPr lang="en-US" altLang="ja-JP" sz="2400" baseline="-25000" dirty="0">
                <a:solidFill>
                  <a:schemeClr val="tx1"/>
                </a:solidFill>
              </a:rPr>
              <a:t>4 </a:t>
            </a:r>
            <a:r>
              <a:rPr lang="en-US" altLang="ja-JP" sz="2400" dirty="0" err="1">
                <a:solidFill>
                  <a:schemeClr val="tx1"/>
                </a:solidFill>
              </a:rPr>
              <a:t>forw</a:t>
            </a:r>
            <a:r>
              <a:rPr lang="en-US" altLang="ja-JP" sz="2400" dirty="0">
                <a:solidFill>
                  <a:schemeClr val="tx1"/>
                </a:solidFill>
              </a:rPr>
              <a:t>.</a:t>
            </a:r>
            <a:r>
              <a:rPr lang="en-US" altLang="ja-JP" sz="2400" dirty="0">
                <a:solidFill>
                  <a:schemeClr val="tx1"/>
                </a:solidFill>
                <a:latin typeface="Symbol" pitchFamily="18" charset="2"/>
                <a:sym typeface="Symbol" pitchFamily="18" charset="2"/>
              </a:rPr>
              <a:t></a:t>
            </a:r>
            <a:r>
              <a:rPr lang="en-US" altLang="ja-JP" sz="2400" dirty="0">
                <a:solidFill>
                  <a:schemeClr val="tx1"/>
                </a:solidFill>
              </a:rPr>
              <a:t>}</a:t>
            </a:r>
          </a:p>
        </p:txBody>
      </p:sp>
      <p:sp>
        <p:nvSpPr>
          <p:cNvPr id="52" name="Rectangle 31"/>
          <p:cNvSpPr>
            <a:spLocks noChangeArrowheads="1"/>
          </p:cNvSpPr>
          <p:nvPr/>
        </p:nvSpPr>
        <p:spPr bwMode="auto">
          <a:xfrm>
            <a:off x="5410200" y="2020669"/>
            <a:ext cx="3594510" cy="707886"/>
          </a:xfrm>
          <a:prstGeom prst="rect">
            <a:avLst/>
          </a:prstGeom>
          <a:solidFill>
            <a:schemeClr val="bg1"/>
          </a:solidFill>
          <a:ln w="9525">
            <a:noFill/>
            <a:miter lim="800000"/>
            <a:headEnd/>
            <a:tailEnd/>
          </a:ln>
        </p:spPr>
        <p:txBody>
          <a:bodyPr wrap="none">
            <a:spAutoFit/>
          </a:bodyPr>
          <a:lstStyle/>
          <a:p>
            <a:r>
              <a:rPr lang="en-US" altLang="ja-JP" sz="2000" dirty="0">
                <a:solidFill>
                  <a:schemeClr val="tx1"/>
                </a:solidFill>
              </a:rPr>
              <a:t>200 </a:t>
            </a:r>
            <a:r>
              <a:rPr lang="en-US" altLang="ja-JP" sz="2000" dirty="0" err="1">
                <a:solidFill>
                  <a:schemeClr val="tx1"/>
                </a:solidFill>
              </a:rPr>
              <a:t>GeV</a:t>
            </a:r>
            <a:r>
              <a:rPr lang="en-US" altLang="ja-JP" sz="2000" dirty="0">
                <a:solidFill>
                  <a:schemeClr val="tx1"/>
                </a:solidFill>
              </a:rPr>
              <a:t> </a:t>
            </a:r>
            <a:r>
              <a:rPr lang="en-US" altLang="ja-JP" sz="2000" dirty="0" err="1">
                <a:solidFill>
                  <a:schemeClr val="tx1"/>
                </a:solidFill>
              </a:rPr>
              <a:t>AuAu</a:t>
            </a:r>
            <a:r>
              <a:rPr lang="en-US" altLang="ja-JP" sz="2000" dirty="0">
                <a:solidFill>
                  <a:schemeClr val="tx1"/>
                </a:solidFill>
              </a:rPr>
              <a:t> </a:t>
            </a:r>
            <a:r>
              <a:rPr lang="en-US" altLang="ja-JP" sz="1600" dirty="0">
                <a:solidFill>
                  <a:schemeClr val="tx1"/>
                </a:solidFill>
              </a:rPr>
              <a:t>– </a:t>
            </a:r>
            <a:r>
              <a:rPr lang="en-US" altLang="ja-JP" sz="1600" b="1" dirty="0">
                <a:solidFill>
                  <a:schemeClr val="tx1"/>
                </a:solidFill>
              </a:rPr>
              <a:t>30-40% Central</a:t>
            </a:r>
            <a:endParaRPr lang="en-US" altLang="ja-JP" sz="2000" b="1" dirty="0">
              <a:solidFill>
                <a:schemeClr val="tx1"/>
              </a:solidFill>
            </a:endParaRPr>
          </a:p>
          <a:p>
            <a:r>
              <a:rPr lang="en-US" altLang="ja-JP" sz="2000" dirty="0">
                <a:solidFill>
                  <a:schemeClr val="tx1"/>
                </a:solidFill>
              </a:rPr>
              <a:t>PHENIX Preliminary</a:t>
            </a:r>
          </a:p>
        </p:txBody>
      </p:sp>
      <p:sp>
        <p:nvSpPr>
          <p:cNvPr id="53" name="AutoShape 34"/>
          <p:cNvSpPr>
            <a:spLocks noChangeArrowheads="1"/>
          </p:cNvSpPr>
          <p:nvPr/>
        </p:nvSpPr>
        <p:spPr bwMode="auto">
          <a:xfrm>
            <a:off x="7696200" y="995065"/>
            <a:ext cx="152400" cy="381000"/>
          </a:xfrm>
          <a:prstGeom prst="roundRect">
            <a:avLst>
              <a:gd name="adj" fmla="val 16667"/>
            </a:avLst>
          </a:prstGeom>
          <a:solidFill>
            <a:schemeClr val="bg1"/>
          </a:solidFill>
          <a:ln w="9525">
            <a:noFill/>
            <a:round/>
            <a:headEnd/>
            <a:tailEnd/>
          </a:ln>
        </p:spPr>
        <p:txBody>
          <a:bodyPr wrap="none" anchor="ctr"/>
          <a:lstStyle/>
          <a:p>
            <a:endParaRPr lang="ja-JP" altLang="en-US"/>
          </a:p>
        </p:txBody>
      </p:sp>
      <p:sp>
        <p:nvSpPr>
          <p:cNvPr id="54" name="Text Box 10"/>
          <p:cNvSpPr txBox="1">
            <a:spLocks noChangeArrowheads="1"/>
          </p:cNvSpPr>
          <p:nvPr/>
        </p:nvSpPr>
        <p:spPr bwMode="auto">
          <a:xfrm>
            <a:off x="6096000" y="914400"/>
            <a:ext cx="1981200" cy="461665"/>
          </a:xfrm>
          <a:prstGeom prst="rect">
            <a:avLst/>
          </a:prstGeom>
          <a:noFill/>
          <a:ln w="9525">
            <a:noFill/>
            <a:miter lim="800000"/>
            <a:headEnd/>
            <a:tailEnd/>
          </a:ln>
        </p:spPr>
        <p:txBody>
          <a:bodyPr wrap="square">
            <a:spAutoFit/>
          </a:bodyPr>
          <a:lstStyle/>
          <a:p>
            <a:r>
              <a:rPr lang="en-US" altLang="ja-JP" sz="2400" dirty="0">
                <a:solidFill>
                  <a:schemeClr val="tx2"/>
                </a:solidFill>
              </a:rPr>
              <a:t>v</a:t>
            </a:r>
            <a:r>
              <a:rPr lang="en-US" altLang="ja-JP" sz="2400" baseline="-25000" dirty="0">
                <a:solidFill>
                  <a:schemeClr val="tx2"/>
                </a:solidFill>
              </a:rPr>
              <a:t>3 </a:t>
            </a:r>
            <a:r>
              <a:rPr lang="en-US" altLang="ja-JP" sz="2400" dirty="0">
                <a:solidFill>
                  <a:schemeClr val="tx2"/>
                </a:solidFill>
              </a:rPr>
              <a:t>{</a:t>
            </a:r>
            <a:r>
              <a:rPr lang="en-US" altLang="ja-JP" sz="2400" dirty="0">
                <a:solidFill>
                  <a:schemeClr val="tx2"/>
                </a:solidFill>
                <a:latin typeface="Symbol" pitchFamily="18" charset="2"/>
                <a:sym typeface="Symbol" pitchFamily="18" charset="2"/>
              </a:rPr>
              <a:t></a:t>
            </a:r>
            <a:r>
              <a:rPr lang="en-US" altLang="ja-JP" sz="2400" baseline="-25000" dirty="0">
                <a:solidFill>
                  <a:schemeClr val="tx2"/>
                </a:solidFill>
              </a:rPr>
              <a:t>3 </a:t>
            </a:r>
            <a:r>
              <a:rPr lang="en-US" altLang="ja-JP" sz="2400" dirty="0" err="1">
                <a:solidFill>
                  <a:schemeClr val="tx2"/>
                </a:solidFill>
              </a:rPr>
              <a:t>forw</a:t>
            </a:r>
            <a:r>
              <a:rPr lang="en-US" altLang="ja-JP" sz="2400" dirty="0">
                <a:solidFill>
                  <a:schemeClr val="tx2"/>
                </a:solidFill>
              </a:rPr>
              <a:t>.</a:t>
            </a:r>
            <a:r>
              <a:rPr lang="en-US" altLang="ja-JP" sz="2400" dirty="0">
                <a:solidFill>
                  <a:schemeClr val="tx2"/>
                </a:solidFill>
                <a:latin typeface="Symbol" pitchFamily="18" charset="2"/>
                <a:sym typeface="Symbol" pitchFamily="18" charset="2"/>
              </a:rPr>
              <a:t></a:t>
            </a:r>
            <a:r>
              <a:rPr lang="en-US" altLang="ja-JP" sz="2400" dirty="0">
                <a:solidFill>
                  <a:schemeClr val="tx2"/>
                </a:solidFill>
              </a:rPr>
              <a:t>}</a:t>
            </a:r>
          </a:p>
        </p:txBody>
      </p:sp>
      <p:sp>
        <p:nvSpPr>
          <p:cNvPr id="55" name="TextBox 54"/>
          <p:cNvSpPr txBox="1"/>
          <p:nvPr/>
        </p:nvSpPr>
        <p:spPr>
          <a:xfrm>
            <a:off x="4997278" y="5562600"/>
            <a:ext cx="641522" cy="523220"/>
          </a:xfrm>
          <a:prstGeom prst="rect">
            <a:avLst/>
          </a:prstGeom>
          <a:noFill/>
        </p:spPr>
        <p:txBody>
          <a:bodyPr wrap="none" rtlCol="0">
            <a:spAutoFit/>
          </a:bodyPr>
          <a:lstStyle/>
          <a:p>
            <a:r>
              <a:rPr lang="en-US" sz="2800" dirty="0"/>
              <a:t>0.0</a:t>
            </a:r>
          </a:p>
        </p:txBody>
      </p:sp>
      <p:pic>
        <p:nvPicPr>
          <p:cNvPr id="56" name="Picture 55" descr="tc_3.gif"/>
          <p:cNvPicPr>
            <a:picLocks noChangeAspect="1"/>
          </p:cNvPicPr>
          <p:nvPr/>
        </p:nvPicPr>
        <p:blipFill>
          <a:blip r:embed="rId3" cstate="print"/>
          <a:srcRect t="8247" r="10413"/>
          <a:stretch>
            <a:fillRect/>
          </a:stretch>
        </p:blipFill>
        <p:spPr>
          <a:xfrm>
            <a:off x="4038600" y="1752600"/>
            <a:ext cx="4876800" cy="4759158"/>
          </a:xfrm>
          <a:prstGeom prst="rect">
            <a:avLst/>
          </a:prstGeom>
        </p:spPr>
      </p:pic>
      <p:sp>
        <p:nvSpPr>
          <p:cNvPr id="57" name="TextBox 56"/>
          <p:cNvSpPr txBox="1"/>
          <p:nvPr/>
        </p:nvSpPr>
        <p:spPr>
          <a:xfrm>
            <a:off x="4953000" y="152400"/>
            <a:ext cx="2973891" cy="461665"/>
          </a:xfrm>
          <a:prstGeom prst="rect">
            <a:avLst/>
          </a:prstGeom>
          <a:noFill/>
        </p:spPr>
        <p:txBody>
          <a:bodyPr wrap="none" rtlCol="0">
            <a:spAutoFit/>
          </a:bodyPr>
          <a:lstStyle/>
          <a:p>
            <a:r>
              <a:rPr lang="en-US" sz="2400" u="sng" dirty="0">
                <a:solidFill>
                  <a:schemeClr val="tx1"/>
                </a:solidFill>
              </a:rPr>
              <a:t>PHENIX Experiment</a:t>
            </a:r>
          </a:p>
        </p:txBody>
      </p:sp>
      <p:sp>
        <p:nvSpPr>
          <p:cNvPr id="58" name="TextBox 57"/>
          <p:cNvSpPr txBox="1"/>
          <p:nvPr/>
        </p:nvSpPr>
        <p:spPr>
          <a:xfrm>
            <a:off x="5181600" y="1905000"/>
            <a:ext cx="3685624" cy="461665"/>
          </a:xfrm>
          <a:prstGeom prst="rect">
            <a:avLst/>
          </a:prstGeom>
          <a:solidFill>
            <a:schemeClr val="bg1"/>
          </a:solidFill>
        </p:spPr>
        <p:txBody>
          <a:bodyPr wrap="none" rtlCol="0">
            <a:spAutoFit/>
          </a:bodyPr>
          <a:lstStyle/>
          <a:p>
            <a:r>
              <a:rPr lang="en-US" sz="2400" dirty="0" err="1">
                <a:solidFill>
                  <a:schemeClr val="tx1"/>
                </a:solidFill>
              </a:rPr>
              <a:t>Au+Au</a:t>
            </a:r>
            <a:r>
              <a:rPr lang="en-US" sz="2400" dirty="0">
                <a:solidFill>
                  <a:schemeClr val="tx1"/>
                </a:solidFill>
              </a:rPr>
              <a:t> at 30-40% Central</a:t>
            </a:r>
          </a:p>
        </p:txBody>
      </p:sp>
      <p:sp>
        <p:nvSpPr>
          <p:cNvPr id="59" name="TextBox 58"/>
          <p:cNvSpPr txBox="1"/>
          <p:nvPr/>
        </p:nvSpPr>
        <p:spPr>
          <a:xfrm>
            <a:off x="7315200" y="2895600"/>
            <a:ext cx="1146468" cy="523220"/>
          </a:xfrm>
          <a:prstGeom prst="rect">
            <a:avLst/>
          </a:prstGeom>
          <a:noFill/>
        </p:spPr>
        <p:txBody>
          <a:bodyPr wrap="none" rtlCol="0">
            <a:spAutoFit/>
          </a:bodyPr>
          <a:lstStyle/>
          <a:p>
            <a:r>
              <a:rPr lang="en-US" sz="2800" dirty="0">
                <a:solidFill>
                  <a:srgbClr val="FF0000"/>
                </a:solidFill>
              </a:rPr>
              <a:t>Elliptic</a:t>
            </a:r>
          </a:p>
        </p:txBody>
      </p:sp>
      <p:sp>
        <p:nvSpPr>
          <p:cNvPr id="60" name="TextBox 59"/>
          <p:cNvSpPr txBox="1"/>
          <p:nvPr/>
        </p:nvSpPr>
        <p:spPr>
          <a:xfrm>
            <a:off x="7010400" y="3515380"/>
            <a:ext cx="1640385" cy="523220"/>
          </a:xfrm>
          <a:prstGeom prst="rect">
            <a:avLst/>
          </a:prstGeom>
          <a:noFill/>
        </p:spPr>
        <p:txBody>
          <a:bodyPr wrap="none" rtlCol="0">
            <a:spAutoFit/>
          </a:bodyPr>
          <a:lstStyle/>
          <a:p>
            <a:r>
              <a:rPr lang="en-US" sz="2800" dirty="0">
                <a:solidFill>
                  <a:schemeClr val="accent1"/>
                </a:solidFill>
              </a:rPr>
              <a:t>Triangular</a:t>
            </a:r>
          </a:p>
        </p:txBody>
      </p:sp>
      <p:sp>
        <p:nvSpPr>
          <p:cNvPr id="61" name="TextBox 60"/>
          <p:cNvSpPr txBox="1"/>
          <p:nvPr/>
        </p:nvSpPr>
        <p:spPr>
          <a:xfrm>
            <a:off x="6629400" y="4886980"/>
            <a:ext cx="2190664" cy="523220"/>
          </a:xfrm>
          <a:prstGeom prst="rect">
            <a:avLst/>
          </a:prstGeom>
          <a:noFill/>
        </p:spPr>
        <p:txBody>
          <a:bodyPr wrap="none" rtlCol="0">
            <a:spAutoFit/>
          </a:bodyPr>
          <a:lstStyle/>
          <a:p>
            <a:r>
              <a:rPr lang="en-US" sz="2800" dirty="0"/>
              <a:t>Quadrangular</a:t>
            </a:r>
          </a:p>
        </p:txBody>
      </p:sp>
      <p:pic>
        <p:nvPicPr>
          <p:cNvPr id="50" name="Picture 2" descr="C:\cygwin\home\nagle\NagleLaptop\Nagle\Figures\glauber_fluc_picture_028.png"/>
          <p:cNvPicPr>
            <a:picLocks noChangeAspect="1" noChangeArrowheads="1"/>
          </p:cNvPicPr>
          <p:nvPr/>
        </p:nvPicPr>
        <p:blipFill>
          <a:blip r:embed="rId4" cstate="print"/>
          <a:srcRect b="4444"/>
          <a:stretch>
            <a:fillRect/>
          </a:stretch>
        </p:blipFill>
        <p:spPr bwMode="auto">
          <a:xfrm>
            <a:off x="115976" y="228600"/>
            <a:ext cx="3617824" cy="3352800"/>
          </a:xfrm>
          <a:prstGeom prst="rect">
            <a:avLst/>
          </a:prstGeom>
          <a:noFill/>
        </p:spPr>
      </p:pic>
      <p:sp>
        <p:nvSpPr>
          <p:cNvPr id="62" name="TextBox 61"/>
          <p:cNvSpPr txBox="1"/>
          <p:nvPr/>
        </p:nvSpPr>
        <p:spPr>
          <a:xfrm>
            <a:off x="192176" y="3657600"/>
            <a:ext cx="3417923" cy="646331"/>
          </a:xfrm>
          <a:prstGeom prst="rect">
            <a:avLst/>
          </a:prstGeom>
          <a:noFill/>
        </p:spPr>
        <p:txBody>
          <a:bodyPr wrap="none" rtlCol="0">
            <a:spAutoFit/>
          </a:bodyPr>
          <a:lstStyle/>
          <a:p>
            <a:r>
              <a:rPr lang="en-US" sz="3600" dirty="0">
                <a:solidFill>
                  <a:schemeClr val="bg1"/>
                </a:solidFill>
                <a:latin typeface="Symbol" pitchFamily="18" charset="2"/>
              </a:rPr>
              <a:t>e</a:t>
            </a:r>
            <a:r>
              <a:rPr lang="en-US" sz="3600" baseline="-25000" dirty="0">
                <a:solidFill>
                  <a:schemeClr val="bg1"/>
                </a:solidFill>
              </a:rPr>
              <a:t>2</a:t>
            </a:r>
            <a:r>
              <a:rPr lang="en-US" sz="3600" dirty="0">
                <a:solidFill>
                  <a:schemeClr val="bg1"/>
                </a:solidFill>
              </a:rPr>
              <a:t> ≈ 2 x </a:t>
            </a:r>
            <a:r>
              <a:rPr lang="en-US" sz="3600" dirty="0">
                <a:solidFill>
                  <a:schemeClr val="bg1"/>
                </a:solidFill>
                <a:latin typeface="Symbol" pitchFamily="18" charset="2"/>
              </a:rPr>
              <a:t>e</a:t>
            </a:r>
            <a:r>
              <a:rPr lang="en-US" sz="3600" baseline="-25000" dirty="0">
                <a:solidFill>
                  <a:schemeClr val="bg1"/>
                </a:solidFill>
              </a:rPr>
              <a:t>3</a:t>
            </a:r>
            <a:r>
              <a:rPr lang="en-US" sz="3600" dirty="0">
                <a:solidFill>
                  <a:schemeClr val="bg1"/>
                </a:solidFill>
              </a:rPr>
              <a:t> ≈ 2 x </a:t>
            </a:r>
            <a:r>
              <a:rPr lang="en-US" sz="3600" dirty="0">
                <a:solidFill>
                  <a:schemeClr val="bg1"/>
                </a:solidFill>
                <a:latin typeface="Symbol" pitchFamily="18" charset="2"/>
              </a:rPr>
              <a:t>e</a:t>
            </a:r>
            <a:r>
              <a:rPr lang="en-US" sz="3600" baseline="-25000" dirty="0">
                <a:solidFill>
                  <a:schemeClr val="bg1"/>
                </a:solidFill>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3" grpId="0" animBg="1"/>
      <p:bldP spid="35" grpId="0"/>
      <p:bldP spid="36" grpId="0"/>
      <p:bldP spid="37" grpId="0"/>
      <p:bldP spid="38" grpId="0"/>
      <p:bldP spid="39" grpId="0"/>
      <p:bldP spid="40" grpId="0"/>
      <p:bldP spid="41" grpId="0"/>
      <p:bldP spid="42" grpId="0"/>
      <p:bldP spid="43" grpId="0"/>
      <p:bldP spid="44" grpId="0" animBg="1"/>
      <p:bldP spid="45" grpId="0" animBg="1"/>
      <p:bldP spid="46" grpId="0" animBg="1"/>
      <p:bldP spid="47" grpId="0" animBg="1"/>
      <p:bldP spid="48" grpId="0" animBg="1"/>
      <p:bldP spid="49" grpId="0" animBg="1"/>
      <p:bldP spid="51" grpId="0"/>
      <p:bldP spid="52" grpId="0" animBg="1"/>
      <p:bldP spid="53" grpId="0" animBg="1"/>
      <p:bldP spid="54" grpId="0"/>
      <p:bldP spid="55" grpId="0"/>
      <p:bldP spid="57" grpId="0"/>
      <p:bldP spid="58" grpId="0" animBg="1"/>
      <p:bldP spid="59" grpId="0"/>
      <p:bldP spid="60" grpId="0"/>
      <p:bldP spid="6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3733800" y="914400"/>
            <a:ext cx="5257800" cy="5410200"/>
            <a:chOff x="3733800" y="609600"/>
            <a:chExt cx="5410200" cy="5562600"/>
          </a:xfrm>
        </p:grpSpPr>
        <p:sp>
          <p:nvSpPr>
            <p:cNvPr id="15" name="Rectangle 14"/>
            <p:cNvSpPr/>
            <p:nvPr/>
          </p:nvSpPr>
          <p:spPr>
            <a:xfrm>
              <a:off x="3733800" y="609600"/>
              <a:ext cx="5410200" cy="5562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6"/>
            <p:cNvGrpSpPr>
              <a:grpSpLocks noChangeAspect="1"/>
            </p:cNvGrpSpPr>
            <p:nvPr/>
          </p:nvGrpSpPr>
          <p:grpSpPr bwMode="auto">
            <a:xfrm>
              <a:off x="3886200" y="762002"/>
              <a:ext cx="5105400" cy="5362473"/>
              <a:chOff x="5410200" y="1016000"/>
              <a:chExt cx="3374164" cy="3543300"/>
            </a:xfrm>
          </p:grpSpPr>
          <p:pic>
            <p:nvPicPr>
              <p:cNvPr id="17" name="Picture 9"/>
              <p:cNvPicPr>
                <a:picLocks noChangeAspect="1"/>
              </p:cNvPicPr>
              <p:nvPr/>
            </p:nvPicPr>
            <p:blipFill>
              <a:blip r:embed="rId2" cstate="print"/>
              <a:srcRect l="2129" t="15958" r="4256"/>
              <a:stretch>
                <a:fillRect/>
              </a:stretch>
            </p:blipFill>
            <p:spPr bwMode="auto">
              <a:xfrm>
                <a:off x="5410200" y="1143000"/>
                <a:ext cx="3352800" cy="2006600"/>
              </a:xfrm>
              <a:prstGeom prst="rect">
                <a:avLst/>
              </a:prstGeom>
              <a:noFill/>
              <a:ln w="9525">
                <a:noFill/>
                <a:miter lim="800000"/>
                <a:headEnd/>
                <a:tailEnd/>
              </a:ln>
            </p:spPr>
          </p:pic>
          <p:grpSp>
            <p:nvGrpSpPr>
              <p:cNvPr id="18" name="Group 23"/>
              <p:cNvGrpSpPr>
                <a:grpSpLocks noChangeAspect="1"/>
              </p:cNvGrpSpPr>
              <p:nvPr/>
            </p:nvGrpSpPr>
            <p:grpSpPr bwMode="auto">
              <a:xfrm>
                <a:off x="5421185" y="2628900"/>
                <a:ext cx="3363179" cy="1930400"/>
                <a:chOff x="228600" y="1203991"/>
                <a:chExt cx="3633398" cy="2085309"/>
              </a:xfrm>
            </p:grpSpPr>
            <p:pic>
              <p:nvPicPr>
                <p:cNvPr id="22" name="Picture 19"/>
                <p:cNvPicPr>
                  <a:picLocks noChangeAspect="1"/>
                </p:cNvPicPr>
                <p:nvPr/>
              </p:nvPicPr>
              <p:blipFill>
                <a:blip r:embed="rId3" cstate="print"/>
                <a:srcRect l="426" t="2881" b="54668"/>
                <a:stretch>
                  <a:fillRect/>
                </a:stretch>
              </p:blipFill>
              <p:spPr bwMode="auto">
                <a:xfrm>
                  <a:off x="230453" y="1203991"/>
                  <a:ext cx="3631545" cy="1626433"/>
                </a:xfrm>
                <a:prstGeom prst="rect">
                  <a:avLst/>
                </a:prstGeom>
                <a:noFill/>
                <a:ln w="9525">
                  <a:noFill/>
                  <a:miter lim="800000"/>
                  <a:headEnd/>
                  <a:tailEnd/>
                </a:ln>
              </p:spPr>
            </p:pic>
            <p:pic>
              <p:nvPicPr>
                <p:cNvPr id="23" name="Picture 20"/>
                <p:cNvPicPr>
                  <a:picLocks noChangeAspect="1"/>
                </p:cNvPicPr>
                <p:nvPr/>
              </p:nvPicPr>
              <p:blipFill>
                <a:blip r:embed="rId3" cstate="print"/>
                <a:srcRect t="86333"/>
                <a:stretch>
                  <a:fillRect/>
                </a:stretch>
              </p:blipFill>
              <p:spPr bwMode="auto">
                <a:xfrm>
                  <a:off x="228600" y="2768600"/>
                  <a:ext cx="3626911" cy="520700"/>
                </a:xfrm>
                <a:prstGeom prst="rect">
                  <a:avLst/>
                </a:prstGeom>
                <a:noFill/>
                <a:ln w="9525">
                  <a:noFill/>
                  <a:miter lim="800000"/>
                  <a:headEnd/>
                  <a:tailEnd/>
                </a:ln>
              </p:spPr>
            </p:pic>
          </p:grpSp>
          <p:pic>
            <p:nvPicPr>
              <p:cNvPr id="19" name="Picture 13"/>
              <p:cNvPicPr>
                <a:picLocks noChangeAspect="1"/>
              </p:cNvPicPr>
              <p:nvPr/>
            </p:nvPicPr>
            <p:blipFill>
              <a:blip r:embed="rId2" cstate="print"/>
              <a:srcRect l="24467" t="5319" r="56738" b="55319"/>
              <a:stretch>
                <a:fillRect/>
              </a:stretch>
            </p:blipFill>
            <p:spPr bwMode="auto">
              <a:xfrm>
                <a:off x="6210300" y="1130300"/>
                <a:ext cx="673100" cy="939800"/>
              </a:xfrm>
              <a:prstGeom prst="rect">
                <a:avLst/>
              </a:prstGeom>
              <a:noFill/>
              <a:ln w="9525">
                <a:noFill/>
                <a:miter lim="800000"/>
                <a:headEnd/>
                <a:tailEnd/>
              </a:ln>
            </p:spPr>
          </p:pic>
          <p:pic>
            <p:nvPicPr>
              <p:cNvPr id="20" name="Picture 14"/>
              <p:cNvPicPr>
                <a:picLocks noChangeAspect="1"/>
              </p:cNvPicPr>
              <p:nvPr/>
            </p:nvPicPr>
            <p:blipFill>
              <a:blip r:embed="rId2" cstate="print"/>
              <a:srcRect l="42554" t="6915" r="23050" b="76596"/>
              <a:stretch>
                <a:fillRect/>
              </a:stretch>
            </p:blipFill>
            <p:spPr bwMode="auto">
              <a:xfrm>
                <a:off x="6858000" y="1143000"/>
                <a:ext cx="1231900" cy="393700"/>
              </a:xfrm>
              <a:prstGeom prst="rect">
                <a:avLst/>
              </a:prstGeom>
              <a:noFill/>
              <a:ln w="9525">
                <a:noFill/>
                <a:miter lim="800000"/>
                <a:headEnd/>
                <a:tailEnd/>
              </a:ln>
            </p:spPr>
          </p:pic>
          <p:pic>
            <p:nvPicPr>
              <p:cNvPr id="21" name="Picture 15"/>
              <p:cNvPicPr>
                <a:picLocks noChangeAspect="1"/>
              </p:cNvPicPr>
              <p:nvPr/>
            </p:nvPicPr>
            <p:blipFill>
              <a:blip r:embed="rId2" cstate="print"/>
              <a:srcRect l="21986" t="1064" r="6383" b="92554"/>
              <a:stretch>
                <a:fillRect/>
              </a:stretch>
            </p:blipFill>
            <p:spPr bwMode="auto">
              <a:xfrm>
                <a:off x="6121400" y="1016000"/>
                <a:ext cx="2565400" cy="152400"/>
              </a:xfrm>
              <a:prstGeom prst="rect">
                <a:avLst/>
              </a:prstGeom>
              <a:noFill/>
              <a:ln w="9525">
                <a:noFill/>
                <a:miter lim="800000"/>
                <a:headEnd/>
                <a:tailEnd/>
              </a:ln>
            </p:spPr>
          </p:pic>
        </p:grpSp>
      </p:grpSp>
      <p:pic>
        <p:nvPicPr>
          <p:cNvPr id="24" name="Picture 23" descr="lumpy_wBoxSmoothing"/>
          <p:cNvPicPr>
            <a:picLocks noChangeAspect="1" noChangeArrowheads="1"/>
          </p:cNvPicPr>
          <p:nvPr/>
        </p:nvPicPr>
        <p:blipFill>
          <a:blip r:embed="rId4" cstate="print"/>
          <a:srcRect/>
          <a:stretch>
            <a:fillRect/>
          </a:stretch>
        </p:blipFill>
        <p:spPr bwMode="auto">
          <a:xfrm>
            <a:off x="152400" y="2209800"/>
            <a:ext cx="3352800" cy="3048000"/>
          </a:xfrm>
          <a:prstGeom prst="rect">
            <a:avLst/>
          </a:prstGeom>
          <a:noFill/>
        </p:spPr>
      </p:pic>
      <p:sp>
        <p:nvSpPr>
          <p:cNvPr id="25" name="Oval 24"/>
          <p:cNvSpPr>
            <a:spLocks noChangeArrowheads="1"/>
          </p:cNvSpPr>
          <p:nvPr/>
        </p:nvSpPr>
        <p:spPr bwMode="auto">
          <a:xfrm>
            <a:off x="1807580" y="4107645"/>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6" name="Oval 25"/>
          <p:cNvSpPr>
            <a:spLocks noChangeArrowheads="1"/>
          </p:cNvSpPr>
          <p:nvPr/>
        </p:nvSpPr>
        <p:spPr bwMode="auto">
          <a:xfrm>
            <a:off x="1892461" y="4065373"/>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7" name="Oval 26"/>
          <p:cNvSpPr>
            <a:spLocks noChangeArrowheads="1"/>
          </p:cNvSpPr>
          <p:nvPr/>
        </p:nvSpPr>
        <p:spPr bwMode="auto">
          <a:xfrm>
            <a:off x="1892461" y="3980828"/>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8" name="Oval 27"/>
          <p:cNvSpPr>
            <a:spLocks noChangeArrowheads="1"/>
          </p:cNvSpPr>
          <p:nvPr/>
        </p:nvSpPr>
        <p:spPr bwMode="auto">
          <a:xfrm>
            <a:off x="1722699" y="3938556"/>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9" name="Oval 28"/>
          <p:cNvSpPr>
            <a:spLocks noChangeArrowheads="1"/>
          </p:cNvSpPr>
          <p:nvPr/>
        </p:nvSpPr>
        <p:spPr bwMode="auto">
          <a:xfrm>
            <a:off x="1765139" y="3896284"/>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0" name="Oval 29"/>
          <p:cNvSpPr>
            <a:spLocks noChangeArrowheads="1"/>
          </p:cNvSpPr>
          <p:nvPr/>
        </p:nvSpPr>
        <p:spPr bwMode="auto">
          <a:xfrm>
            <a:off x="1722699" y="3769467"/>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1" name="Oval 30"/>
          <p:cNvSpPr>
            <a:spLocks noChangeArrowheads="1"/>
          </p:cNvSpPr>
          <p:nvPr/>
        </p:nvSpPr>
        <p:spPr bwMode="auto">
          <a:xfrm>
            <a:off x="1807580" y="3684923"/>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2" name="Oval 31"/>
          <p:cNvSpPr>
            <a:spLocks noChangeArrowheads="1"/>
          </p:cNvSpPr>
          <p:nvPr/>
        </p:nvSpPr>
        <p:spPr bwMode="auto">
          <a:xfrm>
            <a:off x="1977342" y="3684923"/>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3" name="Oval 32"/>
          <p:cNvSpPr>
            <a:spLocks noChangeArrowheads="1"/>
          </p:cNvSpPr>
          <p:nvPr/>
        </p:nvSpPr>
        <p:spPr bwMode="auto">
          <a:xfrm>
            <a:off x="1977342" y="3558107"/>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4" name="Oval 33"/>
          <p:cNvSpPr>
            <a:spLocks noChangeArrowheads="1"/>
          </p:cNvSpPr>
          <p:nvPr/>
        </p:nvSpPr>
        <p:spPr bwMode="auto">
          <a:xfrm>
            <a:off x="1850020" y="3177657"/>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5" name="Oval 34"/>
          <p:cNvSpPr>
            <a:spLocks noChangeArrowheads="1"/>
          </p:cNvSpPr>
          <p:nvPr/>
        </p:nvSpPr>
        <p:spPr bwMode="auto">
          <a:xfrm>
            <a:off x="1680258" y="3219929"/>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6" name="Oval 35"/>
          <p:cNvSpPr>
            <a:spLocks noChangeArrowheads="1"/>
          </p:cNvSpPr>
          <p:nvPr/>
        </p:nvSpPr>
        <p:spPr bwMode="auto">
          <a:xfrm>
            <a:off x="1510496" y="3219929"/>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7" name="Oval 36"/>
          <p:cNvSpPr>
            <a:spLocks noChangeArrowheads="1"/>
          </p:cNvSpPr>
          <p:nvPr/>
        </p:nvSpPr>
        <p:spPr bwMode="auto">
          <a:xfrm>
            <a:off x="1383175" y="3346746"/>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8" name="Oval 37"/>
          <p:cNvSpPr>
            <a:spLocks noChangeArrowheads="1"/>
          </p:cNvSpPr>
          <p:nvPr/>
        </p:nvSpPr>
        <p:spPr bwMode="auto">
          <a:xfrm>
            <a:off x="1383175" y="3262201"/>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9" name="Oval 38"/>
          <p:cNvSpPr>
            <a:spLocks noChangeArrowheads="1"/>
          </p:cNvSpPr>
          <p:nvPr/>
        </p:nvSpPr>
        <p:spPr bwMode="auto">
          <a:xfrm>
            <a:off x="1468056" y="3219929"/>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0" name="Oval 39"/>
          <p:cNvSpPr>
            <a:spLocks noChangeArrowheads="1"/>
          </p:cNvSpPr>
          <p:nvPr/>
        </p:nvSpPr>
        <p:spPr bwMode="auto">
          <a:xfrm>
            <a:off x="1340734" y="3135385"/>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1" name="Oval 40"/>
          <p:cNvSpPr>
            <a:spLocks noChangeArrowheads="1"/>
          </p:cNvSpPr>
          <p:nvPr/>
        </p:nvSpPr>
        <p:spPr bwMode="auto">
          <a:xfrm>
            <a:off x="1255853" y="3262201"/>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2" name="Oval 41"/>
          <p:cNvSpPr>
            <a:spLocks noChangeArrowheads="1"/>
          </p:cNvSpPr>
          <p:nvPr/>
        </p:nvSpPr>
        <p:spPr bwMode="auto">
          <a:xfrm>
            <a:off x="1255853" y="3389018"/>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3" name="Oval 42"/>
          <p:cNvSpPr>
            <a:spLocks noChangeArrowheads="1"/>
          </p:cNvSpPr>
          <p:nvPr/>
        </p:nvSpPr>
        <p:spPr bwMode="auto">
          <a:xfrm>
            <a:off x="1340734" y="3515834"/>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4" name="Oval 43"/>
          <p:cNvSpPr>
            <a:spLocks noChangeArrowheads="1"/>
          </p:cNvSpPr>
          <p:nvPr/>
        </p:nvSpPr>
        <p:spPr bwMode="auto">
          <a:xfrm>
            <a:off x="1510496" y="3389018"/>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5" name="Oval 44"/>
          <p:cNvSpPr>
            <a:spLocks noChangeArrowheads="1"/>
          </p:cNvSpPr>
          <p:nvPr/>
        </p:nvSpPr>
        <p:spPr bwMode="auto">
          <a:xfrm>
            <a:off x="1552937" y="3431290"/>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6" name="Oval 45"/>
          <p:cNvSpPr>
            <a:spLocks noChangeArrowheads="1"/>
          </p:cNvSpPr>
          <p:nvPr/>
        </p:nvSpPr>
        <p:spPr bwMode="auto">
          <a:xfrm>
            <a:off x="1510496" y="3558107"/>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7" name="Oval 46"/>
          <p:cNvSpPr>
            <a:spLocks noChangeArrowheads="1"/>
          </p:cNvSpPr>
          <p:nvPr/>
        </p:nvSpPr>
        <p:spPr bwMode="auto">
          <a:xfrm>
            <a:off x="1468056" y="3515834"/>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8" name="Oval 47"/>
          <p:cNvSpPr>
            <a:spLocks noChangeArrowheads="1"/>
          </p:cNvSpPr>
          <p:nvPr/>
        </p:nvSpPr>
        <p:spPr bwMode="auto">
          <a:xfrm>
            <a:off x="1468056" y="3558107"/>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9" name="Oval 48"/>
          <p:cNvSpPr>
            <a:spLocks noChangeArrowheads="1"/>
          </p:cNvSpPr>
          <p:nvPr/>
        </p:nvSpPr>
        <p:spPr bwMode="auto">
          <a:xfrm>
            <a:off x="1383175" y="3642651"/>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0" name="Oval 49"/>
          <p:cNvSpPr>
            <a:spLocks noChangeArrowheads="1"/>
          </p:cNvSpPr>
          <p:nvPr/>
        </p:nvSpPr>
        <p:spPr bwMode="auto">
          <a:xfrm>
            <a:off x="1425615" y="3684923"/>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1" name="Oval 50"/>
          <p:cNvSpPr>
            <a:spLocks noChangeArrowheads="1"/>
          </p:cNvSpPr>
          <p:nvPr/>
        </p:nvSpPr>
        <p:spPr bwMode="auto">
          <a:xfrm>
            <a:off x="1468056" y="3811740"/>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2" name="Oval 51"/>
          <p:cNvSpPr>
            <a:spLocks noChangeArrowheads="1"/>
          </p:cNvSpPr>
          <p:nvPr/>
        </p:nvSpPr>
        <p:spPr bwMode="auto">
          <a:xfrm>
            <a:off x="1383175" y="3896284"/>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3" name="Oval 52"/>
          <p:cNvSpPr>
            <a:spLocks noChangeArrowheads="1"/>
          </p:cNvSpPr>
          <p:nvPr/>
        </p:nvSpPr>
        <p:spPr bwMode="auto">
          <a:xfrm>
            <a:off x="1425615" y="3896284"/>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4" name="Oval 53"/>
          <p:cNvSpPr>
            <a:spLocks noChangeArrowheads="1"/>
          </p:cNvSpPr>
          <p:nvPr/>
        </p:nvSpPr>
        <p:spPr bwMode="auto">
          <a:xfrm>
            <a:off x="1425615" y="4107645"/>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5" name="Oval 54"/>
          <p:cNvSpPr>
            <a:spLocks noChangeArrowheads="1"/>
          </p:cNvSpPr>
          <p:nvPr/>
        </p:nvSpPr>
        <p:spPr bwMode="auto">
          <a:xfrm>
            <a:off x="1468056" y="4192189"/>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6" name="Oval 55"/>
          <p:cNvSpPr>
            <a:spLocks noChangeArrowheads="1"/>
          </p:cNvSpPr>
          <p:nvPr/>
        </p:nvSpPr>
        <p:spPr bwMode="auto">
          <a:xfrm>
            <a:off x="1510496" y="4149917"/>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7" name="Oval 56"/>
          <p:cNvSpPr>
            <a:spLocks noChangeArrowheads="1"/>
          </p:cNvSpPr>
          <p:nvPr/>
        </p:nvSpPr>
        <p:spPr bwMode="auto">
          <a:xfrm>
            <a:off x="1595377" y="4107645"/>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8" name="Oval 57"/>
          <p:cNvSpPr>
            <a:spLocks noChangeArrowheads="1"/>
          </p:cNvSpPr>
          <p:nvPr/>
        </p:nvSpPr>
        <p:spPr bwMode="auto">
          <a:xfrm>
            <a:off x="1468056" y="4069775"/>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71" name="Oval 70"/>
          <p:cNvSpPr>
            <a:spLocks noChangeArrowheads="1"/>
          </p:cNvSpPr>
          <p:nvPr/>
        </p:nvSpPr>
        <p:spPr bwMode="auto">
          <a:xfrm>
            <a:off x="1510496" y="3938556"/>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72" name="Oval 71"/>
          <p:cNvSpPr>
            <a:spLocks noChangeArrowheads="1"/>
          </p:cNvSpPr>
          <p:nvPr/>
        </p:nvSpPr>
        <p:spPr bwMode="auto">
          <a:xfrm>
            <a:off x="1595377" y="3896284"/>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73" name="Oval 72"/>
          <p:cNvSpPr>
            <a:spLocks noChangeArrowheads="1"/>
          </p:cNvSpPr>
          <p:nvPr/>
        </p:nvSpPr>
        <p:spPr bwMode="auto">
          <a:xfrm>
            <a:off x="1680258" y="3854012"/>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74" name="Oval 73"/>
          <p:cNvSpPr>
            <a:spLocks noChangeArrowheads="1"/>
          </p:cNvSpPr>
          <p:nvPr/>
        </p:nvSpPr>
        <p:spPr bwMode="auto">
          <a:xfrm>
            <a:off x="1680258" y="3811740"/>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75" name="Oval 74"/>
          <p:cNvSpPr>
            <a:spLocks noChangeArrowheads="1"/>
          </p:cNvSpPr>
          <p:nvPr/>
        </p:nvSpPr>
        <p:spPr bwMode="auto">
          <a:xfrm>
            <a:off x="1765139" y="3642651"/>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76" name="Oval 75"/>
          <p:cNvSpPr>
            <a:spLocks noChangeArrowheads="1"/>
          </p:cNvSpPr>
          <p:nvPr/>
        </p:nvSpPr>
        <p:spPr bwMode="auto">
          <a:xfrm>
            <a:off x="1807580" y="3346746"/>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77" name="Oval 76"/>
          <p:cNvSpPr>
            <a:spLocks noChangeArrowheads="1"/>
          </p:cNvSpPr>
          <p:nvPr/>
        </p:nvSpPr>
        <p:spPr bwMode="auto">
          <a:xfrm>
            <a:off x="1722699" y="3389018"/>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78" name="Oval 77"/>
          <p:cNvSpPr>
            <a:spLocks noChangeArrowheads="1"/>
          </p:cNvSpPr>
          <p:nvPr/>
        </p:nvSpPr>
        <p:spPr bwMode="auto">
          <a:xfrm>
            <a:off x="1637818" y="3304473"/>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79" name="Oval 78"/>
          <p:cNvSpPr>
            <a:spLocks noChangeArrowheads="1"/>
          </p:cNvSpPr>
          <p:nvPr/>
        </p:nvSpPr>
        <p:spPr bwMode="auto">
          <a:xfrm>
            <a:off x="1637818" y="3431290"/>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80" name="Oval 79"/>
          <p:cNvSpPr>
            <a:spLocks noChangeArrowheads="1"/>
          </p:cNvSpPr>
          <p:nvPr/>
        </p:nvSpPr>
        <p:spPr bwMode="auto">
          <a:xfrm>
            <a:off x="1722699" y="3521118"/>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81" name="Oval 80"/>
          <p:cNvSpPr>
            <a:spLocks noChangeArrowheads="1"/>
          </p:cNvSpPr>
          <p:nvPr/>
        </p:nvSpPr>
        <p:spPr bwMode="auto">
          <a:xfrm>
            <a:off x="1850020" y="3558107"/>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82" name="Oval 81"/>
          <p:cNvSpPr>
            <a:spLocks noChangeArrowheads="1"/>
          </p:cNvSpPr>
          <p:nvPr/>
        </p:nvSpPr>
        <p:spPr bwMode="auto">
          <a:xfrm>
            <a:off x="1934901" y="3626799"/>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83" name="Oval 82"/>
          <p:cNvSpPr>
            <a:spLocks noChangeArrowheads="1"/>
          </p:cNvSpPr>
          <p:nvPr/>
        </p:nvSpPr>
        <p:spPr bwMode="auto">
          <a:xfrm>
            <a:off x="1892461" y="3558107"/>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84" name="Oval 83"/>
          <p:cNvSpPr>
            <a:spLocks noChangeArrowheads="1"/>
          </p:cNvSpPr>
          <p:nvPr/>
        </p:nvSpPr>
        <p:spPr bwMode="auto">
          <a:xfrm>
            <a:off x="1637818" y="3769467"/>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85" name="Oval 84"/>
          <p:cNvSpPr>
            <a:spLocks noChangeArrowheads="1"/>
          </p:cNvSpPr>
          <p:nvPr/>
        </p:nvSpPr>
        <p:spPr bwMode="auto">
          <a:xfrm>
            <a:off x="1722699" y="3642651"/>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86" name="Oval 85"/>
          <p:cNvSpPr>
            <a:spLocks noChangeArrowheads="1"/>
          </p:cNvSpPr>
          <p:nvPr/>
        </p:nvSpPr>
        <p:spPr bwMode="auto">
          <a:xfrm>
            <a:off x="1637818" y="3684923"/>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87" name="Oval 86"/>
          <p:cNvSpPr>
            <a:spLocks noChangeArrowheads="1"/>
          </p:cNvSpPr>
          <p:nvPr/>
        </p:nvSpPr>
        <p:spPr bwMode="auto">
          <a:xfrm>
            <a:off x="1552937" y="3811740"/>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88" name="Oval 87"/>
          <p:cNvSpPr>
            <a:spLocks noChangeArrowheads="1"/>
          </p:cNvSpPr>
          <p:nvPr/>
        </p:nvSpPr>
        <p:spPr bwMode="auto">
          <a:xfrm>
            <a:off x="1552937" y="3558107"/>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89" name="Oval 88"/>
          <p:cNvSpPr>
            <a:spLocks noChangeArrowheads="1"/>
          </p:cNvSpPr>
          <p:nvPr/>
        </p:nvSpPr>
        <p:spPr bwMode="auto">
          <a:xfrm>
            <a:off x="1680258" y="3473562"/>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90" name="Oval 89"/>
          <p:cNvSpPr>
            <a:spLocks noChangeArrowheads="1"/>
          </p:cNvSpPr>
          <p:nvPr/>
        </p:nvSpPr>
        <p:spPr bwMode="auto">
          <a:xfrm>
            <a:off x="1722699" y="3854012"/>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91" name="Oval 90"/>
          <p:cNvSpPr>
            <a:spLocks noChangeArrowheads="1"/>
          </p:cNvSpPr>
          <p:nvPr/>
        </p:nvSpPr>
        <p:spPr bwMode="auto">
          <a:xfrm>
            <a:off x="1595377" y="3769467"/>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92" name="Oval 91"/>
          <p:cNvSpPr>
            <a:spLocks noChangeArrowheads="1"/>
          </p:cNvSpPr>
          <p:nvPr/>
        </p:nvSpPr>
        <p:spPr bwMode="auto">
          <a:xfrm>
            <a:off x="1722699" y="3431290"/>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93" name="Oval 92"/>
          <p:cNvSpPr>
            <a:spLocks noChangeArrowheads="1"/>
          </p:cNvSpPr>
          <p:nvPr/>
        </p:nvSpPr>
        <p:spPr bwMode="auto">
          <a:xfrm>
            <a:off x="1722699" y="3473562"/>
            <a:ext cx="127321" cy="126817"/>
          </a:xfrm>
          <a:prstGeom prst="ellipse">
            <a:avLst/>
          </a:prstGeom>
          <a:noFill/>
          <a:ln w="9525" algn="ctr">
            <a:solidFill>
              <a:schemeClr val="bg1"/>
            </a:solidFill>
            <a:round/>
            <a:headEnd/>
            <a:tailEnd/>
          </a:ln>
          <a:effectLst/>
        </p:spPr>
        <p:txBody>
          <a:bodyPr wrap="none" anchor="ctr">
            <a:spAutoFit/>
          </a:bodyPr>
          <a:lstStyle/>
          <a:p>
            <a:endParaRPr lang="en-US"/>
          </a:p>
        </p:txBody>
      </p:sp>
      <p:pic>
        <p:nvPicPr>
          <p:cNvPr id="94" name="Picture 2" descr="cmb_Edensities_horizontal_v1"/>
          <p:cNvPicPr>
            <a:picLocks noChangeAspect="1" noChangeArrowheads="1"/>
          </p:cNvPicPr>
          <p:nvPr/>
        </p:nvPicPr>
        <p:blipFill>
          <a:blip r:embed="rId5" cstate="print"/>
          <a:srcRect l="62584" b="47775"/>
          <a:stretch>
            <a:fillRect/>
          </a:stretch>
        </p:blipFill>
        <p:spPr bwMode="auto">
          <a:xfrm>
            <a:off x="152400" y="914403"/>
            <a:ext cx="2362200" cy="1143000"/>
          </a:xfrm>
          <a:prstGeom prst="rect">
            <a:avLst/>
          </a:prstGeom>
          <a:noFill/>
          <a:ln w="9525">
            <a:noFill/>
            <a:miter lim="800000"/>
            <a:headEnd/>
            <a:tailEnd/>
          </a:ln>
        </p:spPr>
      </p:pic>
      <p:pic>
        <p:nvPicPr>
          <p:cNvPr id="95" name="Picture 2" descr="cmb_Edensities_horizontal_v1"/>
          <p:cNvPicPr>
            <a:picLocks noChangeAspect="1" noChangeArrowheads="1"/>
          </p:cNvPicPr>
          <p:nvPr/>
        </p:nvPicPr>
        <p:blipFill>
          <a:blip r:embed="rId5" cstate="print"/>
          <a:srcRect l="80689" t="4081" r="1207" b="49736"/>
          <a:stretch>
            <a:fillRect/>
          </a:stretch>
        </p:blipFill>
        <p:spPr bwMode="auto">
          <a:xfrm rot="16200000">
            <a:off x="2438402" y="990601"/>
            <a:ext cx="1142998" cy="990598"/>
          </a:xfrm>
          <a:prstGeom prst="rect">
            <a:avLst/>
          </a:prstGeom>
          <a:noFill/>
          <a:ln w="9525">
            <a:noFill/>
            <a:miter lim="800000"/>
            <a:headEnd/>
            <a:tailEnd/>
          </a:ln>
        </p:spPr>
      </p:pic>
      <p:sp>
        <p:nvSpPr>
          <p:cNvPr id="96" name="TextBox 95"/>
          <p:cNvSpPr txBox="1"/>
          <p:nvPr/>
        </p:nvSpPr>
        <p:spPr>
          <a:xfrm>
            <a:off x="152400" y="5334000"/>
            <a:ext cx="3438505" cy="954107"/>
          </a:xfrm>
          <a:prstGeom prst="rect">
            <a:avLst/>
          </a:prstGeom>
          <a:noFill/>
        </p:spPr>
        <p:txBody>
          <a:bodyPr wrap="none" rtlCol="0">
            <a:spAutoFit/>
          </a:bodyPr>
          <a:lstStyle/>
          <a:p>
            <a:pPr algn="ctr"/>
            <a:r>
              <a:rPr lang="en-US" sz="2800" dirty="0">
                <a:solidFill>
                  <a:srgbClr val="FFFF00"/>
                </a:solidFill>
              </a:rPr>
              <a:t>Quantum Fluctuations</a:t>
            </a:r>
          </a:p>
          <a:p>
            <a:pPr algn="ctr"/>
            <a:r>
              <a:rPr lang="en-US" sz="2800" dirty="0">
                <a:solidFill>
                  <a:srgbClr val="FFFF00"/>
                </a:solidFill>
              </a:rPr>
              <a:t>Survive Evolution!</a:t>
            </a:r>
          </a:p>
        </p:txBody>
      </p:sp>
      <p:sp>
        <p:nvSpPr>
          <p:cNvPr id="97" name="TextBox 96"/>
          <p:cNvSpPr txBox="1"/>
          <p:nvPr/>
        </p:nvSpPr>
        <p:spPr>
          <a:xfrm>
            <a:off x="6172200" y="6062246"/>
            <a:ext cx="2889894" cy="338554"/>
          </a:xfrm>
          <a:prstGeom prst="rect">
            <a:avLst/>
          </a:prstGeom>
          <a:noFill/>
        </p:spPr>
        <p:txBody>
          <a:bodyPr wrap="none" rtlCol="0">
            <a:spAutoFit/>
          </a:bodyPr>
          <a:lstStyle/>
          <a:p>
            <a:r>
              <a:rPr lang="en-US" sz="1600" dirty="0"/>
              <a:t>Calculation from </a:t>
            </a:r>
            <a:r>
              <a:rPr lang="en-US" sz="1600" dirty="0" err="1"/>
              <a:t>Bjoern</a:t>
            </a:r>
            <a:r>
              <a:rPr lang="en-US" sz="1600" dirty="0"/>
              <a:t> </a:t>
            </a:r>
            <a:r>
              <a:rPr lang="en-US" sz="1600" dirty="0" err="1"/>
              <a:t>Schenke</a:t>
            </a:r>
            <a:endParaRPr lang="en-US" sz="1600" dirty="0"/>
          </a:p>
        </p:txBody>
      </p:sp>
      <p:sp>
        <p:nvSpPr>
          <p:cNvPr id="98" name="TextBox 97"/>
          <p:cNvSpPr txBox="1"/>
          <p:nvPr/>
        </p:nvSpPr>
        <p:spPr>
          <a:xfrm>
            <a:off x="1219200" y="76200"/>
            <a:ext cx="6454075" cy="646331"/>
          </a:xfrm>
          <a:prstGeom prst="rect">
            <a:avLst/>
          </a:prstGeom>
          <a:noFill/>
        </p:spPr>
        <p:txBody>
          <a:bodyPr wrap="none" rtlCol="0">
            <a:spAutoFit/>
          </a:bodyPr>
          <a:lstStyle/>
          <a:p>
            <a:r>
              <a:rPr lang="en-US" sz="3600" u="sng" dirty="0">
                <a:solidFill>
                  <a:schemeClr val="bg1"/>
                </a:solidFill>
              </a:rPr>
              <a:t>Detailed Fingerprint of Early Time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5000"/>
                                        <p:tgtEl>
                                          <p:spTgt spid="25"/>
                                        </p:tgtEl>
                                      </p:cBhvr>
                                    </p:animEffect>
                                    <p:set>
                                      <p:cBhvr>
                                        <p:cTn id="7" dur="1" fill="hold">
                                          <p:stCondLst>
                                            <p:cond delay="4999"/>
                                          </p:stCondLst>
                                        </p:cTn>
                                        <p:tgtEl>
                                          <p:spTgt spid="2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2000"/>
                                        <p:tgtEl>
                                          <p:spTgt spid="26"/>
                                        </p:tgtEl>
                                      </p:cBhvr>
                                    </p:animEffect>
                                    <p:set>
                                      <p:cBhvr>
                                        <p:cTn id="10" dur="1" fill="hold">
                                          <p:stCondLst>
                                            <p:cond delay="1999"/>
                                          </p:stCondLst>
                                        </p:cTn>
                                        <p:tgtEl>
                                          <p:spTgt spid="26"/>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2000"/>
                                        <p:tgtEl>
                                          <p:spTgt spid="27"/>
                                        </p:tgtEl>
                                      </p:cBhvr>
                                    </p:animEffect>
                                    <p:set>
                                      <p:cBhvr>
                                        <p:cTn id="13" dur="1" fill="hold">
                                          <p:stCondLst>
                                            <p:cond delay="1999"/>
                                          </p:stCondLst>
                                        </p:cTn>
                                        <p:tgtEl>
                                          <p:spTgt spid="27"/>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2000"/>
                                        <p:tgtEl>
                                          <p:spTgt spid="28"/>
                                        </p:tgtEl>
                                      </p:cBhvr>
                                    </p:animEffect>
                                    <p:set>
                                      <p:cBhvr>
                                        <p:cTn id="16" dur="1" fill="hold">
                                          <p:stCondLst>
                                            <p:cond delay="1999"/>
                                          </p:stCondLst>
                                        </p:cTn>
                                        <p:tgtEl>
                                          <p:spTgt spid="28"/>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2000"/>
                                        <p:tgtEl>
                                          <p:spTgt spid="29"/>
                                        </p:tgtEl>
                                      </p:cBhvr>
                                    </p:animEffect>
                                    <p:set>
                                      <p:cBhvr>
                                        <p:cTn id="19" dur="1" fill="hold">
                                          <p:stCondLst>
                                            <p:cond delay="1999"/>
                                          </p:stCondLst>
                                        </p:cTn>
                                        <p:tgtEl>
                                          <p:spTgt spid="29"/>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2000"/>
                                        <p:tgtEl>
                                          <p:spTgt spid="30"/>
                                        </p:tgtEl>
                                      </p:cBhvr>
                                    </p:animEffect>
                                    <p:set>
                                      <p:cBhvr>
                                        <p:cTn id="22" dur="1" fill="hold">
                                          <p:stCondLst>
                                            <p:cond delay="1999"/>
                                          </p:stCondLst>
                                        </p:cTn>
                                        <p:tgtEl>
                                          <p:spTgt spid="30"/>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2000"/>
                                        <p:tgtEl>
                                          <p:spTgt spid="31"/>
                                        </p:tgtEl>
                                      </p:cBhvr>
                                    </p:animEffect>
                                    <p:set>
                                      <p:cBhvr>
                                        <p:cTn id="25" dur="1" fill="hold">
                                          <p:stCondLst>
                                            <p:cond delay="1999"/>
                                          </p:stCondLst>
                                        </p:cTn>
                                        <p:tgtEl>
                                          <p:spTgt spid="31"/>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2000"/>
                                        <p:tgtEl>
                                          <p:spTgt spid="32"/>
                                        </p:tgtEl>
                                      </p:cBhvr>
                                    </p:animEffect>
                                    <p:set>
                                      <p:cBhvr>
                                        <p:cTn id="28" dur="1" fill="hold">
                                          <p:stCondLst>
                                            <p:cond delay="1999"/>
                                          </p:stCondLst>
                                        </p:cTn>
                                        <p:tgtEl>
                                          <p:spTgt spid="32"/>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2000"/>
                                        <p:tgtEl>
                                          <p:spTgt spid="33"/>
                                        </p:tgtEl>
                                      </p:cBhvr>
                                    </p:animEffect>
                                    <p:set>
                                      <p:cBhvr>
                                        <p:cTn id="31" dur="1" fill="hold">
                                          <p:stCondLst>
                                            <p:cond delay="1999"/>
                                          </p:stCondLst>
                                        </p:cTn>
                                        <p:tgtEl>
                                          <p:spTgt spid="33"/>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2000"/>
                                        <p:tgtEl>
                                          <p:spTgt spid="34"/>
                                        </p:tgtEl>
                                      </p:cBhvr>
                                    </p:animEffect>
                                    <p:set>
                                      <p:cBhvr>
                                        <p:cTn id="34" dur="1" fill="hold">
                                          <p:stCondLst>
                                            <p:cond delay="1999"/>
                                          </p:stCondLst>
                                        </p:cTn>
                                        <p:tgtEl>
                                          <p:spTgt spid="34"/>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2000"/>
                                        <p:tgtEl>
                                          <p:spTgt spid="35"/>
                                        </p:tgtEl>
                                      </p:cBhvr>
                                    </p:animEffect>
                                    <p:set>
                                      <p:cBhvr>
                                        <p:cTn id="37" dur="1" fill="hold">
                                          <p:stCondLst>
                                            <p:cond delay="1999"/>
                                          </p:stCondLst>
                                        </p:cTn>
                                        <p:tgtEl>
                                          <p:spTgt spid="35"/>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2000"/>
                                        <p:tgtEl>
                                          <p:spTgt spid="36"/>
                                        </p:tgtEl>
                                      </p:cBhvr>
                                    </p:animEffect>
                                    <p:set>
                                      <p:cBhvr>
                                        <p:cTn id="40" dur="1" fill="hold">
                                          <p:stCondLst>
                                            <p:cond delay="1999"/>
                                          </p:stCondLst>
                                        </p:cTn>
                                        <p:tgtEl>
                                          <p:spTgt spid="36"/>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2000"/>
                                        <p:tgtEl>
                                          <p:spTgt spid="37"/>
                                        </p:tgtEl>
                                      </p:cBhvr>
                                    </p:animEffect>
                                    <p:set>
                                      <p:cBhvr>
                                        <p:cTn id="43" dur="1" fill="hold">
                                          <p:stCondLst>
                                            <p:cond delay="1999"/>
                                          </p:stCondLst>
                                        </p:cTn>
                                        <p:tgtEl>
                                          <p:spTgt spid="37"/>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2000"/>
                                        <p:tgtEl>
                                          <p:spTgt spid="38"/>
                                        </p:tgtEl>
                                      </p:cBhvr>
                                    </p:animEffect>
                                    <p:set>
                                      <p:cBhvr>
                                        <p:cTn id="46" dur="1" fill="hold">
                                          <p:stCondLst>
                                            <p:cond delay="1999"/>
                                          </p:stCondLst>
                                        </p:cTn>
                                        <p:tgtEl>
                                          <p:spTgt spid="38"/>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2000"/>
                                        <p:tgtEl>
                                          <p:spTgt spid="39"/>
                                        </p:tgtEl>
                                      </p:cBhvr>
                                    </p:animEffect>
                                    <p:set>
                                      <p:cBhvr>
                                        <p:cTn id="49" dur="1" fill="hold">
                                          <p:stCondLst>
                                            <p:cond delay="1999"/>
                                          </p:stCondLst>
                                        </p:cTn>
                                        <p:tgtEl>
                                          <p:spTgt spid="39"/>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2000"/>
                                        <p:tgtEl>
                                          <p:spTgt spid="40"/>
                                        </p:tgtEl>
                                      </p:cBhvr>
                                    </p:animEffect>
                                    <p:set>
                                      <p:cBhvr>
                                        <p:cTn id="52" dur="1" fill="hold">
                                          <p:stCondLst>
                                            <p:cond delay="1999"/>
                                          </p:stCondLst>
                                        </p:cTn>
                                        <p:tgtEl>
                                          <p:spTgt spid="40"/>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2000"/>
                                        <p:tgtEl>
                                          <p:spTgt spid="41"/>
                                        </p:tgtEl>
                                      </p:cBhvr>
                                    </p:animEffect>
                                    <p:set>
                                      <p:cBhvr>
                                        <p:cTn id="55" dur="1" fill="hold">
                                          <p:stCondLst>
                                            <p:cond delay="1999"/>
                                          </p:stCondLst>
                                        </p:cTn>
                                        <p:tgtEl>
                                          <p:spTgt spid="41"/>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2000"/>
                                        <p:tgtEl>
                                          <p:spTgt spid="42"/>
                                        </p:tgtEl>
                                      </p:cBhvr>
                                    </p:animEffect>
                                    <p:set>
                                      <p:cBhvr>
                                        <p:cTn id="58" dur="1" fill="hold">
                                          <p:stCondLst>
                                            <p:cond delay="1999"/>
                                          </p:stCondLst>
                                        </p:cTn>
                                        <p:tgtEl>
                                          <p:spTgt spid="42"/>
                                        </p:tgtEl>
                                        <p:attrNameLst>
                                          <p:attrName>style.visibility</p:attrName>
                                        </p:attrNameLst>
                                      </p:cBhvr>
                                      <p:to>
                                        <p:strVal val="hidden"/>
                                      </p:to>
                                    </p:set>
                                  </p:childTnLst>
                                </p:cTn>
                              </p:par>
                              <p:par>
                                <p:cTn id="59" presetID="10" presetClass="exit" presetSubtype="0" fill="hold" grpId="0" nodeType="withEffect">
                                  <p:stCondLst>
                                    <p:cond delay="0"/>
                                  </p:stCondLst>
                                  <p:childTnLst>
                                    <p:animEffect transition="out" filter="fade">
                                      <p:cBhvr>
                                        <p:cTn id="60" dur="2000"/>
                                        <p:tgtEl>
                                          <p:spTgt spid="43"/>
                                        </p:tgtEl>
                                      </p:cBhvr>
                                    </p:animEffect>
                                    <p:set>
                                      <p:cBhvr>
                                        <p:cTn id="61" dur="1" fill="hold">
                                          <p:stCondLst>
                                            <p:cond delay="1999"/>
                                          </p:stCondLst>
                                        </p:cTn>
                                        <p:tgtEl>
                                          <p:spTgt spid="43"/>
                                        </p:tgtEl>
                                        <p:attrNameLst>
                                          <p:attrName>style.visibility</p:attrName>
                                        </p:attrNameLst>
                                      </p:cBhvr>
                                      <p:to>
                                        <p:strVal val="hidden"/>
                                      </p:to>
                                    </p:set>
                                  </p:childTnLst>
                                </p:cTn>
                              </p:par>
                              <p:par>
                                <p:cTn id="62" presetID="10" presetClass="exit" presetSubtype="0" fill="hold" grpId="0" nodeType="withEffect">
                                  <p:stCondLst>
                                    <p:cond delay="0"/>
                                  </p:stCondLst>
                                  <p:childTnLst>
                                    <p:animEffect transition="out" filter="fade">
                                      <p:cBhvr>
                                        <p:cTn id="63" dur="2000"/>
                                        <p:tgtEl>
                                          <p:spTgt spid="44"/>
                                        </p:tgtEl>
                                      </p:cBhvr>
                                    </p:animEffect>
                                    <p:set>
                                      <p:cBhvr>
                                        <p:cTn id="64" dur="1" fill="hold">
                                          <p:stCondLst>
                                            <p:cond delay="1999"/>
                                          </p:stCondLst>
                                        </p:cTn>
                                        <p:tgtEl>
                                          <p:spTgt spid="44"/>
                                        </p:tgtEl>
                                        <p:attrNameLst>
                                          <p:attrName>style.visibility</p:attrName>
                                        </p:attrNameLst>
                                      </p:cBhvr>
                                      <p:to>
                                        <p:strVal val="hidden"/>
                                      </p:to>
                                    </p:set>
                                  </p:childTnLst>
                                </p:cTn>
                              </p:par>
                              <p:par>
                                <p:cTn id="65" presetID="10" presetClass="exit" presetSubtype="0" fill="hold" grpId="0" nodeType="withEffect">
                                  <p:stCondLst>
                                    <p:cond delay="0"/>
                                  </p:stCondLst>
                                  <p:childTnLst>
                                    <p:animEffect transition="out" filter="fade">
                                      <p:cBhvr>
                                        <p:cTn id="66" dur="2000"/>
                                        <p:tgtEl>
                                          <p:spTgt spid="45"/>
                                        </p:tgtEl>
                                      </p:cBhvr>
                                    </p:animEffect>
                                    <p:set>
                                      <p:cBhvr>
                                        <p:cTn id="67" dur="1" fill="hold">
                                          <p:stCondLst>
                                            <p:cond delay="1999"/>
                                          </p:stCondLst>
                                        </p:cTn>
                                        <p:tgtEl>
                                          <p:spTgt spid="45"/>
                                        </p:tgtEl>
                                        <p:attrNameLst>
                                          <p:attrName>style.visibility</p:attrName>
                                        </p:attrNameLst>
                                      </p:cBhvr>
                                      <p:to>
                                        <p:strVal val="hidden"/>
                                      </p:to>
                                    </p:set>
                                  </p:childTnLst>
                                </p:cTn>
                              </p:par>
                              <p:par>
                                <p:cTn id="68" presetID="10" presetClass="exit" presetSubtype="0" fill="hold" grpId="0" nodeType="withEffect">
                                  <p:stCondLst>
                                    <p:cond delay="0"/>
                                  </p:stCondLst>
                                  <p:childTnLst>
                                    <p:animEffect transition="out" filter="fade">
                                      <p:cBhvr>
                                        <p:cTn id="69" dur="2000"/>
                                        <p:tgtEl>
                                          <p:spTgt spid="46"/>
                                        </p:tgtEl>
                                      </p:cBhvr>
                                    </p:animEffect>
                                    <p:set>
                                      <p:cBhvr>
                                        <p:cTn id="70" dur="1" fill="hold">
                                          <p:stCondLst>
                                            <p:cond delay="1999"/>
                                          </p:stCondLst>
                                        </p:cTn>
                                        <p:tgtEl>
                                          <p:spTgt spid="46"/>
                                        </p:tgtEl>
                                        <p:attrNameLst>
                                          <p:attrName>style.visibility</p:attrName>
                                        </p:attrNameLst>
                                      </p:cBhvr>
                                      <p:to>
                                        <p:strVal val="hidden"/>
                                      </p:to>
                                    </p:set>
                                  </p:childTnLst>
                                </p:cTn>
                              </p:par>
                              <p:par>
                                <p:cTn id="71" presetID="10" presetClass="exit" presetSubtype="0" fill="hold" grpId="0" nodeType="withEffect">
                                  <p:stCondLst>
                                    <p:cond delay="0"/>
                                  </p:stCondLst>
                                  <p:childTnLst>
                                    <p:animEffect transition="out" filter="fade">
                                      <p:cBhvr>
                                        <p:cTn id="72" dur="2000"/>
                                        <p:tgtEl>
                                          <p:spTgt spid="47"/>
                                        </p:tgtEl>
                                      </p:cBhvr>
                                    </p:animEffect>
                                    <p:set>
                                      <p:cBhvr>
                                        <p:cTn id="73" dur="1" fill="hold">
                                          <p:stCondLst>
                                            <p:cond delay="1999"/>
                                          </p:stCondLst>
                                        </p:cTn>
                                        <p:tgtEl>
                                          <p:spTgt spid="47"/>
                                        </p:tgtEl>
                                        <p:attrNameLst>
                                          <p:attrName>style.visibility</p:attrName>
                                        </p:attrNameLst>
                                      </p:cBhvr>
                                      <p:to>
                                        <p:strVal val="hidden"/>
                                      </p:to>
                                    </p:set>
                                  </p:childTnLst>
                                </p:cTn>
                              </p:par>
                              <p:par>
                                <p:cTn id="74" presetID="10" presetClass="exit" presetSubtype="0" fill="hold" grpId="0" nodeType="withEffect">
                                  <p:stCondLst>
                                    <p:cond delay="0"/>
                                  </p:stCondLst>
                                  <p:childTnLst>
                                    <p:animEffect transition="out" filter="fade">
                                      <p:cBhvr>
                                        <p:cTn id="75" dur="2000"/>
                                        <p:tgtEl>
                                          <p:spTgt spid="48"/>
                                        </p:tgtEl>
                                      </p:cBhvr>
                                    </p:animEffect>
                                    <p:set>
                                      <p:cBhvr>
                                        <p:cTn id="76" dur="1" fill="hold">
                                          <p:stCondLst>
                                            <p:cond delay="1999"/>
                                          </p:stCondLst>
                                        </p:cTn>
                                        <p:tgtEl>
                                          <p:spTgt spid="48"/>
                                        </p:tgtEl>
                                        <p:attrNameLst>
                                          <p:attrName>style.visibility</p:attrName>
                                        </p:attrNameLst>
                                      </p:cBhvr>
                                      <p:to>
                                        <p:strVal val="hidden"/>
                                      </p:to>
                                    </p:set>
                                  </p:childTnLst>
                                </p:cTn>
                              </p:par>
                              <p:par>
                                <p:cTn id="77" presetID="10" presetClass="exit" presetSubtype="0" fill="hold" grpId="0" nodeType="withEffect">
                                  <p:stCondLst>
                                    <p:cond delay="0"/>
                                  </p:stCondLst>
                                  <p:childTnLst>
                                    <p:animEffect transition="out" filter="fade">
                                      <p:cBhvr>
                                        <p:cTn id="78" dur="2000"/>
                                        <p:tgtEl>
                                          <p:spTgt spid="49"/>
                                        </p:tgtEl>
                                      </p:cBhvr>
                                    </p:animEffect>
                                    <p:set>
                                      <p:cBhvr>
                                        <p:cTn id="79" dur="1" fill="hold">
                                          <p:stCondLst>
                                            <p:cond delay="1999"/>
                                          </p:stCondLst>
                                        </p:cTn>
                                        <p:tgtEl>
                                          <p:spTgt spid="49"/>
                                        </p:tgtEl>
                                        <p:attrNameLst>
                                          <p:attrName>style.visibility</p:attrName>
                                        </p:attrNameLst>
                                      </p:cBhvr>
                                      <p:to>
                                        <p:strVal val="hidden"/>
                                      </p:to>
                                    </p:set>
                                  </p:childTnLst>
                                </p:cTn>
                              </p:par>
                              <p:par>
                                <p:cTn id="80" presetID="10" presetClass="exit" presetSubtype="0" fill="hold" grpId="0" nodeType="withEffect">
                                  <p:stCondLst>
                                    <p:cond delay="0"/>
                                  </p:stCondLst>
                                  <p:childTnLst>
                                    <p:animEffect transition="out" filter="fade">
                                      <p:cBhvr>
                                        <p:cTn id="81" dur="2000"/>
                                        <p:tgtEl>
                                          <p:spTgt spid="50"/>
                                        </p:tgtEl>
                                      </p:cBhvr>
                                    </p:animEffect>
                                    <p:set>
                                      <p:cBhvr>
                                        <p:cTn id="82" dur="1" fill="hold">
                                          <p:stCondLst>
                                            <p:cond delay="1999"/>
                                          </p:stCondLst>
                                        </p:cTn>
                                        <p:tgtEl>
                                          <p:spTgt spid="50"/>
                                        </p:tgtEl>
                                        <p:attrNameLst>
                                          <p:attrName>style.visibility</p:attrName>
                                        </p:attrNameLst>
                                      </p:cBhvr>
                                      <p:to>
                                        <p:strVal val="hidden"/>
                                      </p:to>
                                    </p:set>
                                  </p:childTnLst>
                                </p:cTn>
                              </p:par>
                              <p:par>
                                <p:cTn id="83" presetID="10" presetClass="exit" presetSubtype="0" fill="hold" grpId="0" nodeType="withEffect">
                                  <p:stCondLst>
                                    <p:cond delay="0"/>
                                  </p:stCondLst>
                                  <p:childTnLst>
                                    <p:animEffect transition="out" filter="fade">
                                      <p:cBhvr>
                                        <p:cTn id="84" dur="2000"/>
                                        <p:tgtEl>
                                          <p:spTgt spid="51"/>
                                        </p:tgtEl>
                                      </p:cBhvr>
                                    </p:animEffect>
                                    <p:set>
                                      <p:cBhvr>
                                        <p:cTn id="85" dur="1" fill="hold">
                                          <p:stCondLst>
                                            <p:cond delay="1999"/>
                                          </p:stCondLst>
                                        </p:cTn>
                                        <p:tgtEl>
                                          <p:spTgt spid="51"/>
                                        </p:tgtEl>
                                        <p:attrNameLst>
                                          <p:attrName>style.visibility</p:attrName>
                                        </p:attrNameLst>
                                      </p:cBhvr>
                                      <p:to>
                                        <p:strVal val="hidden"/>
                                      </p:to>
                                    </p:set>
                                  </p:childTnLst>
                                </p:cTn>
                              </p:par>
                              <p:par>
                                <p:cTn id="86" presetID="10" presetClass="exit" presetSubtype="0" fill="hold" grpId="0" nodeType="withEffect">
                                  <p:stCondLst>
                                    <p:cond delay="0"/>
                                  </p:stCondLst>
                                  <p:childTnLst>
                                    <p:animEffect transition="out" filter="fade">
                                      <p:cBhvr>
                                        <p:cTn id="87" dur="2000"/>
                                        <p:tgtEl>
                                          <p:spTgt spid="52"/>
                                        </p:tgtEl>
                                      </p:cBhvr>
                                    </p:animEffect>
                                    <p:set>
                                      <p:cBhvr>
                                        <p:cTn id="88" dur="1" fill="hold">
                                          <p:stCondLst>
                                            <p:cond delay="1999"/>
                                          </p:stCondLst>
                                        </p:cTn>
                                        <p:tgtEl>
                                          <p:spTgt spid="52"/>
                                        </p:tgtEl>
                                        <p:attrNameLst>
                                          <p:attrName>style.visibility</p:attrName>
                                        </p:attrNameLst>
                                      </p:cBhvr>
                                      <p:to>
                                        <p:strVal val="hidden"/>
                                      </p:to>
                                    </p:set>
                                  </p:childTnLst>
                                </p:cTn>
                              </p:par>
                              <p:par>
                                <p:cTn id="89" presetID="10" presetClass="exit" presetSubtype="0" fill="hold" grpId="0" nodeType="withEffect">
                                  <p:stCondLst>
                                    <p:cond delay="0"/>
                                  </p:stCondLst>
                                  <p:childTnLst>
                                    <p:animEffect transition="out" filter="fade">
                                      <p:cBhvr>
                                        <p:cTn id="90" dur="2000"/>
                                        <p:tgtEl>
                                          <p:spTgt spid="53"/>
                                        </p:tgtEl>
                                      </p:cBhvr>
                                    </p:animEffect>
                                    <p:set>
                                      <p:cBhvr>
                                        <p:cTn id="91" dur="1" fill="hold">
                                          <p:stCondLst>
                                            <p:cond delay="1999"/>
                                          </p:stCondLst>
                                        </p:cTn>
                                        <p:tgtEl>
                                          <p:spTgt spid="53"/>
                                        </p:tgtEl>
                                        <p:attrNameLst>
                                          <p:attrName>style.visibility</p:attrName>
                                        </p:attrNameLst>
                                      </p:cBhvr>
                                      <p:to>
                                        <p:strVal val="hidden"/>
                                      </p:to>
                                    </p:set>
                                  </p:childTnLst>
                                </p:cTn>
                              </p:par>
                              <p:par>
                                <p:cTn id="92" presetID="10" presetClass="exit" presetSubtype="0" fill="hold" grpId="0" nodeType="withEffect">
                                  <p:stCondLst>
                                    <p:cond delay="0"/>
                                  </p:stCondLst>
                                  <p:childTnLst>
                                    <p:animEffect transition="out" filter="fade">
                                      <p:cBhvr>
                                        <p:cTn id="93" dur="2000"/>
                                        <p:tgtEl>
                                          <p:spTgt spid="54"/>
                                        </p:tgtEl>
                                      </p:cBhvr>
                                    </p:animEffect>
                                    <p:set>
                                      <p:cBhvr>
                                        <p:cTn id="94" dur="1" fill="hold">
                                          <p:stCondLst>
                                            <p:cond delay="1999"/>
                                          </p:stCondLst>
                                        </p:cTn>
                                        <p:tgtEl>
                                          <p:spTgt spid="54"/>
                                        </p:tgtEl>
                                        <p:attrNameLst>
                                          <p:attrName>style.visibility</p:attrName>
                                        </p:attrNameLst>
                                      </p:cBhvr>
                                      <p:to>
                                        <p:strVal val="hidden"/>
                                      </p:to>
                                    </p:set>
                                  </p:childTnLst>
                                </p:cTn>
                              </p:par>
                              <p:par>
                                <p:cTn id="95" presetID="10" presetClass="exit" presetSubtype="0" fill="hold" grpId="0" nodeType="withEffect">
                                  <p:stCondLst>
                                    <p:cond delay="0"/>
                                  </p:stCondLst>
                                  <p:childTnLst>
                                    <p:animEffect transition="out" filter="fade">
                                      <p:cBhvr>
                                        <p:cTn id="96" dur="2000"/>
                                        <p:tgtEl>
                                          <p:spTgt spid="55"/>
                                        </p:tgtEl>
                                      </p:cBhvr>
                                    </p:animEffect>
                                    <p:set>
                                      <p:cBhvr>
                                        <p:cTn id="97" dur="1" fill="hold">
                                          <p:stCondLst>
                                            <p:cond delay="1999"/>
                                          </p:stCondLst>
                                        </p:cTn>
                                        <p:tgtEl>
                                          <p:spTgt spid="55"/>
                                        </p:tgtEl>
                                        <p:attrNameLst>
                                          <p:attrName>style.visibility</p:attrName>
                                        </p:attrNameLst>
                                      </p:cBhvr>
                                      <p:to>
                                        <p:strVal val="hidden"/>
                                      </p:to>
                                    </p:set>
                                  </p:childTnLst>
                                </p:cTn>
                              </p:par>
                              <p:par>
                                <p:cTn id="98" presetID="10" presetClass="exit" presetSubtype="0" fill="hold" grpId="0" nodeType="withEffect">
                                  <p:stCondLst>
                                    <p:cond delay="0"/>
                                  </p:stCondLst>
                                  <p:childTnLst>
                                    <p:animEffect transition="out" filter="fade">
                                      <p:cBhvr>
                                        <p:cTn id="99" dur="2000"/>
                                        <p:tgtEl>
                                          <p:spTgt spid="56"/>
                                        </p:tgtEl>
                                      </p:cBhvr>
                                    </p:animEffect>
                                    <p:set>
                                      <p:cBhvr>
                                        <p:cTn id="100" dur="1" fill="hold">
                                          <p:stCondLst>
                                            <p:cond delay="1999"/>
                                          </p:stCondLst>
                                        </p:cTn>
                                        <p:tgtEl>
                                          <p:spTgt spid="56"/>
                                        </p:tgtEl>
                                        <p:attrNameLst>
                                          <p:attrName>style.visibility</p:attrName>
                                        </p:attrNameLst>
                                      </p:cBhvr>
                                      <p:to>
                                        <p:strVal val="hidden"/>
                                      </p:to>
                                    </p:set>
                                  </p:childTnLst>
                                </p:cTn>
                              </p:par>
                              <p:par>
                                <p:cTn id="101" presetID="10" presetClass="exit" presetSubtype="0" fill="hold" grpId="0" nodeType="withEffect">
                                  <p:stCondLst>
                                    <p:cond delay="0"/>
                                  </p:stCondLst>
                                  <p:childTnLst>
                                    <p:animEffect transition="out" filter="fade">
                                      <p:cBhvr>
                                        <p:cTn id="102" dur="2000"/>
                                        <p:tgtEl>
                                          <p:spTgt spid="57"/>
                                        </p:tgtEl>
                                      </p:cBhvr>
                                    </p:animEffect>
                                    <p:set>
                                      <p:cBhvr>
                                        <p:cTn id="103" dur="1" fill="hold">
                                          <p:stCondLst>
                                            <p:cond delay="1999"/>
                                          </p:stCondLst>
                                        </p:cTn>
                                        <p:tgtEl>
                                          <p:spTgt spid="57"/>
                                        </p:tgtEl>
                                        <p:attrNameLst>
                                          <p:attrName>style.visibility</p:attrName>
                                        </p:attrNameLst>
                                      </p:cBhvr>
                                      <p:to>
                                        <p:strVal val="hidden"/>
                                      </p:to>
                                    </p:set>
                                  </p:childTnLst>
                                </p:cTn>
                              </p:par>
                              <p:par>
                                <p:cTn id="104" presetID="10" presetClass="exit" presetSubtype="0" fill="hold" grpId="0" nodeType="withEffect">
                                  <p:stCondLst>
                                    <p:cond delay="0"/>
                                  </p:stCondLst>
                                  <p:childTnLst>
                                    <p:animEffect transition="out" filter="fade">
                                      <p:cBhvr>
                                        <p:cTn id="105" dur="2000"/>
                                        <p:tgtEl>
                                          <p:spTgt spid="58"/>
                                        </p:tgtEl>
                                      </p:cBhvr>
                                    </p:animEffect>
                                    <p:set>
                                      <p:cBhvr>
                                        <p:cTn id="106" dur="1" fill="hold">
                                          <p:stCondLst>
                                            <p:cond delay="1999"/>
                                          </p:stCondLst>
                                        </p:cTn>
                                        <p:tgtEl>
                                          <p:spTgt spid="58"/>
                                        </p:tgtEl>
                                        <p:attrNameLst>
                                          <p:attrName>style.visibility</p:attrName>
                                        </p:attrNameLst>
                                      </p:cBhvr>
                                      <p:to>
                                        <p:strVal val="hidden"/>
                                      </p:to>
                                    </p:set>
                                  </p:childTnLst>
                                </p:cTn>
                              </p:par>
                              <p:par>
                                <p:cTn id="107" presetID="10" presetClass="exit" presetSubtype="0" fill="hold" grpId="0" nodeType="withEffect">
                                  <p:stCondLst>
                                    <p:cond delay="0"/>
                                  </p:stCondLst>
                                  <p:childTnLst>
                                    <p:animEffect transition="out" filter="fade">
                                      <p:cBhvr>
                                        <p:cTn id="108" dur="2000"/>
                                        <p:tgtEl>
                                          <p:spTgt spid="71"/>
                                        </p:tgtEl>
                                      </p:cBhvr>
                                    </p:animEffect>
                                    <p:set>
                                      <p:cBhvr>
                                        <p:cTn id="109" dur="1" fill="hold">
                                          <p:stCondLst>
                                            <p:cond delay="1999"/>
                                          </p:stCondLst>
                                        </p:cTn>
                                        <p:tgtEl>
                                          <p:spTgt spid="71"/>
                                        </p:tgtEl>
                                        <p:attrNameLst>
                                          <p:attrName>style.visibility</p:attrName>
                                        </p:attrNameLst>
                                      </p:cBhvr>
                                      <p:to>
                                        <p:strVal val="hidden"/>
                                      </p:to>
                                    </p:set>
                                  </p:childTnLst>
                                </p:cTn>
                              </p:par>
                              <p:par>
                                <p:cTn id="110" presetID="10" presetClass="exit" presetSubtype="0" fill="hold" grpId="0" nodeType="withEffect">
                                  <p:stCondLst>
                                    <p:cond delay="0"/>
                                  </p:stCondLst>
                                  <p:childTnLst>
                                    <p:animEffect transition="out" filter="fade">
                                      <p:cBhvr>
                                        <p:cTn id="111" dur="2000"/>
                                        <p:tgtEl>
                                          <p:spTgt spid="72"/>
                                        </p:tgtEl>
                                      </p:cBhvr>
                                    </p:animEffect>
                                    <p:set>
                                      <p:cBhvr>
                                        <p:cTn id="112" dur="1" fill="hold">
                                          <p:stCondLst>
                                            <p:cond delay="1999"/>
                                          </p:stCondLst>
                                        </p:cTn>
                                        <p:tgtEl>
                                          <p:spTgt spid="72"/>
                                        </p:tgtEl>
                                        <p:attrNameLst>
                                          <p:attrName>style.visibility</p:attrName>
                                        </p:attrNameLst>
                                      </p:cBhvr>
                                      <p:to>
                                        <p:strVal val="hidden"/>
                                      </p:to>
                                    </p:set>
                                  </p:childTnLst>
                                </p:cTn>
                              </p:par>
                              <p:par>
                                <p:cTn id="113" presetID="10" presetClass="exit" presetSubtype="0" fill="hold" grpId="0" nodeType="withEffect">
                                  <p:stCondLst>
                                    <p:cond delay="0"/>
                                  </p:stCondLst>
                                  <p:childTnLst>
                                    <p:animEffect transition="out" filter="fade">
                                      <p:cBhvr>
                                        <p:cTn id="114" dur="2000"/>
                                        <p:tgtEl>
                                          <p:spTgt spid="73"/>
                                        </p:tgtEl>
                                      </p:cBhvr>
                                    </p:animEffect>
                                    <p:set>
                                      <p:cBhvr>
                                        <p:cTn id="115" dur="1" fill="hold">
                                          <p:stCondLst>
                                            <p:cond delay="1999"/>
                                          </p:stCondLst>
                                        </p:cTn>
                                        <p:tgtEl>
                                          <p:spTgt spid="73"/>
                                        </p:tgtEl>
                                        <p:attrNameLst>
                                          <p:attrName>style.visibility</p:attrName>
                                        </p:attrNameLst>
                                      </p:cBhvr>
                                      <p:to>
                                        <p:strVal val="hidden"/>
                                      </p:to>
                                    </p:set>
                                  </p:childTnLst>
                                </p:cTn>
                              </p:par>
                              <p:par>
                                <p:cTn id="116" presetID="10" presetClass="exit" presetSubtype="0" fill="hold" grpId="0" nodeType="withEffect">
                                  <p:stCondLst>
                                    <p:cond delay="0"/>
                                  </p:stCondLst>
                                  <p:childTnLst>
                                    <p:animEffect transition="out" filter="fade">
                                      <p:cBhvr>
                                        <p:cTn id="117" dur="2000"/>
                                        <p:tgtEl>
                                          <p:spTgt spid="74"/>
                                        </p:tgtEl>
                                      </p:cBhvr>
                                    </p:animEffect>
                                    <p:set>
                                      <p:cBhvr>
                                        <p:cTn id="118" dur="1" fill="hold">
                                          <p:stCondLst>
                                            <p:cond delay="1999"/>
                                          </p:stCondLst>
                                        </p:cTn>
                                        <p:tgtEl>
                                          <p:spTgt spid="74"/>
                                        </p:tgtEl>
                                        <p:attrNameLst>
                                          <p:attrName>style.visibility</p:attrName>
                                        </p:attrNameLst>
                                      </p:cBhvr>
                                      <p:to>
                                        <p:strVal val="hidden"/>
                                      </p:to>
                                    </p:set>
                                  </p:childTnLst>
                                </p:cTn>
                              </p:par>
                              <p:par>
                                <p:cTn id="119" presetID="10" presetClass="exit" presetSubtype="0" fill="hold" grpId="0" nodeType="withEffect">
                                  <p:stCondLst>
                                    <p:cond delay="0"/>
                                  </p:stCondLst>
                                  <p:childTnLst>
                                    <p:animEffect transition="out" filter="fade">
                                      <p:cBhvr>
                                        <p:cTn id="120" dur="2000"/>
                                        <p:tgtEl>
                                          <p:spTgt spid="75"/>
                                        </p:tgtEl>
                                      </p:cBhvr>
                                    </p:animEffect>
                                    <p:set>
                                      <p:cBhvr>
                                        <p:cTn id="121" dur="1" fill="hold">
                                          <p:stCondLst>
                                            <p:cond delay="1999"/>
                                          </p:stCondLst>
                                        </p:cTn>
                                        <p:tgtEl>
                                          <p:spTgt spid="75"/>
                                        </p:tgtEl>
                                        <p:attrNameLst>
                                          <p:attrName>style.visibility</p:attrName>
                                        </p:attrNameLst>
                                      </p:cBhvr>
                                      <p:to>
                                        <p:strVal val="hidden"/>
                                      </p:to>
                                    </p:set>
                                  </p:childTnLst>
                                </p:cTn>
                              </p:par>
                              <p:par>
                                <p:cTn id="122" presetID="10" presetClass="exit" presetSubtype="0" fill="hold" grpId="0" nodeType="withEffect">
                                  <p:stCondLst>
                                    <p:cond delay="0"/>
                                  </p:stCondLst>
                                  <p:childTnLst>
                                    <p:animEffect transition="out" filter="fade">
                                      <p:cBhvr>
                                        <p:cTn id="123" dur="2000"/>
                                        <p:tgtEl>
                                          <p:spTgt spid="76"/>
                                        </p:tgtEl>
                                      </p:cBhvr>
                                    </p:animEffect>
                                    <p:set>
                                      <p:cBhvr>
                                        <p:cTn id="124" dur="1" fill="hold">
                                          <p:stCondLst>
                                            <p:cond delay="1999"/>
                                          </p:stCondLst>
                                        </p:cTn>
                                        <p:tgtEl>
                                          <p:spTgt spid="76"/>
                                        </p:tgtEl>
                                        <p:attrNameLst>
                                          <p:attrName>style.visibility</p:attrName>
                                        </p:attrNameLst>
                                      </p:cBhvr>
                                      <p:to>
                                        <p:strVal val="hidden"/>
                                      </p:to>
                                    </p:set>
                                  </p:childTnLst>
                                </p:cTn>
                              </p:par>
                              <p:par>
                                <p:cTn id="125" presetID="10" presetClass="exit" presetSubtype="0" fill="hold" grpId="0" nodeType="withEffect">
                                  <p:stCondLst>
                                    <p:cond delay="0"/>
                                  </p:stCondLst>
                                  <p:childTnLst>
                                    <p:animEffect transition="out" filter="fade">
                                      <p:cBhvr>
                                        <p:cTn id="126" dur="2000"/>
                                        <p:tgtEl>
                                          <p:spTgt spid="77"/>
                                        </p:tgtEl>
                                      </p:cBhvr>
                                    </p:animEffect>
                                    <p:set>
                                      <p:cBhvr>
                                        <p:cTn id="127" dur="1" fill="hold">
                                          <p:stCondLst>
                                            <p:cond delay="1999"/>
                                          </p:stCondLst>
                                        </p:cTn>
                                        <p:tgtEl>
                                          <p:spTgt spid="77"/>
                                        </p:tgtEl>
                                        <p:attrNameLst>
                                          <p:attrName>style.visibility</p:attrName>
                                        </p:attrNameLst>
                                      </p:cBhvr>
                                      <p:to>
                                        <p:strVal val="hidden"/>
                                      </p:to>
                                    </p:set>
                                  </p:childTnLst>
                                </p:cTn>
                              </p:par>
                              <p:par>
                                <p:cTn id="128" presetID="10" presetClass="exit" presetSubtype="0" fill="hold" grpId="0" nodeType="withEffect">
                                  <p:stCondLst>
                                    <p:cond delay="0"/>
                                  </p:stCondLst>
                                  <p:childTnLst>
                                    <p:animEffect transition="out" filter="fade">
                                      <p:cBhvr>
                                        <p:cTn id="129" dur="2000"/>
                                        <p:tgtEl>
                                          <p:spTgt spid="78"/>
                                        </p:tgtEl>
                                      </p:cBhvr>
                                    </p:animEffect>
                                    <p:set>
                                      <p:cBhvr>
                                        <p:cTn id="130" dur="1" fill="hold">
                                          <p:stCondLst>
                                            <p:cond delay="1999"/>
                                          </p:stCondLst>
                                        </p:cTn>
                                        <p:tgtEl>
                                          <p:spTgt spid="78"/>
                                        </p:tgtEl>
                                        <p:attrNameLst>
                                          <p:attrName>style.visibility</p:attrName>
                                        </p:attrNameLst>
                                      </p:cBhvr>
                                      <p:to>
                                        <p:strVal val="hidden"/>
                                      </p:to>
                                    </p:set>
                                  </p:childTnLst>
                                </p:cTn>
                              </p:par>
                              <p:par>
                                <p:cTn id="131" presetID="10" presetClass="exit" presetSubtype="0" fill="hold" grpId="0" nodeType="withEffect">
                                  <p:stCondLst>
                                    <p:cond delay="0"/>
                                  </p:stCondLst>
                                  <p:childTnLst>
                                    <p:animEffect transition="out" filter="fade">
                                      <p:cBhvr>
                                        <p:cTn id="132" dur="2000"/>
                                        <p:tgtEl>
                                          <p:spTgt spid="79"/>
                                        </p:tgtEl>
                                      </p:cBhvr>
                                    </p:animEffect>
                                    <p:set>
                                      <p:cBhvr>
                                        <p:cTn id="133" dur="1" fill="hold">
                                          <p:stCondLst>
                                            <p:cond delay="1999"/>
                                          </p:stCondLst>
                                        </p:cTn>
                                        <p:tgtEl>
                                          <p:spTgt spid="79"/>
                                        </p:tgtEl>
                                        <p:attrNameLst>
                                          <p:attrName>style.visibility</p:attrName>
                                        </p:attrNameLst>
                                      </p:cBhvr>
                                      <p:to>
                                        <p:strVal val="hidden"/>
                                      </p:to>
                                    </p:set>
                                  </p:childTnLst>
                                </p:cTn>
                              </p:par>
                              <p:par>
                                <p:cTn id="134" presetID="10" presetClass="exit" presetSubtype="0" fill="hold" grpId="0" nodeType="withEffect">
                                  <p:stCondLst>
                                    <p:cond delay="0"/>
                                  </p:stCondLst>
                                  <p:childTnLst>
                                    <p:animEffect transition="out" filter="fade">
                                      <p:cBhvr>
                                        <p:cTn id="135" dur="2000"/>
                                        <p:tgtEl>
                                          <p:spTgt spid="80"/>
                                        </p:tgtEl>
                                      </p:cBhvr>
                                    </p:animEffect>
                                    <p:set>
                                      <p:cBhvr>
                                        <p:cTn id="136" dur="1" fill="hold">
                                          <p:stCondLst>
                                            <p:cond delay="1999"/>
                                          </p:stCondLst>
                                        </p:cTn>
                                        <p:tgtEl>
                                          <p:spTgt spid="80"/>
                                        </p:tgtEl>
                                        <p:attrNameLst>
                                          <p:attrName>style.visibility</p:attrName>
                                        </p:attrNameLst>
                                      </p:cBhvr>
                                      <p:to>
                                        <p:strVal val="hidden"/>
                                      </p:to>
                                    </p:set>
                                  </p:childTnLst>
                                </p:cTn>
                              </p:par>
                              <p:par>
                                <p:cTn id="137" presetID="10" presetClass="exit" presetSubtype="0" fill="hold" grpId="0" nodeType="withEffect">
                                  <p:stCondLst>
                                    <p:cond delay="0"/>
                                  </p:stCondLst>
                                  <p:childTnLst>
                                    <p:animEffect transition="out" filter="fade">
                                      <p:cBhvr>
                                        <p:cTn id="138" dur="2000"/>
                                        <p:tgtEl>
                                          <p:spTgt spid="81"/>
                                        </p:tgtEl>
                                      </p:cBhvr>
                                    </p:animEffect>
                                    <p:set>
                                      <p:cBhvr>
                                        <p:cTn id="139" dur="1" fill="hold">
                                          <p:stCondLst>
                                            <p:cond delay="1999"/>
                                          </p:stCondLst>
                                        </p:cTn>
                                        <p:tgtEl>
                                          <p:spTgt spid="81"/>
                                        </p:tgtEl>
                                        <p:attrNameLst>
                                          <p:attrName>style.visibility</p:attrName>
                                        </p:attrNameLst>
                                      </p:cBhvr>
                                      <p:to>
                                        <p:strVal val="hidden"/>
                                      </p:to>
                                    </p:set>
                                  </p:childTnLst>
                                </p:cTn>
                              </p:par>
                              <p:par>
                                <p:cTn id="140" presetID="10" presetClass="exit" presetSubtype="0" fill="hold" grpId="0" nodeType="withEffect">
                                  <p:stCondLst>
                                    <p:cond delay="0"/>
                                  </p:stCondLst>
                                  <p:childTnLst>
                                    <p:animEffect transition="out" filter="fade">
                                      <p:cBhvr>
                                        <p:cTn id="141" dur="2000"/>
                                        <p:tgtEl>
                                          <p:spTgt spid="82"/>
                                        </p:tgtEl>
                                      </p:cBhvr>
                                    </p:animEffect>
                                    <p:set>
                                      <p:cBhvr>
                                        <p:cTn id="142" dur="1" fill="hold">
                                          <p:stCondLst>
                                            <p:cond delay="1999"/>
                                          </p:stCondLst>
                                        </p:cTn>
                                        <p:tgtEl>
                                          <p:spTgt spid="82"/>
                                        </p:tgtEl>
                                        <p:attrNameLst>
                                          <p:attrName>style.visibility</p:attrName>
                                        </p:attrNameLst>
                                      </p:cBhvr>
                                      <p:to>
                                        <p:strVal val="hidden"/>
                                      </p:to>
                                    </p:set>
                                  </p:childTnLst>
                                </p:cTn>
                              </p:par>
                              <p:par>
                                <p:cTn id="143" presetID="10" presetClass="exit" presetSubtype="0" fill="hold" grpId="0" nodeType="withEffect">
                                  <p:stCondLst>
                                    <p:cond delay="0"/>
                                  </p:stCondLst>
                                  <p:childTnLst>
                                    <p:animEffect transition="out" filter="fade">
                                      <p:cBhvr>
                                        <p:cTn id="144" dur="2000"/>
                                        <p:tgtEl>
                                          <p:spTgt spid="83"/>
                                        </p:tgtEl>
                                      </p:cBhvr>
                                    </p:animEffect>
                                    <p:set>
                                      <p:cBhvr>
                                        <p:cTn id="145" dur="1" fill="hold">
                                          <p:stCondLst>
                                            <p:cond delay="1999"/>
                                          </p:stCondLst>
                                        </p:cTn>
                                        <p:tgtEl>
                                          <p:spTgt spid="83"/>
                                        </p:tgtEl>
                                        <p:attrNameLst>
                                          <p:attrName>style.visibility</p:attrName>
                                        </p:attrNameLst>
                                      </p:cBhvr>
                                      <p:to>
                                        <p:strVal val="hidden"/>
                                      </p:to>
                                    </p:set>
                                  </p:childTnLst>
                                </p:cTn>
                              </p:par>
                              <p:par>
                                <p:cTn id="146" presetID="10" presetClass="exit" presetSubtype="0" fill="hold" grpId="0" nodeType="withEffect">
                                  <p:stCondLst>
                                    <p:cond delay="0"/>
                                  </p:stCondLst>
                                  <p:childTnLst>
                                    <p:animEffect transition="out" filter="fade">
                                      <p:cBhvr>
                                        <p:cTn id="147" dur="2000"/>
                                        <p:tgtEl>
                                          <p:spTgt spid="84"/>
                                        </p:tgtEl>
                                      </p:cBhvr>
                                    </p:animEffect>
                                    <p:set>
                                      <p:cBhvr>
                                        <p:cTn id="148" dur="1" fill="hold">
                                          <p:stCondLst>
                                            <p:cond delay="1999"/>
                                          </p:stCondLst>
                                        </p:cTn>
                                        <p:tgtEl>
                                          <p:spTgt spid="84"/>
                                        </p:tgtEl>
                                        <p:attrNameLst>
                                          <p:attrName>style.visibility</p:attrName>
                                        </p:attrNameLst>
                                      </p:cBhvr>
                                      <p:to>
                                        <p:strVal val="hidden"/>
                                      </p:to>
                                    </p:set>
                                  </p:childTnLst>
                                </p:cTn>
                              </p:par>
                              <p:par>
                                <p:cTn id="149" presetID="10" presetClass="exit" presetSubtype="0" fill="hold" grpId="0" nodeType="withEffect">
                                  <p:stCondLst>
                                    <p:cond delay="0"/>
                                  </p:stCondLst>
                                  <p:childTnLst>
                                    <p:animEffect transition="out" filter="fade">
                                      <p:cBhvr>
                                        <p:cTn id="150" dur="2000"/>
                                        <p:tgtEl>
                                          <p:spTgt spid="85"/>
                                        </p:tgtEl>
                                      </p:cBhvr>
                                    </p:animEffect>
                                    <p:set>
                                      <p:cBhvr>
                                        <p:cTn id="151" dur="1" fill="hold">
                                          <p:stCondLst>
                                            <p:cond delay="1999"/>
                                          </p:stCondLst>
                                        </p:cTn>
                                        <p:tgtEl>
                                          <p:spTgt spid="85"/>
                                        </p:tgtEl>
                                        <p:attrNameLst>
                                          <p:attrName>style.visibility</p:attrName>
                                        </p:attrNameLst>
                                      </p:cBhvr>
                                      <p:to>
                                        <p:strVal val="hidden"/>
                                      </p:to>
                                    </p:set>
                                  </p:childTnLst>
                                </p:cTn>
                              </p:par>
                              <p:par>
                                <p:cTn id="152" presetID="10" presetClass="exit" presetSubtype="0" fill="hold" grpId="0" nodeType="withEffect">
                                  <p:stCondLst>
                                    <p:cond delay="0"/>
                                  </p:stCondLst>
                                  <p:childTnLst>
                                    <p:animEffect transition="out" filter="fade">
                                      <p:cBhvr>
                                        <p:cTn id="153" dur="2000"/>
                                        <p:tgtEl>
                                          <p:spTgt spid="86"/>
                                        </p:tgtEl>
                                      </p:cBhvr>
                                    </p:animEffect>
                                    <p:set>
                                      <p:cBhvr>
                                        <p:cTn id="154" dur="1" fill="hold">
                                          <p:stCondLst>
                                            <p:cond delay="1999"/>
                                          </p:stCondLst>
                                        </p:cTn>
                                        <p:tgtEl>
                                          <p:spTgt spid="86"/>
                                        </p:tgtEl>
                                        <p:attrNameLst>
                                          <p:attrName>style.visibility</p:attrName>
                                        </p:attrNameLst>
                                      </p:cBhvr>
                                      <p:to>
                                        <p:strVal val="hidden"/>
                                      </p:to>
                                    </p:set>
                                  </p:childTnLst>
                                </p:cTn>
                              </p:par>
                              <p:par>
                                <p:cTn id="155" presetID="10" presetClass="exit" presetSubtype="0" fill="hold" grpId="0" nodeType="withEffect">
                                  <p:stCondLst>
                                    <p:cond delay="0"/>
                                  </p:stCondLst>
                                  <p:childTnLst>
                                    <p:animEffect transition="out" filter="fade">
                                      <p:cBhvr>
                                        <p:cTn id="156" dur="2000"/>
                                        <p:tgtEl>
                                          <p:spTgt spid="87"/>
                                        </p:tgtEl>
                                      </p:cBhvr>
                                    </p:animEffect>
                                    <p:set>
                                      <p:cBhvr>
                                        <p:cTn id="157" dur="1" fill="hold">
                                          <p:stCondLst>
                                            <p:cond delay="1999"/>
                                          </p:stCondLst>
                                        </p:cTn>
                                        <p:tgtEl>
                                          <p:spTgt spid="87"/>
                                        </p:tgtEl>
                                        <p:attrNameLst>
                                          <p:attrName>style.visibility</p:attrName>
                                        </p:attrNameLst>
                                      </p:cBhvr>
                                      <p:to>
                                        <p:strVal val="hidden"/>
                                      </p:to>
                                    </p:set>
                                  </p:childTnLst>
                                </p:cTn>
                              </p:par>
                              <p:par>
                                <p:cTn id="158" presetID="10" presetClass="exit" presetSubtype="0" fill="hold" grpId="0" nodeType="withEffect">
                                  <p:stCondLst>
                                    <p:cond delay="0"/>
                                  </p:stCondLst>
                                  <p:childTnLst>
                                    <p:animEffect transition="out" filter="fade">
                                      <p:cBhvr>
                                        <p:cTn id="159" dur="2000"/>
                                        <p:tgtEl>
                                          <p:spTgt spid="88"/>
                                        </p:tgtEl>
                                      </p:cBhvr>
                                    </p:animEffect>
                                    <p:set>
                                      <p:cBhvr>
                                        <p:cTn id="160" dur="1" fill="hold">
                                          <p:stCondLst>
                                            <p:cond delay="1999"/>
                                          </p:stCondLst>
                                        </p:cTn>
                                        <p:tgtEl>
                                          <p:spTgt spid="88"/>
                                        </p:tgtEl>
                                        <p:attrNameLst>
                                          <p:attrName>style.visibility</p:attrName>
                                        </p:attrNameLst>
                                      </p:cBhvr>
                                      <p:to>
                                        <p:strVal val="hidden"/>
                                      </p:to>
                                    </p:set>
                                  </p:childTnLst>
                                </p:cTn>
                              </p:par>
                              <p:par>
                                <p:cTn id="161" presetID="10" presetClass="exit" presetSubtype="0" fill="hold" grpId="0" nodeType="withEffect">
                                  <p:stCondLst>
                                    <p:cond delay="0"/>
                                  </p:stCondLst>
                                  <p:childTnLst>
                                    <p:animEffect transition="out" filter="fade">
                                      <p:cBhvr>
                                        <p:cTn id="162" dur="2000"/>
                                        <p:tgtEl>
                                          <p:spTgt spid="89"/>
                                        </p:tgtEl>
                                      </p:cBhvr>
                                    </p:animEffect>
                                    <p:set>
                                      <p:cBhvr>
                                        <p:cTn id="163" dur="1" fill="hold">
                                          <p:stCondLst>
                                            <p:cond delay="1999"/>
                                          </p:stCondLst>
                                        </p:cTn>
                                        <p:tgtEl>
                                          <p:spTgt spid="89"/>
                                        </p:tgtEl>
                                        <p:attrNameLst>
                                          <p:attrName>style.visibility</p:attrName>
                                        </p:attrNameLst>
                                      </p:cBhvr>
                                      <p:to>
                                        <p:strVal val="hidden"/>
                                      </p:to>
                                    </p:set>
                                  </p:childTnLst>
                                </p:cTn>
                              </p:par>
                              <p:par>
                                <p:cTn id="164" presetID="10" presetClass="exit" presetSubtype="0" fill="hold" grpId="0" nodeType="withEffect">
                                  <p:stCondLst>
                                    <p:cond delay="0"/>
                                  </p:stCondLst>
                                  <p:childTnLst>
                                    <p:animEffect transition="out" filter="fade">
                                      <p:cBhvr>
                                        <p:cTn id="165" dur="2000"/>
                                        <p:tgtEl>
                                          <p:spTgt spid="90"/>
                                        </p:tgtEl>
                                      </p:cBhvr>
                                    </p:animEffect>
                                    <p:set>
                                      <p:cBhvr>
                                        <p:cTn id="166" dur="1" fill="hold">
                                          <p:stCondLst>
                                            <p:cond delay="1999"/>
                                          </p:stCondLst>
                                        </p:cTn>
                                        <p:tgtEl>
                                          <p:spTgt spid="90"/>
                                        </p:tgtEl>
                                        <p:attrNameLst>
                                          <p:attrName>style.visibility</p:attrName>
                                        </p:attrNameLst>
                                      </p:cBhvr>
                                      <p:to>
                                        <p:strVal val="hidden"/>
                                      </p:to>
                                    </p:set>
                                  </p:childTnLst>
                                </p:cTn>
                              </p:par>
                              <p:par>
                                <p:cTn id="167" presetID="10" presetClass="exit" presetSubtype="0" fill="hold" grpId="0" nodeType="withEffect">
                                  <p:stCondLst>
                                    <p:cond delay="0"/>
                                  </p:stCondLst>
                                  <p:childTnLst>
                                    <p:animEffect transition="out" filter="fade">
                                      <p:cBhvr>
                                        <p:cTn id="168" dur="2000"/>
                                        <p:tgtEl>
                                          <p:spTgt spid="91"/>
                                        </p:tgtEl>
                                      </p:cBhvr>
                                    </p:animEffect>
                                    <p:set>
                                      <p:cBhvr>
                                        <p:cTn id="169" dur="1" fill="hold">
                                          <p:stCondLst>
                                            <p:cond delay="1999"/>
                                          </p:stCondLst>
                                        </p:cTn>
                                        <p:tgtEl>
                                          <p:spTgt spid="91"/>
                                        </p:tgtEl>
                                        <p:attrNameLst>
                                          <p:attrName>style.visibility</p:attrName>
                                        </p:attrNameLst>
                                      </p:cBhvr>
                                      <p:to>
                                        <p:strVal val="hidden"/>
                                      </p:to>
                                    </p:set>
                                  </p:childTnLst>
                                </p:cTn>
                              </p:par>
                              <p:par>
                                <p:cTn id="170" presetID="10" presetClass="exit" presetSubtype="0" fill="hold" grpId="0" nodeType="withEffect">
                                  <p:stCondLst>
                                    <p:cond delay="0"/>
                                  </p:stCondLst>
                                  <p:childTnLst>
                                    <p:animEffect transition="out" filter="fade">
                                      <p:cBhvr>
                                        <p:cTn id="171" dur="2000"/>
                                        <p:tgtEl>
                                          <p:spTgt spid="92"/>
                                        </p:tgtEl>
                                      </p:cBhvr>
                                    </p:animEffect>
                                    <p:set>
                                      <p:cBhvr>
                                        <p:cTn id="172" dur="1" fill="hold">
                                          <p:stCondLst>
                                            <p:cond delay="1999"/>
                                          </p:stCondLst>
                                        </p:cTn>
                                        <p:tgtEl>
                                          <p:spTgt spid="92"/>
                                        </p:tgtEl>
                                        <p:attrNameLst>
                                          <p:attrName>style.visibility</p:attrName>
                                        </p:attrNameLst>
                                      </p:cBhvr>
                                      <p:to>
                                        <p:strVal val="hidden"/>
                                      </p:to>
                                    </p:set>
                                  </p:childTnLst>
                                </p:cTn>
                              </p:par>
                              <p:par>
                                <p:cTn id="173" presetID="10" presetClass="exit" presetSubtype="0" fill="hold" grpId="0" nodeType="withEffect">
                                  <p:stCondLst>
                                    <p:cond delay="0"/>
                                  </p:stCondLst>
                                  <p:childTnLst>
                                    <p:animEffect transition="out" filter="fade">
                                      <p:cBhvr>
                                        <p:cTn id="174" dur="2000"/>
                                        <p:tgtEl>
                                          <p:spTgt spid="93"/>
                                        </p:tgtEl>
                                      </p:cBhvr>
                                    </p:animEffect>
                                    <p:set>
                                      <p:cBhvr>
                                        <p:cTn id="175" dur="1" fill="hold">
                                          <p:stCondLst>
                                            <p:cond delay="1999"/>
                                          </p:stCondLst>
                                        </p:cTn>
                                        <p:tgtEl>
                                          <p:spTgt spid="93"/>
                                        </p:tgtEl>
                                        <p:attrNameLst>
                                          <p:attrName>style.visibility</p:attrName>
                                        </p:attrNameLst>
                                      </p:cBhvr>
                                      <p:to>
                                        <p:strVal val="hidden"/>
                                      </p:to>
                                    </p:set>
                                  </p:childTnLst>
                                </p:cTn>
                              </p:par>
                            </p:childTnLst>
                          </p:cTn>
                        </p:par>
                      </p:childTnLst>
                    </p:cTn>
                  </p:par>
                  <p:par>
                    <p:cTn id="176" fill="hold">
                      <p:stCondLst>
                        <p:cond delay="indefinite"/>
                      </p:stCondLst>
                      <p:childTnLst>
                        <p:par>
                          <p:cTn id="177" fill="hold">
                            <p:stCondLst>
                              <p:cond delay="0"/>
                            </p:stCondLst>
                            <p:childTnLst>
                              <p:par>
                                <p:cTn id="178" presetID="1" presetClass="entr" presetSubtype="0" fill="hold" grpId="0" nodeType="clickEffect">
                                  <p:stCondLst>
                                    <p:cond delay="0"/>
                                  </p:stCondLst>
                                  <p:childTnLst>
                                    <p:set>
                                      <p:cBhvr>
                                        <p:cTn id="179" dur="1" fill="hold">
                                          <p:stCondLst>
                                            <p:cond delay="0"/>
                                          </p:stCondLst>
                                        </p:cTn>
                                        <p:tgtEl>
                                          <p:spTgt spid="96"/>
                                        </p:tgtEl>
                                        <p:attrNameLst>
                                          <p:attrName>style.visibility</p:attrName>
                                        </p:attrNameLst>
                                      </p:cBhvr>
                                      <p:to>
                                        <p:strVal val="visible"/>
                                      </p:to>
                                    </p:set>
                                  </p:childTnLst>
                                </p:cTn>
                              </p:par>
                              <p:par>
                                <p:cTn id="180" presetID="1" presetClass="entr" presetSubtype="0" fill="hold" nodeType="withEffect">
                                  <p:stCondLst>
                                    <p:cond delay="0"/>
                                  </p:stCondLst>
                                  <p:childTnLst>
                                    <p:set>
                                      <p:cBhvr>
                                        <p:cTn id="18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33600" y="101025"/>
            <a:ext cx="5259068" cy="584775"/>
          </a:xfrm>
          <a:prstGeom prst="rect">
            <a:avLst/>
          </a:prstGeom>
          <a:noFill/>
        </p:spPr>
        <p:txBody>
          <a:bodyPr wrap="none" rtlCol="0">
            <a:spAutoFit/>
          </a:bodyPr>
          <a:lstStyle/>
          <a:p>
            <a:r>
              <a:rPr lang="en-US" sz="3200" u="sng" dirty="0">
                <a:solidFill>
                  <a:schemeClr val="bg1"/>
                </a:solidFill>
              </a:rPr>
              <a:t>“Little Bang” Standard Model</a:t>
            </a:r>
          </a:p>
        </p:txBody>
      </p:sp>
      <p:pic>
        <p:nvPicPr>
          <p:cNvPr id="5" name="Picture 2" descr="cmb_Edensities_horizontal_v1"/>
          <p:cNvPicPr>
            <a:picLocks noChangeAspect="1" noChangeArrowheads="1"/>
          </p:cNvPicPr>
          <p:nvPr/>
        </p:nvPicPr>
        <p:blipFill>
          <a:blip r:embed="rId2" cstate="print"/>
          <a:srcRect/>
          <a:stretch>
            <a:fillRect/>
          </a:stretch>
        </p:blipFill>
        <p:spPr bwMode="auto">
          <a:xfrm>
            <a:off x="304800" y="762000"/>
            <a:ext cx="8522898" cy="2895600"/>
          </a:xfrm>
          <a:prstGeom prst="rect">
            <a:avLst/>
          </a:prstGeom>
          <a:noFill/>
          <a:ln w="9525">
            <a:noFill/>
            <a:miter lim="800000"/>
            <a:headEnd/>
            <a:tailEnd/>
          </a:ln>
        </p:spPr>
      </p:pic>
      <p:sp>
        <p:nvSpPr>
          <p:cNvPr id="13" name="TextBox 12"/>
          <p:cNvSpPr txBox="1"/>
          <p:nvPr/>
        </p:nvSpPr>
        <p:spPr>
          <a:xfrm>
            <a:off x="688727" y="3733800"/>
            <a:ext cx="7836312" cy="3062377"/>
          </a:xfrm>
          <a:prstGeom prst="rect">
            <a:avLst/>
          </a:prstGeom>
          <a:noFill/>
        </p:spPr>
        <p:txBody>
          <a:bodyPr wrap="none" rtlCol="0">
            <a:spAutoFit/>
          </a:bodyPr>
          <a:lstStyle/>
          <a:p>
            <a:pPr algn="ctr"/>
            <a:r>
              <a:rPr lang="en-US" sz="2800" i="1" u="sng" dirty="0">
                <a:solidFill>
                  <a:schemeClr val="bg1"/>
                </a:solidFill>
              </a:rPr>
              <a:t>Discovery</a:t>
            </a:r>
            <a:r>
              <a:rPr lang="en-US" sz="2800" i="1" dirty="0">
                <a:solidFill>
                  <a:schemeClr val="bg1"/>
                </a:solidFill>
              </a:rPr>
              <a:t>:   </a:t>
            </a:r>
            <a:r>
              <a:rPr lang="en-US" sz="2800" dirty="0">
                <a:solidFill>
                  <a:schemeClr val="bg1"/>
                </a:solidFill>
              </a:rPr>
              <a:t>Quark Gluon Plasma = Near Perfect Fluid</a:t>
            </a:r>
          </a:p>
          <a:p>
            <a:pPr algn="ctr"/>
            <a:r>
              <a:rPr lang="en-US" sz="2800" dirty="0">
                <a:solidFill>
                  <a:schemeClr val="bg1"/>
                </a:solidFill>
              </a:rPr>
              <a:t>Standard Model with Hydrodynamic Evolution</a:t>
            </a:r>
          </a:p>
          <a:p>
            <a:pPr algn="ctr"/>
            <a:r>
              <a:rPr lang="en-US" sz="2800" i="1" u="sng" dirty="0">
                <a:solidFill>
                  <a:schemeClr val="bg1"/>
                </a:solidFill>
              </a:rPr>
              <a:t>Precision</a:t>
            </a:r>
            <a:r>
              <a:rPr lang="en-US" sz="2800" i="1" dirty="0">
                <a:solidFill>
                  <a:schemeClr val="bg1"/>
                </a:solidFill>
              </a:rPr>
              <a:t>:   </a:t>
            </a:r>
            <a:r>
              <a:rPr lang="en-US" sz="2800" dirty="0">
                <a:solidFill>
                  <a:schemeClr val="bg1"/>
                </a:solidFill>
              </a:rPr>
              <a:t>Predictions of Flow Patterns</a:t>
            </a:r>
          </a:p>
          <a:p>
            <a:pPr algn="ctr"/>
            <a:r>
              <a:rPr lang="en-US" sz="1100" dirty="0">
                <a:solidFill>
                  <a:schemeClr val="bg1"/>
                </a:solidFill>
              </a:rPr>
              <a:t> </a:t>
            </a:r>
          </a:p>
          <a:p>
            <a:pPr algn="ctr"/>
            <a:r>
              <a:rPr lang="en-US" sz="2800" dirty="0">
                <a:solidFill>
                  <a:schemeClr val="bg1"/>
                </a:solidFill>
              </a:rPr>
              <a:t>but…</a:t>
            </a:r>
          </a:p>
          <a:p>
            <a:pPr algn="ctr"/>
            <a:r>
              <a:rPr lang="en-US" sz="1100" dirty="0">
                <a:solidFill>
                  <a:schemeClr val="bg1"/>
                </a:solidFill>
              </a:rPr>
              <a:t> </a:t>
            </a:r>
          </a:p>
          <a:p>
            <a:pPr algn="ctr"/>
            <a:r>
              <a:rPr lang="en-US" sz="2800" dirty="0">
                <a:solidFill>
                  <a:srgbClr val="FFFF00"/>
                </a:solidFill>
              </a:rPr>
              <a:t>How does it equilibrate so quickly (or does it)?</a:t>
            </a:r>
          </a:p>
          <a:p>
            <a:pPr algn="ctr"/>
            <a:r>
              <a:rPr lang="en-US" sz="2800" dirty="0">
                <a:solidFill>
                  <a:srgbClr val="FFFF00"/>
                </a:solidFill>
              </a:rPr>
              <a:t>What are the degrees of freedom or </a:t>
            </a:r>
            <a:r>
              <a:rPr lang="en-US" sz="2800" dirty="0" err="1">
                <a:solidFill>
                  <a:srgbClr val="FFFF00"/>
                </a:solidFill>
              </a:rPr>
              <a:t>quasiparticles</a:t>
            </a:r>
            <a:r>
              <a:rPr lang="en-US" sz="2800" dirty="0">
                <a:solidFill>
                  <a:srgbClr val="FFFF0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43200" y="0"/>
            <a:ext cx="3472617" cy="646331"/>
          </a:xfrm>
          <a:prstGeom prst="rect">
            <a:avLst/>
          </a:prstGeom>
          <a:noFill/>
        </p:spPr>
        <p:txBody>
          <a:bodyPr wrap="none" rtlCol="0">
            <a:spAutoFit/>
          </a:bodyPr>
          <a:lstStyle/>
          <a:p>
            <a:r>
              <a:rPr lang="en-US" sz="3600" u="sng" dirty="0">
                <a:solidFill>
                  <a:schemeClr val="bg1"/>
                </a:solidFill>
              </a:rPr>
              <a:t>Back to Discovery</a:t>
            </a:r>
          </a:p>
        </p:txBody>
      </p:sp>
      <p:pic>
        <p:nvPicPr>
          <p:cNvPr id="5"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3810000" y="559420"/>
            <a:ext cx="969034" cy="3707780"/>
          </a:xfrm>
          <a:prstGeom prst="rect">
            <a:avLst/>
          </a:prstGeom>
          <a:noFill/>
        </p:spPr>
      </p:pic>
      <p:pic>
        <p:nvPicPr>
          <p:cNvPr id="6"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16200000">
            <a:off x="4288766" y="811813"/>
            <a:ext cx="969034" cy="3707780"/>
          </a:xfrm>
          <a:prstGeom prst="rect">
            <a:avLst/>
          </a:prstGeom>
          <a:noFill/>
        </p:spPr>
      </p:pic>
      <p:pic>
        <p:nvPicPr>
          <p:cNvPr id="7"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5059405">
            <a:off x="4075206" y="-207385"/>
            <a:ext cx="969034" cy="3707780"/>
          </a:xfrm>
          <a:prstGeom prst="rect">
            <a:avLst/>
          </a:prstGeom>
          <a:noFill/>
        </p:spPr>
      </p:pic>
      <p:pic>
        <p:nvPicPr>
          <p:cNvPr id="8"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4267200" y="559420"/>
            <a:ext cx="969034" cy="3707780"/>
          </a:xfrm>
          <a:prstGeom prst="rect">
            <a:avLst/>
          </a:prstGeom>
          <a:noFill/>
        </p:spPr>
      </p:pic>
      <p:pic>
        <p:nvPicPr>
          <p:cNvPr id="9"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3812227" y="3531220"/>
            <a:ext cx="969034" cy="3707780"/>
          </a:xfrm>
          <a:prstGeom prst="rect">
            <a:avLst/>
          </a:prstGeom>
          <a:noFill/>
        </p:spPr>
      </p:pic>
      <p:pic>
        <p:nvPicPr>
          <p:cNvPr id="10"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16200000">
            <a:off x="4290993" y="3783613"/>
            <a:ext cx="969034" cy="3707780"/>
          </a:xfrm>
          <a:prstGeom prst="rect">
            <a:avLst/>
          </a:prstGeom>
          <a:noFill/>
        </p:spPr>
      </p:pic>
      <p:pic>
        <p:nvPicPr>
          <p:cNvPr id="11"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5059405">
            <a:off x="4077433" y="2764415"/>
            <a:ext cx="969034" cy="3707780"/>
          </a:xfrm>
          <a:prstGeom prst="rect">
            <a:avLst/>
          </a:prstGeom>
          <a:noFill/>
        </p:spPr>
      </p:pic>
      <p:pic>
        <p:nvPicPr>
          <p:cNvPr id="12"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4269427" y="3531220"/>
            <a:ext cx="969034" cy="3707780"/>
          </a:xfrm>
          <a:prstGeom prst="rect">
            <a:avLst/>
          </a:prstGeom>
          <a:noFill/>
        </p:spPr>
      </p:pic>
      <p:sp>
        <p:nvSpPr>
          <p:cNvPr id="13" name="Rectangle 12"/>
          <p:cNvSpPr/>
          <p:nvPr/>
        </p:nvSpPr>
        <p:spPr>
          <a:xfrm>
            <a:off x="2438400" y="3733800"/>
            <a:ext cx="4191000" cy="1143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2362200" y="5181600"/>
            <a:ext cx="4191000" cy="16764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676400" y="838200"/>
            <a:ext cx="609600" cy="297180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010400" y="3962400"/>
            <a:ext cx="609600" cy="297180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a:off x="2438400" y="2057400"/>
            <a:ext cx="533400" cy="533400"/>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rot="10800000">
            <a:off x="6248400" y="4800600"/>
            <a:ext cx="533400" cy="533400"/>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010401" y="838200"/>
            <a:ext cx="609600" cy="297180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rot="10800000">
            <a:off x="6248401" y="2057400"/>
            <a:ext cx="533400" cy="533400"/>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p:cNvSpPr/>
          <p:nvPr/>
        </p:nvSpPr>
        <p:spPr>
          <a:xfrm>
            <a:off x="2438400" y="4724400"/>
            <a:ext cx="533400" cy="533400"/>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1752600" y="4800600"/>
            <a:ext cx="381000" cy="45720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2286000" y="2348805"/>
            <a:ext cx="4800600" cy="1569660"/>
          </a:xfrm>
          <a:prstGeom prst="rect">
            <a:avLst/>
          </a:prstGeom>
          <a:noFill/>
        </p:spPr>
        <p:txBody>
          <a:bodyPr wrap="square" rtlCol="0">
            <a:spAutoFit/>
          </a:bodyPr>
          <a:lstStyle/>
          <a:p>
            <a:pPr algn="ctr"/>
            <a:r>
              <a:rPr lang="en-US" sz="4000" b="1" dirty="0">
                <a:solidFill>
                  <a:schemeClr val="bg1"/>
                </a:solidFill>
              </a:rPr>
              <a:t>A+A</a:t>
            </a:r>
          </a:p>
          <a:p>
            <a:pPr algn="ctr"/>
            <a:r>
              <a:rPr lang="en-US" sz="2800" b="1" dirty="0">
                <a:solidFill>
                  <a:schemeClr val="bg1"/>
                </a:solidFill>
                <a:sym typeface="Wingdings" pitchFamily="2" charset="2"/>
              </a:rPr>
              <a:t>Enough particles to equilibrate, QGP, collective motion</a:t>
            </a:r>
            <a:endParaRPr lang="en-US" sz="2800" b="1" dirty="0">
              <a:solidFill>
                <a:schemeClr val="bg1"/>
              </a:solidFill>
            </a:endParaRPr>
          </a:p>
        </p:txBody>
      </p:sp>
      <p:sp>
        <p:nvSpPr>
          <p:cNvPr id="25" name="TextBox 24"/>
          <p:cNvSpPr txBox="1"/>
          <p:nvPr/>
        </p:nvSpPr>
        <p:spPr>
          <a:xfrm>
            <a:off x="2133600" y="5288340"/>
            <a:ext cx="4800600" cy="1569660"/>
          </a:xfrm>
          <a:prstGeom prst="rect">
            <a:avLst/>
          </a:prstGeom>
          <a:noFill/>
        </p:spPr>
        <p:txBody>
          <a:bodyPr wrap="square" rtlCol="0">
            <a:spAutoFit/>
          </a:bodyPr>
          <a:lstStyle/>
          <a:p>
            <a:pPr algn="ctr"/>
            <a:r>
              <a:rPr lang="en-US" sz="4000" b="1" dirty="0" err="1">
                <a:solidFill>
                  <a:schemeClr val="bg1"/>
                </a:solidFill>
              </a:rPr>
              <a:t>p+A</a:t>
            </a:r>
            <a:endParaRPr lang="en-US" sz="4000" b="1" dirty="0">
              <a:solidFill>
                <a:schemeClr val="bg1"/>
              </a:solidFill>
            </a:endParaRPr>
          </a:p>
          <a:p>
            <a:pPr algn="ctr"/>
            <a:r>
              <a:rPr lang="en-US" sz="2800" b="1" dirty="0">
                <a:solidFill>
                  <a:schemeClr val="bg1"/>
                </a:solidFill>
                <a:sym typeface="Wingdings" pitchFamily="2" charset="2"/>
              </a:rPr>
              <a:t>Not enough particles to equilibrate, control experiment</a:t>
            </a:r>
            <a:endParaRPr lang="en-US" sz="28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P spid="23" grpId="0" animBg="1"/>
      <p:bldP spid="24" grpId="0"/>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152400"/>
            <a:ext cx="7226850" cy="646331"/>
          </a:xfrm>
          <a:prstGeom prst="rect">
            <a:avLst/>
          </a:prstGeom>
          <a:noFill/>
        </p:spPr>
        <p:txBody>
          <a:bodyPr wrap="none" rtlCol="0">
            <a:spAutoFit/>
          </a:bodyPr>
          <a:lstStyle/>
          <a:p>
            <a:r>
              <a:rPr lang="en-US" sz="3600" b="0" u="sng" dirty="0">
                <a:solidFill>
                  <a:schemeClr val="bg1"/>
                </a:solidFill>
              </a:rPr>
              <a:t>Fall 2012 Revolution – </a:t>
            </a:r>
            <a:r>
              <a:rPr lang="en-US" sz="3600" b="0" u="sng" dirty="0" err="1">
                <a:solidFill>
                  <a:schemeClr val="bg1"/>
                </a:solidFill>
              </a:rPr>
              <a:t>p+Pb</a:t>
            </a:r>
            <a:r>
              <a:rPr lang="en-US" sz="3600" b="0" u="sng" dirty="0">
                <a:solidFill>
                  <a:schemeClr val="bg1"/>
                </a:solidFill>
              </a:rPr>
              <a:t> Collisions</a:t>
            </a:r>
          </a:p>
        </p:txBody>
      </p:sp>
      <p:sp>
        <p:nvSpPr>
          <p:cNvPr id="5" name="TextBox 4"/>
          <p:cNvSpPr txBox="1"/>
          <p:nvPr/>
        </p:nvSpPr>
        <p:spPr>
          <a:xfrm>
            <a:off x="5257800" y="1143000"/>
            <a:ext cx="3886200" cy="4832092"/>
          </a:xfrm>
          <a:prstGeom prst="rect">
            <a:avLst/>
          </a:prstGeom>
          <a:noFill/>
        </p:spPr>
        <p:txBody>
          <a:bodyPr wrap="square" rtlCol="0">
            <a:spAutoFit/>
          </a:bodyPr>
          <a:lstStyle/>
          <a:p>
            <a:pPr algn="ctr"/>
            <a:r>
              <a:rPr lang="en-US" sz="2800" dirty="0">
                <a:solidFill>
                  <a:schemeClr val="bg1"/>
                </a:solidFill>
              </a:rPr>
              <a:t>Signal similar to that seen in A+A</a:t>
            </a:r>
          </a:p>
          <a:p>
            <a:pPr algn="ctr"/>
            <a:endParaRPr lang="en-US" sz="2800" b="0" dirty="0">
              <a:solidFill>
                <a:schemeClr val="bg1"/>
              </a:solidFill>
            </a:endParaRPr>
          </a:p>
          <a:p>
            <a:pPr algn="ctr"/>
            <a:r>
              <a:rPr lang="en-US" sz="2800" dirty="0">
                <a:solidFill>
                  <a:schemeClr val="bg1"/>
                </a:solidFill>
              </a:rPr>
              <a:t>Could it be flow?</a:t>
            </a:r>
          </a:p>
          <a:p>
            <a:pPr algn="ctr"/>
            <a:endParaRPr lang="en-US" sz="2800" b="0" dirty="0">
              <a:solidFill>
                <a:schemeClr val="bg1"/>
              </a:solidFill>
            </a:endParaRPr>
          </a:p>
          <a:p>
            <a:pPr algn="ctr"/>
            <a:r>
              <a:rPr lang="en-US" sz="2800" dirty="0">
                <a:solidFill>
                  <a:schemeClr val="bg1"/>
                </a:solidFill>
              </a:rPr>
              <a:t>Alternative proposal of higher order “</a:t>
            </a:r>
            <a:r>
              <a:rPr lang="en-US" sz="2800" dirty="0" err="1">
                <a:solidFill>
                  <a:schemeClr val="bg1"/>
                </a:solidFill>
              </a:rPr>
              <a:t>glasma</a:t>
            </a:r>
            <a:r>
              <a:rPr lang="en-US" sz="2800" dirty="0">
                <a:solidFill>
                  <a:schemeClr val="bg1"/>
                </a:solidFill>
              </a:rPr>
              <a:t>” diagrams as initial state momentum domains – </a:t>
            </a:r>
            <a:r>
              <a:rPr lang="en-US" sz="2800" i="1" dirty="0">
                <a:solidFill>
                  <a:srgbClr val="FFFF00"/>
                </a:solidFill>
              </a:rPr>
              <a:t>nothing to do with geometry!</a:t>
            </a:r>
            <a:endParaRPr lang="en-US" sz="2800" b="0" i="1" dirty="0">
              <a:solidFill>
                <a:srgbClr val="FFFF00"/>
              </a:solidFill>
            </a:endParaRPr>
          </a:p>
        </p:txBody>
      </p:sp>
      <p:sp>
        <p:nvSpPr>
          <p:cNvPr id="7" name="Slide Number Placeholder 6"/>
          <p:cNvSpPr>
            <a:spLocks noGrp="1"/>
          </p:cNvSpPr>
          <p:nvPr>
            <p:ph type="sldNum" sz="quarter" idx="12"/>
          </p:nvPr>
        </p:nvSpPr>
        <p:spPr/>
        <p:txBody>
          <a:bodyPr/>
          <a:lstStyle/>
          <a:p>
            <a:fld id="{D23D7F4A-5900-41CB-B165-8E91248E228B}" type="slidenum">
              <a:rPr lang="en-US" smtClean="0"/>
              <a:pPr/>
              <a:t>24</a:t>
            </a:fld>
            <a:endParaRPr lang="en-US" dirty="0"/>
          </a:p>
        </p:txBody>
      </p:sp>
      <p:grpSp>
        <p:nvGrpSpPr>
          <p:cNvPr id="13" name="Group 12"/>
          <p:cNvGrpSpPr/>
          <p:nvPr/>
        </p:nvGrpSpPr>
        <p:grpSpPr>
          <a:xfrm>
            <a:off x="381000" y="1157288"/>
            <a:ext cx="4800600" cy="5243512"/>
            <a:chOff x="76200" y="914400"/>
            <a:chExt cx="5181600" cy="5505450"/>
          </a:xfrm>
        </p:grpSpPr>
        <p:pic>
          <p:nvPicPr>
            <p:cNvPr id="11266" name="Picture 2" descr="These three plots show the correlation between pairs of particles seen in the CMS detector. (&lt;i&gt;a&lt;/i&gt;) shows proton–proton collisions, and the arrow points to the ridge; (&lt;i&gt;b&lt;/i&gt;) shows the lead–lead collisions where a similar ridge emerged once more; and (&lt;i&gt;c&lt;/i&gt;) denotes the most recent proton–lead collisions where the ridge is seen once more. Δη is the angle in that plane measured between the two particles in the longitudinal plane. ΔΦ represents the difference between the angles of the two particles in question in the transverse plane. &lt;i&gt;R&lt;/i&gt; is a function of both Δη and ΔΦ. (Courtesy: CERN/CMS collaboration)"/>
            <p:cNvPicPr>
              <a:picLocks noChangeAspect="1" noChangeArrowheads="1"/>
            </p:cNvPicPr>
            <p:nvPr/>
          </p:nvPicPr>
          <p:blipFill>
            <a:blip r:embed="rId2" cstate="print"/>
            <a:srcRect l="39941" t="6972" r="3671" b="4139"/>
            <a:stretch>
              <a:fillRect/>
            </a:stretch>
          </p:blipFill>
          <p:spPr bwMode="auto">
            <a:xfrm>
              <a:off x="76200" y="914400"/>
              <a:ext cx="5181600" cy="5505450"/>
            </a:xfrm>
            <a:prstGeom prst="rect">
              <a:avLst/>
            </a:prstGeom>
            <a:noFill/>
          </p:spPr>
        </p:pic>
        <p:sp>
          <p:nvSpPr>
            <p:cNvPr id="9" name="Rectangle 8"/>
            <p:cNvSpPr/>
            <p:nvPr/>
          </p:nvSpPr>
          <p:spPr>
            <a:xfrm>
              <a:off x="228600" y="1143000"/>
              <a:ext cx="838200" cy="523220"/>
            </a:xfrm>
            <a:prstGeom prst="rect">
              <a:avLst/>
            </a:prstGeom>
            <a:solidFill>
              <a:schemeClr val="bg1"/>
            </a:solidFill>
          </p:spPr>
          <p:txBody>
            <a:bodyPr wrap="square" rtlCol="0" anchor="ctr">
              <a:spAutoFit/>
            </a:bodyPr>
            <a:lstStyle/>
            <a:p>
              <a:pPr algn="ctr"/>
              <a:endParaRPr lang="en-US" sz="2800" dirty="0">
                <a:solidFill>
                  <a:schemeClr val="bg1"/>
                </a:solidFill>
              </a:endParaRPr>
            </a:p>
          </p:txBody>
        </p:sp>
        <p:sp>
          <p:nvSpPr>
            <p:cNvPr id="10" name="Rectangle 9"/>
            <p:cNvSpPr/>
            <p:nvPr/>
          </p:nvSpPr>
          <p:spPr>
            <a:xfrm>
              <a:off x="76200" y="5867400"/>
              <a:ext cx="838200" cy="523220"/>
            </a:xfrm>
            <a:prstGeom prst="rect">
              <a:avLst/>
            </a:prstGeom>
            <a:solidFill>
              <a:schemeClr val="bg1"/>
            </a:solidFill>
          </p:spPr>
          <p:txBody>
            <a:bodyPr wrap="square" rtlCol="0" anchor="ctr">
              <a:spAutoFit/>
            </a:bodyPr>
            <a:lstStyle/>
            <a:p>
              <a:pPr algn="ctr"/>
              <a:endParaRPr lang="en-US" sz="2800" dirty="0">
                <a:solidFill>
                  <a:schemeClr val="bg1"/>
                </a:solidFill>
              </a:endParaRPr>
            </a:p>
          </p:txBody>
        </p:sp>
        <p:sp>
          <p:nvSpPr>
            <p:cNvPr id="11" name="Rectangle 10"/>
            <p:cNvSpPr/>
            <p:nvPr/>
          </p:nvSpPr>
          <p:spPr>
            <a:xfrm>
              <a:off x="4419600" y="6126480"/>
              <a:ext cx="838200" cy="274320"/>
            </a:xfrm>
            <a:prstGeom prst="rect">
              <a:avLst/>
            </a:prstGeom>
            <a:solidFill>
              <a:schemeClr val="bg1"/>
            </a:solidFill>
          </p:spPr>
          <p:txBody>
            <a:bodyPr wrap="square" rtlCol="0" anchor="ctr">
              <a:spAutoFit/>
            </a:bodyPr>
            <a:lstStyle/>
            <a:p>
              <a:pPr algn="ctr"/>
              <a:endParaRPr lang="en-US" sz="2800" dirty="0">
                <a:solidFill>
                  <a:schemeClr val="bg1"/>
                </a:solidFill>
              </a:endParaRPr>
            </a:p>
          </p:txBody>
        </p:sp>
        <p:sp>
          <p:nvSpPr>
            <p:cNvPr id="12" name="Rectangle 11"/>
            <p:cNvSpPr/>
            <p:nvPr/>
          </p:nvSpPr>
          <p:spPr>
            <a:xfrm>
              <a:off x="4419600" y="914400"/>
              <a:ext cx="838200" cy="274320"/>
            </a:xfrm>
            <a:prstGeom prst="rect">
              <a:avLst/>
            </a:prstGeom>
            <a:solidFill>
              <a:schemeClr val="bg1"/>
            </a:solidFill>
          </p:spPr>
          <p:txBody>
            <a:bodyPr wrap="square" rtlCol="0" anchor="ctr">
              <a:spAutoFit/>
            </a:bodyPr>
            <a:lstStyle/>
            <a:p>
              <a:pPr algn="ctr"/>
              <a:endParaRPr lang="en-US" sz="2800" dirty="0">
                <a:solidFill>
                  <a:schemeClr val="bg1"/>
                </a:solidFill>
              </a:endParaRPr>
            </a:p>
          </p:txBody>
        </p:sp>
      </p:grpSp>
    </p:spTree>
    <p:extLst>
      <p:ext uri="{BB962C8B-B14F-4D97-AF65-F5344CB8AC3E}">
        <p14:creationId xmlns:p14="http://schemas.microsoft.com/office/powerpoint/2010/main" val="2080926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0" y="3352800"/>
            <a:ext cx="7543800" cy="400110"/>
          </a:xfrm>
          <a:prstGeom prst="rect">
            <a:avLst/>
          </a:prstGeom>
        </p:spPr>
        <p:txBody>
          <a:bodyPr wrap="square">
            <a:spAutoFit/>
          </a:bodyPr>
          <a:lstStyle/>
          <a:p>
            <a:r>
              <a:rPr lang="en-US" sz="2000" dirty="0">
                <a:solidFill>
                  <a:schemeClr val="bg1"/>
                </a:solidFill>
              </a:rPr>
              <a:t>http://journals.aps.org/prl/abstract/10.1103/PhysRevLett.113.112301</a:t>
            </a:r>
          </a:p>
        </p:txBody>
      </p:sp>
      <p:pic>
        <p:nvPicPr>
          <p:cNvPr id="14339" name="Picture 3"/>
          <p:cNvPicPr>
            <a:picLocks noChangeAspect="1" noChangeArrowheads="1"/>
          </p:cNvPicPr>
          <p:nvPr/>
        </p:nvPicPr>
        <p:blipFill>
          <a:blip r:embed="rId2" cstate="print"/>
          <a:srcRect/>
          <a:stretch>
            <a:fillRect/>
          </a:stretch>
        </p:blipFill>
        <p:spPr bwMode="auto">
          <a:xfrm>
            <a:off x="0" y="1164396"/>
            <a:ext cx="9144000" cy="2036004"/>
          </a:xfrm>
          <a:prstGeom prst="rect">
            <a:avLst/>
          </a:prstGeom>
          <a:noFill/>
          <a:ln w="9525">
            <a:noFill/>
            <a:miter lim="800000"/>
            <a:headEnd/>
            <a:tailEnd/>
          </a:ln>
        </p:spPr>
      </p:pic>
      <p:sp>
        <p:nvSpPr>
          <p:cNvPr id="8" name="TextBox 7"/>
          <p:cNvSpPr txBox="1"/>
          <p:nvPr/>
        </p:nvSpPr>
        <p:spPr>
          <a:xfrm>
            <a:off x="2204393" y="228600"/>
            <a:ext cx="4577407" cy="646331"/>
          </a:xfrm>
          <a:prstGeom prst="rect">
            <a:avLst/>
          </a:prstGeom>
          <a:noFill/>
        </p:spPr>
        <p:txBody>
          <a:bodyPr wrap="none" rtlCol="0">
            <a:spAutoFit/>
          </a:bodyPr>
          <a:lstStyle/>
          <a:p>
            <a:r>
              <a:rPr lang="en-US" sz="3600" b="0" u="sng" dirty="0">
                <a:solidFill>
                  <a:schemeClr val="bg1"/>
                </a:solidFill>
              </a:rPr>
              <a:t>Geometry Tests at RHIC</a:t>
            </a:r>
          </a:p>
        </p:txBody>
      </p:sp>
      <p:pic>
        <p:nvPicPr>
          <p:cNvPr id="11" name="Picture 2" descr="http://up.colorado.edu/~nagle/HydroMovies/hydro_movie_156.gif"/>
          <p:cNvPicPr>
            <a:picLocks noChangeAspect="1" noChangeArrowheads="1" noCrop="1"/>
          </p:cNvPicPr>
          <p:nvPr/>
        </p:nvPicPr>
        <p:blipFill>
          <a:blip r:embed="rId3" cstate="print"/>
          <a:srcRect/>
          <a:stretch>
            <a:fillRect/>
          </a:stretch>
        </p:blipFill>
        <p:spPr bwMode="auto">
          <a:xfrm>
            <a:off x="3025721" y="3956118"/>
            <a:ext cx="3070279" cy="2597082"/>
          </a:xfrm>
          <a:prstGeom prst="rect">
            <a:avLst/>
          </a:prstGeom>
          <a:noFill/>
        </p:spPr>
      </p:pic>
      <p:pic>
        <p:nvPicPr>
          <p:cNvPr id="12" name="Picture 2" descr="http://up.colorado.edu/~nagle/HydroMovies/hydro_movie_261.gif"/>
          <p:cNvPicPr>
            <a:picLocks noChangeAspect="1" noChangeArrowheads="1" noCrop="1"/>
          </p:cNvPicPr>
          <p:nvPr/>
        </p:nvPicPr>
        <p:blipFill>
          <a:blip r:embed="rId4" cstate="print"/>
          <a:srcRect/>
          <a:stretch>
            <a:fillRect/>
          </a:stretch>
        </p:blipFill>
        <p:spPr bwMode="auto">
          <a:xfrm>
            <a:off x="0" y="3962400"/>
            <a:ext cx="3062853" cy="2590800"/>
          </a:xfrm>
          <a:prstGeom prst="rect">
            <a:avLst/>
          </a:prstGeom>
          <a:noFill/>
        </p:spPr>
      </p:pic>
      <p:pic>
        <p:nvPicPr>
          <p:cNvPr id="13" name="Picture 2" descr="http://up.colorado.edu/~nagle/HydroMovies/hydro_movie_064.gif"/>
          <p:cNvPicPr>
            <a:picLocks noChangeAspect="1" noChangeArrowheads="1" noCrop="1"/>
          </p:cNvPicPr>
          <p:nvPr/>
        </p:nvPicPr>
        <p:blipFill>
          <a:blip r:embed="rId5" cstate="print"/>
          <a:srcRect/>
          <a:stretch>
            <a:fillRect/>
          </a:stretch>
        </p:blipFill>
        <p:spPr bwMode="auto">
          <a:xfrm>
            <a:off x="6081148" y="3962400"/>
            <a:ext cx="3062851" cy="2590799"/>
          </a:xfrm>
          <a:prstGeom prst="rect">
            <a:avLst/>
          </a:prstGeom>
          <a:noFill/>
        </p:spPr>
      </p:pic>
    </p:spTree>
    <p:extLst>
      <p:ext uri="{BB962C8B-B14F-4D97-AF65-F5344CB8AC3E}">
        <p14:creationId xmlns:p14="http://schemas.microsoft.com/office/powerpoint/2010/main" val="2690811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2" descr="C:\Users\nagle\AppData\Local\Temp\highlight_ppg181.png"/>
          <p:cNvPicPr>
            <a:picLocks noChangeAspect="1" noChangeArrowheads="1"/>
          </p:cNvPicPr>
          <p:nvPr/>
        </p:nvPicPr>
        <p:blipFill>
          <a:blip r:embed="rId2" cstate="print"/>
          <a:srcRect/>
          <a:stretch>
            <a:fillRect/>
          </a:stretch>
        </p:blipFill>
        <p:spPr bwMode="auto">
          <a:xfrm>
            <a:off x="685800" y="152400"/>
            <a:ext cx="7405802" cy="6019800"/>
          </a:xfrm>
          <a:prstGeom prst="rect">
            <a:avLst/>
          </a:prstGeom>
          <a:noFill/>
        </p:spPr>
      </p:pic>
      <p:sp>
        <p:nvSpPr>
          <p:cNvPr id="2" name="Rectangle 1"/>
          <p:cNvSpPr/>
          <p:nvPr/>
        </p:nvSpPr>
        <p:spPr>
          <a:xfrm>
            <a:off x="2063894" y="6336268"/>
            <a:ext cx="4489306" cy="369332"/>
          </a:xfrm>
          <a:prstGeom prst="rect">
            <a:avLst/>
          </a:prstGeom>
        </p:spPr>
        <p:txBody>
          <a:bodyPr wrap="none">
            <a:spAutoFit/>
          </a:bodyPr>
          <a:lstStyle/>
          <a:p>
            <a:r>
              <a:rPr lang="nn-NO" b="1" dirty="0">
                <a:solidFill>
                  <a:schemeClr val="bg1"/>
                </a:solidFill>
                <a:latin typeface="arial" panose="020B0604020202020204" pitchFamily="34" charset="0"/>
              </a:rPr>
              <a:t>Phys.Rev.Lett. 115 (2015) no.14, 142301</a:t>
            </a:r>
            <a:endParaRPr lang="en-US" dirty="0">
              <a:solidFill>
                <a:schemeClr val="bg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2"/>
          <p:cNvPicPr>
            <a:picLocks noChangeAspect="1" noChangeArrowheads="1"/>
          </p:cNvPicPr>
          <p:nvPr/>
        </p:nvPicPr>
        <p:blipFill>
          <a:blip r:embed="rId2" cstate="print"/>
          <a:srcRect l="14056" t="15625" r="15081" b="15625"/>
          <a:stretch>
            <a:fillRect/>
          </a:stretch>
        </p:blipFill>
        <p:spPr bwMode="auto">
          <a:xfrm>
            <a:off x="0" y="803564"/>
            <a:ext cx="9144000" cy="4987636"/>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66800" y="76200"/>
            <a:ext cx="4248855" cy="584775"/>
          </a:xfrm>
          <a:prstGeom prst="rect">
            <a:avLst/>
          </a:prstGeom>
          <a:noFill/>
        </p:spPr>
        <p:txBody>
          <a:bodyPr wrap="none" rtlCol="0">
            <a:spAutoFit/>
          </a:bodyPr>
          <a:lstStyle/>
          <a:p>
            <a:r>
              <a:rPr lang="en-US" sz="3200" b="0" u="sng" dirty="0">
                <a:solidFill>
                  <a:schemeClr val="bg1"/>
                </a:solidFill>
              </a:rPr>
              <a:t>Flow Pattern Predictions</a:t>
            </a:r>
          </a:p>
        </p:txBody>
      </p:sp>
      <p:sp>
        <p:nvSpPr>
          <p:cNvPr id="5" name="Rectangle 4"/>
          <p:cNvSpPr/>
          <p:nvPr/>
        </p:nvSpPr>
        <p:spPr>
          <a:xfrm>
            <a:off x="76200" y="6516469"/>
            <a:ext cx="9448800" cy="646331"/>
          </a:xfrm>
          <a:prstGeom prst="rect">
            <a:avLst/>
          </a:prstGeom>
        </p:spPr>
        <p:txBody>
          <a:bodyPr wrap="square">
            <a:spAutoFit/>
          </a:bodyPr>
          <a:lstStyle/>
          <a:p>
            <a:r>
              <a:rPr lang="en-US" dirty="0" err="1">
                <a:solidFill>
                  <a:schemeClr val="bg1"/>
                </a:solidFill>
              </a:rPr>
              <a:t>Romatschke</a:t>
            </a:r>
            <a:r>
              <a:rPr lang="en-US" dirty="0">
                <a:solidFill>
                  <a:schemeClr val="bg1"/>
                </a:solidFill>
              </a:rPr>
              <a:t>, Nagle et al. , http://journals.aps.org/prl/abstract/10.1103/PhysRevLett.113.112301</a:t>
            </a:r>
          </a:p>
          <a:p>
            <a:r>
              <a:rPr lang="en-US" dirty="0">
                <a:solidFill>
                  <a:schemeClr val="bg1"/>
                </a:solidFill>
              </a:rPr>
              <a:t> </a:t>
            </a:r>
          </a:p>
        </p:txBody>
      </p:sp>
      <p:sp>
        <p:nvSpPr>
          <p:cNvPr id="6" name="Slide Number Placeholder 5"/>
          <p:cNvSpPr>
            <a:spLocks noGrp="1"/>
          </p:cNvSpPr>
          <p:nvPr>
            <p:ph type="sldNum" sz="quarter" idx="12"/>
          </p:nvPr>
        </p:nvSpPr>
        <p:spPr/>
        <p:txBody>
          <a:bodyPr/>
          <a:lstStyle/>
          <a:p>
            <a:fld id="{D23D7F4A-5900-41CB-B165-8E91248E228B}" type="slidenum">
              <a:rPr lang="en-US" smtClean="0"/>
              <a:pPr/>
              <a:t>28</a:t>
            </a:fld>
            <a:endParaRPr lang="en-US"/>
          </a:p>
        </p:txBody>
      </p:sp>
      <p:pic>
        <p:nvPicPr>
          <p:cNvPr id="7" name="図 8"/>
          <p:cNvPicPr>
            <a:picLocks noChangeAspect="1"/>
          </p:cNvPicPr>
          <p:nvPr/>
        </p:nvPicPr>
        <p:blipFill rotWithShape="1">
          <a:blip r:embed="rId2" cstate="print"/>
          <a:srcRect l="29809" t="9860" r="5000" b="2915"/>
          <a:stretch/>
        </p:blipFill>
        <p:spPr>
          <a:xfrm>
            <a:off x="228600" y="762000"/>
            <a:ext cx="6019800" cy="5691742"/>
          </a:xfrm>
          <a:prstGeom prst="rect">
            <a:avLst/>
          </a:prstGeom>
        </p:spPr>
      </p:pic>
      <p:pic>
        <p:nvPicPr>
          <p:cNvPr id="8" name="Picture 1"/>
          <p:cNvPicPr>
            <a:picLocks noChangeAspect="1" noChangeArrowheads="1"/>
          </p:cNvPicPr>
          <p:nvPr/>
        </p:nvPicPr>
        <p:blipFill>
          <a:blip r:embed="rId3" cstate="print">
            <a:grayscl/>
          </a:blip>
          <a:srcRect t="40829"/>
          <a:stretch>
            <a:fillRect/>
          </a:stretch>
        </p:blipFill>
        <p:spPr bwMode="auto">
          <a:xfrm rot="16200000">
            <a:off x="4737075" y="2349525"/>
            <a:ext cx="5715000" cy="2539950"/>
          </a:xfrm>
          <a:prstGeom prst="rect">
            <a:avLst/>
          </a:prstGeom>
          <a:noFill/>
          <a:ln w="9525">
            <a:noFill/>
            <a:miter lim="800000"/>
            <a:headEnd/>
            <a:tailEnd/>
          </a:ln>
        </p:spPr>
      </p:pic>
      <p:pic>
        <p:nvPicPr>
          <p:cNvPr id="9" name="Picture 1"/>
          <p:cNvPicPr>
            <a:picLocks noChangeAspect="1" noChangeArrowheads="1"/>
          </p:cNvPicPr>
          <p:nvPr/>
        </p:nvPicPr>
        <p:blipFill>
          <a:blip r:embed="rId3" cstate="print">
            <a:duotone>
              <a:schemeClr val="accent1">
                <a:shade val="45000"/>
                <a:satMod val="135000"/>
              </a:schemeClr>
              <a:prstClr val="white"/>
            </a:duotone>
          </a:blip>
          <a:srcRect l="38666" t="40829" r="30667"/>
          <a:stretch>
            <a:fillRect/>
          </a:stretch>
        </p:blipFill>
        <p:spPr bwMode="auto">
          <a:xfrm rot="16200000">
            <a:off x="6718275" y="2120925"/>
            <a:ext cx="1752600" cy="2539950"/>
          </a:xfrm>
          <a:prstGeom prst="rect">
            <a:avLst/>
          </a:prstGeom>
          <a:noFill/>
          <a:ln w="9525">
            <a:noFill/>
            <a:miter lim="800000"/>
            <a:headEnd/>
            <a:tailEnd/>
          </a:ln>
        </p:spPr>
      </p:pic>
      <p:pic>
        <p:nvPicPr>
          <p:cNvPr id="10" name="Picture 1"/>
          <p:cNvPicPr>
            <a:picLocks noChangeAspect="1" noChangeArrowheads="1"/>
          </p:cNvPicPr>
          <p:nvPr/>
        </p:nvPicPr>
        <p:blipFill>
          <a:blip r:embed="rId3" cstate="print">
            <a:duotone>
              <a:schemeClr val="accent2">
                <a:shade val="45000"/>
                <a:satMod val="135000"/>
              </a:schemeClr>
              <a:prstClr val="white"/>
            </a:duotone>
          </a:blip>
          <a:srcRect l="68000" t="40829" r="2667"/>
          <a:stretch>
            <a:fillRect/>
          </a:stretch>
        </p:blipFill>
        <p:spPr bwMode="auto">
          <a:xfrm rot="16200000">
            <a:off x="6756375" y="482625"/>
            <a:ext cx="1676400" cy="2539950"/>
          </a:xfrm>
          <a:prstGeom prst="rect">
            <a:avLst/>
          </a:prstGeom>
          <a:noFill/>
          <a:ln w="9525">
            <a:noFill/>
            <a:miter lim="800000"/>
            <a:headEnd/>
            <a:tailEnd/>
          </a:ln>
        </p:spPr>
      </p:pic>
    </p:spTree>
    <p:extLst>
      <p:ext uri="{BB962C8B-B14F-4D97-AF65-F5344CB8AC3E}">
        <p14:creationId xmlns:p14="http://schemas.microsoft.com/office/powerpoint/2010/main" val="20093756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CBBD605-86EE-4DE6-BDAF-1DB5AA1DB5E8}" type="slidenum">
              <a:rPr lang="en-US" smtClean="0">
                <a:solidFill>
                  <a:schemeClr val="bg1"/>
                </a:solidFill>
              </a:rPr>
              <a:pPr/>
              <a:t>29</a:t>
            </a:fld>
            <a:endParaRPr lang="en-US">
              <a:solidFill>
                <a:schemeClr val="bg1"/>
              </a:solidFill>
            </a:endParaRPr>
          </a:p>
        </p:txBody>
      </p:sp>
      <p:sp>
        <p:nvSpPr>
          <p:cNvPr id="3" name="TextBox 2"/>
          <p:cNvSpPr txBox="1"/>
          <p:nvPr/>
        </p:nvSpPr>
        <p:spPr>
          <a:xfrm>
            <a:off x="1972676" y="0"/>
            <a:ext cx="4656724" cy="646331"/>
          </a:xfrm>
          <a:prstGeom prst="rect">
            <a:avLst/>
          </a:prstGeom>
          <a:noFill/>
        </p:spPr>
        <p:txBody>
          <a:bodyPr wrap="none" rtlCol="0">
            <a:spAutoFit/>
          </a:bodyPr>
          <a:lstStyle/>
          <a:p>
            <a:r>
              <a:rPr lang="en-US" sz="3600" b="0" u="sng" dirty="0">
                <a:solidFill>
                  <a:schemeClr val="bg1"/>
                </a:solidFill>
              </a:rPr>
              <a:t>New </a:t>
            </a:r>
            <a:r>
              <a:rPr lang="en-US" sz="3600" b="0" u="sng" dirty="0" err="1">
                <a:solidFill>
                  <a:schemeClr val="bg1"/>
                </a:solidFill>
              </a:rPr>
              <a:t>p+p</a:t>
            </a:r>
            <a:r>
              <a:rPr lang="en-US" sz="3600" b="0" u="sng" dirty="0">
                <a:solidFill>
                  <a:schemeClr val="bg1"/>
                </a:solidFill>
              </a:rPr>
              <a:t> @ 13 </a:t>
            </a:r>
            <a:r>
              <a:rPr lang="en-US" sz="3600" b="0" u="sng" dirty="0" err="1">
                <a:solidFill>
                  <a:schemeClr val="bg1"/>
                </a:solidFill>
              </a:rPr>
              <a:t>TeV</a:t>
            </a:r>
            <a:r>
              <a:rPr lang="en-US" sz="3600" b="0" u="sng" dirty="0">
                <a:solidFill>
                  <a:schemeClr val="bg1"/>
                </a:solidFill>
              </a:rPr>
              <a:t> data</a:t>
            </a:r>
          </a:p>
        </p:txBody>
      </p:sp>
      <p:pic>
        <p:nvPicPr>
          <p:cNvPr id="4" name="Picture 3"/>
          <p:cNvPicPr>
            <a:picLocks noChangeAspect="1"/>
          </p:cNvPicPr>
          <p:nvPr/>
        </p:nvPicPr>
        <p:blipFill>
          <a:blip r:embed="rId2"/>
          <a:stretch>
            <a:fillRect/>
          </a:stretch>
        </p:blipFill>
        <p:spPr>
          <a:xfrm>
            <a:off x="304800" y="685800"/>
            <a:ext cx="3886200" cy="6073612"/>
          </a:xfrm>
          <a:prstGeom prst="rect">
            <a:avLst/>
          </a:prstGeom>
        </p:spPr>
      </p:pic>
      <p:sp>
        <p:nvSpPr>
          <p:cNvPr id="5" name="TextBox 4"/>
          <p:cNvSpPr txBox="1"/>
          <p:nvPr/>
        </p:nvSpPr>
        <p:spPr>
          <a:xfrm flipH="1">
            <a:off x="4419600" y="1066800"/>
            <a:ext cx="4495800" cy="5016758"/>
          </a:xfrm>
          <a:prstGeom prst="rect">
            <a:avLst/>
          </a:prstGeom>
          <a:noFill/>
        </p:spPr>
        <p:txBody>
          <a:bodyPr wrap="square" rtlCol="0">
            <a:spAutoFit/>
          </a:bodyPr>
          <a:lstStyle/>
          <a:p>
            <a:pPr algn="ctr"/>
            <a:r>
              <a:rPr lang="en-US" sz="3200" b="0" dirty="0">
                <a:solidFill>
                  <a:schemeClr val="bg1"/>
                </a:solidFill>
              </a:rPr>
              <a:t>Similar phenomena now observed in </a:t>
            </a:r>
          </a:p>
          <a:p>
            <a:pPr algn="ctr"/>
            <a:r>
              <a:rPr lang="en-US" sz="3200" b="0" dirty="0">
                <a:solidFill>
                  <a:schemeClr val="bg1"/>
                </a:solidFill>
              </a:rPr>
              <a:t>high multiplicity </a:t>
            </a:r>
          </a:p>
          <a:p>
            <a:pPr algn="ctr"/>
            <a:r>
              <a:rPr lang="en-US" sz="3200" dirty="0">
                <a:solidFill>
                  <a:schemeClr val="bg1"/>
                </a:solidFill>
              </a:rPr>
              <a:t>Proton + Proton</a:t>
            </a:r>
          </a:p>
          <a:p>
            <a:pPr algn="ctr"/>
            <a:r>
              <a:rPr lang="en-US" sz="3200" b="0" dirty="0">
                <a:solidFill>
                  <a:schemeClr val="bg1"/>
                </a:solidFill>
              </a:rPr>
              <a:t>Reactions at LHC</a:t>
            </a:r>
          </a:p>
          <a:p>
            <a:pPr algn="ctr"/>
            <a:endParaRPr lang="en-US" sz="3200" dirty="0">
              <a:solidFill>
                <a:schemeClr val="bg1"/>
              </a:solidFill>
            </a:endParaRPr>
          </a:p>
          <a:p>
            <a:pPr algn="ctr"/>
            <a:r>
              <a:rPr lang="en-US" sz="3200" b="0" dirty="0">
                <a:solidFill>
                  <a:schemeClr val="bg1"/>
                </a:solidFill>
              </a:rPr>
              <a:t>Could even this be flow?</a:t>
            </a:r>
          </a:p>
          <a:p>
            <a:pPr algn="ctr"/>
            <a:endParaRPr lang="en-US" sz="3200" dirty="0">
              <a:solidFill>
                <a:schemeClr val="bg1"/>
              </a:solidFill>
            </a:endParaRPr>
          </a:p>
          <a:p>
            <a:pPr algn="ctr"/>
            <a:r>
              <a:rPr lang="en-US" sz="3200" b="0" dirty="0">
                <a:solidFill>
                  <a:schemeClr val="bg1"/>
                </a:solidFill>
              </a:rPr>
              <a:t>Does that have to imply equilibrated QGP?</a:t>
            </a:r>
          </a:p>
        </p:txBody>
      </p:sp>
    </p:spTree>
    <p:extLst>
      <p:ext uri="{BB962C8B-B14F-4D97-AF65-F5344CB8AC3E}">
        <p14:creationId xmlns:p14="http://schemas.microsoft.com/office/powerpoint/2010/main" val="1607247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4953000" y="2743200"/>
            <a:ext cx="3810000" cy="32004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Slide Number Placeholder 3"/>
          <p:cNvSpPr>
            <a:spLocks noGrp="1"/>
          </p:cNvSpPr>
          <p:nvPr>
            <p:ph type="sldNum" sz="quarter" idx="12"/>
          </p:nvPr>
        </p:nvSpPr>
        <p:spPr/>
        <p:txBody>
          <a:bodyPr/>
          <a:lstStyle/>
          <a:p>
            <a:fld id="{5569DBDB-39AD-401B-943D-F87F52C21821}" type="slidenum">
              <a:rPr lang="en-US"/>
              <a:pPr/>
              <a:t>3</a:t>
            </a:fld>
            <a:endParaRPr lang="en-US"/>
          </a:p>
        </p:txBody>
      </p:sp>
      <p:sp>
        <p:nvSpPr>
          <p:cNvPr id="346117" name="Rectangle 5"/>
          <p:cNvSpPr>
            <a:spLocks noChangeArrowheads="1"/>
          </p:cNvSpPr>
          <p:nvPr/>
        </p:nvSpPr>
        <p:spPr bwMode="auto">
          <a:xfrm>
            <a:off x="152400" y="-76200"/>
            <a:ext cx="8991600" cy="838200"/>
          </a:xfrm>
          <a:prstGeom prst="rect">
            <a:avLst/>
          </a:prstGeom>
          <a:noFill/>
          <a:ln w="9525">
            <a:noFill/>
            <a:miter lim="800000"/>
            <a:headEnd/>
            <a:tailEnd/>
          </a:ln>
          <a:effectLst/>
        </p:spPr>
        <p:txBody>
          <a:bodyPr anchor="ctr"/>
          <a:lstStyle/>
          <a:p>
            <a:pPr algn="ctr"/>
            <a:r>
              <a:rPr lang="en-US" sz="3600" u="sng">
                <a:solidFill>
                  <a:schemeClr val="bg1"/>
                </a:solidFill>
              </a:rPr>
              <a:t>Quantum Chromodynamics</a:t>
            </a:r>
          </a:p>
        </p:txBody>
      </p:sp>
      <p:graphicFrame>
        <p:nvGraphicFramePr>
          <p:cNvPr id="346120" name="Object 8"/>
          <p:cNvGraphicFramePr>
            <a:graphicFrameLocks noChangeAspect="1"/>
          </p:cNvGraphicFramePr>
          <p:nvPr/>
        </p:nvGraphicFramePr>
        <p:xfrm>
          <a:off x="228600" y="2895600"/>
          <a:ext cx="4419600" cy="1196975"/>
        </p:xfrm>
        <a:graphic>
          <a:graphicData uri="http://schemas.openxmlformats.org/presentationml/2006/ole">
            <mc:AlternateContent xmlns:mc="http://schemas.openxmlformats.org/markup-compatibility/2006">
              <mc:Choice xmlns:v="urn:schemas-microsoft-com:vml" Requires="v">
                <p:oleObj spid="_x0000_s171070" name="Equation" r:id="rId3" imgW="1130040" imgH="393480" progId="Equation.3">
                  <p:embed/>
                </p:oleObj>
              </mc:Choice>
              <mc:Fallback>
                <p:oleObj name="Equation" r:id="rId3" imgW="1130040" imgH="39348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895600"/>
                        <a:ext cx="4419600" cy="1196975"/>
                      </a:xfrm>
                      <a:prstGeom prst="rect">
                        <a:avLst/>
                      </a:prstGeom>
                      <a:solidFill>
                        <a:srgbClr val="FFFF66"/>
                      </a:solidFill>
                    </p:spPr>
                  </p:pic>
                </p:oleObj>
              </mc:Fallback>
            </mc:AlternateContent>
          </a:graphicData>
        </a:graphic>
      </p:graphicFrame>
      <p:sp>
        <p:nvSpPr>
          <p:cNvPr id="346121" name="Text Box 9"/>
          <p:cNvSpPr txBox="1">
            <a:spLocks noChangeArrowheads="1"/>
          </p:cNvSpPr>
          <p:nvPr/>
        </p:nvSpPr>
        <p:spPr bwMode="auto">
          <a:xfrm>
            <a:off x="152400" y="2209800"/>
            <a:ext cx="9174691" cy="523220"/>
          </a:xfrm>
          <a:prstGeom prst="rect">
            <a:avLst/>
          </a:prstGeom>
          <a:noFill/>
          <a:ln w="9525">
            <a:noFill/>
            <a:miter lim="800000"/>
            <a:headEnd/>
            <a:tailEnd/>
          </a:ln>
          <a:effectLst/>
        </p:spPr>
        <p:txBody>
          <a:bodyPr wrap="none">
            <a:spAutoFit/>
          </a:bodyPr>
          <a:lstStyle/>
          <a:p>
            <a:r>
              <a:rPr lang="en-US" sz="2800" dirty="0">
                <a:solidFill>
                  <a:schemeClr val="bg1"/>
                </a:solidFill>
                <a:cs typeface="Arial" pitchFamily="34" charset="0"/>
              </a:rPr>
              <a:t>QCD is a “confining” gauge theory, with an effective potential</a:t>
            </a:r>
          </a:p>
        </p:txBody>
      </p:sp>
      <p:sp>
        <p:nvSpPr>
          <p:cNvPr id="346122" name="Line 10"/>
          <p:cNvSpPr>
            <a:spLocks noChangeShapeType="1"/>
          </p:cNvSpPr>
          <p:nvPr/>
        </p:nvSpPr>
        <p:spPr bwMode="auto">
          <a:xfrm>
            <a:off x="5781675" y="3048001"/>
            <a:ext cx="0" cy="2590800"/>
          </a:xfrm>
          <a:prstGeom prst="line">
            <a:avLst/>
          </a:prstGeom>
          <a:solidFill>
            <a:schemeClr val="bg1"/>
          </a:solidFill>
          <a:ln w="19050">
            <a:solidFill>
              <a:schemeClr val="tx1"/>
            </a:solidFill>
            <a:round/>
            <a:headEnd/>
            <a:tailEnd/>
          </a:ln>
          <a:effectLst/>
        </p:spPr>
        <p:txBody>
          <a:bodyPr wrap="none" anchor="ctr">
            <a:spAutoFit/>
          </a:bodyPr>
          <a:lstStyle/>
          <a:p>
            <a:endParaRPr lang="en-US" sz="2000"/>
          </a:p>
        </p:txBody>
      </p:sp>
      <p:sp>
        <p:nvSpPr>
          <p:cNvPr id="346123" name="Line 11"/>
          <p:cNvSpPr>
            <a:spLocks noChangeShapeType="1"/>
          </p:cNvSpPr>
          <p:nvPr/>
        </p:nvSpPr>
        <p:spPr bwMode="auto">
          <a:xfrm>
            <a:off x="5629275" y="4114801"/>
            <a:ext cx="2743200" cy="0"/>
          </a:xfrm>
          <a:prstGeom prst="line">
            <a:avLst/>
          </a:prstGeom>
          <a:solidFill>
            <a:schemeClr val="bg1"/>
          </a:solidFill>
          <a:ln w="19050">
            <a:solidFill>
              <a:schemeClr val="tx1"/>
            </a:solidFill>
            <a:round/>
            <a:headEnd/>
            <a:tailEnd/>
          </a:ln>
          <a:effectLst/>
        </p:spPr>
        <p:txBody>
          <a:bodyPr wrap="none" anchor="ctr">
            <a:spAutoFit/>
          </a:bodyPr>
          <a:lstStyle/>
          <a:p>
            <a:endParaRPr lang="en-US" sz="2000"/>
          </a:p>
        </p:txBody>
      </p:sp>
      <p:sp>
        <p:nvSpPr>
          <p:cNvPr id="346124" name="Freeform 12"/>
          <p:cNvSpPr>
            <a:spLocks/>
          </p:cNvSpPr>
          <p:nvPr/>
        </p:nvSpPr>
        <p:spPr bwMode="auto">
          <a:xfrm>
            <a:off x="5791200" y="3276600"/>
            <a:ext cx="2514600" cy="1737360"/>
          </a:xfrm>
          <a:custGeom>
            <a:avLst/>
            <a:gdLst/>
            <a:ahLst/>
            <a:cxnLst>
              <a:cxn ang="0">
                <a:pos x="0" y="1340"/>
              </a:cxn>
              <a:cxn ang="0">
                <a:pos x="137" y="864"/>
              </a:cxn>
              <a:cxn ang="0">
                <a:pos x="705" y="415"/>
              </a:cxn>
              <a:cxn ang="0">
                <a:pos x="1433" y="0"/>
              </a:cxn>
            </a:cxnLst>
            <a:rect l="0" t="0" r="r" b="b"/>
            <a:pathLst>
              <a:path w="1433" h="1340">
                <a:moveTo>
                  <a:pt x="0" y="1340"/>
                </a:moveTo>
                <a:cubicBezTo>
                  <a:pt x="23" y="1260"/>
                  <a:pt x="19" y="1018"/>
                  <a:pt x="137" y="864"/>
                </a:cubicBezTo>
                <a:cubicBezTo>
                  <a:pt x="255" y="710"/>
                  <a:pt x="489" y="559"/>
                  <a:pt x="705" y="415"/>
                </a:cubicBezTo>
                <a:cubicBezTo>
                  <a:pt x="921" y="271"/>
                  <a:pt x="1281" y="86"/>
                  <a:pt x="1433" y="0"/>
                </a:cubicBezTo>
              </a:path>
            </a:pathLst>
          </a:custGeom>
          <a:noFill/>
          <a:ln w="38100" cap="flat" cmpd="sng">
            <a:solidFill>
              <a:srgbClr val="FF0000"/>
            </a:solidFill>
            <a:prstDash val="solid"/>
            <a:round/>
            <a:headEnd/>
            <a:tailEnd/>
          </a:ln>
          <a:effectLst/>
        </p:spPr>
        <p:txBody>
          <a:bodyPr wrap="square" anchor="ctr">
            <a:spAutoFit/>
          </a:bodyPr>
          <a:lstStyle/>
          <a:p>
            <a:endParaRPr lang="en-US" sz="2000"/>
          </a:p>
        </p:txBody>
      </p:sp>
      <p:sp>
        <p:nvSpPr>
          <p:cNvPr id="346125" name="Text Box 13"/>
          <p:cNvSpPr txBox="1">
            <a:spLocks noChangeArrowheads="1"/>
          </p:cNvSpPr>
          <p:nvPr/>
        </p:nvSpPr>
        <p:spPr bwMode="auto">
          <a:xfrm>
            <a:off x="8161337" y="4129088"/>
            <a:ext cx="276225" cy="400050"/>
          </a:xfrm>
          <a:prstGeom prst="rect">
            <a:avLst/>
          </a:prstGeom>
          <a:noFill/>
          <a:ln w="9525">
            <a:noFill/>
            <a:miter lim="800000"/>
            <a:headEnd/>
            <a:tailEnd/>
          </a:ln>
          <a:effectLst/>
        </p:spPr>
        <p:txBody>
          <a:bodyPr wrap="none">
            <a:spAutoFit/>
          </a:bodyPr>
          <a:lstStyle/>
          <a:p>
            <a:pPr algn="ctr"/>
            <a:r>
              <a:rPr lang="en-US" sz="2000" b="1">
                <a:solidFill>
                  <a:schemeClr val="tx1"/>
                </a:solidFill>
                <a:cs typeface="Arial" pitchFamily="34" charset="0"/>
              </a:rPr>
              <a:t>r</a:t>
            </a:r>
          </a:p>
        </p:txBody>
      </p:sp>
      <p:sp>
        <p:nvSpPr>
          <p:cNvPr id="346126" name="Text Box 14"/>
          <p:cNvSpPr txBox="1">
            <a:spLocks noChangeArrowheads="1"/>
          </p:cNvSpPr>
          <p:nvPr/>
        </p:nvSpPr>
        <p:spPr bwMode="auto">
          <a:xfrm>
            <a:off x="4960937" y="2986088"/>
            <a:ext cx="588963" cy="400050"/>
          </a:xfrm>
          <a:prstGeom prst="rect">
            <a:avLst/>
          </a:prstGeom>
          <a:noFill/>
          <a:ln w="9525">
            <a:noFill/>
            <a:miter lim="800000"/>
            <a:headEnd/>
            <a:tailEnd/>
          </a:ln>
          <a:effectLst/>
        </p:spPr>
        <p:txBody>
          <a:bodyPr wrap="none">
            <a:spAutoFit/>
          </a:bodyPr>
          <a:lstStyle/>
          <a:p>
            <a:pPr algn="ctr"/>
            <a:r>
              <a:rPr lang="en-US" sz="2000" b="1">
                <a:solidFill>
                  <a:schemeClr val="tx1"/>
                </a:solidFill>
                <a:cs typeface="Arial" pitchFamily="34" charset="0"/>
              </a:rPr>
              <a:t>V(r)</a:t>
            </a:r>
          </a:p>
        </p:txBody>
      </p:sp>
      <p:grpSp>
        <p:nvGrpSpPr>
          <p:cNvPr id="3" name="Group 15"/>
          <p:cNvGrpSpPr>
            <a:grpSpLocks/>
          </p:cNvGrpSpPr>
          <p:nvPr/>
        </p:nvGrpSpPr>
        <p:grpSpPr bwMode="auto">
          <a:xfrm rot="21570107" flipV="1">
            <a:off x="5780087" y="3733801"/>
            <a:ext cx="990600" cy="192088"/>
            <a:chOff x="480" y="3696"/>
            <a:chExt cx="3360" cy="240"/>
          </a:xfrm>
          <a:solidFill>
            <a:schemeClr val="bg1"/>
          </a:solidFill>
        </p:grpSpPr>
        <p:cxnSp>
          <p:nvCxnSpPr>
            <p:cNvPr id="346128" name="AutoShape 16"/>
            <p:cNvCxnSpPr>
              <a:cxnSpLocks noChangeShapeType="1"/>
            </p:cNvCxnSpPr>
            <p:nvPr/>
          </p:nvCxnSpPr>
          <p:spPr bwMode="auto">
            <a:xfrm flipV="1">
              <a:off x="816" y="3696"/>
              <a:ext cx="336" cy="240"/>
            </a:xfrm>
            <a:prstGeom prst="curvedConnector3">
              <a:avLst>
                <a:gd name="adj1" fmla="val 50000"/>
              </a:avLst>
            </a:prstGeom>
            <a:grpFill/>
            <a:ln w="28575">
              <a:solidFill>
                <a:srgbClr val="33CCCC"/>
              </a:solidFill>
              <a:round/>
              <a:headEnd/>
              <a:tailEnd/>
            </a:ln>
            <a:effectLst/>
          </p:spPr>
        </p:cxnSp>
        <p:cxnSp>
          <p:nvCxnSpPr>
            <p:cNvPr id="346129" name="AutoShape 17"/>
            <p:cNvCxnSpPr>
              <a:cxnSpLocks noChangeShapeType="1"/>
            </p:cNvCxnSpPr>
            <p:nvPr/>
          </p:nvCxnSpPr>
          <p:spPr bwMode="auto">
            <a:xfrm>
              <a:off x="480" y="3696"/>
              <a:ext cx="336" cy="240"/>
            </a:xfrm>
            <a:prstGeom prst="curvedConnector3">
              <a:avLst>
                <a:gd name="adj1" fmla="val 50000"/>
              </a:avLst>
            </a:prstGeom>
            <a:grpFill/>
            <a:ln w="28575">
              <a:solidFill>
                <a:srgbClr val="33CCCC"/>
              </a:solidFill>
              <a:round/>
              <a:headEnd/>
              <a:tailEnd/>
            </a:ln>
            <a:effectLst/>
          </p:spPr>
        </p:cxnSp>
        <p:cxnSp>
          <p:nvCxnSpPr>
            <p:cNvPr id="346130" name="AutoShape 18"/>
            <p:cNvCxnSpPr>
              <a:cxnSpLocks noChangeShapeType="1"/>
            </p:cNvCxnSpPr>
            <p:nvPr/>
          </p:nvCxnSpPr>
          <p:spPr bwMode="auto">
            <a:xfrm flipV="1">
              <a:off x="1488" y="3696"/>
              <a:ext cx="336" cy="240"/>
            </a:xfrm>
            <a:prstGeom prst="curvedConnector3">
              <a:avLst>
                <a:gd name="adj1" fmla="val 50000"/>
              </a:avLst>
            </a:prstGeom>
            <a:grpFill/>
            <a:ln w="28575">
              <a:solidFill>
                <a:srgbClr val="33CCCC"/>
              </a:solidFill>
              <a:round/>
              <a:headEnd/>
              <a:tailEnd/>
            </a:ln>
            <a:effectLst/>
          </p:spPr>
        </p:cxnSp>
        <p:cxnSp>
          <p:nvCxnSpPr>
            <p:cNvPr id="346131" name="AutoShape 19"/>
            <p:cNvCxnSpPr>
              <a:cxnSpLocks noChangeShapeType="1"/>
            </p:cNvCxnSpPr>
            <p:nvPr/>
          </p:nvCxnSpPr>
          <p:spPr bwMode="auto">
            <a:xfrm>
              <a:off x="1152" y="3696"/>
              <a:ext cx="336" cy="240"/>
            </a:xfrm>
            <a:prstGeom prst="curvedConnector3">
              <a:avLst>
                <a:gd name="adj1" fmla="val 50000"/>
              </a:avLst>
            </a:prstGeom>
            <a:grpFill/>
            <a:ln w="28575">
              <a:solidFill>
                <a:srgbClr val="33CCCC"/>
              </a:solidFill>
              <a:round/>
              <a:headEnd/>
              <a:tailEnd/>
            </a:ln>
            <a:effectLst/>
          </p:spPr>
        </p:cxnSp>
        <p:cxnSp>
          <p:nvCxnSpPr>
            <p:cNvPr id="346132" name="AutoShape 20"/>
            <p:cNvCxnSpPr>
              <a:cxnSpLocks noChangeShapeType="1"/>
            </p:cNvCxnSpPr>
            <p:nvPr/>
          </p:nvCxnSpPr>
          <p:spPr bwMode="auto">
            <a:xfrm flipV="1">
              <a:off x="2160" y="3696"/>
              <a:ext cx="336" cy="240"/>
            </a:xfrm>
            <a:prstGeom prst="curvedConnector3">
              <a:avLst>
                <a:gd name="adj1" fmla="val 50000"/>
              </a:avLst>
            </a:prstGeom>
            <a:grpFill/>
            <a:ln w="28575">
              <a:solidFill>
                <a:srgbClr val="33CCCC"/>
              </a:solidFill>
              <a:round/>
              <a:headEnd/>
              <a:tailEnd/>
            </a:ln>
            <a:effectLst/>
          </p:spPr>
        </p:cxnSp>
        <p:cxnSp>
          <p:nvCxnSpPr>
            <p:cNvPr id="346133" name="AutoShape 21"/>
            <p:cNvCxnSpPr>
              <a:cxnSpLocks noChangeShapeType="1"/>
            </p:cNvCxnSpPr>
            <p:nvPr/>
          </p:nvCxnSpPr>
          <p:spPr bwMode="auto">
            <a:xfrm>
              <a:off x="1824" y="3696"/>
              <a:ext cx="336" cy="240"/>
            </a:xfrm>
            <a:prstGeom prst="curvedConnector3">
              <a:avLst>
                <a:gd name="adj1" fmla="val 50000"/>
              </a:avLst>
            </a:prstGeom>
            <a:grpFill/>
            <a:ln w="28575">
              <a:solidFill>
                <a:srgbClr val="33CCCC"/>
              </a:solidFill>
              <a:round/>
              <a:headEnd/>
              <a:tailEnd/>
            </a:ln>
            <a:effectLst/>
          </p:spPr>
        </p:cxnSp>
        <p:cxnSp>
          <p:nvCxnSpPr>
            <p:cNvPr id="346134" name="AutoShape 22"/>
            <p:cNvCxnSpPr>
              <a:cxnSpLocks noChangeShapeType="1"/>
            </p:cNvCxnSpPr>
            <p:nvPr/>
          </p:nvCxnSpPr>
          <p:spPr bwMode="auto">
            <a:xfrm flipV="1">
              <a:off x="2832" y="3696"/>
              <a:ext cx="336" cy="240"/>
            </a:xfrm>
            <a:prstGeom prst="curvedConnector3">
              <a:avLst>
                <a:gd name="adj1" fmla="val 50000"/>
              </a:avLst>
            </a:prstGeom>
            <a:grpFill/>
            <a:ln w="28575">
              <a:solidFill>
                <a:srgbClr val="33CCCC"/>
              </a:solidFill>
              <a:round/>
              <a:headEnd/>
              <a:tailEnd/>
            </a:ln>
            <a:effectLst/>
          </p:spPr>
        </p:cxnSp>
        <p:cxnSp>
          <p:nvCxnSpPr>
            <p:cNvPr id="346135" name="AutoShape 23"/>
            <p:cNvCxnSpPr>
              <a:cxnSpLocks noChangeShapeType="1"/>
            </p:cNvCxnSpPr>
            <p:nvPr/>
          </p:nvCxnSpPr>
          <p:spPr bwMode="auto">
            <a:xfrm>
              <a:off x="2496" y="3696"/>
              <a:ext cx="336" cy="240"/>
            </a:xfrm>
            <a:prstGeom prst="curvedConnector3">
              <a:avLst>
                <a:gd name="adj1" fmla="val 50000"/>
              </a:avLst>
            </a:prstGeom>
            <a:grpFill/>
            <a:ln w="28575">
              <a:solidFill>
                <a:srgbClr val="33CCCC"/>
              </a:solidFill>
              <a:round/>
              <a:headEnd/>
              <a:tailEnd/>
            </a:ln>
            <a:effectLst/>
          </p:spPr>
        </p:cxnSp>
        <p:cxnSp>
          <p:nvCxnSpPr>
            <p:cNvPr id="346136" name="AutoShape 24"/>
            <p:cNvCxnSpPr>
              <a:cxnSpLocks noChangeShapeType="1"/>
            </p:cNvCxnSpPr>
            <p:nvPr/>
          </p:nvCxnSpPr>
          <p:spPr bwMode="auto">
            <a:xfrm flipV="1">
              <a:off x="3504" y="3696"/>
              <a:ext cx="336" cy="240"/>
            </a:xfrm>
            <a:prstGeom prst="curvedConnector3">
              <a:avLst>
                <a:gd name="adj1" fmla="val 50000"/>
              </a:avLst>
            </a:prstGeom>
            <a:grpFill/>
            <a:ln w="28575">
              <a:solidFill>
                <a:srgbClr val="33CCCC"/>
              </a:solidFill>
              <a:round/>
              <a:headEnd/>
              <a:tailEnd/>
            </a:ln>
            <a:effectLst/>
          </p:spPr>
        </p:cxnSp>
        <p:cxnSp>
          <p:nvCxnSpPr>
            <p:cNvPr id="346137" name="AutoShape 25"/>
            <p:cNvCxnSpPr>
              <a:cxnSpLocks noChangeShapeType="1"/>
            </p:cNvCxnSpPr>
            <p:nvPr/>
          </p:nvCxnSpPr>
          <p:spPr bwMode="auto">
            <a:xfrm>
              <a:off x="3168" y="3696"/>
              <a:ext cx="336" cy="240"/>
            </a:xfrm>
            <a:prstGeom prst="curvedConnector3">
              <a:avLst>
                <a:gd name="adj1" fmla="val 50000"/>
              </a:avLst>
            </a:prstGeom>
            <a:grpFill/>
            <a:ln w="28575">
              <a:solidFill>
                <a:srgbClr val="33CCCC"/>
              </a:solidFill>
              <a:round/>
              <a:headEnd/>
              <a:tailEnd/>
            </a:ln>
            <a:effectLst/>
          </p:spPr>
        </p:cxnSp>
      </p:grpSp>
      <p:sp>
        <p:nvSpPr>
          <p:cNvPr id="346138" name="Oval 26"/>
          <p:cNvSpPr>
            <a:spLocks noChangeArrowheads="1"/>
          </p:cNvSpPr>
          <p:nvPr/>
        </p:nvSpPr>
        <p:spPr bwMode="auto">
          <a:xfrm>
            <a:off x="6756400" y="3575051"/>
            <a:ext cx="260350" cy="561975"/>
          </a:xfrm>
          <a:prstGeom prst="ellipse">
            <a:avLst/>
          </a:prstGeom>
          <a:solidFill>
            <a:srgbClr val="FF0000"/>
          </a:solidFill>
          <a:ln w="9525">
            <a:solidFill>
              <a:schemeClr val="tx1"/>
            </a:solidFill>
            <a:round/>
            <a:headEnd/>
            <a:tailEnd/>
          </a:ln>
          <a:effectLst/>
        </p:spPr>
        <p:txBody>
          <a:bodyPr wrap="none" anchor="ctr">
            <a:spAutoFit/>
          </a:bodyPr>
          <a:lstStyle/>
          <a:p>
            <a:endParaRPr lang="en-US" sz="2000"/>
          </a:p>
        </p:txBody>
      </p:sp>
      <p:sp>
        <p:nvSpPr>
          <p:cNvPr id="346139" name="Oval 27"/>
          <p:cNvSpPr>
            <a:spLocks noChangeArrowheads="1"/>
          </p:cNvSpPr>
          <p:nvPr/>
        </p:nvSpPr>
        <p:spPr bwMode="auto">
          <a:xfrm>
            <a:off x="5629275" y="3590926"/>
            <a:ext cx="260350" cy="561975"/>
          </a:xfrm>
          <a:prstGeom prst="ellipse">
            <a:avLst/>
          </a:prstGeom>
          <a:solidFill>
            <a:srgbClr val="00B050"/>
          </a:solidFill>
          <a:ln w="9525">
            <a:solidFill>
              <a:schemeClr val="tx1"/>
            </a:solidFill>
            <a:round/>
            <a:headEnd/>
            <a:tailEnd/>
          </a:ln>
          <a:effectLst/>
        </p:spPr>
        <p:txBody>
          <a:bodyPr wrap="none" anchor="ctr">
            <a:spAutoFit/>
          </a:bodyPr>
          <a:lstStyle/>
          <a:p>
            <a:endParaRPr lang="en-US" sz="2000"/>
          </a:p>
        </p:txBody>
      </p:sp>
      <p:sp>
        <p:nvSpPr>
          <p:cNvPr id="346140" name="Text Box 28"/>
          <p:cNvSpPr txBox="1">
            <a:spLocks noChangeArrowheads="1"/>
          </p:cNvSpPr>
          <p:nvPr/>
        </p:nvSpPr>
        <p:spPr bwMode="auto">
          <a:xfrm>
            <a:off x="1865064" y="4233863"/>
            <a:ext cx="3164136" cy="461665"/>
          </a:xfrm>
          <a:prstGeom prst="rect">
            <a:avLst/>
          </a:prstGeom>
          <a:noFill/>
          <a:ln w="9525" algn="ctr">
            <a:noFill/>
            <a:miter lim="800000"/>
            <a:headEnd/>
            <a:tailEnd/>
          </a:ln>
          <a:effectLst/>
        </p:spPr>
        <p:txBody>
          <a:bodyPr wrap="none">
            <a:spAutoFit/>
          </a:bodyPr>
          <a:lstStyle/>
          <a:p>
            <a:pPr eaLnBrk="0" hangingPunct="0"/>
            <a:r>
              <a:rPr lang="en-US" sz="2400" dirty="0">
                <a:solidFill>
                  <a:schemeClr val="bg1"/>
                </a:solidFill>
              </a:rPr>
              <a:t>“Coulomb”  “Confining”</a:t>
            </a:r>
          </a:p>
        </p:txBody>
      </p:sp>
      <p:sp>
        <p:nvSpPr>
          <p:cNvPr id="346151" name="Text Box 39"/>
          <p:cNvSpPr txBox="1">
            <a:spLocks noChangeArrowheads="1"/>
          </p:cNvSpPr>
          <p:nvPr/>
        </p:nvSpPr>
        <p:spPr bwMode="auto">
          <a:xfrm>
            <a:off x="166687" y="854075"/>
            <a:ext cx="4724400" cy="954107"/>
          </a:xfrm>
          <a:prstGeom prst="rect">
            <a:avLst/>
          </a:prstGeom>
          <a:noFill/>
          <a:ln w="9525">
            <a:noFill/>
            <a:miter lim="800000"/>
            <a:headEnd/>
            <a:tailEnd/>
          </a:ln>
          <a:effectLst/>
        </p:spPr>
        <p:txBody>
          <a:bodyPr>
            <a:spAutoFit/>
          </a:bodyPr>
          <a:lstStyle/>
          <a:p>
            <a:r>
              <a:rPr lang="en-US" sz="2800" dirty="0">
                <a:solidFill>
                  <a:schemeClr val="bg1"/>
                </a:solidFill>
                <a:cs typeface="Arial" pitchFamily="34" charset="0"/>
              </a:rPr>
              <a:t>Hadrons are composite objects made of quarks and gluons</a:t>
            </a:r>
          </a:p>
        </p:txBody>
      </p:sp>
      <p:pic>
        <p:nvPicPr>
          <p:cNvPr id="346155" name="Picture 43"/>
          <p:cNvPicPr>
            <a:picLocks noChangeAspect="1" noChangeArrowheads="1"/>
          </p:cNvPicPr>
          <p:nvPr/>
        </p:nvPicPr>
        <p:blipFill>
          <a:blip r:embed="rId5" cstate="print"/>
          <a:srcRect l="45047" t="53773" r="464" b="21698"/>
          <a:stretch>
            <a:fillRect/>
          </a:stretch>
        </p:blipFill>
        <p:spPr bwMode="auto">
          <a:xfrm>
            <a:off x="6948487" y="914400"/>
            <a:ext cx="1676400" cy="990600"/>
          </a:xfrm>
          <a:prstGeom prst="rect">
            <a:avLst/>
          </a:prstGeom>
          <a:noFill/>
          <a:ln w="9525" algn="ctr">
            <a:noFill/>
            <a:miter lim="800000"/>
            <a:headEnd/>
            <a:tailEnd/>
          </a:ln>
          <a:effectLst/>
        </p:spPr>
      </p:pic>
      <p:pic>
        <p:nvPicPr>
          <p:cNvPr id="346156" name="Picture 44"/>
          <p:cNvPicPr>
            <a:picLocks noChangeAspect="1" noChangeArrowheads="1"/>
          </p:cNvPicPr>
          <p:nvPr/>
        </p:nvPicPr>
        <p:blipFill>
          <a:blip r:embed="rId5" cstate="print"/>
          <a:srcRect r="52942" b="75471"/>
          <a:stretch>
            <a:fillRect/>
          </a:stretch>
        </p:blipFill>
        <p:spPr bwMode="auto">
          <a:xfrm>
            <a:off x="5195887" y="914400"/>
            <a:ext cx="1447800" cy="990600"/>
          </a:xfrm>
          <a:prstGeom prst="rect">
            <a:avLst/>
          </a:prstGeom>
          <a:noFill/>
          <a:ln w="9525" algn="ctr">
            <a:noFill/>
            <a:miter lim="800000"/>
            <a:headEnd/>
            <a:tailEnd/>
          </a:ln>
          <a:effectLst/>
        </p:spPr>
      </p:pic>
      <p:sp>
        <p:nvSpPr>
          <p:cNvPr id="346159" name="Text Box 47"/>
          <p:cNvSpPr txBox="1">
            <a:spLocks noChangeArrowheads="1"/>
          </p:cNvSpPr>
          <p:nvPr/>
        </p:nvSpPr>
        <p:spPr bwMode="auto">
          <a:xfrm>
            <a:off x="1992436" y="6182380"/>
            <a:ext cx="5246564" cy="523220"/>
          </a:xfrm>
          <a:prstGeom prst="rect">
            <a:avLst/>
          </a:prstGeom>
          <a:noFill/>
          <a:ln w="9525" algn="ctr">
            <a:noFill/>
            <a:miter lim="800000"/>
            <a:headEnd/>
            <a:tailEnd/>
          </a:ln>
          <a:effectLst/>
        </p:spPr>
        <p:txBody>
          <a:bodyPr wrap="none">
            <a:spAutoFit/>
          </a:bodyPr>
          <a:lstStyle/>
          <a:p>
            <a:r>
              <a:rPr lang="en-US" sz="2800" dirty="0">
                <a:solidFill>
                  <a:schemeClr val="bg1"/>
                </a:solidFill>
              </a:rPr>
              <a:t>No one has ever seen a free quark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61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61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61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61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61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61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61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61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613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613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461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46121" grpId="0"/>
      <p:bldP spid="346122" grpId="0" animBg="1"/>
      <p:bldP spid="346123" grpId="0" animBg="1"/>
      <p:bldP spid="346124" grpId="0" animBg="1"/>
      <p:bldP spid="346125" grpId="0"/>
      <p:bldP spid="346126" grpId="0"/>
      <p:bldP spid="346138" grpId="0" animBg="1"/>
      <p:bldP spid="346139" grpId="0" animBg="1"/>
      <p:bldP spid="346140" grpId="0"/>
      <p:bldP spid="34615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841295"/>
            <a:ext cx="9144000" cy="3276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BF9D489C-FA5E-469C-9D70-D2AD398B02D1}" type="slidenum">
              <a:rPr lang="en-US" smtClean="0">
                <a:solidFill>
                  <a:schemeClr val="tx1"/>
                </a:solidFill>
              </a:rPr>
              <a:pPr/>
              <a:t>30</a:t>
            </a:fld>
            <a:endParaRPr lang="en-US">
              <a:solidFill>
                <a:schemeClr val="tx1"/>
              </a:solidFill>
            </a:endParaRPr>
          </a:p>
        </p:txBody>
      </p:sp>
      <p:sp>
        <p:nvSpPr>
          <p:cNvPr id="8" name="Rectangle 7"/>
          <p:cNvSpPr/>
          <p:nvPr/>
        </p:nvSpPr>
        <p:spPr>
          <a:xfrm>
            <a:off x="3230421" y="5802868"/>
            <a:ext cx="3312702" cy="369332"/>
          </a:xfrm>
          <a:prstGeom prst="rect">
            <a:avLst/>
          </a:prstGeom>
        </p:spPr>
        <p:txBody>
          <a:bodyPr wrap="none">
            <a:spAutoFit/>
          </a:bodyPr>
          <a:lstStyle/>
          <a:p>
            <a:r>
              <a:rPr lang="en-US" b="0" dirty="0"/>
              <a:t>https://arxiv.org/abs/1607.01711</a:t>
            </a:r>
          </a:p>
        </p:txBody>
      </p:sp>
      <p:pic>
        <p:nvPicPr>
          <p:cNvPr id="9" name="Picture 8"/>
          <p:cNvPicPr>
            <a:picLocks noChangeAspect="1"/>
          </p:cNvPicPr>
          <p:nvPr/>
        </p:nvPicPr>
        <p:blipFill rotWithShape="1">
          <a:blip r:embed="rId2"/>
          <a:srcRect t="28104" r="22291" b="46417"/>
          <a:stretch/>
        </p:blipFill>
        <p:spPr>
          <a:xfrm>
            <a:off x="152400" y="886507"/>
            <a:ext cx="8827680" cy="1628093"/>
          </a:xfrm>
          <a:prstGeom prst="rect">
            <a:avLst/>
          </a:prstGeom>
          <a:ln>
            <a:solidFill>
              <a:schemeClr val="tx1"/>
            </a:solidFill>
          </a:ln>
        </p:spPr>
      </p:pic>
      <p:grpSp>
        <p:nvGrpSpPr>
          <p:cNvPr id="11" name="Group 10"/>
          <p:cNvGrpSpPr/>
          <p:nvPr/>
        </p:nvGrpSpPr>
        <p:grpSpPr>
          <a:xfrm>
            <a:off x="152400" y="2993695"/>
            <a:ext cx="8903859" cy="2514600"/>
            <a:chOff x="576010" y="3048000"/>
            <a:chExt cx="8367251" cy="2057400"/>
          </a:xfrm>
        </p:grpSpPr>
        <p:pic>
          <p:nvPicPr>
            <p:cNvPr id="5" name="Picture 4"/>
            <p:cNvPicPr>
              <a:picLocks noChangeAspect="1"/>
            </p:cNvPicPr>
            <p:nvPr/>
          </p:nvPicPr>
          <p:blipFill>
            <a:blip r:embed="rId3"/>
            <a:stretch>
              <a:fillRect/>
            </a:stretch>
          </p:blipFill>
          <p:spPr>
            <a:xfrm>
              <a:off x="6934200" y="3048000"/>
              <a:ext cx="2009061" cy="1981200"/>
            </a:xfrm>
            <a:prstGeom prst="rect">
              <a:avLst/>
            </a:prstGeom>
          </p:spPr>
        </p:pic>
        <p:pic>
          <p:nvPicPr>
            <p:cNvPr id="6" name="Picture 5"/>
            <p:cNvPicPr>
              <a:picLocks noChangeAspect="1"/>
            </p:cNvPicPr>
            <p:nvPr/>
          </p:nvPicPr>
          <p:blipFill>
            <a:blip r:embed="rId4"/>
            <a:stretch>
              <a:fillRect/>
            </a:stretch>
          </p:blipFill>
          <p:spPr>
            <a:xfrm>
              <a:off x="4876800" y="3048000"/>
              <a:ext cx="1870647" cy="1991914"/>
            </a:xfrm>
            <a:prstGeom prst="rect">
              <a:avLst/>
            </a:prstGeom>
          </p:spPr>
        </p:pic>
        <p:pic>
          <p:nvPicPr>
            <p:cNvPr id="7" name="Picture 6"/>
            <p:cNvPicPr>
              <a:picLocks noChangeAspect="1"/>
            </p:cNvPicPr>
            <p:nvPr/>
          </p:nvPicPr>
          <p:blipFill rotWithShape="1">
            <a:blip r:embed="rId5"/>
            <a:srcRect t="45446"/>
            <a:stretch/>
          </p:blipFill>
          <p:spPr>
            <a:xfrm>
              <a:off x="576010" y="3069173"/>
              <a:ext cx="2319590" cy="2036227"/>
            </a:xfrm>
            <a:prstGeom prst="rect">
              <a:avLst/>
            </a:prstGeom>
          </p:spPr>
        </p:pic>
        <p:pic>
          <p:nvPicPr>
            <p:cNvPr id="10" name="Picture 9"/>
            <p:cNvPicPr>
              <a:picLocks noChangeAspect="1"/>
            </p:cNvPicPr>
            <p:nvPr/>
          </p:nvPicPr>
          <p:blipFill rotWithShape="1">
            <a:blip r:embed="rId5"/>
            <a:srcRect b="51964"/>
            <a:stretch/>
          </p:blipFill>
          <p:spPr>
            <a:xfrm>
              <a:off x="2564660" y="3048000"/>
              <a:ext cx="2464540" cy="1905000"/>
            </a:xfrm>
            <a:prstGeom prst="rect">
              <a:avLst/>
            </a:prstGeom>
          </p:spPr>
        </p:pic>
      </p:grpSp>
      <p:sp>
        <p:nvSpPr>
          <p:cNvPr id="12" name="TextBox 11"/>
          <p:cNvSpPr txBox="1"/>
          <p:nvPr/>
        </p:nvSpPr>
        <p:spPr>
          <a:xfrm>
            <a:off x="533400" y="152400"/>
            <a:ext cx="8192436" cy="584775"/>
          </a:xfrm>
          <a:prstGeom prst="rect">
            <a:avLst/>
          </a:prstGeom>
          <a:noFill/>
        </p:spPr>
        <p:txBody>
          <a:bodyPr wrap="none" rtlCol="0">
            <a:spAutoFit/>
          </a:bodyPr>
          <a:lstStyle/>
          <a:p>
            <a:r>
              <a:rPr lang="en-US" sz="3200" b="0" u="sng" dirty="0">
                <a:solidFill>
                  <a:schemeClr val="bg1"/>
                </a:solidFill>
              </a:rPr>
              <a:t>Proton Imagined on the </a:t>
            </a:r>
            <a:r>
              <a:rPr lang="en-US" sz="3200" b="0" u="sng" dirty="0" err="1">
                <a:solidFill>
                  <a:schemeClr val="bg1"/>
                </a:solidFill>
              </a:rPr>
              <a:t>Yoctosecond</a:t>
            </a:r>
            <a:r>
              <a:rPr lang="en-US" sz="3200" b="0" u="sng" dirty="0">
                <a:solidFill>
                  <a:schemeClr val="bg1"/>
                </a:solidFill>
              </a:rPr>
              <a:t> Time Scale</a:t>
            </a:r>
          </a:p>
        </p:txBody>
      </p:sp>
    </p:spTree>
    <p:extLst>
      <p:ext uri="{BB962C8B-B14F-4D97-AF65-F5344CB8AC3E}">
        <p14:creationId xmlns:p14="http://schemas.microsoft.com/office/powerpoint/2010/main" val="22552496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838200"/>
            <a:ext cx="8991600" cy="6124754"/>
          </a:xfrm>
          <a:prstGeom prst="rect">
            <a:avLst/>
          </a:prstGeom>
          <a:noFill/>
        </p:spPr>
        <p:txBody>
          <a:bodyPr wrap="square" rtlCol="0">
            <a:spAutoFit/>
          </a:bodyPr>
          <a:lstStyle/>
          <a:p>
            <a:r>
              <a:rPr lang="en-US" sz="2800" u="sng" dirty="0">
                <a:solidFill>
                  <a:schemeClr val="bg1"/>
                </a:solidFill>
              </a:rPr>
              <a:t>Thought</a:t>
            </a:r>
            <a:r>
              <a:rPr lang="en-US" sz="2800" dirty="0">
                <a:solidFill>
                  <a:schemeClr val="bg1"/>
                </a:solidFill>
              </a:rPr>
              <a:t> – Is the flow pattern everywhere?</a:t>
            </a:r>
          </a:p>
          <a:p>
            <a:endParaRPr lang="en-US" sz="2800" dirty="0">
              <a:solidFill>
                <a:schemeClr val="bg1"/>
              </a:solidFill>
            </a:endParaRPr>
          </a:p>
          <a:p>
            <a:r>
              <a:rPr lang="en-US" sz="2800" u="sng" dirty="0">
                <a:solidFill>
                  <a:schemeClr val="bg1"/>
                </a:solidFill>
              </a:rPr>
              <a:t>Hypothesis</a:t>
            </a:r>
            <a:r>
              <a:rPr lang="en-US" sz="2800" dirty="0">
                <a:solidFill>
                  <a:schemeClr val="bg1"/>
                </a:solidFill>
              </a:rPr>
              <a:t> – Lower energy </a:t>
            </a:r>
            <a:r>
              <a:rPr lang="en-US" sz="2800" dirty="0">
                <a:solidFill>
                  <a:schemeClr val="bg1"/>
                </a:solidFill>
                <a:sym typeface="Wingdings" panose="05000000000000000000" pitchFamily="2" charset="2"/>
              </a:rPr>
              <a:t> no QGP  no flow pattern</a:t>
            </a:r>
            <a:endParaRPr lang="en-US" sz="2800" dirty="0">
              <a:solidFill>
                <a:schemeClr val="bg1"/>
              </a:solidFill>
            </a:endParaRPr>
          </a:p>
          <a:p>
            <a:endParaRPr lang="en-US" sz="2800" dirty="0">
              <a:solidFill>
                <a:schemeClr val="bg1"/>
              </a:solidFill>
            </a:endParaRPr>
          </a:p>
          <a:p>
            <a:r>
              <a:rPr lang="en-US" sz="2800" u="sng" dirty="0">
                <a:solidFill>
                  <a:schemeClr val="bg1"/>
                </a:solidFill>
              </a:rPr>
              <a:t>Theory Predictions</a:t>
            </a:r>
            <a:r>
              <a:rPr lang="en-US" sz="2800" dirty="0">
                <a:solidFill>
                  <a:schemeClr val="bg1"/>
                </a:solidFill>
              </a:rPr>
              <a:t> - published calculations in 5 scenarios</a:t>
            </a:r>
          </a:p>
          <a:p>
            <a:endParaRPr lang="en-US" sz="2800" dirty="0">
              <a:solidFill>
                <a:schemeClr val="bg1"/>
              </a:solidFill>
            </a:endParaRPr>
          </a:p>
          <a:p>
            <a:endParaRPr lang="en-US" sz="2800" dirty="0">
              <a:solidFill>
                <a:schemeClr val="bg1"/>
              </a:solidFill>
            </a:endParaRPr>
          </a:p>
          <a:p>
            <a:endParaRPr lang="en-US" sz="2800" dirty="0">
              <a:solidFill>
                <a:schemeClr val="bg1"/>
              </a:solidFill>
            </a:endParaRPr>
          </a:p>
          <a:p>
            <a:r>
              <a:rPr lang="en-US" sz="2800" u="sng" dirty="0">
                <a:solidFill>
                  <a:schemeClr val="bg1"/>
                </a:solidFill>
              </a:rPr>
              <a:t>Proposal </a:t>
            </a:r>
            <a:r>
              <a:rPr lang="en-US" sz="2800" dirty="0">
                <a:solidFill>
                  <a:schemeClr val="bg1"/>
                </a:solidFill>
              </a:rPr>
              <a:t>– </a:t>
            </a:r>
            <a:r>
              <a:rPr lang="en-US" sz="2800" dirty="0" err="1">
                <a:solidFill>
                  <a:srgbClr val="FFFF00"/>
                </a:solidFill>
              </a:rPr>
              <a:t>d+Au</a:t>
            </a:r>
            <a:r>
              <a:rPr lang="en-US" sz="2800" dirty="0">
                <a:solidFill>
                  <a:srgbClr val="FFFF00"/>
                </a:solidFill>
              </a:rPr>
              <a:t> Beam Energy Scan (20, 39, 62, 200 GeV)</a:t>
            </a:r>
          </a:p>
          <a:p>
            <a:r>
              <a:rPr lang="en-US" sz="2800" dirty="0">
                <a:solidFill>
                  <a:schemeClr val="bg1"/>
                </a:solidFill>
              </a:rPr>
              <a:t>                    push Brookhaven to have a special 5 week run</a:t>
            </a:r>
          </a:p>
          <a:p>
            <a:endParaRPr lang="en-US" sz="2800" dirty="0">
              <a:solidFill>
                <a:schemeClr val="bg1"/>
              </a:solidFill>
            </a:endParaRPr>
          </a:p>
          <a:p>
            <a:r>
              <a:rPr lang="en-US" sz="2800" u="sng" dirty="0">
                <a:solidFill>
                  <a:schemeClr val="bg1"/>
                </a:solidFill>
              </a:rPr>
              <a:t>Data Taking </a:t>
            </a:r>
            <a:r>
              <a:rPr lang="en-US" sz="2800" dirty="0">
                <a:solidFill>
                  <a:schemeClr val="bg1"/>
                </a:solidFill>
              </a:rPr>
              <a:t>– triggers enhanced central collisions by x100 </a:t>
            </a:r>
          </a:p>
          <a:p>
            <a:endParaRPr lang="en-US" sz="2800" dirty="0">
              <a:solidFill>
                <a:schemeClr val="bg1"/>
              </a:solidFill>
            </a:endParaRPr>
          </a:p>
          <a:p>
            <a:r>
              <a:rPr lang="en-US" sz="2800" u="sng" dirty="0">
                <a:solidFill>
                  <a:schemeClr val="bg1"/>
                </a:solidFill>
              </a:rPr>
              <a:t>Analysis</a:t>
            </a:r>
            <a:r>
              <a:rPr lang="en-US" sz="2800" dirty="0">
                <a:solidFill>
                  <a:schemeClr val="bg1"/>
                </a:solidFill>
              </a:rPr>
              <a:t> – data recorded spring 2016, results very soon!</a:t>
            </a:r>
          </a:p>
        </p:txBody>
      </p:sp>
      <p:sp>
        <p:nvSpPr>
          <p:cNvPr id="4" name="Rectangle 1"/>
          <p:cNvSpPr>
            <a:spLocks noChangeArrowheads="1"/>
          </p:cNvSpPr>
          <p:nvPr/>
        </p:nvSpPr>
        <p:spPr bwMode="auto">
          <a:xfrm>
            <a:off x="1238436" y="3200400"/>
            <a:ext cx="6553200" cy="83099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000000"/>
                </a:solidFill>
                <a:effectLst/>
                <a:latin typeface="Arial" panose="020B0604020202020204" pitchFamily="34" charset="0"/>
                <a:cs typeface="Arial" panose="020B0604020202020204" pitchFamily="34" charset="0"/>
                <a:hlinkClick r:id="rId2"/>
              </a:rPr>
              <a:t>Exploring the Beam Energy Dependence of Flow-Like Signatures in Small System </a:t>
            </a:r>
            <a:r>
              <a:rPr kumimoji="0" lang="en-US" altLang="en-US" sz="1050" b="0" i="0" u="none" strike="noStrike" cap="none" normalizeH="0" baseline="0" dirty="0" err="1">
                <a:ln>
                  <a:noFill/>
                </a:ln>
                <a:solidFill>
                  <a:srgbClr val="000000"/>
                </a:solidFill>
                <a:effectLst/>
                <a:latin typeface="MathJax_Math-italic"/>
                <a:cs typeface="Arial" panose="020B0604020202020204" pitchFamily="34" charset="0"/>
                <a:hlinkClick r:id="rId2"/>
              </a:rPr>
              <a:t>d</a:t>
            </a:r>
            <a:r>
              <a:rPr kumimoji="0" lang="en-US" altLang="en-US" sz="1050" b="0" i="0" u="none" strike="noStrike" cap="none" normalizeH="0" baseline="0" dirty="0" err="1">
                <a:ln>
                  <a:noFill/>
                </a:ln>
                <a:solidFill>
                  <a:srgbClr val="000000"/>
                </a:solidFill>
                <a:effectLst/>
                <a:latin typeface="MathJax_Main"/>
                <a:cs typeface="Arial" panose="020B0604020202020204" pitchFamily="34" charset="0"/>
                <a:hlinkClick r:id="rId2"/>
              </a:rPr>
              <a:t>+</a:t>
            </a:r>
            <a:r>
              <a:rPr kumimoji="0" lang="en-US" altLang="en-US" sz="10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hlinkClick r:id="rId2"/>
              </a:rPr>
              <a:t>d+</a:t>
            </a:r>
            <a:r>
              <a:rPr kumimoji="0" lang="en-US" altLang="en-US" sz="3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hlinkClick r:id="rId2"/>
              </a:rPr>
              <a:t>Au</a:t>
            </a:r>
            <a:r>
              <a:rPr kumimoji="0" lang="en-US" altLang="en-US" sz="300" b="1" i="0" u="none" strike="noStrike" cap="none" normalizeH="0" baseline="0" dirty="0">
                <a:ln>
                  <a:noFill/>
                </a:ln>
                <a:solidFill>
                  <a:srgbClr val="000000"/>
                </a:solidFill>
                <a:effectLst/>
                <a:latin typeface="Arial" panose="020B0604020202020204" pitchFamily="34" charset="0"/>
                <a:cs typeface="Arial" panose="020B0604020202020204" pitchFamily="34" charset="0"/>
                <a:hlinkClick r:id="rId2"/>
              </a:rPr>
              <a:t> Collisions</a:t>
            </a:r>
            <a:r>
              <a:rPr kumimoji="0" lang="en-US" altLang="en-US" sz="1200" b="0" i="0" u="none" strike="noStrike" cap="none" normalizeH="0" baseline="0" dirty="0">
                <a:ln>
                  <a:noFill/>
                </a:ln>
                <a:solidFill>
                  <a:srgbClr val="000000"/>
                </a:solidFill>
                <a:effectLst/>
                <a:cs typeface="Arial" panose="020B0604020202020204" pitchFamily="34" charset="0"/>
              </a:rPr>
              <a:t> </a:t>
            </a:r>
            <a:br>
              <a:rPr kumimoji="0" lang="en-US" altLang="en-US" sz="1200" b="0" i="0" u="none" strike="noStrike" cap="none" normalizeH="0" baseline="0" dirty="0">
                <a:ln>
                  <a:noFill/>
                </a:ln>
                <a:solidFill>
                  <a:schemeClr val="tx1"/>
                </a:solidFill>
                <a:effectLst/>
              </a:rPr>
            </a:br>
            <a:r>
              <a:rPr kumimoji="0" lang="en-US" altLang="en-US" sz="1200" b="0" i="0" u="none" strike="noStrike" cap="none" normalizeH="0" baseline="0" dirty="0">
                <a:ln>
                  <a:noFill/>
                </a:ln>
                <a:solidFill>
                  <a:srgbClr val="6699CC"/>
                </a:solidFill>
                <a:effectLst/>
                <a:cs typeface="Arial" panose="020B0604020202020204" pitchFamily="34" charset="0"/>
                <a:hlinkClick r:id="rId3"/>
              </a:rPr>
              <a:t>J.D. </a:t>
            </a:r>
            <a:r>
              <a:rPr kumimoji="0" lang="en-US" altLang="en-US" sz="1200" b="0" i="0" u="none" strike="noStrike" cap="none" normalizeH="0" baseline="0" dirty="0" err="1">
                <a:ln>
                  <a:noFill/>
                </a:ln>
                <a:solidFill>
                  <a:srgbClr val="6699CC"/>
                </a:solidFill>
                <a:effectLst/>
                <a:cs typeface="Arial" panose="020B0604020202020204" pitchFamily="34" charset="0"/>
                <a:hlinkClick r:id="rId3"/>
              </a:rPr>
              <a:t>Orjuela</a:t>
            </a:r>
            <a:r>
              <a:rPr kumimoji="0" lang="en-US" altLang="en-US" sz="1200" b="0" i="0" u="none" strike="noStrike" cap="none" normalizeH="0" baseline="0" dirty="0">
                <a:ln>
                  <a:noFill/>
                </a:ln>
                <a:solidFill>
                  <a:srgbClr val="6699CC"/>
                </a:solidFill>
                <a:effectLst/>
                <a:cs typeface="Arial" panose="020B0604020202020204" pitchFamily="34" charset="0"/>
                <a:hlinkClick r:id="rId3"/>
              </a:rPr>
              <a:t> Koop</a:t>
            </a:r>
            <a:r>
              <a:rPr kumimoji="0" lang="en-US" altLang="en-US" sz="1200" b="0" i="0" u="none" strike="noStrike" cap="none" normalizeH="0" baseline="0" dirty="0">
                <a:ln>
                  <a:noFill/>
                </a:ln>
                <a:solidFill>
                  <a:srgbClr val="000000"/>
                </a:solidFill>
                <a:effectLst/>
                <a:cs typeface="Arial" panose="020B0604020202020204" pitchFamily="34" charset="0"/>
              </a:rPr>
              <a:t>, </a:t>
            </a:r>
            <a:r>
              <a:rPr kumimoji="0" lang="en-US" altLang="en-US" sz="1200" b="0" i="0" u="none" strike="noStrike" cap="none" normalizeH="0" baseline="0" dirty="0">
                <a:ln>
                  <a:noFill/>
                </a:ln>
                <a:solidFill>
                  <a:srgbClr val="6699CC"/>
                </a:solidFill>
                <a:effectLst/>
                <a:cs typeface="Arial" panose="020B0604020202020204" pitchFamily="34" charset="0"/>
                <a:hlinkClick r:id="rId4"/>
              </a:rPr>
              <a:t>R. Belmont</a:t>
            </a:r>
            <a:r>
              <a:rPr kumimoji="0" lang="en-US" altLang="en-US" sz="1200" b="0" i="0" u="none" strike="noStrike" cap="none" normalizeH="0" baseline="0" dirty="0">
                <a:ln>
                  <a:noFill/>
                </a:ln>
                <a:solidFill>
                  <a:srgbClr val="000000"/>
                </a:solidFill>
                <a:effectLst/>
                <a:cs typeface="Arial" panose="020B0604020202020204" pitchFamily="34" charset="0"/>
              </a:rPr>
              <a:t>, </a:t>
            </a:r>
            <a:r>
              <a:rPr kumimoji="0" lang="en-US" altLang="en-US" sz="1200" b="0" i="0" u="none" strike="noStrike" cap="none" normalizeH="0" baseline="0" dirty="0">
                <a:ln>
                  <a:noFill/>
                </a:ln>
                <a:solidFill>
                  <a:srgbClr val="6699CC"/>
                </a:solidFill>
                <a:effectLst/>
                <a:cs typeface="Arial" panose="020B0604020202020204" pitchFamily="34" charset="0"/>
                <a:hlinkClick r:id="rId5"/>
              </a:rPr>
              <a:t>P. Yin</a:t>
            </a:r>
            <a:r>
              <a:rPr kumimoji="0" lang="en-US" altLang="en-US" sz="1200" b="0" i="0" u="none" strike="noStrike" cap="none" normalizeH="0" baseline="0" dirty="0">
                <a:ln>
                  <a:noFill/>
                </a:ln>
                <a:solidFill>
                  <a:srgbClr val="000000"/>
                </a:solidFill>
                <a:effectLst/>
                <a:cs typeface="Arial" panose="020B0604020202020204" pitchFamily="34" charset="0"/>
              </a:rPr>
              <a:t>, </a:t>
            </a:r>
            <a:r>
              <a:rPr kumimoji="0" lang="en-US" altLang="en-US" sz="1200" b="0" i="0" u="none" strike="noStrike" cap="none" normalizeH="0" baseline="0" dirty="0">
                <a:ln>
                  <a:noFill/>
                </a:ln>
                <a:solidFill>
                  <a:srgbClr val="6699CC"/>
                </a:solidFill>
                <a:effectLst/>
                <a:cs typeface="Arial" panose="020B0604020202020204" pitchFamily="34" charset="0"/>
                <a:hlinkClick r:id="rId6"/>
              </a:rPr>
              <a:t>J.L. Nagle</a:t>
            </a:r>
            <a:r>
              <a:rPr kumimoji="0" lang="en-US" altLang="en-US" sz="1200" b="0" i="0" u="none" strike="noStrike" cap="none" normalizeH="0" baseline="0" dirty="0">
                <a:ln>
                  <a:noFill/>
                </a:ln>
                <a:solidFill>
                  <a:srgbClr val="000000"/>
                </a:solidFill>
                <a:effectLst/>
                <a:cs typeface="Arial" panose="020B0604020202020204" pitchFamily="34" charset="0"/>
              </a:rPr>
              <a:t> (</a:t>
            </a:r>
            <a:r>
              <a:rPr kumimoji="0" lang="en-US" altLang="en-US" sz="1200" b="0" i="0" u="none" strike="noStrike" cap="none" normalizeH="0" baseline="0" dirty="0">
                <a:ln>
                  <a:noFill/>
                </a:ln>
                <a:solidFill>
                  <a:srgbClr val="6699CC"/>
                </a:solidFill>
                <a:effectLst/>
                <a:cs typeface="Arial" panose="020B0604020202020204" pitchFamily="34" charset="0"/>
                <a:hlinkClick r:id="rId7"/>
              </a:rPr>
              <a:t>Colorado U.</a:t>
            </a:r>
            <a:r>
              <a:rPr kumimoji="0" lang="en-US" altLang="en-US" sz="1200" b="0" i="0" u="none" strike="noStrike" cap="none" normalizeH="0" baseline="0" dirty="0">
                <a:ln>
                  <a:noFill/>
                </a:ln>
                <a:solidFill>
                  <a:srgbClr val="000000"/>
                </a:solidFill>
                <a:effectLst/>
                <a:cs typeface="Arial" panose="020B0604020202020204" pitchFamily="34" charset="0"/>
              </a:rPr>
              <a:t>). Dec 21, 2015. 8 pp. </a:t>
            </a:r>
            <a:br>
              <a:rPr kumimoji="0" lang="en-US" altLang="en-US" sz="1200" b="0" i="0" u="none" strike="noStrike" cap="none" normalizeH="0" baseline="0" dirty="0">
                <a:ln>
                  <a:noFill/>
                </a:ln>
                <a:solidFill>
                  <a:srgbClr val="000000"/>
                </a:solidFill>
                <a:effectLst/>
                <a:cs typeface="Arial" panose="020B0604020202020204" pitchFamily="34" charset="0"/>
              </a:rPr>
            </a:br>
            <a:r>
              <a:rPr kumimoji="0" lang="en-US" altLang="en-US" sz="1200" b="0" i="0" u="none" strike="noStrike" cap="none" normalizeH="0" baseline="0" dirty="0">
                <a:ln>
                  <a:noFill/>
                </a:ln>
                <a:solidFill>
                  <a:srgbClr val="000000"/>
                </a:solidFill>
                <a:effectLst/>
                <a:cs typeface="Arial" panose="020B0604020202020204" pitchFamily="34" charset="0"/>
              </a:rPr>
              <a:t>Published in </a:t>
            </a:r>
            <a:r>
              <a:rPr kumimoji="0" lang="en-US" altLang="en-US" sz="1200" b="1" i="0" u="none" strike="noStrike" cap="none" normalizeH="0" baseline="0" dirty="0" err="1">
                <a:ln>
                  <a:noFill/>
                </a:ln>
                <a:solidFill>
                  <a:srgbClr val="000000"/>
                </a:solidFill>
                <a:effectLst/>
                <a:cs typeface="Arial" panose="020B0604020202020204" pitchFamily="34" charset="0"/>
              </a:rPr>
              <a:t>Phys.Rev</a:t>
            </a:r>
            <a:r>
              <a:rPr kumimoji="0" lang="en-US" altLang="en-US" sz="1200" b="1" i="0" u="none" strike="noStrike" cap="none" normalizeH="0" baseline="0" dirty="0">
                <a:ln>
                  <a:noFill/>
                </a:ln>
                <a:solidFill>
                  <a:srgbClr val="000000"/>
                </a:solidFill>
                <a:effectLst/>
                <a:cs typeface="Arial" panose="020B0604020202020204" pitchFamily="34" charset="0"/>
              </a:rPr>
              <a:t>. C93 (2016) no.4, 044910</a:t>
            </a:r>
            <a:r>
              <a:rPr kumimoji="0" lang="en-US" altLang="en-US" sz="1200" b="0" i="0" u="none" strike="noStrike" cap="none" normalizeH="0" baseline="0" dirty="0">
                <a:ln>
                  <a:noFill/>
                </a:ln>
                <a:solidFill>
                  <a:srgbClr val="000000"/>
                </a:solidFill>
                <a:effectLst/>
                <a:cs typeface="Arial" panose="020B0604020202020204" pitchFamily="34" charset="0"/>
              </a:rPr>
              <a:t> </a:t>
            </a:r>
            <a:r>
              <a:rPr kumimoji="0" lang="en-US" altLang="en-US" sz="300" b="0" i="0" u="none" strike="noStrike" cap="none" normalizeH="0" baseline="0" dirty="0">
                <a:ln>
                  <a:noFill/>
                </a:ln>
                <a:solidFill>
                  <a:schemeClr val="tx1"/>
                </a:solidFill>
                <a:effectLst/>
              </a:rPr>
              <a:t> </a:t>
            </a:r>
            <a:endParaRPr kumimoji="0" lang="en-US" altLang="en-US" sz="1200" b="0" i="0" u="none" strike="noStrike" cap="none" normalizeH="0" baseline="0" dirty="0">
              <a:ln>
                <a:noFill/>
              </a:ln>
              <a:solidFill>
                <a:schemeClr val="tx1"/>
              </a:solidFill>
              <a:effectLst/>
              <a:latin typeface="Arial" panose="020B0604020202020204" pitchFamily="34" charset="0"/>
            </a:endParaRPr>
          </a:p>
        </p:txBody>
      </p:sp>
      <p:sp>
        <p:nvSpPr>
          <p:cNvPr id="2" name="TextBox 1"/>
          <p:cNvSpPr txBox="1"/>
          <p:nvPr/>
        </p:nvSpPr>
        <p:spPr>
          <a:xfrm>
            <a:off x="2895600" y="76200"/>
            <a:ext cx="3473643" cy="646331"/>
          </a:xfrm>
          <a:prstGeom prst="rect">
            <a:avLst/>
          </a:prstGeom>
          <a:noFill/>
        </p:spPr>
        <p:txBody>
          <a:bodyPr wrap="none" rtlCol="0">
            <a:spAutoFit/>
          </a:bodyPr>
          <a:lstStyle/>
          <a:p>
            <a:r>
              <a:rPr lang="en-US" sz="3600" u="sng" dirty="0">
                <a:solidFill>
                  <a:schemeClr val="bg1"/>
                </a:solidFill>
              </a:rPr>
              <a:t>Scientific Method</a:t>
            </a:r>
          </a:p>
        </p:txBody>
      </p:sp>
    </p:spTree>
    <p:extLst>
      <p:ext uri="{BB962C8B-B14F-4D97-AF65-F5344CB8AC3E}">
        <p14:creationId xmlns:p14="http://schemas.microsoft.com/office/powerpoint/2010/main" val="3614512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F9D489C-FA5E-469C-9D70-D2AD398B02D1}" type="slidenum">
              <a:rPr lang="en-US" smtClean="0"/>
              <a:pPr/>
              <a:t>32</a:t>
            </a:fld>
            <a:endParaRPr lang="en-US"/>
          </a:p>
        </p:txBody>
      </p:sp>
      <p:sp>
        <p:nvSpPr>
          <p:cNvPr id="5" name="TextBox 4"/>
          <p:cNvSpPr txBox="1"/>
          <p:nvPr/>
        </p:nvSpPr>
        <p:spPr>
          <a:xfrm>
            <a:off x="533401" y="39469"/>
            <a:ext cx="8153400" cy="584775"/>
          </a:xfrm>
          <a:prstGeom prst="rect">
            <a:avLst/>
          </a:prstGeom>
          <a:noFill/>
        </p:spPr>
        <p:txBody>
          <a:bodyPr wrap="square" rtlCol="0">
            <a:spAutoFit/>
          </a:bodyPr>
          <a:lstStyle/>
          <a:p>
            <a:pPr algn="ctr"/>
            <a:r>
              <a:rPr lang="en-US" sz="3200" b="0" u="sng" dirty="0">
                <a:solidFill>
                  <a:schemeClr val="bg1"/>
                </a:solidFill>
              </a:rPr>
              <a:t>Emergent Phenomena</a:t>
            </a:r>
          </a:p>
        </p:txBody>
      </p:sp>
      <p:sp>
        <p:nvSpPr>
          <p:cNvPr id="6" name="TextBox 5"/>
          <p:cNvSpPr txBox="1"/>
          <p:nvPr/>
        </p:nvSpPr>
        <p:spPr>
          <a:xfrm>
            <a:off x="76200" y="760035"/>
            <a:ext cx="8763000" cy="2923877"/>
          </a:xfrm>
          <a:prstGeom prst="rect">
            <a:avLst/>
          </a:prstGeom>
          <a:noFill/>
        </p:spPr>
        <p:txBody>
          <a:bodyPr wrap="square" rtlCol="0">
            <a:spAutoFit/>
          </a:bodyPr>
          <a:lstStyle/>
          <a:p>
            <a:r>
              <a:rPr lang="en-US" sz="2800" b="0" dirty="0">
                <a:solidFill>
                  <a:schemeClr val="bg1"/>
                </a:solidFill>
              </a:rPr>
              <a:t>Connection from the Strong Force (QCD) </a:t>
            </a:r>
          </a:p>
          <a:p>
            <a:r>
              <a:rPr lang="en-US" sz="2800" b="0" dirty="0">
                <a:solidFill>
                  <a:schemeClr val="bg1"/>
                </a:solidFill>
              </a:rPr>
              <a:t>to the</a:t>
            </a:r>
            <a:r>
              <a:rPr lang="en-US" sz="2800" dirty="0">
                <a:solidFill>
                  <a:schemeClr val="bg1"/>
                </a:solidFill>
              </a:rPr>
              <a:t> </a:t>
            </a:r>
            <a:r>
              <a:rPr lang="en-US" sz="2800" b="0" dirty="0">
                <a:solidFill>
                  <a:schemeClr val="bg1"/>
                </a:solidFill>
              </a:rPr>
              <a:t>phenomena of confinement and </a:t>
            </a:r>
          </a:p>
          <a:p>
            <a:r>
              <a:rPr lang="en-US" sz="2800" b="0" dirty="0">
                <a:solidFill>
                  <a:schemeClr val="bg1"/>
                </a:solidFill>
              </a:rPr>
              <a:t>asymptotic freedom was fundamental</a:t>
            </a:r>
          </a:p>
          <a:p>
            <a:endParaRPr lang="en-US" sz="1600" b="0" dirty="0">
              <a:solidFill>
                <a:schemeClr val="bg1"/>
              </a:solidFill>
            </a:endParaRPr>
          </a:p>
          <a:p>
            <a:r>
              <a:rPr lang="en-US" sz="2800" b="0" dirty="0">
                <a:solidFill>
                  <a:schemeClr val="bg1"/>
                </a:solidFill>
              </a:rPr>
              <a:t>Connection from QCD to the emergent phenomena of near perfect fluidity of the Quark-Gluon Plasma is just as fundamental </a:t>
            </a:r>
          </a:p>
        </p:txBody>
      </p:sp>
      <p:pic>
        <p:nvPicPr>
          <p:cNvPr id="7" name="Picture 2" descr="http://amhistory.si.edu/img/collections_xlarge/nmah2004-02801_428px.jpg"/>
          <p:cNvPicPr>
            <a:picLocks noChangeAspect="1" noChangeArrowheads="1"/>
          </p:cNvPicPr>
          <p:nvPr/>
        </p:nvPicPr>
        <p:blipFill>
          <a:blip r:embed="rId2" cstate="print">
            <a:clrChange>
              <a:clrFrom>
                <a:srgbClr val="0A0A0A"/>
              </a:clrFrom>
              <a:clrTo>
                <a:srgbClr val="0A0A0A">
                  <a:alpha val="0"/>
                </a:srgbClr>
              </a:clrTo>
            </a:clrChange>
          </a:blip>
          <a:srcRect/>
          <a:stretch>
            <a:fillRect/>
          </a:stretch>
        </p:blipFill>
        <p:spPr bwMode="auto">
          <a:xfrm>
            <a:off x="6934200" y="624244"/>
            <a:ext cx="1676399" cy="1535394"/>
          </a:xfrm>
          <a:prstGeom prst="rect">
            <a:avLst/>
          </a:prstGeom>
          <a:noFill/>
        </p:spPr>
      </p:pic>
      <p:sp>
        <p:nvSpPr>
          <p:cNvPr id="8" name="TextBox 7"/>
          <p:cNvSpPr txBox="1"/>
          <p:nvPr/>
        </p:nvSpPr>
        <p:spPr>
          <a:xfrm>
            <a:off x="76200" y="3846255"/>
            <a:ext cx="8991600" cy="2554545"/>
          </a:xfrm>
          <a:prstGeom prst="rect">
            <a:avLst/>
          </a:prstGeom>
          <a:solidFill>
            <a:schemeClr val="tx1"/>
          </a:solidFill>
          <a:ln>
            <a:solidFill>
              <a:schemeClr val="bg2"/>
            </a:solidFill>
          </a:ln>
        </p:spPr>
        <p:txBody>
          <a:bodyPr wrap="square" rtlCol="0">
            <a:spAutoFit/>
          </a:bodyPr>
          <a:lstStyle/>
          <a:p>
            <a:pPr algn="ctr"/>
            <a:r>
              <a:rPr lang="en-US" sz="2800" b="0" dirty="0">
                <a:solidFill>
                  <a:srgbClr val="FFC000"/>
                </a:solidFill>
              </a:rPr>
              <a:t>Perfect fluidity tells us the nature of the QGP,</a:t>
            </a:r>
          </a:p>
          <a:p>
            <a:pPr algn="ctr"/>
            <a:r>
              <a:rPr lang="en-US" sz="2800" b="0" dirty="0">
                <a:solidFill>
                  <a:srgbClr val="FFC000"/>
                </a:solidFill>
              </a:rPr>
              <a:t>more importantly we need to reconcile:</a:t>
            </a:r>
          </a:p>
          <a:p>
            <a:pPr algn="ctr"/>
            <a:r>
              <a:rPr lang="en-US" sz="2000" b="0" dirty="0">
                <a:solidFill>
                  <a:srgbClr val="FFC000"/>
                </a:solidFill>
              </a:rPr>
              <a:t> </a:t>
            </a:r>
          </a:p>
          <a:p>
            <a:pPr algn="ctr"/>
            <a:r>
              <a:rPr lang="en-US" sz="2800" b="0" dirty="0">
                <a:solidFill>
                  <a:srgbClr val="FFC000"/>
                </a:solidFill>
              </a:rPr>
              <a:t>Most important discovery in field:  </a:t>
            </a:r>
            <a:r>
              <a:rPr lang="en-US" sz="2800" b="0" u="sng" dirty="0">
                <a:solidFill>
                  <a:srgbClr val="FFC000"/>
                </a:solidFill>
              </a:rPr>
              <a:t>perfect fluid </a:t>
            </a:r>
          </a:p>
          <a:p>
            <a:pPr algn="ctr"/>
            <a:r>
              <a:rPr lang="en-US" sz="2800" b="0" dirty="0">
                <a:solidFill>
                  <a:schemeClr val="bg1"/>
                </a:solidFill>
              </a:rPr>
              <a:t>&amp;</a:t>
            </a:r>
          </a:p>
          <a:p>
            <a:pPr algn="ctr"/>
            <a:r>
              <a:rPr lang="en-US" sz="2800" b="0" dirty="0">
                <a:solidFill>
                  <a:srgbClr val="FFC000"/>
                </a:solidFill>
              </a:rPr>
              <a:t>Crucial part of QCD:   </a:t>
            </a:r>
            <a:r>
              <a:rPr lang="en-US" sz="2800" b="0" u="sng" dirty="0">
                <a:solidFill>
                  <a:srgbClr val="FFC000"/>
                </a:solidFill>
              </a:rPr>
              <a:t>weak coupling at short distances</a:t>
            </a:r>
          </a:p>
        </p:txBody>
      </p:sp>
    </p:spTree>
    <p:extLst>
      <p:ext uri="{BB962C8B-B14F-4D97-AF65-F5344CB8AC3E}">
        <p14:creationId xmlns:p14="http://schemas.microsoft.com/office/powerpoint/2010/main" val="86163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8600" y="228600"/>
            <a:ext cx="5791199" cy="2246769"/>
          </a:xfrm>
          <a:prstGeom prst="rect">
            <a:avLst/>
          </a:prstGeom>
          <a:noFill/>
        </p:spPr>
        <p:txBody>
          <a:bodyPr wrap="square" rtlCol="0">
            <a:spAutoFit/>
          </a:bodyPr>
          <a:lstStyle/>
          <a:p>
            <a:r>
              <a:rPr lang="en-US" sz="2800" dirty="0">
                <a:solidFill>
                  <a:schemeClr val="bg1"/>
                </a:solidFill>
              </a:rPr>
              <a:t>What happens to a colored object </a:t>
            </a:r>
          </a:p>
          <a:p>
            <a:r>
              <a:rPr lang="en-US" sz="2800" dirty="0">
                <a:solidFill>
                  <a:schemeClr val="bg1"/>
                </a:solidFill>
              </a:rPr>
              <a:t>(far out of equilibrium) as it </a:t>
            </a:r>
          </a:p>
          <a:p>
            <a:r>
              <a:rPr lang="en-US" sz="2800" dirty="0">
                <a:solidFill>
                  <a:schemeClr val="bg1"/>
                </a:solidFill>
              </a:rPr>
              <a:t>traverses the QGP?</a:t>
            </a:r>
          </a:p>
          <a:p>
            <a:endParaRPr lang="en-US" sz="2800" dirty="0">
              <a:solidFill>
                <a:schemeClr val="bg1"/>
              </a:solidFill>
            </a:endParaRPr>
          </a:p>
          <a:p>
            <a:r>
              <a:rPr lang="en-US" sz="2800" dirty="0">
                <a:solidFill>
                  <a:schemeClr val="bg1"/>
                </a:solidFill>
              </a:rPr>
              <a:t>Think deep-inelastic scattering of QGP</a:t>
            </a:r>
          </a:p>
        </p:txBody>
      </p:sp>
      <p:pic>
        <p:nvPicPr>
          <p:cNvPr id="7" name="Picture 2"/>
          <p:cNvPicPr>
            <a:picLocks noChangeAspect="1" noChangeArrowheads="1"/>
          </p:cNvPicPr>
          <p:nvPr/>
        </p:nvPicPr>
        <p:blipFill>
          <a:blip r:embed="rId2" cstate="print"/>
          <a:srcRect/>
          <a:stretch>
            <a:fillRect/>
          </a:stretch>
        </p:blipFill>
        <p:spPr bwMode="auto">
          <a:xfrm>
            <a:off x="6096000" y="714375"/>
            <a:ext cx="2657475" cy="1343025"/>
          </a:xfrm>
          <a:prstGeom prst="rect">
            <a:avLst/>
          </a:prstGeom>
          <a:noFill/>
          <a:ln w="9525">
            <a:noFill/>
            <a:miter lim="800000"/>
            <a:headEnd/>
            <a:tailEnd/>
          </a:ln>
        </p:spPr>
      </p:pic>
      <p:pic>
        <p:nvPicPr>
          <p:cNvPr id="8" name="Picture 2" descr="http://www.bnl.gov/bnlweb/pubaf/pr/photos/2010%5C02%5Ccollisions-300.jpg"/>
          <p:cNvPicPr>
            <a:picLocks noChangeAspect="1" noChangeArrowheads="1"/>
          </p:cNvPicPr>
          <p:nvPr/>
        </p:nvPicPr>
        <p:blipFill>
          <a:blip r:embed="rId3" cstate="print"/>
          <a:srcRect l="38074" t="67164" r="34236" b="7463"/>
          <a:stretch>
            <a:fillRect/>
          </a:stretch>
        </p:blipFill>
        <p:spPr bwMode="auto">
          <a:xfrm>
            <a:off x="6096000" y="228600"/>
            <a:ext cx="2667000" cy="1889125"/>
          </a:xfrm>
          <a:prstGeom prst="rect">
            <a:avLst/>
          </a:prstGeom>
          <a:noFill/>
        </p:spPr>
      </p:pic>
      <p:cxnSp>
        <p:nvCxnSpPr>
          <p:cNvPr id="9" name="Straight Connector 8"/>
          <p:cNvCxnSpPr/>
          <p:nvPr/>
        </p:nvCxnSpPr>
        <p:spPr>
          <a:xfrm>
            <a:off x="5638800" y="1143000"/>
            <a:ext cx="1066800" cy="2286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6629400" y="1143000"/>
            <a:ext cx="381000" cy="2286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7010400" y="1143000"/>
            <a:ext cx="838200" cy="3048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8" idx="3"/>
          </p:cNvCxnSpPr>
          <p:nvPr/>
        </p:nvCxnSpPr>
        <p:spPr>
          <a:xfrm flipH="1">
            <a:off x="7848600" y="1173163"/>
            <a:ext cx="914400" cy="274637"/>
          </a:xfrm>
          <a:prstGeom prst="line">
            <a:avLst/>
          </a:prstGeom>
          <a:ln w="38100">
            <a:solidFill>
              <a:schemeClr val="bg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198658" name="Picture 2" descr="https://encrypted-tbn2.gstatic.com/images?q=tbn:ANd9GcQokIkLhyHgy9JIH1m3eMPhdxV0_rzHWoCDGCAk4E43iO7B9b_T"/>
          <p:cNvPicPr>
            <a:picLocks noChangeAspect="1" noChangeArrowheads="1"/>
          </p:cNvPicPr>
          <p:nvPr/>
        </p:nvPicPr>
        <p:blipFill>
          <a:blip r:embed="rId4" cstate="print"/>
          <a:srcRect/>
          <a:stretch>
            <a:fillRect/>
          </a:stretch>
        </p:blipFill>
        <p:spPr bwMode="auto">
          <a:xfrm>
            <a:off x="1524000" y="2538786"/>
            <a:ext cx="6477000" cy="393821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86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D2EE13E-175B-46ED-911B-514F7D1D6546}" type="slidenum">
              <a:rPr lang="en-US" smtClean="0"/>
              <a:pPr/>
              <a:t>34</a:t>
            </a:fld>
            <a:endParaRPr lang="en-US"/>
          </a:p>
        </p:txBody>
      </p:sp>
      <p:sp>
        <p:nvSpPr>
          <p:cNvPr id="8" name="TextBox 7"/>
          <p:cNvSpPr txBox="1"/>
          <p:nvPr/>
        </p:nvSpPr>
        <p:spPr>
          <a:xfrm>
            <a:off x="2698360" y="76200"/>
            <a:ext cx="4235840" cy="523220"/>
          </a:xfrm>
          <a:prstGeom prst="rect">
            <a:avLst/>
          </a:prstGeom>
          <a:noFill/>
        </p:spPr>
        <p:txBody>
          <a:bodyPr wrap="none" rtlCol="0">
            <a:spAutoFit/>
          </a:bodyPr>
          <a:lstStyle/>
          <a:p>
            <a:r>
              <a:rPr lang="en-US" sz="2800" u="sng" dirty="0">
                <a:solidFill>
                  <a:schemeClr val="bg1"/>
                </a:solidFill>
              </a:rPr>
              <a:t>Jet Probes of QGP Structure</a:t>
            </a:r>
          </a:p>
        </p:txBody>
      </p:sp>
      <p:pic>
        <p:nvPicPr>
          <p:cNvPr id="9" name="Picture 1"/>
          <p:cNvPicPr>
            <a:picLocks noChangeAspect="1" noChangeArrowheads="1"/>
          </p:cNvPicPr>
          <p:nvPr/>
        </p:nvPicPr>
        <p:blipFill>
          <a:blip r:embed="rId2" cstate="print"/>
          <a:srcRect l="21669" t="8333" r="59590" b="59375"/>
          <a:stretch>
            <a:fillRect/>
          </a:stretch>
        </p:blipFill>
        <p:spPr bwMode="auto">
          <a:xfrm>
            <a:off x="5714999" y="685800"/>
            <a:ext cx="3224981" cy="3124200"/>
          </a:xfrm>
          <a:prstGeom prst="rect">
            <a:avLst/>
          </a:prstGeom>
          <a:noFill/>
          <a:ln w="9525">
            <a:noFill/>
            <a:miter lim="800000"/>
            <a:headEnd/>
            <a:tailEnd/>
          </a:ln>
          <a:scene3d>
            <a:camera prst="orthographicFront">
              <a:rot lat="10800000" lon="0" rev="0"/>
            </a:camera>
            <a:lightRig rig="threePt" dir="t"/>
          </a:scene3d>
        </p:spPr>
      </p:pic>
      <p:sp>
        <p:nvSpPr>
          <p:cNvPr id="10" name="TextBox 9"/>
          <p:cNvSpPr txBox="1"/>
          <p:nvPr/>
        </p:nvSpPr>
        <p:spPr>
          <a:xfrm>
            <a:off x="228600" y="977205"/>
            <a:ext cx="5105400" cy="1384995"/>
          </a:xfrm>
          <a:prstGeom prst="rect">
            <a:avLst/>
          </a:prstGeom>
          <a:noFill/>
        </p:spPr>
        <p:txBody>
          <a:bodyPr wrap="square" rtlCol="0">
            <a:spAutoFit/>
          </a:bodyPr>
          <a:lstStyle/>
          <a:p>
            <a:pPr algn="ctr"/>
            <a:r>
              <a:rPr lang="en-US" sz="2800" dirty="0">
                <a:solidFill>
                  <a:schemeClr val="bg1"/>
                </a:solidFill>
              </a:rPr>
              <a:t>Parton </a:t>
            </a:r>
            <a:r>
              <a:rPr lang="en-US" sz="2800" dirty="0" err="1">
                <a:solidFill>
                  <a:schemeClr val="bg1"/>
                </a:solidFill>
              </a:rPr>
              <a:t>virtuality</a:t>
            </a:r>
            <a:r>
              <a:rPr lang="en-US" sz="2800" dirty="0">
                <a:solidFill>
                  <a:schemeClr val="bg1"/>
                </a:solidFill>
              </a:rPr>
              <a:t> evolves quickly and is influenced by the </a:t>
            </a:r>
          </a:p>
          <a:p>
            <a:pPr algn="ctr"/>
            <a:r>
              <a:rPr lang="en-US" sz="2800" dirty="0">
                <a:solidFill>
                  <a:schemeClr val="bg1"/>
                </a:solidFill>
              </a:rPr>
              <a:t>medium at the </a:t>
            </a:r>
            <a:r>
              <a:rPr lang="en-US" sz="2800" u="sng" dirty="0">
                <a:solidFill>
                  <a:schemeClr val="bg1"/>
                </a:solidFill>
              </a:rPr>
              <a:t>scale it probes</a:t>
            </a:r>
          </a:p>
        </p:txBody>
      </p:sp>
      <p:sp>
        <p:nvSpPr>
          <p:cNvPr id="11" name="TextBox 10"/>
          <p:cNvSpPr txBox="1"/>
          <p:nvPr/>
        </p:nvSpPr>
        <p:spPr>
          <a:xfrm>
            <a:off x="5867400" y="4191000"/>
            <a:ext cx="2971800" cy="1815882"/>
          </a:xfrm>
          <a:prstGeom prst="rect">
            <a:avLst/>
          </a:prstGeom>
          <a:noFill/>
        </p:spPr>
        <p:txBody>
          <a:bodyPr wrap="square" rtlCol="0">
            <a:spAutoFit/>
          </a:bodyPr>
          <a:lstStyle/>
          <a:p>
            <a:pPr algn="ctr"/>
            <a:r>
              <a:rPr lang="en-US" sz="2800" dirty="0">
                <a:solidFill>
                  <a:srgbClr val="FFC000"/>
                </a:solidFill>
              </a:rPr>
              <a:t>Thick lines indicate where the QGP influences </a:t>
            </a:r>
            <a:r>
              <a:rPr lang="en-US" sz="2800" dirty="0" err="1">
                <a:solidFill>
                  <a:srgbClr val="FFC000"/>
                </a:solidFill>
              </a:rPr>
              <a:t>virtuality</a:t>
            </a:r>
            <a:r>
              <a:rPr lang="en-US" sz="2800" dirty="0">
                <a:solidFill>
                  <a:srgbClr val="FFC000"/>
                </a:solidFill>
              </a:rPr>
              <a:t> evolution</a:t>
            </a:r>
          </a:p>
        </p:txBody>
      </p:sp>
      <p:grpSp>
        <p:nvGrpSpPr>
          <p:cNvPr id="2" name="Group 33"/>
          <p:cNvGrpSpPr/>
          <p:nvPr/>
        </p:nvGrpSpPr>
        <p:grpSpPr>
          <a:xfrm>
            <a:off x="304800" y="2801815"/>
            <a:ext cx="5257800" cy="3751385"/>
            <a:chOff x="304800" y="2801815"/>
            <a:chExt cx="5257800" cy="3751385"/>
          </a:xfrm>
        </p:grpSpPr>
        <p:grpSp>
          <p:nvGrpSpPr>
            <p:cNvPr id="3" name="Group 6"/>
            <p:cNvGrpSpPr/>
            <p:nvPr/>
          </p:nvGrpSpPr>
          <p:grpSpPr>
            <a:xfrm>
              <a:off x="304800" y="2801815"/>
              <a:ext cx="5257800" cy="3751385"/>
              <a:chOff x="76200" y="76200"/>
              <a:chExt cx="5257800" cy="3751385"/>
            </a:xfrm>
          </p:grpSpPr>
          <p:pic>
            <p:nvPicPr>
              <p:cNvPr id="5" name="Picture 2"/>
              <p:cNvPicPr>
                <a:picLocks noChangeAspect="1" noChangeArrowheads="1"/>
              </p:cNvPicPr>
              <p:nvPr/>
            </p:nvPicPr>
            <p:blipFill>
              <a:blip r:embed="rId3" cstate="print"/>
              <a:srcRect l="1757" t="20833" r="44949" b="12500"/>
              <a:stretch>
                <a:fillRect/>
              </a:stretch>
            </p:blipFill>
            <p:spPr bwMode="auto">
              <a:xfrm>
                <a:off x="76200" y="76200"/>
                <a:ext cx="5257800" cy="3751385"/>
              </a:xfrm>
              <a:prstGeom prst="rect">
                <a:avLst/>
              </a:prstGeom>
              <a:noFill/>
              <a:ln w="9525">
                <a:noFill/>
                <a:miter lim="800000"/>
                <a:headEnd/>
                <a:tailEnd/>
              </a:ln>
            </p:spPr>
          </p:pic>
          <p:sp>
            <p:nvSpPr>
              <p:cNvPr id="6" name="TextBox 5"/>
              <p:cNvSpPr txBox="1"/>
              <p:nvPr/>
            </p:nvSpPr>
            <p:spPr>
              <a:xfrm>
                <a:off x="626538" y="152400"/>
                <a:ext cx="1675843" cy="892552"/>
              </a:xfrm>
              <a:prstGeom prst="rect">
                <a:avLst/>
              </a:prstGeom>
              <a:noFill/>
            </p:spPr>
            <p:txBody>
              <a:bodyPr wrap="none" rtlCol="0">
                <a:spAutoFit/>
              </a:bodyPr>
              <a:lstStyle/>
              <a:p>
                <a:r>
                  <a:rPr lang="en-US" b="1" dirty="0">
                    <a:solidFill>
                      <a:srgbClr val="FF0000"/>
                    </a:solidFill>
                  </a:rPr>
                  <a:t>RHIC Jet Probes</a:t>
                </a:r>
              </a:p>
              <a:p>
                <a:r>
                  <a:rPr lang="en-US" b="1" dirty="0">
                    <a:solidFill>
                      <a:schemeClr val="tx2"/>
                    </a:solidFill>
                  </a:rPr>
                  <a:t>LHC Jet Probes</a:t>
                </a:r>
              </a:p>
              <a:p>
                <a:r>
                  <a:rPr lang="en-US" sz="1600" b="1" dirty="0"/>
                  <a:t>QGP Influence</a:t>
                </a:r>
              </a:p>
            </p:txBody>
          </p:sp>
        </p:grpSp>
        <p:cxnSp>
          <p:nvCxnSpPr>
            <p:cNvPr id="13" name="Straight Arrow Connector 12"/>
            <p:cNvCxnSpPr/>
            <p:nvPr/>
          </p:nvCxnSpPr>
          <p:spPr>
            <a:xfrm rot="16200000" flipH="1">
              <a:off x="647701" y="4229100"/>
              <a:ext cx="1524002" cy="685803"/>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6200000" flipH="1">
              <a:off x="1056843" y="3819964"/>
              <a:ext cx="753425" cy="73350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7" name="Group 41"/>
          <p:cNvGrpSpPr/>
          <p:nvPr/>
        </p:nvGrpSpPr>
        <p:grpSpPr>
          <a:xfrm>
            <a:off x="455722" y="2743200"/>
            <a:ext cx="1525478" cy="1540192"/>
            <a:chOff x="2020025" y="-1752600"/>
            <a:chExt cx="2514600" cy="2514600"/>
          </a:xfrm>
        </p:grpSpPr>
        <p:pic>
          <p:nvPicPr>
            <p:cNvPr id="16" name="Picture 8" descr="http://2.bp.blogspot.com/-AsDLiRVS1Fg/ULq_Zx7XKWI/AAAAAAAAAM0/iaGSiLlnKmU/s1600/magnifying%2Bglass.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020025" y="-1752600"/>
              <a:ext cx="2514600" cy="2514600"/>
            </a:xfrm>
            <a:prstGeom prst="rect">
              <a:avLst/>
            </a:prstGeom>
            <a:noFill/>
          </p:spPr>
        </p:pic>
        <p:sp>
          <p:nvSpPr>
            <p:cNvPr id="17" name="Oval 16"/>
            <p:cNvSpPr/>
            <p:nvPr/>
          </p:nvSpPr>
          <p:spPr>
            <a:xfrm>
              <a:off x="2211250" y="-1524000"/>
              <a:ext cx="1219200" cy="1219200"/>
            </a:xfrm>
            <a:prstGeom prst="ellipse">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grpSp>
        <p:nvGrpSpPr>
          <p:cNvPr id="12" name="Group 34"/>
          <p:cNvGrpSpPr/>
          <p:nvPr/>
        </p:nvGrpSpPr>
        <p:grpSpPr>
          <a:xfrm>
            <a:off x="2209800" y="1812608"/>
            <a:ext cx="1525478" cy="1540192"/>
            <a:chOff x="8610600" y="0"/>
            <a:chExt cx="2514600" cy="2514600"/>
          </a:xfrm>
        </p:grpSpPr>
        <p:pic>
          <p:nvPicPr>
            <p:cNvPr id="19" name="Picture 8" descr="http://2.bp.blogspot.com/-AsDLiRVS1Fg/ULq_Zx7XKWI/AAAAAAAAAM0/iaGSiLlnKmU/s1600/magnifying%2Bglass.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610600" y="0"/>
              <a:ext cx="2514600" cy="2514600"/>
            </a:xfrm>
            <a:prstGeom prst="rect">
              <a:avLst/>
            </a:prstGeom>
            <a:noFill/>
          </p:spPr>
        </p:pic>
        <p:sp>
          <p:nvSpPr>
            <p:cNvPr id="20" name="Oval 19"/>
            <p:cNvSpPr/>
            <p:nvPr/>
          </p:nvSpPr>
          <p:spPr>
            <a:xfrm>
              <a:off x="8839200" y="228600"/>
              <a:ext cx="1219200" cy="1219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pic>
          <p:nvPicPr>
            <p:cNvPr id="21" name="Picture 3"/>
            <p:cNvPicPr>
              <a:picLocks noChangeAspect="1" noChangeArrowheads="1"/>
            </p:cNvPicPr>
            <p:nvPr/>
          </p:nvPicPr>
          <p:blipFill>
            <a:blip r:embed="rId5" cstate="print">
              <a:clrChange>
                <a:clrFrom>
                  <a:srgbClr val="FFFFFF"/>
                </a:clrFrom>
                <a:clrTo>
                  <a:srgbClr val="FFFFFF">
                    <a:alpha val="0"/>
                  </a:srgbClr>
                </a:clrTo>
              </a:clrChange>
            </a:blip>
            <a:srcRect r="52792"/>
            <a:stretch>
              <a:fillRect/>
            </a:stretch>
          </p:blipFill>
          <p:spPr bwMode="auto">
            <a:xfrm>
              <a:off x="8773090" y="275252"/>
              <a:ext cx="1093592" cy="982715"/>
            </a:xfrm>
            <a:prstGeom prst="rect">
              <a:avLst/>
            </a:prstGeom>
            <a:noFill/>
            <a:ln w="9525">
              <a:noFill/>
              <a:miter lim="800000"/>
              <a:headEnd/>
              <a:tailEnd/>
            </a:ln>
          </p:spPr>
        </p:pic>
      </p:grpSp>
      <p:pic>
        <p:nvPicPr>
          <p:cNvPr id="23" name="Picture 8" descr="http://2.bp.blogspot.com/-AsDLiRVS1Fg/ULq_Zx7XKWI/AAAAAAAAAM0/iaGSiLlnKmU/s1600/magnifying%2Bglass.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884722" y="76200"/>
            <a:ext cx="1525478" cy="1540192"/>
          </a:xfrm>
          <a:prstGeom prst="rect">
            <a:avLst/>
          </a:prstGeom>
          <a:noFill/>
        </p:spPr>
      </p:pic>
      <p:sp>
        <p:nvSpPr>
          <p:cNvPr id="24" name="Oval 23"/>
          <p:cNvSpPr/>
          <p:nvPr/>
        </p:nvSpPr>
        <p:spPr>
          <a:xfrm>
            <a:off x="4023402" y="216217"/>
            <a:ext cx="739626" cy="746760"/>
          </a:xfrm>
          <a:prstGeom prst="ellipse">
            <a:avLst/>
          </a:prstGeom>
          <a:solidFill>
            <a:srgbClr val="16DB0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pic>
        <p:nvPicPr>
          <p:cNvPr id="25" name="Picture 2"/>
          <p:cNvPicPr>
            <a:picLocks noChangeAspect="1" noChangeArrowheads="1"/>
          </p:cNvPicPr>
          <p:nvPr/>
        </p:nvPicPr>
        <p:blipFill>
          <a:blip r:embed="rId6" cstate="print">
            <a:clrChange>
              <a:clrFrom>
                <a:srgbClr val="FFFFFF"/>
              </a:clrFrom>
              <a:clrTo>
                <a:srgbClr val="FFFFFF">
                  <a:alpha val="0"/>
                </a:srgbClr>
              </a:clrTo>
            </a:clrChange>
          </a:blip>
          <a:srcRect r="55736"/>
          <a:stretch>
            <a:fillRect/>
          </a:stretch>
        </p:blipFill>
        <p:spPr bwMode="auto">
          <a:xfrm>
            <a:off x="4038600" y="228600"/>
            <a:ext cx="593356" cy="604838"/>
          </a:xfrm>
          <a:prstGeom prst="rect">
            <a:avLst/>
          </a:prstGeom>
          <a:noFill/>
          <a:ln w="9525">
            <a:noFill/>
            <a:miter lim="800000"/>
            <a:headEnd/>
            <a:tailEnd/>
          </a:ln>
        </p:spPr>
      </p:pic>
      <p:pic>
        <p:nvPicPr>
          <p:cNvPr id="26" name="Picture 2" descr="http://www.bnl.gov/bnlweb/pubaf/pr/photos/2010%5C02%5Ccollisions-300.jpg"/>
          <p:cNvPicPr>
            <a:picLocks noChangeAspect="1" noChangeArrowheads="1"/>
          </p:cNvPicPr>
          <p:nvPr/>
        </p:nvPicPr>
        <p:blipFill>
          <a:blip r:embed="rId7" cstate="print"/>
          <a:srcRect l="38074" t="67164" r="34236" b="7463"/>
          <a:stretch>
            <a:fillRect/>
          </a:stretch>
        </p:blipFill>
        <p:spPr bwMode="auto">
          <a:xfrm>
            <a:off x="5410200" y="186154"/>
            <a:ext cx="3657600" cy="3276600"/>
          </a:xfrm>
          <a:prstGeom prst="rect">
            <a:avLst/>
          </a:prstGeom>
          <a:noFill/>
        </p:spPr>
      </p:pic>
      <p:sp>
        <p:nvSpPr>
          <p:cNvPr id="27" name="Rectangle 26"/>
          <p:cNvSpPr/>
          <p:nvPr/>
        </p:nvSpPr>
        <p:spPr>
          <a:xfrm rot="10800000">
            <a:off x="5410200" y="1329154"/>
            <a:ext cx="3657600" cy="2133600"/>
          </a:xfrm>
          <a:prstGeom prst="rect">
            <a:avLst/>
          </a:prstGeom>
          <a:gradFill>
            <a:gsLst>
              <a:gs pos="23000">
                <a:srgbClr val="000082">
                  <a:alpha val="6000"/>
                </a:srgbClr>
              </a:gs>
              <a:gs pos="32000">
                <a:srgbClr val="66008F"/>
              </a:gs>
              <a:gs pos="88000">
                <a:srgbClr val="BA0066"/>
              </a:gs>
              <a:gs pos="89999">
                <a:srgbClr val="FF0000"/>
              </a:gs>
              <a:gs pos="100000">
                <a:srgbClr val="FF8200"/>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5410200" y="2700754"/>
            <a:ext cx="3591098" cy="541062"/>
          </a:xfrm>
          <a:custGeom>
            <a:avLst/>
            <a:gdLst>
              <a:gd name="connsiteX0" fmla="*/ 0 w 4506686"/>
              <a:gd name="connsiteY0" fmla="*/ 65314 h 1045029"/>
              <a:gd name="connsiteX1" fmla="*/ 39189 w 4506686"/>
              <a:gd name="connsiteY1" fmla="*/ 52252 h 1045029"/>
              <a:gd name="connsiteX2" fmla="*/ 78377 w 4506686"/>
              <a:gd name="connsiteY2" fmla="*/ 26126 h 1045029"/>
              <a:gd name="connsiteX3" fmla="*/ 365760 w 4506686"/>
              <a:gd name="connsiteY3" fmla="*/ 13063 h 1045029"/>
              <a:gd name="connsiteX4" fmla="*/ 483326 w 4506686"/>
              <a:gd name="connsiteY4" fmla="*/ 0 h 1045029"/>
              <a:gd name="connsiteX5" fmla="*/ 627017 w 4506686"/>
              <a:gd name="connsiteY5" fmla="*/ 26126 h 1045029"/>
              <a:gd name="connsiteX6" fmla="*/ 666206 w 4506686"/>
              <a:gd name="connsiteY6" fmla="*/ 39189 h 1045029"/>
              <a:gd name="connsiteX7" fmla="*/ 757646 w 4506686"/>
              <a:gd name="connsiteY7" fmla="*/ 52252 h 1045029"/>
              <a:gd name="connsiteX8" fmla="*/ 796834 w 4506686"/>
              <a:gd name="connsiteY8" fmla="*/ 65314 h 1045029"/>
              <a:gd name="connsiteX9" fmla="*/ 875212 w 4506686"/>
              <a:gd name="connsiteY9" fmla="*/ 104503 h 1045029"/>
              <a:gd name="connsiteX10" fmla="*/ 992777 w 4506686"/>
              <a:gd name="connsiteY10" fmla="*/ 182880 h 1045029"/>
              <a:gd name="connsiteX11" fmla="*/ 1031966 w 4506686"/>
              <a:gd name="connsiteY11" fmla="*/ 209006 h 1045029"/>
              <a:gd name="connsiteX12" fmla="*/ 1071154 w 4506686"/>
              <a:gd name="connsiteY12" fmla="*/ 235132 h 1045029"/>
              <a:gd name="connsiteX13" fmla="*/ 1084217 w 4506686"/>
              <a:gd name="connsiteY13" fmla="*/ 274320 h 1045029"/>
              <a:gd name="connsiteX14" fmla="*/ 1123406 w 4506686"/>
              <a:gd name="connsiteY14" fmla="*/ 287383 h 1045029"/>
              <a:gd name="connsiteX15" fmla="*/ 1162594 w 4506686"/>
              <a:gd name="connsiteY15" fmla="*/ 313509 h 1045029"/>
              <a:gd name="connsiteX16" fmla="*/ 1201783 w 4506686"/>
              <a:gd name="connsiteY16" fmla="*/ 352697 h 1045029"/>
              <a:gd name="connsiteX17" fmla="*/ 1397726 w 4506686"/>
              <a:gd name="connsiteY17" fmla="*/ 391886 h 1045029"/>
              <a:gd name="connsiteX18" fmla="*/ 1476103 w 4506686"/>
              <a:gd name="connsiteY18" fmla="*/ 418012 h 1045029"/>
              <a:gd name="connsiteX19" fmla="*/ 1528354 w 4506686"/>
              <a:gd name="connsiteY19" fmla="*/ 496389 h 1045029"/>
              <a:gd name="connsiteX20" fmla="*/ 1606732 w 4506686"/>
              <a:gd name="connsiteY20" fmla="*/ 522514 h 1045029"/>
              <a:gd name="connsiteX21" fmla="*/ 1645920 w 4506686"/>
              <a:gd name="connsiteY21" fmla="*/ 548640 h 1045029"/>
              <a:gd name="connsiteX22" fmla="*/ 1672046 w 4506686"/>
              <a:gd name="connsiteY22" fmla="*/ 587829 h 1045029"/>
              <a:gd name="connsiteX23" fmla="*/ 1711234 w 4506686"/>
              <a:gd name="connsiteY23" fmla="*/ 600892 h 1045029"/>
              <a:gd name="connsiteX24" fmla="*/ 1750423 w 4506686"/>
              <a:gd name="connsiteY24" fmla="*/ 627017 h 1045029"/>
              <a:gd name="connsiteX25" fmla="*/ 1907177 w 4506686"/>
              <a:gd name="connsiteY25" fmla="*/ 653143 h 1045029"/>
              <a:gd name="connsiteX26" fmla="*/ 1946366 w 4506686"/>
              <a:gd name="connsiteY26" fmla="*/ 692332 h 1045029"/>
              <a:gd name="connsiteX27" fmla="*/ 2103120 w 4506686"/>
              <a:gd name="connsiteY27" fmla="*/ 731520 h 1045029"/>
              <a:gd name="connsiteX28" fmla="*/ 2168434 w 4506686"/>
              <a:gd name="connsiteY28" fmla="*/ 744583 h 1045029"/>
              <a:gd name="connsiteX29" fmla="*/ 2286000 w 4506686"/>
              <a:gd name="connsiteY29" fmla="*/ 731520 h 1045029"/>
              <a:gd name="connsiteX30" fmla="*/ 2416629 w 4506686"/>
              <a:gd name="connsiteY30" fmla="*/ 718457 h 1045029"/>
              <a:gd name="connsiteX31" fmla="*/ 2455817 w 4506686"/>
              <a:gd name="connsiteY31" fmla="*/ 705394 h 1045029"/>
              <a:gd name="connsiteX32" fmla="*/ 2586446 w 4506686"/>
              <a:gd name="connsiteY32" fmla="*/ 692332 h 1045029"/>
              <a:gd name="connsiteX33" fmla="*/ 2704012 w 4506686"/>
              <a:gd name="connsiteY33" fmla="*/ 679269 h 1045029"/>
              <a:gd name="connsiteX34" fmla="*/ 2795452 w 4506686"/>
              <a:gd name="connsiteY34" fmla="*/ 653143 h 1045029"/>
              <a:gd name="connsiteX35" fmla="*/ 2834640 w 4506686"/>
              <a:gd name="connsiteY35" fmla="*/ 613954 h 1045029"/>
              <a:gd name="connsiteX36" fmla="*/ 2899954 w 4506686"/>
              <a:gd name="connsiteY36" fmla="*/ 600892 h 1045029"/>
              <a:gd name="connsiteX37" fmla="*/ 2952206 w 4506686"/>
              <a:gd name="connsiteY37" fmla="*/ 587829 h 1045029"/>
              <a:gd name="connsiteX38" fmla="*/ 2991394 w 4506686"/>
              <a:gd name="connsiteY38" fmla="*/ 574766 h 1045029"/>
              <a:gd name="connsiteX39" fmla="*/ 3069772 w 4506686"/>
              <a:gd name="connsiteY39" fmla="*/ 561703 h 1045029"/>
              <a:gd name="connsiteX40" fmla="*/ 3226526 w 4506686"/>
              <a:gd name="connsiteY40" fmla="*/ 535577 h 1045029"/>
              <a:gd name="connsiteX41" fmla="*/ 3370217 w 4506686"/>
              <a:gd name="connsiteY41" fmla="*/ 548640 h 1045029"/>
              <a:gd name="connsiteX42" fmla="*/ 3448594 w 4506686"/>
              <a:gd name="connsiteY42" fmla="*/ 587829 h 1045029"/>
              <a:gd name="connsiteX43" fmla="*/ 3526972 w 4506686"/>
              <a:gd name="connsiteY43" fmla="*/ 627017 h 1045029"/>
              <a:gd name="connsiteX44" fmla="*/ 3605349 w 4506686"/>
              <a:gd name="connsiteY44" fmla="*/ 666206 h 1045029"/>
              <a:gd name="connsiteX45" fmla="*/ 3644537 w 4506686"/>
              <a:gd name="connsiteY45" fmla="*/ 692332 h 1045029"/>
              <a:gd name="connsiteX46" fmla="*/ 3722914 w 4506686"/>
              <a:gd name="connsiteY46" fmla="*/ 718457 h 1045029"/>
              <a:gd name="connsiteX47" fmla="*/ 3801292 w 4506686"/>
              <a:gd name="connsiteY47" fmla="*/ 757646 h 1045029"/>
              <a:gd name="connsiteX48" fmla="*/ 3840480 w 4506686"/>
              <a:gd name="connsiteY48" fmla="*/ 783772 h 1045029"/>
              <a:gd name="connsiteX49" fmla="*/ 3918857 w 4506686"/>
              <a:gd name="connsiteY49" fmla="*/ 809897 h 1045029"/>
              <a:gd name="connsiteX50" fmla="*/ 4036423 w 4506686"/>
              <a:gd name="connsiteY50" fmla="*/ 862149 h 1045029"/>
              <a:gd name="connsiteX51" fmla="*/ 4075612 w 4506686"/>
              <a:gd name="connsiteY51" fmla="*/ 875212 h 1045029"/>
              <a:gd name="connsiteX52" fmla="*/ 4114800 w 4506686"/>
              <a:gd name="connsiteY52" fmla="*/ 888274 h 1045029"/>
              <a:gd name="connsiteX53" fmla="*/ 4153989 w 4506686"/>
              <a:gd name="connsiteY53" fmla="*/ 914400 h 1045029"/>
              <a:gd name="connsiteX54" fmla="*/ 4245429 w 4506686"/>
              <a:gd name="connsiteY54" fmla="*/ 940526 h 1045029"/>
              <a:gd name="connsiteX55" fmla="*/ 4323806 w 4506686"/>
              <a:gd name="connsiteY55" fmla="*/ 966652 h 1045029"/>
              <a:gd name="connsiteX56" fmla="*/ 4362994 w 4506686"/>
              <a:gd name="connsiteY56" fmla="*/ 979714 h 1045029"/>
              <a:gd name="connsiteX57" fmla="*/ 4441372 w 4506686"/>
              <a:gd name="connsiteY57" fmla="*/ 992777 h 1045029"/>
              <a:gd name="connsiteX58" fmla="*/ 4506686 w 4506686"/>
              <a:gd name="connsiteY58" fmla="*/ 1045029 h 1045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506686" h="1045029">
                <a:moveTo>
                  <a:pt x="0" y="65314"/>
                </a:moveTo>
                <a:cubicBezTo>
                  <a:pt x="13063" y="60960"/>
                  <a:pt x="26873" y="58410"/>
                  <a:pt x="39189" y="52252"/>
                </a:cubicBezTo>
                <a:cubicBezTo>
                  <a:pt x="53231" y="45231"/>
                  <a:pt x="62789" y="27997"/>
                  <a:pt x="78377" y="26126"/>
                </a:cubicBezTo>
                <a:cubicBezTo>
                  <a:pt x="173587" y="14701"/>
                  <a:pt x="269966" y="17417"/>
                  <a:pt x="365760" y="13063"/>
                </a:cubicBezTo>
                <a:cubicBezTo>
                  <a:pt x="404949" y="8709"/>
                  <a:pt x="443896" y="0"/>
                  <a:pt x="483326" y="0"/>
                </a:cubicBezTo>
                <a:cubicBezTo>
                  <a:pt x="520329" y="0"/>
                  <a:pt x="587001" y="14693"/>
                  <a:pt x="627017" y="26126"/>
                </a:cubicBezTo>
                <a:cubicBezTo>
                  <a:pt x="640257" y="29909"/>
                  <a:pt x="652704" y="36489"/>
                  <a:pt x="666206" y="39189"/>
                </a:cubicBezTo>
                <a:cubicBezTo>
                  <a:pt x="696398" y="45227"/>
                  <a:pt x="727166" y="47898"/>
                  <a:pt x="757646" y="52252"/>
                </a:cubicBezTo>
                <a:cubicBezTo>
                  <a:pt x="770709" y="56606"/>
                  <a:pt x="784518" y="59156"/>
                  <a:pt x="796834" y="65314"/>
                </a:cubicBezTo>
                <a:cubicBezTo>
                  <a:pt x="898130" y="115961"/>
                  <a:pt x="776706" y="71668"/>
                  <a:pt x="875212" y="104503"/>
                </a:cubicBezTo>
                <a:lnTo>
                  <a:pt x="992777" y="182880"/>
                </a:lnTo>
                <a:lnTo>
                  <a:pt x="1031966" y="209006"/>
                </a:lnTo>
                <a:lnTo>
                  <a:pt x="1071154" y="235132"/>
                </a:lnTo>
                <a:cubicBezTo>
                  <a:pt x="1075508" y="248195"/>
                  <a:pt x="1074481" y="264584"/>
                  <a:pt x="1084217" y="274320"/>
                </a:cubicBezTo>
                <a:cubicBezTo>
                  <a:pt x="1093954" y="284056"/>
                  <a:pt x="1111090" y="281225"/>
                  <a:pt x="1123406" y="287383"/>
                </a:cubicBezTo>
                <a:cubicBezTo>
                  <a:pt x="1137448" y="294404"/>
                  <a:pt x="1150533" y="303458"/>
                  <a:pt x="1162594" y="313509"/>
                </a:cubicBezTo>
                <a:cubicBezTo>
                  <a:pt x="1176786" y="325336"/>
                  <a:pt x="1185634" y="343725"/>
                  <a:pt x="1201783" y="352697"/>
                </a:cubicBezTo>
                <a:cubicBezTo>
                  <a:pt x="1259676" y="384860"/>
                  <a:pt x="1335676" y="384991"/>
                  <a:pt x="1397726" y="391886"/>
                </a:cubicBezTo>
                <a:cubicBezTo>
                  <a:pt x="1423852" y="400595"/>
                  <a:pt x="1460827" y="395098"/>
                  <a:pt x="1476103" y="418012"/>
                </a:cubicBezTo>
                <a:cubicBezTo>
                  <a:pt x="1493520" y="444138"/>
                  <a:pt x="1498566" y="486460"/>
                  <a:pt x="1528354" y="496389"/>
                </a:cubicBezTo>
                <a:lnTo>
                  <a:pt x="1606732" y="522514"/>
                </a:lnTo>
                <a:cubicBezTo>
                  <a:pt x="1619795" y="531223"/>
                  <a:pt x="1634819" y="537539"/>
                  <a:pt x="1645920" y="548640"/>
                </a:cubicBezTo>
                <a:cubicBezTo>
                  <a:pt x="1657021" y="559742"/>
                  <a:pt x="1659787" y="578021"/>
                  <a:pt x="1672046" y="587829"/>
                </a:cubicBezTo>
                <a:cubicBezTo>
                  <a:pt x="1682798" y="596431"/>
                  <a:pt x="1698918" y="594734"/>
                  <a:pt x="1711234" y="600892"/>
                </a:cubicBezTo>
                <a:cubicBezTo>
                  <a:pt x="1725276" y="607913"/>
                  <a:pt x="1736381" y="619996"/>
                  <a:pt x="1750423" y="627017"/>
                </a:cubicBezTo>
                <a:cubicBezTo>
                  <a:pt x="1794193" y="648901"/>
                  <a:pt x="1869922" y="649003"/>
                  <a:pt x="1907177" y="653143"/>
                </a:cubicBezTo>
                <a:cubicBezTo>
                  <a:pt x="1920240" y="666206"/>
                  <a:pt x="1930217" y="683360"/>
                  <a:pt x="1946366" y="692332"/>
                </a:cubicBezTo>
                <a:cubicBezTo>
                  <a:pt x="1992774" y="718114"/>
                  <a:pt x="2052493" y="722315"/>
                  <a:pt x="2103120" y="731520"/>
                </a:cubicBezTo>
                <a:cubicBezTo>
                  <a:pt x="2124964" y="735492"/>
                  <a:pt x="2146663" y="740229"/>
                  <a:pt x="2168434" y="744583"/>
                </a:cubicBezTo>
                <a:lnTo>
                  <a:pt x="2286000" y="731520"/>
                </a:lnTo>
                <a:cubicBezTo>
                  <a:pt x="2329520" y="726939"/>
                  <a:pt x="2373378" y="725111"/>
                  <a:pt x="2416629" y="718457"/>
                </a:cubicBezTo>
                <a:cubicBezTo>
                  <a:pt x="2430238" y="716363"/>
                  <a:pt x="2442208" y="707488"/>
                  <a:pt x="2455817" y="705394"/>
                </a:cubicBezTo>
                <a:cubicBezTo>
                  <a:pt x="2499068" y="698740"/>
                  <a:pt x="2542926" y="696913"/>
                  <a:pt x="2586446" y="692332"/>
                </a:cubicBezTo>
                <a:lnTo>
                  <a:pt x="2704012" y="679269"/>
                </a:lnTo>
                <a:cubicBezTo>
                  <a:pt x="2710979" y="677527"/>
                  <a:pt x="2784209" y="660639"/>
                  <a:pt x="2795452" y="653143"/>
                </a:cubicBezTo>
                <a:cubicBezTo>
                  <a:pt x="2810823" y="642896"/>
                  <a:pt x="2818117" y="622216"/>
                  <a:pt x="2834640" y="613954"/>
                </a:cubicBezTo>
                <a:cubicBezTo>
                  <a:pt x="2854498" y="604025"/>
                  <a:pt x="2878280" y="605708"/>
                  <a:pt x="2899954" y="600892"/>
                </a:cubicBezTo>
                <a:cubicBezTo>
                  <a:pt x="2917480" y="596997"/>
                  <a:pt x="2934943" y="592761"/>
                  <a:pt x="2952206" y="587829"/>
                </a:cubicBezTo>
                <a:cubicBezTo>
                  <a:pt x="2965445" y="584046"/>
                  <a:pt x="2977953" y="577753"/>
                  <a:pt x="2991394" y="574766"/>
                </a:cubicBezTo>
                <a:cubicBezTo>
                  <a:pt x="3017250" y="569020"/>
                  <a:pt x="3043646" y="566057"/>
                  <a:pt x="3069772" y="561703"/>
                </a:cubicBezTo>
                <a:cubicBezTo>
                  <a:pt x="3131089" y="541264"/>
                  <a:pt x="3139025" y="535577"/>
                  <a:pt x="3226526" y="535577"/>
                </a:cubicBezTo>
                <a:cubicBezTo>
                  <a:pt x="3274621" y="535577"/>
                  <a:pt x="3322320" y="544286"/>
                  <a:pt x="3370217" y="548640"/>
                </a:cubicBezTo>
                <a:cubicBezTo>
                  <a:pt x="3482519" y="623508"/>
                  <a:pt x="3340437" y="533751"/>
                  <a:pt x="3448594" y="587829"/>
                </a:cubicBezTo>
                <a:cubicBezTo>
                  <a:pt x="3549882" y="638473"/>
                  <a:pt x="3428472" y="594184"/>
                  <a:pt x="3526972" y="627017"/>
                </a:cubicBezTo>
                <a:cubicBezTo>
                  <a:pt x="3639278" y="701890"/>
                  <a:pt x="3497185" y="612123"/>
                  <a:pt x="3605349" y="666206"/>
                </a:cubicBezTo>
                <a:cubicBezTo>
                  <a:pt x="3619391" y="673227"/>
                  <a:pt x="3630191" y="685956"/>
                  <a:pt x="3644537" y="692332"/>
                </a:cubicBezTo>
                <a:cubicBezTo>
                  <a:pt x="3669702" y="703517"/>
                  <a:pt x="3700000" y="703181"/>
                  <a:pt x="3722914" y="718457"/>
                </a:cubicBezTo>
                <a:cubicBezTo>
                  <a:pt x="3773560" y="752221"/>
                  <a:pt x="3747209" y="739618"/>
                  <a:pt x="3801292" y="757646"/>
                </a:cubicBezTo>
                <a:cubicBezTo>
                  <a:pt x="3814355" y="766355"/>
                  <a:pt x="3826134" y="777396"/>
                  <a:pt x="3840480" y="783772"/>
                </a:cubicBezTo>
                <a:cubicBezTo>
                  <a:pt x="3865645" y="794957"/>
                  <a:pt x="3895943" y="794621"/>
                  <a:pt x="3918857" y="809897"/>
                </a:cubicBezTo>
                <a:cubicBezTo>
                  <a:pt x="3980960" y="851299"/>
                  <a:pt x="3943152" y="831059"/>
                  <a:pt x="4036423" y="862149"/>
                </a:cubicBezTo>
                <a:lnTo>
                  <a:pt x="4075612" y="875212"/>
                </a:lnTo>
                <a:lnTo>
                  <a:pt x="4114800" y="888274"/>
                </a:lnTo>
                <a:cubicBezTo>
                  <a:pt x="4127863" y="896983"/>
                  <a:pt x="4139947" y="907379"/>
                  <a:pt x="4153989" y="914400"/>
                </a:cubicBezTo>
                <a:cubicBezTo>
                  <a:pt x="4175941" y="925376"/>
                  <a:pt x="4224500" y="934247"/>
                  <a:pt x="4245429" y="940526"/>
                </a:cubicBezTo>
                <a:cubicBezTo>
                  <a:pt x="4271806" y="948439"/>
                  <a:pt x="4297680" y="957944"/>
                  <a:pt x="4323806" y="966652"/>
                </a:cubicBezTo>
                <a:cubicBezTo>
                  <a:pt x="4336869" y="971006"/>
                  <a:pt x="4349412" y="977450"/>
                  <a:pt x="4362994" y="979714"/>
                </a:cubicBezTo>
                <a:lnTo>
                  <a:pt x="4441372" y="992777"/>
                </a:lnTo>
                <a:cubicBezTo>
                  <a:pt x="4490807" y="1025735"/>
                  <a:pt x="4469459" y="1007802"/>
                  <a:pt x="4506686" y="1045029"/>
                </a:cubicBezTo>
              </a:path>
            </a:pathLst>
          </a:custGeom>
          <a:ln w="57150">
            <a:solidFill>
              <a:srgbClr val="FF66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a:off x="5410200" y="186154"/>
            <a:ext cx="3579363" cy="1506684"/>
          </a:xfrm>
          <a:custGeom>
            <a:avLst/>
            <a:gdLst>
              <a:gd name="connsiteX0" fmla="*/ 0 w 4101353"/>
              <a:gd name="connsiteY0" fmla="*/ 376517 h 1277470"/>
              <a:gd name="connsiteX1" fmla="*/ 1250576 w 4101353"/>
              <a:gd name="connsiteY1" fmla="*/ 632011 h 1277470"/>
              <a:gd name="connsiteX2" fmla="*/ 2017058 w 4101353"/>
              <a:gd name="connsiteY2" fmla="*/ 242047 h 1277470"/>
              <a:gd name="connsiteX3" fmla="*/ 3173506 w 4101353"/>
              <a:gd name="connsiteY3" fmla="*/ 1277470 h 1277470"/>
              <a:gd name="connsiteX4" fmla="*/ 4101353 w 4101353"/>
              <a:gd name="connsiteY4" fmla="*/ 0 h 1277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1353" h="1277470">
                <a:moveTo>
                  <a:pt x="0" y="376517"/>
                </a:moveTo>
                <a:lnTo>
                  <a:pt x="1250576" y="632011"/>
                </a:lnTo>
                <a:lnTo>
                  <a:pt x="2017058" y="242047"/>
                </a:lnTo>
                <a:lnTo>
                  <a:pt x="3173506" y="1277470"/>
                </a:lnTo>
                <a:lnTo>
                  <a:pt x="4101353" y="0"/>
                </a:lnTo>
              </a:path>
            </a:pathLst>
          </a:custGeom>
          <a:ln w="57150">
            <a:solidFill>
              <a:srgbClr val="16DB07"/>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Freeform 29"/>
          <p:cNvSpPr/>
          <p:nvPr/>
        </p:nvSpPr>
        <p:spPr>
          <a:xfrm>
            <a:off x="5429760" y="1803858"/>
            <a:ext cx="3638040" cy="523375"/>
          </a:xfrm>
          <a:custGeom>
            <a:avLst/>
            <a:gdLst>
              <a:gd name="connsiteX0" fmla="*/ 0 w 4168588"/>
              <a:gd name="connsiteY0" fmla="*/ 0 h 443753"/>
              <a:gd name="connsiteX1" fmla="*/ 779929 w 4168588"/>
              <a:gd name="connsiteY1" fmla="*/ 228600 h 443753"/>
              <a:gd name="connsiteX2" fmla="*/ 1788458 w 4168588"/>
              <a:gd name="connsiteY2" fmla="*/ 67236 h 443753"/>
              <a:gd name="connsiteX3" fmla="*/ 2528047 w 4168588"/>
              <a:gd name="connsiteY3" fmla="*/ 443753 h 443753"/>
              <a:gd name="connsiteX4" fmla="*/ 4168588 w 4168588"/>
              <a:gd name="connsiteY4" fmla="*/ 26894 h 443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8588" h="443753">
                <a:moveTo>
                  <a:pt x="0" y="0"/>
                </a:moveTo>
                <a:lnTo>
                  <a:pt x="779929" y="228600"/>
                </a:lnTo>
                <a:lnTo>
                  <a:pt x="1788458" y="67236"/>
                </a:lnTo>
                <a:lnTo>
                  <a:pt x="2528047" y="443753"/>
                </a:lnTo>
                <a:lnTo>
                  <a:pt x="4168588" y="26894"/>
                </a:lnTo>
              </a:path>
            </a:pathLst>
          </a:custGeom>
          <a:noFill/>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TextBox 30"/>
          <p:cNvSpPr txBox="1"/>
          <p:nvPr/>
        </p:nvSpPr>
        <p:spPr>
          <a:xfrm>
            <a:off x="6212072" y="152400"/>
            <a:ext cx="1986698" cy="369332"/>
          </a:xfrm>
          <a:prstGeom prst="rect">
            <a:avLst/>
          </a:prstGeom>
          <a:noFill/>
        </p:spPr>
        <p:txBody>
          <a:bodyPr wrap="none" rtlCol="0">
            <a:spAutoFit/>
          </a:bodyPr>
          <a:lstStyle/>
          <a:p>
            <a:r>
              <a:rPr lang="en-US" b="1" dirty="0">
                <a:solidFill>
                  <a:srgbClr val="16DB07"/>
                </a:solidFill>
              </a:rPr>
              <a:t>Bare Color Charges</a:t>
            </a:r>
          </a:p>
        </p:txBody>
      </p:sp>
      <p:sp>
        <p:nvSpPr>
          <p:cNvPr id="32" name="TextBox 31"/>
          <p:cNvSpPr txBox="1"/>
          <p:nvPr/>
        </p:nvSpPr>
        <p:spPr>
          <a:xfrm>
            <a:off x="6059672" y="1524000"/>
            <a:ext cx="2246128" cy="369332"/>
          </a:xfrm>
          <a:prstGeom prst="rect">
            <a:avLst/>
          </a:prstGeom>
          <a:noFill/>
        </p:spPr>
        <p:txBody>
          <a:bodyPr wrap="none" rtlCol="0">
            <a:spAutoFit/>
          </a:bodyPr>
          <a:lstStyle/>
          <a:p>
            <a:r>
              <a:rPr lang="en-US" b="1" dirty="0">
                <a:solidFill>
                  <a:srgbClr val="FFFF00"/>
                </a:solidFill>
              </a:rPr>
              <a:t>Thermal Mass Gluons</a:t>
            </a:r>
          </a:p>
        </p:txBody>
      </p:sp>
      <p:sp>
        <p:nvSpPr>
          <p:cNvPr id="33" name="TextBox 32"/>
          <p:cNvSpPr txBox="1"/>
          <p:nvPr/>
        </p:nvSpPr>
        <p:spPr>
          <a:xfrm>
            <a:off x="6270490" y="2483822"/>
            <a:ext cx="1877694" cy="369332"/>
          </a:xfrm>
          <a:prstGeom prst="rect">
            <a:avLst/>
          </a:prstGeom>
          <a:noFill/>
        </p:spPr>
        <p:txBody>
          <a:bodyPr wrap="none" rtlCol="0">
            <a:spAutoFit/>
          </a:bodyPr>
          <a:lstStyle/>
          <a:p>
            <a:r>
              <a:rPr lang="en-US" b="1" dirty="0">
                <a:solidFill>
                  <a:srgbClr val="FF6600"/>
                </a:solidFill>
              </a:rPr>
              <a:t>Perfect Fluid Only</a:t>
            </a:r>
          </a:p>
        </p:txBody>
      </p:sp>
      <p:grpSp>
        <p:nvGrpSpPr>
          <p:cNvPr id="15" name="Group 34"/>
          <p:cNvGrpSpPr/>
          <p:nvPr/>
        </p:nvGrpSpPr>
        <p:grpSpPr>
          <a:xfrm>
            <a:off x="0" y="3810000"/>
            <a:ext cx="9144000" cy="3048000"/>
            <a:chOff x="0" y="3810000"/>
            <a:chExt cx="9144000" cy="3048000"/>
          </a:xfrm>
        </p:grpSpPr>
        <p:sp>
          <p:nvSpPr>
            <p:cNvPr id="36" name="Rectangle 35"/>
            <p:cNvSpPr/>
            <p:nvPr/>
          </p:nvSpPr>
          <p:spPr>
            <a:xfrm>
              <a:off x="0" y="3810000"/>
              <a:ext cx="9144000" cy="304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7"/>
            <p:cNvPicPr>
              <a:picLocks noChangeAspect="1" noChangeArrowheads="1"/>
            </p:cNvPicPr>
            <p:nvPr/>
          </p:nvPicPr>
          <p:blipFill>
            <a:blip r:embed="rId8" cstate="print"/>
            <a:srcRect l="12884" t="55208" r="42607" b="3125"/>
            <a:stretch>
              <a:fillRect/>
            </a:stretch>
          </p:blipFill>
          <p:spPr bwMode="auto">
            <a:xfrm>
              <a:off x="0" y="3810000"/>
              <a:ext cx="5334000" cy="3048000"/>
            </a:xfrm>
            <a:prstGeom prst="rect">
              <a:avLst/>
            </a:prstGeom>
            <a:noFill/>
            <a:ln w="9525">
              <a:noFill/>
              <a:miter lim="800000"/>
              <a:headEnd/>
              <a:tailEnd/>
            </a:ln>
          </p:spPr>
        </p:pic>
        <p:sp>
          <p:nvSpPr>
            <p:cNvPr id="38" name="TextBox 37"/>
            <p:cNvSpPr txBox="1"/>
            <p:nvPr/>
          </p:nvSpPr>
          <p:spPr>
            <a:xfrm>
              <a:off x="5562600" y="3886200"/>
              <a:ext cx="3581400" cy="2846933"/>
            </a:xfrm>
            <a:prstGeom prst="rect">
              <a:avLst/>
            </a:prstGeom>
            <a:noFill/>
          </p:spPr>
          <p:txBody>
            <a:bodyPr wrap="square" rtlCol="0">
              <a:spAutoFit/>
            </a:bodyPr>
            <a:lstStyle/>
            <a:p>
              <a:pPr algn="ctr"/>
              <a:r>
                <a:rPr lang="en-US" sz="2800" dirty="0"/>
                <a:t>Unique critical microscope resolution at RHIC.</a:t>
              </a:r>
            </a:p>
            <a:p>
              <a:pPr algn="ctr"/>
              <a:r>
                <a:rPr lang="en-US" sz="1100" dirty="0"/>
                <a:t> </a:t>
              </a:r>
            </a:p>
            <a:p>
              <a:pPr algn="ctr"/>
              <a:r>
                <a:rPr lang="en-US" sz="2800" dirty="0"/>
                <a:t>Measurement overlap between RHIC and LHC</a:t>
              </a:r>
            </a:p>
            <a:p>
              <a:pPr algn="ctr"/>
              <a:r>
                <a:rPr lang="en-US" sz="2800" dirty="0"/>
                <a:t>very important too.</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1000"/>
                                        <p:tgtEl>
                                          <p:spTgt spid="10"/>
                                        </p:tgtEl>
                                      </p:cBhvr>
                                    </p:animEffect>
                                    <p:set>
                                      <p:cBhvr>
                                        <p:cTn id="13" dur="1" fill="hold">
                                          <p:stCondLst>
                                            <p:cond delay="999"/>
                                          </p:stCondLst>
                                        </p:cTn>
                                        <p:tgtEl>
                                          <p:spTgt spid="10"/>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1000"/>
                                        <p:tgtEl>
                                          <p:spTgt spid="9"/>
                                        </p:tgtEl>
                                      </p:cBhvr>
                                    </p:animEffect>
                                    <p:set>
                                      <p:cBhvr>
                                        <p:cTn id="16" dur="1" fill="hold">
                                          <p:stCondLst>
                                            <p:cond delay="999"/>
                                          </p:stCondLst>
                                        </p:cTn>
                                        <p:tgtEl>
                                          <p:spTgt spid="9"/>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1000"/>
                                        <p:tgtEl>
                                          <p:spTgt spid="8"/>
                                        </p:tgtEl>
                                      </p:cBhvr>
                                    </p:animEffect>
                                    <p:set>
                                      <p:cBhvr>
                                        <p:cTn id="19" dur="1" fill="hold">
                                          <p:stCondLst>
                                            <p:cond delay="999"/>
                                          </p:stCondLst>
                                        </p:cTn>
                                        <p:tgtEl>
                                          <p:spTgt spid="8"/>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1000"/>
                                        <p:tgtEl>
                                          <p:spTgt spid="11"/>
                                        </p:tgtEl>
                                      </p:cBhvr>
                                    </p:animEffect>
                                    <p:set>
                                      <p:cBhvr>
                                        <p:cTn id="22" dur="1" fill="hold">
                                          <p:stCondLst>
                                            <p:cond delay="999"/>
                                          </p:stCondLst>
                                        </p:cTn>
                                        <p:tgtEl>
                                          <p:spTgt spid="11"/>
                                        </p:tgtEl>
                                        <p:attrNameLst>
                                          <p:attrName>style.visibility</p:attrName>
                                        </p:attrNameLst>
                                      </p:cBhvr>
                                      <p:to>
                                        <p:strVal val="hidden"/>
                                      </p:to>
                                    </p:set>
                                  </p:childTnLst>
                                </p:cTn>
                              </p:par>
                              <p:par>
                                <p:cTn id="23" presetID="56" presetClass="path" presetSubtype="0" accel="50000" decel="50000" fill="hold" nodeType="withEffect">
                                  <p:stCondLst>
                                    <p:cond delay="0"/>
                                  </p:stCondLst>
                                  <p:childTnLst>
                                    <p:animMotion origin="layout" path="M -3.33333E-6 -4.44444E-6 L -0.02916 -0.39305 " pathEditMode="relative" rAng="0" ptsTypes="AA">
                                      <p:cBhvr>
                                        <p:cTn id="24" dur="1000" fill="hold"/>
                                        <p:tgtEl>
                                          <p:spTgt spid="2"/>
                                        </p:tgtEl>
                                        <p:attrNameLst>
                                          <p:attrName>ppt_x</p:attrName>
                                          <p:attrName>ppt_y</p:attrName>
                                        </p:attrNameLst>
                                      </p:cBhvr>
                                      <p:rCtr x="-1500" y="-19700"/>
                                    </p:animMotion>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000"/>
                                        <p:tgtEl>
                                          <p:spTgt spid="24"/>
                                        </p:tgtEl>
                                      </p:cBhvr>
                                    </p:animEffect>
                                  </p:childTnLst>
                                </p:cTn>
                              </p:par>
                              <p:par>
                                <p:cTn id="39" presetID="10"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1000"/>
                                        <p:tgtEl>
                                          <p:spTgt spid="25"/>
                                        </p:tgtEl>
                                      </p:cBhvr>
                                    </p:animEffect>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wipe(left)">
                                      <p:cBhvr>
                                        <p:cTn id="45" dur="500"/>
                                        <p:tgtEl>
                                          <p:spTgt spid="29"/>
                                        </p:tgtEl>
                                      </p:cBhvr>
                                    </p:animEffect>
                                  </p:childTnLst>
                                </p:cTn>
                              </p:par>
                            </p:childTnLst>
                          </p:cTn>
                        </p:par>
                        <p:par>
                          <p:cTn id="46" fill="hold">
                            <p:stCondLst>
                              <p:cond delay="1500"/>
                            </p:stCondLst>
                            <p:childTnLst>
                              <p:par>
                                <p:cTn id="47" presetID="22" presetClass="entr" presetSubtype="8" fill="hold" grpId="0" nodeType="after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wipe(left)">
                                      <p:cBhvr>
                                        <p:cTn id="49" dur="500"/>
                                        <p:tgtEl>
                                          <p:spTgt spid="31"/>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10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wipe(left)">
                                      <p:cBhvr>
                                        <p:cTn id="59" dur="500"/>
                                        <p:tgtEl>
                                          <p:spTgt spid="30"/>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wipe(left)">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fade">
                                      <p:cBhvr>
                                        <p:cTn id="67" dur="1000"/>
                                        <p:tgtEl>
                                          <p:spTgt spid="7"/>
                                        </p:tgtEl>
                                      </p:cBhvr>
                                    </p:animEffect>
                                  </p:childTnLst>
                                </p:cTn>
                              </p:par>
                            </p:childTnLst>
                          </p:cTn>
                        </p:par>
                        <p:par>
                          <p:cTn id="68" fill="hold">
                            <p:stCondLst>
                              <p:cond delay="1000"/>
                            </p:stCondLst>
                            <p:childTnLst>
                              <p:par>
                                <p:cTn id="69" presetID="22" presetClass="entr" presetSubtype="8" fill="hold" grpId="0" nodeType="after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wipe(left)">
                                      <p:cBhvr>
                                        <p:cTn id="71" dur="500"/>
                                        <p:tgtEl>
                                          <p:spTgt spid="28"/>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wipe(left)">
                                      <p:cBhvr>
                                        <p:cTn id="74" dur="500"/>
                                        <p:tgtEl>
                                          <p:spTgt spid="33"/>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15"/>
                                        </p:tgtEl>
                                        <p:attrNameLst>
                                          <p:attrName>style.visibility</p:attrName>
                                        </p:attrNameLst>
                                      </p:cBhvr>
                                      <p:to>
                                        <p:strVal val="visible"/>
                                      </p:to>
                                    </p:set>
                                    <p:anim calcmode="lin" valueType="num">
                                      <p:cBhvr additive="base">
                                        <p:cTn id="79" dur="500" fill="hold"/>
                                        <p:tgtEl>
                                          <p:spTgt spid="15"/>
                                        </p:tgtEl>
                                        <p:attrNameLst>
                                          <p:attrName>ppt_x</p:attrName>
                                        </p:attrNameLst>
                                      </p:cBhvr>
                                      <p:tavLst>
                                        <p:tav tm="0">
                                          <p:val>
                                            <p:strVal val="#ppt_x"/>
                                          </p:val>
                                        </p:tav>
                                        <p:tav tm="100000">
                                          <p:val>
                                            <p:strVal val="#ppt_x"/>
                                          </p:val>
                                        </p:tav>
                                      </p:tavLst>
                                    </p:anim>
                                    <p:anim calcmode="lin" valueType="num">
                                      <p:cBhvr additive="base">
                                        <p:cTn id="8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1" grpId="1"/>
      <p:bldP spid="24" grpId="0" animBg="1"/>
      <p:bldP spid="27" grpId="0" animBg="1"/>
      <p:bldP spid="28" grpId="0" animBg="1"/>
      <p:bldP spid="29" grpId="0" animBg="1"/>
      <p:bldP spid="30" grpId="0" animBg="1"/>
      <p:bldP spid="31" grpId="0"/>
      <p:bldP spid="32" grpId="0"/>
      <p:bldP spid="3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381000" y="762000"/>
            <a:ext cx="8458200" cy="50216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7D2EE13E-175B-46ED-911B-514F7D1D6546}" type="slidenum">
              <a:rPr lang="en-US" smtClean="0"/>
              <a:pPr/>
              <a:t>35</a:t>
            </a:fld>
            <a:endParaRPr lang="en-US"/>
          </a:p>
        </p:txBody>
      </p:sp>
      <p:sp>
        <p:nvSpPr>
          <p:cNvPr id="13" name="Title 1"/>
          <p:cNvSpPr>
            <a:spLocks noGrp="1"/>
          </p:cNvSpPr>
          <p:nvPr>
            <p:ph type="title"/>
          </p:nvPr>
        </p:nvSpPr>
        <p:spPr>
          <a:xfrm>
            <a:off x="457200" y="-228600"/>
            <a:ext cx="8229600" cy="1143000"/>
          </a:xfrm>
        </p:spPr>
        <p:txBody>
          <a:bodyPr>
            <a:normAutofit/>
          </a:bodyPr>
          <a:lstStyle/>
          <a:p>
            <a:r>
              <a:rPr lang="en-US" sz="3200" u="sng" dirty="0">
                <a:solidFill>
                  <a:schemeClr val="bg1"/>
                </a:solidFill>
              </a:rPr>
              <a:t>A New Detector at RHIC</a:t>
            </a:r>
          </a:p>
        </p:txBody>
      </p:sp>
      <p:sp>
        <p:nvSpPr>
          <p:cNvPr id="15" name="TextBox 14"/>
          <p:cNvSpPr txBox="1"/>
          <p:nvPr/>
        </p:nvSpPr>
        <p:spPr>
          <a:xfrm>
            <a:off x="662647" y="5612249"/>
            <a:ext cx="7685437" cy="1169551"/>
          </a:xfrm>
          <a:prstGeom prst="rect">
            <a:avLst/>
          </a:prstGeom>
          <a:noFill/>
        </p:spPr>
        <p:txBody>
          <a:bodyPr wrap="none" rtlCol="0">
            <a:spAutoFit/>
          </a:bodyPr>
          <a:lstStyle/>
          <a:p>
            <a:pPr algn="ctr"/>
            <a:endParaRPr lang="en-US" sz="1400" dirty="0">
              <a:solidFill>
                <a:srgbClr val="FFFF00"/>
              </a:solidFill>
            </a:endParaRPr>
          </a:p>
          <a:p>
            <a:pPr algn="ctr"/>
            <a:r>
              <a:rPr lang="en-US" sz="2800" dirty="0">
                <a:solidFill>
                  <a:srgbClr val="FFFF00"/>
                </a:solidFill>
              </a:rPr>
              <a:t>Sampling 0.6 trillion </a:t>
            </a:r>
            <a:r>
              <a:rPr lang="en-US" sz="2800" dirty="0" err="1">
                <a:solidFill>
                  <a:srgbClr val="FFFF00"/>
                </a:solidFill>
              </a:rPr>
              <a:t>Au+Au</a:t>
            </a:r>
            <a:r>
              <a:rPr lang="en-US" sz="2800" dirty="0">
                <a:solidFill>
                  <a:srgbClr val="FFFF00"/>
                </a:solidFill>
              </a:rPr>
              <a:t> interactions in one-year</a:t>
            </a:r>
          </a:p>
          <a:p>
            <a:pPr algn="ctr"/>
            <a:r>
              <a:rPr lang="en-US" sz="2800" dirty="0">
                <a:solidFill>
                  <a:srgbClr val="FFFF00"/>
                </a:solidFill>
              </a:rPr>
              <a:t>Maximizing efficiency of RHIC running </a:t>
            </a:r>
          </a:p>
        </p:txBody>
      </p:sp>
      <p:sp>
        <p:nvSpPr>
          <p:cNvPr id="14" name="TextBox 13"/>
          <p:cNvSpPr txBox="1"/>
          <p:nvPr/>
        </p:nvSpPr>
        <p:spPr>
          <a:xfrm>
            <a:off x="609600" y="837486"/>
            <a:ext cx="3048000" cy="4801314"/>
          </a:xfrm>
          <a:prstGeom prst="rect">
            <a:avLst/>
          </a:prstGeom>
          <a:noFill/>
        </p:spPr>
        <p:txBody>
          <a:bodyPr wrap="square" rtlCol="0">
            <a:spAutoFit/>
          </a:bodyPr>
          <a:lstStyle/>
          <a:p>
            <a:pPr algn="ctr"/>
            <a:r>
              <a:rPr lang="en-US" sz="2800" dirty="0" err="1">
                <a:solidFill>
                  <a:srgbClr val="FF0000"/>
                </a:solidFill>
              </a:rPr>
              <a:t>BaBar</a:t>
            </a:r>
            <a:r>
              <a:rPr lang="en-US" sz="2800" dirty="0">
                <a:solidFill>
                  <a:srgbClr val="FF0000"/>
                </a:solidFill>
              </a:rPr>
              <a:t> Magnet 1.5 T</a:t>
            </a:r>
          </a:p>
          <a:p>
            <a:pPr algn="ctr"/>
            <a:endParaRPr lang="en-US" dirty="0">
              <a:solidFill>
                <a:srgbClr val="FF0000"/>
              </a:solidFill>
            </a:endParaRPr>
          </a:p>
          <a:p>
            <a:pPr algn="ctr"/>
            <a:r>
              <a:rPr lang="en-US" sz="2800" dirty="0">
                <a:solidFill>
                  <a:srgbClr val="FF0000"/>
                </a:solidFill>
              </a:rPr>
              <a:t>Coverage |</a:t>
            </a:r>
            <a:r>
              <a:rPr lang="en-US" sz="2800" dirty="0">
                <a:solidFill>
                  <a:srgbClr val="FF0000"/>
                </a:solidFill>
                <a:latin typeface="Symbol" pitchFamily="18" charset="2"/>
              </a:rPr>
              <a:t>h</a:t>
            </a:r>
            <a:r>
              <a:rPr lang="en-US" sz="2800" dirty="0">
                <a:solidFill>
                  <a:srgbClr val="FF0000"/>
                </a:solidFill>
              </a:rPr>
              <a:t>| &lt; 1.1</a:t>
            </a:r>
          </a:p>
          <a:p>
            <a:pPr algn="ctr"/>
            <a:endParaRPr lang="en-US" sz="2800" dirty="0">
              <a:solidFill>
                <a:srgbClr val="FF0000"/>
              </a:solidFill>
            </a:endParaRPr>
          </a:p>
          <a:p>
            <a:pPr algn="ctr"/>
            <a:r>
              <a:rPr lang="en-US" sz="2800" dirty="0">
                <a:solidFill>
                  <a:srgbClr val="0070C0"/>
                </a:solidFill>
              </a:rPr>
              <a:t>Inner MAPS tracker</a:t>
            </a:r>
          </a:p>
          <a:p>
            <a:pPr algn="ctr"/>
            <a:r>
              <a:rPr lang="en-US" sz="2800" dirty="0">
                <a:solidFill>
                  <a:srgbClr val="0070C0"/>
                </a:solidFill>
              </a:rPr>
              <a:t>Outer Fast TPC</a:t>
            </a:r>
            <a:endParaRPr lang="en-US" dirty="0">
              <a:solidFill>
                <a:srgbClr val="0070C0"/>
              </a:solidFill>
            </a:endParaRPr>
          </a:p>
          <a:p>
            <a:pPr algn="ctr"/>
            <a:endParaRPr lang="en-US" dirty="0">
              <a:solidFill>
                <a:srgbClr val="FF0000"/>
              </a:solidFill>
            </a:endParaRPr>
          </a:p>
          <a:p>
            <a:pPr algn="ctr"/>
            <a:r>
              <a:rPr lang="en-US" sz="2800" dirty="0">
                <a:solidFill>
                  <a:srgbClr val="FF0000"/>
                </a:solidFill>
              </a:rPr>
              <a:t>Electromagnetic</a:t>
            </a:r>
          </a:p>
          <a:p>
            <a:pPr algn="ctr"/>
            <a:r>
              <a:rPr lang="en-US" sz="2800" dirty="0">
                <a:solidFill>
                  <a:srgbClr val="FF0000"/>
                </a:solidFill>
              </a:rPr>
              <a:t>Calorimeter</a:t>
            </a:r>
          </a:p>
          <a:p>
            <a:pPr algn="ctr"/>
            <a:endParaRPr lang="en-US" dirty="0">
              <a:solidFill>
                <a:srgbClr val="FF0000"/>
              </a:solidFill>
            </a:endParaRPr>
          </a:p>
          <a:p>
            <a:pPr algn="ctr"/>
            <a:r>
              <a:rPr lang="en-US" sz="2800" dirty="0" err="1">
                <a:solidFill>
                  <a:srgbClr val="FF0000"/>
                </a:solidFill>
              </a:rPr>
              <a:t>Hadronic</a:t>
            </a:r>
            <a:r>
              <a:rPr lang="en-US" sz="2800" dirty="0">
                <a:solidFill>
                  <a:srgbClr val="FF0000"/>
                </a:solidFill>
              </a:rPr>
              <a:t> Calorimeter</a:t>
            </a:r>
          </a:p>
        </p:txBody>
      </p:sp>
      <p:pic>
        <p:nvPicPr>
          <p:cNvPr id="2" name="Picture 1"/>
          <p:cNvPicPr>
            <a:picLocks noChangeAspect="1"/>
          </p:cNvPicPr>
          <p:nvPr/>
        </p:nvPicPr>
        <p:blipFill>
          <a:blip r:embed="rId2"/>
          <a:stretch>
            <a:fillRect/>
          </a:stretch>
        </p:blipFill>
        <p:spPr>
          <a:xfrm>
            <a:off x="4267200" y="766205"/>
            <a:ext cx="4439100" cy="5017469"/>
          </a:xfrm>
          <a:prstGeom prst="rect">
            <a:avLst/>
          </a:prstGeom>
        </p:spPr>
      </p:pic>
      <p:sp>
        <p:nvSpPr>
          <p:cNvPr id="4" name="Rectangle 3"/>
          <p:cNvSpPr/>
          <p:nvPr/>
        </p:nvSpPr>
        <p:spPr>
          <a:xfrm>
            <a:off x="4267200" y="1663308"/>
            <a:ext cx="457200"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sPHENIX_front.jpg"/>
          <p:cNvPicPr>
            <a:picLocks noChangeAspect="1"/>
          </p:cNvPicPr>
          <p:nvPr/>
        </p:nvPicPr>
        <p:blipFill>
          <a:blip r:embed="rId3" cstate="print"/>
          <a:stretch>
            <a:fillRect/>
          </a:stretch>
        </p:blipFill>
        <p:spPr>
          <a:xfrm>
            <a:off x="6324600" y="4971390"/>
            <a:ext cx="2362200" cy="717977"/>
          </a:xfrm>
          <a:prstGeom prst="rect">
            <a:avLst/>
          </a:prstGeom>
        </p:spPr>
      </p:pic>
      <p:sp>
        <p:nvSpPr>
          <p:cNvPr id="5" name="TextBox 4"/>
          <p:cNvSpPr txBox="1"/>
          <p:nvPr/>
        </p:nvSpPr>
        <p:spPr>
          <a:xfrm>
            <a:off x="177584" y="5966808"/>
            <a:ext cx="8814016" cy="769441"/>
          </a:xfrm>
          <a:prstGeom prst="rect">
            <a:avLst/>
          </a:prstGeom>
          <a:solidFill>
            <a:srgbClr val="C00000"/>
          </a:solidFill>
        </p:spPr>
        <p:txBody>
          <a:bodyPr wrap="none" rtlCol="0">
            <a:spAutoFit/>
          </a:bodyPr>
          <a:lstStyle/>
          <a:p>
            <a:r>
              <a:rPr lang="en-US" sz="4400" dirty="0">
                <a:solidFill>
                  <a:schemeClr val="bg1"/>
                </a:solidFill>
              </a:rPr>
              <a:t>CD-0 Approval , September 27, 2016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609600" y="891435"/>
            <a:ext cx="7696200" cy="5204565"/>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7D2EE13E-175B-46ED-911B-514F7D1D6546}" type="slidenum">
              <a:rPr lang="en-US" smtClean="0"/>
              <a:pPr/>
              <a:t>36</a:t>
            </a:fld>
            <a:endParaRPr lang="en-US"/>
          </a:p>
        </p:txBody>
      </p:sp>
      <p:pic>
        <p:nvPicPr>
          <p:cNvPr id="36865" name="Picture 1"/>
          <p:cNvPicPr>
            <a:picLocks noChangeAspect="1" noChangeArrowheads="1"/>
          </p:cNvPicPr>
          <p:nvPr/>
        </p:nvPicPr>
        <p:blipFill>
          <a:blip r:embed="rId3" cstate="print"/>
          <a:srcRect/>
          <a:stretch>
            <a:fillRect/>
          </a:stretch>
        </p:blipFill>
        <p:spPr bwMode="auto">
          <a:xfrm>
            <a:off x="837179" y="914400"/>
            <a:ext cx="7316221" cy="5145454"/>
          </a:xfrm>
          <a:prstGeom prst="rect">
            <a:avLst/>
          </a:prstGeom>
          <a:noFill/>
          <a:ln w="9525">
            <a:noFill/>
            <a:miter lim="800000"/>
            <a:headEnd/>
            <a:tailEnd/>
          </a:ln>
        </p:spPr>
      </p:pic>
      <p:sp>
        <p:nvSpPr>
          <p:cNvPr id="8" name="Title 1"/>
          <p:cNvSpPr>
            <a:spLocks noGrp="1"/>
          </p:cNvSpPr>
          <p:nvPr>
            <p:ph type="title"/>
          </p:nvPr>
        </p:nvSpPr>
        <p:spPr>
          <a:xfrm>
            <a:off x="457200" y="-228600"/>
            <a:ext cx="8229600" cy="1143000"/>
          </a:xfrm>
        </p:spPr>
        <p:txBody>
          <a:bodyPr>
            <a:normAutofit/>
          </a:bodyPr>
          <a:lstStyle/>
          <a:p>
            <a:r>
              <a:rPr lang="en-US" sz="3200" u="sng" dirty="0">
                <a:solidFill>
                  <a:schemeClr val="bg1"/>
                </a:solidFill>
              </a:rPr>
              <a:t>Precision Imaging of QGP Over Key Kinematics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865"/>
                                        </p:tgtEl>
                                        <p:attrNameLst>
                                          <p:attrName>style.visibility</p:attrName>
                                        </p:attrNameLst>
                                      </p:cBhvr>
                                      <p:to>
                                        <p:strVal val="visible"/>
                                      </p:to>
                                    </p:set>
                                    <p:animEffect transition="in" filter="wipe(left)">
                                      <p:cBhvr>
                                        <p:cTn id="7" dur="1000"/>
                                        <p:tgtEl>
                                          <p:spTgt spid="368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2" cstate="print"/>
          <a:srcRect/>
          <a:stretch>
            <a:fillRect/>
          </a:stretch>
        </p:blipFill>
        <p:spPr bwMode="auto">
          <a:xfrm>
            <a:off x="47221" y="761999"/>
            <a:ext cx="4219979" cy="1981201"/>
          </a:xfrm>
          <a:prstGeom prst="rect">
            <a:avLst/>
          </a:prstGeom>
          <a:noFill/>
          <a:ln w="9525">
            <a:noFill/>
            <a:miter lim="800000"/>
            <a:headEnd/>
            <a:tailEnd/>
          </a:ln>
        </p:spPr>
      </p:pic>
      <p:pic>
        <p:nvPicPr>
          <p:cNvPr id="5" name="Picture 1"/>
          <p:cNvPicPr>
            <a:picLocks noChangeAspect="1" noChangeArrowheads="1"/>
          </p:cNvPicPr>
          <p:nvPr/>
        </p:nvPicPr>
        <p:blipFill>
          <a:blip r:embed="rId3" cstate="print"/>
          <a:srcRect/>
          <a:stretch>
            <a:fillRect/>
          </a:stretch>
        </p:blipFill>
        <p:spPr bwMode="auto">
          <a:xfrm>
            <a:off x="4572000" y="2868060"/>
            <a:ext cx="4419600" cy="3837540"/>
          </a:xfrm>
          <a:prstGeom prst="rect">
            <a:avLst/>
          </a:prstGeom>
          <a:noFill/>
          <a:ln w="9525">
            <a:noFill/>
            <a:miter lim="800000"/>
            <a:headEnd/>
            <a:tailEnd/>
          </a:ln>
        </p:spPr>
      </p:pic>
      <p:sp>
        <p:nvSpPr>
          <p:cNvPr id="6" name="Title 1"/>
          <p:cNvSpPr>
            <a:spLocks noGrp="1"/>
          </p:cNvSpPr>
          <p:nvPr>
            <p:ph type="title"/>
          </p:nvPr>
        </p:nvSpPr>
        <p:spPr>
          <a:xfrm>
            <a:off x="457200" y="-228600"/>
            <a:ext cx="8229600" cy="1143000"/>
          </a:xfrm>
        </p:spPr>
        <p:txBody>
          <a:bodyPr>
            <a:normAutofit/>
          </a:bodyPr>
          <a:lstStyle/>
          <a:p>
            <a:r>
              <a:rPr lang="en-US" sz="3200" u="sng" dirty="0">
                <a:solidFill>
                  <a:schemeClr val="bg1"/>
                </a:solidFill>
              </a:rPr>
              <a:t>Precision Imaging of QGP Over Key Kinematics</a:t>
            </a:r>
          </a:p>
        </p:txBody>
      </p:sp>
      <p:sp>
        <p:nvSpPr>
          <p:cNvPr id="2" name="Oval 1"/>
          <p:cNvSpPr/>
          <p:nvPr/>
        </p:nvSpPr>
        <p:spPr>
          <a:xfrm>
            <a:off x="5410200" y="990600"/>
            <a:ext cx="5334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b</a:t>
            </a:r>
          </a:p>
        </p:txBody>
      </p:sp>
      <p:sp>
        <p:nvSpPr>
          <p:cNvPr id="7" name="Oval 6"/>
          <p:cNvSpPr/>
          <p:nvPr/>
        </p:nvSpPr>
        <p:spPr>
          <a:xfrm>
            <a:off x="7315200" y="1929330"/>
            <a:ext cx="533400" cy="533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70C0"/>
                </a:solidFill>
              </a:rPr>
              <a:t>b</a:t>
            </a:r>
          </a:p>
        </p:txBody>
      </p:sp>
      <p:cxnSp>
        <p:nvCxnSpPr>
          <p:cNvPr id="9" name="Straight Connector 8"/>
          <p:cNvCxnSpPr/>
          <p:nvPr/>
        </p:nvCxnSpPr>
        <p:spPr>
          <a:xfrm>
            <a:off x="7467600" y="1981200"/>
            <a:ext cx="2286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7010400" y="1257300"/>
            <a:ext cx="152400" cy="1143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6019800" y="2095500"/>
            <a:ext cx="152400" cy="1143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6705600" y="1981200"/>
            <a:ext cx="152400" cy="114300"/>
          </a:xfrm>
          <a:prstGeom prst="ellipse">
            <a:avLst/>
          </a:prstGeom>
          <a:solidFill>
            <a:srgbClr val="22FE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172200" y="990600"/>
            <a:ext cx="152400" cy="114300"/>
          </a:xfrm>
          <a:prstGeom prst="ellipse">
            <a:avLst/>
          </a:prstGeom>
          <a:solidFill>
            <a:srgbClr val="22FE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7010400" y="2552700"/>
            <a:ext cx="152400" cy="1143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6248400" y="1562100"/>
            <a:ext cx="152400" cy="114300"/>
          </a:xfrm>
          <a:prstGeom prst="ellipse">
            <a:avLst/>
          </a:prstGeom>
          <a:solidFill>
            <a:srgbClr val="22FE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7239000" y="1714500"/>
            <a:ext cx="152400" cy="114300"/>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6400800" y="2400300"/>
            <a:ext cx="152400" cy="114300"/>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p:cNvGrpSpPr/>
          <p:nvPr/>
        </p:nvGrpSpPr>
        <p:grpSpPr>
          <a:xfrm rot="4523055">
            <a:off x="6038851" y="1006468"/>
            <a:ext cx="1333500" cy="1714500"/>
            <a:chOff x="9239250" y="1047750"/>
            <a:chExt cx="1333500" cy="1714500"/>
          </a:xfrm>
        </p:grpSpPr>
        <p:sp>
          <p:nvSpPr>
            <p:cNvPr id="18" name="Oval 17"/>
            <p:cNvSpPr/>
            <p:nvPr/>
          </p:nvSpPr>
          <p:spPr>
            <a:xfrm rot="5774856">
              <a:off x="10210800" y="1333500"/>
              <a:ext cx="152400" cy="1143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5774856">
              <a:off x="9220200" y="2171700"/>
              <a:ext cx="152400" cy="1143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rot="5774856">
              <a:off x="9906000" y="2057400"/>
              <a:ext cx="152400" cy="114300"/>
            </a:xfrm>
            <a:prstGeom prst="ellipse">
              <a:avLst/>
            </a:prstGeom>
            <a:solidFill>
              <a:srgbClr val="22FE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rot="5774856">
              <a:off x="9372600" y="1066800"/>
              <a:ext cx="152400" cy="114300"/>
            </a:xfrm>
            <a:prstGeom prst="ellipse">
              <a:avLst/>
            </a:prstGeom>
            <a:solidFill>
              <a:srgbClr val="22FE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rot="5774856">
              <a:off x="10210800" y="2628900"/>
              <a:ext cx="152400" cy="1143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rot="5774856">
              <a:off x="9448800" y="1638300"/>
              <a:ext cx="152400" cy="114300"/>
            </a:xfrm>
            <a:prstGeom prst="ellipse">
              <a:avLst/>
            </a:prstGeom>
            <a:solidFill>
              <a:srgbClr val="22FE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rot="5774856">
              <a:off x="10439400" y="1790700"/>
              <a:ext cx="152400" cy="114300"/>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5774856">
              <a:off x="9601200" y="2476500"/>
              <a:ext cx="152400" cy="114300"/>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p:cNvGrpSpPr/>
          <p:nvPr/>
        </p:nvGrpSpPr>
        <p:grpSpPr>
          <a:xfrm rot="14232472">
            <a:off x="5816067" y="886299"/>
            <a:ext cx="1371600" cy="1676400"/>
            <a:chOff x="9296400" y="1143000"/>
            <a:chExt cx="1371600" cy="1676400"/>
          </a:xfrm>
        </p:grpSpPr>
        <p:sp>
          <p:nvSpPr>
            <p:cNvPr id="27" name="Oval 26"/>
            <p:cNvSpPr/>
            <p:nvPr/>
          </p:nvSpPr>
          <p:spPr>
            <a:xfrm>
              <a:off x="10287000" y="1409700"/>
              <a:ext cx="1524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9296400" y="2247900"/>
              <a:ext cx="152400" cy="1143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9982200" y="2133600"/>
              <a:ext cx="152400" cy="114300"/>
            </a:xfrm>
            <a:prstGeom prst="ellipse">
              <a:avLst/>
            </a:prstGeom>
            <a:solidFill>
              <a:srgbClr val="22FE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9448800" y="1143000"/>
              <a:ext cx="152400" cy="1143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10287000" y="2705100"/>
              <a:ext cx="152400" cy="11430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9525000" y="1714500"/>
              <a:ext cx="152400" cy="114300"/>
            </a:xfrm>
            <a:prstGeom prst="ellipse">
              <a:avLst/>
            </a:prstGeom>
            <a:solidFill>
              <a:srgbClr val="22FE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10515600" y="1866900"/>
              <a:ext cx="152400" cy="114300"/>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9677400" y="2552700"/>
              <a:ext cx="152400" cy="114300"/>
            </a:xfrm>
            <a:prstGeom prst="ellipse">
              <a:avLst/>
            </a:prstGeom>
            <a:solidFill>
              <a:srgbClr val="22FE2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TextBox 35"/>
          <p:cNvSpPr txBox="1"/>
          <p:nvPr/>
        </p:nvSpPr>
        <p:spPr>
          <a:xfrm>
            <a:off x="152400" y="3505200"/>
            <a:ext cx="4191000" cy="2246769"/>
          </a:xfrm>
          <a:prstGeom prst="rect">
            <a:avLst/>
          </a:prstGeom>
          <a:noFill/>
        </p:spPr>
        <p:txBody>
          <a:bodyPr wrap="square" rtlCol="0">
            <a:spAutoFit/>
          </a:bodyPr>
          <a:lstStyle/>
          <a:p>
            <a:pPr algn="ctr"/>
            <a:r>
              <a:rPr lang="en-US" sz="2800" dirty="0">
                <a:solidFill>
                  <a:schemeClr val="bg1"/>
                </a:solidFill>
              </a:rPr>
              <a:t>Upsilon states are differentially sensitive to local color charge density.</a:t>
            </a:r>
          </a:p>
          <a:p>
            <a:pPr algn="ctr"/>
            <a:endParaRPr lang="en-US" sz="2800" dirty="0">
              <a:solidFill>
                <a:schemeClr val="bg1"/>
              </a:solidFill>
            </a:endParaRPr>
          </a:p>
          <a:p>
            <a:pPr algn="ctr"/>
            <a:r>
              <a:rPr lang="en-US" sz="2800" dirty="0">
                <a:solidFill>
                  <a:schemeClr val="bg1"/>
                </a:solidFill>
              </a:rPr>
              <a:t>Again, precision is the key! </a:t>
            </a:r>
          </a:p>
        </p:txBody>
      </p:sp>
    </p:spTree>
    <p:extLst>
      <p:ext uri="{BB962C8B-B14F-4D97-AF65-F5344CB8AC3E}">
        <p14:creationId xmlns:p14="http://schemas.microsoft.com/office/powerpoint/2010/main" val="3992273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500"/>
                                        <p:tgtEl>
                                          <p:spTgt spid="35"/>
                                        </p:tgtEl>
                                      </p:cBhvr>
                                    </p:animEffect>
                                  </p:childTnLst>
                                </p:cTn>
                              </p:par>
                              <p:par>
                                <p:cTn id="46" presetID="1" presetClass="entr" presetSubtype="0" fill="hold" grpId="0" nodeType="withEffect">
                                  <p:stCondLst>
                                    <p:cond delay="0"/>
                                  </p:stCondLst>
                                  <p:childTnLst>
                                    <p:set>
                                      <p:cBhvr>
                                        <p:cTn id="47"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4" grpId="0" animBg="1"/>
      <p:bldP spid="15" grpId="0" animBg="1"/>
      <p:bldP spid="16" grpId="0" animBg="1"/>
      <p:bldP spid="17" grpId="0" animBg="1"/>
      <p:bldP spid="3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1" y="822100"/>
            <a:ext cx="4572000" cy="5731099"/>
          </a:xfrm>
          <a:prstGeom prst="rect">
            <a:avLst/>
          </a:prstGeom>
          <a:noFill/>
          <a:ln w="9525">
            <a:noFill/>
            <a:miter lim="800000"/>
            <a:headEnd/>
            <a:tailEnd/>
          </a:ln>
        </p:spPr>
      </p:pic>
      <p:pic>
        <p:nvPicPr>
          <p:cNvPr id="5" name="Picture 7" descr="C:\Users\nagle\AppData\Local\Temp\hcal_prototype_stacked.jpg"/>
          <p:cNvPicPr>
            <a:picLocks noChangeAspect="1" noChangeArrowheads="1"/>
          </p:cNvPicPr>
          <p:nvPr/>
        </p:nvPicPr>
        <p:blipFill>
          <a:blip r:embed="rId3" cstate="print"/>
          <a:srcRect/>
          <a:stretch>
            <a:fillRect/>
          </a:stretch>
        </p:blipFill>
        <p:spPr bwMode="auto">
          <a:xfrm rot="5400000">
            <a:off x="4085638" y="1494837"/>
            <a:ext cx="5791197" cy="4325524"/>
          </a:xfrm>
          <a:prstGeom prst="rect">
            <a:avLst/>
          </a:prstGeom>
          <a:noFill/>
        </p:spPr>
      </p:pic>
      <p:sp>
        <p:nvSpPr>
          <p:cNvPr id="6" name="TextBox 5"/>
          <p:cNvSpPr txBox="1"/>
          <p:nvPr/>
        </p:nvSpPr>
        <p:spPr>
          <a:xfrm>
            <a:off x="1021270" y="-76200"/>
            <a:ext cx="6598730" cy="646331"/>
          </a:xfrm>
          <a:prstGeom prst="rect">
            <a:avLst/>
          </a:prstGeom>
          <a:noFill/>
        </p:spPr>
        <p:txBody>
          <a:bodyPr wrap="none" rtlCol="0">
            <a:spAutoFit/>
          </a:bodyPr>
          <a:lstStyle/>
          <a:p>
            <a:r>
              <a:rPr lang="en-US" sz="3600" u="sng" dirty="0">
                <a:solidFill>
                  <a:schemeClr val="bg1"/>
                </a:solidFill>
              </a:rPr>
              <a:t>Very Fun to Build Something New!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1" descr="Untitled.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1800" y="4419601"/>
            <a:ext cx="3429000"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483"/>
            <a:ext cx="3251200" cy="24384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0845" y="0"/>
            <a:ext cx="3263153" cy="244736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8220" y="8965"/>
            <a:ext cx="3251200" cy="2438400"/>
          </a:xfrm>
          <a:prstGeom prst="rect">
            <a:avLst/>
          </a:prstGeom>
        </p:spPr>
      </p:pic>
      <p:grpSp>
        <p:nvGrpSpPr>
          <p:cNvPr id="8" name="Group 11"/>
          <p:cNvGrpSpPr/>
          <p:nvPr/>
        </p:nvGrpSpPr>
        <p:grpSpPr>
          <a:xfrm>
            <a:off x="762000" y="2514600"/>
            <a:ext cx="3657600" cy="1787595"/>
            <a:chOff x="228600" y="4001184"/>
            <a:chExt cx="3657600" cy="1787595"/>
          </a:xfrm>
        </p:grpSpPr>
        <p:pic>
          <p:nvPicPr>
            <p:cNvPr id="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 y="4038600"/>
              <a:ext cx="3657600" cy="175017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0" name="TextBox 9"/>
            <p:cNvSpPr txBox="1"/>
            <p:nvPr/>
          </p:nvSpPr>
          <p:spPr>
            <a:xfrm>
              <a:off x="1752675" y="4001184"/>
              <a:ext cx="825867" cy="261610"/>
            </a:xfrm>
            <a:prstGeom prst="rect">
              <a:avLst/>
            </a:prstGeom>
            <a:noFill/>
          </p:spPr>
          <p:txBody>
            <a:bodyPr wrap="none" rtlCol="0">
              <a:spAutoFit/>
            </a:bodyPr>
            <a:lstStyle/>
            <a:p>
              <a:pPr fontAlgn="auto">
                <a:spcBef>
                  <a:spcPts val="0"/>
                </a:spcBef>
                <a:spcAft>
                  <a:spcPts val="0"/>
                </a:spcAft>
              </a:pPr>
              <a:r>
                <a:rPr lang="en-US" sz="1100" b="1" dirty="0">
                  <a:solidFill>
                    <a:srgbClr val="FF0000"/>
                  </a:solidFill>
                  <a:latin typeface="Arial"/>
                </a:rPr>
                <a:t>Top fiber </a:t>
              </a:r>
            </a:p>
          </p:txBody>
        </p:sp>
      </p:grpSp>
      <p:grpSp>
        <p:nvGrpSpPr>
          <p:cNvPr id="11" name="Group 10"/>
          <p:cNvGrpSpPr/>
          <p:nvPr/>
        </p:nvGrpSpPr>
        <p:grpSpPr>
          <a:xfrm>
            <a:off x="4724400" y="2536195"/>
            <a:ext cx="3657600" cy="1763341"/>
            <a:chOff x="4052045" y="4022779"/>
            <a:chExt cx="3657600" cy="1763341"/>
          </a:xfrm>
        </p:grpSpPr>
        <p:pic>
          <p:nvPicPr>
            <p:cNvPr id="12"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52045" y="4038600"/>
              <a:ext cx="3657600" cy="174752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3" name="TextBox 12"/>
            <p:cNvSpPr txBox="1"/>
            <p:nvPr/>
          </p:nvSpPr>
          <p:spPr>
            <a:xfrm>
              <a:off x="5417094" y="4022779"/>
              <a:ext cx="1059906" cy="261610"/>
            </a:xfrm>
            <a:prstGeom prst="rect">
              <a:avLst/>
            </a:prstGeom>
            <a:noFill/>
          </p:spPr>
          <p:txBody>
            <a:bodyPr wrap="none" rtlCol="0">
              <a:spAutoFit/>
            </a:bodyPr>
            <a:lstStyle/>
            <a:p>
              <a:pPr fontAlgn="auto">
                <a:spcBef>
                  <a:spcPts val="0"/>
                </a:spcBef>
                <a:spcAft>
                  <a:spcPts val="0"/>
                </a:spcAft>
              </a:pPr>
              <a:r>
                <a:rPr lang="en-US" sz="1100" b="1" dirty="0">
                  <a:solidFill>
                    <a:srgbClr val="FF0000"/>
                  </a:solidFill>
                  <a:latin typeface="Arial"/>
                </a:rPr>
                <a:t>Bottom fiber </a:t>
              </a:r>
            </a:p>
          </p:txBody>
        </p:sp>
      </p:grpSp>
      <p:pic>
        <p:nvPicPr>
          <p:cNvPr id="14" name="Picture 13" descr="2013-10-09-13.59.04.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4400550"/>
            <a:ext cx="3276600" cy="2457450"/>
          </a:xfrm>
          <a:prstGeom prst="rect">
            <a:avLst/>
          </a:prstGeom>
        </p:spPr>
      </p:pic>
      <p:pic>
        <p:nvPicPr>
          <p:cNvPr id="15" name="Picture 14" descr="2013-11-26 09.01.05.jp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96000" y="4343400"/>
            <a:ext cx="3048000" cy="25146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p:cNvSpPr>
            <a:spLocks noGrp="1"/>
          </p:cNvSpPr>
          <p:nvPr>
            <p:ph type="sldNum" sz="quarter" idx="12"/>
          </p:nvPr>
        </p:nvSpPr>
        <p:spPr/>
        <p:txBody>
          <a:bodyPr/>
          <a:lstStyle/>
          <a:p>
            <a:fld id="{CBD5019B-6DFD-46AB-B31F-52FDB3A4FDC0}" type="slidenum">
              <a:rPr lang="en-US"/>
              <a:pPr/>
              <a:t>4</a:t>
            </a:fld>
            <a:endParaRPr lang="en-US"/>
          </a:p>
        </p:txBody>
      </p:sp>
      <p:grpSp>
        <p:nvGrpSpPr>
          <p:cNvPr id="2" name="Group 8"/>
          <p:cNvGrpSpPr>
            <a:grpSpLocks/>
          </p:cNvGrpSpPr>
          <p:nvPr/>
        </p:nvGrpSpPr>
        <p:grpSpPr bwMode="auto">
          <a:xfrm>
            <a:off x="4789487" y="1447800"/>
            <a:ext cx="3973513" cy="3886200"/>
            <a:chOff x="2969" y="816"/>
            <a:chExt cx="2503" cy="2448"/>
          </a:xfrm>
        </p:grpSpPr>
        <p:pic>
          <p:nvPicPr>
            <p:cNvPr id="334853" name="Picture 5" descr="lattice_masses_quench"/>
            <p:cNvPicPr>
              <a:picLocks noChangeAspect="1" noChangeArrowheads="1"/>
            </p:cNvPicPr>
            <p:nvPr/>
          </p:nvPicPr>
          <p:blipFill>
            <a:blip r:embed="rId2" cstate="print"/>
            <a:srcRect l="4898" r="6938"/>
            <a:stretch>
              <a:fillRect/>
            </a:stretch>
          </p:blipFill>
          <p:spPr bwMode="auto">
            <a:xfrm>
              <a:off x="2969" y="816"/>
              <a:ext cx="2503" cy="2448"/>
            </a:xfrm>
            <a:prstGeom prst="rect">
              <a:avLst/>
            </a:prstGeom>
            <a:noFill/>
            <a:ln w="9525">
              <a:solidFill>
                <a:schemeClr val="tx1"/>
              </a:solidFill>
              <a:miter lim="800000"/>
              <a:headEnd/>
              <a:tailEnd/>
            </a:ln>
          </p:spPr>
        </p:pic>
        <p:pic>
          <p:nvPicPr>
            <p:cNvPr id="334854" name="Picture 6"/>
            <p:cNvPicPr>
              <a:picLocks noChangeAspect="1" noChangeArrowheads="1"/>
            </p:cNvPicPr>
            <p:nvPr/>
          </p:nvPicPr>
          <p:blipFill>
            <a:blip r:embed="rId3" cstate="print"/>
            <a:srcRect/>
            <a:stretch>
              <a:fillRect/>
            </a:stretch>
          </p:blipFill>
          <p:spPr bwMode="auto">
            <a:xfrm>
              <a:off x="3456" y="1152"/>
              <a:ext cx="624" cy="624"/>
            </a:xfrm>
            <a:prstGeom prst="rect">
              <a:avLst/>
            </a:prstGeom>
            <a:noFill/>
            <a:ln w="9525">
              <a:noFill/>
              <a:miter lim="800000"/>
              <a:headEnd/>
              <a:tailEnd/>
            </a:ln>
            <a:effectLst/>
          </p:spPr>
        </p:pic>
      </p:grpSp>
      <p:sp>
        <p:nvSpPr>
          <p:cNvPr id="334857" name="Text Box 9"/>
          <p:cNvSpPr txBox="1">
            <a:spLocks noChangeArrowheads="1"/>
          </p:cNvSpPr>
          <p:nvPr/>
        </p:nvSpPr>
        <p:spPr bwMode="auto">
          <a:xfrm>
            <a:off x="381000" y="76200"/>
            <a:ext cx="8686800" cy="1077218"/>
          </a:xfrm>
          <a:prstGeom prst="rect">
            <a:avLst/>
          </a:prstGeom>
          <a:noFill/>
          <a:ln w="9525" algn="ctr">
            <a:noFill/>
            <a:miter lim="800000"/>
            <a:headEnd/>
            <a:tailEnd/>
          </a:ln>
          <a:effectLst/>
        </p:spPr>
        <p:txBody>
          <a:bodyPr>
            <a:spAutoFit/>
          </a:bodyPr>
          <a:lstStyle/>
          <a:p>
            <a:pPr algn="ctr"/>
            <a:r>
              <a:rPr lang="en-US" sz="3200" dirty="0">
                <a:solidFill>
                  <a:schemeClr val="bg2"/>
                </a:solidFill>
              </a:rPr>
              <a:t>Strong evidence that QCD is the </a:t>
            </a:r>
          </a:p>
          <a:p>
            <a:pPr algn="ctr"/>
            <a:r>
              <a:rPr lang="en-US" sz="3200" dirty="0">
                <a:solidFill>
                  <a:schemeClr val="bg2"/>
                </a:solidFill>
              </a:rPr>
              <a:t>correct theory of the strong interaction</a:t>
            </a:r>
          </a:p>
        </p:txBody>
      </p:sp>
      <p:sp>
        <p:nvSpPr>
          <p:cNvPr id="334858" name="Text Box 10"/>
          <p:cNvSpPr txBox="1">
            <a:spLocks noChangeArrowheads="1"/>
          </p:cNvSpPr>
          <p:nvPr/>
        </p:nvSpPr>
        <p:spPr bwMode="auto">
          <a:xfrm>
            <a:off x="914400" y="1066800"/>
            <a:ext cx="3008312" cy="396875"/>
          </a:xfrm>
          <a:prstGeom prst="rect">
            <a:avLst/>
          </a:prstGeom>
          <a:noFill/>
          <a:ln w="9525" algn="ctr">
            <a:noFill/>
            <a:miter lim="800000"/>
            <a:headEnd/>
            <a:tailEnd/>
          </a:ln>
          <a:effectLst/>
        </p:spPr>
        <p:txBody>
          <a:bodyPr wrap="none">
            <a:spAutoFit/>
          </a:bodyPr>
          <a:lstStyle/>
          <a:p>
            <a:r>
              <a:rPr lang="en-US" sz="2000" dirty="0" err="1">
                <a:solidFill>
                  <a:srgbClr val="FFFF66"/>
                </a:solidFill>
              </a:rPr>
              <a:t>Perturbative</a:t>
            </a:r>
            <a:r>
              <a:rPr lang="en-US" sz="2000" dirty="0">
                <a:solidFill>
                  <a:srgbClr val="FFFF66"/>
                </a:solidFill>
              </a:rPr>
              <a:t> Calculations</a:t>
            </a:r>
          </a:p>
        </p:txBody>
      </p:sp>
      <p:sp>
        <p:nvSpPr>
          <p:cNvPr id="334859" name="Text Box 11"/>
          <p:cNvSpPr txBox="1">
            <a:spLocks noChangeArrowheads="1"/>
          </p:cNvSpPr>
          <p:nvPr/>
        </p:nvSpPr>
        <p:spPr bwMode="auto">
          <a:xfrm>
            <a:off x="5613400" y="1066800"/>
            <a:ext cx="2387600" cy="396875"/>
          </a:xfrm>
          <a:prstGeom prst="rect">
            <a:avLst/>
          </a:prstGeom>
          <a:noFill/>
          <a:ln w="9525" algn="ctr">
            <a:noFill/>
            <a:miter lim="800000"/>
            <a:headEnd/>
            <a:tailEnd/>
          </a:ln>
          <a:effectLst/>
        </p:spPr>
        <p:txBody>
          <a:bodyPr wrap="none">
            <a:spAutoFit/>
          </a:bodyPr>
          <a:lstStyle/>
          <a:p>
            <a:r>
              <a:rPr lang="en-US" sz="2000" dirty="0">
                <a:solidFill>
                  <a:srgbClr val="FFFF66"/>
                </a:solidFill>
              </a:rPr>
              <a:t>Lattice Calculations</a:t>
            </a:r>
          </a:p>
        </p:txBody>
      </p:sp>
      <p:pic>
        <p:nvPicPr>
          <p:cNvPr id="4" name="Picture 3"/>
          <p:cNvPicPr>
            <a:picLocks noChangeAspect="1"/>
          </p:cNvPicPr>
          <p:nvPr/>
        </p:nvPicPr>
        <p:blipFill>
          <a:blip r:embed="rId4"/>
          <a:stretch>
            <a:fillRect/>
          </a:stretch>
        </p:blipFill>
        <p:spPr>
          <a:xfrm>
            <a:off x="360630" y="1447801"/>
            <a:ext cx="4135170" cy="3857886"/>
          </a:xfrm>
          <a:prstGeom prst="rect">
            <a:avLst/>
          </a:prstGeom>
        </p:spPr>
      </p:pic>
      <p:sp>
        <p:nvSpPr>
          <p:cNvPr id="13" name="Text Box 12"/>
          <p:cNvSpPr txBox="1">
            <a:spLocks noChangeArrowheads="1"/>
          </p:cNvSpPr>
          <p:nvPr/>
        </p:nvSpPr>
        <p:spPr bwMode="auto">
          <a:xfrm>
            <a:off x="609600" y="5396805"/>
            <a:ext cx="7884845" cy="1446550"/>
          </a:xfrm>
          <a:prstGeom prst="rect">
            <a:avLst/>
          </a:prstGeom>
          <a:solidFill>
            <a:schemeClr val="bg1"/>
          </a:solidFill>
          <a:ln w="9525" algn="ctr">
            <a:noFill/>
            <a:miter lim="800000"/>
            <a:headEnd/>
            <a:tailEnd/>
          </a:ln>
          <a:effectLst/>
        </p:spPr>
        <p:txBody>
          <a:bodyPr wrap="square">
            <a:spAutoFit/>
          </a:bodyPr>
          <a:lstStyle/>
          <a:p>
            <a:pPr algn="ctr"/>
            <a:r>
              <a:rPr lang="en-US" sz="2800" dirty="0"/>
              <a:t>The field is about understanding </a:t>
            </a:r>
          </a:p>
          <a:p>
            <a:pPr algn="ctr"/>
            <a:r>
              <a:rPr lang="en-US" sz="3200" b="1" i="1" dirty="0">
                <a:solidFill>
                  <a:srgbClr val="FF0000"/>
                </a:solidFill>
              </a:rPr>
              <a:t>emergent phenomena from QCD</a:t>
            </a:r>
            <a:r>
              <a:rPr lang="en-US" sz="2800" dirty="0"/>
              <a:t>, </a:t>
            </a:r>
          </a:p>
          <a:p>
            <a:pPr algn="ctr"/>
            <a:r>
              <a:rPr lang="en-US" sz="2800" dirty="0"/>
              <a:t>just like condensed matter physics from QED.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348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485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858" grpId="0"/>
      <p:bldP spid="334859" grpId="0"/>
      <p:bldP spid="1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rjs.phys.uvic.ca/sites/rjs.phys.uvic.ca/files/BaBar-detector.jpg"/>
          <p:cNvPicPr>
            <a:picLocks noChangeAspect="1" noChangeArrowheads="1"/>
          </p:cNvPicPr>
          <p:nvPr/>
        </p:nvPicPr>
        <p:blipFill>
          <a:blip r:embed="rId2" cstate="print"/>
          <a:srcRect/>
          <a:stretch>
            <a:fillRect/>
          </a:stretch>
        </p:blipFill>
        <p:spPr bwMode="auto">
          <a:xfrm>
            <a:off x="-1" y="838200"/>
            <a:ext cx="6254217" cy="4267200"/>
          </a:xfrm>
          <a:prstGeom prst="rect">
            <a:avLst/>
          </a:prstGeom>
          <a:noFill/>
        </p:spPr>
      </p:pic>
      <p:sp>
        <p:nvSpPr>
          <p:cNvPr id="6" name="TextBox 5"/>
          <p:cNvSpPr txBox="1"/>
          <p:nvPr/>
        </p:nvSpPr>
        <p:spPr>
          <a:xfrm>
            <a:off x="762000" y="228600"/>
            <a:ext cx="7908062" cy="523220"/>
          </a:xfrm>
          <a:prstGeom prst="rect">
            <a:avLst/>
          </a:prstGeom>
          <a:noFill/>
        </p:spPr>
        <p:txBody>
          <a:bodyPr wrap="none" rtlCol="0">
            <a:spAutoFit/>
          </a:bodyPr>
          <a:lstStyle/>
          <a:p>
            <a:r>
              <a:rPr lang="en-US" sz="2800" dirty="0">
                <a:solidFill>
                  <a:schemeClr val="bg1"/>
                </a:solidFill>
              </a:rPr>
              <a:t>Sometimes it is better to borrow something working!</a:t>
            </a:r>
          </a:p>
        </p:txBody>
      </p:sp>
      <p:pic>
        <p:nvPicPr>
          <p:cNvPr id="8" name="Picture 2" descr="http://today.slac.stanford.edu/images/2011/babar-magnet.jpg"/>
          <p:cNvPicPr>
            <a:picLocks noChangeAspect="1" noChangeArrowheads="1"/>
          </p:cNvPicPr>
          <p:nvPr/>
        </p:nvPicPr>
        <p:blipFill>
          <a:blip r:embed="rId3" cstate="print"/>
          <a:srcRect/>
          <a:stretch>
            <a:fillRect/>
          </a:stretch>
        </p:blipFill>
        <p:spPr bwMode="auto">
          <a:xfrm>
            <a:off x="3505200" y="2765985"/>
            <a:ext cx="5602490" cy="4092015"/>
          </a:xfrm>
          <a:prstGeom prst="rect">
            <a:avLst/>
          </a:prstGeom>
          <a:noFill/>
        </p:spPr>
      </p:pic>
      <p:pic>
        <p:nvPicPr>
          <p:cNvPr id="7" name="Picture 2"/>
          <p:cNvPicPr>
            <a:picLocks noChangeAspect="1" noChangeArrowheads="1"/>
          </p:cNvPicPr>
          <p:nvPr/>
        </p:nvPicPr>
        <p:blipFill>
          <a:blip r:embed="rId4" cstate="print"/>
          <a:srcRect/>
          <a:stretch>
            <a:fillRect/>
          </a:stretch>
        </p:blipFill>
        <p:spPr bwMode="auto">
          <a:xfrm>
            <a:off x="0" y="0"/>
            <a:ext cx="9068630"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6.66667E-6 -2.22222E-6 L -0.35833 -0.32222 " pathEditMode="relative" ptsTypes="AA">
                                      <p:cBhvr>
                                        <p:cTn id="18" dur="2000" fill="hold"/>
                                        <p:tgtEl>
                                          <p:spTgt spid="7"/>
                                        </p:tgtEl>
                                        <p:attrNameLst>
                                          <p:attrName>ppt_x</p:attrName>
                                          <p:attrName>ppt_y</p:attrName>
                                        </p:attrNameLst>
                                      </p:cBhvr>
                                    </p:animMotion>
                                  </p:childTnLst>
                                </p:cTn>
                              </p:par>
                              <p:par>
                                <p:cTn id="19" presetID="6" presetClass="emph" presetSubtype="0" fill="hold" nodeType="withEffect">
                                  <p:stCondLst>
                                    <p:cond delay="0"/>
                                  </p:stCondLst>
                                  <p:childTnLst>
                                    <p:animScale>
                                      <p:cBhvr>
                                        <p:cTn id="20" dur="2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1524000"/>
            <a:ext cx="9144000" cy="1143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286000" y="0"/>
            <a:ext cx="4406719" cy="707886"/>
          </a:xfrm>
          <a:prstGeom prst="rect">
            <a:avLst/>
          </a:prstGeom>
          <a:noFill/>
        </p:spPr>
        <p:txBody>
          <a:bodyPr wrap="none" rtlCol="0">
            <a:spAutoFit/>
          </a:bodyPr>
          <a:lstStyle/>
          <a:p>
            <a:r>
              <a:rPr lang="en-US" sz="4000" u="sng" dirty="0">
                <a:solidFill>
                  <a:schemeClr val="bg1"/>
                </a:solidFill>
              </a:rPr>
              <a:t>Electron Ion Collider</a:t>
            </a:r>
          </a:p>
        </p:txBody>
      </p:sp>
      <p:pic>
        <p:nvPicPr>
          <p:cNvPr id="8" name="Picture 2" descr="ePhenix-Ray-Trace-3-10-21-2013-3.png"/>
          <p:cNvPicPr>
            <a:picLocks noChangeAspect="1"/>
          </p:cNvPicPr>
          <p:nvPr/>
        </p:nvPicPr>
        <p:blipFill>
          <a:blip r:embed="rId2" cstate="print"/>
          <a:srcRect l="7744" r="8798"/>
          <a:stretch>
            <a:fillRect/>
          </a:stretch>
        </p:blipFill>
        <p:spPr bwMode="auto">
          <a:xfrm>
            <a:off x="-13841" y="2133600"/>
            <a:ext cx="9157841" cy="5486400"/>
          </a:xfrm>
          <a:prstGeom prst="rect">
            <a:avLst/>
          </a:prstGeom>
          <a:noFill/>
          <a:ln w="12700" cap="flat" cmpd="sng">
            <a:noFill/>
            <a:prstDash val="solid"/>
            <a:miter lim="0"/>
            <a:headEnd type="none" w="med" len="med"/>
            <a:tailEnd type="none" w="med" len="med"/>
          </a:ln>
          <a:effectLst/>
        </p:spPr>
      </p:pic>
      <p:sp>
        <p:nvSpPr>
          <p:cNvPr id="9" name="TextBox 8"/>
          <p:cNvSpPr txBox="1"/>
          <p:nvPr/>
        </p:nvSpPr>
        <p:spPr>
          <a:xfrm>
            <a:off x="0" y="6096000"/>
            <a:ext cx="3242683" cy="584775"/>
          </a:xfrm>
          <a:prstGeom prst="rect">
            <a:avLst/>
          </a:prstGeom>
          <a:noFill/>
        </p:spPr>
        <p:txBody>
          <a:bodyPr wrap="none" rtlCol="0">
            <a:spAutoFit/>
          </a:bodyPr>
          <a:lstStyle/>
          <a:p>
            <a:r>
              <a:rPr lang="en-US" sz="1600" dirty="0">
                <a:hlinkClick r:id="rId3"/>
              </a:rPr>
              <a:t>http://arxiv.org/abs/arXiv:1402.1209</a:t>
            </a:r>
            <a:endParaRPr lang="en-US" sz="1600" dirty="0"/>
          </a:p>
          <a:p>
            <a:r>
              <a:rPr lang="en-US" sz="1600" dirty="0"/>
              <a:t>http://arxiv.org/abs/1212.1701</a:t>
            </a:r>
          </a:p>
        </p:txBody>
      </p:sp>
      <p:sp>
        <p:nvSpPr>
          <p:cNvPr id="10" name="TextBox 9"/>
          <p:cNvSpPr txBox="1"/>
          <p:nvPr/>
        </p:nvSpPr>
        <p:spPr>
          <a:xfrm>
            <a:off x="167269" y="609600"/>
            <a:ext cx="8789008" cy="954107"/>
          </a:xfrm>
          <a:prstGeom prst="rect">
            <a:avLst/>
          </a:prstGeom>
          <a:noFill/>
        </p:spPr>
        <p:txBody>
          <a:bodyPr wrap="none" rtlCol="0">
            <a:spAutoFit/>
          </a:bodyPr>
          <a:lstStyle/>
          <a:p>
            <a:pPr algn="ctr"/>
            <a:r>
              <a:rPr lang="en-US" sz="2800" dirty="0">
                <a:solidFill>
                  <a:schemeClr val="bg1"/>
                </a:solidFill>
              </a:rPr>
              <a:t>Critical to understanding nature of proton and heavy nuclei</a:t>
            </a:r>
          </a:p>
          <a:p>
            <a:pPr algn="ctr"/>
            <a:r>
              <a:rPr lang="en-US" sz="2800" dirty="0">
                <a:solidFill>
                  <a:schemeClr val="bg1"/>
                </a:solidFill>
              </a:rPr>
              <a:t>Key to picture of </a:t>
            </a:r>
            <a:r>
              <a:rPr lang="en-US" sz="2800" dirty="0" err="1">
                <a:solidFill>
                  <a:schemeClr val="bg1"/>
                </a:solidFill>
              </a:rPr>
              <a:t>gluonic</a:t>
            </a:r>
            <a:r>
              <a:rPr lang="en-US" sz="2800" dirty="0">
                <a:solidFill>
                  <a:schemeClr val="bg1"/>
                </a:solidFill>
              </a:rPr>
              <a:t> initial starting point for QGP</a:t>
            </a:r>
          </a:p>
        </p:txBody>
      </p:sp>
      <p:sp>
        <p:nvSpPr>
          <p:cNvPr id="11" name="TextBox 10"/>
          <p:cNvSpPr txBox="1"/>
          <p:nvPr/>
        </p:nvSpPr>
        <p:spPr>
          <a:xfrm>
            <a:off x="304800" y="1676400"/>
            <a:ext cx="8839200" cy="954107"/>
          </a:xfrm>
          <a:prstGeom prst="rect">
            <a:avLst/>
          </a:prstGeom>
          <a:noFill/>
        </p:spPr>
        <p:txBody>
          <a:bodyPr wrap="square" rtlCol="0">
            <a:spAutoFit/>
          </a:bodyPr>
          <a:lstStyle/>
          <a:p>
            <a:pPr algn="ctr"/>
            <a:r>
              <a:rPr lang="en-US" sz="2800" dirty="0"/>
              <a:t>Detector built around </a:t>
            </a:r>
            <a:r>
              <a:rPr lang="en-US" sz="2800" dirty="0" err="1"/>
              <a:t>BaBar</a:t>
            </a:r>
            <a:r>
              <a:rPr lang="en-US" sz="2800" dirty="0"/>
              <a:t> magnet and </a:t>
            </a:r>
            <a:r>
              <a:rPr lang="en-US" sz="2800" dirty="0" err="1"/>
              <a:t>sPHENIX</a:t>
            </a:r>
            <a:r>
              <a:rPr lang="en-US" sz="2800" dirty="0"/>
              <a:t> serves as excellent foundation for EIC detector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68719" y="76200"/>
            <a:ext cx="2170081" cy="707886"/>
          </a:xfrm>
          <a:prstGeom prst="rect">
            <a:avLst/>
          </a:prstGeom>
          <a:noFill/>
        </p:spPr>
        <p:txBody>
          <a:bodyPr wrap="none" rtlCol="0">
            <a:spAutoFit/>
          </a:bodyPr>
          <a:lstStyle/>
          <a:p>
            <a:r>
              <a:rPr lang="en-US" sz="4000" u="sng" dirty="0">
                <a:solidFill>
                  <a:schemeClr val="bg1"/>
                </a:solidFill>
              </a:rPr>
              <a:t>Summary</a:t>
            </a:r>
          </a:p>
        </p:txBody>
      </p:sp>
      <p:grpSp>
        <p:nvGrpSpPr>
          <p:cNvPr id="26" name="Group 25"/>
          <p:cNvGrpSpPr/>
          <p:nvPr/>
        </p:nvGrpSpPr>
        <p:grpSpPr>
          <a:xfrm>
            <a:off x="-609600" y="152400"/>
            <a:ext cx="10515600" cy="7772400"/>
            <a:chOff x="1676400" y="559420"/>
            <a:chExt cx="5943601" cy="3707780"/>
          </a:xfrm>
        </p:grpSpPr>
        <p:pic>
          <p:nvPicPr>
            <p:cNvPr id="6"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3810000" y="559420"/>
              <a:ext cx="969034" cy="3707780"/>
            </a:xfrm>
            <a:prstGeom prst="rect">
              <a:avLst/>
            </a:prstGeom>
            <a:noFill/>
          </p:spPr>
        </p:pic>
        <p:pic>
          <p:nvPicPr>
            <p:cNvPr id="7"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16200000">
              <a:off x="4288766" y="811813"/>
              <a:ext cx="969034" cy="3707780"/>
            </a:xfrm>
            <a:prstGeom prst="rect">
              <a:avLst/>
            </a:prstGeom>
            <a:noFill/>
          </p:spPr>
        </p:pic>
        <p:pic>
          <p:nvPicPr>
            <p:cNvPr id="8"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5059405">
              <a:off x="4075206" y="-207385"/>
              <a:ext cx="969034" cy="3707780"/>
            </a:xfrm>
            <a:prstGeom prst="rect">
              <a:avLst/>
            </a:prstGeom>
            <a:noFill/>
          </p:spPr>
        </p:pic>
        <p:pic>
          <p:nvPicPr>
            <p:cNvPr id="9"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4267200" y="559420"/>
              <a:ext cx="969034" cy="3707780"/>
            </a:xfrm>
            <a:prstGeom prst="rect">
              <a:avLst/>
            </a:prstGeom>
            <a:noFill/>
          </p:spPr>
        </p:pic>
        <p:sp>
          <p:nvSpPr>
            <p:cNvPr id="16" name="Oval 15"/>
            <p:cNvSpPr/>
            <p:nvPr/>
          </p:nvSpPr>
          <p:spPr>
            <a:xfrm>
              <a:off x="1676400" y="838200"/>
              <a:ext cx="609600" cy="297180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a:off x="2438400" y="2057400"/>
              <a:ext cx="533400" cy="533400"/>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010401" y="838200"/>
              <a:ext cx="609600" cy="297180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rot="10800000">
              <a:off x="6248401" y="2057400"/>
              <a:ext cx="533400" cy="533400"/>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p:cNvSpPr txBox="1"/>
          <p:nvPr/>
        </p:nvSpPr>
        <p:spPr>
          <a:xfrm>
            <a:off x="1447800" y="1066800"/>
            <a:ext cx="6172200" cy="5016758"/>
          </a:xfrm>
          <a:prstGeom prst="rect">
            <a:avLst/>
          </a:prstGeom>
          <a:solidFill>
            <a:schemeClr val="tx1">
              <a:lumMod val="95000"/>
              <a:lumOff val="5000"/>
              <a:alpha val="90000"/>
            </a:schemeClr>
          </a:solidFill>
        </p:spPr>
        <p:txBody>
          <a:bodyPr wrap="square" rtlCol="0">
            <a:spAutoFit/>
          </a:bodyPr>
          <a:lstStyle/>
          <a:p>
            <a:pPr algn="ctr"/>
            <a:r>
              <a:rPr lang="en-US" sz="3200" dirty="0">
                <a:solidFill>
                  <a:schemeClr val="bg1"/>
                </a:solidFill>
              </a:rPr>
              <a:t>Discovery of Quark-Gluon Plasma as Perfect Fluid</a:t>
            </a:r>
          </a:p>
          <a:p>
            <a:pPr algn="ctr"/>
            <a:endParaRPr lang="en-US" sz="3200" dirty="0">
              <a:solidFill>
                <a:schemeClr val="bg1"/>
              </a:solidFill>
            </a:endParaRPr>
          </a:p>
          <a:p>
            <a:pPr algn="ctr"/>
            <a:r>
              <a:rPr lang="en-US" sz="3200" dirty="0">
                <a:solidFill>
                  <a:schemeClr val="bg1"/>
                </a:solidFill>
              </a:rPr>
              <a:t>Precision Description of Flow</a:t>
            </a:r>
          </a:p>
          <a:p>
            <a:pPr algn="ctr"/>
            <a:r>
              <a:rPr lang="en-US" sz="3200" dirty="0">
                <a:solidFill>
                  <a:schemeClr val="bg1"/>
                </a:solidFill>
              </a:rPr>
              <a:t>“Little Bang” Standard Model</a:t>
            </a:r>
          </a:p>
          <a:p>
            <a:pPr algn="ctr"/>
            <a:endParaRPr lang="en-US" sz="3200" dirty="0">
              <a:solidFill>
                <a:schemeClr val="bg1"/>
              </a:solidFill>
            </a:endParaRPr>
          </a:p>
          <a:p>
            <a:pPr algn="ctr"/>
            <a:r>
              <a:rPr lang="en-US" sz="3200" dirty="0">
                <a:solidFill>
                  <a:schemeClr val="bg1"/>
                </a:solidFill>
              </a:rPr>
              <a:t>New Questions about Small QGP</a:t>
            </a:r>
          </a:p>
          <a:p>
            <a:pPr algn="ctr"/>
            <a:endParaRPr lang="en-US" sz="3200" dirty="0">
              <a:solidFill>
                <a:schemeClr val="bg1"/>
              </a:solidFill>
            </a:endParaRPr>
          </a:p>
          <a:p>
            <a:pPr algn="ctr"/>
            <a:r>
              <a:rPr lang="en-US" sz="3200" dirty="0">
                <a:solidFill>
                  <a:schemeClr val="bg1"/>
                </a:solidFill>
              </a:rPr>
              <a:t>New Opportunities to Discover the How and Why of the QGP</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93251" y="0"/>
            <a:ext cx="4259949" cy="707886"/>
          </a:xfrm>
          <a:prstGeom prst="rect">
            <a:avLst/>
          </a:prstGeom>
          <a:noFill/>
        </p:spPr>
        <p:txBody>
          <a:bodyPr wrap="none" rtlCol="0">
            <a:spAutoFit/>
          </a:bodyPr>
          <a:lstStyle/>
          <a:p>
            <a:r>
              <a:rPr lang="en-US" sz="4000" u="sng" dirty="0">
                <a:solidFill>
                  <a:schemeClr val="bg1"/>
                </a:solidFill>
              </a:rPr>
              <a:t>Science and Society</a:t>
            </a:r>
          </a:p>
        </p:txBody>
      </p:sp>
      <p:pic>
        <p:nvPicPr>
          <p:cNvPr id="3" name="Picture 2" descr="http://i.dailymail.co.uk/i/gif/2016/05/12/773ea94ed1b50b78706d087c52c02310bdb76772.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914400"/>
            <a:ext cx="5410200" cy="582347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200" y="914400"/>
            <a:ext cx="3657600" cy="3539430"/>
          </a:xfrm>
          <a:prstGeom prst="rect">
            <a:avLst/>
          </a:prstGeom>
          <a:noFill/>
        </p:spPr>
        <p:txBody>
          <a:bodyPr wrap="square" rtlCol="0">
            <a:spAutoFit/>
          </a:bodyPr>
          <a:lstStyle/>
          <a:p>
            <a:pPr algn="ctr"/>
            <a:r>
              <a:rPr lang="en-US" sz="2800" dirty="0">
                <a:solidFill>
                  <a:schemeClr val="bg1"/>
                </a:solidFill>
              </a:rPr>
              <a:t>Scientific Method is something we need to respect and utilize as input to policy.</a:t>
            </a:r>
          </a:p>
          <a:p>
            <a:pPr algn="ctr"/>
            <a:endParaRPr lang="en-US" sz="2800" dirty="0">
              <a:solidFill>
                <a:schemeClr val="bg1"/>
              </a:solidFill>
            </a:endParaRPr>
          </a:p>
          <a:p>
            <a:pPr algn="ctr"/>
            <a:r>
              <a:rPr lang="en-US" sz="2800" dirty="0">
                <a:solidFill>
                  <a:schemeClr val="bg1"/>
                </a:solidFill>
              </a:rPr>
              <a:t>As a society,</a:t>
            </a:r>
          </a:p>
          <a:p>
            <a:pPr algn="ctr"/>
            <a:r>
              <a:rPr lang="en-US" sz="2800" dirty="0">
                <a:solidFill>
                  <a:schemeClr val="bg1"/>
                </a:solidFill>
              </a:rPr>
              <a:t>we embrace </a:t>
            </a:r>
          </a:p>
          <a:p>
            <a:pPr algn="ctr"/>
            <a:r>
              <a:rPr lang="en-US" sz="2800" dirty="0">
                <a:solidFill>
                  <a:schemeClr val="bg1"/>
                </a:solidFill>
              </a:rPr>
              <a:t>ignorance at our peril.</a:t>
            </a:r>
          </a:p>
        </p:txBody>
      </p:sp>
    </p:spTree>
    <p:extLst>
      <p:ext uri="{BB962C8B-B14F-4D97-AF65-F5344CB8AC3E}">
        <p14:creationId xmlns:p14="http://schemas.microsoft.com/office/powerpoint/2010/main" val="2641308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353871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9" name="Picture 5" descr="http://r75.cooltext.com/rendered/cooltext135784196215049.png"/>
          <p:cNvPicPr>
            <a:picLocks noChangeAspect="1" noChangeArrowheads="1"/>
          </p:cNvPicPr>
          <p:nvPr/>
        </p:nvPicPr>
        <p:blipFill>
          <a:blip r:embed="rId2" cstate="print"/>
          <a:srcRect/>
          <a:stretch>
            <a:fillRect/>
          </a:stretch>
        </p:blipFill>
        <p:spPr bwMode="auto">
          <a:xfrm>
            <a:off x="152400" y="1"/>
            <a:ext cx="8801100" cy="1206008"/>
          </a:xfrm>
          <a:prstGeom prst="rect">
            <a:avLst/>
          </a:prstGeom>
          <a:noFill/>
        </p:spPr>
      </p:pic>
      <p:sp>
        <p:nvSpPr>
          <p:cNvPr id="4" name="TextBox 3"/>
          <p:cNvSpPr txBox="1"/>
          <p:nvPr/>
        </p:nvSpPr>
        <p:spPr>
          <a:xfrm>
            <a:off x="0" y="4648200"/>
            <a:ext cx="9261510" cy="2246769"/>
          </a:xfrm>
          <a:prstGeom prst="rect">
            <a:avLst/>
          </a:prstGeom>
          <a:noFill/>
        </p:spPr>
        <p:txBody>
          <a:bodyPr wrap="none" rtlCol="0">
            <a:spAutoFit/>
          </a:bodyPr>
          <a:lstStyle/>
          <a:p>
            <a:r>
              <a:rPr lang="en-US" sz="2800" u="sng" dirty="0">
                <a:solidFill>
                  <a:schemeClr val="bg1"/>
                </a:solidFill>
              </a:rPr>
              <a:t>Nuclear Physics </a:t>
            </a:r>
          </a:p>
          <a:p>
            <a:r>
              <a:rPr lang="en-US" sz="2800" dirty="0">
                <a:solidFill>
                  <a:schemeClr val="bg1"/>
                </a:solidFill>
              </a:rPr>
              <a:t>Long Range Plan – strong support in DOE, funding increases</a:t>
            </a:r>
          </a:p>
          <a:p>
            <a:r>
              <a:rPr lang="en-US" sz="2800" dirty="0">
                <a:solidFill>
                  <a:schemeClr val="bg1"/>
                </a:solidFill>
              </a:rPr>
              <a:t>Nuclear – old school, but still relevant (Moniz)</a:t>
            </a:r>
          </a:p>
          <a:p>
            <a:r>
              <a:rPr lang="en-US" sz="2800" dirty="0">
                <a:solidFill>
                  <a:schemeClr val="bg1"/>
                </a:solidFill>
              </a:rPr>
              <a:t>Nuclear – branching out…  FRIB ($700), JLAB 12 </a:t>
            </a:r>
            <a:r>
              <a:rPr lang="en-US" sz="2800" dirty="0" err="1">
                <a:solidFill>
                  <a:schemeClr val="bg1"/>
                </a:solidFill>
              </a:rPr>
              <a:t>GeV</a:t>
            </a:r>
            <a:r>
              <a:rPr lang="en-US" sz="2800" dirty="0">
                <a:solidFill>
                  <a:schemeClr val="bg1"/>
                </a:solidFill>
              </a:rPr>
              <a:t> ($300M), </a:t>
            </a:r>
          </a:p>
          <a:p>
            <a:r>
              <a:rPr lang="en-US" sz="2800" dirty="0">
                <a:solidFill>
                  <a:schemeClr val="bg1"/>
                </a:solidFill>
              </a:rPr>
              <a:t>Double beta decay, </a:t>
            </a:r>
            <a:r>
              <a:rPr lang="en-US" sz="2800" dirty="0" err="1">
                <a:solidFill>
                  <a:schemeClr val="bg1"/>
                </a:solidFill>
              </a:rPr>
              <a:t>sPHENIX</a:t>
            </a:r>
            <a:r>
              <a:rPr lang="en-US" sz="2800" dirty="0">
                <a:solidFill>
                  <a:schemeClr val="bg1"/>
                </a:solidFill>
              </a:rPr>
              <a:t>, Electron-Ion Collider</a:t>
            </a:r>
          </a:p>
        </p:txBody>
      </p:sp>
      <p:pic>
        <p:nvPicPr>
          <p:cNvPr id="221186" name="Picture 2"/>
          <p:cNvPicPr>
            <a:picLocks noChangeAspect="1" noChangeArrowheads="1"/>
          </p:cNvPicPr>
          <p:nvPr/>
        </p:nvPicPr>
        <p:blipFill>
          <a:blip r:embed="rId3" cstate="print"/>
          <a:srcRect/>
          <a:stretch>
            <a:fillRect/>
          </a:stretch>
        </p:blipFill>
        <p:spPr bwMode="auto">
          <a:xfrm>
            <a:off x="5638800" y="1066800"/>
            <a:ext cx="3022924" cy="3890106"/>
          </a:xfrm>
          <a:prstGeom prst="rect">
            <a:avLst/>
          </a:prstGeom>
          <a:noFill/>
          <a:ln w="9525">
            <a:noFill/>
            <a:miter lim="800000"/>
            <a:headEnd/>
            <a:tailEnd/>
          </a:ln>
        </p:spPr>
      </p:pic>
      <p:grpSp>
        <p:nvGrpSpPr>
          <p:cNvPr id="7" name="Group 6"/>
          <p:cNvGrpSpPr/>
          <p:nvPr/>
        </p:nvGrpSpPr>
        <p:grpSpPr>
          <a:xfrm>
            <a:off x="304800" y="1143000"/>
            <a:ext cx="4648200" cy="3276600"/>
            <a:chOff x="381000" y="1981200"/>
            <a:chExt cx="4648200" cy="3276600"/>
          </a:xfrm>
        </p:grpSpPr>
        <p:sp>
          <p:nvSpPr>
            <p:cNvPr id="6" name="Rectangle 5"/>
            <p:cNvSpPr/>
            <p:nvPr/>
          </p:nvSpPr>
          <p:spPr>
            <a:xfrm>
              <a:off x="381000" y="1981200"/>
              <a:ext cx="4648200" cy="3276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1187" name="Picture 3"/>
            <p:cNvPicPr>
              <a:picLocks noChangeAspect="1" noChangeArrowheads="1"/>
            </p:cNvPicPr>
            <p:nvPr/>
          </p:nvPicPr>
          <p:blipFill>
            <a:blip r:embed="rId4" cstate="print"/>
            <a:srcRect l="18375" t="27083" r="30088" b="6250"/>
            <a:stretch>
              <a:fillRect/>
            </a:stretch>
          </p:blipFill>
          <p:spPr bwMode="auto">
            <a:xfrm>
              <a:off x="457200" y="1981200"/>
              <a:ext cx="4495800" cy="3269673"/>
            </a:xfrm>
            <a:prstGeom prst="rect">
              <a:avLst/>
            </a:prstGeom>
            <a:noFill/>
            <a:ln w="9525">
              <a:noFill/>
              <a:miter lim="800000"/>
              <a:headEnd/>
              <a:tailEnd/>
            </a:ln>
          </p:spPr>
        </p:pic>
        <p:sp>
          <p:nvSpPr>
            <p:cNvPr id="5" name="Rectangle 4"/>
            <p:cNvSpPr/>
            <p:nvPr/>
          </p:nvSpPr>
          <p:spPr>
            <a:xfrm>
              <a:off x="4038600" y="3276600"/>
              <a:ext cx="914400" cy="1447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798002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4800" y="228600"/>
            <a:ext cx="3827625" cy="2764500"/>
          </a:xfrm>
          <a:prstGeom prst="rect">
            <a:avLst/>
          </a:prstGeom>
        </p:spPr>
      </p:pic>
    </p:spTree>
    <p:extLst>
      <p:ext uri="{BB962C8B-B14F-4D97-AF65-F5344CB8AC3E}">
        <p14:creationId xmlns:p14="http://schemas.microsoft.com/office/powerpoint/2010/main" val="24488135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F9D489C-FA5E-469C-9D70-D2AD398B02D1}" type="slidenum">
              <a:rPr lang="en-US" smtClean="0"/>
              <a:pPr/>
              <a:t>47</a:t>
            </a:fld>
            <a:endParaRPr lang="en-US"/>
          </a:p>
        </p:txBody>
      </p:sp>
      <p:pic>
        <p:nvPicPr>
          <p:cNvPr id="890882" name="Picture 2" descr="http://i.dailymail.co.uk/i/gif/2016/05/12/773ea94ed1b50b78706d087c52c02310bdb76772.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
            <a:ext cx="6324600" cy="6807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05895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8077200" y="619780"/>
            <a:ext cx="332142" cy="523220"/>
          </a:xfrm>
          <a:prstGeom prst="rect">
            <a:avLst/>
          </a:prstGeom>
          <a:noFill/>
        </p:spPr>
        <p:txBody>
          <a:bodyPr wrap="none" rtlCol="0">
            <a:spAutoFit/>
          </a:bodyPr>
          <a:lstStyle/>
          <a:p>
            <a:r>
              <a:rPr lang="en-US" sz="2800" dirty="0">
                <a:solidFill>
                  <a:schemeClr val="bg1"/>
                </a:solidFill>
                <a:latin typeface="Symbol" pitchFamily="18" charset="2"/>
              </a:rPr>
              <a:t>g</a:t>
            </a:r>
          </a:p>
        </p:txBody>
      </p:sp>
      <p:sp>
        <p:nvSpPr>
          <p:cNvPr id="18" name="TextBox 17"/>
          <p:cNvSpPr txBox="1"/>
          <p:nvPr/>
        </p:nvSpPr>
        <p:spPr>
          <a:xfrm>
            <a:off x="8077200" y="1610380"/>
            <a:ext cx="372218" cy="523220"/>
          </a:xfrm>
          <a:prstGeom prst="rect">
            <a:avLst/>
          </a:prstGeom>
          <a:noFill/>
        </p:spPr>
        <p:txBody>
          <a:bodyPr wrap="none" rtlCol="0">
            <a:spAutoFit/>
          </a:bodyPr>
          <a:lstStyle/>
          <a:p>
            <a:r>
              <a:rPr lang="en-US" sz="2800" dirty="0">
                <a:solidFill>
                  <a:schemeClr val="bg1"/>
                </a:solidFill>
                <a:latin typeface="+mj-lt"/>
              </a:rPr>
              <a:t>q</a:t>
            </a:r>
          </a:p>
        </p:txBody>
      </p:sp>
      <p:sp>
        <p:nvSpPr>
          <p:cNvPr id="27" name="Rectangle 26"/>
          <p:cNvSpPr/>
          <p:nvPr/>
        </p:nvSpPr>
        <p:spPr>
          <a:xfrm>
            <a:off x="0" y="2667000"/>
            <a:ext cx="9144000" cy="3733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819400" y="-51375"/>
            <a:ext cx="3418500" cy="584775"/>
          </a:xfrm>
          <a:prstGeom prst="rect">
            <a:avLst/>
          </a:prstGeom>
          <a:noFill/>
        </p:spPr>
        <p:txBody>
          <a:bodyPr wrap="none" rtlCol="0">
            <a:spAutoFit/>
          </a:bodyPr>
          <a:lstStyle/>
          <a:p>
            <a:r>
              <a:rPr lang="en-US" sz="3200" u="sng" dirty="0">
                <a:solidFill>
                  <a:schemeClr val="bg1"/>
                </a:solidFill>
              </a:rPr>
              <a:t>Photon-Tagged Jets</a:t>
            </a:r>
          </a:p>
        </p:txBody>
      </p:sp>
      <p:sp>
        <p:nvSpPr>
          <p:cNvPr id="9" name="TextBox 8"/>
          <p:cNvSpPr txBox="1"/>
          <p:nvPr/>
        </p:nvSpPr>
        <p:spPr>
          <a:xfrm>
            <a:off x="609600" y="914400"/>
            <a:ext cx="5181600" cy="1115690"/>
          </a:xfrm>
          <a:prstGeom prst="rect">
            <a:avLst/>
          </a:prstGeom>
          <a:noFill/>
        </p:spPr>
        <p:txBody>
          <a:bodyPr wrap="square" rtlCol="0">
            <a:spAutoFit/>
          </a:bodyPr>
          <a:lstStyle/>
          <a:p>
            <a:pPr algn="ctr"/>
            <a:r>
              <a:rPr lang="en-US" sz="2800" dirty="0">
                <a:solidFill>
                  <a:schemeClr val="tx2">
                    <a:lumMod val="20000"/>
                    <a:lumOff val="80000"/>
                  </a:schemeClr>
                </a:solidFill>
              </a:rPr>
              <a:t>Golden channel where photon </a:t>
            </a:r>
          </a:p>
          <a:p>
            <a:pPr algn="ctr"/>
            <a:r>
              <a:rPr lang="en-US" sz="2800" dirty="0">
                <a:solidFill>
                  <a:schemeClr val="tx2">
                    <a:lumMod val="20000"/>
                    <a:lumOff val="80000"/>
                  </a:schemeClr>
                </a:solidFill>
              </a:rPr>
              <a:t>calibrates quark energy</a:t>
            </a:r>
            <a:endParaRPr lang="en-US" sz="7200" dirty="0">
              <a:solidFill>
                <a:schemeClr val="tx2">
                  <a:lumMod val="20000"/>
                  <a:lumOff val="80000"/>
                </a:schemeClr>
              </a:solidFill>
              <a:latin typeface="Symbol" pitchFamily="18" charset="2"/>
            </a:endParaRPr>
          </a:p>
          <a:p>
            <a:pPr algn="ctr"/>
            <a:r>
              <a:rPr lang="en-US" sz="1050" dirty="0">
                <a:solidFill>
                  <a:schemeClr val="tx2">
                    <a:lumMod val="20000"/>
                    <a:lumOff val="80000"/>
                  </a:schemeClr>
                </a:solidFill>
                <a:latin typeface="Symbol" pitchFamily="18" charset="2"/>
              </a:rPr>
              <a:t> </a:t>
            </a:r>
          </a:p>
        </p:txBody>
      </p:sp>
      <p:pic>
        <p:nvPicPr>
          <p:cNvPr id="10" name="Picture 2"/>
          <p:cNvPicPr>
            <a:picLocks noChangeAspect="1" noChangeArrowheads="1"/>
          </p:cNvPicPr>
          <p:nvPr/>
        </p:nvPicPr>
        <p:blipFill>
          <a:blip r:embed="rId2" cstate="print"/>
          <a:srcRect l="6742" t="47225" r="48315" b="9557"/>
          <a:stretch>
            <a:fillRect/>
          </a:stretch>
        </p:blipFill>
        <p:spPr bwMode="auto">
          <a:xfrm>
            <a:off x="40105" y="2819400"/>
            <a:ext cx="3769895" cy="3505200"/>
          </a:xfrm>
          <a:prstGeom prst="rect">
            <a:avLst/>
          </a:prstGeom>
          <a:noFill/>
          <a:ln w="9525">
            <a:noFill/>
            <a:miter lim="800000"/>
            <a:headEnd/>
            <a:tailEnd/>
          </a:ln>
        </p:spPr>
      </p:pic>
      <p:pic>
        <p:nvPicPr>
          <p:cNvPr id="32" name="Picture 6" descr="http://inspirehep.net/record/852043/files/DIAGRAMS.png"/>
          <p:cNvPicPr>
            <a:picLocks noChangeAspect="1" noChangeArrowheads="1"/>
          </p:cNvPicPr>
          <p:nvPr/>
        </p:nvPicPr>
        <p:blipFill>
          <a:blip r:embed="rId3" cstate="print">
            <a:clrChange>
              <a:clrFrom>
                <a:srgbClr val="FFFFFF"/>
              </a:clrFrom>
              <a:clrTo>
                <a:srgbClr val="FFFFFF">
                  <a:alpha val="0"/>
                </a:srgbClr>
              </a:clrTo>
            </a:clrChange>
            <a:duotone>
              <a:schemeClr val="accent5">
                <a:shade val="45000"/>
                <a:satMod val="135000"/>
              </a:schemeClr>
              <a:prstClr val="white"/>
            </a:duotone>
          </a:blip>
          <a:srcRect l="29957" r="50164" b="40351"/>
          <a:stretch>
            <a:fillRect/>
          </a:stretch>
        </p:blipFill>
        <p:spPr bwMode="auto">
          <a:xfrm>
            <a:off x="6248400" y="904875"/>
            <a:ext cx="2057400" cy="1457325"/>
          </a:xfrm>
          <a:prstGeom prst="rect">
            <a:avLst/>
          </a:prstGeom>
          <a:noFill/>
          <a:scene3d>
            <a:camera prst="orthographicFront">
              <a:rot lat="10800000" lon="0" rev="0"/>
            </a:camera>
            <a:lightRig rig="threePt" dir="t"/>
          </a:scene3d>
        </p:spPr>
      </p:pic>
      <p:grpSp>
        <p:nvGrpSpPr>
          <p:cNvPr id="33" name="Group 32"/>
          <p:cNvGrpSpPr/>
          <p:nvPr/>
        </p:nvGrpSpPr>
        <p:grpSpPr>
          <a:xfrm>
            <a:off x="3808347" y="2736868"/>
            <a:ext cx="5259453" cy="3560331"/>
            <a:chOff x="228600" y="2965468"/>
            <a:chExt cx="5259453" cy="3560331"/>
          </a:xfrm>
        </p:grpSpPr>
        <p:pic>
          <p:nvPicPr>
            <p:cNvPr id="22" name="Picture 2"/>
            <p:cNvPicPr>
              <a:picLocks noChangeAspect="1" noChangeArrowheads="1"/>
            </p:cNvPicPr>
            <p:nvPr/>
          </p:nvPicPr>
          <p:blipFill>
            <a:blip r:embed="rId4" cstate="print"/>
            <a:srcRect/>
            <a:stretch>
              <a:fillRect/>
            </a:stretch>
          </p:blipFill>
          <p:spPr bwMode="auto">
            <a:xfrm>
              <a:off x="228600" y="2965468"/>
              <a:ext cx="5259453" cy="3560331"/>
            </a:xfrm>
            <a:prstGeom prst="rect">
              <a:avLst/>
            </a:prstGeom>
            <a:noFill/>
            <a:ln w="9525">
              <a:noFill/>
              <a:miter lim="800000"/>
              <a:headEnd/>
              <a:tailEnd/>
            </a:ln>
          </p:spPr>
        </p:pic>
        <p:sp>
          <p:nvSpPr>
            <p:cNvPr id="28" name="TextBox 27"/>
            <p:cNvSpPr txBox="1"/>
            <p:nvPr/>
          </p:nvSpPr>
          <p:spPr>
            <a:xfrm>
              <a:off x="2288419" y="3667780"/>
              <a:ext cx="911981" cy="523220"/>
            </a:xfrm>
            <a:prstGeom prst="rect">
              <a:avLst/>
            </a:prstGeom>
            <a:noFill/>
          </p:spPr>
          <p:txBody>
            <a:bodyPr wrap="none" rtlCol="0">
              <a:spAutoFit/>
            </a:bodyPr>
            <a:lstStyle/>
            <a:p>
              <a:r>
                <a:rPr lang="en-US" sz="2800" dirty="0" err="1"/>
                <a:t>E</a:t>
              </a:r>
              <a:r>
                <a:rPr lang="en-US" sz="2800" baseline="-25000" dirty="0" err="1"/>
                <a:t>quark</a:t>
              </a:r>
              <a:endParaRPr lang="en-US" sz="2800" baseline="-25000" dirty="0"/>
            </a:p>
          </p:txBody>
        </p:sp>
        <p:sp>
          <p:nvSpPr>
            <p:cNvPr id="29" name="TextBox 28"/>
            <p:cNvSpPr txBox="1"/>
            <p:nvPr/>
          </p:nvSpPr>
          <p:spPr>
            <a:xfrm>
              <a:off x="2209800" y="4277380"/>
              <a:ext cx="1065613" cy="523220"/>
            </a:xfrm>
            <a:prstGeom prst="rect">
              <a:avLst/>
            </a:prstGeom>
            <a:noFill/>
          </p:spPr>
          <p:txBody>
            <a:bodyPr wrap="none" rtlCol="0">
              <a:spAutoFit/>
            </a:bodyPr>
            <a:lstStyle/>
            <a:p>
              <a:r>
                <a:rPr lang="en-US" sz="2800" dirty="0" err="1"/>
                <a:t>E</a:t>
              </a:r>
              <a:r>
                <a:rPr lang="en-US" sz="2800" baseline="-25000" dirty="0" err="1"/>
                <a:t>photon</a:t>
              </a:r>
              <a:endParaRPr lang="en-US" sz="2800" baseline="-25000" dirty="0"/>
            </a:p>
          </p:txBody>
        </p:sp>
        <p:cxnSp>
          <p:nvCxnSpPr>
            <p:cNvPr id="31" name="Straight Connector 30"/>
            <p:cNvCxnSpPr/>
            <p:nvPr/>
          </p:nvCxnSpPr>
          <p:spPr>
            <a:xfrm>
              <a:off x="2209800" y="4343400"/>
              <a:ext cx="1066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4582" name="Picture 6" descr="http://inspirehep.net/record/852043/files/DIAGRAMS.png"/>
            <p:cNvPicPr>
              <a:picLocks noChangeAspect="1" noChangeArrowheads="1"/>
            </p:cNvPicPr>
            <p:nvPr/>
          </p:nvPicPr>
          <p:blipFill>
            <a:blip r:embed="rId3" cstate="print">
              <a:clrChange>
                <a:clrFrom>
                  <a:srgbClr val="FFFFFF"/>
                </a:clrFrom>
                <a:clrTo>
                  <a:srgbClr val="FFFFFF">
                    <a:alpha val="0"/>
                  </a:srgbClr>
                </a:clrTo>
              </a:clrChange>
              <a:biLevel thresh="50000"/>
            </a:blip>
            <a:srcRect l="41323" r="50164" b="40351"/>
            <a:stretch>
              <a:fillRect/>
            </a:stretch>
          </p:blipFill>
          <p:spPr bwMode="auto">
            <a:xfrm flipV="1">
              <a:off x="1426633" y="3657600"/>
              <a:ext cx="783167" cy="1066800"/>
            </a:xfrm>
            <a:prstGeom prst="rect">
              <a:avLst/>
            </a:prstGeom>
            <a:noFill/>
            <a:scene3d>
              <a:camera prst="orthographicFront">
                <a:rot lat="10800000" lon="0" rev="0"/>
              </a:camera>
              <a:lightRig rig="threePt" dir="t"/>
            </a:scene3d>
          </p:spPr>
        </p:pic>
      </p:grpSp>
      <p:pic>
        <p:nvPicPr>
          <p:cNvPr id="24" name="Picture 3"/>
          <p:cNvPicPr>
            <a:picLocks noChangeAspect="1" noChangeArrowheads="1"/>
          </p:cNvPicPr>
          <p:nvPr/>
        </p:nvPicPr>
        <p:blipFill>
          <a:blip r:embed="rId5" cstate="print"/>
          <a:srcRect/>
          <a:stretch>
            <a:fillRect/>
          </a:stretch>
        </p:blipFill>
        <p:spPr bwMode="auto">
          <a:xfrm>
            <a:off x="3888483" y="2738521"/>
            <a:ext cx="5253864" cy="3549153"/>
          </a:xfrm>
          <a:prstGeom prst="rect">
            <a:avLst/>
          </a:prstGeom>
          <a:noFill/>
          <a:ln w="9525">
            <a:noFill/>
            <a:miter lim="800000"/>
            <a:headEnd/>
            <a:tailEnd/>
          </a:ln>
        </p:spPr>
      </p:pic>
      <p:pic>
        <p:nvPicPr>
          <p:cNvPr id="25" name="Picture 4"/>
          <p:cNvPicPr>
            <a:picLocks noChangeAspect="1" noChangeArrowheads="1"/>
          </p:cNvPicPr>
          <p:nvPr/>
        </p:nvPicPr>
        <p:blipFill>
          <a:blip r:embed="rId6" cstate="print"/>
          <a:srcRect/>
          <a:stretch>
            <a:fillRect/>
          </a:stretch>
        </p:blipFill>
        <p:spPr bwMode="auto">
          <a:xfrm>
            <a:off x="3884547" y="2736868"/>
            <a:ext cx="5259453" cy="3560331"/>
          </a:xfrm>
          <a:prstGeom prst="rect">
            <a:avLst/>
          </a:prstGeom>
          <a:noFill/>
          <a:ln w="9525">
            <a:noFill/>
            <a:miter lim="800000"/>
            <a:headEnd/>
            <a:tailEnd/>
          </a:ln>
        </p:spPr>
      </p:pic>
      <p:pic>
        <p:nvPicPr>
          <p:cNvPr id="26" name="Picture 5"/>
          <p:cNvPicPr>
            <a:picLocks noChangeAspect="1" noChangeArrowheads="1"/>
          </p:cNvPicPr>
          <p:nvPr/>
        </p:nvPicPr>
        <p:blipFill>
          <a:blip r:embed="rId7" cstate="print"/>
          <a:srcRect/>
          <a:stretch>
            <a:fillRect/>
          </a:stretch>
        </p:blipFill>
        <p:spPr bwMode="auto">
          <a:xfrm>
            <a:off x="3894072" y="2737695"/>
            <a:ext cx="5248275" cy="3554742"/>
          </a:xfrm>
          <a:prstGeom prst="rect">
            <a:avLst/>
          </a:prstGeom>
          <a:noFill/>
          <a:ln w="9525">
            <a:noFill/>
            <a:miter lim="800000"/>
            <a:headEnd/>
            <a:tailEnd/>
          </a:ln>
        </p:spPr>
      </p:pic>
    </p:spTree>
    <p:extLst>
      <p:ext uri="{BB962C8B-B14F-4D97-AF65-F5344CB8AC3E}">
        <p14:creationId xmlns:p14="http://schemas.microsoft.com/office/powerpoint/2010/main" val="2429353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1752600" y="914400"/>
            <a:ext cx="5638800" cy="4495800"/>
            <a:chOff x="762000" y="685800"/>
            <a:chExt cx="7543800" cy="6553200"/>
          </a:xfrm>
        </p:grpSpPr>
        <p:pic>
          <p:nvPicPr>
            <p:cNvPr id="5" name="Picture 4" descr="lumpy_wBoxSmoothing"/>
            <p:cNvPicPr>
              <a:picLocks noChangeAspect="1" noChangeArrowheads="1"/>
            </p:cNvPicPr>
            <p:nvPr/>
          </p:nvPicPr>
          <p:blipFill>
            <a:blip r:embed="rId2" cstate="print"/>
            <a:srcRect/>
            <a:stretch>
              <a:fillRect/>
            </a:stretch>
          </p:blipFill>
          <p:spPr bwMode="auto">
            <a:xfrm>
              <a:off x="762000" y="685800"/>
              <a:ext cx="7543800" cy="6553200"/>
            </a:xfrm>
            <a:prstGeom prst="rect">
              <a:avLst/>
            </a:prstGeom>
            <a:noFill/>
          </p:spPr>
        </p:pic>
        <p:sp>
          <p:nvSpPr>
            <p:cNvPr id="6" name="Oval 5"/>
            <p:cNvSpPr>
              <a:spLocks noChangeArrowheads="1"/>
            </p:cNvSpPr>
            <p:nvPr/>
          </p:nvSpPr>
          <p:spPr bwMode="auto">
            <a:xfrm>
              <a:off x="4486154" y="4766166"/>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7" name="Oval 6"/>
            <p:cNvSpPr>
              <a:spLocks noChangeArrowheads="1"/>
            </p:cNvSpPr>
            <p:nvPr/>
          </p:nvSpPr>
          <p:spPr bwMode="auto">
            <a:xfrm>
              <a:off x="4677137" y="4675281"/>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8" name="Oval 7"/>
            <p:cNvSpPr>
              <a:spLocks noChangeArrowheads="1"/>
            </p:cNvSpPr>
            <p:nvPr/>
          </p:nvSpPr>
          <p:spPr bwMode="auto">
            <a:xfrm>
              <a:off x="4677137" y="4493511"/>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9" name="Oval 8"/>
            <p:cNvSpPr>
              <a:spLocks noChangeArrowheads="1"/>
            </p:cNvSpPr>
            <p:nvPr/>
          </p:nvSpPr>
          <p:spPr bwMode="auto">
            <a:xfrm>
              <a:off x="4295172" y="440262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0" name="Oval 9"/>
            <p:cNvSpPr>
              <a:spLocks noChangeArrowheads="1"/>
            </p:cNvSpPr>
            <p:nvPr/>
          </p:nvSpPr>
          <p:spPr bwMode="auto">
            <a:xfrm>
              <a:off x="4390663" y="431174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1" name="Oval 10"/>
            <p:cNvSpPr>
              <a:spLocks noChangeArrowheads="1"/>
            </p:cNvSpPr>
            <p:nvPr/>
          </p:nvSpPr>
          <p:spPr bwMode="auto">
            <a:xfrm>
              <a:off x="4295172" y="403908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2" name="Oval 11"/>
            <p:cNvSpPr>
              <a:spLocks noChangeArrowheads="1"/>
            </p:cNvSpPr>
            <p:nvPr/>
          </p:nvSpPr>
          <p:spPr bwMode="auto">
            <a:xfrm>
              <a:off x="4486154" y="385731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3" name="Oval 12"/>
            <p:cNvSpPr>
              <a:spLocks noChangeArrowheads="1"/>
            </p:cNvSpPr>
            <p:nvPr/>
          </p:nvSpPr>
          <p:spPr bwMode="auto">
            <a:xfrm>
              <a:off x="4868119" y="385731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4" name="Oval 13"/>
            <p:cNvSpPr>
              <a:spLocks noChangeArrowheads="1"/>
            </p:cNvSpPr>
            <p:nvPr/>
          </p:nvSpPr>
          <p:spPr bwMode="auto">
            <a:xfrm>
              <a:off x="4868119" y="35846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5" name="Oval 14"/>
            <p:cNvSpPr>
              <a:spLocks noChangeArrowheads="1"/>
            </p:cNvSpPr>
            <p:nvPr/>
          </p:nvSpPr>
          <p:spPr bwMode="auto">
            <a:xfrm>
              <a:off x="4581646" y="2766692"/>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6" name="Oval 15"/>
            <p:cNvSpPr>
              <a:spLocks noChangeArrowheads="1"/>
            </p:cNvSpPr>
            <p:nvPr/>
          </p:nvSpPr>
          <p:spPr bwMode="auto">
            <a:xfrm>
              <a:off x="4199681" y="285757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7" name="Oval 16"/>
            <p:cNvSpPr>
              <a:spLocks noChangeArrowheads="1"/>
            </p:cNvSpPr>
            <p:nvPr/>
          </p:nvSpPr>
          <p:spPr bwMode="auto">
            <a:xfrm>
              <a:off x="3817716" y="285757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8" name="Oval 17"/>
            <p:cNvSpPr>
              <a:spLocks noChangeArrowheads="1"/>
            </p:cNvSpPr>
            <p:nvPr/>
          </p:nvSpPr>
          <p:spPr bwMode="auto">
            <a:xfrm>
              <a:off x="3531243" y="313023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9" name="Oval 18"/>
            <p:cNvSpPr>
              <a:spLocks noChangeArrowheads="1"/>
            </p:cNvSpPr>
            <p:nvPr/>
          </p:nvSpPr>
          <p:spPr bwMode="auto">
            <a:xfrm>
              <a:off x="3531243" y="294846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0" name="Oval 19"/>
            <p:cNvSpPr>
              <a:spLocks noChangeArrowheads="1"/>
            </p:cNvSpPr>
            <p:nvPr/>
          </p:nvSpPr>
          <p:spPr bwMode="auto">
            <a:xfrm>
              <a:off x="3722225" y="285757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1" name="Oval 20"/>
            <p:cNvSpPr>
              <a:spLocks noChangeArrowheads="1"/>
            </p:cNvSpPr>
            <p:nvPr/>
          </p:nvSpPr>
          <p:spPr bwMode="auto">
            <a:xfrm>
              <a:off x="3435752" y="267580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2" name="Oval 21"/>
            <p:cNvSpPr>
              <a:spLocks noChangeArrowheads="1"/>
            </p:cNvSpPr>
            <p:nvPr/>
          </p:nvSpPr>
          <p:spPr bwMode="auto">
            <a:xfrm>
              <a:off x="3244770" y="294846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3" name="Oval 22"/>
            <p:cNvSpPr>
              <a:spLocks noChangeArrowheads="1"/>
            </p:cNvSpPr>
            <p:nvPr/>
          </p:nvSpPr>
          <p:spPr bwMode="auto">
            <a:xfrm>
              <a:off x="3244770" y="322111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4" name="Oval 23"/>
            <p:cNvSpPr>
              <a:spLocks noChangeArrowheads="1"/>
            </p:cNvSpPr>
            <p:nvPr/>
          </p:nvSpPr>
          <p:spPr bwMode="auto">
            <a:xfrm>
              <a:off x="3435752" y="349377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5" name="Oval 24"/>
            <p:cNvSpPr>
              <a:spLocks noChangeArrowheads="1"/>
            </p:cNvSpPr>
            <p:nvPr/>
          </p:nvSpPr>
          <p:spPr bwMode="auto">
            <a:xfrm>
              <a:off x="3817716" y="322111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6" name="Oval 25"/>
            <p:cNvSpPr>
              <a:spLocks noChangeArrowheads="1"/>
            </p:cNvSpPr>
            <p:nvPr/>
          </p:nvSpPr>
          <p:spPr bwMode="auto">
            <a:xfrm>
              <a:off x="3913208" y="331200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7" name="Oval 26"/>
            <p:cNvSpPr>
              <a:spLocks noChangeArrowheads="1"/>
            </p:cNvSpPr>
            <p:nvPr/>
          </p:nvSpPr>
          <p:spPr bwMode="auto">
            <a:xfrm>
              <a:off x="3817716" y="35846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8" name="Oval 27"/>
            <p:cNvSpPr>
              <a:spLocks noChangeArrowheads="1"/>
            </p:cNvSpPr>
            <p:nvPr/>
          </p:nvSpPr>
          <p:spPr bwMode="auto">
            <a:xfrm>
              <a:off x="3722225" y="349377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9" name="Oval 28"/>
            <p:cNvSpPr>
              <a:spLocks noChangeArrowheads="1"/>
            </p:cNvSpPr>
            <p:nvPr/>
          </p:nvSpPr>
          <p:spPr bwMode="auto">
            <a:xfrm>
              <a:off x="3722225" y="35846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0" name="Oval 29"/>
            <p:cNvSpPr>
              <a:spLocks noChangeArrowheads="1"/>
            </p:cNvSpPr>
            <p:nvPr/>
          </p:nvSpPr>
          <p:spPr bwMode="auto">
            <a:xfrm>
              <a:off x="3531243" y="376642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1" name="Oval 30"/>
            <p:cNvSpPr>
              <a:spLocks noChangeArrowheads="1"/>
            </p:cNvSpPr>
            <p:nvPr/>
          </p:nvSpPr>
          <p:spPr bwMode="auto">
            <a:xfrm>
              <a:off x="3626734" y="385731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2" name="Oval 31"/>
            <p:cNvSpPr>
              <a:spLocks noChangeArrowheads="1"/>
            </p:cNvSpPr>
            <p:nvPr/>
          </p:nvSpPr>
          <p:spPr bwMode="auto">
            <a:xfrm>
              <a:off x="3722225" y="412997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3" name="Oval 32"/>
            <p:cNvSpPr>
              <a:spLocks noChangeArrowheads="1"/>
            </p:cNvSpPr>
            <p:nvPr/>
          </p:nvSpPr>
          <p:spPr bwMode="auto">
            <a:xfrm>
              <a:off x="3531243" y="431174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4" name="Oval 33"/>
            <p:cNvSpPr>
              <a:spLocks noChangeArrowheads="1"/>
            </p:cNvSpPr>
            <p:nvPr/>
          </p:nvSpPr>
          <p:spPr bwMode="auto">
            <a:xfrm>
              <a:off x="3626734" y="431174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5" name="Oval 34"/>
            <p:cNvSpPr>
              <a:spLocks noChangeArrowheads="1"/>
            </p:cNvSpPr>
            <p:nvPr/>
          </p:nvSpPr>
          <p:spPr bwMode="auto">
            <a:xfrm>
              <a:off x="3626734" y="4766166"/>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6" name="Oval 35"/>
            <p:cNvSpPr>
              <a:spLocks noChangeArrowheads="1"/>
            </p:cNvSpPr>
            <p:nvPr/>
          </p:nvSpPr>
          <p:spPr bwMode="auto">
            <a:xfrm>
              <a:off x="3722225" y="4947936"/>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7" name="Oval 36"/>
            <p:cNvSpPr>
              <a:spLocks noChangeArrowheads="1"/>
            </p:cNvSpPr>
            <p:nvPr/>
          </p:nvSpPr>
          <p:spPr bwMode="auto">
            <a:xfrm>
              <a:off x="3817716" y="4857051"/>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8" name="Oval 37"/>
            <p:cNvSpPr>
              <a:spLocks noChangeArrowheads="1"/>
            </p:cNvSpPr>
            <p:nvPr/>
          </p:nvSpPr>
          <p:spPr bwMode="auto">
            <a:xfrm>
              <a:off x="4008699" y="4766166"/>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9" name="Oval 38"/>
            <p:cNvSpPr>
              <a:spLocks noChangeArrowheads="1"/>
            </p:cNvSpPr>
            <p:nvPr/>
          </p:nvSpPr>
          <p:spPr bwMode="auto">
            <a:xfrm>
              <a:off x="3722225" y="468474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0" name="Oval 39"/>
            <p:cNvSpPr>
              <a:spLocks noChangeArrowheads="1"/>
            </p:cNvSpPr>
            <p:nvPr/>
          </p:nvSpPr>
          <p:spPr bwMode="auto">
            <a:xfrm>
              <a:off x="3817716" y="440262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1" name="Oval 40"/>
            <p:cNvSpPr>
              <a:spLocks noChangeArrowheads="1"/>
            </p:cNvSpPr>
            <p:nvPr/>
          </p:nvSpPr>
          <p:spPr bwMode="auto">
            <a:xfrm>
              <a:off x="4008699" y="431174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2" name="Oval 41"/>
            <p:cNvSpPr>
              <a:spLocks noChangeArrowheads="1"/>
            </p:cNvSpPr>
            <p:nvPr/>
          </p:nvSpPr>
          <p:spPr bwMode="auto">
            <a:xfrm>
              <a:off x="4199681" y="422085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3" name="Oval 42"/>
            <p:cNvSpPr>
              <a:spLocks noChangeArrowheads="1"/>
            </p:cNvSpPr>
            <p:nvPr/>
          </p:nvSpPr>
          <p:spPr bwMode="auto">
            <a:xfrm>
              <a:off x="4199681" y="412997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4" name="Oval 43"/>
            <p:cNvSpPr>
              <a:spLocks noChangeArrowheads="1"/>
            </p:cNvSpPr>
            <p:nvPr/>
          </p:nvSpPr>
          <p:spPr bwMode="auto">
            <a:xfrm>
              <a:off x="4390663" y="376642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5" name="Oval 44"/>
            <p:cNvSpPr>
              <a:spLocks noChangeArrowheads="1"/>
            </p:cNvSpPr>
            <p:nvPr/>
          </p:nvSpPr>
          <p:spPr bwMode="auto">
            <a:xfrm>
              <a:off x="4486154" y="313023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6" name="Oval 45"/>
            <p:cNvSpPr>
              <a:spLocks noChangeArrowheads="1"/>
            </p:cNvSpPr>
            <p:nvPr/>
          </p:nvSpPr>
          <p:spPr bwMode="auto">
            <a:xfrm>
              <a:off x="4295172" y="322111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7" name="Oval 46"/>
            <p:cNvSpPr>
              <a:spLocks noChangeArrowheads="1"/>
            </p:cNvSpPr>
            <p:nvPr/>
          </p:nvSpPr>
          <p:spPr bwMode="auto">
            <a:xfrm>
              <a:off x="4104190" y="303934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8" name="Oval 47"/>
            <p:cNvSpPr>
              <a:spLocks noChangeArrowheads="1"/>
            </p:cNvSpPr>
            <p:nvPr/>
          </p:nvSpPr>
          <p:spPr bwMode="auto">
            <a:xfrm>
              <a:off x="4104190" y="331200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9" name="Oval 48"/>
            <p:cNvSpPr>
              <a:spLocks noChangeArrowheads="1"/>
            </p:cNvSpPr>
            <p:nvPr/>
          </p:nvSpPr>
          <p:spPr bwMode="auto">
            <a:xfrm>
              <a:off x="4295172" y="350513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0" name="Oval 49"/>
            <p:cNvSpPr>
              <a:spLocks noChangeArrowheads="1"/>
            </p:cNvSpPr>
            <p:nvPr/>
          </p:nvSpPr>
          <p:spPr bwMode="auto">
            <a:xfrm>
              <a:off x="4581646" y="35846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1" name="Oval 50"/>
            <p:cNvSpPr>
              <a:spLocks noChangeArrowheads="1"/>
            </p:cNvSpPr>
            <p:nvPr/>
          </p:nvSpPr>
          <p:spPr bwMode="auto">
            <a:xfrm>
              <a:off x="4772628" y="373234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2" name="Oval 51"/>
            <p:cNvSpPr>
              <a:spLocks noChangeArrowheads="1"/>
            </p:cNvSpPr>
            <p:nvPr/>
          </p:nvSpPr>
          <p:spPr bwMode="auto">
            <a:xfrm>
              <a:off x="4677137" y="35846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3" name="Oval 52"/>
            <p:cNvSpPr>
              <a:spLocks noChangeArrowheads="1"/>
            </p:cNvSpPr>
            <p:nvPr/>
          </p:nvSpPr>
          <p:spPr bwMode="auto">
            <a:xfrm>
              <a:off x="4104190" y="403908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4" name="Oval 53"/>
            <p:cNvSpPr>
              <a:spLocks noChangeArrowheads="1"/>
            </p:cNvSpPr>
            <p:nvPr/>
          </p:nvSpPr>
          <p:spPr bwMode="auto">
            <a:xfrm>
              <a:off x="4295172" y="376642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5" name="Oval 54"/>
            <p:cNvSpPr>
              <a:spLocks noChangeArrowheads="1"/>
            </p:cNvSpPr>
            <p:nvPr/>
          </p:nvSpPr>
          <p:spPr bwMode="auto">
            <a:xfrm>
              <a:off x="4104190" y="385731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6" name="Oval 55"/>
            <p:cNvSpPr>
              <a:spLocks noChangeArrowheads="1"/>
            </p:cNvSpPr>
            <p:nvPr/>
          </p:nvSpPr>
          <p:spPr bwMode="auto">
            <a:xfrm>
              <a:off x="3913208" y="412997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7" name="Oval 56"/>
            <p:cNvSpPr>
              <a:spLocks noChangeArrowheads="1"/>
            </p:cNvSpPr>
            <p:nvPr/>
          </p:nvSpPr>
          <p:spPr bwMode="auto">
            <a:xfrm>
              <a:off x="3913208" y="35846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8" name="Oval 57"/>
            <p:cNvSpPr>
              <a:spLocks noChangeArrowheads="1"/>
            </p:cNvSpPr>
            <p:nvPr/>
          </p:nvSpPr>
          <p:spPr bwMode="auto">
            <a:xfrm>
              <a:off x="4199681" y="340288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9" name="Oval 58"/>
            <p:cNvSpPr>
              <a:spLocks noChangeArrowheads="1"/>
            </p:cNvSpPr>
            <p:nvPr/>
          </p:nvSpPr>
          <p:spPr bwMode="auto">
            <a:xfrm>
              <a:off x="4295172" y="422085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0" name="Oval 59"/>
            <p:cNvSpPr>
              <a:spLocks noChangeArrowheads="1"/>
            </p:cNvSpPr>
            <p:nvPr/>
          </p:nvSpPr>
          <p:spPr bwMode="auto">
            <a:xfrm>
              <a:off x="4008699" y="403908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1" name="Oval 60"/>
            <p:cNvSpPr>
              <a:spLocks noChangeArrowheads="1"/>
            </p:cNvSpPr>
            <p:nvPr/>
          </p:nvSpPr>
          <p:spPr bwMode="auto">
            <a:xfrm>
              <a:off x="4295172" y="331200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2" name="Oval 61"/>
            <p:cNvSpPr>
              <a:spLocks noChangeArrowheads="1"/>
            </p:cNvSpPr>
            <p:nvPr/>
          </p:nvSpPr>
          <p:spPr bwMode="auto">
            <a:xfrm>
              <a:off x="4295172" y="340288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grpSp>
      <p:pic>
        <p:nvPicPr>
          <p:cNvPr id="63" name="Picture 62" descr="super_anim3.gif"/>
          <p:cNvPicPr>
            <a:picLocks noChangeAspect="1"/>
          </p:cNvPicPr>
          <p:nvPr/>
        </p:nvPicPr>
        <p:blipFill>
          <a:blip r:embed="rId3" cstate="print">
            <a:clrChange>
              <a:clrFrom>
                <a:srgbClr val="FFFFFF"/>
              </a:clrFrom>
              <a:clrTo>
                <a:srgbClr val="FFFFFF">
                  <a:alpha val="0"/>
                </a:srgbClr>
              </a:clrTo>
            </a:clrChange>
          </a:blip>
          <a:stretch>
            <a:fillRect/>
          </a:stretch>
        </p:blipFill>
        <p:spPr>
          <a:xfrm rot="3351261">
            <a:off x="3289776" y="1695989"/>
            <a:ext cx="2696586" cy="2566106"/>
          </a:xfrm>
          <a:prstGeom prst="rect">
            <a:avLst/>
          </a:prstGeom>
        </p:spPr>
      </p:pic>
      <p:pic>
        <p:nvPicPr>
          <p:cNvPr id="64" name="Picture 63" descr="super_anim3.gif"/>
          <p:cNvPicPr>
            <a:picLocks noChangeAspect="1"/>
          </p:cNvPicPr>
          <p:nvPr/>
        </p:nvPicPr>
        <p:blipFill>
          <a:blip r:embed="rId3" cstate="print">
            <a:clrChange>
              <a:clrFrom>
                <a:srgbClr val="FFFFFF"/>
              </a:clrFrom>
              <a:clrTo>
                <a:srgbClr val="FFFFFF">
                  <a:alpha val="0"/>
                </a:srgbClr>
              </a:clrTo>
            </a:clrChange>
          </a:blip>
          <a:stretch>
            <a:fillRect/>
          </a:stretch>
        </p:blipFill>
        <p:spPr>
          <a:xfrm rot="14205456">
            <a:off x="2826111" y="1995752"/>
            <a:ext cx="2696586" cy="2566106"/>
          </a:xfrm>
          <a:prstGeom prst="rect">
            <a:avLst/>
          </a:prstGeom>
        </p:spPr>
      </p:pic>
      <p:pic>
        <p:nvPicPr>
          <p:cNvPr id="65" name="Picture 2"/>
          <p:cNvPicPr>
            <a:picLocks noChangeAspect="1" noChangeArrowheads="1"/>
          </p:cNvPicPr>
          <p:nvPr/>
        </p:nvPicPr>
        <p:blipFill>
          <a:blip r:embed="rId4" cstate="print"/>
          <a:srcRect l="26940" t="13542" r="26794" b="20833"/>
          <a:stretch>
            <a:fillRect/>
          </a:stretch>
        </p:blipFill>
        <p:spPr bwMode="auto">
          <a:xfrm>
            <a:off x="1600200" y="838200"/>
            <a:ext cx="6019800" cy="4800600"/>
          </a:xfrm>
          <a:prstGeom prst="rect">
            <a:avLst/>
          </a:prstGeom>
          <a:noFill/>
          <a:ln w="9525">
            <a:noFill/>
            <a:miter lim="800000"/>
            <a:headEnd/>
            <a:tailEnd/>
          </a:ln>
        </p:spPr>
      </p:pic>
      <p:sp>
        <p:nvSpPr>
          <p:cNvPr id="66" name="TextBox 65"/>
          <p:cNvSpPr txBox="1"/>
          <p:nvPr/>
        </p:nvSpPr>
        <p:spPr>
          <a:xfrm>
            <a:off x="1676400" y="39469"/>
            <a:ext cx="5826595" cy="646331"/>
          </a:xfrm>
          <a:prstGeom prst="rect">
            <a:avLst/>
          </a:prstGeom>
          <a:noFill/>
        </p:spPr>
        <p:txBody>
          <a:bodyPr wrap="none" rtlCol="0">
            <a:spAutoFit/>
          </a:bodyPr>
          <a:lstStyle/>
          <a:p>
            <a:r>
              <a:rPr lang="en-US" sz="3600" u="sng" dirty="0">
                <a:solidFill>
                  <a:schemeClr val="bg1"/>
                </a:solidFill>
              </a:rPr>
              <a:t>Answering the Why and How?</a:t>
            </a:r>
          </a:p>
        </p:txBody>
      </p:sp>
      <p:sp>
        <p:nvSpPr>
          <p:cNvPr id="67" name="TextBox 66"/>
          <p:cNvSpPr txBox="1"/>
          <p:nvPr/>
        </p:nvSpPr>
        <p:spPr>
          <a:xfrm>
            <a:off x="-76200" y="5675293"/>
            <a:ext cx="9263819" cy="954107"/>
          </a:xfrm>
          <a:prstGeom prst="rect">
            <a:avLst/>
          </a:prstGeom>
          <a:noFill/>
        </p:spPr>
        <p:txBody>
          <a:bodyPr wrap="none" rtlCol="0">
            <a:spAutoFit/>
          </a:bodyPr>
          <a:lstStyle/>
          <a:p>
            <a:pPr algn="ctr"/>
            <a:r>
              <a:rPr lang="en-US" sz="2800" u="sng" dirty="0">
                <a:solidFill>
                  <a:schemeClr val="bg1"/>
                </a:solidFill>
              </a:rPr>
              <a:t>When does the strongly coupled bulk (</a:t>
            </a:r>
            <a:r>
              <a:rPr lang="en-US" sz="2800" i="1" u="sng" dirty="0">
                <a:solidFill>
                  <a:schemeClr val="bg1"/>
                </a:solidFill>
              </a:rPr>
              <a:t>lower momentum IR</a:t>
            </a:r>
            <a:r>
              <a:rPr lang="en-US" sz="2800" u="sng" dirty="0">
                <a:solidFill>
                  <a:schemeClr val="bg1"/>
                </a:solidFill>
              </a:rPr>
              <a:t>)</a:t>
            </a:r>
          </a:p>
          <a:p>
            <a:pPr algn="ctr"/>
            <a:r>
              <a:rPr lang="en-US" sz="2800" u="sng" dirty="0">
                <a:solidFill>
                  <a:schemeClr val="bg1"/>
                </a:solidFill>
              </a:rPr>
              <a:t>transition to a weakly coupled probe (</a:t>
            </a:r>
            <a:r>
              <a:rPr lang="en-US" sz="2800" i="1" u="sng" dirty="0">
                <a:solidFill>
                  <a:schemeClr val="bg1"/>
                </a:solidFill>
              </a:rPr>
              <a:t>higher momentum UV</a:t>
            </a:r>
            <a:r>
              <a:rPr lang="en-US" sz="2800" u="sng" dirty="0">
                <a:solidFill>
                  <a:schemeClr val="bg1"/>
                </a:solidFill>
              </a:rPr>
              <a:t>)?</a:t>
            </a:r>
          </a:p>
        </p:txBody>
      </p:sp>
      <p:sp>
        <p:nvSpPr>
          <p:cNvPr id="68" name="Slide Number Placeholder 67"/>
          <p:cNvSpPr>
            <a:spLocks noGrp="1"/>
          </p:cNvSpPr>
          <p:nvPr>
            <p:ph type="sldNum" sz="quarter" idx="12"/>
          </p:nvPr>
        </p:nvSpPr>
        <p:spPr>
          <a:xfrm>
            <a:off x="6553200" y="6356350"/>
            <a:ext cx="2133600" cy="365125"/>
          </a:xfrm>
        </p:spPr>
        <p:txBody>
          <a:bodyPr/>
          <a:lstStyle/>
          <a:p>
            <a:fld id="{A07E6385-B1DE-4BDE-871A-E8736DCBA3D9}" type="slidenum">
              <a:rPr lang="en-US" smtClean="0"/>
              <a:pPr/>
              <a:t>49</a:t>
            </a:fld>
            <a:endParaRPr lang="en-US"/>
          </a:p>
        </p:txBody>
      </p:sp>
    </p:spTree>
    <p:extLst>
      <p:ext uri="{BB962C8B-B14F-4D97-AF65-F5344CB8AC3E}">
        <p14:creationId xmlns:p14="http://schemas.microsoft.com/office/powerpoint/2010/main" val="2108786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Slide Number Placeholder 3"/>
          <p:cNvSpPr>
            <a:spLocks noGrp="1"/>
          </p:cNvSpPr>
          <p:nvPr>
            <p:ph type="sldNum" sz="quarter" idx="12"/>
          </p:nvPr>
        </p:nvSpPr>
        <p:spPr/>
        <p:txBody>
          <a:bodyPr/>
          <a:lstStyle/>
          <a:p>
            <a:fld id="{2359EAA5-3B63-487D-A936-E40264864D05}" type="slidenum">
              <a:rPr lang="en-US"/>
              <a:pPr/>
              <a:t>5</a:t>
            </a:fld>
            <a:endParaRPr lang="en-US"/>
          </a:p>
        </p:txBody>
      </p:sp>
      <p:sp>
        <p:nvSpPr>
          <p:cNvPr id="363524" name="Text Box 4"/>
          <p:cNvSpPr txBox="1">
            <a:spLocks noChangeArrowheads="1"/>
          </p:cNvSpPr>
          <p:nvPr/>
        </p:nvSpPr>
        <p:spPr bwMode="auto">
          <a:xfrm>
            <a:off x="152400" y="838200"/>
            <a:ext cx="8839200" cy="584775"/>
          </a:xfrm>
          <a:prstGeom prst="rect">
            <a:avLst/>
          </a:prstGeom>
          <a:noFill/>
          <a:ln w="9525" algn="ctr">
            <a:noFill/>
            <a:miter lim="800000"/>
            <a:headEnd/>
            <a:tailEnd/>
          </a:ln>
          <a:effectLst/>
        </p:spPr>
        <p:txBody>
          <a:bodyPr>
            <a:spAutoFit/>
          </a:bodyPr>
          <a:lstStyle/>
          <a:p>
            <a:pPr algn="ctr"/>
            <a:r>
              <a:rPr lang="en-US" sz="3200" dirty="0">
                <a:solidFill>
                  <a:schemeClr val="bg1"/>
                </a:solidFill>
              </a:rPr>
              <a:t>Quark Gluon Plasma without color confinement </a:t>
            </a:r>
          </a:p>
        </p:txBody>
      </p:sp>
      <p:grpSp>
        <p:nvGrpSpPr>
          <p:cNvPr id="2" name="Group 5"/>
          <p:cNvGrpSpPr>
            <a:grpSpLocks/>
          </p:cNvGrpSpPr>
          <p:nvPr/>
        </p:nvGrpSpPr>
        <p:grpSpPr bwMode="auto">
          <a:xfrm>
            <a:off x="304800" y="1524000"/>
            <a:ext cx="5486400" cy="4114800"/>
            <a:chOff x="528" y="480"/>
            <a:chExt cx="5088" cy="3312"/>
          </a:xfrm>
        </p:grpSpPr>
        <p:grpSp>
          <p:nvGrpSpPr>
            <p:cNvPr id="3" name="Group 6"/>
            <p:cNvGrpSpPr>
              <a:grpSpLocks/>
            </p:cNvGrpSpPr>
            <p:nvPr/>
          </p:nvGrpSpPr>
          <p:grpSpPr bwMode="auto">
            <a:xfrm>
              <a:off x="528" y="480"/>
              <a:ext cx="5088" cy="3312"/>
              <a:chOff x="912" y="1335"/>
              <a:chExt cx="3696" cy="2745"/>
            </a:xfrm>
          </p:grpSpPr>
          <p:pic>
            <p:nvPicPr>
              <p:cNvPr id="363527" name="Picture 7" descr="krishna"/>
              <p:cNvPicPr>
                <a:picLocks noChangeAspect="1" noChangeArrowheads="1"/>
              </p:cNvPicPr>
              <p:nvPr/>
            </p:nvPicPr>
            <p:blipFill>
              <a:blip r:embed="rId2" cstate="print"/>
              <a:srcRect t="10625"/>
              <a:stretch>
                <a:fillRect/>
              </a:stretch>
            </p:blipFill>
            <p:spPr bwMode="auto">
              <a:xfrm>
                <a:off x="912" y="1335"/>
                <a:ext cx="3696" cy="2745"/>
              </a:xfrm>
              <a:prstGeom prst="rect">
                <a:avLst/>
              </a:prstGeom>
              <a:noFill/>
              <a:ln w="9525">
                <a:noFill/>
                <a:miter lim="800000"/>
                <a:headEnd/>
                <a:tailEnd/>
              </a:ln>
            </p:spPr>
          </p:pic>
          <p:grpSp>
            <p:nvGrpSpPr>
              <p:cNvPr id="4" name="Group 8"/>
              <p:cNvGrpSpPr>
                <a:grpSpLocks noChangeAspect="1"/>
              </p:cNvGrpSpPr>
              <p:nvPr/>
            </p:nvGrpSpPr>
            <p:grpSpPr bwMode="auto">
              <a:xfrm>
                <a:off x="2970" y="3287"/>
                <a:ext cx="198" cy="217"/>
                <a:chOff x="2842" y="3482"/>
                <a:chExt cx="164" cy="180"/>
              </a:xfrm>
            </p:grpSpPr>
            <p:sp>
              <p:nvSpPr>
                <p:cNvPr id="363529" name="Oval 9"/>
                <p:cNvSpPr>
                  <a:spLocks noChangeAspect="1" noChangeArrowheads="1"/>
                </p:cNvSpPr>
                <p:nvPr/>
              </p:nvSpPr>
              <p:spPr bwMode="auto">
                <a:xfrm>
                  <a:off x="2872" y="3592"/>
                  <a:ext cx="71" cy="70"/>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30" name="Oval 10"/>
                <p:cNvSpPr>
                  <a:spLocks noChangeAspect="1" noChangeArrowheads="1"/>
                </p:cNvSpPr>
                <p:nvPr/>
              </p:nvSpPr>
              <p:spPr bwMode="auto">
                <a:xfrm>
                  <a:off x="2878" y="3541"/>
                  <a:ext cx="71" cy="70"/>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31" name="Oval 11"/>
                <p:cNvSpPr>
                  <a:spLocks noChangeAspect="1" noChangeArrowheads="1"/>
                </p:cNvSpPr>
                <p:nvPr/>
              </p:nvSpPr>
              <p:spPr bwMode="auto">
                <a:xfrm>
                  <a:off x="2912" y="3576"/>
                  <a:ext cx="71" cy="70"/>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32" name="Oval 12"/>
                <p:cNvSpPr>
                  <a:spLocks noChangeAspect="1" noChangeArrowheads="1"/>
                </p:cNvSpPr>
                <p:nvPr/>
              </p:nvSpPr>
              <p:spPr bwMode="auto">
                <a:xfrm>
                  <a:off x="2842" y="3541"/>
                  <a:ext cx="71" cy="70"/>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33" name="Oval 13"/>
                <p:cNvSpPr>
                  <a:spLocks noChangeAspect="1" noChangeArrowheads="1"/>
                </p:cNvSpPr>
                <p:nvPr/>
              </p:nvSpPr>
              <p:spPr bwMode="auto">
                <a:xfrm>
                  <a:off x="2920" y="3482"/>
                  <a:ext cx="71" cy="70"/>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34" name="Oval 14"/>
                <p:cNvSpPr>
                  <a:spLocks noChangeAspect="1" noChangeArrowheads="1"/>
                </p:cNvSpPr>
                <p:nvPr/>
              </p:nvSpPr>
              <p:spPr bwMode="auto">
                <a:xfrm>
                  <a:off x="2899" y="3541"/>
                  <a:ext cx="71" cy="70"/>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35" name="Oval 15"/>
                <p:cNvSpPr>
                  <a:spLocks noChangeAspect="1" noChangeArrowheads="1"/>
                </p:cNvSpPr>
                <p:nvPr/>
              </p:nvSpPr>
              <p:spPr bwMode="auto">
                <a:xfrm>
                  <a:off x="2935" y="3541"/>
                  <a:ext cx="71" cy="70"/>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36" name="Oval 16"/>
                <p:cNvSpPr>
                  <a:spLocks noChangeAspect="1" noChangeArrowheads="1"/>
                </p:cNvSpPr>
                <p:nvPr/>
              </p:nvSpPr>
              <p:spPr bwMode="auto">
                <a:xfrm>
                  <a:off x="2864" y="3506"/>
                  <a:ext cx="71" cy="70"/>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37" name="Oval 17"/>
                <p:cNvSpPr>
                  <a:spLocks noChangeAspect="1" noChangeArrowheads="1"/>
                </p:cNvSpPr>
                <p:nvPr/>
              </p:nvSpPr>
              <p:spPr bwMode="auto">
                <a:xfrm>
                  <a:off x="2878" y="3576"/>
                  <a:ext cx="71" cy="70"/>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38" name="Oval 18"/>
                <p:cNvSpPr>
                  <a:spLocks noChangeAspect="1" noChangeArrowheads="1"/>
                </p:cNvSpPr>
                <p:nvPr/>
              </p:nvSpPr>
              <p:spPr bwMode="auto">
                <a:xfrm>
                  <a:off x="2899" y="3506"/>
                  <a:ext cx="71" cy="70"/>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grpSp>
          <p:grpSp>
            <p:nvGrpSpPr>
              <p:cNvPr id="5" name="Group 19"/>
              <p:cNvGrpSpPr>
                <a:grpSpLocks noChangeAspect="1"/>
              </p:cNvGrpSpPr>
              <p:nvPr/>
            </p:nvGrpSpPr>
            <p:grpSpPr bwMode="auto">
              <a:xfrm>
                <a:off x="1392" y="1488"/>
                <a:ext cx="480" cy="405"/>
                <a:chOff x="528" y="968"/>
                <a:chExt cx="446" cy="376"/>
              </a:xfrm>
            </p:grpSpPr>
            <p:sp>
              <p:nvSpPr>
                <p:cNvPr id="363540" name="Oval 20"/>
                <p:cNvSpPr>
                  <a:spLocks noChangeAspect="1" noChangeArrowheads="1"/>
                </p:cNvSpPr>
                <p:nvPr/>
              </p:nvSpPr>
              <p:spPr bwMode="auto">
                <a:xfrm>
                  <a:off x="528" y="1171"/>
                  <a:ext cx="57" cy="57"/>
                </a:xfrm>
                <a:prstGeom prst="ellipse">
                  <a:avLst/>
                </a:prstGeom>
                <a:solidFill>
                  <a:srgbClr val="CC0000"/>
                </a:solidFill>
                <a:ln w="25400">
                  <a:noFill/>
                  <a:round/>
                  <a:headEnd/>
                  <a:tailEnd type="none" w="lg" len="lg"/>
                </a:ln>
                <a:effectLst/>
              </p:spPr>
              <p:txBody>
                <a:bodyPr wrap="none" anchor="ctr"/>
                <a:lstStyle/>
                <a:p>
                  <a:endParaRPr lang="en-US"/>
                </a:p>
              </p:txBody>
            </p:sp>
            <p:sp>
              <p:nvSpPr>
                <p:cNvPr id="363541" name="Oval 21"/>
                <p:cNvSpPr>
                  <a:spLocks noChangeAspect="1" noChangeArrowheads="1"/>
                </p:cNvSpPr>
                <p:nvPr/>
              </p:nvSpPr>
              <p:spPr bwMode="auto">
                <a:xfrm>
                  <a:off x="672" y="1056"/>
                  <a:ext cx="56" cy="56"/>
                </a:xfrm>
                <a:prstGeom prst="ellipse">
                  <a:avLst/>
                </a:prstGeom>
                <a:solidFill>
                  <a:srgbClr val="00CC00"/>
                </a:solidFill>
                <a:ln w="25400">
                  <a:noFill/>
                  <a:round/>
                  <a:headEnd/>
                  <a:tailEnd type="none" w="lg" len="lg"/>
                </a:ln>
                <a:effectLst/>
              </p:spPr>
              <p:txBody>
                <a:bodyPr wrap="none" anchor="ctr"/>
                <a:lstStyle/>
                <a:p>
                  <a:endParaRPr lang="en-US"/>
                </a:p>
              </p:txBody>
            </p:sp>
            <p:sp>
              <p:nvSpPr>
                <p:cNvPr id="363542" name="Oval 22"/>
                <p:cNvSpPr>
                  <a:spLocks noChangeAspect="1" noChangeArrowheads="1"/>
                </p:cNvSpPr>
                <p:nvPr/>
              </p:nvSpPr>
              <p:spPr bwMode="auto">
                <a:xfrm>
                  <a:off x="787" y="1171"/>
                  <a:ext cx="57" cy="57"/>
                </a:xfrm>
                <a:prstGeom prst="ellipse">
                  <a:avLst/>
                </a:prstGeom>
                <a:solidFill>
                  <a:srgbClr val="000066"/>
                </a:solidFill>
                <a:ln w="25400">
                  <a:noFill/>
                  <a:round/>
                  <a:headEnd/>
                  <a:tailEnd type="none" w="lg" len="lg"/>
                </a:ln>
                <a:effectLst/>
              </p:spPr>
              <p:txBody>
                <a:bodyPr wrap="none" anchor="ctr"/>
                <a:lstStyle/>
                <a:p>
                  <a:endParaRPr lang="en-US"/>
                </a:p>
              </p:txBody>
            </p:sp>
            <p:sp>
              <p:nvSpPr>
                <p:cNvPr id="363543" name="Oval 23"/>
                <p:cNvSpPr>
                  <a:spLocks noChangeAspect="1" noChangeArrowheads="1"/>
                </p:cNvSpPr>
                <p:nvPr/>
              </p:nvSpPr>
              <p:spPr bwMode="auto">
                <a:xfrm>
                  <a:off x="585" y="1086"/>
                  <a:ext cx="56" cy="56"/>
                </a:xfrm>
                <a:prstGeom prst="ellipse">
                  <a:avLst/>
                </a:prstGeom>
                <a:solidFill>
                  <a:srgbClr val="CC0000"/>
                </a:solidFill>
                <a:ln w="25400">
                  <a:noFill/>
                  <a:round/>
                  <a:headEnd/>
                  <a:tailEnd type="none" w="lg" len="lg"/>
                </a:ln>
                <a:effectLst/>
              </p:spPr>
              <p:txBody>
                <a:bodyPr wrap="none" anchor="ctr"/>
                <a:lstStyle/>
                <a:p>
                  <a:endParaRPr lang="en-US"/>
                </a:p>
              </p:txBody>
            </p:sp>
            <p:sp>
              <p:nvSpPr>
                <p:cNvPr id="363544" name="Oval 24"/>
                <p:cNvSpPr>
                  <a:spLocks noChangeAspect="1" noChangeArrowheads="1"/>
                </p:cNvSpPr>
                <p:nvPr/>
              </p:nvSpPr>
              <p:spPr bwMode="auto">
                <a:xfrm>
                  <a:off x="796" y="1029"/>
                  <a:ext cx="56" cy="57"/>
                </a:xfrm>
                <a:prstGeom prst="ellipse">
                  <a:avLst/>
                </a:prstGeom>
                <a:solidFill>
                  <a:srgbClr val="00CC00"/>
                </a:solidFill>
                <a:ln w="25400">
                  <a:noFill/>
                  <a:round/>
                  <a:headEnd/>
                  <a:tailEnd type="none" w="lg" len="lg"/>
                </a:ln>
                <a:effectLst/>
              </p:spPr>
              <p:txBody>
                <a:bodyPr wrap="none" anchor="ctr"/>
                <a:lstStyle/>
                <a:p>
                  <a:endParaRPr lang="en-US"/>
                </a:p>
              </p:txBody>
            </p:sp>
            <p:sp>
              <p:nvSpPr>
                <p:cNvPr id="363545" name="Oval 25"/>
                <p:cNvSpPr>
                  <a:spLocks noChangeAspect="1" noChangeArrowheads="1"/>
                </p:cNvSpPr>
                <p:nvPr/>
              </p:nvSpPr>
              <p:spPr bwMode="auto">
                <a:xfrm>
                  <a:off x="611" y="1000"/>
                  <a:ext cx="57" cy="57"/>
                </a:xfrm>
                <a:prstGeom prst="ellipse">
                  <a:avLst/>
                </a:prstGeom>
                <a:solidFill>
                  <a:srgbClr val="000066"/>
                </a:solidFill>
                <a:ln w="25400">
                  <a:noFill/>
                  <a:round/>
                  <a:headEnd/>
                  <a:tailEnd type="none" w="lg" len="lg"/>
                </a:ln>
                <a:effectLst/>
              </p:spPr>
              <p:txBody>
                <a:bodyPr wrap="none" anchor="ctr"/>
                <a:lstStyle/>
                <a:p>
                  <a:endParaRPr lang="en-US"/>
                </a:p>
              </p:txBody>
            </p:sp>
            <p:sp>
              <p:nvSpPr>
                <p:cNvPr id="363546" name="Oval 26"/>
                <p:cNvSpPr>
                  <a:spLocks noChangeAspect="1" noChangeArrowheads="1"/>
                </p:cNvSpPr>
                <p:nvPr/>
              </p:nvSpPr>
              <p:spPr bwMode="auto">
                <a:xfrm>
                  <a:off x="917" y="1112"/>
                  <a:ext cx="57" cy="57"/>
                </a:xfrm>
                <a:prstGeom prst="ellipse">
                  <a:avLst/>
                </a:prstGeom>
                <a:solidFill>
                  <a:srgbClr val="CC0000"/>
                </a:solidFill>
                <a:ln w="25400">
                  <a:noFill/>
                  <a:round/>
                  <a:headEnd/>
                  <a:tailEnd type="none" w="lg" len="lg"/>
                </a:ln>
                <a:effectLst/>
              </p:spPr>
              <p:txBody>
                <a:bodyPr wrap="none" anchor="ctr"/>
                <a:lstStyle/>
                <a:p>
                  <a:endParaRPr lang="en-US"/>
                </a:p>
              </p:txBody>
            </p:sp>
            <p:sp>
              <p:nvSpPr>
                <p:cNvPr id="363547" name="Oval 27"/>
                <p:cNvSpPr>
                  <a:spLocks noChangeAspect="1" noChangeArrowheads="1"/>
                </p:cNvSpPr>
                <p:nvPr/>
              </p:nvSpPr>
              <p:spPr bwMode="auto">
                <a:xfrm>
                  <a:off x="801" y="1287"/>
                  <a:ext cx="56" cy="57"/>
                </a:xfrm>
                <a:prstGeom prst="ellipse">
                  <a:avLst/>
                </a:prstGeom>
                <a:solidFill>
                  <a:srgbClr val="00CC00"/>
                </a:solidFill>
                <a:ln w="25400">
                  <a:noFill/>
                  <a:round/>
                  <a:headEnd/>
                  <a:tailEnd type="none" w="lg" len="lg"/>
                </a:ln>
                <a:effectLst/>
              </p:spPr>
              <p:txBody>
                <a:bodyPr wrap="none" anchor="ctr"/>
                <a:lstStyle/>
                <a:p>
                  <a:endParaRPr lang="en-US"/>
                </a:p>
              </p:txBody>
            </p:sp>
            <p:sp>
              <p:nvSpPr>
                <p:cNvPr id="363548" name="Oval 28"/>
                <p:cNvSpPr>
                  <a:spLocks noChangeAspect="1" noChangeArrowheads="1"/>
                </p:cNvSpPr>
                <p:nvPr/>
              </p:nvSpPr>
              <p:spPr bwMode="auto">
                <a:xfrm>
                  <a:off x="889" y="1199"/>
                  <a:ext cx="56" cy="57"/>
                </a:xfrm>
                <a:prstGeom prst="ellipse">
                  <a:avLst/>
                </a:prstGeom>
                <a:solidFill>
                  <a:srgbClr val="000066"/>
                </a:solidFill>
                <a:ln w="25400">
                  <a:noFill/>
                  <a:round/>
                  <a:headEnd/>
                  <a:tailEnd type="none" w="lg" len="lg"/>
                </a:ln>
                <a:effectLst/>
              </p:spPr>
              <p:txBody>
                <a:bodyPr wrap="none" anchor="ctr"/>
                <a:lstStyle/>
                <a:p>
                  <a:endParaRPr lang="en-US"/>
                </a:p>
              </p:txBody>
            </p:sp>
            <p:sp>
              <p:nvSpPr>
                <p:cNvPr id="363549" name="Oval 29"/>
                <p:cNvSpPr>
                  <a:spLocks noChangeAspect="1" noChangeArrowheads="1"/>
                </p:cNvSpPr>
                <p:nvPr/>
              </p:nvSpPr>
              <p:spPr bwMode="auto">
                <a:xfrm>
                  <a:off x="826" y="968"/>
                  <a:ext cx="56" cy="56"/>
                </a:xfrm>
                <a:prstGeom prst="ellipse">
                  <a:avLst/>
                </a:prstGeom>
                <a:solidFill>
                  <a:srgbClr val="CC0000"/>
                </a:solidFill>
                <a:ln w="25400">
                  <a:noFill/>
                  <a:round/>
                  <a:headEnd/>
                  <a:tailEnd type="none" w="lg" len="lg"/>
                </a:ln>
                <a:effectLst/>
              </p:spPr>
              <p:txBody>
                <a:bodyPr wrap="none" anchor="ctr"/>
                <a:lstStyle/>
                <a:p>
                  <a:endParaRPr lang="en-US"/>
                </a:p>
              </p:txBody>
            </p:sp>
            <p:sp>
              <p:nvSpPr>
                <p:cNvPr id="363550" name="Oval 30"/>
                <p:cNvSpPr>
                  <a:spLocks noChangeAspect="1" noChangeArrowheads="1"/>
                </p:cNvSpPr>
                <p:nvPr/>
              </p:nvSpPr>
              <p:spPr bwMode="auto">
                <a:xfrm>
                  <a:off x="658" y="1199"/>
                  <a:ext cx="57" cy="57"/>
                </a:xfrm>
                <a:prstGeom prst="ellipse">
                  <a:avLst/>
                </a:prstGeom>
                <a:solidFill>
                  <a:srgbClr val="00CC00"/>
                </a:solidFill>
                <a:ln w="25400">
                  <a:noFill/>
                  <a:round/>
                  <a:headEnd/>
                  <a:tailEnd type="none" w="lg" len="lg"/>
                </a:ln>
                <a:effectLst/>
              </p:spPr>
              <p:txBody>
                <a:bodyPr wrap="none" anchor="ctr"/>
                <a:lstStyle/>
                <a:p>
                  <a:endParaRPr lang="en-US"/>
                </a:p>
              </p:txBody>
            </p:sp>
            <p:sp>
              <p:nvSpPr>
                <p:cNvPr id="363551" name="Oval 31"/>
                <p:cNvSpPr>
                  <a:spLocks noChangeAspect="1" noChangeArrowheads="1"/>
                </p:cNvSpPr>
                <p:nvPr/>
              </p:nvSpPr>
              <p:spPr bwMode="auto">
                <a:xfrm>
                  <a:off x="739" y="999"/>
                  <a:ext cx="57" cy="57"/>
                </a:xfrm>
                <a:prstGeom prst="ellipse">
                  <a:avLst/>
                </a:prstGeom>
                <a:solidFill>
                  <a:srgbClr val="000066"/>
                </a:solidFill>
                <a:ln w="25400">
                  <a:noFill/>
                  <a:round/>
                  <a:headEnd/>
                  <a:tailEnd type="none" w="lg" len="lg"/>
                </a:ln>
                <a:effectLst/>
              </p:spPr>
              <p:txBody>
                <a:bodyPr wrap="none" anchor="ctr"/>
                <a:lstStyle/>
                <a:p>
                  <a:endParaRPr lang="en-US"/>
                </a:p>
              </p:txBody>
            </p:sp>
            <p:pic>
              <p:nvPicPr>
                <p:cNvPr id="363552" name="Picture 32" descr="Gluons1"/>
                <p:cNvPicPr>
                  <a:picLocks noChangeAspect="1" noChangeArrowheads="1"/>
                </p:cNvPicPr>
                <p:nvPr/>
              </p:nvPicPr>
              <p:blipFill>
                <a:blip r:embed="rId3" cstate="print"/>
                <a:srcRect/>
                <a:stretch>
                  <a:fillRect/>
                </a:stretch>
              </p:blipFill>
              <p:spPr bwMode="auto">
                <a:xfrm rot="-1079315">
                  <a:off x="767" y="1202"/>
                  <a:ext cx="176" cy="74"/>
                </a:xfrm>
                <a:prstGeom prst="rect">
                  <a:avLst/>
                </a:prstGeom>
                <a:noFill/>
                <a:ln w="9525">
                  <a:noFill/>
                  <a:miter lim="800000"/>
                  <a:headEnd/>
                  <a:tailEnd/>
                </a:ln>
                <a:effectLst/>
              </p:spPr>
            </p:pic>
            <p:pic>
              <p:nvPicPr>
                <p:cNvPr id="363553" name="Picture 33" descr="Gluons1"/>
                <p:cNvPicPr>
                  <a:picLocks noChangeAspect="1" noChangeArrowheads="1"/>
                </p:cNvPicPr>
                <p:nvPr/>
              </p:nvPicPr>
              <p:blipFill>
                <a:blip r:embed="rId4" cstate="print"/>
                <a:srcRect/>
                <a:stretch>
                  <a:fillRect/>
                </a:stretch>
              </p:blipFill>
              <p:spPr bwMode="auto">
                <a:xfrm rot="-2283694">
                  <a:off x="575" y="1141"/>
                  <a:ext cx="144" cy="61"/>
                </a:xfrm>
                <a:prstGeom prst="rect">
                  <a:avLst/>
                </a:prstGeom>
                <a:noFill/>
                <a:ln w="9525">
                  <a:noFill/>
                  <a:miter lim="800000"/>
                  <a:headEnd/>
                  <a:tailEnd/>
                </a:ln>
                <a:effectLst/>
              </p:spPr>
            </p:pic>
            <p:pic>
              <p:nvPicPr>
                <p:cNvPr id="363554" name="Picture 34" descr="Gluons1"/>
                <p:cNvPicPr>
                  <a:picLocks noChangeAspect="1" noChangeArrowheads="1"/>
                </p:cNvPicPr>
                <p:nvPr/>
              </p:nvPicPr>
              <p:blipFill>
                <a:blip r:embed="rId3" cstate="print"/>
                <a:srcRect/>
                <a:stretch>
                  <a:fillRect/>
                </a:stretch>
              </p:blipFill>
              <p:spPr bwMode="auto">
                <a:xfrm rot="1536724">
                  <a:off x="767" y="1058"/>
                  <a:ext cx="176" cy="74"/>
                </a:xfrm>
                <a:prstGeom prst="rect">
                  <a:avLst/>
                </a:prstGeom>
                <a:noFill/>
                <a:ln w="9525">
                  <a:noFill/>
                  <a:miter lim="800000"/>
                  <a:headEnd/>
                  <a:tailEnd/>
                </a:ln>
                <a:effectLst/>
              </p:spPr>
            </p:pic>
          </p:grpSp>
          <p:grpSp>
            <p:nvGrpSpPr>
              <p:cNvPr id="6" name="Group 35"/>
              <p:cNvGrpSpPr>
                <a:grpSpLocks/>
              </p:cNvGrpSpPr>
              <p:nvPr/>
            </p:nvGrpSpPr>
            <p:grpSpPr bwMode="auto">
              <a:xfrm>
                <a:off x="2237" y="2401"/>
                <a:ext cx="547" cy="431"/>
                <a:chOff x="1372" y="2016"/>
                <a:chExt cx="547" cy="431"/>
              </a:xfrm>
            </p:grpSpPr>
            <p:sp>
              <p:nvSpPr>
                <p:cNvPr id="363556" name="Oval 36"/>
                <p:cNvSpPr>
                  <a:spLocks noChangeAspect="1" noChangeArrowheads="1"/>
                </p:cNvSpPr>
                <p:nvPr/>
              </p:nvSpPr>
              <p:spPr bwMode="auto">
                <a:xfrm>
                  <a:off x="1487" y="2090"/>
                  <a:ext cx="85"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57" name="Oval 37"/>
                <p:cNvSpPr>
                  <a:spLocks noChangeAspect="1" noChangeArrowheads="1"/>
                </p:cNvSpPr>
                <p:nvPr/>
              </p:nvSpPr>
              <p:spPr bwMode="auto">
                <a:xfrm>
                  <a:off x="1590" y="2016"/>
                  <a:ext cx="86" cy="84"/>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58" name="Oval 38"/>
                <p:cNvSpPr>
                  <a:spLocks noChangeAspect="1" noChangeArrowheads="1"/>
                </p:cNvSpPr>
                <p:nvPr/>
              </p:nvSpPr>
              <p:spPr bwMode="auto">
                <a:xfrm>
                  <a:off x="1572" y="2047"/>
                  <a:ext cx="86" cy="85"/>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59" name="Oval 39"/>
                <p:cNvSpPr>
                  <a:spLocks noChangeAspect="1" noChangeArrowheads="1"/>
                </p:cNvSpPr>
                <p:nvPr/>
              </p:nvSpPr>
              <p:spPr bwMode="auto">
                <a:xfrm>
                  <a:off x="1401" y="2132"/>
                  <a:ext cx="86"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60" name="Oval 40"/>
                <p:cNvSpPr>
                  <a:spLocks noChangeAspect="1" noChangeArrowheads="1"/>
                </p:cNvSpPr>
                <p:nvPr/>
              </p:nvSpPr>
              <p:spPr bwMode="auto">
                <a:xfrm>
                  <a:off x="1445" y="2016"/>
                  <a:ext cx="85" cy="84"/>
                </a:xfrm>
                <a:prstGeom prst="ellipse">
                  <a:avLst/>
                </a:prstGeom>
                <a:gradFill rotWithShape="0">
                  <a:gsLst>
                    <a:gs pos="0">
                      <a:srgbClr val="00CC00"/>
                    </a:gs>
                    <a:gs pos="100000">
                      <a:srgbClr val="00CC00">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61" name="Oval 41"/>
                <p:cNvSpPr>
                  <a:spLocks noChangeAspect="1" noChangeArrowheads="1"/>
                </p:cNvSpPr>
                <p:nvPr/>
              </p:nvSpPr>
              <p:spPr bwMode="auto">
                <a:xfrm>
                  <a:off x="1560" y="2132"/>
                  <a:ext cx="86" cy="84"/>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62" name="Oval 42"/>
                <p:cNvSpPr>
                  <a:spLocks noChangeAspect="1" noChangeArrowheads="1"/>
                </p:cNvSpPr>
                <p:nvPr/>
              </p:nvSpPr>
              <p:spPr bwMode="auto">
                <a:xfrm>
                  <a:off x="1372" y="2247"/>
                  <a:ext cx="86" cy="85"/>
                </a:xfrm>
                <a:prstGeom prst="ellipse">
                  <a:avLst/>
                </a:prstGeom>
                <a:gradFill rotWithShape="0">
                  <a:gsLst>
                    <a:gs pos="0">
                      <a:srgbClr val="FF66CC"/>
                    </a:gs>
                    <a:gs pos="100000">
                      <a:srgbClr val="FF66CC">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63" name="Oval 43"/>
                <p:cNvSpPr>
                  <a:spLocks noChangeAspect="1" noChangeArrowheads="1"/>
                </p:cNvSpPr>
                <p:nvPr/>
              </p:nvSpPr>
              <p:spPr bwMode="auto">
                <a:xfrm>
                  <a:off x="1475" y="2205"/>
                  <a:ext cx="85" cy="85"/>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64" name="Oval 44"/>
                <p:cNvSpPr>
                  <a:spLocks noChangeAspect="1" noChangeArrowheads="1"/>
                </p:cNvSpPr>
                <p:nvPr/>
              </p:nvSpPr>
              <p:spPr bwMode="auto">
                <a:xfrm>
                  <a:off x="1718" y="2016"/>
                  <a:ext cx="86"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65" name="Oval 45"/>
                <p:cNvSpPr>
                  <a:spLocks noChangeAspect="1" noChangeArrowheads="1"/>
                </p:cNvSpPr>
                <p:nvPr/>
              </p:nvSpPr>
              <p:spPr bwMode="auto">
                <a:xfrm>
                  <a:off x="1615" y="2205"/>
                  <a:ext cx="85" cy="85"/>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66" name="Oval 46"/>
                <p:cNvSpPr>
                  <a:spLocks noChangeAspect="1" noChangeArrowheads="1"/>
                </p:cNvSpPr>
                <p:nvPr/>
              </p:nvSpPr>
              <p:spPr bwMode="auto">
                <a:xfrm>
                  <a:off x="1615" y="2247"/>
                  <a:ext cx="85" cy="85"/>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67" name="Oval 47"/>
                <p:cNvSpPr>
                  <a:spLocks noChangeAspect="1" noChangeArrowheads="1"/>
                </p:cNvSpPr>
                <p:nvPr/>
              </p:nvSpPr>
              <p:spPr bwMode="auto">
                <a:xfrm>
                  <a:off x="1706" y="2132"/>
                  <a:ext cx="86"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68" name="Oval 48"/>
                <p:cNvSpPr>
                  <a:spLocks noChangeAspect="1" noChangeArrowheads="1"/>
                </p:cNvSpPr>
                <p:nvPr/>
              </p:nvSpPr>
              <p:spPr bwMode="auto">
                <a:xfrm>
                  <a:off x="1688" y="2163"/>
                  <a:ext cx="86"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69" name="Oval 49"/>
                <p:cNvSpPr>
                  <a:spLocks noChangeAspect="1" noChangeArrowheads="1"/>
                </p:cNvSpPr>
                <p:nvPr/>
              </p:nvSpPr>
              <p:spPr bwMode="auto">
                <a:xfrm>
                  <a:off x="1602" y="2205"/>
                  <a:ext cx="86" cy="85"/>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70" name="Oval 50"/>
                <p:cNvSpPr>
                  <a:spLocks noChangeAspect="1" noChangeArrowheads="1"/>
                </p:cNvSpPr>
                <p:nvPr/>
              </p:nvSpPr>
              <p:spPr bwMode="auto">
                <a:xfrm>
                  <a:off x="1706" y="2132"/>
                  <a:ext cx="86" cy="84"/>
                </a:xfrm>
                <a:prstGeom prst="ellipse">
                  <a:avLst/>
                </a:prstGeom>
                <a:gradFill rotWithShape="0">
                  <a:gsLst>
                    <a:gs pos="0">
                      <a:srgbClr val="00CC00"/>
                    </a:gs>
                    <a:gs pos="100000">
                      <a:srgbClr val="00CC00">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71" name="Oval 51"/>
                <p:cNvSpPr>
                  <a:spLocks noChangeAspect="1" noChangeArrowheads="1"/>
                </p:cNvSpPr>
                <p:nvPr/>
              </p:nvSpPr>
              <p:spPr bwMode="auto">
                <a:xfrm>
                  <a:off x="1688" y="2163"/>
                  <a:ext cx="86"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72" name="Oval 52"/>
                <p:cNvSpPr>
                  <a:spLocks noChangeAspect="1" noChangeArrowheads="1"/>
                </p:cNvSpPr>
                <p:nvPr/>
              </p:nvSpPr>
              <p:spPr bwMode="auto">
                <a:xfrm>
                  <a:off x="1517" y="2247"/>
                  <a:ext cx="85" cy="85"/>
                </a:xfrm>
                <a:prstGeom prst="ellipse">
                  <a:avLst/>
                </a:prstGeom>
                <a:gradFill rotWithShape="0">
                  <a:gsLst>
                    <a:gs pos="0">
                      <a:srgbClr val="00CC00"/>
                    </a:gs>
                    <a:gs pos="100000">
                      <a:srgbClr val="00CC00">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73" name="Oval 53"/>
                <p:cNvSpPr>
                  <a:spLocks noChangeAspect="1" noChangeArrowheads="1"/>
                </p:cNvSpPr>
                <p:nvPr/>
              </p:nvSpPr>
              <p:spPr bwMode="auto">
                <a:xfrm>
                  <a:off x="1560" y="2132"/>
                  <a:ext cx="86" cy="84"/>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74" name="Oval 54"/>
                <p:cNvSpPr>
                  <a:spLocks noChangeAspect="1" noChangeArrowheads="1"/>
                </p:cNvSpPr>
                <p:nvPr/>
              </p:nvSpPr>
              <p:spPr bwMode="auto">
                <a:xfrm>
                  <a:off x="1676" y="2247"/>
                  <a:ext cx="86" cy="85"/>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75" name="Oval 55"/>
                <p:cNvSpPr>
                  <a:spLocks noChangeAspect="1" noChangeArrowheads="1"/>
                </p:cNvSpPr>
                <p:nvPr/>
              </p:nvSpPr>
              <p:spPr bwMode="auto">
                <a:xfrm>
                  <a:off x="1488" y="2363"/>
                  <a:ext cx="86"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76" name="Oval 56"/>
                <p:cNvSpPr>
                  <a:spLocks noChangeAspect="1" noChangeArrowheads="1"/>
                </p:cNvSpPr>
                <p:nvPr/>
              </p:nvSpPr>
              <p:spPr bwMode="auto">
                <a:xfrm>
                  <a:off x="1590" y="2321"/>
                  <a:ext cx="86" cy="84"/>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77" name="Oval 57"/>
                <p:cNvSpPr>
                  <a:spLocks noChangeAspect="1" noChangeArrowheads="1"/>
                </p:cNvSpPr>
                <p:nvPr/>
              </p:nvSpPr>
              <p:spPr bwMode="auto">
                <a:xfrm>
                  <a:off x="1834" y="2132"/>
                  <a:ext cx="85"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78" name="Oval 58"/>
                <p:cNvSpPr>
                  <a:spLocks noChangeAspect="1" noChangeArrowheads="1"/>
                </p:cNvSpPr>
                <p:nvPr/>
              </p:nvSpPr>
              <p:spPr bwMode="auto">
                <a:xfrm>
                  <a:off x="1730" y="2321"/>
                  <a:ext cx="86"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79" name="Oval 59"/>
                <p:cNvSpPr>
                  <a:spLocks noChangeAspect="1" noChangeArrowheads="1"/>
                </p:cNvSpPr>
                <p:nvPr/>
              </p:nvSpPr>
              <p:spPr bwMode="auto">
                <a:xfrm>
                  <a:off x="1730" y="2363"/>
                  <a:ext cx="86" cy="84"/>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80" name="Oval 60"/>
                <p:cNvSpPr>
                  <a:spLocks noChangeAspect="1" noChangeArrowheads="1"/>
                </p:cNvSpPr>
                <p:nvPr/>
              </p:nvSpPr>
              <p:spPr bwMode="auto">
                <a:xfrm>
                  <a:off x="1822" y="2247"/>
                  <a:ext cx="85" cy="85"/>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81" name="Oval 61"/>
                <p:cNvSpPr>
                  <a:spLocks noChangeAspect="1" noChangeArrowheads="1"/>
                </p:cNvSpPr>
                <p:nvPr/>
              </p:nvSpPr>
              <p:spPr bwMode="auto">
                <a:xfrm>
                  <a:off x="1804" y="2279"/>
                  <a:ext cx="85" cy="84"/>
                </a:xfrm>
                <a:prstGeom prst="ellipse">
                  <a:avLst/>
                </a:prstGeom>
                <a:gradFill rotWithShape="0">
                  <a:gsLst>
                    <a:gs pos="0">
                      <a:srgbClr val="00CC00"/>
                    </a:gs>
                    <a:gs pos="100000">
                      <a:srgbClr val="00CC00">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82" name="Oval 62"/>
                <p:cNvSpPr>
                  <a:spLocks noChangeAspect="1" noChangeArrowheads="1"/>
                </p:cNvSpPr>
                <p:nvPr/>
              </p:nvSpPr>
              <p:spPr bwMode="auto">
                <a:xfrm>
                  <a:off x="1487" y="2090"/>
                  <a:ext cx="85" cy="84"/>
                </a:xfrm>
                <a:prstGeom prst="ellipse">
                  <a:avLst/>
                </a:prstGeom>
                <a:gradFill rotWithShape="0">
                  <a:gsLst>
                    <a:gs pos="0">
                      <a:srgbClr val="FFCC00"/>
                    </a:gs>
                    <a:gs pos="100000">
                      <a:srgbClr val="FFCC00">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83" name="Oval 63"/>
                <p:cNvSpPr>
                  <a:spLocks noChangeAspect="1" noChangeArrowheads="1"/>
                </p:cNvSpPr>
                <p:nvPr/>
              </p:nvSpPr>
              <p:spPr bwMode="auto">
                <a:xfrm>
                  <a:off x="1590" y="2016"/>
                  <a:ext cx="86" cy="84"/>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84" name="Oval 64"/>
                <p:cNvSpPr>
                  <a:spLocks noChangeAspect="1" noChangeArrowheads="1"/>
                </p:cNvSpPr>
                <p:nvPr/>
              </p:nvSpPr>
              <p:spPr bwMode="auto">
                <a:xfrm>
                  <a:off x="1572" y="2047"/>
                  <a:ext cx="86" cy="85"/>
                </a:xfrm>
                <a:prstGeom prst="ellipse">
                  <a:avLst/>
                </a:prstGeom>
                <a:gradFill rotWithShape="0">
                  <a:gsLst>
                    <a:gs pos="0">
                      <a:srgbClr val="FF66CC"/>
                    </a:gs>
                    <a:gs pos="100000">
                      <a:srgbClr val="FF66CC">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85" name="Oval 65"/>
                <p:cNvSpPr>
                  <a:spLocks noChangeAspect="1" noChangeArrowheads="1"/>
                </p:cNvSpPr>
                <p:nvPr/>
              </p:nvSpPr>
              <p:spPr bwMode="auto">
                <a:xfrm>
                  <a:off x="1401" y="2132"/>
                  <a:ext cx="86"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86" name="Oval 66"/>
                <p:cNvSpPr>
                  <a:spLocks noChangeAspect="1" noChangeArrowheads="1"/>
                </p:cNvSpPr>
                <p:nvPr/>
              </p:nvSpPr>
              <p:spPr bwMode="auto">
                <a:xfrm>
                  <a:off x="1445" y="2016"/>
                  <a:ext cx="85" cy="84"/>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87" name="Oval 67"/>
                <p:cNvSpPr>
                  <a:spLocks noChangeAspect="1" noChangeArrowheads="1"/>
                </p:cNvSpPr>
                <p:nvPr/>
              </p:nvSpPr>
              <p:spPr bwMode="auto">
                <a:xfrm>
                  <a:off x="1560" y="2132"/>
                  <a:ext cx="86" cy="84"/>
                </a:xfrm>
                <a:prstGeom prst="ellipse">
                  <a:avLst/>
                </a:prstGeom>
                <a:gradFill rotWithShape="0">
                  <a:gsLst>
                    <a:gs pos="0">
                      <a:srgbClr val="FFCC00"/>
                    </a:gs>
                    <a:gs pos="100000">
                      <a:srgbClr val="FFCC00">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88" name="Oval 68"/>
                <p:cNvSpPr>
                  <a:spLocks noChangeAspect="1" noChangeArrowheads="1"/>
                </p:cNvSpPr>
                <p:nvPr/>
              </p:nvSpPr>
              <p:spPr bwMode="auto">
                <a:xfrm>
                  <a:off x="1372" y="2247"/>
                  <a:ext cx="86" cy="85"/>
                </a:xfrm>
                <a:prstGeom prst="ellipse">
                  <a:avLst/>
                </a:prstGeom>
                <a:gradFill rotWithShape="0">
                  <a:gsLst>
                    <a:gs pos="0">
                      <a:srgbClr val="FF66CC"/>
                    </a:gs>
                    <a:gs pos="100000">
                      <a:srgbClr val="FF66CC">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89" name="Oval 69"/>
                <p:cNvSpPr>
                  <a:spLocks noChangeAspect="1" noChangeArrowheads="1"/>
                </p:cNvSpPr>
                <p:nvPr/>
              </p:nvSpPr>
              <p:spPr bwMode="auto">
                <a:xfrm>
                  <a:off x="1763" y="2309"/>
                  <a:ext cx="85" cy="84"/>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90" name="Oval 70"/>
                <p:cNvSpPr>
                  <a:spLocks noChangeAspect="1" noChangeArrowheads="1"/>
                </p:cNvSpPr>
                <p:nvPr/>
              </p:nvSpPr>
              <p:spPr bwMode="auto">
                <a:xfrm>
                  <a:off x="1718" y="2016"/>
                  <a:ext cx="86"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91" name="Oval 71"/>
                <p:cNvSpPr>
                  <a:spLocks noChangeAspect="1" noChangeArrowheads="1"/>
                </p:cNvSpPr>
                <p:nvPr/>
              </p:nvSpPr>
              <p:spPr bwMode="auto">
                <a:xfrm>
                  <a:off x="1615" y="2205"/>
                  <a:ext cx="85" cy="85"/>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92" name="Oval 72"/>
                <p:cNvSpPr>
                  <a:spLocks noChangeAspect="1" noChangeArrowheads="1"/>
                </p:cNvSpPr>
                <p:nvPr/>
              </p:nvSpPr>
              <p:spPr bwMode="auto">
                <a:xfrm>
                  <a:off x="1615" y="2247"/>
                  <a:ext cx="85" cy="85"/>
                </a:xfrm>
                <a:prstGeom prst="ellipse">
                  <a:avLst/>
                </a:prstGeom>
                <a:gradFill rotWithShape="0">
                  <a:gsLst>
                    <a:gs pos="0">
                      <a:srgbClr val="FFCC00"/>
                    </a:gs>
                    <a:gs pos="100000">
                      <a:srgbClr val="FFCC00">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93" name="Oval 73"/>
                <p:cNvSpPr>
                  <a:spLocks noChangeAspect="1" noChangeArrowheads="1"/>
                </p:cNvSpPr>
                <p:nvPr/>
              </p:nvSpPr>
              <p:spPr bwMode="auto">
                <a:xfrm>
                  <a:off x="1706" y="2132"/>
                  <a:ext cx="86" cy="84"/>
                </a:xfrm>
                <a:prstGeom prst="ellipse">
                  <a:avLst/>
                </a:prstGeom>
                <a:gradFill rotWithShape="0">
                  <a:gsLst>
                    <a:gs pos="0">
                      <a:srgbClr val="FF66CC"/>
                    </a:gs>
                    <a:gs pos="100000">
                      <a:srgbClr val="FF66CC">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94" name="Oval 74"/>
                <p:cNvSpPr>
                  <a:spLocks noChangeAspect="1" noChangeArrowheads="1"/>
                </p:cNvSpPr>
                <p:nvPr/>
              </p:nvSpPr>
              <p:spPr bwMode="auto">
                <a:xfrm>
                  <a:off x="1688" y="2163"/>
                  <a:ext cx="86" cy="84"/>
                </a:xfrm>
                <a:prstGeom prst="ellipse">
                  <a:avLst/>
                </a:prstGeom>
                <a:gradFill rotWithShape="0">
                  <a:gsLst>
                    <a:gs pos="0">
                      <a:srgbClr val="FF33CC"/>
                    </a:gs>
                    <a:gs pos="100000">
                      <a:srgbClr val="FF33CC">
                        <a:gamma/>
                        <a:shade val="46275"/>
                        <a:invGamma/>
                      </a:srgbClr>
                    </a:gs>
                  </a:gsLst>
                  <a:lin ang="2700000" scaled="1"/>
                </a:gradFill>
                <a:ln w="25400">
                  <a:noFill/>
                  <a:round/>
                  <a:headEnd/>
                  <a:tailEnd type="none" w="lg" len="lg"/>
                </a:ln>
                <a:effectLst/>
              </p:spPr>
              <p:txBody>
                <a:bodyPr wrap="none" anchor="ctr"/>
                <a:lstStyle/>
                <a:p>
                  <a:endParaRPr lang="en-US"/>
                </a:p>
              </p:txBody>
            </p:sp>
          </p:grpSp>
        </p:grpSp>
        <p:sp>
          <p:nvSpPr>
            <p:cNvPr id="363595" name="Rectangle 75"/>
            <p:cNvSpPr>
              <a:spLocks noChangeArrowheads="1"/>
            </p:cNvSpPr>
            <p:nvPr/>
          </p:nvSpPr>
          <p:spPr bwMode="auto">
            <a:xfrm rot="-1784693">
              <a:off x="3120" y="2736"/>
              <a:ext cx="384" cy="96"/>
            </a:xfrm>
            <a:prstGeom prst="rect">
              <a:avLst/>
            </a:prstGeom>
            <a:solidFill>
              <a:schemeClr val="bg1"/>
            </a:solidFill>
            <a:ln w="9525" algn="ctr">
              <a:noFill/>
              <a:miter lim="800000"/>
              <a:headEnd/>
              <a:tailEnd/>
            </a:ln>
            <a:effectLst/>
          </p:spPr>
          <p:txBody>
            <a:bodyPr anchor="ctr">
              <a:spAutoFit/>
            </a:bodyPr>
            <a:lstStyle/>
            <a:p>
              <a:endParaRPr lang="en-US"/>
            </a:p>
          </p:txBody>
        </p:sp>
        <p:sp>
          <p:nvSpPr>
            <p:cNvPr id="363596" name="Rectangle 76"/>
            <p:cNvSpPr>
              <a:spLocks noChangeArrowheads="1"/>
            </p:cNvSpPr>
            <p:nvPr/>
          </p:nvSpPr>
          <p:spPr bwMode="auto">
            <a:xfrm rot="-1784693">
              <a:off x="3024" y="2544"/>
              <a:ext cx="384" cy="96"/>
            </a:xfrm>
            <a:prstGeom prst="rect">
              <a:avLst/>
            </a:prstGeom>
            <a:solidFill>
              <a:schemeClr val="bg1"/>
            </a:solidFill>
            <a:ln w="9525" algn="ctr">
              <a:noFill/>
              <a:miter lim="800000"/>
              <a:headEnd/>
              <a:tailEnd/>
            </a:ln>
            <a:effectLst/>
          </p:spPr>
          <p:txBody>
            <a:bodyPr anchor="ctr">
              <a:spAutoFit/>
            </a:bodyPr>
            <a:lstStyle/>
            <a:p>
              <a:endParaRPr lang="en-US"/>
            </a:p>
          </p:txBody>
        </p:sp>
        <p:sp>
          <p:nvSpPr>
            <p:cNvPr id="363597" name="Rectangle 77"/>
            <p:cNvSpPr>
              <a:spLocks noChangeArrowheads="1"/>
            </p:cNvSpPr>
            <p:nvPr/>
          </p:nvSpPr>
          <p:spPr bwMode="auto">
            <a:xfrm rot="-1784693">
              <a:off x="2880" y="2352"/>
              <a:ext cx="384" cy="96"/>
            </a:xfrm>
            <a:prstGeom prst="rect">
              <a:avLst/>
            </a:prstGeom>
            <a:solidFill>
              <a:schemeClr val="bg1"/>
            </a:solidFill>
            <a:ln w="9525" algn="ctr">
              <a:noFill/>
              <a:miter lim="800000"/>
              <a:headEnd/>
              <a:tailEnd/>
            </a:ln>
            <a:effectLst/>
          </p:spPr>
          <p:txBody>
            <a:bodyPr anchor="ctr">
              <a:spAutoFit/>
            </a:bodyPr>
            <a:lstStyle/>
            <a:p>
              <a:endParaRPr lang="en-US"/>
            </a:p>
          </p:txBody>
        </p:sp>
        <p:sp>
          <p:nvSpPr>
            <p:cNvPr id="363598" name="Rectangle 78"/>
            <p:cNvSpPr>
              <a:spLocks noChangeArrowheads="1"/>
            </p:cNvSpPr>
            <p:nvPr/>
          </p:nvSpPr>
          <p:spPr bwMode="auto">
            <a:xfrm rot="-1784693">
              <a:off x="2208" y="1632"/>
              <a:ext cx="384" cy="96"/>
            </a:xfrm>
            <a:prstGeom prst="rect">
              <a:avLst/>
            </a:prstGeom>
            <a:solidFill>
              <a:schemeClr val="bg1"/>
            </a:solidFill>
            <a:ln w="9525" algn="ctr">
              <a:noFill/>
              <a:miter lim="800000"/>
              <a:headEnd/>
              <a:tailEnd/>
            </a:ln>
            <a:effectLst/>
          </p:spPr>
          <p:txBody>
            <a:bodyPr anchor="ctr">
              <a:spAutoFit/>
            </a:bodyPr>
            <a:lstStyle/>
            <a:p>
              <a:endParaRPr lang="en-US"/>
            </a:p>
          </p:txBody>
        </p:sp>
        <p:sp>
          <p:nvSpPr>
            <p:cNvPr id="363599" name="Rectangle 79"/>
            <p:cNvSpPr>
              <a:spLocks noChangeArrowheads="1"/>
            </p:cNvSpPr>
            <p:nvPr/>
          </p:nvSpPr>
          <p:spPr bwMode="auto">
            <a:xfrm rot="-1784693">
              <a:off x="2016" y="1152"/>
              <a:ext cx="384" cy="96"/>
            </a:xfrm>
            <a:prstGeom prst="rect">
              <a:avLst/>
            </a:prstGeom>
            <a:solidFill>
              <a:schemeClr val="bg1"/>
            </a:solidFill>
            <a:ln w="9525" algn="ctr">
              <a:noFill/>
              <a:miter lim="800000"/>
              <a:headEnd/>
              <a:tailEnd/>
            </a:ln>
            <a:effectLst/>
          </p:spPr>
          <p:txBody>
            <a:bodyPr anchor="ctr">
              <a:spAutoFit/>
            </a:bodyPr>
            <a:lstStyle/>
            <a:p>
              <a:endParaRPr lang="en-US"/>
            </a:p>
          </p:txBody>
        </p:sp>
      </p:grpSp>
      <p:sp>
        <p:nvSpPr>
          <p:cNvPr id="363622" name="Text Box 102"/>
          <p:cNvSpPr txBox="1">
            <a:spLocks noChangeArrowheads="1"/>
          </p:cNvSpPr>
          <p:nvPr/>
        </p:nvSpPr>
        <p:spPr bwMode="auto">
          <a:xfrm>
            <a:off x="1808163" y="106363"/>
            <a:ext cx="5507037" cy="579437"/>
          </a:xfrm>
          <a:prstGeom prst="rect">
            <a:avLst/>
          </a:prstGeom>
          <a:noFill/>
          <a:ln w="9525" algn="ctr">
            <a:noFill/>
            <a:miter lim="800000"/>
            <a:headEnd/>
            <a:tailEnd/>
          </a:ln>
          <a:effectLst/>
        </p:spPr>
        <p:txBody>
          <a:bodyPr wrap="none">
            <a:spAutoFit/>
          </a:bodyPr>
          <a:lstStyle/>
          <a:p>
            <a:r>
              <a:rPr lang="en-US" sz="3200" u="sng">
                <a:solidFill>
                  <a:schemeClr val="bg1"/>
                </a:solidFill>
              </a:rPr>
              <a:t>What about Hot QCD Matter?</a:t>
            </a:r>
            <a:endParaRPr lang="en-US" sz="3200" u="sng"/>
          </a:p>
        </p:txBody>
      </p:sp>
      <p:sp>
        <p:nvSpPr>
          <p:cNvPr id="363623" name="Text Box 103"/>
          <p:cNvSpPr txBox="1">
            <a:spLocks noChangeArrowheads="1"/>
          </p:cNvSpPr>
          <p:nvPr/>
        </p:nvSpPr>
        <p:spPr bwMode="auto">
          <a:xfrm>
            <a:off x="304800" y="5549205"/>
            <a:ext cx="5426075" cy="1384995"/>
          </a:xfrm>
          <a:prstGeom prst="rect">
            <a:avLst/>
          </a:prstGeom>
          <a:noFill/>
          <a:ln w="9525" algn="ctr">
            <a:noFill/>
            <a:miter lim="800000"/>
            <a:headEnd/>
            <a:tailEnd/>
          </a:ln>
          <a:effectLst/>
        </p:spPr>
        <p:txBody>
          <a:bodyPr>
            <a:spAutoFit/>
          </a:bodyPr>
          <a:lstStyle/>
          <a:p>
            <a:pPr algn="ctr"/>
            <a:r>
              <a:rPr lang="en-US" sz="2800" dirty="0">
                <a:solidFill>
                  <a:schemeClr val="bg2"/>
                </a:solidFill>
              </a:rPr>
              <a:t>Screening of long range confining potential expected at high enough temperature or density</a:t>
            </a:r>
          </a:p>
        </p:txBody>
      </p:sp>
      <p:grpSp>
        <p:nvGrpSpPr>
          <p:cNvPr id="7" name="Group 105"/>
          <p:cNvGrpSpPr>
            <a:grpSpLocks/>
          </p:cNvGrpSpPr>
          <p:nvPr/>
        </p:nvGrpSpPr>
        <p:grpSpPr bwMode="auto">
          <a:xfrm>
            <a:off x="5943600" y="1524000"/>
            <a:ext cx="3048000" cy="5334000"/>
            <a:chOff x="3744" y="960"/>
            <a:chExt cx="1920" cy="3360"/>
          </a:xfrm>
        </p:grpSpPr>
        <p:sp>
          <p:nvSpPr>
            <p:cNvPr id="363603" name="Rectangle 83"/>
            <p:cNvSpPr>
              <a:spLocks noChangeArrowheads="1"/>
            </p:cNvSpPr>
            <p:nvPr/>
          </p:nvSpPr>
          <p:spPr bwMode="auto">
            <a:xfrm>
              <a:off x="3744" y="960"/>
              <a:ext cx="1920" cy="1776"/>
            </a:xfrm>
            <a:prstGeom prst="rect">
              <a:avLst/>
            </a:prstGeom>
            <a:solidFill>
              <a:srgbClr val="FFFF66"/>
            </a:solidFill>
            <a:ln w="9525">
              <a:solidFill>
                <a:schemeClr val="tx1"/>
              </a:solidFill>
              <a:miter lim="800000"/>
              <a:headEnd/>
              <a:tailEnd/>
            </a:ln>
            <a:effectLst/>
          </p:spPr>
          <p:txBody>
            <a:bodyPr anchor="ctr">
              <a:spAutoFit/>
            </a:bodyPr>
            <a:lstStyle/>
            <a:p>
              <a:endParaRPr lang="en-US"/>
            </a:p>
          </p:txBody>
        </p:sp>
        <p:sp>
          <p:nvSpPr>
            <p:cNvPr id="363604" name="Line 84"/>
            <p:cNvSpPr>
              <a:spLocks noChangeShapeType="1"/>
            </p:cNvSpPr>
            <p:nvPr/>
          </p:nvSpPr>
          <p:spPr bwMode="auto">
            <a:xfrm>
              <a:off x="4171" y="1056"/>
              <a:ext cx="0" cy="1632"/>
            </a:xfrm>
            <a:prstGeom prst="line">
              <a:avLst/>
            </a:prstGeom>
            <a:noFill/>
            <a:ln w="19050">
              <a:solidFill>
                <a:schemeClr val="tx1"/>
              </a:solidFill>
              <a:round/>
              <a:headEnd/>
              <a:tailEnd/>
            </a:ln>
            <a:effectLst/>
          </p:spPr>
          <p:txBody>
            <a:bodyPr wrap="none" anchor="ctr">
              <a:spAutoFit/>
            </a:bodyPr>
            <a:lstStyle/>
            <a:p>
              <a:endParaRPr lang="en-US"/>
            </a:p>
          </p:txBody>
        </p:sp>
        <p:sp>
          <p:nvSpPr>
            <p:cNvPr id="363605" name="Line 85"/>
            <p:cNvSpPr>
              <a:spLocks noChangeShapeType="1"/>
            </p:cNvSpPr>
            <p:nvPr/>
          </p:nvSpPr>
          <p:spPr bwMode="auto">
            <a:xfrm>
              <a:off x="4104" y="1728"/>
              <a:ext cx="1213" cy="0"/>
            </a:xfrm>
            <a:prstGeom prst="line">
              <a:avLst/>
            </a:prstGeom>
            <a:noFill/>
            <a:ln w="19050">
              <a:solidFill>
                <a:schemeClr val="tx1"/>
              </a:solidFill>
              <a:round/>
              <a:headEnd/>
              <a:tailEnd/>
            </a:ln>
            <a:effectLst/>
          </p:spPr>
          <p:txBody>
            <a:bodyPr wrap="none" anchor="ctr">
              <a:spAutoFit/>
            </a:bodyPr>
            <a:lstStyle/>
            <a:p>
              <a:endParaRPr lang="en-US"/>
            </a:p>
          </p:txBody>
        </p:sp>
        <p:sp>
          <p:nvSpPr>
            <p:cNvPr id="363606" name="Freeform 86"/>
            <p:cNvSpPr>
              <a:spLocks/>
            </p:cNvSpPr>
            <p:nvPr/>
          </p:nvSpPr>
          <p:spPr bwMode="auto">
            <a:xfrm>
              <a:off x="4210" y="1108"/>
              <a:ext cx="1006" cy="1340"/>
            </a:xfrm>
            <a:custGeom>
              <a:avLst/>
              <a:gdLst/>
              <a:ahLst/>
              <a:cxnLst>
                <a:cxn ang="0">
                  <a:pos x="0" y="1340"/>
                </a:cxn>
                <a:cxn ang="0">
                  <a:pos x="137" y="864"/>
                </a:cxn>
                <a:cxn ang="0">
                  <a:pos x="705" y="415"/>
                </a:cxn>
                <a:cxn ang="0">
                  <a:pos x="1433" y="0"/>
                </a:cxn>
              </a:cxnLst>
              <a:rect l="0" t="0" r="r" b="b"/>
              <a:pathLst>
                <a:path w="1433" h="1340">
                  <a:moveTo>
                    <a:pt x="0" y="1340"/>
                  </a:moveTo>
                  <a:cubicBezTo>
                    <a:pt x="23" y="1260"/>
                    <a:pt x="19" y="1018"/>
                    <a:pt x="137" y="864"/>
                  </a:cubicBezTo>
                  <a:cubicBezTo>
                    <a:pt x="255" y="710"/>
                    <a:pt x="489" y="559"/>
                    <a:pt x="705" y="415"/>
                  </a:cubicBezTo>
                  <a:cubicBezTo>
                    <a:pt x="921" y="271"/>
                    <a:pt x="1281" y="86"/>
                    <a:pt x="1433" y="0"/>
                  </a:cubicBezTo>
                </a:path>
              </a:pathLst>
            </a:custGeom>
            <a:noFill/>
            <a:ln w="38100" cap="flat" cmpd="sng">
              <a:solidFill>
                <a:srgbClr val="FF0000"/>
              </a:solidFill>
              <a:prstDash val="solid"/>
              <a:round/>
              <a:headEnd/>
              <a:tailEnd/>
            </a:ln>
            <a:effectLst/>
          </p:spPr>
          <p:txBody>
            <a:bodyPr wrap="none" anchor="ctr">
              <a:spAutoFit/>
            </a:bodyPr>
            <a:lstStyle/>
            <a:p>
              <a:endParaRPr lang="en-US"/>
            </a:p>
          </p:txBody>
        </p:sp>
        <p:sp>
          <p:nvSpPr>
            <p:cNvPr id="363607" name="Text Box 87"/>
            <p:cNvSpPr txBox="1">
              <a:spLocks noChangeArrowheads="1"/>
            </p:cNvSpPr>
            <p:nvPr/>
          </p:nvSpPr>
          <p:spPr bwMode="auto">
            <a:xfrm>
              <a:off x="5199" y="1735"/>
              <a:ext cx="169" cy="250"/>
            </a:xfrm>
            <a:prstGeom prst="rect">
              <a:avLst/>
            </a:prstGeom>
            <a:noFill/>
            <a:ln w="9525">
              <a:noFill/>
              <a:miter lim="800000"/>
              <a:headEnd/>
              <a:tailEnd/>
            </a:ln>
            <a:effectLst/>
          </p:spPr>
          <p:txBody>
            <a:bodyPr wrap="none">
              <a:spAutoFit/>
            </a:bodyPr>
            <a:lstStyle/>
            <a:p>
              <a:pPr algn="ctr"/>
              <a:r>
                <a:rPr lang="en-US" sz="2000">
                  <a:solidFill>
                    <a:schemeClr val="tx1"/>
                  </a:solidFill>
                  <a:cs typeface="Arial" pitchFamily="34" charset="0"/>
                </a:rPr>
                <a:t>r</a:t>
              </a:r>
            </a:p>
          </p:txBody>
        </p:sp>
        <p:sp>
          <p:nvSpPr>
            <p:cNvPr id="363608" name="Text Box 88"/>
            <p:cNvSpPr txBox="1">
              <a:spLocks noChangeArrowheads="1"/>
            </p:cNvSpPr>
            <p:nvPr/>
          </p:nvSpPr>
          <p:spPr bwMode="auto">
            <a:xfrm>
              <a:off x="3830" y="1002"/>
              <a:ext cx="382" cy="250"/>
            </a:xfrm>
            <a:prstGeom prst="rect">
              <a:avLst/>
            </a:prstGeom>
            <a:noFill/>
            <a:ln w="9525">
              <a:noFill/>
              <a:miter lim="800000"/>
              <a:headEnd/>
              <a:tailEnd/>
            </a:ln>
            <a:effectLst/>
          </p:spPr>
          <p:txBody>
            <a:bodyPr wrap="none">
              <a:spAutoFit/>
            </a:bodyPr>
            <a:lstStyle/>
            <a:p>
              <a:pPr algn="ctr"/>
              <a:r>
                <a:rPr lang="en-US" sz="2000">
                  <a:solidFill>
                    <a:schemeClr val="tx1"/>
                  </a:solidFill>
                  <a:cs typeface="Arial" pitchFamily="34" charset="0"/>
                </a:rPr>
                <a:t>V(r)</a:t>
              </a:r>
            </a:p>
          </p:txBody>
        </p:sp>
        <p:grpSp>
          <p:nvGrpSpPr>
            <p:cNvPr id="8" name="Group 89"/>
            <p:cNvGrpSpPr>
              <a:grpSpLocks/>
            </p:cNvGrpSpPr>
            <p:nvPr/>
          </p:nvGrpSpPr>
          <p:grpSpPr bwMode="auto">
            <a:xfrm rot="21570107" flipV="1">
              <a:off x="4171" y="1488"/>
              <a:ext cx="438" cy="121"/>
              <a:chOff x="480" y="3696"/>
              <a:chExt cx="3360" cy="240"/>
            </a:xfrm>
          </p:grpSpPr>
          <p:cxnSp>
            <p:nvCxnSpPr>
              <p:cNvPr id="363610" name="AutoShape 90"/>
              <p:cNvCxnSpPr>
                <a:cxnSpLocks noChangeShapeType="1"/>
              </p:cNvCxnSpPr>
              <p:nvPr/>
            </p:nvCxnSpPr>
            <p:spPr bwMode="auto">
              <a:xfrm flipV="1">
                <a:off x="816" y="3696"/>
                <a:ext cx="336" cy="240"/>
              </a:xfrm>
              <a:prstGeom prst="curvedConnector3">
                <a:avLst>
                  <a:gd name="adj1" fmla="val 50000"/>
                </a:avLst>
              </a:prstGeom>
              <a:noFill/>
              <a:ln w="28575">
                <a:solidFill>
                  <a:srgbClr val="33CCCC"/>
                </a:solidFill>
                <a:round/>
                <a:headEnd/>
                <a:tailEnd/>
              </a:ln>
              <a:effectLst/>
            </p:spPr>
          </p:cxnSp>
          <p:cxnSp>
            <p:nvCxnSpPr>
              <p:cNvPr id="363611" name="AutoShape 91"/>
              <p:cNvCxnSpPr>
                <a:cxnSpLocks noChangeShapeType="1"/>
              </p:cNvCxnSpPr>
              <p:nvPr/>
            </p:nvCxnSpPr>
            <p:spPr bwMode="auto">
              <a:xfrm>
                <a:off x="480" y="3696"/>
                <a:ext cx="336" cy="240"/>
              </a:xfrm>
              <a:prstGeom prst="curvedConnector3">
                <a:avLst>
                  <a:gd name="adj1" fmla="val 50000"/>
                </a:avLst>
              </a:prstGeom>
              <a:noFill/>
              <a:ln w="28575">
                <a:solidFill>
                  <a:srgbClr val="33CCCC"/>
                </a:solidFill>
                <a:round/>
                <a:headEnd/>
                <a:tailEnd/>
              </a:ln>
              <a:effectLst/>
            </p:spPr>
          </p:cxnSp>
          <p:cxnSp>
            <p:nvCxnSpPr>
              <p:cNvPr id="363612" name="AutoShape 92"/>
              <p:cNvCxnSpPr>
                <a:cxnSpLocks noChangeShapeType="1"/>
              </p:cNvCxnSpPr>
              <p:nvPr/>
            </p:nvCxnSpPr>
            <p:spPr bwMode="auto">
              <a:xfrm flipV="1">
                <a:off x="1488" y="3696"/>
                <a:ext cx="336" cy="240"/>
              </a:xfrm>
              <a:prstGeom prst="curvedConnector3">
                <a:avLst>
                  <a:gd name="adj1" fmla="val 50000"/>
                </a:avLst>
              </a:prstGeom>
              <a:noFill/>
              <a:ln w="28575">
                <a:solidFill>
                  <a:srgbClr val="33CCCC"/>
                </a:solidFill>
                <a:round/>
                <a:headEnd/>
                <a:tailEnd/>
              </a:ln>
              <a:effectLst/>
            </p:spPr>
          </p:cxnSp>
          <p:cxnSp>
            <p:nvCxnSpPr>
              <p:cNvPr id="363613" name="AutoShape 93"/>
              <p:cNvCxnSpPr>
                <a:cxnSpLocks noChangeShapeType="1"/>
              </p:cNvCxnSpPr>
              <p:nvPr/>
            </p:nvCxnSpPr>
            <p:spPr bwMode="auto">
              <a:xfrm>
                <a:off x="1152" y="3696"/>
                <a:ext cx="336" cy="240"/>
              </a:xfrm>
              <a:prstGeom prst="curvedConnector3">
                <a:avLst>
                  <a:gd name="adj1" fmla="val 50000"/>
                </a:avLst>
              </a:prstGeom>
              <a:noFill/>
              <a:ln w="28575">
                <a:solidFill>
                  <a:srgbClr val="33CCCC"/>
                </a:solidFill>
                <a:round/>
                <a:headEnd/>
                <a:tailEnd/>
              </a:ln>
              <a:effectLst/>
            </p:spPr>
          </p:cxnSp>
          <p:cxnSp>
            <p:nvCxnSpPr>
              <p:cNvPr id="363614" name="AutoShape 94"/>
              <p:cNvCxnSpPr>
                <a:cxnSpLocks noChangeShapeType="1"/>
              </p:cNvCxnSpPr>
              <p:nvPr/>
            </p:nvCxnSpPr>
            <p:spPr bwMode="auto">
              <a:xfrm flipV="1">
                <a:off x="2160" y="3696"/>
                <a:ext cx="336" cy="240"/>
              </a:xfrm>
              <a:prstGeom prst="curvedConnector3">
                <a:avLst>
                  <a:gd name="adj1" fmla="val 50000"/>
                </a:avLst>
              </a:prstGeom>
              <a:noFill/>
              <a:ln w="28575">
                <a:solidFill>
                  <a:srgbClr val="33CCCC"/>
                </a:solidFill>
                <a:round/>
                <a:headEnd/>
                <a:tailEnd/>
              </a:ln>
              <a:effectLst/>
            </p:spPr>
          </p:cxnSp>
          <p:cxnSp>
            <p:nvCxnSpPr>
              <p:cNvPr id="363615" name="AutoShape 95"/>
              <p:cNvCxnSpPr>
                <a:cxnSpLocks noChangeShapeType="1"/>
              </p:cNvCxnSpPr>
              <p:nvPr/>
            </p:nvCxnSpPr>
            <p:spPr bwMode="auto">
              <a:xfrm>
                <a:off x="1824" y="3696"/>
                <a:ext cx="336" cy="240"/>
              </a:xfrm>
              <a:prstGeom prst="curvedConnector3">
                <a:avLst>
                  <a:gd name="adj1" fmla="val 50000"/>
                </a:avLst>
              </a:prstGeom>
              <a:noFill/>
              <a:ln w="28575">
                <a:solidFill>
                  <a:srgbClr val="33CCCC"/>
                </a:solidFill>
                <a:round/>
                <a:headEnd/>
                <a:tailEnd/>
              </a:ln>
              <a:effectLst/>
            </p:spPr>
          </p:cxnSp>
          <p:cxnSp>
            <p:nvCxnSpPr>
              <p:cNvPr id="363616" name="AutoShape 96"/>
              <p:cNvCxnSpPr>
                <a:cxnSpLocks noChangeShapeType="1"/>
              </p:cNvCxnSpPr>
              <p:nvPr/>
            </p:nvCxnSpPr>
            <p:spPr bwMode="auto">
              <a:xfrm flipV="1">
                <a:off x="2832" y="3696"/>
                <a:ext cx="336" cy="240"/>
              </a:xfrm>
              <a:prstGeom prst="curvedConnector3">
                <a:avLst>
                  <a:gd name="adj1" fmla="val 50000"/>
                </a:avLst>
              </a:prstGeom>
              <a:noFill/>
              <a:ln w="28575">
                <a:solidFill>
                  <a:srgbClr val="33CCCC"/>
                </a:solidFill>
                <a:round/>
                <a:headEnd/>
                <a:tailEnd/>
              </a:ln>
              <a:effectLst/>
            </p:spPr>
          </p:cxnSp>
          <p:cxnSp>
            <p:nvCxnSpPr>
              <p:cNvPr id="363617" name="AutoShape 97"/>
              <p:cNvCxnSpPr>
                <a:cxnSpLocks noChangeShapeType="1"/>
              </p:cNvCxnSpPr>
              <p:nvPr/>
            </p:nvCxnSpPr>
            <p:spPr bwMode="auto">
              <a:xfrm>
                <a:off x="2496" y="3696"/>
                <a:ext cx="336" cy="240"/>
              </a:xfrm>
              <a:prstGeom prst="curvedConnector3">
                <a:avLst>
                  <a:gd name="adj1" fmla="val 50000"/>
                </a:avLst>
              </a:prstGeom>
              <a:noFill/>
              <a:ln w="28575">
                <a:solidFill>
                  <a:srgbClr val="33CCCC"/>
                </a:solidFill>
                <a:round/>
                <a:headEnd/>
                <a:tailEnd/>
              </a:ln>
              <a:effectLst/>
            </p:spPr>
          </p:cxnSp>
          <p:cxnSp>
            <p:nvCxnSpPr>
              <p:cNvPr id="363618" name="AutoShape 98"/>
              <p:cNvCxnSpPr>
                <a:cxnSpLocks noChangeShapeType="1"/>
              </p:cNvCxnSpPr>
              <p:nvPr/>
            </p:nvCxnSpPr>
            <p:spPr bwMode="auto">
              <a:xfrm flipV="1">
                <a:off x="3504" y="3696"/>
                <a:ext cx="336" cy="240"/>
              </a:xfrm>
              <a:prstGeom prst="curvedConnector3">
                <a:avLst>
                  <a:gd name="adj1" fmla="val 50000"/>
                </a:avLst>
              </a:prstGeom>
              <a:noFill/>
              <a:ln w="28575">
                <a:solidFill>
                  <a:srgbClr val="33CCCC"/>
                </a:solidFill>
                <a:round/>
                <a:headEnd/>
                <a:tailEnd/>
              </a:ln>
              <a:effectLst/>
            </p:spPr>
          </p:cxnSp>
          <p:cxnSp>
            <p:nvCxnSpPr>
              <p:cNvPr id="363619" name="AutoShape 99"/>
              <p:cNvCxnSpPr>
                <a:cxnSpLocks noChangeShapeType="1"/>
              </p:cNvCxnSpPr>
              <p:nvPr/>
            </p:nvCxnSpPr>
            <p:spPr bwMode="auto">
              <a:xfrm>
                <a:off x="3168" y="3696"/>
                <a:ext cx="336" cy="240"/>
              </a:xfrm>
              <a:prstGeom prst="curvedConnector3">
                <a:avLst>
                  <a:gd name="adj1" fmla="val 50000"/>
                </a:avLst>
              </a:prstGeom>
              <a:noFill/>
              <a:ln w="28575">
                <a:solidFill>
                  <a:srgbClr val="33CCCC"/>
                </a:solidFill>
                <a:round/>
                <a:headEnd/>
                <a:tailEnd/>
              </a:ln>
              <a:effectLst/>
            </p:spPr>
          </p:cxnSp>
        </p:grpSp>
        <p:sp>
          <p:nvSpPr>
            <p:cNvPr id="363620" name="Oval 100"/>
            <p:cNvSpPr>
              <a:spLocks noChangeArrowheads="1"/>
            </p:cNvSpPr>
            <p:nvPr/>
          </p:nvSpPr>
          <p:spPr bwMode="auto">
            <a:xfrm>
              <a:off x="4602" y="1493"/>
              <a:ext cx="101" cy="144"/>
            </a:xfrm>
            <a:prstGeom prst="ellipse">
              <a:avLst/>
            </a:prstGeom>
            <a:solidFill>
              <a:schemeClr val="accent1"/>
            </a:solidFill>
            <a:ln w="9525">
              <a:solidFill>
                <a:schemeClr val="tx1"/>
              </a:solidFill>
              <a:round/>
              <a:headEnd/>
              <a:tailEnd/>
            </a:ln>
            <a:effectLst/>
          </p:spPr>
          <p:txBody>
            <a:bodyPr anchor="ctr">
              <a:spAutoFit/>
            </a:bodyPr>
            <a:lstStyle/>
            <a:p>
              <a:endParaRPr lang="en-US"/>
            </a:p>
          </p:txBody>
        </p:sp>
        <p:sp>
          <p:nvSpPr>
            <p:cNvPr id="363621" name="Oval 101"/>
            <p:cNvSpPr>
              <a:spLocks noChangeArrowheads="1"/>
            </p:cNvSpPr>
            <p:nvPr/>
          </p:nvSpPr>
          <p:spPr bwMode="auto">
            <a:xfrm>
              <a:off x="4104" y="1503"/>
              <a:ext cx="101" cy="144"/>
            </a:xfrm>
            <a:prstGeom prst="ellipse">
              <a:avLst/>
            </a:prstGeom>
            <a:solidFill>
              <a:schemeClr val="accent1"/>
            </a:solidFill>
            <a:ln w="9525">
              <a:solidFill>
                <a:schemeClr val="tx1"/>
              </a:solidFill>
              <a:round/>
              <a:headEnd/>
              <a:tailEnd/>
            </a:ln>
            <a:effectLst/>
          </p:spPr>
          <p:txBody>
            <a:bodyPr wrap="none" anchor="ctr">
              <a:spAutoFit/>
            </a:bodyPr>
            <a:lstStyle/>
            <a:p>
              <a:endParaRPr lang="en-US"/>
            </a:p>
          </p:txBody>
        </p:sp>
        <p:pic>
          <p:nvPicPr>
            <p:cNvPr id="363624" name="Picture 104"/>
            <p:cNvPicPr>
              <a:picLocks noChangeAspect="1" noChangeArrowheads="1"/>
            </p:cNvPicPr>
            <p:nvPr/>
          </p:nvPicPr>
          <p:blipFill>
            <a:blip r:embed="rId5" cstate="print"/>
            <a:srcRect l="46562" t="13553" r="1703" b="7388"/>
            <a:stretch>
              <a:fillRect/>
            </a:stretch>
          </p:blipFill>
          <p:spPr bwMode="auto">
            <a:xfrm>
              <a:off x="3744" y="2544"/>
              <a:ext cx="1920" cy="1776"/>
            </a:xfrm>
            <a:prstGeom prst="rect">
              <a:avLst/>
            </a:prstGeom>
            <a:noFill/>
            <a:ln w="9525" algn="ctr">
              <a:solidFill>
                <a:schemeClr val="tx1"/>
              </a:solidFill>
              <a:miter lim="800000"/>
              <a:headEnd/>
              <a:tailEnd/>
            </a:ln>
            <a:effectLst/>
          </p:spPr>
        </p:pic>
      </p:grpSp>
      <p:pic>
        <p:nvPicPr>
          <p:cNvPr id="363626" name="Picture 106" descr="karsch_confine"/>
          <p:cNvPicPr>
            <a:picLocks noChangeAspect="1" noChangeArrowheads="1"/>
          </p:cNvPicPr>
          <p:nvPr/>
        </p:nvPicPr>
        <p:blipFill>
          <a:blip r:embed="rId6" cstate="print"/>
          <a:srcRect l="8936" t="54532" r="17198" b="4674"/>
          <a:stretch>
            <a:fillRect/>
          </a:stretch>
        </p:blipFill>
        <p:spPr bwMode="auto">
          <a:xfrm>
            <a:off x="5953125" y="4038600"/>
            <a:ext cx="3038475" cy="2819400"/>
          </a:xfrm>
          <a:prstGeom prst="rect">
            <a:avLst/>
          </a:prstGeom>
          <a:noFill/>
        </p:spPr>
      </p:pic>
      <p:sp>
        <p:nvSpPr>
          <p:cNvPr id="363627" name="Text Box 107"/>
          <p:cNvSpPr txBox="1">
            <a:spLocks noChangeArrowheads="1"/>
          </p:cNvSpPr>
          <p:nvPr/>
        </p:nvSpPr>
        <p:spPr bwMode="auto">
          <a:xfrm>
            <a:off x="8153400" y="6567488"/>
            <a:ext cx="838200" cy="366712"/>
          </a:xfrm>
          <a:prstGeom prst="rect">
            <a:avLst/>
          </a:prstGeom>
          <a:noFill/>
          <a:ln w="9525">
            <a:noFill/>
            <a:miter lim="800000"/>
            <a:headEnd/>
            <a:tailEnd/>
          </a:ln>
          <a:effectLst/>
        </p:spPr>
        <p:txBody>
          <a:bodyPr anchor="ctr">
            <a:spAutoFit/>
          </a:bodyPr>
          <a:lstStyle/>
          <a:p>
            <a:pPr eaLnBrk="0" hangingPunct="0"/>
            <a:r>
              <a:rPr lang="en-US" sz="1800">
                <a:solidFill>
                  <a:schemeClr val="tx1"/>
                </a:solidFill>
                <a:latin typeface="Comic Sans MS" pitchFamily="66" charset="0"/>
              </a:rPr>
              <a:t>r</a:t>
            </a:r>
            <a:r>
              <a:rPr lang="en-US" sz="1800">
                <a:solidFill>
                  <a:schemeClr val="tx1"/>
                </a:solidFill>
                <a:latin typeface="Comic Sans MS" pitchFamily="66" charset="0"/>
                <a:sym typeface="Symbol" pitchFamily="18" charset="2"/>
              </a:rPr>
              <a:t></a:t>
            </a:r>
            <a:endParaRPr lang="en-US" sz="1800">
              <a:solidFill>
                <a:schemeClr val="tx1"/>
              </a:solidFill>
              <a:latin typeface="Comic Sans MS" pitchFamily="66" charset="0"/>
            </a:endParaRPr>
          </a:p>
        </p:txBody>
      </p:sp>
      <p:sp>
        <p:nvSpPr>
          <p:cNvPr id="363628" name="Text Box 108"/>
          <p:cNvSpPr txBox="1">
            <a:spLocks noChangeArrowheads="1"/>
          </p:cNvSpPr>
          <p:nvPr/>
        </p:nvSpPr>
        <p:spPr bwMode="auto">
          <a:xfrm rot="-5362919">
            <a:off x="5479257" y="4579143"/>
            <a:ext cx="1143000" cy="366713"/>
          </a:xfrm>
          <a:prstGeom prst="rect">
            <a:avLst/>
          </a:prstGeom>
          <a:noFill/>
          <a:ln w="9525">
            <a:noFill/>
            <a:miter lim="800000"/>
            <a:headEnd/>
            <a:tailEnd/>
          </a:ln>
          <a:effectLst/>
        </p:spPr>
        <p:txBody>
          <a:bodyPr anchor="ctr">
            <a:spAutoFit/>
          </a:bodyPr>
          <a:lstStyle/>
          <a:p>
            <a:pPr eaLnBrk="0" hangingPunct="0"/>
            <a:r>
              <a:rPr lang="en-US" sz="1800">
                <a:solidFill>
                  <a:schemeClr val="tx1"/>
                </a:solidFill>
                <a:latin typeface="Comic Sans MS" pitchFamily="66" charset="0"/>
              </a:rPr>
              <a:t>V(r)/</a:t>
            </a:r>
            <a:r>
              <a:rPr lang="en-US" sz="1800">
                <a:solidFill>
                  <a:schemeClr val="tx1"/>
                </a:solidFill>
                <a:latin typeface="Comic Sans MS" pitchFamily="66" charset="0"/>
                <a:sym typeface="Symbol" pitchFamily="18" charset="2"/>
              </a:rPr>
              <a:t></a:t>
            </a:r>
            <a:endParaRPr lang="en-US" sz="1800">
              <a:solidFill>
                <a:schemeClr val="tx1"/>
              </a:solidFill>
              <a:latin typeface="Comic Sans MS" pitchFamily="66" charset="0"/>
            </a:endParaRPr>
          </a:p>
        </p:txBody>
      </p:sp>
      <p:sp>
        <p:nvSpPr>
          <p:cNvPr id="363629" name="Rectangle 109"/>
          <p:cNvSpPr>
            <a:spLocks noChangeArrowheads="1"/>
          </p:cNvSpPr>
          <p:nvPr/>
        </p:nvSpPr>
        <p:spPr bwMode="auto">
          <a:xfrm>
            <a:off x="6553200" y="4070350"/>
            <a:ext cx="457200" cy="228600"/>
          </a:xfrm>
          <a:prstGeom prst="rect">
            <a:avLst/>
          </a:prstGeom>
          <a:solidFill>
            <a:schemeClr val="bg1"/>
          </a:solidFill>
          <a:ln w="9525">
            <a:noFill/>
            <a:miter lim="800000"/>
            <a:headEnd/>
            <a:tailEnd/>
          </a:ln>
          <a:effectLst/>
        </p:spPr>
        <p:txBody>
          <a:bodyPr wrap="none" anchor="ctr"/>
          <a:lstStyle/>
          <a:p>
            <a:endParaRPr lang="en-US"/>
          </a:p>
        </p:txBody>
      </p:sp>
      <p:sp>
        <p:nvSpPr>
          <p:cNvPr id="363631" name="Text Box 111"/>
          <p:cNvSpPr txBox="1">
            <a:spLocks noChangeArrowheads="1"/>
          </p:cNvSpPr>
          <p:nvPr/>
        </p:nvSpPr>
        <p:spPr bwMode="auto">
          <a:xfrm>
            <a:off x="6781800" y="4083050"/>
            <a:ext cx="1371600" cy="336550"/>
          </a:xfrm>
          <a:prstGeom prst="rect">
            <a:avLst/>
          </a:prstGeom>
          <a:noFill/>
          <a:ln w="9525">
            <a:noFill/>
            <a:miter lim="800000"/>
            <a:headEnd/>
            <a:tailEnd/>
          </a:ln>
          <a:effectLst/>
        </p:spPr>
        <p:txBody>
          <a:bodyPr anchor="ctr">
            <a:spAutoFit/>
          </a:bodyPr>
          <a:lstStyle/>
          <a:p>
            <a:pPr eaLnBrk="0" hangingPunct="0"/>
            <a:r>
              <a:rPr lang="en-US" sz="1600">
                <a:solidFill>
                  <a:schemeClr val="tx1"/>
                </a:solidFill>
              </a:rPr>
              <a:t>Lattice QCD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35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636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36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36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36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36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36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3524" grpId="0"/>
      <p:bldP spid="363623" grpId="0"/>
      <p:bldP spid="363627" grpId="0"/>
      <p:bldP spid="363628" grpId="0"/>
      <p:bldP spid="363629" grpId="0" animBg="1"/>
      <p:bldP spid="3636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3"/>
          <p:cNvSpPr>
            <a:spLocks noGrp="1"/>
          </p:cNvSpPr>
          <p:nvPr>
            <p:ph type="sldNum" sz="quarter" idx="12"/>
          </p:nvPr>
        </p:nvSpPr>
        <p:spPr>
          <a:xfrm>
            <a:off x="6553200" y="6252825"/>
            <a:ext cx="2133600" cy="365125"/>
          </a:xfrm>
        </p:spPr>
        <p:txBody>
          <a:bodyPr/>
          <a:lstStyle/>
          <a:p>
            <a:fld id="{671D5EAE-3C45-4445-BCB1-4DAD68A10FDE}" type="slidenum">
              <a:rPr lang="en-US"/>
              <a:pPr/>
              <a:t>6</a:t>
            </a:fld>
            <a:endParaRPr lang="en-US"/>
          </a:p>
        </p:txBody>
      </p:sp>
      <p:sp>
        <p:nvSpPr>
          <p:cNvPr id="131175" name="Rectangle 103"/>
          <p:cNvSpPr>
            <a:spLocks noChangeArrowheads="1"/>
          </p:cNvSpPr>
          <p:nvPr/>
        </p:nvSpPr>
        <p:spPr bwMode="auto">
          <a:xfrm>
            <a:off x="0" y="2133600"/>
            <a:ext cx="9144000" cy="1219200"/>
          </a:xfrm>
          <a:prstGeom prst="rect">
            <a:avLst/>
          </a:prstGeom>
          <a:solidFill>
            <a:srgbClr val="CCFFFF"/>
          </a:solidFill>
          <a:ln w="9525" algn="ctr">
            <a:solidFill>
              <a:schemeClr val="tx1"/>
            </a:solidFill>
            <a:miter lim="800000"/>
            <a:headEnd/>
            <a:tailEnd/>
          </a:ln>
          <a:effectLst/>
        </p:spPr>
        <p:txBody>
          <a:bodyPr anchor="ctr">
            <a:spAutoFit/>
          </a:bodyPr>
          <a:lstStyle/>
          <a:p>
            <a:endParaRPr lang="en-US"/>
          </a:p>
        </p:txBody>
      </p:sp>
      <p:sp>
        <p:nvSpPr>
          <p:cNvPr id="131182" name="Text Box 110"/>
          <p:cNvSpPr txBox="1">
            <a:spLocks noChangeArrowheads="1"/>
          </p:cNvSpPr>
          <p:nvPr/>
        </p:nvSpPr>
        <p:spPr bwMode="auto">
          <a:xfrm>
            <a:off x="2209800" y="2133600"/>
            <a:ext cx="6248400" cy="1187450"/>
          </a:xfrm>
          <a:prstGeom prst="rect">
            <a:avLst/>
          </a:prstGeom>
          <a:solidFill>
            <a:srgbClr val="CCFFFF"/>
          </a:solidFill>
          <a:ln w="9525" algn="ctr">
            <a:noFill/>
            <a:miter lim="800000"/>
            <a:headEnd/>
            <a:tailEnd/>
          </a:ln>
          <a:effectLst/>
        </p:spPr>
        <p:txBody>
          <a:bodyPr>
            <a:spAutoFit/>
          </a:bodyPr>
          <a:lstStyle/>
          <a:p>
            <a:pPr eaLnBrk="0" hangingPunct="0"/>
            <a:r>
              <a:rPr lang="en-US" sz="2400">
                <a:solidFill>
                  <a:schemeClr val="tx1"/>
                </a:solidFill>
              </a:rPr>
              <a:t>Quark Gluon Plasma:</a:t>
            </a:r>
          </a:p>
          <a:p>
            <a:pPr eaLnBrk="0" hangingPunct="0"/>
            <a:r>
              <a:rPr lang="en-US" sz="2400">
                <a:solidFill>
                  <a:schemeClr val="tx1"/>
                </a:solidFill>
              </a:rPr>
              <a:t>8 gluons; </a:t>
            </a:r>
          </a:p>
          <a:p>
            <a:pPr eaLnBrk="0" hangingPunct="0"/>
            <a:r>
              <a:rPr lang="en-US" sz="2400">
                <a:solidFill>
                  <a:schemeClr val="tx1"/>
                </a:solidFill>
              </a:rPr>
              <a:t>2 quark flavors, antiquarks, 2 spins, 3 colors</a:t>
            </a:r>
          </a:p>
        </p:txBody>
      </p:sp>
      <p:sp>
        <p:nvSpPr>
          <p:cNvPr id="131081" name="Text Box 9"/>
          <p:cNvSpPr txBox="1">
            <a:spLocks noChangeArrowheads="1"/>
          </p:cNvSpPr>
          <p:nvPr/>
        </p:nvSpPr>
        <p:spPr bwMode="auto">
          <a:xfrm>
            <a:off x="4648200" y="3429000"/>
            <a:ext cx="4343400" cy="3323987"/>
          </a:xfrm>
          <a:prstGeom prst="rect">
            <a:avLst/>
          </a:prstGeom>
          <a:solidFill>
            <a:schemeClr val="bg1"/>
          </a:solidFill>
          <a:ln w="9525" algn="ctr">
            <a:noFill/>
            <a:miter lim="800000"/>
            <a:headEnd/>
            <a:tailEnd/>
          </a:ln>
          <a:effectLst/>
        </p:spPr>
        <p:txBody>
          <a:bodyPr>
            <a:spAutoFit/>
          </a:bodyPr>
          <a:lstStyle/>
          <a:p>
            <a:pPr algn="ctr"/>
            <a:r>
              <a:rPr lang="en-US" sz="2800" dirty="0">
                <a:solidFill>
                  <a:schemeClr val="tx2"/>
                </a:solidFill>
              </a:rPr>
              <a:t>Degrees of Freedom  increases x10</a:t>
            </a:r>
          </a:p>
          <a:p>
            <a:pPr algn="ctr"/>
            <a:endParaRPr lang="en-US" sz="1600" dirty="0">
              <a:solidFill>
                <a:schemeClr val="tx2"/>
              </a:solidFill>
            </a:endParaRPr>
          </a:p>
          <a:p>
            <a:pPr algn="ctr"/>
            <a:r>
              <a:rPr lang="en-US" sz="2800" dirty="0">
                <a:solidFill>
                  <a:schemeClr val="tx2"/>
                </a:solidFill>
              </a:rPr>
              <a:t>Lattice indicates smooth cross over, not 1</a:t>
            </a:r>
            <a:r>
              <a:rPr lang="en-US" sz="2800" baseline="30000" dirty="0">
                <a:solidFill>
                  <a:schemeClr val="tx2"/>
                </a:solidFill>
              </a:rPr>
              <a:t>st</a:t>
            </a:r>
            <a:r>
              <a:rPr lang="en-US" sz="2800" dirty="0">
                <a:solidFill>
                  <a:schemeClr val="tx2"/>
                </a:solidFill>
              </a:rPr>
              <a:t>/2</a:t>
            </a:r>
            <a:r>
              <a:rPr lang="en-US" sz="2800" baseline="30000" dirty="0">
                <a:solidFill>
                  <a:schemeClr val="tx2"/>
                </a:solidFill>
              </a:rPr>
              <a:t>nd</a:t>
            </a:r>
            <a:r>
              <a:rPr lang="en-US" sz="2800" dirty="0">
                <a:solidFill>
                  <a:schemeClr val="tx2"/>
                </a:solidFill>
              </a:rPr>
              <a:t> order</a:t>
            </a:r>
          </a:p>
          <a:p>
            <a:pPr algn="ctr"/>
            <a:r>
              <a:rPr lang="en-US" sz="1200" dirty="0">
                <a:solidFill>
                  <a:schemeClr val="tx2"/>
                </a:solidFill>
              </a:rPr>
              <a:t> </a:t>
            </a:r>
          </a:p>
          <a:p>
            <a:pPr algn="ctr"/>
            <a:r>
              <a:rPr lang="en-US" sz="1200" dirty="0">
                <a:solidFill>
                  <a:schemeClr val="tx2"/>
                </a:solidFill>
              </a:rPr>
              <a:t> </a:t>
            </a:r>
          </a:p>
          <a:p>
            <a:pPr algn="ctr"/>
            <a:r>
              <a:rPr lang="en-US" sz="2800" dirty="0">
                <a:solidFill>
                  <a:schemeClr val="tx2"/>
                </a:solidFill>
              </a:rPr>
              <a:t>Weakly interacting </a:t>
            </a:r>
          </a:p>
          <a:p>
            <a:pPr algn="ctr"/>
            <a:r>
              <a:rPr lang="en-US" sz="2800" dirty="0">
                <a:solidFill>
                  <a:schemeClr val="tx2"/>
                </a:solidFill>
              </a:rPr>
              <a:t>quarks &amp; gluons (?)</a:t>
            </a:r>
          </a:p>
        </p:txBody>
      </p:sp>
      <p:sp>
        <p:nvSpPr>
          <p:cNvPr id="131174" name="Rectangle 102"/>
          <p:cNvSpPr>
            <a:spLocks noChangeArrowheads="1"/>
          </p:cNvSpPr>
          <p:nvPr/>
        </p:nvSpPr>
        <p:spPr bwMode="auto">
          <a:xfrm>
            <a:off x="0" y="0"/>
            <a:ext cx="9144000" cy="1066800"/>
          </a:xfrm>
          <a:prstGeom prst="rect">
            <a:avLst/>
          </a:prstGeom>
          <a:solidFill>
            <a:schemeClr val="bg1"/>
          </a:solidFill>
          <a:ln w="9525" algn="ctr">
            <a:solidFill>
              <a:schemeClr val="tx1"/>
            </a:solidFill>
            <a:miter lim="800000"/>
            <a:headEnd/>
            <a:tailEnd/>
          </a:ln>
          <a:effectLst/>
        </p:spPr>
        <p:txBody>
          <a:bodyPr wrap="none" anchor="ctr">
            <a:spAutoFit/>
          </a:bodyPr>
          <a:lstStyle/>
          <a:p>
            <a:endParaRPr lang="en-US"/>
          </a:p>
        </p:txBody>
      </p:sp>
      <p:sp>
        <p:nvSpPr>
          <p:cNvPr id="131176" name="Rectangle 104"/>
          <p:cNvSpPr>
            <a:spLocks noChangeArrowheads="1"/>
          </p:cNvSpPr>
          <p:nvPr/>
        </p:nvSpPr>
        <p:spPr bwMode="auto">
          <a:xfrm>
            <a:off x="0" y="1066800"/>
            <a:ext cx="9144000" cy="1066800"/>
          </a:xfrm>
          <a:prstGeom prst="rect">
            <a:avLst/>
          </a:prstGeom>
          <a:solidFill>
            <a:srgbClr val="FFFF66"/>
          </a:solidFill>
          <a:ln w="9525" algn="ctr">
            <a:solidFill>
              <a:schemeClr val="tx1"/>
            </a:solidFill>
            <a:miter lim="800000"/>
            <a:headEnd/>
            <a:tailEnd/>
          </a:ln>
          <a:effectLst/>
        </p:spPr>
        <p:txBody>
          <a:bodyPr wrap="none" anchor="ctr">
            <a:spAutoFit/>
          </a:bodyPr>
          <a:lstStyle/>
          <a:p>
            <a:endParaRPr lang="en-US"/>
          </a:p>
        </p:txBody>
      </p:sp>
      <p:graphicFrame>
        <p:nvGraphicFramePr>
          <p:cNvPr id="131177" name="Object 105"/>
          <p:cNvGraphicFramePr>
            <a:graphicFrameLocks noChangeAspect="1"/>
          </p:cNvGraphicFramePr>
          <p:nvPr/>
        </p:nvGraphicFramePr>
        <p:xfrm>
          <a:off x="152400" y="76200"/>
          <a:ext cx="1752600" cy="952500"/>
        </p:xfrm>
        <a:graphic>
          <a:graphicData uri="http://schemas.openxmlformats.org/presentationml/2006/ole">
            <mc:AlternateContent xmlns:mc="http://schemas.openxmlformats.org/markup-compatibility/2006">
              <mc:Choice xmlns:v="urn:schemas-microsoft-com:vml" Requires="v">
                <p:oleObj spid="_x0000_s172214" name="Equation" r:id="rId3" imgW="761760" imgH="419040" progId="Equation.3">
                  <p:embed/>
                </p:oleObj>
              </mc:Choice>
              <mc:Fallback>
                <p:oleObj name="Equation" r:id="rId3" imgW="761760" imgH="41904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76200"/>
                        <a:ext cx="1752600" cy="952500"/>
                      </a:xfrm>
                      <a:prstGeom prst="rect">
                        <a:avLst/>
                      </a:prstGeom>
                      <a:solidFill>
                        <a:schemeClr val="bg1"/>
                      </a:solidFill>
                      <a:ln>
                        <a:noFill/>
                      </a:ln>
                      <a:extLst>
                        <a:ext uri="{91240B29-F687-4F45-9708-019B960494DF}">
                          <a14:hiddenLine xmlns:a14="http://schemas.microsoft.com/office/drawing/2010/main" w="12700">
                            <a:solidFill>
                              <a:srgbClr val="FF0000"/>
                            </a:solidFill>
                            <a:miter lim="800000"/>
                            <a:headEnd/>
                            <a:tailEnd/>
                          </a14:hiddenLine>
                        </a:ext>
                      </a:extLst>
                    </p:spPr>
                  </p:pic>
                </p:oleObj>
              </mc:Fallback>
            </mc:AlternateContent>
          </a:graphicData>
        </a:graphic>
      </p:graphicFrame>
      <p:sp>
        <p:nvSpPr>
          <p:cNvPr id="131178" name="Text Box 106"/>
          <p:cNvSpPr txBox="1">
            <a:spLocks noChangeArrowheads="1"/>
          </p:cNvSpPr>
          <p:nvPr/>
        </p:nvSpPr>
        <p:spPr bwMode="auto">
          <a:xfrm>
            <a:off x="2252663" y="381000"/>
            <a:ext cx="6610143" cy="461665"/>
          </a:xfrm>
          <a:prstGeom prst="rect">
            <a:avLst/>
          </a:prstGeom>
          <a:noFill/>
          <a:ln w="9525" algn="ctr">
            <a:noFill/>
            <a:miter lim="800000"/>
            <a:headEnd/>
            <a:tailEnd/>
          </a:ln>
          <a:effectLst/>
        </p:spPr>
        <p:txBody>
          <a:bodyPr wrap="none">
            <a:spAutoFit/>
          </a:bodyPr>
          <a:lstStyle/>
          <a:p>
            <a:pPr eaLnBrk="0" hangingPunct="0"/>
            <a:r>
              <a:rPr lang="en-US" sz="2400" dirty="0">
                <a:solidFill>
                  <a:schemeClr val="tx1"/>
                </a:solidFill>
              </a:rPr>
              <a:t>Energy density for “g” </a:t>
            </a:r>
            <a:r>
              <a:rPr lang="en-US" sz="2400" dirty="0" err="1">
                <a:solidFill>
                  <a:schemeClr val="tx1"/>
                </a:solidFill>
              </a:rPr>
              <a:t>massless</a:t>
            </a:r>
            <a:r>
              <a:rPr lang="en-US" sz="2400" dirty="0">
                <a:solidFill>
                  <a:schemeClr val="tx1"/>
                </a:solidFill>
              </a:rPr>
              <a:t> degrees of freedom</a:t>
            </a:r>
          </a:p>
        </p:txBody>
      </p:sp>
      <p:graphicFrame>
        <p:nvGraphicFramePr>
          <p:cNvPr id="131179" name="Object 107"/>
          <p:cNvGraphicFramePr>
            <a:graphicFrameLocks noChangeAspect="1"/>
          </p:cNvGraphicFramePr>
          <p:nvPr/>
        </p:nvGraphicFramePr>
        <p:xfrm>
          <a:off x="152400" y="1143000"/>
          <a:ext cx="1752600" cy="938213"/>
        </p:xfrm>
        <a:graphic>
          <a:graphicData uri="http://schemas.openxmlformats.org/presentationml/2006/ole">
            <mc:AlternateContent xmlns:mc="http://schemas.openxmlformats.org/markup-compatibility/2006">
              <mc:Choice xmlns:v="urn:schemas-microsoft-com:vml" Requires="v">
                <p:oleObj spid="_x0000_s172215" name="Equation" r:id="rId5" imgW="774360" imgH="419040" progId="Equation.3">
                  <p:embed/>
                </p:oleObj>
              </mc:Choice>
              <mc:Fallback>
                <p:oleObj name="Equation" r:id="rId5" imgW="774360" imgH="41904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1143000"/>
                        <a:ext cx="1752600" cy="938213"/>
                      </a:xfrm>
                      <a:prstGeom prst="rect">
                        <a:avLst/>
                      </a:prstGeom>
                      <a:solidFill>
                        <a:srgbClr val="FFFF66"/>
                      </a:solidFill>
                      <a:ln w="12700">
                        <a:solidFill>
                          <a:srgbClr val="FFFF66"/>
                        </a:solidFill>
                        <a:miter lim="800000"/>
                        <a:headEnd/>
                        <a:tailEnd/>
                      </a:ln>
                    </p:spPr>
                  </p:pic>
                </p:oleObj>
              </mc:Fallback>
            </mc:AlternateContent>
          </a:graphicData>
        </a:graphic>
      </p:graphicFrame>
      <p:sp>
        <p:nvSpPr>
          <p:cNvPr id="131180" name="Text Box 108"/>
          <p:cNvSpPr txBox="1">
            <a:spLocks noChangeArrowheads="1"/>
          </p:cNvSpPr>
          <p:nvPr/>
        </p:nvSpPr>
        <p:spPr bwMode="auto">
          <a:xfrm>
            <a:off x="2209800" y="1225550"/>
            <a:ext cx="2819400" cy="831850"/>
          </a:xfrm>
          <a:prstGeom prst="rect">
            <a:avLst/>
          </a:prstGeom>
          <a:solidFill>
            <a:srgbClr val="FFFF66"/>
          </a:solidFill>
          <a:ln w="9525" algn="ctr">
            <a:solidFill>
              <a:srgbClr val="FFFF66"/>
            </a:solidFill>
            <a:miter lim="800000"/>
            <a:headEnd/>
            <a:tailEnd/>
          </a:ln>
          <a:effectLst/>
        </p:spPr>
        <p:txBody>
          <a:bodyPr>
            <a:spAutoFit/>
          </a:bodyPr>
          <a:lstStyle/>
          <a:p>
            <a:pPr eaLnBrk="0" hangingPunct="0"/>
            <a:r>
              <a:rPr lang="en-US" sz="2400">
                <a:solidFill>
                  <a:schemeClr val="tx1"/>
                </a:solidFill>
              </a:rPr>
              <a:t>Hadronic Matter: </a:t>
            </a:r>
          </a:p>
          <a:p>
            <a:pPr eaLnBrk="0" hangingPunct="0"/>
            <a:r>
              <a:rPr lang="en-US" sz="2400">
                <a:solidFill>
                  <a:schemeClr val="tx1"/>
                </a:solidFill>
              </a:rPr>
              <a:t>3 </a:t>
            </a:r>
            <a:r>
              <a:rPr lang="en-US" sz="2400">
                <a:solidFill>
                  <a:schemeClr val="tx1"/>
                </a:solidFill>
                <a:latin typeface="Symbol" pitchFamily="18" charset="2"/>
              </a:rPr>
              <a:t>p</a:t>
            </a:r>
            <a:r>
              <a:rPr lang="en-US" sz="2400">
                <a:solidFill>
                  <a:schemeClr val="tx1"/>
                </a:solidFill>
              </a:rPr>
              <a:t> with spin=0</a:t>
            </a:r>
          </a:p>
        </p:txBody>
      </p:sp>
      <p:graphicFrame>
        <p:nvGraphicFramePr>
          <p:cNvPr id="131181" name="Object 109"/>
          <p:cNvGraphicFramePr>
            <a:graphicFrameLocks noChangeAspect="1"/>
          </p:cNvGraphicFramePr>
          <p:nvPr/>
        </p:nvGraphicFramePr>
        <p:xfrm>
          <a:off x="152400" y="2227263"/>
          <a:ext cx="1965325" cy="944562"/>
        </p:xfrm>
        <a:graphic>
          <a:graphicData uri="http://schemas.openxmlformats.org/presentationml/2006/ole">
            <mc:AlternateContent xmlns:mc="http://schemas.openxmlformats.org/markup-compatibility/2006">
              <mc:Choice xmlns:v="urn:schemas-microsoft-com:vml" Requires="v">
                <p:oleObj spid="_x0000_s172216" name="Equation" r:id="rId7" imgW="863280" imgH="419040" progId="Equation.3">
                  <p:embed/>
                </p:oleObj>
              </mc:Choice>
              <mc:Fallback>
                <p:oleObj name="Equation" r:id="rId7" imgW="863280" imgH="419040" progId="Equation.3">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 y="2227263"/>
                        <a:ext cx="1965325" cy="944562"/>
                      </a:xfrm>
                      <a:prstGeom prst="rect">
                        <a:avLst/>
                      </a:prstGeom>
                      <a:solidFill>
                        <a:srgbClr val="CCFFFF"/>
                      </a:solidFill>
                      <a:ln>
                        <a:noFill/>
                      </a:ln>
                      <a:extLst>
                        <a:ext uri="{91240B29-F687-4F45-9708-019B960494DF}">
                          <a14:hiddenLine xmlns:a14="http://schemas.microsoft.com/office/drawing/2010/main" w="12700">
                            <a:solidFill>
                              <a:srgbClr val="FF0000"/>
                            </a:solidFill>
                            <a:miter lim="800000"/>
                            <a:headEnd/>
                            <a:tailEnd/>
                          </a14:hiddenLine>
                        </a:ext>
                      </a:extLst>
                    </p:spPr>
                  </p:pic>
                </p:oleObj>
              </mc:Fallback>
            </mc:AlternateContent>
          </a:graphicData>
        </a:graphic>
      </p:graphicFrame>
      <p:pic>
        <p:nvPicPr>
          <p:cNvPr id="3" name="Picture 2"/>
          <p:cNvPicPr>
            <a:picLocks noChangeAspect="1"/>
          </p:cNvPicPr>
          <p:nvPr/>
        </p:nvPicPr>
        <p:blipFill>
          <a:blip r:embed="rId9"/>
          <a:stretch>
            <a:fillRect/>
          </a:stretch>
        </p:blipFill>
        <p:spPr>
          <a:xfrm>
            <a:off x="152400" y="3455207"/>
            <a:ext cx="4336983" cy="33184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117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117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118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117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118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118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10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175" grpId="0" animBg="1"/>
      <p:bldP spid="131182" grpId="0" animBg="1"/>
      <p:bldP spid="131081" grpId="0" animBg="1"/>
      <p:bldP spid="131176" grpId="0" animBg="1"/>
      <p:bldP spid="13118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2"/>
          </p:nvPr>
        </p:nvSpPr>
        <p:spPr/>
        <p:txBody>
          <a:bodyPr/>
          <a:lstStyle/>
          <a:p>
            <a:fld id="{0D8541A0-E62C-4F57-BBAD-6E5AB24033B8}" type="slidenum">
              <a:rPr lang="en-US"/>
              <a:pPr/>
              <a:t>7</a:t>
            </a:fld>
            <a:endParaRPr lang="en-US"/>
          </a:p>
        </p:txBody>
      </p:sp>
      <p:pic>
        <p:nvPicPr>
          <p:cNvPr id="440322" name="Picture 2"/>
          <p:cNvPicPr>
            <a:picLocks noChangeAspect="1" noChangeArrowheads="1"/>
          </p:cNvPicPr>
          <p:nvPr/>
        </p:nvPicPr>
        <p:blipFill>
          <a:blip r:embed="rId2" cstate="print"/>
          <a:srcRect l="2499" r="2499" b="43239"/>
          <a:stretch>
            <a:fillRect/>
          </a:stretch>
        </p:blipFill>
        <p:spPr bwMode="auto">
          <a:xfrm>
            <a:off x="0" y="992188"/>
            <a:ext cx="9144000" cy="4799012"/>
          </a:xfrm>
          <a:prstGeom prst="rect">
            <a:avLst/>
          </a:prstGeom>
          <a:noFill/>
          <a:ln w="9525">
            <a:noFill/>
            <a:miter lim="800000"/>
            <a:headEnd/>
            <a:tailEnd/>
          </a:ln>
          <a:effectLst/>
        </p:spPr>
      </p:pic>
      <p:sp>
        <p:nvSpPr>
          <p:cNvPr id="440323" name="Text Box 3"/>
          <p:cNvSpPr txBox="1">
            <a:spLocks noChangeArrowheads="1"/>
          </p:cNvSpPr>
          <p:nvPr/>
        </p:nvSpPr>
        <p:spPr bwMode="auto">
          <a:xfrm>
            <a:off x="228600" y="44450"/>
            <a:ext cx="8610600" cy="954107"/>
          </a:xfrm>
          <a:prstGeom prst="rect">
            <a:avLst/>
          </a:prstGeom>
          <a:noFill/>
          <a:ln w="9525">
            <a:noFill/>
            <a:miter lim="800000"/>
            <a:headEnd/>
            <a:tailEnd/>
          </a:ln>
          <a:effectLst/>
        </p:spPr>
        <p:txBody>
          <a:bodyPr>
            <a:spAutoFit/>
          </a:bodyPr>
          <a:lstStyle/>
          <a:p>
            <a:r>
              <a:rPr lang="en-US" sz="2800" dirty="0">
                <a:solidFill>
                  <a:schemeClr val="bg1"/>
                </a:solidFill>
                <a:cs typeface="Arial" pitchFamily="34" charset="0"/>
              </a:rPr>
              <a:t>Very early in the universe, quarks and gluons were free in a plasma state</a:t>
            </a:r>
          </a:p>
        </p:txBody>
      </p:sp>
      <p:grpSp>
        <p:nvGrpSpPr>
          <p:cNvPr id="2" name="Group 4"/>
          <p:cNvGrpSpPr>
            <a:grpSpLocks/>
          </p:cNvGrpSpPr>
          <p:nvPr/>
        </p:nvGrpSpPr>
        <p:grpSpPr bwMode="auto">
          <a:xfrm>
            <a:off x="228600" y="5437188"/>
            <a:ext cx="8477250" cy="1352550"/>
            <a:chOff x="144" y="414"/>
            <a:chExt cx="5340" cy="852"/>
          </a:xfrm>
        </p:grpSpPr>
        <p:pic>
          <p:nvPicPr>
            <p:cNvPr id="440325" name="Picture 5"/>
            <p:cNvPicPr>
              <a:picLocks noChangeAspect="1" noChangeArrowheads="1"/>
            </p:cNvPicPr>
            <p:nvPr/>
          </p:nvPicPr>
          <p:blipFill>
            <a:blip r:embed="rId3" cstate="print"/>
            <a:srcRect/>
            <a:stretch>
              <a:fillRect/>
            </a:stretch>
          </p:blipFill>
          <p:spPr bwMode="auto">
            <a:xfrm>
              <a:off x="4704" y="414"/>
              <a:ext cx="780" cy="834"/>
            </a:xfrm>
            <a:prstGeom prst="rect">
              <a:avLst/>
            </a:prstGeom>
            <a:noFill/>
            <a:ln w="9525">
              <a:noFill/>
              <a:miter lim="800000"/>
              <a:headEnd/>
              <a:tailEnd/>
            </a:ln>
            <a:effectLst/>
          </p:spPr>
        </p:pic>
        <p:sp>
          <p:nvSpPr>
            <p:cNvPr id="440326" name="Text Box 6"/>
            <p:cNvSpPr txBox="1">
              <a:spLocks noChangeArrowheads="1"/>
            </p:cNvSpPr>
            <p:nvPr/>
          </p:nvSpPr>
          <p:spPr bwMode="auto">
            <a:xfrm>
              <a:off x="144" y="665"/>
              <a:ext cx="4426" cy="601"/>
            </a:xfrm>
            <a:prstGeom prst="rect">
              <a:avLst/>
            </a:prstGeom>
            <a:noFill/>
            <a:ln w="9525">
              <a:noFill/>
              <a:miter lim="800000"/>
              <a:headEnd/>
              <a:tailEnd/>
            </a:ln>
            <a:effectLst/>
          </p:spPr>
          <p:txBody>
            <a:bodyPr>
              <a:spAutoFit/>
            </a:bodyPr>
            <a:lstStyle/>
            <a:p>
              <a:r>
                <a:rPr lang="en-US" sz="2800" dirty="0">
                  <a:solidFill>
                    <a:schemeClr val="bg1"/>
                  </a:solidFill>
                  <a:cs typeface="Arial" pitchFamily="34" charset="0"/>
                </a:rPr>
                <a:t>As the universe cooled, they were confined and have remained that way since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09800" y="76200"/>
            <a:ext cx="5186228" cy="707886"/>
          </a:xfrm>
          <a:prstGeom prst="rect">
            <a:avLst/>
          </a:prstGeom>
          <a:noFill/>
        </p:spPr>
        <p:txBody>
          <a:bodyPr wrap="none" rtlCol="0">
            <a:spAutoFit/>
          </a:bodyPr>
          <a:lstStyle/>
          <a:p>
            <a:r>
              <a:rPr lang="en-US" sz="4000" u="sng" dirty="0">
                <a:solidFill>
                  <a:schemeClr val="bg1"/>
                </a:solidFill>
              </a:rPr>
              <a:t>Laboratory Microscopes</a:t>
            </a:r>
          </a:p>
        </p:txBody>
      </p:sp>
      <p:pic>
        <p:nvPicPr>
          <p:cNvPr id="5" name="Picture 2" descr="http://www.bluesci.org/wordpress/wp-content/uploads/2011/05/STAR.jpg"/>
          <p:cNvPicPr>
            <a:picLocks noChangeAspect="1" noChangeArrowheads="1"/>
          </p:cNvPicPr>
          <p:nvPr/>
        </p:nvPicPr>
        <p:blipFill>
          <a:blip r:embed="rId2" cstate="print"/>
          <a:srcRect/>
          <a:stretch>
            <a:fillRect/>
          </a:stretch>
        </p:blipFill>
        <p:spPr bwMode="auto">
          <a:xfrm>
            <a:off x="7104936" y="762000"/>
            <a:ext cx="1752600" cy="1787478"/>
          </a:xfrm>
          <a:prstGeom prst="rect">
            <a:avLst/>
          </a:prstGeom>
          <a:noFill/>
        </p:spPr>
      </p:pic>
      <p:pic>
        <p:nvPicPr>
          <p:cNvPr id="6" name="Picture 4" descr="http://www.interactions.org/imagebank/images/BN0023M.jpg"/>
          <p:cNvPicPr>
            <a:picLocks noChangeAspect="1" noChangeArrowheads="1"/>
          </p:cNvPicPr>
          <p:nvPr/>
        </p:nvPicPr>
        <p:blipFill>
          <a:blip r:embed="rId3" cstate="print"/>
          <a:srcRect b="51220"/>
          <a:stretch>
            <a:fillRect/>
          </a:stretch>
        </p:blipFill>
        <p:spPr bwMode="auto">
          <a:xfrm>
            <a:off x="228600" y="862898"/>
            <a:ext cx="4191000" cy="1507554"/>
          </a:xfrm>
          <a:prstGeom prst="rect">
            <a:avLst/>
          </a:prstGeom>
          <a:noFill/>
        </p:spPr>
      </p:pic>
      <p:pic>
        <p:nvPicPr>
          <p:cNvPr id="7" name="Picture 15" descr="http://www.popsci.com/files/imagecache/article_image_large/articles/bigscience-main2-525.jpg"/>
          <p:cNvPicPr>
            <a:picLocks noChangeAspect="1" noChangeArrowheads="1"/>
          </p:cNvPicPr>
          <p:nvPr/>
        </p:nvPicPr>
        <p:blipFill>
          <a:blip r:embed="rId4" cstate="print"/>
          <a:srcRect/>
          <a:stretch>
            <a:fillRect/>
          </a:stretch>
        </p:blipFill>
        <p:spPr bwMode="auto">
          <a:xfrm>
            <a:off x="4666536" y="914401"/>
            <a:ext cx="2231540" cy="1474942"/>
          </a:xfrm>
          <a:prstGeom prst="rect">
            <a:avLst/>
          </a:prstGeom>
          <a:noFill/>
        </p:spPr>
      </p:pic>
      <p:sp>
        <p:nvSpPr>
          <p:cNvPr id="9" name="TextBox 8"/>
          <p:cNvSpPr txBox="1"/>
          <p:nvPr/>
        </p:nvSpPr>
        <p:spPr>
          <a:xfrm>
            <a:off x="5047536" y="838200"/>
            <a:ext cx="1122423" cy="461665"/>
          </a:xfrm>
          <a:prstGeom prst="rect">
            <a:avLst/>
          </a:prstGeom>
          <a:noFill/>
        </p:spPr>
        <p:txBody>
          <a:bodyPr wrap="none" rtlCol="0">
            <a:spAutoFit/>
          </a:bodyPr>
          <a:lstStyle/>
          <a:p>
            <a:r>
              <a:rPr lang="en-US" sz="2400" dirty="0">
                <a:solidFill>
                  <a:schemeClr val="bg1"/>
                </a:solidFill>
              </a:rPr>
              <a:t>PHENIX</a:t>
            </a:r>
          </a:p>
        </p:txBody>
      </p:sp>
      <p:sp>
        <p:nvSpPr>
          <p:cNvPr id="10" name="TextBox 9"/>
          <p:cNvSpPr txBox="1"/>
          <p:nvPr/>
        </p:nvSpPr>
        <p:spPr>
          <a:xfrm>
            <a:off x="7529238" y="838200"/>
            <a:ext cx="794898" cy="461665"/>
          </a:xfrm>
          <a:prstGeom prst="rect">
            <a:avLst/>
          </a:prstGeom>
          <a:noFill/>
        </p:spPr>
        <p:txBody>
          <a:bodyPr wrap="none" rtlCol="0">
            <a:spAutoFit/>
          </a:bodyPr>
          <a:lstStyle/>
          <a:p>
            <a:r>
              <a:rPr lang="en-US" sz="2400" dirty="0">
                <a:solidFill>
                  <a:schemeClr val="bg1"/>
                </a:solidFill>
              </a:rPr>
              <a:t>STAR</a:t>
            </a:r>
          </a:p>
        </p:txBody>
      </p:sp>
      <p:pic>
        <p:nvPicPr>
          <p:cNvPr id="193538" name="Picture 2" descr="Candidate &amp;Upsilon; decay to two muons observed in a lead-lead collision at the LHC. The two red lines (tracks) are the two muons, the mass of orange lines are tracks from other particles produced in the collision, whose energy is measured in the electromagnetic calorimeter (red cuboids) and the hadron calorimeter (blue cuboids)."/>
          <p:cNvPicPr>
            <a:picLocks noChangeAspect="1" noChangeArrowheads="1"/>
          </p:cNvPicPr>
          <p:nvPr/>
        </p:nvPicPr>
        <p:blipFill>
          <a:blip r:embed="rId5" cstate="print"/>
          <a:srcRect/>
          <a:stretch>
            <a:fillRect/>
          </a:stretch>
        </p:blipFill>
        <p:spPr bwMode="auto">
          <a:xfrm>
            <a:off x="6114336" y="2549478"/>
            <a:ext cx="2781298" cy="2006600"/>
          </a:xfrm>
          <a:prstGeom prst="rect">
            <a:avLst/>
          </a:prstGeom>
          <a:noFill/>
          <a:ln>
            <a:solidFill>
              <a:schemeClr val="bg1"/>
            </a:solidFill>
          </a:ln>
        </p:spPr>
      </p:pic>
      <p:pic>
        <p:nvPicPr>
          <p:cNvPr id="193540" name="Picture 4" descr="http://aliceinfo.cern.ch/secure/system/files/images/alice-images/alice_setup.gif"/>
          <p:cNvPicPr>
            <a:picLocks noChangeAspect="1" noChangeArrowheads="1"/>
          </p:cNvPicPr>
          <p:nvPr/>
        </p:nvPicPr>
        <p:blipFill>
          <a:blip r:embed="rId6" cstate="print"/>
          <a:srcRect/>
          <a:stretch>
            <a:fillRect/>
          </a:stretch>
        </p:blipFill>
        <p:spPr bwMode="auto">
          <a:xfrm>
            <a:off x="4667250" y="4677811"/>
            <a:ext cx="3257550" cy="1986467"/>
          </a:xfrm>
          <a:prstGeom prst="rect">
            <a:avLst/>
          </a:prstGeom>
          <a:noFill/>
        </p:spPr>
      </p:pic>
      <p:pic>
        <p:nvPicPr>
          <p:cNvPr id="193542" name="Picture 6" descr="http://atlas.ch/photos/atlas_photos/selected-photos/events/1011255_01-A4-at-144-dpi.jpg"/>
          <p:cNvPicPr>
            <a:picLocks noChangeAspect="1" noChangeArrowheads="1"/>
          </p:cNvPicPr>
          <p:nvPr/>
        </p:nvPicPr>
        <p:blipFill>
          <a:blip r:embed="rId7" cstate="print"/>
          <a:srcRect/>
          <a:stretch>
            <a:fillRect/>
          </a:stretch>
        </p:blipFill>
        <p:spPr bwMode="auto">
          <a:xfrm>
            <a:off x="1085850" y="4664738"/>
            <a:ext cx="3276600" cy="1999540"/>
          </a:xfrm>
          <a:prstGeom prst="rect">
            <a:avLst/>
          </a:prstGeom>
          <a:noFill/>
        </p:spPr>
      </p:pic>
      <p:pic>
        <p:nvPicPr>
          <p:cNvPr id="193544" name="Picture 8" descr="http://scienceblogs.com/startswithabang/files/2009/05/lhc-sim.jpg"/>
          <p:cNvPicPr>
            <a:picLocks noChangeAspect="1" noChangeArrowheads="1"/>
          </p:cNvPicPr>
          <p:nvPr/>
        </p:nvPicPr>
        <p:blipFill>
          <a:blip r:embed="rId8" cstate="print"/>
          <a:srcRect/>
          <a:stretch>
            <a:fillRect/>
          </a:stretch>
        </p:blipFill>
        <p:spPr bwMode="auto">
          <a:xfrm>
            <a:off x="246936" y="2549478"/>
            <a:ext cx="5679888" cy="1981199"/>
          </a:xfrm>
          <a:prstGeom prst="rect">
            <a:avLst/>
          </a:prstGeom>
          <a:noFill/>
        </p:spPr>
      </p:pic>
      <p:sp>
        <p:nvSpPr>
          <p:cNvPr id="13" name="TextBox 12"/>
          <p:cNvSpPr txBox="1"/>
          <p:nvPr/>
        </p:nvSpPr>
        <p:spPr>
          <a:xfrm>
            <a:off x="3501347" y="873078"/>
            <a:ext cx="784189" cy="461665"/>
          </a:xfrm>
          <a:prstGeom prst="rect">
            <a:avLst/>
          </a:prstGeom>
          <a:noFill/>
        </p:spPr>
        <p:txBody>
          <a:bodyPr wrap="none" rtlCol="0">
            <a:spAutoFit/>
          </a:bodyPr>
          <a:lstStyle/>
          <a:p>
            <a:r>
              <a:rPr lang="en-US" sz="2400" dirty="0">
                <a:solidFill>
                  <a:schemeClr val="bg1"/>
                </a:solidFill>
              </a:rPr>
              <a:t>RHIC</a:t>
            </a:r>
          </a:p>
        </p:txBody>
      </p:sp>
      <p:sp>
        <p:nvSpPr>
          <p:cNvPr id="14" name="TextBox 13"/>
          <p:cNvSpPr txBox="1"/>
          <p:nvPr/>
        </p:nvSpPr>
        <p:spPr>
          <a:xfrm>
            <a:off x="5215360" y="2549478"/>
            <a:ext cx="670376" cy="461665"/>
          </a:xfrm>
          <a:prstGeom prst="rect">
            <a:avLst/>
          </a:prstGeom>
          <a:noFill/>
        </p:spPr>
        <p:txBody>
          <a:bodyPr wrap="none" rtlCol="0">
            <a:spAutoFit/>
          </a:bodyPr>
          <a:lstStyle/>
          <a:p>
            <a:r>
              <a:rPr lang="en-US" sz="2400" dirty="0">
                <a:solidFill>
                  <a:schemeClr val="bg1"/>
                </a:solidFill>
              </a:rPr>
              <a:t>LHC</a:t>
            </a:r>
          </a:p>
        </p:txBody>
      </p:sp>
      <p:sp>
        <p:nvSpPr>
          <p:cNvPr id="15" name="TextBox 14"/>
          <p:cNvSpPr txBox="1"/>
          <p:nvPr/>
        </p:nvSpPr>
        <p:spPr>
          <a:xfrm>
            <a:off x="8187160" y="2625678"/>
            <a:ext cx="752129" cy="461665"/>
          </a:xfrm>
          <a:prstGeom prst="rect">
            <a:avLst/>
          </a:prstGeom>
          <a:noFill/>
        </p:spPr>
        <p:txBody>
          <a:bodyPr wrap="none" rtlCol="0">
            <a:spAutoFit/>
          </a:bodyPr>
          <a:lstStyle/>
          <a:p>
            <a:r>
              <a:rPr lang="en-US" sz="2400" dirty="0">
                <a:solidFill>
                  <a:schemeClr val="bg1"/>
                </a:solidFill>
              </a:rPr>
              <a:t>CMS</a:t>
            </a:r>
          </a:p>
        </p:txBody>
      </p:sp>
      <p:sp>
        <p:nvSpPr>
          <p:cNvPr id="16" name="TextBox 15"/>
          <p:cNvSpPr txBox="1"/>
          <p:nvPr/>
        </p:nvSpPr>
        <p:spPr>
          <a:xfrm>
            <a:off x="4667250" y="4683078"/>
            <a:ext cx="883575" cy="461665"/>
          </a:xfrm>
          <a:prstGeom prst="rect">
            <a:avLst/>
          </a:prstGeom>
          <a:noFill/>
        </p:spPr>
        <p:txBody>
          <a:bodyPr wrap="none" rtlCol="0">
            <a:spAutoFit/>
          </a:bodyPr>
          <a:lstStyle/>
          <a:p>
            <a:r>
              <a:rPr lang="en-US" sz="2400" dirty="0">
                <a:solidFill>
                  <a:schemeClr val="tx2"/>
                </a:solidFill>
              </a:rPr>
              <a:t>ALICE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530169" y="4572000"/>
            <a:ext cx="8685326" cy="1754326"/>
          </a:xfrm>
          <a:prstGeom prst="rect">
            <a:avLst/>
          </a:prstGeom>
          <a:noFill/>
          <a:ln w="9525">
            <a:noFill/>
            <a:miter lim="800000"/>
            <a:headEnd/>
            <a:tailEnd/>
          </a:ln>
          <a:effectLst/>
        </p:spPr>
        <p:txBody>
          <a:bodyPr wrap="none">
            <a:spAutoFit/>
          </a:bodyPr>
          <a:lstStyle/>
          <a:p>
            <a:pPr algn="ctr" eaLnBrk="0" hangingPunct="0"/>
            <a:r>
              <a:rPr lang="en-US" sz="3600" dirty="0">
                <a:solidFill>
                  <a:schemeClr val="bg1"/>
                </a:solidFill>
                <a:cs typeface="Arial" charset="0"/>
              </a:rPr>
              <a:t>10,000 virtual gluons, quarks, and </a:t>
            </a:r>
            <a:r>
              <a:rPr lang="en-US" sz="3600" dirty="0" err="1">
                <a:solidFill>
                  <a:schemeClr val="bg1"/>
                </a:solidFill>
                <a:cs typeface="Arial" charset="0"/>
              </a:rPr>
              <a:t>antiquarks</a:t>
            </a:r>
            <a:r>
              <a:rPr lang="en-US" sz="3600" dirty="0">
                <a:solidFill>
                  <a:schemeClr val="bg1"/>
                </a:solidFill>
                <a:cs typeface="Arial" charset="0"/>
              </a:rPr>
              <a:t> </a:t>
            </a:r>
          </a:p>
          <a:p>
            <a:pPr algn="ctr" eaLnBrk="0" hangingPunct="0"/>
            <a:r>
              <a:rPr lang="en-US" sz="3600" dirty="0">
                <a:solidFill>
                  <a:schemeClr val="bg1"/>
                </a:solidFill>
                <a:cs typeface="Arial" charset="0"/>
              </a:rPr>
              <a:t>from the nuclear </a:t>
            </a:r>
            <a:r>
              <a:rPr lang="en-US" sz="3600" dirty="0" err="1">
                <a:solidFill>
                  <a:schemeClr val="bg1"/>
                </a:solidFill>
                <a:cs typeface="Arial" charset="0"/>
              </a:rPr>
              <a:t>wavefunctions</a:t>
            </a:r>
            <a:endParaRPr lang="en-US" sz="3600" dirty="0">
              <a:solidFill>
                <a:schemeClr val="bg1"/>
              </a:solidFill>
              <a:cs typeface="Arial" charset="0"/>
            </a:endParaRPr>
          </a:p>
          <a:p>
            <a:pPr algn="ctr" eaLnBrk="0" hangingPunct="0"/>
            <a:r>
              <a:rPr lang="en-US" sz="3600" dirty="0">
                <a:solidFill>
                  <a:schemeClr val="bg1"/>
                </a:solidFill>
                <a:cs typeface="Arial" charset="0"/>
              </a:rPr>
              <a:t>are made physical in the laboratory !</a:t>
            </a:r>
            <a:endParaRPr lang="en-US" sz="4400" dirty="0">
              <a:solidFill>
                <a:schemeClr val="bg1"/>
              </a:solidFill>
              <a:cs typeface="Arial" charset="0"/>
            </a:endParaRPr>
          </a:p>
        </p:txBody>
      </p:sp>
      <p:grpSp>
        <p:nvGrpSpPr>
          <p:cNvPr id="5" name="Group 4"/>
          <p:cNvGrpSpPr>
            <a:grpSpLocks/>
          </p:cNvGrpSpPr>
          <p:nvPr/>
        </p:nvGrpSpPr>
        <p:grpSpPr bwMode="auto">
          <a:xfrm>
            <a:off x="0" y="0"/>
            <a:ext cx="9144000" cy="4343400"/>
            <a:chOff x="384" y="864"/>
            <a:chExt cx="5088" cy="1968"/>
          </a:xfrm>
        </p:grpSpPr>
        <p:sp>
          <p:nvSpPr>
            <p:cNvPr id="6" name="Rectangle 5"/>
            <p:cNvSpPr>
              <a:spLocks noChangeArrowheads="1"/>
            </p:cNvSpPr>
            <p:nvPr/>
          </p:nvSpPr>
          <p:spPr bwMode="auto">
            <a:xfrm>
              <a:off x="384" y="864"/>
              <a:ext cx="5088" cy="1968"/>
            </a:xfrm>
            <a:prstGeom prst="rect">
              <a:avLst/>
            </a:prstGeom>
            <a:solidFill>
              <a:schemeClr val="bg1"/>
            </a:solidFill>
            <a:ln w="9525" algn="ctr">
              <a:noFill/>
              <a:miter lim="800000"/>
              <a:headEnd/>
              <a:tailEnd/>
            </a:ln>
            <a:effectLst/>
          </p:spPr>
          <p:txBody>
            <a:bodyPr wrap="none" anchor="ctr">
              <a:spAutoFit/>
            </a:bodyPr>
            <a:lstStyle/>
            <a:p>
              <a:endParaRPr lang="en-US"/>
            </a:p>
          </p:txBody>
        </p:sp>
        <p:grpSp>
          <p:nvGrpSpPr>
            <p:cNvPr id="7" name="Group 6"/>
            <p:cNvGrpSpPr>
              <a:grpSpLocks/>
            </p:cNvGrpSpPr>
            <p:nvPr/>
          </p:nvGrpSpPr>
          <p:grpSpPr bwMode="auto">
            <a:xfrm>
              <a:off x="720" y="1056"/>
              <a:ext cx="768" cy="1488"/>
              <a:chOff x="432" y="2592"/>
              <a:chExt cx="768" cy="1488"/>
            </a:xfrm>
          </p:grpSpPr>
          <p:sp>
            <p:nvSpPr>
              <p:cNvPr id="36" name="Line 7"/>
              <p:cNvSpPr>
                <a:spLocks noChangeShapeType="1"/>
              </p:cNvSpPr>
              <p:nvPr/>
            </p:nvSpPr>
            <p:spPr bwMode="auto">
              <a:xfrm>
                <a:off x="432" y="2928"/>
                <a:ext cx="0" cy="1152"/>
              </a:xfrm>
              <a:prstGeom prst="line">
                <a:avLst/>
              </a:prstGeom>
              <a:noFill/>
              <a:ln w="28575">
                <a:solidFill>
                  <a:schemeClr val="tx1"/>
                </a:solidFill>
                <a:round/>
                <a:headEnd/>
                <a:tailEnd/>
              </a:ln>
              <a:effectLst/>
            </p:spPr>
            <p:txBody>
              <a:bodyPr wrap="none" anchor="ctr"/>
              <a:lstStyle/>
              <a:p>
                <a:endParaRPr lang="en-US"/>
              </a:p>
            </p:txBody>
          </p:sp>
          <p:sp>
            <p:nvSpPr>
              <p:cNvPr id="37" name="Line 8"/>
              <p:cNvSpPr>
                <a:spLocks noChangeShapeType="1"/>
              </p:cNvSpPr>
              <p:nvPr/>
            </p:nvSpPr>
            <p:spPr bwMode="auto">
              <a:xfrm>
                <a:off x="1200" y="2592"/>
                <a:ext cx="0" cy="1152"/>
              </a:xfrm>
              <a:prstGeom prst="line">
                <a:avLst/>
              </a:prstGeom>
              <a:noFill/>
              <a:ln w="28575">
                <a:solidFill>
                  <a:schemeClr val="tx1"/>
                </a:solidFill>
                <a:round/>
                <a:headEnd/>
                <a:tailEnd/>
              </a:ln>
              <a:effectLst/>
            </p:spPr>
            <p:txBody>
              <a:bodyPr wrap="none" anchor="ctr"/>
              <a:lstStyle/>
              <a:p>
                <a:endParaRPr lang="en-US"/>
              </a:p>
            </p:txBody>
          </p:sp>
          <p:sp>
            <p:nvSpPr>
              <p:cNvPr id="38" name="Line 9"/>
              <p:cNvSpPr>
                <a:spLocks noChangeShapeType="1"/>
              </p:cNvSpPr>
              <p:nvPr/>
            </p:nvSpPr>
            <p:spPr bwMode="auto">
              <a:xfrm flipV="1">
                <a:off x="432" y="2592"/>
                <a:ext cx="768" cy="336"/>
              </a:xfrm>
              <a:prstGeom prst="line">
                <a:avLst/>
              </a:prstGeom>
              <a:noFill/>
              <a:ln w="28575">
                <a:solidFill>
                  <a:schemeClr val="tx1"/>
                </a:solidFill>
                <a:round/>
                <a:headEnd/>
                <a:tailEnd/>
              </a:ln>
              <a:effectLst/>
            </p:spPr>
            <p:txBody>
              <a:bodyPr wrap="none" anchor="ctr"/>
              <a:lstStyle/>
              <a:p>
                <a:endParaRPr lang="en-US"/>
              </a:p>
            </p:txBody>
          </p:sp>
          <p:sp>
            <p:nvSpPr>
              <p:cNvPr id="39" name="Line 10"/>
              <p:cNvSpPr>
                <a:spLocks noChangeShapeType="1"/>
              </p:cNvSpPr>
              <p:nvPr/>
            </p:nvSpPr>
            <p:spPr bwMode="auto">
              <a:xfrm flipV="1">
                <a:off x="432" y="3744"/>
                <a:ext cx="768" cy="336"/>
              </a:xfrm>
              <a:prstGeom prst="line">
                <a:avLst/>
              </a:prstGeom>
              <a:noFill/>
              <a:ln w="28575">
                <a:solidFill>
                  <a:schemeClr val="tx1"/>
                </a:solidFill>
                <a:round/>
                <a:headEnd/>
                <a:tailEnd/>
              </a:ln>
              <a:effectLst/>
            </p:spPr>
            <p:txBody>
              <a:bodyPr wrap="none" anchor="ctr"/>
              <a:lstStyle/>
              <a:p>
                <a:endParaRPr lang="en-US"/>
              </a:p>
            </p:txBody>
          </p:sp>
          <p:sp>
            <p:nvSpPr>
              <p:cNvPr id="40" name="Line 11"/>
              <p:cNvSpPr>
                <a:spLocks noChangeShapeType="1"/>
              </p:cNvSpPr>
              <p:nvPr/>
            </p:nvSpPr>
            <p:spPr bwMode="auto">
              <a:xfrm flipV="1">
                <a:off x="672" y="3600"/>
                <a:ext cx="48" cy="144"/>
              </a:xfrm>
              <a:prstGeom prst="line">
                <a:avLst/>
              </a:prstGeom>
              <a:noFill/>
              <a:ln w="9525">
                <a:solidFill>
                  <a:srgbClr val="008000"/>
                </a:solidFill>
                <a:round/>
                <a:headEnd type="arrow" w="med" len="med"/>
                <a:tailEnd/>
              </a:ln>
              <a:effectLst/>
            </p:spPr>
            <p:txBody>
              <a:bodyPr wrap="none" anchor="ctr"/>
              <a:lstStyle/>
              <a:p>
                <a:endParaRPr lang="en-US"/>
              </a:p>
            </p:txBody>
          </p:sp>
          <p:sp>
            <p:nvSpPr>
              <p:cNvPr id="41" name="Line 12"/>
              <p:cNvSpPr>
                <a:spLocks noChangeShapeType="1"/>
              </p:cNvSpPr>
              <p:nvPr/>
            </p:nvSpPr>
            <p:spPr bwMode="auto">
              <a:xfrm>
                <a:off x="528" y="3024"/>
                <a:ext cx="144" cy="96"/>
              </a:xfrm>
              <a:prstGeom prst="line">
                <a:avLst/>
              </a:prstGeom>
              <a:noFill/>
              <a:ln w="9525">
                <a:solidFill>
                  <a:schemeClr val="accent2"/>
                </a:solidFill>
                <a:round/>
                <a:headEnd type="arrow" w="med" len="med"/>
                <a:tailEnd/>
              </a:ln>
              <a:effectLst/>
            </p:spPr>
            <p:txBody>
              <a:bodyPr wrap="none" anchor="ctr"/>
              <a:lstStyle/>
              <a:p>
                <a:endParaRPr lang="en-US"/>
              </a:p>
            </p:txBody>
          </p:sp>
          <p:sp>
            <p:nvSpPr>
              <p:cNvPr id="42" name="Line 13"/>
              <p:cNvSpPr>
                <a:spLocks noChangeShapeType="1"/>
              </p:cNvSpPr>
              <p:nvPr/>
            </p:nvSpPr>
            <p:spPr bwMode="auto">
              <a:xfrm flipV="1">
                <a:off x="1008" y="3072"/>
                <a:ext cx="48" cy="144"/>
              </a:xfrm>
              <a:prstGeom prst="line">
                <a:avLst/>
              </a:prstGeom>
              <a:noFill/>
              <a:ln w="9525">
                <a:solidFill>
                  <a:srgbClr val="FF0000"/>
                </a:solidFill>
                <a:round/>
                <a:headEnd type="arrow" w="med" len="med"/>
                <a:tailEnd/>
              </a:ln>
              <a:effectLst/>
            </p:spPr>
            <p:txBody>
              <a:bodyPr wrap="none" anchor="ctr"/>
              <a:lstStyle/>
              <a:p>
                <a:endParaRPr lang="en-US"/>
              </a:p>
            </p:txBody>
          </p:sp>
          <p:sp>
            <p:nvSpPr>
              <p:cNvPr id="43" name="Line 14"/>
              <p:cNvSpPr>
                <a:spLocks noChangeShapeType="1"/>
              </p:cNvSpPr>
              <p:nvPr/>
            </p:nvSpPr>
            <p:spPr bwMode="auto">
              <a:xfrm flipV="1">
                <a:off x="768" y="3456"/>
                <a:ext cx="144" cy="0"/>
              </a:xfrm>
              <a:prstGeom prst="line">
                <a:avLst/>
              </a:prstGeom>
              <a:noFill/>
              <a:ln w="9525">
                <a:solidFill>
                  <a:srgbClr val="FF0000"/>
                </a:solidFill>
                <a:round/>
                <a:headEnd type="arrow" w="med" len="med"/>
                <a:tailEnd/>
              </a:ln>
              <a:effectLst/>
            </p:spPr>
            <p:txBody>
              <a:bodyPr wrap="none" anchor="ctr"/>
              <a:lstStyle/>
              <a:p>
                <a:endParaRPr lang="en-US"/>
              </a:p>
            </p:txBody>
          </p:sp>
          <p:sp>
            <p:nvSpPr>
              <p:cNvPr id="44" name="Line 15"/>
              <p:cNvSpPr>
                <a:spLocks noChangeShapeType="1"/>
              </p:cNvSpPr>
              <p:nvPr/>
            </p:nvSpPr>
            <p:spPr bwMode="auto">
              <a:xfrm flipH="1" flipV="1">
                <a:off x="1008" y="3600"/>
                <a:ext cx="96" cy="96"/>
              </a:xfrm>
              <a:prstGeom prst="line">
                <a:avLst/>
              </a:prstGeom>
              <a:noFill/>
              <a:ln w="9525">
                <a:solidFill>
                  <a:srgbClr val="008000"/>
                </a:solidFill>
                <a:round/>
                <a:headEnd type="arrow" w="med" len="med"/>
                <a:tailEnd/>
              </a:ln>
              <a:effectLst/>
            </p:spPr>
            <p:txBody>
              <a:bodyPr wrap="none" anchor="ctr"/>
              <a:lstStyle/>
              <a:p>
                <a:endParaRPr lang="en-US"/>
              </a:p>
            </p:txBody>
          </p:sp>
          <p:sp>
            <p:nvSpPr>
              <p:cNvPr id="45" name="Line 16"/>
              <p:cNvSpPr>
                <a:spLocks noChangeShapeType="1"/>
              </p:cNvSpPr>
              <p:nvPr/>
            </p:nvSpPr>
            <p:spPr bwMode="auto">
              <a:xfrm>
                <a:off x="528" y="3792"/>
                <a:ext cx="144" cy="48"/>
              </a:xfrm>
              <a:prstGeom prst="line">
                <a:avLst/>
              </a:prstGeom>
              <a:noFill/>
              <a:ln w="9525">
                <a:solidFill>
                  <a:schemeClr val="accent2"/>
                </a:solidFill>
                <a:round/>
                <a:headEnd type="arrow" w="med" len="med"/>
                <a:tailEnd/>
              </a:ln>
              <a:effectLst/>
            </p:spPr>
            <p:txBody>
              <a:bodyPr wrap="none" anchor="ctr"/>
              <a:lstStyle/>
              <a:p>
                <a:endParaRPr lang="en-US"/>
              </a:p>
            </p:txBody>
          </p:sp>
          <p:sp>
            <p:nvSpPr>
              <p:cNvPr id="46" name="Line 17"/>
              <p:cNvSpPr>
                <a:spLocks noChangeShapeType="1"/>
              </p:cNvSpPr>
              <p:nvPr/>
            </p:nvSpPr>
            <p:spPr bwMode="auto">
              <a:xfrm flipH="1" flipV="1">
                <a:off x="960" y="2832"/>
                <a:ext cx="48" cy="144"/>
              </a:xfrm>
              <a:prstGeom prst="line">
                <a:avLst/>
              </a:prstGeom>
              <a:noFill/>
              <a:ln w="9525">
                <a:solidFill>
                  <a:srgbClr val="008000"/>
                </a:solidFill>
                <a:round/>
                <a:headEnd type="arrow" w="med" len="med"/>
                <a:tailEnd/>
              </a:ln>
              <a:effectLst/>
            </p:spPr>
            <p:txBody>
              <a:bodyPr wrap="none" anchor="ctr"/>
              <a:lstStyle/>
              <a:p>
                <a:endParaRPr lang="en-US"/>
              </a:p>
            </p:txBody>
          </p:sp>
          <p:sp>
            <p:nvSpPr>
              <p:cNvPr id="47" name="Line 18"/>
              <p:cNvSpPr>
                <a:spLocks noChangeShapeType="1"/>
              </p:cNvSpPr>
              <p:nvPr/>
            </p:nvSpPr>
            <p:spPr bwMode="auto">
              <a:xfrm flipH="1" flipV="1">
                <a:off x="576" y="3264"/>
                <a:ext cx="96" cy="144"/>
              </a:xfrm>
              <a:prstGeom prst="line">
                <a:avLst/>
              </a:prstGeom>
              <a:noFill/>
              <a:ln w="9525">
                <a:solidFill>
                  <a:srgbClr val="008000"/>
                </a:solidFill>
                <a:round/>
                <a:headEnd type="arrow" w="med" len="med"/>
                <a:tailEnd/>
              </a:ln>
              <a:effectLst/>
            </p:spPr>
            <p:txBody>
              <a:bodyPr wrap="none" anchor="ctr"/>
              <a:lstStyle/>
              <a:p>
                <a:endParaRPr lang="en-US"/>
              </a:p>
            </p:txBody>
          </p:sp>
          <p:sp>
            <p:nvSpPr>
              <p:cNvPr id="48" name="Line 19"/>
              <p:cNvSpPr>
                <a:spLocks noChangeShapeType="1"/>
              </p:cNvSpPr>
              <p:nvPr/>
            </p:nvSpPr>
            <p:spPr bwMode="auto">
              <a:xfrm flipH="1">
                <a:off x="816" y="3552"/>
                <a:ext cx="96" cy="96"/>
              </a:xfrm>
              <a:prstGeom prst="line">
                <a:avLst/>
              </a:prstGeom>
              <a:noFill/>
              <a:ln w="9525">
                <a:solidFill>
                  <a:schemeClr val="accent2"/>
                </a:solidFill>
                <a:round/>
                <a:headEnd type="arrow" w="med" len="med"/>
                <a:tailEnd/>
              </a:ln>
              <a:effectLst/>
            </p:spPr>
            <p:txBody>
              <a:bodyPr wrap="none" anchor="ctr"/>
              <a:lstStyle/>
              <a:p>
                <a:endParaRPr lang="en-US"/>
              </a:p>
            </p:txBody>
          </p:sp>
          <p:sp>
            <p:nvSpPr>
              <p:cNvPr id="49" name="Line 20"/>
              <p:cNvSpPr>
                <a:spLocks noChangeShapeType="1"/>
              </p:cNvSpPr>
              <p:nvPr/>
            </p:nvSpPr>
            <p:spPr bwMode="auto">
              <a:xfrm>
                <a:off x="864" y="3072"/>
                <a:ext cx="0" cy="96"/>
              </a:xfrm>
              <a:prstGeom prst="line">
                <a:avLst/>
              </a:prstGeom>
              <a:noFill/>
              <a:ln w="9525">
                <a:solidFill>
                  <a:schemeClr val="accent2"/>
                </a:solidFill>
                <a:round/>
                <a:headEnd type="arrow" w="med" len="med"/>
                <a:tailEnd/>
              </a:ln>
              <a:effectLst/>
            </p:spPr>
            <p:txBody>
              <a:bodyPr wrap="none" anchor="ctr"/>
              <a:lstStyle/>
              <a:p>
                <a:endParaRPr lang="en-US"/>
              </a:p>
            </p:txBody>
          </p:sp>
          <p:sp>
            <p:nvSpPr>
              <p:cNvPr id="50" name="Line 21"/>
              <p:cNvSpPr>
                <a:spLocks noChangeShapeType="1"/>
              </p:cNvSpPr>
              <p:nvPr/>
            </p:nvSpPr>
            <p:spPr bwMode="auto">
              <a:xfrm flipV="1">
                <a:off x="912" y="3312"/>
                <a:ext cx="144" cy="0"/>
              </a:xfrm>
              <a:prstGeom prst="line">
                <a:avLst/>
              </a:prstGeom>
              <a:noFill/>
              <a:ln w="9525">
                <a:solidFill>
                  <a:schemeClr val="accent2"/>
                </a:solidFill>
                <a:round/>
                <a:headEnd type="arrow" w="med" len="med"/>
                <a:tailEnd/>
              </a:ln>
              <a:effectLst/>
            </p:spPr>
            <p:txBody>
              <a:bodyPr wrap="none" anchor="ctr"/>
              <a:lstStyle/>
              <a:p>
                <a:endParaRPr lang="en-US"/>
              </a:p>
            </p:txBody>
          </p:sp>
          <p:sp>
            <p:nvSpPr>
              <p:cNvPr id="51" name="Line 22"/>
              <p:cNvSpPr>
                <a:spLocks noChangeShapeType="1"/>
              </p:cNvSpPr>
              <p:nvPr/>
            </p:nvSpPr>
            <p:spPr bwMode="auto">
              <a:xfrm flipV="1">
                <a:off x="1008" y="3360"/>
                <a:ext cx="48" cy="144"/>
              </a:xfrm>
              <a:prstGeom prst="line">
                <a:avLst/>
              </a:prstGeom>
              <a:noFill/>
              <a:ln w="9525">
                <a:solidFill>
                  <a:srgbClr val="FF0000"/>
                </a:solidFill>
                <a:round/>
                <a:headEnd type="arrow" w="med" len="med"/>
                <a:tailEnd/>
              </a:ln>
              <a:effectLst/>
            </p:spPr>
            <p:txBody>
              <a:bodyPr wrap="none" anchor="ctr"/>
              <a:lstStyle/>
              <a:p>
                <a:endParaRPr lang="en-US"/>
              </a:p>
            </p:txBody>
          </p:sp>
          <p:sp>
            <p:nvSpPr>
              <p:cNvPr id="52" name="Line 23"/>
              <p:cNvSpPr>
                <a:spLocks noChangeShapeType="1"/>
              </p:cNvSpPr>
              <p:nvPr/>
            </p:nvSpPr>
            <p:spPr bwMode="auto">
              <a:xfrm flipV="1">
                <a:off x="672" y="3168"/>
                <a:ext cx="96" cy="48"/>
              </a:xfrm>
              <a:prstGeom prst="line">
                <a:avLst/>
              </a:prstGeom>
              <a:noFill/>
              <a:ln w="9525">
                <a:solidFill>
                  <a:srgbClr val="FF0000"/>
                </a:solidFill>
                <a:round/>
                <a:headEnd type="arrow" w="med" len="med"/>
                <a:tailEnd/>
              </a:ln>
              <a:effectLst/>
            </p:spPr>
            <p:txBody>
              <a:bodyPr wrap="none" anchor="ctr"/>
              <a:lstStyle/>
              <a:p>
                <a:endParaRPr lang="en-US"/>
              </a:p>
            </p:txBody>
          </p:sp>
          <p:sp>
            <p:nvSpPr>
              <p:cNvPr id="53" name="Line 24"/>
              <p:cNvSpPr>
                <a:spLocks noChangeShapeType="1"/>
              </p:cNvSpPr>
              <p:nvPr/>
            </p:nvSpPr>
            <p:spPr bwMode="auto">
              <a:xfrm flipH="1" flipV="1">
                <a:off x="624" y="3504"/>
                <a:ext cx="144" cy="48"/>
              </a:xfrm>
              <a:prstGeom prst="line">
                <a:avLst/>
              </a:prstGeom>
              <a:noFill/>
              <a:ln w="9525">
                <a:solidFill>
                  <a:srgbClr val="FF0000"/>
                </a:solidFill>
                <a:round/>
                <a:headEnd type="arrow" w="med" len="med"/>
                <a:tailEnd/>
              </a:ln>
              <a:effectLst/>
            </p:spPr>
            <p:txBody>
              <a:bodyPr wrap="none" anchor="ctr"/>
              <a:lstStyle/>
              <a:p>
                <a:endParaRPr lang="en-US"/>
              </a:p>
            </p:txBody>
          </p:sp>
          <p:sp>
            <p:nvSpPr>
              <p:cNvPr id="54" name="Line 25"/>
              <p:cNvSpPr>
                <a:spLocks noChangeShapeType="1"/>
              </p:cNvSpPr>
              <p:nvPr/>
            </p:nvSpPr>
            <p:spPr bwMode="auto">
              <a:xfrm flipV="1">
                <a:off x="768" y="2880"/>
                <a:ext cx="48" cy="144"/>
              </a:xfrm>
              <a:prstGeom prst="line">
                <a:avLst/>
              </a:prstGeom>
              <a:noFill/>
              <a:ln w="9525">
                <a:solidFill>
                  <a:srgbClr val="FF0000"/>
                </a:solidFill>
                <a:round/>
                <a:headEnd type="arrow" w="med" len="med"/>
                <a:tailEnd/>
              </a:ln>
              <a:effectLst/>
            </p:spPr>
            <p:txBody>
              <a:bodyPr wrap="none" anchor="ctr"/>
              <a:lstStyle/>
              <a:p>
                <a:endParaRPr lang="en-US"/>
              </a:p>
            </p:txBody>
          </p:sp>
          <p:sp>
            <p:nvSpPr>
              <p:cNvPr id="55" name="Line 26"/>
              <p:cNvSpPr>
                <a:spLocks noChangeShapeType="1"/>
              </p:cNvSpPr>
              <p:nvPr/>
            </p:nvSpPr>
            <p:spPr bwMode="auto">
              <a:xfrm flipV="1">
                <a:off x="768" y="3696"/>
                <a:ext cx="48" cy="144"/>
              </a:xfrm>
              <a:prstGeom prst="line">
                <a:avLst/>
              </a:prstGeom>
              <a:noFill/>
              <a:ln w="9525">
                <a:solidFill>
                  <a:srgbClr val="FF0000"/>
                </a:solidFill>
                <a:round/>
                <a:headEnd type="arrow" w="med" len="med"/>
                <a:tailEnd/>
              </a:ln>
              <a:effectLst/>
            </p:spPr>
            <p:txBody>
              <a:bodyPr wrap="none" anchor="ctr"/>
              <a:lstStyle/>
              <a:p>
                <a:endParaRPr lang="en-US"/>
              </a:p>
            </p:txBody>
          </p:sp>
          <p:sp>
            <p:nvSpPr>
              <p:cNvPr id="56" name="Line 27"/>
              <p:cNvSpPr>
                <a:spLocks noChangeShapeType="1"/>
              </p:cNvSpPr>
              <p:nvPr/>
            </p:nvSpPr>
            <p:spPr bwMode="auto">
              <a:xfrm flipH="1" flipV="1">
                <a:off x="816" y="3216"/>
                <a:ext cx="48" cy="144"/>
              </a:xfrm>
              <a:prstGeom prst="line">
                <a:avLst/>
              </a:prstGeom>
              <a:noFill/>
              <a:ln w="9525">
                <a:solidFill>
                  <a:srgbClr val="008000"/>
                </a:solidFill>
                <a:round/>
                <a:headEnd type="arrow" w="med" len="med"/>
                <a:tailEnd/>
              </a:ln>
              <a:effectLst/>
            </p:spPr>
            <p:txBody>
              <a:bodyPr wrap="none" anchor="ctr"/>
              <a:lstStyle/>
              <a:p>
                <a:endParaRPr lang="en-US"/>
              </a:p>
            </p:txBody>
          </p:sp>
          <p:sp>
            <p:nvSpPr>
              <p:cNvPr id="57" name="Line 28"/>
              <p:cNvSpPr>
                <a:spLocks noChangeShapeType="1"/>
              </p:cNvSpPr>
              <p:nvPr/>
            </p:nvSpPr>
            <p:spPr bwMode="auto">
              <a:xfrm flipH="1" flipV="1">
                <a:off x="912" y="3696"/>
                <a:ext cx="96" cy="96"/>
              </a:xfrm>
              <a:prstGeom prst="line">
                <a:avLst/>
              </a:prstGeom>
              <a:noFill/>
              <a:ln w="9525">
                <a:solidFill>
                  <a:srgbClr val="FF0000"/>
                </a:solidFill>
                <a:round/>
                <a:headEnd type="arrow" w="med" len="med"/>
                <a:tailEnd/>
              </a:ln>
              <a:effectLst/>
            </p:spPr>
            <p:txBody>
              <a:bodyPr wrap="none" anchor="ctr"/>
              <a:lstStyle/>
              <a:p>
                <a:endParaRPr lang="en-US"/>
              </a:p>
            </p:txBody>
          </p:sp>
        </p:grpSp>
        <p:grpSp>
          <p:nvGrpSpPr>
            <p:cNvPr id="8" name="Group 29"/>
            <p:cNvGrpSpPr>
              <a:grpSpLocks/>
            </p:cNvGrpSpPr>
            <p:nvPr/>
          </p:nvGrpSpPr>
          <p:grpSpPr bwMode="auto">
            <a:xfrm>
              <a:off x="4416" y="1008"/>
              <a:ext cx="768" cy="1488"/>
              <a:chOff x="432" y="2592"/>
              <a:chExt cx="768" cy="1488"/>
            </a:xfrm>
          </p:grpSpPr>
          <p:sp>
            <p:nvSpPr>
              <p:cNvPr id="14" name="Line 30"/>
              <p:cNvSpPr>
                <a:spLocks noChangeShapeType="1"/>
              </p:cNvSpPr>
              <p:nvPr/>
            </p:nvSpPr>
            <p:spPr bwMode="auto">
              <a:xfrm>
                <a:off x="432" y="2928"/>
                <a:ext cx="0" cy="1152"/>
              </a:xfrm>
              <a:prstGeom prst="line">
                <a:avLst/>
              </a:prstGeom>
              <a:noFill/>
              <a:ln w="28575">
                <a:solidFill>
                  <a:schemeClr val="tx1"/>
                </a:solidFill>
                <a:round/>
                <a:headEnd/>
                <a:tailEnd/>
              </a:ln>
              <a:effectLst/>
            </p:spPr>
            <p:txBody>
              <a:bodyPr wrap="none" anchor="ctr"/>
              <a:lstStyle/>
              <a:p>
                <a:endParaRPr lang="en-US"/>
              </a:p>
            </p:txBody>
          </p:sp>
          <p:sp>
            <p:nvSpPr>
              <p:cNvPr id="15" name="Line 31"/>
              <p:cNvSpPr>
                <a:spLocks noChangeShapeType="1"/>
              </p:cNvSpPr>
              <p:nvPr/>
            </p:nvSpPr>
            <p:spPr bwMode="auto">
              <a:xfrm>
                <a:off x="1200" y="2592"/>
                <a:ext cx="0" cy="1152"/>
              </a:xfrm>
              <a:prstGeom prst="line">
                <a:avLst/>
              </a:prstGeom>
              <a:noFill/>
              <a:ln w="28575">
                <a:solidFill>
                  <a:schemeClr val="tx1"/>
                </a:solidFill>
                <a:round/>
                <a:headEnd/>
                <a:tailEnd/>
              </a:ln>
              <a:effectLst/>
            </p:spPr>
            <p:txBody>
              <a:bodyPr wrap="none" anchor="ctr"/>
              <a:lstStyle/>
              <a:p>
                <a:endParaRPr lang="en-US"/>
              </a:p>
            </p:txBody>
          </p:sp>
          <p:sp>
            <p:nvSpPr>
              <p:cNvPr id="16" name="Line 32"/>
              <p:cNvSpPr>
                <a:spLocks noChangeShapeType="1"/>
              </p:cNvSpPr>
              <p:nvPr/>
            </p:nvSpPr>
            <p:spPr bwMode="auto">
              <a:xfrm flipV="1">
                <a:off x="432" y="2592"/>
                <a:ext cx="768" cy="336"/>
              </a:xfrm>
              <a:prstGeom prst="line">
                <a:avLst/>
              </a:prstGeom>
              <a:noFill/>
              <a:ln w="28575">
                <a:solidFill>
                  <a:schemeClr val="tx1"/>
                </a:solidFill>
                <a:round/>
                <a:headEnd/>
                <a:tailEnd/>
              </a:ln>
              <a:effectLst/>
            </p:spPr>
            <p:txBody>
              <a:bodyPr wrap="none" anchor="ctr"/>
              <a:lstStyle/>
              <a:p>
                <a:endParaRPr lang="en-US"/>
              </a:p>
            </p:txBody>
          </p:sp>
          <p:sp>
            <p:nvSpPr>
              <p:cNvPr id="17" name="Line 33"/>
              <p:cNvSpPr>
                <a:spLocks noChangeShapeType="1"/>
              </p:cNvSpPr>
              <p:nvPr/>
            </p:nvSpPr>
            <p:spPr bwMode="auto">
              <a:xfrm flipV="1">
                <a:off x="432" y="3744"/>
                <a:ext cx="768" cy="336"/>
              </a:xfrm>
              <a:prstGeom prst="line">
                <a:avLst/>
              </a:prstGeom>
              <a:noFill/>
              <a:ln w="28575">
                <a:solidFill>
                  <a:schemeClr val="tx1"/>
                </a:solidFill>
                <a:round/>
                <a:headEnd/>
                <a:tailEnd/>
              </a:ln>
              <a:effectLst/>
            </p:spPr>
            <p:txBody>
              <a:bodyPr wrap="none" anchor="ctr"/>
              <a:lstStyle/>
              <a:p>
                <a:endParaRPr lang="en-US"/>
              </a:p>
            </p:txBody>
          </p:sp>
          <p:sp>
            <p:nvSpPr>
              <p:cNvPr id="18" name="Line 34"/>
              <p:cNvSpPr>
                <a:spLocks noChangeShapeType="1"/>
              </p:cNvSpPr>
              <p:nvPr/>
            </p:nvSpPr>
            <p:spPr bwMode="auto">
              <a:xfrm flipV="1">
                <a:off x="672" y="3600"/>
                <a:ext cx="48" cy="144"/>
              </a:xfrm>
              <a:prstGeom prst="line">
                <a:avLst/>
              </a:prstGeom>
              <a:noFill/>
              <a:ln w="9525">
                <a:solidFill>
                  <a:srgbClr val="008000"/>
                </a:solidFill>
                <a:round/>
                <a:headEnd type="arrow" w="med" len="med"/>
                <a:tailEnd/>
              </a:ln>
              <a:effectLst/>
            </p:spPr>
            <p:txBody>
              <a:bodyPr wrap="none" anchor="ctr"/>
              <a:lstStyle/>
              <a:p>
                <a:endParaRPr lang="en-US"/>
              </a:p>
            </p:txBody>
          </p:sp>
          <p:sp>
            <p:nvSpPr>
              <p:cNvPr id="19" name="Line 35"/>
              <p:cNvSpPr>
                <a:spLocks noChangeShapeType="1"/>
              </p:cNvSpPr>
              <p:nvPr/>
            </p:nvSpPr>
            <p:spPr bwMode="auto">
              <a:xfrm>
                <a:off x="528" y="3024"/>
                <a:ext cx="144" cy="96"/>
              </a:xfrm>
              <a:prstGeom prst="line">
                <a:avLst/>
              </a:prstGeom>
              <a:noFill/>
              <a:ln w="9525">
                <a:solidFill>
                  <a:schemeClr val="accent2"/>
                </a:solidFill>
                <a:round/>
                <a:headEnd type="arrow" w="med" len="med"/>
                <a:tailEnd/>
              </a:ln>
              <a:effectLst/>
            </p:spPr>
            <p:txBody>
              <a:bodyPr wrap="none" anchor="ctr"/>
              <a:lstStyle/>
              <a:p>
                <a:endParaRPr lang="en-US"/>
              </a:p>
            </p:txBody>
          </p:sp>
          <p:sp>
            <p:nvSpPr>
              <p:cNvPr id="20" name="Line 36"/>
              <p:cNvSpPr>
                <a:spLocks noChangeShapeType="1"/>
              </p:cNvSpPr>
              <p:nvPr/>
            </p:nvSpPr>
            <p:spPr bwMode="auto">
              <a:xfrm flipV="1">
                <a:off x="1008" y="3072"/>
                <a:ext cx="48" cy="144"/>
              </a:xfrm>
              <a:prstGeom prst="line">
                <a:avLst/>
              </a:prstGeom>
              <a:noFill/>
              <a:ln w="9525">
                <a:solidFill>
                  <a:srgbClr val="FF0000"/>
                </a:solidFill>
                <a:round/>
                <a:headEnd type="arrow" w="med" len="med"/>
                <a:tailEnd/>
              </a:ln>
              <a:effectLst/>
            </p:spPr>
            <p:txBody>
              <a:bodyPr wrap="none" anchor="ctr"/>
              <a:lstStyle/>
              <a:p>
                <a:endParaRPr lang="en-US"/>
              </a:p>
            </p:txBody>
          </p:sp>
          <p:sp>
            <p:nvSpPr>
              <p:cNvPr id="21" name="Line 37"/>
              <p:cNvSpPr>
                <a:spLocks noChangeShapeType="1"/>
              </p:cNvSpPr>
              <p:nvPr/>
            </p:nvSpPr>
            <p:spPr bwMode="auto">
              <a:xfrm flipV="1">
                <a:off x="768" y="3456"/>
                <a:ext cx="144" cy="0"/>
              </a:xfrm>
              <a:prstGeom prst="line">
                <a:avLst/>
              </a:prstGeom>
              <a:noFill/>
              <a:ln w="9525">
                <a:solidFill>
                  <a:srgbClr val="FF0000"/>
                </a:solidFill>
                <a:round/>
                <a:headEnd type="arrow" w="med" len="med"/>
                <a:tailEnd/>
              </a:ln>
              <a:effectLst/>
            </p:spPr>
            <p:txBody>
              <a:bodyPr wrap="none" anchor="ctr"/>
              <a:lstStyle/>
              <a:p>
                <a:endParaRPr lang="en-US"/>
              </a:p>
            </p:txBody>
          </p:sp>
          <p:sp>
            <p:nvSpPr>
              <p:cNvPr id="22" name="Line 38"/>
              <p:cNvSpPr>
                <a:spLocks noChangeShapeType="1"/>
              </p:cNvSpPr>
              <p:nvPr/>
            </p:nvSpPr>
            <p:spPr bwMode="auto">
              <a:xfrm flipH="1" flipV="1">
                <a:off x="1008" y="3600"/>
                <a:ext cx="96" cy="96"/>
              </a:xfrm>
              <a:prstGeom prst="line">
                <a:avLst/>
              </a:prstGeom>
              <a:noFill/>
              <a:ln w="9525">
                <a:solidFill>
                  <a:srgbClr val="008000"/>
                </a:solidFill>
                <a:round/>
                <a:headEnd type="arrow" w="med" len="med"/>
                <a:tailEnd/>
              </a:ln>
              <a:effectLst/>
            </p:spPr>
            <p:txBody>
              <a:bodyPr wrap="none" anchor="ctr"/>
              <a:lstStyle/>
              <a:p>
                <a:endParaRPr lang="en-US"/>
              </a:p>
            </p:txBody>
          </p:sp>
          <p:sp>
            <p:nvSpPr>
              <p:cNvPr id="23" name="Line 39"/>
              <p:cNvSpPr>
                <a:spLocks noChangeShapeType="1"/>
              </p:cNvSpPr>
              <p:nvPr/>
            </p:nvSpPr>
            <p:spPr bwMode="auto">
              <a:xfrm>
                <a:off x="528" y="3792"/>
                <a:ext cx="144" cy="48"/>
              </a:xfrm>
              <a:prstGeom prst="line">
                <a:avLst/>
              </a:prstGeom>
              <a:noFill/>
              <a:ln w="9525">
                <a:solidFill>
                  <a:schemeClr val="accent2"/>
                </a:solidFill>
                <a:round/>
                <a:headEnd type="arrow" w="med" len="med"/>
                <a:tailEnd/>
              </a:ln>
              <a:effectLst/>
            </p:spPr>
            <p:txBody>
              <a:bodyPr wrap="none" anchor="ctr"/>
              <a:lstStyle/>
              <a:p>
                <a:endParaRPr lang="en-US"/>
              </a:p>
            </p:txBody>
          </p:sp>
          <p:sp>
            <p:nvSpPr>
              <p:cNvPr id="24" name="Line 40"/>
              <p:cNvSpPr>
                <a:spLocks noChangeShapeType="1"/>
              </p:cNvSpPr>
              <p:nvPr/>
            </p:nvSpPr>
            <p:spPr bwMode="auto">
              <a:xfrm flipH="1" flipV="1">
                <a:off x="960" y="2832"/>
                <a:ext cx="48" cy="144"/>
              </a:xfrm>
              <a:prstGeom prst="line">
                <a:avLst/>
              </a:prstGeom>
              <a:noFill/>
              <a:ln w="9525">
                <a:solidFill>
                  <a:srgbClr val="008000"/>
                </a:solidFill>
                <a:round/>
                <a:headEnd type="arrow" w="med" len="med"/>
                <a:tailEnd/>
              </a:ln>
              <a:effectLst/>
            </p:spPr>
            <p:txBody>
              <a:bodyPr wrap="none" anchor="ctr"/>
              <a:lstStyle/>
              <a:p>
                <a:endParaRPr lang="en-US"/>
              </a:p>
            </p:txBody>
          </p:sp>
          <p:sp>
            <p:nvSpPr>
              <p:cNvPr id="25" name="Line 41"/>
              <p:cNvSpPr>
                <a:spLocks noChangeShapeType="1"/>
              </p:cNvSpPr>
              <p:nvPr/>
            </p:nvSpPr>
            <p:spPr bwMode="auto">
              <a:xfrm flipH="1" flipV="1">
                <a:off x="576" y="3264"/>
                <a:ext cx="96" cy="144"/>
              </a:xfrm>
              <a:prstGeom prst="line">
                <a:avLst/>
              </a:prstGeom>
              <a:noFill/>
              <a:ln w="9525">
                <a:solidFill>
                  <a:srgbClr val="008000"/>
                </a:solidFill>
                <a:round/>
                <a:headEnd type="arrow" w="med" len="med"/>
                <a:tailEnd/>
              </a:ln>
              <a:effectLst/>
            </p:spPr>
            <p:txBody>
              <a:bodyPr wrap="none" anchor="ctr"/>
              <a:lstStyle/>
              <a:p>
                <a:endParaRPr lang="en-US"/>
              </a:p>
            </p:txBody>
          </p:sp>
          <p:sp>
            <p:nvSpPr>
              <p:cNvPr id="26" name="Line 42"/>
              <p:cNvSpPr>
                <a:spLocks noChangeShapeType="1"/>
              </p:cNvSpPr>
              <p:nvPr/>
            </p:nvSpPr>
            <p:spPr bwMode="auto">
              <a:xfrm flipH="1">
                <a:off x="816" y="3552"/>
                <a:ext cx="96" cy="96"/>
              </a:xfrm>
              <a:prstGeom prst="line">
                <a:avLst/>
              </a:prstGeom>
              <a:noFill/>
              <a:ln w="9525">
                <a:solidFill>
                  <a:schemeClr val="accent2"/>
                </a:solidFill>
                <a:round/>
                <a:headEnd type="arrow" w="med" len="med"/>
                <a:tailEnd/>
              </a:ln>
              <a:effectLst/>
            </p:spPr>
            <p:txBody>
              <a:bodyPr wrap="none" anchor="ctr"/>
              <a:lstStyle/>
              <a:p>
                <a:endParaRPr lang="en-US"/>
              </a:p>
            </p:txBody>
          </p:sp>
          <p:sp>
            <p:nvSpPr>
              <p:cNvPr id="27" name="Line 43"/>
              <p:cNvSpPr>
                <a:spLocks noChangeShapeType="1"/>
              </p:cNvSpPr>
              <p:nvPr/>
            </p:nvSpPr>
            <p:spPr bwMode="auto">
              <a:xfrm>
                <a:off x="864" y="3072"/>
                <a:ext cx="0" cy="96"/>
              </a:xfrm>
              <a:prstGeom prst="line">
                <a:avLst/>
              </a:prstGeom>
              <a:noFill/>
              <a:ln w="9525">
                <a:solidFill>
                  <a:schemeClr val="accent2"/>
                </a:solidFill>
                <a:round/>
                <a:headEnd type="arrow" w="med" len="med"/>
                <a:tailEnd/>
              </a:ln>
              <a:effectLst/>
            </p:spPr>
            <p:txBody>
              <a:bodyPr wrap="none" anchor="ctr"/>
              <a:lstStyle/>
              <a:p>
                <a:endParaRPr lang="en-US"/>
              </a:p>
            </p:txBody>
          </p:sp>
          <p:sp>
            <p:nvSpPr>
              <p:cNvPr id="28" name="Line 44"/>
              <p:cNvSpPr>
                <a:spLocks noChangeShapeType="1"/>
              </p:cNvSpPr>
              <p:nvPr/>
            </p:nvSpPr>
            <p:spPr bwMode="auto">
              <a:xfrm flipV="1">
                <a:off x="912" y="3312"/>
                <a:ext cx="144" cy="0"/>
              </a:xfrm>
              <a:prstGeom prst="line">
                <a:avLst/>
              </a:prstGeom>
              <a:noFill/>
              <a:ln w="9525">
                <a:solidFill>
                  <a:schemeClr val="accent2"/>
                </a:solidFill>
                <a:round/>
                <a:headEnd type="arrow" w="med" len="med"/>
                <a:tailEnd/>
              </a:ln>
              <a:effectLst/>
            </p:spPr>
            <p:txBody>
              <a:bodyPr wrap="none" anchor="ctr"/>
              <a:lstStyle/>
              <a:p>
                <a:endParaRPr lang="en-US"/>
              </a:p>
            </p:txBody>
          </p:sp>
          <p:sp>
            <p:nvSpPr>
              <p:cNvPr id="29" name="Line 45"/>
              <p:cNvSpPr>
                <a:spLocks noChangeShapeType="1"/>
              </p:cNvSpPr>
              <p:nvPr/>
            </p:nvSpPr>
            <p:spPr bwMode="auto">
              <a:xfrm flipV="1">
                <a:off x="1008" y="3360"/>
                <a:ext cx="48" cy="144"/>
              </a:xfrm>
              <a:prstGeom prst="line">
                <a:avLst/>
              </a:prstGeom>
              <a:noFill/>
              <a:ln w="9525">
                <a:solidFill>
                  <a:srgbClr val="FF0000"/>
                </a:solidFill>
                <a:round/>
                <a:headEnd type="arrow" w="med" len="med"/>
                <a:tailEnd/>
              </a:ln>
              <a:effectLst/>
            </p:spPr>
            <p:txBody>
              <a:bodyPr wrap="none" anchor="ctr"/>
              <a:lstStyle/>
              <a:p>
                <a:endParaRPr lang="en-US"/>
              </a:p>
            </p:txBody>
          </p:sp>
          <p:sp>
            <p:nvSpPr>
              <p:cNvPr id="30" name="Line 46"/>
              <p:cNvSpPr>
                <a:spLocks noChangeShapeType="1"/>
              </p:cNvSpPr>
              <p:nvPr/>
            </p:nvSpPr>
            <p:spPr bwMode="auto">
              <a:xfrm flipV="1">
                <a:off x="672" y="3168"/>
                <a:ext cx="96" cy="48"/>
              </a:xfrm>
              <a:prstGeom prst="line">
                <a:avLst/>
              </a:prstGeom>
              <a:noFill/>
              <a:ln w="9525">
                <a:solidFill>
                  <a:srgbClr val="FF0000"/>
                </a:solidFill>
                <a:round/>
                <a:headEnd type="arrow" w="med" len="med"/>
                <a:tailEnd/>
              </a:ln>
              <a:effectLst/>
            </p:spPr>
            <p:txBody>
              <a:bodyPr wrap="none" anchor="ctr"/>
              <a:lstStyle/>
              <a:p>
                <a:endParaRPr lang="en-US"/>
              </a:p>
            </p:txBody>
          </p:sp>
          <p:sp>
            <p:nvSpPr>
              <p:cNvPr id="31" name="Line 47"/>
              <p:cNvSpPr>
                <a:spLocks noChangeShapeType="1"/>
              </p:cNvSpPr>
              <p:nvPr/>
            </p:nvSpPr>
            <p:spPr bwMode="auto">
              <a:xfrm flipH="1" flipV="1">
                <a:off x="624" y="3504"/>
                <a:ext cx="144" cy="48"/>
              </a:xfrm>
              <a:prstGeom prst="line">
                <a:avLst/>
              </a:prstGeom>
              <a:noFill/>
              <a:ln w="9525">
                <a:solidFill>
                  <a:srgbClr val="FF0000"/>
                </a:solidFill>
                <a:round/>
                <a:headEnd type="arrow" w="med" len="med"/>
                <a:tailEnd/>
              </a:ln>
              <a:effectLst/>
            </p:spPr>
            <p:txBody>
              <a:bodyPr wrap="none" anchor="ctr"/>
              <a:lstStyle/>
              <a:p>
                <a:endParaRPr lang="en-US"/>
              </a:p>
            </p:txBody>
          </p:sp>
          <p:sp>
            <p:nvSpPr>
              <p:cNvPr id="32" name="Line 48"/>
              <p:cNvSpPr>
                <a:spLocks noChangeShapeType="1"/>
              </p:cNvSpPr>
              <p:nvPr/>
            </p:nvSpPr>
            <p:spPr bwMode="auto">
              <a:xfrm flipV="1">
                <a:off x="768" y="2880"/>
                <a:ext cx="48" cy="144"/>
              </a:xfrm>
              <a:prstGeom prst="line">
                <a:avLst/>
              </a:prstGeom>
              <a:noFill/>
              <a:ln w="9525">
                <a:solidFill>
                  <a:srgbClr val="FF0000"/>
                </a:solidFill>
                <a:round/>
                <a:headEnd type="arrow" w="med" len="med"/>
                <a:tailEnd/>
              </a:ln>
              <a:effectLst/>
            </p:spPr>
            <p:txBody>
              <a:bodyPr wrap="none" anchor="ctr"/>
              <a:lstStyle/>
              <a:p>
                <a:endParaRPr lang="en-US"/>
              </a:p>
            </p:txBody>
          </p:sp>
          <p:sp>
            <p:nvSpPr>
              <p:cNvPr id="33" name="Line 49"/>
              <p:cNvSpPr>
                <a:spLocks noChangeShapeType="1"/>
              </p:cNvSpPr>
              <p:nvPr/>
            </p:nvSpPr>
            <p:spPr bwMode="auto">
              <a:xfrm flipV="1">
                <a:off x="768" y="3696"/>
                <a:ext cx="48" cy="144"/>
              </a:xfrm>
              <a:prstGeom prst="line">
                <a:avLst/>
              </a:prstGeom>
              <a:noFill/>
              <a:ln w="9525">
                <a:solidFill>
                  <a:srgbClr val="FF0000"/>
                </a:solidFill>
                <a:round/>
                <a:headEnd type="arrow" w="med" len="med"/>
                <a:tailEnd/>
              </a:ln>
              <a:effectLst/>
            </p:spPr>
            <p:txBody>
              <a:bodyPr wrap="none" anchor="ctr"/>
              <a:lstStyle/>
              <a:p>
                <a:endParaRPr lang="en-US"/>
              </a:p>
            </p:txBody>
          </p:sp>
          <p:sp>
            <p:nvSpPr>
              <p:cNvPr id="34" name="Line 50"/>
              <p:cNvSpPr>
                <a:spLocks noChangeShapeType="1"/>
              </p:cNvSpPr>
              <p:nvPr/>
            </p:nvSpPr>
            <p:spPr bwMode="auto">
              <a:xfrm flipH="1" flipV="1">
                <a:off x="816" y="3216"/>
                <a:ext cx="48" cy="144"/>
              </a:xfrm>
              <a:prstGeom prst="line">
                <a:avLst/>
              </a:prstGeom>
              <a:noFill/>
              <a:ln w="9525">
                <a:solidFill>
                  <a:srgbClr val="008000"/>
                </a:solidFill>
                <a:round/>
                <a:headEnd type="arrow" w="med" len="med"/>
                <a:tailEnd/>
              </a:ln>
              <a:effectLst/>
            </p:spPr>
            <p:txBody>
              <a:bodyPr wrap="none" anchor="ctr"/>
              <a:lstStyle/>
              <a:p>
                <a:endParaRPr lang="en-US"/>
              </a:p>
            </p:txBody>
          </p:sp>
          <p:sp>
            <p:nvSpPr>
              <p:cNvPr id="35" name="Line 51"/>
              <p:cNvSpPr>
                <a:spLocks noChangeShapeType="1"/>
              </p:cNvSpPr>
              <p:nvPr/>
            </p:nvSpPr>
            <p:spPr bwMode="auto">
              <a:xfrm flipH="1" flipV="1">
                <a:off x="912" y="3696"/>
                <a:ext cx="96" cy="96"/>
              </a:xfrm>
              <a:prstGeom prst="line">
                <a:avLst/>
              </a:prstGeom>
              <a:noFill/>
              <a:ln w="9525">
                <a:solidFill>
                  <a:srgbClr val="FF0000"/>
                </a:solidFill>
                <a:round/>
                <a:headEnd type="arrow" w="med" len="med"/>
                <a:tailEnd/>
              </a:ln>
              <a:effectLst/>
            </p:spPr>
            <p:txBody>
              <a:bodyPr wrap="none" anchor="ctr"/>
              <a:lstStyle/>
              <a:p>
                <a:endParaRPr lang="en-US"/>
              </a:p>
            </p:txBody>
          </p:sp>
        </p:grpSp>
        <p:sp>
          <p:nvSpPr>
            <p:cNvPr id="9" name="Line 52"/>
            <p:cNvSpPr>
              <a:spLocks noChangeShapeType="1"/>
            </p:cNvSpPr>
            <p:nvPr/>
          </p:nvSpPr>
          <p:spPr bwMode="auto">
            <a:xfrm>
              <a:off x="1488" y="1680"/>
              <a:ext cx="576" cy="0"/>
            </a:xfrm>
            <a:prstGeom prst="line">
              <a:avLst/>
            </a:prstGeom>
            <a:noFill/>
            <a:ln w="38100">
              <a:solidFill>
                <a:schemeClr val="tx1"/>
              </a:solidFill>
              <a:round/>
              <a:headEnd/>
              <a:tailEnd type="triangle" w="med" len="med"/>
            </a:ln>
            <a:effectLst/>
          </p:spPr>
          <p:txBody>
            <a:bodyPr wrap="none" anchor="ctr"/>
            <a:lstStyle/>
            <a:p>
              <a:endParaRPr lang="en-US"/>
            </a:p>
          </p:txBody>
        </p:sp>
        <p:sp>
          <p:nvSpPr>
            <p:cNvPr id="10" name="Line 53"/>
            <p:cNvSpPr>
              <a:spLocks noChangeShapeType="1"/>
            </p:cNvSpPr>
            <p:nvPr/>
          </p:nvSpPr>
          <p:spPr bwMode="auto">
            <a:xfrm>
              <a:off x="3840" y="1824"/>
              <a:ext cx="576" cy="0"/>
            </a:xfrm>
            <a:prstGeom prst="line">
              <a:avLst/>
            </a:prstGeom>
            <a:noFill/>
            <a:ln w="38100">
              <a:solidFill>
                <a:schemeClr val="tx1"/>
              </a:solidFill>
              <a:round/>
              <a:headEnd type="triangle" w="med" len="med"/>
              <a:tailEnd/>
            </a:ln>
            <a:effectLst/>
          </p:spPr>
          <p:txBody>
            <a:bodyPr wrap="none" anchor="ctr"/>
            <a:lstStyle/>
            <a:p>
              <a:endParaRPr lang="en-US"/>
            </a:p>
          </p:txBody>
        </p:sp>
        <p:pic>
          <p:nvPicPr>
            <p:cNvPr id="11" name="Picture 54"/>
            <p:cNvPicPr>
              <a:picLocks noChangeAspect="1" noChangeArrowheads="1"/>
            </p:cNvPicPr>
            <p:nvPr/>
          </p:nvPicPr>
          <p:blipFill>
            <a:blip r:embed="rId2" cstate="print"/>
            <a:srcRect l="35001" r="34999"/>
            <a:stretch>
              <a:fillRect/>
            </a:stretch>
          </p:blipFill>
          <p:spPr bwMode="auto">
            <a:xfrm>
              <a:off x="2631" y="1008"/>
              <a:ext cx="636" cy="1680"/>
            </a:xfrm>
            <a:prstGeom prst="rect">
              <a:avLst/>
            </a:prstGeom>
            <a:noFill/>
          </p:spPr>
        </p:pic>
        <p:pic>
          <p:nvPicPr>
            <p:cNvPr id="12" name="Picture 55"/>
            <p:cNvPicPr>
              <a:picLocks noChangeAspect="1" noChangeArrowheads="1"/>
            </p:cNvPicPr>
            <p:nvPr/>
          </p:nvPicPr>
          <p:blipFill>
            <a:blip r:embed="rId2" cstate="print"/>
            <a:srcRect l="35001" r="34999"/>
            <a:stretch>
              <a:fillRect/>
            </a:stretch>
          </p:blipFill>
          <p:spPr bwMode="auto">
            <a:xfrm>
              <a:off x="2250" y="1008"/>
              <a:ext cx="630" cy="1680"/>
            </a:xfrm>
            <a:prstGeom prst="rect">
              <a:avLst/>
            </a:prstGeom>
            <a:noFill/>
          </p:spPr>
        </p:pic>
        <p:pic>
          <p:nvPicPr>
            <p:cNvPr id="13" name="Picture 56"/>
            <p:cNvPicPr>
              <a:picLocks noChangeAspect="1" noChangeArrowheads="1"/>
            </p:cNvPicPr>
            <p:nvPr/>
          </p:nvPicPr>
          <p:blipFill>
            <a:blip r:embed="rId2" cstate="print"/>
            <a:srcRect l="35001" r="34999"/>
            <a:stretch>
              <a:fillRect/>
            </a:stretch>
          </p:blipFill>
          <p:spPr bwMode="auto">
            <a:xfrm>
              <a:off x="3013" y="1008"/>
              <a:ext cx="539" cy="1680"/>
            </a:xfrm>
            <a:prstGeom prst="rect">
              <a:avLst/>
            </a:prstGeom>
            <a:noFill/>
          </p:spPr>
        </p:pic>
      </p:grpSp>
      <p:pic>
        <p:nvPicPr>
          <p:cNvPr id="58"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3810000" y="381000"/>
            <a:ext cx="969034" cy="3707780"/>
          </a:xfrm>
          <a:prstGeom prst="rect">
            <a:avLst/>
          </a:prstGeom>
          <a:noFill/>
        </p:spPr>
      </p:pic>
      <p:pic>
        <p:nvPicPr>
          <p:cNvPr id="59"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16200000">
            <a:off x="4288766" y="633393"/>
            <a:ext cx="969034" cy="3707780"/>
          </a:xfrm>
          <a:prstGeom prst="rect">
            <a:avLst/>
          </a:prstGeom>
          <a:noFill/>
        </p:spPr>
      </p:pic>
      <p:pic>
        <p:nvPicPr>
          <p:cNvPr id="60"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5059405">
            <a:off x="4075206" y="-385805"/>
            <a:ext cx="969034" cy="3707780"/>
          </a:xfrm>
          <a:prstGeom prst="rect">
            <a:avLst/>
          </a:prstGeom>
          <a:noFill/>
        </p:spPr>
      </p:pic>
      <p:pic>
        <p:nvPicPr>
          <p:cNvPr id="61"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4267200" y="381000"/>
            <a:ext cx="969034" cy="3707780"/>
          </a:xfrm>
          <a:prstGeom prst="rect">
            <a:avLst/>
          </a:prstGeom>
          <a:noFill/>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2800" dirty="0" smtClean="0">
            <a:solidFill>
              <a:schemeClr val="bg1"/>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40830</TotalTime>
  <Words>1368</Words>
  <Application>Microsoft Office PowerPoint</Application>
  <PresentationFormat>On-screen Show (4:3)</PresentationFormat>
  <Paragraphs>310</Paragraphs>
  <Slides>49</Slides>
  <Notes>0</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49</vt:i4>
      </vt:variant>
    </vt:vector>
  </HeadingPairs>
  <TitlesOfParts>
    <vt:vector size="61" baseType="lpstr">
      <vt:lpstr>ＭＳ Ｐゴシック</vt:lpstr>
      <vt:lpstr>arial</vt:lpstr>
      <vt:lpstr>arial</vt:lpstr>
      <vt:lpstr>Calibri</vt:lpstr>
      <vt:lpstr>Comic Sans MS</vt:lpstr>
      <vt:lpstr>MathJax_Main</vt:lpstr>
      <vt:lpstr>MathJax_Math-italic</vt:lpstr>
      <vt:lpstr>Symbol</vt:lpstr>
      <vt:lpstr>Trebuchet MS</vt:lpstr>
      <vt:lpstr>Wingdings</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Non-Central A+A Geometry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New Detector at RHIC</vt:lpstr>
      <vt:lpstr>Precision Imaging of QGP Over Key Kinematics</vt:lpstr>
      <vt:lpstr>Precision Imaging of QGP Over Key Kinematics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nagle</dc:creator>
  <cp:lastModifiedBy>James L Nagle</cp:lastModifiedBy>
  <cp:revision>317</cp:revision>
  <dcterms:created xsi:type="dcterms:W3CDTF">2011-04-24T10:36:49Z</dcterms:created>
  <dcterms:modified xsi:type="dcterms:W3CDTF">2016-12-08T20:03:47Z</dcterms:modified>
</cp:coreProperties>
</file>