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76" r:id="rId5"/>
    <p:sldId id="277" r:id="rId6"/>
    <p:sldId id="287" r:id="rId7"/>
    <p:sldId id="286" r:id="rId8"/>
    <p:sldId id="268" r:id="rId9"/>
    <p:sldId id="285" r:id="rId10"/>
    <p:sldId id="259" r:id="rId11"/>
    <p:sldId id="279" r:id="rId12"/>
    <p:sldId id="272" r:id="rId13"/>
    <p:sldId id="267" r:id="rId14"/>
    <p:sldId id="274" r:id="rId15"/>
    <p:sldId id="280" r:id="rId16"/>
    <p:sldId id="282" r:id="rId17"/>
    <p:sldId id="281" r:id="rId18"/>
    <p:sldId id="269" r:id="rId19"/>
    <p:sldId id="283" r:id="rId20"/>
    <p:sldId id="278" r:id="rId21"/>
    <p:sldId id="288" r:id="rId22"/>
    <p:sldId id="264" r:id="rId23"/>
    <p:sldId id="273" r:id="rId24"/>
    <p:sldId id="265" r:id="rId25"/>
    <p:sldId id="266" r:id="rId26"/>
    <p:sldId id="271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FBF30-2F28-4301-BE95-8A72A0E3343E}" type="datetimeFigureOut">
              <a:rPr lang="en-US" smtClean="0"/>
              <a:pPr/>
              <a:t>9/28/2015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D7F4A-5900-41CB-B165-8E91248E2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24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16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qm2015.riken.jp/images15/top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96228"/>
            <a:ext cx="2667000" cy="5617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58332" y="4953000"/>
            <a:ext cx="6766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Jamie Nagle, Darren </a:t>
            </a:r>
            <a:r>
              <a:rPr lang="en-US" sz="2400" i="1" dirty="0" err="1" smtClean="0">
                <a:solidFill>
                  <a:schemeClr val="bg1"/>
                </a:solidFill>
              </a:rPr>
              <a:t>McGlinchey</a:t>
            </a:r>
            <a:r>
              <a:rPr lang="en-US" sz="2400" i="1" dirty="0" smtClean="0">
                <a:solidFill>
                  <a:schemeClr val="bg1"/>
                </a:solidFill>
              </a:rPr>
              <a:t>, Javier </a:t>
            </a:r>
            <a:r>
              <a:rPr lang="en-US" sz="2400" i="1" dirty="0" err="1" smtClean="0">
                <a:solidFill>
                  <a:schemeClr val="bg1"/>
                </a:solidFill>
              </a:rPr>
              <a:t>Orjuela</a:t>
            </a:r>
            <a:r>
              <a:rPr lang="en-US" sz="2400" i="1" dirty="0" smtClean="0">
                <a:solidFill>
                  <a:schemeClr val="bg1"/>
                </a:solidFill>
              </a:rPr>
              <a:t> Koop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University of Colorado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33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To Be  or Not to Be</a:t>
            </a:r>
          </a:p>
        </p:txBody>
      </p:sp>
      <p:pic>
        <p:nvPicPr>
          <p:cNvPr id="11268" name="Picture 4" descr="http://static.topyaps.com/wp-content/uploads/2013/03/To-be-or-not-to-be-that-is-the-ques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4785"/>
            <a:ext cx="6210300" cy="3505815"/>
          </a:xfrm>
          <a:prstGeom prst="rect">
            <a:avLst/>
          </a:prstGeom>
          <a:noFill/>
        </p:spPr>
      </p:pic>
      <p:sp>
        <p:nvSpPr>
          <p:cNvPr id="26626" name="AutoShape 2" descr="Displaying pictu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Displaying pictur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9" name="Picture 5" descr="C:\Users\nagle\Downloads\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598528"/>
            <a:ext cx="1600199" cy="12594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21420595">
            <a:off x="2882862" y="6450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Collective</a:t>
            </a:r>
          </a:p>
        </p:txBody>
      </p:sp>
      <p:sp>
        <p:nvSpPr>
          <p:cNvPr id="11" name="TextBox 10"/>
          <p:cNvSpPr txBox="1"/>
          <p:nvPr/>
        </p:nvSpPr>
        <p:spPr>
          <a:xfrm rot="203905">
            <a:off x="6263910" y="59147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Bradley Hand ITC" pitchFamily="66" charset="0"/>
              </a:rPr>
              <a:t>Collective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5200" y="49666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radley Hand ITC" pitchFamily="66" charset="0"/>
              </a:rPr>
              <a:t>^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96000" y="5410200"/>
            <a:ext cx="14478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5026" y="152400"/>
            <a:ext cx="268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AMPT Details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8609" t="19792" r="3367" b="11458"/>
          <a:stretch>
            <a:fillRect/>
          </a:stretch>
        </p:blipFill>
        <p:spPr bwMode="auto">
          <a:xfrm>
            <a:off x="1143000" y="864220"/>
            <a:ext cx="7162800" cy="576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95599" y="1778619"/>
            <a:ext cx="4542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Central </a:t>
            </a:r>
            <a:r>
              <a:rPr lang="en-US" sz="3600" b="1" dirty="0" err="1" smtClean="0">
                <a:solidFill>
                  <a:srgbClr val="FF0000"/>
                </a:solidFill>
              </a:rPr>
              <a:t>p+Au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55% of </a:t>
            </a:r>
            <a:r>
              <a:rPr lang="en-US" sz="3600" dirty="0" err="1" smtClean="0">
                <a:solidFill>
                  <a:srgbClr val="FF0000"/>
                </a:solidFill>
              </a:rPr>
              <a:t>partons</a:t>
            </a:r>
            <a:r>
              <a:rPr lang="en-US" sz="3600" dirty="0" smtClean="0">
                <a:solidFill>
                  <a:srgbClr val="FF0000"/>
                </a:solidFill>
              </a:rPr>
              <a:t> have </a:t>
            </a:r>
            <a:r>
              <a:rPr lang="en-US" sz="3600" i="1" dirty="0" smtClean="0">
                <a:solidFill>
                  <a:srgbClr val="FF0000"/>
                </a:solidFill>
              </a:rPr>
              <a:t>zero</a:t>
            </a:r>
            <a:r>
              <a:rPr lang="en-US" sz="3600" dirty="0" smtClean="0">
                <a:solidFill>
                  <a:srgbClr val="FF0000"/>
                </a:solidFill>
              </a:rPr>
              <a:t> scatters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1981200"/>
            <a:ext cx="914400" cy="4038600"/>
          </a:xfrm>
          <a:prstGeom prst="rect">
            <a:avLst/>
          </a:prstGeom>
          <a:solidFill>
            <a:srgbClr val="FF0000">
              <a:alpha val="49000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_pAu_zo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26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381000"/>
            <a:ext cx="50292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Central </a:t>
            </a:r>
            <a:r>
              <a:rPr lang="en-US" sz="3200" dirty="0" err="1" smtClean="0">
                <a:solidFill>
                  <a:schemeClr val="bg1"/>
                </a:solidFill>
              </a:rPr>
              <a:t>p+Au</a:t>
            </a:r>
            <a:r>
              <a:rPr lang="en-US" sz="3200" dirty="0" smtClean="0">
                <a:solidFill>
                  <a:schemeClr val="bg1"/>
                </a:solidFill>
              </a:rPr>
              <a:t> @ 200 </a:t>
            </a:r>
            <a:r>
              <a:rPr lang="en-US" sz="3200" dirty="0" err="1" smtClean="0">
                <a:solidFill>
                  <a:schemeClr val="bg1"/>
                </a:solidFill>
              </a:rPr>
              <a:t>GeV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~ 200 </a:t>
            </a:r>
            <a:r>
              <a:rPr lang="en-US" sz="3200" dirty="0" err="1" smtClean="0">
                <a:solidFill>
                  <a:schemeClr val="bg1"/>
                </a:solidFill>
              </a:rPr>
              <a:t>partons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AMPT has all (anti)quarks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 &lt; 30 </a:t>
            </a:r>
            <a:r>
              <a:rPr lang="en-US" sz="3200" dirty="0" err="1" smtClean="0">
                <a:solidFill>
                  <a:schemeClr val="bg1"/>
                </a:solidFill>
              </a:rPr>
              <a:t>MeV</a:t>
            </a:r>
            <a:r>
              <a:rPr lang="en-US" sz="3200" dirty="0" smtClean="0">
                <a:solidFill>
                  <a:schemeClr val="bg1"/>
                </a:solidFill>
              </a:rPr>
              <a:t>/c</a:t>
            </a:r>
            <a:r>
              <a:rPr lang="en-US" sz="3200" baseline="30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and zero gluons</a:t>
            </a:r>
            <a:r>
              <a:rPr lang="en-US" sz="3200" dirty="0" smtClean="0">
                <a:solidFill>
                  <a:schemeClr val="bg1"/>
                </a:solidFill>
              </a:rPr>
              <a:t>!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66"/>
                </a:solidFill>
              </a:rPr>
              <a:t>Scatters = 0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Scatters = 1</a:t>
            </a:r>
          </a:p>
          <a:p>
            <a:pPr algn="ctr"/>
            <a:r>
              <a:rPr lang="en-US" sz="3200" dirty="0" err="1" smtClean="0">
                <a:solidFill>
                  <a:srgbClr val="00B050"/>
                </a:solidFill>
              </a:rPr>
              <a:t>Scaters</a:t>
            </a:r>
            <a:r>
              <a:rPr lang="en-US" sz="3200" dirty="0" smtClean="0">
                <a:solidFill>
                  <a:srgbClr val="00B050"/>
                </a:solidFill>
              </a:rPr>
              <a:t> &gt;=2</a:t>
            </a:r>
          </a:p>
          <a:p>
            <a:pPr algn="ctr"/>
            <a:endParaRPr lang="en-US" sz="3200" dirty="0" smtClean="0">
              <a:solidFill>
                <a:srgbClr val="00B050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~ 45 </a:t>
            </a:r>
            <a:r>
              <a:rPr lang="en-US" sz="3200" dirty="0" err="1" smtClean="0">
                <a:solidFill>
                  <a:schemeClr val="bg1"/>
                </a:solidFill>
              </a:rPr>
              <a:t>parton-parton</a:t>
            </a:r>
            <a:r>
              <a:rPr lang="en-US" sz="3200" dirty="0" smtClean="0">
                <a:solidFill>
                  <a:schemeClr val="bg1"/>
                </a:solidFill>
              </a:rPr>
              <a:t> scatterings</a:t>
            </a:r>
          </a:p>
          <a:p>
            <a:pPr algn="ctr"/>
            <a:endParaRPr lang="en-US" sz="3200" dirty="0" smtClean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127" r="51977"/>
          <a:stretch>
            <a:fillRect/>
          </a:stretch>
        </p:blipFill>
        <p:spPr bwMode="auto">
          <a:xfrm>
            <a:off x="-157163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8382000" y="5867400"/>
            <a:ext cx="457200" cy="3810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458200" y="5943600"/>
            <a:ext cx="457200" cy="381000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9195" t="19792" r="3367" b="12500"/>
          <a:stretch>
            <a:fillRect/>
          </a:stretch>
        </p:blipFill>
        <p:spPr bwMode="auto">
          <a:xfrm>
            <a:off x="267925" y="838200"/>
            <a:ext cx="712176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62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</a:t>
            </a:r>
            <a:r>
              <a:rPr lang="en-US" sz="3600" baseline="-25000" dirty="0" smtClean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4723" y="6182380"/>
            <a:ext cx="308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Parton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(</a:t>
            </a:r>
            <a:r>
              <a:rPr lang="en-US" sz="2800" dirty="0" err="1" smtClean="0"/>
              <a:t>GeV</a:t>
            </a:r>
            <a:r>
              <a:rPr lang="en-US" sz="2800" dirty="0" smtClean="0"/>
              <a:t>/c)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2773740"/>
            <a:ext cx="5029200" cy="156966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Why isn’t this flat with </a:t>
            </a:r>
            <a:r>
              <a:rPr lang="en-US" sz="3200" dirty="0" err="1" smtClean="0">
                <a:solidFill>
                  <a:srgbClr val="FFC000"/>
                </a:solidFill>
              </a:rPr>
              <a:t>p</a:t>
            </a:r>
            <a:r>
              <a:rPr lang="en-US" sz="3200" baseline="-25000" dirty="0" err="1" smtClean="0">
                <a:solidFill>
                  <a:srgbClr val="FFC000"/>
                </a:solidFill>
              </a:rPr>
              <a:t>T</a:t>
            </a:r>
            <a:r>
              <a:rPr lang="en-US" sz="3200" dirty="0" smtClean="0">
                <a:solidFill>
                  <a:srgbClr val="FFC000"/>
                </a:solidFill>
              </a:rPr>
              <a:t> since </a:t>
            </a:r>
            <a:r>
              <a:rPr lang="en-US" sz="32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n-US" sz="3200" dirty="0" smtClean="0">
                <a:solidFill>
                  <a:srgbClr val="FFC000"/>
                </a:solidFill>
              </a:rPr>
              <a:t>=1.5 </a:t>
            </a:r>
            <a:r>
              <a:rPr lang="en-US" sz="3200" dirty="0" err="1" smtClean="0">
                <a:solidFill>
                  <a:srgbClr val="FFC000"/>
                </a:solidFill>
              </a:rPr>
              <a:t>mb</a:t>
            </a:r>
            <a:r>
              <a:rPr lang="en-US" sz="3200" dirty="0" smtClean="0">
                <a:solidFill>
                  <a:srgbClr val="FFC000"/>
                </a:solidFill>
              </a:rPr>
              <a:t> is momentum independent?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427" y="152400"/>
            <a:ext cx="5810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AMPT – Just the </a:t>
            </a:r>
            <a:r>
              <a:rPr lang="en-US" sz="3600" u="sng" dirty="0" err="1" smtClean="0">
                <a:solidFill>
                  <a:schemeClr val="bg1"/>
                </a:solidFill>
              </a:rPr>
              <a:t>Partons</a:t>
            </a:r>
            <a:r>
              <a:rPr lang="en-US" sz="3600" u="sng" dirty="0" smtClean="0">
                <a:solidFill>
                  <a:schemeClr val="bg1"/>
                </a:solidFill>
              </a:rPr>
              <a:t> (ZPC)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8348" y="1929825"/>
            <a:ext cx="4037452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Prob. to Not Scatter (</a:t>
            </a:r>
            <a:r>
              <a:rPr lang="en-US" sz="3200" dirty="0" smtClean="0">
                <a:solidFill>
                  <a:srgbClr val="FFC000"/>
                </a:solidFill>
                <a:latin typeface="Symbol" pitchFamily="18" charset="2"/>
              </a:rPr>
              <a:t>f</a:t>
            </a:r>
            <a:r>
              <a:rPr lang="en-US" sz="3200" dirty="0" smtClean="0">
                <a:solidFill>
                  <a:srgbClr val="FFC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44222"/>
            <a:ext cx="4267200" cy="398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44223"/>
            <a:ext cx="4343400" cy="400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4953000"/>
            <a:ext cx="8635889" cy="191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Low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partons</a:t>
            </a:r>
            <a:r>
              <a:rPr lang="en-US" sz="3200" dirty="0" smtClean="0">
                <a:solidFill>
                  <a:schemeClr val="bg1"/>
                </a:solidFill>
              </a:rPr>
              <a:t> do not interact for &gt; 1 fm/c</a:t>
            </a:r>
          </a:p>
          <a:p>
            <a:pPr algn="ctr"/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) depends on formation time</a:t>
            </a:r>
          </a:p>
          <a:p>
            <a:pPr algn="ctr"/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Not yet clear why &lt;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3200" baseline="-25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scatt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&gt; drops for high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partons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115669"/>
            <a:ext cx="4507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Parton Formation Time</a:t>
            </a:r>
          </a:p>
        </p:txBody>
      </p:sp>
      <p:sp>
        <p:nvSpPr>
          <p:cNvPr id="7" name="Freeform 6"/>
          <p:cNvSpPr/>
          <p:nvPr/>
        </p:nvSpPr>
        <p:spPr>
          <a:xfrm>
            <a:off x="661182" y="1322363"/>
            <a:ext cx="3263704" cy="3024554"/>
          </a:xfrm>
          <a:custGeom>
            <a:avLst/>
            <a:gdLst>
              <a:gd name="connsiteX0" fmla="*/ 0 w 3263704"/>
              <a:gd name="connsiteY0" fmla="*/ 0 h 3024554"/>
              <a:gd name="connsiteX1" fmla="*/ 70338 w 3263704"/>
              <a:gd name="connsiteY1" fmla="*/ 1041009 h 3024554"/>
              <a:gd name="connsiteX2" fmla="*/ 154744 w 3263704"/>
              <a:gd name="connsiteY2" fmla="*/ 1856935 h 3024554"/>
              <a:gd name="connsiteX3" fmla="*/ 407963 w 3263704"/>
              <a:gd name="connsiteY3" fmla="*/ 2349305 h 3024554"/>
              <a:gd name="connsiteX4" fmla="*/ 1308295 w 3263704"/>
              <a:gd name="connsiteY4" fmla="*/ 2743200 h 3024554"/>
              <a:gd name="connsiteX5" fmla="*/ 3263704 w 3263704"/>
              <a:gd name="connsiteY5" fmla="*/ 3024554 h 302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3704" h="3024554">
                <a:moveTo>
                  <a:pt x="0" y="0"/>
                </a:moveTo>
                <a:cubicBezTo>
                  <a:pt x="22273" y="365760"/>
                  <a:pt x="44547" y="731520"/>
                  <a:pt x="70338" y="1041009"/>
                </a:cubicBezTo>
                <a:cubicBezTo>
                  <a:pt x="96129" y="1350498"/>
                  <a:pt x="98473" y="1638886"/>
                  <a:pt x="154744" y="1856935"/>
                </a:cubicBezTo>
                <a:cubicBezTo>
                  <a:pt x="211015" y="2074984"/>
                  <a:pt x="215705" y="2201594"/>
                  <a:pt x="407963" y="2349305"/>
                </a:cubicBezTo>
                <a:cubicBezTo>
                  <a:pt x="600221" y="2497016"/>
                  <a:pt x="832338" y="2630659"/>
                  <a:pt x="1308295" y="2743200"/>
                </a:cubicBezTo>
                <a:cubicBezTo>
                  <a:pt x="1784252" y="2855742"/>
                  <a:pt x="2523978" y="2940148"/>
                  <a:pt x="3263704" y="3024554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2173069"/>
            <a:ext cx="315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Formation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1334869"/>
            <a:ext cx="153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&lt;</a:t>
            </a:r>
            <a:r>
              <a:rPr lang="en-US" sz="3600" dirty="0" err="1" smtClean="0">
                <a:solidFill>
                  <a:schemeClr val="tx2"/>
                </a:solidFill>
              </a:rPr>
              <a:t>N</a:t>
            </a:r>
            <a:r>
              <a:rPr lang="en-US" sz="3600" baseline="-25000" dirty="0" err="1" smtClean="0">
                <a:solidFill>
                  <a:schemeClr val="tx2"/>
                </a:solidFill>
              </a:rPr>
              <a:t>scatt</a:t>
            </a:r>
            <a:r>
              <a:rPr lang="en-US" sz="3600" dirty="0" smtClean="0">
                <a:solidFill>
                  <a:schemeClr val="tx2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33016" t="22917" r="35944" b="18750"/>
          <a:stretch>
            <a:fillRect/>
          </a:stretch>
        </p:blipFill>
        <p:spPr bwMode="auto">
          <a:xfrm>
            <a:off x="0" y="1575758"/>
            <a:ext cx="5029200" cy="531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38400" y="76200"/>
            <a:ext cx="4496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>
                <a:solidFill>
                  <a:schemeClr val="bg1"/>
                </a:solidFill>
              </a:rPr>
              <a:t>Hadronization</a:t>
            </a:r>
            <a:r>
              <a:rPr lang="en-US" sz="3600" u="sng" dirty="0" smtClean="0">
                <a:solidFill>
                  <a:schemeClr val="bg1"/>
                </a:solidFill>
              </a:rPr>
              <a:t> in AMPT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914" y="2895600"/>
            <a:ext cx="3825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Just from </a:t>
            </a:r>
            <a:r>
              <a:rPr lang="en-US" sz="2800" dirty="0" err="1" smtClean="0">
                <a:solidFill>
                  <a:srgbClr val="FF0000"/>
                </a:solidFill>
              </a:rPr>
              <a:t>parton</a:t>
            </a:r>
            <a:r>
              <a:rPr lang="en-US" sz="2800" dirty="0" smtClean="0">
                <a:solidFill>
                  <a:srgbClr val="FF0000"/>
                </a:solidFill>
              </a:rPr>
              <a:t> cascade</a:t>
            </a: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Just after </a:t>
            </a:r>
            <a:r>
              <a:rPr lang="en-US" sz="2800" dirty="0" err="1" smtClean="0">
                <a:solidFill>
                  <a:srgbClr val="0070C0"/>
                </a:solidFill>
              </a:rPr>
              <a:t>hadronization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1981200"/>
            <a:ext cx="381000" cy="3048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127" r="51977" b="38889"/>
          <a:stretch>
            <a:fillRect/>
          </a:stretch>
        </p:blipFill>
        <p:spPr bwMode="auto">
          <a:xfrm>
            <a:off x="5410200" y="1371600"/>
            <a:ext cx="310948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05400" y="4221540"/>
            <a:ext cx="4038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Coalescence just by closest spatial partner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(no momentum space)</a:t>
            </a:r>
          </a:p>
          <a:p>
            <a:pPr algn="ctr"/>
            <a:endParaRPr lang="en-US" sz="10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How to assign a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theory uncertainty?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762000"/>
            <a:ext cx="7630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200 quarks/</a:t>
            </a:r>
            <a:r>
              <a:rPr lang="en-US" sz="3600" dirty="0" err="1" smtClean="0">
                <a:solidFill>
                  <a:schemeClr val="bg1"/>
                </a:solidFill>
              </a:rPr>
              <a:t>antiquarks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 ~ 100 mesons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20102791">
            <a:off x="7462705" y="2543803"/>
            <a:ext cx="533400" cy="152400"/>
          </a:xfrm>
          <a:prstGeom prst="ellipse">
            <a:avLst/>
          </a:prstGeom>
          <a:ln w="38100"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A.png"/>
          <p:cNvPicPr>
            <a:picLocks noChangeAspect="1"/>
          </p:cNvPicPr>
          <p:nvPr/>
        </p:nvPicPr>
        <p:blipFill>
          <a:blip r:embed="rId2" cstate="print"/>
          <a:srcRect t="52222" r="52670"/>
          <a:stretch>
            <a:fillRect/>
          </a:stretch>
        </p:blipFill>
        <p:spPr>
          <a:xfrm>
            <a:off x="1295400" y="1066800"/>
            <a:ext cx="6781800" cy="548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6757" y="1214497"/>
            <a:ext cx="5108643" cy="20621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sym typeface="Wingdings" pitchFamily="2" charset="2"/>
              </a:rPr>
              <a:t>No Parton or </a:t>
            </a:r>
            <a:r>
              <a:rPr lang="en-US" sz="3200" dirty="0" err="1" smtClean="0">
                <a:solidFill>
                  <a:srgbClr val="FFC000"/>
                </a:solidFill>
                <a:sym typeface="Wingdings" pitchFamily="2" charset="2"/>
              </a:rPr>
              <a:t>Hadron</a:t>
            </a:r>
            <a:r>
              <a:rPr lang="en-US" sz="3200" dirty="0" smtClean="0">
                <a:solidFill>
                  <a:srgbClr val="FFC000"/>
                </a:solidFill>
                <a:sym typeface="Wingdings" pitchFamily="2" charset="2"/>
              </a:rPr>
              <a:t> Cascade</a:t>
            </a:r>
          </a:p>
          <a:p>
            <a:pPr algn="ctr"/>
            <a:r>
              <a:rPr lang="en-US" sz="3200" dirty="0" err="1" smtClean="0">
                <a:solidFill>
                  <a:srgbClr val="00B050"/>
                </a:solidFill>
                <a:sym typeface="Wingdings" pitchFamily="2" charset="2"/>
              </a:rPr>
              <a:t>Hadron</a:t>
            </a:r>
            <a:r>
              <a:rPr lang="en-US" sz="3200" dirty="0" smtClean="0">
                <a:solidFill>
                  <a:srgbClr val="00B050"/>
                </a:solidFill>
                <a:sym typeface="Wingdings" pitchFamily="2" charset="2"/>
              </a:rPr>
              <a:t> Cascade Only</a:t>
            </a:r>
            <a:endParaRPr lang="en-US" sz="3200" dirty="0" smtClean="0">
              <a:solidFill>
                <a:srgbClr val="FFC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Parton Cascade </a:t>
            </a:r>
            <a:r>
              <a:rPr lang="en-US" sz="3200" dirty="0" smtClean="0">
                <a:solidFill>
                  <a:srgbClr val="0070C0"/>
                </a:solidFill>
                <a:sym typeface="Wingdings" pitchFamily="2" charset="2"/>
              </a:rPr>
              <a:t> Hadrons</a:t>
            </a:r>
          </a:p>
          <a:p>
            <a:pPr algn="ctr"/>
            <a:r>
              <a:rPr lang="en-US" sz="3200" dirty="0" smtClean="0">
                <a:solidFill>
                  <a:srgbClr val="CC0099"/>
                </a:solidFill>
                <a:sym typeface="Wingdings" pitchFamily="2" charset="2"/>
              </a:rPr>
              <a:t>Also </a:t>
            </a:r>
            <a:r>
              <a:rPr lang="en-US" sz="3200" dirty="0" err="1" smtClean="0">
                <a:solidFill>
                  <a:srgbClr val="CC0099"/>
                </a:solidFill>
                <a:sym typeface="Wingdings" pitchFamily="2" charset="2"/>
              </a:rPr>
              <a:t>Hadron</a:t>
            </a:r>
            <a:r>
              <a:rPr lang="en-US" sz="3200" dirty="0" smtClean="0">
                <a:solidFill>
                  <a:srgbClr val="CC0099"/>
                </a:solidFill>
                <a:sym typeface="Wingdings" pitchFamily="2" charset="2"/>
              </a:rPr>
              <a:t> Cascade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228600"/>
            <a:ext cx="549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Contributions for Each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_dAu_zo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2632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52025" y="1121542"/>
            <a:ext cx="1083212" cy="960476"/>
          </a:xfrm>
          <a:custGeom>
            <a:avLst/>
            <a:gdLst>
              <a:gd name="connsiteX0" fmla="*/ 970670 w 1083212"/>
              <a:gd name="connsiteY0" fmla="*/ 144550 h 960476"/>
              <a:gd name="connsiteX1" fmla="*/ 956603 w 1083212"/>
              <a:gd name="connsiteY1" fmla="*/ 102347 h 960476"/>
              <a:gd name="connsiteX2" fmla="*/ 914400 w 1083212"/>
              <a:gd name="connsiteY2" fmla="*/ 88280 h 960476"/>
              <a:gd name="connsiteX3" fmla="*/ 787790 w 1083212"/>
              <a:gd name="connsiteY3" fmla="*/ 46076 h 960476"/>
              <a:gd name="connsiteX4" fmla="*/ 689317 w 1083212"/>
              <a:gd name="connsiteY4" fmla="*/ 17941 h 960476"/>
              <a:gd name="connsiteX5" fmla="*/ 576775 w 1083212"/>
              <a:gd name="connsiteY5" fmla="*/ 3873 h 960476"/>
              <a:gd name="connsiteX6" fmla="*/ 365760 w 1083212"/>
              <a:gd name="connsiteY6" fmla="*/ 17941 h 960476"/>
              <a:gd name="connsiteX7" fmla="*/ 309489 w 1083212"/>
              <a:gd name="connsiteY7" fmla="*/ 74212 h 960476"/>
              <a:gd name="connsiteX8" fmla="*/ 295421 w 1083212"/>
              <a:gd name="connsiteY8" fmla="*/ 116415 h 960476"/>
              <a:gd name="connsiteX9" fmla="*/ 281353 w 1083212"/>
              <a:gd name="connsiteY9" fmla="*/ 200821 h 960476"/>
              <a:gd name="connsiteX10" fmla="*/ 182880 w 1083212"/>
              <a:gd name="connsiteY10" fmla="*/ 313363 h 960476"/>
              <a:gd name="connsiteX11" fmla="*/ 84406 w 1083212"/>
              <a:gd name="connsiteY11" fmla="*/ 397769 h 960476"/>
              <a:gd name="connsiteX12" fmla="*/ 42203 w 1083212"/>
              <a:gd name="connsiteY12" fmla="*/ 439972 h 960476"/>
              <a:gd name="connsiteX13" fmla="*/ 14067 w 1083212"/>
              <a:gd name="connsiteY13" fmla="*/ 524378 h 960476"/>
              <a:gd name="connsiteX14" fmla="*/ 0 w 1083212"/>
              <a:gd name="connsiteY14" fmla="*/ 566581 h 960476"/>
              <a:gd name="connsiteX15" fmla="*/ 28135 w 1083212"/>
              <a:gd name="connsiteY15" fmla="*/ 735393 h 960476"/>
              <a:gd name="connsiteX16" fmla="*/ 112541 w 1083212"/>
              <a:gd name="connsiteY16" fmla="*/ 805732 h 960476"/>
              <a:gd name="connsiteX17" fmla="*/ 168812 w 1083212"/>
              <a:gd name="connsiteY17" fmla="*/ 862003 h 960476"/>
              <a:gd name="connsiteX18" fmla="*/ 253218 w 1083212"/>
              <a:gd name="connsiteY18" fmla="*/ 890138 h 960476"/>
              <a:gd name="connsiteX19" fmla="*/ 295421 w 1083212"/>
              <a:gd name="connsiteY19" fmla="*/ 918273 h 960476"/>
              <a:gd name="connsiteX20" fmla="*/ 436098 w 1083212"/>
              <a:gd name="connsiteY20" fmla="*/ 960476 h 960476"/>
              <a:gd name="connsiteX21" fmla="*/ 731520 w 1083212"/>
              <a:gd name="connsiteY21" fmla="*/ 946409 h 960476"/>
              <a:gd name="connsiteX22" fmla="*/ 815926 w 1083212"/>
              <a:gd name="connsiteY22" fmla="*/ 918273 h 960476"/>
              <a:gd name="connsiteX23" fmla="*/ 858129 w 1083212"/>
              <a:gd name="connsiteY23" fmla="*/ 904206 h 960476"/>
              <a:gd name="connsiteX24" fmla="*/ 914400 w 1083212"/>
              <a:gd name="connsiteY24" fmla="*/ 833867 h 960476"/>
              <a:gd name="connsiteX25" fmla="*/ 956603 w 1083212"/>
              <a:gd name="connsiteY25" fmla="*/ 749461 h 960476"/>
              <a:gd name="connsiteX26" fmla="*/ 998806 w 1083212"/>
              <a:gd name="connsiteY26" fmla="*/ 665055 h 960476"/>
              <a:gd name="connsiteX27" fmla="*/ 1055077 w 1083212"/>
              <a:gd name="connsiteY27" fmla="*/ 566581 h 960476"/>
              <a:gd name="connsiteX28" fmla="*/ 1069144 w 1083212"/>
              <a:gd name="connsiteY28" fmla="*/ 510310 h 960476"/>
              <a:gd name="connsiteX29" fmla="*/ 1083212 w 1083212"/>
              <a:gd name="connsiteY29" fmla="*/ 468107 h 960476"/>
              <a:gd name="connsiteX30" fmla="*/ 1069144 w 1083212"/>
              <a:gd name="connsiteY30" fmla="*/ 257092 h 960476"/>
              <a:gd name="connsiteX31" fmla="*/ 1026941 w 1083212"/>
              <a:gd name="connsiteY31" fmla="*/ 186753 h 960476"/>
              <a:gd name="connsiteX32" fmla="*/ 970670 w 1083212"/>
              <a:gd name="connsiteY32" fmla="*/ 144550 h 96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83212" h="960476">
                <a:moveTo>
                  <a:pt x="970670" y="144550"/>
                </a:moveTo>
                <a:cubicBezTo>
                  <a:pt x="958947" y="130482"/>
                  <a:pt x="967088" y="112832"/>
                  <a:pt x="956603" y="102347"/>
                </a:cubicBezTo>
                <a:cubicBezTo>
                  <a:pt x="946118" y="91862"/>
                  <a:pt x="927663" y="94912"/>
                  <a:pt x="914400" y="88280"/>
                </a:cubicBezTo>
                <a:cubicBezTo>
                  <a:pt x="796917" y="29539"/>
                  <a:pt x="975837" y="87863"/>
                  <a:pt x="787790" y="46076"/>
                </a:cubicBezTo>
                <a:cubicBezTo>
                  <a:pt x="687453" y="23779"/>
                  <a:pt x="811855" y="38365"/>
                  <a:pt x="689317" y="17941"/>
                </a:cubicBezTo>
                <a:cubicBezTo>
                  <a:pt x="652025" y="11726"/>
                  <a:pt x="614289" y="8562"/>
                  <a:pt x="576775" y="3873"/>
                </a:cubicBezTo>
                <a:cubicBezTo>
                  <a:pt x="506437" y="8562"/>
                  <a:pt x="433933" y="0"/>
                  <a:pt x="365760" y="17941"/>
                </a:cubicBezTo>
                <a:cubicBezTo>
                  <a:pt x="340107" y="24692"/>
                  <a:pt x="309489" y="74212"/>
                  <a:pt x="309489" y="74212"/>
                </a:cubicBezTo>
                <a:cubicBezTo>
                  <a:pt x="304800" y="88280"/>
                  <a:pt x="298638" y="101939"/>
                  <a:pt x="295421" y="116415"/>
                </a:cubicBezTo>
                <a:cubicBezTo>
                  <a:pt x="289233" y="144259"/>
                  <a:pt x="290373" y="173761"/>
                  <a:pt x="281353" y="200821"/>
                </a:cubicBezTo>
                <a:cubicBezTo>
                  <a:pt x="269721" y="235717"/>
                  <a:pt x="196737" y="299506"/>
                  <a:pt x="182880" y="313363"/>
                </a:cubicBezTo>
                <a:cubicBezTo>
                  <a:pt x="78166" y="418078"/>
                  <a:pt x="210725" y="289496"/>
                  <a:pt x="84406" y="397769"/>
                </a:cubicBezTo>
                <a:cubicBezTo>
                  <a:pt x="69301" y="410716"/>
                  <a:pt x="56271" y="425904"/>
                  <a:pt x="42203" y="439972"/>
                </a:cubicBezTo>
                <a:lnTo>
                  <a:pt x="14067" y="524378"/>
                </a:lnTo>
                <a:lnTo>
                  <a:pt x="0" y="566581"/>
                </a:lnTo>
                <a:cubicBezTo>
                  <a:pt x="9378" y="622852"/>
                  <a:pt x="10095" y="681274"/>
                  <a:pt x="28135" y="735393"/>
                </a:cubicBezTo>
                <a:cubicBezTo>
                  <a:pt x="37891" y="764660"/>
                  <a:pt x="91520" y="787714"/>
                  <a:pt x="112541" y="805732"/>
                </a:cubicBezTo>
                <a:cubicBezTo>
                  <a:pt x="132681" y="822995"/>
                  <a:pt x="143647" y="853615"/>
                  <a:pt x="168812" y="862003"/>
                </a:cubicBezTo>
                <a:cubicBezTo>
                  <a:pt x="196947" y="871381"/>
                  <a:pt x="228542" y="873687"/>
                  <a:pt x="253218" y="890138"/>
                </a:cubicBezTo>
                <a:cubicBezTo>
                  <a:pt x="267286" y="899516"/>
                  <a:pt x="279971" y="911406"/>
                  <a:pt x="295421" y="918273"/>
                </a:cubicBezTo>
                <a:cubicBezTo>
                  <a:pt x="339463" y="937848"/>
                  <a:pt x="389326" y="948784"/>
                  <a:pt x="436098" y="960476"/>
                </a:cubicBezTo>
                <a:cubicBezTo>
                  <a:pt x="534572" y="955787"/>
                  <a:pt x="633537" y="957296"/>
                  <a:pt x="731520" y="946409"/>
                </a:cubicBezTo>
                <a:cubicBezTo>
                  <a:pt x="760996" y="943134"/>
                  <a:pt x="787791" y="927651"/>
                  <a:pt x="815926" y="918273"/>
                </a:cubicBezTo>
                <a:lnTo>
                  <a:pt x="858129" y="904206"/>
                </a:lnTo>
                <a:cubicBezTo>
                  <a:pt x="884296" y="878038"/>
                  <a:pt x="896655" y="869356"/>
                  <a:pt x="914400" y="833867"/>
                </a:cubicBezTo>
                <a:cubicBezTo>
                  <a:pt x="972643" y="717381"/>
                  <a:pt x="875969" y="870410"/>
                  <a:pt x="956603" y="749461"/>
                </a:cubicBezTo>
                <a:cubicBezTo>
                  <a:pt x="982395" y="672083"/>
                  <a:pt x="955172" y="741414"/>
                  <a:pt x="998806" y="665055"/>
                </a:cubicBezTo>
                <a:cubicBezTo>
                  <a:pt x="1070199" y="540117"/>
                  <a:pt x="986528" y="669402"/>
                  <a:pt x="1055077" y="566581"/>
                </a:cubicBezTo>
                <a:cubicBezTo>
                  <a:pt x="1059766" y="547824"/>
                  <a:pt x="1063833" y="528900"/>
                  <a:pt x="1069144" y="510310"/>
                </a:cubicBezTo>
                <a:cubicBezTo>
                  <a:pt x="1073218" y="496052"/>
                  <a:pt x="1083212" y="482936"/>
                  <a:pt x="1083212" y="468107"/>
                </a:cubicBezTo>
                <a:cubicBezTo>
                  <a:pt x="1083212" y="397613"/>
                  <a:pt x="1076929" y="327155"/>
                  <a:pt x="1069144" y="257092"/>
                </a:cubicBezTo>
                <a:cubicBezTo>
                  <a:pt x="1065472" y="224043"/>
                  <a:pt x="1052513" y="205932"/>
                  <a:pt x="1026941" y="186753"/>
                </a:cubicBezTo>
                <a:cubicBezTo>
                  <a:pt x="1018553" y="180462"/>
                  <a:pt x="982393" y="158618"/>
                  <a:pt x="970670" y="144550"/>
                </a:cubicBezTo>
                <a:close/>
              </a:path>
            </a:pathLst>
          </a:custGeom>
          <a:ln w="1905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24222" y="2152357"/>
            <a:ext cx="928467" cy="900332"/>
          </a:xfrm>
          <a:custGeom>
            <a:avLst/>
            <a:gdLst>
              <a:gd name="connsiteX0" fmla="*/ 633046 w 928467"/>
              <a:gd name="connsiteY0" fmla="*/ 0 h 900332"/>
              <a:gd name="connsiteX1" fmla="*/ 548640 w 928467"/>
              <a:gd name="connsiteY1" fmla="*/ 42203 h 900332"/>
              <a:gd name="connsiteX2" fmla="*/ 506436 w 928467"/>
              <a:gd name="connsiteY2" fmla="*/ 84406 h 900332"/>
              <a:gd name="connsiteX3" fmla="*/ 464233 w 928467"/>
              <a:gd name="connsiteY3" fmla="*/ 98474 h 900332"/>
              <a:gd name="connsiteX4" fmla="*/ 422030 w 928467"/>
              <a:gd name="connsiteY4" fmla="*/ 126609 h 900332"/>
              <a:gd name="connsiteX5" fmla="*/ 281353 w 928467"/>
              <a:gd name="connsiteY5" fmla="*/ 140677 h 900332"/>
              <a:gd name="connsiteX6" fmla="*/ 168812 w 928467"/>
              <a:gd name="connsiteY6" fmla="*/ 154745 h 900332"/>
              <a:gd name="connsiteX7" fmla="*/ 126609 w 928467"/>
              <a:gd name="connsiteY7" fmla="*/ 182880 h 900332"/>
              <a:gd name="connsiteX8" fmla="*/ 84406 w 928467"/>
              <a:gd name="connsiteY8" fmla="*/ 196948 h 900332"/>
              <a:gd name="connsiteX9" fmla="*/ 70338 w 928467"/>
              <a:gd name="connsiteY9" fmla="*/ 239151 h 900332"/>
              <a:gd name="connsiteX10" fmla="*/ 42203 w 928467"/>
              <a:gd name="connsiteY10" fmla="*/ 281354 h 900332"/>
              <a:gd name="connsiteX11" fmla="*/ 14067 w 928467"/>
              <a:gd name="connsiteY11" fmla="*/ 365760 h 900332"/>
              <a:gd name="connsiteX12" fmla="*/ 0 w 928467"/>
              <a:gd name="connsiteY12" fmla="*/ 407963 h 900332"/>
              <a:gd name="connsiteX13" fmla="*/ 14067 w 928467"/>
              <a:gd name="connsiteY13" fmla="*/ 548640 h 900332"/>
              <a:gd name="connsiteX14" fmla="*/ 42203 w 928467"/>
              <a:gd name="connsiteY14" fmla="*/ 633046 h 900332"/>
              <a:gd name="connsiteX15" fmla="*/ 84406 w 928467"/>
              <a:gd name="connsiteY15" fmla="*/ 773723 h 900332"/>
              <a:gd name="connsiteX16" fmla="*/ 126609 w 928467"/>
              <a:gd name="connsiteY16" fmla="*/ 844061 h 900332"/>
              <a:gd name="connsiteX17" fmla="*/ 182880 w 928467"/>
              <a:gd name="connsiteY17" fmla="*/ 872197 h 900332"/>
              <a:gd name="connsiteX18" fmla="*/ 267286 w 928467"/>
              <a:gd name="connsiteY18" fmla="*/ 900332 h 900332"/>
              <a:gd name="connsiteX19" fmla="*/ 576775 w 928467"/>
              <a:gd name="connsiteY19" fmla="*/ 886265 h 900332"/>
              <a:gd name="connsiteX20" fmla="*/ 647113 w 928467"/>
              <a:gd name="connsiteY20" fmla="*/ 844061 h 900332"/>
              <a:gd name="connsiteX21" fmla="*/ 689316 w 928467"/>
              <a:gd name="connsiteY21" fmla="*/ 829994 h 900332"/>
              <a:gd name="connsiteX22" fmla="*/ 815926 w 928467"/>
              <a:gd name="connsiteY22" fmla="*/ 675249 h 900332"/>
              <a:gd name="connsiteX23" fmla="*/ 844061 w 928467"/>
              <a:gd name="connsiteY23" fmla="*/ 633046 h 900332"/>
              <a:gd name="connsiteX24" fmla="*/ 886264 w 928467"/>
              <a:gd name="connsiteY24" fmla="*/ 534572 h 900332"/>
              <a:gd name="connsiteX25" fmla="*/ 914400 w 928467"/>
              <a:gd name="connsiteY25" fmla="*/ 450166 h 900332"/>
              <a:gd name="connsiteX26" fmla="*/ 928467 w 928467"/>
              <a:gd name="connsiteY26" fmla="*/ 407963 h 900332"/>
              <a:gd name="connsiteX27" fmla="*/ 886264 w 928467"/>
              <a:gd name="connsiteY27" fmla="*/ 84406 h 900332"/>
              <a:gd name="connsiteX28" fmla="*/ 872196 w 928467"/>
              <a:gd name="connsiteY28" fmla="*/ 42203 h 900332"/>
              <a:gd name="connsiteX29" fmla="*/ 844061 w 928467"/>
              <a:gd name="connsiteY29" fmla="*/ 14068 h 90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28467" h="900332">
                <a:moveTo>
                  <a:pt x="633046" y="0"/>
                </a:moveTo>
                <a:cubicBezTo>
                  <a:pt x="590749" y="14099"/>
                  <a:pt x="585001" y="11903"/>
                  <a:pt x="548640" y="42203"/>
                </a:cubicBezTo>
                <a:cubicBezTo>
                  <a:pt x="533356" y="54939"/>
                  <a:pt x="522990" y="73370"/>
                  <a:pt x="506436" y="84406"/>
                </a:cubicBezTo>
                <a:cubicBezTo>
                  <a:pt x="494098" y="92631"/>
                  <a:pt x="477496" y="91842"/>
                  <a:pt x="464233" y="98474"/>
                </a:cubicBezTo>
                <a:cubicBezTo>
                  <a:pt x="449111" y="106035"/>
                  <a:pt x="438504" y="122807"/>
                  <a:pt x="422030" y="126609"/>
                </a:cubicBezTo>
                <a:cubicBezTo>
                  <a:pt x="376111" y="137206"/>
                  <a:pt x="328191" y="135473"/>
                  <a:pt x="281353" y="140677"/>
                </a:cubicBezTo>
                <a:cubicBezTo>
                  <a:pt x="243779" y="144852"/>
                  <a:pt x="206326" y="150056"/>
                  <a:pt x="168812" y="154745"/>
                </a:cubicBezTo>
                <a:cubicBezTo>
                  <a:pt x="154744" y="164123"/>
                  <a:pt x="141731" y="175319"/>
                  <a:pt x="126609" y="182880"/>
                </a:cubicBezTo>
                <a:cubicBezTo>
                  <a:pt x="113346" y="189512"/>
                  <a:pt x="94891" y="186463"/>
                  <a:pt x="84406" y="196948"/>
                </a:cubicBezTo>
                <a:cubicBezTo>
                  <a:pt x="73921" y="207433"/>
                  <a:pt x="76970" y="225888"/>
                  <a:pt x="70338" y="239151"/>
                </a:cubicBezTo>
                <a:cubicBezTo>
                  <a:pt x="62777" y="254273"/>
                  <a:pt x="49070" y="265904"/>
                  <a:pt x="42203" y="281354"/>
                </a:cubicBezTo>
                <a:cubicBezTo>
                  <a:pt x="30158" y="308455"/>
                  <a:pt x="23445" y="337625"/>
                  <a:pt x="14067" y="365760"/>
                </a:cubicBezTo>
                <a:lnTo>
                  <a:pt x="0" y="407963"/>
                </a:lnTo>
                <a:cubicBezTo>
                  <a:pt x="4689" y="454855"/>
                  <a:pt x="5382" y="502321"/>
                  <a:pt x="14067" y="548640"/>
                </a:cubicBezTo>
                <a:cubicBezTo>
                  <a:pt x="19532" y="577789"/>
                  <a:pt x="42203" y="633046"/>
                  <a:pt x="42203" y="633046"/>
                </a:cubicBezTo>
                <a:cubicBezTo>
                  <a:pt x="67786" y="812136"/>
                  <a:pt x="33224" y="671359"/>
                  <a:pt x="84406" y="773723"/>
                </a:cubicBezTo>
                <a:cubicBezTo>
                  <a:pt x="105571" y="816053"/>
                  <a:pt x="85390" y="816582"/>
                  <a:pt x="126609" y="844061"/>
                </a:cubicBezTo>
                <a:cubicBezTo>
                  <a:pt x="144058" y="855694"/>
                  <a:pt x="163409" y="864409"/>
                  <a:pt x="182880" y="872197"/>
                </a:cubicBezTo>
                <a:cubicBezTo>
                  <a:pt x="210416" y="883211"/>
                  <a:pt x="267286" y="900332"/>
                  <a:pt x="267286" y="900332"/>
                </a:cubicBezTo>
                <a:cubicBezTo>
                  <a:pt x="370449" y="895643"/>
                  <a:pt x="473834" y="894500"/>
                  <a:pt x="576775" y="886265"/>
                </a:cubicBezTo>
                <a:cubicBezTo>
                  <a:pt x="638086" y="881360"/>
                  <a:pt x="602656" y="870735"/>
                  <a:pt x="647113" y="844061"/>
                </a:cubicBezTo>
                <a:cubicBezTo>
                  <a:pt x="659828" y="836432"/>
                  <a:pt x="675248" y="834683"/>
                  <a:pt x="689316" y="829994"/>
                </a:cubicBezTo>
                <a:cubicBezTo>
                  <a:pt x="783564" y="735746"/>
                  <a:pt x="741263" y="787243"/>
                  <a:pt x="815926" y="675249"/>
                </a:cubicBezTo>
                <a:lnTo>
                  <a:pt x="844061" y="633046"/>
                </a:lnTo>
                <a:cubicBezTo>
                  <a:pt x="881274" y="484195"/>
                  <a:pt x="830750" y="659477"/>
                  <a:pt x="886264" y="534572"/>
                </a:cubicBezTo>
                <a:cubicBezTo>
                  <a:pt x="898309" y="507471"/>
                  <a:pt x="905022" y="478301"/>
                  <a:pt x="914400" y="450166"/>
                </a:cubicBezTo>
                <a:lnTo>
                  <a:pt x="928467" y="407963"/>
                </a:lnTo>
                <a:cubicBezTo>
                  <a:pt x="918699" y="261442"/>
                  <a:pt x="927728" y="208796"/>
                  <a:pt x="886264" y="84406"/>
                </a:cubicBezTo>
                <a:cubicBezTo>
                  <a:pt x="881575" y="70338"/>
                  <a:pt x="879825" y="54918"/>
                  <a:pt x="872196" y="42203"/>
                </a:cubicBezTo>
                <a:cubicBezTo>
                  <a:pt x="865372" y="30830"/>
                  <a:pt x="853439" y="23446"/>
                  <a:pt x="844061" y="14068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nim_He3Au_zo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1368" y="0"/>
            <a:ext cx="4502632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6285353" y="1059352"/>
            <a:ext cx="1092188" cy="960918"/>
          </a:xfrm>
          <a:custGeom>
            <a:avLst/>
            <a:gdLst>
              <a:gd name="connsiteX0" fmla="*/ 790696 w 1092188"/>
              <a:gd name="connsiteY0" fmla="*/ 37928 h 960918"/>
              <a:gd name="connsiteX1" fmla="*/ 495275 w 1092188"/>
              <a:gd name="connsiteY1" fmla="*/ 37928 h 960918"/>
              <a:gd name="connsiteX2" fmla="*/ 453072 w 1092188"/>
              <a:gd name="connsiteY2" fmla="*/ 66063 h 960918"/>
              <a:gd name="connsiteX3" fmla="*/ 396801 w 1092188"/>
              <a:gd name="connsiteY3" fmla="*/ 80131 h 960918"/>
              <a:gd name="connsiteX4" fmla="*/ 326462 w 1092188"/>
              <a:gd name="connsiteY4" fmla="*/ 108266 h 960918"/>
              <a:gd name="connsiteX5" fmla="*/ 242056 w 1092188"/>
              <a:gd name="connsiteY5" fmla="*/ 136402 h 960918"/>
              <a:gd name="connsiteX6" fmla="*/ 199853 w 1092188"/>
              <a:gd name="connsiteY6" fmla="*/ 164537 h 960918"/>
              <a:gd name="connsiteX7" fmla="*/ 101379 w 1092188"/>
              <a:gd name="connsiteY7" fmla="*/ 234876 h 960918"/>
              <a:gd name="connsiteX8" fmla="*/ 73244 w 1092188"/>
              <a:gd name="connsiteY8" fmla="*/ 291146 h 960918"/>
              <a:gd name="connsiteX9" fmla="*/ 45109 w 1092188"/>
              <a:gd name="connsiteY9" fmla="*/ 333350 h 960918"/>
              <a:gd name="connsiteX10" fmla="*/ 87312 w 1092188"/>
              <a:gd name="connsiteY10" fmla="*/ 628771 h 960918"/>
              <a:gd name="connsiteX11" fmla="*/ 115447 w 1092188"/>
              <a:gd name="connsiteY11" fmla="*/ 713177 h 960918"/>
              <a:gd name="connsiteX12" fmla="*/ 185785 w 1092188"/>
              <a:gd name="connsiteY12" fmla="*/ 783516 h 960918"/>
              <a:gd name="connsiteX13" fmla="*/ 270192 w 1092188"/>
              <a:gd name="connsiteY13" fmla="*/ 853854 h 960918"/>
              <a:gd name="connsiteX14" fmla="*/ 354598 w 1092188"/>
              <a:gd name="connsiteY14" fmla="*/ 881990 h 960918"/>
              <a:gd name="connsiteX15" fmla="*/ 396801 w 1092188"/>
              <a:gd name="connsiteY15" fmla="*/ 896057 h 960918"/>
              <a:gd name="connsiteX16" fmla="*/ 439004 w 1092188"/>
              <a:gd name="connsiteY16" fmla="*/ 910125 h 960918"/>
              <a:gd name="connsiteX17" fmla="*/ 551545 w 1092188"/>
              <a:gd name="connsiteY17" fmla="*/ 924193 h 960918"/>
              <a:gd name="connsiteX18" fmla="*/ 621884 w 1092188"/>
              <a:gd name="connsiteY18" fmla="*/ 952328 h 960918"/>
              <a:gd name="connsiteX19" fmla="*/ 917305 w 1092188"/>
              <a:gd name="connsiteY19" fmla="*/ 924193 h 960918"/>
              <a:gd name="connsiteX20" fmla="*/ 945441 w 1092188"/>
              <a:gd name="connsiteY20" fmla="*/ 896057 h 960918"/>
              <a:gd name="connsiteX21" fmla="*/ 1001712 w 1092188"/>
              <a:gd name="connsiteY21" fmla="*/ 853854 h 960918"/>
              <a:gd name="connsiteX22" fmla="*/ 1029847 w 1092188"/>
              <a:gd name="connsiteY22" fmla="*/ 797583 h 960918"/>
              <a:gd name="connsiteX23" fmla="*/ 1057982 w 1092188"/>
              <a:gd name="connsiteY23" fmla="*/ 755380 h 960918"/>
              <a:gd name="connsiteX24" fmla="*/ 1043915 w 1092188"/>
              <a:gd name="connsiteY24" fmla="*/ 206740 h 960918"/>
              <a:gd name="connsiteX25" fmla="*/ 945441 w 1092188"/>
              <a:gd name="connsiteY25" fmla="*/ 94199 h 960918"/>
              <a:gd name="connsiteX26" fmla="*/ 903238 w 1092188"/>
              <a:gd name="connsiteY26" fmla="*/ 80131 h 9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92188" h="960918">
                <a:moveTo>
                  <a:pt x="790696" y="37928"/>
                </a:moveTo>
                <a:cubicBezTo>
                  <a:pt x="676914" y="0"/>
                  <a:pt x="714163" y="6658"/>
                  <a:pt x="495275" y="37928"/>
                </a:cubicBezTo>
                <a:cubicBezTo>
                  <a:pt x="478538" y="40319"/>
                  <a:pt x="468612" y="59403"/>
                  <a:pt x="453072" y="66063"/>
                </a:cubicBezTo>
                <a:cubicBezTo>
                  <a:pt x="435301" y="73679"/>
                  <a:pt x="415143" y="74017"/>
                  <a:pt x="396801" y="80131"/>
                </a:cubicBezTo>
                <a:cubicBezTo>
                  <a:pt x="372844" y="88116"/>
                  <a:pt x="350194" y="99636"/>
                  <a:pt x="326462" y="108266"/>
                </a:cubicBezTo>
                <a:cubicBezTo>
                  <a:pt x="298590" y="118401"/>
                  <a:pt x="266732" y="119951"/>
                  <a:pt x="242056" y="136402"/>
                </a:cubicBezTo>
                <a:cubicBezTo>
                  <a:pt x="227988" y="145780"/>
                  <a:pt x="213611" y="154710"/>
                  <a:pt x="199853" y="164537"/>
                </a:cubicBezTo>
                <a:cubicBezTo>
                  <a:pt x="77683" y="251801"/>
                  <a:pt x="200857" y="168555"/>
                  <a:pt x="101379" y="234876"/>
                </a:cubicBezTo>
                <a:cubicBezTo>
                  <a:pt x="92001" y="253633"/>
                  <a:pt x="83648" y="272938"/>
                  <a:pt x="73244" y="291146"/>
                </a:cubicBezTo>
                <a:cubicBezTo>
                  <a:pt x="64856" y="305826"/>
                  <a:pt x="45877" y="316460"/>
                  <a:pt x="45109" y="333350"/>
                </a:cubicBezTo>
                <a:cubicBezTo>
                  <a:pt x="33554" y="587562"/>
                  <a:pt x="0" y="541463"/>
                  <a:pt x="87312" y="628771"/>
                </a:cubicBezTo>
                <a:cubicBezTo>
                  <a:pt x="96690" y="656906"/>
                  <a:pt x="94476" y="692206"/>
                  <a:pt x="115447" y="713177"/>
                </a:cubicBezTo>
                <a:lnTo>
                  <a:pt x="185785" y="783516"/>
                </a:lnTo>
                <a:cubicBezTo>
                  <a:pt x="211581" y="809312"/>
                  <a:pt x="236756" y="837136"/>
                  <a:pt x="270192" y="853854"/>
                </a:cubicBezTo>
                <a:cubicBezTo>
                  <a:pt x="296718" y="867117"/>
                  <a:pt x="326463" y="872612"/>
                  <a:pt x="354598" y="881990"/>
                </a:cubicBezTo>
                <a:lnTo>
                  <a:pt x="396801" y="896057"/>
                </a:lnTo>
                <a:cubicBezTo>
                  <a:pt x="410869" y="900746"/>
                  <a:pt x="424290" y="908286"/>
                  <a:pt x="439004" y="910125"/>
                </a:cubicBezTo>
                <a:lnTo>
                  <a:pt x="551545" y="924193"/>
                </a:lnTo>
                <a:cubicBezTo>
                  <a:pt x="574991" y="933571"/>
                  <a:pt x="596655" y="951231"/>
                  <a:pt x="621884" y="952328"/>
                </a:cubicBezTo>
                <a:cubicBezTo>
                  <a:pt x="819463" y="960918"/>
                  <a:pt x="807260" y="960873"/>
                  <a:pt x="917305" y="924193"/>
                </a:cubicBezTo>
                <a:cubicBezTo>
                  <a:pt x="926684" y="914814"/>
                  <a:pt x="935252" y="904548"/>
                  <a:pt x="945441" y="896057"/>
                </a:cubicBezTo>
                <a:cubicBezTo>
                  <a:pt x="963453" y="881047"/>
                  <a:pt x="986453" y="871656"/>
                  <a:pt x="1001712" y="853854"/>
                </a:cubicBezTo>
                <a:cubicBezTo>
                  <a:pt x="1015360" y="837932"/>
                  <a:pt x="1019443" y="815791"/>
                  <a:pt x="1029847" y="797583"/>
                </a:cubicBezTo>
                <a:cubicBezTo>
                  <a:pt x="1038235" y="782903"/>
                  <a:pt x="1048604" y="769448"/>
                  <a:pt x="1057982" y="755380"/>
                </a:cubicBezTo>
                <a:cubicBezTo>
                  <a:pt x="1065700" y="577873"/>
                  <a:pt x="1092188" y="383741"/>
                  <a:pt x="1043915" y="206740"/>
                </a:cubicBezTo>
                <a:cubicBezTo>
                  <a:pt x="1030588" y="157873"/>
                  <a:pt x="989619" y="116288"/>
                  <a:pt x="945441" y="94199"/>
                </a:cubicBezTo>
                <a:cubicBezTo>
                  <a:pt x="932178" y="87567"/>
                  <a:pt x="903238" y="80131"/>
                  <a:pt x="903238" y="8013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527409" y="2104957"/>
            <a:ext cx="881292" cy="981594"/>
          </a:xfrm>
          <a:custGeom>
            <a:avLst/>
            <a:gdLst>
              <a:gd name="connsiteX0" fmla="*/ 689317 w 881292"/>
              <a:gd name="connsiteY0" fmla="*/ 117738 h 981594"/>
              <a:gd name="connsiteX1" fmla="*/ 534573 w 881292"/>
              <a:gd name="connsiteY1" fmla="*/ 89603 h 981594"/>
              <a:gd name="connsiteX2" fmla="*/ 450166 w 881292"/>
              <a:gd name="connsiteY2" fmla="*/ 61468 h 981594"/>
              <a:gd name="connsiteX3" fmla="*/ 281354 w 881292"/>
              <a:gd name="connsiteY3" fmla="*/ 75535 h 981594"/>
              <a:gd name="connsiteX4" fmla="*/ 253219 w 881292"/>
              <a:gd name="connsiteY4" fmla="*/ 103671 h 981594"/>
              <a:gd name="connsiteX5" fmla="*/ 211016 w 881292"/>
              <a:gd name="connsiteY5" fmla="*/ 131806 h 981594"/>
              <a:gd name="connsiteX6" fmla="*/ 140677 w 881292"/>
              <a:gd name="connsiteY6" fmla="*/ 145874 h 981594"/>
              <a:gd name="connsiteX7" fmla="*/ 98474 w 881292"/>
              <a:gd name="connsiteY7" fmla="*/ 159941 h 981594"/>
              <a:gd name="connsiteX8" fmla="*/ 42203 w 881292"/>
              <a:gd name="connsiteY8" fmla="*/ 216212 h 981594"/>
              <a:gd name="connsiteX9" fmla="*/ 0 w 881292"/>
              <a:gd name="connsiteY9" fmla="*/ 328754 h 981594"/>
              <a:gd name="connsiteX10" fmla="*/ 14068 w 881292"/>
              <a:gd name="connsiteY10" fmla="*/ 581972 h 981594"/>
              <a:gd name="connsiteX11" fmla="*/ 70339 w 881292"/>
              <a:gd name="connsiteY11" fmla="*/ 666378 h 981594"/>
              <a:gd name="connsiteX12" fmla="*/ 98474 w 881292"/>
              <a:gd name="connsiteY12" fmla="*/ 708581 h 981594"/>
              <a:gd name="connsiteX13" fmla="*/ 140677 w 881292"/>
              <a:gd name="connsiteY13" fmla="*/ 792988 h 981594"/>
              <a:gd name="connsiteX14" fmla="*/ 182880 w 881292"/>
              <a:gd name="connsiteY14" fmla="*/ 821123 h 981594"/>
              <a:gd name="connsiteX15" fmla="*/ 253219 w 881292"/>
              <a:gd name="connsiteY15" fmla="*/ 891461 h 981594"/>
              <a:gd name="connsiteX16" fmla="*/ 365760 w 881292"/>
              <a:gd name="connsiteY16" fmla="*/ 933665 h 981594"/>
              <a:gd name="connsiteX17" fmla="*/ 506437 w 881292"/>
              <a:gd name="connsiteY17" fmla="*/ 947732 h 981594"/>
              <a:gd name="connsiteX18" fmla="*/ 717453 w 881292"/>
              <a:gd name="connsiteY18" fmla="*/ 947732 h 981594"/>
              <a:gd name="connsiteX19" fmla="*/ 801859 w 881292"/>
              <a:gd name="connsiteY19" fmla="*/ 863326 h 981594"/>
              <a:gd name="connsiteX20" fmla="*/ 858129 w 881292"/>
              <a:gd name="connsiteY20" fmla="*/ 778920 h 981594"/>
              <a:gd name="connsiteX21" fmla="*/ 858129 w 881292"/>
              <a:gd name="connsiteY21" fmla="*/ 342821 h 981594"/>
              <a:gd name="connsiteX22" fmla="*/ 844062 w 881292"/>
              <a:gd name="connsiteY22" fmla="*/ 300618 h 981594"/>
              <a:gd name="connsiteX23" fmla="*/ 829994 w 881292"/>
              <a:gd name="connsiteY23" fmla="*/ 103671 h 981594"/>
              <a:gd name="connsiteX24" fmla="*/ 801859 w 881292"/>
              <a:gd name="connsiteY24" fmla="*/ 75535 h 981594"/>
              <a:gd name="connsiteX25" fmla="*/ 759656 w 881292"/>
              <a:gd name="connsiteY25" fmla="*/ 47400 h 981594"/>
              <a:gd name="connsiteX26" fmla="*/ 703385 w 881292"/>
              <a:gd name="connsiteY26" fmla="*/ 5197 h 981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81292" h="981594">
                <a:moveTo>
                  <a:pt x="689317" y="117738"/>
                </a:moveTo>
                <a:cubicBezTo>
                  <a:pt x="619951" y="107829"/>
                  <a:pt x="594878" y="107694"/>
                  <a:pt x="534573" y="89603"/>
                </a:cubicBezTo>
                <a:cubicBezTo>
                  <a:pt x="506166" y="81081"/>
                  <a:pt x="450166" y="61468"/>
                  <a:pt x="450166" y="61468"/>
                </a:cubicBezTo>
                <a:cubicBezTo>
                  <a:pt x="393895" y="66157"/>
                  <a:pt x="336566" y="63704"/>
                  <a:pt x="281354" y="75535"/>
                </a:cubicBezTo>
                <a:cubicBezTo>
                  <a:pt x="268385" y="78314"/>
                  <a:pt x="263576" y="95385"/>
                  <a:pt x="253219" y="103671"/>
                </a:cubicBezTo>
                <a:cubicBezTo>
                  <a:pt x="240017" y="114233"/>
                  <a:pt x="226847" y="125870"/>
                  <a:pt x="211016" y="131806"/>
                </a:cubicBezTo>
                <a:cubicBezTo>
                  <a:pt x="188628" y="140202"/>
                  <a:pt x="163874" y="140075"/>
                  <a:pt x="140677" y="145874"/>
                </a:cubicBezTo>
                <a:cubicBezTo>
                  <a:pt x="126291" y="149470"/>
                  <a:pt x="112542" y="155252"/>
                  <a:pt x="98474" y="159941"/>
                </a:cubicBezTo>
                <a:cubicBezTo>
                  <a:pt x="79717" y="178698"/>
                  <a:pt x="52054" y="191583"/>
                  <a:pt x="42203" y="216212"/>
                </a:cubicBezTo>
                <a:cubicBezTo>
                  <a:pt x="8561" y="300319"/>
                  <a:pt x="22054" y="262595"/>
                  <a:pt x="0" y="328754"/>
                </a:cubicBezTo>
                <a:cubicBezTo>
                  <a:pt x="4689" y="413160"/>
                  <a:pt x="6053" y="497817"/>
                  <a:pt x="14068" y="581972"/>
                </a:cubicBezTo>
                <a:cubicBezTo>
                  <a:pt x="18853" y="632214"/>
                  <a:pt x="38546" y="628226"/>
                  <a:pt x="70339" y="666378"/>
                </a:cubicBezTo>
                <a:cubicBezTo>
                  <a:pt x="81163" y="679366"/>
                  <a:pt x="90913" y="693459"/>
                  <a:pt x="98474" y="708581"/>
                </a:cubicBezTo>
                <a:cubicBezTo>
                  <a:pt x="121356" y="754346"/>
                  <a:pt x="100363" y="752674"/>
                  <a:pt x="140677" y="792988"/>
                </a:cubicBezTo>
                <a:cubicBezTo>
                  <a:pt x="152632" y="804943"/>
                  <a:pt x="170156" y="809990"/>
                  <a:pt x="182880" y="821123"/>
                </a:cubicBezTo>
                <a:cubicBezTo>
                  <a:pt x="207834" y="842957"/>
                  <a:pt x="222433" y="879146"/>
                  <a:pt x="253219" y="891461"/>
                </a:cubicBezTo>
                <a:cubicBezTo>
                  <a:pt x="255173" y="892243"/>
                  <a:pt x="347842" y="930908"/>
                  <a:pt x="365760" y="933665"/>
                </a:cubicBezTo>
                <a:cubicBezTo>
                  <a:pt x="412338" y="940831"/>
                  <a:pt x="459545" y="943043"/>
                  <a:pt x="506437" y="947732"/>
                </a:cubicBezTo>
                <a:cubicBezTo>
                  <a:pt x="578809" y="962207"/>
                  <a:pt x="640055" y="981594"/>
                  <a:pt x="717453" y="947732"/>
                </a:cubicBezTo>
                <a:cubicBezTo>
                  <a:pt x="753906" y="931784"/>
                  <a:pt x="779788" y="896433"/>
                  <a:pt x="801859" y="863326"/>
                </a:cubicBezTo>
                <a:lnTo>
                  <a:pt x="858129" y="778920"/>
                </a:lnTo>
                <a:cubicBezTo>
                  <a:pt x="873576" y="562668"/>
                  <a:pt x="881292" y="574455"/>
                  <a:pt x="858129" y="342821"/>
                </a:cubicBezTo>
                <a:cubicBezTo>
                  <a:pt x="856654" y="328066"/>
                  <a:pt x="848751" y="314686"/>
                  <a:pt x="844062" y="300618"/>
                </a:cubicBezTo>
                <a:cubicBezTo>
                  <a:pt x="839373" y="234969"/>
                  <a:pt x="842123" y="168360"/>
                  <a:pt x="829994" y="103671"/>
                </a:cubicBezTo>
                <a:cubicBezTo>
                  <a:pt x="827550" y="90635"/>
                  <a:pt x="812216" y="83821"/>
                  <a:pt x="801859" y="75535"/>
                </a:cubicBezTo>
                <a:cubicBezTo>
                  <a:pt x="788657" y="64973"/>
                  <a:pt x="772858" y="57962"/>
                  <a:pt x="759656" y="47400"/>
                </a:cubicBezTo>
                <a:cubicBezTo>
                  <a:pt x="700405" y="0"/>
                  <a:pt x="762120" y="34565"/>
                  <a:pt x="703385" y="519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964591" y="1589649"/>
            <a:ext cx="966592" cy="956603"/>
          </a:xfrm>
          <a:custGeom>
            <a:avLst/>
            <a:gdLst>
              <a:gd name="connsiteX0" fmla="*/ 758572 w 966592"/>
              <a:gd name="connsiteY0" fmla="*/ 239151 h 956603"/>
              <a:gd name="connsiteX1" fmla="*/ 702301 w 966592"/>
              <a:gd name="connsiteY1" fmla="*/ 211016 h 956603"/>
              <a:gd name="connsiteX2" fmla="*/ 561624 w 966592"/>
              <a:gd name="connsiteY2" fmla="*/ 168813 h 956603"/>
              <a:gd name="connsiteX3" fmla="*/ 167729 w 966592"/>
              <a:gd name="connsiteY3" fmla="*/ 182880 h 956603"/>
              <a:gd name="connsiteX4" fmla="*/ 83323 w 966592"/>
              <a:gd name="connsiteY4" fmla="*/ 239151 h 956603"/>
              <a:gd name="connsiteX5" fmla="*/ 55187 w 966592"/>
              <a:gd name="connsiteY5" fmla="*/ 281354 h 956603"/>
              <a:gd name="connsiteX6" fmla="*/ 27052 w 966592"/>
              <a:gd name="connsiteY6" fmla="*/ 393896 h 956603"/>
              <a:gd name="connsiteX7" fmla="*/ 27052 w 966592"/>
              <a:gd name="connsiteY7" fmla="*/ 731520 h 956603"/>
              <a:gd name="connsiteX8" fmla="*/ 69255 w 966592"/>
              <a:gd name="connsiteY8" fmla="*/ 829994 h 956603"/>
              <a:gd name="connsiteX9" fmla="*/ 209932 w 966592"/>
              <a:gd name="connsiteY9" fmla="*/ 900333 h 956603"/>
              <a:gd name="connsiteX10" fmla="*/ 294338 w 966592"/>
              <a:gd name="connsiteY10" fmla="*/ 928468 h 956603"/>
              <a:gd name="connsiteX11" fmla="*/ 406880 w 966592"/>
              <a:gd name="connsiteY11" fmla="*/ 956603 h 956603"/>
              <a:gd name="connsiteX12" fmla="*/ 744504 w 966592"/>
              <a:gd name="connsiteY12" fmla="*/ 928468 h 956603"/>
              <a:gd name="connsiteX13" fmla="*/ 786707 w 966592"/>
              <a:gd name="connsiteY13" fmla="*/ 844062 h 956603"/>
              <a:gd name="connsiteX14" fmla="*/ 828911 w 966592"/>
              <a:gd name="connsiteY14" fmla="*/ 745588 h 956603"/>
              <a:gd name="connsiteX15" fmla="*/ 871114 w 966592"/>
              <a:gd name="connsiteY15" fmla="*/ 689317 h 956603"/>
              <a:gd name="connsiteX16" fmla="*/ 941452 w 966592"/>
              <a:gd name="connsiteY16" fmla="*/ 534573 h 956603"/>
              <a:gd name="connsiteX17" fmla="*/ 899249 w 966592"/>
              <a:gd name="connsiteY17" fmla="*/ 225083 h 956603"/>
              <a:gd name="connsiteX18" fmla="*/ 885181 w 966592"/>
              <a:gd name="connsiteY18" fmla="*/ 182880 h 956603"/>
              <a:gd name="connsiteX19" fmla="*/ 857046 w 966592"/>
              <a:gd name="connsiteY19" fmla="*/ 140677 h 956603"/>
              <a:gd name="connsiteX20" fmla="*/ 800775 w 966592"/>
              <a:gd name="connsiteY20" fmla="*/ 42203 h 956603"/>
              <a:gd name="connsiteX21" fmla="*/ 758572 w 966592"/>
              <a:gd name="connsiteY21" fmla="*/ 0 h 95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6592" h="956603">
                <a:moveTo>
                  <a:pt x="758572" y="239151"/>
                </a:moveTo>
                <a:cubicBezTo>
                  <a:pt x="739815" y="229773"/>
                  <a:pt x="721772" y="218804"/>
                  <a:pt x="702301" y="211016"/>
                </a:cubicBezTo>
                <a:cubicBezTo>
                  <a:pt x="645210" y="188179"/>
                  <a:pt x="616902" y="182632"/>
                  <a:pt x="561624" y="168813"/>
                </a:cubicBezTo>
                <a:cubicBezTo>
                  <a:pt x="430326" y="173502"/>
                  <a:pt x="297713" y="163765"/>
                  <a:pt x="167729" y="182880"/>
                </a:cubicBezTo>
                <a:cubicBezTo>
                  <a:pt x="134274" y="187800"/>
                  <a:pt x="83323" y="239151"/>
                  <a:pt x="83323" y="239151"/>
                </a:cubicBezTo>
                <a:cubicBezTo>
                  <a:pt x="73944" y="253219"/>
                  <a:pt x="62748" y="266232"/>
                  <a:pt x="55187" y="281354"/>
                </a:cubicBezTo>
                <a:cubicBezTo>
                  <a:pt x="40770" y="310189"/>
                  <a:pt x="32401" y="367149"/>
                  <a:pt x="27052" y="393896"/>
                </a:cubicBezTo>
                <a:cubicBezTo>
                  <a:pt x="15109" y="596927"/>
                  <a:pt x="0" y="582736"/>
                  <a:pt x="27052" y="731520"/>
                </a:cubicBezTo>
                <a:cubicBezTo>
                  <a:pt x="33323" y="766008"/>
                  <a:pt x="40800" y="805095"/>
                  <a:pt x="69255" y="829994"/>
                </a:cubicBezTo>
                <a:cubicBezTo>
                  <a:pt x="146883" y="897919"/>
                  <a:pt x="133930" y="877532"/>
                  <a:pt x="209932" y="900333"/>
                </a:cubicBezTo>
                <a:cubicBezTo>
                  <a:pt x="238338" y="908855"/>
                  <a:pt x="265566" y="921275"/>
                  <a:pt x="294338" y="928468"/>
                </a:cubicBezTo>
                <a:lnTo>
                  <a:pt x="406880" y="956603"/>
                </a:lnTo>
                <a:cubicBezTo>
                  <a:pt x="519421" y="947225"/>
                  <a:pt x="632886" y="945640"/>
                  <a:pt x="744504" y="928468"/>
                </a:cubicBezTo>
                <a:cubicBezTo>
                  <a:pt x="777512" y="923390"/>
                  <a:pt x="782250" y="859661"/>
                  <a:pt x="786707" y="844062"/>
                </a:cubicBezTo>
                <a:cubicBezTo>
                  <a:pt x="796783" y="808795"/>
                  <a:pt x="809167" y="777178"/>
                  <a:pt x="828911" y="745588"/>
                </a:cubicBezTo>
                <a:cubicBezTo>
                  <a:pt x="841337" y="725706"/>
                  <a:pt x="859300" y="709569"/>
                  <a:pt x="871114" y="689317"/>
                </a:cubicBezTo>
                <a:cubicBezTo>
                  <a:pt x="920036" y="605450"/>
                  <a:pt x="919063" y="601738"/>
                  <a:pt x="941452" y="534573"/>
                </a:cubicBezTo>
                <a:cubicBezTo>
                  <a:pt x="920565" y="158622"/>
                  <a:pt x="966592" y="382218"/>
                  <a:pt x="899249" y="225083"/>
                </a:cubicBezTo>
                <a:cubicBezTo>
                  <a:pt x="893408" y="211453"/>
                  <a:pt x="891813" y="196143"/>
                  <a:pt x="885181" y="182880"/>
                </a:cubicBezTo>
                <a:cubicBezTo>
                  <a:pt x="877620" y="167758"/>
                  <a:pt x="865434" y="155357"/>
                  <a:pt x="857046" y="140677"/>
                </a:cubicBezTo>
                <a:cubicBezTo>
                  <a:pt x="832026" y="96892"/>
                  <a:pt x="831936" y="79596"/>
                  <a:pt x="800775" y="42203"/>
                </a:cubicBezTo>
                <a:cubicBezTo>
                  <a:pt x="788039" y="26920"/>
                  <a:pt x="758572" y="0"/>
                  <a:pt x="75857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A.png"/>
          <p:cNvPicPr>
            <a:picLocks noChangeAspect="1"/>
          </p:cNvPicPr>
          <p:nvPr/>
        </p:nvPicPr>
        <p:blipFill>
          <a:blip r:embed="rId2" cstate="print"/>
          <a:srcRect r="51933" b="48889"/>
          <a:stretch>
            <a:fillRect/>
          </a:stretch>
        </p:blipFill>
        <p:spPr>
          <a:xfrm>
            <a:off x="1656522" y="1066800"/>
            <a:ext cx="6496878" cy="553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7509" y="228600"/>
            <a:ext cx="531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Different Picture in </a:t>
            </a:r>
            <a:r>
              <a:rPr lang="en-US" sz="3600" u="sng" baseline="30000" dirty="0" smtClean="0">
                <a:solidFill>
                  <a:schemeClr val="bg1"/>
                </a:solidFill>
              </a:rPr>
              <a:t>3</a:t>
            </a:r>
            <a:r>
              <a:rPr lang="en-US" sz="3600" u="sng" dirty="0" smtClean="0">
                <a:solidFill>
                  <a:schemeClr val="bg1"/>
                </a:solidFill>
              </a:rPr>
              <a:t>He+Au</a:t>
            </a:r>
          </a:p>
        </p:txBody>
      </p:sp>
      <p:sp>
        <p:nvSpPr>
          <p:cNvPr id="5" name="Rectangle 4"/>
          <p:cNvSpPr/>
          <p:nvPr/>
        </p:nvSpPr>
        <p:spPr>
          <a:xfrm>
            <a:off x="7162800" y="1752600"/>
            <a:ext cx="381000" cy="3048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455" y="871538"/>
            <a:ext cx="3187945" cy="296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124200"/>
            <a:ext cx="47244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152400"/>
            <a:ext cx="5997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Further Discriminating (?) Tests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838200"/>
            <a:ext cx="4800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Species dependence signature of velocity field, though coalescence can mimic some features (all?)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990600"/>
            <a:ext cx="141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AMPT </a:t>
            </a:r>
            <a:r>
              <a:rPr lang="en-US" sz="2000" dirty="0" err="1" smtClean="0"/>
              <a:t>p+Au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10200" y="41148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PHENIX proposed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d+Au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energy scan 20-200 </a:t>
            </a:r>
            <a:r>
              <a:rPr lang="en-US" sz="3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GeV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will run in 2016.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3352800"/>
            <a:ext cx="141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AMPT </a:t>
            </a:r>
            <a:r>
              <a:rPr lang="en-US" sz="2000" dirty="0" err="1" smtClean="0"/>
              <a:t>p+Au</a:t>
            </a:r>
            <a:endParaRPr lang="en-US" sz="2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187" y="3505200"/>
            <a:ext cx="93263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39567" y="3733800"/>
            <a:ext cx="2039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superSONIC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predictions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.colorado.edu/~nagle/HydroMovies/hydro_movie_1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9264" y="0"/>
            <a:ext cx="3152936" cy="2667000"/>
          </a:xfrm>
          <a:prstGeom prst="rect">
            <a:avLst/>
          </a:prstGeom>
          <a:noFill/>
        </p:spPr>
      </p:pic>
      <p:pic>
        <p:nvPicPr>
          <p:cNvPr id="5" name="Picture 2" descr="http://up.colorado.edu/~nagle/HydroMovies/hydro_movie_26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152936" cy="2667000"/>
          </a:xfrm>
          <a:prstGeom prst="rect">
            <a:avLst/>
          </a:prstGeom>
          <a:noFill/>
        </p:spPr>
      </p:pic>
      <p:pic>
        <p:nvPicPr>
          <p:cNvPr id="6" name="Picture 2" descr="http://up.colorado.edu/~nagle/HydroMovies/hydro_movie_06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1064" y="0"/>
            <a:ext cx="3152936" cy="2667000"/>
          </a:xfrm>
          <a:prstGeom prst="rect">
            <a:avLst/>
          </a:prstGeom>
          <a:noFill/>
        </p:spPr>
      </p:pic>
      <p:pic>
        <p:nvPicPr>
          <p:cNvPr id="7" name="Picture 6" descr="anim_pAu_zoo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2667000"/>
            <a:ext cx="3051784" cy="4648200"/>
          </a:xfrm>
          <a:prstGeom prst="rect">
            <a:avLst/>
          </a:prstGeom>
        </p:spPr>
      </p:pic>
      <p:pic>
        <p:nvPicPr>
          <p:cNvPr id="8" name="Picture 7" descr="anim_dAu_zoom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7987" y="2667000"/>
            <a:ext cx="3101813" cy="4724400"/>
          </a:xfrm>
          <a:prstGeom prst="rect">
            <a:avLst/>
          </a:prstGeom>
        </p:spPr>
      </p:pic>
      <p:pic>
        <p:nvPicPr>
          <p:cNvPr id="9" name="Picture 8" descr="anim_He3Au_zoom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7533" y="2659956"/>
            <a:ext cx="3156467" cy="48076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410200"/>
            <a:ext cx="9144000" cy="18288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426095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Definitive evidence for geometry, not initial momentum correlations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However, competing final state explanations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needs work to discriminate.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3882" y="5181600"/>
            <a:ext cx="3560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http://arxiv.org/abs/1501.06880</a:t>
            </a:r>
            <a:endParaRPr lang="en-US" sz="2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0"/>
            <a:ext cx="72009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" y="2743200"/>
            <a:ext cx="75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http://journals.aps.org/prl/abstract/10.1103/PhysRevLett.113.112301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57535"/>
            <a:ext cx="8567738" cy="190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0258" y="5638800"/>
            <a:ext cx="8336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Useful inputs from </a:t>
            </a:r>
            <a:r>
              <a:rPr lang="en-US" sz="3200" dirty="0" err="1" smtClean="0">
                <a:solidFill>
                  <a:schemeClr val="bg1"/>
                </a:solidFill>
              </a:rPr>
              <a:t>Zi</a:t>
            </a:r>
            <a:r>
              <a:rPr lang="en-US" sz="3200" dirty="0" smtClean="0">
                <a:solidFill>
                  <a:schemeClr val="bg1"/>
                </a:solidFill>
              </a:rPr>
              <a:t>-Wei Lin and </a:t>
            </a:r>
            <a:r>
              <a:rPr lang="en-US" sz="3200" dirty="0" err="1" smtClean="0">
                <a:solidFill>
                  <a:schemeClr val="bg1"/>
                </a:solidFill>
              </a:rPr>
              <a:t>Denes</a:t>
            </a:r>
            <a:r>
              <a:rPr lang="en-US" sz="3200" dirty="0" smtClean="0">
                <a:solidFill>
                  <a:schemeClr val="bg1"/>
                </a:solidFill>
              </a:rPr>
              <a:t> Molnar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AMPT motivation, He </a:t>
            </a:r>
            <a:r>
              <a:rPr lang="en-US" sz="3200" i="1" dirty="0" smtClean="0">
                <a:solidFill>
                  <a:schemeClr val="bg1"/>
                </a:solidFill>
              </a:rPr>
              <a:t>et al. </a:t>
            </a:r>
            <a:r>
              <a:rPr lang="en-US" sz="3200" dirty="0" smtClean="0">
                <a:solidFill>
                  <a:schemeClr val="bg1"/>
                </a:solidFill>
              </a:rPr>
              <a:t>(arXiv:1502.05572v3)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76200"/>
            <a:ext cx="782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Hydrodynamics (SONIC) in Small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660" y="3200400"/>
            <a:ext cx="7761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Parton Cascade (AMPT) in Small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Extras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52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Geometry Rules – but what final-state mechanism</a:t>
            </a:r>
          </a:p>
        </p:txBody>
      </p:sp>
      <p:pic>
        <p:nvPicPr>
          <p:cNvPr id="5" name="Picture 2" descr="http://up.colorado.edu/~nagle/HydroMovies/hydro_movie_15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219200"/>
            <a:ext cx="4191001" cy="3545076"/>
          </a:xfrm>
          <a:prstGeom prst="rect">
            <a:avLst/>
          </a:prstGeom>
          <a:noFill/>
        </p:spPr>
      </p:pic>
      <p:pic>
        <p:nvPicPr>
          <p:cNvPr id="6" name="Picture 5" descr="anim_dAu_zo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1456" y="990600"/>
            <a:ext cx="4352544" cy="662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800600"/>
            <a:ext cx="9144000" cy="18288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0089"/>
            <a:ext cx="9144000" cy="483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100" t="19792" r="47877" b="11458"/>
          <a:stretch>
            <a:fillRect/>
          </a:stretch>
        </p:blipFill>
        <p:spPr bwMode="auto">
          <a:xfrm>
            <a:off x="685800" y="380999"/>
            <a:ext cx="7543800" cy="607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_He3Au_zo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1368" y="0"/>
            <a:ext cx="45026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_dAu_zoo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2632" cy="6858000"/>
          </a:xfrm>
          <a:prstGeom prst="rect">
            <a:avLst/>
          </a:prstGeom>
        </p:spPr>
      </p:pic>
      <p:pic>
        <p:nvPicPr>
          <p:cNvPr id="3" name="Picture 2" descr="anim_dAu_2_zo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1368" y="0"/>
            <a:ext cx="45026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757" t="17708" r="1025" b="12500"/>
          <a:stretch>
            <a:fillRect/>
          </a:stretch>
        </p:blipFill>
        <p:spPr bwMode="auto">
          <a:xfrm>
            <a:off x="0" y="-1"/>
            <a:ext cx="9144000" cy="36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2796" t="22917" r="34993" b="18750"/>
          <a:stretch>
            <a:fillRect/>
          </a:stretch>
        </p:blipFill>
        <p:spPr bwMode="auto">
          <a:xfrm>
            <a:off x="1524000" y="228599"/>
            <a:ext cx="6324600" cy="643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"/>
            <a:ext cx="84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Initial Momentum or Geometry Correlations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914400"/>
            <a:ext cx="45719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Initial State QCD Physics</a:t>
            </a:r>
          </a:p>
          <a:p>
            <a:pPr algn="ctr"/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Non-Geometry correlations directly in momentum space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762000" y="2438400"/>
            <a:ext cx="3429000" cy="242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4525" t="90535" r="60183" b="-412"/>
          <a:stretch>
            <a:fillRect/>
          </a:stretch>
        </p:blipFill>
        <p:spPr bwMode="auto">
          <a:xfrm>
            <a:off x="914400" y="4876800"/>
            <a:ext cx="2971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0206" y="5473005"/>
            <a:ext cx="42068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Important in small systems!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Not published…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pAu</a:t>
            </a:r>
            <a:r>
              <a:rPr lang="en-US" sz="2800" dirty="0" smtClean="0">
                <a:solidFill>
                  <a:srgbClr val="FFFF00"/>
                </a:solidFill>
              </a:rPr>
              <a:t>) &gt;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(d,</a:t>
            </a:r>
            <a:r>
              <a:rPr lang="en-US" sz="2800" baseline="300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</a:rPr>
              <a:t>HeAu)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676400" y="3886200"/>
            <a:ext cx="594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7400" y="1447800"/>
            <a:ext cx="3835600" cy="2707795"/>
          </a:xfrm>
        </p:spPr>
      </p:pic>
      <p:sp>
        <p:nvSpPr>
          <p:cNvPr id="15" name="TextBox 14"/>
          <p:cNvSpPr txBox="1"/>
          <p:nvPr/>
        </p:nvSpPr>
        <p:spPr>
          <a:xfrm>
            <a:off x="4953000" y="863025"/>
            <a:ext cx="3805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Initial Geometry rules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4191000"/>
            <a:ext cx="4495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Hydrodynamics is one model for final-state interactions</a:t>
            </a:r>
          </a:p>
          <a:p>
            <a:pPr algn="ctr"/>
            <a:endParaRPr lang="en-US" sz="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Published predictions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baseline="300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</a:rPr>
              <a:t>HeAu) ~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dAu</a:t>
            </a:r>
            <a:r>
              <a:rPr lang="en-US" sz="2800" dirty="0" smtClean="0">
                <a:solidFill>
                  <a:srgbClr val="FFFF00"/>
                </a:solidFill>
              </a:rPr>
              <a:t>) &gt;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pAu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8857" y="1444823"/>
            <a:ext cx="114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Bjoern</a:t>
            </a:r>
            <a:r>
              <a:rPr lang="en-US" sz="1200" dirty="0" smtClean="0"/>
              <a:t> </a:t>
            </a:r>
            <a:r>
              <a:rPr lang="en-US" sz="1200" dirty="0" err="1" smtClean="0"/>
              <a:t>Schenke</a:t>
            </a:r>
            <a:endParaRPr lang="en-US" sz="1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332329" y="4191000"/>
            <a:ext cx="93487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1/Q</a:t>
            </a:r>
            <a:r>
              <a:rPr lang="en-US" sz="3200" baseline="-25000" dirty="0" smtClean="0">
                <a:solidFill>
                  <a:schemeClr val="bg1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6" grpId="0"/>
      <p:bldP spid="1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8"/>
          <p:cNvPicPr>
            <a:picLocks noChangeAspect="1"/>
          </p:cNvPicPr>
          <p:nvPr/>
        </p:nvPicPr>
        <p:blipFill rotWithShape="1">
          <a:blip r:embed="rId2" cstate="print"/>
          <a:srcRect l="29809" t="9860" r="5000" b="2915"/>
          <a:stretch/>
        </p:blipFill>
        <p:spPr>
          <a:xfrm>
            <a:off x="1447800" y="838200"/>
            <a:ext cx="6019800" cy="5691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96" y="76200"/>
            <a:ext cx="886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 smtClean="0">
                <a:solidFill>
                  <a:schemeClr val="bg1"/>
                </a:solidFill>
              </a:rPr>
              <a:t>Glauber</a:t>
            </a:r>
            <a:r>
              <a:rPr lang="en-US" sz="3600" u="sng" dirty="0" smtClean="0">
                <a:solidFill>
                  <a:schemeClr val="bg1"/>
                </a:solidFill>
              </a:rPr>
              <a:t> +</a:t>
            </a:r>
            <a:r>
              <a:rPr lang="en-US" sz="3600" u="sng" dirty="0" err="1" smtClean="0">
                <a:solidFill>
                  <a:schemeClr val="bg1"/>
                </a:solidFill>
              </a:rPr>
              <a:t>Hydrodynamics+Cascade</a:t>
            </a:r>
            <a:r>
              <a:rPr lang="en-US" sz="3600" u="sng" dirty="0" smtClean="0">
                <a:solidFill>
                  <a:schemeClr val="bg1"/>
                </a:solidFill>
              </a:rPr>
              <a:t> Predictions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6516469"/>
            <a:ext cx="944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Romatschke</a:t>
            </a:r>
            <a:r>
              <a:rPr lang="en-US" dirty="0" smtClean="0">
                <a:solidFill>
                  <a:schemeClr val="bg1"/>
                </a:solidFill>
              </a:rPr>
              <a:t>, Nagle et al. , http://journals.aps.org/prl/abstract/10.1103/PhysRevLett.113.112301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943600" cy="57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3890" y="115669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No Simple Eccentricity Scaling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0" y="914400"/>
            <a:ext cx="8001000" cy="4724400"/>
            <a:chOff x="1295400" y="914400"/>
            <a:chExt cx="6629400" cy="4372407"/>
          </a:xfrm>
        </p:grpSpPr>
        <p:pic>
          <p:nvPicPr>
            <p:cNvPr id="5" name="Picture 2" descr="C:\NagleShare\RunningAll\Running_RetestA3\figure_colorflip.png"/>
            <p:cNvPicPr>
              <a:picLocks noChangeAspect="1" noChangeArrowheads="1"/>
            </p:cNvPicPr>
            <p:nvPr/>
          </p:nvPicPr>
          <p:blipFill>
            <a:blip r:embed="rId2" cstate="print"/>
            <a:srcRect r="50000" b="52873"/>
            <a:stretch>
              <a:fillRect/>
            </a:stretch>
          </p:blipFill>
          <p:spPr bwMode="auto">
            <a:xfrm>
              <a:off x="1295400" y="914400"/>
              <a:ext cx="6629400" cy="4372407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7391400" y="1295400"/>
              <a:ext cx="3048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2400" y="5657671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aseline="30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He/</a:t>
            </a:r>
            <a:r>
              <a:rPr lang="en-US" sz="3600" dirty="0" err="1" smtClean="0">
                <a:solidFill>
                  <a:schemeClr val="bg1"/>
                </a:solidFill>
              </a:rPr>
              <a:t>d+Au</a:t>
            </a:r>
            <a:r>
              <a:rPr lang="en-US" sz="3600" dirty="0" smtClean="0">
                <a:solidFill>
                  <a:schemeClr val="bg1"/>
                </a:solidFill>
              </a:rPr>
              <a:t> – some events hot spots never connect and so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 v</a:t>
            </a:r>
            <a:r>
              <a:rPr lang="en-US" sz="36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 translation incomplete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3890" y="115669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No Simple Eccentricity Scaling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4191000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</a:rPr>
              <a:t>d+Au</a:t>
            </a:r>
            <a:endParaRPr lang="en-US" sz="3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230469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 smtClean="0">
                <a:solidFill>
                  <a:srgbClr val="FF0000"/>
                </a:solidFill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>He+Au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4267200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p+Au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914400"/>
            <a:ext cx="59626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52184" y="152400"/>
            <a:ext cx="7353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IP </a:t>
            </a:r>
            <a:r>
              <a:rPr lang="en-US" sz="3600" u="sng" dirty="0" err="1" smtClean="0">
                <a:solidFill>
                  <a:schemeClr val="bg1"/>
                </a:solidFill>
              </a:rPr>
              <a:t>Glasma+Hydrodynamics</a:t>
            </a:r>
            <a:r>
              <a:rPr lang="en-US" sz="3600" u="sng" dirty="0" smtClean="0">
                <a:solidFill>
                  <a:schemeClr val="bg1"/>
                </a:solidFill>
              </a:rPr>
              <a:t> Predictions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68" t="73889" r="11494" b="13002"/>
          <a:stretch>
            <a:fillRect/>
          </a:stretch>
        </p:blipFill>
        <p:spPr bwMode="auto">
          <a:xfrm>
            <a:off x="5562600" y="1143000"/>
            <a:ext cx="160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6564868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Schenke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Venugopalan</a:t>
            </a:r>
            <a:r>
              <a:rPr lang="en-US" dirty="0" smtClean="0">
                <a:solidFill>
                  <a:schemeClr val="bg1"/>
                </a:solidFill>
              </a:rPr>
              <a:t>, http://www.sciencedirect.com/science/article/pii/S0375947414003522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14400"/>
            <a:ext cx="9144000" cy="181588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With larger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/s, one can match </a:t>
            </a:r>
            <a:r>
              <a:rPr lang="en-US" sz="3200" baseline="30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He/</a:t>
            </a:r>
            <a:r>
              <a:rPr lang="en-US" sz="3200" dirty="0" err="1" smtClean="0">
                <a:solidFill>
                  <a:schemeClr val="bg1"/>
                </a:solidFill>
              </a:rPr>
              <a:t>d+Au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p+A</a:t>
            </a:r>
            <a:r>
              <a:rPr lang="en-US" sz="3200" dirty="0" smtClean="0">
                <a:solidFill>
                  <a:schemeClr val="bg1"/>
                </a:solidFill>
              </a:rPr>
              <a:t> is because initial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is very small.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Possible solution is giving proton more substructure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838200"/>
            <a:ext cx="5857875" cy="5438775"/>
            <a:chOff x="0" y="762000"/>
            <a:chExt cx="5857875" cy="543877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62000"/>
              <a:ext cx="5857875" cy="543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368" t="73889" r="11494" b="13002"/>
            <a:stretch>
              <a:fillRect/>
            </a:stretch>
          </p:blipFill>
          <p:spPr bwMode="auto">
            <a:xfrm>
              <a:off x="3733800" y="914400"/>
              <a:ext cx="1600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28600" y="838200"/>
            <a:ext cx="5791200" cy="5448300"/>
            <a:chOff x="6553200" y="762000"/>
            <a:chExt cx="5791200" cy="544830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53200" y="762000"/>
              <a:ext cx="5791200" cy="544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4368" t="73889" r="11494" b="13002"/>
            <a:stretch>
              <a:fillRect/>
            </a:stretch>
          </p:blipFill>
          <p:spPr bwMode="auto">
            <a:xfrm>
              <a:off x="10210800" y="914400"/>
              <a:ext cx="1600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743200" y="39469"/>
            <a:ext cx="350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AMPT Predictions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825579"/>
            <a:ext cx="3200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Modified 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Initial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Glauber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including  </a:t>
            </a:r>
            <a:r>
              <a:rPr lang="en-US" sz="3200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3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He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wavefunction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(same I.C. as SONIC)</a:t>
            </a:r>
          </a:p>
          <a:p>
            <a:pPr algn="ctr"/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String melting</a:t>
            </a:r>
          </a:p>
          <a:p>
            <a:pPr algn="ctr"/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Lots of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partons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>
              <a:buFont typeface="Symbol"/>
              <a:buChar char="s"/>
            </a:pP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= 1.5 </a:t>
            </a:r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mb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1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Hadron</a:t>
            </a:r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Cascade</a:t>
            </a:r>
          </a:p>
          <a:p>
            <a:pPr algn="ctr"/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6396335"/>
            <a:ext cx="6748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Orjuela</a:t>
            </a:r>
            <a:r>
              <a:rPr lang="en-US" sz="2400" dirty="0" smtClean="0">
                <a:solidFill>
                  <a:schemeClr val="bg1"/>
                </a:solidFill>
              </a:rPr>
              <a:t> Koop </a:t>
            </a:r>
            <a:r>
              <a:rPr lang="en-US" sz="2400" i="1" dirty="0" smtClean="0">
                <a:solidFill>
                  <a:schemeClr val="bg1"/>
                </a:solidFill>
              </a:rPr>
              <a:t>et al</a:t>
            </a:r>
            <a:r>
              <a:rPr lang="en-US" sz="2400" dirty="0" smtClean="0">
                <a:solidFill>
                  <a:schemeClr val="bg1"/>
                </a:solidFill>
              </a:rPr>
              <a:t>.   http://arxiv.org/abs/1501.06880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図 8"/>
          <p:cNvPicPr>
            <a:picLocks noChangeAspect="1"/>
          </p:cNvPicPr>
          <p:nvPr/>
        </p:nvPicPr>
        <p:blipFill rotWithShape="1">
          <a:blip r:embed="rId5" cstate="print"/>
          <a:srcRect l="38061" t="13363" r="14902" b="72624"/>
          <a:stretch/>
        </p:blipFill>
        <p:spPr>
          <a:xfrm>
            <a:off x="1066800" y="1752601"/>
            <a:ext cx="3257545" cy="685799"/>
          </a:xfrm>
          <a:prstGeom prst="rect">
            <a:avLst/>
          </a:prstGeom>
        </p:spPr>
      </p:pic>
      <p:pic>
        <p:nvPicPr>
          <p:cNvPr id="12" name="図 8"/>
          <p:cNvPicPr>
            <a:picLocks noChangeAspect="1"/>
          </p:cNvPicPr>
          <p:nvPr/>
        </p:nvPicPr>
        <p:blipFill rotWithShape="1">
          <a:blip r:embed="rId5" cstate="print"/>
          <a:srcRect l="38061" t="13363" r="14902" b="72624"/>
          <a:stretch/>
        </p:blipFill>
        <p:spPr>
          <a:xfrm>
            <a:off x="933455" y="1752600"/>
            <a:ext cx="3257545" cy="6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243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AMPT (same code) </a:t>
            </a:r>
            <a:r>
              <a:rPr lang="en-US" sz="3600" u="sng" dirty="0" err="1" smtClean="0">
                <a:solidFill>
                  <a:schemeClr val="bg1"/>
                </a:solidFill>
              </a:rPr>
              <a:t>Cu+Au</a:t>
            </a:r>
            <a:r>
              <a:rPr lang="en-US" sz="3600" u="sng" dirty="0" smtClean="0">
                <a:solidFill>
                  <a:schemeClr val="bg1"/>
                </a:solidFill>
              </a:rPr>
              <a:t> @ 200 </a:t>
            </a:r>
            <a:r>
              <a:rPr lang="en-US" sz="3600" u="sng" dirty="0" err="1" smtClean="0">
                <a:solidFill>
                  <a:schemeClr val="bg1"/>
                </a:solidFill>
              </a:rPr>
              <a:t>GeV</a:t>
            </a:r>
            <a:endParaRPr lang="en-US" sz="3600" u="sng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6096000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PHENIX arXiv:1509.07784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3600" dirty="0" smtClean="0">
            <a:solidFill>
              <a:schemeClr val="bg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17613</TotalTime>
  <Words>471</Words>
  <Application>Microsoft Office PowerPoint</Application>
  <PresentationFormat>On-screen Show (4:3)</PresentationFormat>
  <Paragraphs>112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Extras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52</cp:revision>
  <dcterms:created xsi:type="dcterms:W3CDTF">2015-09-01T21:56:54Z</dcterms:created>
  <dcterms:modified xsi:type="dcterms:W3CDTF">2015-09-28T08:36:57Z</dcterms:modified>
</cp:coreProperties>
</file>