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4"/>
  </p:notesMasterIdLst>
  <p:sldIdLst>
    <p:sldId id="256" r:id="rId2"/>
    <p:sldId id="305" r:id="rId3"/>
    <p:sldId id="345" r:id="rId4"/>
    <p:sldId id="351" r:id="rId5"/>
    <p:sldId id="368" r:id="rId6"/>
    <p:sldId id="360" r:id="rId7"/>
    <p:sldId id="369" r:id="rId8"/>
    <p:sldId id="364" r:id="rId9"/>
    <p:sldId id="363" r:id="rId10"/>
    <p:sldId id="366" r:id="rId11"/>
    <p:sldId id="400" r:id="rId12"/>
    <p:sldId id="323" r:id="rId13"/>
    <p:sldId id="340" r:id="rId14"/>
    <p:sldId id="341" r:id="rId15"/>
    <p:sldId id="326" r:id="rId16"/>
    <p:sldId id="346" r:id="rId17"/>
    <p:sldId id="286" r:id="rId18"/>
    <p:sldId id="330" r:id="rId19"/>
    <p:sldId id="372" r:id="rId20"/>
    <p:sldId id="373" r:id="rId21"/>
    <p:sldId id="362" r:id="rId22"/>
    <p:sldId id="390" r:id="rId23"/>
    <p:sldId id="359" r:id="rId24"/>
    <p:sldId id="375" r:id="rId25"/>
    <p:sldId id="284" r:id="rId26"/>
    <p:sldId id="316" r:id="rId27"/>
    <p:sldId id="271" r:id="rId28"/>
    <p:sldId id="384" r:id="rId29"/>
    <p:sldId id="385" r:id="rId30"/>
    <p:sldId id="396" r:id="rId31"/>
    <p:sldId id="387" r:id="rId32"/>
    <p:sldId id="388" r:id="rId33"/>
    <p:sldId id="389" r:id="rId34"/>
    <p:sldId id="386" r:id="rId35"/>
    <p:sldId id="391" r:id="rId36"/>
    <p:sldId id="393" r:id="rId37"/>
    <p:sldId id="392" r:id="rId38"/>
    <p:sldId id="394" r:id="rId39"/>
    <p:sldId id="399" r:id="rId40"/>
    <p:sldId id="395" r:id="rId41"/>
    <p:sldId id="397" r:id="rId42"/>
    <p:sldId id="432" r:id="rId43"/>
    <p:sldId id="347" r:id="rId44"/>
    <p:sldId id="344" r:id="rId45"/>
    <p:sldId id="361" r:id="rId46"/>
    <p:sldId id="335" r:id="rId47"/>
    <p:sldId id="409" r:id="rId48"/>
    <p:sldId id="313" r:id="rId49"/>
    <p:sldId id="319" r:id="rId50"/>
    <p:sldId id="371" r:id="rId51"/>
    <p:sldId id="317" r:id="rId52"/>
    <p:sldId id="405" r:id="rId53"/>
    <p:sldId id="318" r:id="rId54"/>
    <p:sldId id="404" r:id="rId55"/>
    <p:sldId id="430" r:id="rId56"/>
    <p:sldId id="411" r:id="rId57"/>
    <p:sldId id="401" r:id="rId58"/>
    <p:sldId id="354" r:id="rId59"/>
    <p:sldId id="412" r:id="rId60"/>
    <p:sldId id="413" r:id="rId61"/>
    <p:sldId id="402" r:id="rId62"/>
    <p:sldId id="406" r:id="rId63"/>
    <p:sldId id="410" r:id="rId64"/>
    <p:sldId id="258" r:id="rId65"/>
    <p:sldId id="415" r:id="rId66"/>
    <p:sldId id="407" r:id="rId67"/>
    <p:sldId id="416" r:id="rId68"/>
    <p:sldId id="423" r:id="rId69"/>
    <p:sldId id="417" r:id="rId70"/>
    <p:sldId id="418" r:id="rId71"/>
    <p:sldId id="419" r:id="rId72"/>
    <p:sldId id="294" r:id="rId73"/>
    <p:sldId id="311" r:id="rId74"/>
    <p:sldId id="403" r:id="rId75"/>
    <p:sldId id="376" r:id="rId76"/>
    <p:sldId id="328" r:id="rId77"/>
    <p:sldId id="433" r:id="rId78"/>
    <p:sldId id="434" r:id="rId79"/>
    <p:sldId id="435" r:id="rId80"/>
    <p:sldId id="436" r:id="rId81"/>
    <p:sldId id="336" r:id="rId82"/>
    <p:sldId id="398" r:id="rId83"/>
    <p:sldId id="273" r:id="rId84"/>
    <p:sldId id="414" r:id="rId85"/>
    <p:sldId id="276" r:id="rId86"/>
    <p:sldId id="350" r:id="rId87"/>
    <p:sldId id="425" r:id="rId88"/>
    <p:sldId id="426" r:id="rId89"/>
    <p:sldId id="427" r:id="rId90"/>
    <p:sldId id="428" r:id="rId91"/>
    <p:sldId id="429" r:id="rId92"/>
    <p:sldId id="431" r:id="rId9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7C80"/>
    <a:srgbClr val="D60093"/>
    <a:srgbClr val="FF0066"/>
    <a:srgbClr val="00642D"/>
    <a:srgbClr val="65D7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24" autoAdjust="0"/>
  </p:normalViewPr>
  <p:slideViewPr>
    <p:cSldViewPr>
      <p:cViewPr>
        <p:scale>
          <a:sx n="66" d="100"/>
          <a:sy n="66" d="100"/>
        </p:scale>
        <p:origin x="-948" y="-1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645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F62C81E-89DC-43DA-BC4F-4DD7C0297509}" type="datetimeFigureOut">
              <a:rPr lang="en-US" smtClean="0"/>
              <a:pPr/>
              <a:t>6/17/2015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90B91F8-CA7E-4647-86B3-9EFF0AEBEE9D}" type="slidenum">
              <a:rPr lang="en-US" smtClean="0"/>
              <a:pPr/>
              <a:t>‹#›</a:t>
            </a:fld>
            <a:endParaRPr lang="en-US"/>
          </a:p>
        </p:txBody>
      </p:sp>
    </p:spTree>
    <p:extLst>
      <p:ext uri="{BB962C8B-B14F-4D97-AF65-F5344CB8AC3E}">
        <p14:creationId xmlns:p14="http://schemas.microsoft.com/office/powerpoint/2010/main" xmlns="" val="28317539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E984D4-549C-4FCD-8D60-F2E720808604}" type="datetime1">
              <a:rPr lang="en-US" smtClean="0"/>
              <a:pPr/>
              <a:t>6/17/2015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780D8-E978-4CA6-90ED-B711AF6CF522}" type="slidenum">
              <a:rPr lang="en-US" smtClean="0"/>
              <a:pPr/>
              <a:t>‹#›</a:t>
            </a:fld>
            <a:endParaRPr lang="en-US"/>
          </a:p>
        </p:txBody>
      </p:sp>
      <p:sp>
        <p:nvSpPr>
          <p:cNvPr id="7" name="Rectangle 6"/>
          <p:cNvSpPr/>
          <p:nvPr userDrawn="1"/>
        </p:nvSpPr>
        <p:spPr>
          <a:xfrm>
            <a:off x="0" y="0"/>
            <a:ext cx="9144000" cy="6858000"/>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2C71A7-E0C8-448C-B707-706774C53657}" type="datetime1">
              <a:rPr lang="en-US" smtClean="0"/>
              <a:pPr/>
              <a:t>6/17/2015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780D8-E978-4CA6-90ED-B711AF6CF52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85D60E-7783-4FCF-A7D1-71B409640732}" type="datetime1">
              <a:rPr lang="en-US" smtClean="0"/>
              <a:pPr/>
              <a:t>6/17/2015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780D8-E978-4CA6-90ED-B711AF6CF52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C2ED1A-2CC7-4760-86D0-78AC849C0E5A}" type="datetime1">
              <a:rPr lang="en-US" smtClean="0"/>
              <a:pPr/>
              <a:t>6/17/2015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010400" y="6569075"/>
            <a:ext cx="2133600" cy="365125"/>
          </a:xfrm>
        </p:spPr>
        <p:txBody>
          <a:bodyPr/>
          <a:lstStyle>
            <a:lvl1pPr>
              <a:defRPr>
                <a:solidFill>
                  <a:schemeClr val="bg1"/>
                </a:solidFill>
              </a:defRPr>
            </a:lvl1pPr>
          </a:lstStyle>
          <a:p>
            <a:fld id="{DEC780D8-E978-4CA6-90ED-B711AF6CF522}"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86D01CB-94A3-4E22-B2EB-281B0DF40A3B}" type="datetime1">
              <a:rPr lang="en-US" smtClean="0"/>
              <a:pPr/>
              <a:t>6/17/2015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780D8-E978-4CA6-90ED-B711AF6CF52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50C99E0-7502-4A48-B616-83B7AAFF7B14}" type="datetime1">
              <a:rPr lang="en-US" smtClean="0"/>
              <a:pPr/>
              <a:t>6/17/2015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C780D8-E978-4CA6-90ED-B711AF6CF52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0002295-D048-4033-AC14-D640E1C885D6}" type="datetime1">
              <a:rPr lang="en-US" smtClean="0"/>
              <a:pPr/>
              <a:t>6/17/2015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C780D8-E978-4CA6-90ED-B711AF6CF52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CBB503E-2AE3-4EA9-9BA8-A085F8FF6ED1}" type="datetime1">
              <a:rPr lang="en-US" smtClean="0"/>
              <a:pPr/>
              <a:t>6/17/2015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C780D8-E978-4CA6-90ED-B711AF6CF52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6DF711-B5A0-441A-A749-3F9EB5B1E70A}" type="datetime1">
              <a:rPr lang="en-US" smtClean="0"/>
              <a:pPr/>
              <a:t>6/17/2015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C780D8-E978-4CA6-90ED-B711AF6CF52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984CC3-380B-4ED7-A37B-3CB6486051A4}" type="datetime1">
              <a:rPr lang="en-US" smtClean="0"/>
              <a:pPr/>
              <a:t>6/17/2015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C780D8-E978-4CA6-90ED-B711AF6CF52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6CD2A3-E54B-4587-8BC1-EC0803F2766D}" type="datetime1">
              <a:rPr lang="en-US" smtClean="0"/>
              <a:pPr/>
              <a:t>6/17/2015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C780D8-E978-4CA6-90ED-B711AF6CF52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F9D303-8493-47CD-958D-B6B11D4B0806}" type="datetime1">
              <a:rPr lang="en-US" smtClean="0"/>
              <a:pPr/>
              <a:t>6/17/2015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C780D8-E978-4CA6-90ED-B711AF6CF522}" type="slidenum">
              <a:rPr lang="en-US" smtClean="0"/>
              <a:pPr/>
              <a:t>‹#›</a:t>
            </a:fld>
            <a:endParaRPr lang="en-US"/>
          </a:p>
        </p:txBody>
      </p:sp>
      <p:sp>
        <p:nvSpPr>
          <p:cNvPr id="7" name="Rectangle 6"/>
          <p:cNvSpPr/>
          <p:nvPr userDrawn="1"/>
        </p:nvSpPr>
        <p:spPr>
          <a:xfrm>
            <a:off x="0" y="0"/>
            <a:ext cx="9144000" cy="6858000"/>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6705600"/>
            <a:ext cx="9144000" cy="1524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hyperlink" Target="http://inspirehep.net/record/1296111" TargetMode="External"/><Relationship Id="rId13" Type="http://schemas.openxmlformats.org/officeDocument/2006/relationships/hyperlink" Target="http://inspirehep.net/record/1279634" TargetMode="External"/><Relationship Id="rId3" Type="http://schemas.openxmlformats.org/officeDocument/2006/relationships/hyperlink" Target="http://inspirehep.net/record/1313628" TargetMode="External"/><Relationship Id="rId7" Type="http://schemas.openxmlformats.org/officeDocument/2006/relationships/hyperlink" Target="http://inspirehep.net/record/1296308" TargetMode="External"/><Relationship Id="rId12" Type="http://schemas.openxmlformats.org/officeDocument/2006/relationships/hyperlink" Target="http://inspirehep.net/record/1282448" TargetMode="External"/><Relationship Id="rId2" Type="http://schemas.openxmlformats.org/officeDocument/2006/relationships/hyperlink" Target="http://inspirehep.net/record/1315330" TargetMode="External"/><Relationship Id="rId16" Type="http://schemas.openxmlformats.org/officeDocument/2006/relationships/hyperlink" Target="http://inspirehep.net/record/1262739" TargetMode="External"/><Relationship Id="rId1" Type="http://schemas.openxmlformats.org/officeDocument/2006/relationships/slideLayout" Target="../slideLayouts/slideLayout2.xml"/><Relationship Id="rId6" Type="http://schemas.openxmlformats.org/officeDocument/2006/relationships/hyperlink" Target="http://inspirehep.net/record/1296859" TargetMode="External"/><Relationship Id="rId11" Type="http://schemas.openxmlformats.org/officeDocument/2006/relationships/hyperlink" Target="http://inspirehep.net/record/1289084" TargetMode="External"/><Relationship Id="rId5" Type="http://schemas.openxmlformats.org/officeDocument/2006/relationships/hyperlink" Target="http://inspirehep.net/record/1296835" TargetMode="External"/><Relationship Id="rId15" Type="http://schemas.openxmlformats.org/officeDocument/2006/relationships/hyperlink" Target="http://inspirehep.net/record/1268155" TargetMode="External"/><Relationship Id="rId10" Type="http://schemas.openxmlformats.org/officeDocument/2006/relationships/hyperlink" Target="http://inspirehep.net/record/1293053" TargetMode="External"/><Relationship Id="rId4" Type="http://schemas.openxmlformats.org/officeDocument/2006/relationships/hyperlink" Target="http://inspirehep.net/record/1300542" TargetMode="External"/><Relationship Id="rId9" Type="http://schemas.openxmlformats.org/officeDocument/2006/relationships/hyperlink" Target="http://inspirehep.net/record/1296108" TargetMode="External"/><Relationship Id="rId14" Type="http://schemas.openxmlformats.org/officeDocument/2006/relationships/hyperlink" Target="http://inspirehep.net/record/1273625"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gif"/><Relationship Id="rId1" Type="http://schemas.openxmlformats.org/officeDocument/2006/relationships/slideLayout" Target="../slideLayouts/slideLayout2.xml"/><Relationship Id="rId5" Type="http://schemas.openxmlformats.org/officeDocument/2006/relationships/image" Target="../media/image40.gif"/><Relationship Id="rId4" Type="http://schemas.openxmlformats.org/officeDocument/2006/relationships/image" Target="../media/image39.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18" Type="http://schemas.openxmlformats.org/officeDocument/2006/relationships/image" Target="../media/image57.emf"/><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6.png"/><Relationship Id="rId2" Type="http://schemas.openxmlformats.org/officeDocument/2006/relationships/image" Target="../media/image41.png"/><Relationship Id="rId16"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s>
</file>

<file path=ppt/slides/_rels/slide31.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68.png"/></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image" Target="../media/image71.gif"/><Relationship Id="rId1" Type="http://schemas.openxmlformats.org/officeDocument/2006/relationships/slideLayout" Target="../slideLayouts/slideLayout2.xml"/><Relationship Id="rId5" Type="http://schemas.openxmlformats.org/officeDocument/2006/relationships/image" Target="../media/image74.gif"/><Relationship Id="rId4" Type="http://schemas.openxmlformats.org/officeDocument/2006/relationships/image" Target="../media/image73.gif"/></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91.emf"/><Relationship Id="rId1" Type="http://schemas.openxmlformats.org/officeDocument/2006/relationships/slideLayout" Target="../slideLayouts/slideLayout2.xml"/><Relationship Id="rId4" Type="http://schemas.openxmlformats.org/officeDocument/2006/relationships/image" Target="../media/image93.emf"/></Relationships>
</file>

<file path=ppt/slides/_rels/slide5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87.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png"/><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8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8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 Id="rId5" Type="http://schemas.openxmlformats.org/officeDocument/2006/relationships/image" Target="../media/image137.png"/><Relationship Id="rId4" Type="http://schemas.openxmlformats.org/officeDocument/2006/relationships/image" Target="../media/image136.png"/></Relationships>
</file>

<file path=ppt/slides/_rels/slide9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 Id="rId4" Type="http://schemas.openxmlformats.org/officeDocument/2006/relationships/image" Target="../media/image140.png"/></Relationships>
</file>

<file path=ppt/slides/_rels/slide92.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60065" y="228600"/>
            <a:ext cx="7874335" cy="3046988"/>
          </a:xfrm>
          <a:prstGeom prst="rect">
            <a:avLst/>
          </a:prstGeom>
          <a:solidFill>
            <a:schemeClr val="tx1">
              <a:lumMod val="95000"/>
              <a:lumOff val="5000"/>
            </a:schemeClr>
          </a:solidFill>
          <a:ln w="28575">
            <a:solidFill>
              <a:srgbClr val="00B0F0"/>
            </a:solidFill>
          </a:ln>
        </p:spPr>
        <p:txBody>
          <a:bodyPr wrap="none" rtlCol="0">
            <a:spAutoFit/>
          </a:bodyPr>
          <a:lstStyle/>
          <a:p>
            <a:pPr algn="ctr"/>
            <a:r>
              <a:rPr lang="en-US" sz="5400" dirty="0" smtClean="0">
                <a:solidFill>
                  <a:schemeClr val="bg2"/>
                </a:solidFill>
              </a:rPr>
              <a:t>PHENIX Beam Use Proposal</a:t>
            </a:r>
          </a:p>
          <a:p>
            <a:pPr algn="ctr"/>
            <a:r>
              <a:rPr lang="en-US" sz="5400" dirty="0" smtClean="0">
                <a:solidFill>
                  <a:schemeClr val="bg2"/>
                </a:solidFill>
              </a:rPr>
              <a:t>Run-16 and Run-17</a:t>
            </a:r>
          </a:p>
          <a:p>
            <a:pPr algn="ctr"/>
            <a:endParaRPr lang="en-US" sz="2400" dirty="0">
              <a:solidFill>
                <a:schemeClr val="bg2"/>
              </a:solidFill>
            </a:endParaRPr>
          </a:p>
          <a:p>
            <a:pPr algn="ctr"/>
            <a:r>
              <a:rPr lang="en-US" sz="2800" dirty="0" smtClean="0">
                <a:solidFill>
                  <a:schemeClr val="bg2"/>
                </a:solidFill>
              </a:rPr>
              <a:t>Jamie Nagle </a:t>
            </a:r>
          </a:p>
          <a:p>
            <a:pPr algn="ctr"/>
            <a:r>
              <a:rPr lang="en-US" sz="2800" dirty="0" smtClean="0">
                <a:solidFill>
                  <a:schemeClr val="bg2"/>
                </a:solidFill>
              </a:rPr>
              <a:t>for the PHENIX Collaboration</a:t>
            </a:r>
            <a:endParaRPr lang="en-US" sz="2800" dirty="0">
              <a:solidFill>
                <a:schemeClr val="bg2"/>
              </a:solidFill>
            </a:endParaRPr>
          </a:p>
        </p:txBody>
      </p:sp>
      <p:pic>
        <p:nvPicPr>
          <p:cNvPr id="1026" name="Picture 2"/>
          <p:cNvPicPr>
            <a:picLocks noChangeAspect="1" noChangeArrowheads="1"/>
          </p:cNvPicPr>
          <p:nvPr/>
        </p:nvPicPr>
        <p:blipFill>
          <a:blip r:embed="rId2" cstate="print"/>
          <a:srcRect/>
          <a:stretch>
            <a:fillRect/>
          </a:stretch>
        </p:blipFill>
        <p:spPr bwMode="auto">
          <a:xfrm>
            <a:off x="152400" y="3505200"/>
            <a:ext cx="4133850" cy="3133725"/>
          </a:xfrm>
          <a:prstGeom prst="rect">
            <a:avLst/>
          </a:prstGeom>
          <a:noFill/>
          <a:ln w="9525">
            <a:solidFill>
              <a:schemeClr val="tx1"/>
            </a:solid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4419599" y="3505200"/>
            <a:ext cx="4473735" cy="3133725"/>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10</a:t>
            </a:fld>
            <a:endParaRPr lang="en-US"/>
          </a:p>
        </p:txBody>
      </p:sp>
      <p:pic>
        <p:nvPicPr>
          <p:cNvPr id="8195" name="Picture 3"/>
          <p:cNvPicPr>
            <a:picLocks noChangeAspect="1" noChangeArrowheads="1"/>
          </p:cNvPicPr>
          <p:nvPr/>
        </p:nvPicPr>
        <p:blipFill>
          <a:blip r:embed="rId2" cstate="print"/>
          <a:srcRect/>
          <a:stretch>
            <a:fillRect/>
          </a:stretch>
        </p:blipFill>
        <p:spPr bwMode="auto">
          <a:xfrm>
            <a:off x="838200" y="838200"/>
            <a:ext cx="7391400" cy="4581525"/>
          </a:xfrm>
          <a:prstGeom prst="rect">
            <a:avLst/>
          </a:prstGeom>
          <a:noFill/>
          <a:ln w="9525">
            <a:noFill/>
            <a:miter lim="800000"/>
            <a:headEnd/>
            <a:tailEnd/>
          </a:ln>
        </p:spPr>
      </p:pic>
      <p:sp>
        <p:nvSpPr>
          <p:cNvPr id="7" name="TextBox 6"/>
          <p:cNvSpPr txBox="1"/>
          <p:nvPr/>
        </p:nvSpPr>
        <p:spPr>
          <a:xfrm>
            <a:off x="278652" y="5599093"/>
            <a:ext cx="8578054" cy="954107"/>
          </a:xfrm>
          <a:prstGeom prst="rect">
            <a:avLst/>
          </a:prstGeom>
          <a:noFill/>
        </p:spPr>
        <p:txBody>
          <a:bodyPr wrap="none" rtlCol="0">
            <a:spAutoFit/>
          </a:bodyPr>
          <a:lstStyle/>
          <a:p>
            <a:pPr algn="ctr"/>
            <a:r>
              <a:rPr lang="en-US" sz="2800" dirty="0" smtClean="0">
                <a:solidFill>
                  <a:schemeClr val="bg2"/>
                </a:solidFill>
              </a:rPr>
              <a:t>Submitted  http://arxiv.org/abs/1504.05168</a:t>
            </a:r>
            <a:endParaRPr lang="en-US" sz="2800" dirty="0" smtClean="0">
              <a:solidFill>
                <a:schemeClr val="bg1"/>
              </a:solidFill>
            </a:endParaRPr>
          </a:p>
          <a:p>
            <a:pPr algn="ctr"/>
            <a:r>
              <a:rPr lang="en-US" sz="2800" dirty="0" smtClean="0">
                <a:solidFill>
                  <a:schemeClr val="bg2"/>
                </a:solidFill>
              </a:rPr>
              <a:t>Also, </a:t>
            </a:r>
            <a:r>
              <a:rPr lang="en-US" sz="2800" dirty="0" err="1" smtClean="0">
                <a:solidFill>
                  <a:schemeClr val="bg2"/>
                </a:solidFill>
              </a:rPr>
              <a:t>Kaon</a:t>
            </a:r>
            <a:r>
              <a:rPr lang="en-US" sz="2800" dirty="0" smtClean="0">
                <a:solidFill>
                  <a:schemeClr val="bg2"/>
                </a:solidFill>
              </a:rPr>
              <a:t> HBT results and with </a:t>
            </a:r>
            <a:r>
              <a:rPr lang="en-US" sz="2800" dirty="0" err="1" smtClean="0">
                <a:solidFill>
                  <a:schemeClr val="bg2"/>
                </a:solidFill>
              </a:rPr>
              <a:t>azimuthal</a:t>
            </a:r>
            <a:r>
              <a:rPr lang="en-US" sz="2800" dirty="0" smtClean="0">
                <a:solidFill>
                  <a:schemeClr val="bg2"/>
                </a:solidFill>
              </a:rPr>
              <a:t> dependencies…</a:t>
            </a:r>
          </a:p>
        </p:txBody>
      </p:sp>
      <p:sp>
        <p:nvSpPr>
          <p:cNvPr id="8" name="TextBox 7"/>
          <p:cNvSpPr txBox="1"/>
          <p:nvPr/>
        </p:nvSpPr>
        <p:spPr>
          <a:xfrm>
            <a:off x="1035605" y="76200"/>
            <a:ext cx="7270195" cy="584775"/>
          </a:xfrm>
          <a:prstGeom prst="rect">
            <a:avLst/>
          </a:prstGeom>
          <a:noFill/>
        </p:spPr>
        <p:txBody>
          <a:bodyPr wrap="none" rtlCol="0">
            <a:spAutoFit/>
          </a:bodyPr>
          <a:lstStyle/>
          <a:p>
            <a:r>
              <a:rPr lang="en-US" sz="3200" u="sng" dirty="0" err="1" smtClean="0">
                <a:solidFill>
                  <a:schemeClr val="bg2"/>
                </a:solidFill>
              </a:rPr>
              <a:t>Au+Au</a:t>
            </a:r>
            <a:r>
              <a:rPr lang="en-US" sz="3200" u="sng" dirty="0" smtClean="0">
                <a:solidFill>
                  <a:schemeClr val="bg2"/>
                </a:solidFill>
              </a:rPr>
              <a:t> @ 200 </a:t>
            </a:r>
            <a:r>
              <a:rPr lang="en-US" sz="3200" u="sng" dirty="0" err="1" smtClean="0">
                <a:solidFill>
                  <a:schemeClr val="bg2"/>
                </a:solidFill>
              </a:rPr>
              <a:t>GeV</a:t>
            </a:r>
            <a:r>
              <a:rPr lang="en-US" sz="3200" u="sng" dirty="0" smtClean="0">
                <a:solidFill>
                  <a:schemeClr val="bg2"/>
                </a:solidFill>
              </a:rPr>
              <a:t> Space-Time Constraint</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11</a:t>
            </a:fld>
            <a:endParaRPr lang="en-US"/>
          </a:p>
        </p:txBody>
      </p:sp>
      <p:pic>
        <p:nvPicPr>
          <p:cNvPr id="2050" name="Picture 2"/>
          <p:cNvPicPr>
            <a:picLocks noChangeAspect="1" noChangeArrowheads="1"/>
          </p:cNvPicPr>
          <p:nvPr/>
        </p:nvPicPr>
        <p:blipFill>
          <a:blip r:embed="rId2" cstate="print"/>
          <a:srcRect/>
          <a:stretch>
            <a:fillRect/>
          </a:stretch>
        </p:blipFill>
        <p:spPr bwMode="auto">
          <a:xfrm>
            <a:off x="2057400" y="685800"/>
            <a:ext cx="4648200" cy="5667375"/>
          </a:xfrm>
          <a:prstGeom prst="rect">
            <a:avLst/>
          </a:prstGeom>
          <a:noFill/>
          <a:ln w="9525">
            <a:noFill/>
            <a:miter lim="800000"/>
            <a:headEnd/>
            <a:tailEnd/>
          </a:ln>
        </p:spPr>
      </p:pic>
      <p:sp>
        <p:nvSpPr>
          <p:cNvPr id="5" name="Rectangle 4"/>
          <p:cNvSpPr/>
          <p:nvPr/>
        </p:nvSpPr>
        <p:spPr>
          <a:xfrm>
            <a:off x="2057400" y="6336268"/>
            <a:ext cx="4876800" cy="369332"/>
          </a:xfrm>
          <a:prstGeom prst="rect">
            <a:avLst/>
          </a:prstGeom>
        </p:spPr>
        <p:txBody>
          <a:bodyPr wrap="square">
            <a:spAutoFit/>
          </a:bodyPr>
          <a:lstStyle/>
          <a:p>
            <a:r>
              <a:rPr lang="en-US" dirty="0" smtClean="0">
                <a:solidFill>
                  <a:schemeClr val="bg1"/>
                </a:solidFill>
              </a:rPr>
              <a:t>http://dx.doi.org/10.1103/PhysRevC.91.064904</a:t>
            </a:r>
            <a:endParaRPr lang="en-US" dirty="0">
              <a:solidFill>
                <a:schemeClr val="bg1"/>
              </a:solidFill>
            </a:endParaRPr>
          </a:p>
        </p:txBody>
      </p:sp>
      <p:sp>
        <p:nvSpPr>
          <p:cNvPr id="6" name="TextBox 5"/>
          <p:cNvSpPr txBox="1"/>
          <p:nvPr/>
        </p:nvSpPr>
        <p:spPr>
          <a:xfrm>
            <a:off x="397438" y="76200"/>
            <a:ext cx="8746562" cy="584775"/>
          </a:xfrm>
          <a:prstGeom prst="rect">
            <a:avLst/>
          </a:prstGeom>
          <a:noFill/>
        </p:spPr>
        <p:txBody>
          <a:bodyPr wrap="none" rtlCol="0">
            <a:spAutoFit/>
          </a:bodyPr>
          <a:lstStyle/>
          <a:p>
            <a:r>
              <a:rPr lang="en-US" sz="3200" u="sng" dirty="0" err="1" smtClean="0">
                <a:solidFill>
                  <a:schemeClr val="bg2"/>
                </a:solidFill>
              </a:rPr>
              <a:t>Au+Au</a:t>
            </a:r>
            <a:r>
              <a:rPr lang="en-US" sz="3200" u="sng" dirty="0" smtClean="0">
                <a:solidFill>
                  <a:schemeClr val="bg2"/>
                </a:solidFill>
              </a:rPr>
              <a:t> @ 200 </a:t>
            </a:r>
            <a:r>
              <a:rPr lang="en-US" sz="3200" u="sng" dirty="0" err="1" smtClean="0">
                <a:solidFill>
                  <a:schemeClr val="bg2"/>
                </a:solidFill>
              </a:rPr>
              <a:t>GeV</a:t>
            </a:r>
            <a:r>
              <a:rPr lang="en-US" sz="3200" u="sng" dirty="0" smtClean="0">
                <a:solidFill>
                  <a:schemeClr val="bg2"/>
                </a:solidFill>
              </a:rPr>
              <a:t> Space-Time Thermal Constraint</a:t>
            </a:r>
          </a:p>
        </p:txBody>
      </p:sp>
      <p:pic>
        <p:nvPicPr>
          <p:cNvPr id="98306" name="Picture 2"/>
          <p:cNvPicPr>
            <a:picLocks noChangeAspect="1" noChangeArrowheads="1"/>
          </p:cNvPicPr>
          <p:nvPr/>
        </p:nvPicPr>
        <p:blipFill>
          <a:blip r:embed="rId3" cstate="print"/>
          <a:srcRect l="27526" t="32292" r="21523" b="13542"/>
          <a:stretch>
            <a:fillRect/>
          </a:stretch>
        </p:blipFill>
        <p:spPr bwMode="auto">
          <a:xfrm>
            <a:off x="457200" y="1066800"/>
            <a:ext cx="8305800" cy="4964386"/>
          </a:xfrm>
          <a:prstGeom prst="rect">
            <a:avLst/>
          </a:prstGeom>
          <a:noFill/>
          <a:ln w="9525">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830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12</a:t>
            </a:fld>
            <a:endParaRPr lang="en-US"/>
          </a:p>
        </p:txBody>
      </p:sp>
      <p:sp>
        <p:nvSpPr>
          <p:cNvPr id="5" name="TextBox 4"/>
          <p:cNvSpPr txBox="1"/>
          <p:nvPr/>
        </p:nvSpPr>
        <p:spPr>
          <a:xfrm>
            <a:off x="76200" y="0"/>
            <a:ext cx="9078960" cy="646331"/>
          </a:xfrm>
          <a:prstGeom prst="rect">
            <a:avLst/>
          </a:prstGeom>
          <a:noFill/>
        </p:spPr>
        <p:txBody>
          <a:bodyPr wrap="none" rtlCol="0">
            <a:spAutoFit/>
          </a:bodyPr>
          <a:lstStyle/>
          <a:p>
            <a:r>
              <a:rPr lang="en-US" sz="3600" u="sng" dirty="0" smtClean="0">
                <a:solidFill>
                  <a:schemeClr val="bg2"/>
                </a:solidFill>
              </a:rPr>
              <a:t>Real Photons, Virtual Photons, Dark Photons (?)</a:t>
            </a:r>
          </a:p>
        </p:txBody>
      </p:sp>
      <p:sp>
        <p:nvSpPr>
          <p:cNvPr id="6" name="TextBox 5"/>
          <p:cNvSpPr txBox="1"/>
          <p:nvPr/>
        </p:nvSpPr>
        <p:spPr>
          <a:xfrm>
            <a:off x="152400" y="685800"/>
            <a:ext cx="8534400" cy="2000548"/>
          </a:xfrm>
          <a:prstGeom prst="rect">
            <a:avLst/>
          </a:prstGeom>
          <a:noFill/>
        </p:spPr>
        <p:txBody>
          <a:bodyPr wrap="square" rtlCol="0">
            <a:spAutoFit/>
          </a:bodyPr>
          <a:lstStyle/>
          <a:p>
            <a:r>
              <a:rPr lang="en-US" sz="2800" dirty="0" err="1" smtClean="0">
                <a:solidFill>
                  <a:schemeClr val="bg2"/>
                </a:solidFill>
              </a:rPr>
              <a:t>Muon</a:t>
            </a:r>
            <a:r>
              <a:rPr lang="en-US" sz="2800" dirty="0" smtClean="0">
                <a:solidFill>
                  <a:schemeClr val="bg2"/>
                </a:solidFill>
              </a:rPr>
              <a:t> g-2 experiment (E821) has 3.6</a:t>
            </a:r>
            <a:r>
              <a:rPr lang="en-US" sz="2800" dirty="0" smtClean="0">
                <a:solidFill>
                  <a:schemeClr val="bg2"/>
                </a:solidFill>
                <a:latin typeface="Symbol" pitchFamily="18" charset="2"/>
              </a:rPr>
              <a:t>s</a:t>
            </a:r>
            <a:r>
              <a:rPr lang="en-US" sz="2800" dirty="0" smtClean="0">
                <a:solidFill>
                  <a:schemeClr val="bg2"/>
                </a:solidFill>
              </a:rPr>
              <a:t> </a:t>
            </a:r>
          </a:p>
          <a:p>
            <a:r>
              <a:rPr lang="en-US" sz="2800" dirty="0" smtClean="0">
                <a:solidFill>
                  <a:schemeClr val="bg2"/>
                </a:solidFill>
              </a:rPr>
              <a:t>result  beyond the Standard Model</a:t>
            </a:r>
          </a:p>
          <a:p>
            <a:endParaRPr lang="en-US" sz="1200" dirty="0" smtClean="0">
              <a:solidFill>
                <a:schemeClr val="bg2"/>
              </a:solidFill>
            </a:endParaRPr>
          </a:p>
          <a:p>
            <a:r>
              <a:rPr lang="en-US" sz="2800" dirty="0" smtClean="0">
                <a:solidFill>
                  <a:schemeClr val="bg2"/>
                </a:solidFill>
              </a:rPr>
              <a:t>One explanation is the dark photon –</a:t>
            </a:r>
          </a:p>
          <a:p>
            <a:r>
              <a:rPr lang="en-US" sz="2800" dirty="0" smtClean="0">
                <a:solidFill>
                  <a:schemeClr val="bg2"/>
                </a:solidFill>
              </a:rPr>
              <a:t>Low mass, weak coupling</a:t>
            </a:r>
          </a:p>
        </p:txBody>
      </p:sp>
      <p:pic>
        <p:nvPicPr>
          <p:cNvPr id="7" name="Picture 2"/>
          <p:cNvPicPr>
            <a:picLocks noChangeAspect="1" noChangeArrowheads="1"/>
          </p:cNvPicPr>
          <p:nvPr/>
        </p:nvPicPr>
        <p:blipFill>
          <a:blip r:embed="rId2" cstate="print"/>
          <a:srcRect l="50893" t="6400" r="17857" b="57761"/>
          <a:stretch>
            <a:fillRect/>
          </a:stretch>
        </p:blipFill>
        <p:spPr bwMode="auto">
          <a:xfrm>
            <a:off x="6248400" y="838200"/>
            <a:ext cx="2514600" cy="2011680"/>
          </a:xfrm>
          <a:prstGeom prst="rect">
            <a:avLst/>
          </a:prstGeom>
          <a:noFill/>
          <a:ln w="9525">
            <a:noFill/>
            <a:miter lim="800000"/>
            <a:headEnd/>
            <a:tailEnd/>
          </a:ln>
        </p:spPr>
      </p:pic>
      <p:pic>
        <p:nvPicPr>
          <p:cNvPr id="12290" name="Picture 2"/>
          <p:cNvPicPr>
            <a:picLocks noChangeAspect="1" noChangeArrowheads="1"/>
          </p:cNvPicPr>
          <p:nvPr/>
        </p:nvPicPr>
        <p:blipFill>
          <a:blip r:embed="rId3" cstate="print"/>
          <a:srcRect/>
          <a:stretch>
            <a:fillRect/>
          </a:stretch>
        </p:blipFill>
        <p:spPr bwMode="auto">
          <a:xfrm>
            <a:off x="1524000" y="685800"/>
            <a:ext cx="5791200" cy="5545015"/>
          </a:xfrm>
          <a:prstGeom prst="rect">
            <a:avLst/>
          </a:prstGeom>
          <a:noFill/>
          <a:ln w="9525">
            <a:noFill/>
            <a:miter lim="800000"/>
            <a:headEnd/>
            <a:tailEnd/>
          </a:ln>
        </p:spPr>
      </p:pic>
      <p:sp>
        <p:nvSpPr>
          <p:cNvPr id="8" name="Rectangle 7"/>
          <p:cNvSpPr/>
          <p:nvPr/>
        </p:nvSpPr>
        <p:spPr>
          <a:xfrm>
            <a:off x="990600" y="6248400"/>
            <a:ext cx="7467600" cy="400110"/>
          </a:xfrm>
          <a:prstGeom prst="rect">
            <a:avLst/>
          </a:prstGeom>
        </p:spPr>
        <p:txBody>
          <a:bodyPr wrap="square">
            <a:spAutoFit/>
          </a:bodyPr>
          <a:lstStyle/>
          <a:p>
            <a:r>
              <a:rPr lang="en-US" sz="2000" dirty="0" smtClean="0">
                <a:solidFill>
                  <a:schemeClr val="bg1"/>
                </a:solidFill>
              </a:rPr>
              <a:t>http://journals.aps.org/prc/abstract/10.1103/PhysRevC.91.031901</a:t>
            </a:r>
            <a:endParaRPr lang="en-US" sz="20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13</a:t>
            </a:fld>
            <a:endParaRPr lang="en-US"/>
          </a:p>
        </p:txBody>
      </p:sp>
      <p:sp>
        <p:nvSpPr>
          <p:cNvPr id="5" name="TextBox 4"/>
          <p:cNvSpPr txBox="1"/>
          <p:nvPr/>
        </p:nvSpPr>
        <p:spPr>
          <a:xfrm>
            <a:off x="2588935" y="0"/>
            <a:ext cx="4040465" cy="707886"/>
          </a:xfrm>
          <a:prstGeom prst="rect">
            <a:avLst/>
          </a:prstGeom>
          <a:noFill/>
        </p:spPr>
        <p:txBody>
          <a:bodyPr wrap="none" rtlCol="0">
            <a:spAutoFit/>
          </a:bodyPr>
          <a:lstStyle/>
          <a:p>
            <a:r>
              <a:rPr lang="en-US" sz="4000" u="sng" dirty="0" smtClean="0">
                <a:solidFill>
                  <a:schemeClr val="bg2"/>
                </a:solidFill>
              </a:rPr>
              <a:t>Gluon Spin Results</a:t>
            </a:r>
          </a:p>
        </p:txBody>
      </p:sp>
      <p:pic>
        <p:nvPicPr>
          <p:cNvPr id="11266" name="Picture 2"/>
          <p:cNvPicPr>
            <a:picLocks noChangeAspect="1" noChangeArrowheads="1"/>
          </p:cNvPicPr>
          <p:nvPr/>
        </p:nvPicPr>
        <p:blipFill>
          <a:blip r:embed="rId2" cstate="print"/>
          <a:srcRect/>
          <a:stretch>
            <a:fillRect/>
          </a:stretch>
        </p:blipFill>
        <p:spPr bwMode="auto">
          <a:xfrm>
            <a:off x="152401" y="838200"/>
            <a:ext cx="4876799" cy="3890271"/>
          </a:xfrm>
          <a:prstGeom prst="rect">
            <a:avLst/>
          </a:prstGeom>
          <a:noFill/>
          <a:ln w="9525">
            <a:noFill/>
            <a:miter lim="800000"/>
            <a:headEnd/>
            <a:tailEnd/>
          </a:ln>
        </p:spPr>
      </p:pic>
      <p:sp>
        <p:nvSpPr>
          <p:cNvPr id="11" name="Rectangle 10"/>
          <p:cNvSpPr/>
          <p:nvPr/>
        </p:nvSpPr>
        <p:spPr>
          <a:xfrm>
            <a:off x="76200" y="4800600"/>
            <a:ext cx="5791200" cy="584775"/>
          </a:xfrm>
          <a:prstGeom prst="rect">
            <a:avLst/>
          </a:prstGeom>
        </p:spPr>
        <p:txBody>
          <a:bodyPr wrap="square">
            <a:spAutoFit/>
          </a:bodyPr>
          <a:lstStyle/>
          <a:p>
            <a:r>
              <a:rPr lang="en-US" sz="1600" dirty="0" smtClean="0">
                <a:solidFill>
                  <a:schemeClr val="bg1"/>
                </a:solidFill>
              </a:rPr>
              <a:t>http://journals.aps.org/prd/abstract/10.1103/PhysRevD.90.012007 http://journals.aps.org/prd/abstract/10.1103/PhysRevD.91.032001</a:t>
            </a:r>
            <a:endParaRPr lang="en-US" sz="1600" dirty="0">
              <a:solidFill>
                <a:schemeClr val="bg1"/>
              </a:solidFill>
            </a:endParaRPr>
          </a:p>
        </p:txBody>
      </p:sp>
      <p:sp>
        <p:nvSpPr>
          <p:cNvPr id="12" name="Rectangle 11"/>
          <p:cNvSpPr/>
          <p:nvPr/>
        </p:nvSpPr>
        <p:spPr>
          <a:xfrm>
            <a:off x="6019800" y="4800600"/>
            <a:ext cx="2880917" cy="584775"/>
          </a:xfrm>
          <a:prstGeom prst="rect">
            <a:avLst/>
          </a:prstGeom>
        </p:spPr>
        <p:txBody>
          <a:bodyPr wrap="none">
            <a:spAutoFit/>
          </a:bodyPr>
          <a:lstStyle/>
          <a:p>
            <a:r>
              <a:rPr lang="en-US" sz="1600" dirty="0" smtClean="0">
                <a:solidFill>
                  <a:schemeClr val="bg1"/>
                </a:solidFill>
              </a:rPr>
              <a:t>RHIC Spin Program White Paper</a:t>
            </a:r>
          </a:p>
          <a:p>
            <a:r>
              <a:rPr lang="en-US" sz="1600" dirty="0" smtClean="0">
                <a:solidFill>
                  <a:schemeClr val="bg1"/>
                </a:solidFill>
              </a:rPr>
              <a:t>http://arxiv.org/abs/1501.01220</a:t>
            </a:r>
            <a:endParaRPr lang="en-US" sz="1600" dirty="0">
              <a:solidFill>
                <a:schemeClr val="bg1"/>
              </a:solidFill>
            </a:endParaRPr>
          </a:p>
        </p:txBody>
      </p:sp>
      <p:pic>
        <p:nvPicPr>
          <p:cNvPr id="94209" name="Picture 1"/>
          <p:cNvPicPr>
            <a:picLocks noChangeAspect="1" noChangeArrowheads="1"/>
          </p:cNvPicPr>
          <p:nvPr/>
        </p:nvPicPr>
        <p:blipFill>
          <a:blip r:embed="rId3" cstate="print"/>
          <a:srcRect/>
          <a:stretch>
            <a:fillRect/>
          </a:stretch>
        </p:blipFill>
        <p:spPr bwMode="auto">
          <a:xfrm>
            <a:off x="5186553" y="838200"/>
            <a:ext cx="3957447" cy="3886200"/>
          </a:xfrm>
          <a:prstGeom prst="rect">
            <a:avLst/>
          </a:prstGeom>
          <a:noFill/>
          <a:ln w="9525">
            <a:noFill/>
            <a:miter lim="800000"/>
            <a:headEnd/>
            <a:tailEnd/>
          </a:ln>
        </p:spPr>
      </p:pic>
      <p:sp>
        <p:nvSpPr>
          <p:cNvPr id="14" name="TextBox 13"/>
          <p:cNvSpPr txBox="1"/>
          <p:nvPr/>
        </p:nvSpPr>
        <p:spPr>
          <a:xfrm>
            <a:off x="381000" y="5522893"/>
            <a:ext cx="8423781" cy="954107"/>
          </a:xfrm>
          <a:prstGeom prst="rect">
            <a:avLst/>
          </a:prstGeom>
          <a:noFill/>
        </p:spPr>
        <p:txBody>
          <a:bodyPr wrap="none" rtlCol="0">
            <a:spAutoFit/>
          </a:bodyPr>
          <a:lstStyle/>
          <a:p>
            <a:pPr algn="ctr"/>
            <a:r>
              <a:rPr lang="en-US" sz="2800" dirty="0" smtClean="0">
                <a:solidFill>
                  <a:schemeClr val="bg2"/>
                </a:solidFill>
              </a:rPr>
              <a:t>Publication of full </a:t>
            </a:r>
            <a:r>
              <a:rPr lang="en-US" sz="2800" dirty="0" err="1" smtClean="0">
                <a:solidFill>
                  <a:schemeClr val="bg2"/>
                </a:solidFill>
              </a:rPr>
              <a:t>p+p</a:t>
            </a:r>
            <a:r>
              <a:rPr lang="en-US" sz="2800" dirty="0" smtClean="0">
                <a:solidFill>
                  <a:schemeClr val="bg2"/>
                </a:solidFill>
              </a:rPr>
              <a:t> @ 200 </a:t>
            </a:r>
            <a:r>
              <a:rPr lang="en-US" sz="2800" dirty="0" err="1" smtClean="0">
                <a:solidFill>
                  <a:schemeClr val="bg2"/>
                </a:solidFill>
              </a:rPr>
              <a:t>GeV</a:t>
            </a:r>
            <a:r>
              <a:rPr lang="en-US" sz="2800" dirty="0" smtClean="0">
                <a:solidFill>
                  <a:schemeClr val="bg2"/>
                </a:solidFill>
              </a:rPr>
              <a:t> results</a:t>
            </a:r>
          </a:p>
          <a:p>
            <a:pPr algn="ctr"/>
            <a:r>
              <a:rPr lang="en-US" sz="2800" dirty="0" smtClean="0">
                <a:solidFill>
                  <a:schemeClr val="bg2"/>
                </a:solidFill>
              </a:rPr>
              <a:t>Moving quickly to finalize Run-13 </a:t>
            </a:r>
            <a:r>
              <a:rPr lang="en-US" sz="2800" dirty="0" err="1" smtClean="0">
                <a:solidFill>
                  <a:schemeClr val="bg2"/>
                </a:solidFill>
              </a:rPr>
              <a:t>p+p</a:t>
            </a:r>
            <a:r>
              <a:rPr lang="en-US" sz="2800" dirty="0" smtClean="0">
                <a:solidFill>
                  <a:schemeClr val="bg2"/>
                </a:solidFill>
              </a:rPr>
              <a:t> @ 510 </a:t>
            </a:r>
            <a:r>
              <a:rPr lang="en-US" sz="2800" dirty="0" err="1" smtClean="0">
                <a:solidFill>
                  <a:schemeClr val="bg2"/>
                </a:solidFill>
              </a:rPr>
              <a:t>GeV</a:t>
            </a:r>
            <a:r>
              <a:rPr lang="en-US" sz="2800" dirty="0" smtClean="0">
                <a:solidFill>
                  <a:schemeClr val="bg2"/>
                </a:solidFill>
              </a:rPr>
              <a:t> results</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14</a:t>
            </a:fld>
            <a:endParaRPr lang="en-US"/>
          </a:p>
        </p:txBody>
      </p:sp>
      <p:sp>
        <p:nvSpPr>
          <p:cNvPr id="3" name="TextBox 2"/>
          <p:cNvSpPr txBox="1"/>
          <p:nvPr/>
        </p:nvSpPr>
        <p:spPr>
          <a:xfrm>
            <a:off x="1323361" y="1066800"/>
            <a:ext cx="6631111" cy="523220"/>
          </a:xfrm>
          <a:prstGeom prst="rect">
            <a:avLst/>
          </a:prstGeom>
          <a:noFill/>
        </p:spPr>
        <p:txBody>
          <a:bodyPr wrap="none" rtlCol="0">
            <a:spAutoFit/>
          </a:bodyPr>
          <a:lstStyle/>
          <a:p>
            <a:pPr algn="ctr"/>
            <a:r>
              <a:rPr lang="en-US" sz="2800" dirty="0" smtClean="0">
                <a:solidFill>
                  <a:schemeClr val="bg2"/>
                </a:solidFill>
              </a:rPr>
              <a:t>Final </a:t>
            </a:r>
            <a:r>
              <a:rPr lang="en-US" sz="2800" dirty="0" err="1" smtClean="0">
                <a:solidFill>
                  <a:schemeClr val="bg2"/>
                </a:solidFill>
              </a:rPr>
              <a:t>W</a:t>
            </a:r>
            <a:r>
              <a:rPr lang="en-US" sz="2800" dirty="0" err="1" smtClean="0">
                <a:solidFill>
                  <a:schemeClr val="bg2"/>
                </a:solidFill>
                <a:sym typeface="Wingdings" pitchFamily="2" charset="2"/>
              </a:rPr>
              <a:t>e</a:t>
            </a:r>
            <a:r>
              <a:rPr lang="en-US" sz="2800" dirty="0" smtClean="0">
                <a:solidFill>
                  <a:schemeClr val="bg2"/>
                </a:solidFill>
                <a:sym typeface="Wingdings" pitchFamily="2" charset="2"/>
              </a:rPr>
              <a:t> results Run-11, 12, 13 submitted</a:t>
            </a:r>
          </a:p>
        </p:txBody>
      </p:sp>
      <p:sp>
        <p:nvSpPr>
          <p:cNvPr id="5" name="TextBox 4"/>
          <p:cNvSpPr txBox="1"/>
          <p:nvPr/>
        </p:nvSpPr>
        <p:spPr>
          <a:xfrm>
            <a:off x="2788874" y="268069"/>
            <a:ext cx="3688126" cy="646331"/>
          </a:xfrm>
          <a:prstGeom prst="rect">
            <a:avLst/>
          </a:prstGeom>
          <a:noFill/>
        </p:spPr>
        <p:txBody>
          <a:bodyPr wrap="none" rtlCol="0">
            <a:spAutoFit/>
          </a:bodyPr>
          <a:lstStyle/>
          <a:p>
            <a:r>
              <a:rPr lang="en-US" sz="3600" u="sng" dirty="0" smtClean="0">
                <a:solidFill>
                  <a:schemeClr val="bg2"/>
                </a:solidFill>
              </a:rPr>
              <a:t>W Analysis Update</a:t>
            </a:r>
          </a:p>
        </p:txBody>
      </p:sp>
      <p:sp>
        <p:nvSpPr>
          <p:cNvPr id="7" name="TextBox 6"/>
          <p:cNvSpPr txBox="1"/>
          <p:nvPr/>
        </p:nvSpPr>
        <p:spPr>
          <a:xfrm>
            <a:off x="576438" y="5725180"/>
            <a:ext cx="8110362" cy="523220"/>
          </a:xfrm>
          <a:prstGeom prst="rect">
            <a:avLst/>
          </a:prstGeom>
          <a:noFill/>
        </p:spPr>
        <p:txBody>
          <a:bodyPr wrap="none" rtlCol="0">
            <a:spAutoFit/>
          </a:bodyPr>
          <a:lstStyle/>
          <a:p>
            <a:r>
              <a:rPr lang="en-US" sz="2800" dirty="0" smtClean="0">
                <a:solidFill>
                  <a:srgbClr val="FFFF00"/>
                </a:solidFill>
              </a:rPr>
              <a:t>Focused effort of forward </a:t>
            </a:r>
            <a:r>
              <a:rPr lang="en-US" sz="2800" dirty="0" err="1" smtClean="0">
                <a:solidFill>
                  <a:srgbClr val="FFFF00"/>
                </a:solidFill>
              </a:rPr>
              <a:t>W</a:t>
            </a:r>
            <a:r>
              <a:rPr lang="en-US" sz="2800" dirty="0" err="1" smtClean="0">
                <a:solidFill>
                  <a:srgbClr val="FFFF00"/>
                </a:solidFill>
                <a:sym typeface="Wingdings" pitchFamily="2" charset="2"/>
              </a:rPr>
              <a:t></a:t>
            </a:r>
            <a:r>
              <a:rPr lang="en-US" sz="2800" dirty="0" err="1" smtClean="0">
                <a:solidFill>
                  <a:srgbClr val="FFFF00"/>
                </a:solidFill>
                <a:latin typeface="Symbol" pitchFamily="18" charset="2"/>
                <a:sym typeface="Wingdings" pitchFamily="2" charset="2"/>
              </a:rPr>
              <a:t>m</a:t>
            </a:r>
            <a:r>
              <a:rPr lang="en-US" sz="2800" dirty="0" smtClean="0">
                <a:solidFill>
                  <a:srgbClr val="FFFF00"/>
                </a:solidFill>
                <a:sym typeface="Wingdings" pitchFamily="2" charset="2"/>
              </a:rPr>
              <a:t> results for final result</a:t>
            </a:r>
            <a:endParaRPr lang="en-US" sz="2800" dirty="0" smtClean="0">
              <a:solidFill>
                <a:srgbClr val="FFFF00"/>
              </a:solidFill>
            </a:endParaRPr>
          </a:p>
        </p:txBody>
      </p:sp>
      <p:pic>
        <p:nvPicPr>
          <p:cNvPr id="10242" name="Picture 2"/>
          <p:cNvPicPr>
            <a:picLocks noChangeAspect="1" noChangeArrowheads="1"/>
          </p:cNvPicPr>
          <p:nvPr/>
        </p:nvPicPr>
        <p:blipFill>
          <a:blip r:embed="rId2" cstate="print"/>
          <a:srcRect/>
          <a:stretch>
            <a:fillRect/>
          </a:stretch>
        </p:blipFill>
        <p:spPr bwMode="auto">
          <a:xfrm>
            <a:off x="4953000" y="1676400"/>
            <a:ext cx="4002275" cy="3276600"/>
          </a:xfrm>
          <a:prstGeom prst="rect">
            <a:avLst/>
          </a:prstGeom>
          <a:noFill/>
          <a:ln w="9525">
            <a:noFill/>
            <a:miter lim="800000"/>
            <a:headEnd/>
            <a:tailEnd/>
          </a:ln>
        </p:spPr>
      </p:pic>
      <p:sp>
        <p:nvSpPr>
          <p:cNvPr id="9" name="Rectangle 8"/>
          <p:cNvSpPr/>
          <p:nvPr/>
        </p:nvSpPr>
        <p:spPr>
          <a:xfrm>
            <a:off x="2099838" y="5029200"/>
            <a:ext cx="4758162" cy="400110"/>
          </a:xfrm>
          <a:prstGeom prst="rect">
            <a:avLst/>
          </a:prstGeom>
        </p:spPr>
        <p:txBody>
          <a:bodyPr wrap="none">
            <a:spAutoFit/>
          </a:bodyPr>
          <a:lstStyle/>
          <a:p>
            <a:r>
              <a:rPr lang="en-US" sz="2000" dirty="0" smtClean="0">
                <a:solidFill>
                  <a:schemeClr val="bg1"/>
                </a:solidFill>
              </a:rPr>
              <a:t>Submitted  http://arxiv.org/abs/1504.07451</a:t>
            </a:r>
            <a:endParaRPr lang="en-US" sz="2000" dirty="0">
              <a:solidFill>
                <a:schemeClr val="bg1"/>
              </a:solidFill>
            </a:endParaRPr>
          </a:p>
        </p:txBody>
      </p:sp>
      <p:pic>
        <p:nvPicPr>
          <p:cNvPr id="10243" name="Picture 3"/>
          <p:cNvPicPr>
            <a:picLocks noChangeAspect="1" noChangeArrowheads="1"/>
          </p:cNvPicPr>
          <p:nvPr/>
        </p:nvPicPr>
        <p:blipFill>
          <a:blip r:embed="rId3" cstate="print"/>
          <a:srcRect/>
          <a:stretch>
            <a:fillRect/>
          </a:stretch>
        </p:blipFill>
        <p:spPr bwMode="auto">
          <a:xfrm>
            <a:off x="228600" y="1676400"/>
            <a:ext cx="4572000" cy="3276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15</a:t>
            </a:fld>
            <a:endParaRPr lang="en-US"/>
          </a:p>
        </p:txBody>
      </p:sp>
      <p:sp>
        <p:nvSpPr>
          <p:cNvPr id="7" name="TextBox 6"/>
          <p:cNvSpPr txBox="1"/>
          <p:nvPr/>
        </p:nvSpPr>
        <p:spPr>
          <a:xfrm>
            <a:off x="1143000" y="152400"/>
            <a:ext cx="6966587" cy="523220"/>
          </a:xfrm>
          <a:prstGeom prst="rect">
            <a:avLst/>
          </a:prstGeom>
          <a:noFill/>
        </p:spPr>
        <p:txBody>
          <a:bodyPr wrap="none" rtlCol="0">
            <a:spAutoFit/>
          </a:bodyPr>
          <a:lstStyle/>
          <a:p>
            <a:r>
              <a:rPr lang="en-US" sz="2800" u="sng" dirty="0" smtClean="0">
                <a:solidFill>
                  <a:schemeClr val="bg2"/>
                </a:solidFill>
              </a:rPr>
              <a:t>15 PHENIX Papers Published in Last 12 Months</a:t>
            </a:r>
          </a:p>
        </p:txBody>
      </p:sp>
      <p:sp>
        <p:nvSpPr>
          <p:cNvPr id="8" name="TextBox 7"/>
          <p:cNvSpPr txBox="1"/>
          <p:nvPr/>
        </p:nvSpPr>
        <p:spPr>
          <a:xfrm>
            <a:off x="304800" y="838200"/>
            <a:ext cx="4267200" cy="5678478"/>
          </a:xfrm>
          <a:prstGeom prst="rect">
            <a:avLst/>
          </a:prstGeom>
          <a:solidFill>
            <a:schemeClr val="bg1"/>
          </a:solidFill>
        </p:spPr>
        <p:txBody>
          <a:bodyPr wrap="square" rtlCol="0">
            <a:spAutoFit/>
          </a:bodyPr>
          <a:lstStyle/>
          <a:p>
            <a:pPr marL="228600" indent="-228600">
              <a:buAutoNum type="arabicPeriod"/>
            </a:pPr>
            <a:r>
              <a:rPr lang="en-US" sz="1100" dirty="0" smtClean="0">
                <a:hlinkClick r:id="rId2"/>
              </a:rPr>
              <a:t>Charged-</a:t>
            </a:r>
            <a:r>
              <a:rPr lang="en-US" sz="1100" dirty="0" err="1" smtClean="0">
                <a:hlinkClick r:id="rId2"/>
              </a:rPr>
              <a:t>pion</a:t>
            </a:r>
            <a:r>
              <a:rPr lang="en-US" sz="1100" dirty="0" smtClean="0">
                <a:hlinkClick r:id="rId2"/>
              </a:rPr>
              <a:t> cross sections and double-</a:t>
            </a:r>
            <a:r>
              <a:rPr lang="en-US" sz="1100" dirty="0" err="1" smtClean="0">
                <a:hlinkClick r:id="rId2"/>
              </a:rPr>
              <a:t>helicity</a:t>
            </a:r>
            <a:r>
              <a:rPr lang="en-US" sz="1100" dirty="0" smtClean="0">
                <a:hlinkClick r:id="rId2"/>
              </a:rPr>
              <a:t> asymmetries in polarized </a:t>
            </a:r>
            <a:r>
              <a:rPr lang="en-US" sz="1100" dirty="0" err="1" smtClean="0">
                <a:hlinkClick r:id="rId2"/>
              </a:rPr>
              <a:t>p+p</a:t>
            </a:r>
            <a:r>
              <a:rPr lang="en-US" sz="1100" dirty="0" smtClean="0">
                <a:hlinkClick r:id="rId2"/>
              </a:rPr>
              <a:t> collisions at </a:t>
            </a:r>
            <a:r>
              <a:rPr lang="en-US" sz="1100" i="1" dirty="0" smtClean="0">
                <a:hlinkClick r:id="rId2"/>
              </a:rPr>
              <a:t>s</a:t>
            </a:r>
            <a:r>
              <a:rPr lang="en-US" sz="1100" dirty="0" smtClean="0">
                <a:hlinkClick r:id="rId2"/>
              </a:rPr>
              <a:t>√=200  </a:t>
            </a:r>
            <a:r>
              <a:rPr lang="en-US" sz="1100" dirty="0" err="1" smtClean="0">
                <a:hlinkClick r:id="rId2"/>
              </a:rPr>
              <a:t>GeV</a:t>
            </a:r>
            <a:r>
              <a:rPr lang="en-US" sz="1100" dirty="0" smtClean="0"/>
              <a:t> </a:t>
            </a:r>
            <a:br>
              <a:rPr lang="en-US" sz="1100" dirty="0" smtClean="0"/>
            </a:br>
            <a:r>
              <a:rPr lang="en-US" sz="1100" b="1" dirty="0" err="1" smtClean="0"/>
              <a:t>Phys.Rev</a:t>
            </a:r>
            <a:r>
              <a:rPr lang="en-US" sz="1100" b="1" dirty="0" smtClean="0"/>
              <a:t>. D91 (2015) 3, 032001</a:t>
            </a:r>
            <a:r>
              <a:rPr lang="en-US" sz="1100" dirty="0" smtClean="0"/>
              <a:t> </a:t>
            </a:r>
            <a:br>
              <a:rPr lang="en-US" sz="1100" dirty="0" smtClean="0"/>
            </a:br>
            <a:endParaRPr lang="en-US" sz="1100" dirty="0" smtClean="0"/>
          </a:p>
          <a:p>
            <a:pPr marL="228600" indent="-228600"/>
            <a:r>
              <a:rPr lang="en-US" sz="1100" dirty="0" smtClean="0"/>
              <a:t>2. </a:t>
            </a:r>
            <a:r>
              <a:rPr lang="en-US" sz="1100" dirty="0" smtClean="0">
                <a:hlinkClick r:id="rId3"/>
              </a:rPr>
              <a:t>Search for dark photons from neutral meson decays in </a:t>
            </a:r>
            <a:r>
              <a:rPr lang="en-US" sz="1100" i="1" dirty="0" err="1" smtClean="0">
                <a:hlinkClick r:id="rId3"/>
              </a:rPr>
              <a:t>p</a:t>
            </a:r>
            <a:r>
              <a:rPr lang="en-US" sz="1100" dirty="0" err="1" smtClean="0">
                <a:hlinkClick r:id="rId3"/>
              </a:rPr>
              <a:t>+</a:t>
            </a:r>
            <a:r>
              <a:rPr lang="en-US" sz="1100" i="1" dirty="0" err="1" smtClean="0">
                <a:hlinkClick r:id="rId3"/>
              </a:rPr>
              <a:t>p</a:t>
            </a:r>
            <a:r>
              <a:rPr lang="en-US" sz="1100" dirty="0" smtClean="0">
                <a:hlinkClick r:id="rId3"/>
              </a:rPr>
              <a:t> and </a:t>
            </a:r>
            <a:r>
              <a:rPr lang="en-US" sz="1100" i="1" dirty="0" smtClean="0">
                <a:hlinkClick r:id="rId3"/>
              </a:rPr>
              <a:t>d</a:t>
            </a:r>
            <a:r>
              <a:rPr lang="en-US" sz="1100" dirty="0" smtClean="0">
                <a:hlinkClick r:id="rId3"/>
              </a:rPr>
              <a:t> + Au collisions at </a:t>
            </a:r>
            <a:r>
              <a:rPr lang="en-US" sz="1100" i="1" dirty="0" err="1" smtClean="0">
                <a:hlinkClick r:id="rId3"/>
              </a:rPr>
              <a:t>sNN</a:t>
            </a:r>
            <a:r>
              <a:rPr lang="en-US" sz="1100" dirty="0" smtClean="0">
                <a:hlinkClick r:id="rId3"/>
              </a:rPr>
              <a:t>−−−−√= 200 </a:t>
            </a:r>
            <a:r>
              <a:rPr lang="en-US" sz="1100" dirty="0" err="1" smtClean="0">
                <a:hlinkClick r:id="rId3"/>
              </a:rPr>
              <a:t>GeV</a:t>
            </a:r>
            <a:r>
              <a:rPr lang="en-US" sz="1100" dirty="0" smtClean="0"/>
              <a:t> </a:t>
            </a:r>
            <a:br>
              <a:rPr lang="en-US" sz="1100" dirty="0" smtClean="0"/>
            </a:br>
            <a:r>
              <a:rPr lang="en-US" sz="1100" b="1" dirty="0" err="1" smtClean="0"/>
              <a:t>Phys.Rev</a:t>
            </a:r>
            <a:r>
              <a:rPr lang="en-US" sz="1100" b="1" dirty="0" smtClean="0"/>
              <a:t>. C91 (2015) 3, 031901</a:t>
            </a:r>
            <a:r>
              <a:rPr lang="en-US" sz="1100" dirty="0" smtClean="0"/>
              <a:t> </a:t>
            </a:r>
            <a:br>
              <a:rPr lang="en-US" sz="1100" dirty="0" smtClean="0"/>
            </a:br>
            <a:endParaRPr lang="en-US" sz="1100" dirty="0" smtClean="0"/>
          </a:p>
          <a:p>
            <a:pPr marL="228600" indent="-228600"/>
            <a:r>
              <a:rPr lang="en-US" sz="1100" dirty="0" smtClean="0"/>
              <a:t>3. </a:t>
            </a:r>
            <a:r>
              <a:rPr lang="en-US" sz="1100" dirty="0" smtClean="0">
                <a:hlinkClick r:id="rId4"/>
              </a:rPr>
              <a:t>Cross section and transverse single-spin asymmetry of </a:t>
            </a:r>
            <a:r>
              <a:rPr lang="el-GR" sz="1100" i="1" dirty="0" smtClean="0">
                <a:hlinkClick r:id="rId4"/>
              </a:rPr>
              <a:t>η</a:t>
            </a:r>
            <a:r>
              <a:rPr lang="el-GR" sz="1100" dirty="0" smtClean="0">
                <a:hlinkClick r:id="rId4"/>
              </a:rPr>
              <a:t> </a:t>
            </a:r>
            <a:r>
              <a:rPr lang="en-US" sz="1100" dirty="0" smtClean="0">
                <a:hlinkClick r:id="rId4"/>
              </a:rPr>
              <a:t>mesons in </a:t>
            </a:r>
            <a:r>
              <a:rPr lang="en-US" sz="1100" i="1" dirty="0" smtClean="0">
                <a:hlinkClick r:id="rId4"/>
              </a:rPr>
              <a:t>p</a:t>
            </a:r>
            <a:r>
              <a:rPr lang="en-US" sz="1100" dirty="0" smtClean="0">
                <a:hlinkClick r:id="rId4"/>
              </a:rPr>
              <a:t>↑+</a:t>
            </a:r>
            <a:r>
              <a:rPr lang="en-US" sz="1100" i="1" dirty="0" smtClean="0">
                <a:hlinkClick r:id="rId4"/>
              </a:rPr>
              <a:t>p</a:t>
            </a:r>
            <a:r>
              <a:rPr lang="en-US" sz="1100" dirty="0" smtClean="0">
                <a:hlinkClick r:id="rId4"/>
              </a:rPr>
              <a:t> collisions at </a:t>
            </a:r>
            <a:r>
              <a:rPr lang="en-US" sz="1100" i="1" dirty="0" smtClean="0">
                <a:hlinkClick r:id="rId4"/>
              </a:rPr>
              <a:t>s</a:t>
            </a:r>
            <a:r>
              <a:rPr lang="en-US" sz="1100" dirty="0" smtClean="0">
                <a:hlinkClick r:id="rId4"/>
              </a:rPr>
              <a:t>√=200 </a:t>
            </a:r>
            <a:r>
              <a:rPr lang="en-US" sz="1100" dirty="0" err="1" smtClean="0">
                <a:hlinkClick r:id="rId4"/>
              </a:rPr>
              <a:t>GeV</a:t>
            </a:r>
            <a:r>
              <a:rPr lang="en-US" sz="1100" dirty="0" smtClean="0">
                <a:hlinkClick r:id="rId4"/>
              </a:rPr>
              <a:t> at forward rapidity</a:t>
            </a:r>
            <a:r>
              <a:rPr lang="en-US" sz="1100" dirty="0" smtClean="0"/>
              <a:t> </a:t>
            </a:r>
            <a:br>
              <a:rPr lang="en-US" sz="1100" dirty="0" smtClean="0"/>
            </a:br>
            <a:r>
              <a:rPr lang="en-US" sz="1100" b="1" dirty="0" err="1" smtClean="0"/>
              <a:t>Phys.Rev</a:t>
            </a:r>
            <a:r>
              <a:rPr lang="en-US" sz="1100" b="1" dirty="0" smtClean="0"/>
              <a:t>. D90 (2014) 7, 072008</a:t>
            </a:r>
            <a:r>
              <a:rPr lang="en-US" sz="1100" dirty="0" smtClean="0"/>
              <a:t> </a:t>
            </a:r>
            <a:br>
              <a:rPr lang="en-US" sz="1100" dirty="0" smtClean="0"/>
            </a:br>
            <a:endParaRPr lang="en-US" sz="1100" dirty="0" smtClean="0"/>
          </a:p>
          <a:p>
            <a:pPr marL="228600" indent="-228600"/>
            <a:r>
              <a:rPr lang="en-US" sz="1100" dirty="0" smtClean="0"/>
              <a:t>4. </a:t>
            </a:r>
            <a:r>
              <a:rPr lang="en-US" sz="1100" dirty="0" smtClean="0">
                <a:hlinkClick r:id="rId5"/>
              </a:rPr>
              <a:t>Low-mass vector-meson production at forward rapidity in </a:t>
            </a:r>
            <a:r>
              <a:rPr lang="en-US" sz="1100" i="1" dirty="0" err="1" smtClean="0">
                <a:hlinkClick r:id="rId5"/>
              </a:rPr>
              <a:t>p</a:t>
            </a:r>
            <a:r>
              <a:rPr lang="en-US" sz="1100" dirty="0" err="1" smtClean="0">
                <a:hlinkClick r:id="rId5"/>
              </a:rPr>
              <a:t>+</a:t>
            </a:r>
            <a:r>
              <a:rPr lang="en-US" sz="1100" i="1" dirty="0" err="1" smtClean="0">
                <a:hlinkClick r:id="rId5"/>
              </a:rPr>
              <a:t>p</a:t>
            </a:r>
            <a:r>
              <a:rPr lang="en-US" sz="1100" dirty="0" smtClean="0">
                <a:hlinkClick r:id="rId5"/>
              </a:rPr>
              <a:t> collisions at </a:t>
            </a:r>
            <a:r>
              <a:rPr lang="en-US" sz="1100" i="1" dirty="0" smtClean="0">
                <a:hlinkClick r:id="rId5"/>
              </a:rPr>
              <a:t>s</a:t>
            </a:r>
            <a:r>
              <a:rPr lang="en-US" sz="1100" dirty="0" smtClean="0">
                <a:hlinkClick r:id="rId5"/>
              </a:rPr>
              <a:t>√=200 </a:t>
            </a:r>
            <a:r>
              <a:rPr lang="en-US" sz="1100" dirty="0" err="1" smtClean="0">
                <a:hlinkClick r:id="rId5"/>
              </a:rPr>
              <a:t>GeV</a:t>
            </a:r>
            <a:r>
              <a:rPr lang="en-US" sz="1100" dirty="0" smtClean="0"/>
              <a:t> </a:t>
            </a:r>
            <a:br>
              <a:rPr lang="en-US" sz="1100" dirty="0" smtClean="0"/>
            </a:br>
            <a:r>
              <a:rPr lang="en-US" sz="1100" b="1" dirty="0" err="1" smtClean="0"/>
              <a:t>Phys.Rev</a:t>
            </a:r>
            <a:r>
              <a:rPr lang="en-US" sz="1100" b="1" dirty="0" smtClean="0"/>
              <a:t>. D90 (2014) 5, 052002</a:t>
            </a:r>
            <a:r>
              <a:rPr lang="en-US" sz="1100" dirty="0" smtClean="0"/>
              <a:t> </a:t>
            </a:r>
            <a:br>
              <a:rPr lang="en-US" sz="1100" dirty="0" smtClean="0"/>
            </a:br>
            <a:endParaRPr lang="en-US" sz="1100" dirty="0" smtClean="0"/>
          </a:p>
          <a:p>
            <a:pPr marL="228600" indent="-228600"/>
            <a:r>
              <a:rPr lang="en-US" sz="1100" dirty="0" smtClean="0"/>
              <a:t>5. </a:t>
            </a:r>
            <a:r>
              <a:rPr lang="en-US" sz="1100" dirty="0" smtClean="0">
                <a:hlinkClick r:id="rId6"/>
              </a:rPr>
              <a:t>Cross section for </a:t>
            </a:r>
            <a:r>
              <a:rPr lang="en-US" sz="1100" i="1" dirty="0" smtClean="0">
                <a:hlinkClick r:id="rId6"/>
              </a:rPr>
              <a:t>bb</a:t>
            </a:r>
            <a:r>
              <a:rPr lang="en-US" sz="1100" dirty="0" smtClean="0">
                <a:hlinkClick r:id="rId6"/>
              </a:rPr>
              <a:t>¯ production via </a:t>
            </a:r>
            <a:r>
              <a:rPr lang="en-US" sz="1100" dirty="0" err="1" smtClean="0">
                <a:hlinkClick r:id="rId6"/>
              </a:rPr>
              <a:t>dielectrons</a:t>
            </a:r>
            <a:r>
              <a:rPr lang="en-US" sz="1100" dirty="0" smtClean="0">
                <a:hlinkClick r:id="rId6"/>
              </a:rPr>
              <a:t> in </a:t>
            </a:r>
            <a:r>
              <a:rPr lang="en-US" sz="1100" dirty="0" err="1" smtClean="0">
                <a:hlinkClick r:id="rId6"/>
              </a:rPr>
              <a:t>d+Au</a:t>
            </a:r>
            <a:r>
              <a:rPr lang="en-US" sz="1100" dirty="0" smtClean="0">
                <a:hlinkClick r:id="rId6"/>
              </a:rPr>
              <a:t> collisions at </a:t>
            </a:r>
            <a:r>
              <a:rPr lang="en-US" sz="1100" i="1" dirty="0" err="1" smtClean="0">
                <a:hlinkClick r:id="rId6"/>
              </a:rPr>
              <a:t>sNN</a:t>
            </a:r>
            <a:r>
              <a:rPr lang="en-US" sz="1100" dirty="0" smtClean="0">
                <a:hlinkClick r:id="rId6"/>
              </a:rPr>
              <a:t>−−−√=200 </a:t>
            </a:r>
            <a:r>
              <a:rPr lang="en-US" sz="1100" dirty="0" err="1" smtClean="0">
                <a:hlinkClick r:id="rId6"/>
              </a:rPr>
              <a:t>GeV</a:t>
            </a:r>
            <a:r>
              <a:rPr lang="en-US" sz="1100" dirty="0" smtClean="0"/>
              <a:t> </a:t>
            </a:r>
            <a:br>
              <a:rPr lang="en-US" sz="1100" dirty="0" smtClean="0"/>
            </a:br>
            <a:r>
              <a:rPr lang="en-US" sz="1100" b="1" dirty="0" err="1" smtClean="0"/>
              <a:t>Phys.Rev</a:t>
            </a:r>
            <a:r>
              <a:rPr lang="en-US" sz="1100" b="1" dirty="0" smtClean="0"/>
              <a:t>. C91 (2015) 1, 014907</a:t>
            </a:r>
            <a:r>
              <a:rPr lang="en-US" sz="1100" dirty="0" smtClean="0"/>
              <a:t> </a:t>
            </a:r>
            <a:br>
              <a:rPr lang="en-US" sz="1100" dirty="0" smtClean="0"/>
            </a:br>
            <a:endParaRPr lang="en-US" sz="1100" dirty="0" smtClean="0"/>
          </a:p>
          <a:p>
            <a:pPr marL="228600" indent="-228600"/>
            <a:r>
              <a:rPr lang="en-US" sz="1100" dirty="0" smtClean="0"/>
              <a:t>6. </a:t>
            </a:r>
            <a:r>
              <a:rPr lang="en-US" sz="1100" dirty="0" smtClean="0">
                <a:hlinkClick r:id="rId7"/>
              </a:rPr>
              <a:t>Centrality dependence of low-momentum direct-photon production in </a:t>
            </a:r>
            <a:r>
              <a:rPr lang="en-US" sz="1100" dirty="0" err="1" smtClean="0">
                <a:hlinkClick r:id="rId7"/>
              </a:rPr>
              <a:t>Au+Au</a:t>
            </a:r>
            <a:r>
              <a:rPr lang="en-US" sz="1100" dirty="0" smtClean="0">
                <a:hlinkClick r:id="rId7"/>
              </a:rPr>
              <a:t> collisions at </a:t>
            </a:r>
            <a:r>
              <a:rPr lang="en-US" sz="1100" i="1" dirty="0" err="1" smtClean="0">
                <a:hlinkClick r:id="rId7"/>
              </a:rPr>
              <a:t>sNN</a:t>
            </a:r>
            <a:r>
              <a:rPr lang="en-US" sz="1100" dirty="0" smtClean="0">
                <a:hlinkClick r:id="rId7"/>
              </a:rPr>
              <a:t>−−−√=200 </a:t>
            </a:r>
            <a:r>
              <a:rPr lang="en-US" sz="1100" dirty="0" err="1" smtClean="0">
                <a:hlinkClick r:id="rId7"/>
              </a:rPr>
              <a:t>GeV</a:t>
            </a:r>
            <a:r>
              <a:rPr lang="en-US" sz="1100" dirty="0" smtClean="0"/>
              <a:t> </a:t>
            </a:r>
            <a:br>
              <a:rPr lang="en-US" sz="1100" dirty="0" smtClean="0"/>
            </a:br>
            <a:r>
              <a:rPr lang="en-US" sz="1100" b="1" dirty="0" err="1" smtClean="0"/>
              <a:t>Phys.Rev</a:t>
            </a:r>
            <a:r>
              <a:rPr lang="en-US" sz="1100" b="1" dirty="0" smtClean="0"/>
              <a:t>. C91 (2015) 6, 064904</a:t>
            </a:r>
            <a:r>
              <a:rPr lang="en-US" sz="1100" dirty="0" smtClean="0"/>
              <a:t> </a:t>
            </a:r>
            <a:br>
              <a:rPr lang="en-US" sz="1100" dirty="0" smtClean="0"/>
            </a:br>
            <a:endParaRPr lang="en-US" sz="1100" dirty="0" smtClean="0"/>
          </a:p>
          <a:p>
            <a:pPr marL="228600" indent="-228600"/>
            <a:r>
              <a:rPr lang="en-US" sz="1100" dirty="0" smtClean="0"/>
              <a:t>7. </a:t>
            </a:r>
            <a:r>
              <a:rPr lang="en-US" sz="1100" dirty="0" smtClean="0">
                <a:hlinkClick r:id="rId8"/>
              </a:rPr>
              <a:t>Measurement of </a:t>
            </a:r>
            <a:r>
              <a:rPr lang="en-US" sz="1100" i="1" dirty="0" smtClean="0">
                <a:hlinkClick r:id="rId8"/>
              </a:rPr>
              <a:t>K</a:t>
            </a:r>
            <a:r>
              <a:rPr lang="en-US" sz="1100" dirty="0" smtClean="0">
                <a:hlinkClick r:id="rId8"/>
              </a:rPr>
              <a:t>0</a:t>
            </a:r>
            <a:r>
              <a:rPr lang="en-US" sz="1100" i="1" dirty="0" smtClean="0">
                <a:hlinkClick r:id="rId8"/>
              </a:rPr>
              <a:t>S</a:t>
            </a:r>
            <a:r>
              <a:rPr lang="en-US" sz="1100" dirty="0" smtClean="0">
                <a:hlinkClick r:id="rId8"/>
              </a:rPr>
              <a:t> and </a:t>
            </a:r>
            <a:r>
              <a:rPr lang="en-US" sz="1100" i="1" dirty="0" smtClean="0">
                <a:hlinkClick r:id="rId8"/>
              </a:rPr>
              <a:t>K</a:t>
            </a:r>
            <a:r>
              <a:rPr lang="en-US" sz="1100" dirty="0" smtClean="0">
                <a:hlinkClick r:id="rId8"/>
              </a:rPr>
              <a:t>∗0 in </a:t>
            </a:r>
            <a:r>
              <a:rPr lang="en-US" sz="1100" i="1" dirty="0" err="1" smtClean="0">
                <a:hlinkClick r:id="rId8"/>
              </a:rPr>
              <a:t>p</a:t>
            </a:r>
            <a:r>
              <a:rPr lang="en-US" sz="1100" dirty="0" err="1" smtClean="0">
                <a:hlinkClick r:id="rId8"/>
              </a:rPr>
              <a:t>+</a:t>
            </a:r>
            <a:r>
              <a:rPr lang="en-US" sz="1100" i="1" dirty="0" err="1" smtClean="0">
                <a:hlinkClick r:id="rId8"/>
              </a:rPr>
              <a:t>p</a:t>
            </a:r>
            <a:r>
              <a:rPr lang="en-US" sz="1100" dirty="0" smtClean="0">
                <a:hlinkClick r:id="rId8"/>
              </a:rPr>
              <a:t>, </a:t>
            </a:r>
            <a:r>
              <a:rPr lang="en-US" sz="1100" i="1" dirty="0" err="1" smtClean="0">
                <a:hlinkClick r:id="rId8"/>
              </a:rPr>
              <a:t>d</a:t>
            </a:r>
            <a:r>
              <a:rPr lang="en-US" sz="1100" dirty="0" err="1" smtClean="0">
                <a:hlinkClick r:id="rId8"/>
              </a:rPr>
              <a:t>+</a:t>
            </a:r>
            <a:r>
              <a:rPr lang="en-US" sz="1100" i="1" dirty="0" err="1" smtClean="0">
                <a:hlinkClick r:id="rId8"/>
              </a:rPr>
              <a:t>Au</a:t>
            </a:r>
            <a:r>
              <a:rPr lang="en-US" sz="1100" dirty="0" smtClean="0">
                <a:hlinkClick r:id="rId8"/>
              </a:rPr>
              <a:t>, and </a:t>
            </a:r>
            <a:r>
              <a:rPr lang="en-US" sz="1100" i="1" dirty="0" err="1" smtClean="0">
                <a:hlinkClick r:id="rId8"/>
              </a:rPr>
              <a:t>Cu</a:t>
            </a:r>
            <a:r>
              <a:rPr lang="en-US" sz="1100" dirty="0" err="1" smtClean="0">
                <a:hlinkClick r:id="rId8"/>
              </a:rPr>
              <a:t>+</a:t>
            </a:r>
            <a:r>
              <a:rPr lang="en-US" sz="1100" i="1" dirty="0" err="1" smtClean="0">
                <a:hlinkClick r:id="rId8"/>
              </a:rPr>
              <a:t>Cu</a:t>
            </a:r>
            <a:r>
              <a:rPr lang="en-US" sz="1100" dirty="0" smtClean="0">
                <a:hlinkClick r:id="rId8"/>
              </a:rPr>
              <a:t> collisions at </a:t>
            </a:r>
            <a:r>
              <a:rPr lang="en-US" sz="1100" i="1" dirty="0" err="1" smtClean="0">
                <a:hlinkClick r:id="rId8"/>
              </a:rPr>
              <a:t>sNN</a:t>
            </a:r>
            <a:r>
              <a:rPr lang="en-US" sz="1100" dirty="0" smtClean="0">
                <a:hlinkClick r:id="rId8"/>
              </a:rPr>
              <a:t>−−−√=200 </a:t>
            </a:r>
            <a:r>
              <a:rPr lang="en-US" sz="1100" dirty="0" err="1" smtClean="0">
                <a:hlinkClick r:id="rId8"/>
              </a:rPr>
              <a:t>GeV</a:t>
            </a:r>
            <a:r>
              <a:rPr lang="en-US" sz="1100" dirty="0" smtClean="0"/>
              <a:t> </a:t>
            </a:r>
            <a:br>
              <a:rPr lang="en-US" sz="1100" dirty="0" smtClean="0"/>
            </a:br>
            <a:r>
              <a:rPr lang="en-US" sz="1100" b="1" dirty="0" err="1" smtClean="0"/>
              <a:t>Phys.Rev</a:t>
            </a:r>
            <a:r>
              <a:rPr lang="en-US" sz="1100" b="1" dirty="0" smtClean="0"/>
              <a:t>. C90 (2014) 5, 054905</a:t>
            </a:r>
            <a:r>
              <a:rPr lang="en-US" sz="1100" dirty="0" smtClean="0"/>
              <a:t> </a:t>
            </a:r>
            <a:br>
              <a:rPr lang="en-US" sz="1100" dirty="0" smtClean="0"/>
            </a:br>
            <a:endParaRPr lang="en-US" sz="1100" dirty="0" smtClean="0"/>
          </a:p>
          <a:p>
            <a:pPr marL="228600" indent="-228600"/>
            <a:r>
              <a:rPr lang="en-US" sz="1100" dirty="0" smtClean="0"/>
              <a:t>8. </a:t>
            </a:r>
            <a:r>
              <a:rPr lang="en-US" sz="1100" dirty="0" smtClean="0">
                <a:hlinkClick r:id="rId9"/>
              </a:rPr>
              <a:t>Heavy-quark production and elliptic flow in </a:t>
            </a:r>
            <a:r>
              <a:rPr lang="en-US" sz="1100" dirty="0" err="1" smtClean="0">
                <a:hlinkClick r:id="rId9"/>
              </a:rPr>
              <a:t>Au+Au</a:t>
            </a:r>
            <a:r>
              <a:rPr lang="en-US" sz="1100" dirty="0" smtClean="0">
                <a:hlinkClick r:id="rId9"/>
              </a:rPr>
              <a:t> collisions at </a:t>
            </a:r>
            <a:r>
              <a:rPr lang="en-US" sz="1100" i="1" dirty="0" err="1" smtClean="0">
                <a:hlinkClick r:id="rId9"/>
              </a:rPr>
              <a:t>sNN</a:t>
            </a:r>
            <a:r>
              <a:rPr lang="en-US" sz="1100" dirty="0" smtClean="0">
                <a:hlinkClick r:id="rId9"/>
              </a:rPr>
              <a:t>−−−√=62.4 </a:t>
            </a:r>
            <a:r>
              <a:rPr lang="en-US" sz="1100" dirty="0" err="1" smtClean="0">
                <a:hlinkClick r:id="rId9"/>
              </a:rPr>
              <a:t>GeV</a:t>
            </a:r>
            <a:r>
              <a:rPr lang="en-US" sz="1100" dirty="0" smtClean="0"/>
              <a:t> </a:t>
            </a:r>
            <a:br>
              <a:rPr lang="en-US" sz="1100" dirty="0" smtClean="0"/>
            </a:br>
            <a:r>
              <a:rPr lang="en-US" sz="1100" b="1" dirty="0" err="1" smtClean="0"/>
              <a:t>Phys.Rev</a:t>
            </a:r>
            <a:r>
              <a:rPr lang="en-US" sz="1100" b="1" dirty="0" smtClean="0"/>
              <a:t>. C91 (2015) 4, 044907</a:t>
            </a:r>
            <a:r>
              <a:rPr lang="en-US" sz="1100" dirty="0" smtClean="0"/>
              <a:t> </a:t>
            </a:r>
          </a:p>
          <a:p>
            <a:pPr marL="228600" indent="-228600"/>
            <a:r>
              <a:rPr lang="en-US" sz="1100" dirty="0" smtClean="0"/>
              <a:t/>
            </a:r>
            <a:br>
              <a:rPr lang="en-US" sz="1100" dirty="0" smtClean="0"/>
            </a:br>
            <a:endParaRPr lang="en-US" sz="1100" dirty="0" smtClean="0"/>
          </a:p>
        </p:txBody>
      </p:sp>
      <p:sp>
        <p:nvSpPr>
          <p:cNvPr id="6" name="TextBox 5"/>
          <p:cNvSpPr txBox="1"/>
          <p:nvPr/>
        </p:nvSpPr>
        <p:spPr>
          <a:xfrm>
            <a:off x="4724400" y="838200"/>
            <a:ext cx="4191001" cy="5663089"/>
          </a:xfrm>
          <a:prstGeom prst="rect">
            <a:avLst/>
          </a:prstGeom>
          <a:solidFill>
            <a:schemeClr val="bg1"/>
          </a:solidFill>
        </p:spPr>
        <p:txBody>
          <a:bodyPr wrap="square" rtlCol="0">
            <a:spAutoFit/>
          </a:bodyPr>
          <a:lstStyle/>
          <a:p>
            <a:pPr marL="228600" indent="-228600"/>
            <a:r>
              <a:rPr lang="en-US" sz="1100" dirty="0" smtClean="0"/>
              <a:t>9. </a:t>
            </a:r>
            <a:r>
              <a:rPr lang="en-US" sz="1100" dirty="0" smtClean="0">
                <a:hlinkClick r:id="rId10"/>
              </a:rPr>
              <a:t>Measurement of long-range angular correlation and </a:t>
            </a:r>
            <a:r>
              <a:rPr lang="en-US" sz="1100" dirty="0" err="1" smtClean="0">
                <a:hlinkClick r:id="rId10"/>
              </a:rPr>
              <a:t>quadrupole</a:t>
            </a:r>
            <a:r>
              <a:rPr lang="en-US" sz="1100" dirty="0" smtClean="0">
                <a:hlinkClick r:id="rId10"/>
              </a:rPr>
              <a:t> anisotropy of </a:t>
            </a:r>
            <a:r>
              <a:rPr lang="en-US" sz="1100" dirty="0" err="1" smtClean="0">
                <a:hlinkClick r:id="rId10"/>
              </a:rPr>
              <a:t>pions</a:t>
            </a:r>
            <a:r>
              <a:rPr lang="en-US" sz="1100" dirty="0" smtClean="0">
                <a:hlinkClick r:id="rId10"/>
              </a:rPr>
              <a:t> and (anti)protons in central </a:t>
            </a:r>
            <a:r>
              <a:rPr lang="en-US" sz="1100" i="1" dirty="0" err="1" smtClean="0">
                <a:hlinkClick r:id="rId10"/>
              </a:rPr>
              <a:t>d</a:t>
            </a:r>
            <a:r>
              <a:rPr lang="en-US" sz="1100" dirty="0" err="1" smtClean="0">
                <a:hlinkClick r:id="rId10"/>
              </a:rPr>
              <a:t>+Au</a:t>
            </a:r>
            <a:r>
              <a:rPr lang="en-US" sz="1100" dirty="0" smtClean="0">
                <a:hlinkClick r:id="rId10"/>
              </a:rPr>
              <a:t> collisions at </a:t>
            </a:r>
            <a:r>
              <a:rPr lang="en-US" sz="1100" i="1" dirty="0" err="1" smtClean="0">
                <a:hlinkClick r:id="rId10"/>
              </a:rPr>
              <a:t>sNN</a:t>
            </a:r>
            <a:r>
              <a:rPr lang="en-US" sz="1100" dirty="0" smtClean="0">
                <a:hlinkClick r:id="rId10"/>
              </a:rPr>
              <a:t>−−−√=200 </a:t>
            </a:r>
            <a:r>
              <a:rPr lang="en-US" sz="1100" dirty="0" err="1" smtClean="0">
                <a:hlinkClick r:id="rId10"/>
              </a:rPr>
              <a:t>GeV</a:t>
            </a:r>
            <a:r>
              <a:rPr lang="en-US" sz="1100" dirty="0" smtClean="0"/>
              <a:t> </a:t>
            </a:r>
            <a:br>
              <a:rPr lang="en-US" sz="1100" dirty="0" smtClean="0"/>
            </a:br>
            <a:r>
              <a:rPr lang="en-US" sz="1100" b="1" dirty="0" err="1" smtClean="0"/>
              <a:t>Phys.Rev.Lett</a:t>
            </a:r>
            <a:r>
              <a:rPr lang="en-US" sz="1100" b="1" dirty="0" smtClean="0"/>
              <a:t>. 114 (2015) 192301</a:t>
            </a:r>
            <a:r>
              <a:rPr lang="en-US" sz="1100" dirty="0" smtClean="0"/>
              <a:t> </a:t>
            </a:r>
            <a:br>
              <a:rPr lang="en-US" sz="1100" dirty="0" smtClean="0"/>
            </a:br>
            <a:endParaRPr lang="en-US" sz="1100" dirty="0" smtClean="0"/>
          </a:p>
          <a:p>
            <a:pPr marL="228600" indent="-228600"/>
            <a:r>
              <a:rPr lang="en-US" sz="1100" dirty="0" smtClean="0"/>
              <a:t>10. </a:t>
            </a:r>
            <a:r>
              <a:rPr lang="en-US" sz="1100" dirty="0" smtClean="0">
                <a:hlinkClick r:id="rId11"/>
              </a:rPr>
              <a:t>Measurement of </a:t>
            </a:r>
            <a:r>
              <a:rPr lang="el-GR" sz="1100" dirty="0" smtClean="0">
                <a:hlinkClick r:id="rId11"/>
              </a:rPr>
              <a:t>Υ(1</a:t>
            </a:r>
            <a:r>
              <a:rPr lang="en-US" sz="1100" i="1" dirty="0" smtClean="0">
                <a:hlinkClick r:id="rId11"/>
              </a:rPr>
              <a:t>S</a:t>
            </a:r>
            <a:r>
              <a:rPr lang="en-US" sz="1100" dirty="0" smtClean="0">
                <a:hlinkClick r:id="rId11"/>
              </a:rPr>
              <a:t>+2</a:t>
            </a:r>
            <a:r>
              <a:rPr lang="en-US" sz="1100" i="1" dirty="0" smtClean="0">
                <a:hlinkClick r:id="rId11"/>
              </a:rPr>
              <a:t>S</a:t>
            </a:r>
            <a:r>
              <a:rPr lang="en-US" sz="1100" dirty="0" smtClean="0">
                <a:hlinkClick r:id="rId11"/>
              </a:rPr>
              <a:t>+3</a:t>
            </a:r>
            <a:r>
              <a:rPr lang="en-US" sz="1100" i="1" dirty="0" smtClean="0">
                <a:hlinkClick r:id="rId11"/>
              </a:rPr>
              <a:t>S</a:t>
            </a:r>
            <a:r>
              <a:rPr lang="en-US" sz="1100" dirty="0" smtClean="0">
                <a:hlinkClick r:id="rId11"/>
              </a:rPr>
              <a:t>) production in </a:t>
            </a:r>
            <a:r>
              <a:rPr lang="en-US" sz="1100" i="1" dirty="0" err="1" smtClean="0">
                <a:hlinkClick r:id="rId11"/>
              </a:rPr>
              <a:t>p</a:t>
            </a:r>
            <a:r>
              <a:rPr lang="en-US" sz="1100" dirty="0" err="1" smtClean="0">
                <a:hlinkClick r:id="rId11"/>
              </a:rPr>
              <a:t>+</a:t>
            </a:r>
            <a:r>
              <a:rPr lang="en-US" sz="1100" i="1" dirty="0" err="1" smtClean="0">
                <a:hlinkClick r:id="rId11"/>
              </a:rPr>
              <a:t>p</a:t>
            </a:r>
            <a:r>
              <a:rPr lang="en-US" sz="1100" dirty="0" smtClean="0">
                <a:hlinkClick r:id="rId11"/>
              </a:rPr>
              <a:t> and </a:t>
            </a:r>
            <a:r>
              <a:rPr lang="en-US" sz="1100" dirty="0" err="1" smtClean="0">
                <a:hlinkClick r:id="rId11"/>
              </a:rPr>
              <a:t>Au+Au</a:t>
            </a:r>
            <a:r>
              <a:rPr lang="en-US" sz="1100" dirty="0" smtClean="0">
                <a:hlinkClick r:id="rId11"/>
              </a:rPr>
              <a:t> collisions at </a:t>
            </a:r>
            <a:r>
              <a:rPr lang="en-US" sz="1100" i="1" dirty="0" err="1" smtClean="0">
                <a:hlinkClick r:id="rId11"/>
              </a:rPr>
              <a:t>sNN</a:t>
            </a:r>
            <a:r>
              <a:rPr lang="en-US" sz="1100" dirty="0" smtClean="0">
                <a:hlinkClick r:id="rId11"/>
              </a:rPr>
              <a:t>−−−√=200 </a:t>
            </a:r>
            <a:r>
              <a:rPr lang="en-US" sz="1100" dirty="0" err="1" smtClean="0">
                <a:hlinkClick r:id="rId11"/>
              </a:rPr>
              <a:t>GeV</a:t>
            </a:r>
            <a:r>
              <a:rPr lang="en-US" sz="1100" dirty="0" smtClean="0"/>
              <a:t> </a:t>
            </a:r>
            <a:br>
              <a:rPr lang="en-US" sz="1100" dirty="0" smtClean="0"/>
            </a:br>
            <a:r>
              <a:rPr lang="en-US" sz="1100" b="1" dirty="0" err="1" smtClean="0"/>
              <a:t>Phys.Rev</a:t>
            </a:r>
            <a:r>
              <a:rPr lang="en-US" sz="1100" b="1" dirty="0" smtClean="0"/>
              <a:t>. C91 (2015) 2, 024913</a:t>
            </a:r>
            <a:r>
              <a:rPr lang="en-US" sz="1100" dirty="0" smtClean="0"/>
              <a:t> </a:t>
            </a:r>
            <a:br>
              <a:rPr lang="en-US" sz="1100" dirty="0" smtClean="0"/>
            </a:br>
            <a:endParaRPr lang="en-US" sz="1100" dirty="0" smtClean="0"/>
          </a:p>
          <a:p>
            <a:pPr marL="228600" indent="-228600"/>
            <a:r>
              <a:rPr lang="en-US" sz="1100" dirty="0" smtClean="0"/>
              <a:t>11. </a:t>
            </a:r>
            <a:r>
              <a:rPr lang="en-US" sz="1100" dirty="0" smtClean="0">
                <a:hlinkClick r:id="rId12"/>
              </a:rPr>
              <a:t>Inclusive double-</a:t>
            </a:r>
            <a:r>
              <a:rPr lang="en-US" sz="1100" dirty="0" err="1" smtClean="0">
                <a:hlinkClick r:id="rId12"/>
              </a:rPr>
              <a:t>helicity</a:t>
            </a:r>
            <a:r>
              <a:rPr lang="en-US" sz="1100" dirty="0" smtClean="0">
                <a:hlinkClick r:id="rId12"/>
              </a:rPr>
              <a:t> asymmetries in neutral-</a:t>
            </a:r>
            <a:r>
              <a:rPr lang="en-US" sz="1100" dirty="0" err="1" smtClean="0">
                <a:hlinkClick r:id="rId12"/>
              </a:rPr>
              <a:t>pion</a:t>
            </a:r>
            <a:r>
              <a:rPr lang="en-US" sz="1100" dirty="0" smtClean="0">
                <a:hlinkClick r:id="rId12"/>
              </a:rPr>
              <a:t> and eta-meson production in </a:t>
            </a:r>
            <a:r>
              <a:rPr lang="en-US" sz="1100" i="1" dirty="0" smtClean="0">
                <a:hlinkClick r:id="rId12"/>
              </a:rPr>
              <a:t>p</a:t>
            </a:r>
            <a:r>
              <a:rPr lang="en-US" sz="1100" dirty="0" smtClean="0">
                <a:hlinkClick r:id="rId12"/>
              </a:rPr>
              <a:t>⃗ +</a:t>
            </a:r>
            <a:r>
              <a:rPr lang="en-US" sz="1100" i="1" dirty="0" smtClean="0">
                <a:hlinkClick r:id="rId12"/>
              </a:rPr>
              <a:t>p</a:t>
            </a:r>
            <a:r>
              <a:rPr lang="en-US" sz="1100" dirty="0" smtClean="0">
                <a:hlinkClick r:id="rId12"/>
              </a:rPr>
              <a:t>⃗  collisions at </a:t>
            </a:r>
            <a:r>
              <a:rPr lang="en-US" sz="1100" i="1" dirty="0" smtClean="0">
                <a:hlinkClick r:id="rId12"/>
              </a:rPr>
              <a:t>s</a:t>
            </a:r>
            <a:r>
              <a:rPr lang="en-US" sz="1100" dirty="0" smtClean="0">
                <a:hlinkClick r:id="rId12"/>
              </a:rPr>
              <a:t>√=200 </a:t>
            </a:r>
            <a:r>
              <a:rPr lang="en-US" sz="1100" dirty="0" err="1" smtClean="0">
                <a:hlinkClick r:id="rId12"/>
              </a:rPr>
              <a:t>GeV</a:t>
            </a:r>
            <a:r>
              <a:rPr lang="en-US" sz="1100" dirty="0" smtClean="0"/>
              <a:t> </a:t>
            </a:r>
            <a:br>
              <a:rPr lang="en-US" sz="1100" dirty="0" smtClean="0"/>
            </a:br>
            <a:r>
              <a:rPr lang="en-US" sz="1100" b="1" dirty="0" err="1" smtClean="0"/>
              <a:t>Phys.Rev</a:t>
            </a:r>
            <a:r>
              <a:rPr lang="en-US" sz="1100" b="1" dirty="0" smtClean="0"/>
              <a:t>. D90 (2014) 1, 012007</a:t>
            </a:r>
            <a:r>
              <a:rPr lang="en-US" sz="1100" dirty="0" smtClean="0"/>
              <a:t> </a:t>
            </a:r>
            <a:br>
              <a:rPr lang="en-US" sz="1100" dirty="0" smtClean="0"/>
            </a:br>
            <a:endParaRPr lang="en-US" sz="1100" dirty="0" smtClean="0"/>
          </a:p>
          <a:p>
            <a:r>
              <a:rPr lang="en-US" sz="1100" dirty="0" smtClean="0"/>
              <a:t>12. </a:t>
            </a:r>
            <a:r>
              <a:rPr lang="en-US" sz="1100" dirty="0" err="1" smtClean="0">
                <a:hlinkClick r:id="rId13"/>
              </a:rPr>
              <a:t>Azimuthal</a:t>
            </a:r>
            <a:r>
              <a:rPr lang="en-US" sz="1100" dirty="0" smtClean="0">
                <a:hlinkClick r:id="rId13"/>
              </a:rPr>
              <a:t>-angle dependence of charged-</a:t>
            </a:r>
            <a:r>
              <a:rPr lang="en-US" sz="1100" dirty="0" err="1" smtClean="0">
                <a:hlinkClick r:id="rId13"/>
              </a:rPr>
              <a:t>pion</a:t>
            </a:r>
            <a:r>
              <a:rPr lang="en-US" sz="1100" dirty="0" smtClean="0">
                <a:hlinkClick r:id="rId13"/>
              </a:rPr>
              <a:t>-</a:t>
            </a:r>
            <a:r>
              <a:rPr lang="en-US" sz="1100" dirty="0" err="1" smtClean="0">
                <a:hlinkClick r:id="rId13"/>
              </a:rPr>
              <a:t>interferometry</a:t>
            </a:r>
            <a:r>
              <a:rPr lang="en-US" sz="1100" dirty="0" smtClean="0">
                <a:hlinkClick r:id="rId13"/>
              </a:rPr>
              <a:t> measurements with respect to second- and third-order event planes in </a:t>
            </a:r>
            <a:r>
              <a:rPr lang="en-US" sz="1100" dirty="0" err="1" smtClean="0">
                <a:hlinkClick r:id="rId13"/>
              </a:rPr>
              <a:t>Au+Au</a:t>
            </a:r>
            <a:r>
              <a:rPr lang="en-US" sz="1100" dirty="0" smtClean="0">
                <a:hlinkClick r:id="rId13"/>
              </a:rPr>
              <a:t> collisions at </a:t>
            </a:r>
            <a:r>
              <a:rPr lang="en-US" sz="1100" i="1" dirty="0" err="1" smtClean="0">
                <a:hlinkClick r:id="rId13"/>
              </a:rPr>
              <a:t>sNN</a:t>
            </a:r>
            <a:r>
              <a:rPr lang="en-US" sz="1100" dirty="0" smtClean="0">
                <a:hlinkClick r:id="rId13"/>
              </a:rPr>
              <a:t>−−−√=200 </a:t>
            </a:r>
            <a:r>
              <a:rPr lang="en-US" sz="1100" dirty="0" err="1" smtClean="0">
                <a:hlinkClick r:id="rId13"/>
              </a:rPr>
              <a:t>GeV</a:t>
            </a:r>
            <a:r>
              <a:rPr lang="en-US" sz="1100" dirty="0" smtClean="0"/>
              <a:t> </a:t>
            </a:r>
            <a:br>
              <a:rPr lang="en-US" sz="1100" dirty="0" smtClean="0"/>
            </a:br>
            <a:r>
              <a:rPr lang="en-US" sz="1100" dirty="0" smtClean="0"/>
              <a:t>       </a:t>
            </a:r>
            <a:r>
              <a:rPr lang="en-US" sz="1100" b="1" dirty="0" err="1" smtClean="0"/>
              <a:t>Phys.Rev.Lett</a:t>
            </a:r>
            <a:r>
              <a:rPr lang="en-US" sz="1100" b="1" dirty="0" smtClean="0"/>
              <a:t>. 112 (2014) 22, 222301</a:t>
            </a:r>
            <a:r>
              <a:rPr lang="en-US" sz="1100" dirty="0" smtClean="0"/>
              <a:t> </a:t>
            </a:r>
            <a:br>
              <a:rPr lang="en-US" sz="1100" dirty="0" smtClean="0"/>
            </a:br>
            <a:endParaRPr lang="en-US" sz="1100" dirty="0" smtClean="0"/>
          </a:p>
          <a:p>
            <a:r>
              <a:rPr lang="en-US" sz="1100" dirty="0" smtClean="0"/>
              <a:t>13. </a:t>
            </a:r>
            <a:r>
              <a:rPr lang="en-US" sz="1100" dirty="0" smtClean="0">
                <a:hlinkClick r:id="rId14"/>
              </a:rPr>
              <a:t>Transverse-energy distributions at </a:t>
            </a:r>
            <a:r>
              <a:rPr lang="en-US" sz="1100" dirty="0" err="1" smtClean="0">
                <a:hlinkClick r:id="rId14"/>
              </a:rPr>
              <a:t>midrapidity</a:t>
            </a:r>
            <a:r>
              <a:rPr lang="en-US" sz="1100" dirty="0" smtClean="0">
                <a:hlinkClick r:id="rId14"/>
              </a:rPr>
              <a:t> in </a:t>
            </a:r>
            <a:r>
              <a:rPr lang="en-US" sz="1100" dirty="0" err="1" smtClean="0">
                <a:hlinkClick r:id="rId14"/>
              </a:rPr>
              <a:t>p+p</a:t>
            </a:r>
            <a:r>
              <a:rPr lang="en-US" sz="1100" dirty="0" smtClean="0">
                <a:hlinkClick r:id="rId14"/>
              </a:rPr>
              <a:t> , </a:t>
            </a:r>
            <a:r>
              <a:rPr lang="en-US" sz="1100" dirty="0" err="1" smtClean="0">
                <a:hlinkClick r:id="rId14"/>
              </a:rPr>
              <a:t>d+Au</a:t>
            </a:r>
            <a:r>
              <a:rPr lang="en-US" sz="1100" dirty="0" smtClean="0">
                <a:hlinkClick r:id="rId14"/>
              </a:rPr>
              <a:t> , and </a:t>
            </a:r>
            <a:r>
              <a:rPr lang="en-US" sz="1100" dirty="0" err="1" smtClean="0">
                <a:hlinkClick r:id="rId14"/>
              </a:rPr>
              <a:t>Au+Au</a:t>
            </a:r>
            <a:r>
              <a:rPr lang="en-US" sz="1100" dirty="0" smtClean="0">
                <a:hlinkClick r:id="rId14"/>
              </a:rPr>
              <a:t> collisions at </a:t>
            </a:r>
            <a:r>
              <a:rPr lang="en-US" sz="1100" i="1" dirty="0" err="1" smtClean="0">
                <a:hlinkClick r:id="rId14"/>
              </a:rPr>
              <a:t>sNN</a:t>
            </a:r>
            <a:r>
              <a:rPr lang="en-US" sz="1100" dirty="0" smtClean="0">
                <a:hlinkClick r:id="rId14"/>
              </a:rPr>
              <a:t>−−−−√=62.4–200 </a:t>
            </a:r>
            <a:r>
              <a:rPr lang="en-US" sz="1100" dirty="0" err="1" smtClean="0">
                <a:hlinkClick r:id="rId14"/>
              </a:rPr>
              <a:t>GeV</a:t>
            </a:r>
            <a:r>
              <a:rPr lang="en-US" sz="1100" dirty="0" smtClean="0">
                <a:hlinkClick r:id="rId14"/>
              </a:rPr>
              <a:t> and implications for particle-production models</a:t>
            </a:r>
            <a:r>
              <a:rPr lang="en-US" sz="1100" dirty="0" smtClean="0"/>
              <a:t> </a:t>
            </a:r>
            <a:br>
              <a:rPr lang="en-US" sz="1100" dirty="0" smtClean="0"/>
            </a:br>
            <a:r>
              <a:rPr lang="en-US" sz="1100" dirty="0" smtClean="0"/>
              <a:t>       </a:t>
            </a:r>
            <a:r>
              <a:rPr lang="en-US" sz="1100" b="1" dirty="0" err="1" smtClean="0"/>
              <a:t>Phys.Rev</a:t>
            </a:r>
            <a:r>
              <a:rPr lang="en-US" sz="1100" b="1" dirty="0" smtClean="0"/>
              <a:t>. C89 (2014) 4, 044905</a:t>
            </a:r>
            <a:r>
              <a:rPr lang="en-US" sz="1100" dirty="0" smtClean="0"/>
              <a:t> </a:t>
            </a:r>
            <a:br>
              <a:rPr lang="en-US" sz="1100" dirty="0" smtClean="0"/>
            </a:br>
            <a:endParaRPr lang="en-US" sz="1100" dirty="0" smtClean="0"/>
          </a:p>
          <a:p>
            <a:r>
              <a:rPr lang="en-US" sz="1100" dirty="0" smtClean="0"/>
              <a:t>14. </a:t>
            </a:r>
            <a:r>
              <a:rPr lang="en-US" sz="1100" dirty="0" smtClean="0">
                <a:hlinkClick r:id="rId15"/>
              </a:rPr>
              <a:t>Measurement of transverse-single-spin asymmetries for </a:t>
            </a:r>
            <a:r>
              <a:rPr lang="en-US" sz="1100" dirty="0" err="1" smtClean="0">
                <a:hlinkClick r:id="rId15"/>
              </a:rPr>
              <a:t>midrapidity</a:t>
            </a:r>
            <a:r>
              <a:rPr lang="en-US" sz="1100" dirty="0" smtClean="0">
                <a:hlinkClick r:id="rId15"/>
              </a:rPr>
              <a:t> and forward-rapidity production of hadrons in polarized </a:t>
            </a:r>
            <a:r>
              <a:rPr lang="en-US" sz="1100" dirty="0" err="1" smtClean="0">
                <a:hlinkClick r:id="rId15"/>
              </a:rPr>
              <a:t>p+p</a:t>
            </a:r>
            <a:r>
              <a:rPr lang="en-US" sz="1100" dirty="0" smtClean="0">
                <a:hlinkClick r:id="rId15"/>
              </a:rPr>
              <a:t> collisions at </a:t>
            </a:r>
            <a:r>
              <a:rPr lang="en-US" sz="1100" i="1" dirty="0" smtClean="0">
                <a:hlinkClick r:id="rId15"/>
              </a:rPr>
              <a:t>s</a:t>
            </a:r>
            <a:r>
              <a:rPr lang="en-US" sz="1100" dirty="0" smtClean="0">
                <a:hlinkClick r:id="rId15"/>
              </a:rPr>
              <a:t>√=200 and 62.4 </a:t>
            </a:r>
            <a:r>
              <a:rPr lang="en-US" sz="1100" dirty="0" err="1" smtClean="0">
                <a:hlinkClick r:id="rId15"/>
              </a:rPr>
              <a:t>GeV</a:t>
            </a:r>
            <a:r>
              <a:rPr lang="en-US" sz="1100" dirty="0" smtClean="0"/>
              <a:t> </a:t>
            </a:r>
            <a:br>
              <a:rPr lang="en-US" sz="1100" dirty="0" smtClean="0"/>
            </a:br>
            <a:r>
              <a:rPr lang="en-US" sz="1100" dirty="0" smtClean="0"/>
              <a:t>       </a:t>
            </a:r>
            <a:r>
              <a:rPr lang="en-US" sz="1100" b="1" dirty="0" err="1" smtClean="0"/>
              <a:t>Phys.Rev</a:t>
            </a:r>
            <a:r>
              <a:rPr lang="en-US" sz="1100" b="1" dirty="0" smtClean="0"/>
              <a:t>. D90 (2014) 1, 012006</a:t>
            </a:r>
            <a:r>
              <a:rPr lang="en-US" sz="1100" dirty="0" smtClean="0"/>
              <a:t> </a:t>
            </a:r>
            <a:br>
              <a:rPr lang="en-US" sz="1100" dirty="0" smtClean="0"/>
            </a:br>
            <a:endParaRPr lang="en-US" sz="1100" dirty="0" smtClean="0"/>
          </a:p>
          <a:p>
            <a:r>
              <a:rPr lang="en-US" sz="1100" dirty="0" smtClean="0"/>
              <a:t>15. </a:t>
            </a:r>
            <a:r>
              <a:rPr lang="en-US" sz="1100" dirty="0" smtClean="0">
                <a:hlinkClick r:id="rId16"/>
              </a:rPr>
              <a:t>System-size dependence of open-heavy-flavor production in nucleus-nucleus collisions at </a:t>
            </a:r>
            <a:r>
              <a:rPr lang="en-US" sz="1100" i="1" dirty="0" err="1" smtClean="0">
                <a:hlinkClick r:id="rId16"/>
              </a:rPr>
              <a:t>sNN</a:t>
            </a:r>
            <a:r>
              <a:rPr lang="en-US" sz="1100" dirty="0" smtClean="0">
                <a:hlinkClick r:id="rId16"/>
              </a:rPr>
              <a:t>−−−√=200 </a:t>
            </a:r>
            <a:r>
              <a:rPr lang="en-US" sz="1100" dirty="0" err="1" smtClean="0">
                <a:hlinkClick r:id="rId16"/>
              </a:rPr>
              <a:t>GeV</a:t>
            </a:r>
            <a:r>
              <a:rPr lang="en-US" sz="1100" dirty="0" smtClean="0"/>
              <a:t> </a:t>
            </a:r>
            <a:br>
              <a:rPr lang="en-US" sz="1100" dirty="0" smtClean="0"/>
            </a:br>
            <a:r>
              <a:rPr lang="en-US" sz="1100" dirty="0" smtClean="0"/>
              <a:t>       </a:t>
            </a:r>
            <a:r>
              <a:rPr lang="en-US" sz="1100" b="1" dirty="0" err="1" smtClean="0"/>
              <a:t>Phys.Rev</a:t>
            </a:r>
            <a:r>
              <a:rPr lang="en-US" sz="1100" b="1" dirty="0" smtClean="0"/>
              <a:t>. C90 (2014) 3, 034903</a:t>
            </a:r>
            <a:r>
              <a:rPr lang="en-US" sz="1100" dirty="0" smtClean="0"/>
              <a:t> 	</a:t>
            </a:r>
            <a:endParaRPr lang="en-US" sz="1100" dirty="0" smtClean="0">
              <a:solidFill>
                <a:schemeClr val="bg2"/>
              </a:solidFill>
            </a:endParaRPr>
          </a:p>
          <a:p>
            <a:endParaRPr lang="en-US" sz="900" dirty="0" smtClean="0">
              <a:solidFill>
                <a:schemeClr val="bg2"/>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16</a:t>
            </a:fld>
            <a:endParaRPr lang="en-US"/>
          </a:p>
        </p:txBody>
      </p:sp>
      <p:sp>
        <p:nvSpPr>
          <p:cNvPr id="5" name="Rectangle 4"/>
          <p:cNvSpPr/>
          <p:nvPr/>
        </p:nvSpPr>
        <p:spPr>
          <a:xfrm>
            <a:off x="348780" y="2486561"/>
            <a:ext cx="8332730" cy="1323439"/>
          </a:xfrm>
          <a:prstGeom prst="rect">
            <a:avLst/>
          </a:prstGeom>
        </p:spPr>
        <p:txBody>
          <a:bodyPr wrap="none">
            <a:spAutoFit/>
          </a:bodyPr>
          <a:lstStyle/>
          <a:p>
            <a:pPr marL="514350" indent="-514350" algn="ctr"/>
            <a:r>
              <a:rPr lang="en-US" sz="4000" dirty="0" smtClean="0">
                <a:solidFill>
                  <a:schemeClr val="bg2"/>
                </a:solidFill>
              </a:rPr>
              <a:t>Run-14 </a:t>
            </a:r>
            <a:r>
              <a:rPr lang="en-US" sz="4000" dirty="0" err="1" smtClean="0">
                <a:solidFill>
                  <a:schemeClr val="bg2"/>
                </a:solidFill>
              </a:rPr>
              <a:t>Au+Au</a:t>
            </a:r>
            <a:r>
              <a:rPr lang="en-US" sz="4000" dirty="0" smtClean="0">
                <a:solidFill>
                  <a:schemeClr val="bg2"/>
                </a:solidFill>
              </a:rPr>
              <a:t> and </a:t>
            </a:r>
            <a:r>
              <a:rPr lang="en-US" sz="4000" baseline="30000" dirty="0" smtClean="0">
                <a:solidFill>
                  <a:schemeClr val="bg2"/>
                </a:solidFill>
              </a:rPr>
              <a:t>3</a:t>
            </a:r>
            <a:r>
              <a:rPr lang="en-US" sz="4000" dirty="0" smtClean="0">
                <a:solidFill>
                  <a:schemeClr val="bg2"/>
                </a:solidFill>
              </a:rPr>
              <a:t>He+Au @ 200 </a:t>
            </a:r>
            <a:r>
              <a:rPr lang="en-US" sz="4000" dirty="0" err="1" smtClean="0">
                <a:solidFill>
                  <a:schemeClr val="bg2"/>
                </a:solidFill>
              </a:rPr>
              <a:t>GeV</a:t>
            </a:r>
            <a:r>
              <a:rPr lang="en-US" sz="4000" dirty="0" smtClean="0">
                <a:solidFill>
                  <a:schemeClr val="bg2"/>
                </a:solidFill>
              </a:rPr>
              <a:t> </a:t>
            </a:r>
          </a:p>
          <a:p>
            <a:pPr marL="514350" indent="-514350" algn="ctr"/>
            <a:r>
              <a:rPr lang="en-US" sz="4000" dirty="0" smtClean="0">
                <a:solidFill>
                  <a:schemeClr val="bg2"/>
                </a:solidFill>
              </a:rPr>
              <a:t>data taking report</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17</a:t>
            </a:fld>
            <a:endParaRPr lang="en-US"/>
          </a:p>
        </p:txBody>
      </p:sp>
      <p:sp>
        <p:nvSpPr>
          <p:cNvPr id="16" name="TextBox 15"/>
          <p:cNvSpPr txBox="1"/>
          <p:nvPr/>
        </p:nvSpPr>
        <p:spPr>
          <a:xfrm>
            <a:off x="524694" y="76200"/>
            <a:ext cx="8162106" cy="646331"/>
          </a:xfrm>
          <a:prstGeom prst="rect">
            <a:avLst/>
          </a:prstGeom>
          <a:noFill/>
        </p:spPr>
        <p:txBody>
          <a:bodyPr wrap="none" rtlCol="0">
            <a:spAutoFit/>
          </a:bodyPr>
          <a:lstStyle/>
          <a:p>
            <a:r>
              <a:rPr lang="en-US" sz="3600" u="sng" dirty="0" smtClean="0">
                <a:solidFill>
                  <a:schemeClr val="bg2"/>
                </a:solidFill>
              </a:rPr>
              <a:t>Recall Run-14 Fantastic RHIC Performance!</a:t>
            </a:r>
          </a:p>
        </p:txBody>
      </p:sp>
      <p:pic>
        <p:nvPicPr>
          <p:cNvPr id="17" name="Picture 1"/>
          <p:cNvPicPr>
            <a:picLocks noChangeAspect="1" noChangeArrowheads="1"/>
          </p:cNvPicPr>
          <p:nvPr/>
        </p:nvPicPr>
        <p:blipFill>
          <a:blip r:embed="rId2" cstate="print"/>
          <a:srcRect/>
          <a:stretch>
            <a:fillRect/>
          </a:stretch>
        </p:blipFill>
        <p:spPr bwMode="auto">
          <a:xfrm>
            <a:off x="457200" y="831516"/>
            <a:ext cx="8153400" cy="57216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4800600" y="2062579"/>
            <a:ext cx="3962400" cy="1752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DEC780D8-E978-4CA6-90ED-B711AF6CF522}" type="slidenum">
              <a:rPr lang="en-US" smtClean="0"/>
              <a:pPr/>
              <a:t>18</a:t>
            </a:fld>
            <a:endParaRPr lang="en-US"/>
          </a:p>
        </p:txBody>
      </p:sp>
      <p:sp>
        <p:nvSpPr>
          <p:cNvPr id="6" name="TextBox 5"/>
          <p:cNvSpPr txBox="1"/>
          <p:nvPr/>
        </p:nvSpPr>
        <p:spPr>
          <a:xfrm>
            <a:off x="1143000" y="152400"/>
            <a:ext cx="6828344" cy="646331"/>
          </a:xfrm>
          <a:prstGeom prst="rect">
            <a:avLst/>
          </a:prstGeom>
          <a:noFill/>
        </p:spPr>
        <p:txBody>
          <a:bodyPr wrap="none" rtlCol="0">
            <a:spAutoFit/>
          </a:bodyPr>
          <a:lstStyle/>
          <a:p>
            <a:r>
              <a:rPr lang="en-US" sz="3600" u="sng" dirty="0" err="1" smtClean="0">
                <a:solidFill>
                  <a:schemeClr val="bg2"/>
                </a:solidFill>
              </a:rPr>
              <a:t>Au+Au</a:t>
            </a:r>
            <a:r>
              <a:rPr lang="en-US" sz="3600" u="sng" dirty="0" smtClean="0">
                <a:solidFill>
                  <a:schemeClr val="bg2"/>
                </a:solidFill>
              </a:rPr>
              <a:t> @ 200 </a:t>
            </a:r>
            <a:r>
              <a:rPr lang="en-US" sz="3600" u="sng" dirty="0" err="1" smtClean="0">
                <a:solidFill>
                  <a:schemeClr val="bg2"/>
                </a:solidFill>
              </a:rPr>
              <a:t>GeV</a:t>
            </a:r>
            <a:r>
              <a:rPr lang="en-US" sz="3600" u="sng" dirty="0" smtClean="0">
                <a:solidFill>
                  <a:schemeClr val="bg2"/>
                </a:solidFill>
              </a:rPr>
              <a:t> Goals Exceeded!</a:t>
            </a:r>
          </a:p>
        </p:txBody>
      </p:sp>
      <p:sp>
        <p:nvSpPr>
          <p:cNvPr id="7" name="TextBox 6"/>
          <p:cNvSpPr txBox="1"/>
          <p:nvPr/>
        </p:nvSpPr>
        <p:spPr>
          <a:xfrm>
            <a:off x="4648200" y="914400"/>
            <a:ext cx="4343400" cy="5632311"/>
          </a:xfrm>
          <a:prstGeom prst="rect">
            <a:avLst/>
          </a:prstGeom>
          <a:noFill/>
        </p:spPr>
        <p:txBody>
          <a:bodyPr wrap="square" rtlCol="0">
            <a:spAutoFit/>
          </a:bodyPr>
          <a:lstStyle/>
          <a:p>
            <a:pPr algn="ctr"/>
            <a:r>
              <a:rPr lang="en-US" sz="2800" dirty="0" smtClean="0">
                <a:solidFill>
                  <a:schemeClr val="bg2"/>
                </a:solidFill>
              </a:rPr>
              <a:t>Our goal was 1.5 nb</a:t>
            </a:r>
            <a:r>
              <a:rPr lang="en-US" sz="2800" baseline="30000" dirty="0" smtClean="0">
                <a:solidFill>
                  <a:schemeClr val="bg2"/>
                </a:solidFill>
              </a:rPr>
              <a:t>-1</a:t>
            </a:r>
            <a:r>
              <a:rPr lang="en-US" sz="2800" dirty="0" smtClean="0">
                <a:solidFill>
                  <a:schemeClr val="bg2"/>
                </a:solidFill>
              </a:rPr>
              <a:t> </a:t>
            </a:r>
          </a:p>
          <a:p>
            <a:pPr algn="ctr"/>
            <a:r>
              <a:rPr lang="en-US" sz="2800" dirty="0" smtClean="0">
                <a:solidFill>
                  <a:schemeClr val="bg2"/>
                </a:solidFill>
              </a:rPr>
              <a:t>within |z|&lt; 10 cm.</a:t>
            </a:r>
          </a:p>
          <a:p>
            <a:pPr algn="ctr"/>
            <a:endParaRPr lang="en-US" sz="2800" dirty="0" smtClean="0">
              <a:solidFill>
                <a:schemeClr val="bg2"/>
              </a:solidFill>
            </a:endParaRPr>
          </a:p>
          <a:p>
            <a:pPr algn="ctr"/>
            <a:r>
              <a:rPr lang="en-US" sz="3200" dirty="0" smtClean="0">
                <a:solidFill>
                  <a:srgbClr val="002060"/>
                </a:solidFill>
              </a:rPr>
              <a:t>Recorded 2.3 nb</a:t>
            </a:r>
            <a:r>
              <a:rPr lang="en-US" sz="3200" baseline="30000" dirty="0" smtClean="0">
                <a:solidFill>
                  <a:srgbClr val="002060"/>
                </a:solidFill>
              </a:rPr>
              <a:t>-1</a:t>
            </a:r>
            <a:r>
              <a:rPr lang="en-US" sz="3200" dirty="0" smtClean="0">
                <a:solidFill>
                  <a:srgbClr val="002060"/>
                </a:solidFill>
              </a:rPr>
              <a:t> </a:t>
            </a:r>
          </a:p>
          <a:p>
            <a:pPr algn="ctr"/>
            <a:r>
              <a:rPr lang="en-US" sz="3200" dirty="0" smtClean="0">
                <a:solidFill>
                  <a:srgbClr val="002060"/>
                </a:solidFill>
              </a:rPr>
              <a:t>(over 14 billion events) </a:t>
            </a:r>
          </a:p>
          <a:p>
            <a:pPr algn="ctr"/>
            <a:r>
              <a:rPr lang="en-US" sz="3200" dirty="0" smtClean="0">
                <a:solidFill>
                  <a:srgbClr val="002060"/>
                </a:solidFill>
              </a:rPr>
              <a:t>within |z|&lt;10 cm.</a:t>
            </a:r>
          </a:p>
          <a:p>
            <a:pPr algn="ctr"/>
            <a:endParaRPr lang="en-US" sz="2800" u="sng" dirty="0" smtClean="0">
              <a:solidFill>
                <a:srgbClr val="FFFF00"/>
              </a:solidFill>
            </a:endParaRPr>
          </a:p>
          <a:p>
            <a:pPr algn="ctr"/>
            <a:r>
              <a:rPr lang="en-US" sz="2800" u="sng" dirty="0" smtClean="0">
                <a:solidFill>
                  <a:srgbClr val="FFFF00"/>
                </a:solidFill>
              </a:rPr>
              <a:t>Exceeded goal by 55% !!!</a:t>
            </a:r>
          </a:p>
          <a:p>
            <a:pPr algn="ctr"/>
            <a:endParaRPr lang="en-US" sz="2800" u="sng" dirty="0" smtClean="0">
              <a:solidFill>
                <a:srgbClr val="FFFF00"/>
              </a:solidFill>
            </a:endParaRPr>
          </a:p>
          <a:p>
            <a:pPr algn="ctr"/>
            <a:endParaRPr lang="en-US" sz="1200" u="sng" dirty="0" smtClean="0">
              <a:solidFill>
                <a:srgbClr val="FFFF00"/>
              </a:solidFill>
            </a:endParaRPr>
          </a:p>
          <a:p>
            <a:pPr algn="ctr"/>
            <a:r>
              <a:rPr lang="en-US" sz="2800" dirty="0" smtClean="0">
                <a:solidFill>
                  <a:schemeClr val="bg2"/>
                </a:solidFill>
              </a:rPr>
              <a:t>Note we recorded 85% of all collisions that took place within |z|&lt;10 cm.   </a:t>
            </a:r>
          </a:p>
        </p:txBody>
      </p:sp>
      <p:pic>
        <p:nvPicPr>
          <p:cNvPr id="16386" name="Picture 2"/>
          <p:cNvPicPr>
            <a:picLocks noChangeAspect="1" noChangeArrowheads="1"/>
          </p:cNvPicPr>
          <p:nvPr/>
        </p:nvPicPr>
        <p:blipFill>
          <a:blip r:embed="rId2" cstate="print"/>
          <a:srcRect/>
          <a:stretch>
            <a:fillRect/>
          </a:stretch>
        </p:blipFill>
        <p:spPr bwMode="auto">
          <a:xfrm>
            <a:off x="304800" y="990600"/>
            <a:ext cx="4267200" cy="4013896"/>
          </a:xfrm>
          <a:prstGeom prst="rect">
            <a:avLst/>
          </a:prstGeom>
          <a:noFill/>
          <a:ln w="9525">
            <a:noFill/>
            <a:miter lim="800000"/>
            <a:headEnd/>
            <a:tailEnd/>
          </a:ln>
        </p:spPr>
      </p:pic>
      <p:pic>
        <p:nvPicPr>
          <p:cNvPr id="8" name="Picture 1"/>
          <p:cNvPicPr>
            <a:picLocks noChangeAspect="1" noChangeArrowheads="1"/>
          </p:cNvPicPr>
          <p:nvPr/>
        </p:nvPicPr>
        <p:blipFill>
          <a:blip r:embed="rId3" cstate="print"/>
          <a:srcRect/>
          <a:stretch>
            <a:fillRect/>
          </a:stretch>
        </p:blipFill>
        <p:spPr bwMode="auto">
          <a:xfrm>
            <a:off x="304800" y="5181600"/>
            <a:ext cx="4267200" cy="1383211"/>
          </a:xfrm>
          <a:prstGeom prst="rect">
            <a:avLst/>
          </a:prstGeom>
          <a:noFill/>
          <a:ln w="9525">
            <a:noFill/>
            <a:miter lim="800000"/>
            <a:headEnd/>
            <a:tailEnd/>
          </a:ln>
        </p:spPr>
      </p:pic>
      <p:sp>
        <p:nvSpPr>
          <p:cNvPr id="10" name="TextBox 9"/>
          <p:cNvSpPr txBox="1"/>
          <p:nvPr/>
        </p:nvSpPr>
        <p:spPr>
          <a:xfrm>
            <a:off x="1512284" y="6096000"/>
            <a:ext cx="1611916" cy="369332"/>
          </a:xfrm>
          <a:prstGeom prst="rect">
            <a:avLst/>
          </a:prstGeom>
          <a:noFill/>
        </p:spPr>
        <p:txBody>
          <a:bodyPr wrap="none" rtlCol="0">
            <a:spAutoFit/>
          </a:bodyPr>
          <a:lstStyle/>
          <a:p>
            <a:r>
              <a:rPr lang="en-US" dirty="0" smtClean="0"/>
              <a:t>PHENIX uptime</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19</a:t>
            </a:fld>
            <a:endParaRPr lang="en-US"/>
          </a:p>
        </p:txBody>
      </p:sp>
      <p:sp>
        <p:nvSpPr>
          <p:cNvPr id="5" name="TextBox 4"/>
          <p:cNvSpPr txBox="1"/>
          <p:nvPr/>
        </p:nvSpPr>
        <p:spPr>
          <a:xfrm>
            <a:off x="304800" y="76200"/>
            <a:ext cx="8686800" cy="1384995"/>
          </a:xfrm>
          <a:prstGeom prst="rect">
            <a:avLst/>
          </a:prstGeom>
          <a:noFill/>
        </p:spPr>
        <p:txBody>
          <a:bodyPr wrap="square" rtlCol="0">
            <a:spAutoFit/>
          </a:bodyPr>
          <a:lstStyle/>
          <a:p>
            <a:pPr algn="ctr"/>
            <a:r>
              <a:rPr lang="en-US" sz="2800" dirty="0" smtClean="0">
                <a:solidFill>
                  <a:schemeClr val="bg2"/>
                </a:solidFill>
              </a:rPr>
              <a:t>At the time of the 2014 PAC meeting, the </a:t>
            </a:r>
            <a:r>
              <a:rPr lang="en-US" sz="2800" dirty="0" err="1" smtClean="0">
                <a:solidFill>
                  <a:schemeClr val="bg2"/>
                </a:solidFill>
              </a:rPr>
              <a:t>Au+Au</a:t>
            </a:r>
            <a:r>
              <a:rPr lang="en-US" sz="2800" dirty="0" smtClean="0">
                <a:solidFill>
                  <a:schemeClr val="bg2"/>
                </a:solidFill>
              </a:rPr>
              <a:t> success led PHENIX to propose switching to a short </a:t>
            </a:r>
            <a:r>
              <a:rPr lang="en-US" sz="2800" baseline="30000" dirty="0" smtClean="0">
                <a:solidFill>
                  <a:schemeClr val="bg2"/>
                </a:solidFill>
              </a:rPr>
              <a:t>3</a:t>
            </a:r>
            <a:r>
              <a:rPr lang="en-US" sz="2800" dirty="0" smtClean="0">
                <a:solidFill>
                  <a:schemeClr val="bg2"/>
                </a:solidFill>
              </a:rPr>
              <a:t>He+Au run</a:t>
            </a:r>
          </a:p>
          <a:p>
            <a:pPr algn="ctr"/>
            <a:r>
              <a:rPr lang="en-US" sz="2800" dirty="0" smtClean="0">
                <a:solidFill>
                  <a:srgbClr val="FFFF00"/>
                </a:solidFill>
              </a:rPr>
              <a:t>PAC endorsed;  ALD made it so…</a:t>
            </a:r>
          </a:p>
        </p:txBody>
      </p:sp>
      <p:grpSp>
        <p:nvGrpSpPr>
          <p:cNvPr id="14" name="Group 13"/>
          <p:cNvGrpSpPr/>
          <p:nvPr/>
        </p:nvGrpSpPr>
        <p:grpSpPr>
          <a:xfrm>
            <a:off x="2057400" y="1524000"/>
            <a:ext cx="4876800" cy="3581400"/>
            <a:chOff x="1371600" y="1524000"/>
            <a:chExt cx="6248400" cy="4642315"/>
          </a:xfrm>
        </p:grpSpPr>
        <p:sp>
          <p:nvSpPr>
            <p:cNvPr id="13" name="Rectangle 12"/>
            <p:cNvSpPr/>
            <p:nvPr/>
          </p:nvSpPr>
          <p:spPr>
            <a:xfrm>
              <a:off x="1371600" y="1524000"/>
              <a:ext cx="6248400" cy="457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6" name="Picture 2"/>
            <p:cNvPicPr>
              <a:picLocks noChangeAspect="1" noChangeArrowheads="1"/>
            </p:cNvPicPr>
            <p:nvPr/>
          </p:nvPicPr>
          <p:blipFill>
            <a:blip r:embed="rId2" cstate="print"/>
            <a:srcRect l="49780" t="22917" r="3953" b="19792"/>
            <a:stretch>
              <a:fillRect/>
            </a:stretch>
          </p:blipFill>
          <p:spPr bwMode="auto">
            <a:xfrm>
              <a:off x="1371600" y="1600200"/>
              <a:ext cx="6019799" cy="4191000"/>
            </a:xfrm>
            <a:prstGeom prst="rect">
              <a:avLst/>
            </a:prstGeom>
            <a:noFill/>
            <a:ln w="9525">
              <a:noFill/>
              <a:miter lim="800000"/>
              <a:headEnd/>
              <a:tailEnd/>
            </a:ln>
          </p:spPr>
        </p:pic>
        <p:cxnSp>
          <p:nvCxnSpPr>
            <p:cNvPr id="8" name="Straight Connector 7"/>
            <p:cNvCxnSpPr/>
            <p:nvPr/>
          </p:nvCxnSpPr>
          <p:spPr>
            <a:xfrm rot="5400000">
              <a:off x="1638300" y="3543300"/>
              <a:ext cx="3581400" cy="0"/>
            </a:xfrm>
            <a:prstGeom prst="line">
              <a:avLst/>
            </a:prstGeom>
            <a:ln w="571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429001" y="1676400"/>
              <a:ext cx="3640404" cy="598424"/>
            </a:xfrm>
            <a:prstGeom prst="rect">
              <a:avLst/>
            </a:prstGeom>
            <a:noFill/>
          </p:spPr>
          <p:txBody>
            <a:bodyPr wrap="none" rtlCol="0">
              <a:spAutoFit/>
            </a:bodyPr>
            <a:lstStyle/>
            <a:p>
              <a:r>
                <a:rPr lang="en-US" sz="2400" dirty="0" smtClean="0"/>
                <a:t>0-5% Central 3He+Au</a:t>
              </a:r>
            </a:p>
          </p:txBody>
        </p:sp>
        <p:sp>
          <p:nvSpPr>
            <p:cNvPr id="10" name="Rectangle 9"/>
            <p:cNvSpPr/>
            <p:nvPr/>
          </p:nvSpPr>
          <p:spPr>
            <a:xfrm>
              <a:off x="1447800" y="5638800"/>
              <a:ext cx="12192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Rectangle 10"/>
            <p:cNvSpPr/>
            <p:nvPr/>
          </p:nvSpPr>
          <p:spPr>
            <a:xfrm>
              <a:off x="2667000" y="5562600"/>
              <a:ext cx="48006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2" name="TextBox 11"/>
            <p:cNvSpPr txBox="1"/>
            <p:nvPr/>
          </p:nvSpPr>
          <p:spPr>
            <a:xfrm>
              <a:off x="2209799" y="5562600"/>
              <a:ext cx="5284796" cy="603715"/>
            </a:xfrm>
            <a:prstGeom prst="rect">
              <a:avLst/>
            </a:prstGeom>
            <a:noFill/>
          </p:spPr>
          <p:txBody>
            <a:bodyPr wrap="none" rtlCol="0">
              <a:spAutoFit/>
            </a:bodyPr>
            <a:lstStyle/>
            <a:p>
              <a:r>
                <a:rPr lang="en-US" sz="2400" dirty="0" smtClean="0"/>
                <a:t>PHENIX BBC Charge (Au-going)</a:t>
              </a:r>
            </a:p>
          </p:txBody>
        </p:sp>
      </p:grpSp>
      <p:sp>
        <p:nvSpPr>
          <p:cNvPr id="15" name="TextBox 14"/>
          <p:cNvSpPr txBox="1"/>
          <p:nvPr/>
        </p:nvSpPr>
        <p:spPr>
          <a:xfrm>
            <a:off x="762000" y="5181600"/>
            <a:ext cx="7772400" cy="1384995"/>
          </a:xfrm>
          <a:prstGeom prst="rect">
            <a:avLst/>
          </a:prstGeom>
          <a:solidFill>
            <a:schemeClr val="bg1"/>
          </a:solidFill>
          <a:ln>
            <a:solidFill>
              <a:schemeClr val="tx1"/>
            </a:solidFill>
          </a:ln>
        </p:spPr>
        <p:txBody>
          <a:bodyPr wrap="square" rtlCol="0">
            <a:spAutoFit/>
          </a:bodyPr>
          <a:lstStyle/>
          <a:p>
            <a:pPr algn="ctr"/>
            <a:r>
              <a:rPr lang="en-US" sz="2800" dirty="0" smtClean="0"/>
              <a:t>1.6 billion events within |z|&lt;10 cm recorded.</a:t>
            </a:r>
          </a:p>
          <a:p>
            <a:pPr algn="ctr"/>
            <a:r>
              <a:rPr lang="en-US" sz="2800" dirty="0" smtClean="0">
                <a:solidFill>
                  <a:srgbClr val="FF0000"/>
                </a:solidFill>
              </a:rPr>
              <a:t>Central trigger gave x7 statistics enhancement;</a:t>
            </a:r>
          </a:p>
          <a:p>
            <a:pPr algn="ctr"/>
            <a:r>
              <a:rPr lang="en-US" sz="2800" dirty="0" smtClean="0">
                <a:solidFill>
                  <a:srgbClr val="FF0000"/>
                </a:solidFill>
              </a:rPr>
              <a:t> essentially recorded every single central event!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2</a:t>
            </a:fld>
            <a:endParaRPr lang="en-US"/>
          </a:p>
        </p:txBody>
      </p:sp>
      <p:sp>
        <p:nvSpPr>
          <p:cNvPr id="5" name="TextBox 4"/>
          <p:cNvSpPr txBox="1"/>
          <p:nvPr/>
        </p:nvSpPr>
        <p:spPr>
          <a:xfrm>
            <a:off x="533400" y="1219200"/>
            <a:ext cx="8077200" cy="4385816"/>
          </a:xfrm>
          <a:prstGeom prst="rect">
            <a:avLst/>
          </a:prstGeom>
          <a:solidFill>
            <a:schemeClr val="tx1">
              <a:lumMod val="95000"/>
              <a:lumOff val="5000"/>
            </a:schemeClr>
          </a:solidFill>
          <a:ln>
            <a:solidFill>
              <a:srgbClr val="00B0F0"/>
            </a:solidFill>
          </a:ln>
        </p:spPr>
        <p:txBody>
          <a:bodyPr wrap="square" rtlCol="0">
            <a:spAutoFit/>
          </a:bodyPr>
          <a:lstStyle/>
          <a:p>
            <a:pPr marL="514350" indent="-514350" algn="ctr"/>
            <a:endParaRPr lang="en-US" sz="1100" dirty="0" smtClean="0">
              <a:solidFill>
                <a:schemeClr val="bg2"/>
              </a:solidFill>
            </a:endParaRPr>
          </a:p>
          <a:p>
            <a:pPr marL="514350" indent="-514350" algn="ctr">
              <a:buFont typeface="Arial" pitchFamily="34" charset="0"/>
              <a:buChar char="•"/>
            </a:pPr>
            <a:r>
              <a:rPr lang="en-US" sz="2800" dirty="0" smtClean="0">
                <a:solidFill>
                  <a:schemeClr val="bg2"/>
                </a:solidFill>
              </a:rPr>
              <a:t>Highlights of a few recent accomplishments</a:t>
            </a:r>
          </a:p>
          <a:p>
            <a:pPr marL="514350" indent="-514350" algn="ctr">
              <a:buAutoNum type="arabicPeriod"/>
            </a:pPr>
            <a:endParaRPr lang="en-US" sz="2800" dirty="0" smtClean="0">
              <a:solidFill>
                <a:schemeClr val="bg2"/>
              </a:solidFill>
            </a:endParaRPr>
          </a:p>
          <a:p>
            <a:pPr marL="514350" indent="-514350" algn="ctr">
              <a:buFont typeface="Arial" pitchFamily="34" charset="0"/>
              <a:buChar char="•"/>
            </a:pPr>
            <a:r>
              <a:rPr lang="en-US" sz="2800" dirty="0" smtClean="0">
                <a:solidFill>
                  <a:schemeClr val="bg2"/>
                </a:solidFill>
              </a:rPr>
              <a:t>Run-14 data taking report</a:t>
            </a:r>
          </a:p>
          <a:p>
            <a:pPr marL="514350" indent="-514350" algn="ctr">
              <a:buAutoNum type="arabicPeriod"/>
            </a:pPr>
            <a:endParaRPr lang="en-US" sz="2800" dirty="0" smtClean="0">
              <a:solidFill>
                <a:schemeClr val="bg2"/>
              </a:solidFill>
            </a:endParaRPr>
          </a:p>
          <a:p>
            <a:pPr marL="514350" indent="-514350" algn="ctr">
              <a:buFont typeface="Arial" pitchFamily="34" charset="0"/>
              <a:buChar char="•"/>
            </a:pPr>
            <a:r>
              <a:rPr lang="en-US" sz="2800" dirty="0" smtClean="0">
                <a:solidFill>
                  <a:schemeClr val="bg2"/>
                </a:solidFill>
              </a:rPr>
              <a:t>Run-15 data taking report</a:t>
            </a:r>
          </a:p>
          <a:p>
            <a:pPr marL="514350" indent="-514350" algn="ctr"/>
            <a:endParaRPr lang="en-US" sz="2800" dirty="0" smtClean="0">
              <a:solidFill>
                <a:schemeClr val="bg2"/>
              </a:solidFill>
            </a:endParaRPr>
          </a:p>
          <a:p>
            <a:pPr marL="514350" indent="-514350" algn="ctr">
              <a:buFont typeface="Arial" pitchFamily="34" charset="0"/>
              <a:buChar char="•"/>
            </a:pPr>
            <a:r>
              <a:rPr lang="en-US" sz="2800" dirty="0" smtClean="0">
                <a:solidFill>
                  <a:schemeClr val="bg2"/>
                </a:solidFill>
              </a:rPr>
              <a:t>Run-16 Beam Use Request</a:t>
            </a:r>
          </a:p>
          <a:p>
            <a:pPr marL="514350" indent="-514350" algn="ctr">
              <a:buFont typeface="Arial" pitchFamily="34" charset="0"/>
              <a:buChar char="•"/>
            </a:pPr>
            <a:endParaRPr lang="en-US" sz="2800" dirty="0" smtClean="0">
              <a:solidFill>
                <a:schemeClr val="bg2"/>
              </a:solidFill>
            </a:endParaRPr>
          </a:p>
          <a:p>
            <a:pPr marL="514350" indent="-514350" algn="ctr">
              <a:buFont typeface="Arial" pitchFamily="34" charset="0"/>
              <a:buChar char="•"/>
            </a:pPr>
            <a:r>
              <a:rPr lang="en-US" sz="2800" dirty="0" err="1" smtClean="0">
                <a:solidFill>
                  <a:schemeClr val="bg2"/>
                </a:solidFill>
              </a:rPr>
              <a:t>sPHENIX</a:t>
            </a:r>
            <a:r>
              <a:rPr lang="en-US" sz="2800" dirty="0" smtClean="0">
                <a:solidFill>
                  <a:schemeClr val="bg2"/>
                </a:solidFill>
              </a:rPr>
              <a:t> and no PHENIX Run-17 Request</a:t>
            </a:r>
          </a:p>
          <a:p>
            <a:pPr marL="514350" indent="-514350" algn="ctr"/>
            <a:r>
              <a:rPr lang="en-US" sz="1600" dirty="0" smtClean="0">
                <a:solidFill>
                  <a:schemeClr val="bg2"/>
                </a:solidFill>
              </a:rPr>
              <a:t> </a:t>
            </a:r>
            <a:endParaRPr lang="en-US" sz="2800" dirty="0" smtClean="0">
              <a:solidFill>
                <a:schemeClr val="bg2"/>
              </a:solidFill>
            </a:endParaRPr>
          </a:p>
        </p:txBody>
      </p:sp>
      <p:sp>
        <p:nvSpPr>
          <p:cNvPr id="6" name="TextBox 5"/>
          <p:cNvSpPr txBox="1"/>
          <p:nvPr/>
        </p:nvSpPr>
        <p:spPr>
          <a:xfrm>
            <a:off x="3810000" y="268069"/>
            <a:ext cx="1569660" cy="646331"/>
          </a:xfrm>
          <a:prstGeom prst="rect">
            <a:avLst/>
          </a:prstGeom>
          <a:noFill/>
        </p:spPr>
        <p:txBody>
          <a:bodyPr wrap="none" rtlCol="0">
            <a:spAutoFit/>
          </a:bodyPr>
          <a:lstStyle/>
          <a:p>
            <a:r>
              <a:rPr lang="en-US" sz="3600" u="sng" dirty="0" smtClean="0">
                <a:solidFill>
                  <a:schemeClr val="bg2"/>
                </a:solidFill>
              </a:rPr>
              <a:t>Outline</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20</a:t>
            </a:fld>
            <a:endParaRPr lang="en-US"/>
          </a:p>
        </p:txBody>
      </p:sp>
      <p:pic>
        <p:nvPicPr>
          <p:cNvPr id="5" name="Picture 2"/>
          <p:cNvPicPr>
            <a:picLocks noChangeAspect="1" noChangeArrowheads="1"/>
          </p:cNvPicPr>
          <p:nvPr/>
        </p:nvPicPr>
        <p:blipFill>
          <a:blip r:embed="rId2" cstate="print"/>
          <a:srcRect/>
          <a:stretch>
            <a:fillRect/>
          </a:stretch>
        </p:blipFill>
        <p:spPr bwMode="auto">
          <a:xfrm>
            <a:off x="1600200" y="914400"/>
            <a:ext cx="6324600" cy="4794455"/>
          </a:xfrm>
          <a:prstGeom prst="rect">
            <a:avLst/>
          </a:prstGeom>
          <a:noFill/>
          <a:ln w="9525">
            <a:solidFill>
              <a:schemeClr val="tx1"/>
            </a:solidFill>
            <a:miter lim="800000"/>
            <a:headEnd/>
            <a:tailEnd/>
          </a:ln>
        </p:spPr>
      </p:pic>
      <p:sp>
        <p:nvSpPr>
          <p:cNvPr id="6" name="TextBox 5"/>
          <p:cNvSpPr txBox="1"/>
          <p:nvPr/>
        </p:nvSpPr>
        <p:spPr>
          <a:xfrm>
            <a:off x="3001163" y="5862935"/>
            <a:ext cx="3628237" cy="461665"/>
          </a:xfrm>
          <a:prstGeom prst="rect">
            <a:avLst/>
          </a:prstGeom>
          <a:noFill/>
        </p:spPr>
        <p:txBody>
          <a:bodyPr wrap="none" rtlCol="0">
            <a:spAutoFit/>
          </a:bodyPr>
          <a:lstStyle/>
          <a:p>
            <a:r>
              <a:rPr lang="en-US" sz="2400" dirty="0" smtClean="0">
                <a:solidFill>
                  <a:schemeClr val="bg2"/>
                </a:solidFill>
              </a:rPr>
              <a:t>Figure from </a:t>
            </a:r>
            <a:r>
              <a:rPr lang="en-US" sz="2400" dirty="0" err="1" smtClean="0">
                <a:solidFill>
                  <a:schemeClr val="bg2"/>
                </a:solidFill>
              </a:rPr>
              <a:t>Bjoern</a:t>
            </a:r>
            <a:r>
              <a:rPr lang="en-US" sz="2400" dirty="0" smtClean="0">
                <a:solidFill>
                  <a:schemeClr val="bg2"/>
                </a:solidFill>
              </a:rPr>
              <a:t> </a:t>
            </a:r>
            <a:r>
              <a:rPr lang="en-US" sz="2400" dirty="0" err="1" smtClean="0">
                <a:solidFill>
                  <a:schemeClr val="bg2"/>
                </a:solidFill>
              </a:rPr>
              <a:t>Schenke</a:t>
            </a:r>
            <a:endParaRPr lang="en-US" sz="2400" dirty="0" smtClean="0">
              <a:solidFill>
                <a:schemeClr val="bg2"/>
              </a:solidFill>
            </a:endParaRPr>
          </a:p>
        </p:txBody>
      </p:sp>
      <p:sp>
        <p:nvSpPr>
          <p:cNvPr id="7" name="TextBox 6"/>
          <p:cNvSpPr txBox="1"/>
          <p:nvPr/>
        </p:nvSpPr>
        <p:spPr>
          <a:xfrm>
            <a:off x="2743200" y="177225"/>
            <a:ext cx="3874009" cy="584775"/>
          </a:xfrm>
          <a:prstGeom prst="rect">
            <a:avLst/>
          </a:prstGeom>
          <a:noFill/>
        </p:spPr>
        <p:txBody>
          <a:bodyPr wrap="none" rtlCol="0">
            <a:spAutoFit/>
          </a:bodyPr>
          <a:lstStyle/>
          <a:p>
            <a:r>
              <a:rPr lang="en-US" sz="3200" u="sng" dirty="0" smtClean="0">
                <a:solidFill>
                  <a:schemeClr val="bg2"/>
                </a:solidFill>
              </a:rPr>
              <a:t>Geometric Motivation</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21</a:t>
            </a:fld>
            <a:endParaRPr lang="en-US"/>
          </a:p>
        </p:txBody>
      </p:sp>
      <p:sp>
        <p:nvSpPr>
          <p:cNvPr id="5" name="TextBox 4"/>
          <p:cNvSpPr txBox="1"/>
          <p:nvPr/>
        </p:nvSpPr>
        <p:spPr>
          <a:xfrm>
            <a:off x="2514600" y="24825"/>
            <a:ext cx="4558236" cy="584775"/>
          </a:xfrm>
          <a:prstGeom prst="rect">
            <a:avLst/>
          </a:prstGeom>
          <a:noFill/>
        </p:spPr>
        <p:txBody>
          <a:bodyPr wrap="none" rtlCol="0">
            <a:spAutoFit/>
          </a:bodyPr>
          <a:lstStyle/>
          <a:p>
            <a:r>
              <a:rPr lang="en-US" sz="3200" u="sng" dirty="0" smtClean="0">
                <a:solidFill>
                  <a:schemeClr val="bg2"/>
                </a:solidFill>
              </a:rPr>
              <a:t>PHENIX Preliminary Result</a:t>
            </a:r>
          </a:p>
        </p:txBody>
      </p:sp>
      <p:sp>
        <p:nvSpPr>
          <p:cNvPr id="6" name="TextBox 5"/>
          <p:cNvSpPr txBox="1"/>
          <p:nvPr/>
        </p:nvSpPr>
        <p:spPr>
          <a:xfrm>
            <a:off x="1146328" y="6096000"/>
            <a:ext cx="6930872" cy="523220"/>
          </a:xfrm>
          <a:prstGeom prst="rect">
            <a:avLst/>
          </a:prstGeom>
          <a:noFill/>
        </p:spPr>
        <p:txBody>
          <a:bodyPr wrap="none" rtlCol="0">
            <a:spAutoFit/>
          </a:bodyPr>
          <a:lstStyle/>
          <a:p>
            <a:r>
              <a:rPr lang="en-US" sz="2800" dirty="0" smtClean="0">
                <a:solidFill>
                  <a:schemeClr val="bg2"/>
                </a:solidFill>
              </a:rPr>
              <a:t>Final result to be submitted in next 2-3 weeks!</a:t>
            </a:r>
          </a:p>
        </p:txBody>
      </p:sp>
      <p:pic>
        <p:nvPicPr>
          <p:cNvPr id="7" name="Picture 1"/>
          <p:cNvPicPr>
            <a:picLocks noChangeAspect="1" noChangeArrowheads="1"/>
          </p:cNvPicPr>
          <p:nvPr/>
        </p:nvPicPr>
        <p:blipFill>
          <a:blip r:embed="rId2" cstate="print">
            <a:clrChange>
              <a:clrFrom>
                <a:srgbClr val="FFFFFF"/>
              </a:clrFrom>
              <a:clrTo>
                <a:srgbClr val="FFFFFF">
                  <a:alpha val="0"/>
                </a:srgbClr>
              </a:clrTo>
            </a:clrChange>
          </a:blip>
          <a:srcRect l="8785" t="28125" r="63104" b="26042"/>
          <a:stretch>
            <a:fillRect/>
          </a:stretch>
        </p:blipFill>
        <p:spPr bwMode="auto">
          <a:xfrm>
            <a:off x="7924800" y="2209800"/>
            <a:ext cx="997527" cy="914400"/>
          </a:xfrm>
          <a:prstGeom prst="rect">
            <a:avLst/>
          </a:prstGeom>
          <a:noFill/>
          <a:ln w="9525">
            <a:noFill/>
            <a:miter lim="800000"/>
            <a:headEnd/>
            <a:tailEnd/>
          </a:ln>
        </p:spPr>
      </p:pic>
      <p:pic>
        <p:nvPicPr>
          <p:cNvPr id="8" name="Picture 2"/>
          <p:cNvPicPr>
            <a:picLocks noChangeAspect="1" noChangeArrowheads="1"/>
          </p:cNvPicPr>
          <p:nvPr/>
        </p:nvPicPr>
        <p:blipFill>
          <a:blip r:embed="rId3" cstate="print">
            <a:clrChange>
              <a:clrFrom>
                <a:srgbClr val="FFFFFF"/>
              </a:clrFrom>
              <a:clrTo>
                <a:srgbClr val="FFFFFF">
                  <a:alpha val="0"/>
                </a:srgbClr>
              </a:clrTo>
            </a:clrChange>
            <a:duotone>
              <a:prstClr val="black"/>
              <a:srgbClr val="0070C0">
                <a:tint val="45000"/>
                <a:satMod val="400000"/>
              </a:srgbClr>
            </a:duotone>
          </a:blip>
          <a:srcRect l="9370" t="29167" r="61933" b="25000"/>
          <a:stretch>
            <a:fillRect/>
          </a:stretch>
        </p:blipFill>
        <p:spPr bwMode="auto">
          <a:xfrm>
            <a:off x="7924800" y="3810000"/>
            <a:ext cx="997527" cy="914400"/>
          </a:xfrm>
          <a:prstGeom prst="rect">
            <a:avLst/>
          </a:prstGeom>
          <a:noFill/>
          <a:ln w="9525">
            <a:noFill/>
            <a:miter lim="800000"/>
            <a:headEnd/>
            <a:tailEnd/>
          </a:ln>
        </p:spPr>
      </p:pic>
      <p:pic>
        <p:nvPicPr>
          <p:cNvPr id="2050" name="Picture 2"/>
          <p:cNvPicPr>
            <a:picLocks noChangeAspect="1" noChangeArrowheads="1"/>
          </p:cNvPicPr>
          <p:nvPr/>
        </p:nvPicPr>
        <p:blipFill>
          <a:blip r:embed="rId4" cstate="print"/>
          <a:srcRect l="1757" t="18750" r="50220" b="11458"/>
          <a:stretch>
            <a:fillRect/>
          </a:stretch>
        </p:blipFill>
        <p:spPr bwMode="auto">
          <a:xfrm>
            <a:off x="1143000" y="609600"/>
            <a:ext cx="6705600" cy="547896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22</a:t>
            </a:fld>
            <a:endParaRPr lang="en-US"/>
          </a:p>
        </p:txBody>
      </p:sp>
      <p:pic>
        <p:nvPicPr>
          <p:cNvPr id="86018" name="Picture 2"/>
          <p:cNvPicPr>
            <a:picLocks noChangeAspect="1" noChangeArrowheads="1"/>
          </p:cNvPicPr>
          <p:nvPr/>
        </p:nvPicPr>
        <p:blipFill>
          <a:blip r:embed="rId2" cstate="print"/>
          <a:srcRect/>
          <a:stretch>
            <a:fillRect/>
          </a:stretch>
        </p:blipFill>
        <p:spPr bwMode="auto">
          <a:xfrm>
            <a:off x="1905000" y="1230250"/>
            <a:ext cx="5410200" cy="5246750"/>
          </a:xfrm>
          <a:prstGeom prst="rect">
            <a:avLst/>
          </a:prstGeom>
          <a:noFill/>
          <a:ln w="9525">
            <a:noFill/>
            <a:miter lim="800000"/>
            <a:headEnd/>
            <a:tailEnd/>
          </a:ln>
        </p:spPr>
      </p:pic>
      <p:sp>
        <p:nvSpPr>
          <p:cNvPr id="6" name="TextBox 5"/>
          <p:cNvSpPr txBox="1"/>
          <p:nvPr/>
        </p:nvSpPr>
        <p:spPr>
          <a:xfrm>
            <a:off x="754967" y="152400"/>
            <a:ext cx="7696209" cy="954107"/>
          </a:xfrm>
          <a:prstGeom prst="rect">
            <a:avLst/>
          </a:prstGeom>
          <a:noFill/>
        </p:spPr>
        <p:txBody>
          <a:bodyPr wrap="none" rtlCol="0">
            <a:spAutoFit/>
          </a:bodyPr>
          <a:lstStyle/>
          <a:p>
            <a:pPr algn="ctr"/>
            <a:r>
              <a:rPr lang="en-US" sz="2800" baseline="30000" dirty="0" smtClean="0">
                <a:solidFill>
                  <a:schemeClr val="bg2"/>
                </a:solidFill>
              </a:rPr>
              <a:t>3</a:t>
            </a:r>
            <a:r>
              <a:rPr lang="en-US" sz="2800" dirty="0" smtClean="0">
                <a:solidFill>
                  <a:schemeClr val="bg2"/>
                </a:solidFill>
              </a:rPr>
              <a:t>He+Au Central two-particle long range correlations</a:t>
            </a:r>
          </a:p>
          <a:p>
            <a:pPr algn="ctr"/>
            <a:r>
              <a:rPr lang="en-US" sz="2800" dirty="0" smtClean="0">
                <a:solidFill>
                  <a:schemeClr val="bg2"/>
                </a:solidFill>
              </a:rPr>
              <a:t>(as seen by PHENIX VTX only tracks)</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23</a:t>
            </a:fld>
            <a:endParaRPr lang="en-US"/>
          </a:p>
        </p:txBody>
      </p:sp>
      <p:sp>
        <p:nvSpPr>
          <p:cNvPr id="5" name="Rectangle 4"/>
          <p:cNvSpPr/>
          <p:nvPr/>
        </p:nvSpPr>
        <p:spPr>
          <a:xfrm>
            <a:off x="1906094" y="2486561"/>
            <a:ext cx="5218096" cy="1323439"/>
          </a:xfrm>
          <a:prstGeom prst="rect">
            <a:avLst/>
          </a:prstGeom>
        </p:spPr>
        <p:txBody>
          <a:bodyPr wrap="none">
            <a:spAutoFit/>
          </a:bodyPr>
          <a:lstStyle/>
          <a:p>
            <a:pPr marL="514350" indent="-514350" algn="ctr"/>
            <a:r>
              <a:rPr lang="en-US" sz="4000" dirty="0" smtClean="0">
                <a:solidFill>
                  <a:schemeClr val="bg2"/>
                </a:solidFill>
              </a:rPr>
              <a:t>Run-15 </a:t>
            </a:r>
            <a:r>
              <a:rPr lang="en-US" sz="4000" dirty="0" err="1" smtClean="0">
                <a:solidFill>
                  <a:schemeClr val="bg2"/>
                </a:solidFill>
              </a:rPr>
              <a:t>p+p</a:t>
            </a:r>
            <a:r>
              <a:rPr lang="en-US" sz="4000" dirty="0" smtClean="0">
                <a:solidFill>
                  <a:schemeClr val="bg2"/>
                </a:solidFill>
              </a:rPr>
              <a:t>, </a:t>
            </a:r>
            <a:r>
              <a:rPr lang="en-US" sz="4000" dirty="0" err="1" smtClean="0">
                <a:solidFill>
                  <a:schemeClr val="bg2"/>
                </a:solidFill>
              </a:rPr>
              <a:t>p+Au</a:t>
            </a:r>
            <a:r>
              <a:rPr lang="en-US" sz="4000" dirty="0" smtClean="0">
                <a:solidFill>
                  <a:schemeClr val="bg2"/>
                </a:solidFill>
              </a:rPr>
              <a:t>, </a:t>
            </a:r>
            <a:r>
              <a:rPr lang="en-US" sz="4000" dirty="0" err="1" smtClean="0">
                <a:solidFill>
                  <a:schemeClr val="bg2"/>
                </a:solidFill>
              </a:rPr>
              <a:t>p+Al</a:t>
            </a:r>
            <a:r>
              <a:rPr lang="en-US" sz="4000" dirty="0" smtClean="0">
                <a:solidFill>
                  <a:schemeClr val="bg2"/>
                </a:solidFill>
              </a:rPr>
              <a:t> </a:t>
            </a:r>
          </a:p>
          <a:p>
            <a:pPr marL="514350" indent="-514350" algn="ctr"/>
            <a:r>
              <a:rPr lang="en-US" sz="4000" dirty="0" smtClean="0">
                <a:solidFill>
                  <a:schemeClr val="bg2"/>
                </a:solidFill>
              </a:rPr>
              <a:t>data taking report</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24</a:t>
            </a:fld>
            <a:endParaRPr lang="en-US"/>
          </a:p>
        </p:txBody>
      </p:sp>
      <p:pic>
        <p:nvPicPr>
          <p:cNvPr id="5" name="Picture 1"/>
          <p:cNvPicPr>
            <a:picLocks noChangeAspect="1" noChangeArrowheads="1"/>
          </p:cNvPicPr>
          <p:nvPr/>
        </p:nvPicPr>
        <p:blipFill>
          <a:blip r:embed="rId2" cstate="print"/>
          <a:srcRect/>
          <a:stretch>
            <a:fillRect/>
          </a:stretch>
        </p:blipFill>
        <p:spPr bwMode="auto">
          <a:xfrm>
            <a:off x="221853" y="944025"/>
            <a:ext cx="8693547" cy="3018375"/>
          </a:xfrm>
          <a:prstGeom prst="rect">
            <a:avLst/>
          </a:prstGeom>
          <a:noFill/>
          <a:ln w="9525">
            <a:noFill/>
            <a:miter lim="800000"/>
            <a:headEnd/>
            <a:tailEnd/>
          </a:ln>
        </p:spPr>
      </p:pic>
      <p:sp>
        <p:nvSpPr>
          <p:cNvPr id="6" name="TextBox 5"/>
          <p:cNvSpPr txBox="1"/>
          <p:nvPr/>
        </p:nvSpPr>
        <p:spPr>
          <a:xfrm>
            <a:off x="1371600" y="115669"/>
            <a:ext cx="6585777" cy="646331"/>
          </a:xfrm>
          <a:prstGeom prst="rect">
            <a:avLst/>
          </a:prstGeom>
          <a:noFill/>
        </p:spPr>
        <p:txBody>
          <a:bodyPr wrap="none" rtlCol="0">
            <a:spAutoFit/>
          </a:bodyPr>
          <a:lstStyle/>
          <a:p>
            <a:r>
              <a:rPr lang="en-US" sz="3600" u="sng" dirty="0" smtClean="0">
                <a:solidFill>
                  <a:schemeClr val="bg2"/>
                </a:solidFill>
              </a:rPr>
              <a:t>Recall the PHENIX Run-15 Request</a:t>
            </a:r>
          </a:p>
        </p:txBody>
      </p:sp>
      <p:sp>
        <p:nvSpPr>
          <p:cNvPr id="7" name="TextBox 6"/>
          <p:cNvSpPr txBox="1"/>
          <p:nvPr/>
        </p:nvSpPr>
        <p:spPr>
          <a:xfrm>
            <a:off x="457200" y="4267200"/>
            <a:ext cx="8305800" cy="2246769"/>
          </a:xfrm>
          <a:prstGeom prst="rect">
            <a:avLst/>
          </a:prstGeom>
          <a:noFill/>
        </p:spPr>
        <p:txBody>
          <a:bodyPr wrap="square" rtlCol="0">
            <a:spAutoFit/>
          </a:bodyPr>
          <a:lstStyle/>
          <a:p>
            <a:pPr algn="ctr"/>
            <a:r>
              <a:rPr lang="en-US" sz="2800" dirty="0" smtClean="0">
                <a:solidFill>
                  <a:srgbClr val="FFFF00"/>
                </a:solidFill>
              </a:rPr>
              <a:t>* It was decided to run </a:t>
            </a:r>
            <a:r>
              <a:rPr lang="en-US" sz="2800" dirty="0" err="1" smtClean="0">
                <a:solidFill>
                  <a:srgbClr val="FFFF00"/>
                </a:solidFill>
              </a:rPr>
              <a:t>p+Au</a:t>
            </a:r>
            <a:r>
              <a:rPr lang="en-US" sz="2800" dirty="0" smtClean="0">
                <a:solidFill>
                  <a:srgbClr val="FFFF00"/>
                </a:solidFill>
              </a:rPr>
              <a:t> the entire 5 weeks and </a:t>
            </a:r>
          </a:p>
          <a:p>
            <a:pPr algn="ctr"/>
            <a:r>
              <a:rPr lang="en-US" sz="2800" dirty="0" smtClean="0">
                <a:solidFill>
                  <a:srgbClr val="FFFF00"/>
                </a:solidFill>
              </a:rPr>
              <a:t>not reverse the beams to </a:t>
            </a:r>
            <a:r>
              <a:rPr lang="en-US" sz="2800" dirty="0" err="1" smtClean="0">
                <a:solidFill>
                  <a:srgbClr val="FFFF00"/>
                </a:solidFill>
              </a:rPr>
              <a:t>Au+p</a:t>
            </a:r>
            <a:r>
              <a:rPr lang="en-US" sz="2800" dirty="0" smtClean="0">
                <a:solidFill>
                  <a:srgbClr val="FFFF00"/>
                </a:solidFill>
              </a:rPr>
              <a:t>.</a:t>
            </a:r>
          </a:p>
          <a:p>
            <a:pPr algn="ctr"/>
            <a:endParaRPr lang="en-US" sz="2800" dirty="0" smtClean="0">
              <a:solidFill>
                <a:srgbClr val="FFFF00"/>
              </a:solidFill>
            </a:endParaRPr>
          </a:p>
          <a:p>
            <a:pPr algn="ctr"/>
            <a:r>
              <a:rPr lang="en-US" sz="2800" dirty="0" smtClean="0">
                <a:solidFill>
                  <a:srgbClr val="FFFF00"/>
                </a:solidFill>
              </a:rPr>
              <a:t>* C-AD suggested Al instead of Si where they projected a 30% higher beam intensity.    </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25</a:t>
            </a:fld>
            <a:endParaRPr lang="en-US"/>
          </a:p>
        </p:txBody>
      </p:sp>
      <p:pic>
        <p:nvPicPr>
          <p:cNvPr id="4098" name="Picture 2"/>
          <p:cNvPicPr>
            <a:picLocks noChangeAspect="1" noChangeArrowheads="1"/>
          </p:cNvPicPr>
          <p:nvPr/>
        </p:nvPicPr>
        <p:blipFill>
          <a:blip r:embed="rId2" cstate="print"/>
          <a:srcRect/>
          <a:stretch>
            <a:fillRect/>
          </a:stretch>
        </p:blipFill>
        <p:spPr bwMode="auto">
          <a:xfrm>
            <a:off x="152400" y="2514600"/>
            <a:ext cx="5867400" cy="4002456"/>
          </a:xfrm>
          <a:prstGeom prst="rect">
            <a:avLst/>
          </a:prstGeom>
          <a:noFill/>
          <a:ln w="9525">
            <a:noFill/>
            <a:miter lim="800000"/>
            <a:headEnd/>
            <a:tailEnd/>
          </a:ln>
        </p:spPr>
      </p:pic>
      <p:sp>
        <p:nvSpPr>
          <p:cNvPr id="5" name="TextBox 4"/>
          <p:cNvSpPr txBox="1"/>
          <p:nvPr/>
        </p:nvSpPr>
        <p:spPr>
          <a:xfrm>
            <a:off x="2949830" y="-36731"/>
            <a:ext cx="3374770" cy="646331"/>
          </a:xfrm>
          <a:prstGeom prst="rect">
            <a:avLst/>
          </a:prstGeom>
          <a:noFill/>
        </p:spPr>
        <p:txBody>
          <a:bodyPr wrap="none" rtlCol="0">
            <a:spAutoFit/>
          </a:bodyPr>
          <a:lstStyle/>
          <a:p>
            <a:r>
              <a:rPr lang="en-US" sz="3600" u="sng" dirty="0" smtClean="0">
                <a:solidFill>
                  <a:schemeClr val="bg2"/>
                </a:solidFill>
              </a:rPr>
              <a:t>MPC-EX Upgrade</a:t>
            </a:r>
          </a:p>
        </p:txBody>
      </p:sp>
      <p:sp>
        <p:nvSpPr>
          <p:cNvPr id="6" name="TextBox 5"/>
          <p:cNvSpPr txBox="1"/>
          <p:nvPr/>
        </p:nvSpPr>
        <p:spPr>
          <a:xfrm>
            <a:off x="76200" y="533400"/>
            <a:ext cx="9144000" cy="1846659"/>
          </a:xfrm>
          <a:prstGeom prst="rect">
            <a:avLst/>
          </a:prstGeom>
          <a:noFill/>
        </p:spPr>
        <p:txBody>
          <a:bodyPr wrap="square" rtlCol="0">
            <a:spAutoFit/>
          </a:bodyPr>
          <a:lstStyle/>
          <a:p>
            <a:pPr algn="ctr"/>
            <a:r>
              <a:rPr lang="en-US" sz="2400" dirty="0" smtClean="0">
                <a:solidFill>
                  <a:schemeClr val="bg2"/>
                </a:solidFill>
              </a:rPr>
              <a:t>The PHENIX MPC Crystal Calorimeter (|</a:t>
            </a:r>
            <a:r>
              <a:rPr lang="en-US" sz="2400" dirty="0" smtClean="0">
                <a:solidFill>
                  <a:schemeClr val="bg2"/>
                </a:solidFill>
                <a:latin typeface="Symbol" pitchFamily="18" charset="2"/>
              </a:rPr>
              <a:t>h</a:t>
            </a:r>
            <a:r>
              <a:rPr lang="en-US" sz="2400" dirty="0" smtClean="0">
                <a:solidFill>
                  <a:schemeClr val="bg2"/>
                </a:solidFill>
              </a:rPr>
              <a:t>|=3.1-3.8) has played a critical role in our forward (low-x) and transverse spin physics program</a:t>
            </a:r>
          </a:p>
          <a:p>
            <a:pPr algn="ctr"/>
            <a:r>
              <a:rPr lang="en-US" sz="1400" dirty="0" smtClean="0">
                <a:solidFill>
                  <a:schemeClr val="bg2"/>
                </a:solidFill>
              </a:rPr>
              <a:t> </a:t>
            </a:r>
          </a:p>
          <a:p>
            <a:pPr algn="ctr"/>
            <a:r>
              <a:rPr lang="en-US" sz="2400" dirty="0" smtClean="0">
                <a:solidFill>
                  <a:schemeClr val="bg2"/>
                </a:solidFill>
              </a:rPr>
              <a:t>MPC-EX upgrade adds novel silicon tracking / </a:t>
            </a:r>
            <a:r>
              <a:rPr lang="en-US" sz="2400" dirty="0" err="1" smtClean="0">
                <a:solidFill>
                  <a:schemeClr val="bg2"/>
                </a:solidFill>
              </a:rPr>
              <a:t>preshower</a:t>
            </a:r>
            <a:r>
              <a:rPr lang="en-US" sz="2400" dirty="0" smtClean="0">
                <a:solidFill>
                  <a:schemeClr val="bg2"/>
                </a:solidFill>
              </a:rPr>
              <a:t> detector to enable </a:t>
            </a:r>
            <a:r>
              <a:rPr lang="en-US" sz="2400" i="1" dirty="0" smtClean="0">
                <a:solidFill>
                  <a:schemeClr val="bg2"/>
                </a:solidFill>
              </a:rPr>
              <a:t>direct photon </a:t>
            </a:r>
            <a:r>
              <a:rPr lang="en-US" sz="2400" dirty="0" smtClean="0">
                <a:solidFill>
                  <a:schemeClr val="bg2"/>
                </a:solidFill>
              </a:rPr>
              <a:t>identification and </a:t>
            </a:r>
            <a:r>
              <a:rPr lang="en-US" sz="2400" dirty="0" smtClean="0">
                <a:solidFill>
                  <a:schemeClr val="bg2"/>
                </a:solidFill>
                <a:latin typeface="Symbol" pitchFamily="18" charset="2"/>
              </a:rPr>
              <a:t>p</a:t>
            </a:r>
            <a:r>
              <a:rPr lang="en-US" sz="2400" baseline="30000" dirty="0" smtClean="0">
                <a:solidFill>
                  <a:schemeClr val="bg2"/>
                </a:solidFill>
              </a:rPr>
              <a:t>0</a:t>
            </a:r>
            <a:r>
              <a:rPr lang="en-US" sz="2400" dirty="0" smtClean="0">
                <a:solidFill>
                  <a:schemeClr val="bg2"/>
                </a:solidFill>
                <a:sym typeface="Wingdings" pitchFamily="2" charset="2"/>
              </a:rPr>
              <a:t></a:t>
            </a:r>
            <a:r>
              <a:rPr lang="en-US" sz="2400" dirty="0" smtClean="0">
                <a:solidFill>
                  <a:schemeClr val="bg2"/>
                </a:solidFill>
                <a:latin typeface="Symbol" pitchFamily="18" charset="2"/>
                <a:sym typeface="Wingdings" pitchFamily="2" charset="2"/>
              </a:rPr>
              <a:t>gg</a:t>
            </a:r>
            <a:r>
              <a:rPr lang="en-US" sz="2400" dirty="0" smtClean="0">
                <a:solidFill>
                  <a:schemeClr val="bg2"/>
                </a:solidFill>
                <a:sym typeface="Wingdings" pitchFamily="2" charset="2"/>
              </a:rPr>
              <a:t> to higher momentum</a:t>
            </a:r>
            <a:endParaRPr lang="en-US" sz="2400" dirty="0" smtClean="0">
              <a:solidFill>
                <a:schemeClr val="bg2"/>
              </a:solidFill>
            </a:endParaRPr>
          </a:p>
        </p:txBody>
      </p:sp>
      <p:sp>
        <p:nvSpPr>
          <p:cNvPr id="7" name="TextBox 6"/>
          <p:cNvSpPr txBox="1"/>
          <p:nvPr/>
        </p:nvSpPr>
        <p:spPr>
          <a:xfrm>
            <a:off x="6019800" y="2438400"/>
            <a:ext cx="3200400" cy="4185761"/>
          </a:xfrm>
          <a:prstGeom prst="rect">
            <a:avLst/>
          </a:prstGeom>
          <a:noFill/>
        </p:spPr>
        <p:txBody>
          <a:bodyPr wrap="square" rtlCol="0">
            <a:spAutoFit/>
          </a:bodyPr>
          <a:lstStyle/>
          <a:p>
            <a:pPr algn="ctr"/>
            <a:r>
              <a:rPr lang="en-US" sz="2000" dirty="0" smtClean="0">
                <a:solidFill>
                  <a:srgbClr val="FFFF00"/>
                </a:solidFill>
              </a:rPr>
              <a:t> </a:t>
            </a:r>
            <a:r>
              <a:rPr lang="en-US" sz="2800" dirty="0" smtClean="0">
                <a:solidFill>
                  <a:srgbClr val="FFFF00"/>
                </a:solidFill>
              </a:rPr>
              <a:t>Full detector available for physics in Run-15</a:t>
            </a:r>
          </a:p>
          <a:p>
            <a:pPr algn="ctr"/>
            <a:r>
              <a:rPr lang="en-US" sz="1400" dirty="0" smtClean="0">
                <a:solidFill>
                  <a:srgbClr val="FFFF00"/>
                </a:solidFill>
              </a:rPr>
              <a:t> </a:t>
            </a:r>
          </a:p>
          <a:p>
            <a:pPr algn="ctr"/>
            <a:r>
              <a:rPr lang="en-US" sz="2800" u="sng" dirty="0" smtClean="0">
                <a:solidFill>
                  <a:srgbClr val="FF7C80"/>
                </a:solidFill>
              </a:rPr>
              <a:t>Note two detectors</a:t>
            </a:r>
          </a:p>
          <a:p>
            <a:pPr algn="ctr"/>
            <a:r>
              <a:rPr lang="en-US" sz="2800" u="sng" dirty="0" smtClean="0">
                <a:solidFill>
                  <a:srgbClr val="FF7C80"/>
                </a:solidFill>
              </a:rPr>
              <a:t>(north and south)</a:t>
            </a:r>
            <a:endParaRPr lang="en-US" sz="1200" u="sng" dirty="0" smtClean="0">
              <a:solidFill>
                <a:srgbClr val="FF7C80"/>
              </a:solidFill>
            </a:endParaRPr>
          </a:p>
          <a:p>
            <a:pPr algn="ctr"/>
            <a:r>
              <a:rPr lang="en-US" sz="2800" i="1" dirty="0" smtClean="0">
                <a:solidFill>
                  <a:srgbClr val="FF7C80"/>
                </a:solidFill>
              </a:rPr>
              <a:t>In </a:t>
            </a:r>
            <a:r>
              <a:rPr lang="en-US" sz="2800" i="1" dirty="0" err="1" smtClean="0">
                <a:solidFill>
                  <a:srgbClr val="FF7C80"/>
                </a:solidFill>
              </a:rPr>
              <a:t>p+p</a:t>
            </a:r>
            <a:r>
              <a:rPr lang="en-US" sz="2800" i="1" dirty="0" smtClean="0">
                <a:solidFill>
                  <a:srgbClr val="FF7C80"/>
                </a:solidFill>
              </a:rPr>
              <a:t> doubles statistics.  </a:t>
            </a:r>
          </a:p>
          <a:p>
            <a:pPr algn="ctr"/>
            <a:r>
              <a:rPr lang="en-US" sz="2800" i="1" dirty="0" smtClean="0">
                <a:solidFill>
                  <a:srgbClr val="FF7C80"/>
                </a:solidFill>
              </a:rPr>
              <a:t>In </a:t>
            </a:r>
            <a:r>
              <a:rPr lang="en-US" sz="2800" i="1" dirty="0" err="1" smtClean="0">
                <a:solidFill>
                  <a:srgbClr val="FF7C80"/>
                </a:solidFill>
              </a:rPr>
              <a:t>p+A</a:t>
            </a:r>
            <a:r>
              <a:rPr lang="en-US" sz="2800" i="1" dirty="0" smtClean="0">
                <a:solidFill>
                  <a:srgbClr val="FF7C80"/>
                </a:solidFill>
              </a:rPr>
              <a:t>, covers</a:t>
            </a:r>
          </a:p>
          <a:p>
            <a:pPr algn="ctr"/>
            <a:r>
              <a:rPr lang="en-US" sz="2800" i="1" dirty="0" smtClean="0">
                <a:solidFill>
                  <a:srgbClr val="FF7C80"/>
                </a:solidFill>
              </a:rPr>
              <a:t> low-x and high-x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26</a:t>
            </a:fld>
            <a:endParaRPr lang="en-US"/>
          </a:p>
        </p:txBody>
      </p:sp>
      <p:sp>
        <p:nvSpPr>
          <p:cNvPr id="5" name="TextBox 4"/>
          <p:cNvSpPr txBox="1"/>
          <p:nvPr/>
        </p:nvSpPr>
        <p:spPr>
          <a:xfrm>
            <a:off x="2362200" y="39469"/>
            <a:ext cx="4426212" cy="646331"/>
          </a:xfrm>
          <a:prstGeom prst="rect">
            <a:avLst/>
          </a:prstGeom>
          <a:noFill/>
        </p:spPr>
        <p:txBody>
          <a:bodyPr wrap="none" rtlCol="0">
            <a:spAutoFit/>
          </a:bodyPr>
          <a:lstStyle/>
          <a:p>
            <a:r>
              <a:rPr lang="en-US" sz="3600" u="sng" dirty="0" smtClean="0">
                <a:solidFill>
                  <a:schemeClr val="bg2"/>
                </a:solidFill>
              </a:rPr>
              <a:t>MPC-EX Section in Situ</a:t>
            </a:r>
          </a:p>
        </p:txBody>
      </p:sp>
      <p:pic>
        <p:nvPicPr>
          <p:cNvPr id="6" name="Picture 5" descr="DSCN5046.JP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rot="10800000">
            <a:off x="685800" y="762000"/>
            <a:ext cx="7696200" cy="5772150"/>
          </a:xfrm>
          <a:prstGeom prst="rect">
            <a:avLst/>
          </a:prstGeom>
        </p:spPr>
      </p:pic>
      <p:sp>
        <p:nvSpPr>
          <p:cNvPr id="7" name="Right Arrow 6"/>
          <p:cNvSpPr/>
          <p:nvPr/>
        </p:nvSpPr>
        <p:spPr>
          <a:xfrm rot="12569198">
            <a:off x="4268577" y="5416997"/>
            <a:ext cx="3182243" cy="5334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rot="1661932">
            <a:off x="5432311" y="5097974"/>
            <a:ext cx="1736373" cy="523220"/>
          </a:xfrm>
          <a:prstGeom prst="rect">
            <a:avLst/>
          </a:prstGeom>
          <a:noFill/>
        </p:spPr>
        <p:txBody>
          <a:bodyPr wrap="none" rtlCol="0">
            <a:spAutoFit/>
          </a:bodyPr>
          <a:lstStyle/>
          <a:p>
            <a:r>
              <a:rPr lang="en-US" sz="2800" dirty="0" smtClean="0">
                <a:solidFill>
                  <a:srgbClr val="FF0000"/>
                </a:solidFill>
              </a:rPr>
              <a:t>Beam pipe</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27</a:t>
            </a:fld>
            <a:endParaRPr lang="en-US"/>
          </a:p>
        </p:txBody>
      </p:sp>
      <p:sp>
        <p:nvSpPr>
          <p:cNvPr id="5" name="TextBox 4"/>
          <p:cNvSpPr txBox="1"/>
          <p:nvPr/>
        </p:nvSpPr>
        <p:spPr>
          <a:xfrm>
            <a:off x="795397" y="76200"/>
            <a:ext cx="7662803" cy="646331"/>
          </a:xfrm>
          <a:prstGeom prst="rect">
            <a:avLst/>
          </a:prstGeom>
          <a:noFill/>
        </p:spPr>
        <p:txBody>
          <a:bodyPr wrap="none" rtlCol="0">
            <a:spAutoFit/>
          </a:bodyPr>
          <a:lstStyle/>
          <a:p>
            <a:r>
              <a:rPr lang="en-US" sz="3600" u="sng" dirty="0" err="1" smtClean="0">
                <a:solidFill>
                  <a:schemeClr val="bg2"/>
                </a:solidFill>
              </a:rPr>
              <a:t>p+Au</a:t>
            </a:r>
            <a:r>
              <a:rPr lang="en-US" sz="3600" u="sng" dirty="0" smtClean="0">
                <a:solidFill>
                  <a:schemeClr val="bg2"/>
                </a:solidFill>
              </a:rPr>
              <a:t> with transversely polarized proton</a:t>
            </a:r>
          </a:p>
        </p:txBody>
      </p:sp>
      <p:sp>
        <p:nvSpPr>
          <p:cNvPr id="6" name="TextBox 5"/>
          <p:cNvSpPr txBox="1"/>
          <p:nvPr/>
        </p:nvSpPr>
        <p:spPr>
          <a:xfrm>
            <a:off x="381000" y="798493"/>
            <a:ext cx="8382000" cy="954107"/>
          </a:xfrm>
          <a:prstGeom prst="rect">
            <a:avLst/>
          </a:prstGeom>
          <a:noFill/>
        </p:spPr>
        <p:txBody>
          <a:bodyPr wrap="square" rtlCol="0">
            <a:spAutoFit/>
          </a:bodyPr>
          <a:lstStyle/>
          <a:p>
            <a:pPr algn="ctr"/>
            <a:r>
              <a:rPr lang="en-US" sz="2800" dirty="0" smtClean="0">
                <a:solidFill>
                  <a:srgbClr val="FF7C80"/>
                </a:solidFill>
              </a:rPr>
              <a:t>New theory developments…  Transverse polarization A</a:t>
            </a:r>
            <a:r>
              <a:rPr lang="en-US" sz="2800" baseline="-25000" dirty="0" smtClean="0">
                <a:solidFill>
                  <a:srgbClr val="FF7C80"/>
                </a:solidFill>
              </a:rPr>
              <a:t>N</a:t>
            </a:r>
            <a:r>
              <a:rPr lang="en-US" sz="2800" dirty="0" smtClean="0">
                <a:solidFill>
                  <a:srgbClr val="FF7C80"/>
                </a:solidFill>
              </a:rPr>
              <a:t> in </a:t>
            </a:r>
            <a:r>
              <a:rPr lang="en-US" sz="2800" dirty="0" err="1" smtClean="0">
                <a:solidFill>
                  <a:srgbClr val="FF7C80"/>
                </a:solidFill>
              </a:rPr>
              <a:t>p+A</a:t>
            </a:r>
            <a:r>
              <a:rPr lang="en-US" sz="2800" dirty="0" smtClean="0">
                <a:solidFill>
                  <a:srgbClr val="FF7C80"/>
                </a:solidFill>
              </a:rPr>
              <a:t> scales with the saturation scale for </a:t>
            </a:r>
            <a:r>
              <a:rPr lang="en-US" sz="2800" dirty="0" err="1" smtClean="0">
                <a:solidFill>
                  <a:srgbClr val="FF7C80"/>
                </a:solidFill>
              </a:rPr>
              <a:t>p</a:t>
            </a:r>
            <a:r>
              <a:rPr lang="en-US" sz="2800" baseline="-25000" dirty="0" err="1" smtClean="0">
                <a:solidFill>
                  <a:srgbClr val="FF7C80"/>
                </a:solidFill>
              </a:rPr>
              <a:t>T</a:t>
            </a:r>
            <a:r>
              <a:rPr lang="en-US" sz="2800" dirty="0" smtClean="0">
                <a:solidFill>
                  <a:srgbClr val="FF7C80"/>
                </a:solidFill>
              </a:rPr>
              <a:t> &lt; Q</a:t>
            </a:r>
            <a:r>
              <a:rPr lang="en-US" sz="2800" baseline="-25000" dirty="0" smtClean="0">
                <a:solidFill>
                  <a:srgbClr val="FF7C80"/>
                </a:solidFill>
              </a:rPr>
              <a:t>s</a:t>
            </a:r>
          </a:p>
        </p:txBody>
      </p:sp>
      <p:sp>
        <p:nvSpPr>
          <p:cNvPr id="7" name="TextBox 6"/>
          <p:cNvSpPr txBox="1"/>
          <p:nvPr/>
        </p:nvSpPr>
        <p:spPr>
          <a:xfrm>
            <a:off x="0" y="1981200"/>
            <a:ext cx="4495800" cy="4339650"/>
          </a:xfrm>
          <a:prstGeom prst="rect">
            <a:avLst/>
          </a:prstGeom>
          <a:noFill/>
        </p:spPr>
        <p:txBody>
          <a:bodyPr wrap="square" rtlCol="0">
            <a:spAutoFit/>
          </a:bodyPr>
          <a:lstStyle/>
          <a:p>
            <a:pPr algn="ctr"/>
            <a:r>
              <a:rPr lang="en-US" sz="2800" dirty="0" smtClean="0">
                <a:solidFill>
                  <a:schemeClr val="bg2"/>
                </a:solidFill>
              </a:rPr>
              <a:t>Completely unique RHIC access to saturation physics</a:t>
            </a:r>
          </a:p>
          <a:p>
            <a:pPr algn="ctr"/>
            <a:endParaRPr lang="en-US" sz="1200" dirty="0" smtClean="0">
              <a:solidFill>
                <a:schemeClr val="bg2"/>
              </a:solidFill>
            </a:endParaRPr>
          </a:p>
          <a:p>
            <a:pPr algn="ctr"/>
            <a:r>
              <a:rPr lang="en-US" sz="2800" dirty="0" err="1" smtClean="0">
                <a:solidFill>
                  <a:schemeClr val="bg2"/>
                </a:solidFill>
              </a:rPr>
              <a:t>p+Au</a:t>
            </a:r>
            <a:r>
              <a:rPr lang="en-US" sz="2800" dirty="0" smtClean="0">
                <a:solidFill>
                  <a:schemeClr val="bg2"/>
                </a:solidFill>
              </a:rPr>
              <a:t> measurement with projected uncertainties in </a:t>
            </a:r>
          </a:p>
          <a:p>
            <a:pPr algn="ctr"/>
            <a:r>
              <a:rPr lang="en-US" sz="2800" dirty="0" smtClean="0">
                <a:solidFill>
                  <a:schemeClr val="bg2"/>
                </a:solidFill>
              </a:rPr>
              <a:t>190 nb</a:t>
            </a:r>
            <a:r>
              <a:rPr lang="en-US" sz="2800" baseline="30000" dirty="0" smtClean="0">
                <a:solidFill>
                  <a:schemeClr val="bg2"/>
                </a:solidFill>
              </a:rPr>
              <a:t>-1</a:t>
            </a:r>
            <a:r>
              <a:rPr lang="en-US" sz="2800" dirty="0" smtClean="0">
                <a:solidFill>
                  <a:schemeClr val="bg2"/>
                </a:solidFill>
              </a:rPr>
              <a:t> |z|&lt;40cm</a:t>
            </a:r>
          </a:p>
          <a:p>
            <a:pPr algn="ctr"/>
            <a:endParaRPr lang="en-US" sz="1200" dirty="0" smtClean="0">
              <a:solidFill>
                <a:schemeClr val="bg2"/>
              </a:solidFill>
            </a:endParaRPr>
          </a:p>
          <a:p>
            <a:pPr algn="ctr"/>
            <a:r>
              <a:rPr lang="en-US" sz="2800" dirty="0" smtClean="0">
                <a:solidFill>
                  <a:srgbClr val="FFFF00"/>
                </a:solidFill>
              </a:rPr>
              <a:t>Testing geometric scaling with Al  target nuclei</a:t>
            </a:r>
          </a:p>
          <a:p>
            <a:pPr algn="ctr"/>
            <a:r>
              <a:rPr lang="en-US" sz="2800" dirty="0" smtClean="0">
                <a:solidFill>
                  <a:srgbClr val="FFFF00"/>
                </a:solidFill>
              </a:rPr>
              <a:t>Comparable uncertainties with 2 week runs</a:t>
            </a:r>
          </a:p>
        </p:txBody>
      </p:sp>
      <p:pic>
        <p:nvPicPr>
          <p:cNvPr id="21505" name="Picture 1"/>
          <p:cNvPicPr>
            <a:picLocks noChangeAspect="1" noChangeArrowheads="1"/>
          </p:cNvPicPr>
          <p:nvPr/>
        </p:nvPicPr>
        <p:blipFill>
          <a:blip r:embed="rId2" cstate="print"/>
          <a:srcRect/>
          <a:stretch>
            <a:fillRect/>
          </a:stretch>
        </p:blipFill>
        <p:spPr bwMode="auto">
          <a:xfrm>
            <a:off x="4434552" y="2057400"/>
            <a:ext cx="4557048" cy="4267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28</a:t>
            </a:fld>
            <a:endParaRPr lang="en-US"/>
          </a:p>
        </p:txBody>
      </p:sp>
      <p:sp>
        <p:nvSpPr>
          <p:cNvPr id="5" name="Content Placeholder 2"/>
          <p:cNvSpPr>
            <a:spLocks noGrp="1"/>
          </p:cNvSpPr>
          <p:nvPr>
            <p:ph idx="1"/>
          </p:nvPr>
        </p:nvSpPr>
        <p:spPr>
          <a:xfrm>
            <a:off x="228600" y="152400"/>
            <a:ext cx="7010400" cy="3962400"/>
          </a:xfrm>
        </p:spPr>
        <p:txBody>
          <a:bodyPr>
            <a:normAutofit fontScale="40000" lnSpcReduction="20000"/>
          </a:bodyPr>
          <a:lstStyle/>
          <a:p>
            <a:pPr marL="0" indent="0">
              <a:buNone/>
            </a:pPr>
            <a:r>
              <a:rPr lang="en-US" sz="16000" dirty="0" smtClean="0">
                <a:solidFill>
                  <a:schemeClr val="bg1"/>
                </a:solidFill>
                <a:effectLst>
                  <a:outerShdw blurRad="38100" dist="38100" dir="2700000" algn="tl">
                    <a:srgbClr val="000000">
                      <a:alpha val="43137"/>
                    </a:srgbClr>
                  </a:outerShdw>
                </a:effectLst>
                <a:latin typeface="Copperplate Gothic Light" pitchFamily="34" charset="0"/>
              </a:rPr>
              <a:t>“</a:t>
            </a:r>
            <a:r>
              <a:rPr lang="en-US" sz="14100" dirty="0" smtClean="0">
                <a:solidFill>
                  <a:schemeClr val="bg1"/>
                </a:solidFill>
                <a:effectLst>
                  <a:outerShdw blurRad="38100" dist="38100" dir="2700000" algn="tl">
                    <a:srgbClr val="000000">
                      <a:alpha val="43137"/>
                    </a:srgbClr>
                  </a:outerShdw>
                </a:effectLst>
                <a:latin typeface="Copperplate Gothic Light" pitchFamily="34" charset="0"/>
              </a:rPr>
              <a:t>It </a:t>
            </a:r>
            <a:r>
              <a:rPr lang="en-US" sz="14100" dirty="0">
                <a:solidFill>
                  <a:schemeClr val="bg1"/>
                </a:solidFill>
                <a:effectLst>
                  <a:outerShdw blurRad="38100" dist="38100" dir="2700000" algn="tl">
                    <a:srgbClr val="000000">
                      <a:alpha val="43137"/>
                    </a:srgbClr>
                  </a:outerShdw>
                </a:effectLst>
                <a:latin typeface="Copperplate Gothic Light" pitchFamily="34" charset="0"/>
              </a:rPr>
              <a:t>was the best </a:t>
            </a:r>
            <a:r>
              <a:rPr lang="en-US" sz="14100" dirty="0" smtClean="0">
                <a:solidFill>
                  <a:schemeClr val="bg1"/>
                </a:solidFill>
                <a:effectLst>
                  <a:outerShdw blurRad="38100" dist="38100" dir="2700000" algn="tl">
                    <a:srgbClr val="000000">
                      <a:alpha val="43137"/>
                    </a:srgbClr>
                  </a:outerShdw>
                </a:effectLst>
                <a:latin typeface="Copperplate Gothic Light" pitchFamily="34" charset="0"/>
              </a:rPr>
              <a:t>of </a:t>
            </a:r>
            <a:r>
              <a:rPr lang="en-US" sz="14100" dirty="0">
                <a:solidFill>
                  <a:schemeClr val="bg1"/>
                </a:solidFill>
                <a:effectLst>
                  <a:outerShdw blurRad="38100" dist="38100" dir="2700000" algn="tl">
                    <a:srgbClr val="000000">
                      <a:alpha val="43137"/>
                    </a:srgbClr>
                  </a:outerShdw>
                </a:effectLst>
                <a:latin typeface="Copperplate Gothic Light" pitchFamily="34" charset="0"/>
              </a:rPr>
              <a:t>times, it was </a:t>
            </a:r>
            <a:r>
              <a:rPr lang="en-US" sz="14100" dirty="0" smtClean="0">
                <a:solidFill>
                  <a:schemeClr val="bg1"/>
                </a:solidFill>
                <a:effectLst>
                  <a:outerShdw blurRad="38100" dist="38100" dir="2700000" algn="tl">
                    <a:srgbClr val="000000">
                      <a:alpha val="43137"/>
                    </a:srgbClr>
                  </a:outerShdw>
                </a:effectLst>
                <a:latin typeface="Copperplate Gothic Light" pitchFamily="34" charset="0"/>
              </a:rPr>
              <a:t>the </a:t>
            </a:r>
            <a:r>
              <a:rPr lang="en-US" sz="14100" dirty="0">
                <a:solidFill>
                  <a:schemeClr val="bg1"/>
                </a:solidFill>
                <a:effectLst>
                  <a:outerShdw blurRad="38100" dist="38100" dir="2700000" algn="tl">
                    <a:srgbClr val="000000">
                      <a:alpha val="43137"/>
                    </a:srgbClr>
                  </a:outerShdw>
                </a:effectLst>
                <a:latin typeface="Copperplate Gothic Light" pitchFamily="34" charset="0"/>
              </a:rPr>
              <a:t>worst of </a:t>
            </a:r>
            <a:r>
              <a:rPr lang="en-US" sz="14100" dirty="0" smtClean="0">
                <a:solidFill>
                  <a:schemeClr val="bg1"/>
                </a:solidFill>
                <a:effectLst>
                  <a:outerShdw blurRad="38100" dist="38100" dir="2700000" algn="tl">
                    <a:srgbClr val="000000">
                      <a:alpha val="43137"/>
                    </a:srgbClr>
                  </a:outerShdw>
                </a:effectLst>
                <a:latin typeface="Copperplate Gothic Light" pitchFamily="34" charset="0"/>
              </a:rPr>
              <a:t>times…”</a:t>
            </a:r>
          </a:p>
          <a:p>
            <a:endParaRPr lang="en-US" dirty="0">
              <a:solidFill>
                <a:schemeClr val="bg1"/>
              </a:solidFill>
            </a:endParaRPr>
          </a:p>
          <a:p>
            <a:pPr marL="0" indent="0">
              <a:buNone/>
            </a:pPr>
            <a:r>
              <a:rPr lang="en-US" sz="4400" dirty="0" smtClean="0">
                <a:solidFill>
                  <a:schemeClr val="bg1"/>
                </a:solidFill>
              </a:rPr>
              <a:t>-  </a:t>
            </a:r>
            <a:r>
              <a:rPr lang="en-US" sz="4400" b="1" dirty="0" smtClean="0">
                <a:solidFill>
                  <a:schemeClr val="bg1"/>
                </a:solidFill>
              </a:rPr>
              <a:t>Charles </a:t>
            </a:r>
            <a:r>
              <a:rPr lang="en-US" sz="4400" b="1" dirty="0">
                <a:solidFill>
                  <a:schemeClr val="bg1"/>
                </a:solidFill>
              </a:rPr>
              <a:t>Dickens: A Tale Of Two Cities (1859</a:t>
            </a:r>
            <a:r>
              <a:rPr lang="en-US" sz="4400" b="1" dirty="0" smtClean="0">
                <a:solidFill>
                  <a:schemeClr val="bg1"/>
                </a:solidFill>
              </a:rPr>
              <a:t>)</a:t>
            </a:r>
          </a:p>
        </p:txBody>
      </p:sp>
      <p:pic>
        <p:nvPicPr>
          <p:cNvPr id="18434" name="Picture 2" descr="http://physics.unm.edu/images/people/faculty/fields_douglas.jpg"/>
          <p:cNvPicPr>
            <a:picLocks noChangeAspect="1" noChangeArrowheads="1"/>
          </p:cNvPicPr>
          <p:nvPr/>
        </p:nvPicPr>
        <p:blipFill>
          <a:blip r:embed="rId2" cstate="print"/>
          <a:srcRect/>
          <a:stretch>
            <a:fillRect/>
          </a:stretch>
        </p:blipFill>
        <p:spPr bwMode="auto">
          <a:xfrm>
            <a:off x="304800" y="3810000"/>
            <a:ext cx="2362200" cy="2755900"/>
          </a:xfrm>
          <a:prstGeom prst="rect">
            <a:avLst/>
          </a:prstGeom>
          <a:noFill/>
        </p:spPr>
      </p:pic>
      <p:sp>
        <p:nvSpPr>
          <p:cNvPr id="7" name="TextBox 6"/>
          <p:cNvSpPr txBox="1"/>
          <p:nvPr/>
        </p:nvSpPr>
        <p:spPr>
          <a:xfrm>
            <a:off x="2971800" y="5263753"/>
            <a:ext cx="5088252" cy="400110"/>
          </a:xfrm>
          <a:prstGeom prst="rect">
            <a:avLst/>
          </a:prstGeom>
          <a:noFill/>
        </p:spPr>
        <p:txBody>
          <a:bodyPr wrap="none" rtlCol="0">
            <a:spAutoFit/>
          </a:bodyPr>
          <a:lstStyle/>
          <a:p>
            <a:r>
              <a:rPr lang="en-US" sz="2000" dirty="0" smtClean="0">
                <a:solidFill>
                  <a:srgbClr val="FFFF00"/>
                </a:solidFill>
              </a:rPr>
              <a:t>-  </a:t>
            </a:r>
            <a:r>
              <a:rPr lang="en-US" sz="2000" b="1" dirty="0" smtClean="0">
                <a:solidFill>
                  <a:srgbClr val="FFFF00"/>
                </a:solidFill>
              </a:rPr>
              <a:t>Doug Fields: PHENIX Run Coordinator (2015)</a:t>
            </a:r>
          </a:p>
        </p:txBody>
      </p:sp>
      <p:sp>
        <p:nvSpPr>
          <p:cNvPr id="8" name="Rectangle 7"/>
          <p:cNvSpPr/>
          <p:nvPr/>
        </p:nvSpPr>
        <p:spPr>
          <a:xfrm>
            <a:off x="2895600" y="4267200"/>
            <a:ext cx="6248400" cy="923330"/>
          </a:xfrm>
          <a:prstGeom prst="rect">
            <a:avLst/>
          </a:prstGeom>
        </p:spPr>
        <p:txBody>
          <a:bodyPr wrap="square">
            <a:spAutoFit/>
          </a:bodyPr>
          <a:lstStyle/>
          <a:p>
            <a:r>
              <a:rPr lang="en-US" sz="5400" dirty="0" smtClean="0">
                <a:solidFill>
                  <a:srgbClr val="FFFF00"/>
                </a:solidFill>
                <a:effectLst>
                  <a:outerShdw blurRad="38100" dist="38100" dir="2700000" algn="tl">
                    <a:srgbClr val="000000">
                      <a:alpha val="43137"/>
                    </a:srgbClr>
                  </a:outerShdw>
                </a:effectLst>
                <a:latin typeface="Copperplate Gothic Light" pitchFamily="34" charset="0"/>
              </a:rPr>
              <a:t>“Yes IT WAS…”</a:t>
            </a:r>
          </a:p>
        </p:txBody>
      </p:sp>
      <p:pic>
        <p:nvPicPr>
          <p:cNvPr id="18436" name="Picture 4" descr="Image result for charles dickens"/>
          <p:cNvPicPr>
            <a:picLocks noChangeAspect="1" noChangeArrowheads="1"/>
          </p:cNvPicPr>
          <p:nvPr/>
        </p:nvPicPr>
        <p:blipFill>
          <a:blip r:embed="rId3" cstate="print"/>
          <a:srcRect l="9589"/>
          <a:stretch>
            <a:fillRect/>
          </a:stretch>
        </p:blipFill>
        <p:spPr bwMode="auto">
          <a:xfrm>
            <a:off x="6477000" y="304800"/>
            <a:ext cx="2514600" cy="278130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04800" y="1066800"/>
            <a:ext cx="8534400" cy="5257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DEC780D8-E978-4CA6-90ED-B711AF6CF522}" type="slidenum">
              <a:rPr lang="en-US" smtClean="0"/>
              <a:pPr/>
              <a:t>29</a:t>
            </a:fld>
            <a:endParaRPr lang="en-US"/>
          </a:p>
        </p:txBody>
      </p:sp>
      <p:pic>
        <p:nvPicPr>
          <p:cNvPr id="5" name="Picture 2" descr="http://logbook.phenix.bnl.gov/Run8/Run15_200pp/lumi.g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7200" y="1219200"/>
            <a:ext cx="3581400" cy="2428766"/>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4" descr="http://logbook.phenix.bnl.gov/Run8/Run15_200pp/lumimpcex.gif"/>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4960816" y="1219199"/>
            <a:ext cx="3573583" cy="2423465"/>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descr="http://logbook.phenix.bnl.gov/Run8/Run15_200pp/fom.gi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53887" y="3664988"/>
            <a:ext cx="3584713" cy="2431012"/>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8" descr="http://logbook.phenix.bnl.gov/Run8/Run15_200pp/fommpcex.gif"/>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924586" y="3647966"/>
            <a:ext cx="3609813" cy="2448034"/>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Box 8"/>
          <p:cNvSpPr txBox="1"/>
          <p:nvPr/>
        </p:nvSpPr>
        <p:spPr>
          <a:xfrm>
            <a:off x="3810000" y="2286000"/>
            <a:ext cx="1233030" cy="369332"/>
          </a:xfrm>
          <a:prstGeom prst="rect">
            <a:avLst/>
          </a:prstGeom>
          <a:noFill/>
        </p:spPr>
        <p:txBody>
          <a:bodyPr wrap="none" rtlCol="0">
            <a:spAutoFit/>
          </a:bodyPr>
          <a:lstStyle/>
          <a:p>
            <a:r>
              <a:rPr lang="en-US" b="1" dirty="0" smtClean="0"/>
              <a:t>Luminosity</a:t>
            </a:r>
            <a:endParaRPr lang="en-US" b="1" dirty="0"/>
          </a:p>
        </p:txBody>
      </p:sp>
      <p:sp>
        <p:nvSpPr>
          <p:cNvPr id="10" name="TextBox 9"/>
          <p:cNvSpPr txBox="1"/>
          <p:nvPr/>
        </p:nvSpPr>
        <p:spPr>
          <a:xfrm>
            <a:off x="4038600" y="4687317"/>
            <a:ext cx="660822" cy="400110"/>
          </a:xfrm>
          <a:prstGeom prst="rect">
            <a:avLst/>
          </a:prstGeom>
          <a:noFill/>
        </p:spPr>
        <p:txBody>
          <a:bodyPr wrap="none" rtlCol="0">
            <a:spAutoFit/>
          </a:bodyPr>
          <a:lstStyle/>
          <a:p>
            <a:r>
              <a:rPr lang="en-US" sz="2000" b="1" dirty="0" err="1" smtClean="0"/>
              <a:t>FoM</a:t>
            </a:r>
            <a:endParaRPr lang="en-US" sz="2000" b="1" dirty="0"/>
          </a:p>
        </p:txBody>
      </p:sp>
      <p:sp>
        <p:nvSpPr>
          <p:cNvPr id="12" name="TextBox 11"/>
          <p:cNvSpPr txBox="1"/>
          <p:nvPr/>
        </p:nvSpPr>
        <p:spPr>
          <a:xfrm>
            <a:off x="1406939" y="152400"/>
            <a:ext cx="6365461" cy="646331"/>
          </a:xfrm>
          <a:prstGeom prst="rect">
            <a:avLst/>
          </a:prstGeom>
          <a:noFill/>
        </p:spPr>
        <p:txBody>
          <a:bodyPr wrap="none" rtlCol="0">
            <a:spAutoFit/>
          </a:bodyPr>
          <a:lstStyle/>
          <a:p>
            <a:r>
              <a:rPr lang="en-US" sz="3600" u="sng" dirty="0" err="1" smtClean="0">
                <a:solidFill>
                  <a:schemeClr val="bg2"/>
                </a:solidFill>
              </a:rPr>
              <a:t>p+p</a:t>
            </a:r>
            <a:r>
              <a:rPr lang="en-US" sz="3600" u="sng" dirty="0" smtClean="0">
                <a:solidFill>
                  <a:schemeClr val="bg2"/>
                </a:solidFill>
              </a:rPr>
              <a:t> @ 200 </a:t>
            </a:r>
            <a:r>
              <a:rPr lang="en-US" sz="3600" u="sng" dirty="0" err="1" smtClean="0">
                <a:solidFill>
                  <a:schemeClr val="bg2"/>
                </a:solidFill>
              </a:rPr>
              <a:t>GeV</a:t>
            </a:r>
            <a:r>
              <a:rPr lang="en-US" sz="3600" u="sng" dirty="0" smtClean="0">
                <a:solidFill>
                  <a:schemeClr val="bg2"/>
                </a:solidFill>
              </a:rPr>
              <a:t> – “best of times”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3</a:t>
            </a:fld>
            <a:endParaRPr lang="en-US"/>
          </a:p>
        </p:txBody>
      </p:sp>
      <p:sp>
        <p:nvSpPr>
          <p:cNvPr id="5" name="Rectangle 4"/>
          <p:cNvSpPr/>
          <p:nvPr/>
        </p:nvSpPr>
        <p:spPr>
          <a:xfrm>
            <a:off x="2286000" y="2328208"/>
            <a:ext cx="4572000" cy="1938992"/>
          </a:xfrm>
          <a:prstGeom prst="rect">
            <a:avLst/>
          </a:prstGeom>
        </p:spPr>
        <p:txBody>
          <a:bodyPr>
            <a:spAutoFit/>
          </a:bodyPr>
          <a:lstStyle/>
          <a:p>
            <a:pPr algn="ctr"/>
            <a:r>
              <a:rPr lang="en-US" sz="4000" dirty="0" smtClean="0">
                <a:solidFill>
                  <a:schemeClr val="bg2"/>
                </a:solidFill>
              </a:rPr>
              <a:t>Highlights of a few recent accomplishments</a:t>
            </a:r>
            <a:endParaRPr lang="en-US" sz="40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30</a:t>
            </a:fld>
            <a:endParaRPr lang="en-US"/>
          </a:p>
        </p:txBody>
      </p:sp>
      <p:pic>
        <p:nvPicPr>
          <p:cNvPr id="6" name="COUNT_ARM0LYR0.pdf"/>
          <p:cNvPicPr/>
          <p:nvPr/>
        </p:nvPicPr>
        <p:blipFill>
          <a:blip r:embed="rId2" cstate="print">
            <a:extLst/>
          </a:blip>
          <a:stretch>
            <a:fillRect/>
          </a:stretch>
        </p:blipFill>
        <p:spPr>
          <a:xfrm>
            <a:off x="9352" y="602756"/>
            <a:ext cx="1524001" cy="1478308"/>
          </a:xfrm>
          <a:prstGeom prst="rect">
            <a:avLst/>
          </a:prstGeom>
          <a:ln w="12700">
            <a:miter lim="400000"/>
          </a:ln>
        </p:spPr>
      </p:pic>
      <p:pic>
        <p:nvPicPr>
          <p:cNvPr id="7" name="COUNT_ARM0LYR1.pdf"/>
          <p:cNvPicPr/>
          <p:nvPr/>
        </p:nvPicPr>
        <p:blipFill>
          <a:blip r:embed="rId3" cstate="print">
            <a:extLst/>
          </a:blip>
          <a:stretch>
            <a:fillRect/>
          </a:stretch>
        </p:blipFill>
        <p:spPr>
          <a:xfrm>
            <a:off x="9352" y="2116729"/>
            <a:ext cx="1524001" cy="1478308"/>
          </a:xfrm>
          <a:prstGeom prst="rect">
            <a:avLst/>
          </a:prstGeom>
          <a:ln w="12700">
            <a:miter lim="400000"/>
          </a:ln>
        </p:spPr>
      </p:pic>
      <p:pic>
        <p:nvPicPr>
          <p:cNvPr id="8" name="COUNT_ARM0LYR2.pdf"/>
          <p:cNvPicPr/>
          <p:nvPr/>
        </p:nvPicPr>
        <p:blipFill>
          <a:blip r:embed="rId4" cstate="print">
            <a:extLst/>
          </a:blip>
          <a:stretch>
            <a:fillRect/>
          </a:stretch>
        </p:blipFill>
        <p:spPr>
          <a:xfrm>
            <a:off x="9352" y="3630703"/>
            <a:ext cx="1524001" cy="1478308"/>
          </a:xfrm>
          <a:prstGeom prst="rect">
            <a:avLst/>
          </a:prstGeom>
          <a:ln w="12700">
            <a:miter lim="400000"/>
          </a:ln>
        </p:spPr>
      </p:pic>
      <p:pic>
        <p:nvPicPr>
          <p:cNvPr id="9" name="COUNT_ARM0LYR3.pdf"/>
          <p:cNvPicPr/>
          <p:nvPr/>
        </p:nvPicPr>
        <p:blipFill>
          <a:blip r:embed="rId5" cstate="print">
            <a:extLst/>
          </a:blip>
          <a:stretch>
            <a:fillRect/>
          </a:stretch>
        </p:blipFill>
        <p:spPr>
          <a:xfrm>
            <a:off x="9352" y="5144677"/>
            <a:ext cx="1524001" cy="1478308"/>
          </a:xfrm>
          <a:prstGeom prst="rect">
            <a:avLst/>
          </a:prstGeom>
          <a:ln w="12700">
            <a:miter lim="400000"/>
          </a:ln>
        </p:spPr>
      </p:pic>
      <p:pic>
        <p:nvPicPr>
          <p:cNvPr id="10" name="COUNT_ARM0LYR4.pdf"/>
          <p:cNvPicPr/>
          <p:nvPr/>
        </p:nvPicPr>
        <p:blipFill>
          <a:blip r:embed="rId6" cstate="print">
            <a:extLst/>
          </a:blip>
          <a:stretch>
            <a:fillRect/>
          </a:stretch>
        </p:blipFill>
        <p:spPr>
          <a:xfrm>
            <a:off x="1640637" y="602756"/>
            <a:ext cx="1524001" cy="1478308"/>
          </a:xfrm>
          <a:prstGeom prst="rect">
            <a:avLst/>
          </a:prstGeom>
          <a:ln w="12700">
            <a:miter lim="400000"/>
          </a:ln>
        </p:spPr>
      </p:pic>
      <p:pic>
        <p:nvPicPr>
          <p:cNvPr id="11" name="COUNT_ARM0LYR5.pdf"/>
          <p:cNvPicPr/>
          <p:nvPr/>
        </p:nvPicPr>
        <p:blipFill>
          <a:blip r:embed="rId7" cstate="print">
            <a:extLst/>
          </a:blip>
          <a:stretch>
            <a:fillRect/>
          </a:stretch>
        </p:blipFill>
        <p:spPr>
          <a:xfrm>
            <a:off x="1640637" y="2116729"/>
            <a:ext cx="1524001" cy="1478308"/>
          </a:xfrm>
          <a:prstGeom prst="rect">
            <a:avLst/>
          </a:prstGeom>
          <a:ln w="12700">
            <a:miter lim="400000"/>
          </a:ln>
        </p:spPr>
      </p:pic>
      <p:pic>
        <p:nvPicPr>
          <p:cNvPr id="12" name="COUNT_ARM0LYR6.pdf"/>
          <p:cNvPicPr/>
          <p:nvPr/>
        </p:nvPicPr>
        <p:blipFill>
          <a:blip r:embed="rId8" cstate="print">
            <a:extLst/>
          </a:blip>
          <a:stretch>
            <a:fillRect/>
          </a:stretch>
        </p:blipFill>
        <p:spPr>
          <a:xfrm>
            <a:off x="1640637" y="3630703"/>
            <a:ext cx="1524001" cy="1478308"/>
          </a:xfrm>
          <a:prstGeom prst="rect">
            <a:avLst/>
          </a:prstGeom>
          <a:ln w="12700">
            <a:miter lim="400000"/>
          </a:ln>
        </p:spPr>
      </p:pic>
      <p:pic>
        <p:nvPicPr>
          <p:cNvPr id="13" name="COUNT_ARM0LYR7.pdf"/>
          <p:cNvPicPr/>
          <p:nvPr/>
        </p:nvPicPr>
        <p:blipFill>
          <a:blip r:embed="rId9" cstate="print">
            <a:extLst/>
          </a:blip>
          <a:stretch>
            <a:fillRect/>
          </a:stretch>
        </p:blipFill>
        <p:spPr>
          <a:xfrm>
            <a:off x="1640637" y="5144677"/>
            <a:ext cx="1524001" cy="1478308"/>
          </a:xfrm>
          <a:prstGeom prst="rect">
            <a:avLst/>
          </a:prstGeom>
          <a:ln w="12700">
            <a:miter lim="400000"/>
          </a:ln>
        </p:spPr>
      </p:pic>
      <p:pic>
        <p:nvPicPr>
          <p:cNvPr id="14" name="COUNT_ARM1LYR0.pdf"/>
          <p:cNvPicPr/>
          <p:nvPr/>
        </p:nvPicPr>
        <p:blipFill>
          <a:blip r:embed="rId10" cstate="print">
            <a:extLst/>
          </a:blip>
          <a:stretch>
            <a:fillRect/>
          </a:stretch>
        </p:blipFill>
        <p:spPr>
          <a:xfrm>
            <a:off x="5987877" y="616316"/>
            <a:ext cx="1524001" cy="1478308"/>
          </a:xfrm>
          <a:prstGeom prst="rect">
            <a:avLst/>
          </a:prstGeom>
          <a:ln w="12700">
            <a:miter lim="400000"/>
          </a:ln>
        </p:spPr>
      </p:pic>
      <p:pic>
        <p:nvPicPr>
          <p:cNvPr id="15" name="COUNT_ARM1LYR1.pdf"/>
          <p:cNvPicPr/>
          <p:nvPr/>
        </p:nvPicPr>
        <p:blipFill>
          <a:blip r:embed="rId11" cstate="print">
            <a:extLst/>
          </a:blip>
          <a:stretch>
            <a:fillRect/>
          </a:stretch>
        </p:blipFill>
        <p:spPr>
          <a:xfrm>
            <a:off x="5987877" y="2130290"/>
            <a:ext cx="1524001" cy="1478308"/>
          </a:xfrm>
          <a:prstGeom prst="rect">
            <a:avLst/>
          </a:prstGeom>
          <a:ln w="12700">
            <a:miter lim="400000"/>
          </a:ln>
        </p:spPr>
      </p:pic>
      <p:pic>
        <p:nvPicPr>
          <p:cNvPr id="16" name="COUNT_ARM1LYR2.pdf"/>
          <p:cNvPicPr/>
          <p:nvPr/>
        </p:nvPicPr>
        <p:blipFill>
          <a:blip r:embed="rId12" cstate="print">
            <a:extLst/>
          </a:blip>
          <a:stretch>
            <a:fillRect/>
          </a:stretch>
        </p:blipFill>
        <p:spPr>
          <a:xfrm>
            <a:off x="5987877" y="3644264"/>
            <a:ext cx="1524001" cy="1478308"/>
          </a:xfrm>
          <a:prstGeom prst="rect">
            <a:avLst/>
          </a:prstGeom>
          <a:ln w="12700">
            <a:miter lim="400000"/>
          </a:ln>
        </p:spPr>
      </p:pic>
      <p:pic>
        <p:nvPicPr>
          <p:cNvPr id="17" name="COUNT_ARM1LYR3.pdf"/>
          <p:cNvPicPr/>
          <p:nvPr/>
        </p:nvPicPr>
        <p:blipFill>
          <a:blip r:embed="rId13" cstate="print">
            <a:extLst/>
          </a:blip>
          <a:stretch>
            <a:fillRect/>
          </a:stretch>
        </p:blipFill>
        <p:spPr>
          <a:xfrm>
            <a:off x="5987877" y="5158238"/>
            <a:ext cx="1524001" cy="1478308"/>
          </a:xfrm>
          <a:prstGeom prst="rect">
            <a:avLst/>
          </a:prstGeom>
          <a:ln w="12700">
            <a:miter lim="400000"/>
          </a:ln>
        </p:spPr>
      </p:pic>
      <p:pic>
        <p:nvPicPr>
          <p:cNvPr id="18" name="COUNT_ARM1LYR4.pdf"/>
          <p:cNvPicPr/>
          <p:nvPr/>
        </p:nvPicPr>
        <p:blipFill>
          <a:blip r:embed="rId14" cstate="print">
            <a:extLst/>
          </a:blip>
          <a:stretch>
            <a:fillRect/>
          </a:stretch>
        </p:blipFill>
        <p:spPr>
          <a:xfrm>
            <a:off x="7619162" y="616316"/>
            <a:ext cx="1524001" cy="1478308"/>
          </a:xfrm>
          <a:prstGeom prst="rect">
            <a:avLst/>
          </a:prstGeom>
          <a:ln w="12700">
            <a:miter lim="400000"/>
          </a:ln>
        </p:spPr>
      </p:pic>
      <p:pic>
        <p:nvPicPr>
          <p:cNvPr id="19" name="COUNT_ARM1LYR5.pdf"/>
          <p:cNvPicPr/>
          <p:nvPr/>
        </p:nvPicPr>
        <p:blipFill>
          <a:blip r:embed="rId15" cstate="print">
            <a:extLst/>
          </a:blip>
          <a:stretch>
            <a:fillRect/>
          </a:stretch>
        </p:blipFill>
        <p:spPr>
          <a:xfrm>
            <a:off x="7619162" y="2130290"/>
            <a:ext cx="1524001" cy="1478308"/>
          </a:xfrm>
          <a:prstGeom prst="rect">
            <a:avLst/>
          </a:prstGeom>
          <a:ln w="12700">
            <a:miter lim="400000"/>
          </a:ln>
        </p:spPr>
      </p:pic>
      <p:pic>
        <p:nvPicPr>
          <p:cNvPr id="20" name="COUNT_ARM1LYR6.pdf"/>
          <p:cNvPicPr/>
          <p:nvPr/>
        </p:nvPicPr>
        <p:blipFill>
          <a:blip r:embed="rId16" cstate="print">
            <a:extLst/>
          </a:blip>
          <a:stretch>
            <a:fillRect/>
          </a:stretch>
        </p:blipFill>
        <p:spPr>
          <a:xfrm>
            <a:off x="7619162" y="3644264"/>
            <a:ext cx="1524001" cy="1478308"/>
          </a:xfrm>
          <a:prstGeom prst="rect">
            <a:avLst/>
          </a:prstGeom>
          <a:ln w="12700">
            <a:miter lim="400000"/>
          </a:ln>
        </p:spPr>
      </p:pic>
      <p:pic>
        <p:nvPicPr>
          <p:cNvPr id="21" name="COUNT_ARM1LYR7.pdf"/>
          <p:cNvPicPr/>
          <p:nvPr/>
        </p:nvPicPr>
        <p:blipFill>
          <a:blip r:embed="rId17" cstate="print">
            <a:extLst/>
          </a:blip>
          <a:stretch>
            <a:fillRect/>
          </a:stretch>
        </p:blipFill>
        <p:spPr>
          <a:xfrm>
            <a:off x="7619162" y="5158238"/>
            <a:ext cx="1524001" cy="1478308"/>
          </a:xfrm>
          <a:prstGeom prst="rect">
            <a:avLst/>
          </a:prstGeom>
          <a:ln w="12700">
            <a:miter lim="400000"/>
          </a:ln>
        </p:spPr>
      </p:pic>
      <p:sp>
        <p:nvSpPr>
          <p:cNvPr id="22" name="Shape 70"/>
          <p:cNvSpPr/>
          <p:nvPr/>
        </p:nvSpPr>
        <p:spPr>
          <a:xfrm>
            <a:off x="228600" y="206462"/>
            <a:ext cx="2667000" cy="276999"/>
          </a:xfrm>
          <a:prstGeom prst="rect">
            <a:avLst/>
          </a:prstGeom>
          <a:solidFill>
            <a:srgbClr val="FFFFFF"/>
          </a:solidFill>
          <a:ln w="25400">
            <a:solidFill>
              <a:srgbClr val="4F81BD"/>
            </a:solidFill>
          </a:ln>
          <a:effectLst>
            <a:outerShdw blurRad="38100" dist="23000" dir="5400000" rotWithShape="0">
              <a:srgbClr val="000000">
                <a:alpha val="35000"/>
              </a:srgbClr>
            </a:outerShdw>
          </a:effectLst>
          <a:extLst>
            <a:ext uri="{C572A759-6A51-4108-AA02-DFA0A04FC94B}">
              <ma14:wrappingTextBoxFlag xmlns:lc="http://schemas.openxmlformats.org/drawingml/2006/lockedCanvas" xmlns:ma14="http://schemas.microsoft.com/office/mac/drawingml/2011/main" xmlns="" val="1"/>
            </a:ext>
          </a:extLst>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dirty="0"/>
              <a:t>South: Au going direction</a:t>
            </a:r>
          </a:p>
        </p:txBody>
      </p:sp>
      <p:sp>
        <p:nvSpPr>
          <p:cNvPr id="23" name="Shape 71"/>
          <p:cNvSpPr/>
          <p:nvPr/>
        </p:nvSpPr>
        <p:spPr>
          <a:xfrm>
            <a:off x="6338653" y="218545"/>
            <a:ext cx="2432861" cy="276999"/>
          </a:xfrm>
          <a:prstGeom prst="rect">
            <a:avLst/>
          </a:prstGeom>
          <a:solidFill>
            <a:srgbClr val="FFFFFF"/>
          </a:solidFill>
          <a:ln w="25400">
            <a:solidFill>
              <a:srgbClr val="4F81BD"/>
            </a:solidFill>
          </a:ln>
          <a:effectLst>
            <a:outerShdw blurRad="38100" dist="23000" dir="5400000" rotWithShape="0">
              <a:srgbClr val="000000">
                <a:alpha val="35000"/>
              </a:srgbClr>
            </a:outerShdw>
          </a:effectLst>
          <a:extLst>
            <a:ext uri="{C572A759-6A51-4108-AA02-DFA0A04FC94B}">
              <ma14:wrappingTextBoxFlag xmlns:lc="http://schemas.openxmlformats.org/drawingml/2006/lockedCanvas" xmlns:ma14="http://schemas.microsoft.com/office/mac/drawingml/2011/main" xmlns="" val="1"/>
            </a:ext>
          </a:extLst>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dirty="0"/>
              <a:t>North: p going direction</a:t>
            </a:r>
          </a:p>
        </p:txBody>
      </p:sp>
      <p:pic>
        <p:nvPicPr>
          <p:cNvPr id="24" name="Picture 23"/>
          <p:cNvPicPr/>
          <p:nvPr/>
        </p:nvPicPr>
        <p:blipFill>
          <a:blip r:embed="rId18" cstate="print">
            <a:extLst>
              <a:ext uri="{28A0092B-C50C-407E-A947-70E740481C1C}">
                <a14:useLocalDpi xmlns:a14="http://schemas.microsoft.com/office/drawing/2010/main" xmlns="" val="0"/>
              </a:ext>
            </a:extLst>
          </a:blip>
          <a:srcRect/>
          <a:stretch>
            <a:fillRect/>
          </a:stretch>
        </p:blipFill>
        <p:spPr bwMode="auto">
          <a:xfrm>
            <a:off x="3358662" y="1757919"/>
            <a:ext cx="2454102" cy="1928815"/>
          </a:xfrm>
          <a:prstGeom prst="rect">
            <a:avLst/>
          </a:prstGeom>
          <a:noFill/>
          <a:ln>
            <a:noFill/>
          </a:ln>
        </p:spPr>
      </p:pic>
      <p:sp>
        <p:nvSpPr>
          <p:cNvPr id="25" name="Title 1"/>
          <p:cNvSpPr>
            <a:spLocks noGrp="1"/>
          </p:cNvSpPr>
          <p:nvPr>
            <p:ph type="title"/>
          </p:nvPr>
        </p:nvSpPr>
        <p:spPr>
          <a:xfrm>
            <a:off x="465051" y="-152400"/>
            <a:ext cx="8229600" cy="792162"/>
          </a:xfrm>
        </p:spPr>
        <p:txBody>
          <a:bodyPr/>
          <a:lstStyle/>
          <a:p>
            <a:r>
              <a:rPr lang="en-US" b="1" dirty="0" smtClean="0">
                <a:solidFill>
                  <a:schemeClr val="accent1"/>
                </a:solidFill>
              </a:rPr>
              <a:t>MPC-EX</a:t>
            </a:r>
            <a:endParaRPr lang="en-US" b="1" dirty="0">
              <a:solidFill>
                <a:schemeClr val="accent1"/>
              </a:solidFill>
            </a:endParaRPr>
          </a:p>
        </p:txBody>
      </p:sp>
      <p:sp>
        <p:nvSpPr>
          <p:cNvPr id="26" name="TextBox 25"/>
          <p:cNvSpPr txBox="1"/>
          <p:nvPr/>
        </p:nvSpPr>
        <p:spPr>
          <a:xfrm>
            <a:off x="3276600" y="702003"/>
            <a:ext cx="2590800" cy="1015663"/>
          </a:xfrm>
          <a:prstGeom prst="rect">
            <a:avLst/>
          </a:prstGeom>
          <a:noFill/>
        </p:spPr>
        <p:txBody>
          <a:bodyPr wrap="square" rtlCol="0">
            <a:spAutoFit/>
          </a:bodyPr>
          <a:lstStyle/>
          <a:p>
            <a:pPr algn="ctr"/>
            <a:r>
              <a:rPr lang="en-US" sz="2000" dirty="0" smtClean="0">
                <a:solidFill>
                  <a:schemeClr val="bg1"/>
                </a:solidFill>
              </a:rPr>
              <a:t>Si </a:t>
            </a:r>
            <a:r>
              <a:rPr lang="en-US" sz="2000" dirty="0" err="1" smtClean="0">
                <a:solidFill>
                  <a:schemeClr val="bg1"/>
                </a:solidFill>
              </a:rPr>
              <a:t>minipad</a:t>
            </a:r>
            <a:r>
              <a:rPr lang="en-US" sz="2000" dirty="0" smtClean="0">
                <a:solidFill>
                  <a:schemeClr val="bg1"/>
                </a:solidFill>
              </a:rPr>
              <a:t> channels calibrated using MIP peak: </a:t>
            </a:r>
            <a:endParaRPr lang="en-US" sz="2000" dirty="0">
              <a:solidFill>
                <a:schemeClr val="bg1"/>
              </a:solidFill>
            </a:endParaRPr>
          </a:p>
        </p:txBody>
      </p:sp>
      <p:sp>
        <p:nvSpPr>
          <p:cNvPr id="27" name="TextBox 26"/>
          <p:cNvSpPr txBox="1"/>
          <p:nvPr/>
        </p:nvSpPr>
        <p:spPr>
          <a:xfrm>
            <a:off x="3358662" y="3733800"/>
            <a:ext cx="2508738" cy="2862322"/>
          </a:xfrm>
          <a:prstGeom prst="rect">
            <a:avLst/>
          </a:prstGeom>
          <a:noFill/>
        </p:spPr>
        <p:txBody>
          <a:bodyPr wrap="square" rtlCol="0">
            <a:spAutoFit/>
          </a:bodyPr>
          <a:lstStyle/>
          <a:p>
            <a:pPr algn="ctr"/>
            <a:r>
              <a:rPr lang="en-US" sz="2000" dirty="0" smtClean="0">
                <a:solidFill>
                  <a:schemeClr val="bg1"/>
                </a:solidFill>
              </a:rPr>
              <a:t>Plots on left and right show relative density of MIP hits by arm/layer.</a:t>
            </a:r>
          </a:p>
          <a:p>
            <a:pPr algn="ctr"/>
            <a:endParaRPr lang="en-US" sz="2000" dirty="0">
              <a:solidFill>
                <a:schemeClr val="bg1"/>
              </a:solidFill>
            </a:endParaRPr>
          </a:p>
          <a:p>
            <a:pPr algn="ctr"/>
            <a:r>
              <a:rPr lang="en-US" sz="2000" dirty="0" smtClean="0">
                <a:solidFill>
                  <a:schemeClr val="bg1"/>
                </a:solidFill>
              </a:rPr>
              <a:t>First steps towards full calibration and shower reconstruction. </a:t>
            </a:r>
            <a:endParaRPr lang="en-US" sz="2000" dirty="0">
              <a:solidFill>
                <a:schemeClr val="bg1"/>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コンテンツ プレースホルダー 3"/>
          <p:cNvPicPr>
            <a:picLocks noChangeAspect="1"/>
          </p:cNvPicPr>
          <p:nvPr/>
        </p:nvPicPr>
        <p:blipFill>
          <a:blip r:embed="rId2" cstate="print"/>
          <a:srcRect l="-935" r="-914"/>
          <a:stretch>
            <a:fillRect/>
          </a:stretch>
        </p:blipFill>
        <p:spPr>
          <a:xfrm>
            <a:off x="1066800" y="228600"/>
            <a:ext cx="7086600" cy="4931913"/>
          </a:xfrm>
          <a:prstGeom prst="rect">
            <a:avLst/>
          </a:prstGeom>
          <a:ln>
            <a:solidFill>
              <a:schemeClr val="tx1"/>
            </a:solidFill>
          </a:ln>
        </p:spPr>
      </p:pic>
      <p:sp>
        <p:nvSpPr>
          <p:cNvPr id="6" name="Slide Number Placeholder 5"/>
          <p:cNvSpPr>
            <a:spLocks noGrp="1"/>
          </p:cNvSpPr>
          <p:nvPr>
            <p:ph type="sldNum" sz="quarter" idx="12"/>
          </p:nvPr>
        </p:nvSpPr>
        <p:spPr/>
        <p:txBody>
          <a:bodyPr/>
          <a:lstStyle/>
          <a:p>
            <a:fld id="{9414A08B-D126-49C8-AAD3-512D9C536B30}" type="slidenum">
              <a:rPr lang="en-US" smtClean="0"/>
              <a:pPr/>
              <a:t>31</a:t>
            </a:fld>
            <a:endParaRPr lang="en-US" dirty="0"/>
          </a:p>
        </p:txBody>
      </p:sp>
      <p:sp>
        <p:nvSpPr>
          <p:cNvPr id="10" name="テキスト ボックス 4"/>
          <p:cNvSpPr txBox="1"/>
          <p:nvPr/>
        </p:nvSpPr>
        <p:spPr>
          <a:xfrm>
            <a:off x="4693003" y="4736068"/>
            <a:ext cx="3384197" cy="369332"/>
          </a:xfrm>
          <a:prstGeom prst="rect">
            <a:avLst/>
          </a:prstGeom>
          <a:solidFill>
            <a:schemeClr val="bg1"/>
          </a:solidFill>
        </p:spPr>
        <p:txBody>
          <a:bodyPr wrap="none" rtlCol="0">
            <a:spAutoFit/>
          </a:bodyPr>
          <a:lstStyle/>
          <a:p>
            <a:r>
              <a:rPr kumimoji="1" lang="en-US" altLang="ja-JP" dirty="0" smtClean="0"/>
              <a:t>Slide from Wei Le, Rice University</a:t>
            </a:r>
            <a:endParaRPr kumimoji="1" lang="ja-JP" altLang="en-US" dirty="0"/>
          </a:p>
        </p:txBody>
      </p:sp>
      <p:sp>
        <p:nvSpPr>
          <p:cNvPr id="9" name="TextBox 8"/>
          <p:cNvSpPr txBox="1"/>
          <p:nvPr/>
        </p:nvSpPr>
        <p:spPr>
          <a:xfrm>
            <a:off x="457201" y="5257800"/>
            <a:ext cx="8305800" cy="1384995"/>
          </a:xfrm>
          <a:prstGeom prst="rect">
            <a:avLst/>
          </a:prstGeom>
          <a:noFill/>
        </p:spPr>
        <p:txBody>
          <a:bodyPr wrap="square" rtlCol="0">
            <a:spAutoFit/>
          </a:bodyPr>
          <a:lstStyle/>
          <a:p>
            <a:pPr algn="ctr"/>
            <a:r>
              <a:rPr lang="en-US" sz="2800" dirty="0" smtClean="0">
                <a:solidFill>
                  <a:schemeClr val="bg2"/>
                </a:solidFill>
              </a:rPr>
              <a:t>Strongly encouraged by PAC last year to look for this effect at RHIC – we strongly agreed.</a:t>
            </a:r>
          </a:p>
          <a:p>
            <a:pPr algn="ctr"/>
            <a:r>
              <a:rPr lang="en-US" sz="2800" dirty="0" smtClean="0">
                <a:solidFill>
                  <a:schemeClr val="bg2"/>
                </a:solidFill>
              </a:rPr>
              <a:t>Only one experiment has observed this effect in </a:t>
            </a:r>
            <a:r>
              <a:rPr lang="en-US" sz="2800" dirty="0" err="1" smtClean="0">
                <a:solidFill>
                  <a:schemeClr val="bg2"/>
                </a:solidFill>
              </a:rPr>
              <a:t>p+p</a:t>
            </a:r>
            <a:r>
              <a:rPr lang="en-US" sz="2800" dirty="0" smtClean="0">
                <a:solidFill>
                  <a:schemeClr val="bg2"/>
                </a:solidFill>
              </a:rPr>
              <a:t>.</a:t>
            </a:r>
          </a:p>
        </p:txBody>
      </p:sp>
    </p:spTree>
    <p:extLst>
      <p:ext uri="{BB962C8B-B14F-4D97-AF65-F5344CB8AC3E}">
        <p14:creationId xmlns:p14="http://schemas.microsoft.com/office/powerpoint/2010/main" xmlns="" val="2521090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43181"/>
          </a:xfrm>
        </p:spPr>
        <p:txBody>
          <a:bodyPr>
            <a:normAutofit/>
          </a:bodyPr>
          <a:lstStyle/>
          <a:p>
            <a:r>
              <a:rPr lang="en-US" sz="4000" u="sng" dirty="0" smtClean="0">
                <a:solidFill>
                  <a:schemeClr val="bg1"/>
                </a:solidFill>
              </a:rPr>
              <a:t>FVTX Multiplicity Trigger</a:t>
            </a:r>
            <a:endParaRPr lang="en-US" sz="4000" u="sng" dirty="0">
              <a:solidFill>
                <a:schemeClr val="bg1"/>
              </a:solidFill>
            </a:endParaRPr>
          </a:p>
        </p:txBody>
      </p:sp>
      <p:sp>
        <p:nvSpPr>
          <p:cNvPr id="6" name="Slide Number Placeholder 5"/>
          <p:cNvSpPr>
            <a:spLocks noGrp="1"/>
          </p:cNvSpPr>
          <p:nvPr>
            <p:ph type="sldNum" sz="quarter" idx="12"/>
          </p:nvPr>
        </p:nvSpPr>
        <p:spPr/>
        <p:txBody>
          <a:bodyPr/>
          <a:lstStyle/>
          <a:p>
            <a:fld id="{9414A08B-D126-49C8-AAD3-512D9C536B30}" type="slidenum">
              <a:rPr lang="en-US" smtClean="0"/>
              <a:pPr/>
              <a:t>32</a:t>
            </a:fld>
            <a:endParaRPr lang="en-US" dirty="0"/>
          </a:p>
        </p:txBody>
      </p:sp>
      <p:sp>
        <p:nvSpPr>
          <p:cNvPr id="8" name="角丸四角形 111"/>
          <p:cNvSpPr/>
          <p:nvPr/>
        </p:nvSpPr>
        <p:spPr>
          <a:xfrm>
            <a:off x="238693" y="1131097"/>
            <a:ext cx="3243911" cy="2202472"/>
          </a:xfrm>
          <a:prstGeom prst="roundRect">
            <a:avLst/>
          </a:pr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latin typeface="+mj-lt"/>
            </a:endParaRPr>
          </a:p>
        </p:txBody>
      </p:sp>
      <p:grpSp>
        <p:nvGrpSpPr>
          <p:cNvPr id="3" name="図形グループ 4"/>
          <p:cNvGrpSpPr/>
          <p:nvPr/>
        </p:nvGrpSpPr>
        <p:grpSpPr>
          <a:xfrm>
            <a:off x="820606" y="946843"/>
            <a:ext cx="8006105" cy="5595123"/>
            <a:chOff x="631743" y="607542"/>
            <a:chExt cx="8006105" cy="5595123"/>
          </a:xfrm>
        </p:grpSpPr>
        <p:grpSp>
          <p:nvGrpSpPr>
            <p:cNvPr id="7" name="図形グループ 5"/>
            <p:cNvGrpSpPr/>
            <p:nvPr/>
          </p:nvGrpSpPr>
          <p:grpSpPr>
            <a:xfrm>
              <a:off x="5082824" y="747733"/>
              <a:ext cx="3555024" cy="3555024"/>
              <a:chOff x="5515172" y="86123"/>
              <a:chExt cx="3555024" cy="3555024"/>
            </a:xfrm>
            <a:scene3d>
              <a:camera prst="perspectiveContrastingLeftFacing"/>
              <a:lightRig rig="threePt" dir="t"/>
            </a:scene3d>
          </p:grpSpPr>
          <p:sp>
            <p:nvSpPr>
              <p:cNvPr id="97" name="円/楕円 91"/>
              <p:cNvSpPr/>
              <p:nvPr/>
            </p:nvSpPr>
            <p:spPr>
              <a:xfrm>
                <a:off x="5515172" y="86123"/>
                <a:ext cx="3555024" cy="3555024"/>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98" name="正方形/長方形 92"/>
              <p:cNvSpPr/>
              <p:nvPr/>
            </p:nvSpPr>
            <p:spPr>
              <a:xfrm>
                <a:off x="7220761" y="86123"/>
                <a:ext cx="102747" cy="355502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99" name="円/楕円 93"/>
              <p:cNvSpPr/>
              <p:nvPr/>
            </p:nvSpPr>
            <p:spPr>
              <a:xfrm>
                <a:off x="6829512" y="1399283"/>
                <a:ext cx="894706" cy="894706"/>
              </a:xfrm>
              <a:prstGeom prst="ellipse">
                <a:avLst/>
              </a:prstGeom>
              <a:solidFill>
                <a:schemeClr val="bg1"/>
              </a:solidFill>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100" name="台形 94"/>
              <p:cNvSpPr/>
              <p:nvPr/>
            </p:nvSpPr>
            <p:spPr>
              <a:xfrm rot="14131712">
                <a:off x="7978845" y="610198"/>
                <a:ext cx="452084" cy="1243390"/>
              </a:xfrm>
              <a:prstGeom prst="trapezoi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101" name="台形 95"/>
              <p:cNvSpPr/>
              <p:nvPr/>
            </p:nvSpPr>
            <p:spPr>
              <a:xfrm rot="17472523">
                <a:off x="8127297" y="1556478"/>
                <a:ext cx="452084" cy="1243390"/>
              </a:xfrm>
              <a:prstGeom prst="trapezoi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102" name="台形 96"/>
              <p:cNvSpPr/>
              <p:nvPr/>
            </p:nvSpPr>
            <p:spPr>
              <a:xfrm rot="13209680">
                <a:off x="7737934" y="343456"/>
                <a:ext cx="452084" cy="1243390"/>
              </a:xfrm>
              <a:prstGeom prst="trapezoi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103" name="台形 97"/>
              <p:cNvSpPr/>
              <p:nvPr/>
            </p:nvSpPr>
            <p:spPr>
              <a:xfrm rot="7380440">
                <a:off x="6132510" y="651323"/>
                <a:ext cx="452084" cy="1243390"/>
              </a:xfrm>
              <a:prstGeom prst="trapezoi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104" name="台形 98"/>
              <p:cNvSpPr/>
              <p:nvPr/>
            </p:nvSpPr>
            <p:spPr>
              <a:xfrm rot="3485883">
                <a:off x="6115346" y="1786398"/>
                <a:ext cx="452084" cy="1243390"/>
              </a:xfrm>
              <a:prstGeom prst="trapezoi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105" name="台形 99"/>
              <p:cNvSpPr/>
              <p:nvPr/>
            </p:nvSpPr>
            <p:spPr>
              <a:xfrm rot="1151663">
                <a:off x="6644569" y="2248092"/>
                <a:ext cx="452084" cy="1243390"/>
              </a:xfrm>
              <a:prstGeom prst="trapezoi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106" name="台形 100"/>
              <p:cNvSpPr/>
              <p:nvPr/>
            </p:nvSpPr>
            <p:spPr>
              <a:xfrm rot="19867263">
                <a:off x="7653343" y="2166767"/>
                <a:ext cx="452084" cy="1243390"/>
              </a:xfrm>
              <a:prstGeom prst="trapezoi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grpSp>
        <p:grpSp>
          <p:nvGrpSpPr>
            <p:cNvPr id="9" name="図形グループ 6"/>
            <p:cNvGrpSpPr/>
            <p:nvPr/>
          </p:nvGrpSpPr>
          <p:grpSpPr>
            <a:xfrm>
              <a:off x="3590460" y="1567324"/>
              <a:ext cx="3555024" cy="3555024"/>
              <a:chOff x="3708840" y="3270071"/>
              <a:chExt cx="3555024" cy="3555024"/>
            </a:xfrm>
            <a:scene3d>
              <a:camera prst="perspectiveContrastingLeftFacing"/>
              <a:lightRig rig="threePt" dir="t"/>
            </a:scene3d>
          </p:grpSpPr>
          <p:sp>
            <p:nvSpPr>
              <p:cNvPr id="86" name="円/楕円 80"/>
              <p:cNvSpPr/>
              <p:nvPr/>
            </p:nvSpPr>
            <p:spPr>
              <a:xfrm>
                <a:off x="3708840" y="3270071"/>
                <a:ext cx="3555024" cy="3555024"/>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87" name="正方形/長方形 81"/>
              <p:cNvSpPr/>
              <p:nvPr/>
            </p:nvSpPr>
            <p:spPr>
              <a:xfrm>
                <a:off x="5414429" y="3270071"/>
                <a:ext cx="102747" cy="355502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8" name="円/楕円 82"/>
              <p:cNvSpPr/>
              <p:nvPr/>
            </p:nvSpPr>
            <p:spPr>
              <a:xfrm>
                <a:off x="5023180" y="4583231"/>
                <a:ext cx="894706" cy="894706"/>
              </a:xfrm>
              <a:prstGeom prst="ellipse">
                <a:avLst/>
              </a:prstGeom>
              <a:solidFill>
                <a:schemeClr val="bg1"/>
              </a:solidFill>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89" name="台形 83"/>
              <p:cNvSpPr/>
              <p:nvPr/>
            </p:nvSpPr>
            <p:spPr>
              <a:xfrm rot="14131712">
                <a:off x="6172513" y="3794146"/>
                <a:ext cx="452084" cy="1243390"/>
              </a:xfrm>
              <a:prstGeom prst="trapezoi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90" name="台形 84"/>
              <p:cNvSpPr/>
              <p:nvPr/>
            </p:nvSpPr>
            <p:spPr>
              <a:xfrm rot="17472523">
                <a:off x="6320965" y="4740426"/>
                <a:ext cx="452084" cy="1243390"/>
              </a:xfrm>
              <a:prstGeom prst="trapezoi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91" name="台形 85"/>
              <p:cNvSpPr/>
              <p:nvPr/>
            </p:nvSpPr>
            <p:spPr>
              <a:xfrm rot="13209680">
                <a:off x="5931602" y="3527404"/>
                <a:ext cx="452084" cy="1243390"/>
              </a:xfrm>
              <a:prstGeom prst="trapezoi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92" name="台形 86"/>
              <p:cNvSpPr/>
              <p:nvPr/>
            </p:nvSpPr>
            <p:spPr>
              <a:xfrm rot="7380440">
                <a:off x="4326178" y="3835271"/>
                <a:ext cx="452084" cy="1243390"/>
              </a:xfrm>
              <a:prstGeom prst="trapezoi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93" name="台形 87"/>
              <p:cNvSpPr/>
              <p:nvPr/>
            </p:nvSpPr>
            <p:spPr>
              <a:xfrm rot="3485883">
                <a:off x="4309014" y="4970346"/>
                <a:ext cx="452084" cy="1243390"/>
              </a:xfrm>
              <a:prstGeom prst="trapezoi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94" name="台形 88"/>
              <p:cNvSpPr/>
              <p:nvPr/>
            </p:nvSpPr>
            <p:spPr>
              <a:xfrm rot="1151663">
                <a:off x="4838237" y="5432040"/>
                <a:ext cx="452084" cy="1243390"/>
              </a:xfrm>
              <a:prstGeom prst="trapezoi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95" name="台形 89"/>
              <p:cNvSpPr/>
              <p:nvPr/>
            </p:nvSpPr>
            <p:spPr>
              <a:xfrm rot="19867263">
                <a:off x="5847011" y="5350715"/>
                <a:ext cx="452084" cy="1243390"/>
              </a:xfrm>
              <a:prstGeom prst="trapezoi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96" name="台形 90"/>
              <p:cNvSpPr/>
              <p:nvPr/>
            </p:nvSpPr>
            <p:spPr>
              <a:xfrm rot="9550111">
                <a:off x="4877150" y="3376735"/>
                <a:ext cx="452084" cy="1243390"/>
              </a:xfrm>
              <a:prstGeom prst="trapezoi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grpSp>
        <p:grpSp>
          <p:nvGrpSpPr>
            <p:cNvPr id="10" name="図形グループ 7"/>
            <p:cNvGrpSpPr/>
            <p:nvPr/>
          </p:nvGrpSpPr>
          <p:grpSpPr>
            <a:xfrm>
              <a:off x="2244482" y="2308237"/>
              <a:ext cx="3555024" cy="3555024"/>
              <a:chOff x="445378" y="233705"/>
              <a:chExt cx="3555024" cy="3555024"/>
            </a:xfrm>
            <a:scene3d>
              <a:camera prst="perspectiveContrastingLeftFacing"/>
              <a:lightRig rig="threePt" dir="t"/>
            </a:scene3d>
          </p:grpSpPr>
          <p:sp>
            <p:nvSpPr>
              <p:cNvPr id="74" name="円/楕円 68"/>
              <p:cNvSpPr/>
              <p:nvPr/>
            </p:nvSpPr>
            <p:spPr>
              <a:xfrm>
                <a:off x="445378" y="233705"/>
                <a:ext cx="3555024" cy="3555024"/>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75" name="正方形/長方形 69"/>
              <p:cNvSpPr/>
              <p:nvPr/>
            </p:nvSpPr>
            <p:spPr>
              <a:xfrm>
                <a:off x="2150967" y="233705"/>
                <a:ext cx="102747" cy="355502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76" name="円/楕円 70"/>
              <p:cNvSpPr/>
              <p:nvPr/>
            </p:nvSpPr>
            <p:spPr>
              <a:xfrm>
                <a:off x="1759718" y="1546865"/>
                <a:ext cx="894706" cy="894706"/>
              </a:xfrm>
              <a:prstGeom prst="ellipse">
                <a:avLst/>
              </a:prstGeom>
              <a:solidFill>
                <a:schemeClr val="bg1"/>
              </a:solidFill>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77" name="台形 71"/>
              <p:cNvSpPr/>
              <p:nvPr/>
            </p:nvSpPr>
            <p:spPr>
              <a:xfrm rot="14131712">
                <a:off x="2909051" y="757780"/>
                <a:ext cx="452084" cy="1243390"/>
              </a:xfrm>
              <a:prstGeom prst="trapezoi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78" name="台形 72"/>
              <p:cNvSpPr/>
              <p:nvPr/>
            </p:nvSpPr>
            <p:spPr>
              <a:xfrm rot="17472523">
                <a:off x="3057503" y="1704060"/>
                <a:ext cx="452084" cy="1243390"/>
              </a:xfrm>
              <a:prstGeom prst="trapezoi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79" name="爆発 2 73"/>
              <p:cNvSpPr/>
              <p:nvPr/>
            </p:nvSpPr>
            <p:spPr>
              <a:xfrm>
                <a:off x="2782922" y="919736"/>
                <a:ext cx="221356" cy="174160"/>
              </a:xfrm>
              <a:prstGeom prst="irregularSeal2">
                <a:avLst/>
              </a:prstGeom>
              <a:solidFill>
                <a:srgbClr val="FFFF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p>
            </p:txBody>
          </p:sp>
          <p:sp>
            <p:nvSpPr>
              <p:cNvPr id="80" name="台形 74"/>
              <p:cNvSpPr/>
              <p:nvPr/>
            </p:nvSpPr>
            <p:spPr>
              <a:xfrm rot="7380440">
                <a:off x="1062716" y="798905"/>
                <a:ext cx="452084" cy="1243390"/>
              </a:xfrm>
              <a:prstGeom prst="trapezoi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81" name="台形 75"/>
              <p:cNvSpPr/>
              <p:nvPr/>
            </p:nvSpPr>
            <p:spPr>
              <a:xfrm rot="3485883">
                <a:off x="1045552" y="1933980"/>
                <a:ext cx="452084" cy="1243390"/>
              </a:xfrm>
              <a:prstGeom prst="trapezoi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82" name="台形 76"/>
              <p:cNvSpPr/>
              <p:nvPr/>
            </p:nvSpPr>
            <p:spPr>
              <a:xfrm rot="1151663">
                <a:off x="1574775" y="2395674"/>
                <a:ext cx="452084" cy="1243390"/>
              </a:xfrm>
              <a:prstGeom prst="trapezoi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83" name="台形 77"/>
              <p:cNvSpPr/>
              <p:nvPr/>
            </p:nvSpPr>
            <p:spPr>
              <a:xfrm rot="19867263">
                <a:off x="2583549" y="2314349"/>
                <a:ext cx="452084" cy="1243390"/>
              </a:xfrm>
              <a:prstGeom prst="trapezoi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84" name="台形 78"/>
              <p:cNvSpPr/>
              <p:nvPr/>
            </p:nvSpPr>
            <p:spPr>
              <a:xfrm rot="11707471">
                <a:off x="2300604" y="298041"/>
                <a:ext cx="452084" cy="1243390"/>
              </a:xfrm>
              <a:prstGeom prst="trapezoi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85" name="台形 79"/>
              <p:cNvSpPr/>
              <p:nvPr/>
            </p:nvSpPr>
            <p:spPr>
              <a:xfrm rot="13209680">
                <a:off x="2668140" y="491038"/>
                <a:ext cx="452084" cy="1243390"/>
              </a:xfrm>
              <a:prstGeom prst="trapezoi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grpSp>
        <p:grpSp>
          <p:nvGrpSpPr>
            <p:cNvPr id="11" name="図形グループ 8"/>
            <p:cNvGrpSpPr/>
            <p:nvPr/>
          </p:nvGrpSpPr>
          <p:grpSpPr>
            <a:xfrm>
              <a:off x="1458895" y="3643765"/>
              <a:ext cx="2558900" cy="2558900"/>
              <a:chOff x="391848" y="4266369"/>
              <a:chExt cx="2558900" cy="2558900"/>
            </a:xfrm>
            <a:scene3d>
              <a:camera prst="perspectiveContrastingLeftFacing"/>
              <a:lightRig rig="threePt" dir="t"/>
            </a:scene3d>
          </p:grpSpPr>
          <p:sp>
            <p:nvSpPr>
              <p:cNvPr id="61" name="円/楕円 55"/>
              <p:cNvSpPr/>
              <p:nvPr/>
            </p:nvSpPr>
            <p:spPr>
              <a:xfrm>
                <a:off x="391848" y="4266369"/>
                <a:ext cx="2558900" cy="25589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62" name="正方形/長方形 56"/>
              <p:cNvSpPr/>
              <p:nvPr/>
            </p:nvSpPr>
            <p:spPr>
              <a:xfrm>
                <a:off x="1619528" y="4266369"/>
                <a:ext cx="73957" cy="25589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63" name="円/楕円 57"/>
              <p:cNvSpPr/>
              <p:nvPr/>
            </p:nvSpPr>
            <p:spPr>
              <a:xfrm>
                <a:off x="1337908" y="5211579"/>
                <a:ext cx="644008" cy="644008"/>
              </a:xfrm>
              <a:prstGeom prst="ellipse">
                <a:avLst/>
              </a:prstGeom>
              <a:solidFill>
                <a:schemeClr val="bg1"/>
              </a:solidFill>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64" name="台形 58"/>
              <p:cNvSpPr/>
              <p:nvPr/>
            </p:nvSpPr>
            <p:spPr>
              <a:xfrm rot="14131712">
                <a:off x="2165195" y="4643597"/>
                <a:ext cx="325409" cy="894990"/>
              </a:xfrm>
              <a:prstGeom prst="trapezoi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65" name="台形 59"/>
              <p:cNvSpPr/>
              <p:nvPr/>
            </p:nvSpPr>
            <p:spPr>
              <a:xfrm rot="17472523">
                <a:off x="2272051" y="5324728"/>
                <a:ext cx="325409" cy="894990"/>
              </a:xfrm>
              <a:prstGeom prst="trapezoi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66" name="台形 60"/>
              <p:cNvSpPr/>
              <p:nvPr/>
            </p:nvSpPr>
            <p:spPr>
              <a:xfrm rot="13209680">
                <a:off x="1991788" y="4451597"/>
                <a:ext cx="325409" cy="894990"/>
              </a:xfrm>
              <a:prstGeom prst="trapezoi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67" name="台形 61"/>
              <p:cNvSpPr/>
              <p:nvPr/>
            </p:nvSpPr>
            <p:spPr>
              <a:xfrm rot="7380440">
                <a:off x="836207" y="4673199"/>
                <a:ext cx="325409" cy="894990"/>
              </a:xfrm>
              <a:prstGeom prst="trapezoi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68" name="台形 62"/>
              <p:cNvSpPr/>
              <p:nvPr/>
            </p:nvSpPr>
            <p:spPr>
              <a:xfrm rot="3485883">
                <a:off x="823852" y="5490224"/>
                <a:ext cx="325409" cy="894990"/>
              </a:xfrm>
              <a:prstGeom prst="trapezoi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69" name="台形 63"/>
              <p:cNvSpPr/>
              <p:nvPr/>
            </p:nvSpPr>
            <p:spPr>
              <a:xfrm rot="1151663">
                <a:off x="1204786" y="5822550"/>
                <a:ext cx="325409" cy="894990"/>
              </a:xfrm>
              <a:prstGeom prst="trapezoi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70" name="台形 64"/>
              <p:cNvSpPr/>
              <p:nvPr/>
            </p:nvSpPr>
            <p:spPr>
              <a:xfrm rot="19867263">
                <a:off x="1930900" y="5764013"/>
                <a:ext cx="325409" cy="894990"/>
              </a:xfrm>
              <a:prstGeom prst="trapezoi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71" name="台形 65"/>
              <p:cNvSpPr/>
              <p:nvPr/>
            </p:nvSpPr>
            <p:spPr>
              <a:xfrm rot="9550111">
                <a:off x="1232795" y="4343146"/>
                <a:ext cx="325409" cy="894990"/>
              </a:xfrm>
              <a:prstGeom prst="trapezoi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72" name="台形 66"/>
              <p:cNvSpPr/>
              <p:nvPr/>
            </p:nvSpPr>
            <p:spPr>
              <a:xfrm rot="21255850">
                <a:off x="1648158" y="5887745"/>
                <a:ext cx="325409" cy="894990"/>
              </a:xfrm>
              <a:prstGeom prst="trapezoi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73" name="台形 67"/>
              <p:cNvSpPr/>
              <p:nvPr/>
            </p:nvSpPr>
            <p:spPr>
              <a:xfrm rot="4546674">
                <a:off x="728297" y="5259224"/>
                <a:ext cx="325409" cy="894990"/>
              </a:xfrm>
              <a:prstGeom prst="trapezoi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grpSp>
        <p:cxnSp>
          <p:nvCxnSpPr>
            <p:cNvPr id="15" name="直線矢印コネクタ 9"/>
            <p:cNvCxnSpPr/>
            <p:nvPr/>
          </p:nvCxnSpPr>
          <p:spPr>
            <a:xfrm flipV="1">
              <a:off x="667181" y="1005860"/>
              <a:ext cx="7591509" cy="4857401"/>
            </a:xfrm>
            <a:prstGeom prst="straightConnector1">
              <a:avLst/>
            </a:prstGeom>
            <a:ln>
              <a:prstDash val="dot"/>
              <a:tailEnd type="arrow"/>
            </a:ln>
          </p:spPr>
          <p:style>
            <a:lnRef idx="2">
              <a:schemeClr val="accent2"/>
            </a:lnRef>
            <a:fillRef idx="0">
              <a:schemeClr val="accent2"/>
            </a:fillRef>
            <a:effectRef idx="1">
              <a:schemeClr val="accent2"/>
            </a:effectRef>
            <a:fontRef idx="minor">
              <a:schemeClr val="tx1"/>
            </a:fontRef>
          </p:style>
        </p:cxnSp>
        <p:cxnSp>
          <p:nvCxnSpPr>
            <p:cNvPr id="16" name="直線矢印コネクタ 10"/>
            <p:cNvCxnSpPr/>
            <p:nvPr/>
          </p:nvCxnSpPr>
          <p:spPr>
            <a:xfrm flipV="1">
              <a:off x="667181" y="2796520"/>
              <a:ext cx="7915172" cy="3066741"/>
            </a:xfrm>
            <a:prstGeom prst="straightConnector1">
              <a:avLst/>
            </a:prstGeom>
            <a:ln>
              <a:prstDash val="dot"/>
              <a:tailEnd type="arrow"/>
            </a:ln>
          </p:spPr>
          <p:style>
            <a:lnRef idx="2">
              <a:schemeClr val="accent2"/>
            </a:lnRef>
            <a:fillRef idx="0">
              <a:schemeClr val="accent2"/>
            </a:fillRef>
            <a:effectRef idx="1">
              <a:schemeClr val="accent2"/>
            </a:effectRef>
            <a:fontRef idx="minor">
              <a:schemeClr val="tx1"/>
            </a:fontRef>
          </p:style>
        </p:cxnSp>
        <p:cxnSp>
          <p:nvCxnSpPr>
            <p:cNvPr id="17" name="直線矢印コネクタ 11"/>
            <p:cNvCxnSpPr/>
            <p:nvPr/>
          </p:nvCxnSpPr>
          <p:spPr>
            <a:xfrm flipV="1">
              <a:off x="667181" y="3829563"/>
              <a:ext cx="7745828" cy="2033698"/>
            </a:xfrm>
            <a:prstGeom prst="straightConnector1">
              <a:avLst/>
            </a:prstGeom>
            <a:ln>
              <a:prstDash val="dot"/>
              <a:tailEnd type="arrow"/>
            </a:ln>
          </p:spPr>
          <p:style>
            <a:lnRef idx="2">
              <a:schemeClr val="accent2"/>
            </a:lnRef>
            <a:fillRef idx="0">
              <a:schemeClr val="accent2"/>
            </a:fillRef>
            <a:effectRef idx="1">
              <a:schemeClr val="accent2"/>
            </a:effectRef>
            <a:fontRef idx="minor">
              <a:schemeClr val="tx1"/>
            </a:fontRef>
          </p:style>
        </p:cxnSp>
        <p:cxnSp>
          <p:nvCxnSpPr>
            <p:cNvPr id="18" name="直線矢印コネクタ 12"/>
            <p:cNvCxnSpPr/>
            <p:nvPr/>
          </p:nvCxnSpPr>
          <p:spPr>
            <a:xfrm flipV="1">
              <a:off x="667181" y="607542"/>
              <a:ext cx="6921670" cy="5255719"/>
            </a:xfrm>
            <a:prstGeom prst="straightConnector1">
              <a:avLst/>
            </a:prstGeom>
            <a:ln>
              <a:prstDash val="dot"/>
              <a:tailEnd type="arrow"/>
            </a:ln>
          </p:spPr>
          <p:style>
            <a:lnRef idx="2">
              <a:schemeClr val="accent2"/>
            </a:lnRef>
            <a:fillRef idx="0">
              <a:schemeClr val="accent2"/>
            </a:fillRef>
            <a:effectRef idx="1">
              <a:schemeClr val="accent2"/>
            </a:effectRef>
            <a:fontRef idx="minor">
              <a:schemeClr val="tx1"/>
            </a:fontRef>
          </p:style>
        </p:cxnSp>
        <p:sp>
          <p:nvSpPr>
            <p:cNvPr id="19" name="爆発 2 13"/>
            <p:cNvSpPr/>
            <p:nvPr/>
          </p:nvSpPr>
          <p:spPr>
            <a:xfrm>
              <a:off x="4402135" y="4260555"/>
              <a:ext cx="300645" cy="236543"/>
            </a:xfrm>
            <a:prstGeom prst="irregularSeal2">
              <a:avLst/>
            </a:prstGeom>
            <a:solidFill>
              <a:srgbClr val="FFFF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p>
          </p:txBody>
        </p:sp>
        <p:sp>
          <p:nvSpPr>
            <p:cNvPr id="20" name="爆発 2 14"/>
            <p:cNvSpPr/>
            <p:nvPr/>
          </p:nvSpPr>
          <p:spPr>
            <a:xfrm>
              <a:off x="5649183" y="4407598"/>
              <a:ext cx="300645" cy="236543"/>
            </a:xfrm>
            <a:prstGeom prst="irregularSeal2">
              <a:avLst/>
            </a:prstGeom>
            <a:solidFill>
              <a:srgbClr val="FFFF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p>
          </p:txBody>
        </p:sp>
        <p:sp>
          <p:nvSpPr>
            <p:cNvPr id="21" name="爆発 2 15"/>
            <p:cNvSpPr/>
            <p:nvPr/>
          </p:nvSpPr>
          <p:spPr>
            <a:xfrm>
              <a:off x="7259629" y="3969334"/>
              <a:ext cx="300645" cy="236543"/>
            </a:xfrm>
            <a:prstGeom prst="irregularSeal2">
              <a:avLst/>
            </a:prstGeom>
            <a:solidFill>
              <a:srgbClr val="FFFF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p>
          </p:txBody>
        </p:sp>
        <p:sp>
          <p:nvSpPr>
            <p:cNvPr id="22" name="爆発 2 16"/>
            <p:cNvSpPr/>
            <p:nvPr/>
          </p:nvSpPr>
          <p:spPr>
            <a:xfrm>
              <a:off x="5949828" y="3659506"/>
              <a:ext cx="300645" cy="236543"/>
            </a:xfrm>
            <a:prstGeom prst="irregularSeal2">
              <a:avLst/>
            </a:prstGeom>
            <a:solidFill>
              <a:srgbClr val="FFFF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p>
          </p:txBody>
        </p:sp>
        <p:sp>
          <p:nvSpPr>
            <p:cNvPr id="23" name="爆発 2 17"/>
            <p:cNvSpPr/>
            <p:nvPr/>
          </p:nvSpPr>
          <p:spPr>
            <a:xfrm>
              <a:off x="7631348" y="2981410"/>
              <a:ext cx="300645" cy="236543"/>
            </a:xfrm>
            <a:prstGeom prst="irregularSeal2">
              <a:avLst/>
            </a:prstGeom>
            <a:solidFill>
              <a:srgbClr val="FFFF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p>
          </p:txBody>
        </p:sp>
        <p:sp>
          <p:nvSpPr>
            <p:cNvPr id="24" name="爆発 2 18"/>
            <p:cNvSpPr/>
            <p:nvPr/>
          </p:nvSpPr>
          <p:spPr>
            <a:xfrm>
              <a:off x="7481026" y="1330781"/>
              <a:ext cx="300645" cy="236543"/>
            </a:xfrm>
            <a:prstGeom prst="irregularSeal2">
              <a:avLst/>
            </a:prstGeom>
            <a:solidFill>
              <a:srgbClr val="FFFF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p>
          </p:txBody>
        </p:sp>
        <p:sp>
          <p:nvSpPr>
            <p:cNvPr id="25" name="爆発 2 19"/>
            <p:cNvSpPr/>
            <p:nvPr/>
          </p:nvSpPr>
          <p:spPr>
            <a:xfrm>
              <a:off x="5720702" y="2411224"/>
              <a:ext cx="300645" cy="236543"/>
            </a:xfrm>
            <a:prstGeom prst="irregularSeal2">
              <a:avLst/>
            </a:prstGeom>
            <a:solidFill>
              <a:srgbClr val="FFFF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p>
          </p:txBody>
        </p:sp>
        <p:sp>
          <p:nvSpPr>
            <p:cNvPr id="26" name="爆発 2 20"/>
            <p:cNvSpPr/>
            <p:nvPr/>
          </p:nvSpPr>
          <p:spPr>
            <a:xfrm>
              <a:off x="4303205" y="3346770"/>
              <a:ext cx="300645" cy="236543"/>
            </a:xfrm>
            <a:prstGeom prst="irregularSeal2">
              <a:avLst/>
            </a:prstGeom>
            <a:solidFill>
              <a:srgbClr val="FFFF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p>
          </p:txBody>
        </p:sp>
        <p:sp>
          <p:nvSpPr>
            <p:cNvPr id="27" name="爆発 2 21"/>
            <p:cNvSpPr/>
            <p:nvPr/>
          </p:nvSpPr>
          <p:spPr>
            <a:xfrm>
              <a:off x="2934200" y="4173196"/>
              <a:ext cx="300645" cy="236543"/>
            </a:xfrm>
            <a:prstGeom prst="irregularSeal2">
              <a:avLst/>
            </a:prstGeom>
            <a:solidFill>
              <a:srgbClr val="FFFF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p>
          </p:txBody>
        </p:sp>
        <p:sp>
          <p:nvSpPr>
            <p:cNvPr id="28" name="爆発 2 22"/>
            <p:cNvSpPr/>
            <p:nvPr/>
          </p:nvSpPr>
          <p:spPr>
            <a:xfrm>
              <a:off x="2507942" y="4235155"/>
              <a:ext cx="300645" cy="236543"/>
            </a:xfrm>
            <a:prstGeom prst="irregularSeal2">
              <a:avLst/>
            </a:prstGeom>
            <a:solidFill>
              <a:srgbClr val="FFFF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p>
          </p:txBody>
        </p:sp>
        <p:sp>
          <p:nvSpPr>
            <p:cNvPr id="29" name="爆発 2 23"/>
            <p:cNvSpPr/>
            <p:nvPr/>
          </p:nvSpPr>
          <p:spPr>
            <a:xfrm>
              <a:off x="3488705" y="3503125"/>
              <a:ext cx="300645" cy="236543"/>
            </a:xfrm>
            <a:prstGeom prst="irregularSeal2">
              <a:avLst/>
            </a:prstGeom>
            <a:solidFill>
              <a:srgbClr val="FFFF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p>
          </p:txBody>
        </p:sp>
        <p:sp>
          <p:nvSpPr>
            <p:cNvPr id="30" name="爆発 2 24"/>
            <p:cNvSpPr/>
            <p:nvPr/>
          </p:nvSpPr>
          <p:spPr>
            <a:xfrm>
              <a:off x="5051167" y="2293266"/>
              <a:ext cx="300645" cy="236543"/>
            </a:xfrm>
            <a:prstGeom prst="irregularSeal2">
              <a:avLst/>
            </a:prstGeom>
            <a:solidFill>
              <a:srgbClr val="FFFF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p>
          </p:txBody>
        </p:sp>
        <p:sp>
          <p:nvSpPr>
            <p:cNvPr id="31" name="爆発 2 25"/>
            <p:cNvSpPr/>
            <p:nvPr/>
          </p:nvSpPr>
          <p:spPr>
            <a:xfrm>
              <a:off x="6017734" y="1571093"/>
              <a:ext cx="300645" cy="236543"/>
            </a:xfrm>
            <a:prstGeom prst="irregularSeal2">
              <a:avLst/>
            </a:prstGeom>
            <a:solidFill>
              <a:srgbClr val="FFFF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p>
          </p:txBody>
        </p:sp>
        <p:cxnSp>
          <p:nvCxnSpPr>
            <p:cNvPr id="32" name="直線コネクタ 26"/>
            <p:cNvCxnSpPr/>
            <p:nvPr/>
          </p:nvCxnSpPr>
          <p:spPr>
            <a:xfrm flipV="1">
              <a:off x="667181" y="4302757"/>
              <a:ext cx="2417342" cy="1592396"/>
            </a:xfrm>
            <a:prstGeom prst="line">
              <a:avLst/>
            </a:prstGeom>
          </p:spPr>
          <p:style>
            <a:lnRef idx="3">
              <a:schemeClr val="accent2"/>
            </a:lnRef>
            <a:fillRef idx="0">
              <a:schemeClr val="accent2"/>
            </a:fillRef>
            <a:effectRef idx="2">
              <a:schemeClr val="accent2"/>
            </a:effectRef>
            <a:fontRef idx="minor">
              <a:schemeClr val="tx1"/>
            </a:fontRef>
          </p:style>
        </p:cxnSp>
        <p:cxnSp>
          <p:nvCxnSpPr>
            <p:cNvPr id="33" name="直線コネクタ 27"/>
            <p:cNvCxnSpPr/>
            <p:nvPr/>
          </p:nvCxnSpPr>
          <p:spPr>
            <a:xfrm flipV="1">
              <a:off x="631743" y="4357024"/>
              <a:ext cx="2039553" cy="1533920"/>
            </a:xfrm>
            <a:prstGeom prst="line">
              <a:avLst/>
            </a:prstGeom>
          </p:spPr>
          <p:style>
            <a:lnRef idx="3">
              <a:schemeClr val="accent2"/>
            </a:lnRef>
            <a:fillRef idx="0">
              <a:schemeClr val="accent2"/>
            </a:fillRef>
            <a:effectRef idx="2">
              <a:schemeClr val="accent2"/>
            </a:effectRef>
            <a:fontRef idx="minor">
              <a:schemeClr val="tx1"/>
            </a:fontRef>
          </p:style>
        </p:cxnSp>
        <p:sp>
          <p:nvSpPr>
            <p:cNvPr id="34" name="爆発 2 28"/>
            <p:cNvSpPr/>
            <p:nvPr/>
          </p:nvSpPr>
          <p:spPr>
            <a:xfrm>
              <a:off x="2739140" y="5166663"/>
              <a:ext cx="300645" cy="236543"/>
            </a:xfrm>
            <a:prstGeom prst="irregularSeal2">
              <a:avLst/>
            </a:prstGeom>
            <a:solidFill>
              <a:srgbClr val="FFFF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p>
          </p:txBody>
        </p:sp>
        <p:sp>
          <p:nvSpPr>
            <p:cNvPr id="35" name="爆発 2 29"/>
            <p:cNvSpPr/>
            <p:nvPr/>
          </p:nvSpPr>
          <p:spPr>
            <a:xfrm>
              <a:off x="2933937" y="4878306"/>
              <a:ext cx="300645" cy="236543"/>
            </a:xfrm>
            <a:prstGeom prst="irregularSeal2">
              <a:avLst/>
            </a:prstGeom>
            <a:solidFill>
              <a:srgbClr val="FFFF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p>
          </p:txBody>
        </p:sp>
        <p:cxnSp>
          <p:nvCxnSpPr>
            <p:cNvPr id="36" name="直線コネクタ 30"/>
            <p:cNvCxnSpPr/>
            <p:nvPr/>
          </p:nvCxnSpPr>
          <p:spPr>
            <a:xfrm flipV="1">
              <a:off x="728268" y="5288611"/>
              <a:ext cx="2147164" cy="565686"/>
            </a:xfrm>
            <a:prstGeom prst="line">
              <a:avLst/>
            </a:prstGeom>
          </p:spPr>
          <p:style>
            <a:lnRef idx="3">
              <a:schemeClr val="accent2"/>
            </a:lnRef>
            <a:fillRef idx="0">
              <a:schemeClr val="accent2"/>
            </a:fillRef>
            <a:effectRef idx="2">
              <a:schemeClr val="accent2"/>
            </a:effectRef>
            <a:fontRef idx="minor">
              <a:schemeClr val="tx1"/>
            </a:fontRef>
          </p:style>
        </p:cxnSp>
        <p:cxnSp>
          <p:nvCxnSpPr>
            <p:cNvPr id="37" name="直線コネクタ 31"/>
            <p:cNvCxnSpPr/>
            <p:nvPr/>
          </p:nvCxnSpPr>
          <p:spPr>
            <a:xfrm flipV="1">
              <a:off x="663341" y="4940499"/>
              <a:ext cx="2421182" cy="922763"/>
            </a:xfrm>
            <a:prstGeom prst="line">
              <a:avLst/>
            </a:prstGeom>
          </p:spPr>
          <p:style>
            <a:lnRef idx="3">
              <a:schemeClr val="accent2"/>
            </a:lnRef>
            <a:fillRef idx="0">
              <a:schemeClr val="accent2"/>
            </a:fillRef>
            <a:effectRef idx="2">
              <a:schemeClr val="accent2"/>
            </a:effectRef>
            <a:fontRef idx="minor">
              <a:schemeClr val="tx1"/>
            </a:fontRef>
          </p:style>
        </p:cxnSp>
        <p:cxnSp>
          <p:nvCxnSpPr>
            <p:cNvPr id="38" name="直線コネクタ 32"/>
            <p:cNvCxnSpPr/>
            <p:nvPr/>
          </p:nvCxnSpPr>
          <p:spPr>
            <a:xfrm flipV="1">
              <a:off x="3283328" y="3616114"/>
              <a:ext cx="351164" cy="276495"/>
            </a:xfrm>
            <a:prstGeom prst="line">
              <a:avLst/>
            </a:prstGeom>
          </p:spPr>
          <p:style>
            <a:lnRef idx="3">
              <a:schemeClr val="accent2"/>
            </a:lnRef>
            <a:fillRef idx="0">
              <a:schemeClr val="accent2"/>
            </a:fillRef>
            <a:effectRef idx="2">
              <a:schemeClr val="accent2"/>
            </a:effectRef>
            <a:fontRef idx="minor">
              <a:schemeClr val="tx1"/>
            </a:fontRef>
          </p:style>
        </p:cxnSp>
        <p:cxnSp>
          <p:nvCxnSpPr>
            <p:cNvPr id="39" name="直線コネクタ 33"/>
            <p:cNvCxnSpPr/>
            <p:nvPr/>
          </p:nvCxnSpPr>
          <p:spPr>
            <a:xfrm flipV="1">
              <a:off x="3440845" y="3465042"/>
              <a:ext cx="1012683" cy="629974"/>
            </a:xfrm>
            <a:prstGeom prst="line">
              <a:avLst/>
            </a:prstGeom>
          </p:spPr>
          <p:style>
            <a:lnRef idx="3">
              <a:schemeClr val="accent2"/>
            </a:lnRef>
            <a:fillRef idx="0">
              <a:schemeClr val="accent2"/>
            </a:fillRef>
            <a:effectRef idx="2">
              <a:schemeClr val="accent2"/>
            </a:effectRef>
            <a:fontRef idx="minor">
              <a:schemeClr val="tx1"/>
            </a:fontRef>
          </p:style>
        </p:cxnSp>
        <p:cxnSp>
          <p:nvCxnSpPr>
            <p:cNvPr id="40" name="直線コネクタ 34"/>
            <p:cNvCxnSpPr/>
            <p:nvPr/>
          </p:nvCxnSpPr>
          <p:spPr>
            <a:xfrm flipV="1">
              <a:off x="3688096" y="4357024"/>
              <a:ext cx="864362" cy="339513"/>
            </a:xfrm>
            <a:prstGeom prst="line">
              <a:avLst/>
            </a:prstGeom>
          </p:spPr>
          <p:style>
            <a:lnRef idx="3">
              <a:schemeClr val="accent2"/>
            </a:lnRef>
            <a:fillRef idx="0">
              <a:schemeClr val="accent2"/>
            </a:fillRef>
            <a:effectRef idx="2">
              <a:schemeClr val="accent2"/>
            </a:effectRef>
            <a:fontRef idx="minor">
              <a:schemeClr val="tx1"/>
            </a:fontRef>
          </p:style>
        </p:cxnSp>
        <p:sp>
          <p:nvSpPr>
            <p:cNvPr id="41" name="爆発 2 35"/>
            <p:cNvSpPr/>
            <p:nvPr/>
          </p:nvSpPr>
          <p:spPr>
            <a:xfrm>
              <a:off x="4199805" y="4804943"/>
              <a:ext cx="300645" cy="236543"/>
            </a:xfrm>
            <a:prstGeom prst="irregularSeal2">
              <a:avLst/>
            </a:prstGeom>
            <a:solidFill>
              <a:srgbClr val="FFFF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p>
          </p:txBody>
        </p:sp>
        <p:cxnSp>
          <p:nvCxnSpPr>
            <p:cNvPr id="42" name="直線コネクタ 36"/>
            <p:cNvCxnSpPr/>
            <p:nvPr/>
          </p:nvCxnSpPr>
          <p:spPr>
            <a:xfrm flipV="1">
              <a:off x="3717945" y="4923215"/>
              <a:ext cx="632183" cy="158574"/>
            </a:xfrm>
            <a:prstGeom prst="line">
              <a:avLst/>
            </a:prstGeom>
          </p:spPr>
          <p:style>
            <a:lnRef idx="3">
              <a:schemeClr val="accent2"/>
            </a:lnRef>
            <a:fillRef idx="0">
              <a:schemeClr val="accent2"/>
            </a:fillRef>
            <a:effectRef idx="2">
              <a:schemeClr val="accent2"/>
            </a:effectRef>
            <a:fontRef idx="minor">
              <a:schemeClr val="tx1"/>
            </a:fontRef>
          </p:style>
        </p:cxnSp>
        <p:cxnSp>
          <p:nvCxnSpPr>
            <p:cNvPr id="43" name="直線コネクタ 37"/>
            <p:cNvCxnSpPr/>
            <p:nvPr/>
          </p:nvCxnSpPr>
          <p:spPr>
            <a:xfrm flipV="1">
              <a:off x="5398796" y="4516103"/>
              <a:ext cx="400710" cy="114169"/>
            </a:xfrm>
            <a:prstGeom prst="line">
              <a:avLst/>
            </a:prstGeom>
          </p:spPr>
          <p:style>
            <a:lnRef idx="3">
              <a:schemeClr val="accent2"/>
            </a:lnRef>
            <a:fillRef idx="0">
              <a:schemeClr val="accent2"/>
            </a:fillRef>
            <a:effectRef idx="2">
              <a:schemeClr val="accent2"/>
            </a:effectRef>
            <a:fontRef idx="minor">
              <a:schemeClr val="tx1"/>
            </a:fontRef>
          </p:style>
        </p:cxnSp>
        <p:cxnSp>
          <p:nvCxnSpPr>
            <p:cNvPr id="44" name="直線コネクタ 38"/>
            <p:cNvCxnSpPr/>
            <p:nvPr/>
          </p:nvCxnSpPr>
          <p:spPr>
            <a:xfrm flipV="1">
              <a:off x="5417166" y="3775190"/>
              <a:ext cx="682985" cy="260464"/>
            </a:xfrm>
            <a:prstGeom prst="line">
              <a:avLst/>
            </a:prstGeom>
          </p:spPr>
          <p:style>
            <a:lnRef idx="3">
              <a:schemeClr val="accent2"/>
            </a:lnRef>
            <a:fillRef idx="0">
              <a:schemeClr val="accent2"/>
            </a:fillRef>
            <a:effectRef idx="2">
              <a:schemeClr val="accent2"/>
            </a:effectRef>
            <a:fontRef idx="minor">
              <a:schemeClr val="tx1"/>
            </a:fontRef>
          </p:style>
        </p:cxnSp>
        <p:cxnSp>
          <p:nvCxnSpPr>
            <p:cNvPr id="45" name="直線コネクタ 39"/>
            <p:cNvCxnSpPr/>
            <p:nvPr/>
          </p:nvCxnSpPr>
          <p:spPr>
            <a:xfrm flipV="1">
              <a:off x="5106882" y="2549258"/>
              <a:ext cx="763013" cy="472680"/>
            </a:xfrm>
            <a:prstGeom prst="line">
              <a:avLst/>
            </a:prstGeom>
          </p:spPr>
          <p:style>
            <a:lnRef idx="3">
              <a:schemeClr val="accent2"/>
            </a:lnRef>
            <a:fillRef idx="0">
              <a:schemeClr val="accent2"/>
            </a:fillRef>
            <a:effectRef idx="2">
              <a:schemeClr val="accent2"/>
            </a:effectRef>
            <a:fontRef idx="minor">
              <a:schemeClr val="tx1"/>
            </a:fontRef>
          </p:style>
        </p:cxnSp>
        <p:cxnSp>
          <p:nvCxnSpPr>
            <p:cNvPr id="46" name="直線コネクタ 40"/>
            <p:cNvCxnSpPr/>
            <p:nvPr/>
          </p:nvCxnSpPr>
          <p:spPr>
            <a:xfrm flipV="1">
              <a:off x="4875585" y="2403212"/>
              <a:ext cx="351164" cy="276495"/>
            </a:xfrm>
            <a:prstGeom prst="line">
              <a:avLst/>
            </a:prstGeom>
          </p:spPr>
          <p:style>
            <a:lnRef idx="3">
              <a:schemeClr val="accent2"/>
            </a:lnRef>
            <a:fillRef idx="0">
              <a:schemeClr val="accent2"/>
            </a:fillRef>
            <a:effectRef idx="2">
              <a:schemeClr val="accent2"/>
            </a:effectRef>
            <a:fontRef idx="minor">
              <a:schemeClr val="tx1"/>
            </a:fontRef>
          </p:style>
        </p:cxnSp>
        <p:cxnSp>
          <p:nvCxnSpPr>
            <p:cNvPr id="47" name="直線コネクタ 41"/>
            <p:cNvCxnSpPr/>
            <p:nvPr/>
          </p:nvCxnSpPr>
          <p:spPr>
            <a:xfrm flipV="1">
              <a:off x="6021347" y="1674342"/>
              <a:ext cx="157581" cy="126827"/>
            </a:xfrm>
            <a:prstGeom prst="line">
              <a:avLst/>
            </a:prstGeom>
          </p:spPr>
          <p:style>
            <a:lnRef idx="3">
              <a:schemeClr val="accent2"/>
            </a:lnRef>
            <a:fillRef idx="0">
              <a:schemeClr val="accent2"/>
            </a:fillRef>
            <a:effectRef idx="2">
              <a:schemeClr val="accent2"/>
            </a:effectRef>
            <a:fontRef idx="minor">
              <a:schemeClr val="tx1"/>
            </a:fontRef>
          </p:style>
        </p:cxnSp>
        <p:cxnSp>
          <p:nvCxnSpPr>
            <p:cNvPr id="48" name="直線コネクタ 42"/>
            <p:cNvCxnSpPr/>
            <p:nvPr/>
          </p:nvCxnSpPr>
          <p:spPr>
            <a:xfrm flipV="1">
              <a:off x="6385115" y="1406402"/>
              <a:ext cx="1246234" cy="779721"/>
            </a:xfrm>
            <a:prstGeom prst="line">
              <a:avLst/>
            </a:prstGeom>
          </p:spPr>
          <p:style>
            <a:lnRef idx="3">
              <a:schemeClr val="accent2"/>
            </a:lnRef>
            <a:fillRef idx="0">
              <a:schemeClr val="accent2"/>
            </a:fillRef>
            <a:effectRef idx="2">
              <a:schemeClr val="accent2"/>
            </a:effectRef>
            <a:fontRef idx="minor">
              <a:schemeClr val="tx1"/>
            </a:fontRef>
          </p:style>
        </p:cxnSp>
        <p:cxnSp>
          <p:nvCxnSpPr>
            <p:cNvPr id="49" name="直線コネクタ 43"/>
            <p:cNvCxnSpPr/>
            <p:nvPr/>
          </p:nvCxnSpPr>
          <p:spPr>
            <a:xfrm flipV="1">
              <a:off x="7291870" y="632943"/>
              <a:ext cx="268404" cy="182438"/>
            </a:xfrm>
            <a:prstGeom prst="line">
              <a:avLst/>
            </a:prstGeom>
          </p:spPr>
          <p:style>
            <a:lnRef idx="3">
              <a:schemeClr val="accent2"/>
            </a:lnRef>
            <a:fillRef idx="0">
              <a:schemeClr val="accent2"/>
            </a:fillRef>
            <a:effectRef idx="2">
              <a:schemeClr val="accent2"/>
            </a:effectRef>
            <a:fontRef idx="minor">
              <a:schemeClr val="tx1"/>
            </a:fontRef>
          </p:style>
        </p:cxnSp>
        <p:cxnSp>
          <p:nvCxnSpPr>
            <p:cNvPr id="50" name="直線コネクタ 44"/>
            <p:cNvCxnSpPr/>
            <p:nvPr/>
          </p:nvCxnSpPr>
          <p:spPr>
            <a:xfrm flipV="1">
              <a:off x="7811749" y="1043575"/>
              <a:ext cx="411879" cy="240851"/>
            </a:xfrm>
            <a:prstGeom prst="line">
              <a:avLst/>
            </a:prstGeom>
          </p:spPr>
          <p:style>
            <a:lnRef idx="3">
              <a:schemeClr val="accent2"/>
            </a:lnRef>
            <a:fillRef idx="0">
              <a:schemeClr val="accent2"/>
            </a:fillRef>
            <a:effectRef idx="2">
              <a:schemeClr val="accent2"/>
            </a:effectRef>
            <a:fontRef idx="minor">
              <a:schemeClr val="tx1"/>
            </a:fontRef>
          </p:style>
        </p:cxnSp>
        <p:cxnSp>
          <p:nvCxnSpPr>
            <p:cNvPr id="51" name="直線コネクタ 45"/>
            <p:cNvCxnSpPr/>
            <p:nvPr/>
          </p:nvCxnSpPr>
          <p:spPr>
            <a:xfrm flipV="1">
              <a:off x="6748496" y="3134842"/>
              <a:ext cx="1033175" cy="384103"/>
            </a:xfrm>
            <a:prstGeom prst="line">
              <a:avLst/>
            </a:prstGeom>
          </p:spPr>
          <p:style>
            <a:lnRef idx="3">
              <a:schemeClr val="accent2"/>
            </a:lnRef>
            <a:fillRef idx="0">
              <a:schemeClr val="accent2"/>
            </a:fillRef>
            <a:effectRef idx="2">
              <a:schemeClr val="accent2"/>
            </a:effectRef>
            <a:fontRef idx="minor">
              <a:schemeClr val="tx1"/>
            </a:fontRef>
          </p:style>
        </p:cxnSp>
        <p:cxnSp>
          <p:nvCxnSpPr>
            <p:cNvPr id="52" name="直線コネクタ 46"/>
            <p:cNvCxnSpPr/>
            <p:nvPr/>
          </p:nvCxnSpPr>
          <p:spPr>
            <a:xfrm flipV="1">
              <a:off x="8223628" y="2811171"/>
              <a:ext cx="355771" cy="145953"/>
            </a:xfrm>
            <a:prstGeom prst="line">
              <a:avLst/>
            </a:prstGeom>
          </p:spPr>
          <p:style>
            <a:lnRef idx="3">
              <a:schemeClr val="accent2"/>
            </a:lnRef>
            <a:fillRef idx="0">
              <a:schemeClr val="accent2"/>
            </a:fillRef>
            <a:effectRef idx="2">
              <a:schemeClr val="accent2"/>
            </a:effectRef>
            <a:fontRef idx="minor">
              <a:schemeClr val="tx1"/>
            </a:fontRef>
          </p:style>
        </p:cxnSp>
        <p:cxnSp>
          <p:nvCxnSpPr>
            <p:cNvPr id="53" name="直線コネクタ 47"/>
            <p:cNvCxnSpPr/>
            <p:nvPr/>
          </p:nvCxnSpPr>
          <p:spPr>
            <a:xfrm flipV="1">
              <a:off x="6614548" y="4095016"/>
              <a:ext cx="808980" cy="207742"/>
            </a:xfrm>
            <a:prstGeom prst="line">
              <a:avLst/>
            </a:prstGeom>
          </p:spPr>
          <p:style>
            <a:lnRef idx="3">
              <a:schemeClr val="accent2"/>
            </a:lnRef>
            <a:fillRef idx="0">
              <a:schemeClr val="accent2"/>
            </a:fillRef>
            <a:effectRef idx="2">
              <a:schemeClr val="accent2"/>
            </a:effectRef>
            <a:fontRef idx="minor">
              <a:schemeClr val="tx1"/>
            </a:fontRef>
          </p:style>
        </p:cxnSp>
        <p:cxnSp>
          <p:nvCxnSpPr>
            <p:cNvPr id="54" name="直線コネクタ 48"/>
            <p:cNvCxnSpPr/>
            <p:nvPr/>
          </p:nvCxnSpPr>
          <p:spPr>
            <a:xfrm flipV="1">
              <a:off x="7796713" y="3829563"/>
              <a:ext cx="562382" cy="163694"/>
            </a:xfrm>
            <a:prstGeom prst="line">
              <a:avLst/>
            </a:prstGeom>
          </p:spPr>
          <p:style>
            <a:lnRef idx="3">
              <a:schemeClr val="accent2"/>
            </a:lnRef>
            <a:fillRef idx="0">
              <a:schemeClr val="accent2"/>
            </a:fillRef>
            <a:effectRef idx="2">
              <a:schemeClr val="accent2"/>
            </a:effectRef>
            <a:fontRef idx="minor">
              <a:schemeClr val="tx1"/>
            </a:fontRef>
          </p:style>
        </p:cxnSp>
        <p:sp>
          <p:nvSpPr>
            <p:cNvPr id="55" name="爆発 2 49"/>
            <p:cNvSpPr/>
            <p:nvPr/>
          </p:nvSpPr>
          <p:spPr>
            <a:xfrm>
              <a:off x="7553880" y="1949580"/>
              <a:ext cx="300645" cy="236543"/>
            </a:xfrm>
            <a:prstGeom prst="irregularSeal2">
              <a:avLst/>
            </a:prstGeom>
            <a:solidFill>
              <a:srgbClr val="FFFF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p>
          </p:txBody>
        </p:sp>
        <p:sp>
          <p:nvSpPr>
            <p:cNvPr id="56" name="爆発 2 50"/>
            <p:cNvSpPr/>
            <p:nvPr/>
          </p:nvSpPr>
          <p:spPr>
            <a:xfrm>
              <a:off x="3293741" y="4357024"/>
              <a:ext cx="300645" cy="236543"/>
            </a:xfrm>
            <a:prstGeom prst="irregularSeal2">
              <a:avLst/>
            </a:prstGeom>
            <a:solidFill>
              <a:srgbClr val="FFFF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p>
          </p:txBody>
        </p:sp>
        <p:sp>
          <p:nvSpPr>
            <p:cNvPr id="57" name="爆発 2 51"/>
            <p:cNvSpPr/>
            <p:nvPr/>
          </p:nvSpPr>
          <p:spPr>
            <a:xfrm>
              <a:off x="2933937" y="5776881"/>
              <a:ext cx="300645" cy="236543"/>
            </a:xfrm>
            <a:prstGeom prst="irregularSeal2">
              <a:avLst/>
            </a:prstGeom>
            <a:solidFill>
              <a:srgbClr val="FFFF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p>
          </p:txBody>
        </p:sp>
        <p:sp>
          <p:nvSpPr>
            <p:cNvPr id="58" name="爆発 2 52"/>
            <p:cNvSpPr/>
            <p:nvPr/>
          </p:nvSpPr>
          <p:spPr>
            <a:xfrm>
              <a:off x="2293049" y="5515413"/>
              <a:ext cx="300645" cy="236543"/>
            </a:xfrm>
            <a:prstGeom prst="irregularSeal2">
              <a:avLst/>
            </a:prstGeom>
            <a:solidFill>
              <a:srgbClr val="FFFF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p>
          </p:txBody>
        </p:sp>
        <p:sp>
          <p:nvSpPr>
            <p:cNvPr id="59" name="爆発 2 53"/>
            <p:cNvSpPr/>
            <p:nvPr/>
          </p:nvSpPr>
          <p:spPr>
            <a:xfrm>
              <a:off x="2273128" y="4816456"/>
              <a:ext cx="300645" cy="236543"/>
            </a:xfrm>
            <a:prstGeom prst="irregularSeal2">
              <a:avLst/>
            </a:prstGeom>
            <a:solidFill>
              <a:srgbClr val="FFFF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p>
          </p:txBody>
        </p:sp>
        <p:sp>
          <p:nvSpPr>
            <p:cNvPr id="60" name="爆発 2 54"/>
            <p:cNvSpPr/>
            <p:nvPr/>
          </p:nvSpPr>
          <p:spPr>
            <a:xfrm>
              <a:off x="1983430" y="4142283"/>
              <a:ext cx="300645" cy="236543"/>
            </a:xfrm>
            <a:prstGeom prst="irregularSeal2">
              <a:avLst/>
            </a:prstGeom>
            <a:solidFill>
              <a:srgbClr val="FFFF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p>
          </p:txBody>
        </p:sp>
      </p:grpSp>
      <p:sp>
        <p:nvSpPr>
          <p:cNvPr id="108" name="テキスト ボックス 102"/>
          <p:cNvSpPr txBox="1"/>
          <p:nvPr/>
        </p:nvSpPr>
        <p:spPr>
          <a:xfrm>
            <a:off x="5867400" y="5867400"/>
            <a:ext cx="3016916" cy="400110"/>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kumimoji="1" lang="en-US" altLang="ja-JP" sz="2000" dirty="0" smtClean="0">
                <a:latin typeface="+mj-lt"/>
                <a:cs typeface="Comic Sans MS"/>
              </a:rPr>
              <a:t>Trigger : #track &gt; Threshold</a:t>
            </a:r>
            <a:endParaRPr kumimoji="1" lang="ja-JP" altLang="en-US" sz="2000" dirty="0">
              <a:latin typeface="+mj-lt"/>
              <a:cs typeface="Comic Sans MS"/>
            </a:endParaRPr>
          </a:p>
        </p:txBody>
      </p:sp>
      <p:sp>
        <p:nvSpPr>
          <p:cNvPr id="109" name="台形 104"/>
          <p:cNvSpPr/>
          <p:nvPr/>
        </p:nvSpPr>
        <p:spPr>
          <a:xfrm rot="12779932">
            <a:off x="2215044" y="1238327"/>
            <a:ext cx="646971" cy="1243320"/>
          </a:xfrm>
          <a:prstGeom prst="trapezoid">
            <a:avLst/>
          </a:prstGeom>
          <a:scene3d>
            <a:camera prst="perspectiveContrastingLeftFacing"/>
            <a:lightRig rig="threePt" dir="t"/>
          </a:scene3d>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latin typeface="+mj-lt"/>
            </a:endParaRPr>
          </a:p>
        </p:txBody>
      </p:sp>
      <p:sp>
        <p:nvSpPr>
          <p:cNvPr id="110" name="台形 105"/>
          <p:cNvSpPr/>
          <p:nvPr/>
        </p:nvSpPr>
        <p:spPr>
          <a:xfrm rot="12779932">
            <a:off x="1668826" y="1361327"/>
            <a:ext cx="646971" cy="1243320"/>
          </a:xfrm>
          <a:prstGeom prst="trapezoid">
            <a:avLst/>
          </a:prstGeom>
          <a:scene3d>
            <a:camera prst="perspectiveContrastingLeftFacing"/>
            <a:lightRig rig="threePt" dir="t"/>
          </a:scene3d>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latin typeface="+mj-lt"/>
            </a:endParaRPr>
          </a:p>
        </p:txBody>
      </p:sp>
      <p:sp>
        <p:nvSpPr>
          <p:cNvPr id="111" name="台形 106"/>
          <p:cNvSpPr/>
          <p:nvPr/>
        </p:nvSpPr>
        <p:spPr>
          <a:xfrm rot="12779932">
            <a:off x="1088729" y="1513728"/>
            <a:ext cx="646971" cy="1243320"/>
          </a:xfrm>
          <a:prstGeom prst="trapezoid">
            <a:avLst/>
          </a:prstGeom>
          <a:scene3d>
            <a:camera prst="perspectiveContrastingLeftFacing"/>
            <a:lightRig rig="threePt" dir="t"/>
          </a:scene3d>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latin typeface="+mj-lt"/>
            </a:endParaRPr>
          </a:p>
        </p:txBody>
      </p:sp>
      <p:sp>
        <p:nvSpPr>
          <p:cNvPr id="112" name="台形 107"/>
          <p:cNvSpPr/>
          <p:nvPr/>
        </p:nvSpPr>
        <p:spPr>
          <a:xfrm rot="12779932">
            <a:off x="673474" y="2173175"/>
            <a:ext cx="397304" cy="763522"/>
          </a:xfrm>
          <a:prstGeom prst="trapezoid">
            <a:avLst/>
          </a:prstGeom>
          <a:scene3d>
            <a:camera prst="perspectiveContrastingLeftFacing"/>
            <a:lightRig rig="threePt" dir="t"/>
          </a:scene3d>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latin typeface="+mj-lt"/>
            </a:endParaRPr>
          </a:p>
        </p:txBody>
      </p:sp>
      <p:sp>
        <p:nvSpPr>
          <p:cNvPr id="113" name="爆発 2 108"/>
          <p:cNvSpPr/>
          <p:nvPr/>
        </p:nvSpPr>
        <p:spPr>
          <a:xfrm>
            <a:off x="2331875" y="1822907"/>
            <a:ext cx="300645" cy="236543"/>
          </a:xfrm>
          <a:prstGeom prst="irregularSeal2">
            <a:avLst/>
          </a:prstGeom>
          <a:solidFill>
            <a:srgbClr val="FFFF00"/>
          </a:solidFill>
          <a:scene3d>
            <a:camera prst="perspectiveContrastingLeftFacing"/>
            <a:lightRig rig="threePt" dir="t"/>
          </a:scene3d>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latin typeface="+mj-lt"/>
            </a:endParaRPr>
          </a:p>
        </p:txBody>
      </p:sp>
      <p:sp>
        <p:nvSpPr>
          <p:cNvPr id="114" name="爆発 2 109"/>
          <p:cNvSpPr/>
          <p:nvPr/>
        </p:nvSpPr>
        <p:spPr>
          <a:xfrm>
            <a:off x="1419533" y="1687414"/>
            <a:ext cx="300645" cy="236543"/>
          </a:xfrm>
          <a:prstGeom prst="irregularSeal2">
            <a:avLst/>
          </a:prstGeom>
          <a:solidFill>
            <a:srgbClr val="FFFF00"/>
          </a:solidFill>
          <a:scene3d>
            <a:camera prst="perspectiveContrastingLeftFacing"/>
            <a:lightRig rig="threePt" dir="t"/>
          </a:scene3d>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latin typeface="+mj-lt"/>
            </a:endParaRPr>
          </a:p>
        </p:txBody>
      </p:sp>
      <p:sp>
        <p:nvSpPr>
          <p:cNvPr id="115" name="爆発 2 110"/>
          <p:cNvSpPr/>
          <p:nvPr/>
        </p:nvSpPr>
        <p:spPr>
          <a:xfrm>
            <a:off x="652020" y="2559354"/>
            <a:ext cx="300645" cy="236543"/>
          </a:xfrm>
          <a:prstGeom prst="irregularSeal2">
            <a:avLst/>
          </a:prstGeom>
          <a:solidFill>
            <a:srgbClr val="FFFF00"/>
          </a:solidFill>
          <a:scene3d>
            <a:camera prst="perspectiveContrastingLeftFacing"/>
            <a:lightRig rig="threePt" dir="t"/>
          </a:scene3d>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latin typeface="+mj-lt"/>
            </a:endParaRPr>
          </a:p>
        </p:txBody>
      </p:sp>
      <p:sp>
        <p:nvSpPr>
          <p:cNvPr id="116" name="テキスト ボックス 103"/>
          <p:cNvSpPr txBox="1"/>
          <p:nvPr/>
        </p:nvSpPr>
        <p:spPr>
          <a:xfrm>
            <a:off x="897081" y="2778163"/>
            <a:ext cx="2082621" cy="369332"/>
          </a:xfrm>
          <a:prstGeom prst="rect">
            <a:avLst/>
          </a:prstGeom>
          <a:noFill/>
        </p:spPr>
        <p:txBody>
          <a:bodyPr wrap="none" rtlCol="0">
            <a:spAutoFit/>
          </a:bodyPr>
          <a:lstStyle/>
          <a:p>
            <a:r>
              <a:rPr lang="en-US" altLang="ja-JP" b="1" dirty="0" smtClean="0">
                <a:latin typeface="+mj-lt"/>
                <a:cs typeface="Comic Sans MS"/>
              </a:rPr>
              <a:t>~ </a:t>
            </a:r>
            <a:r>
              <a:rPr kumimoji="1" lang="en-US" altLang="ja-JP" b="1" dirty="0" smtClean="0">
                <a:latin typeface="+mj-lt"/>
                <a:cs typeface="Comic Sans MS"/>
              </a:rPr>
              <a:t>3/4 active wedges</a:t>
            </a:r>
            <a:endParaRPr kumimoji="1" lang="ja-JP" altLang="en-US" b="1" dirty="0">
              <a:latin typeface="+mj-lt"/>
              <a:cs typeface="Comic Sans MS"/>
            </a:endParaRPr>
          </a:p>
        </p:txBody>
      </p:sp>
      <p:sp>
        <p:nvSpPr>
          <p:cNvPr id="117" name="正方形/長方形 112"/>
          <p:cNvSpPr/>
          <p:nvPr/>
        </p:nvSpPr>
        <p:spPr>
          <a:xfrm>
            <a:off x="307066" y="1131097"/>
            <a:ext cx="2064476" cy="369332"/>
          </a:xfrm>
          <a:prstGeom prst="rect">
            <a:avLst/>
          </a:prstGeom>
        </p:spPr>
        <p:txBody>
          <a:bodyPr wrap="none">
            <a:spAutoFit/>
          </a:bodyPr>
          <a:lstStyle/>
          <a:p>
            <a:r>
              <a:rPr lang="en-US" altLang="ja-JP" b="1" dirty="0" smtClean="0">
                <a:latin typeface="+mj-lt"/>
                <a:cs typeface="Comic Sans MS"/>
              </a:rPr>
              <a:t>Online Coarse Track</a:t>
            </a:r>
          </a:p>
        </p:txBody>
      </p:sp>
    </p:spTree>
    <p:extLst>
      <p:ext uri="{BB962C8B-B14F-4D97-AF65-F5344CB8AC3E}">
        <p14:creationId xmlns:p14="http://schemas.microsoft.com/office/powerpoint/2010/main" xmlns="" val="25201229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414A08B-D126-49C8-AAD3-512D9C536B30}" type="slidenum">
              <a:rPr lang="en-US" smtClean="0"/>
              <a:pPr/>
              <a:t>33</a:t>
            </a:fld>
            <a:endParaRPr lang="en-US" dirty="0"/>
          </a:p>
        </p:txBody>
      </p:sp>
      <p:sp>
        <p:nvSpPr>
          <p:cNvPr id="18" name="Title 1"/>
          <p:cNvSpPr txBox="1">
            <a:spLocks/>
          </p:cNvSpPr>
          <p:nvPr/>
        </p:nvSpPr>
        <p:spPr>
          <a:xfrm>
            <a:off x="457200" y="-76200"/>
            <a:ext cx="8229600" cy="843181"/>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smtClean="0">
                <a:ln>
                  <a:noFill/>
                </a:ln>
                <a:solidFill>
                  <a:schemeClr val="bg1"/>
                </a:solidFill>
                <a:effectLst/>
                <a:uLnTx/>
                <a:uFillTx/>
                <a:latin typeface="+mj-lt"/>
                <a:ea typeface="+mj-ea"/>
                <a:cs typeface="+mj-cs"/>
              </a:rPr>
              <a:t>FVTX Multiplicity Trigger</a:t>
            </a:r>
            <a:endParaRPr kumimoji="0" lang="en-US" sz="4000" b="0" i="0" u="sng" strike="noStrike" kern="1200" cap="none" spc="0" normalizeH="0" baseline="0" noProof="0" dirty="0">
              <a:ln>
                <a:noFill/>
              </a:ln>
              <a:solidFill>
                <a:schemeClr val="bg1"/>
              </a:solidFill>
              <a:effectLst/>
              <a:uLnTx/>
              <a:uFillTx/>
              <a:latin typeface="+mj-lt"/>
              <a:ea typeface="+mj-ea"/>
              <a:cs typeface="+mj-cs"/>
            </a:endParaRPr>
          </a:p>
        </p:txBody>
      </p:sp>
      <p:pic>
        <p:nvPicPr>
          <p:cNvPr id="84994" name="Picture 2"/>
          <p:cNvPicPr>
            <a:picLocks noChangeAspect="1" noChangeArrowheads="1"/>
          </p:cNvPicPr>
          <p:nvPr/>
        </p:nvPicPr>
        <p:blipFill>
          <a:blip r:embed="rId2" cstate="print"/>
          <a:srcRect/>
          <a:stretch>
            <a:fillRect/>
          </a:stretch>
        </p:blipFill>
        <p:spPr bwMode="auto">
          <a:xfrm>
            <a:off x="152400" y="858587"/>
            <a:ext cx="8763000" cy="3713413"/>
          </a:xfrm>
          <a:prstGeom prst="rect">
            <a:avLst/>
          </a:prstGeom>
          <a:noFill/>
          <a:ln w="9525">
            <a:noFill/>
            <a:miter lim="800000"/>
            <a:headEnd/>
            <a:tailEnd/>
          </a:ln>
        </p:spPr>
      </p:pic>
      <p:sp>
        <p:nvSpPr>
          <p:cNvPr id="22" name="TextBox 21"/>
          <p:cNvSpPr txBox="1"/>
          <p:nvPr/>
        </p:nvSpPr>
        <p:spPr>
          <a:xfrm>
            <a:off x="304800" y="4800362"/>
            <a:ext cx="8610600" cy="1600438"/>
          </a:xfrm>
          <a:prstGeom prst="rect">
            <a:avLst/>
          </a:prstGeom>
          <a:noFill/>
        </p:spPr>
        <p:txBody>
          <a:bodyPr wrap="square" rtlCol="0">
            <a:spAutoFit/>
          </a:bodyPr>
          <a:lstStyle/>
          <a:p>
            <a:pPr algn="ctr"/>
            <a:r>
              <a:rPr lang="en-US" sz="2800" dirty="0" smtClean="0">
                <a:solidFill>
                  <a:schemeClr val="bg2"/>
                </a:solidFill>
              </a:rPr>
              <a:t>Alignment of silicon detectors (VTX and FVTX) is complete and data production is underway.</a:t>
            </a:r>
          </a:p>
          <a:p>
            <a:pPr algn="ctr"/>
            <a:r>
              <a:rPr lang="en-US" sz="1400" dirty="0" smtClean="0">
                <a:solidFill>
                  <a:schemeClr val="bg2"/>
                </a:solidFill>
              </a:rPr>
              <a:t> </a:t>
            </a:r>
          </a:p>
          <a:p>
            <a:pPr algn="ctr"/>
            <a:r>
              <a:rPr lang="en-US" sz="2800" dirty="0" smtClean="0">
                <a:solidFill>
                  <a:schemeClr val="bg2"/>
                </a:solidFill>
              </a:rPr>
              <a:t>We are very excited to look at this dataset.</a:t>
            </a:r>
          </a:p>
        </p:txBody>
      </p:sp>
    </p:spTree>
    <p:extLst>
      <p:ext uri="{BB962C8B-B14F-4D97-AF65-F5344CB8AC3E}">
        <p14:creationId xmlns:p14="http://schemas.microsoft.com/office/powerpoint/2010/main" xmlns="" val="91050726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34</a:t>
            </a:fld>
            <a:endParaRPr lang="en-US"/>
          </a:p>
        </p:txBody>
      </p:sp>
      <p:sp>
        <p:nvSpPr>
          <p:cNvPr id="5" name="TextBox 4"/>
          <p:cNvSpPr txBox="1"/>
          <p:nvPr/>
        </p:nvSpPr>
        <p:spPr>
          <a:xfrm>
            <a:off x="2286000" y="152400"/>
            <a:ext cx="4646593" cy="646331"/>
          </a:xfrm>
          <a:prstGeom prst="rect">
            <a:avLst/>
          </a:prstGeom>
          <a:noFill/>
        </p:spPr>
        <p:txBody>
          <a:bodyPr wrap="none" rtlCol="0">
            <a:spAutoFit/>
          </a:bodyPr>
          <a:lstStyle/>
          <a:p>
            <a:r>
              <a:rPr lang="en-US" sz="3600" u="sng" dirty="0" smtClean="0">
                <a:solidFill>
                  <a:schemeClr val="bg2"/>
                </a:solidFill>
              </a:rPr>
              <a:t>Start of </a:t>
            </a:r>
            <a:r>
              <a:rPr lang="en-US" sz="3600" u="sng" dirty="0" err="1" smtClean="0">
                <a:solidFill>
                  <a:schemeClr val="bg2"/>
                </a:solidFill>
              </a:rPr>
              <a:t>p+Au</a:t>
            </a:r>
            <a:r>
              <a:rPr lang="en-US" sz="3600" u="sng" dirty="0" smtClean="0">
                <a:solidFill>
                  <a:schemeClr val="bg2"/>
                </a:solidFill>
              </a:rPr>
              <a:t> running….</a:t>
            </a:r>
          </a:p>
        </p:txBody>
      </p:sp>
      <p:sp>
        <p:nvSpPr>
          <p:cNvPr id="6" name="TextBox 5"/>
          <p:cNvSpPr txBox="1"/>
          <p:nvPr/>
        </p:nvSpPr>
        <p:spPr>
          <a:xfrm>
            <a:off x="381000" y="990600"/>
            <a:ext cx="8382000" cy="5693866"/>
          </a:xfrm>
          <a:prstGeom prst="rect">
            <a:avLst/>
          </a:prstGeom>
          <a:noFill/>
        </p:spPr>
        <p:txBody>
          <a:bodyPr wrap="square" rtlCol="0">
            <a:spAutoFit/>
          </a:bodyPr>
          <a:lstStyle/>
          <a:p>
            <a:pPr algn="ctr"/>
            <a:r>
              <a:rPr lang="en-US" sz="2800" dirty="0" smtClean="0">
                <a:solidFill>
                  <a:schemeClr val="bg2"/>
                </a:solidFill>
              </a:rPr>
              <a:t>First week was very good.   Rapid switchover, declaration of physics by C-AD, good luminosity.</a:t>
            </a:r>
          </a:p>
          <a:p>
            <a:pPr algn="ctr"/>
            <a:endParaRPr lang="en-US" sz="2800" dirty="0" smtClean="0">
              <a:solidFill>
                <a:schemeClr val="bg2"/>
              </a:solidFill>
            </a:endParaRPr>
          </a:p>
          <a:p>
            <a:pPr algn="ctr"/>
            <a:endParaRPr lang="en-US" sz="2800" dirty="0" smtClean="0">
              <a:solidFill>
                <a:schemeClr val="bg2"/>
              </a:solidFill>
            </a:endParaRPr>
          </a:p>
          <a:p>
            <a:pPr algn="ctr"/>
            <a:endParaRPr lang="en-US" sz="2800" dirty="0" smtClean="0">
              <a:solidFill>
                <a:schemeClr val="bg2"/>
              </a:solidFill>
            </a:endParaRPr>
          </a:p>
          <a:p>
            <a:pPr algn="ctr"/>
            <a:endParaRPr lang="en-US" sz="2800" dirty="0" smtClean="0">
              <a:solidFill>
                <a:schemeClr val="bg2"/>
              </a:solidFill>
            </a:endParaRPr>
          </a:p>
          <a:p>
            <a:pPr algn="ctr"/>
            <a:endParaRPr lang="en-US" sz="2800" dirty="0" smtClean="0">
              <a:solidFill>
                <a:schemeClr val="bg2"/>
              </a:solidFill>
            </a:endParaRPr>
          </a:p>
          <a:p>
            <a:pPr algn="ctr"/>
            <a:endParaRPr lang="en-US" sz="2800" dirty="0" smtClean="0">
              <a:solidFill>
                <a:schemeClr val="bg2"/>
              </a:solidFill>
            </a:endParaRPr>
          </a:p>
          <a:p>
            <a:pPr algn="ctr"/>
            <a:endParaRPr lang="en-US" sz="2800" dirty="0" smtClean="0">
              <a:solidFill>
                <a:schemeClr val="bg2"/>
              </a:solidFill>
            </a:endParaRPr>
          </a:p>
          <a:p>
            <a:pPr algn="ctr"/>
            <a:endParaRPr lang="en-US" sz="2800" dirty="0" smtClean="0">
              <a:solidFill>
                <a:schemeClr val="bg2"/>
              </a:solidFill>
            </a:endParaRPr>
          </a:p>
          <a:p>
            <a:pPr algn="ctr"/>
            <a:endParaRPr lang="en-US" sz="2800" dirty="0" smtClean="0">
              <a:solidFill>
                <a:schemeClr val="bg2"/>
              </a:solidFill>
            </a:endParaRPr>
          </a:p>
          <a:p>
            <a:pPr algn="ctr"/>
            <a:endParaRPr lang="en-US" sz="2800" dirty="0" smtClean="0">
              <a:solidFill>
                <a:schemeClr val="bg2"/>
              </a:solidFill>
            </a:endParaRPr>
          </a:p>
          <a:p>
            <a:pPr algn="ctr"/>
            <a:r>
              <a:rPr lang="en-US" sz="2800" dirty="0" smtClean="0">
                <a:solidFill>
                  <a:schemeClr val="bg2"/>
                </a:solidFill>
              </a:rPr>
              <a:t>Then abort kicker-</a:t>
            </a:r>
            <a:r>
              <a:rPr lang="en-US" sz="2800" dirty="0" err="1" smtClean="0">
                <a:solidFill>
                  <a:schemeClr val="bg2"/>
                </a:solidFill>
              </a:rPr>
              <a:t>prefire</a:t>
            </a:r>
            <a:r>
              <a:rPr lang="en-US" sz="2800" dirty="0" smtClean="0">
                <a:solidFill>
                  <a:schemeClr val="bg2"/>
                </a:solidFill>
              </a:rPr>
              <a:t> event May 11, 2015</a:t>
            </a:r>
          </a:p>
        </p:txBody>
      </p:sp>
      <p:pic>
        <p:nvPicPr>
          <p:cNvPr id="95234" name="Picture 2" descr="http://www.wallallies.com/wp-content/uploads/2015/04/Cool-Dark-Clouds-HD-Wallpaper-7-For-Desktop-Background.jpg"/>
          <p:cNvPicPr>
            <a:picLocks noChangeAspect="1" noChangeArrowheads="1"/>
          </p:cNvPicPr>
          <p:nvPr/>
        </p:nvPicPr>
        <p:blipFill>
          <a:blip r:embed="rId2" cstate="print"/>
          <a:srcRect/>
          <a:stretch>
            <a:fillRect/>
          </a:stretch>
        </p:blipFill>
        <p:spPr bwMode="auto">
          <a:xfrm>
            <a:off x="2095500" y="2200275"/>
            <a:ext cx="4991100" cy="3743325"/>
          </a:xfrm>
          <a:prstGeom prst="rect">
            <a:avLst/>
          </a:prstGeom>
          <a:noFill/>
        </p:spPr>
      </p:pic>
      <p:sp>
        <p:nvSpPr>
          <p:cNvPr id="8" name="TextBox 7"/>
          <p:cNvSpPr txBox="1"/>
          <p:nvPr/>
        </p:nvSpPr>
        <p:spPr>
          <a:xfrm>
            <a:off x="2108149" y="4114800"/>
            <a:ext cx="1778051" cy="369332"/>
          </a:xfrm>
          <a:prstGeom prst="rect">
            <a:avLst/>
          </a:prstGeom>
          <a:noFill/>
        </p:spPr>
        <p:txBody>
          <a:bodyPr wrap="none" rtlCol="0">
            <a:spAutoFit/>
          </a:bodyPr>
          <a:lstStyle/>
          <a:p>
            <a:r>
              <a:rPr lang="en-US" dirty="0" smtClean="0">
                <a:solidFill>
                  <a:schemeClr val="bg2"/>
                </a:solidFill>
              </a:rPr>
              <a:t>House of PHENIX</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52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35</a:t>
            </a:fld>
            <a:endParaRPr lang="en-US"/>
          </a:p>
        </p:txBody>
      </p:sp>
      <p:grpSp>
        <p:nvGrpSpPr>
          <p:cNvPr id="5" name="Group 4"/>
          <p:cNvGrpSpPr/>
          <p:nvPr/>
        </p:nvGrpSpPr>
        <p:grpSpPr>
          <a:xfrm>
            <a:off x="33655" y="1905000"/>
            <a:ext cx="9066551" cy="1990351"/>
            <a:chOff x="194233" y="2271111"/>
            <a:chExt cx="8669351" cy="1964714"/>
          </a:xfrm>
        </p:grpSpPr>
        <p:pic>
          <p:nvPicPr>
            <p:cNvPr id="6" name="Picture 5" descr="MPCMON_2_433290_crop.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94233" y="2286001"/>
              <a:ext cx="2166471" cy="1949824"/>
            </a:xfrm>
            <a:prstGeom prst="rect">
              <a:avLst/>
            </a:prstGeom>
          </p:spPr>
        </p:pic>
        <p:pic>
          <p:nvPicPr>
            <p:cNvPr id="7" name="Picture 6" descr="MPCMON_2_435368_crop.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360704" y="2271111"/>
              <a:ext cx="2166471" cy="1949824"/>
            </a:xfrm>
            <a:prstGeom prst="rect">
              <a:avLst/>
            </a:prstGeom>
          </p:spPr>
        </p:pic>
        <p:pic>
          <p:nvPicPr>
            <p:cNvPr id="8" name="Picture 7" descr="MPCMON_2_435818_crop.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530642" y="2271111"/>
              <a:ext cx="2166471" cy="1949824"/>
            </a:xfrm>
            <a:prstGeom prst="rect">
              <a:avLst/>
            </a:prstGeom>
          </p:spPr>
        </p:pic>
        <p:pic>
          <p:nvPicPr>
            <p:cNvPr id="9" name="Picture 8" descr="MPCMON_2_435826_crop.pn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697113" y="2286001"/>
              <a:ext cx="2166471" cy="1949824"/>
            </a:xfrm>
            <a:prstGeom prst="rect">
              <a:avLst/>
            </a:prstGeom>
          </p:spPr>
        </p:pic>
      </p:grpSp>
      <p:grpSp>
        <p:nvGrpSpPr>
          <p:cNvPr id="10" name="Group 9"/>
          <p:cNvGrpSpPr/>
          <p:nvPr/>
        </p:nvGrpSpPr>
        <p:grpSpPr>
          <a:xfrm>
            <a:off x="-22745" y="4470975"/>
            <a:ext cx="9174349" cy="1927103"/>
            <a:chOff x="-521518" y="5206952"/>
            <a:chExt cx="9996268" cy="2298166"/>
          </a:xfrm>
        </p:grpSpPr>
        <p:pic>
          <p:nvPicPr>
            <p:cNvPr id="11" name="Picture 10" descr="MPCMON_4_433290_crop.png"/>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521518" y="5206952"/>
              <a:ext cx="2553518" cy="2298166"/>
            </a:xfrm>
            <a:prstGeom prst="rect">
              <a:avLst/>
            </a:prstGeom>
          </p:spPr>
        </p:pic>
        <p:pic>
          <p:nvPicPr>
            <p:cNvPr id="12" name="Picture 11" descr="MPCMON_4_435368_crop.png"/>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2032000" y="5206952"/>
              <a:ext cx="2553518" cy="2298166"/>
            </a:xfrm>
            <a:prstGeom prst="rect">
              <a:avLst/>
            </a:prstGeom>
          </p:spPr>
        </p:pic>
        <p:pic>
          <p:nvPicPr>
            <p:cNvPr id="13" name="Picture 12" descr="MPCMON_4_435818_crop.png"/>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4469902" y="5206952"/>
              <a:ext cx="2553518" cy="2298166"/>
            </a:xfrm>
            <a:prstGeom prst="rect">
              <a:avLst/>
            </a:prstGeom>
          </p:spPr>
        </p:pic>
        <p:pic>
          <p:nvPicPr>
            <p:cNvPr id="14" name="Picture 13" descr="MPCMON_4_435826_crop.png"/>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6921232" y="5206952"/>
              <a:ext cx="2553518" cy="2298166"/>
            </a:xfrm>
            <a:prstGeom prst="rect">
              <a:avLst/>
            </a:prstGeom>
          </p:spPr>
        </p:pic>
      </p:grpSp>
      <p:sp>
        <p:nvSpPr>
          <p:cNvPr id="15" name="Rectangle 14"/>
          <p:cNvSpPr/>
          <p:nvPr/>
        </p:nvSpPr>
        <p:spPr>
          <a:xfrm>
            <a:off x="2362200" y="1371600"/>
            <a:ext cx="4580100" cy="584775"/>
          </a:xfrm>
          <a:prstGeom prst="rect">
            <a:avLst/>
          </a:prstGeom>
        </p:spPr>
        <p:txBody>
          <a:bodyPr wrap="none">
            <a:spAutoFit/>
          </a:bodyPr>
          <a:lstStyle/>
          <a:p>
            <a:r>
              <a:rPr lang="en-US" sz="3200" b="1" dirty="0" smtClean="0">
                <a:solidFill>
                  <a:srgbClr val="FF6600"/>
                </a:solidFill>
              </a:rPr>
              <a:t>MPC-EX South (high-x Au)</a:t>
            </a:r>
            <a:endParaRPr lang="en-US" sz="3200" b="1" dirty="0">
              <a:solidFill>
                <a:srgbClr val="FF6600"/>
              </a:solidFill>
            </a:endParaRPr>
          </a:p>
        </p:txBody>
      </p:sp>
      <p:sp>
        <p:nvSpPr>
          <p:cNvPr id="17" name="Rectangle 16"/>
          <p:cNvSpPr/>
          <p:nvPr/>
        </p:nvSpPr>
        <p:spPr>
          <a:xfrm>
            <a:off x="1835655" y="102098"/>
            <a:ext cx="1676849" cy="1200329"/>
          </a:xfrm>
          <a:prstGeom prst="rect">
            <a:avLst/>
          </a:prstGeom>
        </p:spPr>
        <p:txBody>
          <a:bodyPr wrap="none">
            <a:spAutoFit/>
          </a:bodyPr>
          <a:lstStyle/>
          <a:p>
            <a:pPr algn="ctr"/>
            <a:r>
              <a:rPr lang="en-US" dirty="0" smtClean="0">
                <a:solidFill>
                  <a:schemeClr val="bg1"/>
                </a:solidFill>
              </a:rPr>
              <a:t>19050</a:t>
            </a:r>
          </a:p>
          <a:p>
            <a:pPr algn="ctr"/>
            <a:r>
              <a:rPr lang="en-US" dirty="0" smtClean="0">
                <a:solidFill>
                  <a:schemeClr val="bg1"/>
                </a:solidFill>
              </a:rPr>
              <a:t>May 11</a:t>
            </a:r>
          </a:p>
          <a:p>
            <a:pPr algn="ctr"/>
            <a:r>
              <a:rPr lang="en-US" dirty="0" smtClean="0">
                <a:solidFill>
                  <a:schemeClr val="bg1"/>
                </a:solidFill>
              </a:rPr>
              <a:t>Damaged South</a:t>
            </a:r>
          </a:p>
          <a:p>
            <a:pPr algn="ctr"/>
            <a:r>
              <a:rPr lang="en-US" dirty="0" smtClean="0">
                <a:solidFill>
                  <a:schemeClr val="bg1"/>
                </a:solidFill>
              </a:rPr>
              <a:t>Impacted North</a:t>
            </a:r>
            <a:endParaRPr lang="en-US" dirty="0">
              <a:solidFill>
                <a:schemeClr val="bg1"/>
              </a:solidFill>
            </a:endParaRPr>
          </a:p>
        </p:txBody>
      </p:sp>
      <p:sp>
        <p:nvSpPr>
          <p:cNvPr id="18" name="Rectangle 17"/>
          <p:cNvSpPr/>
          <p:nvPr/>
        </p:nvSpPr>
        <p:spPr>
          <a:xfrm>
            <a:off x="3969056" y="102098"/>
            <a:ext cx="1851100" cy="1200329"/>
          </a:xfrm>
          <a:prstGeom prst="rect">
            <a:avLst/>
          </a:prstGeom>
        </p:spPr>
        <p:txBody>
          <a:bodyPr wrap="none">
            <a:spAutoFit/>
          </a:bodyPr>
          <a:lstStyle/>
          <a:p>
            <a:pPr algn="ctr"/>
            <a:r>
              <a:rPr lang="en-US" dirty="0" smtClean="0">
                <a:solidFill>
                  <a:schemeClr val="bg1"/>
                </a:solidFill>
              </a:rPr>
              <a:t>19116/18</a:t>
            </a:r>
          </a:p>
          <a:p>
            <a:pPr algn="ctr"/>
            <a:r>
              <a:rPr lang="en-US" dirty="0" smtClean="0">
                <a:solidFill>
                  <a:schemeClr val="bg1"/>
                </a:solidFill>
              </a:rPr>
              <a:t>May 28</a:t>
            </a:r>
          </a:p>
          <a:p>
            <a:pPr algn="ctr"/>
            <a:r>
              <a:rPr lang="en-US" dirty="0" smtClean="0">
                <a:solidFill>
                  <a:schemeClr val="bg1"/>
                </a:solidFill>
              </a:rPr>
              <a:t>We got lucky</a:t>
            </a:r>
          </a:p>
          <a:p>
            <a:pPr algn="ctr"/>
            <a:r>
              <a:rPr lang="en-US" dirty="0" smtClean="0">
                <a:solidFill>
                  <a:schemeClr val="bg1"/>
                </a:solidFill>
              </a:rPr>
              <a:t>No </a:t>
            </a:r>
            <a:r>
              <a:rPr lang="en-US" dirty="0" err="1" smtClean="0">
                <a:solidFill>
                  <a:schemeClr val="bg1"/>
                </a:solidFill>
              </a:rPr>
              <a:t>addt’l</a:t>
            </a:r>
            <a:r>
              <a:rPr lang="en-US" dirty="0" smtClean="0">
                <a:solidFill>
                  <a:schemeClr val="bg1"/>
                </a:solidFill>
              </a:rPr>
              <a:t> damage</a:t>
            </a:r>
            <a:endParaRPr lang="en-US" dirty="0">
              <a:solidFill>
                <a:schemeClr val="bg1"/>
              </a:solidFill>
            </a:endParaRPr>
          </a:p>
        </p:txBody>
      </p:sp>
      <p:sp>
        <p:nvSpPr>
          <p:cNvPr id="19" name="Rectangle 18"/>
          <p:cNvSpPr/>
          <p:nvPr/>
        </p:nvSpPr>
        <p:spPr>
          <a:xfrm>
            <a:off x="6417418" y="102098"/>
            <a:ext cx="1611340" cy="1200329"/>
          </a:xfrm>
          <a:prstGeom prst="rect">
            <a:avLst/>
          </a:prstGeom>
        </p:spPr>
        <p:txBody>
          <a:bodyPr wrap="none">
            <a:spAutoFit/>
          </a:bodyPr>
          <a:lstStyle/>
          <a:p>
            <a:pPr algn="ctr"/>
            <a:r>
              <a:rPr lang="en-US" dirty="0" smtClean="0">
                <a:solidFill>
                  <a:schemeClr val="bg1"/>
                </a:solidFill>
              </a:rPr>
              <a:t>19134</a:t>
            </a:r>
          </a:p>
          <a:p>
            <a:pPr algn="ctr"/>
            <a:r>
              <a:rPr lang="en-US" dirty="0" smtClean="0">
                <a:solidFill>
                  <a:schemeClr val="bg1"/>
                </a:solidFill>
              </a:rPr>
              <a:t>June 1</a:t>
            </a:r>
          </a:p>
          <a:p>
            <a:pPr algn="ctr"/>
            <a:r>
              <a:rPr lang="en-US" dirty="0" smtClean="0">
                <a:solidFill>
                  <a:schemeClr val="bg1"/>
                </a:solidFill>
              </a:rPr>
              <a:t>The end of the </a:t>
            </a:r>
            <a:br>
              <a:rPr lang="en-US" dirty="0" smtClean="0">
                <a:solidFill>
                  <a:schemeClr val="bg1"/>
                </a:solidFill>
              </a:rPr>
            </a:br>
            <a:r>
              <a:rPr lang="en-US" dirty="0" smtClean="0">
                <a:solidFill>
                  <a:schemeClr val="bg1"/>
                </a:solidFill>
              </a:rPr>
              <a:t>MPC in Run 15</a:t>
            </a:r>
            <a:endParaRPr lang="en-US" dirty="0">
              <a:solidFill>
                <a:schemeClr val="bg1"/>
              </a:solidFill>
            </a:endParaRPr>
          </a:p>
        </p:txBody>
      </p:sp>
      <p:sp>
        <p:nvSpPr>
          <p:cNvPr id="20" name="Rectangle 19"/>
          <p:cNvSpPr/>
          <p:nvPr/>
        </p:nvSpPr>
        <p:spPr>
          <a:xfrm>
            <a:off x="845615" y="76200"/>
            <a:ext cx="685103" cy="369332"/>
          </a:xfrm>
          <a:prstGeom prst="rect">
            <a:avLst/>
          </a:prstGeom>
        </p:spPr>
        <p:txBody>
          <a:bodyPr wrap="none">
            <a:spAutoFit/>
          </a:bodyPr>
          <a:lstStyle/>
          <a:p>
            <a:r>
              <a:rPr lang="en-US" dirty="0" smtClean="0">
                <a:solidFill>
                  <a:schemeClr val="bg1"/>
                </a:solidFill>
              </a:rPr>
              <a:t>Store</a:t>
            </a:r>
            <a:endParaRPr lang="en-US" dirty="0">
              <a:solidFill>
                <a:schemeClr val="bg1"/>
              </a:solidFill>
            </a:endParaRPr>
          </a:p>
        </p:txBody>
      </p:sp>
      <p:cxnSp>
        <p:nvCxnSpPr>
          <p:cNvPr id="21" name="Straight Connector 20"/>
          <p:cNvCxnSpPr/>
          <p:nvPr/>
        </p:nvCxnSpPr>
        <p:spPr>
          <a:xfrm flipV="1">
            <a:off x="609600" y="406066"/>
            <a:ext cx="8458200" cy="3946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609600" y="682529"/>
            <a:ext cx="8458200" cy="39466"/>
          </a:xfrm>
          <a:prstGeom prst="line">
            <a:avLst/>
          </a:prstGeom>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2362200" y="3962400"/>
            <a:ext cx="4476675" cy="584775"/>
          </a:xfrm>
          <a:prstGeom prst="rect">
            <a:avLst/>
          </a:prstGeom>
        </p:spPr>
        <p:txBody>
          <a:bodyPr wrap="none">
            <a:spAutoFit/>
          </a:bodyPr>
          <a:lstStyle/>
          <a:p>
            <a:r>
              <a:rPr lang="en-US" sz="3200" b="1" dirty="0" smtClean="0">
                <a:solidFill>
                  <a:srgbClr val="FF6600"/>
                </a:solidFill>
              </a:rPr>
              <a:t>MPC-EX North (low-x Au)</a:t>
            </a:r>
            <a:endParaRPr lang="en-US" sz="3200" b="1" dirty="0">
              <a:solidFill>
                <a:srgbClr val="FF6600"/>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http://www.wallallies.com/wp-content/uploads/2015/04/Cool-Dark-Clouds-HD-Wallpaper-7-For-Desktop-Backgrou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Slide Number Placeholder 3"/>
          <p:cNvSpPr>
            <a:spLocks noGrp="1"/>
          </p:cNvSpPr>
          <p:nvPr>
            <p:ph type="sldNum" sz="quarter" idx="12"/>
          </p:nvPr>
        </p:nvSpPr>
        <p:spPr/>
        <p:txBody>
          <a:bodyPr/>
          <a:lstStyle/>
          <a:p>
            <a:fld id="{DEC780D8-E978-4CA6-90ED-B711AF6CF522}" type="slidenum">
              <a:rPr lang="en-US" smtClean="0"/>
              <a:pPr/>
              <a:t>36</a:t>
            </a:fld>
            <a:endParaRPr lang="en-US"/>
          </a:p>
        </p:txBody>
      </p:sp>
      <p:pic>
        <p:nvPicPr>
          <p:cNvPr id="5" name="Picture 4" descr="MPCMON_4_435826_crop.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859430" y="990600"/>
            <a:ext cx="3446370" cy="3101733"/>
          </a:xfrm>
          <a:prstGeom prst="rect">
            <a:avLst/>
          </a:prstGeom>
        </p:spPr>
      </p:pic>
      <p:sp>
        <p:nvSpPr>
          <p:cNvPr id="8" name="Rectangle 7"/>
          <p:cNvSpPr/>
          <p:nvPr/>
        </p:nvSpPr>
        <p:spPr>
          <a:xfrm>
            <a:off x="5779760" y="1876260"/>
            <a:ext cx="1752600" cy="1323439"/>
          </a:xfrm>
          <a:prstGeom prst="rect">
            <a:avLst/>
          </a:prstGeom>
        </p:spPr>
        <p:txBody>
          <a:bodyPr wrap="square">
            <a:spAutoFit/>
          </a:bodyPr>
          <a:lstStyle/>
          <a:p>
            <a:pPr algn="ctr"/>
            <a:r>
              <a:rPr lang="en-US" sz="2000" dirty="0" smtClean="0"/>
              <a:t>Consistent with a hit in the upper-east quadrant</a:t>
            </a:r>
          </a:p>
        </p:txBody>
      </p:sp>
      <p:pic>
        <p:nvPicPr>
          <p:cNvPr id="9"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l="8038" r="6120"/>
          <a:stretch>
            <a:fillRect/>
          </a:stretch>
        </p:blipFill>
        <p:spPr bwMode="auto">
          <a:xfrm flipH="1">
            <a:off x="990600" y="990600"/>
            <a:ext cx="3429000" cy="310173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0" name="Multiply 9"/>
          <p:cNvSpPr/>
          <p:nvPr/>
        </p:nvSpPr>
        <p:spPr>
          <a:xfrm>
            <a:off x="2149904" y="1722306"/>
            <a:ext cx="304800" cy="304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1" name="Multiply 10"/>
          <p:cNvSpPr/>
          <p:nvPr/>
        </p:nvSpPr>
        <p:spPr>
          <a:xfrm>
            <a:off x="1845104" y="2274240"/>
            <a:ext cx="304800" cy="304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 name="Multiply 11"/>
          <p:cNvSpPr/>
          <p:nvPr/>
        </p:nvSpPr>
        <p:spPr>
          <a:xfrm>
            <a:off x="1845104" y="1874706"/>
            <a:ext cx="304800" cy="304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3" name="Multiply 12"/>
          <p:cNvSpPr/>
          <p:nvPr/>
        </p:nvSpPr>
        <p:spPr>
          <a:xfrm>
            <a:off x="2988104" y="1722306"/>
            <a:ext cx="304800" cy="304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4" name="Multiply 13"/>
          <p:cNvSpPr/>
          <p:nvPr/>
        </p:nvSpPr>
        <p:spPr>
          <a:xfrm>
            <a:off x="3216704" y="1827890"/>
            <a:ext cx="304800" cy="304800"/>
          </a:xfrm>
          <a:prstGeom prst="mathMultiply">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5" name="Multiply 14"/>
          <p:cNvSpPr/>
          <p:nvPr/>
        </p:nvSpPr>
        <p:spPr>
          <a:xfrm>
            <a:off x="3445304" y="1980290"/>
            <a:ext cx="304800" cy="304800"/>
          </a:xfrm>
          <a:prstGeom prst="mathMultiply">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6" name="Multiply 15"/>
          <p:cNvSpPr/>
          <p:nvPr/>
        </p:nvSpPr>
        <p:spPr>
          <a:xfrm>
            <a:off x="3292904" y="2274240"/>
            <a:ext cx="304800" cy="304800"/>
          </a:xfrm>
          <a:prstGeom prst="mathMultiply">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7" name="Multiply 16"/>
          <p:cNvSpPr/>
          <p:nvPr/>
        </p:nvSpPr>
        <p:spPr>
          <a:xfrm>
            <a:off x="3393621" y="2557817"/>
            <a:ext cx="304800" cy="304800"/>
          </a:xfrm>
          <a:prstGeom prst="mathMultiply">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8" name="TextBox 17"/>
          <p:cNvSpPr txBox="1"/>
          <p:nvPr/>
        </p:nvSpPr>
        <p:spPr>
          <a:xfrm>
            <a:off x="2407217" y="228600"/>
            <a:ext cx="4603183" cy="646331"/>
          </a:xfrm>
          <a:prstGeom prst="rect">
            <a:avLst/>
          </a:prstGeom>
          <a:noFill/>
        </p:spPr>
        <p:txBody>
          <a:bodyPr wrap="none" rtlCol="0">
            <a:spAutoFit/>
          </a:bodyPr>
          <a:lstStyle/>
          <a:p>
            <a:r>
              <a:rPr lang="en-US" sz="3600" u="sng" dirty="0" smtClean="0">
                <a:solidFill>
                  <a:schemeClr val="bg2"/>
                </a:solidFill>
              </a:rPr>
              <a:t>Silicon VTX Damage too</a:t>
            </a:r>
          </a:p>
        </p:txBody>
      </p:sp>
      <p:sp>
        <p:nvSpPr>
          <p:cNvPr id="19" name="TextBox 18"/>
          <p:cNvSpPr txBox="1"/>
          <p:nvPr/>
        </p:nvSpPr>
        <p:spPr>
          <a:xfrm>
            <a:off x="3200399" y="4191000"/>
            <a:ext cx="5943601" cy="954107"/>
          </a:xfrm>
          <a:prstGeom prst="rect">
            <a:avLst/>
          </a:prstGeom>
          <a:noFill/>
        </p:spPr>
        <p:txBody>
          <a:bodyPr wrap="square" rtlCol="0">
            <a:spAutoFit/>
          </a:bodyPr>
          <a:lstStyle/>
          <a:p>
            <a:pPr algn="ctr"/>
            <a:r>
              <a:rPr lang="en-US" sz="2800" dirty="0" smtClean="0">
                <a:solidFill>
                  <a:schemeClr val="bg2"/>
                </a:solidFill>
              </a:rPr>
              <a:t>Reminder on VTX layering and indexing</a:t>
            </a:r>
          </a:p>
          <a:p>
            <a:pPr algn="ctr"/>
            <a:r>
              <a:rPr lang="en-US" sz="2800" dirty="0" smtClean="0">
                <a:solidFill>
                  <a:schemeClr val="bg2"/>
                </a:solidFill>
              </a:rPr>
              <a:t> B0, B1 (pixels) and B2, B3 (</a:t>
            </a:r>
            <a:r>
              <a:rPr lang="en-US" sz="2800" dirty="0" err="1" smtClean="0">
                <a:solidFill>
                  <a:schemeClr val="bg2"/>
                </a:solidFill>
              </a:rPr>
              <a:t>stripixels</a:t>
            </a:r>
            <a:r>
              <a:rPr lang="en-US" sz="2800" dirty="0" smtClean="0">
                <a:solidFill>
                  <a:schemeClr val="bg2"/>
                </a:solidFill>
              </a:rPr>
              <a:t>)</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37</a:t>
            </a:fld>
            <a:endParaRPr lang="en-US"/>
          </a:p>
        </p:txBody>
      </p:sp>
      <p:pic>
        <p:nvPicPr>
          <p:cNvPr id="5" name="Picture 2"/>
          <p:cNvPicPr>
            <a:picLocks noChangeAspect="1" noChangeArrowheads="1"/>
          </p:cNvPicPr>
          <p:nvPr/>
        </p:nvPicPr>
        <p:blipFill>
          <a:blip r:embed="rId2" cstate="print"/>
          <a:srcRect/>
          <a:stretch>
            <a:fillRect/>
          </a:stretch>
        </p:blipFill>
        <p:spPr bwMode="auto">
          <a:xfrm>
            <a:off x="0" y="375621"/>
            <a:ext cx="9144000" cy="5948979"/>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04800" y="685800"/>
            <a:ext cx="8534400" cy="5257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038600" y="4306317"/>
            <a:ext cx="660822" cy="400110"/>
          </a:xfrm>
          <a:prstGeom prst="rect">
            <a:avLst/>
          </a:prstGeom>
          <a:noFill/>
        </p:spPr>
        <p:txBody>
          <a:bodyPr wrap="none" rtlCol="0">
            <a:spAutoFit/>
          </a:bodyPr>
          <a:lstStyle/>
          <a:p>
            <a:r>
              <a:rPr lang="en-US" sz="2000" b="1" dirty="0" err="1" smtClean="0"/>
              <a:t>FoM</a:t>
            </a:r>
            <a:endParaRPr lang="en-US" sz="2000" b="1" dirty="0"/>
          </a:p>
        </p:txBody>
      </p:sp>
      <p:sp>
        <p:nvSpPr>
          <p:cNvPr id="4" name="Slide Number Placeholder 3"/>
          <p:cNvSpPr>
            <a:spLocks noGrp="1"/>
          </p:cNvSpPr>
          <p:nvPr>
            <p:ph type="sldNum" sz="quarter" idx="12"/>
          </p:nvPr>
        </p:nvSpPr>
        <p:spPr/>
        <p:txBody>
          <a:bodyPr/>
          <a:lstStyle/>
          <a:p>
            <a:fld id="{DEC780D8-E978-4CA6-90ED-B711AF6CF522}" type="slidenum">
              <a:rPr lang="en-US" smtClean="0"/>
              <a:pPr/>
              <a:t>38</a:t>
            </a:fld>
            <a:endParaRPr lang="en-US"/>
          </a:p>
        </p:txBody>
      </p:sp>
      <p:sp>
        <p:nvSpPr>
          <p:cNvPr id="5" name="TextBox 4"/>
          <p:cNvSpPr txBox="1"/>
          <p:nvPr/>
        </p:nvSpPr>
        <p:spPr>
          <a:xfrm>
            <a:off x="2370361" y="0"/>
            <a:ext cx="4487639" cy="646331"/>
          </a:xfrm>
          <a:prstGeom prst="rect">
            <a:avLst/>
          </a:prstGeom>
          <a:noFill/>
        </p:spPr>
        <p:txBody>
          <a:bodyPr wrap="none" rtlCol="0">
            <a:spAutoFit/>
          </a:bodyPr>
          <a:lstStyle/>
          <a:p>
            <a:r>
              <a:rPr lang="en-US" sz="3600" u="sng" dirty="0" smtClean="0">
                <a:solidFill>
                  <a:schemeClr val="bg2"/>
                </a:solidFill>
              </a:rPr>
              <a:t>What does it all mean?</a:t>
            </a:r>
          </a:p>
        </p:txBody>
      </p:sp>
      <p:pic>
        <p:nvPicPr>
          <p:cNvPr id="8" name="Picture 2" descr="http://logbook.phenix.bnl.gov/Run8/Run15_200pau/lumi.g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1236" y="971332"/>
            <a:ext cx="3609813" cy="2448034"/>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4" descr="http://logbook.phenix.bnl.gov/Run8/Run15_200pau/fom.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1236" y="3413402"/>
            <a:ext cx="3609813" cy="2448034"/>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6" descr="http://logbook.phenix.bnl.gov/Run8/Run15_200pau/lumimpcex.gi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924584" y="965368"/>
            <a:ext cx="3609813" cy="2448034"/>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8" descr="http://logbook.phenix.bnl.gov/Run8/Run15_200pau/fommpcex.gif"/>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924584" y="3413402"/>
            <a:ext cx="3609813" cy="2448034"/>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TextBox 12"/>
          <p:cNvSpPr txBox="1"/>
          <p:nvPr/>
        </p:nvSpPr>
        <p:spPr>
          <a:xfrm>
            <a:off x="3810000" y="1905000"/>
            <a:ext cx="1233030" cy="369332"/>
          </a:xfrm>
          <a:prstGeom prst="rect">
            <a:avLst/>
          </a:prstGeom>
          <a:noFill/>
        </p:spPr>
        <p:txBody>
          <a:bodyPr wrap="none" rtlCol="0">
            <a:spAutoFit/>
          </a:bodyPr>
          <a:lstStyle/>
          <a:p>
            <a:r>
              <a:rPr lang="en-US" b="1" dirty="0" smtClean="0"/>
              <a:t>Luminosity</a:t>
            </a:r>
            <a:endParaRPr lang="en-US" b="1" dirty="0"/>
          </a:p>
        </p:txBody>
      </p:sp>
      <p:sp>
        <p:nvSpPr>
          <p:cNvPr id="15" name="TextBox 14"/>
          <p:cNvSpPr txBox="1"/>
          <p:nvPr/>
        </p:nvSpPr>
        <p:spPr>
          <a:xfrm>
            <a:off x="0" y="6096000"/>
            <a:ext cx="9436109" cy="523220"/>
          </a:xfrm>
          <a:prstGeom prst="rect">
            <a:avLst/>
          </a:prstGeom>
          <a:noFill/>
        </p:spPr>
        <p:txBody>
          <a:bodyPr wrap="none" rtlCol="0">
            <a:spAutoFit/>
          </a:bodyPr>
          <a:lstStyle/>
          <a:p>
            <a:r>
              <a:rPr lang="en-US" sz="2800" dirty="0" smtClean="0">
                <a:solidFill>
                  <a:schemeClr val="bg2"/>
                </a:solidFill>
              </a:rPr>
              <a:t>PHENIX </a:t>
            </a:r>
            <a:r>
              <a:rPr lang="en-US" sz="2800" dirty="0" err="1" smtClean="0">
                <a:solidFill>
                  <a:schemeClr val="bg2"/>
                </a:solidFill>
              </a:rPr>
              <a:t>p+Au</a:t>
            </a:r>
            <a:r>
              <a:rPr lang="en-US" sz="2800" dirty="0" smtClean="0">
                <a:solidFill>
                  <a:schemeClr val="bg2"/>
                </a:solidFill>
              </a:rPr>
              <a:t> goals met… except for MPC-EX (high-x) program </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38200" y="762000"/>
            <a:ext cx="7391400" cy="5715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DEC780D8-E978-4CA6-90ED-B711AF6CF522}" type="slidenum">
              <a:rPr lang="en-US" smtClean="0"/>
              <a:pPr/>
              <a:t>39</a:t>
            </a:fld>
            <a:endParaRPr lang="en-US"/>
          </a:p>
        </p:txBody>
      </p:sp>
      <p:sp>
        <p:nvSpPr>
          <p:cNvPr id="5" name="TextBox 4"/>
          <p:cNvSpPr txBox="1"/>
          <p:nvPr/>
        </p:nvSpPr>
        <p:spPr>
          <a:xfrm>
            <a:off x="2200596" y="76200"/>
            <a:ext cx="4733604" cy="584775"/>
          </a:xfrm>
          <a:prstGeom prst="rect">
            <a:avLst/>
          </a:prstGeom>
          <a:noFill/>
        </p:spPr>
        <p:txBody>
          <a:bodyPr wrap="none" rtlCol="0">
            <a:spAutoFit/>
          </a:bodyPr>
          <a:lstStyle/>
          <a:p>
            <a:r>
              <a:rPr lang="en-US" sz="3200" u="sng" dirty="0" err="1" smtClean="0">
                <a:solidFill>
                  <a:schemeClr val="bg2"/>
                </a:solidFill>
              </a:rPr>
              <a:t>p+Au</a:t>
            </a:r>
            <a:r>
              <a:rPr lang="en-US" sz="3200" u="sng" dirty="0" smtClean="0">
                <a:solidFill>
                  <a:schemeClr val="bg2"/>
                </a:solidFill>
              </a:rPr>
              <a:t> and Centrality Trigger</a:t>
            </a:r>
          </a:p>
        </p:txBody>
      </p:sp>
      <p:pic>
        <p:nvPicPr>
          <p:cNvPr id="6" name="Picture 2"/>
          <p:cNvPicPr>
            <a:picLocks noChangeAspect="1" noChangeArrowheads="1"/>
          </p:cNvPicPr>
          <p:nvPr/>
        </p:nvPicPr>
        <p:blipFill>
          <a:blip r:embed="rId2" cstate="print"/>
          <a:srcRect l="36896" t="19792" r="15081" b="50000"/>
          <a:stretch>
            <a:fillRect/>
          </a:stretch>
        </p:blipFill>
        <p:spPr bwMode="auto">
          <a:xfrm>
            <a:off x="888045" y="4114800"/>
            <a:ext cx="7189155" cy="2323995"/>
          </a:xfrm>
          <a:prstGeom prst="rect">
            <a:avLst/>
          </a:prstGeom>
          <a:noFill/>
          <a:ln w="9525">
            <a:noFill/>
            <a:miter lim="800000"/>
            <a:headEnd/>
            <a:tailEnd/>
          </a:ln>
        </p:spPr>
      </p:pic>
      <p:pic>
        <p:nvPicPr>
          <p:cNvPr id="111617" name="Picture 1"/>
          <p:cNvPicPr>
            <a:picLocks noChangeAspect="1" noChangeArrowheads="1"/>
          </p:cNvPicPr>
          <p:nvPr/>
        </p:nvPicPr>
        <p:blipFill>
          <a:blip r:embed="rId3" cstate="print"/>
          <a:srcRect l="1757" t="17708" r="44949" b="43750"/>
          <a:stretch>
            <a:fillRect/>
          </a:stretch>
        </p:blipFill>
        <p:spPr bwMode="auto">
          <a:xfrm>
            <a:off x="990600" y="838200"/>
            <a:ext cx="6934200" cy="3276600"/>
          </a:xfrm>
          <a:prstGeom prst="rect">
            <a:avLst/>
          </a:prstGeom>
          <a:noFill/>
          <a:ln w="9525">
            <a:noFill/>
            <a:miter lim="800000"/>
            <a:headEnd/>
            <a:tailEnd/>
          </a:ln>
        </p:spPr>
      </p:pic>
      <p:sp>
        <p:nvSpPr>
          <p:cNvPr id="9" name="TextBox 8"/>
          <p:cNvSpPr txBox="1"/>
          <p:nvPr/>
        </p:nvSpPr>
        <p:spPr>
          <a:xfrm>
            <a:off x="6324600" y="2514600"/>
            <a:ext cx="2438400" cy="1384995"/>
          </a:xfrm>
          <a:prstGeom prst="rect">
            <a:avLst/>
          </a:prstGeom>
          <a:solidFill>
            <a:schemeClr val="bg2">
              <a:lumMod val="90000"/>
            </a:schemeClr>
          </a:solidFill>
          <a:ln>
            <a:solidFill>
              <a:schemeClr val="tx1"/>
            </a:solidFill>
          </a:ln>
        </p:spPr>
        <p:txBody>
          <a:bodyPr wrap="square" rtlCol="0">
            <a:spAutoFit/>
          </a:bodyPr>
          <a:lstStyle/>
          <a:p>
            <a:pPr algn="ctr"/>
            <a:r>
              <a:rPr lang="en-US" sz="2800" dirty="0" smtClean="0"/>
              <a:t>Huge central statistics enhancement</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4</a:t>
            </a:fld>
            <a:endParaRPr lang="en-US"/>
          </a:p>
        </p:txBody>
      </p:sp>
      <p:sp>
        <p:nvSpPr>
          <p:cNvPr id="5" name="Rectangle 4"/>
          <p:cNvSpPr/>
          <p:nvPr/>
        </p:nvSpPr>
        <p:spPr>
          <a:xfrm>
            <a:off x="0" y="685800"/>
            <a:ext cx="9144000" cy="60198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16200000">
            <a:off x="4290993" y="3555013"/>
            <a:ext cx="969034" cy="3707780"/>
          </a:xfrm>
          <a:prstGeom prst="rect">
            <a:avLst/>
          </a:prstGeom>
          <a:noFill/>
        </p:spPr>
      </p:pic>
      <p:pic>
        <p:nvPicPr>
          <p:cNvPr id="7"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5059405">
            <a:off x="4077433" y="2535815"/>
            <a:ext cx="969034" cy="3707780"/>
          </a:xfrm>
          <a:prstGeom prst="rect">
            <a:avLst/>
          </a:prstGeom>
          <a:noFill/>
        </p:spPr>
      </p:pic>
      <p:sp>
        <p:nvSpPr>
          <p:cNvPr id="8" name="Oval 7"/>
          <p:cNvSpPr/>
          <p:nvPr/>
        </p:nvSpPr>
        <p:spPr>
          <a:xfrm>
            <a:off x="7010400" y="3733800"/>
            <a:ext cx="609600" cy="297180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752600" y="4572000"/>
            <a:ext cx="381000" cy="45720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197658" y="0"/>
            <a:ext cx="4446858" cy="584775"/>
          </a:xfrm>
          <a:prstGeom prst="rect">
            <a:avLst/>
          </a:prstGeom>
          <a:noFill/>
        </p:spPr>
        <p:txBody>
          <a:bodyPr wrap="none" rtlCol="0">
            <a:spAutoFit/>
          </a:bodyPr>
          <a:lstStyle/>
          <a:p>
            <a:r>
              <a:rPr lang="en-US" sz="3200" u="sng" dirty="0" smtClean="0">
                <a:solidFill>
                  <a:schemeClr val="bg1"/>
                </a:solidFill>
              </a:rPr>
              <a:t>Scientific Paradigm (Shift)</a:t>
            </a:r>
          </a:p>
        </p:txBody>
      </p:sp>
      <p:pic>
        <p:nvPicPr>
          <p:cNvPr id="11"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3810000" y="559420"/>
            <a:ext cx="969034" cy="3707780"/>
          </a:xfrm>
          <a:prstGeom prst="rect">
            <a:avLst/>
          </a:prstGeom>
          <a:noFill/>
        </p:spPr>
      </p:pic>
      <p:pic>
        <p:nvPicPr>
          <p:cNvPr id="12"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16200000">
            <a:off x="4288766" y="811813"/>
            <a:ext cx="969034" cy="3707780"/>
          </a:xfrm>
          <a:prstGeom prst="rect">
            <a:avLst/>
          </a:prstGeom>
          <a:noFill/>
        </p:spPr>
      </p:pic>
      <p:pic>
        <p:nvPicPr>
          <p:cNvPr id="13"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5059405">
            <a:off x="4075206" y="-207385"/>
            <a:ext cx="969034" cy="3707780"/>
          </a:xfrm>
          <a:prstGeom prst="rect">
            <a:avLst/>
          </a:prstGeom>
          <a:noFill/>
        </p:spPr>
      </p:pic>
      <p:pic>
        <p:nvPicPr>
          <p:cNvPr id="14"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4267200" y="559420"/>
            <a:ext cx="969034" cy="3707780"/>
          </a:xfrm>
          <a:prstGeom prst="rect">
            <a:avLst/>
          </a:prstGeom>
          <a:noFill/>
        </p:spPr>
      </p:pic>
      <p:pic>
        <p:nvPicPr>
          <p:cNvPr id="15"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3812227" y="3531220"/>
            <a:ext cx="969034" cy="3707780"/>
          </a:xfrm>
          <a:prstGeom prst="rect">
            <a:avLst/>
          </a:prstGeom>
          <a:noFill/>
        </p:spPr>
      </p:pic>
      <p:pic>
        <p:nvPicPr>
          <p:cNvPr id="16"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4269427" y="3531220"/>
            <a:ext cx="969034" cy="3707780"/>
          </a:xfrm>
          <a:prstGeom prst="rect">
            <a:avLst/>
          </a:prstGeom>
          <a:noFill/>
        </p:spPr>
      </p:pic>
      <p:sp>
        <p:nvSpPr>
          <p:cNvPr id="17" name="Oval 16"/>
          <p:cNvSpPr/>
          <p:nvPr/>
        </p:nvSpPr>
        <p:spPr>
          <a:xfrm>
            <a:off x="1676400" y="838200"/>
            <a:ext cx="609600" cy="297180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a:off x="2438400" y="2057400"/>
            <a:ext cx="533400" cy="533400"/>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7010401" y="838200"/>
            <a:ext cx="609600" cy="297180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p:cNvSpPr/>
          <p:nvPr/>
        </p:nvSpPr>
        <p:spPr>
          <a:xfrm rot="10800000">
            <a:off x="6248401" y="2057400"/>
            <a:ext cx="533400" cy="533400"/>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438400" y="3505200"/>
            <a:ext cx="4191000" cy="1143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2362200" y="4953000"/>
            <a:ext cx="4191000" cy="167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22"/>
          <p:cNvSpPr/>
          <p:nvPr/>
        </p:nvSpPr>
        <p:spPr>
          <a:xfrm rot="10800000">
            <a:off x="6248400" y="4572000"/>
            <a:ext cx="533400" cy="533400"/>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Arrow 23"/>
          <p:cNvSpPr/>
          <p:nvPr/>
        </p:nvSpPr>
        <p:spPr>
          <a:xfrm>
            <a:off x="2438400" y="4495800"/>
            <a:ext cx="533400" cy="533400"/>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2286000" y="2348805"/>
            <a:ext cx="4800600" cy="1569660"/>
          </a:xfrm>
          <a:prstGeom prst="rect">
            <a:avLst/>
          </a:prstGeom>
          <a:noFill/>
        </p:spPr>
        <p:txBody>
          <a:bodyPr wrap="square" rtlCol="0">
            <a:spAutoFit/>
          </a:bodyPr>
          <a:lstStyle/>
          <a:p>
            <a:pPr algn="ctr"/>
            <a:r>
              <a:rPr lang="en-US" sz="4000" b="1" dirty="0" smtClean="0">
                <a:solidFill>
                  <a:schemeClr val="bg1"/>
                </a:solidFill>
              </a:rPr>
              <a:t>A+A</a:t>
            </a:r>
          </a:p>
          <a:p>
            <a:pPr algn="ctr"/>
            <a:r>
              <a:rPr lang="en-US" sz="2800" b="1" dirty="0" smtClean="0">
                <a:solidFill>
                  <a:schemeClr val="bg1"/>
                </a:solidFill>
                <a:sym typeface="Wingdings" pitchFamily="2" charset="2"/>
              </a:rPr>
              <a:t>Enough particles to equilibrate, QGP, collective motion</a:t>
            </a:r>
            <a:endParaRPr lang="en-US" sz="2800" b="1" dirty="0" smtClean="0">
              <a:solidFill>
                <a:schemeClr val="bg1"/>
              </a:solidFill>
            </a:endParaRPr>
          </a:p>
        </p:txBody>
      </p:sp>
      <p:sp>
        <p:nvSpPr>
          <p:cNvPr id="26" name="TextBox 25"/>
          <p:cNvSpPr txBox="1"/>
          <p:nvPr/>
        </p:nvSpPr>
        <p:spPr>
          <a:xfrm>
            <a:off x="1752600" y="5135940"/>
            <a:ext cx="5791200" cy="1569660"/>
          </a:xfrm>
          <a:prstGeom prst="rect">
            <a:avLst/>
          </a:prstGeom>
          <a:noFill/>
        </p:spPr>
        <p:txBody>
          <a:bodyPr wrap="square" rtlCol="0">
            <a:spAutoFit/>
          </a:bodyPr>
          <a:lstStyle/>
          <a:p>
            <a:pPr algn="ctr"/>
            <a:r>
              <a:rPr lang="en-US" sz="4000" b="1" dirty="0" err="1" smtClean="0">
                <a:solidFill>
                  <a:schemeClr val="bg1"/>
                </a:solidFill>
              </a:rPr>
              <a:t>p+A</a:t>
            </a:r>
            <a:endParaRPr lang="en-US" sz="4000" b="1" dirty="0" smtClean="0">
              <a:solidFill>
                <a:schemeClr val="bg1"/>
              </a:solidFill>
            </a:endParaRPr>
          </a:p>
          <a:p>
            <a:pPr algn="ctr"/>
            <a:r>
              <a:rPr lang="en-US" sz="2800" b="1" dirty="0" smtClean="0">
                <a:solidFill>
                  <a:schemeClr val="bg1"/>
                </a:solidFill>
                <a:sym typeface="Wingdings" pitchFamily="2" charset="2"/>
              </a:rPr>
              <a:t>Not enough particles to equilibrate, control experiment (?) </a:t>
            </a:r>
            <a:endParaRPr lang="en-US" sz="2800" b="1" dirty="0" smtClean="0">
              <a:solidFill>
                <a:schemeClr val="bg1"/>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40</a:t>
            </a:fld>
            <a:endParaRPr lang="en-US"/>
          </a:p>
        </p:txBody>
      </p:sp>
      <p:sp>
        <p:nvSpPr>
          <p:cNvPr id="5" name="TextBox 4"/>
          <p:cNvSpPr txBox="1"/>
          <p:nvPr/>
        </p:nvSpPr>
        <p:spPr>
          <a:xfrm>
            <a:off x="1619011" y="76200"/>
            <a:ext cx="5848589" cy="646331"/>
          </a:xfrm>
          <a:prstGeom prst="rect">
            <a:avLst/>
          </a:prstGeom>
          <a:noFill/>
        </p:spPr>
        <p:txBody>
          <a:bodyPr wrap="none" rtlCol="0">
            <a:spAutoFit/>
          </a:bodyPr>
          <a:lstStyle/>
          <a:p>
            <a:r>
              <a:rPr lang="en-US" sz="3600" u="sng" dirty="0" smtClean="0">
                <a:solidFill>
                  <a:schemeClr val="bg2"/>
                </a:solidFill>
              </a:rPr>
              <a:t>What does it all mean- part 2?</a:t>
            </a:r>
          </a:p>
        </p:txBody>
      </p:sp>
      <p:sp>
        <p:nvSpPr>
          <p:cNvPr id="6" name="TextBox 5"/>
          <p:cNvSpPr txBox="1"/>
          <p:nvPr/>
        </p:nvSpPr>
        <p:spPr>
          <a:xfrm>
            <a:off x="304800" y="3733800"/>
            <a:ext cx="8534400" cy="2246769"/>
          </a:xfrm>
          <a:prstGeom prst="rect">
            <a:avLst/>
          </a:prstGeom>
          <a:noFill/>
        </p:spPr>
        <p:txBody>
          <a:bodyPr wrap="square" rtlCol="0">
            <a:spAutoFit/>
          </a:bodyPr>
          <a:lstStyle/>
          <a:p>
            <a:pPr algn="ctr"/>
            <a:r>
              <a:rPr lang="en-US" sz="2800" i="1" dirty="0" smtClean="0">
                <a:solidFill>
                  <a:srgbClr val="FFFF00"/>
                </a:solidFill>
              </a:rPr>
              <a:t>ALD has requested that PHENIX, together with </a:t>
            </a:r>
          </a:p>
          <a:p>
            <a:pPr algn="ctr"/>
            <a:r>
              <a:rPr lang="en-US" sz="2800" i="1" dirty="0" smtClean="0">
                <a:solidFill>
                  <a:srgbClr val="FFFF00"/>
                </a:solidFill>
              </a:rPr>
              <a:t>Jamie Dunlop, should set up a special task force including </a:t>
            </a:r>
          </a:p>
          <a:p>
            <a:pPr algn="ctr"/>
            <a:r>
              <a:rPr lang="en-US" sz="2800" i="1" dirty="0" smtClean="0">
                <a:solidFill>
                  <a:srgbClr val="FFFF00"/>
                </a:solidFill>
              </a:rPr>
              <a:t>appropriate members of C-AD to develop a plan for repairing the damaged detector systems before Run 16 and optimal protection of the detector during the run.</a:t>
            </a:r>
          </a:p>
        </p:txBody>
      </p:sp>
      <p:sp>
        <p:nvSpPr>
          <p:cNvPr id="7" name="TextBox 6"/>
          <p:cNvSpPr txBox="1"/>
          <p:nvPr/>
        </p:nvSpPr>
        <p:spPr>
          <a:xfrm>
            <a:off x="457200" y="1066800"/>
            <a:ext cx="8461612" cy="2246769"/>
          </a:xfrm>
          <a:prstGeom prst="rect">
            <a:avLst/>
          </a:prstGeom>
          <a:noFill/>
        </p:spPr>
        <p:txBody>
          <a:bodyPr wrap="none" rtlCol="0">
            <a:spAutoFit/>
          </a:bodyPr>
          <a:lstStyle/>
          <a:p>
            <a:pPr>
              <a:buFont typeface="Arial" pitchFamily="34" charset="0"/>
              <a:buChar char="•"/>
            </a:pPr>
            <a:r>
              <a:rPr lang="en-US" sz="2800" dirty="0" smtClean="0">
                <a:solidFill>
                  <a:schemeClr val="bg2"/>
                </a:solidFill>
              </a:rPr>
              <a:t> MPC is likely repairable for Run-16</a:t>
            </a:r>
          </a:p>
          <a:p>
            <a:endParaRPr lang="en-US" sz="2800" dirty="0" smtClean="0">
              <a:solidFill>
                <a:schemeClr val="bg2"/>
              </a:solidFill>
            </a:endParaRPr>
          </a:p>
          <a:p>
            <a:pPr>
              <a:buFont typeface="Arial" pitchFamily="34" charset="0"/>
              <a:buChar char="•"/>
            </a:pPr>
            <a:r>
              <a:rPr lang="en-US" sz="2800" dirty="0" smtClean="0">
                <a:solidFill>
                  <a:schemeClr val="bg2"/>
                </a:solidFill>
              </a:rPr>
              <a:t> VTX is a very different story…   (unclear)</a:t>
            </a:r>
          </a:p>
          <a:p>
            <a:r>
              <a:rPr lang="en-US" sz="2800" dirty="0" smtClean="0">
                <a:solidFill>
                  <a:schemeClr val="bg2"/>
                </a:solidFill>
              </a:rPr>
              <a:t>Strong implications for HF program in </a:t>
            </a:r>
            <a:r>
              <a:rPr lang="en-US" sz="2800" dirty="0" err="1" smtClean="0">
                <a:solidFill>
                  <a:schemeClr val="bg2"/>
                </a:solidFill>
              </a:rPr>
              <a:t>Au+Au</a:t>
            </a:r>
            <a:r>
              <a:rPr lang="en-US" sz="2800" dirty="0" smtClean="0">
                <a:solidFill>
                  <a:schemeClr val="bg2"/>
                </a:solidFill>
              </a:rPr>
              <a:t> @ 200 </a:t>
            </a:r>
            <a:r>
              <a:rPr lang="en-US" sz="2800" dirty="0" err="1" smtClean="0">
                <a:solidFill>
                  <a:schemeClr val="bg2"/>
                </a:solidFill>
              </a:rPr>
              <a:t>GeV</a:t>
            </a:r>
            <a:r>
              <a:rPr lang="en-US" sz="2800" dirty="0" smtClean="0">
                <a:solidFill>
                  <a:schemeClr val="bg2"/>
                </a:solidFill>
              </a:rPr>
              <a:t>,</a:t>
            </a:r>
          </a:p>
          <a:p>
            <a:r>
              <a:rPr lang="en-US" sz="2800" dirty="0" smtClean="0">
                <a:solidFill>
                  <a:schemeClr val="bg2"/>
                </a:solidFill>
              </a:rPr>
              <a:t>and less so for HF program at 62 </a:t>
            </a:r>
            <a:r>
              <a:rPr lang="en-US" sz="2800" dirty="0" err="1" smtClean="0">
                <a:solidFill>
                  <a:schemeClr val="bg2"/>
                </a:solidFill>
              </a:rPr>
              <a:t>GeV</a:t>
            </a:r>
            <a:r>
              <a:rPr lang="en-US" sz="2800" dirty="0" smtClean="0">
                <a:solidFill>
                  <a:schemeClr val="bg2"/>
                </a:solidFill>
              </a:rPr>
              <a:t> (lower occupancy)</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41</a:t>
            </a:fld>
            <a:endParaRPr lang="en-US"/>
          </a:p>
        </p:txBody>
      </p:sp>
      <p:sp>
        <p:nvSpPr>
          <p:cNvPr id="5" name="TextBox 4"/>
          <p:cNvSpPr txBox="1"/>
          <p:nvPr/>
        </p:nvSpPr>
        <p:spPr>
          <a:xfrm>
            <a:off x="2348972" y="152400"/>
            <a:ext cx="4204228" cy="646331"/>
          </a:xfrm>
          <a:prstGeom prst="rect">
            <a:avLst/>
          </a:prstGeom>
          <a:noFill/>
        </p:spPr>
        <p:txBody>
          <a:bodyPr wrap="none" rtlCol="0">
            <a:spAutoFit/>
          </a:bodyPr>
          <a:lstStyle/>
          <a:p>
            <a:r>
              <a:rPr lang="en-US" sz="3600" u="sng" dirty="0" smtClean="0">
                <a:solidFill>
                  <a:schemeClr val="bg2"/>
                </a:solidFill>
              </a:rPr>
              <a:t>Current </a:t>
            </a:r>
            <a:r>
              <a:rPr lang="en-US" sz="3600" u="sng" dirty="0" err="1" smtClean="0">
                <a:solidFill>
                  <a:schemeClr val="bg2"/>
                </a:solidFill>
              </a:rPr>
              <a:t>p+Al</a:t>
            </a:r>
            <a:r>
              <a:rPr lang="en-US" sz="3600" u="sng" dirty="0" smtClean="0">
                <a:solidFill>
                  <a:schemeClr val="bg2"/>
                </a:solidFill>
              </a:rPr>
              <a:t> Running</a:t>
            </a:r>
          </a:p>
        </p:txBody>
      </p:sp>
      <p:sp>
        <p:nvSpPr>
          <p:cNvPr id="6" name="TextBox 5"/>
          <p:cNvSpPr txBox="1"/>
          <p:nvPr/>
        </p:nvSpPr>
        <p:spPr>
          <a:xfrm>
            <a:off x="457200" y="1029831"/>
            <a:ext cx="8382000" cy="3539430"/>
          </a:xfrm>
          <a:prstGeom prst="rect">
            <a:avLst/>
          </a:prstGeom>
          <a:noFill/>
        </p:spPr>
        <p:txBody>
          <a:bodyPr wrap="square" rtlCol="0">
            <a:spAutoFit/>
          </a:bodyPr>
          <a:lstStyle/>
          <a:p>
            <a:pPr algn="ctr"/>
            <a:r>
              <a:rPr lang="en-US" sz="2800" dirty="0" smtClean="0">
                <a:solidFill>
                  <a:schemeClr val="bg2"/>
                </a:solidFill>
              </a:rPr>
              <a:t>PHENIX management has painfully decided to turn off the silicon detector (VTX).</a:t>
            </a:r>
          </a:p>
          <a:p>
            <a:pPr algn="ctr"/>
            <a:endParaRPr lang="en-US" sz="2800" dirty="0" smtClean="0">
              <a:solidFill>
                <a:schemeClr val="bg2"/>
              </a:solidFill>
            </a:endParaRPr>
          </a:p>
          <a:p>
            <a:pPr algn="ctr"/>
            <a:r>
              <a:rPr lang="en-US" sz="2800" dirty="0" smtClean="0">
                <a:solidFill>
                  <a:schemeClr val="bg2"/>
                </a:solidFill>
              </a:rPr>
              <a:t>We simply cannot assess the full risk to the detectors with important implications for Run-16.   </a:t>
            </a:r>
          </a:p>
          <a:p>
            <a:pPr algn="ctr"/>
            <a:endParaRPr lang="en-US" sz="2800" dirty="0" smtClean="0">
              <a:solidFill>
                <a:schemeClr val="bg2"/>
              </a:solidFill>
            </a:endParaRPr>
          </a:p>
          <a:p>
            <a:pPr algn="ctr"/>
            <a:r>
              <a:rPr lang="en-US" sz="2800" dirty="0" smtClean="0">
                <a:solidFill>
                  <a:schemeClr val="bg2"/>
                </a:solidFill>
              </a:rPr>
              <a:t>This is a bitter pill for the collaboration since we strongly pushed this proposal last year to the PAC.</a:t>
            </a:r>
          </a:p>
        </p:txBody>
      </p:sp>
      <p:sp>
        <p:nvSpPr>
          <p:cNvPr id="112642" name="AutoShape 2" descr="Image result for bitter pill"/>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12644" name="AutoShape 4" descr="Image result for bitter pill"/>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12646" name="Picture 6" descr="http://thumbs.dreamstime.com/z/bitter-pill-hard-medicine-to-swallow-word-prescription-tablet-words-white-illustrate-difficult-idea-40933660.jpg"/>
          <p:cNvPicPr>
            <a:picLocks noChangeAspect="1" noChangeArrowheads="1"/>
          </p:cNvPicPr>
          <p:nvPr/>
        </p:nvPicPr>
        <p:blipFill>
          <a:blip r:embed="rId2" cstate="print">
            <a:clrChange>
              <a:clrFrom>
                <a:srgbClr val="E3E4E8"/>
              </a:clrFrom>
              <a:clrTo>
                <a:srgbClr val="E3E4E8">
                  <a:alpha val="0"/>
                </a:srgbClr>
              </a:clrTo>
            </a:clrChange>
            <a:duotone>
              <a:prstClr val="black"/>
              <a:srgbClr val="FF0000">
                <a:tint val="45000"/>
                <a:satMod val="400000"/>
              </a:srgbClr>
            </a:duotone>
          </a:blip>
          <a:srcRect b="8397"/>
          <a:stretch>
            <a:fillRect/>
          </a:stretch>
        </p:blipFill>
        <p:spPr bwMode="auto">
          <a:xfrm>
            <a:off x="762000" y="4724400"/>
            <a:ext cx="1755563" cy="1676400"/>
          </a:xfrm>
          <a:prstGeom prst="rect">
            <a:avLst/>
          </a:prstGeom>
          <a:noFill/>
        </p:spPr>
      </p:pic>
      <p:pic>
        <p:nvPicPr>
          <p:cNvPr id="11" name="Picture 6" descr="http://thumbs.dreamstime.com/z/bitter-pill-hard-medicine-to-swallow-word-prescription-tablet-words-white-illustrate-difficult-idea-40933660.jpg"/>
          <p:cNvPicPr>
            <a:picLocks noChangeAspect="1" noChangeArrowheads="1"/>
          </p:cNvPicPr>
          <p:nvPr/>
        </p:nvPicPr>
        <p:blipFill>
          <a:blip r:embed="rId2" cstate="print"/>
          <a:srcRect b="8397"/>
          <a:stretch>
            <a:fillRect/>
          </a:stretch>
        </p:blipFill>
        <p:spPr bwMode="auto">
          <a:xfrm>
            <a:off x="2740237" y="4724400"/>
            <a:ext cx="1755563" cy="1676400"/>
          </a:xfrm>
          <a:prstGeom prst="rect">
            <a:avLst/>
          </a:prstGeom>
          <a:noFill/>
        </p:spPr>
      </p:pic>
      <p:pic>
        <p:nvPicPr>
          <p:cNvPr id="12" name="Picture 6" descr="http://thumbs.dreamstime.com/z/bitter-pill-hard-medicine-to-swallow-word-prescription-tablet-words-white-illustrate-difficult-idea-40933660.jpg"/>
          <p:cNvPicPr>
            <a:picLocks noChangeAspect="1" noChangeArrowheads="1"/>
          </p:cNvPicPr>
          <p:nvPr/>
        </p:nvPicPr>
        <p:blipFill>
          <a:blip r:embed="rId2" cstate="print">
            <a:duotone>
              <a:prstClr val="black"/>
              <a:srgbClr val="002060">
                <a:tint val="45000"/>
                <a:satMod val="400000"/>
              </a:srgbClr>
            </a:duotone>
          </a:blip>
          <a:srcRect b="8397"/>
          <a:stretch>
            <a:fillRect/>
          </a:stretch>
        </p:blipFill>
        <p:spPr bwMode="auto">
          <a:xfrm>
            <a:off x="4721437" y="4724400"/>
            <a:ext cx="1755563" cy="1676400"/>
          </a:xfrm>
          <a:prstGeom prst="rect">
            <a:avLst/>
          </a:prstGeom>
          <a:noFill/>
        </p:spPr>
      </p:pic>
      <p:pic>
        <p:nvPicPr>
          <p:cNvPr id="13" name="Picture 6" descr="http://thumbs.dreamstime.com/z/bitter-pill-hard-medicine-to-swallow-word-prescription-tablet-words-white-illustrate-difficult-idea-40933660.jpg"/>
          <p:cNvPicPr>
            <a:picLocks noChangeAspect="1" noChangeArrowheads="1"/>
          </p:cNvPicPr>
          <p:nvPr/>
        </p:nvPicPr>
        <p:blipFill>
          <a:blip r:embed="rId2" cstate="print">
            <a:duotone>
              <a:prstClr val="black"/>
              <a:srgbClr val="00B050">
                <a:tint val="45000"/>
                <a:satMod val="400000"/>
              </a:srgbClr>
            </a:duotone>
          </a:blip>
          <a:srcRect b="8397"/>
          <a:stretch>
            <a:fillRect/>
          </a:stretch>
        </p:blipFill>
        <p:spPr bwMode="auto">
          <a:xfrm>
            <a:off x="6702637" y="4724400"/>
            <a:ext cx="1755563" cy="1676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112646"/>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11"/>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12"/>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42</a:t>
            </a:fld>
            <a:endParaRPr lang="en-US"/>
          </a:p>
        </p:txBody>
      </p:sp>
      <p:pic>
        <p:nvPicPr>
          <p:cNvPr id="5" name="Picture 2"/>
          <p:cNvPicPr>
            <a:picLocks noChangeAspect="1" noChangeArrowheads="1"/>
          </p:cNvPicPr>
          <p:nvPr/>
        </p:nvPicPr>
        <p:blipFill>
          <a:blip r:embed="rId2" cstate="print"/>
          <a:srcRect/>
          <a:stretch>
            <a:fillRect/>
          </a:stretch>
        </p:blipFill>
        <p:spPr bwMode="auto">
          <a:xfrm>
            <a:off x="3429000" y="304800"/>
            <a:ext cx="5410200" cy="2819400"/>
          </a:xfrm>
          <a:prstGeom prst="rect">
            <a:avLst/>
          </a:prstGeom>
          <a:noFill/>
          <a:ln w="9525">
            <a:noFill/>
            <a:miter lim="800000"/>
            <a:headEnd/>
            <a:tailEnd/>
          </a:ln>
        </p:spPr>
      </p:pic>
      <p:sp>
        <p:nvSpPr>
          <p:cNvPr id="6" name="TextBox 5"/>
          <p:cNvSpPr txBox="1"/>
          <p:nvPr/>
        </p:nvSpPr>
        <p:spPr>
          <a:xfrm>
            <a:off x="228600" y="152400"/>
            <a:ext cx="3124200" cy="3108543"/>
          </a:xfrm>
          <a:prstGeom prst="rect">
            <a:avLst/>
          </a:prstGeom>
          <a:noFill/>
        </p:spPr>
        <p:txBody>
          <a:bodyPr wrap="square" rtlCol="0">
            <a:spAutoFit/>
          </a:bodyPr>
          <a:lstStyle/>
          <a:p>
            <a:pPr algn="ctr"/>
            <a:r>
              <a:rPr lang="en-US" sz="2800" dirty="0" smtClean="0">
                <a:solidFill>
                  <a:schemeClr val="bg2"/>
                </a:solidFill>
              </a:rPr>
              <a:t>We are still taking </a:t>
            </a:r>
            <a:r>
              <a:rPr lang="en-US" sz="2800" dirty="0" err="1" smtClean="0">
                <a:solidFill>
                  <a:schemeClr val="bg2"/>
                </a:solidFill>
              </a:rPr>
              <a:t>p+Al</a:t>
            </a:r>
            <a:r>
              <a:rPr lang="en-US" sz="2800" dirty="0" smtClean="0">
                <a:solidFill>
                  <a:schemeClr val="bg2"/>
                </a:solidFill>
              </a:rPr>
              <a:t> data, with a diminished program, and working hard to ensure some key measurements.</a:t>
            </a:r>
          </a:p>
        </p:txBody>
      </p:sp>
      <p:pic>
        <p:nvPicPr>
          <p:cNvPr id="1026" name="Picture 2"/>
          <p:cNvPicPr>
            <a:picLocks noChangeAspect="1" noChangeArrowheads="1"/>
          </p:cNvPicPr>
          <p:nvPr/>
        </p:nvPicPr>
        <p:blipFill>
          <a:blip r:embed="rId3" cstate="print"/>
          <a:srcRect l="1171" t="18750" r="5124" b="20833"/>
          <a:stretch>
            <a:fillRect/>
          </a:stretch>
        </p:blipFill>
        <p:spPr bwMode="auto">
          <a:xfrm>
            <a:off x="304800" y="3307080"/>
            <a:ext cx="8534400" cy="30937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43</a:t>
            </a:fld>
            <a:endParaRPr lang="en-US"/>
          </a:p>
        </p:txBody>
      </p:sp>
      <p:sp>
        <p:nvSpPr>
          <p:cNvPr id="5" name="TextBox 4"/>
          <p:cNvSpPr txBox="1"/>
          <p:nvPr/>
        </p:nvSpPr>
        <p:spPr>
          <a:xfrm>
            <a:off x="2396608" y="2515850"/>
            <a:ext cx="4467633" cy="1446550"/>
          </a:xfrm>
          <a:prstGeom prst="rect">
            <a:avLst/>
          </a:prstGeom>
          <a:noFill/>
        </p:spPr>
        <p:txBody>
          <a:bodyPr wrap="none" rtlCol="0">
            <a:spAutoFit/>
          </a:bodyPr>
          <a:lstStyle/>
          <a:p>
            <a:pPr algn="ctr"/>
            <a:r>
              <a:rPr lang="en-US" sz="4400" dirty="0" smtClean="0">
                <a:solidFill>
                  <a:schemeClr val="bg2"/>
                </a:solidFill>
              </a:rPr>
              <a:t>Run-16</a:t>
            </a:r>
          </a:p>
          <a:p>
            <a:pPr algn="ctr"/>
            <a:r>
              <a:rPr lang="en-US" sz="4400" dirty="0" smtClean="0">
                <a:solidFill>
                  <a:schemeClr val="bg2"/>
                </a:solidFill>
              </a:rPr>
              <a:t>Beam Use Request</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44</a:t>
            </a:fld>
            <a:endParaRPr lang="en-US"/>
          </a:p>
        </p:txBody>
      </p:sp>
      <p:sp>
        <p:nvSpPr>
          <p:cNvPr id="5" name="TextBox 4"/>
          <p:cNvSpPr txBox="1"/>
          <p:nvPr/>
        </p:nvSpPr>
        <p:spPr>
          <a:xfrm>
            <a:off x="1479356" y="177225"/>
            <a:ext cx="6369244" cy="584775"/>
          </a:xfrm>
          <a:prstGeom prst="rect">
            <a:avLst/>
          </a:prstGeom>
          <a:noFill/>
        </p:spPr>
        <p:txBody>
          <a:bodyPr wrap="none" rtlCol="0">
            <a:spAutoFit/>
          </a:bodyPr>
          <a:lstStyle/>
          <a:p>
            <a:r>
              <a:rPr lang="en-US" sz="3200" u="sng" dirty="0" smtClean="0">
                <a:solidFill>
                  <a:schemeClr val="bg2"/>
                </a:solidFill>
              </a:rPr>
              <a:t>What did the PAC (you) say last year?</a:t>
            </a:r>
          </a:p>
        </p:txBody>
      </p:sp>
      <p:pic>
        <p:nvPicPr>
          <p:cNvPr id="56321" name="Picture 1"/>
          <p:cNvPicPr>
            <a:picLocks noChangeAspect="1" noChangeArrowheads="1"/>
          </p:cNvPicPr>
          <p:nvPr/>
        </p:nvPicPr>
        <p:blipFill>
          <a:blip r:embed="rId2" cstate="print"/>
          <a:srcRect/>
          <a:stretch>
            <a:fillRect/>
          </a:stretch>
        </p:blipFill>
        <p:spPr bwMode="auto">
          <a:xfrm>
            <a:off x="345763" y="1219200"/>
            <a:ext cx="8417237" cy="1981200"/>
          </a:xfrm>
          <a:prstGeom prst="rect">
            <a:avLst/>
          </a:prstGeom>
          <a:noFill/>
          <a:ln w="9525">
            <a:noFill/>
            <a:miter lim="800000"/>
            <a:headEnd/>
            <a:tailEnd/>
          </a:ln>
        </p:spPr>
      </p:pic>
      <p:pic>
        <p:nvPicPr>
          <p:cNvPr id="56322" name="Picture 2"/>
          <p:cNvPicPr>
            <a:picLocks noChangeAspect="1" noChangeArrowheads="1"/>
          </p:cNvPicPr>
          <p:nvPr/>
        </p:nvPicPr>
        <p:blipFill>
          <a:blip r:embed="rId3" cstate="print"/>
          <a:srcRect/>
          <a:stretch>
            <a:fillRect/>
          </a:stretch>
        </p:blipFill>
        <p:spPr bwMode="auto">
          <a:xfrm>
            <a:off x="95250" y="3705225"/>
            <a:ext cx="8972550" cy="1476375"/>
          </a:xfrm>
          <a:prstGeom prst="rect">
            <a:avLst/>
          </a:prstGeom>
          <a:noFill/>
          <a:ln w="9525">
            <a:noFill/>
            <a:miter lim="800000"/>
            <a:headEnd/>
            <a:tailEnd/>
          </a:ln>
        </p:spPr>
      </p:pic>
      <p:sp>
        <p:nvSpPr>
          <p:cNvPr id="11" name="Rectangle 10"/>
          <p:cNvSpPr/>
          <p:nvPr/>
        </p:nvSpPr>
        <p:spPr>
          <a:xfrm>
            <a:off x="8382000" y="4419600"/>
            <a:ext cx="6096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09600" y="6183868"/>
            <a:ext cx="8229600" cy="369332"/>
          </a:xfrm>
          <a:prstGeom prst="rect">
            <a:avLst/>
          </a:prstGeom>
        </p:spPr>
        <p:txBody>
          <a:bodyPr wrap="square">
            <a:spAutoFit/>
          </a:bodyPr>
          <a:lstStyle/>
          <a:p>
            <a:r>
              <a:rPr lang="en-US" dirty="0" smtClean="0">
                <a:solidFill>
                  <a:schemeClr val="bg1"/>
                </a:solidFill>
              </a:rPr>
              <a:t>http://www.bnl.gov/npp/docs/pac0614/Overall%20recommendations%20final.pdf</a:t>
            </a:r>
            <a:endParaRPr lang="en-US" dirty="0">
              <a:solidFill>
                <a:schemeClr val="bg1"/>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45</a:t>
            </a:fld>
            <a:endParaRPr lang="en-US"/>
          </a:p>
        </p:txBody>
      </p:sp>
      <p:pic>
        <p:nvPicPr>
          <p:cNvPr id="2050" name="Picture 2"/>
          <p:cNvPicPr>
            <a:picLocks noChangeAspect="1" noChangeArrowheads="1"/>
          </p:cNvPicPr>
          <p:nvPr/>
        </p:nvPicPr>
        <p:blipFill>
          <a:blip r:embed="rId2" cstate="print"/>
          <a:srcRect/>
          <a:stretch>
            <a:fillRect/>
          </a:stretch>
        </p:blipFill>
        <p:spPr bwMode="auto">
          <a:xfrm>
            <a:off x="304800" y="685800"/>
            <a:ext cx="8534400" cy="4621300"/>
          </a:xfrm>
          <a:prstGeom prst="rect">
            <a:avLst/>
          </a:prstGeom>
          <a:noFill/>
          <a:ln w="9525">
            <a:noFill/>
            <a:miter lim="800000"/>
            <a:headEnd/>
            <a:tailEnd/>
          </a:ln>
        </p:spPr>
      </p:pic>
      <p:sp>
        <p:nvSpPr>
          <p:cNvPr id="6" name="TextBox 5"/>
          <p:cNvSpPr txBox="1"/>
          <p:nvPr/>
        </p:nvSpPr>
        <p:spPr>
          <a:xfrm>
            <a:off x="2057400" y="76200"/>
            <a:ext cx="4835811" cy="584775"/>
          </a:xfrm>
          <a:prstGeom prst="rect">
            <a:avLst/>
          </a:prstGeom>
          <a:noFill/>
        </p:spPr>
        <p:txBody>
          <a:bodyPr wrap="none" rtlCol="0">
            <a:spAutoFit/>
          </a:bodyPr>
          <a:lstStyle/>
          <a:p>
            <a:r>
              <a:rPr lang="en-US" sz="3200" u="sng" dirty="0" smtClean="0">
                <a:solidFill>
                  <a:schemeClr val="bg2"/>
                </a:solidFill>
              </a:rPr>
              <a:t>PHENIX Proposal for Run-16</a:t>
            </a:r>
          </a:p>
        </p:txBody>
      </p:sp>
      <p:sp>
        <p:nvSpPr>
          <p:cNvPr id="7" name="TextBox 6"/>
          <p:cNvSpPr txBox="1"/>
          <p:nvPr/>
        </p:nvSpPr>
        <p:spPr>
          <a:xfrm>
            <a:off x="-112932" y="5486400"/>
            <a:ext cx="9333132" cy="954107"/>
          </a:xfrm>
          <a:prstGeom prst="rect">
            <a:avLst/>
          </a:prstGeom>
          <a:noFill/>
        </p:spPr>
        <p:txBody>
          <a:bodyPr wrap="none" rtlCol="0">
            <a:spAutoFit/>
          </a:bodyPr>
          <a:lstStyle/>
          <a:p>
            <a:pPr algn="ctr"/>
            <a:r>
              <a:rPr lang="en-US" sz="2800" dirty="0" smtClean="0">
                <a:solidFill>
                  <a:schemeClr val="bg2"/>
                </a:solidFill>
              </a:rPr>
              <a:t>We present a plan assuming 10 week so </a:t>
            </a:r>
            <a:r>
              <a:rPr lang="en-US" sz="2800" dirty="0" err="1" smtClean="0">
                <a:solidFill>
                  <a:schemeClr val="bg2"/>
                </a:solidFill>
              </a:rPr>
              <a:t>Au+Au</a:t>
            </a:r>
            <a:r>
              <a:rPr lang="en-US" sz="2800" dirty="0" smtClean="0">
                <a:solidFill>
                  <a:schemeClr val="bg2"/>
                </a:solidFill>
              </a:rPr>
              <a:t> @ 200 </a:t>
            </a:r>
            <a:r>
              <a:rPr lang="en-US" sz="2800" dirty="0" err="1" smtClean="0">
                <a:solidFill>
                  <a:schemeClr val="bg2"/>
                </a:solidFill>
              </a:rPr>
              <a:t>GeV</a:t>
            </a:r>
            <a:endParaRPr lang="en-US" sz="2800" dirty="0" smtClean="0">
              <a:solidFill>
                <a:schemeClr val="bg2"/>
              </a:solidFill>
            </a:endParaRPr>
          </a:p>
          <a:p>
            <a:pPr algn="ctr"/>
            <a:r>
              <a:rPr lang="en-US" sz="2800" u="sng" dirty="0" smtClean="0">
                <a:solidFill>
                  <a:srgbClr val="FFFF00"/>
                </a:solidFill>
              </a:rPr>
              <a:t>The optimum for PHENIX is to run Option A and Option B both</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46</a:t>
            </a:fld>
            <a:endParaRPr lang="en-US"/>
          </a:p>
        </p:txBody>
      </p:sp>
      <p:sp>
        <p:nvSpPr>
          <p:cNvPr id="7" name="TextBox 6"/>
          <p:cNvSpPr txBox="1"/>
          <p:nvPr/>
        </p:nvSpPr>
        <p:spPr>
          <a:xfrm>
            <a:off x="1143000" y="76200"/>
            <a:ext cx="7053278" cy="646331"/>
          </a:xfrm>
          <a:prstGeom prst="rect">
            <a:avLst/>
          </a:prstGeom>
          <a:noFill/>
        </p:spPr>
        <p:txBody>
          <a:bodyPr wrap="none" rtlCol="0">
            <a:spAutoFit/>
          </a:bodyPr>
          <a:lstStyle/>
          <a:p>
            <a:r>
              <a:rPr lang="en-US" sz="3600" u="sng" dirty="0" smtClean="0">
                <a:solidFill>
                  <a:schemeClr val="bg2"/>
                </a:solidFill>
              </a:rPr>
              <a:t>Run-16 </a:t>
            </a:r>
            <a:r>
              <a:rPr lang="en-US" sz="3600" u="sng" dirty="0" err="1" smtClean="0">
                <a:solidFill>
                  <a:schemeClr val="bg2"/>
                </a:solidFill>
              </a:rPr>
              <a:t>Au+Au</a:t>
            </a:r>
            <a:r>
              <a:rPr lang="en-US" sz="3600" u="sng" dirty="0" smtClean="0">
                <a:solidFill>
                  <a:schemeClr val="bg2"/>
                </a:solidFill>
              </a:rPr>
              <a:t> @ 200 </a:t>
            </a:r>
            <a:r>
              <a:rPr lang="en-US" sz="3600" u="sng" dirty="0" err="1" smtClean="0">
                <a:solidFill>
                  <a:schemeClr val="bg2"/>
                </a:solidFill>
              </a:rPr>
              <a:t>GeV</a:t>
            </a:r>
            <a:r>
              <a:rPr lang="en-US" sz="3600" u="sng" dirty="0" smtClean="0">
                <a:solidFill>
                  <a:schemeClr val="bg2"/>
                </a:solidFill>
              </a:rPr>
              <a:t> [Default?]</a:t>
            </a:r>
          </a:p>
        </p:txBody>
      </p:sp>
      <p:sp>
        <p:nvSpPr>
          <p:cNvPr id="8" name="TextBox 7"/>
          <p:cNvSpPr txBox="1"/>
          <p:nvPr/>
        </p:nvSpPr>
        <p:spPr>
          <a:xfrm>
            <a:off x="1721894" y="772180"/>
            <a:ext cx="5812873" cy="954107"/>
          </a:xfrm>
          <a:prstGeom prst="rect">
            <a:avLst/>
          </a:prstGeom>
          <a:noFill/>
        </p:spPr>
        <p:txBody>
          <a:bodyPr wrap="none" rtlCol="0">
            <a:spAutoFit/>
          </a:bodyPr>
          <a:lstStyle/>
          <a:p>
            <a:pPr algn="ctr"/>
            <a:r>
              <a:rPr lang="en-US" sz="2800" dirty="0" smtClean="0">
                <a:solidFill>
                  <a:schemeClr val="bg2"/>
                </a:solidFill>
              </a:rPr>
              <a:t>No new PHENIX detector capabilities</a:t>
            </a:r>
          </a:p>
          <a:p>
            <a:pPr algn="ctr"/>
            <a:r>
              <a:rPr lang="en-US" sz="2800" dirty="0" smtClean="0">
                <a:solidFill>
                  <a:schemeClr val="bg2"/>
                </a:solidFill>
              </a:rPr>
              <a:t>Run-14 was so successful, hard to beat</a:t>
            </a:r>
          </a:p>
        </p:txBody>
      </p:sp>
      <p:sp>
        <p:nvSpPr>
          <p:cNvPr id="9" name="TextBox 8"/>
          <p:cNvSpPr txBox="1"/>
          <p:nvPr/>
        </p:nvSpPr>
        <p:spPr>
          <a:xfrm>
            <a:off x="533400" y="4800600"/>
            <a:ext cx="8458200" cy="1938992"/>
          </a:xfrm>
          <a:prstGeom prst="rect">
            <a:avLst/>
          </a:prstGeom>
          <a:noFill/>
        </p:spPr>
        <p:txBody>
          <a:bodyPr wrap="square" rtlCol="0">
            <a:spAutoFit/>
          </a:bodyPr>
          <a:lstStyle/>
          <a:p>
            <a:pPr algn="ctr"/>
            <a:r>
              <a:rPr lang="en-US" sz="2800" dirty="0" smtClean="0">
                <a:solidFill>
                  <a:schemeClr val="bg2"/>
                </a:solidFill>
              </a:rPr>
              <a:t>Most likely scenario, we record </a:t>
            </a:r>
          </a:p>
          <a:p>
            <a:pPr algn="ctr"/>
            <a:r>
              <a:rPr lang="en-US" sz="2800" dirty="0" smtClean="0">
                <a:solidFill>
                  <a:schemeClr val="bg2"/>
                </a:solidFill>
              </a:rPr>
              <a:t>1.8 nb</a:t>
            </a:r>
            <a:r>
              <a:rPr lang="en-US" sz="2800" baseline="30000" dirty="0" smtClean="0">
                <a:solidFill>
                  <a:schemeClr val="bg2"/>
                </a:solidFill>
              </a:rPr>
              <a:t>-1</a:t>
            </a:r>
            <a:r>
              <a:rPr lang="en-US" sz="2800" dirty="0" smtClean="0">
                <a:solidFill>
                  <a:schemeClr val="bg2"/>
                </a:solidFill>
              </a:rPr>
              <a:t> (compared with our 2.3 nb</a:t>
            </a:r>
            <a:r>
              <a:rPr lang="en-US" sz="2800" baseline="30000" dirty="0" smtClean="0">
                <a:solidFill>
                  <a:schemeClr val="bg2"/>
                </a:solidFill>
              </a:rPr>
              <a:t>-1</a:t>
            </a:r>
            <a:r>
              <a:rPr lang="en-US" sz="2800" dirty="0" smtClean="0">
                <a:solidFill>
                  <a:schemeClr val="bg2"/>
                </a:solidFill>
              </a:rPr>
              <a:t> from Run-14)</a:t>
            </a:r>
          </a:p>
          <a:p>
            <a:pPr algn="ctr"/>
            <a:endParaRPr lang="en-US" sz="700" dirty="0" smtClean="0">
              <a:solidFill>
                <a:schemeClr val="bg2"/>
              </a:solidFill>
            </a:endParaRPr>
          </a:p>
          <a:p>
            <a:pPr algn="ctr"/>
            <a:r>
              <a:rPr lang="en-US" sz="2800" i="1" dirty="0" smtClean="0">
                <a:solidFill>
                  <a:schemeClr val="bg2"/>
                </a:solidFill>
              </a:rPr>
              <a:t>Also, serious concern about VTX status (i.e. Run-15 damage) and thus high-occupancy efficiency</a:t>
            </a:r>
          </a:p>
        </p:txBody>
      </p:sp>
      <p:pic>
        <p:nvPicPr>
          <p:cNvPr id="44033" name="Picture 1"/>
          <p:cNvPicPr>
            <a:picLocks noChangeAspect="1" noChangeArrowheads="1"/>
          </p:cNvPicPr>
          <p:nvPr/>
        </p:nvPicPr>
        <p:blipFill>
          <a:blip r:embed="rId2" cstate="print"/>
          <a:srcRect/>
          <a:stretch>
            <a:fillRect/>
          </a:stretch>
        </p:blipFill>
        <p:spPr bwMode="auto">
          <a:xfrm>
            <a:off x="1143000" y="1704975"/>
            <a:ext cx="7010400" cy="3095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47</a:t>
            </a:fld>
            <a:endParaRPr lang="en-US"/>
          </a:p>
        </p:txBody>
      </p:sp>
      <p:sp>
        <p:nvSpPr>
          <p:cNvPr id="5" name="TextBox 4"/>
          <p:cNvSpPr txBox="1"/>
          <p:nvPr/>
        </p:nvSpPr>
        <p:spPr>
          <a:xfrm>
            <a:off x="2743200" y="1219200"/>
            <a:ext cx="3919856" cy="1446550"/>
          </a:xfrm>
          <a:prstGeom prst="rect">
            <a:avLst/>
          </a:prstGeom>
          <a:noFill/>
        </p:spPr>
        <p:txBody>
          <a:bodyPr wrap="none" rtlCol="0">
            <a:spAutoFit/>
          </a:bodyPr>
          <a:lstStyle/>
          <a:p>
            <a:pPr algn="ctr"/>
            <a:r>
              <a:rPr lang="en-US" sz="4400" u="sng" dirty="0" smtClean="0">
                <a:solidFill>
                  <a:schemeClr val="bg2"/>
                </a:solidFill>
              </a:rPr>
              <a:t>Option A</a:t>
            </a:r>
          </a:p>
          <a:p>
            <a:pPr algn="ctr"/>
            <a:r>
              <a:rPr lang="en-US" sz="4400" dirty="0" smtClean="0">
                <a:solidFill>
                  <a:schemeClr val="bg2"/>
                </a:solidFill>
              </a:rPr>
              <a:t>62 </a:t>
            </a:r>
            <a:r>
              <a:rPr lang="en-US" sz="4400" dirty="0" err="1" smtClean="0">
                <a:solidFill>
                  <a:schemeClr val="bg2"/>
                </a:solidFill>
              </a:rPr>
              <a:t>GeV</a:t>
            </a:r>
            <a:r>
              <a:rPr lang="en-US" sz="4400" dirty="0" smtClean="0">
                <a:solidFill>
                  <a:schemeClr val="bg2"/>
                </a:solidFill>
              </a:rPr>
              <a:t> Program</a:t>
            </a:r>
          </a:p>
        </p:txBody>
      </p:sp>
      <p:pic>
        <p:nvPicPr>
          <p:cNvPr id="6" name="Picture 2"/>
          <p:cNvPicPr>
            <a:picLocks noChangeAspect="1" noChangeArrowheads="1"/>
          </p:cNvPicPr>
          <p:nvPr/>
        </p:nvPicPr>
        <p:blipFill>
          <a:blip r:embed="rId2" cstate="print"/>
          <a:srcRect t="26382" b="29098"/>
          <a:stretch>
            <a:fillRect/>
          </a:stretch>
        </p:blipFill>
        <p:spPr bwMode="auto">
          <a:xfrm>
            <a:off x="304800" y="3124200"/>
            <a:ext cx="8534400" cy="205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48</a:t>
            </a:fld>
            <a:endParaRPr lang="en-US"/>
          </a:p>
        </p:txBody>
      </p:sp>
      <p:pic>
        <p:nvPicPr>
          <p:cNvPr id="59395" name="Picture 3"/>
          <p:cNvPicPr>
            <a:picLocks noChangeAspect="1" noChangeArrowheads="1"/>
          </p:cNvPicPr>
          <p:nvPr/>
        </p:nvPicPr>
        <p:blipFill>
          <a:blip r:embed="rId2" cstate="print"/>
          <a:srcRect/>
          <a:stretch>
            <a:fillRect/>
          </a:stretch>
        </p:blipFill>
        <p:spPr bwMode="auto">
          <a:xfrm>
            <a:off x="338138" y="866775"/>
            <a:ext cx="8467725" cy="3781425"/>
          </a:xfrm>
          <a:prstGeom prst="rect">
            <a:avLst/>
          </a:prstGeom>
          <a:noFill/>
          <a:ln w="9525">
            <a:noFill/>
            <a:miter lim="800000"/>
            <a:headEnd/>
            <a:tailEnd/>
          </a:ln>
        </p:spPr>
      </p:pic>
      <p:sp>
        <p:nvSpPr>
          <p:cNvPr id="6" name="TextBox 5"/>
          <p:cNvSpPr txBox="1"/>
          <p:nvPr/>
        </p:nvSpPr>
        <p:spPr>
          <a:xfrm>
            <a:off x="3310982" y="76200"/>
            <a:ext cx="2708818" cy="646331"/>
          </a:xfrm>
          <a:prstGeom prst="rect">
            <a:avLst/>
          </a:prstGeom>
          <a:noFill/>
        </p:spPr>
        <p:txBody>
          <a:bodyPr wrap="none" rtlCol="0">
            <a:spAutoFit/>
          </a:bodyPr>
          <a:lstStyle/>
          <a:p>
            <a:r>
              <a:rPr lang="en-US" sz="3600" u="sng" dirty="0" smtClean="0">
                <a:solidFill>
                  <a:schemeClr val="bg2"/>
                </a:solidFill>
              </a:rPr>
              <a:t>Why 62 </a:t>
            </a:r>
            <a:r>
              <a:rPr lang="en-US" sz="3600" u="sng" dirty="0" err="1" smtClean="0">
                <a:solidFill>
                  <a:schemeClr val="bg2"/>
                </a:solidFill>
              </a:rPr>
              <a:t>GeV</a:t>
            </a:r>
            <a:r>
              <a:rPr lang="en-US" sz="3600" u="sng" dirty="0" smtClean="0">
                <a:solidFill>
                  <a:schemeClr val="bg2"/>
                </a:solidFill>
              </a:rPr>
              <a:t>?</a:t>
            </a:r>
          </a:p>
        </p:txBody>
      </p:sp>
      <p:sp>
        <p:nvSpPr>
          <p:cNvPr id="7" name="TextBox 6"/>
          <p:cNvSpPr txBox="1"/>
          <p:nvPr/>
        </p:nvSpPr>
        <p:spPr>
          <a:xfrm>
            <a:off x="304800" y="4837093"/>
            <a:ext cx="8763000" cy="954107"/>
          </a:xfrm>
          <a:prstGeom prst="rect">
            <a:avLst/>
          </a:prstGeom>
          <a:noFill/>
        </p:spPr>
        <p:txBody>
          <a:bodyPr wrap="square" rtlCol="0">
            <a:spAutoFit/>
          </a:bodyPr>
          <a:lstStyle/>
          <a:p>
            <a:pPr algn="ctr"/>
            <a:r>
              <a:rPr lang="en-US" sz="2800" dirty="0" smtClean="0">
                <a:solidFill>
                  <a:srgbClr val="FFFF00"/>
                </a:solidFill>
              </a:rPr>
              <a:t>Heavy Flavor electrons </a:t>
            </a:r>
            <a:r>
              <a:rPr lang="en-US" sz="2800" u="sng" dirty="0" smtClean="0">
                <a:solidFill>
                  <a:srgbClr val="FFFF00"/>
                </a:solidFill>
              </a:rPr>
              <a:t>enhanced</a:t>
            </a:r>
            <a:r>
              <a:rPr lang="en-US" sz="2800" dirty="0" smtClean="0">
                <a:solidFill>
                  <a:srgbClr val="FFFF00"/>
                </a:solidFill>
              </a:rPr>
              <a:t> (not suppressed) </a:t>
            </a:r>
          </a:p>
          <a:p>
            <a:pPr algn="ctr"/>
            <a:r>
              <a:rPr lang="en-US" sz="2800" dirty="0" smtClean="0">
                <a:solidFill>
                  <a:srgbClr val="FFFF00"/>
                </a:solidFill>
              </a:rPr>
              <a:t>in </a:t>
            </a:r>
            <a:r>
              <a:rPr lang="en-US" sz="2800" dirty="0" err="1" smtClean="0">
                <a:solidFill>
                  <a:srgbClr val="FFFF00"/>
                </a:solidFill>
              </a:rPr>
              <a:t>Au+Au</a:t>
            </a:r>
            <a:r>
              <a:rPr lang="en-US" sz="2800" dirty="0" smtClean="0">
                <a:solidFill>
                  <a:srgbClr val="FFFF00"/>
                </a:solidFill>
              </a:rPr>
              <a:t> collisions at 62 </a:t>
            </a:r>
            <a:r>
              <a:rPr lang="en-US" sz="2800" dirty="0" err="1" smtClean="0">
                <a:solidFill>
                  <a:srgbClr val="FFFF00"/>
                </a:solidFill>
              </a:rPr>
              <a:t>GeV</a:t>
            </a:r>
            <a:r>
              <a:rPr lang="en-US" sz="2800" dirty="0" smtClean="0">
                <a:solidFill>
                  <a:srgbClr val="FFFF00"/>
                </a:solidFill>
              </a:rPr>
              <a:t> !</a:t>
            </a:r>
          </a:p>
        </p:txBody>
      </p:sp>
      <p:sp>
        <p:nvSpPr>
          <p:cNvPr id="8" name="TextBox 7"/>
          <p:cNvSpPr txBox="1"/>
          <p:nvPr/>
        </p:nvSpPr>
        <p:spPr>
          <a:xfrm>
            <a:off x="554021" y="6019800"/>
            <a:ext cx="8208979" cy="400110"/>
          </a:xfrm>
          <a:prstGeom prst="rect">
            <a:avLst/>
          </a:prstGeom>
          <a:noFill/>
        </p:spPr>
        <p:txBody>
          <a:bodyPr wrap="none" rtlCol="0">
            <a:spAutoFit/>
          </a:bodyPr>
          <a:lstStyle/>
          <a:p>
            <a:r>
              <a:rPr lang="en-US" sz="2000" dirty="0" smtClean="0">
                <a:solidFill>
                  <a:schemeClr val="bg2"/>
                </a:solidFill>
              </a:rPr>
              <a:t>Published http://journals.aps.org/prc/abstract/10.1103/PhysRevC.91.044907</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8600" y="838200"/>
            <a:ext cx="4419600" cy="5715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DEC780D8-E978-4CA6-90ED-B711AF6CF522}" type="slidenum">
              <a:rPr lang="en-US" smtClean="0"/>
              <a:pPr/>
              <a:t>49</a:t>
            </a:fld>
            <a:endParaRPr lang="en-US"/>
          </a:p>
        </p:txBody>
      </p:sp>
      <p:pic>
        <p:nvPicPr>
          <p:cNvPr id="62466" name="Picture 2"/>
          <p:cNvPicPr>
            <a:picLocks noChangeAspect="1" noChangeArrowheads="1"/>
          </p:cNvPicPr>
          <p:nvPr/>
        </p:nvPicPr>
        <p:blipFill>
          <a:blip r:embed="rId2" cstate="print"/>
          <a:srcRect/>
          <a:stretch>
            <a:fillRect/>
          </a:stretch>
        </p:blipFill>
        <p:spPr bwMode="auto">
          <a:xfrm>
            <a:off x="228600" y="923925"/>
            <a:ext cx="4248150" cy="5629275"/>
          </a:xfrm>
          <a:prstGeom prst="rect">
            <a:avLst/>
          </a:prstGeom>
          <a:noFill/>
          <a:ln w="9525">
            <a:noFill/>
            <a:miter lim="800000"/>
            <a:headEnd/>
            <a:tailEnd/>
          </a:ln>
        </p:spPr>
      </p:pic>
      <p:sp>
        <p:nvSpPr>
          <p:cNvPr id="5" name="TextBox 4"/>
          <p:cNvSpPr txBox="1"/>
          <p:nvPr/>
        </p:nvSpPr>
        <p:spPr>
          <a:xfrm>
            <a:off x="1780583" y="115669"/>
            <a:ext cx="5458417" cy="646331"/>
          </a:xfrm>
          <a:prstGeom prst="rect">
            <a:avLst/>
          </a:prstGeom>
          <a:noFill/>
        </p:spPr>
        <p:txBody>
          <a:bodyPr wrap="none" rtlCol="0">
            <a:spAutoFit/>
          </a:bodyPr>
          <a:lstStyle/>
          <a:p>
            <a:r>
              <a:rPr lang="en-US" sz="3600" i="1" u="sng" dirty="0" smtClean="0">
                <a:solidFill>
                  <a:schemeClr val="bg2"/>
                </a:solidFill>
              </a:rPr>
              <a:t>Strange</a:t>
            </a:r>
            <a:r>
              <a:rPr lang="en-US" sz="3600" u="sng" dirty="0" smtClean="0">
                <a:solidFill>
                  <a:schemeClr val="bg2"/>
                </a:solidFill>
              </a:rPr>
              <a:t> Heavy Quark Trends</a:t>
            </a:r>
          </a:p>
        </p:txBody>
      </p:sp>
      <p:sp>
        <p:nvSpPr>
          <p:cNvPr id="6" name="TextBox 5"/>
          <p:cNvSpPr txBox="1"/>
          <p:nvPr/>
        </p:nvSpPr>
        <p:spPr>
          <a:xfrm>
            <a:off x="4724400" y="1061621"/>
            <a:ext cx="4114800" cy="5262979"/>
          </a:xfrm>
          <a:prstGeom prst="rect">
            <a:avLst/>
          </a:prstGeom>
          <a:noFill/>
        </p:spPr>
        <p:txBody>
          <a:bodyPr wrap="square" rtlCol="0">
            <a:spAutoFit/>
          </a:bodyPr>
          <a:lstStyle/>
          <a:p>
            <a:pPr algn="ctr"/>
            <a:r>
              <a:rPr lang="en-US" sz="2800" dirty="0" smtClean="0">
                <a:solidFill>
                  <a:schemeClr val="bg2"/>
                </a:solidFill>
              </a:rPr>
              <a:t>Nuclear modification factor uncertainties dominated by lack of </a:t>
            </a:r>
            <a:r>
              <a:rPr lang="en-US" sz="2800" dirty="0" err="1" smtClean="0">
                <a:solidFill>
                  <a:schemeClr val="bg2"/>
                </a:solidFill>
              </a:rPr>
              <a:t>p+p</a:t>
            </a:r>
            <a:r>
              <a:rPr lang="en-US" sz="2800" dirty="0" smtClean="0">
                <a:solidFill>
                  <a:schemeClr val="bg2"/>
                </a:solidFill>
              </a:rPr>
              <a:t> RHIC reference</a:t>
            </a:r>
          </a:p>
          <a:p>
            <a:pPr algn="ctr"/>
            <a:endParaRPr lang="en-US" sz="2800" dirty="0" smtClean="0">
              <a:solidFill>
                <a:schemeClr val="bg2"/>
              </a:solidFill>
            </a:endParaRPr>
          </a:p>
          <a:p>
            <a:pPr algn="ctr"/>
            <a:r>
              <a:rPr lang="en-US" sz="2800" dirty="0" smtClean="0">
                <a:solidFill>
                  <a:schemeClr val="bg2"/>
                </a:solidFill>
              </a:rPr>
              <a:t>Quenching theory predicts suppression</a:t>
            </a:r>
          </a:p>
          <a:p>
            <a:pPr algn="ctr"/>
            <a:endParaRPr lang="en-US" sz="2800" dirty="0" smtClean="0">
              <a:solidFill>
                <a:schemeClr val="bg2"/>
              </a:solidFill>
            </a:endParaRPr>
          </a:p>
          <a:p>
            <a:pPr algn="ctr"/>
            <a:r>
              <a:rPr lang="en-US" sz="2800" dirty="0" smtClean="0">
                <a:solidFill>
                  <a:schemeClr val="bg2"/>
                </a:solidFill>
              </a:rPr>
              <a:t>What about charm flow?</a:t>
            </a:r>
          </a:p>
          <a:p>
            <a:pPr algn="ctr"/>
            <a:endParaRPr lang="en-US" sz="2800" dirty="0" smtClean="0">
              <a:solidFill>
                <a:schemeClr val="bg2"/>
              </a:solidFill>
            </a:endParaRPr>
          </a:p>
          <a:p>
            <a:pPr algn="ctr"/>
            <a:r>
              <a:rPr lang="en-US" sz="2800" dirty="0" smtClean="0">
                <a:solidFill>
                  <a:schemeClr val="bg2"/>
                </a:solidFill>
              </a:rPr>
              <a:t>Elliptic flow,</a:t>
            </a:r>
          </a:p>
          <a:p>
            <a:pPr algn="ctr"/>
            <a:r>
              <a:rPr lang="en-US" sz="2800" dirty="0" smtClean="0">
                <a:solidFill>
                  <a:schemeClr val="bg2"/>
                </a:solidFill>
              </a:rPr>
              <a:t>Uncertainties are too large</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5</a:t>
            </a:fld>
            <a:endParaRPr lang="en-US"/>
          </a:p>
        </p:txBody>
      </p:sp>
      <p:sp>
        <p:nvSpPr>
          <p:cNvPr id="5" name="Rectangle 4"/>
          <p:cNvSpPr/>
          <p:nvPr/>
        </p:nvSpPr>
        <p:spPr>
          <a:xfrm>
            <a:off x="762000" y="5619690"/>
            <a:ext cx="8001000" cy="400110"/>
          </a:xfrm>
          <a:prstGeom prst="rect">
            <a:avLst/>
          </a:prstGeom>
        </p:spPr>
        <p:txBody>
          <a:bodyPr wrap="square">
            <a:spAutoFit/>
          </a:bodyPr>
          <a:lstStyle/>
          <a:p>
            <a:r>
              <a:rPr lang="en-US" sz="2000" dirty="0" smtClean="0">
                <a:solidFill>
                  <a:schemeClr val="bg1"/>
                </a:solidFill>
              </a:rPr>
              <a:t>http://journals.aps.org/prl/abstract/10.1103/PhysRevLett.114.192301</a:t>
            </a:r>
            <a:endParaRPr lang="en-US" sz="2000" dirty="0">
              <a:solidFill>
                <a:schemeClr val="bg1"/>
              </a:solidFill>
            </a:endParaRPr>
          </a:p>
        </p:txBody>
      </p:sp>
      <p:pic>
        <p:nvPicPr>
          <p:cNvPr id="14339" name="Picture 3"/>
          <p:cNvPicPr>
            <a:picLocks noChangeAspect="1" noChangeArrowheads="1"/>
          </p:cNvPicPr>
          <p:nvPr/>
        </p:nvPicPr>
        <p:blipFill>
          <a:blip r:embed="rId2" cstate="print"/>
          <a:srcRect/>
          <a:stretch>
            <a:fillRect/>
          </a:stretch>
        </p:blipFill>
        <p:spPr bwMode="auto">
          <a:xfrm>
            <a:off x="274320" y="762000"/>
            <a:ext cx="8641080" cy="4800600"/>
          </a:xfrm>
          <a:prstGeom prst="rect">
            <a:avLst/>
          </a:prstGeom>
          <a:noFill/>
          <a:ln w="9525">
            <a:noFill/>
            <a:miter lim="800000"/>
            <a:headEnd/>
            <a:tailEnd/>
          </a:ln>
        </p:spPr>
      </p:pic>
      <p:sp>
        <p:nvSpPr>
          <p:cNvPr id="6" name="TextBox 5"/>
          <p:cNvSpPr txBox="1"/>
          <p:nvPr/>
        </p:nvSpPr>
        <p:spPr>
          <a:xfrm>
            <a:off x="181136" y="76200"/>
            <a:ext cx="8886664" cy="523220"/>
          </a:xfrm>
          <a:prstGeom prst="rect">
            <a:avLst/>
          </a:prstGeom>
          <a:noFill/>
        </p:spPr>
        <p:txBody>
          <a:bodyPr wrap="none" rtlCol="0">
            <a:spAutoFit/>
          </a:bodyPr>
          <a:lstStyle/>
          <a:p>
            <a:r>
              <a:rPr lang="en-US" sz="2800" u="sng" dirty="0" smtClean="0">
                <a:solidFill>
                  <a:schemeClr val="bg2"/>
                </a:solidFill>
              </a:rPr>
              <a:t>Definitive Confirmation of Long-Range Correlations in </a:t>
            </a:r>
            <a:r>
              <a:rPr lang="en-US" sz="2800" u="sng" dirty="0" err="1" smtClean="0">
                <a:solidFill>
                  <a:schemeClr val="bg2"/>
                </a:solidFill>
              </a:rPr>
              <a:t>d+Au</a:t>
            </a:r>
            <a:endParaRPr lang="en-US" sz="2800" u="sng" dirty="0" smtClean="0">
              <a:solidFill>
                <a:schemeClr val="bg2"/>
              </a:solidFill>
            </a:endParaRPr>
          </a:p>
        </p:txBody>
      </p:sp>
      <p:pic>
        <p:nvPicPr>
          <p:cNvPr id="14338" name="Picture 2"/>
          <p:cNvPicPr>
            <a:picLocks noChangeAspect="1" noChangeArrowheads="1"/>
          </p:cNvPicPr>
          <p:nvPr/>
        </p:nvPicPr>
        <p:blipFill>
          <a:blip r:embed="rId3" cstate="print"/>
          <a:srcRect l="26940" t="23958" r="22108" b="29167"/>
          <a:stretch>
            <a:fillRect/>
          </a:stretch>
        </p:blipFill>
        <p:spPr bwMode="auto">
          <a:xfrm>
            <a:off x="152400" y="685800"/>
            <a:ext cx="8849360" cy="4892928"/>
          </a:xfrm>
          <a:prstGeom prst="rect">
            <a:avLst/>
          </a:prstGeom>
          <a:noFill/>
          <a:ln w="9525">
            <a:solidFill>
              <a:schemeClr val="tx1"/>
            </a:solidFill>
            <a:miter lim="800000"/>
            <a:headEnd/>
            <a:tailEnd/>
          </a:ln>
        </p:spPr>
      </p:pic>
      <p:sp>
        <p:nvSpPr>
          <p:cNvPr id="7" name="TextBox 6"/>
          <p:cNvSpPr txBox="1"/>
          <p:nvPr/>
        </p:nvSpPr>
        <p:spPr>
          <a:xfrm>
            <a:off x="598484" y="6019800"/>
            <a:ext cx="7859716" cy="523220"/>
          </a:xfrm>
          <a:prstGeom prst="rect">
            <a:avLst/>
          </a:prstGeom>
          <a:noFill/>
        </p:spPr>
        <p:txBody>
          <a:bodyPr wrap="none" rtlCol="0">
            <a:spAutoFit/>
          </a:bodyPr>
          <a:lstStyle/>
          <a:p>
            <a:r>
              <a:rPr lang="en-US" sz="2800" dirty="0" smtClean="0">
                <a:solidFill>
                  <a:srgbClr val="FFFF00"/>
                </a:solidFill>
              </a:rPr>
              <a:t>Compelling motivation for </a:t>
            </a:r>
            <a:r>
              <a:rPr lang="en-US" sz="2800" baseline="30000" dirty="0" smtClean="0">
                <a:solidFill>
                  <a:srgbClr val="FFFF00"/>
                </a:solidFill>
              </a:rPr>
              <a:t>3</a:t>
            </a:r>
            <a:r>
              <a:rPr lang="en-US" sz="2800" dirty="0" smtClean="0">
                <a:solidFill>
                  <a:srgbClr val="FFFF00"/>
                </a:solidFill>
              </a:rPr>
              <a:t>He+Au and </a:t>
            </a:r>
            <a:r>
              <a:rPr lang="en-US" sz="2800" dirty="0" err="1" smtClean="0">
                <a:solidFill>
                  <a:srgbClr val="FFFF00"/>
                </a:solidFill>
              </a:rPr>
              <a:t>p+Au</a:t>
            </a:r>
            <a:r>
              <a:rPr lang="en-US" sz="2800" dirty="0" smtClean="0">
                <a:solidFill>
                  <a:srgbClr val="FFFF00"/>
                </a:solidFill>
              </a:rPr>
              <a:t> running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50</a:t>
            </a:fld>
            <a:endParaRPr lang="en-US"/>
          </a:p>
        </p:txBody>
      </p:sp>
      <p:pic>
        <p:nvPicPr>
          <p:cNvPr id="15362" name="Picture 2"/>
          <p:cNvPicPr>
            <a:picLocks noChangeAspect="1" noChangeArrowheads="1"/>
          </p:cNvPicPr>
          <p:nvPr/>
        </p:nvPicPr>
        <p:blipFill>
          <a:blip r:embed="rId2" cstate="print"/>
          <a:srcRect/>
          <a:stretch>
            <a:fillRect/>
          </a:stretch>
        </p:blipFill>
        <p:spPr bwMode="auto">
          <a:xfrm>
            <a:off x="923925" y="239456"/>
            <a:ext cx="7305675" cy="5627944"/>
          </a:xfrm>
          <a:prstGeom prst="rect">
            <a:avLst/>
          </a:prstGeom>
          <a:noFill/>
          <a:ln w="9525">
            <a:noFill/>
            <a:miter lim="800000"/>
            <a:headEnd/>
            <a:tailEnd/>
          </a:ln>
        </p:spPr>
      </p:pic>
      <p:sp>
        <p:nvSpPr>
          <p:cNvPr id="6" name="TextBox 5"/>
          <p:cNvSpPr txBox="1"/>
          <p:nvPr/>
        </p:nvSpPr>
        <p:spPr>
          <a:xfrm>
            <a:off x="554021" y="6019800"/>
            <a:ext cx="8208979" cy="400110"/>
          </a:xfrm>
          <a:prstGeom prst="rect">
            <a:avLst/>
          </a:prstGeom>
          <a:noFill/>
        </p:spPr>
        <p:txBody>
          <a:bodyPr wrap="none" rtlCol="0">
            <a:spAutoFit/>
          </a:bodyPr>
          <a:lstStyle/>
          <a:p>
            <a:r>
              <a:rPr lang="en-US" sz="2000" dirty="0" smtClean="0">
                <a:solidFill>
                  <a:schemeClr val="bg2"/>
                </a:solidFill>
              </a:rPr>
              <a:t>Published http://journals.aps.org/prc/abstract/10.1103/PhysRevC.91.044907</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51</a:t>
            </a:fld>
            <a:endParaRPr lang="en-US"/>
          </a:p>
        </p:txBody>
      </p:sp>
      <p:pic>
        <p:nvPicPr>
          <p:cNvPr id="60418" name="Picture 2"/>
          <p:cNvPicPr>
            <a:picLocks noChangeAspect="1" noChangeArrowheads="1"/>
          </p:cNvPicPr>
          <p:nvPr/>
        </p:nvPicPr>
        <p:blipFill>
          <a:blip r:embed="rId2" cstate="print"/>
          <a:srcRect b="23287"/>
          <a:stretch>
            <a:fillRect/>
          </a:stretch>
        </p:blipFill>
        <p:spPr bwMode="auto">
          <a:xfrm>
            <a:off x="1371600" y="762000"/>
            <a:ext cx="6524625" cy="1676400"/>
          </a:xfrm>
          <a:prstGeom prst="rect">
            <a:avLst/>
          </a:prstGeom>
          <a:noFill/>
          <a:ln w="9525">
            <a:noFill/>
            <a:miter lim="800000"/>
            <a:headEnd/>
            <a:tailEnd/>
          </a:ln>
        </p:spPr>
      </p:pic>
      <p:sp>
        <p:nvSpPr>
          <p:cNvPr id="5" name="TextBox 4"/>
          <p:cNvSpPr txBox="1"/>
          <p:nvPr/>
        </p:nvSpPr>
        <p:spPr>
          <a:xfrm>
            <a:off x="762000" y="76200"/>
            <a:ext cx="7953780" cy="646331"/>
          </a:xfrm>
          <a:prstGeom prst="rect">
            <a:avLst/>
          </a:prstGeom>
          <a:noFill/>
        </p:spPr>
        <p:txBody>
          <a:bodyPr wrap="none" rtlCol="0">
            <a:spAutoFit/>
          </a:bodyPr>
          <a:lstStyle/>
          <a:p>
            <a:r>
              <a:rPr lang="en-US" sz="3600" u="sng" dirty="0" smtClean="0">
                <a:solidFill>
                  <a:schemeClr val="bg2"/>
                </a:solidFill>
              </a:rPr>
              <a:t>Projections with PHENIX Silicon Detectors</a:t>
            </a:r>
          </a:p>
        </p:txBody>
      </p:sp>
      <p:pic>
        <p:nvPicPr>
          <p:cNvPr id="9" name="Picture 2"/>
          <p:cNvPicPr>
            <a:picLocks noChangeAspect="1" noChangeArrowheads="1"/>
          </p:cNvPicPr>
          <p:nvPr/>
        </p:nvPicPr>
        <p:blipFill>
          <a:blip r:embed="rId3" cstate="print"/>
          <a:srcRect/>
          <a:stretch>
            <a:fillRect/>
          </a:stretch>
        </p:blipFill>
        <p:spPr bwMode="auto">
          <a:xfrm>
            <a:off x="983364" y="3048000"/>
            <a:ext cx="7322436" cy="3505200"/>
          </a:xfrm>
          <a:prstGeom prst="rect">
            <a:avLst/>
          </a:prstGeom>
          <a:noFill/>
          <a:ln w="9525">
            <a:noFill/>
            <a:miter lim="800000"/>
            <a:headEnd/>
            <a:tailEnd/>
          </a:ln>
        </p:spPr>
      </p:pic>
      <p:sp>
        <p:nvSpPr>
          <p:cNvPr id="10" name="TextBox 9"/>
          <p:cNvSpPr txBox="1"/>
          <p:nvPr/>
        </p:nvSpPr>
        <p:spPr>
          <a:xfrm>
            <a:off x="1828800" y="2590800"/>
            <a:ext cx="1609736" cy="523220"/>
          </a:xfrm>
          <a:prstGeom prst="rect">
            <a:avLst/>
          </a:prstGeom>
          <a:noFill/>
        </p:spPr>
        <p:txBody>
          <a:bodyPr wrap="none" rtlCol="0">
            <a:spAutoFit/>
          </a:bodyPr>
          <a:lstStyle/>
          <a:p>
            <a:r>
              <a:rPr lang="en-US" sz="2800" dirty="0" smtClean="0">
                <a:solidFill>
                  <a:schemeClr val="bg2"/>
                </a:solidFill>
              </a:rPr>
              <a:t>Published</a:t>
            </a:r>
          </a:p>
        </p:txBody>
      </p:sp>
      <p:sp>
        <p:nvSpPr>
          <p:cNvPr id="11" name="TextBox 10"/>
          <p:cNvSpPr txBox="1"/>
          <p:nvPr/>
        </p:nvSpPr>
        <p:spPr>
          <a:xfrm>
            <a:off x="5638800" y="2590800"/>
            <a:ext cx="1579278" cy="523220"/>
          </a:xfrm>
          <a:prstGeom prst="rect">
            <a:avLst/>
          </a:prstGeom>
          <a:noFill/>
        </p:spPr>
        <p:txBody>
          <a:bodyPr wrap="none" rtlCol="0">
            <a:spAutoFit/>
          </a:bodyPr>
          <a:lstStyle/>
          <a:p>
            <a:r>
              <a:rPr lang="en-US" sz="2800" dirty="0" smtClean="0">
                <a:solidFill>
                  <a:schemeClr val="bg2"/>
                </a:solidFill>
              </a:rPr>
              <a:t>Projected</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52</a:t>
            </a:fld>
            <a:endParaRPr lang="en-US"/>
          </a:p>
        </p:txBody>
      </p:sp>
      <p:pic>
        <p:nvPicPr>
          <p:cNvPr id="99331" name="Picture 3"/>
          <p:cNvPicPr>
            <a:picLocks noChangeAspect="1" noChangeArrowheads="1"/>
          </p:cNvPicPr>
          <p:nvPr/>
        </p:nvPicPr>
        <p:blipFill>
          <a:blip r:embed="rId2" cstate="print"/>
          <a:srcRect/>
          <a:stretch>
            <a:fillRect/>
          </a:stretch>
        </p:blipFill>
        <p:spPr bwMode="auto">
          <a:xfrm>
            <a:off x="1143000" y="838200"/>
            <a:ext cx="7086600" cy="4858236"/>
          </a:xfrm>
          <a:prstGeom prst="rect">
            <a:avLst/>
          </a:prstGeom>
          <a:noFill/>
          <a:ln w="9525">
            <a:noFill/>
            <a:miter lim="800000"/>
            <a:headEnd/>
            <a:tailEnd/>
          </a:ln>
        </p:spPr>
      </p:pic>
      <p:sp>
        <p:nvSpPr>
          <p:cNvPr id="5" name="TextBox 4"/>
          <p:cNvSpPr txBox="1"/>
          <p:nvPr/>
        </p:nvSpPr>
        <p:spPr>
          <a:xfrm>
            <a:off x="1905000" y="152400"/>
            <a:ext cx="5491119" cy="584775"/>
          </a:xfrm>
          <a:prstGeom prst="rect">
            <a:avLst/>
          </a:prstGeom>
          <a:noFill/>
        </p:spPr>
        <p:txBody>
          <a:bodyPr wrap="none" rtlCol="0">
            <a:spAutoFit/>
          </a:bodyPr>
          <a:lstStyle/>
          <a:p>
            <a:r>
              <a:rPr lang="en-US" sz="3200" u="sng" dirty="0" smtClean="0">
                <a:solidFill>
                  <a:schemeClr val="bg2"/>
                </a:solidFill>
              </a:rPr>
              <a:t>Heavy-Flavor Flow (?) at 62 </a:t>
            </a:r>
            <a:r>
              <a:rPr lang="en-US" sz="3200" u="sng" dirty="0" err="1" smtClean="0">
                <a:solidFill>
                  <a:schemeClr val="bg2"/>
                </a:solidFill>
              </a:rPr>
              <a:t>GeV</a:t>
            </a:r>
            <a:endParaRPr lang="en-US" sz="3200" u="sng" dirty="0" smtClean="0">
              <a:solidFill>
                <a:schemeClr val="bg2"/>
              </a:solidFill>
            </a:endParaRPr>
          </a:p>
        </p:txBody>
      </p:sp>
      <p:sp>
        <p:nvSpPr>
          <p:cNvPr id="6" name="TextBox 5"/>
          <p:cNvSpPr txBox="1"/>
          <p:nvPr/>
        </p:nvSpPr>
        <p:spPr>
          <a:xfrm>
            <a:off x="381000" y="5791200"/>
            <a:ext cx="8458200" cy="954107"/>
          </a:xfrm>
          <a:prstGeom prst="rect">
            <a:avLst/>
          </a:prstGeom>
          <a:noFill/>
        </p:spPr>
        <p:txBody>
          <a:bodyPr wrap="square" rtlCol="0">
            <a:spAutoFit/>
          </a:bodyPr>
          <a:lstStyle/>
          <a:p>
            <a:pPr algn="ctr"/>
            <a:r>
              <a:rPr lang="en-US" sz="2800" dirty="0" smtClean="0">
                <a:solidFill>
                  <a:schemeClr val="bg2"/>
                </a:solidFill>
              </a:rPr>
              <a:t>Key information on whether enhancement is </a:t>
            </a:r>
          </a:p>
          <a:p>
            <a:pPr algn="ctr"/>
            <a:r>
              <a:rPr lang="en-US" sz="2800" dirty="0" smtClean="0">
                <a:solidFill>
                  <a:schemeClr val="bg2"/>
                </a:solidFill>
              </a:rPr>
              <a:t>initial state or from final state flow</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53</a:t>
            </a:fld>
            <a:endParaRPr lang="en-US"/>
          </a:p>
        </p:txBody>
      </p:sp>
      <p:sp>
        <p:nvSpPr>
          <p:cNvPr id="6" name="TextBox 5"/>
          <p:cNvSpPr txBox="1"/>
          <p:nvPr/>
        </p:nvSpPr>
        <p:spPr>
          <a:xfrm>
            <a:off x="3124200" y="76200"/>
            <a:ext cx="2872902" cy="646331"/>
          </a:xfrm>
          <a:prstGeom prst="rect">
            <a:avLst/>
          </a:prstGeom>
          <a:noFill/>
        </p:spPr>
        <p:txBody>
          <a:bodyPr wrap="none" rtlCol="0">
            <a:spAutoFit/>
          </a:bodyPr>
          <a:lstStyle/>
          <a:p>
            <a:r>
              <a:rPr lang="en-US" sz="3600" u="sng" dirty="0" err="1" smtClean="0">
                <a:solidFill>
                  <a:schemeClr val="bg2"/>
                </a:solidFill>
              </a:rPr>
              <a:t>p+p</a:t>
            </a:r>
            <a:r>
              <a:rPr lang="en-US" sz="3600" u="sng" dirty="0" smtClean="0">
                <a:solidFill>
                  <a:schemeClr val="bg2"/>
                </a:solidFill>
              </a:rPr>
              <a:t> @ 62 </a:t>
            </a:r>
            <a:r>
              <a:rPr lang="en-US" sz="3600" u="sng" dirty="0" err="1" smtClean="0">
                <a:solidFill>
                  <a:schemeClr val="bg2"/>
                </a:solidFill>
              </a:rPr>
              <a:t>GeV</a:t>
            </a:r>
            <a:endParaRPr lang="en-US" sz="3600" u="sng" dirty="0" smtClean="0">
              <a:solidFill>
                <a:schemeClr val="bg2"/>
              </a:solidFill>
            </a:endParaRPr>
          </a:p>
        </p:txBody>
      </p:sp>
      <p:pic>
        <p:nvPicPr>
          <p:cNvPr id="5" name="Picture 4"/>
          <p:cNvPicPr>
            <a:picLocks noChangeAspect="1" noChangeArrowheads="1"/>
          </p:cNvPicPr>
          <p:nvPr/>
        </p:nvPicPr>
        <p:blipFill>
          <a:blip r:embed="rId2" cstate="print"/>
          <a:srcRect/>
          <a:stretch>
            <a:fillRect/>
          </a:stretch>
        </p:blipFill>
        <p:spPr bwMode="auto">
          <a:xfrm>
            <a:off x="1981200" y="838200"/>
            <a:ext cx="5103247" cy="4800600"/>
          </a:xfrm>
          <a:prstGeom prst="rect">
            <a:avLst/>
          </a:prstGeom>
          <a:noFill/>
          <a:ln w="28575">
            <a:solidFill>
              <a:srgbClr val="FFFF00"/>
            </a:solidFill>
            <a:miter lim="800000"/>
            <a:headEnd/>
            <a:tailEnd/>
          </a:ln>
        </p:spPr>
      </p:pic>
      <p:sp>
        <p:nvSpPr>
          <p:cNvPr id="7" name="TextBox 6"/>
          <p:cNvSpPr txBox="1"/>
          <p:nvPr/>
        </p:nvSpPr>
        <p:spPr>
          <a:xfrm>
            <a:off x="0" y="5715000"/>
            <a:ext cx="9144000" cy="1107996"/>
          </a:xfrm>
          <a:prstGeom prst="rect">
            <a:avLst/>
          </a:prstGeom>
          <a:noFill/>
        </p:spPr>
        <p:txBody>
          <a:bodyPr wrap="square" rtlCol="0">
            <a:spAutoFit/>
          </a:bodyPr>
          <a:lstStyle/>
          <a:p>
            <a:pPr algn="ctr"/>
            <a:r>
              <a:rPr lang="en-US" sz="2800" dirty="0" smtClean="0">
                <a:solidFill>
                  <a:srgbClr val="FFFF00"/>
                </a:solidFill>
              </a:rPr>
              <a:t>Provides critical baseline for heavy flavor measurements</a:t>
            </a:r>
          </a:p>
          <a:p>
            <a:pPr algn="ctr"/>
            <a:r>
              <a:rPr lang="en-US" sz="2800" dirty="0" smtClean="0">
                <a:solidFill>
                  <a:srgbClr val="FFFF00"/>
                </a:solidFill>
              </a:rPr>
              <a:t>Significant cancellation of </a:t>
            </a:r>
            <a:r>
              <a:rPr lang="en-US" sz="2800" dirty="0" err="1" smtClean="0">
                <a:solidFill>
                  <a:srgbClr val="FFFF00"/>
                </a:solidFill>
              </a:rPr>
              <a:t>systematics</a:t>
            </a:r>
            <a:r>
              <a:rPr lang="en-US" sz="2800" dirty="0" smtClean="0">
                <a:solidFill>
                  <a:srgbClr val="FFFF00"/>
                </a:solidFill>
              </a:rPr>
              <a:t> in R</a:t>
            </a:r>
            <a:r>
              <a:rPr lang="en-US" sz="2800" baseline="-25000" dirty="0" smtClean="0">
                <a:solidFill>
                  <a:srgbClr val="FFFF00"/>
                </a:solidFill>
              </a:rPr>
              <a:t>AA</a:t>
            </a:r>
          </a:p>
          <a:p>
            <a:pPr algn="ctr"/>
            <a:endParaRPr lang="en-US" sz="1000" dirty="0" smtClean="0">
              <a:solidFill>
                <a:srgbClr val="FFFF00"/>
              </a:solidFill>
            </a:endParaRPr>
          </a:p>
        </p:txBody>
      </p:sp>
      <p:sp>
        <p:nvSpPr>
          <p:cNvPr id="9" name="TextBox 8"/>
          <p:cNvSpPr txBox="1"/>
          <p:nvPr/>
        </p:nvSpPr>
        <p:spPr>
          <a:xfrm>
            <a:off x="4114800" y="1371600"/>
            <a:ext cx="2241639" cy="461665"/>
          </a:xfrm>
          <a:prstGeom prst="rect">
            <a:avLst/>
          </a:prstGeom>
          <a:noFill/>
        </p:spPr>
        <p:txBody>
          <a:bodyPr wrap="none" rtlCol="0">
            <a:spAutoFit/>
          </a:bodyPr>
          <a:lstStyle/>
          <a:p>
            <a:r>
              <a:rPr lang="en-US" sz="2400" dirty="0" smtClean="0"/>
              <a:t>Existing ISR data</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54</a:t>
            </a:fld>
            <a:endParaRPr lang="en-US"/>
          </a:p>
        </p:txBody>
      </p:sp>
      <p:sp>
        <p:nvSpPr>
          <p:cNvPr id="5" name="TextBox 4"/>
          <p:cNvSpPr txBox="1"/>
          <p:nvPr/>
        </p:nvSpPr>
        <p:spPr>
          <a:xfrm>
            <a:off x="1752600" y="76200"/>
            <a:ext cx="5559022" cy="646331"/>
          </a:xfrm>
          <a:prstGeom prst="rect">
            <a:avLst/>
          </a:prstGeom>
          <a:noFill/>
        </p:spPr>
        <p:txBody>
          <a:bodyPr wrap="none" rtlCol="0">
            <a:spAutoFit/>
          </a:bodyPr>
          <a:lstStyle/>
          <a:p>
            <a:r>
              <a:rPr lang="en-US" sz="3600" u="sng" dirty="0" smtClean="0">
                <a:solidFill>
                  <a:schemeClr val="bg2"/>
                </a:solidFill>
              </a:rPr>
              <a:t>Polarized </a:t>
            </a:r>
            <a:r>
              <a:rPr lang="en-US" sz="3600" u="sng" dirty="0" err="1" smtClean="0">
                <a:solidFill>
                  <a:schemeClr val="bg2"/>
                </a:solidFill>
              </a:rPr>
              <a:t>p+p</a:t>
            </a:r>
            <a:r>
              <a:rPr lang="en-US" sz="3600" u="sng" dirty="0" smtClean="0">
                <a:solidFill>
                  <a:schemeClr val="bg2"/>
                </a:solidFill>
              </a:rPr>
              <a:t> @ 62 </a:t>
            </a:r>
            <a:r>
              <a:rPr lang="en-US" sz="3600" u="sng" dirty="0" err="1" smtClean="0">
                <a:solidFill>
                  <a:schemeClr val="bg2"/>
                </a:solidFill>
              </a:rPr>
              <a:t>GeV</a:t>
            </a:r>
            <a:r>
              <a:rPr lang="en-US" sz="3600" u="sng" dirty="0" smtClean="0">
                <a:solidFill>
                  <a:schemeClr val="bg2"/>
                </a:solidFill>
              </a:rPr>
              <a:t> (LT) </a:t>
            </a:r>
          </a:p>
        </p:txBody>
      </p:sp>
      <p:grpSp>
        <p:nvGrpSpPr>
          <p:cNvPr id="7" name="Group 6"/>
          <p:cNvGrpSpPr/>
          <p:nvPr/>
        </p:nvGrpSpPr>
        <p:grpSpPr>
          <a:xfrm>
            <a:off x="432181" y="533400"/>
            <a:ext cx="8711819" cy="4953000"/>
            <a:chOff x="230077" y="1287101"/>
            <a:chExt cx="8711819" cy="4953000"/>
          </a:xfrm>
        </p:grpSpPr>
        <p:sp>
          <p:nvSpPr>
            <p:cNvPr id="8" name="Title 2"/>
            <p:cNvSpPr txBox="1">
              <a:spLocks/>
            </p:cNvSpPr>
            <p:nvPr/>
          </p:nvSpPr>
          <p:spPr>
            <a:xfrm>
              <a:off x="230077" y="1287101"/>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smtClean="0">
                  <a:solidFill>
                    <a:schemeClr val="bg1"/>
                  </a:solidFill>
                </a:rPr>
                <a:t>Non-zero A</a:t>
              </a:r>
              <a:r>
                <a:rPr lang="en-US" sz="2800" b="1" baseline="-25000" dirty="0" smtClean="0">
                  <a:solidFill>
                    <a:schemeClr val="bg1"/>
                  </a:solidFill>
                </a:rPr>
                <a:t>LT</a:t>
              </a:r>
              <a:r>
                <a:rPr lang="en-US" sz="2800" b="1" dirty="0" smtClean="0">
                  <a:solidFill>
                    <a:schemeClr val="bg1"/>
                  </a:solidFill>
                </a:rPr>
                <a:t> in Semi-Inclusive DIS</a:t>
              </a:r>
              <a:endParaRPr lang="en-US" sz="2800" b="1" dirty="0">
                <a:solidFill>
                  <a:schemeClr val="bg1"/>
                </a:solidFill>
              </a:endParaRPr>
            </a:p>
          </p:txBody>
        </p:sp>
        <p:sp>
          <p:nvSpPr>
            <p:cNvPr id="9" name="Title 2"/>
            <p:cNvSpPr txBox="1">
              <a:spLocks/>
            </p:cNvSpPr>
            <p:nvPr/>
          </p:nvSpPr>
          <p:spPr>
            <a:xfrm>
              <a:off x="307161" y="3021000"/>
              <a:ext cx="8149841" cy="16259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smtClean="0">
                  <a:solidFill>
                    <a:schemeClr val="bg1"/>
                  </a:solidFill>
                </a:rPr>
                <a:t>Non-zero A</a:t>
              </a:r>
              <a:r>
                <a:rPr lang="en-US" sz="2800" b="1" baseline="-25000" dirty="0" smtClean="0">
                  <a:solidFill>
                    <a:schemeClr val="bg1"/>
                  </a:solidFill>
                </a:rPr>
                <a:t>LT</a:t>
              </a:r>
              <a:r>
                <a:rPr lang="en-US" sz="2800" b="1" dirty="0" smtClean="0">
                  <a:solidFill>
                    <a:schemeClr val="bg1"/>
                  </a:solidFill>
                </a:rPr>
                <a:t> in Inclusive Hadron Production </a:t>
              </a:r>
            </a:p>
            <a:p>
              <a:r>
                <a:rPr lang="en-US" sz="2800" b="1" dirty="0" smtClean="0">
                  <a:solidFill>
                    <a:schemeClr val="bg1"/>
                  </a:solidFill>
                </a:rPr>
                <a:t>with a lepton probe</a:t>
              </a:r>
              <a:endParaRPr lang="en-US" sz="2800" b="1" dirty="0">
                <a:solidFill>
                  <a:schemeClr val="bg1"/>
                </a:solidFill>
              </a:endParaRPr>
            </a:p>
          </p:txBody>
        </p:sp>
        <p:sp>
          <p:nvSpPr>
            <p:cNvPr id="10" name="TextBox 9"/>
            <p:cNvSpPr txBox="1"/>
            <p:nvPr/>
          </p:nvSpPr>
          <p:spPr>
            <a:xfrm>
              <a:off x="347769" y="4967060"/>
              <a:ext cx="8594127" cy="523220"/>
            </a:xfrm>
            <a:prstGeom prst="rect">
              <a:avLst/>
            </a:prstGeom>
            <a:noFill/>
          </p:spPr>
          <p:txBody>
            <a:bodyPr wrap="square" rtlCol="0">
              <a:spAutoFit/>
            </a:bodyPr>
            <a:lstStyle/>
            <a:p>
              <a:pPr algn="ctr"/>
              <a:r>
                <a:rPr lang="en-US" sz="2800" b="1" dirty="0" smtClean="0">
                  <a:solidFill>
                    <a:schemeClr val="bg1"/>
                  </a:solidFill>
                </a:rPr>
                <a:t>A non-zero A</a:t>
              </a:r>
              <a:r>
                <a:rPr lang="en-US" sz="2800" b="1" baseline="-25000" dirty="0" smtClean="0">
                  <a:solidFill>
                    <a:schemeClr val="bg1"/>
                  </a:solidFill>
                </a:rPr>
                <a:t>LT</a:t>
              </a:r>
              <a:r>
                <a:rPr lang="en-US" sz="2800" b="1" dirty="0" smtClean="0">
                  <a:solidFill>
                    <a:schemeClr val="bg1"/>
                  </a:solidFill>
                </a:rPr>
                <a:t> in </a:t>
              </a:r>
              <a:r>
                <a:rPr lang="en-US" sz="2800" b="1" dirty="0" err="1" smtClean="0">
                  <a:solidFill>
                    <a:schemeClr val="bg1"/>
                  </a:solidFill>
                </a:rPr>
                <a:t>p+p</a:t>
              </a:r>
              <a:r>
                <a:rPr lang="en-US" sz="2800" b="1" dirty="0" smtClean="0">
                  <a:solidFill>
                    <a:schemeClr val="bg1"/>
                  </a:solidFill>
                </a:rPr>
                <a:t> has never been observed</a:t>
              </a:r>
              <a:endParaRPr lang="en-US" sz="2800" b="1" dirty="0">
                <a:solidFill>
                  <a:schemeClr val="bg1"/>
                </a:solidFill>
              </a:endParaRPr>
            </a:p>
          </p:txBody>
        </p:sp>
        <p:sp>
          <p:nvSpPr>
            <p:cNvPr id="11" name="TextBox 10"/>
            <p:cNvSpPr txBox="1"/>
            <p:nvPr/>
          </p:nvSpPr>
          <p:spPr>
            <a:xfrm>
              <a:off x="347769" y="2851860"/>
              <a:ext cx="7192253" cy="307777"/>
            </a:xfrm>
            <a:prstGeom prst="rect">
              <a:avLst/>
            </a:prstGeom>
            <a:noFill/>
          </p:spPr>
          <p:txBody>
            <a:bodyPr wrap="square" rtlCol="0">
              <a:spAutoFit/>
            </a:bodyPr>
            <a:lstStyle/>
            <a:p>
              <a:r>
                <a:rPr lang="en-US" sz="1400" dirty="0" smtClean="0">
                  <a:solidFill>
                    <a:schemeClr val="bg1"/>
                  </a:solidFill>
                </a:rPr>
                <a:t>Huang, </a:t>
              </a:r>
              <a:r>
                <a:rPr lang="en-US" sz="1400" i="1" dirty="0" smtClean="0">
                  <a:solidFill>
                    <a:schemeClr val="bg1"/>
                  </a:solidFill>
                </a:rPr>
                <a:t>et. al.</a:t>
              </a:r>
              <a:r>
                <a:rPr lang="en-US" sz="1400" dirty="0" smtClean="0">
                  <a:solidFill>
                    <a:schemeClr val="bg1"/>
                  </a:solidFill>
                </a:rPr>
                <a:t> PRL. 108, 052001 (2012)</a:t>
              </a:r>
              <a:endParaRPr lang="en-US" sz="1400" dirty="0">
                <a:solidFill>
                  <a:schemeClr val="bg1"/>
                </a:solidFill>
              </a:endParaRPr>
            </a:p>
          </p:txBody>
        </p:sp>
        <p:sp>
          <p:nvSpPr>
            <p:cNvPr id="12" name="TextBox 11"/>
            <p:cNvSpPr txBox="1"/>
            <p:nvPr/>
          </p:nvSpPr>
          <p:spPr>
            <a:xfrm>
              <a:off x="403586" y="4621512"/>
              <a:ext cx="1374094" cy="307777"/>
            </a:xfrm>
            <a:prstGeom prst="rect">
              <a:avLst/>
            </a:prstGeom>
            <a:noFill/>
          </p:spPr>
          <p:txBody>
            <a:bodyPr wrap="none" rtlCol="0">
              <a:spAutoFit/>
            </a:bodyPr>
            <a:lstStyle/>
            <a:p>
              <a:r>
                <a:rPr lang="en-US" sz="1400" dirty="0" smtClean="0">
                  <a:solidFill>
                    <a:schemeClr val="bg1"/>
                  </a:solidFill>
                </a:rPr>
                <a:t>arXiv:1502.0139</a:t>
              </a:r>
              <a:endParaRPr lang="en-US" sz="1400" dirty="0">
                <a:solidFill>
                  <a:schemeClr val="bg1"/>
                </a:solidFill>
              </a:endParaRPr>
            </a:p>
          </p:txBody>
        </p:sp>
        <p:pic>
          <p:nvPicPr>
            <p:cNvPr id="13" name="Picture 12" descr="latex-image-1.pdf"/>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346296" y="2269795"/>
              <a:ext cx="3761620" cy="409119"/>
            </a:xfrm>
            <a:prstGeom prst="rect">
              <a:avLst/>
            </a:prstGeom>
            <a:solidFill>
              <a:schemeClr val="bg1"/>
            </a:solidFill>
          </p:spPr>
        </p:pic>
        <p:pic>
          <p:nvPicPr>
            <p:cNvPr id="14" name="Picture 13" descr="latex-image-1.pdf"/>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998296" y="4487501"/>
              <a:ext cx="2633815" cy="364682"/>
            </a:xfrm>
            <a:prstGeom prst="rect">
              <a:avLst/>
            </a:prstGeom>
            <a:solidFill>
              <a:schemeClr val="bg1"/>
            </a:solidFill>
          </p:spPr>
        </p:pic>
        <p:pic>
          <p:nvPicPr>
            <p:cNvPr id="15" name="Picture 14" descr="latex-image-1.pdf"/>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498696" y="5698795"/>
              <a:ext cx="3599680" cy="541306"/>
            </a:xfrm>
            <a:prstGeom prst="rect">
              <a:avLst/>
            </a:prstGeom>
            <a:solidFill>
              <a:schemeClr val="bg1"/>
            </a:solidFill>
          </p:spPr>
        </p:pic>
      </p:grpSp>
      <p:sp>
        <p:nvSpPr>
          <p:cNvPr id="16" name="TextBox 15"/>
          <p:cNvSpPr txBox="1"/>
          <p:nvPr/>
        </p:nvSpPr>
        <p:spPr>
          <a:xfrm>
            <a:off x="439873" y="5486400"/>
            <a:ext cx="8761016" cy="1200329"/>
          </a:xfrm>
          <a:prstGeom prst="rect">
            <a:avLst/>
          </a:prstGeom>
          <a:noFill/>
        </p:spPr>
        <p:txBody>
          <a:bodyPr wrap="square" rtlCol="0">
            <a:spAutoFit/>
          </a:bodyPr>
          <a:lstStyle/>
          <a:p>
            <a:pPr algn="ctr"/>
            <a:r>
              <a:rPr lang="en-US" sz="2400" dirty="0" smtClean="0">
                <a:solidFill>
                  <a:srgbClr val="FFFF00"/>
                </a:solidFill>
              </a:rPr>
              <a:t>A non-zero A</a:t>
            </a:r>
            <a:r>
              <a:rPr lang="en-US" sz="2400" baseline="-25000" dirty="0" smtClean="0">
                <a:solidFill>
                  <a:srgbClr val="FFFF00"/>
                </a:solidFill>
              </a:rPr>
              <a:t>LT</a:t>
            </a:r>
            <a:r>
              <a:rPr lang="en-US" sz="2400" dirty="0" smtClean="0">
                <a:solidFill>
                  <a:srgbClr val="FFFF00"/>
                </a:solidFill>
              </a:rPr>
              <a:t> provides strong motivations for future measurements at RHIC in inclusive hadron, jet, and prompt photon channels, and stimulate further theoretical developments.   </a:t>
            </a:r>
            <a:endParaRPr lang="en-US" sz="2400" dirty="0">
              <a:solidFill>
                <a:srgbClr val="FFFF00"/>
              </a:solidFill>
            </a:endParaRPr>
          </a:p>
        </p:txBody>
      </p:sp>
      <p:sp>
        <p:nvSpPr>
          <p:cNvPr id="17" name="TextBox 16"/>
          <p:cNvSpPr txBox="1"/>
          <p:nvPr/>
        </p:nvSpPr>
        <p:spPr>
          <a:xfrm>
            <a:off x="438190" y="2359223"/>
            <a:ext cx="3685624" cy="307777"/>
          </a:xfrm>
          <a:prstGeom prst="rect">
            <a:avLst/>
          </a:prstGeom>
          <a:noFill/>
        </p:spPr>
        <p:txBody>
          <a:bodyPr wrap="none" rtlCol="0">
            <a:spAutoFit/>
          </a:bodyPr>
          <a:lstStyle/>
          <a:p>
            <a:r>
              <a:rPr lang="en-US" sz="1400" dirty="0" smtClean="0">
                <a:solidFill>
                  <a:schemeClr val="bg1"/>
                </a:solidFill>
              </a:rPr>
              <a:t>Also HERMES on proton target, arXiv:1107.4227</a:t>
            </a:r>
            <a:endParaRPr lang="en-US" sz="1400" dirty="0">
              <a:solidFill>
                <a:schemeClr val="bg1"/>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55</a:t>
            </a:fld>
            <a:endParaRPr lang="en-US"/>
          </a:p>
        </p:txBody>
      </p:sp>
      <p:pic>
        <p:nvPicPr>
          <p:cNvPr id="5" name="Picture 1"/>
          <p:cNvPicPr>
            <a:picLocks noChangeAspect="1" noChangeArrowheads="1"/>
          </p:cNvPicPr>
          <p:nvPr/>
        </p:nvPicPr>
        <p:blipFill>
          <a:blip r:embed="rId2" cstate="print"/>
          <a:srcRect/>
          <a:stretch>
            <a:fillRect/>
          </a:stretch>
        </p:blipFill>
        <p:spPr bwMode="auto">
          <a:xfrm>
            <a:off x="471488" y="547688"/>
            <a:ext cx="8201025" cy="5762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56</a:t>
            </a:fld>
            <a:endParaRPr lang="en-US"/>
          </a:p>
        </p:txBody>
      </p:sp>
      <p:sp>
        <p:nvSpPr>
          <p:cNvPr id="5" name="TextBox 4"/>
          <p:cNvSpPr txBox="1"/>
          <p:nvPr/>
        </p:nvSpPr>
        <p:spPr>
          <a:xfrm>
            <a:off x="875777" y="1143000"/>
            <a:ext cx="7502310" cy="1446550"/>
          </a:xfrm>
          <a:prstGeom prst="rect">
            <a:avLst/>
          </a:prstGeom>
          <a:noFill/>
        </p:spPr>
        <p:txBody>
          <a:bodyPr wrap="none" rtlCol="0">
            <a:spAutoFit/>
          </a:bodyPr>
          <a:lstStyle/>
          <a:p>
            <a:pPr algn="ctr"/>
            <a:r>
              <a:rPr lang="en-US" sz="4400" u="sng" dirty="0" smtClean="0">
                <a:solidFill>
                  <a:schemeClr val="bg2"/>
                </a:solidFill>
              </a:rPr>
              <a:t>Option B</a:t>
            </a:r>
          </a:p>
          <a:p>
            <a:pPr algn="ctr"/>
            <a:r>
              <a:rPr lang="en-US" sz="4400" dirty="0" smtClean="0">
                <a:solidFill>
                  <a:schemeClr val="bg2"/>
                </a:solidFill>
              </a:rPr>
              <a:t>Small System Beam Energy Scan</a:t>
            </a:r>
          </a:p>
        </p:txBody>
      </p:sp>
      <p:pic>
        <p:nvPicPr>
          <p:cNvPr id="6" name="Picture 2"/>
          <p:cNvPicPr>
            <a:picLocks noChangeAspect="1" noChangeArrowheads="1"/>
          </p:cNvPicPr>
          <p:nvPr/>
        </p:nvPicPr>
        <p:blipFill>
          <a:blip r:embed="rId2" cstate="print"/>
          <a:srcRect t="70902"/>
          <a:stretch>
            <a:fillRect/>
          </a:stretch>
        </p:blipFill>
        <p:spPr bwMode="auto">
          <a:xfrm>
            <a:off x="304800" y="3505200"/>
            <a:ext cx="8534400" cy="1344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57</a:t>
            </a:fld>
            <a:endParaRPr lang="en-US"/>
          </a:p>
        </p:txBody>
      </p:sp>
      <p:sp>
        <p:nvSpPr>
          <p:cNvPr id="7" name="TextBox 6"/>
          <p:cNvSpPr txBox="1"/>
          <p:nvPr/>
        </p:nvSpPr>
        <p:spPr>
          <a:xfrm>
            <a:off x="1143000" y="152400"/>
            <a:ext cx="6988388" cy="584775"/>
          </a:xfrm>
          <a:prstGeom prst="rect">
            <a:avLst/>
          </a:prstGeom>
          <a:noFill/>
        </p:spPr>
        <p:txBody>
          <a:bodyPr wrap="none" rtlCol="0">
            <a:spAutoFit/>
          </a:bodyPr>
          <a:lstStyle/>
          <a:p>
            <a:r>
              <a:rPr lang="en-US" sz="3200" u="sng" dirty="0" smtClean="0">
                <a:solidFill>
                  <a:schemeClr val="bg2"/>
                </a:solidFill>
              </a:rPr>
              <a:t>Smallest QGP Droplet?   Turn Effects Off?</a:t>
            </a:r>
          </a:p>
        </p:txBody>
      </p:sp>
      <p:pic>
        <p:nvPicPr>
          <p:cNvPr id="8" name="Picture 2"/>
          <p:cNvPicPr>
            <a:picLocks noChangeAspect="1" noChangeArrowheads="1"/>
          </p:cNvPicPr>
          <p:nvPr/>
        </p:nvPicPr>
        <p:blipFill>
          <a:blip r:embed="rId2" cstate="print"/>
          <a:srcRect/>
          <a:stretch>
            <a:fillRect/>
          </a:stretch>
        </p:blipFill>
        <p:spPr bwMode="auto">
          <a:xfrm>
            <a:off x="304800" y="919316"/>
            <a:ext cx="4114800" cy="3119284"/>
          </a:xfrm>
          <a:prstGeom prst="rect">
            <a:avLst/>
          </a:prstGeom>
          <a:noFill/>
          <a:ln w="9525">
            <a:solidFill>
              <a:schemeClr val="tx1"/>
            </a:solidFill>
            <a:miter lim="800000"/>
            <a:headEnd/>
            <a:tailEnd/>
          </a:ln>
        </p:spPr>
      </p:pic>
      <p:sp>
        <p:nvSpPr>
          <p:cNvPr id="9" name="TextBox 8"/>
          <p:cNvSpPr txBox="1"/>
          <p:nvPr/>
        </p:nvSpPr>
        <p:spPr>
          <a:xfrm>
            <a:off x="4572001" y="838200"/>
            <a:ext cx="4267200" cy="3108543"/>
          </a:xfrm>
          <a:prstGeom prst="rect">
            <a:avLst/>
          </a:prstGeom>
          <a:noFill/>
        </p:spPr>
        <p:txBody>
          <a:bodyPr wrap="square" rtlCol="0">
            <a:spAutoFit/>
          </a:bodyPr>
          <a:lstStyle/>
          <a:p>
            <a:pPr algn="ctr"/>
            <a:r>
              <a:rPr lang="en-US" sz="2800" dirty="0" smtClean="0">
                <a:solidFill>
                  <a:schemeClr val="bg2"/>
                </a:solidFill>
              </a:rPr>
              <a:t>Data sets in hand to explore range of geometries </a:t>
            </a:r>
          </a:p>
          <a:p>
            <a:pPr algn="ctr"/>
            <a:r>
              <a:rPr lang="en-US" sz="2800" dirty="0" smtClean="0">
                <a:solidFill>
                  <a:schemeClr val="bg2"/>
                </a:solidFill>
              </a:rPr>
              <a:t>(1, 2, 3 hot spots)</a:t>
            </a:r>
          </a:p>
          <a:p>
            <a:pPr algn="ctr"/>
            <a:endParaRPr lang="en-US" sz="2800" dirty="0" smtClean="0">
              <a:solidFill>
                <a:schemeClr val="bg2"/>
              </a:solidFill>
            </a:endParaRPr>
          </a:p>
          <a:p>
            <a:pPr algn="ctr"/>
            <a:r>
              <a:rPr lang="en-US" sz="2800" dirty="0" smtClean="0">
                <a:solidFill>
                  <a:srgbClr val="FFFF00"/>
                </a:solidFill>
              </a:rPr>
              <a:t>How much energy is required to observe such collective behavior?</a:t>
            </a:r>
          </a:p>
        </p:txBody>
      </p:sp>
      <p:pic>
        <p:nvPicPr>
          <p:cNvPr id="11" name="Picture 2"/>
          <p:cNvPicPr>
            <a:picLocks noChangeAspect="1" noChangeArrowheads="1"/>
          </p:cNvPicPr>
          <p:nvPr/>
        </p:nvPicPr>
        <p:blipFill>
          <a:blip r:embed="rId3" cstate="print"/>
          <a:srcRect l="76395" t="26746" b="5997"/>
          <a:stretch>
            <a:fillRect/>
          </a:stretch>
        </p:blipFill>
        <p:spPr bwMode="auto">
          <a:xfrm>
            <a:off x="7620000" y="4038600"/>
            <a:ext cx="1366838" cy="2563545"/>
          </a:xfrm>
          <a:prstGeom prst="rect">
            <a:avLst/>
          </a:prstGeom>
          <a:noFill/>
          <a:ln w="9525">
            <a:solidFill>
              <a:schemeClr val="tx1"/>
            </a:solidFill>
            <a:miter lim="800000"/>
            <a:headEnd/>
            <a:tailEnd/>
          </a:ln>
        </p:spPr>
      </p:pic>
      <p:sp>
        <p:nvSpPr>
          <p:cNvPr id="12" name="TextBox 11"/>
          <p:cNvSpPr txBox="1"/>
          <p:nvPr/>
        </p:nvSpPr>
        <p:spPr>
          <a:xfrm>
            <a:off x="152400" y="4114800"/>
            <a:ext cx="7696200" cy="2416046"/>
          </a:xfrm>
          <a:prstGeom prst="rect">
            <a:avLst/>
          </a:prstGeom>
          <a:noFill/>
        </p:spPr>
        <p:txBody>
          <a:bodyPr wrap="square" rtlCol="0">
            <a:spAutoFit/>
          </a:bodyPr>
          <a:lstStyle/>
          <a:p>
            <a:r>
              <a:rPr lang="en-US" sz="2800" dirty="0" smtClean="0">
                <a:solidFill>
                  <a:schemeClr val="bg2"/>
                </a:solidFill>
              </a:rPr>
              <a:t>Interesting connection to how the energy is deposited too…</a:t>
            </a:r>
          </a:p>
          <a:p>
            <a:r>
              <a:rPr lang="en-US" sz="1100" dirty="0" smtClean="0">
                <a:solidFill>
                  <a:schemeClr val="bg2"/>
                </a:solidFill>
              </a:rPr>
              <a:t> </a:t>
            </a:r>
          </a:p>
          <a:p>
            <a:r>
              <a:rPr lang="en-US" sz="2800" dirty="0" smtClean="0">
                <a:solidFill>
                  <a:schemeClr val="bg2"/>
                </a:solidFill>
              </a:rPr>
              <a:t>Recall these pictures are for </a:t>
            </a:r>
            <a:r>
              <a:rPr lang="en-US" sz="2800" dirty="0" err="1" smtClean="0">
                <a:solidFill>
                  <a:schemeClr val="bg2"/>
                </a:solidFill>
              </a:rPr>
              <a:t>N</a:t>
            </a:r>
            <a:r>
              <a:rPr lang="en-US" sz="2800" baseline="-25000" dirty="0" err="1" smtClean="0">
                <a:solidFill>
                  <a:schemeClr val="bg2"/>
                </a:solidFill>
              </a:rPr>
              <a:t>cq</a:t>
            </a:r>
            <a:r>
              <a:rPr lang="en-US" sz="2800" dirty="0" smtClean="0">
                <a:solidFill>
                  <a:schemeClr val="bg2"/>
                </a:solidFill>
              </a:rPr>
              <a:t> constituent quarks giving three small hot spots, and the PHENIX data indicating the </a:t>
            </a:r>
            <a:r>
              <a:rPr lang="en-US" sz="2800" dirty="0" err="1" smtClean="0">
                <a:solidFill>
                  <a:schemeClr val="bg2"/>
                </a:solidFill>
              </a:rPr>
              <a:t>N</a:t>
            </a:r>
            <a:r>
              <a:rPr lang="en-US" sz="2800" baseline="-25000" dirty="0" err="1" smtClean="0">
                <a:solidFill>
                  <a:schemeClr val="bg2"/>
                </a:solidFill>
              </a:rPr>
              <a:t>cq</a:t>
            </a:r>
            <a:r>
              <a:rPr lang="en-US" sz="2800" dirty="0" smtClean="0">
                <a:solidFill>
                  <a:schemeClr val="bg2"/>
                </a:solidFill>
              </a:rPr>
              <a:t> scaling breaks &lt; 39 </a:t>
            </a:r>
            <a:r>
              <a:rPr lang="en-US" sz="2800" dirty="0" err="1" smtClean="0">
                <a:solidFill>
                  <a:schemeClr val="bg2"/>
                </a:solidFill>
              </a:rPr>
              <a:t>GeV</a:t>
            </a:r>
            <a:endParaRPr lang="en-US" sz="2800" dirty="0" smtClean="0">
              <a:solidFill>
                <a:schemeClr val="bg2"/>
              </a:solidFill>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58</a:t>
            </a:fld>
            <a:endParaRPr lang="en-US"/>
          </a:p>
        </p:txBody>
      </p:sp>
      <p:sp>
        <p:nvSpPr>
          <p:cNvPr id="5" name="TextBox 4"/>
          <p:cNvSpPr txBox="1"/>
          <p:nvPr/>
        </p:nvSpPr>
        <p:spPr>
          <a:xfrm>
            <a:off x="0" y="762000"/>
            <a:ext cx="9144000" cy="523220"/>
          </a:xfrm>
          <a:prstGeom prst="rect">
            <a:avLst/>
          </a:prstGeom>
          <a:noFill/>
        </p:spPr>
        <p:txBody>
          <a:bodyPr wrap="square" rtlCol="0">
            <a:spAutoFit/>
          </a:bodyPr>
          <a:lstStyle/>
          <a:p>
            <a:pPr algn="ctr"/>
            <a:r>
              <a:rPr lang="en-US" sz="2800" dirty="0" smtClean="0">
                <a:solidFill>
                  <a:schemeClr val="bg2"/>
                </a:solidFill>
              </a:rPr>
              <a:t>Coherent electron Cooling (</a:t>
            </a:r>
            <a:r>
              <a:rPr lang="en-US" sz="2800" dirty="0" err="1" smtClean="0">
                <a:solidFill>
                  <a:schemeClr val="bg2"/>
                </a:solidFill>
              </a:rPr>
              <a:t>CeC</a:t>
            </a:r>
            <a:r>
              <a:rPr lang="en-US" sz="2800" dirty="0" smtClean="0">
                <a:solidFill>
                  <a:schemeClr val="bg2"/>
                </a:solidFill>
              </a:rPr>
              <a:t>) test is key for EIC</a:t>
            </a:r>
          </a:p>
        </p:txBody>
      </p:sp>
      <p:sp>
        <p:nvSpPr>
          <p:cNvPr id="6" name="TextBox 5"/>
          <p:cNvSpPr txBox="1"/>
          <p:nvPr/>
        </p:nvSpPr>
        <p:spPr>
          <a:xfrm>
            <a:off x="3200400" y="115669"/>
            <a:ext cx="2847061" cy="646331"/>
          </a:xfrm>
          <a:prstGeom prst="rect">
            <a:avLst/>
          </a:prstGeom>
          <a:noFill/>
        </p:spPr>
        <p:txBody>
          <a:bodyPr wrap="none" rtlCol="0">
            <a:spAutoFit/>
          </a:bodyPr>
          <a:lstStyle/>
          <a:p>
            <a:r>
              <a:rPr lang="en-US" sz="3600" u="sng" dirty="0" smtClean="0">
                <a:solidFill>
                  <a:schemeClr val="bg2"/>
                </a:solidFill>
              </a:rPr>
              <a:t>The “Wiggler”</a:t>
            </a:r>
          </a:p>
        </p:txBody>
      </p:sp>
      <p:sp>
        <p:nvSpPr>
          <p:cNvPr id="7" name="TextBox 6"/>
          <p:cNvSpPr txBox="1"/>
          <p:nvPr/>
        </p:nvSpPr>
        <p:spPr>
          <a:xfrm>
            <a:off x="304800" y="1295400"/>
            <a:ext cx="8534400" cy="3477875"/>
          </a:xfrm>
          <a:prstGeom prst="rect">
            <a:avLst/>
          </a:prstGeom>
          <a:solidFill>
            <a:schemeClr val="bg1"/>
          </a:solidFill>
        </p:spPr>
        <p:txBody>
          <a:bodyPr wrap="square" rtlCol="0">
            <a:spAutoFit/>
          </a:bodyPr>
          <a:lstStyle/>
          <a:p>
            <a:r>
              <a:rPr lang="en-US" sz="2000" dirty="0" smtClean="0"/>
              <a:t>The Coherent electron Cooling Proof-of-Principle project was planning to install the electron beam line including the </a:t>
            </a:r>
            <a:r>
              <a:rPr lang="en-US" sz="2000" dirty="0" err="1" smtClean="0"/>
              <a:t>undulator</a:t>
            </a:r>
            <a:r>
              <a:rPr lang="en-US" sz="2000" dirty="0" smtClean="0"/>
              <a:t> in IP2 this summer for first beam tests during RHIC Run-15. We are also planning to run </a:t>
            </a:r>
            <a:r>
              <a:rPr lang="en-US" sz="2000" dirty="0" err="1" smtClean="0"/>
              <a:t>pA</a:t>
            </a:r>
            <a:r>
              <a:rPr lang="en-US" sz="2000" dirty="0" smtClean="0"/>
              <a:t> during Run-15 and this asymmetric configuration limits the available aperture in the </a:t>
            </a:r>
            <a:r>
              <a:rPr lang="en-US" sz="2000" dirty="0" err="1" smtClean="0"/>
              <a:t>undulator</a:t>
            </a:r>
            <a:r>
              <a:rPr lang="en-US" sz="2000" dirty="0" smtClean="0"/>
              <a:t>. </a:t>
            </a:r>
          </a:p>
          <a:p>
            <a:endParaRPr lang="en-US" sz="2000" dirty="0" smtClean="0"/>
          </a:p>
          <a:p>
            <a:r>
              <a:rPr lang="en-US" sz="2000" dirty="0" smtClean="0"/>
              <a:t>We are now proposing to set up the electron beam line parallel to the RHIC IR but separate from RHIC to avoid this potential interference. All the tests on the electron beam can still be completed. During the summer of 2015 the </a:t>
            </a:r>
            <a:r>
              <a:rPr lang="en-US" sz="2000" dirty="0" err="1" smtClean="0"/>
              <a:t>undulator</a:t>
            </a:r>
            <a:r>
              <a:rPr lang="en-US" sz="2000" dirty="0" smtClean="0"/>
              <a:t> section would then be moved parallel to itself into the RHIC beam for the full cooling tests during Run-16. For this to work we would need your agreement to schedule only symmetric RHIC beam configurations during Run-16.</a:t>
            </a:r>
          </a:p>
        </p:txBody>
      </p:sp>
      <p:sp>
        <p:nvSpPr>
          <p:cNvPr id="8" name="TextBox 7"/>
          <p:cNvSpPr txBox="1"/>
          <p:nvPr/>
        </p:nvSpPr>
        <p:spPr>
          <a:xfrm>
            <a:off x="152401" y="4800600"/>
            <a:ext cx="8839200" cy="2246769"/>
          </a:xfrm>
          <a:prstGeom prst="rect">
            <a:avLst/>
          </a:prstGeom>
          <a:noFill/>
        </p:spPr>
        <p:txBody>
          <a:bodyPr wrap="square" rtlCol="0">
            <a:spAutoFit/>
          </a:bodyPr>
          <a:lstStyle/>
          <a:p>
            <a:pPr algn="ctr"/>
            <a:r>
              <a:rPr lang="en-US" sz="2800" dirty="0" smtClean="0">
                <a:solidFill>
                  <a:srgbClr val="FFFF00"/>
                </a:solidFill>
              </a:rPr>
              <a:t>Thus we have not proposed any </a:t>
            </a:r>
          </a:p>
          <a:p>
            <a:pPr algn="ctr"/>
            <a:r>
              <a:rPr lang="en-US" sz="2800" dirty="0" err="1" smtClean="0">
                <a:solidFill>
                  <a:srgbClr val="FFFF00"/>
                </a:solidFill>
              </a:rPr>
              <a:t>p+A</a:t>
            </a:r>
            <a:r>
              <a:rPr lang="en-US" sz="2800" dirty="0" smtClean="0">
                <a:solidFill>
                  <a:srgbClr val="FFFF00"/>
                </a:solidFill>
              </a:rPr>
              <a:t> or </a:t>
            </a:r>
            <a:r>
              <a:rPr lang="en-US" sz="2800" baseline="30000" dirty="0" smtClean="0">
                <a:solidFill>
                  <a:srgbClr val="FFFF00"/>
                </a:solidFill>
              </a:rPr>
              <a:t>3</a:t>
            </a:r>
            <a:r>
              <a:rPr lang="en-US" sz="2800" dirty="0" smtClean="0">
                <a:solidFill>
                  <a:srgbClr val="FFFF00"/>
                </a:solidFill>
              </a:rPr>
              <a:t>He+A running in Run-16.</a:t>
            </a:r>
          </a:p>
          <a:p>
            <a:pPr algn="ctr"/>
            <a:r>
              <a:rPr lang="en-US" sz="2800" dirty="0" smtClean="0">
                <a:solidFill>
                  <a:srgbClr val="FFFF00"/>
                </a:solidFill>
              </a:rPr>
              <a:t>Thus, we propose a </a:t>
            </a:r>
            <a:r>
              <a:rPr lang="en-US" sz="2800" dirty="0" err="1" smtClean="0">
                <a:solidFill>
                  <a:srgbClr val="FFFF00"/>
                </a:solidFill>
              </a:rPr>
              <a:t>d+Au</a:t>
            </a:r>
            <a:r>
              <a:rPr lang="en-US" sz="2800" dirty="0" smtClean="0">
                <a:solidFill>
                  <a:srgbClr val="FFFF00"/>
                </a:solidFill>
              </a:rPr>
              <a:t> Beam Energy Scan</a:t>
            </a:r>
          </a:p>
          <a:p>
            <a:pPr algn="ctr"/>
            <a:r>
              <a:rPr lang="en-US" sz="2800" dirty="0" smtClean="0">
                <a:solidFill>
                  <a:srgbClr val="FFFF00"/>
                </a:solidFill>
              </a:rPr>
              <a:t>(see later slides on </a:t>
            </a:r>
            <a:r>
              <a:rPr lang="en-US" sz="2800" dirty="0" err="1" smtClean="0">
                <a:solidFill>
                  <a:srgbClr val="FFFF00"/>
                </a:solidFill>
              </a:rPr>
              <a:t>p+A</a:t>
            </a:r>
            <a:r>
              <a:rPr lang="en-US" sz="2800" dirty="0" smtClean="0">
                <a:solidFill>
                  <a:srgbClr val="FFFF00"/>
                </a:solidFill>
              </a:rPr>
              <a:t>)</a:t>
            </a:r>
          </a:p>
          <a:p>
            <a:pPr algn="ctr"/>
            <a:endParaRPr lang="en-US" sz="2800" dirty="0" smtClean="0">
              <a:solidFill>
                <a:srgbClr val="FFFF00"/>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59</a:t>
            </a:fld>
            <a:endParaRPr lang="en-US"/>
          </a:p>
        </p:txBody>
      </p:sp>
      <p:sp>
        <p:nvSpPr>
          <p:cNvPr id="6" name="TextBox 5"/>
          <p:cNvSpPr txBox="1"/>
          <p:nvPr/>
        </p:nvSpPr>
        <p:spPr>
          <a:xfrm>
            <a:off x="533400" y="76200"/>
            <a:ext cx="7899791" cy="584775"/>
          </a:xfrm>
          <a:prstGeom prst="rect">
            <a:avLst/>
          </a:prstGeom>
          <a:noFill/>
        </p:spPr>
        <p:txBody>
          <a:bodyPr wrap="none" rtlCol="0">
            <a:spAutoFit/>
          </a:bodyPr>
          <a:lstStyle/>
          <a:p>
            <a:r>
              <a:rPr lang="en-US" sz="3200" u="sng" dirty="0" smtClean="0">
                <a:solidFill>
                  <a:schemeClr val="bg2"/>
                </a:solidFill>
              </a:rPr>
              <a:t>What does Hydro + </a:t>
            </a:r>
            <a:r>
              <a:rPr lang="en-US" sz="3200" u="sng" dirty="0" err="1" smtClean="0">
                <a:solidFill>
                  <a:schemeClr val="bg2"/>
                </a:solidFill>
              </a:rPr>
              <a:t>Hadronic</a:t>
            </a:r>
            <a:r>
              <a:rPr lang="en-US" sz="3200" u="sng" dirty="0" smtClean="0">
                <a:solidFill>
                  <a:schemeClr val="bg2"/>
                </a:solidFill>
              </a:rPr>
              <a:t> Cascade Predict?</a:t>
            </a:r>
          </a:p>
        </p:txBody>
      </p:sp>
      <p:sp>
        <p:nvSpPr>
          <p:cNvPr id="9" name="TextBox 8"/>
          <p:cNvSpPr txBox="1"/>
          <p:nvPr/>
        </p:nvSpPr>
        <p:spPr>
          <a:xfrm>
            <a:off x="515898" y="6172200"/>
            <a:ext cx="7942302" cy="369332"/>
          </a:xfrm>
          <a:prstGeom prst="rect">
            <a:avLst/>
          </a:prstGeom>
          <a:noFill/>
        </p:spPr>
        <p:txBody>
          <a:bodyPr wrap="none" rtlCol="0">
            <a:spAutoFit/>
          </a:bodyPr>
          <a:lstStyle/>
          <a:p>
            <a:r>
              <a:rPr lang="en-US" dirty="0" smtClean="0">
                <a:solidFill>
                  <a:schemeClr val="bg2"/>
                </a:solidFill>
              </a:rPr>
              <a:t>Calculation from </a:t>
            </a:r>
            <a:r>
              <a:rPr lang="en-US" dirty="0" err="1" smtClean="0">
                <a:solidFill>
                  <a:schemeClr val="bg2"/>
                </a:solidFill>
              </a:rPr>
              <a:t>superSONIC</a:t>
            </a:r>
            <a:r>
              <a:rPr lang="en-US" dirty="0" smtClean="0">
                <a:solidFill>
                  <a:schemeClr val="bg2"/>
                </a:solidFill>
              </a:rPr>
              <a:t> (Paul </a:t>
            </a:r>
            <a:r>
              <a:rPr lang="en-US" dirty="0" err="1" smtClean="0">
                <a:solidFill>
                  <a:schemeClr val="bg2"/>
                </a:solidFill>
              </a:rPr>
              <a:t>Romatschke</a:t>
            </a:r>
            <a:r>
              <a:rPr lang="en-US" dirty="0" smtClean="0">
                <a:solidFill>
                  <a:schemeClr val="bg2"/>
                </a:solidFill>
              </a:rPr>
              <a:t>) –http://arxiv.org/abs/1502.04745 </a:t>
            </a:r>
          </a:p>
        </p:txBody>
      </p:sp>
      <p:pic>
        <p:nvPicPr>
          <p:cNvPr id="37889" name="Picture 1" descr="C:\NagleShare\He3AuBES\dAuBES\figure_supersonic_dauBES_v2.png"/>
          <p:cNvPicPr>
            <a:picLocks noChangeAspect="1" noChangeArrowheads="1"/>
          </p:cNvPicPr>
          <p:nvPr/>
        </p:nvPicPr>
        <p:blipFill>
          <a:blip r:embed="rId2" cstate="print"/>
          <a:srcRect/>
          <a:stretch>
            <a:fillRect/>
          </a:stretch>
        </p:blipFill>
        <p:spPr bwMode="auto">
          <a:xfrm>
            <a:off x="1257300" y="776287"/>
            <a:ext cx="6629400" cy="5305425"/>
          </a:xfrm>
          <a:prstGeom prst="rect">
            <a:avLst/>
          </a:prstGeom>
          <a:noFill/>
        </p:spPr>
      </p:pic>
      <p:pic>
        <p:nvPicPr>
          <p:cNvPr id="10" name="Picture 1" descr="C:\NagleShare\He3AuBES\dAuBES\figure_supersonic_dauBES_v3.png"/>
          <p:cNvPicPr>
            <a:picLocks noChangeAspect="1" noChangeArrowheads="1"/>
          </p:cNvPicPr>
          <p:nvPr/>
        </p:nvPicPr>
        <p:blipFill>
          <a:blip r:embed="rId3" cstate="print"/>
          <a:srcRect l="10920" t="8618" r="28161" b="52603"/>
          <a:stretch>
            <a:fillRect/>
          </a:stretch>
        </p:blipFill>
        <p:spPr bwMode="auto">
          <a:xfrm>
            <a:off x="2209800" y="762000"/>
            <a:ext cx="3352800" cy="170803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6</a:t>
            </a:fld>
            <a:endParaRPr lang="en-US"/>
          </a:p>
        </p:txBody>
      </p:sp>
      <p:sp>
        <p:nvSpPr>
          <p:cNvPr id="8" name="TextBox 7"/>
          <p:cNvSpPr txBox="1"/>
          <p:nvPr/>
        </p:nvSpPr>
        <p:spPr>
          <a:xfrm>
            <a:off x="1676400" y="76200"/>
            <a:ext cx="5889497" cy="584775"/>
          </a:xfrm>
          <a:prstGeom prst="rect">
            <a:avLst/>
          </a:prstGeom>
          <a:noFill/>
        </p:spPr>
        <p:txBody>
          <a:bodyPr wrap="none" rtlCol="0">
            <a:spAutoFit/>
          </a:bodyPr>
          <a:lstStyle/>
          <a:p>
            <a:r>
              <a:rPr lang="en-US" sz="3200" u="sng" dirty="0" smtClean="0">
                <a:solidFill>
                  <a:schemeClr val="bg2"/>
                </a:solidFill>
              </a:rPr>
              <a:t>PHENIX Beam-Energy Scan Results</a:t>
            </a:r>
          </a:p>
        </p:txBody>
      </p:sp>
      <p:pic>
        <p:nvPicPr>
          <p:cNvPr id="9" name="Picture 1"/>
          <p:cNvPicPr>
            <a:picLocks noChangeAspect="1" noChangeArrowheads="1"/>
          </p:cNvPicPr>
          <p:nvPr/>
        </p:nvPicPr>
        <p:blipFill>
          <a:blip r:embed="rId2" cstate="print"/>
          <a:srcRect/>
          <a:stretch>
            <a:fillRect/>
          </a:stretch>
        </p:blipFill>
        <p:spPr bwMode="auto">
          <a:xfrm>
            <a:off x="152400" y="838200"/>
            <a:ext cx="4392609" cy="2590800"/>
          </a:xfrm>
          <a:prstGeom prst="rect">
            <a:avLst/>
          </a:prstGeom>
          <a:noFill/>
          <a:ln w="9525">
            <a:noFill/>
            <a:miter lim="800000"/>
            <a:headEnd/>
            <a:tailEnd/>
          </a:ln>
        </p:spPr>
      </p:pic>
      <p:grpSp>
        <p:nvGrpSpPr>
          <p:cNvPr id="13" name="Group 12"/>
          <p:cNvGrpSpPr/>
          <p:nvPr/>
        </p:nvGrpSpPr>
        <p:grpSpPr>
          <a:xfrm>
            <a:off x="152400" y="3657600"/>
            <a:ext cx="4419600" cy="2819400"/>
            <a:chOff x="4343400" y="0"/>
            <a:chExt cx="4267200" cy="2667000"/>
          </a:xfrm>
        </p:grpSpPr>
        <p:pic>
          <p:nvPicPr>
            <p:cNvPr id="10" name="Picture 4"/>
            <p:cNvPicPr>
              <a:picLocks noChangeAspect="1" noChangeArrowheads="1"/>
            </p:cNvPicPr>
            <p:nvPr/>
          </p:nvPicPr>
          <p:blipFill>
            <a:blip r:embed="rId3" cstate="print"/>
            <a:srcRect b="69798"/>
            <a:stretch>
              <a:fillRect/>
            </a:stretch>
          </p:blipFill>
          <p:spPr bwMode="auto">
            <a:xfrm>
              <a:off x="4343400" y="0"/>
              <a:ext cx="4267200" cy="2590800"/>
            </a:xfrm>
            <a:prstGeom prst="rect">
              <a:avLst/>
            </a:prstGeom>
            <a:noFill/>
            <a:ln w="9525">
              <a:noFill/>
              <a:miter lim="800000"/>
              <a:headEnd/>
              <a:tailEnd/>
            </a:ln>
          </p:spPr>
        </p:pic>
        <p:pic>
          <p:nvPicPr>
            <p:cNvPr id="11" name="Picture 4"/>
            <p:cNvPicPr>
              <a:picLocks noChangeAspect="1" noChangeArrowheads="1"/>
            </p:cNvPicPr>
            <p:nvPr/>
          </p:nvPicPr>
          <p:blipFill>
            <a:blip r:embed="rId3" cstate="print"/>
            <a:srcRect t="67121" b="26660"/>
            <a:stretch>
              <a:fillRect/>
            </a:stretch>
          </p:blipFill>
          <p:spPr bwMode="auto">
            <a:xfrm>
              <a:off x="4343400" y="2133600"/>
              <a:ext cx="4267200" cy="533400"/>
            </a:xfrm>
            <a:prstGeom prst="rect">
              <a:avLst/>
            </a:prstGeom>
            <a:noFill/>
            <a:ln w="9525">
              <a:noFill/>
              <a:miter lim="800000"/>
              <a:headEnd/>
              <a:tailEnd/>
            </a:ln>
          </p:spPr>
        </p:pic>
        <p:sp>
          <p:nvSpPr>
            <p:cNvPr id="12" name="Rectangle 11"/>
            <p:cNvSpPr/>
            <p:nvPr/>
          </p:nvSpPr>
          <p:spPr>
            <a:xfrm>
              <a:off x="7010400" y="1676400"/>
              <a:ext cx="2286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p:cNvPicPr>
            <a:picLocks noChangeAspect="1" noChangeArrowheads="1"/>
          </p:cNvPicPr>
          <p:nvPr/>
        </p:nvPicPr>
        <p:blipFill>
          <a:blip r:embed="rId4" cstate="print"/>
          <a:srcRect/>
          <a:stretch>
            <a:fillRect/>
          </a:stretch>
        </p:blipFill>
        <p:spPr bwMode="auto">
          <a:xfrm>
            <a:off x="4800600" y="838200"/>
            <a:ext cx="4243370" cy="4724400"/>
          </a:xfrm>
          <a:prstGeom prst="rect">
            <a:avLst/>
          </a:prstGeom>
          <a:noFill/>
          <a:ln w="9525">
            <a:noFill/>
            <a:miter lim="800000"/>
            <a:headEnd/>
            <a:tailEnd/>
          </a:ln>
        </p:spPr>
      </p:pic>
      <p:sp>
        <p:nvSpPr>
          <p:cNvPr id="14" name="TextBox 13"/>
          <p:cNvSpPr txBox="1"/>
          <p:nvPr/>
        </p:nvSpPr>
        <p:spPr>
          <a:xfrm>
            <a:off x="5377203" y="5562600"/>
            <a:ext cx="3004797" cy="954107"/>
          </a:xfrm>
          <a:prstGeom prst="rect">
            <a:avLst/>
          </a:prstGeom>
          <a:noFill/>
        </p:spPr>
        <p:txBody>
          <a:bodyPr wrap="none" rtlCol="0">
            <a:spAutoFit/>
          </a:bodyPr>
          <a:lstStyle/>
          <a:p>
            <a:pPr algn="ctr"/>
            <a:r>
              <a:rPr lang="en-US" sz="2800" dirty="0" smtClean="0">
                <a:solidFill>
                  <a:schemeClr val="bg2"/>
                </a:solidFill>
              </a:rPr>
              <a:t>All data sets</a:t>
            </a:r>
          </a:p>
          <a:p>
            <a:pPr algn="ctr"/>
            <a:r>
              <a:rPr lang="en-US" sz="2800" dirty="0" smtClean="0">
                <a:solidFill>
                  <a:schemeClr val="bg2"/>
                </a:solidFill>
              </a:rPr>
              <a:t> fully reconstructed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60</a:t>
            </a:fld>
            <a:endParaRPr lang="en-US"/>
          </a:p>
        </p:txBody>
      </p:sp>
      <p:sp>
        <p:nvSpPr>
          <p:cNvPr id="7" name="TextBox 6"/>
          <p:cNvSpPr txBox="1"/>
          <p:nvPr/>
        </p:nvSpPr>
        <p:spPr>
          <a:xfrm>
            <a:off x="533400" y="152400"/>
            <a:ext cx="7899791" cy="584775"/>
          </a:xfrm>
          <a:prstGeom prst="rect">
            <a:avLst/>
          </a:prstGeom>
          <a:noFill/>
        </p:spPr>
        <p:txBody>
          <a:bodyPr wrap="none" rtlCol="0">
            <a:spAutoFit/>
          </a:bodyPr>
          <a:lstStyle/>
          <a:p>
            <a:r>
              <a:rPr lang="en-US" sz="3200" u="sng" dirty="0" smtClean="0">
                <a:solidFill>
                  <a:schemeClr val="bg2"/>
                </a:solidFill>
              </a:rPr>
              <a:t>What does Hydro + </a:t>
            </a:r>
            <a:r>
              <a:rPr lang="en-US" sz="3200" u="sng" dirty="0" err="1" smtClean="0">
                <a:solidFill>
                  <a:schemeClr val="bg2"/>
                </a:solidFill>
              </a:rPr>
              <a:t>Hadronic</a:t>
            </a:r>
            <a:r>
              <a:rPr lang="en-US" sz="3200" u="sng" dirty="0" smtClean="0">
                <a:solidFill>
                  <a:schemeClr val="bg2"/>
                </a:solidFill>
              </a:rPr>
              <a:t> Cascade Predict?</a:t>
            </a:r>
          </a:p>
        </p:txBody>
      </p:sp>
      <p:pic>
        <p:nvPicPr>
          <p:cNvPr id="36865" name="Picture 1" descr="C:\NagleShare\He3AuBES\dAuBES\figure_supersonic_dauBES_v3.png"/>
          <p:cNvPicPr>
            <a:picLocks noChangeAspect="1" noChangeArrowheads="1"/>
          </p:cNvPicPr>
          <p:nvPr/>
        </p:nvPicPr>
        <p:blipFill>
          <a:blip r:embed="rId2" cstate="print"/>
          <a:srcRect/>
          <a:stretch>
            <a:fillRect/>
          </a:stretch>
        </p:blipFill>
        <p:spPr bwMode="auto">
          <a:xfrm>
            <a:off x="1257300" y="914400"/>
            <a:ext cx="6629400" cy="5305425"/>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257300" y="838200"/>
            <a:ext cx="6667500" cy="563880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DEC780D8-E978-4CA6-90ED-B711AF6CF522}" type="slidenum">
              <a:rPr lang="en-US" smtClean="0"/>
              <a:pPr/>
              <a:t>61</a:t>
            </a:fld>
            <a:endParaRPr lang="en-US"/>
          </a:p>
        </p:txBody>
      </p:sp>
      <p:sp>
        <p:nvSpPr>
          <p:cNvPr id="6" name="TextBox 5"/>
          <p:cNvSpPr txBox="1"/>
          <p:nvPr/>
        </p:nvSpPr>
        <p:spPr>
          <a:xfrm>
            <a:off x="2362200" y="152400"/>
            <a:ext cx="4537076" cy="584775"/>
          </a:xfrm>
          <a:prstGeom prst="rect">
            <a:avLst/>
          </a:prstGeom>
          <a:noFill/>
        </p:spPr>
        <p:txBody>
          <a:bodyPr wrap="none" rtlCol="0">
            <a:spAutoFit/>
          </a:bodyPr>
          <a:lstStyle/>
          <a:p>
            <a:r>
              <a:rPr lang="en-US" sz="3200" u="sng" dirty="0" smtClean="0">
                <a:solidFill>
                  <a:schemeClr val="bg2"/>
                </a:solidFill>
              </a:rPr>
              <a:t>What does AMPT Predict?</a:t>
            </a:r>
          </a:p>
        </p:txBody>
      </p:sp>
      <p:sp>
        <p:nvSpPr>
          <p:cNvPr id="7" name="TextBox 6"/>
          <p:cNvSpPr txBox="1"/>
          <p:nvPr/>
        </p:nvSpPr>
        <p:spPr>
          <a:xfrm>
            <a:off x="2286000" y="1752600"/>
            <a:ext cx="550151" cy="523220"/>
          </a:xfrm>
          <a:prstGeom prst="rect">
            <a:avLst/>
          </a:prstGeom>
          <a:noFill/>
        </p:spPr>
        <p:txBody>
          <a:bodyPr wrap="none" rtlCol="0">
            <a:spAutoFit/>
          </a:bodyPr>
          <a:lstStyle/>
          <a:p>
            <a:r>
              <a:rPr lang="en-US" sz="2800" dirty="0" smtClean="0">
                <a:solidFill>
                  <a:srgbClr val="FF0000"/>
                </a:solidFill>
              </a:rPr>
              <a:t>20</a:t>
            </a:r>
          </a:p>
        </p:txBody>
      </p:sp>
      <p:sp>
        <p:nvSpPr>
          <p:cNvPr id="8" name="TextBox 7"/>
          <p:cNvSpPr txBox="1"/>
          <p:nvPr/>
        </p:nvSpPr>
        <p:spPr>
          <a:xfrm>
            <a:off x="5545849" y="1752600"/>
            <a:ext cx="550151" cy="523220"/>
          </a:xfrm>
          <a:prstGeom prst="rect">
            <a:avLst/>
          </a:prstGeom>
          <a:noFill/>
        </p:spPr>
        <p:txBody>
          <a:bodyPr wrap="none" rtlCol="0">
            <a:spAutoFit/>
          </a:bodyPr>
          <a:lstStyle/>
          <a:p>
            <a:r>
              <a:rPr lang="en-US" sz="2800" dirty="0" smtClean="0">
                <a:solidFill>
                  <a:srgbClr val="FF0000"/>
                </a:solidFill>
              </a:rPr>
              <a:t>39</a:t>
            </a:r>
          </a:p>
        </p:txBody>
      </p:sp>
      <p:sp>
        <p:nvSpPr>
          <p:cNvPr id="9" name="TextBox 8"/>
          <p:cNvSpPr txBox="1"/>
          <p:nvPr/>
        </p:nvSpPr>
        <p:spPr>
          <a:xfrm>
            <a:off x="2269249" y="4876800"/>
            <a:ext cx="550151" cy="523220"/>
          </a:xfrm>
          <a:prstGeom prst="rect">
            <a:avLst/>
          </a:prstGeom>
          <a:noFill/>
        </p:spPr>
        <p:txBody>
          <a:bodyPr wrap="none" rtlCol="0">
            <a:spAutoFit/>
          </a:bodyPr>
          <a:lstStyle/>
          <a:p>
            <a:r>
              <a:rPr lang="en-US" sz="2800" dirty="0" smtClean="0">
                <a:solidFill>
                  <a:srgbClr val="FF0000"/>
                </a:solidFill>
              </a:rPr>
              <a:t>62</a:t>
            </a:r>
          </a:p>
        </p:txBody>
      </p:sp>
      <p:sp>
        <p:nvSpPr>
          <p:cNvPr id="10" name="TextBox 9"/>
          <p:cNvSpPr txBox="1"/>
          <p:nvPr/>
        </p:nvSpPr>
        <p:spPr>
          <a:xfrm>
            <a:off x="5439307" y="4419600"/>
            <a:ext cx="732893" cy="523220"/>
          </a:xfrm>
          <a:prstGeom prst="rect">
            <a:avLst/>
          </a:prstGeom>
          <a:noFill/>
        </p:spPr>
        <p:txBody>
          <a:bodyPr wrap="none" rtlCol="0">
            <a:spAutoFit/>
          </a:bodyPr>
          <a:lstStyle/>
          <a:p>
            <a:r>
              <a:rPr lang="en-US" sz="2800" dirty="0" smtClean="0">
                <a:solidFill>
                  <a:srgbClr val="FF0000"/>
                </a:solidFill>
              </a:rPr>
              <a:t>200</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62</a:t>
            </a:fld>
            <a:endParaRPr lang="en-US"/>
          </a:p>
        </p:txBody>
      </p:sp>
      <p:sp>
        <p:nvSpPr>
          <p:cNvPr id="7" name="TextBox 6"/>
          <p:cNvSpPr txBox="1"/>
          <p:nvPr/>
        </p:nvSpPr>
        <p:spPr>
          <a:xfrm>
            <a:off x="2211855" y="115669"/>
            <a:ext cx="5027145" cy="646331"/>
          </a:xfrm>
          <a:prstGeom prst="rect">
            <a:avLst/>
          </a:prstGeom>
          <a:noFill/>
        </p:spPr>
        <p:txBody>
          <a:bodyPr wrap="none" rtlCol="0">
            <a:spAutoFit/>
          </a:bodyPr>
          <a:lstStyle/>
          <a:p>
            <a:r>
              <a:rPr lang="en-US" sz="3600" u="sng" dirty="0" smtClean="0">
                <a:solidFill>
                  <a:schemeClr val="bg2"/>
                </a:solidFill>
              </a:rPr>
              <a:t>Measurement Projections</a:t>
            </a:r>
          </a:p>
        </p:txBody>
      </p:sp>
      <p:pic>
        <p:nvPicPr>
          <p:cNvPr id="5" name="Picture 3"/>
          <p:cNvPicPr>
            <a:picLocks noChangeAspect="1" noChangeArrowheads="1"/>
          </p:cNvPicPr>
          <p:nvPr/>
        </p:nvPicPr>
        <p:blipFill>
          <a:blip r:embed="rId2" cstate="print"/>
          <a:srcRect r="55172" b="50381"/>
          <a:stretch>
            <a:fillRect/>
          </a:stretch>
        </p:blipFill>
        <p:spPr bwMode="auto">
          <a:xfrm>
            <a:off x="1676400" y="838200"/>
            <a:ext cx="6019800" cy="5624697"/>
          </a:xfrm>
          <a:prstGeom prst="rect">
            <a:avLst/>
          </a:prstGeom>
          <a:noFill/>
          <a:ln w="9525">
            <a:noFill/>
            <a:miter lim="800000"/>
            <a:headEnd/>
            <a:tailEnd/>
          </a:ln>
        </p:spPr>
      </p:pic>
      <p:pic>
        <p:nvPicPr>
          <p:cNvPr id="8" name="Picture 3"/>
          <p:cNvPicPr>
            <a:picLocks noChangeAspect="1" noChangeArrowheads="1"/>
          </p:cNvPicPr>
          <p:nvPr/>
        </p:nvPicPr>
        <p:blipFill>
          <a:blip r:embed="rId2" cstate="print"/>
          <a:srcRect l="54023" b="50381"/>
          <a:stretch>
            <a:fillRect/>
          </a:stretch>
        </p:blipFill>
        <p:spPr bwMode="auto">
          <a:xfrm>
            <a:off x="1600200" y="838200"/>
            <a:ext cx="6105991" cy="5562600"/>
          </a:xfrm>
          <a:prstGeom prst="rect">
            <a:avLst/>
          </a:prstGeom>
          <a:noFill/>
          <a:ln w="9525">
            <a:noFill/>
            <a:miter lim="800000"/>
            <a:headEnd/>
            <a:tailEnd/>
          </a:ln>
        </p:spPr>
      </p:pic>
      <p:pic>
        <p:nvPicPr>
          <p:cNvPr id="9" name="Picture 3"/>
          <p:cNvPicPr>
            <a:picLocks noChangeAspect="1" noChangeArrowheads="1"/>
          </p:cNvPicPr>
          <p:nvPr/>
        </p:nvPicPr>
        <p:blipFill>
          <a:blip r:embed="rId2" cstate="print"/>
          <a:srcRect t="50981" r="54023"/>
          <a:stretch>
            <a:fillRect/>
          </a:stretch>
        </p:blipFill>
        <p:spPr bwMode="auto">
          <a:xfrm>
            <a:off x="1600200" y="838200"/>
            <a:ext cx="6172200" cy="5554980"/>
          </a:xfrm>
          <a:prstGeom prst="rect">
            <a:avLst/>
          </a:prstGeom>
          <a:noFill/>
          <a:ln w="9525">
            <a:noFill/>
            <a:miter lim="800000"/>
            <a:headEnd/>
            <a:tailEnd/>
          </a:ln>
        </p:spPr>
      </p:pic>
      <p:pic>
        <p:nvPicPr>
          <p:cNvPr id="104451" name="Picture 3"/>
          <p:cNvPicPr>
            <a:picLocks noChangeAspect="1" noChangeArrowheads="1"/>
          </p:cNvPicPr>
          <p:nvPr/>
        </p:nvPicPr>
        <p:blipFill>
          <a:blip r:embed="rId2" cstate="print"/>
          <a:srcRect l="52874" t="50381"/>
          <a:stretch>
            <a:fillRect/>
          </a:stretch>
        </p:blipFill>
        <p:spPr bwMode="auto">
          <a:xfrm>
            <a:off x="1600200" y="838200"/>
            <a:ext cx="6324600" cy="562122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44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63</a:t>
            </a:fld>
            <a:endParaRPr lang="en-US"/>
          </a:p>
        </p:txBody>
      </p:sp>
      <p:sp>
        <p:nvSpPr>
          <p:cNvPr id="5" name="TextBox 4"/>
          <p:cNvSpPr txBox="1"/>
          <p:nvPr/>
        </p:nvSpPr>
        <p:spPr>
          <a:xfrm>
            <a:off x="1611109" y="2590800"/>
            <a:ext cx="6389891" cy="769441"/>
          </a:xfrm>
          <a:prstGeom prst="rect">
            <a:avLst/>
          </a:prstGeom>
          <a:noFill/>
        </p:spPr>
        <p:txBody>
          <a:bodyPr wrap="none" rtlCol="0">
            <a:spAutoFit/>
          </a:bodyPr>
          <a:lstStyle/>
          <a:p>
            <a:r>
              <a:rPr lang="en-US" sz="4400" dirty="0" err="1" smtClean="0">
                <a:solidFill>
                  <a:schemeClr val="bg2"/>
                </a:solidFill>
              </a:rPr>
              <a:t>sPHENIX</a:t>
            </a:r>
            <a:r>
              <a:rPr lang="en-US" sz="4400" dirty="0" smtClean="0">
                <a:solidFill>
                  <a:schemeClr val="bg2"/>
                </a:solidFill>
              </a:rPr>
              <a:t> || PHENIX Run-17</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64</a:t>
            </a:fld>
            <a:endParaRPr lang="en-US"/>
          </a:p>
        </p:txBody>
      </p:sp>
      <p:sp>
        <p:nvSpPr>
          <p:cNvPr id="5" name="TextBox 4"/>
          <p:cNvSpPr txBox="1"/>
          <p:nvPr/>
        </p:nvSpPr>
        <p:spPr>
          <a:xfrm>
            <a:off x="457200" y="329625"/>
            <a:ext cx="8229600" cy="584775"/>
          </a:xfrm>
          <a:prstGeom prst="rect">
            <a:avLst/>
          </a:prstGeom>
          <a:noFill/>
        </p:spPr>
        <p:txBody>
          <a:bodyPr wrap="square" rtlCol="0">
            <a:spAutoFit/>
          </a:bodyPr>
          <a:lstStyle/>
          <a:p>
            <a:pPr algn="ctr"/>
            <a:r>
              <a:rPr lang="en-US" sz="3200" u="sng" dirty="0" smtClean="0">
                <a:solidFill>
                  <a:schemeClr val="bg2"/>
                </a:solidFill>
              </a:rPr>
              <a:t>Brookhaven Lab Timeline (a few months ago)</a:t>
            </a:r>
            <a:endParaRPr lang="en-US" sz="3200" u="sng" dirty="0">
              <a:solidFill>
                <a:schemeClr val="bg2"/>
              </a:solidFill>
            </a:endParaRPr>
          </a:p>
        </p:txBody>
      </p:sp>
      <p:pic>
        <p:nvPicPr>
          <p:cNvPr id="32769" name="Picture 1"/>
          <p:cNvPicPr>
            <a:picLocks noChangeAspect="1" noChangeArrowheads="1"/>
          </p:cNvPicPr>
          <p:nvPr/>
        </p:nvPicPr>
        <p:blipFill>
          <a:blip r:embed="rId2" cstate="print"/>
          <a:srcRect/>
          <a:stretch>
            <a:fillRect/>
          </a:stretch>
        </p:blipFill>
        <p:spPr bwMode="auto">
          <a:xfrm>
            <a:off x="685800" y="1160489"/>
            <a:ext cx="7772400" cy="5011711"/>
          </a:xfrm>
          <a:prstGeom prst="rect">
            <a:avLst/>
          </a:prstGeom>
          <a:noFill/>
          <a:ln w="9525">
            <a:noFill/>
            <a:miter lim="800000"/>
            <a:headEnd/>
            <a:tailEnd/>
          </a:ln>
        </p:spPr>
      </p:pic>
      <p:sp>
        <p:nvSpPr>
          <p:cNvPr id="8" name="TextBox 7"/>
          <p:cNvSpPr txBox="1"/>
          <p:nvPr/>
        </p:nvSpPr>
        <p:spPr>
          <a:xfrm>
            <a:off x="3505200" y="3200400"/>
            <a:ext cx="5410200" cy="954107"/>
          </a:xfrm>
          <a:prstGeom prst="rect">
            <a:avLst/>
          </a:prstGeom>
          <a:solidFill>
            <a:srgbClr val="92D050"/>
          </a:solidFill>
          <a:ln>
            <a:solidFill>
              <a:schemeClr val="tx1"/>
            </a:solidFill>
          </a:ln>
        </p:spPr>
        <p:txBody>
          <a:bodyPr wrap="square" rtlCol="0">
            <a:spAutoFit/>
          </a:bodyPr>
          <a:lstStyle/>
          <a:p>
            <a:pPr algn="ctr"/>
            <a:r>
              <a:rPr lang="en-US" sz="2800" dirty="0" smtClean="0">
                <a:solidFill>
                  <a:srgbClr val="002060"/>
                </a:solidFill>
              </a:rPr>
              <a:t>Plan to remove PHENIX after </a:t>
            </a:r>
          </a:p>
          <a:p>
            <a:pPr algn="ctr"/>
            <a:r>
              <a:rPr lang="en-US" sz="2800" dirty="0" smtClean="0">
                <a:solidFill>
                  <a:srgbClr val="002060"/>
                </a:solidFill>
              </a:rPr>
              <a:t>Run-16 for installation of </a:t>
            </a:r>
            <a:r>
              <a:rPr lang="en-US" sz="2800" dirty="0" err="1" smtClean="0">
                <a:solidFill>
                  <a:srgbClr val="002060"/>
                </a:solidFill>
              </a:rPr>
              <a:t>sPHENIX</a:t>
            </a:r>
            <a:endParaRPr lang="en-US" sz="2800" dirty="0" smtClean="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65</a:t>
            </a:fld>
            <a:endParaRPr lang="en-US"/>
          </a:p>
        </p:txBody>
      </p:sp>
      <p:sp>
        <p:nvSpPr>
          <p:cNvPr id="6" name="TextBox 5"/>
          <p:cNvSpPr txBox="1"/>
          <p:nvPr/>
        </p:nvSpPr>
        <p:spPr>
          <a:xfrm>
            <a:off x="457200" y="177225"/>
            <a:ext cx="8229600" cy="584775"/>
          </a:xfrm>
          <a:prstGeom prst="rect">
            <a:avLst/>
          </a:prstGeom>
          <a:noFill/>
        </p:spPr>
        <p:txBody>
          <a:bodyPr wrap="square" rtlCol="0">
            <a:spAutoFit/>
          </a:bodyPr>
          <a:lstStyle/>
          <a:p>
            <a:pPr algn="ctr"/>
            <a:r>
              <a:rPr lang="en-US" sz="3200" u="sng" dirty="0" smtClean="0">
                <a:solidFill>
                  <a:schemeClr val="bg2"/>
                </a:solidFill>
              </a:rPr>
              <a:t>Brookhaven Lab Timeline (now)</a:t>
            </a:r>
            <a:endParaRPr lang="en-US" sz="3200" u="sng" dirty="0">
              <a:solidFill>
                <a:schemeClr val="bg2"/>
              </a:solidFill>
            </a:endParaRPr>
          </a:p>
        </p:txBody>
      </p:sp>
      <p:pic>
        <p:nvPicPr>
          <p:cNvPr id="115714" name="Picture 2"/>
          <p:cNvPicPr>
            <a:picLocks noChangeAspect="1" noChangeArrowheads="1"/>
          </p:cNvPicPr>
          <p:nvPr/>
        </p:nvPicPr>
        <p:blipFill>
          <a:blip r:embed="rId2" cstate="print"/>
          <a:srcRect/>
          <a:stretch>
            <a:fillRect/>
          </a:stretch>
        </p:blipFill>
        <p:spPr bwMode="auto">
          <a:xfrm>
            <a:off x="890588" y="1200150"/>
            <a:ext cx="7362825" cy="4972050"/>
          </a:xfrm>
          <a:prstGeom prst="rect">
            <a:avLst/>
          </a:prstGeom>
          <a:noFill/>
          <a:ln w="9525">
            <a:noFill/>
            <a:miter lim="800000"/>
            <a:headEnd/>
            <a:tailEnd/>
          </a:ln>
        </p:spPr>
      </p:pic>
      <p:sp>
        <p:nvSpPr>
          <p:cNvPr id="8" name="TextBox 7"/>
          <p:cNvSpPr txBox="1"/>
          <p:nvPr/>
        </p:nvSpPr>
        <p:spPr>
          <a:xfrm>
            <a:off x="3505200" y="3389293"/>
            <a:ext cx="5410200" cy="954107"/>
          </a:xfrm>
          <a:prstGeom prst="rect">
            <a:avLst/>
          </a:prstGeom>
          <a:solidFill>
            <a:srgbClr val="92D050"/>
          </a:solidFill>
          <a:ln>
            <a:solidFill>
              <a:schemeClr val="tx1"/>
            </a:solidFill>
          </a:ln>
        </p:spPr>
        <p:txBody>
          <a:bodyPr wrap="square" rtlCol="0">
            <a:spAutoFit/>
          </a:bodyPr>
          <a:lstStyle/>
          <a:p>
            <a:pPr algn="ctr"/>
            <a:r>
              <a:rPr lang="en-US" sz="2800" dirty="0" smtClean="0">
                <a:solidFill>
                  <a:srgbClr val="002060"/>
                </a:solidFill>
              </a:rPr>
              <a:t>Plan to remove PHENIX after </a:t>
            </a:r>
          </a:p>
          <a:p>
            <a:pPr algn="ctr"/>
            <a:r>
              <a:rPr lang="en-US" sz="2800" dirty="0" smtClean="0">
                <a:solidFill>
                  <a:srgbClr val="002060"/>
                </a:solidFill>
              </a:rPr>
              <a:t>Run-16 for installation of </a:t>
            </a:r>
            <a:r>
              <a:rPr lang="en-US" sz="2800" dirty="0" err="1" smtClean="0">
                <a:solidFill>
                  <a:srgbClr val="002060"/>
                </a:solidFill>
              </a:rPr>
              <a:t>sPHENIX</a:t>
            </a:r>
            <a:endParaRPr lang="en-US" sz="2800" dirty="0" smtClean="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66</a:t>
            </a:fld>
            <a:endParaRPr lang="en-US"/>
          </a:p>
        </p:txBody>
      </p:sp>
      <p:sp>
        <p:nvSpPr>
          <p:cNvPr id="5" name="TextBox 4"/>
          <p:cNvSpPr txBox="1"/>
          <p:nvPr/>
        </p:nvSpPr>
        <p:spPr>
          <a:xfrm>
            <a:off x="2098478" y="152400"/>
            <a:ext cx="4911922" cy="584775"/>
          </a:xfrm>
          <a:prstGeom prst="rect">
            <a:avLst/>
          </a:prstGeom>
          <a:noFill/>
        </p:spPr>
        <p:txBody>
          <a:bodyPr wrap="none" rtlCol="0">
            <a:spAutoFit/>
          </a:bodyPr>
          <a:lstStyle/>
          <a:p>
            <a:r>
              <a:rPr lang="en-US" sz="3200" u="sng" dirty="0" smtClean="0">
                <a:solidFill>
                  <a:schemeClr val="bg2"/>
                </a:solidFill>
              </a:rPr>
              <a:t>DOE Science Review Success</a:t>
            </a:r>
          </a:p>
        </p:txBody>
      </p:sp>
      <p:pic>
        <p:nvPicPr>
          <p:cNvPr id="110593" name="Picture 1"/>
          <p:cNvPicPr>
            <a:picLocks noChangeAspect="1" noChangeArrowheads="1"/>
          </p:cNvPicPr>
          <p:nvPr/>
        </p:nvPicPr>
        <p:blipFill>
          <a:blip r:embed="rId2" cstate="print"/>
          <a:srcRect/>
          <a:stretch>
            <a:fillRect/>
          </a:stretch>
        </p:blipFill>
        <p:spPr bwMode="auto">
          <a:xfrm>
            <a:off x="228600" y="838200"/>
            <a:ext cx="8686800" cy="5209979"/>
          </a:xfrm>
          <a:prstGeom prst="rect">
            <a:avLst/>
          </a:prstGeom>
          <a:noFill/>
          <a:ln w="9525">
            <a:noFill/>
            <a:miter lim="800000"/>
            <a:headEnd/>
            <a:tailEnd/>
          </a:ln>
        </p:spPr>
      </p:pic>
      <p:sp>
        <p:nvSpPr>
          <p:cNvPr id="6" name="TextBox 5"/>
          <p:cNvSpPr txBox="1"/>
          <p:nvPr/>
        </p:nvSpPr>
        <p:spPr>
          <a:xfrm>
            <a:off x="633469" y="6182380"/>
            <a:ext cx="7748531" cy="523220"/>
          </a:xfrm>
          <a:prstGeom prst="rect">
            <a:avLst/>
          </a:prstGeom>
          <a:noFill/>
        </p:spPr>
        <p:txBody>
          <a:bodyPr wrap="none" rtlCol="0">
            <a:spAutoFit/>
          </a:bodyPr>
          <a:lstStyle/>
          <a:p>
            <a:r>
              <a:rPr lang="en-US" sz="2800" dirty="0" err="1" smtClean="0">
                <a:solidFill>
                  <a:schemeClr val="bg2"/>
                </a:solidFill>
              </a:rPr>
              <a:t>sPHENIX</a:t>
            </a:r>
            <a:r>
              <a:rPr lang="en-US" sz="2800" dirty="0" smtClean="0">
                <a:solidFill>
                  <a:schemeClr val="bg2"/>
                </a:solidFill>
              </a:rPr>
              <a:t> Proposal   http://arxiv.org/abs/1501.06197</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67</a:t>
            </a:fld>
            <a:endParaRPr lang="en-US"/>
          </a:p>
        </p:txBody>
      </p:sp>
      <p:sp>
        <p:nvSpPr>
          <p:cNvPr id="5" name="TextBox 4"/>
          <p:cNvSpPr txBox="1"/>
          <p:nvPr/>
        </p:nvSpPr>
        <p:spPr>
          <a:xfrm>
            <a:off x="1981200" y="152400"/>
            <a:ext cx="5540235" cy="646331"/>
          </a:xfrm>
          <a:prstGeom prst="rect">
            <a:avLst/>
          </a:prstGeom>
          <a:noFill/>
        </p:spPr>
        <p:txBody>
          <a:bodyPr wrap="none" rtlCol="0">
            <a:spAutoFit/>
          </a:bodyPr>
          <a:lstStyle/>
          <a:p>
            <a:r>
              <a:rPr lang="en-US" sz="3600" u="sng" dirty="0" err="1" smtClean="0">
                <a:solidFill>
                  <a:schemeClr val="bg2"/>
                </a:solidFill>
              </a:rPr>
              <a:t>BaBar</a:t>
            </a:r>
            <a:r>
              <a:rPr lang="en-US" sz="3600" u="sng" dirty="0" smtClean="0">
                <a:solidFill>
                  <a:schemeClr val="bg2"/>
                </a:solidFill>
              </a:rPr>
              <a:t> Magnet arrives at BNL</a:t>
            </a:r>
          </a:p>
        </p:txBody>
      </p:sp>
      <p:pic>
        <p:nvPicPr>
          <p:cNvPr id="117762" name="Picture 2"/>
          <p:cNvPicPr>
            <a:picLocks noChangeAspect="1" noChangeArrowheads="1"/>
          </p:cNvPicPr>
          <p:nvPr/>
        </p:nvPicPr>
        <p:blipFill>
          <a:blip r:embed="rId2" cstate="print"/>
          <a:srcRect/>
          <a:stretch>
            <a:fillRect/>
          </a:stretch>
        </p:blipFill>
        <p:spPr bwMode="auto">
          <a:xfrm>
            <a:off x="876300" y="1066800"/>
            <a:ext cx="7391400" cy="5257800"/>
          </a:xfrm>
          <a:prstGeom prst="rect">
            <a:avLst/>
          </a:prstGeom>
          <a:noFill/>
          <a:ln w="9525">
            <a:noFill/>
            <a:miter lim="800000"/>
            <a:headEnd/>
            <a:tailEnd/>
          </a:ln>
        </p:spPr>
      </p:pic>
      <p:pic>
        <p:nvPicPr>
          <p:cNvPr id="117763" name="Picture 3"/>
          <p:cNvPicPr>
            <a:picLocks noChangeAspect="1" noChangeArrowheads="1"/>
          </p:cNvPicPr>
          <p:nvPr/>
        </p:nvPicPr>
        <p:blipFill>
          <a:blip r:embed="rId3" cstate="print"/>
          <a:srcRect/>
          <a:stretch>
            <a:fillRect/>
          </a:stretch>
        </p:blipFill>
        <p:spPr bwMode="auto">
          <a:xfrm>
            <a:off x="838200" y="850213"/>
            <a:ext cx="7543800" cy="56267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77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68</a:t>
            </a:fld>
            <a:endParaRPr lang="en-US"/>
          </a:p>
        </p:txBody>
      </p:sp>
      <p:pic>
        <p:nvPicPr>
          <p:cNvPr id="116738" name="Picture 2"/>
          <p:cNvPicPr>
            <a:picLocks noChangeAspect="1" noChangeArrowheads="1"/>
          </p:cNvPicPr>
          <p:nvPr/>
        </p:nvPicPr>
        <p:blipFill>
          <a:blip r:embed="rId2" cstate="print"/>
          <a:srcRect l="14056" t="18750" r="15666" b="6250"/>
          <a:stretch>
            <a:fillRect/>
          </a:stretch>
        </p:blipFill>
        <p:spPr bwMode="auto">
          <a:xfrm>
            <a:off x="0" y="838200"/>
            <a:ext cx="9144000" cy="5486400"/>
          </a:xfrm>
          <a:prstGeom prst="rect">
            <a:avLst/>
          </a:prstGeom>
          <a:noFill/>
          <a:ln w="9525">
            <a:noFill/>
            <a:miter lim="800000"/>
            <a:headEnd/>
            <a:tailEnd/>
          </a:ln>
        </p:spPr>
      </p:pic>
      <p:sp>
        <p:nvSpPr>
          <p:cNvPr id="6" name="TextBox 5"/>
          <p:cNvSpPr txBox="1"/>
          <p:nvPr/>
        </p:nvSpPr>
        <p:spPr>
          <a:xfrm>
            <a:off x="2884363" y="76200"/>
            <a:ext cx="3440237" cy="646331"/>
          </a:xfrm>
          <a:prstGeom prst="rect">
            <a:avLst/>
          </a:prstGeom>
          <a:noFill/>
        </p:spPr>
        <p:txBody>
          <a:bodyPr wrap="none" rtlCol="0">
            <a:spAutoFit/>
          </a:bodyPr>
          <a:lstStyle/>
          <a:p>
            <a:r>
              <a:rPr lang="en-US" sz="3600" u="sng" dirty="0" smtClean="0">
                <a:solidFill>
                  <a:schemeClr val="bg2"/>
                </a:solidFill>
              </a:rPr>
              <a:t>Full Steam Ahead</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69</a:t>
            </a:fld>
            <a:endParaRPr lang="en-US"/>
          </a:p>
        </p:txBody>
      </p:sp>
      <p:sp>
        <p:nvSpPr>
          <p:cNvPr id="5" name="TextBox 4"/>
          <p:cNvSpPr txBox="1"/>
          <p:nvPr/>
        </p:nvSpPr>
        <p:spPr>
          <a:xfrm>
            <a:off x="1999782" y="4114800"/>
            <a:ext cx="5544018" cy="707886"/>
          </a:xfrm>
          <a:prstGeom prst="rect">
            <a:avLst/>
          </a:prstGeom>
          <a:noFill/>
        </p:spPr>
        <p:txBody>
          <a:bodyPr wrap="none" rtlCol="0">
            <a:spAutoFit/>
          </a:bodyPr>
          <a:lstStyle/>
          <a:p>
            <a:r>
              <a:rPr lang="en-US" sz="4000" dirty="0" smtClean="0">
                <a:solidFill>
                  <a:srgbClr val="FFFF00"/>
                </a:solidFill>
              </a:rPr>
              <a:t>Physics left on the floor….</a:t>
            </a:r>
          </a:p>
        </p:txBody>
      </p:sp>
      <p:sp>
        <p:nvSpPr>
          <p:cNvPr id="6" name="TextBox 5"/>
          <p:cNvSpPr txBox="1"/>
          <p:nvPr/>
        </p:nvSpPr>
        <p:spPr>
          <a:xfrm>
            <a:off x="1371600" y="685800"/>
            <a:ext cx="6389891" cy="769441"/>
          </a:xfrm>
          <a:prstGeom prst="rect">
            <a:avLst/>
          </a:prstGeom>
          <a:noFill/>
        </p:spPr>
        <p:txBody>
          <a:bodyPr wrap="none" rtlCol="0">
            <a:spAutoFit/>
          </a:bodyPr>
          <a:lstStyle/>
          <a:p>
            <a:r>
              <a:rPr lang="en-US" sz="4400" dirty="0" err="1" smtClean="0">
                <a:solidFill>
                  <a:schemeClr val="bg2"/>
                </a:solidFill>
              </a:rPr>
              <a:t>sPHENIX</a:t>
            </a:r>
            <a:r>
              <a:rPr lang="en-US" sz="4400" dirty="0" smtClean="0">
                <a:solidFill>
                  <a:schemeClr val="bg2"/>
                </a:solidFill>
              </a:rPr>
              <a:t> || PHENIX Run-17</a:t>
            </a:r>
          </a:p>
        </p:txBody>
      </p:sp>
      <p:sp>
        <p:nvSpPr>
          <p:cNvPr id="7" name="TextBox 6"/>
          <p:cNvSpPr txBox="1"/>
          <p:nvPr/>
        </p:nvSpPr>
        <p:spPr>
          <a:xfrm>
            <a:off x="1752600" y="1981200"/>
            <a:ext cx="5334000" cy="2062103"/>
          </a:xfrm>
          <a:prstGeom prst="rect">
            <a:avLst/>
          </a:prstGeom>
          <a:noFill/>
        </p:spPr>
        <p:txBody>
          <a:bodyPr wrap="square" rtlCol="0">
            <a:spAutoFit/>
          </a:bodyPr>
          <a:lstStyle/>
          <a:p>
            <a:pPr algn="ctr"/>
            <a:r>
              <a:rPr lang="en-US" sz="3200" dirty="0" smtClean="0">
                <a:solidFill>
                  <a:schemeClr val="bg1"/>
                </a:solidFill>
              </a:rPr>
              <a:t>The Collaboration and the Laboratory have made a physics prioritized choice,</a:t>
            </a:r>
          </a:p>
          <a:p>
            <a:pPr algn="ctr"/>
            <a:r>
              <a:rPr lang="en-US" sz="3200" dirty="0" smtClean="0">
                <a:solidFill>
                  <a:schemeClr val="bg1"/>
                </a:solidFill>
              </a:rPr>
              <a:t>noting that this results 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7</a:t>
            </a:fld>
            <a:endParaRPr lang="en-US"/>
          </a:p>
        </p:txBody>
      </p:sp>
      <p:pic>
        <p:nvPicPr>
          <p:cNvPr id="13314" name="Picture 2"/>
          <p:cNvPicPr>
            <a:picLocks noChangeAspect="1" noChangeArrowheads="1"/>
          </p:cNvPicPr>
          <p:nvPr/>
        </p:nvPicPr>
        <p:blipFill>
          <a:blip r:embed="rId2" cstate="print"/>
          <a:srcRect/>
          <a:stretch>
            <a:fillRect/>
          </a:stretch>
        </p:blipFill>
        <p:spPr bwMode="auto">
          <a:xfrm>
            <a:off x="228600" y="838200"/>
            <a:ext cx="8645331" cy="4724400"/>
          </a:xfrm>
          <a:prstGeom prst="rect">
            <a:avLst/>
          </a:prstGeom>
          <a:noFill/>
          <a:ln w="9525">
            <a:noFill/>
            <a:miter lim="800000"/>
            <a:headEnd/>
            <a:tailEnd/>
          </a:ln>
        </p:spPr>
      </p:pic>
      <p:sp>
        <p:nvSpPr>
          <p:cNvPr id="5" name="TextBox 4"/>
          <p:cNvSpPr txBox="1"/>
          <p:nvPr/>
        </p:nvSpPr>
        <p:spPr>
          <a:xfrm>
            <a:off x="2667000" y="152400"/>
            <a:ext cx="3704860" cy="584775"/>
          </a:xfrm>
          <a:prstGeom prst="rect">
            <a:avLst/>
          </a:prstGeom>
          <a:noFill/>
        </p:spPr>
        <p:txBody>
          <a:bodyPr wrap="none" rtlCol="0">
            <a:spAutoFit/>
          </a:bodyPr>
          <a:lstStyle/>
          <a:p>
            <a:r>
              <a:rPr lang="en-US" sz="3200" u="sng" dirty="0" smtClean="0">
                <a:solidFill>
                  <a:schemeClr val="bg2"/>
                </a:solidFill>
              </a:rPr>
              <a:t>Charged Fluctuations</a:t>
            </a:r>
          </a:p>
        </p:txBody>
      </p:sp>
      <p:sp>
        <p:nvSpPr>
          <p:cNvPr id="6" name="TextBox 5"/>
          <p:cNvSpPr txBox="1"/>
          <p:nvPr/>
        </p:nvSpPr>
        <p:spPr>
          <a:xfrm>
            <a:off x="609600" y="5638800"/>
            <a:ext cx="7906780" cy="954107"/>
          </a:xfrm>
          <a:prstGeom prst="rect">
            <a:avLst/>
          </a:prstGeom>
          <a:noFill/>
        </p:spPr>
        <p:txBody>
          <a:bodyPr wrap="none" rtlCol="0">
            <a:spAutoFit/>
          </a:bodyPr>
          <a:lstStyle/>
          <a:p>
            <a:pPr algn="ctr"/>
            <a:r>
              <a:rPr lang="en-US" sz="2800" dirty="0" smtClean="0">
                <a:solidFill>
                  <a:schemeClr val="bg2"/>
                </a:solidFill>
              </a:rPr>
              <a:t>PHENIX manuscript with final results to be submitted</a:t>
            </a:r>
          </a:p>
          <a:p>
            <a:pPr algn="ctr"/>
            <a:r>
              <a:rPr lang="en-US" sz="2800" dirty="0" smtClean="0">
                <a:solidFill>
                  <a:schemeClr val="bg2"/>
                </a:solidFill>
              </a:rPr>
              <a:t>in the next 2-3 weeks!</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70</a:t>
            </a:fld>
            <a:endParaRPr lang="en-US"/>
          </a:p>
        </p:txBody>
      </p:sp>
      <p:sp>
        <p:nvSpPr>
          <p:cNvPr id="5" name="TextBox 4"/>
          <p:cNvSpPr txBox="1"/>
          <p:nvPr/>
        </p:nvSpPr>
        <p:spPr>
          <a:xfrm>
            <a:off x="2286000" y="420469"/>
            <a:ext cx="4637423" cy="646331"/>
          </a:xfrm>
          <a:prstGeom prst="rect">
            <a:avLst/>
          </a:prstGeom>
          <a:noFill/>
        </p:spPr>
        <p:txBody>
          <a:bodyPr wrap="none" rtlCol="0">
            <a:spAutoFit/>
          </a:bodyPr>
          <a:lstStyle/>
          <a:p>
            <a:r>
              <a:rPr lang="en-US" sz="3600" u="sng" dirty="0" smtClean="0">
                <a:solidFill>
                  <a:schemeClr val="bg2"/>
                </a:solidFill>
              </a:rPr>
              <a:t>Polarized </a:t>
            </a:r>
            <a:r>
              <a:rPr lang="en-US" sz="3600" u="sng" dirty="0" err="1" smtClean="0">
                <a:solidFill>
                  <a:schemeClr val="bg2"/>
                </a:solidFill>
              </a:rPr>
              <a:t>p+A</a:t>
            </a:r>
            <a:r>
              <a:rPr lang="en-US" sz="3600" u="sng" dirty="0" smtClean="0">
                <a:solidFill>
                  <a:schemeClr val="bg2"/>
                </a:solidFill>
              </a:rPr>
              <a:t> in Run-16</a:t>
            </a:r>
          </a:p>
        </p:txBody>
      </p:sp>
      <p:sp>
        <p:nvSpPr>
          <p:cNvPr id="6" name="TextBox 5"/>
          <p:cNvSpPr txBox="1"/>
          <p:nvPr/>
        </p:nvSpPr>
        <p:spPr>
          <a:xfrm>
            <a:off x="381000" y="1384518"/>
            <a:ext cx="8382000" cy="1723549"/>
          </a:xfrm>
          <a:prstGeom prst="rect">
            <a:avLst/>
          </a:prstGeom>
          <a:noFill/>
        </p:spPr>
        <p:txBody>
          <a:bodyPr wrap="square" rtlCol="0">
            <a:spAutoFit/>
          </a:bodyPr>
          <a:lstStyle/>
          <a:p>
            <a:pPr algn="ctr"/>
            <a:r>
              <a:rPr lang="en-US" sz="2800" dirty="0" smtClean="0">
                <a:solidFill>
                  <a:schemeClr val="bg2"/>
                </a:solidFill>
              </a:rPr>
              <a:t>If the physics were optimized around PHENIX alone, we</a:t>
            </a:r>
          </a:p>
          <a:p>
            <a:pPr algn="ctr"/>
            <a:r>
              <a:rPr lang="en-US" sz="2800" dirty="0" smtClean="0">
                <a:solidFill>
                  <a:schemeClr val="bg2"/>
                </a:solidFill>
              </a:rPr>
              <a:t>would replace Option B (</a:t>
            </a:r>
            <a:r>
              <a:rPr lang="en-US" sz="2800" dirty="0" err="1" smtClean="0">
                <a:solidFill>
                  <a:schemeClr val="bg2"/>
                </a:solidFill>
              </a:rPr>
              <a:t>d+Au</a:t>
            </a:r>
            <a:r>
              <a:rPr lang="en-US" sz="2800" dirty="0" smtClean="0">
                <a:solidFill>
                  <a:schemeClr val="bg2"/>
                </a:solidFill>
              </a:rPr>
              <a:t> Beam Energy Scan) with</a:t>
            </a:r>
          </a:p>
          <a:p>
            <a:pPr algn="ctr"/>
            <a:r>
              <a:rPr lang="en-US" sz="1400" dirty="0" smtClean="0">
                <a:solidFill>
                  <a:schemeClr val="bg2"/>
                </a:solidFill>
              </a:rPr>
              <a:t> </a:t>
            </a:r>
          </a:p>
          <a:p>
            <a:pPr algn="ctr"/>
            <a:r>
              <a:rPr lang="en-US" sz="3600" b="1" i="1" u="sng" dirty="0" smtClean="0">
                <a:solidFill>
                  <a:srgbClr val="FFFF00"/>
                </a:solidFill>
              </a:rPr>
              <a:t>Polarized </a:t>
            </a:r>
            <a:r>
              <a:rPr lang="en-US" sz="3600" b="1" i="1" u="sng" dirty="0" err="1" smtClean="0">
                <a:solidFill>
                  <a:srgbClr val="FFFF00"/>
                </a:solidFill>
              </a:rPr>
              <a:t>p+Au</a:t>
            </a:r>
            <a:r>
              <a:rPr lang="en-US" sz="3600" b="1" i="1" u="sng" dirty="0" smtClean="0">
                <a:solidFill>
                  <a:srgbClr val="FFFF00"/>
                </a:solidFill>
              </a:rPr>
              <a:t> Beam Energy Scan!</a:t>
            </a:r>
            <a:endParaRPr lang="en-US" sz="2800" b="1" i="1" u="sng" dirty="0" smtClean="0">
              <a:solidFill>
                <a:srgbClr val="FFFF00"/>
              </a:solidFill>
            </a:endParaRPr>
          </a:p>
        </p:txBody>
      </p:sp>
      <p:sp>
        <p:nvSpPr>
          <p:cNvPr id="7" name="TextBox 6"/>
          <p:cNvSpPr txBox="1"/>
          <p:nvPr/>
        </p:nvSpPr>
        <p:spPr>
          <a:xfrm>
            <a:off x="381000" y="3518118"/>
            <a:ext cx="8382000" cy="2677656"/>
          </a:xfrm>
          <a:prstGeom prst="rect">
            <a:avLst/>
          </a:prstGeom>
          <a:solidFill>
            <a:srgbClr val="FF7C80"/>
          </a:solidFill>
        </p:spPr>
        <p:txBody>
          <a:bodyPr wrap="square" rtlCol="0">
            <a:spAutoFit/>
          </a:bodyPr>
          <a:lstStyle/>
          <a:p>
            <a:pPr algn="ctr"/>
            <a:r>
              <a:rPr lang="en-US" sz="2800" dirty="0" smtClean="0"/>
              <a:t>This would only be possible </a:t>
            </a:r>
          </a:p>
          <a:p>
            <a:pPr algn="ctr"/>
            <a:r>
              <a:rPr lang="en-US" sz="2800" dirty="0" smtClean="0"/>
              <a:t>without “wiggler” installation </a:t>
            </a:r>
          </a:p>
          <a:p>
            <a:pPr algn="ctr"/>
            <a:r>
              <a:rPr lang="en-US" sz="2800" dirty="0" smtClean="0"/>
              <a:t>AND</a:t>
            </a:r>
          </a:p>
          <a:p>
            <a:pPr algn="ctr"/>
            <a:r>
              <a:rPr lang="en-US" sz="2800" dirty="0" smtClean="0"/>
              <a:t>with a resolution of the </a:t>
            </a:r>
            <a:r>
              <a:rPr lang="en-US" sz="2800" dirty="0" err="1" smtClean="0"/>
              <a:t>p+A</a:t>
            </a:r>
            <a:r>
              <a:rPr lang="en-US" sz="2800" dirty="0" smtClean="0"/>
              <a:t> abort kicker pre-fire issue (e.g. moving the abort kicker, which most likely needs to be done before </a:t>
            </a:r>
            <a:r>
              <a:rPr lang="en-US" sz="2800" dirty="0" err="1" smtClean="0"/>
              <a:t>sPHENIX</a:t>
            </a:r>
            <a:r>
              <a:rPr lang="en-US" sz="2800" dirty="0" smtClean="0"/>
              <a:t> as well)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71</a:t>
            </a:fld>
            <a:endParaRPr lang="en-US"/>
          </a:p>
        </p:txBody>
      </p:sp>
      <p:sp>
        <p:nvSpPr>
          <p:cNvPr id="5" name="TextBox 4"/>
          <p:cNvSpPr txBox="1"/>
          <p:nvPr/>
        </p:nvSpPr>
        <p:spPr>
          <a:xfrm>
            <a:off x="1515944" y="228600"/>
            <a:ext cx="6256456" cy="954107"/>
          </a:xfrm>
          <a:prstGeom prst="rect">
            <a:avLst/>
          </a:prstGeom>
          <a:noFill/>
        </p:spPr>
        <p:txBody>
          <a:bodyPr wrap="none" rtlCol="0">
            <a:spAutoFit/>
          </a:bodyPr>
          <a:lstStyle/>
          <a:p>
            <a:pPr algn="ctr"/>
            <a:r>
              <a:rPr lang="en-US" sz="2800" dirty="0" smtClean="0">
                <a:solidFill>
                  <a:schemeClr val="bg2"/>
                </a:solidFill>
              </a:rPr>
              <a:t>Example – Probing Gluon Saturation Scale</a:t>
            </a:r>
          </a:p>
          <a:p>
            <a:pPr algn="ctr"/>
            <a:r>
              <a:rPr lang="en-US" sz="2800" dirty="0" smtClean="0">
                <a:solidFill>
                  <a:schemeClr val="bg2"/>
                </a:solidFill>
              </a:rPr>
              <a:t>With lower energy polarized </a:t>
            </a:r>
            <a:r>
              <a:rPr lang="en-US" sz="2800" dirty="0" err="1" smtClean="0">
                <a:solidFill>
                  <a:schemeClr val="bg2"/>
                </a:solidFill>
              </a:rPr>
              <a:t>p+A</a:t>
            </a:r>
            <a:endParaRPr lang="en-US" sz="2800" dirty="0" smtClean="0">
              <a:solidFill>
                <a:schemeClr val="bg2"/>
              </a:solidFill>
            </a:endParaRPr>
          </a:p>
        </p:txBody>
      </p:sp>
      <p:pic>
        <p:nvPicPr>
          <p:cNvPr id="6" name="Picture 1"/>
          <p:cNvPicPr>
            <a:picLocks noChangeAspect="1" noChangeArrowheads="1"/>
          </p:cNvPicPr>
          <p:nvPr/>
        </p:nvPicPr>
        <p:blipFill>
          <a:blip r:embed="rId2" cstate="print"/>
          <a:srcRect/>
          <a:stretch>
            <a:fillRect/>
          </a:stretch>
        </p:blipFill>
        <p:spPr bwMode="auto">
          <a:xfrm>
            <a:off x="1828800" y="1268206"/>
            <a:ext cx="5562600" cy="5208794"/>
          </a:xfrm>
          <a:prstGeom prst="rect">
            <a:avLst/>
          </a:prstGeom>
          <a:noFill/>
          <a:ln w="9525">
            <a:noFill/>
            <a:miter lim="800000"/>
            <a:headEnd/>
            <a:tailEnd/>
          </a:ln>
        </p:spPr>
      </p:pic>
      <p:pic>
        <p:nvPicPr>
          <p:cNvPr id="1026" name="Picture 2"/>
          <p:cNvPicPr>
            <a:picLocks noChangeAspect="1" noChangeArrowheads="1"/>
          </p:cNvPicPr>
          <p:nvPr/>
        </p:nvPicPr>
        <p:blipFill>
          <a:blip r:embed="rId3" cstate="print"/>
          <a:srcRect/>
          <a:stretch>
            <a:fillRect/>
          </a:stretch>
        </p:blipFill>
        <p:spPr bwMode="auto">
          <a:xfrm>
            <a:off x="1600200" y="1447800"/>
            <a:ext cx="6019800" cy="45624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72</a:t>
            </a:fld>
            <a:endParaRPr lang="en-US"/>
          </a:p>
        </p:txBody>
      </p:sp>
      <p:sp>
        <p:nvSpPr>
          <p:cNvPr id="5" name="TextBox 4"/>
          <p:cNvSpPr txBox="1"/>
          <p:nvPr/>
        </p:nvSpPr>
        <p:spPr>
          <a:xfrm>
            <a:off x="2412655" y="152400"/>
            <a:ext cx="4369145" cy="646331"/>
          </a:xfrm>
          <a:prstGeom prst="rect">
            <a:avLst/>
          </a:prstGeom>
          <a:noFill/>
        </p:spPr>
        <p:txBody>
          <a:bodyPr wrap="none" rtlCol="0">
            <a:spAutoFit/>
          </a:bodyPr>
          <a:lstStyle/>
          <a:p>
            <a:r>
              <a:rPr lang="en-US" sz="3600" u="sng" dirty="0" smtClean="0">
                <a:solidFill>
                  <a:schemeClr val="bg2"/>
                </a:solidFill>
              </a:rPr>
              <a:t>PHENIX BUP Summary</a:t>
            </a:r>
          </a:p>
        </p:txBody>
      </p:sp>
      <p:sp>
        <p:nvSpPr>
          <p:cNvPr id="6" name="TextBox 5"/>
          <p:cNvSpPr txBox="1"/>
          <p:nvPr/>
        </p:nvSpPr>
        <p:spPr>
          <a:xfrm>
            <a:off x="533400" y="990600"/>
            <a:ext cx="8153400" cy="4832092"/>
          </a:xfrm>
          <a:prstGeom prst="rect">
            <a:avLst/>
          </a:prstGeom>
          <a:noFill/>
        </p:spPr>
        <p:txBody>
          <a:bodyPr wrap="square" rtlCol="0">
            <a:spAutoFit/>
          </a:bodyPr>
          <a:lstStyle/>
          <a:p>
            <a:pPr algn="ctr">
              <a:buFont typeface="Arial" pitchFamily="34" charset="0"/>
              <a:buChar char="•"/>
            </a:pPr>
            <a:r>
              <a:rPr lang="en-US" sz="2800" dirty="0" smtClean="0">
                <a:solidFill>
                  <a:schemeClr val="bg1"/>
                </a:solidFill>
              </a:rPr>
              <a:t> Outstanding C-AD delivered performance in Run-14</a:t>
            </a:r>
          </a:p>
          <a:p>
            <a:pPr algn="ctr">
              <a:buFont typeface="Arial" pitchFamily="34" charset="0"/>
              <a:buChar char="•"/>
            </a:pPr>
            <a:endParaRPr lang="en-US" sz="2800" dirty="0" smtClean="0">
              <a:solidFill>
                <a:schemeClr val="bg1"/>
              </a:solidFill>
            </a:endParaRPr>
          </a:p>
          <a:p>
            <a:pPr algn="ctr">
              <a:buFont typeface="Arial" pitchFamily="34" charset="0"/>
              <a:buChar char="•"/>
            </a:pPr>
            <a:r>
              <a:rPr lang="en-US" sz="2800" dirty="0" smtClean="0">
                <a:solidFill>
                  <a:schemeClr val="bg1"/>
                </a:solidFill>
              </a:rPr>
              <a:t> Very good data set in Run-15 </a:t>
            </a:r>
            <a:r>
              <a:rPr lang="en-US" sz="2800" dirty="0" err="1" smtClean="0">
                <a:solidFill>
                  <a:schemeClr val="bg1"/>
                </a:solidFill>
              </a:rPr>
              <a:t>p+p</a:t>
            </a:r>
            <a:r>
              <a:rPr lang="en-US" sz="2800" dirty="0" smtClean="0">
                <a:solidFill>
                  <a:schemeClr val="bg1"/>
                </a:solidFill>
              </a:rPr>
              <a:t> and </a:t>
            </a:r>
            <a:r>
              <a:rPr lang="en-US" sz="2800" dirty="0" err="1" smtClean="0">
                <a:solidFill>
                  <a:schemeClr val="bg1"/>
                </a:solidFill>
              </a:rPr>
              <a:t>p+Au</a:t>
            </a:r>
            <a:endParaRPr lang="en-US" sz="2800" dirty="0" smtClean="0">
              <a:solidFill>
                <a:schemeClr val="bg1"/>
              </a:solidFill>
            </a:endParaRPr>
          </a:p>
          <a:p>
            <a:pPr algn="ctr">
              <a:buFont typeface="Arial" pitchFamily="34" charset="0"/>
              <a:buChar char="•"/>
            </a:pPr>
            <a:r>
              <a:rPr lang="en-US" sz="2800" dirty="0" smtClean="0">
                <a:solidFill>
                  <a:schemeClr val="bg1"/>
                </a:solidFill>
              </a:rPr>
              <a:t> Lost </a:t>
            </a:r>
            <a:r>
              <a:rPr lang="en-US" sz="2800" dirty="0" err="1" smtClean="0">
                <a:solidFill>
                  <a:schemeClr val="bg1"/>
                </a:solidFill>
              </a:rPr>
              <a:t>p+Au</a:t>
            </a:r>
            <a:r>
              <a:rPr lang="en-US" sz="2800" dirty="0" smtClean="0">
                <a:solidFill>
                  <a:schemeClr val="bg1"/>
                </a:solidFill>
              </a:rPr>
              <a:t> high-x MPC-EX physics</a:t>
            </a:r>
          </a:p>
          <a:p>
            <a:pPr algn="ctr">
              <a:buFont typeface="Arial" pitchFamily="34" charset="0"/>
              <a:buChar char="•"/>
            </a:pPr>
            <a:r>
              <a:rPr lang="en-US" sz="2800" dirty="0" smtClean="0">
                <a:solidFill>
                  <a:schemeClr val="bg1"/>
                </a:solidFill>
              </a:rPr>
              <a:t> Lost most all </a:t>
            </a:r>
            <a:r>
              <a:rPr lang="en-US" sz="2800" dirty="0" err="1" smtClean="0">
                <a:solidFill>
                  <a:schemeClr val="bg1"/>
                </a:solidFill>
              </a:rPr>
              <a:t>p+Al</a:t>
            </a:r>
            <a:r>
              <a:rPr lang="en-US" sz="2800" dirty="0" smtClean="0">
                <a:solidFill>
                  <a:schemeClr val="bg1"/>
                </a:solidFill>
              </a:rPr>
              <a:t> physics </a:t>
            </a:r>
          </a:p>
          <a:p>
            <a:pPr algn="ctr">
              <a:buFont typeface="Arial" pitchFamily="34" charset="0"/>
              <a:buChar char="•"/>
            </a:pPr>
            <a:endParaRPr lang="en-US" sz="2800" dirty="0" smtClean="0">
              <a:solidFill>
                <a:schemeClr val="bg1"/>
              </a:solidFill>
            </a:endParaRPr>
          </a:p>
          <a:p>
            <a:pPr algn="ctr">
              <a:buFont typeface="Arial" pitchFamily="34" charset="0"/>
              <a:buChar char="•"/>
            </a:pPr>
            <a:r>
              <a:rPr lang="en-US" sz="2800" dirty="0" smtClean="0">
                <a:solidFill>
                  <a:schemeClr val="bg1"/>
                </a:solidFill>
              </a:rPr>
              <a:t> Exciting physics program for Run-16</a:t>
            </a:r>
          </a:p>
          <a:p>
            <a:pPr algn="ctr"/>
            <a:endParaRPr lang="en-US" sz="2800" dirty="0" smtClean="0">
              <a:solidFill>
                <a:schemeClr val="bg1"/>
              </a:solidFill>
            </a:endParaRPr>
          </a:p>
          <a:p>
            <a:pPr algn="ctr"/>
            <a:r>
              <a:rPr lang="en-US" sz="2800" dirty="0" smtClean="0">
                <a:solidFill>
                  <a:schemeClr val="bg1"/>
                </a:solidFill>
              </a:rPr>
              <a:t>There is significant physics left on the floor…</a:t>
            </a:r>
          </a:p>
          <a:p>
            <a:pPr algn="ctr"/>
            <a:endParaRPr lang="en-US" sz="2800" dirty="0" smtClean="0">
              <a:solidFill>
                <a:schemeClr val="bg1"/>
              </a:solidFill>
            </a:endParaRPr>
          </a:p>
          <a:p>
            <a:pPr algn="ctr">
              <a:buFont typeface="Arial" pitchFamily="34" charset="0"/>
              <a:buChar char="•"/>
            </a:pPr>
            <a:r>
              <a:rPr lang="en-US" sz="2800" dirty="0" smtClean="0">
                <a:solidFill>
                  <a:schemeClr val="bg1"/>
                </a:solidFill>
              </a:rPr>
              <a:t> Bright future with </a:t>
            </a:r>
            <a:r>
              <a:rPr lang="en-US" sz="2800" dirty="0" err="1" smtClean="0">
                <a:solidFill>
                  <a:schemeClr val="bg1"/>
                </a:solidFill>
              </a:rPr>
              <a:t>sPHENIX</a:t>
            </a:r>
            <a:r>
              <a:rPr lang="en-US" sz="2800" dirty="0" smtClean="0">
                <a:solidFill>
                  <a:schemeClr val="bg1"/>
                </a:solidFill>
              </a:rPr>
              <a:t> on the horizon</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DEC780D8-E978-4CA6-90ED-B711AF6CF522}" type="slidenum">
              <a:rPr lang="en-US" smtClean="0"/>
              <a:pPr/>
              <a:t>73</a:t>
            </a:fld>
            <a:endParaRPr lang="en-US"/>
          </a:p>
        </p:txBody>
      </p:sp>
      <p:sp>
        <p:nvSpPr>
          <p:cNvPr id="5" name="Rectangle 4"/>
          <p:cNvSpPr/>
          <p:nvPr/>
        </p:nvSpPr>
        <p:spPr>
          <a:xfrm>
            <a:off x="0" y="0"/>
            <a:ext cx="9144000" cy="6324600"/>
          </a:xfrm>
          <a:prstGeom prst="rect">
            <a:avLst/>
          </a:prstGeom>
          <a:solidFill>
            <a:srgbClr val="FF7C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600" dirty="0" smtClean="0"/>
              <a:t>EXTRAS</a:t>
            </a:r>
            <a:endParaRPr lang="en-US" sz="16600"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74</a:t>
            </a:fld>
            <a:endParaRPr lang="en-US"/>
          </a:p>
        </p:txBody>
      </p:sp>
      <p:sp>
        <p:nvSpPr>
          <p:cNvPr id="5" name="TextBox 4"/>
          <p:cNvSpPr txBox="1"/>
          <p:nvPr/>
        </p:nvSpPr>
        <p:spPr>
          <a:xfrm>
            <a:off x="2295288" y="76200"/>
            <a:ext cx="4791312" cy="646331"/>
          </a:xfrm>
          <a:prstGeom prst="rect">
            <a:avLst/>
          </a:prstGeom>
          <a:noFill/>
        </p:spPr>
        <p:txBody>
          <a:bodyPr wrap="none" rtlCol="0">
            <a:spAutoFit/>
          </a:bodyPr>
          <a:lstStyle/>
          <a:p>
            <a:r>
              <a:rPr lang="en-US" sz="3600" u="sng" dirty="0" smtClean="0">
                <a:solidFill>
                  <a:schemeClr val="bg2"/>
                </a:solidFill>
              </a:rPr>
              <a:t>Polarized </a:t>
            </a:r>
            <a:r>
              <a:rPr lang="en-US" sz="3600" u="sng" dirty="0" err="1" smtClean="0">
                <a:solidFill>
                  <a:schemeClr val="bg2"/>
                </a:solidFill>
              </a:rPr>
              <a:t>p+p</a:t>
            </a:r>
            <a:r>
              <a:rPr lang="en-US" sz="3600" u="sng" dirty="0" smtClean="0">
                <a:solidFill>
                  <a:schemeClr val="bg2"/>
                </a:solidFill>
              </a:rPr>
              <a:t> @ 62 </a:t>
            </a:r>
            <a:r>
              <a:rPr lang="en-US" sz="3600" u="sng" dirty="0" err="1" smtClean="0">
                <a:solidFill>
                  <a:schemeClr val="bg2"/>
                </a:solidFill>
              </a:rPr>
              <a:t>GeV</a:t>
            </a:r>
            <a:r>
              <a:rPr lang="en-US" sz="3600" u="sng" dirty="0" smtClean="0">
                <a:solidFill>
                  <a:schemeClr val="bg2"/>
                </a:solidFill>
              </a:rPr>
              <a:t> </a:t>
            </a:r>
          </a:p>
        </p:txBody>
      </p:sp>
      <p:pic>
        <p:nvPicPr>
          <p:cNvPr id="100354" name="Picture 2"/>
          <p:cNvPicPr>
            <a:picLocks noChangeAspect="1" noChangeArrowheads="1"/>
          </p:cNvPicPr>
          <p:nvPr/>
        </p:nvPicPr>
        <p:blipFill>
          <a:blip r:embed="rId2" cstate="print"/>
          <a:srcRect/>
          <a:stretch>
            <a:fillRect/>
          </a:stretch>
        </p:blipFill>
        <p:spPr bwMode="auto">
          <a:xfrm>
            <a:off x="304800" y="1524000"/>
            <a:ext cx="8501185" cy="2895600"/>
          </a:xfrm>
          <a:prstGeom prst="rect">
            <a:avLst/>
          </a:prstGeom>
          <a:noFill/>
          <a:ln w="9525">
            <a:noFill/>
            <a:miter lim="800000"/>
            <a:headEnd/>
            <a:tailEnd/>
          </a:ln>
        </p:spPr>
      </p:pic>
      <p:sp>
        <p:nvSpPr>
          <p:cNvPr id="7" name="TextBox 6"/>
          <p:cNvSpPr txBox="1"/>
          <p:nvPr/>
        </p:nvSpPr>
        <p:spPr>
          <a:xfrm>
            <a:off x="914400" y="838200"/>
            <a:ext cx="7452681" cy="523220"/>
          </a:xfrm>
          <a:prstGeom prst="rect">
            <a:avLst/>
          </a:prstGeom>
          <a:noFill/>
        </p:spPr>
        <p:txBody>
          <a:bodyPr wrap="none" rtlCol="0">
            <a:spAutoFit/>
          </a:bodyPr>
          <a:lstStyle/>
          <a:p>
            <a:r>
              <a:rPr lang="en-US" sz="2800" dirty="0" smtClean="0">
                <a:solidFill>
                  <a:schemeClr val="bg2"/>
                </a:solidFill>
              </a:rPr>
              <a:t>One option is to run with longitudinal polarization</a:t>
            </a:r>
          </a:p>
        </p:txBody>
      </p:sp>
      <p:sp>
        <p:nvSpPr>
          <p:cNvPr id="8" name="TextBox 7"/>
          <p:cNvSpPr txBox="1"/>
          <p:nvPr/>
        </p:nvSpPr>
        <p:spPr>
          <a:xfrm>
            <a:off x="0" y="4572000"/>
            <a:ext cx="9217908" cy="1815882"/>
          </a:xfrm>
          <a:prstGeom prst="rect">
            <a:avLst/>
          </a:prstGeom>
          <a:noFill/>
        </p:spPr>
        <p:txBody>
          <a:bodyPr wrap="none" rtlCol="0">
            <a:spAutoFit/>
          </a:bodyPr>
          <a:lstStyle/>
          <a:p>
            <a:pPr algn="ctr"/>
            <a:r>
              <a:rPr lang="en-US" sz="2800" dirty="0" smtClean="0">
                <a:solidFill>
                  <a:srgbClr val="FFFF00"/>
                </a:solidFill>
              </a:rPr>
              <a:t>Some reduction in uncertainties over previous running</a:t>
            </a:r>
          </a:p>
          <a:p>
            <a:pPr algn="ctr"/>
            <a:endParaRPr lang="en-US" sz="2800" dirty="0" smtClean="0">
              <a:solidFill>
                <a:srgbClr val="FFFF00"/>
              </a:solidFill>
            </a:endParaRPr>
          </a:p>
          <a:p>
            <a:pPr algn="ctr"/>
            <a:r>
              <a:rPr lang="en-US" sz="2800" dirty="0" smtClean="0">
                <a:solidFill>
                  <a:srgbClr val="FFFF00"/>
                </a:solidFill>
              </a:rPr>
              <a:t>Potentially more interesting to run something completely new</a:t>
            </a:r>
          </a:p>
          <a:p>
            <a:pPr algn="ctr"/>
            <a:r>
              <a:rPr lang="en-US" sz="2800" dirty="0" smtClean="0">
                <a:solidFill>
                  <a:srgbClr val="FFFF00"/>
                </a:solidFill>
              </a:rPr>
              <a:t>(see next slide)</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75</a:t>
            </a:fld>
            <a:endParaRPr lang="en-US"/>
          </a:p>
        </p:txBody>
      </p:sp>
      <p:sp>
        <p:nvSpPr>
          <p:cNvPr id="5" name="TextBox 4"/>
          <p:cNvSpPr txBox="1"/>
          <p:nvPr/>
        </p:nvSpPr>
        <p:spPr>
          <a:xfrm>
            <a:off x="3427705" y="177225"/>
            <a:ext cx="2668295" cy="584775"/>
          </a:xfrm>
          <a:prstGeom prst="rect">
            <a:avLst/>
          </a:prstGeom>
          <a:noFill/>
        </p:spPr>
        <p:txBody>
          <a:bodyPr wrap="none" rtlCol="0">
            <a:spAutoFit/>
          </a:bodyPr>
          <a:lstStyle/>
          <a:p>
            <a:r>
              <a:rPr lang="en-US" sz="3200" u="sng" dirty="0" smtClean="0">
                <a:solidFill>
                  <a:schemeClr val="bg2"/>
                </a:solidFill>
              </a:rPr>
              <a:t>p + A Flow Test</a:t>
            </a:r>
          </a:p>
        </p:txBody>
      </p:sp>
      <p:pic>
        <p:nvPicPr>
          <p:cNvPr id="74753" name="Picture 1"/>
          <p:cNvPicPr>
            <a:picLocks noChangeAspect="1" noChangeArrowheads="1"/>
          </p:cNvPicPr>
          <p:nvPr/>
        </p:nvPicPr>
        <p:blipFill>
          <a:blip r:embed="rId2" cstate="print"/>
          <a:srcRect/>
          <a:stretch>
            <a:fillRect/>
          </a:stretch>
        </p:blipFill>
        <p:spPr bwMode="auto">
          <a:xfrm>
            <a:off x="838200" y="838200"/>
            <a:ext cx="7667830" cy="4876800"/>
          </a:xfrm>
          <a:prstGeom prst="rect">
            <a:avLst/>
          </a:prstGeom>
          <a:noFill/>
          <a:ln w="9525">
            <a:noFill/>
            <a:miter lim="800000"/>
            <a:headEnd/>
            <a:tailEnd/>
          </a:ln>
        </p:spPr>
      </p:pic>
      <p:sp>
        <p:nvSpPr>
          <p:cNvPr id="9" name="TextBox 8"/>
          <p:cNvSpPr txBox="1"/>
          <p:nvPr/>
        </p:nvSpPr>
        <p:spPr>
          <a:xfrm>
            <a:off x="176224" y="5715000"/>
            <a:ext cx="8967776" cy="523220"/>
          </a:xfrm>
          <a:prstGeom prst="rect">
            <a:avLst/>
          </a:prstGeom>
          <a:noFill/>
        </p:spPr>
        <p:txBody>
          <a:bodyPr wrap="none" rtlCol="0">
            <a:spAutoFit/>
          </a:bodyPr>
          <a:lstStyle/>
          <a:p>
            <a:r>
              <a:rPr lang="en-US" sz="2800" dirty="0" err="1" smtClean="0">
                <a:solidFill>
                  <a:schemeClr val="bg2"/>
                </a:solidFill>
              </a:rPr>
              <a:t>Glauber</a:t>
            </a:r>
            <a:r>
              <a:rPr lang="en-US" sz="2800" dirty="0" smtClean="0">
                <a:solidFill>
                  <a:schemeClr val="bg2"/>
                </a:solidFill>
              </a:rPr>
              <a:t> + Hydro prediction, factor of two smaller v</a:t>
            </a:r>
            <a:r>
              <a:rPr lang="en-US" sz="2800" baseline="-25000" dirty="0" smtClean="0">
                <a:solidFill>
                  <a:schemeClr val="bg2"/>
                </a:solidFill>
              </a:rPr>
              <a:t>2</a:t>
            </a:r>
            <a:r>
              <a:rPr lang="en-US" sz="2800" dirty="0" smtClean="0">
                <a:solidFill>
                  <a:schemeClr val="bg2"/>
                </a:solidFill>
              </a:rPr>
              <a:t> in </a:t>
            </a:r>
            <a:r>
              <a:rPr lang="en-US" sz="2800" dirty="0" err="1" smtClean="0">
                <a:solidFill>
                  <a:schemeClr val="bg2"/>
                </a:solidFill>
              </a:rPr>
              <a:t>p+Au</a:t>
            </a:r>
            <a:endParaRPr lang="en-US" sz="2800" dirty="0" smtClean="0">
              <a:solidFill>
                <a:schemeClr val="bg2"/>
              </a:solidFill>
            </a:endParaRPr>
          </a:p>
        </p:txBody>
      </p:sp>
      <p:sp>
        <p:nvSpPr>
          <p:cNvPr id="10" name="Rectangle 9"/>
          <p:cNvSpPr/>
          <p:nvPr/>
        </p:nvSpPr>
        <p:spPr>
          <a:xfrm>
            <a:off x="1066800" y="6336268"/>
            <a:ext cx="7391400" cy="369332"/>
          </a:xfrm>
          <a:prstGeom prst="rect">
            <a:avLst/>
          </a:prstGeom>
        </p:spPr>
        <p:txBody>
          <a:bodyPr wrap="square">
            <a:spAutoFit/>
          </a:bodyPr>
          <a:lstStyle/>
          <a:p>
            <a:r>
              <a:rPr lang="en-US" dirty="0" smtClean="0">
                <a:solidFill>
                  <a:schemeClr val="bg1"/>
                </a:solidFill>
              </a:rPr>
              <a:t>http://journals.aps.org/prl/abstract/10.1103/PhysRevLett.113.112301</a:t>
            </a:r>
            <a:endParaRPr lang="en-US" dirty="0">
              <a:solidFill>
                <a:schemeClr val="bg1"/>
              </a:solidFill>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76</a:t>
            </a:fld>
            <a:endParaRPr lang="en-US"/>
          </a:p>
        </p:txBody>
      </p:sp>
      <p:pic>
        <p:nvPicPr>
          <p:cNvPr id="69635" name="Picture 3"/>
          <p:cNvPicPr>
            <a:picLocks noChangeAspect="1" noChangeArrowheads="1"/>
          </p:cNvPicPr>
          <p:nvPr/>
        </p:nvPicPr>
        <p:blipFill>
          <a:blip r:embed="rId2" cstate="print"/>
          <a:srcRect t="48333"/>
          <a:stretch>
            <a:fillRect/>
          </a:stretch>
        </p:blipFill>
        <p:spPr bwMode="auto">
          <a:xfrm>
            <a:off x="0" y="1219200"/>
            <a:ext cx="4477145" cy="2362200"/>
          </a:xfrm>
          <a:prstGeom prst="rect">
            <a:avLst/>
          </a:prstGeom>
          <a:noFill/>
          <a:ln w="9525">
            <a:noFill/>
            <a:miter lim="800000"/>
            <a:headEnd/>
            <a:tailEnd/>
          </a:ln>
        </p:spPr>
      </p:pic>
      <p:pic>
        <p:nvPicPr>
          <p:cNvPr id="8" name="Picture 7"/>
          <p:cNvPicPr>
            <a:picLocks noChangeAspect="1"/>
          </p:cNvPicPr>
          <p:nvPr/>
        </p:nvPicPr>
        <p:blipFill>
          <a:blip r:embed="rId3" cstate="print"/>
          <a:srcRect/>
          <a:stretch>
            <a:fillRect/>
          </a:stretch>
        </p:blipFill>
        <p:spPr bwMode="auto">
          <a:xfrm>
            <a:off x="4724400" y="1219200"/>
            <a:ext cx="4419600" cy="2362200"/>
          </a:xfrm>
          <a:prstGeom prst="rect">
            <a:avLst/>
          </a:prstGeom>
          <a:noFill/>
          <a:ln w="9525">
            <a:noFill/>
            <a:miter lim="800000"/>
            <a:headEnd/>
            <a:tailEnd/>
          </a:ln>
        </p:spPr>
      </p:pic>
      <p:sp>
        <p:nvSpPr>
          <p:cNvPr id="6" name="TextBox 5"/>
          <p:cNvSpPr txBox="1"/>
          <p:nvPr/>
        </p:nvSpPr>
        <p:spPr>
          <a:xfrm>
            <a:off x="76200" y="685800"/>
            <a:ext cx="4347665" cy="523220"/>
          </a:xfrm>
          <a:prstGeom prst="rect">
            <a:avLst/>
          </a:prstGeom>
          <a:noFill/>
        </p:spPr>
        <p:txBody>
          <a:bodyPr wrap="none" rtlCol="0">
            <a:spAutoFit/>
          </a:bodyPr>
          <a:lstStyle/>
          <a:p>
            <a:r>
              <a:rPr lang="en-US" sz="2800" dirty="0" err="1" smtClean="0">
                <a:solidFill>
                  <a:schemeClr val="bg2"/>
                </a:solidFill>
              </a:rPr>
              <a:t>p+p</a:t>
            </a:r>
            <a:r>
              <a:rPr lang="en-US" sz="2800" dirty="0" smtClean="0">
                <a:solidFill>
                  <a:schemeClr val="bg2"/>
                </a:solidFill>
              </a:rPr>
              <a:t> @ 500 </a:t>
            </a:r>
            <a:r>
              <a:rPr lang="en-US" sz="2800" dirty="0" err="1" smtClean="0">
                <a:solidFill>
                  <a:schemeClr val="bg2"/>
                </a:solidFill>
              </a:rPr>
              <a:t>GeV</a:t>
            </a:r>
            <a:r>
              <a:rPr lang="en-US" sz="2800" dirty="0" smtClean="0">
                <a:solidFill>
                  <a:schemeClr val="bg2"/>
                </a:solidFill>
              </a:rPr>
              <a:t> Longitudinal</a:t>
            </a:r>
          </a:p>
        </p:txBody>
      </p:sp>
      <p:sp>
        <p:nvSpPr>
          <p:cNvPr id="7" name="TextBox 6"/>
          <p:cNvSpPr txBox="1"/>
          <p:nvPr/>
        </p:nvSpPr>
        <p:spPr>
          <a:xfrm>
            <a:off x="4828897" y="685800"/>
            <a:ext cx="4086503" cy="523220"/>
          </a:xfrm>
          <a:prstGeom prst="rect">
            <a:avLst/>
          </a:prstGeom>
          <a:noFill/>
        </p:spPr>
        <p:txBody>
          <a:bodyPr wrap="none" rtlCol="0">
            <a:spAutoFit/>
          </a:bodyPr>
          <a:lstStyle/>
          <a:p>
            <a:r>
              <a:rPr lang="en-US" sz="2800" dirty="0" err="1" smtClean="0">
                <a:solidFill>
                  <a:schemeClr val="bg2"/>
                </a:solidFill>
              </a:rPr>
              <a:t>p+p</a:t>
            </a:r>
            <a:r>
              <a:rPr lang="en-US" sz="2800" dirty="0" smtClean="0">
                <a:solidFill>
                  <a:schemeClr val="bg2"/>
                </a:solidFill>
              </a:rPr>
              <a:t> @ 500 </a:t>
            </a:r>
            <a:r>
              <a:rPr lang="en-US" sz="2800" dirty="0" err="1" smtClean="0">
                <a:solidFill>
                  <a:schemeClr val="bg2"/>
                </a:solidFill>
              </a:rPr>
              <a:t>GeV</a:t>
            </a:r>
            <a:r>
              <a:rPr lang="en-US" sz="2800" dirty="0" smtClean="0">
                <a:solidFill>
                  <a:schemeClr val="bg2"/>
                </a:solidFill>
              </a:rPr>
              <a:t> Transverse</a:t>
            </a:r>
          </a:p>
        </p:txBody>
      </p:sp>
      <p:sp>
        <p:nvSpPr>
          <p:cNvPr id="9" name="TextBox 8"/>
          <p:cNvSpPr txBox="1"/>
          <p:nvPr/>
        </p:nvSpPr>
        <p:spPr>
          <a:xfrm>
            <a:off x="0" y="3581400"/>
            <a:ext cx="4419600" cy="3108543"/>
          </a:xfrm>
          <a:prstGeom prst="rect">
            <a:avLst/>
          </a:prstGeom>
          <a:noFill/>
        </p:spPr>
        <p:txBody>
          <a:bodyPr wrap="square" rtlCol="0">
            <a:spAutoFit/>
          </a:bodyPr>
          <a:lstStyle/>
          <a:p>
            <a:pPr algn="ctr"/>
            <a:r>
              <a:rPr lang="en-US" sz="2800" dirty="0" smtClean="0">
                <a:solidFill>
                  <a:schemeClr val="bg2"/>
                </a:solidFill>
              </a:rPr>
              <a:t>Increased precision for forward rapidity</a:t>
            </a:r>
          </a:p>
          <a:p>
            <a:pPr algn="ctr"/>
            <a:r>
              <a:rPr lang="en-US" sz="2800" dirty="0" err="1" smtClean="0">
                <a:solidFill>
                  <a:schemeClr val="bg2"/>
                </a:solidFill>
              </a:rPr>
              <a:t>W</a:t>
            </a:r>
            <a:r>
              <a:rPr lang="en-US" sz="2800" dirty="0" err="1" smtClean="0">
                <a:solidFill>
                  <a:schemeClr val="bg2"/>
                </a:solidFill>
                <a:sym typeface="Wingdings" pitchFamily="2" charset="2"/>
              </a:rPr>
              <a:t></a:t>
            </a:r>
            <a:r>
              <a:rPr lang="en-US" sz="2800" dirty="0" err="1" smtClean="0">
                <a:solidFill>
                  <a:schemeClr val="bg2"/>
                </a:solidFill>
                <a:latin typeface="Symbol" pitchFamily="18" charset="2"/>
                <a:sym typeface="Wingdings" pitchFamily="2" charset="2"/>
              </a:rPr>
              <a:t>m</a:t>
            </a:r>
            <a:endParaRPr lang="en-US" sz="2800" dirty="0" smtClean="0">
              <a:solidFill>
                <a:schemeClr val="bg2"/>
              </a:solidFill>
              <a:latin typeface="Symbol" pitchFamily="18" charset="2"/>
              <a:sym typeface="Wingdings" pitchFamily="2" charset="2"/>
            </a:endParaRPr>
          </a:p>
          <a:p>
            <a:pPr algn="ctr"/>
            <a:endParaRPr lang="en-US" sz="2800" dirty="0" smtClean="0">
              <a:solidFill>
                <a:schemeClr val="bg2"/>
              </a:solidFill>
              <a:sym typeface="Wingdings" pitchFamily="2" charset="2"/>
            </a:endParaRPr>
          </a:p>
          <a:p>
            <a:pPr algn="ctr"/>
            <a:r>
              <a:rPr lang="en-US" sz="2800" dirty="0" smtClean="0">
                <a:solidFill>
                  <a:schemeClr val="bg2"/>
                </a:solidFill>
                <a:sym typeface="Wingdings" pitchFamily="2" charset="2"/>
              </a:rPr>
              <a:t>Time for additional absorber to further rejection backgrounds</a:t>
            </a:r>
            <a:endParaRPr lang="en-US" sz="2800" dirty="0" smtClean="0">
              <a:solidFill>
                <a:schemeClr val="bg2"/>
              </a:solidFill>
            </a:endParaRPr>
          </a:p>
        </p:txBody>
      </p:sp>
      <p:sp>
        <p:nvSpPr>
          <p:cNvPr id="10" name="TextBox 9"/>
          <p:cNvSpPr txBox="1"/>
          <p:nvPr/>
        </p:nvSpPr>
        <p:spPr>
          <a:xfrm>
            <a:off x="4572000" y="3580180"/>
            <a:ext cx="4419600" cy="2846933"/>
          </a:xfrm>
          <a:prstGeom prst="rect">
            <a:avLst/>
          </a:prstGeom>
          <a:noFill/>
        </p:spPr>
        <p:txBody>
          <a:bodyPr wrap="square" rtlCol="0">
            <a:spAutoFit/>
          </a:bodyPr>
          <a:lstStyle/>
          <a:p>
            <a:pPr algn="ctr"/>
            <a:r>
              <a:rPr lang="en-US" sz="2800" dirty="0" smtClean="0">
                <a:solidFill>
                  <a:schemeClr val="bg2"/>
                </a:solidFill>
              </a:rPr>
              <a:t>Possible Low-mass DY measurement with sufficient significance</a:t>
            </a:r>
          </a:p>
          <a:p>
            <a:pPr algn="ctr"/>
            <a:endParaRPr lang="en-US" sz="1100" dirty="0" smtClean="0">
              <a:solidFill>
                <a:schemeClr val="bg2"/>
              </a:solidFill>
            </a:endParaRPr>
          </a:p>
          <a:p>
            <a:pPr algn="ctr"/>
            <a:r>
              <a:rPr lang="en-US" sz="2800" dirty="0" smtClean="0">
                <a:solidFill>
                  <a:schemeClr val="bg2"/>
                </a:solidFill>
              </a:rPr>
              <a:t>Lots of debate about meaning of low-mass DY at higher </a:t>
            </a:r>
            <a:r>
              <a:rPr lang="en-US" sz="2800" dirty="0" err="1" smtClean="0">
                <a:solidFill>
                  <a:schemeClr val="bg2"/>
                </a:solidFill>
              </a:rPr>
              <a:t>p</a:t>
            </a:r>
            <a:r>
              <a:rPr lang="en-US" sz="2800" baseline="-25000" dirty="0" err="1" smtClean="0">
                <a:solidFill>
                  <a:schemeClr val="bg2"/>
                </a:solidFill>
              </a:rPr>
              <a:t>T</a:t>
            </a:r>
            <a:r>
              <a:rPr lang="en-US" sz="2800" dirty="0" smtClean="0">
                <a:solidFill>
                  <a:schemeClr val="bg2"/>
                </a:solidFill>
              </a:rPr>
              <a:t> (where better S/B)</a:t>
            </a:r>
          </a:p>
        </p:txBody>
      </p:sp>
      <p:cxnSp>
        <p:nvCxnSpPr>
          <p:cNvPr id="12" name="Straight Connector 11"/>
          <p:cNvCxnSpPr/>
          <p:nvPr/>
        </p:nvCxnSpPr>
        <p:spPr>
          <a:xfrm rot="5400000">
            <a:off x="1562100" y="3695700"/>
            <a:ext cx="60198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133600" y="0"/>
            <a:ext cx="4921155" cy="646331"/>
          </a:xfrm>
          <a:prstGeom prst="rect">
            <a:avLst/>
          </a:prstGeom>
          <a:noFill/>
        </p:spPr>
        <p:txBody>
          <a:bodyPr wrap="none" rtlCol="0">
            <a:spAutoFit/>
          </a:bodyPr>
          <a:lstStyle/>
          <a:p>
            <a:r>
              <a:rPr lang="en-US" sz="3600" u="sng" dirty="0" smtClean="0">
                <a:solidFill>
                  <a:schemeClr val="bg2"/>
                </a:solidFill>
              </a:rPr>
              <a:t>Polarized </a:t>
            </a:r>
            <a:r>
              <a:rPr lang="en-US" sz="3600" u="sng" dirty="0" err="1" smtClean="0">
                <a:solidFill>
                  <a:schemeClr val="bg2"/>
                </a:solidFill>
              </a:rPr>
              <a:t>p+p</a:t>
            </a:r>
            <a:r>
              <a:rPr lang="en-US" sz="3600" u="sng" dirty="0" smtClean="0">
                <a:solidFill>
                  <a:schemeClr val="bg2"/>
                </a:solidFill>
              </a:rPr>
              <a:t> @ 500 </a:t>
            </a:r>
            <a:r>
              <a:rPr lang="en-US" sz="3600" u="sng" dirty="0" err="1" smtClean="0">
                <a:solidFill>
                  <a:schemeClr val="bg2"/>
                </a:solidFill>
              </a:rPr>
              <a:t>GeV</a:t>
            </a:r>
            <a:endParaRPr lang="en-US" sz="3600" u="sng" dirty="0" smtClean="0">
              <a:solidFill>
                <a:schemeClr val="bg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6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77</a:t>
            </a:fld>
            <a:endParaRPr lang="en-US"/>
          </a:p>
        </p:txBody>
      </p:sp>
      <p:pic>
        <p:nvPicPr>
          <p:cNvPr id="5" name="Picture 2"/>
          <p:cNvPicPr>
            <a:picLocks noChangeAspect="1" noChangeArrowheads="1"/>
          </p:cNvPicPr>
          <p:nvPr/>
        </p:nvPicPr>
        <p:blipFill>
          <a:blip r:embed="rId2" cstate="print"/>
          <a:srcRect/>
          <a:stretch>
            <a:fillRect/>
          </a:stretch>
        </p:blipFill>
        <p:spPr bwMode="auto">
          <a:xfrm>
            <a:off x="872028" y="838200"/>
            <a:ext cx="7509972" cy="5029200"/>
          </a:xfrm>
          <a:prstGeom prst="rect">
            <a:avLst/>
          </a:prstGeom>
          <a:noFill/>
          <a:ln w="9525">
            <a:noFill/>
            <a:miter lim="800000"/>
            <a:headEnd/>
            <a:tailEnd/>
          </a:ln>
        </p:spPr>
      </p:pic>
      <p:sp>
        <p:nvSpPr>
          <p:cNvPr id="6" name="Rectangle 5"/>
          <p:cNvSpPr/>
          <p:nvPr/>
        </p:nvSpPr>
        <p:spPr>
          <a:xfrm>
            <a:off x="1881918" y="6096000"/>
            <a:ext cx="5433282" cy="461665"/>
          </a:xfrm>
          <a:prstGeom prst="rect">
            <a:avLst/>
          </a:prstGeom>
        </p:spPr>
        <p:txBody>
          <a:bodyPr wrap="none">
            <a:spAutoFit/>
          </a:bodyPr>
          <a:lstStyle/>
          <a:p>
            <a:r>
              <a:rPr lang="en-US" sz="2400" dirty="0" smtClean="0">
                <a:solidFill>
                  <a:schemeClr val="bg1"/>
                </a:solidFill>
              </a:rPr>
              <a:t>Submitted http://arxiv.org/abs/1410.2559</a:t>
            </a:r>
            <a:endParaRPr lang="en-US" sz="2400" dirty="0">
              <a:solidFill>
                <a:schemeClr val="bg1"/>
              </a:solidFill>
            </a:endParaRPr>
          </a:p>
        </p:txBody>
      </p:sp>
      <p:sp>
        <p:nvSpPr>
          <p:cNvPr id="7" name="TextBox 6"/>
          <p:cNvSpPr txBox="1"/>
          <p:nvPr/>
        </p:nvSpPr>
        <p:spPr>
          <a:xfrm>
            <a:off x="843384" y="76200"/>
            <a:ext cx="7691016" cy="584775"/>
          </a:xfrm>
          <a:prstGeom prst="rect">
            <a:avLst/>
          </a:prstGeom>
          <a:noFill/>
        </p:spPr>
        <p:txBody>
          <a:bodyPr wrap="none" rtlCol="0">
            <a:spAutoFit/>
          </a:bodyPr>
          <a:lstStyle/>
          <a:p>
            <a:r>
              <a:rPr lang="en-US" sz="3200" u="sng" dirty="0" smtClean="0">
                <a:solidFill>
                  <a:schemeClr val="bg2"/>
                </a:solidFill>
              </a:rPr>
              <a:t>HBT Data – Implications on Equation-of-State</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78</a:t>
            </a:fld>
            <a:endParaRPr lang="en-US"/>
          </a:p>
        </p:txBody>
      </p:sp>
      <p:pic>
        <p:nvPicPr>
          <p:cNvPr id="7170" name="Picture 2"/>
          <p:cNvPicPr>
            <a:picLocks noChangeAspect="1" noChangeArrowheads="1"/>
          </p:cNvPicPr>
          <p:nvPr/>
        </p:nvPicPr>
        <p:blipFill>
          <a:blip r:embed="rId2" cstate="print"/>
          <a:srcRect/>
          <a:stretch>
            <a:fillRect/>
          </a:stretch>
        </p:blipFill>
        <p:spPr bwMode="auto">
          <a:xfrm>
            <a:off x="152400" y="1066800"/>
            <a:ext cx="8830638" cy="4114800"/>
          </a:xfrm>
          <a:prstGeom prst="rect">
            <a:avLst/>
          </a:prstGeom>
          <a:noFill/>
          <a:ln w="9525">
            <a:noFill/>
            <a:miter lim="800000"/>
            <a:headEnd/>
            <a:tailEnd/>
          </a:ln>
        </p:spPr>
      </p:pic>
      <p:sp>
        <p:nvSpPr>
          <p:cNvPr id="5" name="TextBox 4"/>
          <p:cNvSpPr txBox="1"/>
          <p:nvPr/>
        </p:nvSpPr>
        <p:spPr>
          <a:xfrm>
            <a:off x="397438" y="76200"/>
            <a:ext cx="8746562" cy="584775"/>
          </a:xfrm>
          <a:prstGeom prst="rect">
            <a:avLst/>
          </a:prstGeom>
          <a:noFill/>
        </p:spPr>
        <p:txBody>
          <a:bodyPr wrap="none" rtlCol="0">
            <a:spAutoFit/>
          </a:bodyPr>
          <a:lstStyle/>
          <a:p>
            <a:r>
              <a:rPr lang="en-US" sz="3200" u="sng" dirty="0" err="1" smtClean="0">
                <a:solidFill>
                  <a:schemeClr val="bg2"/>
                </a:solidFill>
              </a:rPr>
              <a:t>Au+Au</a:t>
            </a:r>
            <a:r>
              <a:rPr lang="en-US" sz="3200" u="sng" dirty="0" smtClean="0">
                <a:solidFill>
                  <a:schemeClr val="bg2"/>
                </a:solidFill>
              </a:rPr>
              <a:t> @ 200 </a:t>
            </a:r>
            <a:r>
              <a:rPr lang="en-US" sz="3200" u="sng" dirty="0" err="1" smtClean="0">
                <a:solidFill>
                  <a:schemeClr val="bg2"/>
                </a:solidFill>
              </a:rPr>
              <a:t>GeV</a:t>
            </a:r>
            <a:r>
              <a:rPr lang="en-US" sz="3200" u="sng" dirty="0" smtClean="0">
                <a:solidFill>
                  <a:schemeClr val="bg2"/>
                </a:solidFill>
              </a:rPr>
              <a:t> Space-Time Thermal Constraint</a:t>
            </a:r>
          </a:p>
        </p:txBody>
      </p:sp>
      <p:sp>
        <p:nvSpPr>
          <p:cNvPr id="6" name="TextBox 5"/>
          <p:cNvSpPr txBox="1"/>
          <p:nvPr/>
        </p:nvSpPr>
        <p:spPr>
          <a:xfrm>
            <a:off x="457200" y="5352871"/>
            <a:ext cx="8278613" cy="1200329"/>
          </a:xfrm>
          <a:prstGeom prst="rect">
            <a:avLst/>
          </a:prstGeom>
          <a:noFill/>
        </p:spPr>
        <p:txBody>
          <a:bodyPr wrap="none" rtlCol="0">
            <a:spAutoFit/>
          </a:bodyPr>
          <a:lstStyle/>
          <a:p>
            <a:pPr algn="ctr"/>
            <a:r>
              <a:rPr lang="en-US" sz="2800" dirty="0" smtClean="0">
                <a:solidFill>
                  <a:schemeClr val="bg2"/>
                </a:solidFill>
              </a:rPr>
              <a:t>Thermal photon v</a:t>
            </a:r>
            <a:r>
              <a:rPr lang="en-US" sz="2800" baseline="-25000" dirty="0" smtClean="0">
                <a:solidFill>
                  <a:schemeClr val="bg2"/>
                </a:solidFill>
              </a:rPr>
              <a:t>2</a:t>
            </a:r>
            <a:r>
              <a:rPr lang="en-US" sz="2800" dirty="0" smtClean="0">
                <a:solidFill>
                  <a:schemeClr val="bg2"/>
                </a:solidFill>
              </a:rPr>
              <a:t> and v</a:t>
            </a:r>
            <a:r>
              <a:rPr lang="en-US" sz="2800" baseline="-25000" dirty="0" smtClean="0">
                <a:solidFill>
                  <a:schemeClr val="bg2"/>
                </a:solidFill>
              </a:rPr>
              <a:t>3</a:t>
            </a:r>
            <a:r>
              <a:rPr lang="en-US" sz="2800" dirty="0" smtClean="0">
                <a:solidFill>
                  <a:schemeClr val="bg2"/>
                </a:solidFill>
              </a:rPr>
              <a:t> to be submitted soon</a:t>
            </a:r>
          </a:p>
          <a:p>
            <a:pPr algn="ctr"/>
            <a:r>
              <a:rPr lang="en-US" sz="1400" dirty="0" smtClean="0">
                <a:solidFill>
                  <a:schemeClr val="bg2"/>
                </a:solidFill>
              </a:rPr>
              <a:t> </a:t>
            </a:r>
          </a:p>
          <a:p>
            <a:pPr algn="ctr"/>
            <a:r>
              <a:rPr lang="en-US" sz="2800" dirty="0" smtClean="0">
                <a:solidFill>
                  <a:schemeClr val="bg2"/>
                </a:solidFill>
              </a:rPr>
              <a:t>Analysis of photon yields in </a:t>
            </a:r>
            <a:r>
              <a:rPr lang="en-US" sz="2800" dirty="0" err="1" smtClean="0">
                <a:solidFill>
                  <a:schemeClr val="bg2"/>
                </a:solidFill>
              </a:rPr>
              <a:t>Au+Au</a:t>
            </a:r>
            <a:r>
              <a:rPr lang="en-US" sz="2800" dirty="0" smtClean="0">
                <a:solidFill>
                  <a:schemeClr val="bg2"/>
                </a:solidFill>
              </a:rPr>
              <a:t> @ 62 </a:t>
            </a:r>
            <a:r>
              <a:rPr lang="en-US" sz="2800" dirty="0" err="1" smtClean="0">
                <a:solidFill>
                  <a:schemeClr val="bg2"/>
                </a:solidFill>
              </a:rPr>
              <a:t>GeV</a:t>
            </a:r>
            <a:r>
              <a:rPr lang="en-US" sz="2800" dirty="0" smtClean="0">
                <a:solidFill>
                  <a:schemeClr val="bg2"/>
                </a:solidFill>
              </a:rPr>
              <a:t> underway</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79</a:t>
            </a:fld>
            <a:endParaRPr lang="en-US"/>
          </a:p>
        </p:txBody>
      </p:sp>
      <p:pic>
        <p:nvPicPr>
          <p:cNvPr id="113666" name="Picture 2"/>
          <p:cNvPicPr>
            <a:picLocks noChangeAspect="1" noChangeArrowheads="1"/>
          </p:cNvPicPr>
          <p:nvPr/>
        </p:nvPicPr>
        <p:blipFill>
          <a:blip r:embed="rId2" cstate="print"/>
          <a:srcRect/>
          <a:stretch>
            <a:fillRect/>
          </a:stretch>
        </p:blipFill>
        <p:spPr bwMode="auto">
          <a:xfrm>
            <a:off x="381000" y="228600"/>
            <a:ext cx="8382000" cy="62834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8</a:t>
            </a:fld>
            <a:endParaRPr lang="en-US"/>
          </a:p>
        </p:txBody>
      </p:sp>
      <p:pic>
        <p:nvPicPr>
          <p:cNvPr id="6146" name="Picture 2"/>
          <p:cNvPicPr>
            <a:picLocks noChangeAspect="1" noChangeArrowheads="1"/>
          </p:cNvPicPr>
          <p:nvPr/>
        </p:nvPicPr>
        <p:blipFill>
          <a:blip r:embed="rId2" cstate="print"/>
          <a:srcRect/>
          <a:stretch>
            <a:fillRect/>
          </a:stretch>
        </p:blipFill>
        <p:spPr bwMode="auto">
          <a:xfrm>
            <a:off x="1295400" y="762001"/>
            <a:ext cx="6705600" cy="4656008"/>
          </a:xfrm>
          <a:prstGeom prst="rect">
            <a:avLst/>
          </a:prstGeom>
          <a:noFill/>
          <a:ln w="9525">
            <a:noFill/>
            <a:miter lim="800000"/>
            <a:headEnd/>
            <a:tailEnd/>
          </a:ln>
        </p:spPr>
      </p:pic>
      <p:sp>
        <p:nvSpPr>
          <p:cNvPr id="5" name="TextBox 4"/>
          <p:cNvSpPr txBox="1"/>
          <p:nvPr/>
        </p:nvSpPr>
        <p:spPr>
          <a:xfrm>
            <a:off x="2438400" y="76200"/>
            <a:ext cx="4617611" cy="584775"/>
          </a:xfrm>
          <a:prstGeom prst="rect">
            <a:avLst/>
          </a:prstGeom>
          <a:noFill/>
        </p:spPr>
        <p:txBody>
          <a:bodyPr wrap="none" rtlCol="0">
            <a:spAutoFit/>
          </a:bodyPr>
          <a:lstStyle/>
          <a:p>
            <a:r>
              <a:rPr lang="en-US" sz="3200" u="sng" dirty="0" smtClean="0">
                <a:solidFill>
                  <a:schemeClr val="bg2"/>
                </a:solidFill>
              </a:rPr>
              <a:t>E</a:t>
            </a:r>
            <a:r>
              <a:rPr lang="en-US" sz="3200" u="sng" baseline="-25000" dirty="0" smtClean="0">
                <a:solidFill>
                  <a:schemeClr val="bg2"/>
                </a:solidFill>
              </a:rPr>
              <a:t>T</a:t>
            </a:r>
            <a:r>
              <a:rPr lang="en-US" sz="3200" u="sng" dirty="0" smtClean="0">
                <a:solidFill>
                  <a:schemeClr val="bg2"/>
                </a:solidFill>
              </a:rPr>
              <a:t> and Constituent Quarks</a:t>
            </a:r>
          </a:p>
        </p:txBody>
      </p:sp>
      <p:sp>
        <p:nvSpPr>
          <p:cNvPr id="6" name="Rectangle 5"/>
          <p:cNvSpPr/>
          <p:nvPr/>
        </p:nvSpPr>
        <p:spPr>
          <a:xfrm>
            <a:off x="2209800" y="762000"/>
            <a:ext cx="5791200" cy="307777"/>
          </a:xfrm>
          <a:prstGeom prst="rect">
            <a:avLst/>
          </a:prstGeom>
        </p:spPr>
        <p:txBody>
          <a:bodyPr wrap="square">
            <a:spAutoFit/>
          </a:bodyPr>
          <a:lstStyle/>
          <a:p>
            <a:r>
              <a:rPr lang="en-US" sz="1400" dirty="0" smtClean="0"/>
              <a:t>http://journals.aps.org/prc/abstract/10.1103/PhysRevC.89.044905</a:t>
            </a:r>
            <a:endParaRPr lang="en-US" sz="1400" dirty="0"/>
          </a:p>
        </p:txBody>
      </p:sp>
      <p:pic>
        <p:nvPicPr>
          <p:cNvPr id="99330" name="Picture 2" descr="http://www.therapiesquantiques.com/vertigineux/vertigineux010.jpg"/>
          <p:cNvPicPr>
            <a:picLocks noChangeAspect="1" noChangeArrowheads="1"/>
          </p:cNvPicPr>
          <p:nvPr/>
        </p:nvPicPr>
        <p:blipFill>
          <a:blip r:embed="rId3" cstate="print"/>
          <a:srcRect/>
          <a:stretch>
            <a:fillRect/>
          </a:stretch>
        </p:blipFill>
        <p:spPr bwMode="auto">
          <a:xfrm>
            <a:off x="8001000" y="5562600"/>
            <a:ext cx="990599" cy="990600"/>
          </a:xfrm>
          <a:prstGeom prst="rect">
            <a:avLst/>
          </a:prstGeom>
          <a:noFill/>
        </p:spPr>
      </p:pic>
      <p:sp>
        <p:nvSpPr>
          <p:cNvPr id="8" name="TextBox 7"/>
          <p:cNvSpPr txBox="1"/>
          <p:nvPr/>
        </p:nvSpPr>
        <p:spPr>
          <a:xfrm>
            <a:off x="1219200" y="5334000"/>
            <a:ext cx="6735434" cy="954107"/>
          </a:xfrm>
          <a:prstGeom prst="rect">
            <a:avLst/>
          </a:prstGeom>
          <a:noFill/>
        </p:spPr>
        <p:txBody>
          <a:bodyPr wrap="none" rtlCol="0">
            <a:spAutoFit/>
          </a:bodyPr>
          <a:lstStyle/>
          <a:p>
            <a:pPr algn="ctr"/>
            <a:r>
              <a:rPr lang="en-US" sz="2800" dirty="0" smtClean="0">
                <a:solidFill>
                  <a:schemeClr val="bg2"/>
                </a:solidFill>
              </a:rPr>
              <a:t>Transverse energy production scales with the</a:t>
            </a:r>
          </a:p>
          <a:p>
            <a:pPr algn="ctr"/>
            <a:r>
              <a:rPr lang="en-US" sz="2800" dirty="0" smtClean="0">
                <a:solidFill>
                  <a:schemeClr val="bg2"/>
                </a:solidFill>
              </a:rPr>
              <a:t>number of constituent quark participants!</a:t>
            </a:r>
          </a:p>
        </p:txBody>
      </p:sp>
      <p:pic>
        <p:nvPicPr>
          <p:cNvPr id="9" name="Picture 2" descr="http://www.therapiesquantiques.com/vertigineux/vertigineux010.jpg"/>
          <p:cNvPicPr>
            <a:picLocks noChangeAspect="1" noChangeArrowheads="1"/>
          </p:cNvPicPr>
          <p:nvPr/>
        </p:nvPicPr>
        <p:blipFill>
          <a:blip r:embed="rId3" cstate="print"/>
          <a:srcRect/>
          <a:stretch>
            <a:fillRect/>
          </a:stretch>
        </p:blipFill>
        <p:spPr bwMode="auto">
          <a:xfrm>
            <a:off x="152400" y="5562600"/>
            <a:ext cx="990599" cy="990600"/>
          </a:xfrm>
          <a:prstGeom prst="rect">
            <a:avLst/>
          </a:prstGeom>
          <a:noFill/>
        </p:spPr>
      </p:pic>
      <p:pic>
        <p:nvPicPr>
          <p:cNvPr id="6147" name="Picture 3"/>
          <p:cNvPicPr>
            <a:picLocks noChangeAspect="1" noChangeArrowheads="1"/>
          </p:cNvPicPr>
          <p:nvPr/>
        </p:nvPicPr>
        <p:blipFill>
          <a:blip r:embed="rId4" cstate="print"/>
          <a:srcRect/>
          <a:stretch>
            <a:fillRect/>
          </a:stretch>
        </p:blipFill>
        <p:spPr bwMode="auto">
          <a:xfrm>
            <a:off x="228600" y="685800"/>
            <a:ext cx="8833456" cy="4724400"/>
          </a:xfrm>
          <a:prstGeom prst="rect">
            <a:avLst/>
          </a:prstGeom>
          <a:noFill/>
          <a:ln w="9525">
            <a:noFill/>
            <a:miter lim="800000"/>
            <a:headEnd/>
            <a:tailEnd/>
          </a:ln>
        </p:spPr>
      </p:pic>
      <p:sp>
        <p:nvSpPr>
          <p:cNvPr id="10" name="TextBox 9"/>
          <p:cNvSpPr txBox="1"/>
          <p:nvPr/>
        </p:nvSpPr>
        <p:spPr>
          <a:xfrm>
            <a:off x="228600" y="6258580"/>
            <a:ext cx="8674811" cy="523220"/>
          </a:xfrm>
          <a:prstGeom prst="rect">
            <a:avLst/>
          </a:prstGeom>
          <a:solidFill>
            <a:schemeClr val="tx1"/>
          </a:solidFill>
          <a:ln>
            <a:solidFill>
              <a:schemeClr val="bg1"/>
            </a:solidFill>
          </a:ln>
        </p:spPr>
        <p:txBody>
          <a:bodyPr wrap="none" rtlCol="0">
            <a:spAutoFit/>
          </a:bodyPr>
          <a:lstStyle/>
          <a:p>
            <a:r>
              <a:rPr lang="en-US" sz="2800" dirty="0" smtClean="0">
                <a:solidFill>
                  <a:schemeClr val="bg2"/>
                </a:solidFill>
              </a:rPr>
              <a:t>For E &lt; 62 </a:t>
            </a:r>
            <a:r>
              <a:rPr lang="en-US" sz="2800" dirty="0" err="1" smtClean="0">
                <a:solidFill>
                  <a:schemeClr val="bg2"/>
                </a:solidFill>
              </a:rPr>
              <a:t>GeV</a:t>
            </a:r>
            <a:r>
              <a:rPr lang="en-US" sz="2800" dirty="0" smtClean="0">
                <a:solidFill>
                  <a:schemeClr val="bg2"/>
                </a:solidFill>
              </a:rPr>
              <a:t>, the scaling reverts to nucleon participants!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par>
                          <p:cTn id="11" fill="hold">
                            <p:stCondLst>
                              <p:cond delay="0"/>
                            </p:stCondLst>
                            <p:childTnLst>
                              <p:par>
                                <p:cTn id="12" presetID="16" presetClass="exit" presetSubtype="26" fill="hold" nodeType="afterEffect">
                                  <p:stCondLst>
                                    <p:cond delay="0"/>
                                  </p:stCondLst>
                                  <p:childTnLst>
                                    <p:animEffect transition="out" filter="barn(inHorizontal)">
                                      <p:cBhvr>
                                        <p:cTn id="13" dur="500"/>
                                        <p:tgtEl>
                                          <p:spTgt spid="99330"/>
                                        </p:tgtEl>
                                      </p:cBhvr>
                                    </p:animEffect>
                                    <p:set>
                                      <p:cBhvr>
                                        <p:cTn id="14" dur="1" fill="hold">
                                          <p:stCondLst>
                                            <p:cond delay="499"/>
                                          </p:stCondLst>
                                        </p:cTn>
                                        <p:tgtEl>
                                          <p:spTgt spid="99330"/>
                                        </p:tgtEl>
                                        <p:attrNameLst>
                                          <p:attrName>style.visibility</p:attrName>
                                        </p:attrNameLst>
                                      </p:cBhvr>
                                      <p:to>
                                        <p:strVal val="hidden"/>
                                      </p:to>
                                    </p:set>
                                  </p:childTnLst>
                                </p:cTn>
                              </p:par>
                              <p:par>
                                <p:cTn id="15" presetID="16" presetClass="exit" presetSubtype="26" fill="hold" nodeType="withEffect">
                                  <p:stCondLst>
                                    <p:cond delay="0"/>
                                  </p:stCondLst>
                                  <p:childTnLst>
                                    <p:animEffect transition="out" filter="barn(inHorizontal)">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80</a:t>
            </a:fld>
            <a:endParaRPr lang="en-US"/>
          </a:p>
        </p:txBody>
      </p:sp>
      <p:pic>
        <p:nvPicPr>
          <p:cNvPr id="17410" name="Picture 2"/>
          <p:cNvPicPr>
            <a:picLocks noChangeAspect="1" noChangeArrowheads="1"/>
          </p:cNvPicPr>
          <p:nvPr/>
        </p:nvPicPr>
        <p:blipFill>
          <a:blip r:embed="rId2" cstate="print"/>
          <a:srcRect/>
          <a:stretch>
            <a:fillRect/>
          </a:stretch>
        </p:blipFill>
        <p:spPr bwMode="auto">
          <a:xfrm>
            <a:off x="227347" y="1338263"/>
            <a:ext cx="8764253" cy="4833937"/>
          </a:xfrm>
          <a:prstGeom prst="rect">
            <a:avLst/>
          </a:prstGeom>
          <a:noFill/>
          <a:ln w="9525">
            <a:noFill/>
            <a:miter lim="800000"/>
            <a:headEnd/>
            <a:tailEnd/>
          </a:ln>
        </p:spPr>
      </p:pic>
      <p:sp>
        <p:nvSpPr>
          <p:cNvPr id="6" name="Rectangle 5"/>
          <p:cNvSpPr/>
          <p:nvPr/>
        </p:nvSpPr>
        <p:spPr>
          <a:xfrm>
            <a:off x="990600" y="6260068"/>
            <a:ext cx="7010400" cy="369332"/>
          </a:xfrm>
          <a:prstGeom prst="rect">
            <a:avLst/>
          </a:prstGeom>
        </p:spPr>
        <p:txBody>
          <a:bodyPr wrap="square">
            <a:spAutoFit/>
          </a:bodyPr>
          <a:lstStyle/>
          <a:p>
            <a:r>
              <a:rPr lang="en-US" dirty="0" smtClean="0">
                <a:solidFill>
                  <a:schemeClr val="bg1"/>
                </a:solidFill>
              </a:rPr>
              <a:t>http://www.sciencedirect.com/science/article/pii/S0370269315004128</a:t>
            </a:r>
            <a:endParaRPr lang="en-US" dirty="0">
              <a:solidFill>
                <a:schemeClr val="bg1"/>
              </a:solidFill>
            </a:endParaRPr>
          </a:p>
        </p:txBody>
      </p:sp>
      <p:pic>
        <p:nvPicPr>
          <p:cNvPr id="17411" name="Picture 3"/>
          <p:cNvPicPr>
            <a:picLocks noChangeAspect="1" noChangeArrowheads="1"/>
          </p:cNvPicPr>
          <p:nvPr/>
        </p:nvPicPr>
        <p:blipFill>
          <a:blip r:embed="rId3" cstate="print"/>
          <a:srcRect l="21084" t="46875" r="35023" b="43476"/>
          <a:stretch>
            <a:fillRect/>
          </a:stretch>
        </p:blipFill>
        <p:spPr bwMode="auto">
          <a:xfrm>
            <a:off x="533400" y="152400"/>
            <a:ext cx="8014856" cy="99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5410200" y="685800"/>
            <a:ext cx="3733800" cy="6019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6553200" y="6203950"/>
            <a:ext cx="2133600" cy="365125"/>
          </a:xfrm>
        </p:spPr>
        <p:txBody>
          <a:bodyPr/>
          <a:lstStyle/>
          <a:p>
            <a:fld id="{DEC780D8-E978-4CA6-90ED-B711AF6CF522}" type="slidenum">
              <a:rPr lang="en-US" smtClean="0"/>
              <a:pPr/>
              <a:t>81</a:t>
            </a:fld>
            <a:endParaRPr lang="en-US"/>
          </a:p>
        </p:txBody>
      </p:sp>
      <p:sp>
        <p:nvSpPr>
          <p:cNvPr id="5" name="TextBox 4"/>
          <p:cNvSpPr txBox="1"/>
          <p:nvPr/>
        </p:nvSpPr>
        <p:spPr>
          <a:xfrm>
            <a:off x="990600" y="0"/>
            <a:ext cx="7199279" cy="646331"/>
          </a:xfrm>
          <a:prstGeom prst="rect">
            <a:avLst/>
          </a:prstGeom>
          <a:noFill/>
        </p:spPr>
        <p:txBody>
          <a:bodyPr wrap="none" rtlCol="0">
            <a:spAutoFit/>
          </a:bodyPr>
          <a:lstStyle/>
          <a:p>
            <a:r>
              <a:rPr lang="en-US" sz="3600" u="sng" dirty="0" smtClean="0">
                <a:solidFill>
                  <a:schemeClr val="bg2"/>
                </a:solidFill>
              </a:rPr>
              <a:t>Photons via Conversion Electron Pairs</a:t>
            </a:r>
          </a:p>
        </p:txBody>
      </p:sp>
      <p:pic>
        <p:nvPicPr>
          <p:cNvPr id="6" name="図 4"/>
          <p:cNvPicPr>
            <a:picLocks noChangeAspect="1"/>
          </p:cNvPicPr>
          <p:nvPr/>
        </p:nvPicPr>
        <p:blipFill>
          <a:blip r:embed="rId2" cstate="print"/>
          <a:stretch>
            <a:fillRect/>
          </a:stretch>
        </p:blipFill>
        <p:spPr>
          <a:xfrm>
            <a:off x="5493918" y="769537"/>
            <a:ext cx="3324147" cy="2677426"/>
          </a:xfrm>
          <a:prstGeom prst="rect">
            <a:avLst/>
          </a:prstGeom>
        </p:spPr>
      </p:pic>
      <p:sp>
        <p:nvSpPr>
          <p:cNvPr id="7" name="正方形/長方形 7"/>
          <p:cNvSpPr/>
          <p:nvPr/>
        </p:nvSpPr>
        <p:spPr>
          <a:xfrm>
            <a:off x="7632855" y="3288268"/>
            <a:ext cx="1434945" cy="369332"/>
          </a:xfrm>
          <a:prstGeom prst="rect">
            <a:avLst/>
          </a:prstGeom>
        </p:spPr>
        <p:txBody>
          <a:bodyPr wrap="none">
            <a:spAutoFit/>
          </a:bodyPr>
          <a:lstStyle/>
          <a:p>
            <a:r>
              <a:rPr lang="en-US" altLang="ja-JP" dirty="0" err="1" smtClean="0"/>
              <a:t>Mee</a:t>
            </a:r>
            <a:r>
              <a:rPr lang="en-US" altLang="ja-JP" dirty="0" smtClean="0"/>
              <a:t>(</a:t>
            </a:r>
            <a:r>
              <a:rPr lang="en-US" altLang="ja-JP" dirty="0" err="1" smtClean="0"/>
              <a:t>GeV</a:t>
            </a:r>
            <a:r>
              <a:rPr lang="en-US" altLang="ja-JP" dirty="0" smtClean="0"/>
              <a:t>/c2)</a:t>
            </a:r>
            <a:endParaRPr lang="ja-JP" altLang="en-US" dirty="0"/>
          </a:p>
        </p:txBody>
      </p:sp>
      <p:pic>
        <p:nvPicPr>
          <p:cNvPr id="8" name="図 6"/>
          <p:cNvPicPr>
            <a:picLocks noChangeAspect="1"/>
          </p:cNvPicPr>
          <p:nvPr/>
        </p:nvPicPr>
        <p:blipFill>
          <a:blip r:embed="rId3" cstate="print"/>
          <a:stretch>
            <a:fillRect/>
          </a:stretch>
        </p:blipFill>
        <p:spPr>
          <a:xfrm>
            <a:off x="5432302" y="3810001"/>
            <a:ext cx="3415413" cy="2630186"/>
          </a:xfrm>
          <a:prstGeom prst="rect">
            <a:avLst/>
          </a:prstGeom>
        </p:spPr>
      </p:pic>
      <p:sp>
        <p:nvSpPr>
          <p:cNvPr id="9" name="正方形/長方形 8"/>
          <p:cNvSpPr/>
          <p:nvPr/>
        </p:nvSpPr>
        <p:spPr>
          <a:xfrm>
            <a:off x="7042943" y="1828800"/>
            <a:ext cx="1034257" cy="923330"/>
          </a:xfrm>
          <a:prstGeom prst="rect">
            <a:avLst/>
          </a:prstGeom>
        </p:spPr>
        <p:txBody>
          <a:bodyPr wrap="none">
            <a:spAutoFit/>
          </a:bodyPr>
          <a:lstStyle/>
          <a:p>
            <a:pPr algn="ctr"/>
            <a:r>
              <a:rPr lang="en-US" altLang="ja-JP" b="1" dirty="0" smtClean="0">
                <a:solidFill>
                  <a:srgbClr val="002060"/>
                </a:solidFill>
              </a:rPr>
              <a:t>Total</a:t>
            </a:r>
          </a:p>
          <a:p>
            <a:pPr algn="ctr"/>
            <a:r>
              <a:rPr lang="en-US" altLang="ja-JP" b="1" dirty="0" err="1" smtClean="0">
                <a:solidFill>
                  <a:srgbClr val="FF0000"/>
                </a:solidFill>
              </a:rPr>
              <a:t>PhiV</a:t>
            </a:r>
            <a:r>
              <a:rPr lang="en-US" altLang="ja-JP" b="1" dirty="0" smtClean="0">
                <a:solidFill>
                  <a:srgbClr val="FF0000"/>
                </a:solidFill>
              </a:rPr>
              <a:t>&lt;0.1</a:t>
            </a:r>
          </a:p>
          <a:p>
            <a:pPr algn="ctr"/>
            <a:r>
              <a:rPr lang="en-US" altLang="ja-JP" b="1" dirty="0" err="1" smtClean="0">
                <a:solidFill>
                  <a:srgbClr val="66FF33"/>
                </a:solidFill>
              </a:rPr>
              <a:t>PhiV</a:t>
            </a:r>
            <a:r>
              <a:rPr lang="en-US" altLang="ja-JP" b="1" dirty="0" smtClean="0">
                <a:solidFill>
                  <a:srgbClr val="66FF33"/>
                </a:solidFill>
              </a:rPr>
              <a:t>&gt;0.6</a:t>
            </a:r>
            <a:endParaRPr lang="ja-JP" altLang="en-US" b="1" dirty="0">
              <a:solidFill>
                <a:srgbClr val="66FF33"/>
              </a:solidFill>
            </a:endParaRPr>
          </a:p>
        </p:txBody>
      </p:sp>
      <p:sp>
        <p:nvSpPr>
          <p:cNvPr id="10" name="正方形/長方形 9"/>
          <p:cNvSpPr/>
          <p:nvPr/>
        </p:nvSpPr>
        <p:spPr>
          <a:xfrm>
            <a:off x="7709055" y="6336268"/>
            <a:ext cx="1434945" cy="369332"/>
          </a:xfrm>
          <a:prstGeom prst="rect">
            <a:avLst/>
          </a:prstGeom>
        </p:spPr>
        <p:txBody>
          <a:bodyPr wrap="none">
            <a:spAutoFit/>
          </a:bodyPr>
          <a:lstStyle/>
          <a:p>
            <a:r>
              <a:rPr lang="en-US" altLang="ja-JP" dirty="0" err="1" smtClean="0"/>
              <a:t>Mee</a:t>
            </a:r>
            <a:r>
              <a:rPr lang="en-US" altLang="ja-JP" dirty="0" smtClean="0"/>
              <a:t>(</a:t>
            </a:r>
            <a:r>
              <a:rPr lang="en-US" altLang="ja-JP" dirty="0" err="1" smtClean="0"/>
              <a:t>GeV</a:t>
            </a:r>
            <a:r>
              <a:rPr lang="en-US" altLang="ja-JP" dirty="0" smtClean="0"/>
              <a:t>/c2)</a:t>
            </a:r>
            <a:endParaRPr lang="ja-JP" altLang="en-US" dirty="0"/>
          </a:p>
        </p:txBody>
      </p:sp>
      <p:sp>
        <p:nvSpPr>
          <p:cNvPr id="12" name="TextBox 11"/>
          <p:cNvSpPr txBox="1"/>
          <p:nvPr/>
        </p:nvSpPr>
        <p:spPr>
          <a:xfrm>
            <a:off x="76200" y="685800"/>
            <a:ext cx="5257800" cy="6124754"/>
          </a:xfrm>
          <a:prstGeom prst="rect">
            <a:avLst/>
          </a:prstGeom>
          <a:noFill/>
        </p:spPr>
        <p:txBody>
          <a:bodyPr wrap="square" rtlCol="0">
            <a:spAutoFit/>
          </a:bodyPr>
          <a:lstStyle/>
          <a:p>
            <a:pPr algn="ctr"/>
            <a:r>
              <a:rPr lang="en-US" sz="2800" dirty="0" smtClean="0">
                <a:solidFill>
                  <a:schemeClr val="bg2"/>
                </a:solidFill>
              </a:rPr>
              <a:t>As in our </a:t>
            </a:r>
            <a:r>
              <a:rPr lang="en-US" sz="2800" dirty="0" err="1" smtClean="0">
                <a:solidFill>
                  <a:schemeClr val="bg2"/>
                </a:solidFill>
              </a:rPr>
              <a:t>Au+Au</a:t>
            </a:r>
            <a:r>
              <a:rPr lang="en-US" sz="2800" dirty="0" smtClean="0">
                <a:solidFill>
                  <a:schemeClr val="bg2"/>
                </a:solidFill>
              </a:rPr>
              <a:t> @ 200 </a:t>
            </a:r>
            <a:r>
              <a:rPr lang="en-US" sz="2800" dirty="0" err="1" smtClean="0">
                <a:solidFill>
                  <a:schemeClr val="bg2"/>
                </a:solidFill>
              </a:rPr>
              <a:t>GeV</a:t>
            </a:r>
            <a:r>
              <a:rPr lang="en-US" sz="2800" dirty="0" smtClean="0">
                <a:solidFill>
                  <a:schemeClr val="bg2"/>
                </a:solidFill>
              </a:rPr>
              <a:t> analysis, we can measure direct photons via conversion electron pairs in the VTX</a:t>
            </a:r>
          </a:p>
          <a:p>
            <a:pPr algn="ctr"/>
            <a:endParaRPr lang="en-US" sz="2800" dirty="0" smtClean="0">
              <a:solidFill>
                <a:schemeClr val="bg2"/>
              </a:solidFill>
            </a:endParaRPr>
          </a:p>
          <a:p>
            <a:pPr algn="ctr"/>
            <a:r>
              <a:rPr lang="en-US" sz="2800" dirty="0" smtClean="0">
                <a:solidFill>
                  <a:schemeClr val="bg2"/>
                </a:solidFill>
              </a:rPr>
              <a:t>Measurement of direct photon yield and possible v</a:t>
            </a:r>
            <a:r>
              <a:rPr lang="en-US" sz="2800" baseline="-25000" dirty="0" smtClean="0">
                <a:solidFill>
                  <a:schemeClr val="bg2"/>
                </a:solidFill>
              </a:rPr>
              <a:t>2</a:t>
            </a:r>
            <a:r>
              <a:rPr lang="en-US" sz="2800" dirty="0" smtClean="0">
                <a:solidFill>
                  <a:schemeClr val="bg2"/>
                </a:solidFill>
              </a:rPr>
              <a:t> and v</a:t>
            </a:r>
            <a:r>
              <a:rPr lang="en-US" sz="2800" baseline="-25000" dirty="0" smtClean="0">
                <a:solidFill>
                  <a:schemeClr val="bg2"/>
                </a:solidFill>
              </a:rPr>
              <a:t>3</a:t>
            </a:r>
            <a:r>
              <a:rPr lang="en-US" sz="2800" dirty="0" smtClean="0">
                <a:solidFill>
                  <a:schemeClr val="bg2"/>
                </a:solidFill>
              </a:rPr>
              <a:t> with early time closer to </a:t>
            </a:r>
            <a:r>
              <a:rPr lang="en-US" sz="2800" dirty="0" err="1" smtClean="0">
                <a:solidFill>
                  <a:schemeClr val="bg2"/>
                </a:solidFill>
              </a:rPr>
              <a:t>T</a:t>
            </a:r>
            <a:r>
              <a:rPr lang="en-US" sz="2800" baseline="-25000" dirty="0" err="1" smtClean="0">
                <a:solidFill>
                  <a:schemeClr val="bg2"/>
                </a:solidFill>
              </a:rPr>
              <a:t>c</a:t>
            </a:r>
            <a:r>
              <a:rPr lang="en-US" sz="2800" dirty="0" smtClean="0">
                <a:solidFill>
                  <a:schemeClr val="bg2"/>
                </a:solidFill>
              </a:rPr>
              <a:t> is </a:t>
            </a:r>
          </a:p>
          <a:p>
            <a:pPr algn="ctr"/>
            <a:r>
              <a:rPr lang="en-US" sz="2800" dirty="0" smtClean="0">
                <a:solidFill>
                  <a:schemeClr val="bg2"/>
                </a:solidFill>
              </a:rPr>
              <a:t>very exciting</a:t>
            </a:r>
          </a:p>
          <a:p>
            <a:pPr algn="ctr"/>
            <a:endParaRPr lang="en-US" sz="2800" dirty="0" smtClean="0">
              <a:solidFill>
                <a:schemeClr val="bg2"/>
              </a:solidFill>
            </a:endParaRPr>
          </a:p>
          <a:p>
            <a:pPr algn="ctr"/>
            <a:r>
              <a:rPr lang="en-US" sz="2800" dirty="0" smtClean="0">
                <a:solidFill>
                  <a:schemeClr val="bg2"/>
                </a:solidFill>
              </a:rPr>
              <a:t>Applying proven techniques and utilizing energy flexibility </a:t>
            </a:r>
          </a:p>
          <a:p>
            <a:pPr algn="ctr"/>
            <a:r>
              <a:rPr lang="en-US" sz="2800" dirty="0" smtClean="0">
                <a:solidFill>
                  <a:schemeClr val="bg2"/>
                </a:solidFill>
              </a:rPr>
              <a:t>of RHIC machine </a:t>
            </a:r>
          </a:p>
          <a:p>
            <a:pPr algn="ctr"/>
            <a:r>
              <a:rPr lang="en-US" sz="2800" dirty="0" smtClean="0">
                <a:solidFill>
                  <a:schemeClr val="bg2"/>
                </a:solidFill>
              </a:rPr>
              <a:t>(w/ stochastic cooling benefits too)</a:t>
            </a:r>
          </a:p>
        </p:txBody>
      </p:sp>
      <p:sp>
        <p:nvSpPr>
          <p:cNvPr id="13" name="TextBox 12"/>
          <p:cNvSpPr txBox="1"/>
          <p:nvPr/>
        </p:nvSpPr>
        <p:spPr>
          <a:xfrm>
            <a:off x="6428835" y="1066800"/>
            <a:ext cx="2334165" cy="646331"/>
          </a:xfrm>
          <a:prstGeom prst="rect">
            <a:avLst/>
          </a:prstGeom>
          <a:noFill/>
        </p:spPr>
        <p:txBody>
          <a:bodyPr wrap="none" rtlCol="0">
            <a:spAutoFit/>
          </a:bodyPr>
          <a:lstStyle/>
          <a:p>
            <a:pPr algn="ctr"/>
            <a:r>
              <a:rPr lang="en-US" dirty="0" err="1" smtClean="0">
                <a:solidFill>
                  <a:srgbClr val="0070C0"/>
                </a:solidFill>
              </a:rPr>
              <a:t>Au+Au</a:t>
            </a:r>
            <a:r>
              <a:rPr lang="en-US" dirty="0" smtClean="0">
                <a:solidFill>
                  <a:srgbClr val="0070C0"/>
                </a:solidFill>
              </a:rPr>
              <a:t> @200 </a:t>
            </a:r>
            <a:r>
              <a:rPr lang="en-US" dirty="0" err="1" smtClean="0">
                <a:solidFill>
                  <a:srgbClr val="0070C0"/>
                </a:solidFill>
              </a:rPr>
              <a:t>GeV</a:t>
            </a:r>
            <a:r>
              <a:rPr lang="en-US" dirty="0" smtClean="0">
                <a:solidFill>
                  <a:srgbClr val="0070C0"/>
                </a:solidFill>
              </a:rPr>
              <a:t> data</a:t>
            </a:r>
          </a:p>
          <a:p>
            <a:pPr algn="ctr"/>
            <a:r>
              <a:rPr lang="en-US" dirty="0" smtClean="0">
                <a:solidFill>
                  <a:srgbClr val="0070C0"/>
                </a:solidFill>
              </a:rPr>
              <a:t>Peripheral</a:t>
            </a:r>
          </a:p>
        </p:txBody>
      </p:sp>
      <p:sp>
        <p:nvSpPr>
          <p:cNvPr id="14" name="TextBox 13"/>
          <p:cNvSpPr txBox="1"/>
          <p:nvPr/>
        </p:nvSpPr>
        <p:spPr>
          <a:xfrm>
            <a:off x="6781800" y="4038600"/>
            <a:ext cx="1531188" cy="369332"/>
          </a:xfrm>
          <a:prstGeom prst="rect">
            <a:avLst/>
          </a:prstGeom>
          <a:noFill/>
        </p:spPr>
        <p:txBody>
          <a:bodyPr wrap="none" rtlCol="0">
            <a:spAutoFit/>
          </a:bodyPr>
          <a:lstStyle/>
          <a:p>
            <a:r>
              <a:rPr lang="en-US" dirty="0" smtClean="0">
                <a:solidFill>
                  <a:srgbClr val="0070C0"/>
                </a:solidFill>
              </a:rPr>
              <a:t>Minimum Bias</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82</a:t>
            </a:fld>
            <a:endParaRPr lang="en-US"/>
          </a:p>
        </p:txBody>
      </p:sp>
      <p:sp>
        <p:nvSpPr>
          <p:cNvPr id="5" name="Rectangle 4"/>
          <p:cNvSpPr/>
          <p:nvPr/>
        </p:nvSpPr>
        <p:spPr>
          <a:xfrm>
            <a:off x="4495800" y="6336268"/>
            <a:ext cx="4648200" cy="369332"/>
          </a:xfrm>
          <a:prstGeom prst="rect">
            <a:avLst/>
          </a:prstGeom>
        </p:spPr>
        <p:txBody>
          <a:bodyPr wrap="square">
            <a:spAutoFit/>
          </a:bodyPr>
          <a:lstStyle/>
          <a:p>
            <a:r>
              <a:rPr lang="en-US" dirty="0" smtClean="0">
                <a:solidFill>
                  <a:schemeClr val="bg1"/>
                </a:solidFill>
              </a:rPr>
              <a:t>https://www.bnl.gov/isd/documents/86352.pdf</a:t>
            </a:r>
            <a:endParaRPr lang="en-US" dirty="0">
              <a:solidFill>
                <a:schemeClr val="bg1"/>
              </a:solidFill>
            </a:endParaRPr>
          </a:p>
        </p:txBody>
      </p:sp>
      <p:pic>
        <p:nvPicPr>
          <p:cNvPr id="97282" name="Picture 2"/>
          <p:cNvPicPr>
            <a:picLocks noChangeAspect="1" noChangeArrowheads="1"/>
          </p:cNvPicPr>
          <p:nvPr/>
        </p:nvPicPr>
        <p:blipFill>
          <a:blip r:embed="rId2" cstate="print"/>
          <a:srcRect/>
          <a:stretch>
            <a:fillRect/>
          </a:stretch>
        </p:blipFill>
        <p:spPr bwMode="auto">
          <a:xfrm>
            <a:off x="0" y="0"/>
            <a:ext cx="9144000" cy="3153415"/>
          </a:xfrm>
          <a:prstGeom prst="rect">
            <a:avLst/>
          </a:prstGeom>
          <a:noFill/>
          <a:ln w="9525">
            <a:noFill/>
            <a:miter lim="800000"/>
            <a:headEnd/>
            <a:tailEnd/>
          </a:ln>
        </p:spPr>
      </p:pic>
      <p:pic>
        <p:nvPicPr>
          <p:cNvPr id="97283" name="Picture 3"/>
          <p:cNvPicPr>
            <a:picLocks noChangeAspect="1" noChangeArrowheads="1"/>
          </p:cNvPicPr>
          <p:nvPr/>
        </p:nvPicPr>
        <p:blipFill>
          <a:blip r:embed="rId3" cstate="print"/>
          <a:srcRect/>
          <a:stretch>
            <a:fillRect/>
          </a:stretch>
        </p:blipFill>
        <p:spPr bwMode="auto">
          <a:xfrm>
            <a:off x="1627326" y="3267075"/>
            <a:ext cx="5687874" cy="2981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83</a:t>
            </a:fld>
            <a:endParaRPr lang="en-US"/>
          </a:p>
        </p:txBody>
      </p:sp>
      <p:pic>
        <p:nvPicPr>
          <p:cNvPr id="13314" name="Picture 2"/>
          <p:cNvPicPr>
            <a:picLocks noChangeAspect="1" noChangeArrowheads="1"/>
          </p:cNvPicPr>
          <p:nvPr/>
        </p:nvPicPr>
        <p:blipFill>
          <a:blip r:embed="rId2" cstate="print"/>
          <a:srcRect r="68638"/>
          <a:stretch>
            <a:fillRect/>
          </a:stretch>
        </p:blipFill>
        <p:spPr bwMode="auto">
          <a:xfrm>
            <a:off x="4807590" y="800100"/>
            <a:ext cx="4184009" cy="4000500"/>
          </a:xfrm>
          <a:prstGeom prst="rect">
            <a:avLst/>
          </a:prstGeom>
          <a:noFill/>
          <a:ln w="9525">
            <a:noFill/>
            <a:miter lim="800000"/>
            <a:headEnd/>
            <a:tailEnd/>
          </a:ln>
        </p:spPr>
      </p:pic>
      <p:sp>
        <p:nvSpPr>
          <p:cNvPr id="6" name="TextBox 5"/>
          <p:cNvSpPr txBox="1"/>
          <p:nvPr/>
        </p:nvSpPr>
        <p:spPr>
          <a:xfrm>
            <a:off x="1981200" y="0"/>
            <a:ext cx="5015989" cy="646331"/>
          </a:xfrm>
          <a:prstGeom prst="rect">
            <a:avLst/>
          </a:prstGeom>
          <a:noFill/>
        </p:spPr>
        <p:txBody>
          <a:bodyPr wrap="none" rtlCol="0">
            <a:spAutoFit/>
          </a:bodyPr>
          <a:lstStyle/>
          <a:p>
            <a:r>
              <a:rPr lang="en-US" sz="3600" u="sng" dirty="0" smtClean="0">
                <a:solidFill>
                  <a:schemeClr val="bg2"/>
                </a:solidFill>
              </a:rPr>
              <a:t>Constraining Gluon </a:t>
            </a:r>
            <a:r>
              <a:rPr lang="en-US" sz="3600" u="sng" dirty="0" err="1" smtClean="0">
                <a:solidFill>
                  <a:schemeClr val="bg2"/>
                </a:solidFill>
              </a:rPr>
              <a:t>nPDFs</a:t>
            </a:r>
            <a:endParaRPr lang="en-US" sz="3600" u="sng" dirty="0" smtClean="0">
              <a:solidFill>
                <a:schemeClr val="bg2"/>
              </a:solidFill>
            </a:endParaRPr>
          </a:p>
        </p:txBody>
      </p:sp>
      <p:pic>
        <p:nvPicPr>
          <p:cNvPr id="20482" name="Picture 2" descr="http://inspirehep.net/record/826740/files/DIAGRAMS.png"/>
          <p:cNvPicPr>
            <a:picLocks noChangeAspect="1" noChangeArrowheads="1"/>
          </p:cNvPicPr>
          <p:nvPr/>
        </p:nvPicPr>
        <p:blipFill>
          <a:blip r:embed="rId3" cstate="print"/>
          <a:srcRect l="29727" t="7407" r="49290" b="29630"/>
          <a:stretch>
            <a:fillRect/>
          </a:stretch>
        </p:blipFill>
        <p:spPr bwMode="auto">
          <a:xfrm>
            <a:off x="762000" y="5029200"/>
            <a:ext cx="1981200" cy="1403350"/>
          </a:xfrm>
          <a:prstGeom prst="rect">
            <a:avLst/>
          </a:prstGeom>
          <a:noFill/>
          <a:ln w="28575">
            <a:solidFill>
              <a:srgbClr val="FFFF00"/>
            </a:solidFill>
          </a:ln>
        </p:spPr>
      </p:pic>
      <p:sp>
        <p:nvSpPr>
          <p:cNvPr id="7" name="TextBox 6"/>
          <p:cNvSpPr txBox="1"/>
          <p:nvPr/>
        </p:nvSpPr>
        <p:spPr>
          <a:xfrm>
            <a:off x="228600" y="838200"/>
            <a:ext cx="4648200" cy="4001095"/>
          </a:xfrm>
          <a:prstGeom prst="rect">
            <a:avLst/>
          </a:prstGeom>
          <a:noFill/>
        </p:spPr>
        <p:txBody>
          <a:bodyPr wrap="square" rtlCol="0">
            <a:spAutoFit/>
          </a:bodyPr>
          <a:lstStyle/>
          <a:p>
            <a:r>
              <a:rPr lang="en-US" sz="2800" dirty="0" smtClean="0">
                <a:solidFill>
                  <a:schemeClr val="bg2"/>
                </a:solidFill>
              </a:rPr>
              <a:t>Strong indications of low-x shadowing/saturation physics with </a:t>
            </a:r>
            <a:r>
              <a:rPr lang="en-US" sz="2800" dirty="0" err="1" smtClean="0">
                <a:solidFill>
                  <a:schemeClr val="bg2"/>
                </a:solidFill>
              </a:rPr>
              <a:t>d+Au</a:t>
            </a:r>
            <a:r>
              <a:rPr lang="en-US" sz="2800" dirty="0" smtClean="0">
                <a:solidFill>
                  <a:schemeClr val="bg2"/>
                </a:solidFill>
              </a:rPr>
              <a:t> J/</a:t>
            </a:r>
            <a:r>
              <a:rPr lang="en-US" sz="2800" dirty="0" smtClean="0">
                <a:solidFill>
                  <a:schemeClr val="bg2"/>
                </a:solidFill>
                <a:latin typeface="Symbol" pitchFamily="18" charset="2"/>
              </a:rPr>
              <a:t>y</a:t>
            </a:r>
            <a:r>
              <a:rPr lang="en-US" sz="2800" dirty="0" smtClean="0">
                <a:solidFill>
                  <a:schemeClr val="bg2"/>
                </a:solidFill>
              </a:rPr>
              <a:t>, e-</a:t>
            </a:r>
            <a:r>
              <a:rPr lang="en-US" sz="2800" dirty="0" smtClean="0">
                <a:solidFill>
                  <a:schemeClr val="bg2"/>
                </a:solidFill>
                <a:latin typeface="Symbol" pitchFamily="18" charset="2"/>
              </a:rPr>
              <a:t>m</a:t>
            </a:r>
            <a:r>
              <a:rPr lang="en-US" sz="2800" dirty="0" smtClean="0">
                <a:solidFill>
                  <a:schemeClr val="bg2"/>
                </a:solidFill>
              </a:rPr>
              <a:t> correlations, h-h correlations, single </a:t>
            </a:r>
            <a:r>
              <a:rPr lang="en-US" sz="2800" dirty="0" err="1" smtClean="0">
                <a:solidFill>
                  <a:schemeClr val="bg2"/>
                </a:solidFill>
              </a:rPr>
              <a:t>muons</a:t>
            </a:r>
            <a:r>
              <a:rPr lang="en-US" sz="2800" dirty="0" smtClean="0">
                <a:solidFill>
                  <a:schemeClr val="bg2"/>
                </a:solidFill>
              </a:rPr>
              <a:t>, electrons, …</a:t>
            </a:r>
          </a:p>
          <a:p>
            <a:endParaRPr lang="en-US" sz="1400" dirty="0" smtClean="0">
              <a:solidFill>
                <a:schemeClr val="bg2"/>
              </a:solidFill>
            </a:endParaRPr>
          </a:p>
          <a:p>
            <a:r>
              <a:rPr lang="en-US" sz="2800" dirty="0" smtClean="0">
                <a:solidFill>
                  <a:schemeClr val="bg2"/>
                </a:solidFill>
              </a:rPr>
              <a:t>And yet, all have final state interactions.  </a:t>
            </a:r>
          </a:p>
          <a:p>
            <a:r>
              <a:rPr lang="en-US" sz="1200" dirty="0" smtClean="0">
                <a:solidFill>
                  <a:schemeClr val="bg2"/>
                </a:solidFill>
              </a:rPr>
              <a:t> </a:t>
            </a:r>
          </a:p>
          <a:p>
            <a:r>
              <a:rPr lang="en-US" sz="2800" dirty="0" smtClean="0">
                <a:solidFill>
                  <a:srgbClr val="FFFF00"/>
                </a:solidFill>
              </a:rPr>
              <a:t>Golden channel direct photon</a:t>
            </a:r>
          </a:p>
        </p:txBody>
      </p:sp>
      <p:sp>
        <p:nvSpPr>
          <p:cNvPr id="8" name="TextBox 7"/>
          <p:cNvSpPr txBox="1"/>
          <p:nvPr/>
        </p:nvSpPr>
        <p:spPr>
          <a:xfrm>
            <a:off x="3048000" y="5124271"/>
            <a:ext cx="5943600" cy="1200329"/>
          </a:xfrm>
          <a:prstGeom prst="rect">
            <a:avLst/>
          </a:prstGeom>
          <a:solidFill>
            <a:schemeClr val="bg1"/>
          </a:solidFill>
        </p:spPr>
        <p:txBody>
          <a:bodyPr wrap="square" rtlCol="0">
            <a:spAutoFit/>
          </a:bodyPr>
          <a:lstStyle/>
          <a:p>
            <a:pPr algn="ctr"/>
            <a:r>
              <a:rPr lang="en-US" sz="2400" dirty="0" smtClean="0">
                <a:solidFill>
                  <a:srgbClr val="0070C0"/>
                </a:solidFill>
              </a:rPr>
              <a:t>Using full statistical / systematic constraint method on EPS09 </a:t>
            </a:r>
            <a:r>
              <a:rPr lang="en-US" sz="2400" dirty="0" err="1" smtClean="0">
                <a:solidFill>
                  <a:srgbClr val="0070C0"/>
                </a:solidFill>
              </a:rPr>
              <a:t>nPDFs</a:t>
            </a:r>
            <a:r>
              <a:rPr lang="en-US" sz="2400" dirty="0" smtClean="0">
                <a:solidFill>
                  <a:srgbClr val="0070C0"/>
                </a:solidFill>
              </a:rPr>
              <a:t>, blue bands indicate projected measurement (</a:t>
            </a:r>
            <a:r>
              <a:rPr lang="en-US" sz="2400" b="1" dirty="0" smtClean="0">
                <a:solidFill>
                  <a:srgbClr val="002060"/>
                </a:solidFill>
              </a:rPr>
              <a:t>1</a:t>
            </a:r>
            <a:r>
              <a:rPr lang="en-US" sz="2400" b="1" dirty="0" smtClean="0">
                <a:solidFill>
                  <a:srgbClr val="0070C0"/>
                </a:solidFill>
              </a:rPr>
              <a:t>, 2 </a:t>
            </a:r>
            <a:r>
              <a:rPr lang="en-US" sz="2400" b="1" dirty="0" smtClean="0">
                <a:solidFill>
                  <a:srgbClr val="0070C0"/>
                </a:solidFill>
                <a:latin typeface="Symbol" pitchFamily="18" charset="2"/>
              </a:rPr>
              <a:t>s</a:t>
            </a:r>
            <a:r>
              <a:rPr lang="en-US" sz="2400" dirty="0" smtClean="0">
                <a:solidFill>
                  <a:srgbClr val="0070C0"/>
                </a:solidFill>
              </a:rPr>
              <a:t> level)</a:t>
            </a:r>
          </a:p>
        </p:txBody>
      </p:sp>
      <p:sp>
        <p:nvSpPr>
          <p:cNvPr id="9" name="TextBox 8"/>
          <p:cNvSpPr txBox="1"/>
          <p:nvPr/>
        </p:nvSpPr>
        <p:spPr>
          <a:xfrm>
            <a:off x="5797869" y="819090"/>
            <a:ext cx="2507931" cy="400110"/>
          </a:xfrm>
          <a:prstGeom prst="rect">
            <a:avLst/>
          </a:prstGeom>
          <a:noFill/>
        </p:spPr>
        <p:txBody>
          <a:bodyPr wrap="none" rtlCol="0">
            <a:spAutoFit/>
          </a:bodyPr>
          <a:lstStyle/>
          <a:p>
            <a:r>
              <a:rPr lang="en-US" sz="2000" dirty="0" smtClean="0">
                <a:solidFill>
                  <a:srgbClr val="0070C0"/>
                </a:solidFill>
              </a:rPr>
              <a:t>MPC-EX Direct Photon</a:t>
            </a:r>
          </a:p>
        </p:txBody>
      </p:sp>
      <p:sp>
        <p:nvSpPr>
          <p:cNvPr id="10" name="TextBox 9"/>
          <p:cNvSpPr txBox="1"/>
          <p:nvPr/>
        </p:nvSpPr>
        <p:spPr>
          <a:xfrm>
            <a:off x="5663614" y="1349514"/>
            <a:ext cx="1435009" cy="707886"/>
          </a:xfrm>
          <a:prstGeom prst="rect">
            <a:avLst/>
          </a:prstGeom>
          <a:solidFill>
            <a:schemeClr val="bg1"/>
          </a:solidFill>
        </p:spPr>
        <p:txBody>
          <a:bodyPr wrap="none" rtlCol="0">
            <a:spAutoFit/>
          </a:bodyPr>
          <a:lstStyle/>
          <a:p>
            <a:pPr algn="ctr"/>
            <a:r>
              <a:rPr lang="en-US" sz="2000" b="1" dirty="0" smtClean="0"/>
              <a:t>Gluon </a:t>
            </a:r>
            <a:r>
              <a:rPr lang="en-US" sz="2000" b="1" dirty="0" err="1" smtClean="0"/>
              <a:t>nPDF</a:t>
            </a:r>
            <a:endParaRPr lang="en-US" sz="2000" b="1" dirty="0" smtClean="0"/>
          </a:p>
          <a:p>
            <a:pPr algn="ctr"/>
            <a:r>
              <a:rPr lang="en-US" sz="2000" b="1" dirty="0" smtClean="0"/>
              <a:t>Au Nucleus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48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84</a:t>
            </a:fld>
            <a:endParaRPr lang="en-US"/>
          </a:p>
        </p:txBody>
      </p:sp>
      <p:pic>
        <p:nvPicPr>
          <p:cNvPr id="5" name="Picture 2"/>
          <p:cNvPicPr>
            <a:picLocks noChangeAspect="1" noChangeArrowheads="1"/>
          </p:cNvPicPr>
          <p:nvPr/>
        </p:nvPicPr>
        <p:blipFill>
          <a:blip r:embed="rId2" cstate="print"/>
          <a:srcRect/>
          <a:stretch>
            <a:fillRect/>
          </a:stretch>
        </p:blipFill>
        <p:spPr bwMode="auto">
          <a:xfrm>
            <a:off x="685800" y="304800"/>
            <a:ext cx="7886700" cy="1657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85</a:t>
            </a:fld>
            <a:endParaRPr lang="en-US"/>
          </a:p>
        </p:txBody>
      </p:sp>
      <p:sp>
        <p:nvSpPr>
          <p:cNvPr id="7" name="TextBox 6"/>
          <p:cNvSpPr txBox="1"/>
          <p:nvPr/>
        </p:nvSpPr>
        <p:spPr>
          <a:xfrm>
            <a:off x="2918782" y="0"/>
            <a:ext cx="3558218" cy="646331"/>
          </a:xfrm>
          <a:prstGeom prst="rect">
            <a:avLst/>
          </a:prstGeom>
          <a:noFill/>
        </p:spPr>
        <p:txBody>
          <a:bodyPr wrap="none" rtlCol="0">
            <a:spAutoFit/>
          </a:bodyPr>
          <a:lstStyle/>
          <a:p>
            <a:r>
              <a:rPr lang="en-US" sz="3600" u="sng" dirty="0" smtClean="0">
                <a:solidFill>
                  <a:schemeClr val="bg2"/>
                </a:solidFill>
              </a:rPr>
              <a:t>Geometry Control</a:t>
            </a:r>
          </a:p>
        </p:txBody>
      </p:sp>
      <p:pic>
        <p:nvPicPr>
          <p:cNvPr id="9" name="Picture 8" descr="figure_shape_npart.png"/>
          <p:cNvPicPr>
            <a:picLocks noChangeAspect="1"/>
          </p:cNvPicPr>
          <p:nvPr/>
        </p:nvPicPr>
        <p:blipFill>
          <a:blip r:embed="rId2" cstate="print"/>
          <a:stretch>
            <a:fillRect/>
          </a:stretch>
        </p:blipFill>
        <p:spPr>
          <a:xfrm>
            <a:off x="0" y="685800"/>
            <a:ext cx="9144000" cy="4258535"/>
          </a:xfrm>
          <a:prstGeom prst="rect">
            <a:avLst/>
          </a:prstGeom>
        </p:spPr>
      </p:pic>
      <p:sp>
        <p:nvSpPr>
          <p:cNvPr id="10" name="TextBox 9"/>
          <p:cNvSpPr txBox="1"/>
          <p:nvPr/>
        </p:nvSpPr>
        <p:spPr>
          <a:xfrm>
            <a:off x="5282442" y="1219200"/>
            <a:ext cx="1194558" cy="1200329"/>
          </a:xfrm>
          <a:prstGeom prst="rect">
            <a:avLst/>
          </a:prstGeom>
          <a:noFill/>
        </p:spPr>
        <p:txBody>
          <a:bodyPr wrap="none" rtlCol="0">
            <a:spAutoFit/>
          </a:bodyPr>
          <a:lstStyle/>
          <a:p>
            <a:pPr algn="ctr"/>
            <a:r>
              <a:rPr lang="en-US" sz="2400" b="1" dirty="0" err="1" smtClean="0">
                <a:solidFill>
                  <a:srgbClr val="FF0000"/>
                </a:solidFill>
              </a:rPr>
              <a:t>p+Au</a:t>
            </a:r>
            <a:endParaRPr lang="en-US" sz="2400" b="1" dirty="0" smtClean="0">
              <a:solidFill>
                <a:srgbClr val="FF0000"/>
              </a:solidFill>
            </a:endParaRPr>
          </a:p>
          <a:p>
            <a:pPr algn="ctr"/>
            <a:r>
              <a:rPr lang="en-US" sz="2400" b="1" dirty="0" err="1" smtClean="0"/>
              <a:t>d+Au</a:t>
            </a:r>
            <a:endParaRPr lang="en-US" sz="2400" b="1" dirty="0" smtClean="0"/>
          </a:p>
          <a:p>
            <a:pPr algn="ctr"/>
            <a:r>
              <a:rPr lang="en-US" sz="2400" b="1" dirty="0" smtClean="0">
                <a:solidFill>
                  <a:srgbClr val="0070C0"/>
                </a:solidFill>
              </a:rPr>
              <a:t>He3+Au</a:t>
            </a:r>
            <a:endParaRPr lang="en-US" sz="2400" b="1" dirty="0">
              <a:solidFill>
                <a:srgbClr val="0070C0"/>
              </a:solidFill>
            </a:endParaRPr>
          </a:p>
        </p:txBody>
      </p:sp>
      <p:sp>
        <p:nvSpPr>
          <p:cNvPr id="6" name="TextBox 5"/>
          <p:cNvSpPr txBox="1"/>
          <p:nvPr/>
        </p:nvSpPr>
        <p:spPr>
          <a:xfrm>
            <a:off x="304800" y="5092005"/>
            <a:ext cx="8534400" cy="1384995"/>
          </a:xfrm>
          <a:prstGeom prst="rect">
            <a:avLst/>
          </a:prstGeom>
          <a:noFill/>
        </p:spPr>
        <p:txBody>
          <a:bodyPr wrap="square" rtlCol="0">
            <a:spAutoFit/>
          </a:bodyPr>
          <a:lstStyle/>
          <a:p>
            <a:pPr algn="ctr"/>
            <a:r>
              <a:rPr lang="en-US" sz="2800" dirty="0" smtClean="0">
                <a:solidFill>
                  <a:schemeClr val="bg2"/>
                </a:solidFill>
              </a:rPr>
              <a:t>Comparison of different geometries provides key tests of underlying physics (initial conditions, equilibration time, medium properties, etc.)</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86</a:t>
            </a:fld>
            <a:endParaRPr lang="en-US"/>
          </a:p>
        </p:txBody>
      </p:sp>
      <p:pic>
        <p:nvPicPr>
          <p:cNvPr id="6" name="Picture 1" descr="C:\Users\nagle\AppData\Local\Temp\Fraction_good_pixels_B0B1-1.png"/>
          <p:cNvPicPr>
            <a:picLocks noChangeAspect="1" noChangeArrowheads="1"/>
          </p:cNvPicPr>
          <p:nvPr/>
        </p:nvPicPr>
        <p:blipFill>
          <a:blip r:embed="rId2" cstate="print"/>
          <a:srcRect/>
          <a:stretch>
            <a:fillRect/>
          </a:stretch>
        </p:blipFill>
        <p:spPr bwMode="auto">
          <a:xfrm>
            <a:off x="0" y="0"/>
            <a:ext cx="8467725" cy="3533775"/>
          </a:xfrm>
          <a:prstGeom prst="rect">
            <a:avLst/>
          </a:prstGeom>
          <a:noFill/>
        </p:spPr>
      </p:pic>
      <p:pic>
        <p:nvPicPr>
          <p:cNvPr id="3073" name="Picture 1" descr="C:\Users\nagle\AppData\Local\Temp\Fraction_good_strips_B2B3-2.png"/>
          <p:cNvPicPr>
            <a:picLocks noChangeAspect="1" noChangeArrowheads="1"/>
          </p:cNvPicPr>
          <p:nvPr/>
        </p:nvPicPr>
        <p:blipFill>
          <a:blip r:embed="rId3" cstate="print"/>
          <a:srcRect/>
          <a:stretch>
            <a:fillRect/>
          </a:stretch>
        </p:blipFill>
        <p:spPr bwMode="auto">
          <a:xfrm>
            <a:off x="0" y="2362200"/>
            <a:ext cx="8429625" cy="4495800"/>
          </a:xfrm>
          <a:prstGeom prst="rect">
            <a:avLst/>
          </a:prstGeom>
          <a:noFill/>
        </p:spPr>
      </p:pic>
      <p:pic>
        <p:nvPicPr>
          <p:cNvPr id="78851" name="Picture 3"/>
          <p:cNvPicPr>
            <a:picLocks noChangeAspect="1" noChangeArrowheads="1"/>
          </p:cNvPicPr>
          <p:nvPr/>
        </p:nvPicPr>
        <p:blipFill>
          <a:blip r:embed="rId4" cstate="print"/>
          <a:srcRect t="15625" r="62299" b="11458"/>
          <a:stretch>
            <a:fillRect/>
          </a:stretch>
        </p:blipFill>
        <p:spPr bwMode="auto">
          <a:xfrm>
            <a:off x="2743201" y="-254493"/>
            <a:ext cx="6400800" cy="696009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52400" y="3581400"/>
            <a:ext cx="6705600" cy="304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DEC780D8-E978-4CA6-90ED-B711AF6CF522}" type="slidenum">
              <a:rPr lang="en-US" smtClean="0"/>
              <a:pPr/>
              <a:t>87</a:t>
            </a:fld>
            <a:endParaRPr lang="en-US"/>
          </a:p>
        </p:txBody>
      </p:sp>
      <p:pic>
        <p:nvPicPr>
          <p:cNvPr id="9" name="Picture 1"/>
          <p:cNvPicPr>
            <a:picLocks noChangeAspect="1"/>
          </p:cNvPicPr>
          <p:nvPr/>
        </p:nvPicPr>
        <p:blipFill>
          <a:blip r:embed="rId2" cstate="print"/>
          <a:srcRect/>
          <a:stretch>
            <a:fillRect/>
          </a:stretch>
        </p:blipFill>
        <p:spPr bwMode="auto">
          <a:xfrm>
            <a:off x="152400" y="3657600"/>
            <a:ext cx="6705600" cy="2986088"/>
          </a:xfrm>
          <a:prstGeom prst="rect">
            <a:avLst/>
          </a:prstGeom>
          <a:noFill/>
          <a:ln w="9525">
            <a:noFill/>
            <a:miter lim="800000"/>
            <a:headEnd/>
            <a:tailEnd/>
          </a:ln>
        </p:spPr>
      </p:pic>
      <p:sp>
        <p:nvSpPr>
          <p:cNvPr id="10" name="TextBox 3"/>
          <p:cNvSpPr txBox="1">
            <a:spLocks noChangeArrowheads="1"/>
          </p:cNvSpPr>
          <p:nvPr/>
        </p:nvSpPr>
        <p:spPr bwMode="auto">
          <a:xfrm>
            <a:off x="1595438" y="3505200"/>
            <a:ext cx="3890962" cy="338138"/>
          </a:xfrm>
          <a:prstGeom prst="rect">
            <a:avLst/>
          </a:prstGeom>
          <a:noFill/>
          <a:ln w="9525">
            <a:noFill/>
            <a:miter lim="800000"/>
            <a:headEnd/>
            <a:tailEnd/>
          </a:ln>
        </p:spPr>
        <p:txBody>
          <a:bodyPr wrap="none">
            <a:spAutoFit/>
          </a:bodyPr>
          <a:lstStyle/>
          <a:p>
            <a:r>
              <a:rPr lang="en-US" sz="1600">
                <a:solidFill>
                  <a:srgbClr val="0000FF"/>
                </a:solidFill>
              </a:rPr>
              <a:t>South Reconstructed Coords Per Station</a:t>
            </a:r>
          </a:p>
        </p:txBody>
      </p:sp>
      <p:sp>
        <p:nvSpPr>
          <p:cNvPr id="11" name="TextBox 13"/>
          <p:cNvSpPr txBox="1">
            <a:spLocks noChangeArrowheads="1"/>
          </p:cNvSpPr>
          <p:nvPr/>
        </p:nvSpPr>
        <p:spPr bwMode="auto">
          <a:xfrm>
            <a:off x="1600200" y="5029200"/>
            <a:ext cx="3857625" cy="338138"/>
          </a:xfrm>
          <a:prstGeom prst="rect">
            <a:avLst/>
          </a:prstGeom>
          <a:noFill/>
          <a:ln w="9525">
            <a:noFill/>
            <a:miter lim="800000"/>
            <a:headEnd/>
            <a:tailEnd/>
          </a:ln>
        </p:spPr>
        <p:txBody>
          <a:bodyPr wrap="none">
            <a:spAutoFit/>
          </a:bodyPr>
          <a:lstStyle/>
          <a:p>
            <a:r>
              <a:rPr lang="en-US" sz="1600">
                <a:solidFill>
                  <a:srgbClr val="0000FF"/>
                </a:solidFill>
              </a:rPr>
              <a:t>North Reconstructed Coords Per Station</a:t>
            </a:r>
          </a:p>
        </p:txBody>
      </p:sp>
      <p:pic>
        <p:nvPicPr>
          <p:cNvPr id="13" name="Picture 9" descr="VTX-FVTX-no-beampipe2LowRes.jpg"/>
          <p:cNvPicPr>
            <a:picLocks noChangeAspect="1"/>
          </p:cNvPicPr>
          <p:nvPr/>
        </p:nvPicPr>
        <p:blipFill>
          <a:blip r:embed="rId3" cstate="print"/>
          <a:srcRect l="35834" t="7709" r="24167" b="3743"/>
          <a:stretch>
            <a:fillRect/>
          </a:stretch>
        </p:blipFill>
        <p:spPr bwMode="auto">
          <a:xfrm>
            <a:off x="7391400" y="0"/>
            <a:ext cx="1752600" cy="2446339"/>
          </a:xfrm>
          <a:prstGeom prst="rect">
            <a:avLst/>
          </a:prstGeom>
          <a:noFill/>
          <a:ln w="9525">
            <a:noFill/>
            <a:miter lim="800000"/>
            <a:headEnd/>
            <a:tailEnd/>
          </a:ln>
        </p:spPr>
      </p:pic>
      <p:sp>
        <p:nvSpPr>
          <p:cNvPr id="12" name="TextBox 11"/>
          <p:cNvSpPr txBox="1"/>
          <p:nvPr/>
        </p:nvSpPr>
        <p:spPr>
          <a:xfrm>
            <a:off x="3789462" y="2967335"/>
            <a:ext cx="4211538" cy="461665"/>
          </a:xfrm>
          <a:prstGeom prst="rect">
            <a:avLst/>
          </a:prstGeom>
          <a:noFill/>
        </p:spPr>
        <p:txBody>
          <a:bodyPr wrap="none" rtlCol="0">
            <a:spAutoFit/>
          </a:bodyPr>
          <a:lstStyle/>
          <a:p>
            <a:r>
              <a:rPr lang="en-US" sz="2400" dirty="0" smtClean="0">
                <a:solidFill>
                  <a:schemeClr val="bg2"/>
                </a:solidFill>
              </a:rPr>
              <a:t>arXiv:1311.3594 (accepted NIM)</a:t>
            </a:r>
          </a:p>
        </p:txBody>
      </p:sp>
      <p:sp>
        <p:nvSpPr>
          <p:cNvPr id="14" name="TextBox 13"/>
          <p:cNvSpPr txBox="1"/>
          <p:nvPr/>
        </p:nvSpPr>
        <p:spPr>
          <a:xfrm>
            <a:off x="6781800" y="3810000"/>
            <a:ext cx="2362200" cy="2554545"/>
          </a:xfrm>
          <a:prstGeom prst="rect">
            <a:avLst/>
          </a:prstGeom>
          <a:noFill/>
        </p:spPr>
        <p:txBody>
          <a:bodyPr wrap="square" rtlCol="0">
            <a:spAutoFit/>
          </a:bodyPr>
          <a:lstStyle/>
          <a:p>
            <a:pPr algn="ctr"/>
            <a:r>
              <a:rPr lang="en-US" sz="2800" u="sng" dirty="0" smtClean="0">
                <a:solidFill>
                  <a:schemeClr val="bg1"/>
                </a:solidFill>
              </a:rPr>
              <a:t>FVTX Run-14</a:t>
            </a:r>
          </a:p>
          <a:p>
            <a:pPr algn="ctr"/>
            <a:r>
              <a:rPr lang="en-US" sz="1400" u="sng" dirty="0" smtClean="0">
                <a:solidFill>
                  <a:schemeClr val="bg1"/>
                </a:solidFill>
              </a:rPr>
              <a:t> </a:t>
            </a:r>
          </a:p>
          <a:p>
            <a:pPr algn="ctr">
              <a:buFont typeface="Arial" pitchFamily="34" charset="0"/>
              <a:buChar char="•"/>
            </a:pPr>
            <a:r>
              <a:rPr lang="en-US" sz="2800" dirty="0" smtClean="0">
                <a:solidFill>
                  <a:schemeClr val="bg1"/>
                </a:solidFill>
              </a:rPr>
              <a:t> Live &gt; 95%</a:t>
            </a:r>
          </a:p>
          <a:p>
            <a:pPr algn="ctr">
              <a:buFont typeface="Arial" pitchFamily="34" charset="0"/>
              <a:buChar char="•"/>
            </a:pPr>
            <a:r>
              <a:rPr lang="en-US" sz="2800" dirty="0" smtClean="0">
                <a:solidFill>
                  <a:schemeClr val="bg1"/>
                </a:solidFill>
              </a:rPr>
              <a:t> Internal alignment</a:t>
            </a:r>
          </a:p>
          <a:p>
            <a:pPr algn="ctr"/>
            <a:r>
              <a:rPr lang="en-US" sz="2800" dirty="0" smtClean="0">
                <a:solidFill>
                  <a:schemeClr val="bg1"/>
                </a:solidFill>
              </a:rPr>
              <a:t>within 4 </a:t>
            </a:r>
            <a:r>
              <a:rPr lang="en-US" sz="2800" dirty="0" smtClean="0">
                <a:solidFill>
                  <a:schemeClr val="bg1"/>
                </a:solidFill>
                <a:latin typeface="Symbol" pitchFamily="18" charset="2"/>
              </a:rPr>
              <a:t>m</a:t>
            </a:r>
            <a:r>
              <a:rPr lang="en-US" sz="2800" dirty="0" smtClean="0">
                <a:solidFill>
                  <a:schemeClr val="bg1"/>
                </a:solidFill>
              </a:rPr>
              <a:t>m</a:t>
            </a:r>
          </a:p>
        </p:txBody>
      </p:sp>
      <p:pic>
        <p:nvPicPr>
          <p:cNvPr id="36870" name="Picture 6"/>
          <p:cNvPicPr>
            <a:picLocks noChangeAspect="1" noChangeArrowheads="1"/>
          </p:cNvPicPr>
          <p:nvPr/>
        </p:nvPicPr>
        <p:blipFill>
          <a:blip r:embed="rId4" cstate="print"/>
          <a:srcRect r="52480" b="22535"/>
          <a:stretch>
            <a:fillRect/>
          </a:stretch>
        </p:blipFill>
        <p:spPr bwMode="auto">
          <a:xfrm>
            <a:off x="152400" y="751416"/>
            <a:ext cx="3505200" cy="2677584"/>
          </a:xfrm>
          <a:prstGeom prst="rect">
            <a:avLst/>
          </a:prstGeom>
          <a:noFill/>
          <a:ln w="9525">
            <a:noFill/>
            <a:miter lim="800000"/>
            <a:headEnd/>
            <a:tailEnd/>
          </a:ln>
        </p:spPr>
      </p:pic>
      <p:sp>
        <p:nvSpPr>
          <p:cNvPr id="15" name="TextBox 14"/>
          <p:cNvSpPr txBox="1"/>
          <p:nvPr/>
        </p:nvSpPr>
        <p:spPr>
          <a:xfrm>
            <a:off x="76200" y="39469"/>
            <a:ext cx="5878661" cy="646331"/>
          </a:xfrm>
          <a:prstGeom prst="rect">
            <a:avLst/>
          </a:prstGeom>
          <a:noFill/>
        </p:spPr>
        <p:txBody>
          <a:bodyPr wrap="none" rtlCol="0">
            <a:spAutoFit/>
          </a:bodyPr>
          <a:lstStyle/>
          <a:p>
            <a:r>
              <a:rPr lang="en-US" sz="3600" u="sng" dirty="0" smtClean="0">
                <a:solidFill>
                  <a:schemeClr val="bg2"/>
                </a:solidFill>
              </a:rPr>
              <a:t>PHENIX Forward Silicon (FVTX)</a:t>
            </a:r>
          </a:p>
        </p:txBody>
      </p:sp>
      <p:sp>
        <p:nvSpPr>
          <p:cNvPr id="17" name="TextBox 16"/>
          <p:cNvSpPr txBox="1"/>
          <p:nvPr/>
        </p:nvSpPr>
        <p:spPr>
          <a:xfrm>
            <a:off x="3657600" y="762000"/>
            <a:ext cx="3886200" cy="1815882"/>
          </a:xfrm>
          <a:prstGeom prst="rect">
            <a:avLst/>
          </a:prstGeom>
          <a:noFill/>
        </p:spPr>
        <p:txBody>
          <a:bodyPr wrap="square" rtlCol="0">
            <a:spAutoFit/>
          </a:bodyPr>
          <a:lstStyle/>
          <a:p>
            <a:r>
              <a:rPr lang="en-US" sz="2800" dirty="0" smtClean="0">
                <a:solidFill>
                  <a:schemeClr val="bg2"/>
                </a:solidFill>
              </a:rPr>
              <a:t>DCA Analysis looks good</a:t>
            </a:r>
          </a:p>
          <a:p>
            <a:endParaRPr lang="en-US" sz="2800" dirty="0" smtClean="0">
              <a:solidFill>
                <a:schemeClr val="bg2"/>
              </a:solidFill>
            </a:endParaRPr>
          </a:p>
          <a:p>
            <a:r>
              <a:rPr lang="en-US" sz="2800" dirty="0" smtClean="0">
                <a:solidFill>
                  <a:schemeClr val="bg2"/>
                </a:solidFill>
              </a:rPr>
              <a:t>Detector meeting resolution specifications</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88</a:t>
            </a:fld>
            <a:endParaRPr lang="en-US"/>
          </a:p>
        </p:txBody>
      </p:sp>
      <p:sp>
        <p:nvSpPr>
          <p:cNvPr id="5" name="TextBox 4"/>
          <p:cNvSpPr txBox="1"/>
          <p:nvPr/>
        </p:nvSpPr>
        <p:spPr>
          <a:xfrm>
            <a:off x="76200" y="39469"/>
            <a:ext cx="5235408" cy="646331"/>
          </a:xfrm>
          <a:prstGeom prst="rect">
            <a:avLst/>
          </a:prstGeom>
          <a:noFill/>
        </p:spPr>
        <p:txBody>
          <a:bodyPr wrap="none" rtlCol="0">
            <a:spAutoFit/>
          </a:bodyPr>
          <a:lstStyle/>
          <a:p>
            <a:r>
              <a:rPr lang="en-US" sz="3600" u="sng" dirty="0" smtClean="0">
                <a:solidFill>
                  <a:schemeClr val="bg2"/>
                </a:solidFill>
              </a:rPr>
              <a:t>PHENIX Barrel Silicon (VTX)</a:t>
            </a:r>
          </a:p>
        </p:txBody>
      </p:sp>
      <p:pic>
        <p:nvPicPr>
          <p:cNvPr id="7" name="Picture 2"/>
          <p:cNvPicPr>
            <a:picLocks noChangeAspect="1" noChangeArrowheads="1"/>
          </p:cNvPicPr>
          <p:nvPr/>
        </p:nvPicPr>
        <p:blipFill>
          <a:blip r:embed="rId2" cstate="print"/>
          <a:srcRect r="12644" b="20690"/>
          <a:stretch>
            <a:fillRect/>
          </a:stretch>
        </p:blipFill>
        <p:spPr bwMode="auto">
          <a:xfrm>
            <a:off x="152400" y="790074"/>
            <a:ext cx="5791200" cy="2791326"/>
          </a:xfrm>
          <a:prstGeom prst="rect">
            <a:avLst/>
          </a:prstGeom>
          <a:noFill/>
          <a:ln w="9525">
            <a:noFill/>
            <a:miter lim="800000"/>
            <a:headEnd/>
            <a:tailEnd/>
          </a:ln>
        </p:spPr>
      </p:pic>
      <p:sp>
        <p:nvSpPr>
          <p:cNvPr id="8" name="TextBox 7"/>
          <p:cNvSpPr txBox="1"/>
          <p:nvPr/>
        </p:nvSpPr>
        <p:spPr>
          <a:xfrm>
            <a:off x="6324600" y="758294"/>
            <a:ext cx="2819399" cy="3439403"/>
          </a:xfrm>
          <a:prstGeom prst="rect">
            <a:avLst/>
          </a:prstGeom>
          <a:noFill/>
        </p:spPr>
        <p:txBody>
          <a:bodyPr wrap="square" rtlCol="0">
            <a:spAutoFit/>
          </a:bodyPr>
          <a:lstStyle/>
          <a:p>
            <a:pPr algn="ctr"/>
            <a:r>
              <a:rPr lang="en-US" sz="2800" u="sng" dirty="0" smtClean="0">
                <a:solidFill>
                  <a:schemeClr val="bg2"/>
                </a:solidFill>
              </a:rPr>
              <a:t>Run-14</a:t>
            </a:r>
            <a:r>
              <a:rPr lang="en-US" sz="2800" dirty="0" smtClean="0">
                <a:solidFill>
                  <a:schemeClr val="bg2"/>
                </a:solidFill>
              </a:rPr>
              <a:t> </a:t>
            </a:r>
          </a:p>
          <a:p>
            <a:pPr algn="ctr"/>
            <a:r>
              <a:rPr lang="en-US" sz="1000" dirty="0" smtClean="0">
                <a:solidFill>
                  <a:schemeClr val="bg2"/>
                </a:solidFill>
              </a:rPr>
              <a:t> </a:t>
            </a:r>
          </a:p>
          <a:p>
            <a:pPr algn="ctr"/>
            <a:r>
              <a:rPr lang="en-US" sz="2800" dirty="0" smtClean="0">
                <a:solidFill>
                  <a:schemeClr val="bg2"/>
                </a:solidFill>
              </a:rPr>
              <a:t>Repairs successful</a:t>
            </a:r>
          </a:p>
          <a:p>
            <a:pPr algn="ctr"/>
            <a:endParaRPr lang="en-US" sz="1050" dirty="0" smtClean="0">
              <a:solidFill>
                <a:schemeClr val="bg2"/>
              </a:solidFill>
            </a:endParaRPr>
          </a:p>
          <a:p>
            <a:pPr algn="ctr"/>
            <a:r>
              <a:rPr lang="en-US" sz="2800" dirty="0" smtClean="0">
                <a:solidFill>
                  <a:schemeClr val="bg2"/>
                </a:solidFill>
              </a:rPr>
              <a:t>Pixel Live &gt; 80%, Very Stable</a:t>
            </a:r>
          </a:p>
          <a:p>
            <a:pPr algn="ctr"/>
            <a:endParaRPr lang="en-US" sz="1400" dirty="0" smtClean="0">
              <a:solidFill>
                <a:schemeClr val="bg2"/>
              </a:solidFill>
            </a:endParaRPr>
          </a:p>
          <a:p>
            <a:pPr algn="ctr"/>
            <a:r>
              <a:rPr lang="en-US" sz="2800" dirty="0" smtClean="0">
                <a:solidFill>
                  <a:schemeClr val="bg2"/>
                </a:solidFill>
              </a:rPr>
              <a:t>Strip-pixel &gt; 85%</a:t>
            </a:r>
          </a:p>
          <a:p>
            <a:pPr algn="ctr"/>
            <a:endParaRPr lang="en-US" sz="1100" dirty="0" smtClean="0">
              <a:solidFill>
                <a:schemeClr val="bg2"/>
              </a:solidFill>
            </a:endParaRPr>
          </a:p>
          <a:p>
            <a:pPr algn="ctr"/>
            <a:endParaRPr lang="en-US" sz="2800" dirty="0" smtClean="0">
              <a:solidFill>
                <a:schemeClr val="bg2"/>
              </a:solidFill>
            </a:endParaRPr>
          </a:p>
        </p:txBody>
      </p:sp>
      <p:sp>
        <p:nvSpPr>
          <p:cNvPr id="9" name="TextBox 8"/>
          <p:cNvSpPr txBox="1"/>
          <p:nvPr/>
        </p:nvSpPr>
        <p:spPr>
          <a:xfrm>
            <a:off x="3886200" y="3810000"/>
            <a:ext cx="5410200" cy="2677656"/>
          </a:xfrm>
          <a:prstGeom prst="rect">
            <a:avLst/>
          </a:prstGeom>
          <a:noFill/>
        </p:spPr>
        <p:txBody>
          <a:bodyPr wrap="square" rtlCol="0">
            <a:spAutoFit/>
          </a:bodyPr>
          <a:lstStyle/>
          <a:p>
            <a:pPr algn="ctr"/>
            <a:r>
              <a:rPr lang="en-US" sz="2800" dirty="0" smtClean="0">
                <a:solidFill>
                  <a:schemeClr val="bg2"/>
                </a:solidFill>
              </a:rPr>
              <a:t>DCA Resolution from Run-14 alignment exceeds </a:t>
            </a:r>
          </a:p>
          <a:p>
            <a:pPr algn="ctr"/>
            <a:r>
              <a:rPr lang="en-US" sz="2800" dirty="0" smtClean="0">
                <a:solidFill>
                  <a:schemeClr val="bg2"/>
                </a:solidFill>
              </a:rPr>
              <a:t>100 </a:t>
            </a:r>
            <a:r>
              <a:rPr lang="en-US" sz="2800" dirty="0" smtClean="0">
                <a:solidFill>
                  <a:schemeClr val="bg2"/>
                </a:solidFill>
                <a:latin typeface="Symbol" pitchFamily="18" charset="2"/>
              </a:rPr>
              <a:t>m</a:t>
            </a:r>
            <a:r>
              <a:rPr lang="en-US" sz="2800" dirty="0" smtClean="0">
                <a:solidFill>
                  <a:schemeClr val="bg2"/>
                </a:solidFill>
              </a:rPr>
              <a:t>m specification</a:t>
            </a:r>
          </a:p>
          <a:p>
            <a:pPr algn="ctr"/>
            <a:endParaRPr lang="en-US" sz="2800" dirty="0" smtClean="0">
              <a:solidFill>
                <a:schemeClr val="bg2"/>
              </a:solidFill>
            </a:endParaRPr>
          </a:p>
          <a:p>
            <a:pPr algn="ctr"/>
            <a:r>
              <a:rPr lang="en-US" sz="2800" dirty="0" smtClean="0">
                <a:solidFill>
                  <a:schemeClr val="bg2"/>
                </a:solidFill>
              </a:rPr>
              <a:t>Full VTX / FVTX alignment with MILLEPEDE complete</a:t>
            </a:r>
          </a:p>
        </p:txBody>
      </p:sp>
      <p:pic>
        <p:nvPicPr>
          <p:cNvPr id="10" name="그림 1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52400" y="3733800"/>
            <a:ext cx="3733800" cy="2727600"/>
          </a:xfrm>
          <a:prstGeom prst="rect">
            <a:avLst/>
          </a:prstGeom>
        </p:spPr>
      </p:pic>
      <p:sp>
        <p:nvSpPr>
          <p:cNvPr id="11" name="TextBox 10"/>
          <p:cNvSpPr txBox="1"/>
          <p:nvPr/>
        </p:nvSpPr>
        <p:spPr>
          <a:xfrm>
            <a:off x="533400" y="3962400"/>
            <a:ext cx="3352800" cy="1015663"/>
          </a:xfrm>
          <a:prstGeom prst="rect">
            <a:avLst/>
          </a:prstGeom>
          <a:noFill/>
        </p:spPr>
        <p:txBody>
          <a:bodyPr wrap="square" rtlCol="0">
            <a:spAutoFit/>
          </a:bodyPr>
          <a:lstStyle/>
          <a:p>
            <a:r>
              <a:rPr lang="en-US" altLang="ko-KR" sz="2000" b="1" dirty="0" smtClean="0">
                <a:latin typeface="Calibri" panose="020F0502020204030204" pitchFamily="34" charset="0"/>
                <a:ea typeface="맑은 고딕"/>
              </a:rPr>
              <a:t>Run-14 </a:t>
            </a:r>
            <a:r>
              <a:rPr lang="en-US" altLang="ko-KR" sz="2000" b="1" dirty="0" err="1" smtClean="0">
                <a:latin typeface="Calibri" panose="020F0502020204030204" pitchFamily="34" charset="0"/>
                <a:ea typeface="맑은 고딕"/>
              </a:rPr>
              <a:t>Au+Au</a:t>
            </a:r>
            <a:endParaRPr lang="en-US" altLang="ko-KR" sz="2000" b="1" dirty="0" smtClean="0">
              <a:latin typeface="Calibri" panose="020F0502020204030204" pitchFamily="34" charset="0"/>
              <a:ea typeface="맑은 고딕"/>
            </a:endParaRPr>
          </a:p>
          <a:p>
            <a:r>
              <a:rPr lang="en-US" altLang="ko-KR" sz="2000" b="1" dirty="0" smtClean="0">
                <a:latin typeface="Calibri" panose="020F0502020204030204" pitchFamily="34" charset="0"/>
                <a:ea typeface="맑은 고딕"/>
              </a:rPr>
              <a:t>Distance Closest Approach 2D</a:t>
            </a:r>
          </a:p>
          <a:p>
            <a:r>
              <a:rPr lang="el-GR" altLang="ko-KR" sz="2000" b="1" dirty="0" smtClean="0">
                <a:latin typeface="Calibri" panose="020F0502020204030204" pitchFamily="34" charset="0"/>
                <a:ea typeface="맑은 고딕"/>
              </a:rPr>
              <a:t>σ</a:t>
            </a:r>
            <a:r>
              <a:rPr lang="en-US" altLang="ko-KR" sz="2000" b="1" dirty="0" smtClean="0">
                <a:latin typeface="Calibri" panose="020F0502020204030204" pitchFamily="34" charset="0"/>
                <a:ea typeface="맑은 고딕"/>
              </a:rPr>
              <a:t>=86</a:t>
            </a:r>
            <a:r>
              <a:rPr lang="el-GR" altLang="ko-KR" sz="2000" b="1" dirty="0" smtClean="0">
                <a:latin typeface="Calibri" panose="020F0502020204030204" pitchFamily="34" charset="0"/>
                <a:ea typeface="맑은 고딕"/>
              </a:rPr>
              <a:t>μ</a:t>
            </a:r>
            <a:r>
              <a:rPr lang="en-US" altLang="ko-KR" sz="2000" b="1" dirty="0" smtClean="0">
                <a:latin typeface="Calibri" panose="020F0502020204030204" pitchFamily="34" charset="0"/>
                <a:ea typeface="맑은 고딕"/>
              </a:rPr>
              <a:t>m</a:t>
            </a:r>
            <a:endParaRPr lang="ko-KR" altLang="en-US" sz="2000" b="1" dirty="0">
              <a:latin typeface="Calibri" panose="020F0502020204030204" pitchFamily="34" charset="0"/>
            </a:endParaRPr>
          </a:p>
        </p:txBody>
      </p:sp>
      <p:pic>
        <p:nvPicPr>
          <p:cNvPr id="12" name="Picture 2"/>
          <p:cNvPicPr>
            <a:picLocks noChangeAspect="1" noChangeArrowheads="1"/>
          </p:cNvPicPr>
          <p:nvPr/>
        </p:nvPicPr>
        <p:blipFill>
          <a:blip r:embed="rId2" cstate="print"/>
          <a:srcRect l="52874" b="20690"/>
          <a:stretch>
            <a:fillRect/>
          </a:stretch>
        </p:blipFill>
        <p:spPr bwMode="auto">
          <a:xfrm>
            <a:off x="3200400" y="790074"/>
            <a:ext cx="3124200" cy="2791326"/>
          </a:xfrm>
          <a:prstGeom prst="rect">
            <a:avLst/>
          </a:prstGeom>
          <a:noFill/>
          <a:ln w="9525">
            <a:noFill/>
            <a:miter lim="800000"/>
            <a:headEnd/>
            <a:tailEnd/>
          </a:ln>
        </p:spPr>
      </p:pic>
      <p:sp>
        <p:nvSpPr>
          <p:cNvPr id="38914" name="AutoShape 2" descr="Displaying Fraction_good_strips_B2B3.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3" name="내용 개체 틀 3"/>
          <p:cNvPicPr>
            <a:picLocks noGrp="1" noChangeAspect="1"/>
          </p:cNvPicPr>
          <p:nvPr>
            <p:ph idx="1"/>
          </p:nvPr>
        </p:nvPicPr>
        <p:blipFill>
          <a:blip r:embed="rId4" cstate="print">
            <a:extLst>
              <a:ext uri="{28A0092B-C50C-407E-A947-70E740481C1C}">
                <a14:useLocalDpi xmlns:a14="http://schemas.microsoft.com/office/drawing/2010/main" xmlns="" val="0"/>
              </a:ext>
            </a:extLst>
          </a:blip>
          <a:stretch>
            <a:fillRect/>
          </a:stretch>
        </p:blipFill>
        <p:spPr>
          <a:xfrm>
            <a:off x="154329" y="3733800"/>
            <a:ext cx="3916101" cy="27432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89</a:t>
            </a:fld>
            <a:endParaRPr lang="en-US"/>
          </a:p>
        </p:txBody>
      </p:sp>
      <p:pic>
        <p:nvPicPr>
          <p:cNvPr id="5" name="Picture 3"/>
          <p:cNvPicPr>
            <a:picLocks noChangeAspect="1" noChangeArrowheads="1"/>
          </p:cNvPicPr>
          <p:nvPr/>
        </p:nvPicPr>
        <p:blipFill>
          <a:blip r:embed="rId2" cstate="print"/>
          <a:srcRect/>
          <a:stretch>
            <a:fillRect/>
          </a:stretch>
        </p:blipFill>
        <p:spPr bwMode="auto">
          <a:xfrm>
            <a:off x="0" y="228600"/>
            <a:ext cx="5149725" cy="3581400"/>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a:stretch>
            <a:fillRect/>
          </a:stretch>
        </p:blipFill>
        <p:spPr bwMode="auto">
          <a:xfrm>
            <a:off x="4267200" y="3094515"/>
            <a:ext cx="4876799" cy="3458685"/>
          </a:xfrm>
          <a:prstGeom prst="rect">
            <a:avLst/>
          </a:prstGeom>
          <a:noFill/>
          <a:ln w="9525">
            <a:noFill/>
            <a:miter lim="800000"/>
            <a:headEnd/>
            <a:tailEnd/>
          </a:ln>
        </p:spPr>
      </p:pic>
      <p:cxnSp>
        <p:nvCxnSpPr>
          <p:cNvPr id="7" name="Straight Connector 6"/>
          <p:cNvCxnSpPr/>
          <p:nvPr/>
        </p:nvCxnSpPr>
        <p:spPr>
          <a:xfrm>
            <a:off x="4800600" y="5562600"/>
            <a:ext cx="43434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800600" y="5334000"/>
            <a:ext cx="43434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800600" y="5791200"/>
            <a:ext cx="4343400" cy="76200"/>
          </a:xfrm>
          <a:prstGeom prst="line">
            <a:avLst/>
          </a:prstGeom>
        </p:spPr>
        <p:style>
          <a:lnRef idx="1">
            <a:schemeClr val="accent1"/>
          </a:lnRef>
          <a:fillRef idx="0">
            <a:schemeClr val="accent1"/>
          </a:fillRef>
          <a:effectRef idx="0">
            <a:schemeClr val="accent1"/>
          </a:effectRef>
          <a:fontRef idx="minor">
            <a:schemeClr val="tx1"/>
          </a:fontRef>
        </p:style>
      </p:cxnSp>
      <p:sp>
        <p:nvSpPr>
          <p:cNvPr id="10" name="Freeform 9"/>
          <p:cNvSpPr/>
          <p:nvPr/>
        </p:nvSpPr>
        <p:spPr>
          <a:xfrm>
            <a:off x="4805363" y="3538538"/>
            <a:ext cx="2876550" cy="2133600"/>
          </a:xfrm>
          <a:custGeom>
            <a:avLst/>
            <a:gdLst>
              <a:gd name="connsiteX0" fmla="*/ 0 w 2876550"/>
              <a:gd name="connsiteY0" fmla="*/ 0 h 2133600"/>
              <a:gd name="connsiteX1" fmla="*/ 123825 w 2876550"/>
              <a:gd name="connsiteY1" fmla="*/ 390525 h 2133600"/>
              <a:gd name="connsiteX2" fmla="*/ 323850 w 2876550"/>
              <a:gd name="connsiteY2" fmla="*/ 804862 h 2133600"/>
              <a:gd name="connsiteX3" fmla="*/ 681037 w 2876550"/>
              <a:gd name="connsiteY3" fmla="*/ 1219200 h 2133600"/>
              <a:gd name="connsiteX4" fmla="*/ 1333500 w 2876550"/>
              <a:gd name="connsiteY4" fmla="*/ 1666875 h 2133600"/>
              <a:gd name="connsiteX5" fmla="*/ 2052637 w 2876550"/>
              <a:gd name="connsiteY5" fmla="*/ 1952625 h 2133600"/>
              <a:gd name="connsiteX6" fmla="*/ 2876550 w 2876550"/>
              <a:gd name="connsiteY6" fmla="*/ 21336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6550" h="2133600">
                <a:moveTo>
                  <a:pt x="0" y="0"/>
                </a:moveTo>
                <a:cubicBezTo>
                  <a:pt x="34925" y="128190"/>
                  <a:pt x="69850" y="256381"/>
                  <a:pt x="123825" y="390525"/>
                </a:cubicBezTo>
                <a:cubicBezTo>
                  <a:pt x="177800" y="524669"/>
                  <a:pt x="230981" y="666750"/>
                  <a:pt x="323850" y="804862"/>
                </a:cubicBezTo>
                <a:cubicBezTo>
                  <a:pt x="416719" y="942975"/>
                  <a:pt x="512762" y="1075531"/>
                  <a:pt x="681037" y="1219200"/>
                </a:cubicBezTo>
                <a:cubicBezTo>
                  <a:pt x="849312" y="1362869"/>
                  <a:pt x="1104900" y="1544638"/>
                  <a:pt x="1333500" y="1666875"/>
                </a:cubicBezTo>
                <a:cubicBezTo>
                  <a:pt x="1562100" y="1789112"/>
                  <a:pt x="1795462" y="1874838"/>
                  <a:pt x="2052637" y="1952625"/>
                </a:cubicBezTo>
                <a:cubicBezTo>
                  <a:pt x="2309812" y="2030412"/>
                  <a:pt x="2593181" y="2082006"/>
                  <a:pt x="2876550" y="2133600"/>
                </a:cubicBezTo>
              </a:path>
            </a:pathLst>
          </a:cu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10"/>
          <p:cNvSpPr/>
          <p:nvPr/>
        </p:nvSpPr>
        <p:spPr>
          <a:xfrm>
            <a:off x="4767263" y="4090988"/>
            <a:ext cx="2362200" cy="1581150"/>
          </a:xfrm>
          <a:custGeom>
            <a:avLst/>
            <a:gdLst>
              <a:gd name="connsiteX0" fmla="*/ 0 w 2362200"/>
              <a:gd name="connsiteY0" fmla="*/ 0 h 1581150"/>
              <a:gd name="connsiteX1" fmla="*/ 114300 w 2362200"/>
              <a:gd name="connsiteY1" fmla="*/ 376237 h 1581150"/>
              <a:gd name="connsiteX2" fmla="*/ 338137 w 2362200"/>
              <a:gd name="connsiteY2" fmla="*/ 762000 h 1581150"/>
              <a:gd name="connsiteX3" fmla="*/ 723900 w 2362200"/>
              <a:gd name="connsiteY3" fmla="*/ 1085850 h 1581150"/>
              <a:gd name="connsiteX4" fmla="*/ 1328737 w 2362200"/>
              <a:gd name="connsiteY4" fmla="*/ 1347787 h 1581150"/>
              <a:gd name="connsiteX5" fmla="*/ 2362200 w 2362200"/>
              <a:gd name="connsiteY5" fmla="*/ 1581150 h 158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2200" h="1581150">
                <a:moveTo>
                  <a:pt x="0" y="0"/>
                </a:moveTo>
                <a:cubicBezTo>
                  <a:pt x="28972" y="124618"/>
                  <a:pt x="57944" y="249237"/>
                  <a:pt x="114300" y="376237"/>
                </a:cubicBezTo>
                <a:cubicBezTo>
                  <a:pt x="170656" y="503237"/>
                  <a:pt x="236537" y="643731"/>
                  <a:pt x="338137" y="762000"/>
                </a:cubicBezTo>
                <a:cubicBezTo>
                  <a:pt x="439737" y="880269"/>
                  <a:pt x="558800" y="988219"/>
                  <a:pt x="723900" y="1085850"/>
                </a:cubicBezTo>
                <a:cubicBezTo>
                  <a:pt x="889000" y="1183481"/>
                  <a:pt x="1055687" y="1265237"/>
                  <a:pt x="1328737" y="1347787"/>
                </a:cubicBezTo>
                <a:cubicBezTo>
                  <a:pt x="1601787" y="1430337"/>
                  <a:pt x="1981993" y="1505743"/>
                  <a:pt x="2362200" y="1581150"/>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4762500" y="4376738"/>
            <a:ext cx="2195513" cy="1314450"/>
          </a:xfrm>
          <a:custGeom>
            <a:avLst/>
            <a:gdLst>
              <a:gd name="connsiteX0" fmla="*/ 0 w 2195513"/>
              <a:gd name="connsiteY0" fmla="*/ 0 h 1314450"/>
              <a:gd name="connsiteX1" fmla="*/ 180975 w 2195513"/>
              <a:gd name="connsiteY1" fmla="*/ 452437 h 1314450"/>
              <a:gd name="connsiteX2" fmla="*/ 619125 w 2195513"/>
              <a:gd name="connsiteY2" fmla="*/ 881062 h 1314450"/>
              <a:gd name="connsiteX3" fmla="*/ 1395413 w 2195513"/>
              <a:gd name="connsiteY3" fmla="*/ 1152525 h 1314450"/>
              <a:gd name="connsiteX4" fmla="*/ 2195513 w 2195513"/>
              <a:gd name="connsiteY4" fmla="*/ 1314450 h 1314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513" h="1314450">
                <a:moveTo>
                  <a:pt x="0" y="0"/>
                </a:moveTo>
                <a:cubicBezTo>
                  <a:pt x="38894" y="152796"/>
                  <a:pt x="77788" y="305593"/>
                  <a:pt x="180975" y="452437"/>
                </a:cubicBezTo>
                <a:cubicBezTo>
                  <a:pt x="284162" y="599281"/>
                  <a:pt x="416719" y="764381"/>
                  <a:pt x="619125" y="881062"/>
                </a:cubicBezTo>
                <a:cubicBezTo>
                  <a:pt x="821531" y="997743"/>
                  <a:pt x="1132682" y="1080294"/>
                  <a:pt x="1395413" y="1152525"/>
                </a:cubicBezTo>
                <a:cubicBezTo>
                  <a:pt x="1658144" y="1224756"/>
                  <a:pt x="1926828" y="1269603"/>
                  <a:pt x="2195513" y="1314450"/>
                </a:cubicBezTo>
              </a:path>
            </a:pathLst>
          </a:custGeom>
          <a:ln w="381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p:cNvSpPr txBox="1"/>
          <p:nvPr/>
        </p:nvSpPr>
        <p:spPr>
          <a:xfrm>
            <a:off x="5181600" y="304800"/>
            <a:ext cx="3810000" cy="2677656"/>
          </a:xfrm>
          <a:prstGeom prst="rect">
            <a:avLst/>
          </a:prstGeom>
          <a:noFill/>
        </p:spPr>
        <p:txBody>
          <a:bodyPr wrap="square" rtlCol="0">
            <a:spAutoFit/>
          </a:bodyPr>
          <a:lstStyle/>
          <a:p>
            <a:pPr algn="ctr"/>
            <a:r>
              <a:rPr lang="en-US" sz="2800" dirty="0" smtClean="0">
                <a:solidFill>
                  <a:srgbClr val="FFFF00"/>
                </a:solidFill>
              </a:rPr>
              <a:t>Charm may be balance of flow and energy loss…</a:t>
            </a:r>
          </a:p>
          <a:p>
            <a:pPr algn="ctr"/>
            <a:endParaRPr lang="en-US" sz="2800" dirty="0" smtClean="0">
              <a:solidFill>
                <a:srgbClr val="FFFF00"/>
              </a:solidFill>
            </a:endParaRPr>
          </a:p>
          <a:p>
            <a:pPr algn="ctr"/>
            <a:r>
              <a:rPr lang="en-US" sz="2800" dirty="0" smtClean="0">
                <a:solidFill>
                  <a:srgbClr val="FFFF00"/>
                </a:solidFill>
              </a:rPr>
              <a:t>Significantly different energy loss </a:t>
            </a:r>
          </a:p>
          <a:p>
            <a:pPr algn="ctr"/>
            <a:r>
              <a:rPr lang="en-US" sz="2800" dirty="0" smtClean="0">
                <a:solidFill>
                  <a:srgbClr val="FFFF00"/>
                </a:solidFill>
              </a:rPr>
              <a:t>(different density)</a:t>
            </a:r>
            <a:endParaRPr lang="en-US" sz="2800"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9</a:t>
            </a:fld>
            <a:endParaRPr lang="en-US"/>
          </a:p>
        </p:txBody>
      </p:sp>
      <p:pic>
        <p:nvPicPr>
          <p:cNvPr id="5122" name="Picture 2"/>
          <p:cNvPicPr>
            <a:picLocks noChangeAspect="1" noChangeArrowheads="1"/>
          </p:cNvPicPr>
          <p:nvPr/>
        </p:nvPicPr>
        <p:blipFill>
          <a:blip r:embed="rId2" cstate="print"/>
          <a:srcRect/>
          <a:stretch>
            <a:fillRect/>
          </a:stretch>
        </p:blipFill>
        <p:spPr bwMode="auto">
          <a:xfrm>
            <a:off x="838200" y="685800"/>
            <a:ext cx="7620000" cy="5015812"/>
          </a:xfrm>
          <a:prstGeom prst="rect">
            <a:avLst/>
          </a:prstGeom>
          <a:noFill/>
          <a:ln w="9525">
            <a:noFill/>
            <a:miter lim="800000"/>
            <a:headEnd/>
            <a:tailEnd/>
          </a:ln>
        </p:spPr>
      </p:pic>
      <p:sp>
        <p:nvSpPr>
          <p:cNvPr id="6" name="TextBox 5"/>
          <p:cNvSpPr txBox="1"/>
          <p:nvPr/>
        </p:nvSpPr>
        <p:spPr>
          <a:xfrm>
            <a:off x="1638813" y="76200"/>
            <a:ext cx="5600187" cy="584775"/>
          </a:xfrm>
          <a:prstGeom prst="rect">
            <a:avLst/>
          </a:prstGeom>
          <a:noFill/>
        </p:spPr>
        <p:txBody>
          <a:bodyPr wrap="none" rtlCol="0">
            <a:spAutoFit/>
          </a:bodyPr>
          <a:lstStyle/>
          <a:p>
            <a:r>
              <a:rPr lang="en-US" sz="3200" u="sng" dirty="0" smtClean="0">
                <a:solidFill>
                  <a:schemeClr val="bg2"/>
                </a:solidFill>
              </a:rPr>
              <a:t>Connect to Small System Studies</a:t>
            </a:r>
          </a:p>
        </p:txBody>
      </p:sp>
      <p:sp>
        <p:nvSpPr>
          <p:cNvPr id="5" name="TextBox 4"/>
          <p:cNvSpPr txBox="1"/>
          <p:nvPr/>
        </p:nvSpPr>
        <p:spPr>
          <a:xfrm>
            <a:off x="866272" y="5334000"/>
            <a:ext cx="2638928" cy="369332"/>
          </a:xfrm>
          <a:prstGeom prst="rect">
            <a:avLst/>
          </a:prstGeom>
          <a:noFill/>
        </p:spPr>
        <p:txBody>
          <a:bodyPr wrap="none" rtlCol="0">
            <a:spAutoFit/>
          </a:bodyPr>
          <a:lstStyle/>
          <a:p>
            <a:r>
              <a:rPr lang="en-US" dirty="0" smtClean="0"/>
              <a:t>Slide from </a:t>
            </a:r>
            <a:r>
              <a:rPr lang="en-US" dirty="0" err="1" smtClean="0"/>
              <a:t>Bjoern</a:t>
            </a:r>
            <a:r>
              <a:rPr lang="en-US" dirty="0" smtClean="0"/>
              <a:t> </a:t>
            </a:r>
            <a:r>
              <a:rPr lang="en-US" dirty="0" err="1" smtClean="0"/>
              <a:t>Schenke</a:t>
            </a:r>
            <a:endParaRPr lang="en-US" dirty="0" smtClean="0"/>
          </a:p>
        </p:txBody>
      </p:sp>
      <p:sp>
        <p:nvSpPr>
          <p:cNvPr id="7" name="TextBox 6"/>
          <p:cNvSpPr txBox="1"/>
          <p:nvPr/>
        </p:nvSpPr>
        <p:spPr>
          <a:xfrm>
            <a:off x="304800" y="5751493"/>
            <a:ext cx="8686800" cy="954107"/>
          </a:xfrm>
          <a:prstGeom prst="rect">
            <a:avLst/>
          </a:prstGeom>
          <a:noFill/>
        </p:spPr>
        <p:txBody>
          <a:bodyPr wrap="square" rtlCol="0">
            <a:spAutoFit/>
          </a:bodyPr>
          <a:lstStyle/>
          <a:p>
            <a:pPr algn="ctr"/>
            <a:r>
              <a:rPr lang="en-US" sz="2800" dirty="0" smtClean="0">
                <a:solidFill>
                  <a:schemeClr val="bg2"/>
                </a:solidFill>
              </a:rPr>
              <a:t>Flow in </a:t>
            </a:r>
            <a:r>
              <a:rPr lang="en-US" sz="2800" dirty="0" err="1" smtClean="0">
                <a:solidFill>
                  <a:schemeClr val="bg2"/>
                </a:solidFill>
              </a:rPr>
              <a:t>p+A</a:t>
            </a:r>
            <a:r>
              <a:rPr lang="en-US" sz="2800" dirty="0" smtClean="0">
                <a:solidFill>
                  <a:schemeClr val="bg2"/>
                </a:solidFill>
              </a:rPr>
              <a:t> may depend on whether energy is deposited via a </a:t>
            </a:r>
            <a:r>
              <a:rPr lang="en-US" sz="2800" dirty="0" smtClean="0">
                <a:solidFill>
                  <a:srgbClr val="FFFF00"/>
                </a:solidFill>
              </a:rPr>
              <a:t>single nucleon participant </a:t>
            </a:r>
            <a:r>
              <a:rPr lang="en-US" sz="2800" dirty="0" smtClean="0">
                <a:solidFill>
                  <a:schemeClr val="bg2"/>
                </a:solidFill>
              </a:rPr>
              <a:t>or </a:t>
            </a:r>
            <a:r>
              <a:rPr lang="en-US" sz="2800" dirty="0" smtClean="0">
                <a:solidFill>
                  <a:srgbClr val="00B0F0"/>
                </a:solidFill>
              </a:rPr>
              <a:t>three constituent quarks</a:t>
            </a:r>
          </a:p>
        </p:txBody>
      </p:sp>
      <p:sp>
        <p:nvSpPr>
          <p:cNvPr id="8" name="Rectangle 7"/>
          <p:cNvSpPr/>
          <p:nvPr/>
        </p:nvSpPr>
        <p:spPr>
          <a:xfrm>
            <a:off x="6705600" y="3733800"/>
            <a:ext cx="1752600" cy="18288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705600" y="1600200"/>
            <a:ext cx="1752600" cy="20574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90</a:t>
            </a:fld>
            <a:endParaRPr lang="en-US"/>
          </a:p>
        </p:txBody>
      </p:sp>
      <p:sp>
        <p:nvSpPr>
          <p:cNvPr id="6" name="TextBox 5"/>
          <p:cNvSpPr txBox="1"/>
          <p:nvPr/>
        </p:nvSpPr>
        <p:spPr>
          <a:xfrm>
            <a:off x="1565176" y="0"/>
            <a:ext cx="5978624" cy="646331"/>
          </a:xfrm>
          <a:prstGeom prst="rect">
            <a:avLst/>
          </a:prstGeom>
          <a:noFill/>
        </p:spPr>
        <p:txBody>
          <a:bodyPr wrap="none" rtlCol="0">
            <a:spAutoFit/>
          </a:bodyPr>
          <a:lstStyle/>
          <a:p>
            <a:r>
              <a:rPr lang="en-US" sz="3600" u="sng" dirty="0" smtClean="0">
                <a:solidFill>
                  <a:schemeClr val="bg2"/>
                </a:solidFill>
              </a:rPr>
              <a:t>QGP Strongest coupling near </a:t>
            </a:r>
            <a:r>
              <a:rPr lang="en-US" sz="3600" u="sng" dirty="0" err="1" smtClean="0">
                <a:solidFill>
                  <a:schemeClr val="bg2"/>
                </a:solidFill>
              </a:rPr>
              <a:t>T</a:t>
            </a:r>
            <a:r>
              <a:rPr lang="en-US" sz="3600" u="sng" baseline="-25000" dirty="0" err="1" smtClean="0">
                <a:solidFill>
                  <a:schemeClr val="bg2"/>
                </a:solidFill>
              </a:rPr>
              <a:t>c</a:t>
            </a:r>
            <a:endParaRPr lang="en-US" sz="3600" u="sng" baseline="-25000" dirty="0" smtClean="0">
              <a:solidFill>
                <a:schemeClr val="bg2"/>
              </a:solidFill>
            </a:endParaRPr>
          </a:p>
        </p:txBody>
      </p:sp>
      <p:sp>
        <p:nvSpPr>
          <p:cNvPr id="8" name="Rectangle 7"/>
          <p:cNvSpPr/>
          <p:nvPr/>
        </p:nvSpPr>
        <p:spPr>
          <a:xfrm>
            <a:off x="838200" y="762000"/>
            <a:ext cx="7543800" cy="5791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Box 2"/>
          <p:cNvSpPr txBox="1">
            <a:spLocks noChangeArrowheads="1"/>
          </p:cNvSpPr>
          <p:nvPr/>
        </p:nvSpPr>
        <p:spPr bwMode="auto">
          <a:xfrm>
            <a:off x="1710690" y="1003864"/>
            <a:ext cx="5909310" cy="520136"/>
          </a:xfrm>
          <a:prstGeom prst="rect">
            <a:avLst/>
          </a:prstGeom>
          <a:noFill/>
          <a:ln w="9525">
            <a:noFill/>
            <a:miter lim="800000"/>
            <a:headEnd/>
            <a:tailEnd/>
          </a:ln>
        </p:spPr>
        <p:txBody>
          <a:bodyPr>
            <a:spAutoFit/>
          </a:bodyPr>
          <a:lstStyle/>
          <a:p>
            <a:pPr algn="l"/>
            <a:r>
              <a:rPr kumimoji="1" lang="en-US" sz="3400" i="0" u="sng" dirty="0" smtClean="0"/>
              <a:t>Enhanced </a:t>
            </a:r>
            <a:r>
              <a:rPr kumimoji="1" lang="en-US" sz="3400" i="0" u="sng" dirty="0"/>
              <a:t>Photon Rates in Hydro</a:t>
            </a:r>
            <a:endParaRPr kumimoji="1" lang="en-US" sz="3400" i="0" u="sng" dirty="0">
              <a:solidFill>
                <a:srgbClr val="009900"/>
              </a:solidFill>
            </a:endParaRPr>
          </a:p>
        </p:txBody>
      </p:sp>
      <p:sp>
        <p:nvSpPr>
          <p:cNvPr id="10" name="Text Box 3"/>
          <p:cNvSpPr txBox="1">
            <a:spLocks noChangeArrowheads="1"/>
          </p:cNvSpPr>
          <p:nvPr/>
        </p:nvSpPr>
        <p:spPr bwMode="auto">
          <a:xfrm>
            <a:off x="1937028" y="6074622"/>
            <a:ext cx="6421397" cy="400110"/>
          </a:xfrm>
          <a:prstGeom prst="rect">
            <a:avLst/>
          </a:prstGeom>
          <a:noFill/>
          <a:ln w="9525">
            <a:noFill/>
            <a:miter lim="800000"/>
            <a:headEnd/>
            <a:tailEnd/>
          </a:ln>
        </p:spPr>
        <p:txBody>
          <a:bodyPr>
            <a:spAutoFit/>
          </a:bodyPr>
          <a:lstStyle/>
          <a:p>
            <a:pPr algn="l">
              <a:spcBef>
                <a:spcPts val="300"/>
              </a:spcBef>
              <a:buFont typeface="Arial" pitchFamily="34" charset="0"/>
              <a:buChar char="•"/>
            </a:pPr>
            <a:r>
              <a:rPr lang="en-US" sz="2000" b="0" i="0" dirty="0">
                <a:solidFill>
                  <a:srgbClr val="0000CC"/>
                </a:solidFill>
              </a:rPr>
              <a:t> getting close(r) to the data (more so with fireball) </a:t>
            </a:r>
          </a:p>
        </p:txBody>
      </p:sp>
      <p:pic>
        <p:nvPicPr>
          <p:cNvPr id="11" name="Picture 2"/>
          <p:cNvPicPr>
            <a:picLocks noChangeAspect="1" noChangeArrowheads="1"/>
          </p:cNvPicPr>
          <p:nvPr/>
        </p:nvPicPr>
        <p:blipFill>
          <a:blip r:embed="rId2" cstate="print"/>
          <a:srcRect/>
          <a:stretch>
            <a:fillRect/>
          </a:stretch>
        </p:blipFill>
        <p:spPr bwMode="auto">
          <a:xfrm>
            <a:off x="1278255" y="2113280"/>
            <a:ext cx="3039785" cy="1781599"/>
          </a:xfrm>
          <a:prstGeom prst="rect">
            <a:avLst/>
          </a:prstGeom>
          <a:noFill/>
          <a:ln w="9525" algn="ctr">
            <a:noFill/>
            <a:miter lim="800000"/>
            <a:headEnd/>
            <a:tailEnd/>
          </a:ln>
        </p:spPr>
      </p:pic>
      <p:pic>
        <p:nvPicPr>
          <p:cNvPr id="12" name="Picture 3"/>
          <p:cNvPicPr>
            <a:picLocks noChangeAspect="1" noChangeArrowheads="1"/>
          </p:cNvPicPr>
          <p:nvPr/>
        </p:nvPicPr>
        <p:blipFill>
          <a:blip r:embed="rId3" cstate="print"/>
          <a:srcRect/>
          <a:stretch>
            <a:fillRect/>
          </a:stretch>
        </p:blipFill>
        <p:spPr bwMode="auto">
          <a:xfrm>
            <a:off x="1180029" y="3829191"/>
            <a:ext cx="3183850" cy="2177062"/>
          </a:xfrm>
          <a:prstGeom prst="rect">
            <a:avLst/>
          </a:prstGeom>
          <a:noFill/>
          <a:ln w="9525" algn="ctr">
            <a:noFill/>
            <a:miter lim="800000"/>
            <a:headEnd/>
            <a:tailEnd/>
          </a:ln>
        </p:spPr>
      </p:pic>
      <p:pic>
        <p:nvPicPr>
          <p:cNvPr id="13" name="Picture 4"/>
          <p:cNvPicPr>
            <a:picLocks noChangeAspect="1" noChangeArrowheads="1"/>
          </p:cNvPicPr>
          <p:nvPr/>
        </p:nvPicPr>
        <p:blipFill>
          <a:blip r:embed="rId4" cstate="print"/>
          <a:srcRect/>
          <a:stretch>
            <a:fillRect/>
          </a:stretch>
        </p:blipFill>
        <p:spPr bwMode="auto">
          <a:xfrm>
            <a:off x="5301615" y="2119983"/>
            <a:ext cx="3067288" cy="1757468"/>
          </a:xfrm>
          <a:prstGeom prst="rect">
            <a:avLst/>
          </a:prstGeom>
          <a:noFill/>
          <a:ln w="9525" algn="ctr">
            <a:noFill/>
            <a:miter lim="800000"/>
            <a:headEnd/>
            <a:tailEnd/>
          </a:ln>
        </p:spPr>
      </p:pic>
      <p:pic>
        <p:nvPicPr>
          <p:cNvPr id="14" name="Picture 5"/>
          <p:cNvPicPr>
            <a:picLocks noChangeAspect="1" noChangeArrowheads="1"/>
          </p:cNvPicPr>
          <p:nvPr/>
        </p:nvPicPr>
        <p:blipFill>
          <a:blip r:embed="rId5" cstate="print"/>
          <a:srcRect/>
          <a:stretch>
            <a:fillRect/>
          </a:stretch>
        </p:blipFill>
        <p:spPr bwMode="auto">
          <a:xfrm>
            <a:off x="5175885" y="3823829"/>
            <a:ext cx="3206115" cy="2177062"/>
          </a:xfrm>
          <a:prstGeom prst="rect">
            <a:avLst/>
          </a:prstGeom>
          <a:noFill/>
          <a:ln w="9525" algn="ctr">
            <a:noFill/>
            <a:miter lim="800000"/>
            <a:headEnd/>
            <a:tailEnd/>
          </a:ln>
        </p:spPr>
      </p:pic>
      <p:sp>
        <p:nvSpPr>
          <p:cNvPr id="15" name="Text Box 40"/>
          <p:cNvSpPr txBox="1">
            <a:spLocks noChangeArrowheads="1"/>
          </p:cNvSpPr>
          <p:nvPr/>
        </p:nvSpPr>
        <p:spPr bwMode="auto">
          <a:xfrm>
            <a:off x="2460986" y="1824335"/>
            <a:ext cx="4854214" cy="461665"/>
          </a:xfrm>
          <a:prstGeom prst="rect">
            <a:avLst/>
          </a:prstGeom>
          <a:noFill/>
          <a:ln w="9525">
            <a:noFill/>
            <a:miter lim="800000"/>
            <a:headEnd/>
            <a:tailEnd/>
          </a:ln>
        </p:spPr>
        <p:txBody>
          <a:bodyPr wrap="none">
            <a:spAutoFit/>
          </a:bodyPr>
          <a:lstStyle/>
          <a:p>
            <a:pPr algn="l"/>
            <a:r>
              <a:rPr lang="en-US" sz="2400" i="0" dirty="0">
                <a:solidFill>
                  <a:srgbClr val="008000"/>
                </a:solidFill>
              </a:rPr>
              <a:t>RHIC                                                    LHC</a:t>
            </a:r>
          </a:p>
        </p:txBody>
      </p:sp>
      <p:sp>
        <p:nvSpPr>
          <p:cNvPr id="16" name="TextBox 9"/>
          <p:cNvSpPr txBox="1">
            <a:spLocks noChangeArrowheads="1"/>
          </p:cNvSpPr>
          <p:nvPr/>
        </p:nvSpPr>
        <p:spPr bwMode="auto">
          <a:xfrm>
            <a:off x="1874163" y="4455231"/>
            <a:ext cx="637817" cy="262749"/>
          </a:xfrm>
          <a:prstGeom prst="rect">
            <a:avLst/>
          </a:prstGeom>
          <a:solidFill>
            <a:srgbClr val="FFFFFF"/>
          </a:solidFill>
          <a:ln w="9525">
            <a:noFill/>
            <a:miter lim="800000"/>
            <a:headEnd/>
            <a:tailEnd/>
          </a:ln>
        </p:spPr>
        <p:txBody>
          <a:bodyPr>
            <a:spAutoFit/>
          </a:bodyPr>
          <a:lstStyle/>
          <a:p>
            <a:r>
              <a:rPr lang="en-US" sz="1400"/>
              <a:t>       </a:t>
            </a:r>
          </a:p>
        </p:txBody>
      </p:sp>
      <p:sp>
        <p:nvSpPr>
          <p:cNvPr id="17" name="TextBox 16"/>
          <p:cNvSpPr txBox="1"/>
          <p:nvPr/>
        </p:nvSpPr>
        <p:spPr>
          <a:xfrm>
            <a:off x="4495800" y="685800"/>
            <a:ext cx="3876574" cy="461665"/>
          </a:xfrm>
          <a:prstGeom prst="rect">
            <a:avLst/>
          </a:prstGeom>
          <a:noFill/>
        </p:spPr>
        <p:txBody>
          <a:bodyPr wrap="none" rtlCol="0">
            <a:spAutoFit/>
          </a:bodyPr>
          <a:lstStyle/>
          <a:p>
            <a:r>
              <a:rPr lang="en-US" sz="2400" dirty="0" smtClean="0">
                <a:solidFill>
                  <a:srgbClr val="FF0000"/>
                </a:solidFill>
              </a:rPr>
              <a:t>Slide from Ralf Rapp at QM14</a:t>
            </a:r>
          </a:p>
        </p:txBody>
      </p:sp>
      <p:sp>
        <p:nvSpPr>
          <p:cNvPr id="18" name="Text Box 3"/>
          <p:cNvSpPr txBox="1">
            <a:spLocks noChangeArrowheads="1"/>
          </p:cNvSpPr>
          <p:nvPr/>
        </p:nvSpPr>
        <p:spPr bwMode="auto">
          <a:xfrm>
            <a:off x="838200" y="1447800"/>
            <a:ext cx="8875712" cy="477837"/>
          </a:xfrm>
          <a:prstGeom prst="rect">
            <a:avLst/>
          </a:prstGeom>
          <a:noFill/>
          <a:ln w="9525">
            <a:noFill/>
            <a:miter lim="800000"/>
            <a:headEnd/>
            <a:tailEnd/>
          </a:ln>
        </p:spPr>
        <p:txBody>
          <a:bodyPr>
            <a:spAutoFit/>
          </a:bodyPr>
          <a:lstStyle/>
          <a:p>
            <a:pPr algn="l">
              <a:spcBef>
                <a:spcPts val="300"/>
              </a:spcBef>
              <a:buFont typeface="Arial" pitchFamily="34" charset="0"/>
              <a:buChar char="•"/>
            </a:pPr>
            <a:r>
              <a:rPr lang="en-US" sz="2400" i="0" dirty="0">
                <a:solidFill>
                  <a:srgbClr val="0000CC"/>
                </a:solidFill>
              </a:rPr>
              <a:t> upscale photon rates by factor of </a:t>
            </a:r>
            <a:r>
              <a:rPr lang="en-US" sz="2400" i="0" dirty="0">
                <a:solidFill>
                  <a:srgbClr val="990099"/>
                </a:solidFill>
              </a:rPr>
              <a:t>2</a:t>
            </a:r>
            <a:r>
              <a:rPr lang="en-US" sz="2400" i="0" dirty="0">
                <a:solidFill>
                  <a:srgbClr val="0000CC"/>
                </a:solidFill>
              </a:rPr>
              <a:t>, up to </a:t>
            </a:r>
            <a:r>
              <a:rPr lang="en-US" sz="2400" i="0" dirty="0">
                <a:solidFill>
                  <a:srgbClr val="990099"/>
                </a:solidFill>
              </a:rPr>
              <a:t>3</a:t>
            </a:r>
            <a:r>
              <a:rPr lang="en-US" sz="2400" i="0" dirty="0">
                <a:solidFill>
                  <a:srgbClr val="0000CC"/>
                </a:solidFill>
              </a:rPr>
              <a:t> for </a:t>
            </a:r>
            <a:r>
              <a:rPr lang="en-US" sz="2400" i="0" dirty="0" err="1">
                <a:solidFill>
                  <a:srgbClr val="990099"/>
                </a:solidFill>
              </a:rPr>
              <a:t>T</a:t>
            </a:r>
            <a:r>
              <a:rPr lang="en-US" sz="2400" i="0" baseline="-25000" dirty="0" err="1">
                <a:solidFill>
                  <a:srgbClr val="990099"/>
                </a:solidFill>
              </a:rPr>
              <a:t>pc</a:t>
            </a:r>
            <a:r>
              <a:rPr lang="en-US" sz="2400" i="0" baseline="-25000" dirty="0">
                <a:solidFill>
                  <a:srgbClr val="990099"/>
                </a:solidFill>
              </a:rPr>
              <a:t> </a:t>
            </a:r>
            <a:r>
              <a:rPr lang="en-US" sz="2400" i="0" dirty="0">
                <a:solidFill>
                  <a:srgbClr val="990099"/>
                </a:solidFill>
              </a:rPr>
              <a:t>± 30MeV</a:t>
            </a:r>
            <a:r>
              <a:rPr lang="en-US" sz="2400" i="0" dirty="0">
                <a:solidFill>
                  <a:srgbClr val="0000CC"/>
                </a:solidFill>
              </a:rPr>
              <a:t> </a:t>
            </a:r>
            <a:endParaRPr lang="en-US" sz="2400" b="0" i="0" dirty="0">
              <a:solidFill>
                <a:srgbClr val="0000CC"/>
              </a:solidFill>
            </a:endParaRPr>
          </a:p>
        </p:txBody>
      </p:sp>
      <p:sp>
        <p:nvSpPr>
          <p:cNvPr id="19" name="TextBox 18"/>
          <p:cNvSpPr txBox="1"/>
          <p:nvPr/>
        </p:nvSpPr>
        <p:spPr>
          <a:xfrm>
            <a:off x="8610600" y="1371600"/>
            <a:ext cx="1366400" cy="523220"/>
          </a:xfrm>
          <a:prstGeom prst="rect">
            <a:avLst/>
          </a:prstGeom>
          <a:noFill/>
        </p:spPr>
        <p:txBody>
          <a:bodyPr wrap="none" rtlCol="0">
            <a:spAutoFit/>
          </a:bodyPr>
          <a:lstStyle/>
          <a:p>
            <a:r>
              <a:rPr lang="en-US" sz="2800" dirty="0" smtClean="0">
                <a:solidFill>
                  <a:schemeClr val="bg2"/>
                </a:solidFill>
              </a:rPr>
              <a:t>Paper….</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91</a:t>
            </a:fld>
            <a:endParaRPr lang="en-US"/>
          </a:p>
        </p:txBody>
      </p:sp>
      <p:sp>
        <p:nvSpPr>
          <p:cNvPr id="5" name="Rectangle 4"/>
          <p:cNvSpPr/>
          <p:nvPr/>
        </p:nvSpPr>
        <p:spPr>
          <a:xfrm>
            <a:off x="1066800" y="6172200"/>
            <a:ext cx="7239000" cy="369332"/>
          </a:xfrm>
          <a:prstGeom prst="rect">
            <a:avLst/>
          </a:prstGeom>
        </p:spPr>
        <p:txBody>
          <a:bodyPr wrap="square">
            <a:spAutoFit/>
          </a:bodyPr>
          <a:lstStyle/>
          <a:p>
            <a:r>
              <a:rPr lang="en-US" dirty="0" smtClean="0">
                <a:solidFill>
                  <a:srgbClr val="FFFF00"/>
                </a:solidFill>
              </a:rPr>
              <a:t>http://journals.aps.org/prc/abstract/10.1103/PhysRevC.91.024904</a:t>
            </a:r>
            <a:endParaRPr lang="en-US" dirty="0">
              <a:solidFill>
                <a:srgbClr val="FFFF00"/>
              </a:solidFill>
            </a:endParaRPr>
          </a:p>
        </p:txBody>
      </p:sp>
      <p:pic>
        <p:nvPicPr>
          <p:cNvPr id="114690" name="Picture 2"/>
          <p:cNvPicPr>
            <a:picLocks noChangeAspect="1" noChangeArrowheads="1"/>
          </p:cNvPicPr>
          <p:nvPr/>
        </p:nvPicPr>
        <p:blipFill>
          <a:blip r:embed="rId2" cstate="print"/>
          <a:srcRect b="30909"/>
          <a:stretch>
            <a:fillRect/>
          </a:stretch>
        </p:blipFill>
        <p:spPr bwMode="auto">
          <a:xfrm>
            <a:off x="76200" y="1905000"/>
            <a:ext cx="4360577" cy="3429000"/>
          </a:xfrm>
          <a:prstGeom prst="rect">
            <a:avLst/>
          </a:prstGeom>
          <a:noFill/>
          <a:ln w="9525">
            <a:noFill/>
            <a:miter lim="800000"/>
            <a:headEnd/>
            <a:tailEnd/>
          </a:ln>
        </p:spPr>
      </p:pic>
      <p:pic>
        <p:nvPicPr>
          <p:cNvPr id="114691" name="Picture 3"/>
          <p:cNvPicPr>
            <a:picLocks noChangeAspect="1" noChangeArrowheads="1"/>
          </p:cNvPicPr>
          <p:nvPr/>
        </p:nvPicPr>
        <p:blipFill>
          <a:blip r:embed="rId3" cstate="print"/>
          <a:srcRect/>
          <a:stretch>
            <a:fillRect/>
          </a:stretch>
        </p:blipFill>
        <p:spPr bwMode="auto">
          <a:xfrm>
            <a:off x="4533900" y="1905000"/>
            <a:ext cx="4457700" cy="3400425"/>
          </a:xfrm>
          <a:prstGeom prst="rect">
            <a:avLst/>
          </a:prstGeom>
          <a:noFill/>
          <a:ln w="9525">
            <a:noFill/>
            <a:miter lim="800000"/>
            <a:headEnd/>
            <a:tailEnd/>
          </a:ln>
        </p:spPr>
      </p:pic>
      <p:pic>
        <p:nvPicPr>
          <p:cNvPr id="114692" name="Picture 4"/>
          <p:cNvPicPr>
            <a:picLocks noChangeAspect="1" noChangeArrowheads="1"/>
          </p:cNvPicPr>
          <p:nvPr/>
        </p:nvPicPr>
        <p:blipFill>
          <a:blip r:embed="rId4" cstate="print"/>
          <a:srcRect l="20717" t="26042" r="21303" b="61458"/>
          <a:stretch>
            <a:fillRect/>
          </a:stretch>
        </p:blipFill>
        <p:spPr bwMode="auto">
          <a:xfrm>
            <a:off x="838200" y="609600"/>
            <a:ext cx="7543800" cy="914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C780D8-E978-4CA6-90ED-B711AF6CF522}" type="slidenum">
              <a:rPr lang="en-US" smtClean="0"/>
              <a:pPr/>
              <a:t>92</a:t>
            </a:fld>
            <a:endParaRPr lang="en-US"/>
          </a:p>
        </p:txBody>
      </p:sp>
      <p:sp>
        <p:nvSpPr>
          <p:cNvPr id="6" name="TextBox 5"/>
          <p:cNvSpPr txBox="1"/>
          <p:nvPr/>
        </p:nvSpPr>
        <p:spPr>
          <a:xfrm>
            <a:off x="633469" y="6019800"/>
            <a:ext cx="7748531" cy="523220"/>
          </a:xfrm>
          <a:prstGeom prst="rect">
            <a:avLst/>
          </a:prstGeom>
          <a:noFill/>
        </p:spPr>
        <p:txBody>
          <a:bodyPr wrap="none" rtlCol="0">
            <a:spAutoFit/>
          </a:bodyPr>
          <a:lstStyle/>
          <a:p>
            <a:r>
              <a:rPr lang="en-US" sz="2800" dirty="0" err="1" smtClean="0">
                <a:solidFill>
                  <a:schemeClr val="bg2"/>
                </a:solidFill>
              </a:rPr>
              <a:t>sPHENIX</a:t>
            </a:r>
            <a:r>
              <a:rPr lang="en-US" sz="2800" dirty="0" smtClean="0">
                <a:solidFill>
                  <a:schemeClr val="bg2"/>
                </a:solidFill>
              </a:rPr>
              <a:t> Proposal   http://arxiv.org/abs/1501.06197</a:t>
            </a:r>
          </a:p>
        </p:txBody>
      </p:sp>
      <p:pic>
        <p:nvPicPr>
          <p:cNvPr id="30721" name="Picture 1"/>
          <p:cNvPicPr>
            <a:picLocks noChangeAspect="1" noChangeArrowheads="1"/>
          </p:cNvPicPr>
          <p:nvPr/>
        </p:nvPicPr>
        <p:blipFill>
          <a:blip r:embed="rId2" cstate="print"/>
          <a:srcRect/>
          <a:stretch>
            <a:fillRect/>
          </a:stretch>
        </p:blipFill>
        <p:spPr bwMode="auto">
          <a:xfrm>
            <a:off x="457200" y="304800"/>
            <a:ext cx="8077200" cy="565062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2800" dirty="0" smtClean="0">
            <a:solidFill>
              <a:schemeClr val="bg2"/>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14146</TotalTime>
  <Words>2509</Words>
  <Application>Microsoft Office PowerPoint</Application>
  <PresentationFormat>On-screen Show (4:3)</PresentationFormat>
  <Paragraphs>524</Paragraphs>
  <Slides>92</Slides>
  <Notes>0</Notes>
  <HiddenSlides>0</HiddenSlides>
  <MMClips>0</MMClips>
  <ScaleCrop>false</ScaleCrop>
  <HeadingPairs>
    <vt:vector size="4" baseType="variant">
      <vt:variant>
        <vt:lpstr>Theme</vt:lpstr>
      </vt:variant>
      <vt:variant>
        <vt:i4>1</vt:i4>
      </vt:variant>
      <vt:variant>
        <vt:lpstr>Slide Titles</vt:lpstr>
      </vt:variant>
      <vt:variant>
        <vt:i4>92</vt:i4>
      </vt:variant>
    </vt:vector>
  </HeadingPairs>
  <TitlesOfParts>
    <vt:vector size="93"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MPC-EX</vt:lpstr>
      <vt:lpstr>Slide 31</vt:lpstr>
      <vt:lpstr>FVTX Multiplicity Trigger</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nagle</dc:creator>
  <cp:lastModifiedBy>nagle</cp:lastModifiedBy>
  <cp:revision>198</cp:revision>
  <dcterms:created xsi:type="dcterms:W3CDTF">2013-05-29T22:20:01Z</dcterms:created>
  <dcterms:modified xsi:type="dcterms:W3CDTF">2015-06-17T15:51:44Z</dcterms:modified>
</cp:coreProperties>
</file>