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559" r:id="rId2"/>
    <p:sldId id="642" r:id="rId3"/>
    <p:sldId id="643" r:id="rId4"/>
    <p:sldId id="659" r:id="rId5"/>
    <p:sldId id="670" r:id="rId6"/>
    <p:sldId id="644" r:id="rId7"/>
    <p:sldId id="671" r:id="rId8"/>
    <p:sldId id="675" r:id="rId9"/>
    <p:sldId id="676" r:id="rId10"/>
    <p:sldId id="677" r:id="rId11"/>
    <p:sldId id="687" r:id="rId12"/>
    <p:sldId id="688" r:id="rId13"/>
    <p:sldId id="689" r:id="rId14"/>
    <p:sldId id="690" r:id="rId15"/>
    <p:sldId id="691" r:id="rId16"/>
    <p:sldId id="658" r:id="rId17"/>
    <p:sldId id="696" r:id="rId18"/>
    <p:sldId id="663" r:id="rId19"/>
    <p:sldId id="661" r:id="rId20"/>
    <p:sldId id="662" r:id="rId21"/>
    <p:sldId id="646" r:id="rId22"/>
    <p:sldId id="645" r:id="rId23"/>
    <p:sldId id="647" r:id="rId24"/>
    <p:sldId id="672" r:id="rId25"/>
    <p:sldId id="648" r:id="rId26"/>
    <p:sldId id="697" r:id="rId27"/>
    <p:sldId id="660" r:id="rId28"/>
    <p:sldId id="698" r:id="rId29"/>
    <p:sldId id="651" r:id="rId30"/>
    <p:sldId id="702" r:id="rId31"/>
    <p:sldId id="701" r:id="rId32"/>
    <p:sldId id="652" r:id="rId33"/>
    <p:sldId id="653" r:id="rId34"/>
    <p:sldId id="654" r:id="rId35"/>
    <p:sldId id="700" r:id="rId36"/>
    <p:sldId id="655" r:id="rId37"/>
    <p:sldId id="703" r:id="rId38"/>
    <p:sldId id="674" r:id="rId39"/>
    <p:sldId id="656" r:id="rId40"/>
    <p:sldId id="657" r:id="rId41"/>
    <p:sldId id="699" r:id="rId42"/>
    <p:sldId id="704" r:id="rId43"/>
    <p:sldId id="665" r:id="rId44"/>
    <p:sldId id="669" r:id="rId45"/>
    <p:sldId id="58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CC"/>
    <a:srgbClr val="22FE22"/>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561" autoAdjust="0"/>
    <p:restoredTop sz="86380" autoAdjust="0"/>
  </p:normalViewPr>
  <p:slideViewPr>
    <p:cSldViewPr>
      <p:cViewPr varScale="1">
        <p:scale>
          <a:sx n="73" d="100"/>
          <a:sy n="73" d="100"/>
        </p:scale>
        <p:origin x="-1920" y="-102"/>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50" d="100"/>
        <a:sy n="50" d="100"/>
      </p:scale>
      <p:origin x="0" y="2754"/>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CB6DE-296A-487E-8160-8F66B79FA224}" type="datetimeFigureOut">
              <a:rPr lang="en-US" smtClean="0"/>
              <a:pPr/>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62A5A6-3A7C-4047-9D43-0C0778DD7E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62A5A6-3A7C-4047-9D43-0C0778DD7E3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it's been almost 20 years since high-temperature superconductors were discovered and there still is no consensus on what's carrying the current in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studies the interaction between infrared light and matter in magnetic fields to examine novel effects in these materials and to probe their dynamic properties as a function of wavelength.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ARPES techniques,</a:t>
            </a:r>
            <a:r>
              <a:rPr lang="en-US" baseline="0" dirty="0" smtClean="0"/>
              <a:t> get eta/s figure </a:t>
            </a:r>
            <a:r>
              <a:rPr lang="en-US" baseline="0" dirty="0" smtClean="0">
                <a:sym typeface="Wingdings" pitchFamily="2" charset="2"/>
              </a:rPr>
              <a:t> recent…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62A5A6-3A7C-4047-9D43-0C0778DD7E35}"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711207-3D22-40FA-89C2-408CEF8F0141}" type="datetimeFigureOut">
              <a:rPr lang="en-US" smtClean="0"/>
              <a:pPr/>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711207-3D22-40FA-89C2-408CEF8F0141}" type="datetimeFigureOut">
              <a:rPr lang="en-US" smtClean="0"/>
              <a:pPr/>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711207-3D22-40FA-89C2-408CEF8F0141}" type="datetimeFigureOut">
              <a:rPr lang="en-US" smtClean="0"/>
              <a:pPr/>
              <a:t>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711207-3D22-40FA-89C2-408CEF8F0141}" type="datetimeFigureOut">
              <a:rPr lang="en-US" smtClean="0"/>
              <a:pPr/>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26" Type="http://schemas.openxmlformats.org/officeDocument/2006/relationships/image" Target="../media/image115.jpeg"/><Relationship Id="rId3" Type="http://schemas.openxmlformats.org/officeDocument/2006/relationships/image" Target="../media/image92.jpeg"/><Relationship Id="rId21" Type="http://schemas.openxmlformats.org/officeDocument/2006/relationships/image" Target="../media/image110.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5" Type="http://schemas.openxmlformats.org/officeDocument/2006/relationships/image" Target="../media/image114.jpeg"/><Relationship Id="rId2" Type="http://schemas.openxmlformats.org/officeDocument/2006/relationships/image" Target="../media/image2.jpeg"/><Relationship Id="rId16" Type="http://schemas.openxmlformats.org/officeDocument/2006/relationships/image" Target="../media/image105.jpeg"/><Relationship Id="rId20"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24" Type="http://schemas.openxmlformats.org/officeDocument/2006/relationships/image" Target="../media/image113.jpeg"/><Relationship Id="rId5" Type="http://schemas.openxmlformats.org/officeDocument/2006/relationships/image" Target="../media/image94.jpeg"/><Relationship Id="rId15" Type="http://schemas.openxmlformats.org/officeDocument/2006/relationships/image" Target="../media/image104.jpeg"/><Relationship Id="rId23" Type="http://schemas.openxmlformats.org/officeDocument/2006/relationships/image" Target="../media/image112.jpeg"/><Relationship Id="rId28" Type="http://schemas.openxmlformats.org/officeDocument/2006/relationships/image" Target="../media/image4.png"/><Relationship Id="rId10" Type="http://schemas.openxmlformats.org/officeDocument/2006/relationships/image" Target="../media/image99.jpeg"/><Relationship Id="rId19" Type="http://schemas.openxmlformats.org/officeDocument/2006/relationships/image" Target="../media/image108.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 Id="rId22" Type="http://schemas.openxmlformats.org/officeDocument/2006/relationships/image" Target="../media/image111.jpeg"/><Relationship Id="rId27"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encrypted-tbn2.gstatic.com/images?q=tbn:ANd9GcRIEIA3GlabftUm6vjkJVhLnZ4yjRjyuUur5LbruIHA07AwJDu-"/>
          <p:cNvPicPr>
            <a:picLocks noChangeAspect="1" noChangeArrowheads="1"/>
          </p:cNvPicPr>
          <p:nvPr/>
        </p:nvPicPr>
        <p:blipFill>
          <a:blip r:embed="rId3" cstate="print"/>
          <a:srcRect/>
          <a:stretch>
            <a:fillRect/>
          </a:stretch>
        </p:blipFill>
        <p:spPr bwMode="auto">
          <a:xfrm>
            <a:off x="0" y="0"/>
            <a:ext cx="9144000" cy="5562599"/>
          </a:xfrm>
          <a:prstGeom prst="rect">
            <a:avLst/>
          </a:prstGeom>
          <a:noFill/>
        </p:spPr>
      </p:pic>
      <p:sp>
        <p:nvSpPr>
          <p:cNvPr id="4" name="TextBox 3"/>
          <p:cNvSpPr txBox="1"/>
          <p:nvPr/>
        </p:nvSpPr>
        <p:spPr>
          <a:xfrm>
            <a:off x="0" y="5657671"/>
            <a:ext cx="5562600" cy="1200329"/>
          </a:xfrm>
          <a:prstGeom prst="rect">
            <a:avLst/>
          </a:prstGeom>
          <a:noFill/>
        </p:spPr>
        <p:txBody>
          <a:bodyPr wrap="square" rtlCol="0">
            <a:spAutoFit/>
          </a:bodyPr>
          <a:lstStyle/>
          <a:p>
            <a:pPr algn="ctr"/>
            <a:r>
              <a:rPr lang="en-US" sz="2400" dirty="0" smtClean="0">
                <a:solidFill>
                  <a:schemeClr val="bg1"/>
                </a:solidFill>
              </a:rPr>
              <a:t>Lawrence Berkeley National Laboratory</a:t>
            </a:r>
          </a:p>
          <a:p>
            <a:pPr algn="ctr"/>
            <a:r>
              <a:rPr lang="en-US" sz="2400" dirty="0" smtClean="0">
                <a:solidFill>
                  <a:schemeClr val="bg1"/>
                </a:solidFill>
              </a:rPr>
              <a:t>Heavy Ion Tea Seminar</a:t>
            </a:r>
          </a:p>
          <a:p>
            <a:pPr algn="ctr"/>
            <a:r>
              <a:rPr lang="en-US" sz="2400" dirty="0" smtClean="0">
                <a:solidFill>
                  <a:schemeClr val="bg1"/>
                </a:solidFill>
              </a:rPr>
              <a:t>February 03, 2015</a:t>
            </a:r>
          </a:p>
        </p:txBody>
      </p:sp>
      <p:sp>
        <p:nvSpPr>
          <p:cNvPr id="6" name="TextBox 5"/>
          <p:cNvSpPr txBox="1"/>
          <p:nvPr/>
        </p:nvSpPr>
        <p:spPr>
          <a:xfrm>
            <a:off x="0" y="-685800"/>
            <a:ext cx="9022663" cy="2800767"/>
          </a:xfrm>
          <a:prstGeom prst="rect">
            <a:avLst/>
          </a:prstGeom>
          <a:noFill/>
        </p:spPr>
        <p:txBody>
          <a:bodyPr wrap="none" rtlCol="0">
            <a:spAutoFit/>
          </a:bodyPr>
          <a:lstStyle/>
          <a:p>
            <a:endParaRPr lang="en-US" sz="4400" dirty="0" smtClean="0"/>
          </a:p>
          <a:p>
            <a:r>
              <a:rPr lang="en-US" sz="4400" dirty="0" smtClean="0"/>
              <a:t>Must do physics in hot QCD:</a:t>
            </a:r>
          </a:p>
          <a:p>
            <a:r>
              <a:rPr lang="en-US" sz="4400" dirty="0" smtClean="0"/>
              <a:t>Probing the QGP across length scales…</a:t>
            </a:r>
          </a:p>
          <a:p>
            <a:endParaRPr lang="en-US" sz="4400" dirty="0" smtClean="0"/>
          </a:p>
        </p:txBody>
      </p:sp>
      <p:sp>
        <p:nvSpPr>
          <p:cNvPr id="8" name="TextBox 7"/>
          <p:cNvSpPr txBox="1"/>
          <p:nvPr/>
        </p:nvSpPr>
        <p:spPr>
          <a:xfrm>
            <a:off x="5257800" y="5177135"/>
            <a:ext cx="3877087" cy="400110"/>
          </a:xfrm>
          <a:prstGeom prst="rect">
            <a:avLst/>
          </a:prstGeom>
          <a:noFill/>
        </p:spPr>
        <p:txBody>
          <a:bodyPr wrap="none" rtlCol="0">
            <a:spAutoFit/>
          </a:bodyPr>
          <a:lstStyle/>
          <a:p>
            <a:r>
              <a:rPr lang="en-US" sz="2000" dirty="0" smtClean="0"/>
              <a:t>Jamie Nagle, University of Colorado</a:t>
            </a:r>
          </a:p>
        </p:txBody>
      </p:sp>
      <p:pic>
        <p:nvPicPr>
          <p:cNvPr id="14"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24600" y="2057399"/>
            <a:ext cx="2514600" cy="2514600"/>
          </a:xfrm>
          <a:prstGeom prst="rect">
            <a:avLst/>
          </a:prstGeom>
          <a:noFill/>
        </p:spPr>
      </p:pic>
      <p:sp>
        <p:nvSpPr>
          <p:cNvPr id="15" name="Oval 14"/>
          <p:cNvSpPr/>
          <p:nvPr/>
        </p:nvSpPr>
        <p:spPr>
          <a:xfrm>
            <a:off x="6553200" y="2285999"/>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19600" y="2438399"/>
            <a:ext cx="2514600" cy="2514600"/>
          </a:xfrm>
          <a:prstGeom prst="rect">
            <a:avLst/>
          </a:prstGeom>
          <a:noFill/>
        </p:spPr>
      </p:pic>
      <p:sp>
        <p:nvSpPr>
          <p:cNvPr id="18" name="Oval 17"/>
          <p:cNvSpPr/>
          <p:nvPr/>
        </p:nvSpPr>
        <p:spPr>
          <a:xfrm>
            <a:off x="4648200" y="2666999"/>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4600" y="2819399"/>
            <a:ext cx="2514600" cy="2514600"/>
          </a:xfrm>
          <a:prstGeom prst="rect">
            <a:avLst/>
          </a:prstGeom>
          <a:noFill/>
        </p:spPr>
      </p:pic>
      <p:sp>
        <p:nvSpPr>
          <p:cNvPr id="21" name="Oval 20"/>
          <p:cNvSpPr/>
          <p:nvPr/>
        </p:nvSpPr>
        <p:spPr>
          <a:xfrm>
            <a:off x="2743200" y="3047999"/>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 y="3124199"/>
            <a:ext cx="2514600" cy="2514600"/>
          </a:xfrm>
          <a:prstGeom prst="rect">
            <a:avLst/>
          </a:prstGeom>
          <a:noFill/>
        </p:spPr>
      </p:pic>
      <p:sp>
        <p:nvSpPr>
          <p:cNvPr id="24" name="Oval 23"/>
          <p:cNvSpPr/>
          <p:nvPr/>
        </p:nvSpPr>
        <p:spPr>
          <a:xfrm>
            <a:off x="838200" y="3352799"/>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2743200" y="3124199"/>
            <a:ext cx="990600" cy="890165"/>
          </a:xfrm>
          <a:prstGeom prst="rect">
            <a:avLst/>
          </a:prstGeom>
          <a:noFill/>
          <a:ln w="9525">
            <a:noFill/>
            <a:miter lim="800000"/>
            <a:headEnd/>
            <a:tailEnd/>
          </a:ln>
        </p:spPr>
      </p:pic>
      <p:sp>
        <p:nvSpPr>
          <p:cNvPr id="41986" name="AutoShape 2" descr="data:image/jpeg;base64,/9j/4AAQSkZJRgABAQAAAQABAAD/2wCEAAkGBwgHBhUIBwgVFRUVFRYZFBcXGRweIRwfHhwXHiAfIh8eHCgnJCAlHhwcLTEhJzUrLjAuGiA0PDMwNygvLjcBCgoKBQUFDgUFDisZExkrKysrKysrKysrKysrKysrKysrKysrKysrKysrKysrKysrKysrKysrKysrKysrKysrK//AABEIAMwAzAMBIgACEQEDEQH/xAAcAAEAAgMBAQEAAAAAAAAAAAAABwgBBQYDBAL/xABAEAACAQIDAwcJBgMJAAAAAAAAAQIDBQQGEQchQRIiMVFhcYEIExQyQlKRobFicoKiwdEjM5IVJDRDk8LT4fD/xAAUAQEAAAAAAAAAAAAAAAAAAAAA/8QAFBEBAAAAAAAAAAAAAAAAAAAAAP/aAAwDAQACEQMRAD8Ag0AAAAAAAAAAAAAAAAAAAAAAAAAAAAAAAAAAAAAAAAAAADbZdy3d8y430SzYKVR+00ubHtlLoSA1J7YXDYjGVlQwlCU5PojBOTfckT1lLYXgMKliMz4t1ZdPmqfNgu+XTLw08SVbTZrbZqHmLVgadKPVCKXx6wKw2jZRnK6RU1anSTWqdZqH5fWXijqMJsDvVSCeKu1GD4pKUv2LCACCY+T7X052ZI/6L/5DzreT9jV/IzDTf3qTX0kyegBW247Dc0YbV4StQqpdUnF/Bo4u95NzHYlyrrZqsIrpnyeVH+qOsfmXGD3rRgUcBbXM2zfK+Y4N4u3qnN/5lLSEvktH4pkMZy2M3uyQlirPL0qktXpFaVEvu+1+H4ARiDMoyhJxnHRrc0zAAAAAAAAAAAAAAAAJs2P7LY4iMMwZloc3dKhRkunqnNdXVHxYGj2a7JMXmOMbnfeVRw2usY6aTqLs19WL97jw6yw1otOAsuBWCtWEjTpx6IxXzfW+1n2JJLRIyAAAAAAAAAAAAAAcLn/ZlZ8303iIJUcTwqxXrdk1xXb09vArbmfLd0yvc3gLvhnGS15L9ma96L4r/wAy5hpM3ZXtmbLQ7ddaWq6YTXrQl70X+nQwKbg3+dMqXHKF5lb7jDdvdKovVnHrXb1rgzQAAAAAAAAAADbZVsWKzLf6Vpwa31JJN+7H2pPsS/biB3WxXIEcx4/+2btSfo1GS5MX0VJrfp2xju169y6yySSS0SPjstrwtltVO24CnyadOKjFfq+1ve+8+0AAAAAAAAAAAAAAAAAAAOdz1lLBZxsUrfi90lzqVTjCXB9z4rqKlXe24uz3OpbrhScalOTjJPs4rrT6U+KaZdciHb7k3+0bWsyYCn/EoLSsl7VP3u+L+TfUBXoAAAAAAAAsB5O+WfRbXUzFiYc6q+RR14Qj6z/FLd+HtIFwmHq4zFQwuHjrKcoxiutyaSXxZc+xWylZrPStuHXNpU4wXgunxYH3AAAAAAAAAAAAAAAAAAAAAB54ijTxNCVCvBOMk1JPinuaPQAU6zxl6plfNFa1T15MZa02+MHvi/h09qZoSdPKRsn8LDX2lDi6NR96cofSfyILAAAAAAO32M2uN02hYdTimqTlVaf2FzfhJxfgWsK9+Tdho1Mx4nESjvhRST+9L/osIAAAAAAAAAAAAAAAAAAAAAAAAByG1m2K65AxVHk6uMPOR74NS/QqWXaueH9LttTDaevTnH4popM1o9GBgAAAABNvkzxXpOOlp7ND61SdiBfJpq6XHGUeunSfwc1/uJ6AAAAAAAAAAAAAAAAAAAAAAAAAFI8bFRxs4rhOX1ZduclCDlJ7ktWUhrz87XlUfFt/FgeYAAAACUfJ6x3o2dpYVvRVaEl4xaaX1LJFOci3dWLN+GuUnpGFWPL+7Lmy/K2XGW9aoAAAAAAAAAAAAAAAAAAAAAAAADUZuxsbdlfE4yb3QoVH+V/qUzLNbfLwrbkZ4SEtJYipGmtPdXOk+7RJfiRWUAAAAAAFtdleYY5jyVRxLnrOmvNVfvQSXzWj8SpRJ2wjNcbJmV2rF1NKWK5MVr0KovV/q108UBZUAAAAAAAAAAAAAAAAAAAAAANFnbMVDK2W6t1rvfFaU1703uivj8kwII2/Zgjdc2q20J6wwseS+rly0cvglFeBGB64rEVcXiZYnETcpzk5Sk+ltvVvxbPIAAAAAAGYylCSlB6Nb00YAFqdkudoZvsHIxM/7zRSjWXvdU12Pj2p9h3RTPKuYcdle9QulunpKL50dd048Yvsf7PgWxyhme3Zss0blbKm57pwfrQlxi/34reBuwAAAAAAAAAAAAAAAAABhtJatlYts+d1mm++hYCprh8O2ovhOfQ593BdmvWdptr2kLD05ZasNfnvdiKkX6q4wT63xfDoIGAAAAAAAAAAAAb/ACbmy55Quyx9sqbtyqU2+bOPU+3qfSjQAC4OS85WrONu9KtlXSS085Sl60H2riuprcdEUotV0x1nx0cda8VKnUi9VKL08H1p8U9z4k85F214C4qOCzTBUKnQqq/ly7+MX8V2oCXgedCtSxNFVsPUUotaqUXqn3NHoAAAAAAAAAANFmjN1kythfPXjGqL9mC3zl3RW/x6AN42ktWyFtqm1yGHU7LlWtrPfGrXXRHrjB8X9rhwOL2gbWLrmmMsFgE8Ph30xT5019uS4fZW7vI6AzKUpycpvVve2zAAAAAAAAAAAAAAAAAAG+yznC/ZXq8qz3CUY66um98H3xe7xW/tJWy/t8hoqeYbS+2pRaf5JafXwILAFtLTtMyhdUvMXmEW/Zqawf5jpsNcMFi/8LjKc/uyT+jKSmU2nqmBeIxKUYR5U5JLrZSSOLxMVpHETX4n+5+KlarV/mVW+9tgXIx+Z7DbocrG3ihBdtSP01ONvm2rKltTjgp1MRLqpx0j4ylpu7VqVlAEn5l22ZiusXRtVOOFg+MedPT7zW7wRGuJxFfF13XxVaU5yespSbbb623vZ5AAA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 name="Picture 2"/>
          <p:cNvPicPr>
            <a:picLocks noChangeAspect="1" noChangeArrowheads="1"/>
          </p:cNvPicPr>
          <p:nvPr/>
        </p:nvPicPr>
        <p:blipFill>
          <a:blip r:embed="rId6" cstate="print"/>
          <a:srcRect l="75833" t="23665" r="7500" b="34264"/>
          <a:stretch>
            <a:fillRect/>
          </a:stretch>
        </p:blipFill>
        <p:spPr bwMode="auto">
          <a:xfrm rot="1537230">
            <a:off x="6773399" y="2616883"/>
            <a:ext cx="753336" cy="602669"/>
          </a:xfrm>
          <a:prstGeom prst="rect">
            <a:avLst/>
          </a:prstGeom>
          <a:noFill/>
          <a:ln w="9525">
            <a:noFill/>
            <a:miter lim="800000"/>
            <a:headEnd/>
            <a:tailEnd/>
          </a:ln>
        </p:spPr>
      </p:pic>
      <p:pic>
        <p:nvPicPr>
          <p:cNvPr id="19" name="Picture 2"/>
          <p:cNvPicPr>
            <a:picLocks noChangeAspect="1" noChangeArrowheads="1"/>
          </p:cNvPicPr>
          <p:nvPr/>
        </p:nvPicPr>
        <p:blipFill>
          <a:blip r:embed="rId7" cstate="print">
            <a:clrChange>
              <a:clrFrom>
                <a:srgbClr val="FFFFFF"/>
              </a:clrFrom>
              <a:clrTo>
                <a:srgbClr val="FFFFFF">
                  <a:alpha val="0"/>
                </a:srgbClr>
              </a:clrTo>
            </a:clrChange>
          </a:blip>
          <a:srcRect r="55736"/>
          <a:stretch>
            <a:fillRect/>
          </a:stretch>
        </p:blipFill>
        <p:spPr bwMode="auto">
          <a:xfrm>
            <a:off x="859767" y="3428999"/>
            <a:ext cx="892833" cy="901415"/>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4800600" y="2895599"/>
            <a:ext cx="830111" cy="752475"/>
          </a:xfrm>
          <a:prstGeom prst="rect">
            <a:avLst/>
          </a:prstGeom>
          <a:noFill/>
          <a:ln w="9525">
            <a:noFill/>
            <a:miter lim="800000"/>
            <a:headEnd/>
            <a:tailEnd/>
          </a:ln>
        </p:spPr>
      </p:pic>
      <p:sp>
        <p:nvSpPr>
          <p:cNvPr id="28" name="TextBox 27"/>
          <p:cNvSpPr txBox="1"/>
          <p:nvPr/>
        </p:nvSpPr>
        <p:spPr>
          <a:xfrm>
            <a:off x="1295400" y="4876800"/>
            <a:ext cx="888385" cy="523220"/>
          </a:xfrm>
          <a:prstGeom prst="rect">
            <a:avLst/>
          </a:prstGeom>
          <a:noFill/>
        </p:spPr>
        <p:txBody>
          <a:bodyPr wrap="none" rtlCol="0">
            <a:spAutoFit/>
          </a:bodyPr>
          <a:lstStyle/>
          <a:p>
            <a:r>
              <a:rPr lang="en-US" sz="2800" dirty="0" smtClean="0"/>
              <a:t>x100</a:t>
            </a:r>
          </a:p>
        </p:txBody>
      </p:sp>
      <p:sp>
        <p:nvSpPr>
          <p:cNvPr id="29" name="TextBox 28"/>
          <p:cNvSpPr txBox="1"/>
          <p:nvPr/>
        </p:nvSpPr>
        <p:spPr>
          <a:xfrm>
            <a:off x="3591900" y="4648200"/>
            <a:ext cx="522900" cy="523220"/>
          </a:xfrm>
          <a:prstGeom prst="rect">
            <a:avLst/>
          </a:prstGeom>
          <a:noFill/>
        </p:spPr>
        <p:txBody>
          <a:bodyPr wrap="none" rtlCol="0">
            <a:spAutoFit/>
          </a:bodyPr>
          <a:lstStyle/>
          <a:p>
            <a:r>
              <a:rPr lang="en-US" sz="2800" dirty="0" smtClean="0"/>
              <a:t>x5</a:t>
            </a:r>
          </a:p>
        </p:txBody>
      </p:sp>
      <p:sp>
        <p:nvSpPr>
          <p:cNvPr id="30" name="TextBox 29"/>
          <p:cNvSpPr txBox="1"/>
          <p:nvPr/>
        </p:nvSpPr>
        <p:spPr>
          <a:xfrm>
            <a:off x="5638800" y="4267200"/>
            <a:ext cx="522900" cy="523220"/>
          </a:xfrm>
          <a:prstGeom prst="rect">
            <a:avLst/>
          </a:prstGeom>
          <a:noFill/>
        </p:spPr>
        <p:txBody>
          <a:bodyPr wrap="none" rtlCol="0">
            <a:spAutoFit/>
          </a:bodyPr>
          <a:lstStyle/>
          <a:p>
            <a:r>
              <a:rPr lang="en-US" sz="2800" dirty="0" smtClean="0"/>
              <a:t>x2</a:t>
            </a:r>
          </a:p>
        </p:txBody>
      </p:sp>
      <p:sp>
        <p:nvSpPr>
          <p:cNvPr id="27" name="TextBox 26"/>
          <p:cNvSpPr txBox="1"/>
          <p:nvPr/>
        </p:nvSpPr>
        <p:spPr>
          <a:xfrm>
            <a:off x="7354155" y="4114800"/>
            <a:ext cx="1027845" cy="523220"/>
          </a:xfrm>
          <a:prstGeom prst="rect">
            <a:avLst/>
          </a:prstGeom>
          <a:noFill/>
        </p:spPr>
        <p:txBody>
          <a:bodyPr wrap="none" rtlCol="0">
            <a:spAutoFit/>
          </a:bodyPr>
          <a:lstStyle/>
          <a:p>
            <a:r>
              <a:rPr lang="en-US" sz="2800" dirty="0" smtClean="0"/>
              <a:t>x1/10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up.colorado.edu/~nagle/HydroMovies/hydro_movie_064.gif"/>
          <p:cNvPicPr>
            <a:picLocks noChangeAspect="1" noChangeArrowheads="1" noCrop="1"/>
          </p:cNvPicPr>
          <p:nvPr/>
        </p:nvPicPr>
        <p:blipFill>
          <a:blip r:embed="rId2" cstate="print"/>
          <a:srcRect/>
          <a:stretch>
            <a:fillRect/>
          </a:stretch>
        </p:blipFill>
        <p:spPr bwMode="auto">
          <a:xfrm>
            <a:off x="0" y="685800"/>
            <a:ext cx="5314950" cy="44958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1" y="4267200"/>
            <a:ext cx="9195145" cy="2590800"/>
          </a:xfrm>
          <a:prstGeom prst="rect">
            <a:avLst/>
          </a:prstGeom>
          <a:noFill/>
          <a:ln w="9525">
            <a:noFill/>
            <a:miter lim="800000"/>
            <a:headEnd/>
            <a:tailEnd/>
          </a:ln>
        </p:spPr>
      </p:pic>
      <p:sp>
        <p:nvSpPr>
          <p:cNvPr id="8" name="TextBox 7"/>
          <p:cNvSpPr txBox="1"/>
          <p:nvPr/>
        </p:nvSpPr>
        <p:spPr>
          <a:xfrm>
            <a:off x="2438400" y="-36731"/>
            <a:ext cx="4392293" cy="646331"/>
          </a:xfrm>
          <a:prstGeom prst="rect">
            <a:avLst/>
          </a:prstGeom>
          <a:noFill/>
        </p:spPr>
        <p:txBody>
          <a:bodyPr wrap="none" rtlCol="0">
            <a:spAutoFit/>
          </a:bodyPr>
          <a:lstStyle/>
          <a:p>
            <a:r>
              <a:rPr lang="en-US" sz="3600" u="sng" dirty="0" smtClean="0">
                <a:solidFill>
                  <a:schemeClr val="bg1"/>
                </a:solidFill>
              </a:rPr>
              <a:t>Geometry Engineering</a:t>
            </a:r>
          </a:p>
        </p:txBody>
      </p:sp>
      <p:sp>
        <p:nvSpPr>
          <p:cNvPr id="6" name="Rectangle 5"/>
          <p:cNvSpPr/>
          <p:nvPr/>
        </p:nvSpPr>
        <p:spPr>
          <a:xfrm>
            <a:off x="6019800" y="6595646"/>
            <a:ext cx="3242683" cy="338554"/>
          </a:xfrm>
          <a:prstGeom prst="rect">
            <a:avLst/>
          </a:prstGeom>
        </p:spPr>
        <p:txBody>
          <a:bodyPr wrap="none">
            <a:spAutoFit/>
          </a:bodyPr>
          <a:lstStyle/>
          <a:p>
            <a:r>
              <a:rPr lang="en-US" sz="1600" dirty="0" smtClean="0"/>
              <a:t>http://arxiv.org/abs/arXiv:1312.4565</a:t>
            </a:r>
            <a:endParaRPr lang="en-US" sz="1600" dirty="0"/>
          </a:p>
        </p:txBody>
      </p:sp>
      <p:sp>
        <p:nvSpPr>
          <p:cNvPr id="9" name="TextBox 8"/>
          <p:cNvSpPr txBox="1"/>
          <p:nvPr/>
        </p:nvSpPr>
        <p:spPr>
          <a:xfrm>
            <a:off x="5562600" y="685800"/>
            <a:ext cx="3429000" cy="3539430"/>
          </a:xfrm>
          <a:prstGeom prst="rect">
            <a:avLst/>
          </a:prstGeom>
          <a:noFill/>
        </p:spPr>
        <p:txBody>
          <a:bodyPr wrap="square" rtlCol="0">
            <a:spAutoFit/>
          </a:bodyPr>
          <a:lstStyle/>
          <a:p>
            <a:pPr algn="ctr"/>
            <a:r>
              <a:rPr lang="en-US" sz="2800" dirty="0" smtClean="0">
                <a:solidFill>
                  <a:schemeClr val="bg1"/>
                </a:solidFill>
              </a:rPr>
              <a:t>Proposal to run “triangular” system </a:t>
            </a:r>
          </a:p>
          <a:p>
            <a:pPr algn="ctr"/>
            <a:r>
              <a:rPr lang="en-US" sz="2800" dirty="0" smtClean="0">
                <a:solidFill>
                  <a:schemeClr val="bg1"/>
                </a:solidFill>
              </a:rPr>
              <a:t>at RHIC</a:t>
            </a:r>
          </a:p>
          <a:p>
            <a:pPr algn="ctr"/>
            <a:endParaRPr lang="en-US" sz="2800" dirty="0" smtClean="0">
              <a:solidFill>
                <a:schemeClr val="bg1"/>
              </a:solidFill>
            </a:endParaRPr>
          </a:p>
          <a:p>
            <a:pPr algn="ctr"/>
            <a:r>
              <a:rPr lang="en-US" sz="2800" dirty="0" smtClean="0">
                <a:solidFill>
                  <a:schemeClr val="bg1"/>
                </a:solidFill>
              </a:rPr>
              <a:t>Small systems challenge our picture of required time and size scales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14300" y="0"/>
            <a:ext cx="8915400" cy="6029325"/>
          </a:xfrm>
          <a:prstGeom prst="rect">
            <a:avLst/>
          </a:prstGeom>
          <a:noFill/>
          <a:ln w="9525">
            <a:noFill/>
            <a:miter lim="800000"/>
            <a:headEnd/>
            <a:tailEnd/>
          </a:ln>
        </p:spPr>
      </p:pic>
      <p:sp>
        <p:nvSpPr>
          <p:cNvPr id="7" name="Freeform 6"/>
          <p:cNvSpPr/>
          <p:nvPr/>
        </p:nvSpPr>
        <p:spPr>
          <a:xfrm>
            <a:off x="1271588" y="4652963"/>
            <a:ext cx="4772025" cy="528637"/>
          </a:xfrm>
          <a:custGeom>
            <a:avLst/>
            <a:gdLst>
              <a:gd name="connsiteX0" fmla="*/ 0 w 4772025"/>
              <a:gd name="connsiteY0" fmla="*/ 528637 h 528637"/>
              <a:gd name="connsiteX1" fmla="*/ 1385887 w 4772025"/>
              <a:gd name="connsiteY1" fmla="*/ 442912 h 528637"/>
              <a:gd name="connsiteX2" fmla="*/ 3028950 w 4772025"/>
              <a:gd name="connsiteY2" fmla="*/ 242887 h 528637"/>
              <a:gd name="connsiteX3" fmla="*/ 4772025 w 4772025"/>
              <a:gd name="connsiteY3" fmla="*/ 0 h 528637"/>
            </a:gdLst>
            <a:ahLst/>
            <a:cxnLst>
              <a:cxn ang="0">
                <a:pos x="connsiteX0" y="connsiteY0"/>
              </a:cxn>
              <a:cxn ang="0">
                <a:pos x="connsiteX1" y="connsiteY1"/>
              </a:cxn>
              <a:cxn ang="0">
                <a:pos x="connsiteX2" y="connsiteY2"/>
              </a:cxn>
              <a:cxn ang="0">
                <a:pos x="connsiteX3" y="connsiteY3"/>
              </a:cxn>
            </a:cxnLst>
            <a:rect l="l" t="t" r="r" b="b"/>
            <a:pathLst>
              <a:path w="4772025" h="528637">
                <a:moveTo>
                  <a:pt x="0" y="528637"/>
                </a:moveTo>
                <a:cubicBezTo>
                  <a:pt x="440531" y="509587"/>
                  <a:pt x="881062" y="490537"/>
                  <a:pt x="1385887" y="442912"/>
                </a:cubicBezTo>
                <a:cubicBezTo>
                  <a:pt x="1890712" y="395287"/>
                  <a:pt x="3028950" y="242887"/>
                  <a:pt x="3028950" y="242887"/>
                </a:cubicBezTo>
                <a:lnTo>
                  <a:pt x="4772025" y="0"/>
                </a:lnTo>
              </a:path>
            </a:pathLst>
          </a:cu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330036" y="2944091"/>
            <a:ext cx="4724400" cy="2244436"/>
          </a:xfrm>
          <a:custGeom>
            <a:avLst/>
            <a:gdLst>
              <a:gd name="connsiteX0" fmla="*/ 0 w 4724400"/>
              <a:gd name="connsiteY0" fmla="*/ 2244436 h 2244436"/>
              <a:gd name="connsiteX1" fmla="*/ 1025237 w 4724400"/>
              <a:gd name="connsiteY1" fmla="*/ 1537854 h 2244436"/>
              <a:gd name="connsiteX2" fmla="*/ 2036619 w 4724400"/>
              <a:gd name="connsiteY2" fmla="*/ 858982 h 2244436"/>
              <a:gd name="connsiteX3" fmla="*/ 3380509 w 4724400"/>
              <a:gd name="connsiteY3" fmla="*/ 318654 h 2244436"/>
              <a:gd name="connsiteX4" fmla="*/ 4724400 w 4724400"/>
              <a:gd name="connsiteY4" fmla="*/ 0 h 22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2244436">
                <a:moveTo>
                  <a:pt x="0" y="2244436"/>
                </a:moveTo>
                <a:lnTo>
                  <a:pt x="1025237" y="1537854"/>
                </a:lnTo>
                <a:cubicBezTo>
                  <a:pt x="1364673" y="1306945"/>
                  <a:pt x="1644074" y="1062182"/>
                  <a:pt x="2036619" y="858982"/>
                </a:cubicBezTo>
                <a:cubicBezTo>
                  <a:pt x="2429164" y="655782"/>
                  <a:pt x="2932546" y="461818"/>
                  <a:pt x="3380509" y="318654"/>
                </a:cubicBezTo>
                <a:cubicBezTo>
                  <a:pt x="3828472" y="175490"/>
                  <a:pt x="4276436" y="87745"/>
                  <a:pt x="4724400"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112784" y="5943600"/>
            <a:ext cx="9171165" cy="954107"/>
          </a:xfrm>
          <a:prstGeom prst="rect">
            <a:avLst/>
          </a:prstGeom>
          <a:noFill/>
        </p:spPr>
        <p:txBody>
          <a:bodyPr wrap="none" rtlCol="0">
            <a:spAutoFit/>
          </a:bodyPr>
          <a:lstStyle/>
          <a:p>
            <a:pPr algn="ctr"/>
            <a:r>
              <a:rPr lang="en-US" sz="2800" dirty="0" err="1" smtClean="0">
                <a:solidFill>
                  <a:schemeClr val="bg1"/>
                </a:solidFill>
              </a:rPr>
              <a:t>Glauber</a:t>
            </a:r>
            <a:r>
              <a:rPr lang="en-US" sz="2800" dirty="0" smtClean="0">
                <a:solidFill>
                  <a:schemeClr val="bg1"/>
                </a:solidFill>
              </a:rPr>
              <a:t> IC + Hydro (</a:t>
            </a:r>
            <a:r>
              <a:rPr lang="en-US" sz="2800" dirty="0" smtClean="0">
                <a:solidFill>
                  <a:schemeClr val="bg1"/>
                </a:solidFill>
                <a:latin typeface="Symbol" pitchFamily="18" charset="2"/>
              </a:rPr>
              <a:t>h</a:t>
            </a:r>
            <a:r>
              <a:rPr lang="en-US" sz="2800" dirty="0" smtClean="0">
                <a:solidFill>
                  <a:schemeClr val="bg1"/>
                </a:solidFill>
              </a:rPr>
              <a:t>/s=1/4</a:t>
            </a:r>
            <a:r>
              <a:rPr lang="en-US" sz="2800" dirty="0" smtClean="0">
                <a:solidFill>
                  <a:schemeClr val="bg1"/>
                </a:solidFill>
                <a:latin typeface="Symbol" pitchFamily="18" charset="2"/>
              </a:rPr>
              <a:t>p</a:t>
            </a:r>
            <a:r>
              <a:rPr lang="en-US" sz="2800" dirty="0" smtClean="0">
                <a:solidFill>
                  <a:schemeClr val="bg1"/>
                </a:solidFill>
              </a:rPr>
              <a:t>) + </a:t>
            </a:r>
            <a:r>
              <a:rPr lang="en-US" sz="2800" dirty="0" err="1" smtClean="0">
                <a:solidFill>
                  <a:schemeClr val="bg1"/>
                </a:solidFill>
              </a:rPr>
              <a:t>Hadronic</a:t>
            </a:r>
            <a:r>
              <a:rPr lang="en-US" sz="2800" dirty="0" smtClean="0">
                <a:solidFill>
                  <a:schemeClr val="bg1"/>
                </a:solidFill>
              </a:rPr>
              <a:t> Cascade (PRL 2014)</a:t>
            </a:r>
          </a:p>
          <a:p>
            <a:pPr algn="ctr"/>
            <a:r>
              <a:rPr lang="en-US" sz="2800" dirty="0" smtClean="0">
                <a:solidFill>
                  <a:schemeClr val="bg1"/>
                </a:solidFill>
              </a:rPr>
              <a:t>Dashed Lines – adding pre-flow (Paul </a:t>
            </a:r>
            <a:r>
              <a:rPr lang="en-US" sz="2800" dirty="0" err="1" smtClean="0">
                <a:solidFill>
                  <a:schemeClr val="bg1"/>
                </a:solidFill>
              </a:rPr>
              <a:t>Romatschke</a:t>
            </a:r>
            <a:r>
              <a:rPr lang="en-US" sz="2800" dirty="0" smtClean="0">
                <a:solidFill>
                  <a:schemeClr val="bg1"/>
                </a:solidFill>
              </a:rPr>
              <a:t> IS2014)</a:t>
            </a:r>
          </a:p>
        </p:txBody>
      </p:sp>
      <p:sp>
        <p:nvSpPr>
          <p:cNvPr id="10" name="Freeform 9"/>
          <p:cNvSpPr/>
          <p:nvPr/>
        </p:nvSpPr>
        <p:spPr>
          <a:xfrm>
            <a:off x="1413164" y="2528455"/>
            <a:ext cx="4530436" cy="2632363"/>
          </a:xfrm>
          <a:custGeom>
            <a:avLst/>
            <a:gdLst>
              <a:gd name="connsiteX0" fmla="*/ 4530436 w 4530436"/>
              <a:gd name="connsiteY0" fmla="*/ 0 h 2632363"/>
              <a:gd name="connsiteX1" fmla="*/ 3020291 w 4530436"/>
              <a:gd name="connsiteY1" fmla="*/ 429490 h 2632363"/>
              <a:gd name="connsiteX2" fmla="*/ 1814945 w 4530436"/>
              <a:gd name="connsiteY2" fmla="*/ 1039090 h 2632363"/>
              <a:gd name="connsiteX3" fmla="*/ 803563 w 4530436"/>
              <a:gd name="connsiteY3" fmla="*/ 1939636 h 2632363"/>
              <a:gd name="connsiteX4" fmla="*/ 0 w 4530436"/>
              <a:gd name="connsiteY4" fmla="*/ 2632363 h 26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0436" h="2632363">
                <a:moveTo>
                  <a:pt x="4530436" y="0"/>
                </a:moveTo>
                <a:cubicBezTo>
                  <a:pt x="4001654" y="128154"/>
                  <a:pt x="3472873" y="256308"/>
                  <a:pt x="3020291" y="429490"/>
                </a:cubicBezTo>
                <a:cubicBezTo>
                  <a:pt x="2567709" y="602672"/>
                  <a:pt x="2184400" y="787399"/>
                  <a:pt x="1814945" y="1039090"/>
                </a:cubicBezTo>
                <a:cubicBezTo>
                  <a:pt x="1445490" y="1290781"/>
                  <a:pt x="1106054" y="1674091"/>
                  <a:pt x="803563" y="1939636"/>
                </a:cubicBezTo>
                <a:cubicBezTo>
                  <a:pt x="501072" y="2205182"/>
                  <a:pt x="250536" y="2418772"/>
                  <a:pt x="0" y="2632363"/>
                </a:cubicBezTo>
              </a:path>
            </a:pathLst>
          </a:cu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371600" y="4260273"/>
            <a:ext cx="4572000" cy="902854"/>
          </a:xfrm>
          <a:custGeom>
            <a:avLst/>
            <a:gdLst>
              <a:gd name="connsiteX0" fmla="*/ 4572000 w 4572000"/>
              <a:gd name="connsiteY0" fmla="*/ 0 h 902854"/>
              <a:gd name="connsiteX1" fmla="*/ 3006436 w 4572000"/>
              <a:gd name="connsiteY1" fmla="*/ 332509 h 902854"/>
              <a:gd name="connsiteX2" fmla="*/ 2119745 w 4572000"/>
              <a:gd name="connsiteY2" fmla="*/ 554182 h 902854"/>
              <a:gd name="connsiteX3" fmla="*/ 942109 w 4572000"/>
              <a:gd name="connsiteY3" fmla="*/ 845127 h 902854"/>
              <a:gd name="connsiteX4" fmla="*/ 0 w 4572000"/>
              <a:gd name="connsiteY4" fmla="*/ 900545 h 90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902854">
                <a:moveTo>
                  <a:pt x="4572000" y="0"/>
                </a:moveTo>
                <a:lnTo>
                  <a:pt x="3006436" y="332509"/>
                </a:lnTo>
                <a:cubicBezTo>
                  <a:pt x="2597727" y="424873"/>
                  <a:pt x="2119745" y="554182"/>
                  <a:pt x="2119745" y="554182"/>
                </a:cubicBezTo>
                <a:cubicBezTo>
                  <a:pt x="1775691" y="639618"/>
                  <a:pt x="1295400" y="787400"/>
                  <a:pt x="942109" y="845127"/>
                </a:cubicBezTo>
                <a:cubicBezTo>
                  <a:pt x="588818" y="902854"/>
                  <a:pt x="294409" y="901699"/>
                  <a:pt x="0" y="900545"/>
                </a:cubicBezTo>
              </a:path>
            </a:pathLst>
          </a:custGeom>
          <a:ln w="76200">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uild="allAtOnce"/>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p:cNvPicPr>
            <a:picLocks noChangeAspect="1" noChangeArrowheads="1"/>
          </p:cNvPicPr>
          <p:nvPr/>
        </p:nvPicPr>
        <p:blipFill>
          <a:blip r:embed="rId2" cstate="print"/>
          <a:srcRect/>
          <a:stretch>
            <a:fillRect/>
          </a:stretch>
        </p:blipFill>
        <p:spPr bwMode="auto">
          <a:xfrm>
            <a:off x="114300" y="0"/>
            <a:ext cx="8915400" cy="6029325"/>
          </a:xfrm>
          <a:prstGeom prst="rect">
            <a:avLst/>
          </a:prstGeom>
          <a:noFill/>
          <a:ln w="9525">
            <a:noFill/>
            <a:miter lim="800000"/>
            <a:headEnd/>
            <a:tailEnd/>
          </a:ln>
        </p:spPr>
      </p:pic>
      <p:sp>
        <p:nvSpPr>
          <p:cNvPr id="4" name="Freeform 3"/>
          <p:cNvSpPr/>
          <p:nvPr/>
        </p:nvSpPr>
        <p:spPr>
          <a:xfrm>
            <a:off x="1316182" y="1767752"/>
            <a:ext cx="5818909" cy="3415146"/>
          </a:xfrm>
          <a:custGeom>
            <a:avLst/>
            <a:gdLst>
              <a:gd name="connsiteX0" fmla="*/ 5818909 w 5818909"/>
              <a:gd name="connsiteY0" fmla="*/ 62346 h 3415146"/>
              <a:gd name="connsiteX1" fmla="*/ 4710545 w 5818909"/>
              <a:gd name="connsiteY1" fmla="*/ 62346 h 3415146"/>
              <a:gd name="connsiteX2" fmla="*/ 3463636 w 5818909"/>
              <a:gd name="connsiteY2" fmla="*/ 436419 h 3415146"/>
              <a:gd name="connsiteX3" fmla="*/ 2493818 w 5818909"/>
              <a:gd name="connsiteY3" fmla="*/ 852055 h 3415146"/>
              <a:gd name="connsiteX4" fmla="*/ 1620982 w 5818909"/>
              <a:gd name="connsiteY4" fmla="*/ 1572492 h 3415146"/>
              <a:gd name="connsiteX5" fmla="*/ 872836 w 5818909"/>
              <a:gd name="connsiteY5" fmla="*/ 2306783 h 3415146"/>
              <a:gd name="connsiteX6" fmla="*/ 387927 w 5818909"/>
              <a:gd name="connsiteY6" fmla="*/ 3041074 h 3415146"/>
              <a:gd name="connsiteX7" fmla="*/ 0 w 5818909"/>
              <a:gd name="connsiteY7" fmla="*/ 3415146 h 3415146"/>
              <a:gd name="connsiteX8" fmla="*/ 0 w 5818909"/>
              <a:gd name="connsiteY8" fmla="*/ 3415146 h 34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909" h="3415146">
                <a:moveTo>
                  <a:pt x="5818909" y="62346"/>
                </a:moveTo>
                <a:cubicBezTo>
                  <a:pt x="5461000" y="31173"/>
                  <a:pt x="5103091" y="0"/>
                  <a:pt x="4710545" y="62346"/>
                </a:cubicBezTo>
                <a:cubicBezTo>
                  <a:pt x="4317999" y="124692"/>
                  <a:pt x="3833090" y="304801"/>
                  <a:pt x="3463636" y="436419"/>
                </a:cubicBezTo>
                <a:cubicBezTo>
                  <a:pt x="3094182" y="568037"/>
                  <a:pt x="2800927" y="662710"/>
                  <a:pt x="2493818" y="852055"/>
                </a:cubicBezTo>
                <a:cubicBezTo>
                  <a:pt x="2186709" y="1041400"/>
                  <a:pt x="1891146" y="1330037"/>
                  <a:pt x="1620982" y="1572492"/>
                </a:cubicBezTo>
                <a:cubicBezTo>
                  <a:pt x="1350818" y="1814947"/>
                  <a:pt x="1078345" y="2062019"/>
                  <a:pt x="872836" y="2306783"/>
                </a:cubicBezTo>
                <a:cubicBezTo>
                  <a:pt x="667327" y="2551547"/>
                  <a:pt x="533400" y="2856347"/>
                  <a:pt x="387927" y="3041074"/>
                </a:cubicBezTo>
                <a:cubicBezTo>
                  <a:pt x="242454" y="3225801"/>
                  <a:pt x="0" y="3415146"/>
                  <a:pt x="0" y="3415146"/>
                </a:cubicBezTo>
                <a:lnTo>
                  <a:pt x="0" y="341514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316182" y="3880571"/>
            <a:ext cx="5818909" cy="1341582"/>
          </a:xfrm>
          <a:custGeom>
            <a:avLst/>
            <a:gdLst>
              <a:gd name="connsiteX0" fmla="*/ 5818909 w 5818909"/>
              <a:gd name="connsiteY0" fmla="*/ 0 h 1341582"/>
              <a:gd name="connsiteX1" fmla="*/ 4585854 w 5818909"/>
              <a:gd name="connsiteY1" fmla="*/ 110836 h 1341582"/>
              <a:gd name="connsiteX2" fmla="*/ 2549236 w 5818909"/>
              <a:gd name="connsiteY2" fmla="*/ 581891 h 1341582"/>
              <a:gd name="connsiteX3" fmla="*/ 471054 w 5818909"/>
              <a:gd name="connsiteY3" fmla="*/ 1219200 h 1341582"/>
              <a:gd name="connsiteX4" fmla="*/ 0 w 5818909"/>
              <a:gd name="connsiteY4" fmla="*/ 1316182 h 1341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09" h="1341582">
                <a:moveTo>
                  <a:pt x="5818909" y="0"/>
                </a:moveTo>
                <a:cubicBezTo>
                  <a:pt x="5474854" y="6927"/>
                  <a:pt x="5130800" y="13854"/>
                  <a:pt x="4585854" y="110836"/>
                </a:cubicBezTo>
                <a:cubicBezTo>
                  <a:pt x="4040909" y="207818"/>
                  <a:pt x="3235036" y="397164"/>
                  <a:pt x="2549236" y="581891"/>
                </a:cubicBezTo>
                <a:cubicBezTo>
                  <a:pt x="1863436" y="766618"/>
                  <a:pt x="895927" y="1096818"/>
                  <a:pt x="471054" y="1219200"/>
                </a:cubicBezTo>
                <a:cubicBezTo>
                  <a:pt x="46181" y="1341582"/>
                  <a:pt x="23090" y="1328882"/>
                  <a:pt x="0" y="1316182"/>
                </a:cubicBezTo>
              </a:path>
            </a:pathLst>
          </a:custGeom>
          <a:ln w="76200">
            <a:solidFill>
              <a:schemeClr val="tx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1378483" y="5943600"/>
            <a:ext cx="6340390" cy="954107"/>
          </a:xfrm>
          <a:prstGeom prst="rect">
            <a:avLst/>
          </a:prstGeom>
          <a:noFill/>
        </p:spPr>
        <p:txBody>
          <a:bodyPr wrap="none" rtlCol="0">
            <a:spAutoFit/>
          </a:bodyPr>
          <a:lstStyle/>
          <a:p>
            <a:pPr algn="ctr"/>
            <a:r>
              <a:rPr lang="en-US" sz="2800" dirty="0" smtClean="0">
                <a:solidFill>
                  <a:schemeClr val="bg1"/>
                </a:solidFill>
              </a:rPr>
              <a:t>IP </a:t>
            </a:r>
            <a:r>
              <a:rPr lang="en-US" sz="2800" dirty="0" err="1" smtClean="0">
                <a:solidFill>
                  <a:schemeClr val="bg1"/>
                </a:solidFill>
              </a:rPr>
              <a:t>Glasma</a:t>
            </a:r>
            <a:r>
              <a:rPr lang="en-US" sz="2800" dirty="0" smtClean="0">
                <a:solidFill>
                  <a:schemeClr val="bg1"/>
                </a:solidFill>
              </a:rPr>
              <a:t> + MUSIC (</a:t>
            </a:r>
            <a:r>
              <a:rPr lang="en-US" sz="2800" dirty="0" smtClean="0">
                <a:solidFill>
                  <a:schemeClr val="bg1"/>
                </a:solidFill>
                <a:latin typeface="Symbol" pitchFamily="18" charset="2"/>
              </a:rPr>
              <a:t>h</a:t>
            </a:r>
            <a:r>
              <a:rPr lang="en-US" sz="2800" dirty="0" smtClean="0">
                <a:solidFill>
                  <a:schemeClr val="bg1"/>
                </a:solidFill>
              </a:rPr>
              <a:t>/s = </a:t>
            </a:r>
            <a:r>
              <a:rPr lang="en-US" sz="2800" dirty="0" smtClean="0">
                <a:solidFill>
                  <a:schemeClr val="bg1"/>
                </a:solidFill>
                <a:sym typeface="Wingdings" pitchFamily="2" charset="2"/>
              </a:rPr>
              <a:t>1.5 x 1/4</a:t>
            </a:r>
            <a:r>
              <a:rPr lang="en-US" sz="2800" dirty="0" smtClean="0">
                <a:solidFill>
                  <a:schemeClr val="bg1"/>
                </a:solidFill>
                <a:latin typeface="Symbol" pitchFamily="18" charset="2"/>
                <a:sym typeface="Wingdings" pitchFamily="2" charset="2"/>
              </a:rPr>
              <a:t>p</a:t>
            </a:r>
            <a:r>
              <a:rPr lang="en-US" sz="2800" dirty="0" smtClean="0">
                <a:solidFill>
                  <a:schemeClr val="bg1"/>
                </a:solidFill>
                <a:sym typeface="Wingdings" pitchFamily="2" charset="2"/>
              </a:rPr>
              <a:t>)  </a:t>
            </a:r>
          </a:p>
          <a:p>
            <a:pPr algn="ctr"/>
            <a:r>
              <a:rPr lang="en-US" sz="2800" dirty="0" err="1" smtClean="0">
                <a:solidFill>
                  <a:schemeClr val="bg1"/>
                </a:solidFill>
                <a:sym typeface="Wingdings" pitchFamily="2" charset="2"/>
              </a:rPr>
              <a:t>Schenke</a:t>
            </a:r>
            <a:r>
              <a:rPr lang="en-US" sz="2800" dirty="0" smtClean="0">
                <a:solidFill>
                  <a:schemeClr val="bg1"/>
                </a:solidFill>
                <a:sym typeface="Wingdings" pitchFamily="2" charset="2"/>
              </a:rPr>
              <a:t>, </a:t>
            </a:r>
            <a:r>
              <a:rPr lang="en-US" sz="2800" dirty="0" err="1" smtClean="0">
                <a:solidFill>
                  <a:schemeClr val="bg1"/>
                </a:solidFill>
                <a:sym typeface="Wingdings" pitchFamily="2" charset="2"/>
              </a:rPr>
              <a:t>Venugopalan</a:t>
            </a:r>
            <a:r>
              <a:rPr lang="en-US" sz="2800" dirty="0" smtClean="0">
                <a:solidFill>
                  <a:schemeClr val="bg1"/>
                </a:solidFill>
                <a:sym typeface="Wingdings" pitchFamily="2" charset="2"/>
              </a:rPr>
              <a:t>:   arXiv:1407.7557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14300" y="76200"/>
            <a:ext cx="8915400" cy="6029325"/>
          </a:xfrm>
          <a:prstGeom prst="rect">
            <a:avLst/>
          </a:prstGeom>
          <a:noFill/>
          <a:ln w="9525">
            <a:noFill/>
            <a:miter lim="800000"/>
            <a:headEnd/>
            <a:tailEnd/>
          </a:ln>
        </p:spPr>
      </p:pic>
      <p:sp>
        <p:nvSpPr>
          <p:cNvPr id="7" name="Freeform 6"/>
          <p:cNvSpPr/>
          <p:nvPr/>
        </p:nvSpPr>
        <p:spPr>
          <a:xfrm>
            <a:off x="1953491" y="4211782"/>
            <a:ext cx="2840182" cy="942109"/>
          </a:xfrm>
          <a:custGeom>
            <a:avLst/>
            <a:gdLst>
              <a:gd name="connsiteX0" fmla="*/ 0 w 2840182"/>
              <a:gd name="connsiteY0" fmla="*/ 942109 h 942109"/>
              <a:gd name="connsiteX1" fmla="*/ 1357745 w 2840182"/>
              <a:gd name="connsiteY1" fmla="*/ 526473 h 942109"/>
              <a:gd name="connsiteX2" fmla="*/ 2230582 w 2840182"/>
              <a:gd name="connsiteY2" fmla="*/ 166254 h 942109"/>
              <a:gd name="connsiteX3" fmla="*/ 2840182 w 2840182"/>
              <a:gd name="connsiteY3" fmla="*/ 0 h 942109"/>
            </a:gdLst>
            <a:ahLst/>
            <a:cxnLst>
              <a:cxn ang="0">
                <a:pos x="connsiteX0" y="connsiteY0"/>
              </a:cxn>
              <a:cxn ang="0">
                <a:pos x="connsiteX1" y="connsiteY1"/>
              </a:cxn>
              <a:cxn ang="0">
                <a:pos x="connsiteX2" y="connsiteY2"/>
              </a:cxn>
              <a:cxn ang="0">
                <a:pos x="connsiteX3" y="connsiteY3"/>
              </a:cxn>
            </a:cxnLst>
            <a:rect l="l" t="t" r="r" b="b"/>
            <a:pathLst>
              <a:path w="2840182" h="942109">
                <a:moveTo>
                  <a:pt x="0" y="942109"/>
                </a:moveTo>
                <a:cubicBezTo>
                  <a:pt x="492990" y="798945"/>
                  <a:pt x="985981" y="655782"/>
                  <a:pt x="1357745" y="526473"/>
                </a:cubicBezTo>
                <a:cubicBezTo>
                  <a:pt x="1729509" y="397164"/>
                  <a:pt x="1983509" y="254000"/>
                  <a:pt x="2230582" y="166254"/>
                </a:cubicBezTo>
                <a:cubicBezTo>
                  <a:pt x="2477655" y="78508"/>
                  <a:pt x="2658918" y="39254"/>
                  <a:pt x="2840182" y="0"/>
                </a:cubicBezTo>
              </a:path>
            </a:pathLst>
          </a:cu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28600" y="6172200"/>
            <a:ext cx="8813759" cy="523220"/>
          </a:xfrm>
          <a:prstGeom prst="rect">
            <a:avLst/>
          </a:prstGeom>
          <a:noFill/>
        </p:spPr>
        <p:txBody>
          <a:bodyPr wrap="none" rtlCol="0">
            <a:spAutoFit/>
          </a:bodyPr>
          <a:lstStyle/>
          <a:p>
            <a:r>
              <a:rPr lang="en-US" sz="2800" dirty="0" smtClean="0">
                <a:solidFill>
                  <a:schemeClr val="bg1"/>
                </a:solidFill>
              </a:rPr>
              <a:t>AMPT results [Javier </a:t>
            </a:r>
            <a:r>
              <a:rPr lang="en-US" sz="2800" dirty="0" err="1" smtClean="0">
                <a:solidFill>
                  <a:schemeClr val="bg1"/>
                </a:solidFill>
              </a:rPr>
              <a:t>Orjuela</a:t>
            </a:r>
            <a:r>
              <a:rPr lang="en-US" sz="2800" dirty="0" smtClean="0">
                <a:solidFill>
                  <a:schemeClr val="bg1"/>
                </a:solidFill>
              </a:rPr>
              <a:t>-Koop et al., arXiv:1501.06880]</a:t>
            </a:r>
          </a:p>
        </p:txBody>
      </p:sp>
      <p:sp>
        <p:nvSpPr>
          <p:cNvPr id="9" name="TextBox 8"/>
          <p:cNvSpPr txBox="1"/>
          <p:nvPr/>
        </p:nvSpPr>
        <p:spPr>
          <a:xfrm>
            <a:off x="5693071" y="4596825"/>
            <a:ext cx="2930995" cy="584775"/>
          </a:xfrm>
          <a:prstGeom prst="rect">
            <a:avLst/>
          </a:prstGeom>
          <a:noFill/>
        </p:spPr>
        <p:txBody>
          <a:bodyPr wrap="none" rtlCol="0">
            <a:spAutoFit/>
          </a:bodyPr>
          <a:lstStyle/>
          <a:p>
            <a:pPr algn="ctr"/>
            <a:r>
              <a:rPr lang="en-US" sz="3200" b="1" dirty="0" smtClean="0"/>
              <a:t>AMPT </a:t>
            </a:r>
            <a:r>
              <a:rPr lang="en-US" sz="3200" b="1" dirty="0" smtClean="0">
                <a:latin typeface="Symbol" pitchFamily="18" charset="2"/>
              </a:rPr>
              <a:t>s</a:t>
            </a:r>
            <a:r>
              <a:rPr lang="en-US" sz="3200" b="1" dirty="0" smtClean="0"/>
              <a:t>=1.5 </a:t>
            </a:r>
            <a:r>
              <a:rPr lang="en-US" sz="3200" b="1" dirty="0" err="1" smtClean="0"/>
              <a:t>mb</a:t>
            </a:r>
            <a:endParaRPr lang="en-US" sz="3200" b="1" dirty="0" smtClean="0"/>
          </a:p>
        </p:txBody>
      </p:sp>
      <p:pic>
        <p:nvPicPr>
          <p:cNvPr id="50178" name="Picture 2"/>
          <p:cNvPicPr>
            <a:picLocks noChangeAspect="1" noChangeArrowheads="1"/>
          </p:cNvPicPr>
          <p:nvPr/>
        </p:nvPicPr>
        <p:blipFill>
          <a:blip r:embed="rId3" cstate="print"/>
          <a:srcRect/>
          <a:stretch>
            <a:fillRect/>
          </a:stretch>
        </p:blipFill>
        <p:spPr bwMode="auto">
          <a:xfrm>
            <a:off x="5715579" y="381000"/>
            <a:ext cx="2818821" cy="2667000"/>
          </a:xfrm>
          <a:prstGeom prst="rect">
            <a:avLst/>
          </a:prstGeom>
          <a:noFill/>
          <a:ln w="76200">
            <a:solidFill>
              <a:schemeClr val="tx1"/>
            </a:solidFill>
            <a:miter lim="800000"/>
            <a:headEnd/>
            <a:tailEnd/>
          </a:ln>
        </p:spPr>
      </p:pic>
      <p:sp>
        <p:nvSpPr>
          <p:cNvPr id="10" name="Freeform 9"/>
          <p:cNvSpPr/>
          <p:nvPr/>
        </p:nvSpPr>
        <p:spPr>
          <a:xfrm>
            <a:off x="1995055" y="3435927"/>
            <a:ext cx="2757054" cy="1080655"/>
          </a:xfrm>
          <a:custGeom>
            <a:avLst/>
            <a:gdLst>
              <a:gd name="connsiteX0" fmla="*/ 0 w 2757054"/>
              <a:gd name="connsiteY0" fmla="*/ 1080655 h 1080655"/>
              <a:gd name="connsiteX1" fmla="*/ 1191490 w 2757054"/>
              <a:gd name="connsiteY1" fmla="*/ 193964 h 1080655"/>
              <a:gd name="connsiteX2" fmla="*/ 2757054 w 2757054"/>
              <a:gd name="connsiteY2" fmla="*/ 0 h 1080655"/>
            </a:gdLst>
            <a:ahLst/>
            <a:cxnLst>
              <a:cxn ang="0">
                <a:pos x="connsiteX0" y="connsiteY0"/>
              </a:cxn>
              <a:cxn ang="0">
                <a:pos x="connsiteX1" y="connsiteY1"/>
              </a:cxn>
              <a:cxn ang="0">
                <a:pos x="connsiteX2" y="connsiteY2"/>
              </a:cxn>
            </a:cxnLst>
            <a:rect l="l" t="t" r="r" b="b"/>
            <a:pathLst>
              <a:path w="2757054" h="1080655">
                <a:moveTo>
                  <a:pt x="0" y="1080655"/>
                </a:moveTo>
                <a:cubicBezTo>
                  <a:pt x="365990" y="727364"/>
                  <a:pt x="731981" y="374073"/>
                  <a:pt x="1191490" y="193964"/>
                </a:cubicBezTo>
                <a:cubicBezTo>
                  <a:pt x="1650999" y="13855"/>
                  <a:pt x="2204026" y="6927"/>
                  <a:pt x="2757054"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encrypted-tbn3.gstatic.com/images?q=tbn:ANd9GcRJ2dFpGHYyRxnTZ3hSDBUhVs9V8H-WFhtVUyN2v08bDu8OYKVDBQ"/>
          <p:cNvPicPr>
            <a:picLocks noChangeAspect="1" noChangeArrowheads="1"/>
          </p:cNvPicPr>
          <p:nvPr/>
        </p:nvPicPr>
        <p:blipFill>
          <a:blip r:embed="rId2" cstate="print"/>
          <a:srcRect/>
          <a:stretch>
            <a:fillRect/>
          </a:stretch>
        </p:blipFill>
        <p:spPr bwMode="auto">
          <a:xfrm>
            <a:off x="1447800" y="838200"/>
            <a:ext cx="6400800" cy="5046786"/>
          </a:xfrm>
          <a:prstGeom prst="rect">
            <a:avLst/>
          </a:prstGeom>
          <a:noFill/>
        </p:spPr>
      </p:pic>
      <p:sp>
        <p:nvSpPr>
          <p:cNvPr id="6" name="TextBox 5"/>
          <p:cNvSpPr txBox="1"/>
          <p:nvPr/>
        </p:nvSpPr>
        <p:spPr>
          <a:xfrm>
            <a:off x="579901" y="152400"/>
            <a:ext cx="8106899" cy="523220"/>
          </a:xfrm>
          <a:prstGeom prst="rect">
            <a:avLst/>
          </a:prstGeom>
          <a:noFill/>
        </p:spPr>
        <p:txBody>
          <a:bodyPr wrap="none" rtlCol="0">
            <a:spAutoFit/>
          </a:bodyPr>
          <a:lstStyle/>
          <a:p>
            <a:r>
              <a:rPr lang="en-US" sz="2800" dirty="0" smtClean="0">
                <a:solidFill>
                  <a:schemeClr val="bg1"/>
                </a:solidFill>
              </a:rPr>
              <a:t>Would you like one, two, or three QGPs with your tea?</a:t>
            </a:r>
          </a:p>
        </p:txBody>
      </p:sp>
      <p:sp>
        <p:nvSpPr>
          <p:cNvPr id="7" name="TextBox 6"/>
          <p:cNvSpPr txBox="1"/>
          <p:nvPr/>
        </p:nvSpPr>
        <p:spPr>
          <a:xfrm>
            <a:off x="3108488" y="6019800"/>
            <a:ext cx="3292312" cy="584775"/>
          </a:xfrm>
          <a:prstGeom prst="rect">
            <a:avLst/>
          </a:prstGeom>
          <a:noFill/>
        </p:spPr>
        <p:txBody>
          <a:bodyPr wrap="none" rtlCol="0">
            <a:spAutoFit/>
          </a:bodyPr>
          <a:lstStyle/>
          <a:p>
            <a:r>
              <a:rPr lang="en-US" sz="3200" dirty="0" smtClean="0">
                <a:solidFill>
                  <a:schemeClr val="bg1"/>
                </a:solidFill>
              </a:rPr>
              <a:t>Surely your joking!</a:t>
            </a:r>
          </a:p>
        </p:txBody>
      </p:sp>
      <p:pic>
        <p:nvPicPr>
          <p:cNvPr id="8" name="Picture 2"/>
          <p:cNvPicPr>
            <a:picLocks noChangeAspect="1" noChangeArrowheads="1"/>
          </p:cNvPicPr>
          <p:nvPr/>
        </p:nvPicPr>
        <p:blipFill>
          <a:blip r:embed="rId3" cstate="print">
            <a:clrChange>
              <a:clrFrom>
                <a:srgbClr val="FFFFFF"/>
              </a:clrFrom>
              <a:clrTo>
                <a:srgbClr val="FFFFFF">
                  <a:alpha val="0"/>
                </a:srgbClr>
              </a:clrTo>
            </a:clrChange>
          </a:blip>
          <a:srcRect l="9944" t="17647" r="75139" b="26471"/>
          <a:stretch>
            <a:fillRect/>
          </a:stretch>
        </p:blipFill>
        <p:spPr bwMode="auto">
          <a:xfrm rot="16553682">
            <a:off x="3838504" y="1480418"/>
            <a:ext cx="1371600"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smtClean="0">
                <a:solidFill>
                  <a:schemeClr val="bg1"/>
                </a:solidFill>
              </a:rPr>
              <a:t>Answering the Why and How?</a:t>
            </a:r>
            <a:endParaRPr lang="en-US" sz="3600" u="sng" dirty="0">
              <a:solidFill>
                <a:schemeClr val="bg1"/>
              </a:solidFill>
            </a:endParaRP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smtClean="0">
                <a:solidFill>
                  <a:schemeClr val="bg1"/>
                </a:solidFill>
              </a:rPr>
              <a:t>When does the strongly coupled bulk (</a:t>
            </a:r>
            <a:r>
              <a:rPr lang="en-US" sz="2800" i="1" u="sng" dirty="0" smtClean="0">
                <a:solidFill>
                  <a:schemeClr val="bg1"/>
                </a:solidFill>
              </a:rPr>
              <a:t>lower momentum IR</a:t>
            </a:r>
            <a:r>
              <a:rPr lang="en-US" sz="2800" u="sng" dirty="0" smtClean="0">
                <a:solidFill>
                  <a:schemeClr val="bg1"/>
                </a:solidFill>
              </a:rPr>
              <a:t>)</a:t>
            </a:r>
          </a:p>
          <a:p>
            <a:pPr algn="ctr"/>
            <a:r>
              <a:rPr lang="en-US" sz="2800" u="sng" dirty="0" smtClean="0">
                <a:solidFill>
                  <a:schemeClr val="bg1"/>
                </a:solidFill>
              </a:rPr>
              <a:t>transition to a weakly coupled probe (</a:t>
            </a:r>
            <a:r>
              <a:rPr lang="en-US" sz="2800" i="1" u="sng" dirty="0" smtClean="0">
                <a:solidFill>
                  <a:schemeClr val="bg1"/>
                </a:solidFill>
              </a:rPr>
              <a:t>higher momentum UV</a:t>
            </a:r>
            <a:r>
              <a:rPr lang="en-US" sz="2800" u="sng" dirty="0" smtClean="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8600" y="914400"/>
            <a:ext cx="5964603" cy="5562600"/>
          </a:xfrm>
          <a:prstGeom prst="rect">
            <a:avLst/>
          </a:prstGeom>
          <a:noFill/>
          <a:ln w="9525">
            <a:noFill/>
            <a:miter lim="800000"/>
            <a:headEnd/>
            <a:tailEnd/>
          </a:ln>
        </p:spPr>
      </p:pic>
      <p:grpSp>
        <p:nvGrpSpPr>
          <p:cNvPr id="7" name="Group 6"/>
          <p:cNvGrpSpPr/>
          <p:nvPr/>
        </p:nvGrpSpPr>
        <p:grpSpPr>
          <a:xfrm>
            <a:off x="5181600" y="3810000"/>
            <a:ext cx="3886200" cy="2971800"/>
            <a:chOff x="3124200" y="457200"/>
            <a:chExt cx="3886200" cy="2819400"/>
          </a:xfrm>
        </p:grpSpPr>
        <p:pic>
          <p:nvPicPr>
            <p:cNvPr id="5" name="Picture 2"/>
            <p:cNvPicPr>
              <a:picLocks noChangeAspect="1" noChangeArrowheads="1"/>
            </p:cNvPicPr>
            <p:nvPr/>
          </p:nvPicPr>
          <p:blipFill>
            <a:blip r:embed="rId3" cstate="print"/>
            <a:srcRect l="16250" r="20000" b="19236"/>
            <a:stretch>
              <a:fillRect/>
            </a:stretch>
          </p:blipFill>
          <p:spPr bwMode="auto">
            <a:xfrm>
              <a:off x="3124200" y="457200"/>
              <a:ext cx="3886200" cy="2819400"/>
            </a:xfrm>
            <a:prstGeom prst="rect">
              <a:avLst/>
            </a:prstGeom>
            <a:noFill/>
            <a:ln w="9525">
              <a:noFill/>
              <a:miter lim="800000"/>
              <a:headEnd/>
              <a:tailEnd/>
            </a:ln>
          </p:spPr>
        </p:pic>
        <p:sp>
          <p:nvSpPr>
            <p:cNvPr id="6" name="Rectangle 5"/>
            <p:cNvSpPr/>
            <p:nvPr/>
          </p:nvSpPr>
          <p:spPr>
            <a:xfrm>
              <a:off x="3200400" y="533400"/>
              <a:ext cx="304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5181600" y="3810000"/>
            <a:ext cx="3886200" cy="2971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76200"/>
            <a:ext cx="6432082" cy="707886"/>
          </a:xfrm>
          <a:prstGeom prst="rect">
            <a:avLst/>
          </a:prstGeom>
          <a:noFill/>
        </p:spPr>
        <p:txBody>
          <a:bodyPr wrap="none" rtlCol="0">
            <a:spAutoFit/>
          </a:bodyPr>
          <a:lstStyle/>
          <a:p>
            <a:r>
              <a:rPr lang="en-US" sz="4000" dirty="0" smtClean="0">
                <a:solidFill>
                  <a:schemeClr val="bg1"/>
                </a:solidFill>
              </a:rPr>
              <a:t>Jets Interact with the Medium</a:t>
            </a:r>
          </a:p>
        </p:txBody>
      </p:sp>
      <p:sp>
        <p:nvSpPr>
          <p:cNvPr id="10" name="TextBox 9"/>
          <p:cNvSpPr txBox="1"/>
          <p:nvPr/>
        </p:nvSpPr>
        <p:spPr>
          <a:xfrm>
            <a:off x="6096000" y="762000"/>
            <a:ext cx="3200400" cy="2677656"/>
          </a:xfrm>
          <a:prstGeom prst="rect">
            <a:avLst/>
          </a:prstGeom>
          <a:noFill/>
        </p:spPr>
        <p:txBody>
          <a:bodyPr wrap="square" rtlCol="0">
            <a:spAutoFit/>
          </a:bodyPr>
          <a:lstStyle/>
          <a:p>
            <a:pPr algn="ctr"/>
            <a:r>
              <a:rPr lang="en-US" sz="2800" dirty="0" smtClean="0">
                <a:solidFill>
                  <a:schemeClr val="bg1"/>
                </a:solidFill>
              </a:rPr>
              <a:t>Theory is</a:t>
            </a:r>
          </a:p>
          <a:p>
            <a:pPr algn="ctr"/>
            <a:r>
              <a:rPr lang="en-US" sz="2800" dirty="0" smtClean="0">
                <a:solidFill>
                  <a:schemeClr val="bg1"/>
                </a:solidFill>
              </a:rPr>
              <a:t>under-constrained.</a:t>
            </a:r>
          </a:p>
          <a:p>
            <a:pPr algn="ctr"/>
            <a:endParaRPr lang="en-US" sz="2800" dirty="0" smtClean="0">
              <a:solidFill>
                <a:schemeClr val="bg1"/>
              </a:solidFill>
            </a:endParaRPr>
          </a:p>
          <a:p>
            <a:pPr algn="ctr"/>
            <a:r>
              <a:rPr lang="en-US" sz="2800" dirty="0" smtClean="0">
                <a:solidFill>
                  <a:schemeClr val="bg1"/>
                </a:solidFill>
              </a:rPr>
              <a:t>Different underlying physics for </a:t>
            </a:r>
          </a:p>
          <a:p>
            <a:pPr algn="ctr"/>
            <a:r>
              <a:rPr lang="en-US" sz="2800" dirty="0" smtClean="0">
                <a:solidFill>
                  <a:schemeClr val="bg1"/>
                </a:solidFill>
              </a:rPr>
              <a:t>rise at high </a:t>
            </a:r>
            <a:r>
              <a:rPr lang="en-US" sz="2800" dirty="0" err="1" smtClean="0">
                <a:solidFill>
                  <a:schemeClr val="bg1"/>
                </a:solidFill>
              </a:rPr>
              <a:t>p</a:t>
            </a:r>
            <a:r>
              <a:rPr lang="en-US" sz="2800" baseline="-25000" dirty="0" err="1" smtClean="0">
                <a:solidFill>
                  <a:schemeClr val="bg1"/>
                </a:solidFill>
              </a:rPr>
              <a:t>T</a:t>
            </a:r>
            <a:r>
              <a:rPr lang="en-US" sz="2800" dirty="0" err="1" smtClean="0">
                <a:solidFill>
                  <a:schemeClr val="bg1"/>
                </a:solidFill>
              </a:rPr>
              <a:t>.</a:t>
            </a: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3400"/>
            <a:ext cx="9144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08765" y="-76200"/>
            <a:ext cx="6992235" cy="646331"/>
          </a:xfrm>
          <a:prstGeom prst="rect">
            <a:avLst/>
          </a:prstGeom>
          <a:noFill/>
        </p:spPr>
        <p:txBody>
          <a:bodyPr wrap="none" rtlCol="0">
            <a:spAutoFit/>
          </a:bodyPr>
          <a:lstStyle/>
          <a:p>
            <a:r>
              <a:rPr lang="en-US" sz="3600" dirty="0" smtClean="0">
                <a:solidFill>
                  <a:schemeClr val="bg1"/>
                </a:solidFill>
              </a:rPr>
              <a:t>Reconstructed Jet data – intriguing…</a:t>
            </a:r>
          </a:p>
        </p:txBody>
      </p:sp>
      <p:pic>
        <p:nvPicPr>
          <p:cNvPr id="3" name="Picture 1"/>
          <p:cNvPicPr>
            <a:picLocks noChangeAspect="1" noChangeArrowheads="1"/>
          </p:cNvPicPr>
          <p:nvPr/>
        </p:nvPicPr>
        <p:blipFill>
          <a:blip r:embed="rId2" cstate="print"/>
          <a:srcRect r="1724" b="4879"/>
          <a:stretch>
            <a:fillRect/>
          </a:stretch>
        </p:blipFill>
        <p:spPr bwMode="auto">
          <a:xfrm>
            <a:off x="228600" y="533400"/>
            <a:ext cx="8686800" cy="6298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3587750" y="5930900"/>
          <a:ext cx="1822450" cy="927100"/>
        </p:xfrm>
        <a:graphic>
          <a:graphicData uri="http://schemas.openxmlformats.org/presentationml/2006/ole">
            <p:oleObj spid="_x0000_s1026" name="Equation" r:id="rId6" imgW="749160" imgH="380880" progId="Equation.3">
              <p:embed/>
            </p:oleObj>
          </a:graphicData>
        </a:graphic>
      </p:graphicFrame>
      <p:sp>
        <p:nvSpPr>
          <p:cNvPr id="9" name="TextBox 8"/>
          <p:cNvSpPr txBox="1"/>
          <p:nvPr/>
        </p:nvSpPr>
        <p:spPr>
          <a:xfrm>
            <a:off x="2209800" y="206514"/>
            <a:ext cx="4984250" cy="707886"/>
          </a:xfrm>
          <a:prstGeom prst="rect">
            <a:avLst/>
          </a:prstGeom>
          <a:noFill/>
        </p:spPr>
        <p:txBody>
          <a:bodyPr wrap="none" rtlCol="0">
            <a:spAutoFit/>
          </a:bodyPr>
          <a:lstStyle/>
          <a:p>
            <a:r>
              <a:rPr lang="en-US" sz="4000" dirty="0" smtClean="0">
                <a:solidFill>
                  <a:schemeClr val="bg1"/>
                </a:solidFill>
              </a:rPr>
              <a:t>RHIC and LHC Leverage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4000" dirty="0" smtClean="0">
                <a:solidFill>
                  <a:schemeClr val="bg1"/>
                </a:solidFill>
              </a:rPr>
              <a:t>Probing different length scales</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pPr/>
              <a:t>19</a:t>
            </a:fld>
            <a:endParaRPr lang="en-US"/>
          </a:p>
        </p:txBody>
      </p:sp>
      <p:sp>
        <p:nvSpPr>
          <p:cNvPr id="6" name="Rectangle 5"/>
          <p:cNvSpPr/>
          <p:nvPr/>
        </p:nvSpPr>
        <p:spPr>
          <a:xfrm>
            <a:off x="4267200" y="685800"/>
            <a:ext cx="48768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23"/>
          <p:cNvPicPr>
            <a:picLocks noChangeAspect="1" noChangeArrowheads="1"/>
          </p:cNvPicPr>
          <p:nvPr/>
        </p:nvPicPr>
        <p:blipFill>
          <a:blip r:embed="rId2" cstate="print"/>
          <a:srcRect/>
          <a:stretch>
            <a:fillRect/>
          </a:stretch>
        </p:blipFill>
        <p:spPr bwMode="auto">
          <a:xfrm>
            <a:off x="4396978" y="853902"/>
            <a:ext cx="4518422" cy="5598914"/>
          </a:xfrm>
          <a:prstGeom prst="rect">
            <a:avLst/>
          </a:prstGeom>
          <a:noFill/>
          <a:ln w="25400" cap="flat">
            <a:solidFill>
              <a:schemeClr val="tx1"/>
            </a:solidFill>
            <a:prstDash val="solid"/>
            <a:round/>
            <a:headEnd/>
            <a:tailEnd/>
          </a:ln>
        </p:spPr>
      </p:pic>
      <p:sp>
        <p:nvSpPr>
          <p:cNvPr id="19" name="Rectangle 25"/>
          <p:cNvSpPr>
            <a:spLocks/>
          </p:cNvSpPr>
          <p:nvPr/>
        </p:nvSpPr>
        <p:spPr bwMode="auto">
          <a:xfrm>
            <a:off x="5231904" y="1053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20" name="Rectangle 26"/>
          <p:cNvSpPr txBox="1">
            <a:spLocks noChangeArrowheads="1"/>
          </p:cNvSpPr>
          <p:nvPr/>
        </p:nvSpPr>
        <p:spPr>
          <a:xfrm>
            <a:off x="0" y="3294459"/>
            <a:ext cx="4264819" cy="2268141"/>
          </a:xfrm>
          <a:prstGeom prst="rect">
            <a:avLst/>
          </a:prstGeom>
          <a:ln/>
        </p:spPr>
        <p:txBody>
          <a:bodyPr vert="horz" lIns="91440" tIns="45720" rIns="91440" bIns="45720" rtlCol="0">
            <a:noAutofit/>
          </a:bodyPr>
          <a:lstStyle/>
          <a:p>
            <a:pPr marL="491115"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What sets this scale?</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the exchange gluon momentum?</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total coherent energy loss?</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impact of </a:t>
            </a:r>
            <a:r>
              <a:rPr kumimoji="0" lang="en-US" sz="2800" b="0" i="0" u="none" strike="noStrike" kern="1200" cap="none" spc="0" normalizeH="0" baseline="0" noProof="0" dirty="0" err="1" smtClean="0">
                <a:ln>
                  <a:noFill/>
                </a:ln>
                <a:solidFill>
                  <a:srgbClr val="FFFF00"/>
                </a:solidFill>
                <a:effectLst/>
                <a:uLnTx/>
                <a:uFillTx/>
                <a:latin typeface="+mn-lt"/>
                <a:ea typeface="+mn-ea"/>
                <a:cs typeface="+mn-cs"/>
              </a:rPr>
              <a:t>deconfinement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2" name="Picture 2"/>
          <p:cNvPicPr>
            <a:picLocks noChangeAspect="1" noChangeArrowheads="1"/>
          </p:cNvPicPr>
          <p:nvPr/>
        </p:nvPicPr>
        <p:blipFill>
          <a:blip r:embed="rId3" cstate="print"/>
          <a:srcRect t="2957"/>
          <a:stretch>
            <a:fillRect/>
          </a:stretch>
        </p:blipFill>
        <p:spPr bwMode="auto">
          <a:xfrm>
            <a:off x="381000" y="762000"/>
            <a:ext cx="3398193" cy="2500312"/>
          </a:xfrm>
          <a:prstGeom prst="rect">
            <a:avLst/>
          </a:prstGeom>
          <a:noFill/>
          <a:ln w="9525">
            <a:noFill/>
            <a:miter lim="800000"/>
            <a:headEnd/>
            <a:tailEnd/>
          </a:ln>
        </p:spPr>
      </p:pic>
      <p:sp>
        <p:nvSpPr>
          <p:cNvPr id="23" name="TextBox 22"/>
          <p:cNvSpPr txBox="1"/>
          <p:nvPr/>
        </p:nvSpPr>
        <p:spPr>
          <a:xfrm>
            <a:off x="5087905" y="909935"/>
            <a:ext cx="627095" cy="461665"/>
          </a:xfrm>
          <a:prstGeom prst="rect">
            <a:avLst/>
          </a:prstGeom>
          <a:noFill/>
        </p:spPr>
        <p:txBody>
          <a:bodyPr wrap="none" rtlCol="0">
            <a:spAutoFit/>
          </a:bodyPr>
          <a:lstStyle/>
          <a:p>
            <a:r>
              <a:rPr lang="en-US" sz="2400" dirty="0" smtClean="0"/>
              <a:t>1/</a:t>
            </a:r>
            <a:r>
              <a:rPr lang="en-US" sz="2400" dirty="0" smtClean="0">
                <a:latin typeface="Symbol" pitchFamily="18" charset="2"/>
              </a:rPr>
              <a:t>l</a:t>
            </a:r>
          </a:p>
        </p:txBody>
      </p:sp>
      <p:grpSp>
        <p:nvGrpSpPr>
          <p:cNvPr id="3" name="Group 10"/>
          <p:cNvGrpSpPr/>
          <p:nvPr/>
        </p:nvGrpSpPr>
        <p:grpSpPr>
          <a:xfrm>
            <a:off x="0" y="685800"/>
            <a:ext cx="4267200" cy="6172200"/>
            <a:chOff x="0" y="685800"/>
            <a:chExt cx="4267200" cy="6172200"/>
          </a:xfrm>
        </p:grpSpPr>
        <p:sp>
          <p:nvSpPr>
            <p:cNvPr id="12" name="Rectangle 11"/>
            <p:cNvSpPr/>
            <p:nvPr/>
          </p:nvSpPr>
          <p:spPr>
            <a:xfrm>
              <a:off x="0" y="685800"/>
              <a:ext cx="42672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1" y="977205"/>
              <a:ext cx="3962399" cy="1384995"/>
            </a:xfrm>
            <a:prstGeom prst="rect">
              <a:avLst/>
            </a:prstGeom>
            <a:noFill/>
          </p:spPr>
          <p:txBody>
            <a:bodyPr wrap="square" rtlCol="0">
              <a:spAutoFit/>
            </a:bodyPr>
            <a:lstStyle/>
            <a:p>
              <a:pPr algn="ctr"/>
              <a:r>
                <a:rPr lang="en-US" sz="2800" dirty="0" smtClean="0"/>
                <a:t>Do the highest energy</a:t>
              </a:r>
            </a:p>
            <a:p>
              <a:pPr algn="ctr"/>
              <a:r>
                <a:rPr lang="en-US" sz="2800" dirty="0" smtClean="0"/>
                <a:t> jets at LHC see </a:t>
              </a:r>
            </a:p>
            <a:p>
              <a:pPr algn="ctr"/>
              <a:r>
                <a:rPr lang="en-US" sz="2800" dirty="0" smtClean="0"/>
                <a:t>point-like color charges?</a:t>
              </a:r>
            </a:p>
          </p:txBody>
        </p:sp>
        <p:sp>
          <p:nvSpPr>
            <p:cNvPr id="14" name="TextBox 13"/>
            <p:cNvSpPr txBox="1"/>
            <p:nvPr/>
          </p:nvSpPr>
          <p:spPr>
            <a:xfrm>
              <a:off x="304800" y="3962400"/>
              <a:ext cx="3657600" cy="2246769"/>
            </a:xfrm>
            <a:prstGeom prst="rect">
              <a:avLst/>
            </a:prstGeom>
            <a:noFill/>
          </p:spPr>
          <p:txBody>
            <a:bodyPr wrap="square" rtlCol="0">
              <a:spAutoFit/>
            </a:bodyPr>
            <a:lstStyle/>
            <a:p>
              <a:pPr algn="ctr"/>
              <a:r>
                <a:rPr lang="en-US" sz="2800" dirty="0" smtClean="0"/>
                <a:t>Do the lowest energy jets at RHIC scatter from coherent fields or only excite sound waves?</a:t>
              </a:r>
            </a:p>
          </p:txBody>
        </p:sp>
        <p:sp>
          <p:nvSpPr>
            <p:cNvPr id="15" name="Up-Down Arrow 14"/>
            <p:cNvSpPr/>
            <p:nvPr/>
          </p:nvSpPr>
          <p:spPr>
            <a:xfrm>
              <a:off x="1676400" y="2590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19400"/>
            <a:ext cx="9144000" cy="403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76200"/>
            <a:ext cx="8153400" cy="2677656"/>
          </a:xfrm>
          <a:prstGeom prst="rect">
            <a:avLst/>
          </a:prstGeom>
          <a:noFill/>
        </p:spPr>
        <p:txBody>
          <a:bodyPr wrap="square" rtlCol="0">
            <a:spAutoFit/>
          </a:bodyPr>
          <a:lstStyle/>
          <a:p>
            <a:pPr>
              <a:buFont typeface="Arial" pitchFamily="34" charset="0"/>
              <a:buChar char="•"/>
            </a:pPr>
            <a:r>
              <a:rPr lang="en-US" sz="2800" dirty="0" smtClean="0">
                <a:solidFill>
                  <a:schemeClr val="bg1"/>
                </a:solidFill>
              </a:rPr>
              <a:t> Exciting emergent phenomena </a:t>
            </a:r>
          </a:p>
          <a:p>
            <a:pPr>
              <a:buFont typeface="Arial" pitchFamily="34" charset="0"/>
              <a:buChar char="•"/>
            </a:pPr>
            <a:r>
              <a:rPr lang="en-US" sz="2800" dirty="0" smtClean="0">
                <a:solidFill>
                  <a:schemeClr val="bg1"/>
                </a:solidFill>
              </a:rPr>
              <a:t> Must do, explore as function of Temperature, Doping</a:t>
            </a:r>
          </a:p>
          <a:p>
            <a:pPr>
              <a:buFont typeface="Arial" pitchFamily="34" charset="0"/>
              <a:buChar char="•"/>
            </a:pPr>
            <a:r>
              <a:rPr lang="en-US" sz="2800" dirty="0" smtClean="0">
                <a:solidFill>
                  <a:schemeClr val="bg1"/>
                </a:solidFill>
              </a:rPr>
              <a:t> Must do, probe at different length scales</a:t>
            </a:r>
          </a:p>
          <a:p>
            <a:pPr>
              <a:buFont typeface="Arial" pitchFamily="34" charset="0"/>
              <a:buChar char="•"/>
            </a:pPr>
            <a:r>
              <a:rPr lang="en-US" sz="2800" dirty="0" smtClean="0">
                <a:solidFill>
                  <a:schemeClr val="bg1"/>
                </a:solidFill>
              </a:rPr>
              <a:t> Key challenge for emergence of </a:t>
            </a:r>
            <a:r>
              <a:rPr lang="en-US" sz="2800" dirty="0" err="1" smtClean="0">
                <a:solidFill>
                  <a:schemeClr val="bg1"/>
                </a:solidFill>
              </a:rPr>
              <a:t>quasiparticle</a:t>
            </a:r>
            <a:r>
              <a:rPr lang="en-US" sz="2800" dirty="0" smtClean="0">
                <a:solidFill>
                  <a:schemeClr val="bg1"/>
                </a:solidFill>
              </a:rPr>
              <a:t> picture</a:t>
            </a:r>
          </a:p>
          <a:p>
            <a:pPr>
              <a:buFont typeface="Arial" pitchFamily="34" charset="0"/>
              <a:buChar char="•"/>
            </a:pPr>
            <a:r>
              <a:rPr lang="en-US" sz="2800" dirty="0" smtClean="0">
                <a:solidFill>
                  <a:schemeClr val="bg1"/>
                </a:solidFill>
              </a:rPr>
              <a:t> Gravity/Gauge tools for strongly correlated system</a:t>
            </a:r>
          </a:p>
          <a:p>
            <a:pPr>
              <a:buFont typeface="Arial" pitchFamily="34" charset="0"/>
              <a:buChar char="•"/>
            </a:pPr>
            <a:r>
              <a:rPr lang="en-US" sz="2800" dirty="0" smtClean="0">
                <a:solidFill>
                  <a:schemeClr val="bg1"/>
                </a:solidFill>
              </a:rPr>
              <a:t> Experiment and theory picture need convergence</a:t>
            </a:r>
          </a:p>
        </p:txBody>
      </p:sp>
      <p:grpSp>
        <p:nvGrpSpPr>
          <p:cNvPr id="9" name="Group 8"/>
          <p:cNvGrpSpPr/>
          <p:nvPr/>
        </p:nvGrpSpPr>
        <p:grpSpPr>
          <a:xfrm>
            <a:off x="152400" y="2895600"/>
            <a:ext cx="5638800" cy="3810000"/>
            <a:chOff x="228600" y="2895600"/>
            <a:chExt cx="5638800" cy="3810000"/>
          </a:xfrm>
        </p:grpSpPr>
        <p:sp>
          <p:nvSpPr>
            <p:cNvPr id="8" name="Rectangle 7"/>
            <p:cNvSpPr/>
            <p:nvPr/>
          </p:nvSpPr>
          <p:spPr>
            <a:xfrm>
              <a:off x="228600" y="2895600"/>
              <a:ext cx="5638800" cy="381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www.nature.com/nphys/journal/v6/n12/images/nphys1881-f1.jpg"/>
            <p:cNvPicPr>
              <a:picLocks noChangeAspect="1" noChangeArrowheads="1"/>
            </p:cNvPicPr>
            <p:nvPr/>
          </p:nvPicPr>
          <p:blipFill>
            <a:blip r:embed="rId3" cstate="print"/>
            <a:srcRect r="42439"/>
            <a:stretch>
              <a:fillRect/>
            </a:stretch>
          </p:blipFill>
          <p:spPr bwMode="auto">
            <a:xfrm>
              <a:off x="304800" y="2945968"/>
              <a:ext cx="5410200" cy="3759632"/>
            </a:xfrm>
            <a:prstGeom prst="rect">
              <a:avLst/>
            </a:prstGeom>
            <a:noFill/>
          </p:spPr>
        </p:pic>
        <p:sp>
          <p:nvSpPr>
            <p:cNvPr id="7" name="Rectangle 6"/>
            <p:cNvSpPr/>
            <p:nvPr/>
          </p:nvSpPr>
          <p:spPr>
            <a:xfrm>
              <a:off x="304800" y="2971800"/>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884531" y="3048000"/>
            <a:ext cx="3107069" cy="369332"/>
          </a:xfrm>
          <a:prstGeom prst="rect">
            <a:avLst/>
          </a:prstGeom>
        </p:spPr>
        <p:txBody>
          <a:bodyPr wrap="none">
            <a:spAutoFit/>
          </a:bodyPr>
          <a:lstStyle/>
          <a:p>
            <a:r>
              <a:rPr lang="en-US" dirty="0" smtClean="0"/>
              <a:t>http://arxiv.org/abs/1409.5820</a:t>
            </a:r>
            <a:endParaRPr lang="en-US" dirty="0"/>
          </a:p>
        </p:txBody>
      </p:sp>
      <p:pic>
        <p:nvPicPr>
          <p:cNvPr id="17409" name="Picture 1"/>
          <p:cNvPicPr>
            <a:picLocks noChangeAspect="1" noChangeArrowheads="1"/>
          </p:cNvPicPr>
          <p:nvPr/>
        </p:nvPicPr>
        <p:blipFill>
          <a:blip r:embed="rId4" cstate="print"/>
          <a:srcRect/>
          <a:stretch>
            <a:fillRect/>
          </a:stretch>
        </p:blipFill>
        <p:spPr bwMode="auto">
          <a:xfrm>
            <a:off x="5469450" y="3429000"/>
            <a:ext cx="3674550" cy="2971800"/>
          </a:xfrm>
          <a:prstGeom prst="rect">
            <a:avLst/>
          </a:prstGeom>
          <a:noFill/>
          <a:ln w="9525">
            <a:noFill/>
            <a:miter lim="800000"/>
            <a:headEnd/>
            <a:tailEnd/>
          </a:ln>
        </p:spPr>
      </p:pic>
      <p:sp>
        <p:nvSpPr>
          <p:cNvPr id="12" name="TextBox 11"/>
          <p:cNvSpPr txBox="1"/>
          <p:nvPr/>
        </p:nvSpPr>
        <p:spPr>
          <a:xfrm>
            <a:off x="4876800" y="86380"/>
            <a:ext cx="4152932" cy="523220"/>
          </a:xfrm>
          <a:prstGeom prst="rect">
            <a:avLst/>
          </a:prstGeom>
          <a:noFill/>
        </p:spPr>
        <p:txBody>
          <a:bodyPr wrap="none" rtlCol="0">
            <a:spAutoFit/>
          </a:bodyPr>
          <a:lstStyle/>
          <a:p>
            <a:r>
              <a:rPr lang="en-US" sz="2800" dirty="0" smtClean="0">
                <a:solidFill>
                  <a:srgbClr val="FFFF00"/>
                </a:solidFill>
              </a:rPr>
              <a:t>(High </a:t>
            </a:r>
            <a:r>
              <a:rPr lang="en-US" sz="2800" dirty="0" err="1" smtClean="0">
                <a:solidFill>
                  <a:srgbClr val="FFFF00"/>
                </a:solidFill>
              </a:rPr>
              <a:t>T</a:t>
            </a:r>
            <a:r>
              <a:rPr lang="en-US" sz="2800" baseline="-25000" dirty="0" err="1" smtClean="0">
                <a:solidFill>
                  <a:srgbClr val="FFFF00"/>
                </a:solidFill>
              </a:rPr>
              <a:t>c</a:t>
            </a:r>
            <a:r>
              <a:rPr lang="en-US" sz="2800" dirty="0" smtClean="0">
                <a:solidFill>
                  <a:srgbClr val="FFFF00"/>
                </a:solidFill>
              </a:rPr>
              <a:t> Superconductivity)</a:t>
            </a: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solidFill>
                  <a:schemeClr val="bg1"/>
                </a:solidFill>
              </a:rPr>
              <a:t>QGP Constituent Mass Dependence</a:t>
            </a:r>
            <a:endParaRPr lang="en-US" dirty="0">
              <a:solidFill>
                <a:schemeClr val="bg1"/>
              </a:solidFill>
            </a:endParaRPr>
          </a:p>
        </p:txBody>
      </p:sp>
      <p:pic>
        <p:nvPicPr>
          <p:cNvPr id="7" name="Picture 6" descr="Figure_coleman_mass.png"/>
          <p:cNvPicPr>
            <a:picLocks noChangeAspect="1"/>
          </p:cNvPicPr>
          <p:nvPr/>
        </p:nvPicPr>
        <p:blipFill>
          <a:blip r:embed="rId2" cstate="print"/>
          <a:stretch>
            <a:fillRect/>
          </a:stretch>
        </p:blipFill>
        <p:spPr>
          <a:xfrm>
            <a:off x="0" y="1905000"/>
            <a:ext cx="5353050" cy="4495800"/>
          </a:xfrm>
          <a:prstGeom prst="rect">
            <a:avLst/>
          </a:prstGeom>
        </p:spPr>
      </p:pic>
      <p:sp>
        <p:nvSpPr>
          <p:cNvPr id="8" name="TextBox 7"/>
          <p:cNvSpPr txBox="1"/>
          <p:nvPr/>
        </p:nvSpPr>
        <p:spPr>
          <a:xfrm>
            <a:off x="2645506" y="2514600"/>
            <a:ext cx="2101794" cy="1200329"/>
          </a:xfrm>
          <a:prstGeom prst="rect">
            <a:avLst/>
          </a:prstGeom>
          <a:noFill/>
        </p:spPr>
        <p:txBody>
          <a:bodyPr wrap="none" rtlCol="0">
            <a:spAutoFit/>
          </a:bodyPr>
          <a:lstStyle/>
          <a:p>
            <a:pPr algn="ctr"/>
            <a:r>
              <a:rPr lang="en-US" sz="2400" dirty="0" smtClean="0">
                <a:solidFill>
                  <a:srgbClr val="FF0000"/>
                </a:solidFill>
              </a:rPr>
              <a:t>Jet E</a:t>
            </a:r>
            <a:r>
              <a:rPr lang="en-US" sz="2400" baseline="-25000" dirty="0" smtClean="0">
                <a:solidFill>
                  <a:srgbClr val="FF0000"/>
                </a:solidFill>
              </a:rPr>
              <a:t>T</a:t>
            </a:r>
            <a:r>
              <a:rPr lang="en-US" sz="2400" dirty="0" smtClean="0">
                <a:solidFill>
                  <a:srgbClr val="FF0000"/>
                </a:solidFill>
              </a:rPr>
              <a:t> = 30 </a:t>
            </a:r>
            <a:r>
              <a:rPr lang="en-US" sz="2400" dirty="0" err="1" smtClean="0">
                <a:solidFill>
                  <a:srgbClr val="FF0000"/>
                </a:solidFill>
              </a:rPr>
              <a:t>GeV</a:t>
            </a:r>
            <a:endParaRPr lang="en-US" sz="2400" dirty="0" smtClean="0">
              <a:solidFill>
                <a:srgbClr val="FF0000"/>
              </a:solidFill>
            </a:endParaRPr>
          </a:p>
          <a:p>
            <a:pPr algn="ctr"/>
            <a:r>
              <a:rPr lang="en-US" sz="2400" dirty="0" smtClean="0">
                <a:solidFill>
                  <a:srgbClr val="FF0000"/>
                </a:solidFill>
              </a:rPr>
              <a:t>T = 350 </a:t>
            </a:r>
            <a:r>
              <a:rPr lang="en-US" sz="2400" dirty="0" err="1" smtClean="0">
                <a:solidFill>
                  <a:srgbClr val="FF0000"/>
                </a:solidFill>
              </a:rPr>
              <a:t>MeV</a:t>
            </a:r>
            <a:endParaRPr lang="en-US" sz="2400" dirty="0" smtClean="0">
              <a:solidFill>
                <a:srgbClr val="FF0000"/>
              </a:solidFill>
            </a:endParaRPr>
          </a:p>
          <a:p>
            <a:pPr algn="ctr"/>
            <a:r>
              <a:rPr lang="en-US" sz="2400" dirty="0" smtClean="0">
                <a:solidFill>
                  <a:srgbClr val="FF0000"/>
                </a:solidFill>
                <a:latin typeface="Symbol" pitchFamily="18" charset="2"/>
              </a:rPr>
              <a:t>a</a:t>
            </a:r>
            <a:r>
              <a:rPr lang="en-US" sz="2400" baseline="-25000" dirty="0" smtClean="0">
                <a:solidFill>
                  <a:srgbClr val="FF0000"/>
                </a:solidFill>
              </a:rPr>
              <a:t>s</a:t>
            </a:r>
            <a:r>
              <a:rPr lang="en-US" sz="2400" dirty="0" smtClean="0">
                <a:solidFill>
                  <a:srgbClr val="FF0000"/>
                </a:solidFill>
              </a:rPr>
              <a:t> = 0.3</a:t>
            </a:r>
          </a:p>
        </p:txBody>
      </p:sp>
      <p:sp>
        <p:nvSpPr>
          <p:cNvPr id="9" name="TextBox 8"/>
          <p:cNvSpPr txBox="1"/>
          <p:nvPr/>
        </p:nvSpPr>
        <p:spPr>
          <a:xfrm>
            <a:off x="5410200" y="4381381"/>
            <a:ext cx="3581400" cy="1200329"/>
          </a:xfrm>
          <a:prstGeom prst="rect">
            <a:avLst/>
          </a:prstGeom>
          <a:noFill/>
        </p:spPr>
        <p:txBody>
          <a:bodyPr wrap="square" rtlCol="0">
            <a:spAutoFit/>
          </a:bodyPr>
          <a:lstStyle/>
          <a:p>
            <a:pPr algn="ctr"/>
            <a:r>
              <a:rPr lang="en-US" sz="2400" dirty="0" smtClean="0">
                <a:solidFill>
                  <a:srgbClr val="FF0000"/>
                </a:solidFill>
              </a:rPr>
              <a:t>Limit of infinitely massive scattering centers yields all </a:t>
            </a:r>
            <a:r>
              <a:rPr lang="en-US" sz="2400" dirty="0" err="1" smtClean="0">
                <a:solidFill>
                  <a:srgbClr val="FF0000"/>
                </a:solidFill>
              </a:rPr>
              <a:t>radiative</a:t>
            </a:r>
            <a:r>
              <a:rPr lang="en-US" sz="2400" dirty="0" smtClean="0">
                <a:solidFill>
                  <a:srgbClr val="FF0000"/>
                </a:solidFill>
              </a:rPr>
              <a:t> e-loss.</a:t>
            </a:r>
          </a:p>
        </p:txBody>
      </p:sp>
      <p:cxnSp>
        <p:nvCxnSpPr>
          <p:cNvPr id="11" name="Straight Arrow Connector 10"/>
          <p:cNvCxnSpPr/>
          <p:nvPr/>
        </p:nvCxnSpPr>
        <p:spPr>
          <a:xfrm>
            <a:off x="4800600" y="5257800"/>
            <a:ext cx="2895600" cy="6096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8600" y="1924110"/>
            <a:ext cx="5229252" cy="307777"/>
          </a:xfrm>
          <a:prstGeom prst="rect">
            <a:avLst/>
          </a:prstGeom>
        </p:spPr>
        <p:txBody>
          <a:bodyPr wrap="none">
            <a:spAutoFit/>
          </a:bodyPr>
          <a:lstStyle/>
          <a:p>
            <a:r>
              <a:rPr lang="en-US" sz="1400" dirty="0" smtClean="0"/>
              <a:t>C.E. Coleman-Smith, B. Muller:   http://arxiv.org/abs/arXiv:1209.3328</a:t>
            </a:r>
            <a:endParaRPr lang="en-US" sz="1400" dirty="0"/>
          </a:p>
        </p:txBody>
      </p:sp>
      <p:pic>
        <p:nvPicPr>
          <p:cNvPr id="13" name="Picture 2"/>
          <p:cNvPicPr>
            <a:picLocks noChangeAspect="1" noChangeArrowheads="1"/>
          </p:cNvPicPr>
          <p:nvPr/>
        </p:nvPicPr>
        <p:blipFill>
          <a:blip r:embed="rId3" cstate="print"/>
          <a:srcRect/>
          <a:stretch>
            <a:fillRect/>
          </a:stretch>
        </p:blipFill>
        <p:spPr bwMode="auto">
          <a:xfrm>
            <a:off x="5867400" y="2790885"/>
            <a:ext cx="2657475" cy="1343025"/>
          </a:xfrm>
          <a:prstGeom prst="rect">
            <a:avLst/>
          </a:prstGeom>
          <a:noFill/>
          <a:ln w="9525">
            <a:noFill/>
            <a:miter lim="800000"/>
            <a:headEnd/>
            <a:tailEnd/>
          </a:ln>
        </p:spPr>
      </p:pic>
      <p:sp>
        <p:nvSpPr>
          <p:cNvPr id="14" name="TextBox 13"/>
          <p:cNvSpPr txBox="1"/>
          <p:nvPr/>
        </p:nvSpPr>
        <p:spPr>
          <a:xfrm>
            <a:off x="1600200" y="6096000"/>
            <a:ext cx="1860509" cy="400110"/>
          </a:xfrm>
          <a:prstGeom prst="rect">
            <a:avLst/>
          </a:prstGeom>
          <a:noFill/>
        </p:spPr>
        <p:txBody>
          <a:bodyPr wrap="none" rtlCol="0">
            <a:spAutoFit/>
          </a:bodyPr>
          <a:lstStyle/>
          <a:p>
            <a:r>
              <a:rPr lang="en-US" sz="2000" b="1" dirty="0" smtClean="0"/>
              <a:t>Medium </a:t>
            </a:r>
            <a:r>
              <a:rPr lang="en-US" sz="2000" b="1" dirty="0" err="1" smtClean="0"/>
              <a:t>parton</a:t>
            </a:r>
            <a:endParaRPr lang="en-US" sz="2000" b="1" dirty="0" smtClean="0"/>
          </a:p>
        </p:txBody>
      </p:sp>
      <p:pic>
        <p:nvPicPr>
          <p:cNvPr id="15" name="Picture 2" descr="http://www.bnl.gov/bnlweb/pubaf/pr/photos/2010%5C02%5Ccollisions-300.jpg"/>
          <p:cNvPicPr>
            <a:picLocks noChangeAspect="1" noChangeArrowheads="1"/>
          </p:cNvPicPr>
          <p:nvPr/>
        </p:nvPicPr>
        <p:blipFill>
          <a:blip r:embed="rId4" cstate="print"/>
          <a:srcRect l="38074" t="67164" r="34236" b="7463"/>
          <a:stretch>
            <a:fillRect/>
          </a:stretch>
        </p:blipFill>
        <p:spPr bwMode="auto">
          <a:xfrm>
            <a:off x="5867400" y="2305110"/>
            <a:ext cx="2667000" cy="1889125"/>
          </a:xfrm>
          <a:prstGeom prst="rect">
            <a:avLst/>
          </a:prstGeom>
          <a:noFill/>
        </p:spPr>
      </p:pic>
      <p:cxnSp>
        <p:nvCxnSpPr>
          <p:cNvPr id="16" name="Straight Connector 15"/>
          <p:cNvCxnSpPr/>
          <p:nvPr/>
        </p:nvCxnSpPr>
        <p:spPr>
          <a:xfrm>
            <a:off x="5410200" y="321951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00800" y="321951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781800" y="321951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3"/>
          </p:cNvCxnSpPr>
          <p:nvPr/>
        </p:nvCxnSpPr>
        <p:spPr>
          <a:xfrm flipH="1">
            <a:off x="7620000" y="324967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975" y="762000"/>
            <a:ext cx="8210197" cy="954107"/>
          </a:xfrm>
          <a:prstGeom prst="rect">
            <a:avLst/>
          </a:prstGeom>
          <a:noFill/>
        </p:spPr>
        <p:txBody>
          <a:bodyPr wrap="none" rtlCol="0">
            <a:spAutoFit/>
          </a:bodyPr>
          <a:lstStyle/>
          <a:p>
            <a:pPr algn="ctr"/>
            <a:r>
              <a:rPr lang="en-US" sz="2800" dirty="0" err="1" smtClean="0">
                <a:solidFill>
                  <a:schemeClr val="bg1"/>
                </a:solidFill>
              </a:rPr>
              <a:t>qhat</a:t>
            </a:r>
            <a:r>
              <a:rPr lang="en-US" sz="2800" dirty="0" smtClean="0">
                <a:solidFill>
                  <a:schemeClr val="bg1"/>
                </a:solidFill>
              </a:rPr>
              <a:t>  </a:t>
            </a:r>
            <a:r>
              <a:rPr lang="en-US" sz="2800" dirty="0" smtClean="0">
                <a:solidFill>
                  <a:schemeClr val="bg1"/>
                </a:solidFill>
                <a:sym typeface="Wingdings" pitchFamily="2" charset="2"/>
              </a:rPr>
              <a:t></a:t>
            </a:r>
            <a:r>
              <a:rPr lang="en-US" sz="2800" dirty="0" smtClean="0">
                <a:solidFill>
                  <a:schemeClr val="bg1"/>
                </a:solidFill>
              </a:rPr>
              <a:t> scattering of leading </a:t>
            </a:r>
            <a:r>
              <a:rPr lang="en-US" sz="2800" dirty="0" err="1" smtClean="0">
                <a:solidFill>
                  <a:schemeClr val="bg1"/>
                </a:solidFill>
              </a:rPr>
              <a:t>parton</a:t>
            </a:r>
            <a:r>
              <a:rPr lang="en-US" sz="2800" dirty="0" smtClean="0">
                <a:solidFill>
                  <a:schemeClr val="bg1"/>
                </a:solidFill>
              </a:rPr>
              <a:t> </a:t>
            </a:r>
            <a:r>
              <a:rPr lang="en-US" sz="2800" dirty="0" smtClean="0">
                <a:solidFill>
                  <a:schemeClr val="bg1"/>
                </a:solidFill>
                <a:sym typeface="Wingdings" pitchFamily="2" charset="2"/>
              </a:rPr>
              <a:t> radiation e-loss</a:t>
            </a:r>
          </a:p>
          <a:p>
            <a:pPr algn="ctr"/>
            <a:r>
              <a:rPr lang="en-US" sz="2800" dirty="0" err="1" smtClean="0">
                <a:solidFill>
                  <a:schemeClr val="bg1"/>
                </a:solidFill>
                <a:sym typeface="Wingdings" pitchFamily="2" charset="2"/>
              </a:rPr>
              <a:t>ehat</a:t>
            </a:r>
            <a:r>
              <a:rPr lang="en-US" sz="2800" dirty="0" smtClean="0">
                <a:solidFill>
                  <a:schemeClr val="bg1"/>
                </a:solidFill>
                <a:sym typeface="Wingdings" pitchFamily="2" charset="2"/>
              </a:rPr>
              <a:t>   energy transferred to the QGP medium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chemeClr val="bg1"/>
                </a:solidFill>
              </a:rPr>
              <a:t>Deeper Connections</a:t>
            </a:r>
            <a:endParaRPr lang="en-US" dirty="0">
              <a:solidFill>
                <a:schemeClr val="bg1"/>
              </a:solidFill>
            </a:endParaRPr>
          </a:p>
        </p:txBody>
      </p:sp>
      <p:pic>
        <p:nvPicPr>
          <p:cNvPr id="10241" name="Picture 1"/>
          <p:cNvPicPr>
            <a:picLocks noChangeAspect="1" noChangeArrowheads="1"/>
          </p:cNvPicPr>
          <p:nvPr/>
        </p:nvPicPr>
        <p:blipFill>
          <a:blip r:embed="rId2" cstate="print"/>
          <a:srcRect t="5264"/>
          <a:stretch>
            <a:fillRect/>
          </a:stretch>
        </p:blipFill>
        <p:spPr bwMode="auto">
          <a:xfrm>
            <a:off x="685800" y="1941830"/>
            <a:ext cx="7467600" cy="491617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685800" y="1752600"/>
            <a:ext cx="7467600" cy="506374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8600" y="685800"/>
            <a:ext cx="8715375" cy="9782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cstate="print">
            <a:clrChange>
              <a:clrFrom>
                <a:srgbClr val="FFFFFF"/>
              </a:clrFrom>
              <a:clrTo>
                <a:srgbClr val="FFFFFF">
                  <a:alpha val="0"/>
                </a:srgbClr>
              </a:clrTo>
            </a:clrChange>
          </a:blip>
          <a:srcRect t="68703" r="36887"/>
          <a:stretch>
            <a:fillRect/>
          </a:stretch>
        </p:blipFill>
        <p:spPr bwMode="auto">
          <a:xfrm>
            <a:off x="621494" y="4600045"/>
            <a:ext cx="4953953" cy="1935898"/>
          </a:xfrm>
          <a:prstGeom prst="rect">
            <a:avLst/>
          </a:prstGeom>
          <a:noFill/>
          <a:ln w="9525">
            <a:noFill/>
            <a:miter lim="800000"/>
            <a:headEnd/>
            <a:tailEnd/>
          </a:ln>
        </p:spPr>
      </p:pic>
      <p:sp>
        <p:nvSpPr>
          <p:cNvPr id="19" name="Right Brace 18"/>
          <p:cNvSpPr/>
          <p:nvPr/>
        </p:nvSpPr>
        <p:spPr>
          <a:xfrm rot="5400000">
            <a:off x="2820389" y="5667998"/>
            <a:ext cx="197793" cy="1112603"/>
          </a:xfrm>
          <a:prstGeom prst="rightBrace">
            <a:avLst>
              <a:gd name="adj1" fmla="val 81620"/>
              <a:gd name="adj2" fmla="val 50000"/>
            </a:avLst>
          </a:prstGeom>
          <a:noFill/>
          <a:ln w="381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 name="Picture 6"/>
          <p:cNvPicPr>
            <a:picLocks noChangeAspect="1" noChangeArrowheads="1"/>
          </p:cNvPicPr>
          <p:nvPr/>
        </p:nvPicPr>
        <p:blipFill>
          <a:blip r:embed="rId2" cstate="print"/>
          <a:srcRect/>
          <a:stretch>
            <a:fillRect/>
          </a:stretch>
        </p:blipFill>
        <p:spPr bwMode="auto">
          <a:xfrm>
            <a:off x="608875" y="350442"/>
            <a:ext cx="7849325" cy="6185500"/>
          </a:xfrm>
          <a:prstGeom prst="rect">
            <a:avLst/>
          </a:prstGeom>
          <a:noFill/>
          <a:ln w="9525">
            <a:noFill/>
            <a:miter lim="800000"/>
            <a:headEnd/>
            <a:tailEnd/>
          </a:ln>
        </p:spPr>
      </p:pic>
      <p:sp>
        <p:nvSpPr>
          <p:cNvPr id="7" name="Rectangle 6"/>
          <p:cNvSpPr/>
          <p:nvPr/>
        </p:nvSpPr>
        <p:spPr>
          <a:xfrm>
            <a:off x="1517478" y="5321254"/>
            <a:ext cx="6574756" cy="439827"/>
          </a:xfrm>
          <a:prstGeom prst="rect">
            <a:avLst/>
          </a:prstGeom>
          <a:gradFill flip="none" rotWithShape="0">
            <a:gsLst>
              <a:gs pos="0">
                <a:srgbClr val="000000">
                  <a:alpha val="67000"/>
                </a:srgbClr>
              </a:gs>
              <a:gs pos="20000">
                <a:srgbClr val="000040"/>
              </a:gs>
              <a:gs pos="50000">
                <a:srgbClr val="400040"/>
              </a:gs>
              <a:gs pos="75000">
                <a:srgbClr val="8F0040"/>
              </a:gs>
              <a:gs pos="89999">
                <a:srgbClr val="F27300"/>
              </a:gs>
              <a:gs pos="100000">
                <a:srgbClr val="FFBF00"/>
              </a:gs>
            </a:gsLst>
            <a:lin ang="2160000" scaled="0"/>
            <a:tileRect/>
          </a:gradFill>
          <a:ln w="25400" cap="flat">
            <a:solidFill>
              <a:srgbClr val="557E8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
        <p:nvSpPr>
          <p:cNvPr id="9" name="TextBox 8"/>
          <p:cNvSpPr txBox="1"/>
          <p:nvPr/>
        </p:nvSpPr>
        <p:spPr>
          <a:xfrm>
            <a:off x="1352928" y="5958165"/>
            <a:ext cx="3208379"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3200" b="1" dirty="0" smtClean="0">
                <a:solidFill>
                  <a:schemeClr val="tx1"/>
                </a:solidFill>
                <a:sym typeface="Wingdings" pitchFamily="2" charset="2"/>
              </a:rPr>
              <a:t>Most Perfect Fluid</a:t>
            </a:r>
            <a:endParaRPr kumimoji="0" lang="en-US" sz="5400" b="1" i="0" u="none" strike="noStrike" cap="none" spc="0" normalizeH="0" baseline="0" dirty="0">
              <a:ln>
                <a:noFill/>
              </a:ln>
              <a:solidFill>
                <a:schemeClr val="tx1"/>
              </a:solidFill>
              <a:effectLst/>
              <a:uFillTx/>
              <a:latin typeface="Helvetica Neue Light"/>
              <a:ea typeface="Helvetica Neue Light"/>
              <a:cs typeface="Helvetica Neue Light"/>
              <a:sym typeface="Helvetica Neue Light"/>
            </a:endParaRPr>
          </a:p>
        </p:txBody>
      </p:sp>
      <p:sp>
        <p:nvSpPr>
          <p:cNvPr id="48130" name="AutoShape 2" descr="data:image/jpeg;base64,/9j/4AAQSkZJRgABAQAAAQABAAD/2wCEAAkGBxASEBISEBMWEBAQEA8QDw8REBAPEA8VFBQWFxQUExMYHDQgGBolGxUUITEhJSkrLy46Fx8zODMuNygtLi0BCgoKDg0OGhAQGiwkHB0sLCwsLCwsLCwsLCwsLCwsLCwsLCwsLCwsLCwsLCwsLCw3LCwsLCwsLCwsLCwsLCwsLP/AABEIAMIBAwMBIgACEQEDEQH/xAAcAAEAAgIDAQAAAAAAAAAAAAAABQYEBwECAwj/xAA/EAACAgECAwUFBQUGBwEAAAAAAQIDBAUREiExBhNBcYEHFCJRYSMyQpGhQ1JicoIkU5KisdEWMzREY8HwFf/EABcBAQEBAQAAAAAAAAAAAAAAAAABAgP/xAAcEQEBAQEAAwEBAAAAAAAAAAAAARECITFREkH/2gAMAwEAAhEDEQA/AN4gAAAAAAAAAAAAAAAAAAAAAAAAAAAAAAAAAAAAAAAAAAAAAAAAAAAAAMXUdRox4OzIthTWus7JxhH82Qf/ABf3nLDxMnLXTvVWsajzVl7jxL6xTCbFmBW45WsT6Y2JQv48u6+Xqo0pfqz2S1ZdXhy+UeHJr/zbv/QGp4EIs/Phv3uHCxLp7rlRnN/03Rgl/iZ6U9osdyULHLGsk1GMMmEsdzk/w1yl8Nj5P7jYNS4ACgAAAAAAAAAAAAAAAAAAAAAAAAAAAAAAcNgGyrWdobcuU6tLSlGDcLNQsW+NXJcnGpftpL6fD9TBtss1iyVdcpVaRXJwtthJws1KcXtKFclzjQmtnJc5dFy63LExa6q411QjXXXFRhXBKMYJdEkugZ9oPS+x+PXNXXuWdlLn7zlNWSj9KofdqX0ikWIALJgAAodL6Yzi4TipwktpQklKMl8mnyaO4AgnollHxYFndJf9na5TxJdOUPxUclsuD4Vu24SMrS9YjbJ1TjKjJgt549m3Fw77cdclysr5r4o/PZ7PkSZg6vpVeRBKe8Zwlx031tRux57bKdctuT5tNPdNNppptMmM4EJpGqWK14mXssqMHOuyKcasytPZ21J9JJtKUN3wtrqpJubCgAAAAAAAAAAAAAAAAAAAAAAAAAAFM7WZVmXk16XjycFOCv1K6LalTjbtRqjJdJ2NNfRJvxLLquoQoqstsfDXVXOyb+UYRcpP8kQXs7wJrGll3rbK1Gx5d6fWEZL7GryhXwr8yJfiy4eLXVXCqqKrrrjGEIRW0YxS2SSPYAqgAAAAAAAAAAjde0pZFSSl3d1clbjXpbyotjvwyXzXNqUfxKUk+TOvZ7VHkVNzj3d9U5U5VO+/dWw24kn4xacZRfjGcX4koVvU/wCy59OQuVOY4YeUvBWc/dbfo+Juv695D90IsgACgAAAAAAAAAAAAAAAAAAAADg6WTO7MPJnyJRUvaDJ214+GuufmY+PPZ7fZJu2704Kmv6i8xikklySSSXy2KLkfaazp8X0qp1G/b+JKmuL9FZJf1MvZYk9gACgAAAAAAAAAAER2u055GFkVRfDN1ylVPxhZD4q5r6qST9CXOJLdNfNbBKj+z2pe84mPkbcLvpqslH9yUopyj6PdehIlX9nU37pZW/2GZm1rk1spXSsgufgo2R/QtAIAAKAAAAAAAAAAAAAAAAAADrIjsyRIyI3OIKziy21nFf7+FqMF5qzFl/oXo19lWd3nYFu3L3mePN7c4xvpsS5+CdkKl+RsEsSAACgAAAAAAAAAAAGHrOfDHx7r58oUU2Wy267Qi5cl4vkBAez2W9eY1zT1C/b0rqT/VMtZTPZJdCemxshJTVuRlWyklKK4rLZTcdpLf4eLh/pezLmEnoAAUAAAAAAAAAAAAAAAAAAHWRG53QkpGBlrkQU/tBiyspsVa3tjwXUeH2tMlZVz8PjhFfmXXR9QhkY9N9b3hdVC2D+koprdeHUruTHZnXshldzdZiS5V2OeTiPw+J7307/ADjOXGly5WJL7rERcAAVQAAAAAAAAAADWXt+1zuNMWPF/a51sa0k9pd3W1Oxr58+CP8AWbMnJJNt7JJttvZJLq2z5f7b65fq+rSsxN3XjcNeH8nwT+Gez5bzse/Pw4U+gG6vZhbXj6fRiNOE6FwT33+Oyf2ljgurjxWOO/5eBdovdbro+h8/1+0fIhvDV6d5qUqKchQ4Iwf2kbrEo/ealKuT4W9+COyW+5uTR9SruqVuFdDLp8OCUVYvo1yW/Tk1F/NlROgwY6pX0l8LX3lL4XH6uMufg/y5bnlk9oMOuyFVl9cLLE3CMppb7bePRdV1+ZDUmDhM5CgAAAAAAAAAAAAAAAOsjFviZbPKyJKIDMqIjPxONLaXBZXNW02pbuqyO/DJLxWzaa8VKS8SzZNW5FX1bGaJXs7rPvEGpx7vIq2jkU778LfScH+KuXWMvNPaSlFSxRcjHlxRtql3V9e/d27cS2f3q7I7/HW9lvHddE000mrDouvRtaqtj3OTw7uri4oWJdZUT2XeR9FJbrdLdb6l1EyACqAAAAAAOJSSTbeyXNt8kik9qO2M+KWLp0Vfk9Jz3cacdP8AFbNL4fol8T8F4oluIP2z9ob+7jp+HFyeTvDJtgm+CLaSqbX3VL4m2/CEl4vardkuzscPglF73pScrHzjxSW26j9PD1+ZbNI7OqpSlOTuvtalffJbStkuiS/DBdFFdPPdmZPS/kY6t/hL9YuJi484QjlVRtUa5xblFWxcrGu8k4vpvwrb5L5EDl+zqVNnvOiZUsS3blXxylVP+Hi5vb6SUkWJ0yieU7mt+FuLf3tm0pLxT81y36ok6sa9qfZ7Q8uu7udYp+LuqIRyK+FRguOyffxS5PfaqW0Xz9322+JpVyu7E1PLy7J5E8a669PF4pNqNUI8MISTfxvbh35/g+pK+1PtGlRLFUftsqcLb5bfAqa3tTGHrH/LL941SdZ0z1Nbf0/Xdb0jbf8AtmGn1jvbWl/L96Hpy8zZPZP2p6fmJRnJY1r23jZJd22/lPw9dj530PthmY3KM+8r/u7PiXo+qLJDK0nUOct8DLf7SHwxlL6/hf6M1kvpz88vp6Mk1uuafNNc0zk+ddP1TW9J51y97xFz2jvZDb5uvrD0/M2N2R9rmBl7Rufutz8Jvet+UvD1/MzZjc6jYgOtdiklKLUotbqSaaa+aaOxGgAAAAAAAAAADrJHYAYtsDByMclpI8LKyCvXUbGHlY0Zx4Zx4lumt904yXSUWucZLwktmvAsV1BgX4piwYeFqWVTy4veql0jbLgvivlG1LazlskpJPxc2StHajGa+1k8aXLdZEe6im/BW/8ALk/5ZMi7KWjzaZf0i313Rkt4yUk+jTTT9Q7Y/Nfmihy0qhty7mtTfJzjXGM39HNLc8JaFQ+sZP6O6/b8uIv6h5XrM1XHqTlbbCEVzblJJLzZXcrt9jtbYcLM6T5J48eKrf63NqteskyJxOzeJCXFDGpjP9/ua+P/ABNbkzVjsumVBZNeoZj/ALVb7tTv/wBNjSbskvlO/ZcP9C4ufKZLabpNdUFCqCrgt3wxXi+rb6tvxb5slKcYzascE5YVeKcyxSVjScuojSu5GF9CFz8H5F3sx9zAysHcYjVOv6DRkra+HE47qM18M4+Ul/o+Rr7WewV1e8seXfR/ce0bF/6l+nkb4z9I38CCytNlEnmI+d7qZQk4zi4SXWMk4teaZ5m8NW0em9cN1amvBtbSj5SXNFF1jsFNbyxZca691PZT8oy6P12LOjULoXavLxWu7m5Q/u57yj6eKLNHUdK1B/bx9yyn+2r2jFv5vwfrsyh5WNZXJwsi4SXWMk0/PyPE6TpLzK2tg361pPx4tnvmJ12h8cdv4qfDzj+ZsLsl7YsLJ2hk/wBlt6Nvd1N+fWPruvqfP2jdpMvFf2NjUf7uXxQfp4ehZXrunZ/LNq92v8Mmrlu/nJ7c/Vepcl9M+Y+o6L4Tip1yU4SW8ZRalFr6NHofNGnLVtN+206/3vH6uMHxpr+Kp9fNbvyNgdk/bXi3NV50fdbejsSlKpv+JdYfqZvNizptc42PHDy67YKyqcbK5LeM4SU4vyaPcjYAAAAAAAAcNHIA8pVnjOkyzjYgjLMUx5YRMuB1dZMEL7kcrBJnugqhgi4YZkV4pnKBzwlHjCk9YxO2xyMDYAFHGx0nA9ABg3YyZG5Onp+BPtHlOoiKXm6Pv4EDl6XKPgbItxyPycFPwJiY1Vqml12x4bq1OPhxLmvJ9U/IpOsdhOssaX17qx/pGf8Av+ZvHN0dPfkV/M0iS6Izlg+fszDtqlw2wcJfKS23+qfivIxzd2fp0ZxcbYKcf3ZLdenyZStX7Dx5yxpcP/jm24+kuq9d/M1Ol1VdK1nIxpcVFkofOO+8X5xfIs3/ABDg5i4dQp7q3bZZVPJ/Tdf77oqedp9tMuG2Dg/Ddcn5SXJ+hjG50l5lbC03H1LAff6Vk+8Ub8TjVJSbXXayl8penP6I2D2T9t9E2qtRrePZ0d0E5V7/AMUPvR9NzQuBn3Uy46Zyrl84vbfzXRljj2jxslKGoUpy6LKpSjav5l4/r5GvFZyx9XafqFN9asosjbXLpOuSkv08TJPlfTaczDbydJy++rjznCMuGxJc9rKnykv/ALY+keyOo2ZOBi5FyUbL8eq2aXJbyinuvNbP1M2Y1z1qXABGgAAAAAAAAAAAAAAAAAAAAAAAAAAdZRPGdRkHGwEfbjmBkYKfgTsoHjOoiKhm6On4FeztFa6GyLMcwr8JPwJhjUufp26cZwUovrGSTT9Cnar2LhLeVD7uXXglvKHkn1X6m9MzR0/Ar2d2f+SJliPn3UNMupe1sHHwUusX5SXIxDeuToj2cZR4ovk01un5ojF7JYZO7rk8aT6fDx17/wAu+69H6GpV1rnsVolubnU4tTlHvpbWzi2uCpc7JN/y79er2XifYePTGEIwguGEIxhCK6RjFbJL0RSvZn7O6dKhObl3+VcuGd3DwqMN91XBb8lvs389l8kXkoAAKAAAAAAAAAAAAAAAAAAAAcE0cnG4OCDsDgIo5ABQONjkAdHA85VHuCYMKeOeE8FPwJPYbARH/wCTF+BmY2JGHRGXsAY5QOEclAAAAAAAAAAAAAAAAAAAAAAOACAACAcgFAAFAAAAAAAAAAAAAAAA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37"/>
          <p:cNvGrpSpPr/>
          <p:nvPr/>
        </p:nvGrpSpPr>
        <p:grpSpPr>
          <a:xfrm>
            <a:off x="5676175" y="609600"/>
            <a:ext cx="2514600" cy="2514600"/>
            <a:chOff x="7010400" y="1905000"/>
            <a:chExt cx="2514600" cy="2514600"/>
          </a:xfrm>
        </p:grpSpPr>
        <p:grpSp>
          <p:nvGrpSpPr>
            <p:cNvPr id="3" name="Group 29"/>
            <p:cNvGrpSpPr/>
            <p:nvPr/>
          </p:nvGrpSpPr>
          <p:grpSpPr>
            <a:xfrm>
              <a:off x="7010400" y="1905000"/>
              <a:ext cx="2514600" cy="2514600"/>
              <a:chOff x="7010400" y="1905000"/>
              <a:chExt cx="2514600" cy="2514600"/>
            </a:xfrm>
          </p:grpSpPr>
          <p:pic>
            <p:nvPicPr>
              <p:cNvPr id="48136" name="Picture 8" descr="http://2.bp.blogspot.com/-AsDLiRVS1Fg/ULq_Zx7XKWI/AAAAAAAAAM0/iaGSiLlnKmU/s1600/magnifying%2Bglas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10400" y="1905000"/>
                <a:ext cx="2514600" cy="2514600"/>
              </a:xfrm>
              <a:prstGeom prst="rect">
                <a:avLst/>
              </a:prstGeom>
              <a:noFill/>
            </p:spPr>
          </p:pic>
          <p:sp>
            <p:nvSpPr>
              <p:cNvPr id="25" name="Oval 24"/>
              <p:cNvSpPr/>
              <p:nvPr/>
            </p:nvSpPr>
            <p:spPr>
              <a:xfrm>
                <a:off x="7239000" y="2133600"/>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noChangeArrowheads="1"/>
              </p:cNvPicPr>
              <p:nvPr/>
            </p:nvPicPr>
            <p:blipFill>
              <a:blip r:embed="rId4" cstate="print">
                <a:clrChange>
                  <a:clrFrom>
                    <a:srgbClr val="FFFFFF"/>
                  </a:clrFrom>
                  <a:clrTo>
                    <a:srgbClr val="FFFFFF">
                      <a:alpha val="0"/>
                    </a:srgbClr>
                  </a:clrTo>
                </a:clrChange>
              </a:blip>
              <a:srcRect r="55736"/>
              <a:stretch>
                <a:fillRect/>
              </a:stretch>
            </p:blipFill>
            <p:spPr bwMode="auto">
              <a:xfrm>
                <a:off x="7315200" y="2286000"/>
                <a:ext cx="892833" cy="901415"/>
              </a:xfrm>
              <a:prstGeom prst="rect">
                <a:avLst/>
              </a:prstGeom>
              <a:noFill/>
              <a:ln w="9525">
                <a:noFill/>
                <a:miter lim="800000"/>
                <a:headEnd/>
                <a:tailEnd/>
              </a:ln>
            </p:spPr>
          </p:pic>
        </p:grpSp>
        <p:sp>
          <p:nvSpPr>
            <p:cNvPr id="37" name="TextBox 36"/>
            <p:cNvSpPr txBox="1"/>
            <p:nvPr/>
          </p:nvSpPr>
          <p:spPr>
            <a:xfrm rot="749638">
              <a:off x="7615398" y="2528287"/>
              <a:ext cx="914401" cy="762000"/>
            </a:xfrm>
            <a:prstGeom prst="rect">
              <a:avLst/>
            </a:prstGeom>
            <a:noFill/>
          </p:spPr>
          <p:txBody>
            <a:bodyPr wrap="none" rtlCol="0">
              <a:prstTxWarp prst="textArchUp">
                <a:avLst>
                  <a:gd name="adj" fmla="val 10669852"/>
                </a:avLst>
              </a:prstTxWarp>
              <a:spAutoFit/>
            </a:bodyPr>
            <a:lstStyle/>
            <a:p>
              <a:r>
                <a:rPr lang="en-US" dirty="0" smtClean="0">
                  <a:solidFill>
                    <a:schemeClr val="tx2"/>
                  </a:solidFill>
                </a:rPr>
                <a:t>Bare Color</a:t>
              </a:r>
            </a:p>
            <a:p>
              <a:r>
                <a:rPr lang="en-US" dirty="0" smtClean="0">
                  <a:solidFill>
                    <a:schemeClr val="tx2"/>
                  </a:solidFill>
                </a:rPr>
                <a:t>Charges</a:t>
              </a:r>
            </a:p>
          </p:txBody>
        </p:sp>
      </p:grpSp>
      <p:grpSp>
        <p:nvGrpSpPr>
          <p:cNvPr id="5" name="Group 40"/>
          <p:cNvGrpSpPr/>
          <p:nvPr/>
        </p:nvGrpSpPr>
        <p:grpSpPr>
          <a:xfrm>
            <a:off x="3618775" y="3048000"/>
            <a:ext cx="2514600" cy="2514600"/>
            <a:chOff x="8610600" y="0"/>
            <a:chExt cx="2514600" cy="2514600"/>
          </a:xfrm>
        </p:grpSpPr>
        <p:grpSp>
          <p:nvGrpSpPr>
            <p:cNvPr id="6" name="Group 34"/>
            <p:cNvGrpSpPr/>
            <p:nvPr/>
          </p:nvGrpSpPr>
          <p:grpSpPr>
            <a:xfrm>
              <a:off x="8610600" y="0"/>
              <a:ext cx="2514600" cy="2514600"/>
              <a:chOff x="8610600" y="0"/>
              <a:chExt cx="2514600" cy="2514600"/>
            </a:xfrm>
          </p:grpSpPr>
          <p:pic>
            <p:nvPicPr>
              <p:cNvPr id="27" name="Picture 8" descr="http://2.bp.blogspot.com/-AsDLiRVS1Fg/ULq_Zx7XKWI/AAAAAAAAAM0/iaGSiLlnKmU/s1600/magnifying%2Bglas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8" name="Oval 27"/>
              <p:cNvSpPr/>
              <p:nvPr/>
            </p:nvSpPr>
            <p:spPr>
              <a:xfrm>
                <a:off x="8839200" y="228600"/>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839200" y="405235"/>
                <a:ext cx="990600" cy="890165"/>
              </a:xfrm>
              <a:prstGeom prst="rect">
                <a:avLst/>
              </a:prstGeom>
              <a:noFill/>
              <a:ln w="9525">
                <a:noFill/>
                <a:miter lim="800000"/>
                <a:headEnd/>
                <a:tailEnd/>
              </a:ln>
            </p:spPr>
          </p:pic>
        </p:grpSp>
        <p:sp>
          <p:nvSpPr>
            <p:cNvPr id="39" name="TextBox 38"/>
            <p:cNvSpPr txBox="1"/>
            <p:nvPr/>
          </p:nvSpPr>
          <p:spPr>
            <a:xfrm rot="749638">
              <a:off x="9195892" y="783040"/>
              <a:ext cx="963016" cy="585148"/>
            </a:xfrm>
            <a:prstGeom prst="rect">
              <a:avLst/>
            </a:prstGeom>
            <a:noFill/>
          </p:spPr>
          <p:txBody>
            <a:bodyPr wrap="none" rtlCol="0">
              <a:prstTxWarp prst="textArchUp">
                <a:avLst>
                  <a:gd name="adj" fmla="val 10669852"/>
                </a:avLst>
              </a:prstTxWarp>
              <a:spAutoFit/>
            </a:bodyPr>
            <a:lstStyle/>
            <a:p>
              <a:r>
                <a:rPr lang="en-US" sz="1600" dirty="0" smtClean="0">
                  <a:solidFill>
                    <a:schemeClr val="tx2"/>
                  </a:solidFill>
                </a:rPr>
                <a:t>Thermal Mass</a:t>
              </a:r>
            </a:p>
            <a:p>
              <a:r>
                <a:rPr lang="en-US" sz="1600" dirty="0" smtClean="0">
                  <a:solidFill>
                    <a:schemeClr val="tx2"/>
                  </a:solidFill>
                </a:rPr>
                <a:t> Gluons</a:t>
              </a:r>
            </a:p>
          </p:txBody>
        </p:sp>
      </p:grpSp>
      <p:grpSp>
        <p:nvGrpSpPr>
          <p:cNvPr id="8" name="Group 41"/>
          <p:cNvGrpSpPr/>
          <p:nvPr/>
        </p:nvGrpSpPr>
        <p:grpSpPr>
          <a:xfrm>
            <a:off x="1561375" y="3810000"/>
            <a:ext cx="2514600" cy="2514600"/>
            <a:chOff x="2133600" y="-2133600"/>
            <a:chExt cx="2514600" cy="2514600"/>
          </a:xfrm>
        </p:grpSpPr>
        <p:pic>
          <p:nvPicPr>
            <p:cNvPr id="32" name="Picture 8" descr="http://2.bp.blogspot.com/-AsDLiRVS1Fg/ULq_Zx7XKWI/AAAAAAAAAM0/iaGSiLlnKmU/s1600/magnifying%2Bglas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2133600"/>
              <a:ext cx="2514600" cy="2514600"/>
            </a:xfrm>
            <a:prstGeom prst="rect">
              <a:avLst/>
            </a:prstGeom>
            <a:noFill/>
          </p:spPr>
        </p:pic>
        <p:sp>
          <p:nvSpPr>
            <p:cNvPr id="33" name="Oval 32"/>
            <p:cNvSpPr/>
            <p:nvPr/>
          </p:nvSpPr>
          <p:spPr>
            <a:xfrm>
              <a:off x="2362200" y="-1905000"/>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749638">
              <a:off x="2414618" y="-1220589"/>
              <a:ext cx="963016" cy="590007"/>
            </a:xfrm>
            <a:prstGeom prst="rect">
              <a:avLst/>
            </a:prstGeom>
            <a:noFill/>
          </p:spPr>
          <p:txBody>
            <a:bodyPr wrap="none" rtlCol="0">
              <a:prstTxWarp prst="textArchUp">
                <a:avLst>
                  <a:gd name="adj" fmla="val 10669852"/>
                </a:avLst>
              </a:prstTxWarp>
              <a:spAutoFit/>
            </a:bodyPr>
            <a:lstStyle/>
            <a:p>
              <a:pPr algn="ctr"/>
              <a:r>
                <a:rPr lang="en-US" sz="1600" dirty="0" smtClean="0">
                  <a:solidFill>
                    <a:schemeClr val="tx2"/>
                  </a:solidFill>
                </a:rPr>
                <a:t>Color </a:t>
              </a:r>
            </a:p>
            <a:p>
              <a:pPr algn="ctr"/>
              <a:r>
                <a:rPr lang="en-US" sz="1600" dirty="0" smtClean="0">
                  <a:solidFill>
                    <a:schemeClr val="tx2"/>
                  </a:solidFill>
                </a:rPr>
                <a:t>Magnetic</a:t>
              </a:r>
            </a:p>
            <a:p>
              <a:pPr algn="ctr"/>
              <a:r>
                <a:rPr lang="en-US" sz="1600" dirty="0" smtClean="0">
                  <a:solidFill>
                    <a:schemeClr val="tx2"/>
                  </a:solidFill>
                </a:rPr>
                <a:t> Monopoles?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A New Detector at RHIC</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solidFill>
                  <a:schemeClr val="bg1"/>
                </a:solidFill>
              </a:rPr>
              <a:pPr/>
              <a:t>23</a:t>
            </a:fld>
            <a:endParaRPr lang="en-US">
              <a:solidFill>
                <a:schemeClr val="bg1"/>
              </a:solidFill>
            </a:endParaRPr>
          </a:p>
        </p:txBody>
      </p:sp>
      <p:sp>
        <p:nvSpPr>
          <p:cNvPr id="9" name="TextBox 8"/>
          <p:cNvSpPr txBox="1"/>
          <p:nvPr/>
        </p:nvSpPr>
        <p:spPr>
          <a:xfrm>
            <a:off x="6096000" y="856595"/>
            <a:ext cx="3048000" cy="4401205"/>
          </a:xfrm>
          <a:prstGeom prst="rect">
            <a:avLst/>
          </a:prstGeom>
          <a:noFill/>
        </p:spPr>
        <p:txBody>
          <a:bodyPr wrap="square" rtlCol="0">
            <a:spAutoFit/>
          </a:bodyPr>
          <a:lstStyle/>
          <a:p>
            <a:pPr algn="ctr"/>
            <a:r>
              <a:rPr lang="en-US" sz="2400" dirty="0" err="1" smtClean="0">
                <a:solidFill>
                  <a:schemeClr val="bg1"/>
                </a:solidFill>
              </a:rPr>
              <a:t>BaBar</a:t>
            </a:r>
            <a:r>
              <a:rPr lang="en-US" sz="2400" dirty="0" smtClean="0">
                <a:solidFill>
                  <a:schemeClr val="bg1"/>
                </a:solidFill>
              </a:rPr>
              <a:t> Magnet 1.5 T</a:t>
            </a:r>
          </a:p>
          <a:p>
            <a:pPr algn="ctr"/>
            <a:endParaRPr lang="en-US" sz="1600" dirty="0" smtClean="0">
              <a:solidFill>
                <a:schemeClr val="bg1"/>
              </a:solidFill>
            </a:endParaRPr>
          </a:p>
          <a:p>
            <a:pPr algn="ctr"/>
            <a:r>
              <a:rPr lang="en-US" sz="2400" dirty="0" smtClean="0">
                <a:solidFill>
                  <a:schemeClr val="bg1"/>
                </a:solidFill>
              </a:rPr>
              <a:t>Coverage |</a:t>
            </a:r>
            <a:r>
              <a:rPr lang="en-US" sz="2400" dirty="0" smtClean="0">
                <a:solidFill>
                  <a:schemeClr val="bg1"/>
                </a:solidFill>
                <a:latin typeface="Symbol" pitchFamily="18" charset="2"/>
              </a:rPr>
              <a:t>h</a:t>
            </a:r>
            <a:r>
              <a:rPr lang="en-US" sz="2400" dirty="0" smtClean="0">
                <a:solidFill>
                  <a:schemeClr val="bg1"/>
                </a:solidFill>
              </a:rPr>
              <a:t>| &lt; 1.1</a:t>
            </a:r>
          </a:p>
          <a:p>
            <a:pPr algn="ctr"/>
            <a:endParaRPr lang="en-US" sz="1600" dirty="0" smtClean="0">
              <a:solidFill>
                <a:schemeClr val="bg1"/>
              </a:solidFill>
            </a:endParaRPr>
          </a:p>
          <a:p>
            <a:pPr algn="ctr"/>
            <a:r>
              <a:rPr lang="en-US" sz="2400" dirty="0" smtClean="0">
                <a:solidFill>
                  <a:schemeClr val="bg1"/>
                </a:solidFill>
              </a:rPr>
              <a:t>All silicon tracking</a:t>
            </a:r>
          </a:p>
          <a:p>
            <a:pPr algn="ctr"/>
            <a:r>
              <a:rPr lang="en-US" sz="2400" dirty="0" smtClean="0">
                <a:solidFill>
                  <a:schemeClr val="bg1"/>
                </a:solidFill>
              </a:rPr>
              <a:t>Heavy flavor tagging</a:t>
            </a:r>
          </a:p>
          <a:p>
            <a:pPr algn="ctr"/>
            <a:endParaRPr lang="en-US" sz="1600" dirty="0" smtClean="0">
              <a:solidFill>
                <a:schemeClr val="bg1"/>
              </a:solidFill>
            </a:endParaRPr>
          </a:p>
          <a:p>
            <a:pPr algn="ctr"/>
            <a:r>
              <a:rPr lang="en-US" sz="2400" dirty="0" smtClean="0">
                <a:solidFill>
                  <a:schemeClr val="bg1"/>
                </a:solidFill>
              </a:rPr>
              <a:t>Electromagnetic</a:t>
            </a:r>
          </a:p>
          <a:p>
            <a:pPr algn="ctr"/>
            <a:r>
              <a:rPr lang="en-US" sz="2400" dirty="0" smtClean="0">
                <a:solidFill>
                  <a:schemeClr val="bg1"/>
                </a:solidFill>
              </a:rPr>
              <a:t>Calorimeter</a:t>
            </a:r>
          </a:p>
          <a:p>
            <a:pPr algn="ctr"/>
            <a:endParaRPr lang="en-US" sz="1600" dirty="0" smtClean="0">
              <a:solidFill>
                <a:schemeClr val="bg1"/>
              </a:solidFill>
            </a:endParaRPr>
          </a:p>
          <a:p>
            <a:pPr algn="ctr"/>
            <a:r>
              <a:rPr lang="en-US" sz="2400" dirty="0" smtClean="0">
                <a:solidFill>
                  <a:schemeClr val="bg1"/>
                </a:solidFill>
              </a:rPr>
              <a:t>Two longitudinal </a:t>
            </a:r>
          </a:p>
          <a:p>
            <a:pPr algn="ctr"/>
            <a:r>
              <a:rPr lang="en-US" sz="2400" dirty="0" smtClean="0">
                <a:solidFill>
                  <a:schemeClr val="bg1"/>
                </a:solidFill>
              </a:rPr>
              <a:t>Segment </a:t>
            </a:r>
            <a:r>
              <a:rPr lang="en-US" sz="2400" dirty="0" err="1" smtClean="0">
                <a:solidFill>
                  <a:schemeClr val="bg1"/>
                </a:solidFill>
              </a:rPr>
              <a:t>Hadronic</a:t>
            </a:r>
            <a:r>
              <a:rPr lang="en-US" sz="2400" dirty="0" smtClean="0">
                <a:solidFill>
                  <a:schemeClr val="bg1"/>
                </a:solidFill>
              </a:rPr>
              <a:t> Calorimeter</a:t>
            </a:r>
          </a:p>
        </p:txBody>
      </p:sp>
      <p:sp>
        <p:nvSpPr>
          <p:cNvPr id="10" name="TextBox 9"/>
          <p:cNvSpPr txBox="1"/>
          <p:nvPr/>
        </p:nvSpPr>
        <p:spPr>
          <a:xfrm>
            <a:off x="1169901" y="5329535"/>
            <a:ext cx="6670930" cy="523220"/>
          </a:xfrm>
          <a:prstGeom prst="rect">
            <a:avLst/>
          </a:prstGeom>
          <a:noFill/>
        </p:spPr>
        <p:txBody>
          <a:bodyPr wrap="none" rtlCol="0">
            <a:spAutoFit/>
          </a:bodyPr>
          <a:lstStyle/>
          <a:p>
            <a:pPr algn="ctr"/>
            <a:r>
              <a:rPr lang="en-US" sz="2800" dirty="0" smtClean="0">
                <a:solidFill>
                  <a:schemeClr val="bg1"/>
                </a:solidFill>
              </a:rPr>
              <a:t>High data acquisition rate capability,  15 kHz </a:t>
            </a:r>
            <a:endParaRPr lang="en-US" sz="2800" dirty="0">
              <a:solidFill>
                <a:schemeClr val="bg1"/>
              </a:solidFill>
            </a:endParaRPr>
          </a:p>
        </p:txBody>
      </p:sp>
      <p:sp>
        <p:nvSpPr>
          <p:cNvPr id="14" name="Rectangle 13"/>
          <p:cNvSpPr/>
          <p:nvPr/>
        </p:nvSpPr>
        <p:spPr>
          <a:xfrm>
            <a:off x="1905000" y="6019800"/>
            <a:ext cx="5791200" cy="523220"/>
          </a:xfrm>
          <a:prstGeom prst="rect">
            <a:avLst/>
          </a:prstGeom>
        </p:spPr>
        <p:txBody>
          <a:bodyPr wrap="square">
            <a:spAutoFit/>
          </a:bodyPr>
          <a:lstStyle/>
          <a:p>
            <a:r>
              <a:rPr lang="en-US" sz="2800" dirty="0" smtClean="0">
                <a:solidFill>
                  <a:schemeClr val="accent5">
                    <a:lumMod val="75000"/>
                  </a:schemeClr>
                </a:solidFill>
              </a:rPr>
              <a:t>http://arxiv.org/abs/1501.06197</a:t>
            </a:r>
            <a:endParaRPr lang="en-US" sz="2800" dirty="0">
              <a:solidFill>
                <a:schemeClr val="accent5">
                  <a:lumMod val="75000"/>
                </a:schemeClr>
              </a:solidFill>
            </a:endParaRPr>
          </a:p>
        </p:txBody>
      </p:sp>
      <p:pic>
        <p:nvPicPr>
          <p:cNvPr id="3075" name="Picture 3"/>
          <p:cNvPicPr>
            <a:picLocks noChangeAspect="1" noChangeArrowheads="1"/>
          </p:cNvPicPr>
          <p:nvPr/>
        </p:nvPicPr>
        <p:blipFill>
          <a:blip r:embed="rId2" cstate="print"/>
          <a:srcRect l="10710" r="13253"/>
          <a:stretch>
            <a:fillRect/>
          </a:stretch>
        </p:blipFill>
        <p:spPr bwMode="auto">
          <a:xfrm>
            <a:off x="152400" y="914400"/>
            <a:ext cx="5410200" cy="4267200"/>
          </a:xfrm>
          <a:prstGeom prst="rect">
            <a:avLst/>
          </a:prstGeom>
          <a:noFill/>
          <a:ln w="9525">
            <a:noFill/>
            <a:miter lim="800000"/>
            <a:headEnd/>
            <a:tailEnd/>
          </a:ln>
        </p:spPr>
      </p:pic>
      <p:pic>
        <p:nvPicPr>
          <p:cNvPr id="11" name="Picture 10" descr="sPHENIX_front.jpg"/>
          <p:cNvPicPr>
            <a:picLocks noChangeAspect="1"/>
          </p:cNvPicPr>
          <p:nvPr/>
        </p:nvPicPr>
        <p:blipFill>
          <a:blip r:embed="rId3" cstate="print"/>
          <a:stretch>
            <a:fillRect/>
          </a:stretch>
        </p:blipFill>
        <p:spPr>
          <a:xfrm>
            <a:off x="228600" y="990600"/>
            <a:ext cx="1524000" cy="463211"/>
          </a:xfrm>
          <a:prstGeom prst="rect">
            <a:avLst/>
          </a:prstGeom>
        </p:spPr>
      </p:pic>
      <p:cxnSp>
        <p:nvCxnSpPr>
          <p:cNvPr id="12" name="Straight Arrow Connector 11"/>
          <p:cNvCxnSpPr/>
          <p:nvPr/>
        </p:nvCxnSpPr>
        <p:spPr>
          <a:xfrm rot="10800000" flipV="1">
            <a:off x="3962400" y="1066800"/>
            <a:ext cx="2362200" cy="1524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3276600" y="2285998"/>
            <a:ext cx="3048000" cy="99060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038600" y="3276598"/>
            <a:ext cx="2514600" cy="45720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4114800" y="3810000"/>
            <a:ext cx="2286003" cy="45719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4343402" y="4038602"/>
            <a:ext cx="2057399" cy="22859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4419601"/>
            <a:ext cx="34290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58220" y="8965"/>
            <a:ext cx="3251200" cy="2438400"/>
          </a:xfrm>
          <a:prstGeom prst="rect">
            <a:avLst/>
          </a:prstGeom>
        </p:spPr>
      </p:pic>
      <p:grpSp>
        <p:nvGrpSpPr>
          <p:cNvPr id="3"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4038600"/>
              <a:ext cx="3657600" cy="1750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Top fiber </a:t>
              </a:r>
              <a:endParaRPr lang="en-US" sz="1100" b="1" dirty="0">
                <a:solidFill>
                  <a:srgbClr val="FF0000"/>
                </a:solidFill>
                <a:latin typeface="Arial"/>
              </a:endParaRPr>
            </a:p>
          </p:txBody>
        </p:sp>
      </p:grpSp>
      <p:grpSp>
        <p:nvGrpSpPr>
          <p:cNvPr id="8"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052045" y="4038600"/>
              <a:ext cx="3657600" cy="174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smtClean="0">
                  <a:solidFill>
                    <a:srgbClr val="FF0000"/>
                  </a:solidFill>
                  <a:latin typeface="Arial"/>
                </a:rPr>
                <a:t>Bottom fiber </a:t>
              </a:r>
              <a:endParaRPr lang="en-US" sz="1100" b="1" dirty="0">
                <a:solidFill>
                  <a:srgbClr val="FF0000"/>
                </a:solidFill>
                <a:latin typeface="Arial"/>
              </a:endParaRP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096000" y="4343400"/>
            <a:ext cx="3048000" cy="25146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87868"/>
            <a:ext cx="8991600" cy="369332"/>
          </a:xfrm>
          <a:prstGeom prst="rect">
            <a:avLst/>
          </a:prstGeom>
        </p:spPr>
        <p:txBody>
          <a:bodyPr wrap="square">
            <a:spAutoFit/>
          </a:bodyPr>
          <a:lstStyle/>
          <a:p>
            <a:r>
              <a:rPr lang="en-US" dirty="0" smtClean="0">
                <a:solidFill>
                  <a:schemeClr val="bg1"/>
                </a:solidFill>
              </a:rPr>
              <a:t>http://www.symmetrymagazine.org/article/january-2015/20-ton-magnet-heads-to-new-york</a:t>
            </a:r>
            <a:endParaRPr lang="en-US" dirty="0">
              <a:solidFill>
                <a:schemeClr val="bg1"/>
              </a:solidFill>
            </a:endParaRPr>
          </a:p>
        </p:txBody>
      </p:sp>
      <p:pic>
        <p:nvPicPr>
          <p:cNvPr id="49154" name="Picture 2"/>
          <p:cNvPicPr>
            <a:picLocks noChangeAspect="1" noChangeArrowheads="1"/>
          </p:cNvPicPr>
          <p:nvPr/>
        </p:nvPicPr>
        <p:blipFill>
          <a:blip r:embed="rId2" cstate="print"/>
          <a:srcRect l="16984" t="16667" r="34992" b="6250"/>
          <a:stretch>
            <a:fillRect/>
          </a:stretch>
        </p:blipFill>
        <p:spPr bwMode="auto">
          <a:xfrm>
            <a:off x="1143000" y="533400"/>
            <a:ext cx="6781800" cy="61201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0"/>
            <a:ext cx="5659050" cy="646331"/>
          </a:xfrm>
          <a:prstGeom prst="rect">
            <a:avLst/>
          </a:prstGeom>
          <a:noFill/>
        </p:spPr>
        <p:txBody>
          <a:bodyPr wrap="none" rtlCol="0">
            <a:spAutoFit/>
          </a:bodyPr>
          <a:lstStyle/>
          <a:p>
            <a:r>
              <a:rPr lang="en-US" sz="3600" u="sng" dirty="0" smtClean="0">
                <a:solidFill>
                  <a:schemeClr val="bg1"/>
                </a:solidFill>
              </a:rPr>
              <a:t>Jet Capabilities and Flexibility</a:t>
            </a:r>
          </a:p>
        </p:txBody>
      </p:sp>
      <p:grpSp>
        <p:nvGrpSpPr>
          <p:cNvPr id="3" name="Group 2"/>
          <p:cNvGrpSpPr/>
          <p:nvPr/>
        </p:nvGrpSpPr>
        <p:grpSpPr>
          <a:xfrm>
            <a:off x="152400" y="3352800"/>
            <a:ext cx="4648200" cy="3276600"/>
            <a:chOff x="4914667" y="2895600"/>
            <a:chExt cx="4076933" cy="2819400"/>
          </a:xfrm>
        </p:grpSpPr>
        <p:pic>
          <p:nvPicPr>
            <p:cNvPr id="5" name="Picture 1"/>
            <p:cNvPicPr>
              <a:picLocks noChangeAspect="1" noChangeArrowheads="1"/>
            </p:cNvPicPr>
            <p:nvPr/>
          </p:nvPicPr>
          <p:blipFill>
            <a:blip r:embed="rId2" cstate="print"/>
            <a:srcRect/>
            <a:stretch>
              <a:fillRect/>
            </a:stretch>
          </p:blipFill>
          <p:spPr bwMode="auto">
            <a:xfrm>
              <a:off x="4914667" y="2895600"/>
              <a:ext cx="4076933" cy="2819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l="16981" t="5405" r="3774" b="24325"/>
            <a:stretch>
              <a:fillRect/>
            </a:stretch>
          </p:blipFill>
          <p:spPr bwMode="auto">
            <a:xfrm>
              <a:off x="5562600" y="3048000"/>
              <a:ext cx="3200400" cy="1981200"/>
            </a:xfrm>
            <a:prstGeom prst="rect">
              <a:avLst/>
            </a:prstGeom>
            <a:noFill/>
            <a:ln w="9525">
              <a:noFill/>
              <a:miter lim="800000"/>
              <a:headEnd/>
              <a:tailEnd/>
            </a:ln>
          </p:spPr>
        </p:pic>
        <p:sp>
          <p:nvSpPr>
            <p:cNvPr id="7" name="TextBox 6"/>
            <p:cNvSpPr txBox="1"/>
            <p:nvPr/>
          </p:nvSpPr>
          <p:spPr>
            <a:xfrm>
              <a:off x="5562600" y="3124200"/>
              <a:ext cx="2486357" cy="317797"/>
            </a:xfrm>
            <a:prstGeom prst="rect">
              <a:avLst/>
            </a:prstGeom>
            <a:solidFill>
              <a:schemeClr val="bg1"/>
            </a:solidFill>
          </p:spPr>
          <p:txBody>
            <a:bodyPr wrap="none" rtlCol="0">
              <a:spAutoFit/>
            </a:bodyPr>
            <a:lstStyle/>
            <a:p>
              <a:r>
                <a:rPr lang="en-US" dirty="0" smtClean="0"/>
                <a:t>Full </a:t>
              </a:r>
              <a:r>
                <a:rPr lang="en-US" dirty="0" err="1" smtClean="0"/>
                <a:t>Calo</a:t>
              </a:r>
              <a:r>
                <a:rPr lang="en-US" dirty="0" smtClean="0"/>
                <a:t>. Trigger in </a:t>
              </a:r>
              <a:r>
                <a:rPr lang="en-US" dirty="0" err="1" smtClean="0"/>
                <a:t>p+p</a:t>
              </a:r>
              <a:r>
                <a:rPr lang="en-US" dirty="0" smtClean="0"/>
                <a:t>/</a:t>
              </a:r>
              <a:r>
                <a:rPr lang="en-US" dirty="0" err="1" smtClean="0"/>
                <a:t>p+A</a:t>
              </a:r>
              <a:endParaRPr lang="en-US" dirty="0"/>
            </a:p>
          </p:txBody>
        </p:sp>
        <p:pic>
          <p:nvPicPr>
            <p:cNvPr id="8" name="Picture 7" descr="sPHENIX_front.jpg"/>
            <p:cNvPicPr>
              <a:picLocks noChangeAspect="1"/>
            </p:cNvPicPr>
            <p:nvPr/>
          </p:nvPicPr>
          <p:blipFill>
            <a:blip r:embed="rId4" cstate="print"/>
            <a:stretch>
              <a:fillRect/>
            </a:stretch>
          </p:blipFill>
          <p:spPr>
            <a:xfrm>
              <a:off x="5855184" y="3429000"/>
              <a:ext cx="1002816" cy="304800"/>
            </a:xfrm>
            <a:prstGeom prst="rect">
              <a:avLst/>
            </a:prstGeom>
          </p:spPr>
        </p:pic>
        <p:sp>
          <p:nvSpPr>
            <p:cNvPr id="9" name="TextBox 8"/>
            <p:cNvSpPr txBox="1"/>
            <p:nvPr/>
          </p:nvSpPr>
          <p:spPr>
            <a:xfrm>
              <a:off x="6919498" y="4572000"/>
              <a:ext cx="1310102" cy="307777"/>
            </a:xfrm>
            <a:prstGeom prst="rect">
              <a:avLst/>
            </a:prstGeom>
            <a:noFill/>
          </p:spPr>
          <p:txBody>
            <a:bodyPr wrap="none" rtlCol="0">
              <a:spAutoFit/>
            </a:bodyPr>
            <a:lstStyle/>
            <a:p>
              <a:r>
                <a:rPr lang="en-US" sz="1400" b="1" dirty="0" smtClean="0"/>
                <a:t>Quarks/</a:t>
              </a:r>
              <a:r>
                <a:rPr lang="en-US" sz="1400" b="1" dirty="0" smtClean="0">
                  <a:solidFill>
                    <a:srgbClr val="FF0000"/>
                  </a:solidFill>
                </a:rPr>
                <a:t>Gluons</a:t>
              </a:r>
              <a:endParaRPr lang="en-US" sz="1400" b="1" dirty="0">
                <a:solidFill>
                  <a:srgbClr val="FF0000"/>
                </a:solidFill>
              </a:endParaRPr>
            </a:p>
          </p:txBody>
        </p:sp>
      </p:grpSp>
      <p:pic>
        <p:nvPicPr>
          <p:cNvPr id="3074" name="Picture 2"/>
          <p:cNvPicPr>
            <a:picLocks noChangeAspect="1" noChangeArrowheads="1"/>
          </p:cNvPicPr>
          <p:nvPr/>
        </p:nvPicPr>
        <p:blipFill>
          <a:blip r:embed="rId5" cstate="print"/>
          <a:srcRect/>
          <a:stretch>
            <a:fillRect/>
          </a:stretch>
        </p:blipFill>
        <p:spPr bwMode="auto">
          <a:xfrm>
            <a:off x="157238" y="685800"/>
            <a:ext cx="8834362" cy="2514600"/>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4953000" y="3352800"/>
            <a:ext cx="4057684" cy="3244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33800"/>
            <a:ext cx="91440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Critical Knobs to Turn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z="1100" smtClean="0"/>
              <a:pPr/>
              <a:t>27</a:t>
            </a:fld>
            <a:endParaRPr lang="en-US" sz="1100"/>
          </a:p>
        </p:txBody>
      </p:sp>
      <p:pic>
        <p:nvPicPr>
          <p:cNvPr id="197634" name="Picture 2"/>
          <p:cNvPicPr>
            <a:picLocks noChangeAspect="1" noChangeArrowheads="1"/>
          </p:cNvPicPr>
          <p:nvPr/>
        </p:nvPicPr>
        <p:blipFill>
          <a:blip r:embed="rId2" cstate="print"/>
          <a:srcRect/>
          <a:stretch>
            <a:fillRect/>
          </a:stretch>
        </p:blipFill>
        <p:spPr bwMode="auto">
          <a:xfrm>
            <a:off x="933450" y="304800"/>
            <a:ext cx="7277100" cy="3105150"/>
          </a:xfrm>
          <a:prstGeom prst="rect">
            <a:avLst/>
          </a:prstGeom>
          <a:noFill/>
          <a:ln w="9525">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823913" y="3733800"/>
            <a:ext cx="7496175" cy="1733550"/>
          </a:xfrm>
          <a:prstGeom prst="rect">
            <a:avLst/>
          </a:prstGeom>
          <a:noFill/>
          <a:ln w="9525">
            <a:noFill/>
            <a:miter lim="800000"/>
            <a:headEnd/>
            <a:tailEnd/>
          </a:ln>
        </p:spPr>
      </p:pic>
      <p:sp>
        <p:nvSpPr>
          <p:cNvPr id="8" name="TextBox 7"/>
          <p:cNvSpPr txBox="1"/>
          <p:nvPr/>
        </p:nvSpPr>
        <p:spPr>
          <a:xfrm>
            <a:off x="228600" y="5276671"/>
            <a:ext cx="3048000" cy="1200329"/>
          </a:xfrm>
          <a:prstGeom prst="rect">
            <a:avLst/>
          </a:prstGeom>
          <a:noFill/>
        </p:spPr>
        <p:txBody>
          <a:bodyPr wrap="square" rtlCol="0">
            <a:spAutoFit/>
          </a:bodyPr>
          <a:lstStyle/>
          <a:p>
            <a:r>
              <a:rPr lang="en-US" sz="2400" dirty="0" smtClean="0">
                <a:solidFill>
                  <a:srgbClr val="C00000"/>
                </a:solidFill>
              </a:rPr>
              <a:t>Can we observe the strongest coupling near </a:t>
            </a:r>
            <a:r>
              <a:rPr lang="en-US" sz="2400" dirty="0" err="1" smtClean="0">
                <a:solidFill>
                  <a:srgbClr val="C00000"/>
                </a:solidFill>
              </a:rPr>
              <a:t>T</a:t>
            </a:r>
            <a:r>
              <a:rPr lang="en-US" sz="2400" baseline="-25000" dirty="0" err="1" smtClean="0">
                <a:solidFill>
                  <a:srgbClr val="C00000"/>
                </a:solidFill>
              </a:rPr>
              <a:t>c</a:t>
            </a:r>
            <a:r>
              <a:rPr lang="en-US" sz="2400" dirty="0" smtClean="0">
                <a:solidFill>
                  <a:srgbClr val="C00000"/>
                </a:solidFill>
              </a:rPr>
              <a:t> definitively</a:t>
            </a:r>
            <a:endParaRPr lang="en-US" sz="2400" dirty="0">
              <a:solidFill>
                <a:srgbClr val="C00000"/>
              </a:solidFill>
            </a:endParaRPr>
          </a:p>
        </p:txBody>
      </p:sp>
      <p:sp>
        <p:nvSpPr>
          <p:cNvPr id="9" name="TextBox 8"/>
          <p:cNvSpPr txBox="1"/>
          <p:nvPr/>
        </p:nvSpPr>
        <p:spPr>
          <a:xfrm>
            <a:off x="6400800" y="5334000"/>
            <a:ext cx="2819400" cy="1569660"/>
          </a:xfrm>
          <a:prstGeom prst="rect">
            <a:avLst/>
          </a:prstGeom>
          <a:noFill/>
        </p:spPr>
        <p:txBody>
          <a:bodyPr wrap="square" rtlCol="0">
            <a:spAutoFit/>
          </a:bodyPr>
          <a:lstStyle/>
          <a:p>
            <a:pPr algn="ctr"/>
            <a:r>
              <a:rPr lang="en-US" sz="2400" dirty="0" smtClean="0">
                <a:solidFill>
                  <a:schemeClr val="tx2"/>
                </a:solidFill>
              </a:rPr>
              <a:t>What are the inner workings? </a:t>
            </a:r>
          </a:p>
          <a:p>
            <a:pPr algn="ctr"/>
            <a:r>
              <a:rPr lang="en-US" sz="2400" dirty="0" smtClean="0">
                <a:solidFill>
                  <a:schemeClr val="tx2"/>
                </a:solidFill>
              </a:rPr>
              <a:t>(</a:t>
            </a:r>
            <a:r>
              <a:rPr lang="en-US" sz="2400" dirty="0" err="1" smtClean="0">
                <a:solidFill>
                  <a:schemeClr val="tx2"/>
                </a:solidFill>
              </a:rPr>
              <a:t>quasiparticles</a:t>
            </a:r>
            <a:r>
              <a:rPr lang="en-US" sz="2400" dirty="0" smtClean="0">
                <a:solidFill>
                  <a:schemeClr val="tx2"/>
                </a:solidFill>
              </a:rPr>
              <a:t>, fields, modes)</a:t>
            </a:r>
            <a:endParaRPr lang="en-US" sz="2400" dirty="0">
              <a:solidFill>
                <a:schemeClr val="tx2"/>
              </a:solidFill>
            </a:endParaRPr>
          </a:p>
        </p:txBody>
      </p:sp>
      <p:sp>
        <p:nvSpPr>
          <p:cNvPr id="11" name="TextBox 10"/>
          <p:cNvSpPr txBox="1"/>
          <p:nvPr/>
        </p:nvSpPr>
        <p:spPr>
          <a:xfrm>
            <a:off x="3048000" y="5029200"/>
            <a:ext cx="3200400" cy="1200329"/>
          </a:xfrm>
          <a:prstGeom prst="rect">
            <a:avLst/>
          </a:prstGeom>
          <a:noFill/>
        </p:spPr>
        <p:txBody>
          <a:bodyPr wrap="square" rtlCol="0">
            <a:spAutoFit/>
          </a:bodyPr>
          <a:lstStyle/>
          <a:p>
            <a:pPr algn="ctr"/>
            <a:r>
              <a:rPr lang="en-US" sz="2400" dirty="0" smtClean="0">
                <a:solidFill>
                  <a:srgbClr val="FF0000"/>
                </a:solidFill>
              </a:rPr>
              <a:t>How do the </a:t>
            </a:r>
            <a:r>
              <a:rPr lang="en-US" sz="2400" dirty="0" err="1" smtClean="0">
                <a:solidFill>
                  <a:srgbClr val="FF0000"/>
                </a:solidFill>
              </a:rPr>
              <a:t>parton</a:t>
            </a:r>
            <a:r>
              <a:rPr lang="en-US" sz="2400" dirty="0" smtClean="0">
                <a:solidFill>
                  <a:srgbClr val="FF0000"/>
                </a:solidFill>
              </a:rPr>
              <a:t> shower and medium evolve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fld id="{29097ED8-C353-4ECF-B1C2-D4A41D5022BE}" type="slidenum">
              <a:rPr lang="en-US" smtClean="0"/>
              <a:pPr/>
              <a:t>28</a:t>
            </a:fld>
            <a:endParaRPr lang="en-US"/>
          </a:p>
        </p:txBody>
      </p:sp>
      <p:sp>
        <p:nvSpPr>
          <p:cNvPr id="5" name="TextBox 4"/>
          <p:cNvSpPr txBox="1"/>
          <p:nvPr/>
        </p:nvSpPr>
        <p:spPr>
          <a:xfrm>
            <a:off x="0" y="736223"/>
            <a:ext cx="4571999" cy="5816977"/>
          </a:xfrm>
          <a:prstGeom prst="rect">
            <a:avLst/>
          </a:prstGeom>
          <a:noFill/>
        </p:spPr>
        <p:txBody>
          <a:bodyPr wrap="square" rtlCol="0">
            <a:spAutoFit/>
          </a:bodyPr>
          <a:lstStyle/>
          <a:p>
            <a:pPr algn="ctr"/>
            <a:r>
              <a:rPr lang="en-US" sz="2400" dirty="0" smtClean="0">
                <a:solidFill>
                  <a:schemeClr val="bg1"/>
                </a:solidFill>
              </a:rPr>
              <a:t>RHIC II + </a:t>
            </a:r>
            <a:r>
              <a:rPr lang="en-US" sz="2400" dirty="0" err="1" smtClean="0">
                <a:solidFill>
                  <a:schemeClr val="bg1"/>
                </a:solidFill>
              </a:rPr>
              <a:t>sPHENIX</a:t>
            </a:r>
            <a:r>
              <a:rPr lang="en-US" sz="2400" dirty="0" smtClean="0">
                <a:solidFill>
                  <a:schemeClr val="bg1"/>
                </a:solidFill>
              </a:rPr>
              <a:t> can record </a:t>
            </a:r>
          </a:p>
          <a:p>
            <a:pPr algn="ctr"/>
            <a:r>
              <a:rPr lang="en-US" sz="2400" b="1" dirty="0" smtClean="0">
                <a:solidFill>
                  <a:schemeClr val="bg1"/>
                </a:solidFill>
              </a:rPr>
              <a:t>100 billion events </a:t>
            </a:r>
          </a:p>
          <a:p>
            <a:pPr algn="ctr"/>
            <a:r>
              <a:rPr lang="en-US" sz="2400" dirty="0" smtClean="0">
                <a:solidFill>
                  <a:schemeClr val="bg1"/>
                </a:solidFill>
              </a:rPr>
              <a:t>within |z|&lt;10cm in 22-weeks</a:t>
            </a:r>
          </a:p>
          <a:p>
            <a:pPr algn="ctr"/>
            <a:endParaRPr lang="en-US" sz="1200" dirty="0" smtClean="0">
              <a:solidFill>
                <a:schemeClr val="bg1"/>
              </a:solidFill>
            </a:endParaRPr>
          </a:p>
          <a:p>
            <a:pPr algn="ctr"/>
            <a:r>
              <a:rPr lang="en-US" sz="2400" dirty="0" smtClean="0">
                <a:solidFill>
                  <a:schemeClr val="bg1"/>
                </a:solidFill>
              </a:rPr>
              <a:t>Run-14 performance so successful, same delivery would allow sampling of </a:t>
            </a:r>
            <a:r>
              <a:rPr lang="en-US" sz="2400" b="1" dirty="0" smtClean="0">
                <a:solidFill>
                  <a:schemeClr val="bg1"/>
                </a:solidFill>
              </a:rPr>
              <a:t>200 billion </a:t>
            </a:r>
            <a:r>
              <a:rPr lang="en-US" sz="2400" dirty="0" smtClean="0">
                <a:solidFill>
                  <a:schemeClr val="bg1"/>
                </a:solidFill>
              </a:rPr>
              <a:t>events</a:t>
            </a:r>
            <a:r>
              <a:rPr lang="en-US" sz="2400" b="1" dirty="0" smtClean="0">
                <a:solidFill>
                  <a:schemeClr val="bg1"/>
                </a:solidFill>
              </a:rPr>
              <a:t> </a:t>
            </a:r>
            <a:r>
              <a:rPr lang="en-US" sz="2400" dirty="0" smtClean="0">
                <a:solidFill>
                  <a:schemeClr val="bg1"/>
                </a:solidFill>
              </a:rPr>
              <a:t>for jets and direct photons</a:t>
            </a:r>
          </a:p>
          <a:p>
            <a:pPr algn="ctr"/>
            <a:endParaRPr lang="en-US" sz="2400" dirty="0" smtClean="0">
              <a:solidFill>
                <a:schemeClr val="bg1"/>
              </a:solidFill>
            </a:endParaRPr>
          </a:p>
          <a:p>
            <a:pPr algn="ctr"/>
            <a:r>
              <a:rPr lang="en-US" sz="2800" dirty="0" smtClean="0">
                <a:solidFill>
                  <a:srgbClr val="FFFF00"/>
                </a:solidFill>
              </a:rPr>
              <a:t>New C-AD projection will allow </a:t>
            </a:r>
            <a:r>
              <a:rPr lang="en-US" sz="2800" dirty="0" err="1" smtClean="0">
                <a:solidFill>
                  <a:srgbClr val="FFFF00"/>
                </a:solidFill>
              </a:rPr>
              <a:t>Au+Au</a:t>
            </a:r>
            <a:r>
              <a:rPr lang="en-US" sz="2800" dirty="0" smtClean="0">
                <a:solidFill>
                  <a:srgbClr val="FFFF00"/>
                </a:solidFill>
              </a:rPr>
              <a:t> sampling of </a:t>
            </a:r>
          </a:p>
          <a:p>
            <a:pPr algn="ctr"/>
            <a:r>
              <a:rPr lang="en-US" sz="2800" u="sng" dirty="0" smtClean="0">
                <a:solidFill>
                  <a:srgbClr val="FFFF00"/>
                </a:solidFill>
              </a:rPr>
              <a:t>0.6</a:t>
            </a:r>
            <a:r>
              <a:rPr lang="en-US" sz="2800" b="1" u="sng" dirty="0" smtClean="0">
                <a:solidFill>
                  <a:srgbClr val="FFFF00"/>
                </a:solidFill>
              </a:rPr>
              <a:t> trillion </a:t>
            </a:r>
            <a:r>
              <a:rPr lang="en-US" sz="2800" u="sng" dirty="0" smtClean="0">
                <a:solidFill>
                  <a:srgbClr val="FFFF00"/>
                </a:solidFill>
              </a:rPr>
              <a:t>events </a:t>
            </a:r>
          </a:p>
          <a:p>
            <a:pPr algn="ctr"/>
            <a:endParaRPr lang="en-US" sz="2400" dirty="0" smtClean="0">
              <a:solidFill>
                <a:schemeClr val="bg1"/>
              </a:solidFill>
            </a:endParaRPr>
          </a:p>
          <a:p>
            <a:pPr algn="ctr"/>
            <a:r>
              <a:rPr lang="en-US" sz="2400" dirty="0" smtClean="0">
                <a:solidFill>
                  <a:schemeClr val="bg1"/>
                </a:solidFill>
              </a:rPr>
              <a:t>Critical similar statistics in </a:t>
            </a:r>
          </a:p>
          <a:p>
            <a:pPr algn="ctr"/>
            <a:r>
              <a:rPr lang="en-US" sz="2400" dirty="0" err="1" smtClean="0">
                <a:solidFill>
                  <a:schemeClr val="bg1"/>
                </a:solidFill>
              </a:rPr>
              <a:t>p+p</a:t>
            </a:r>
            <a:r>
              <a:rPr lang="en-US" sz="2400" dirty="0" smtClean="0">
                <a:solidFill>
                  <a:schemeClr val="bg1"/>
                </a:solidFill>
              </a:rPr>
              <a:t> and </a:t>
            </a:r>
            <a:r>
              <a:rPr lang="en-US" sz="2400" dirty="0" err="1" smtClean="0">
                <a:solidFill>
                  <a:schemeClr val="bg1"/>
                </a:solidFill>
              </a:rPr>
              <a:t>p+A</a:t>
            </a:r>
            <a:endParaRPr lang="en-US" sz="2400" dirty="0">
              <a:solidFill>
                <a:schemeClr val="bg1"/>
              </a:solidFill>
            </a:endParaRPr>
          </a:p>
        </p:txBody>
      </p:sp>
      <p:pic>
        <p:nvPicPr>
          <p:cNvPr id="6" name="Picture 74"/>
          <p:cNvPicPr>
            <a:picLocks noChangeAspect="1" noChangeArrowheads="1"/>
          </p:cNvPicPr>
          <p:nvPr/>
        </p:nvPicPr>
        <p:blipFill>
          <a:blip r:embed="rId2" cstate="print"/>
          <a:srcRect/>
          <a:stretch>
            <a:fillRect/>
          </a:stretch>
        </p:blipFill>
        <p:spPr bwMode="auto">
          <a:xfrm>
            <a:off x="4648200" y="753454"/>
            <a:ext cx="4191000" cy="4351946"/>
          </a:xfrm>
          <a:prstGeom prst="rect">
            <a:avLst/>
          </a:prstGeom>
          <a:noFill/>
          <a:ln w="9525" cap="flat">
            <a:noFill/>
            <a:miter lim="800000"/>
            <a:headEnd/>
            <a:tailEnd/>
          </a:ln>
        </p:spPr>
      </p:pic>
      <p:sp>
        <p:nvSpPr>
          <p:cNvPr id="7" name="TextBox 6"/>
          <p:cNvSpPr txBox="1"/>
          <p:nvPr/>
        </p:nvSpPr>
        <p:spPr>
          <a:xfrm>
            <a:off x="4430756" y="5105400"/>
            <a:ext cx="4789444" cy="1754326"/>
          </a:xfrm>
          <a:prstGeom prst="rect">
            <a:avLst/>
          </a:prstGeom>
          <a:noFill/>
        </p:spPr>
        <p:txBody>
          <a:bodyPr wrap="square" rtlCol="0">
            <a:spAutoFit/>
          </a:bodyPr>
          <a:lstStyle/>
          <a:p>
            <a:pPr algn="ctr"/>
            <a:r>
              <a:rPr lang="en-US" sz="2400" dirty="0" smtClean="0">
                <a:solidFill>
                  <a:schemeClr val="bg1"/>
                </a:solidFill>
              </a:rPr>
              <a:t>10</a:t>
            </a:r>
            <a:r>
              <a:rPr lang="en-US" sz="2400" baseline="30000" dirty="0" smtClean="0">
                <a:solidFill>
                  <a:schemeClr val="bg1"/>
                </a:solidFill>
              </a:rPr>
              <a:t>7</a:t>
            </a:r>
            <a:r>
              <a:rPr lang="en-US" sz="2400" dirty="0" smtClean="0">
                <a:solidFill>
                  <a:schemeClr val="bg1"/>
                </a:solidFill>
              </a:rPr>
              <a:t> jets &gt; 20 </a:t>
            </a:r>
            <a:r>
              <a:rPr lang="en-US" sz="2400" dirty="0" err="1" smtClean="0">
                <a:solidFill>
                  <a:schemeClr val="bg1"/>
                </a:solidFill>
              </a:rPr>
              <a:t>GeV</a:t>
            </a:r>
            <a:r>
              <a:rPr lang="en-US" sz="2400" dirty="0" smtClean="0">
                <a:solidFill>
                  <a:schemeClr val="bg1"/>
                </a:solidFill>
              </a:rPr>
              <a:t> recorded</a:t>
            </a:r>
          </a:p>
          <a:p>
            <a:pPr algn="ctr"/>
            <a:r>
              <a:rPr lang="en-US" sz="2400" dirty="0" smtClean="0">
                <a:solidFill>
                  <a:schemeClr val="bg1"/>
                </a:solidFill>
              </a:rPr>
              <a:t>10</a:t>
            </a:r>
            <a:r>
              <a:rPr lang="en-US" sz="2400" baseline="30000" dirty="0" smtClean="0">
                <a:solidFill>
                  <a:schemeClr val="bg1"/>
                </a:solidFill>
              </a:rPr>
              <a:t>4</a:t>
            </a:r>
            <a:r>
              <a:rPr lang="en-US" sz="2400" dirty="0" smtClean="0">
                <a:solidFill>
                  <a:schemeClr val="bg1"/>
                </a:solidFill>
              </a:rPr>
              <a:t> photons &gt; 20 </a:t>
            </a:r>
            <a:r>
              <a:rPr lang="en-US" sz="2400" dirty="0" err="1" smtClean="0">
                <a:solidFill>
                  <a:schemeClr val="bg1"/>
                </a:solidFill>
              </a:rPr>
              <a:t>GeV</a:t>
            </a:r>
            <a:r>
              <a:rPr lang="en-US" sz="2400" dirty="0" smtClean="0">
                <a:solidFill>
                  <a:schemeClr val="bg1"/>
                </a:solidFill>
              </a:rPr>
              <a:t> recorded</a:t>
            </a:r>
          </a:p>
          <a:p>
            <a:pPr algn="ctr"/>
            <a:endParaRPr lang="en-US" sz="1200" dirty="0" smtClean="0">
              <a:solidFill>
                <a:schemeClr val="bg1"/>
              </a:solidFill>
            </a:endParaRPr>
          </a:p>
          <a:p>
            <a:pPr algn="ctr"/>
            <a:r>
              <a:rPr lang="en-US" sz="2400" dirty="0" smtClean="0">
                <a:solidFill>
                  <a:schemeClr val="bg1"/>
                </a:solidFill>
              </a:rPr>
              <a:t>e.g. 10</a:t>
            </a:r>
            <a:r>
              <a:rPr lang="en-US" sz="2400" baseline="30000" dirty="0" smtClean="0">
                <a:solidFill>
                  <a:schemeClr val="bg1"/>
                </a:solidFill>
              </a:rPr>
              <a:t>5</a:t>
            </a:r>
            <a:r>
              <a:rPr lang="en-US" sz="2400" dirty="0" smtClean="0">
                <a:solidFill>
                  <a:schemeClr val="bg1"/>
                </a:solidFill>
              </a:rPr>
              <a:t> photons &gt; 20 </a:t>
            </a:r>
            <a:r>
              <a:rPr lang="en-US" sz="2400" dirty="0" err="1" smtClean="0">
                <a:solidFill>
                  <a:schemeClr val="bg1"/>
                </a:solidFill>
              </a:rPr>
              <a:t>GeV</a:t>
            </a:r>
            <a:r>
              <a:rPr lang="en-US" sz="2400" dirty="0" smtClean="0">
                <a:solidFill>
                  <a:schemeClr val="bg1"/>
                </a:solidFill>
              </a:rPr>
              <a:t> sampled from 0.6  trillion </a:t>
            </a:r>
            <a:r>
              <a:rPr lang="en-US" sz="2400" dirty="0" err="1" smtClean="0">
                <a:solidFill>
                  <a:schemeClr val="bg1"/>
                </a:solidFill>
              </a:rPr>
              <a:t>evts</a:t>
            </a:r>
            <a:r>
              <a:rPr lang="en-US" sz="2400" dirty="0" smtClean="0">
                <a:solidFill>
                  <a:schemeClr val="bg1"/>
                </a:solidFill>
              </a:rPr>
              <a:t> (S/B &gt; 3)</a:t>
            </a:r>
          </a:p>
        </p:txBody>
      </p:sp>
      <p:sp>
        <p:nvSpPr>
          <p:cNvPr id="8" name="TextBox 7"/>
          <p:cNvSpPr txBox="1"/>
          <p:nvPr/>
        </p:nvSpPr>
        <p:spPr>
          <a:xfrm>
            <a:off x="2895600" y="0"/>
            <a:ext cx="3159391" cy="646331"/>
          </a:xfrm>
          <a:prstGeom prst="rect">
            <a:avLst/>
          </a:prstGeom>
          <a:noFill/>
        </p:spPr>
        <p:txBody>
          <a:bodyPr wrap="none" rtlCol="0">
            <a:spAutoFit/>
          </a:bodyPr>
          <a:lstStyle/>
          <a:p>
            <a:r>
              <a:rPr lang="en-US" sz="3600" u="sng" dirty="0" smtClean="0">
                <a:solidFill>
                  <a:schemeClr val="bg1"/>
                </a:solidFill>
              </a:rPr>
              <a:t>Rate, Rate, Rate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228600" y="76200"/>
            <a:ext cx="8622957" cy="6019800"/>
          </a:xfrm>
          <a:prstGeom prst="rect">
            <a:avLst/>
          </a:prstGeom>
          <a:noFill/>
          <a:ln w="9525">
            <a:noFill/>
            <a:miter lim="800000"/>
            <a:headEnd/>
            <a:tailEnd/>
          </a:ln>
        </p:spPr>
      </p:pic>
      <p:sp>
        <p:nvSpPr>
          <p:cNvPr id="3" name="TextBox 2"/>
          <p:cNvSpPr txBox="1"/>
          <p:nvPr/>
        </p:nvSpPr>
        <p:spPr>
          <a:xfrm>
            <a:off x="304800" y="6248400"/>
            <a:ext cx="8522141" cy="523220"/>
          </a:xfrm>
          <a:prstGeom prst="rect">
            <a:avLst/>
          </a:prstGeom>
          <a:noFill/>
        </p:spPr>
        <p:txBody>
          <a:bodyPr wrap="none" rtlCol="0">
            <a:spAutoFit/>
          </a:bodyPr>
          <a:lstStyle/>
          <a:p>
            <a:r>
              <a:rPr lang="en-US" sz="2800" dirty="0" err="1" smtClean="0">
                <a:solidFill>
                  <a:schemeClr val="bg1"/>
                </a:solidFill>
              </a:rPr>
              <a:t>sPHENIX</a:t>
            </a:r>
            <a:r>
              <a:rPr lang="en-US" sz="2800" dirty="0" smtClean="0">
                <a:solidFill>
                  <a:schemeClr val="bg1"/>
                </a:solidFill>
              </a:rPr>
              <a:t> + RHIC Luminosity </a:t>
            </a:r>
            <a:r>
              <a:rPr lang="en-US" sz="2800" dirty="0" smtClean="0">
                <a:solidFill>
                  <a:schemeClr val="bg1"/>
                </a:solidFill>
                <a:sym typeface="Wingdings" pitchFamily="2" charset="2"/>
              </a:rPr>
              <a:t> 0.6 trillion </a:t>
            </a:r>
            <a:r>
              <a:rPr lang="en-US" sz="2800" dirty="0" err="1" smtClean="0">
                <a:solidFill>
                  <a:schemeClr val="bg1"/>
                </a:solidFill>
                <a:sym typeface="Wingdings" pitchFamily="2" charset="2"/>
              </a:rPr>
              <a:t>Au+Au</a:t>
            </a:r>
            <a:r>
              <a:rPr lang="en-US" sz="2800" dirty="0" smtClean="0">
                <a:solidFill>
                  <a:schemeClr val="bg1"/>
                </a:solidFill>
                <a:sym typeface="Wingdings" pitchFamily="2" charset="2"/>
              </a:rPr>
              <a:t> collisions</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95600"/>
            <a:ext cx="9144000" cy="396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76200"/>
            <a:ext cx="8991600" cy="2677656"/>
          </a:xfrm>
          <a:prstGeom prst="rect">
            <a:avLst/>
          </a:prstGeom>
          <a:noFill/>
        </p:spPr>
        <p:txBody>
          <a:bodyPr wrap="square" rtlCol="0">
            <a:spAutoFit/>
          </a:bodyPr>
          <a:lstStyle/>
          <a:p>
            <a:pPr>
              <a:buFont typeface="Arial" pitchFamily="34" charset="0"/>
              <a:buChar char="•"/>
            </a:pPr>
            <a:r>
              <a:rPr lang="en-US" sz="2800" dirty="0" smtClean="0">
                <a:solidFill>
                  <a:schemeClr val="bg1"/>
                </a:solidFill>
              </a:rPr>
              <a:t> Exciting emergent phenomena</a:t>
            </a:r>
            <a:endParaRPr lang="en-US" sz="2800" dirty="0" smtClean="0">
              <a:solidFill>
                <a:srgbClr val="FFFF00"/>
              </a:solidFill>
            </a:endParaRPr>
          </a:p>
          <a:p>
            <a:pPr>
              <a:buFont typeface="Arial" pitchFamily="34" charset="0"/>
              <a:buChar char="•"/>
            </a:pPr>
            <a:r>
              <a:rPr lang="en-US" sz="2800" dirty="0" smtClean="0">
                <a:solidFill>
                  <a:schemeClr val="bg1"/>
                </a:solidFill>
              </a:rPr>
              <a:t> Must do, explore as function of Temperature, Doping</a:t>
            </a:r>
            <a:endParaRPr lang="en-US" sz="2800" dirty="0" smtClean="0">
              <a:solidFill>
                <a:srgbClr val="FFFF00"/>
              </a:solidFill>
            </a:endParaRPr>
          </a:p>
          <a:p>
            <a:pPr>
              <a:buFont typeface="Arial" pitchFamily="34" charset="0"/>
              <a:buChar char="•"/>
            </a:pPr>
            <a:r>
              <a:rPr lang="en-US" sz="2800" dirty="0" smtClean="0">
                <a:solidFill>
                  <a:schemeClr val="bg1"/>
                </a:solidFill>
              </a:rPr>
              <a:t> Must do, probe at different length scales</a:t>
            </a:r>
          </a:p>
          <a:p>
            <a:pPr>
              <a:buFont typeface="Arial" pitchFamily="34" charset="0"/>
              <a:buChar char="•"/>
            </a:pPr>
            <a:r>
              <a:rPr lang="en-US" sz="2800" dirty="0" smtClean="0">
                <a:solidFill>
                  <a:schemeClr val="bg1"/>
                </a:solidFill>
              </a:rPr>
              <a:t> Key challenge for emergence of </a:t>
            </a:r>
            <a:r>
              <a:rPr lang="en-US" sz="2800" dirty="0" err="1" smtClean="0">
                <a:solidFill>
                  <a:schemeClr val="bg1"/>
                </a:solidFill>
              </a:rPr>
              <a:t>quasiparticle</a:t>
            </a:r>
            <a:r>
              <a:rPr lang="en-US" sz="2800" dirty="0" smtClean="0">
                <a:solidFill>
                  <a:schemeClr val="bg1"/>
                </a:solidFill>
              </a:rPr>
              <a:t> picture</a:t>
            </a:r>
          </a:p>
          <a:p>
            <a:pPr>
              <a:buFont typeface="Arial" pitchFamily="34" charset="0"/>
              <a:buChar char="•"/>
            </a:pPr>
            <a:r>
              <a:rPr lang="en-US" sz="2800" dirty="0" smtClean="0">
                <a:solidFill>
                  <a:schemeClr val="bg1"/>
                </a:solidFill>
              </a:rPr>
              <a:t> Gravity/Gauge tools for strongly correlated system</a:t>
            </a:r>
          </a:p>
          <a:p>
            <a:pPr>
              <a:buFont typeface="Arial" pitchFamily="34" charset="0"/>
              <a:buChar char="•"/>
            </a:pPr>
            <a:r>
              <a:rPr lang="en-US" sz="2800" dirty="0" smtClean="0">
                <a:solidFill>
                  <a:schemeClr val="bg1"/>
                </a:solidFill>
              </a:rPr>
              <a:t> Experiment and theory picture need convergence</a:t>
            </a:r>
          </a:p>
        </p:txBody>
      </p:sp>
      <p:pic>
        <p:nvPicPr>
          <p:cNvPr id="47106" name="Picture 2"/>
          <p:cNvPicPr>
            <a:picLocks noChangeAspect="1" noChangeArrowheads="1"/>
          </p:cNvPicPr>
          <p:nvPr/>
        </p:nvPicPr>
        <p:blipFill>
          <a:blip r:embed="rId2" cstate="print"/>
          <a:srcRect/>
          <a:stretch>
            <a:fillRect/>
          </a:stretch>
        </p:blipFill>
        <p:spPr bwMode="auto">
          <a:xfrm>
            <a:off x="219075" y="3305175"/>
            <a:ext cx="4886325" cy="3324225"/>
          </a:xfrm>
          <a:prstGeom prst="rect">
            <a:avLst/>
          </a:prstGeom>
          <a:noFill/>
          <a:ln w="9525">
            <a:noFill/>
            <a:miter lim="800000"/>
            <a:headEnd/>
            <a:tailEnd/>
          </a:ln>
        </p:spPr>
      </p:pic>
      <p:pic>
        <p:nvPicPr>
          <p:cNvPr id="47107" name="Picture 3"/>
          <p:cNvPicPr>
            <a:picLocks noChangeAspect="1" noChangeArrowheads="1"/>
          </p:cNvPicPr>
          <p:nvPr/>
        </p:nvPicPr>
        <p:blipFill>
          <a:blip r:embed="rId3" cstate="print"/>
          <a:srcRect/>
          <a:stretch>
            <a:fillRect/>
          </a:stretch>
        </p:blipFill>
        <p:spPr bwMode="auto">
          <a:xfrm>
            <a:off x="5181600" y="2971800"/>
            <a:ext cx="3899471" cy="3810000"/>
          </a:xfrm>
          <a:prstGeom prst="rect">
            <a:avLst/>
          </a:prstGeom>
          <a:noFill/>
          <a:ln w="9525">
            <a:noFill/>
            <a:miter lim="800000"/>
            <a:headEnd/>
            <a:tailEnd/>
          </a:ln>
        </p:spPr>
      </p:pic>
      <p:sp>
        <p:nvSpPr>
          <p:cNvPr id="8" name="TextBox 7"/>
          <p:cNvSpPr txBox="1"/>
          <p:nvPr/>
        </p:nvSpPr>
        <p:spPr>
          <a:xfrm>
            <a:off x="1524000" y="3962400"/>
            <a:ext cx="3429000" cy="1384995"/>
          </a:xfrm>
          <a:prstGeom prst="rect">
            <a:avLst/>
          </a:prstGeom>
          <a:solidFill>
            <a:schemeClr val="bg1">
              <a:lumMod val="95000"/>
            </a:schemeClr>
          </a:solidFill>
          <a:ln>
            <a:solidFill>
              <a:srgbClr val="FF0000"/>
            </a:solidFill>
          </a:ln>
        </p:spPr>
        <p:txBody>
          <a:bodyPr wrap="square" rtlCol="0">
            <a:spAutoFit/>
          </a:bodyPr>
          <a:lstStyle/>
          <a:p>
            <a:pPr algn="ctr"/>
            <a:r>
              <a:rPr lang="en-US" sz="2800" dirty="0" err="1" smtClean="0">
                <a:solidFill>
                  <a:srgbClr val="FF0000"/>
                </a:solidFill>
              </a:rPr>
              <a:t>sPHENIX</a:t>
            </a:r>
            <a:r>
              <a:rPr lang="en-US" sz="2800" dirty="0" smtClean="0">
                <a:solidFill>
                  <a:srgbClr val="FF0000"/>
                </a:solidFill>
              </a:rPr>
              <a:t> microscope probing with key resolving power </a:t>
            </a:r>
          </a:p>
        </p:txBody>
      </p:sp>
      <p:pic>
        <p:nvPicPr>
          <p:cNvPr id="12"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95400" y="5257800"/>
            <a:ext cx="1752600" cy="1752600"/>
          </a:xfrm>
          <a:prstGeom prst="rect">
            <a:avLst/>
          </a:prstGeom>
          <a:noFill/>
        </p:spPr>
      </p:pic>
      <p:sp>
        <p:nvSpPr>
          <p:cNvPr id="15" name="TextBox 14"/>
          <p:cNvSpPr txBox="1"/>
          <p:nvPr/>
        </p:nvSpPr>
        <p:spPr>
          <a:xfrm>
            <a:off x="6248400" y="3236893"/>
            <a:ext cx="2667000" cy="954107"/>
          </a:xfrm>
          <a:prstGeom prst="rect">
            <a:avLst/>
          </a:prstGeom>
          <a:solidFill>
            <a:schemeClr val="bg1">
              <a:lumMod val="95000"/>
            </a:schemeClr>
          </a:solidFill>
          <a:ln>
            <a:solidFill>
              <a:srgbClr val="FF0000"/>
            </a:solidFill>
          </a:ln>
        </p:spPr>
        <p:txBody>
          <a:bodyPr wrap="square" rtlCol="0">
            <a:spAutoFit/>
          </a:bodyPr>
          <a:lstStyle/>
          <a:p>
            <a:pPr algn="ctr"/>
            <a:r>
              <a:rPr lang="en-US" sz="2800" dirty="0" smtClean="0">
                <a:solidFill>
                  <a:srgbClr val="FF0000"/>
                </a:solidFill>
              </a:rPr>
              <a:t>STAR BES II </a:t>
            </a:r>
          </a:p>
          <a:p>
            <a:pPr algn="ctr"/>
            <a:r>
              <a:rPr lang="en-US" sz="2800" dirty="0" smtClean="0">
                <a:solidFill>
                  <a:srgbClr val="FF0000"/>
                </a:solidFill>
              </a:rPr>
              <a:t>baryon doping</a:t>
            </a:r>
          </a:p>
        </p:txBody>
      </p:sp>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0" y="4114800"/>
            <a:ext cx="3276600" cy="2514600"/>
          </a:xfrm>
          <a:prstGeom prst="rect">
            <a:avLst/>
          </a:prstGeom>
          <a:noFill/>
        </p:spPr>
      </p:pic>
      <p:sp>
        <p:nvSpPr>
          <p:cNvPr id="10" name="TextBox 9"/>
          <p:cNvSpPr txBox="1"/>
          <p:nvPr/>
        </p:nvSpPr>
        <p:spPr>
          <a:xfrm>
            <a:off x="4876800" y="86380"/>
            <a:ext cx="3657476" cy="523220"/>
          </a:xfrm>
          <a:prstGeom prst="rect">
            <a:avLst/>
          </a:prstGeom>
          <a:noFill/>
        </p:spPr>
        <p:txBody>
          <a:bodyPr wrap="none" rtlCol="0">
            <a:spAutoFit/>
          </a:bodyPr>
          <a:lstStyle/>
          <a:p>
            <a:r>
              <a:rPr lang="en-US" sz="2800" dirty="0" smtClean="0">
                <a:solidFill>
                  <a:srgbClr val="FFFF00"/>
                </a:solidFill>
              </a:rPr>
              <a:t>(perfect fluidity of QGP)</a:t>
            </a:r>
            <a:endParaRPr lang="en-US" sz="2800" dirty="0" smtClean="0">
              <a:solidFill>
                <a:schemeClr val="bg1"/>
              </a:solidFill>
            </a:endParaRPr>
          </a:p>
        </p:txBody>
      </p:sp>
      <p:sp>
        <p:nvSpPr>
          <p:cNvPr id="11" name="TextBox 10"/>
          <p:cNvSpPr txBox="1"/>
          <p:nvPr/>
        </p:nvSpPr>
        <p:spPr>
          <a:xfrm>
            <a:off x="8099895" y="457200"/>
            <a:ext cx="739305" cy="523220"/>
          </a:xfrm>
          <a:prstGeom prst="rect">
            <a:avLst/>
          </a:prstGeom>
          <a:noFill/>
        </p:spPr>
        <p:txBody>
          <a:bodyPr wrap="none" rtlCol="0">
            <a:spAutoFit/>
          </a:bodyPr>
          <a:lstStyle/>
          <a:p>
            <a:r>
              <a:rPr lang="en-US" sz="2800" dirty="0" smtClean="0">
                <a:solidFill>
                  <a:srgbClr val="FFFF00"/>
                </a:solidFill>
              </a:rPr>
              <a:t>(</a:t>
            </a:r>
            <a:r>
              <a:rPr lang="en-US" sz="2800" dirty="0" err="1" smtClean="0">
                <a:solidFill>
                  <a:srgbClr val="FFFF00"/>
                </a:solidFill>
                <a:latin typeface="Symbol" pitchFamily="18" charset="2"/>
              </a:rPr>
              <a:t>m</a:t>
            </a:r>
            <a:r>
              <a:rPr lang="en-US" sz="2800" baseline="-25000" dirty="0" err="1" smtClean="0">
                <a:solidFill>
                  <a:srgbClr val="FFFF00"/>
                </a:solidFill>
              </a:rPr>
              <a:t>B</a:t>
            </a:r>
            <a:r>
              <a:rPr lang="en-US" sz="2800" dirty="0" smtClean="0">
                <a:solidFill>
                  <a:srgbClr val="FFFF00"/>
                </a:solidFill>
              </a:rPr>
              <a:t>)</a:t>
            </a:r>
            <a:endParaRPr lang="en-US" sz="2800" dirty="0" smtClean="0">
              <a:solidFill>
                <a:schemeClr val="bg1"/>
              </a:solidFill>
            </a:endParaRPr>
          </a:p>
        </p:txBody>
      </p:sp>
      <p:sp>
        <p:nvSpPr>
          <p:cNvPr id="13" name="TextBox 12"/>
          <p:cNvSpPr txBox="1"/>
          <p:nvPr/>
        </p:nvSpPr>
        <p:spPr>
          <a:xfrm>
            <a:off x="6400800" y="924580"/>
            <a:ext cx="2367508" cy="523220"/>
          </a:xfrm>
          <a:prstGeom prst="rect">
            <a:avLst/>
          </a:prstGeom>
          <a:noFill/>
        </p:spPr>
        <p:txBody>
          <a:bodyPr wrap="none" rtlCol="0">
            <a:spAutoFit/>
          </a:bodyPr>
          <a:lstStyle/>
          <a:p>
            <a:r>
              <a:rPr lang="en-US" sz="2800" dirty="0" smtClean="0">
                <a:solidFill>
                  <a:srgbClr val="FFFF00"/>
                </a:solidFill>
              </a:rPr>
              <a:t>(</a:t>
            </a:r>
            <a:r>
              <a:rPr lang="en-US" sz="2800" dirty="0" smtClean="0">
                <a:solidFill>
                  <a:srgbClr val="FFFF00"/>
                </a:solidFill>
                <a:latin typeface="+mj-lt"/>
              </a:rPr>
              <a:t>Jets, Upsilons</a:t>
            </a:r>
            <a:r>
              <a:rPr lang="en-US" sz="2800" dirty="0" smtClean="0">
                <a:solidFill>
                  <a:srgbClr val="FFFF00"/>
                </a:solidFill>
              </a:rPr>
              <a:t>)</a:t>
            </a: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0"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7443" y="784370"/>
            <a:ext cx="8752474" cy="5973732"/>
            <a:chOff x="17443" y="784370"/>
            <a:chExt cx="8752474" cy="5973732"/>
          </a:xfrm>
        </p:grpSpPr>
        <p:cxnSp>
          <p:nvCxnSpPr>
            <p:cNvPr id="6" name="Straight Connector 5"/>
            <p:cNvCxnSpPr/>
            <p:nvPr/>
          </p:nvCxnSpPr>
          <p:spPr>
            <a:xfrm>
              <a:off x="613128" y="6210243"/>
              <a:ext cx="789767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973841" y="613184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473636" y="613617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25361" y="612911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074576" y="613344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301011" y="613208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487581" y="613071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657066" y="612935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792381" y="613368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929061" y="6069206"/>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757331" y="61350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257126" y="613252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608851" y="61345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858066" y="613319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084501" y="6133903"/>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1071" y="61361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440556" y="613479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575871" y="61368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06847" y="6067343"/>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540821" y="61336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40616" y="613796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392341" y="61366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41556" y="61352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867991" y="61361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8054561" y="61382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224046" y="61368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59361" y="613547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18635" y="1214067"/>
              <a:ext cx="0" cy="49986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514456" y="1216060"/>
              <a:ext cx="0" cy="49986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13128" y="1214067"/>
              <a:ext cx="7897671" cy="63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717676" y="6246871"/>
              <a:ext cx="427040" cy="369332"/>
            </a:xfrm>
            <a:prstGeom prst="rect">
              <a:avLst/>
            </a:prstGeom>
            <a:noFill/>
          </p:spPr>
          <p:txBody>
            <a:bodyPr wrap="none" rtlCol="0">
              <a:spAutoFit/>
            </a:bodyPr>
            <a:lstStyle/>
            <a:p>
              <a:r>
                <a:rPr lang="en-US" dirty="0" smtClean="0">
                  <a:latin typeface="CMU Bright Roman"/>
                  <a:cs typeface="CMU Bright Roman"/>
                </a:rPr>
                <a:t>10</a:t>
              </a:r>
              <a:endParaRPr lang="en-US" dirty="0">
                <a:latin typeface="CMU Bright Roman"/>
                <a:cs typeface="CMU Bright Roman"/>
              </a:endParaRPr>
            </a:p>
          </p:txBody>
        </p:sp>
        <p:sp>
          <p:nvSpPr>
            <p:cNvPr id="43" name="TextBox 42"/>
            <p:cNvSpPr txBox="1"/>
            <p:nvPr/>
          </p:nvSpPr>
          <p:spPr>
            <a:xfrm>
              <a:off x="5484751" y="6249861"/>
              <a:ext cx="518091" cy="369332"/>
            </a:xfrm>
            <a:prstGeom prst="rect">
              <a:avLst/>
            </a:prstGeom>
            <a:noFill/>
          </p:spPr>
          <p:txBody>
            <a:bodyPr wrap="none" rtlCol="0">
              <a:spAutoFit/>
            </a:bodyPr>
            <a:lstStyle/>
            <a:p>
              <a:r>
                <a:rPr lang="en-US" dirty="0" smtClean="0">
                  <a:latin typeface="CMU Bright Roman"/>
                  <a:cs typeface="CMU Bright Roman"/>
                </a:rPr>
                <a:t>10</a:t>
              </a:r>
              <a:r>
                <a:rPr lang="en-US" baseline="30000" dirty="0">
                  <a:latin typeface="CMU Bright Roman"/>
                  <a:cs typeface="CMU Bright Roman"/>
                </a:rPr>
                <a:t>2</a:t>
              </a:r>
              <a:endParaRPr lang="en-US" dirty="0">
                <a:latin typeface="CMU Bright Roman"/>
                <a:cs typeface="CMU Bright Roman"/>
              </a:endParaRPr>
            </a:p>
          </p:txBody>
        </p:sp>
        <p:sp>
          <p:nvSpPr>
            <p:cNvPr id="44" name="TextBox 43"/>
            <p:cNvSpPr txBox="1"/>
            <p:nvPr/>
          </p:nvSpPr>
          <p:spPr>
            <a:xfrm>
              <a:off x="8251826" y="6252851"/>
              <a:ext cx="518091" cy="369332"/>
            </a:xfrm>
            <a:prstGeom prst="rect">
              <a:avLst/>
            </a:prstGeom>
            <a:noFill/>
          </p:spPr>
          <p:txBody>
            <a:bodyPr wrap="none" rtlCol="0">
              <a:spAutoFit/>
            </a:bodyPr>
            <a:lstStyle/>
            <a:p>
              <a:r>
                <a:rPr lang="en-US" dirty="0" smtClean="0">
                  <a:latin typeface="CMU Bright Roman"/>
                  <a:cs typeface="CMU Bright Roman"/>
                </a:rPr>
                <a:t>10</a:t>
              </a:r>
              <a:r>
                <a:rPr lang="en-US" baseline="30000" dirty="0" smtClean="0">
                  <a:latin typeface="CMU Bright Roman"/>
                  <a:cs typeface="CMU Bright Roman"/>
                </a:rPr>
                <a:t>3</a:t>
              </a:r>
              <a:endParaRPr lang="en-US" dirty="0">
                <a:latin typeface="CMU Bright Roman"/>
                <a:cs typeface="CMU Bright Roman"/>
              </a:endParaRPr>
            </a:p>
          </p:txBody>
        </p:sp>
        <p:cxnSp>
          <p:nvCxnSpPr>
            <p:cNvPr id="47" name="Straight Connector 46"/>
            <p:cNvCxnSpPr/>
            <p:nvPr/>
          </p:nvCxnSpPr>
          <p:spPr>
            <a:xfrm>
              <a:off x="613128" y="3823857"/>
              <a:ext cx="790132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16200000">
              <a:off x="-95409" y="2082024"/>
              <a:ext cx="748923" cy="523220"/>
            </a:xfrm>
            <a:prstGeom prst="rect">
              <a:avLst/>
            </a:prstGeom>
            <a:noFill/>
          </p:spPr>
          <p:txBody>
            <a:bodyPr wrap="none" rtlCol="0">
              <a:spAutoFit/>
            </a:bodyPr>
            <a:lstStyle/>
            <a:p>
              <a:r>
                <a:rPr lang="en-US" sz="2800" dirty="0" smtClean="0">
                  <a:latin typeface="CMU Bright Roman"/>
                  <a:cs typeface="CMU Bright Roman"/>
                </a:rPr>
                <a:t>R</a:t>
              </a:r>
              <a:r>
                <a:rPr lang="en-US" sz="2800" baseline="-25000" dirty="0" smtClean="0">
                  <a:latin typeface="CMU Bright Roman"/>
                  <a:cs typeface="CMU Bright Roman"/>
                </a:rPr>
                <a:t>AA</a:t>
              </a:r>
              <a:endParaRPr lang="en-US" sz="2800" baseline="-25000" dirty="0">
                <a:latin typeface="CMU Bright Roman"/>
                <a:cs typeface="CMU Bright Roman"/>
              </a:endParaRPr>
            </a:p>
          </p:txBody>
        </p:sp>
        <p:sp>
          <p:nvSpPr>
            <p:cNvPr id="49" name="TextBox 48"/>
            <p:cNvSpPr txBox="1"/>
            <p:nvPr/>
          </p:nvSpPr>
          <p:spPr>
            <a:xfrm rot="16200000">
              <a:off x="-285342" y="4624984"/>
              <a:ext cx="1134772" cy="523220"/>
            </a:xfrm>
            <a:prstGeom prst="rect">
              <a:avLst/>
            </a:prstGeom>
            <a:noFill/>
          </p:spPr>
          <p:txBody>
            <a:bodyPr wrap="none" rtlCol="0">
              <a:spAutoFit/>
            </a:bodyPr>
            <a:lstStyle/>
            <a:p>
              <a:r>
                <a:rPr lang="en-US" sz="2800" dirty="0" err="1" smtClean="0">
                  <a:latin typeface="CMU Bright Roman"/>
                  <a:cs typeface="CMU Bright Roman"/>
                </a:rPr>
                <a:t>X+Jet</a:t>
              </a:r>
              <a:endParaRPr lang="en-US" sz="2800" baseline="-25000" dirty="0">
                <a:latin typeface="CMU Bright Roman"/>
                <a:cs typeface="CMU Bright Roman"/>
              </a:endParaRPr>
            </a:p>
          </p:txBody>
        </p:sp>
        <p:cxnSp>
          <p:nvCxnSpPr>
            <p:cNvPr id="77" name="Straight Connector 76"/>
            <p:cNvCxnSpPr/>
            <p:nvPr/>
          </p:nvCxnSpPr>
          <p:spPr>
            <a:xfrm flipV="1">
              <a:off x="971529" y="122001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471324" y="122434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1823049" y="121728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072264" y="122161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2298699" y="122025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2485269" y="121888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2654754" y="121752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90069" y="122185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926749" y="1218134"/>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755019" y="12231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4254814" y="122069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4606539" y="12227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4855754" y="122136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082189" y="1222071"/>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5268759" y="12243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5438244" y="122296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5573559" y="1221800"/>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704535" y="1222347"/>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6538509" y="12218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7038304" y="122613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7390029" y="12247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7639244" y="12234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7865679" y="12243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8052249" y="12263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8221734" y="12250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8357049" y="122364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7" name="Rectangle 106"/>
            <p:cNvSpPr/>
            <p:nvPr/>
          </p:nvSpPr>
          <p:spPr>
            <a:xfrm>
              <a:off x="619434" y="1456732"/>
              <a:ext cx="2722869" cy="153314"/>
            </a:xfrm>
            <a:prstGeom prst="rect">
              <a:avLst/>
            </a:prstGeom>
            <a:pattFill prst="wdUpDiag">
              <a:fgClr>
                <a:schemeClr val="bg1"/>
              </a:fgClr>
              <a:bgClr>
                <a:srgbClr val="FF0000"/>
              </a:bgClr>
            </a:patt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620330" y="1626956"/>
              <a:ext cx="4237736" cy="153314"/>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2926750" y="1902376"/>
              <a:ext cx="1116892" cy="156489"/>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3755019" y="2077995"/>
              <a:ext cx="3283285"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619056" y="2381876"/>
              <a:ext cx="2025698" cy="156489"/>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618636" y="2555470"/>
              <a:ext cx="2728668"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24106" y="3033246"/>
              <a:ext cx="2728668"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2582" y="3502981"/>
              <a:ext cx="1438239" cy="167950"/>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6565433" y="3303095"/>
              <a:ext cx="671979" cy="307777"/>
            </a:xfrm>
            <a:prstGeom prst="rect">
              <a:avLst/>
            </a:prstGeom>
            <a:noFill/>
          </p:spPr>
          <p:txBody>
            <a:bodyPr wrap="none" rtlCol="0">
              <a:spAutoFit/>
            </a:bodyPr>
            <a:lstStyle/>
            <a:p>
              <a:r>
                <a:rPr lang="en-US" sz="1400" i="1" dirty="0" smtClean="0">
                  <a:latin typeface="CMU Bright Roman"/>
                  <a:cs typeface="CMU Bright Roman"/>
                </a:rPr>
                <a:t>b</a:t>
              </a:r>
              <a:r>
                <a:rPr lang="en-US" sz="1400" dirty="0" smtClean="0">
                  <a:latin typeface="CMU Bright Roman"/>
                  <a:cs typeface="CMU Bright Roman"/>
                </a:rPr>
                <a:t> Jets</a:t>
              </a:r>
              <a:endParaRPr lang="en-US" sz="1400" dirty="0">
                <a:latin typeface="CMU Bright Roman"/>
                <a:cs typeface="CMU Bright Roman"/>
              </a:endParaRPr>
            </a:p>
          </p:txBody>
        </p:sp>
        <p:sp>
          <p:nvSpPr>
            <p:cNvPr id="126" name="TextBox 125"/>
            <p:cNvSpPr txBox="1"/>
            <p:nvPr/>
          </p:nvSpPr>
          <p:spPr>
            <a:xfrm>
              <a:off x="3355887" y="2840867"/>
              <a:ext cx="954107" cy="307777"/>
            </a:xfrm>
            <a:prstGeom prst="rect">
              <a:avLst/>
            </a:prstGeom>
            <a:noFill/>
          </p:spPr>
          <p:txBody>
            <a:bodyPr wrap="none" rtlCol="0">
              <a:spAutoFit/>
            </a:bodyPr>
            <a:lstStyle/>
            <a:p>
              <a:r>
                <a:rPr lang="en-US" sz="1400" i="1" dirty="0" smtClean="0">
                  <a:latin typeface="CMU Bright Roman"/>
                  <a:cs typeface="CMU Bright Roman"/>
                </a:rPr>
                <a:t>B </a:t>
              </a:r>
              <a:r>
                <a:rPr lang="en-US" sz="1400" dirty="0" smtClean="0">
                  <a:latin typeface="CMU Bright Roman"/>
                  <a:cs typeface="CMU Bright Roman"/>
                </a:rPr>
                <a:t>Mesons</a:t>
              </a:r>
              <a:endParaRPr lang="en-US" sz="1400" dirty="0">
                <a:latin typeface="CMU Bright Roman"/>
                <a:cs typeface="CMU Bright Roman"/>
              </a:endParaRPr>
            </a:p>
          </p:txBody>
        </p:sp>
        <p:sp>
          <p:nvSpPr>
            <p:cNvPr id="127" name="TextBox 126"/>
            <p:cNvSpPr txBox="1"/>
            <p:nvPr/>
          </p:nvSpPr>
          <p:spPr>
            <a:xfrm>
              <a:off x="3355887" y="2381876"/>
              <a:ext cx="966931" cy="307777"/>
            </a:xfrm>
            <a:prstGeom prst="rect">
              <a:avLst/>
            </a:prstGeom>
            <a:noFill/>
          </p:spPr>
          <p:txBody>
            <a:bodyPr wrap="none" rtlCol="0">
              <a:spAutoFit/>
            </a:bodyPr>
            <a:lstStyle/>
            <a:p>
              <a:r>
                <a:rPr lang="en-US" sz="1400" i="1" dirty="0">
                  <a:latin typeface="CMU Bright Roman"/>
                  <a:cs typeface="CMU Bright Roman"/>
                </a:rPr>
                <a:t>D</a:t>
              </a:r>
              <a:r>
                <a:rPr lang="en-US" sz="1400" i="1" dirty="0" smtClean="0">
                  <a:latin typeface="CMU Bright Roman"/>
                  <a:cs typeface="CMU Bright Roman"/>
                </a:rPr>
                <a:t> </a:t>
              </a:r>
              <a:r>
                <a:rPr lang="en-US" sz="1400" dirty="0" smtClean="0">
                  <a:latin typeface="CMU Bright Roman"/>
                  <a:cs typeface="CMU Bright Roman"/>
                </a:rPr>
                <a:t>Mesons</a:t>
              </a:r>
              <a:endParaRPr lang="en-US" sz="1400" dirty="0">
                <a:latin typeface="CMU Bright Roman"/>
                <a:cs typeface="CMU Bright Roman"/>
              </a:endParaRPr>
            </a:p>
          </p:txBody>
        </p:sp>
        <p:sp>
          <p:nvSpPr>
            <p:cNvPr id="128" name="TextBox 127"/>
            <p:cNvSpPr txBox="1"/>
            <p:nvPr/>
          </p:nvSpPr>
          <p:spPr>
            <a:xfrm>
              <a:off x="4920146" y="1453557"/>
              <a:ext cx="825867" cy="307777"/>
            </a:xfrm>
            <a:prstGeom prst="rect">
              <a:avLst/>
            </a:prstGeom>
            <a:noFill/>
          </p:spPr>
          <p:txBody>
            <a:bodyPr wrap="none" rtlCol="0">
              <a:spAutoFit/>
            </a:bodyPr>
            <a:lstStyle/>
            <a:p>
              <a:r>
                <a:rPr lang="en-US" sz="1400" i="1" dirty="0" smtClean="0">
                  <a:latin typeface="CMU Bright Roman"/>
                  <a:cs typeface="CMU Bright Roman"/>
                </a:rPr>
                <a:t>Hadrons</a:t>
              </a:r>
              <a:endParaRPr lang="en-US" sz="1400" dirty="0">
                <a:latin typeface="CMU Bright Roman"/>
                <a:cs typeface="CMU Bright Roman"/>
              </a:endParaRPr>
            </a:p>
          </p:txBody>
        </p:sp>
        <p:sp>
          <p:nvSpPr>
            <p:cNvPr id="130" name="Rectangle 129"/>
            <p:cNvSpPr/>
            <p:nvPr/>
          </p:nvSpPr>
          <p:spPr>
            <a:xfrm>
              <a:off x="7639244" y="2031339"/>
              <a:ext cx="415317" cy="2598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7087420" y="1877450"/>
              <a:ext cx="518091" cy="307777"/>
            </a:xfrm>
            <a:prstGeom prst="rect">
              <a:avLst/>
            </a:prstGeom>
            <a:noFill/>
          </p:spPr>
          <p:txBody>
            <a:bodyPr wrap="none" rtlCol="0">
              <a:spAutoFit/>
            </a:bodyPr>
            <a:lstStyle/>
            <a:p>
              <a:r>
                <a:rPr lang="en-US" sz="1400" dirty="0" smtClean="0">
                  <a:latin typeface="CMU Bright Roman"/>
                  <a:cs typeface="CMU Bright Roman"/>
                </a:rPr>
                <a:t>Jets</a:t>
              </a:r>
              <a:endParaRPr lang="en-US" sz="1400" dirty="0">
                <a:latin typeface="CMU Bright Roman"/>
                <a:cs typeface="CMU Bright Roman"/>
              </a:endParaRPr>
            </a:p>
          </p:txBody>
        </p:sp>
        <p:sp>
          <p:nvSpPr>
            <p:cNvPr id="132" name="Rectangle 131"/>
            <p:cNvSpPr/>
            <p:nvPr/>
          </p:nvSpPr>
          <p:spPr>
            <a:xfrm>
              <a:off x="3355887" y="4027185"/>
              <a:ext cx="687755" cy="155943"/>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5704535" y="4192332"/>
              <a:ext cx="1336081" cy="167950"/>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4719662" y="4766922"/>
              <a:ext cx="613418" cy="154773"/>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4843931" y="5220025"/>
              <a:ext cx="199787" cy="154773"/>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6784300" y="5478316"/>
              <a:ext cx="1717545" cy="307777"/>
            </a:xfrm>
            <a:prstGeom prst="rect">
              <a:avLst/>
            </a:prstGeom>
            <a:noFill/>
          </p:spPr>
          <p:txBody>
            <a:bodyPr wrap="none" rtlCol="0">
              <a:spAutoFit/>
            </a:bodyPr>
            <a:lstStyle/>
            <a:p>
              <a:r>
                <a:rPr lang="en-US" sz="1400" dirty="0" smtClean="0">
                  <a:latin typeface="CMU Bright Roman"/>
                  <a:cs typeface="CMU Bright Roman"/>
                </a:rPr>
                <a:t>Double b-Tag (p</a:t>
              </a:r>
              <a:r>
                <a:rPr lang="en-US" sz="1400" baseline="-25000" dirty="0" smtClean="0">
                  <a:latin typeface="CMU Bright Roman"/>
                  <a:cs typeface="CMU Bright Roman"/>
                </a:rPr>
                <a:t>T,1</a:t>
              </a:r>
              <a:r>
                <a:rPr lang="en-US" sz="1400" dirty="0" smtClean="0">
                  <a:latin typeface="CMU Bright Roman"/>
                  <a:cs typeface="CMU Bright Roman"/>
                </a:rPr>
                <a:t>)</a:t>
              </a:r>
              <a:endParaRPr lang="en-US" sz="1400" dirty="0">
                <a:latin typeface="CMU Bright Roman"/>
                <a:cs typeface="CMU Bright Roman"/>
              </a:endParaRPr>
            </a:p>
          </p:txBody>
        </p:sp>
        <p:sp>
          <p:nvSpPr>
            <p:cNvPr id="143" name="TextBox 142"/>
            <p:cNvSpPr txBox="1"/>
            <p:nvPr/>
          </p:nvSpPr>
          <p:spPr>
            <a:xfrm>
              <a:off x="5136285" y="5132092"/>
              <a:ext cx="1289950" cy="307777"/>
            </a:xfrm>
            <a:prstGeom prst="rect">
              <a:avLst/>
            </a:prstGeom>
            <a:noFill/>
          </p:spPr>
          <p:txBody>
            <a:bodyPr wrap="none" rtlCol="0">
              <a:spAutoFit/>
            </a:bodyPr>
            <a:lstStyle/>
            <a:p>
              <a:r>
                <a:rPr lang="en-US" sz="1400" dirty="0" smtClean="0">
                  <a:latin typeface="CMU Bright Roman"/>
                  <a:cs typeface="CMU Bright Roman"/>
                </a:rPr>
                <a:t>Z</a:t>
              </a:r>
              <a:r>
                <a:rPr lang="en-US" sz="1400" baseline="30000" dirty="0" smtClean="0">
                  <a:latin typeface="CMU Bright Roman"/>
                  <a:cs typeface="CMU Bright Roman"/>
                </a:rPr>
                <a:t>0</a:t>
              </a:r>
              <a:r>
                <a:rPr lang="en-US" sz="1400" dirty="0" smtClean="0">
                  <a:latin typeface="CMU Bright Roman"/>
                  <a:cs typeface="CMU Bright Roman"/>
                </a:rPr>
                <a:t>+Jets (</a:t>
              </a:r>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baseline="30000" dirty="0" err="1" smtClean="0">
                  <a:latin typeface="CMU Bright Roman"/>
                  <a:cs typeface="CMU Bright Roman"/>
                </a:rPr>
                <a:t>Z</a:t>
              </a:r>
              <a:r>
                <a:rPr lang="en-US" sz="1400" dirty="0" smtClean="0">
                  <a:latin typeface="CMU Bright Roman"/>
                  <a:cs typeface="CMU Bright Roman"/>
                </a:rPr>
                <a:t>)</a:t>
              </a:r>
              <a:endParaRPr lang="en-US" sz="1400" dirty="0">
                <a:latin typeface="CMU Bright Roman"/>
                <a:cs typeface="CMU Bright Roman"/>
              </a:endParaRPr>
            </a:p>
          </p:txBody>
        </p:sp>
        <p:sp>
          <p:nvSpPr>
            <p:cNvPr id="144" name="TextBox 143"/>
            <p:cNvSpPr txBox="1"/>
            <p:nvPr/>
          </p:nvSpPr>
          <p:spPr>
            <a:xfrm>
              <a:off x="5333080" y="4639131"/>
              <a:ext cx="1138617" cy="307777"/>
            </a:xfrm>
            <a:prstGeom prst="rect">
              <a:avLst/>
            </a:prstGeom>
            <a:noFill/>
          </p:spPr>
          <p:txBody>
            <a:bodyPr wrap="none" rtlCol="0">
              <a:spAutoFit/>
            </a:bodyPr>
            <a:lstStyle/>
            <a:p>
              <a:r>
                <a:rPr lang="en-US" sz="1400" dirty="0" err="1">
                  <a:latin typeface="Symbol" charset="2"/>
                  <a:cs typeface="Symbol" charset="2"/>
                </a:rPr>
                <a:t>g</a:t>
              </a:r>
              <a:r>
                <a:rPr lang="en-US" sz="1400" dirty="0" err="1" smtClean="0">
                  <a:latin typeface="CMU Bright Roman"/>
                  <a:cs typeface="CMU Bright Roman"/>
                </a:rPr>
                <a:t>+Jets</a:t>
              </a:r>
              <a:r>
                <a:rPr lang="en-US" sz="1400" dirty="0" smtClean="0">
                  <a:latin typeface="CMU Bright Roman"/>
                  <a:cs typeface="CMU Bright Roman"/>
                </a:rPr>
                <a:t> (</a:t>
              </a:r>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baseline="30000" dirty="0" err="1">
                  <a:latin typeface="Symbol" charset="2"/>
                  <a:cs typeface="Symbol" charset="2"/>
                </a:rPr>
                <a:t>g</a:t>
              </a:r>
              <a:r>
                <a:rPr lang="en-US" sz="1400" dirty="0" smtClean="0">
                  <a:latin typeface="CMU Bright Roman"/>
                  <a:cs typeface="CMU Bright Roman"/>
                </a:rPr>
                <a:t>)</a:t>
              </a:r>
              <a:endParaRPr lang="en-US" sz="1400" dirty="0">
                <a:latin typeface="CMU Bright Roman"/>
                <a:cs typeface="CMU Bright Roman"/>
              </a:endParaRPr>
            </a:p>
          </p:txBody>
        </p:sp>
        <p:sp>
          <p:nvSpPr>
            <p:cNvPr id="146" name="Rectangle 145"/>
            <p:cNvSpPr/>
            <p:nvPr/>
          </p:nvSpPr>
          <p:spPr>
            <a:xfrm>
              <a:off x="7237412" y="4165233"/>
              <a:ext cx="1076825" cy="2598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7036689" y="4016467"/>
              <a:ext cx="1137644" cy="307777"/>
            </a:xfrm>
            <a:prstGeom prst="rect">
              <a:avLst/>
            </a:prstGeom>
            <a:noFill/>
          </p:spPr>
          <p:txBody>
            <a:bodyPr wrap="none" rtlCol="0">
              <a:spAutoFit/>
            </a:bodyPr>
            <a:lstStyle/>
            <a:p>
              <a:r>
                <a:rPr lang="en-US" sz="1400" dirty="0" err="1" smtClean="0">
                  <a:latin typeface="CMU Bright Roman"/>
                  <a:cs typeface="CMU Bright Roman"/>
                </a:rPr>
                <a:t>Dijets</a:t>
              </a:r>
              <a:r>
                <a:rPr lang="en-US" sz="1400" dirty="0" smtClean="0">
                  <a:latin typeface="CMU Bright Roman"/>
                  <a:cs typeface="CMU Bright Roman"/>
                </a:rPr>
                <a:t> (P</a:t>
              </a:r>
              <a:r>
                <a:rPr lang="en-US" sz="1400" baseline="-25000" dirty="0" smtClean="0">
                  <a:latin typeface="CMU Bright Roman"/>
                  <a:cs typeface="CMU Bright Roman"/>
                </a:rPr>
                <a:t>T,1</a:t>
              </a:r>
              <a:r>
                <a:rPr lang="en-US" sz="1400" dirty="0" smtClean="0">
                  <a:latin typeface="CMU Bright Roman"/>
                  <a:cs typeface="CMU Bright Roman"/>
                </a:rPr>
                <a:t>)</a:t>
              </a:r>
              <a:endParaRPr lang="en-US" sz="1400" dirty="0">
                <a:latin typeface="CMU Bright Roman"/>
                <a:cs typeface="CMU Bright Roman"/>
              </a:endParaRPr>
            </a:p>
          </p:txBody>
        </p:sp>
        <p:sp>
          <p:nvSpPr>
            <p:cNvPr id="147" name="TextBox 146"/>
            <p:cNvSpPr txBox="1"/>
            <p:nvPr/>
          </p:nvSpPr>
          <p:spPr>
            <a:xfrm>
              <a:off x="1066525" y="4303498"/>
              <a:ext cx="1667600" cy="1323439"/>
            </a:xfrm>
            <a:prstGeom prst="rect">
              <a:avLst/>
            </a:prstGeom>
            <a:noFill/>
          </p:spPr>
          <p:txBody>
            <a:bodyPr wrap="none" rtlCol="0">
              <a:spAutoFit/>
            </a:bodyPr>
            <a:lstStyle/>
            <a:p>
              <a:pPr algn="ctr"/>
              <a:r>
                <a:rPr lang="en-US" sz="1600" i="1" dirty="0" smtClean="0">
                  <a:latin typeface="CMU Bright Roman"/>
                  <a:cs typeface="CMU Bright Roman"/>
                </a:rPr>
                <a:t>Ensemble-based</a:t>
              </a:r>
            </a:p>
            <a:p>
              <a:pPr algn="ctr"/>
              <a:r>
                <a:rPr lang="en-US" sz="1600" i="1" dirty="0" smtClean="0">
                  <a:latin typeface="CMU Bright Roman"/>
                  <a:cs typeface="CMU Bright Roman"/>
                </a:rPr>
                <a:t>measurements</a:t>
              </a:r>
            </a:p>
            <a:p>
              <a:pPr algn="ctr"/>
              <a:r>
                <a:rPr lang="en-US" sz="1600" i="1" dirty="0" smtClean="0">
                  <a:latin typeface="CMU Bright Roman"/>
                  <a:cs typeface="CMU Bright Roman"/>
                </a:rPr>
                <a:t>and </a:t>
              </a:r>
              <a:r>
                <a:rPr lang="en-US" sz="1600" i="1" dirty="0" err="1" smtClean="0">
                  <a:latin typeface="CMU Bright Roman"/>
                  <a:cs typeface="CMU Bright Roman"/>
                </a:rPr>
                <a:t>x+hadron</a:t>
              </a:r>
              <a:endParaRPr lang="en-US" sz="1600" i="1" dirty="0" smtClean="0">
                <a:latin typeface="CMU Bright Roman"/>
                <a:cs typeface="CMU Bright Roman"/>
              </a:endParaRPr>
            </a:p>
            <a:p>
              <a:pPr algn="ctr"/>
              <a:r>
                <a:rPr lang="en-US" sz="1600" i="1" dirty="0" smtClean="0">
                  <a:latin typeface="CMU Bright Roman"/>
                  <a:cs typeface="CMU Bright Roman"/>
                </a:rPr>
                <a:t>correlations</a:t>
              </a:r>
            </a:p>
            <a:p>
              <a:pPr algn="ctr"/>
              <a:r>
                <a:rPr lang="en-US" sz="1600" i="1" dirty="0" smtClean="0">
                  <a:latin typeface="CMU Bright Roman"/>
                  <a:cs typeface="CMU Bright Roman"/>
                </a:rPr>
                <a:t>add low </a:t>
              </a:r>
              <a:r>
                <a:rPr lang="en-US" sz="1600" i="1" dirty="0" err="1" smtClean="0">
                  <a:latin typeface="CMU Bright Roman"/>
                  <a:cs typeface="CMU Bright Roman"/>
                </a:rPr>
                <a:t>p</a:t>
              </a:r>
              <a:r>
                <a:rPr lang="en-US" sz="1600" i="1" baseline="-25000" dirty="0" err="1" smtClean="0">
                  <a:latin typeface="CMU Bright Roman"/>
                  <a:cs typeface="CMU Bright Roman"/>
                </a:rPr>
                <a:t>T</a:t>
              </a:r>
              <a:r>
                <a:rPr lang="en-US" sz="1600" i="1" dirty="0" smtClean="0">
                  <a:latin typeface="CMU Bright Roman"/>
                  <a:cs typeface="CMU Bright Roman"/>
                </a:rPr>
                <a:t> reach</a:t>
              </a:r>
              <a:endParaRPr lang="en-US" sz="1600" i="1" dirty="0">
                <a:latin typeface="CMU Bright Roman"/>
                <a:cs typeface="CMU Bright Roman"/>
              </a:endParaRPr>
            </a:p>
          </p:txBody>
        </p:sp>
        <p:sp>
          <p:nvSpPr>
            <p:cNvPr id="148" name="Rectangle 147"/>
            <p:cNvSpPr/>
            <p:nvPr/>
          </p:nvSpPr>
          <p:spPr>
            <a:xfrm>
              <a:off x="971529" y="4262968"/>
              <a:ext cx="1955220" cy="1467203"/>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669434" y="851644"/>
              <a:ext cx="857839" cy="156489"/>
            </a:xfrm>
            <a:prstGeom prst="rect">
              <a:avLst/>
            </a:prstGeom>
            <a:pattFill prst="wdUpDiag">
              <a:fgClr>
                <a:schemeClr val="bg1"/>
              </a:fgClr>
              <a:bgClr>
                <a:srgbClr val="FF1536"/>
              </a:bgClr>
            </a:patt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1505292" y="784370"/>
              <a:ext cx="941283" cy="261610"/>
            </a:xfrm>
            <a:prstGeom prst="rect">
              <a:avLst/>
            </a:prstGeom>
            <a:noFill/>
          </p:spPr>
          <p:txBody>
            <a:bodyPr wrap="none" rtlCol="0">
              <a:spAutoFit/>
            </a:bodyPr>
            <a:lstStyle/>
            <a:p>
              <a:r>
                <a:rPr lang="en-US" sz="1100" dirty="0" smtClean="0">
                  <a:latin typeface="CMU Bright Roman"/>
                  <a:cs typeface="CMU Bright Roman"/>
                </a:rPr>
                <a:t>RHIC Today</a:t>
              </a:r>
              <a:endParaRPr lang="en-US" sz="1100" dirty="0">
                <a:latin typeface="CMU Bright Roman"/>
                <a:cs typeface="CMU Bright Roman"/>
              </a:endParaRPr>
            </a:p>
          </p:txBody>
        </p:sp>
        <p:sp>
          <p:nvSpPr>
            <p:cNvPr id="152" name="Rectangle 151"/>
            <p:cNvSpPr/>
            <p:nvPr/>
          </p:nvSpPr>
          <p:spPr>
            <a:xfrm>
              <a:off x="2525226" y="851644"/>
              <a:ext cx="857839" cy="161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TextBox 152"/>
            <p:cNvSpPr txBox="1"/>
            <p:nvPr/>
          </p:nvSpPr>
          <p:spPr>
            <a:xfrm>
              <a:off x="3352758" y="784808"/>
              <a:ext cx="1172116" cy="261610"/>
            </a:xfrm>
            <a:prstGeom prst="rect">
              <a:avLst/>
            </a:prstGeom>
            <a:noFill/>
          </p:spPr>
          <p:txBody>
            <a:bodyPr wrap="none" rtlCol="0">
              <a:spAutoFit/>
            </a:bodyPr>
            <a:lstStyle/>
            <a:p>
              <a:r>
                <a:rPr lang="en-US" sz="1100" dirty="0" smtClean="0">
                  <a:latin typeface="CMU Bright Roman"/>
                  <a:cs typeface="CMU Bright Roman"/>
                </a:rPr>
                <a:t>RHIC Tomorrow</a:t>
              </a:r>
              <a:endParaRPr lang="en-US" sz="1100" dirty="0">
                <a:latin typeface="CMU Bright Roman"/>
                <a:cs typeface="CMU Bright Roman"/>
              </a:endParaRPr>
            </a:p>
          </p:txBody>
        </p:sp>
        <p:sp>
          <p:nvSpPr>
            <p:cNvPr id="154" name="Rectangle 153"/>
            <p:cNvSpPr/>
            <p:nvPr/>
          </p:nvSpPr>
          <p:spPr>
            <a:xfrm>
              <a:off x="4771884" y="852144"/>
              <a:ext cx="857839" cy="156489"/>
            </a:xfrm>
            <a:prstGeom prst="rect">
              <a:avLst/>
            </a:prstGeom>
            <a:pattFill prst="wdUpDiag">
              <a:fgClr>
                <a:schemeClr val="bg1"/>
              </a:fgClr>
              <a:bgClr>
                <a:srgbClr val="3837FF"/>
              </a:bgClr>
            </a:patt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a:off x="5625827" y="784808"/>
              <a:ext cx="889987" cy="261610"/>
            </a:xfrm>
            <a:prstGeom prst="rect">
              <a:avLst/>
            </a:prstGeom>
            <a:noFill/>
          </p:spPr>
          <p:txBody>
            <a:bodyPr wrap="none" rtlCol="0">
              <a:spAutoFit/>
            </a:bodyPr>
            <a:lstStyle/>
            <a:p>
              <a:r>
                <a:rPr lang="en-US" sz="1100" dirty="0" smtClean="0">
                  <a:latin typeface="CMU Bright Roman"/>
                  <a:cs typeface="CMU Bright Roman"/>
                </a:rPr>
                <a:t>LHC Today</a:t>
              </a:r>
              <a:endParaRPr lang="en-US" sz="1100" dirty="0">
                <a:latin typeface="CMU Bright Roman"/>
                <a:cs typeface="CMU Bright Roman"/>
              </a:endParaRPr>
            </a:p>
          </p:txBody>
        </p:sp>
        <p:sp>
          <p:nvSpPr>
            <p:cNvPr id="156" name="Rectangle 155"/>
            <p:cNvSpPr/>
            <p:nvPr/>
          </p:nvSpPr>
          <p:spPr>
            <a:xfrm>
              <a:off x="6598171" y="842555"/>
              <a:ext cx="857839" cy="161489"/>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7449402" y="785308"/>
              <a:ext cx="1120820" cy="261610"/>
            </a:xfrm>
            <a:prstGeom prst="rect">
              <a:avLst/>
            </a:prstGeom>
            <a:noFill/>
          </p:spPr>
          <p:txBody>
            <a:bodyPr wrap="none" rtlCol="0">
              <a:spAutoFit/>
            </a:bodyPr>
            <a:lstStyle/>
            <a:p>
              <a:r>
                <a:rPr lang="en-US" sz="1100" dirty="0" smtClean="0">
                  <a:latin typeface="CMU Bright Roman"/>
                  <a:cs typeface="CMU Bright Roman"/>
                </a:rPr>
                <a:t>LHC Tomorrow</a:t>
              </a:r>
              <a:endParaRPr lang="en-US" sz="1100" dirty="0">
                <a:latin typeface="CMU Bright Roman"/>
                <a:cs typeface="CMU Bright Roman"/>
              </a:endParaRPr>
            </a:p>
          </p:txBody>
        </p:sp>
        <p:sp>
          <p:nvSpPr>
            <p:cNvPr id="118" name="TextBox 117"/>
            <p:cNvSpPr txBox="1"/>
            <p:nvPr/>
          </p:nvSpPr>
          <p:spPr>
            <a:xfrm>
              <a:off x="4066761" y="6450325"/>
              <a:ext cx="1022801" cy="307777"/>
            </a:xfrm>
            <a:prstGeom prst="rect">
              <a:avLst/>
            </a:prstGeom>
            <a:noFill/>
          </p:spPr>
          <p:txBody>
            <a:bodyPr wrap="none" rtlCol="0">
              <a:spAutoFit/>
            </a:bodyPr>
            <a:lstStyle/>
            <a:p>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dirty="0" smtClean="0">
                  <a:latin typeface="CMU Bright Roman"/>
                  <a:cs typeface="CMU Bright Roman"/>
                </a:rPr>
                <a:t> [</a:t>
              </a:r>
              <a:r>
                <a:rPr lang="en-US" sz="1400" dirty="0" err="1" smtClean="0">
                  <a:latin typeface="CMU Bright Roman"/>
                  <a:cs typeface="CMU Bright Roman"/>
                </a:rPr>
                <a:t>GeV</a:t>
              </a:r>
              <a:r>
                <a:rPr lang="en-US" sz="1400" dirty="0" smtClean="0">
                  <a:latin typeface="CMU Bright Roman"/>
                  <a:cs typeface="CMU Bright Roman"/>
                </a:rPr>
                <a:t>/c]</a:t>
              </a:r>
              <a:endParaRPr lang="en-US" sz="1400" dirty="0">
                <a:latin typeface="CMU Bright Roman"/>
                <a:cs typeface="CMU Bright Roman"/>
              </a:endParaRPr>
            </a:p>
          </p:txBody>
        </p:sp>
      </p:grpSp>
    </p:spTree>
    <p:extLst>
      <p:ext uri="{BB962C8B-B14F-4D97-AF65-F5344CB8AC3E}">
        <p14:creationId xmlns:p14="http://schemas.microsoft.com/office/powerpoint/2010/main" xmlns="" val="2899427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13128" y="6210243"/>
            <a:ext cx="7897671"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973841" y="613184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473636" y="613617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25361" y="612911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074576" y="613344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301011" y="613208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487581" y="613071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657066" y="612935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792381" y="613368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929061" y="6069206"/>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757331" y="61350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257126" y="613252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608851" y="61345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858066" y="613319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084501" y="6133903"/>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1071" y="61361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440556" y="613479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575871" y="61368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706847" y="6067343"/>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540821" y="61336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040616" y="613796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392341" y="61366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41556" y="61352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867991" y="613616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8054561" y="613820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224046" y="6136839"/>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59361" y="6135474"/>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18635" y="1214067"/>
            <a:ext cx="0" cy="49986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514456" y="1216060"/>
            <a:ext cx="0" cy="49986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13128" y="1214067"/>
            <a:ext cx="7897671" cy="63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717676" y="6246871"/>
            <a:ext cx="427040" cy="369332"/>
          </a:xfrm>
          <a:prstGeom prst="rect">
            <a:avLst/>
          </a:prstGeom>
          <a:noFill/>
        </p:spPr>
        <p:txBody>
          <a:bodyPr wrap="none" rtlCol="0">
            <a:spAutoFit/>
          </a:bodyPr>
          <a:lstStyle/>
          <a:p>
            <a:r>
              <a:rPr lang="en-US" dirty="0" smtClean="0">
                <a:latin typeface="CMU Bright Roman"/>
                <a:cs typeface="CMU Bright Roman"/>
              </a:rPr>
              <a:t>10</a:t>
            </a:r>
            <a:endParaRPr lang="en-US" dirty="0">
              <a:latin typeface="CMU Bright Roman"/>
              <a:cs typeface="CMU Bright Roman"/>
            </a:endParaRPr>
          </a:p>
        </p:txBody>
      </p:sp>
      <p:sp>
        <p:nvSpPr>
          <p:cNvPr id="43" name="TextBox 42"/>
          <p:cNvSpPr txBox="1"/>
          <p:nvPr/>
        </p:nvSpPr>
        <p:spPr>
          <a:xfrm>
            <a:off x="5484751" y="6249861"/>
            <a:ext cx="518091" cy="369332"/>
          </a:xfrm>
          <a:prstGeom prst="rect">
            <a:avLst/>
          </a:prstGeom>
          <a:noFill/>
        </p:spPr>
        <p:txBody>
          <a:bodyPr wrap="none" rtlCol="0">
            <a:spAutoFit/>
          </a:bodyPr>
          <a:lstStyle/>
          <a:p>
            <a:r>
              <a:rPr lang="en-US" dirty="0" smtClean="0">
                <a:latin typeface="CMU Bright Roman"/>
                <a:cs typeface="CMU Bright Roman"/>
              </a:rPr>
              <a:t>10</a:t>
            </a:r>
            <a:r>
              <a:rPr lang="en-US" baseline="30000" dirty="0">
                <a:latin typeface="CMU Bright Roman"/>
                <a:cs typeface="CMU Bright Roman"/>
              </a:rPr>
              <a:t>2</a:t>
            </a:r>
            <a:endParaRPr lang="en-US" dirty="0">
              <a:latin typeface="CMU Bright Roman"/>
              <a:cs typeface="CMU Bright Roman"/>
            </a:endParaRPr>
          </a:p>
        </p:txBody>
      </p:sp>
      <p:sp>
        <p:nvSpPr>
          <p:cNvPr id="44" name="TextBox 43"/>
          <p:cNvSpPr txBox="1"/>
          <p:nvPr/>
        </p:nvSpPr>
        <p:spPr>
          <a:xfrm>
            <a:off x="8251826" y="6252851"/>
            <a:ext cx="518091" cy="369332"/>
          </a:xfrm>
          <a:prstGeom prst="rect">
            <a:avLst/>
          </a:prstGeom>
          <a:noFill/>
        </p:spPr>
        <p:txBody>
          <a:bodyPr wrap="none" rtlCol="0">
            <a:spAutoFit/>
          </a:bodyPr>
          <a:lstStyle/>
          <a:p>
            <a:r>
              <a:rPr lang="en-US" dirty="0" smtClean="0">
                <a:latin typeface="CMU Bright Roman"/>
                <a:cs typeface="CMU Bright Roman"/>
              </a:rPr>
              <a:t>10</a:t>
            </a:r>
            <a:r>
              <a:rPr lang="en-US" baseline="30000" dirty="0" smtClean="0">
                <a:latin typeface="CMU Bright Roman"/>
                <a:cs typeface="CMU Bright Roman"/>
              </a:rPr>
              <a:t>3</a:t>
            </a:r>
            <a:endParaRPr lang="en-US" dirty="0">
              <a:latin typeface="CMU Bright Roman"/>
              <a:cs typeface="CMU Bright Roman"/>
            </a:endParaRPr>
          </a:p>
        </p:txBody>
      </p:sp>
      <p:cxnSp>
        <p:nvCxnSpPr>
          <p:cNvPr id="47" name="Straight Connector 46"/>
          <p:cNvCxnSpPr/>
          <p:nvPr/>
        </p:nvCxnSpPr>
        <p:spPr>
          <a:xfrm>
            <a:off x="613128" y="3823857"/>
            <a:ext cx="7901328"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16200000">
            <a:off x="-95409" y="2082024"/>
            <a:ext cx="748923" cy="523220"/>
          </a:xfrm>
          <a:prstGeom prst="rect">
            <a:avLst/>
          </a:prstGeom>
          <a:noFill/>
        </p:spPr>
        <p:txBody>
          <a:bodyPr wrap="none" rtlCol="0">
            <a:spAutoFit/>
          </a:bodyPr>
          <a:lstStyle/>
          <a:p>
            <a:r>
              <a:rPr lang="en-US" sz="2800" dirty="0" smtClean="0">
                <a:latin typeface="CMU Bright Roman"/>
                <a:cs typeface="CMU Bright Roman"/>
              </a:rPr>
              <a:t>R</a:t>
            </a:r>
            <a:r>
              <a:rPr lang="en-US" sz="2800" baseline="-25000" dirty="0" smtClean="0">
                <a:latin typeface="CMU Bright Roman"/>
                <a:cs typeface="CMU Bright Roman"/>
              </a:rPr>
              <a:t>AA</a:t>
            </a:r>
            <a:endParaRPr lang="en-US" sz="2800" baseline="-25000" dirty="0">
              <a:latin typeface="CMU Bright Roman"/>
              <a:cs typeface="CMU Bright Roman"/>
            </a:endParaRPr>
          </a:p>
        </p:txBody>
      </p:sp>
      <p:sp>
        <p:nvSpPr>
          <p:cNvPr id="49" name="TextBox 48"/>
          <p:cNvSpPr txBox="1"/>
          <p:nvPr/>
        </p:nvSpPr>
        <p:spPr>
          <a:xfrm rot="16200000">
            <a:off x="-285342" y="4624984"/>
            <a:ext cx="1134772" cy="523220"/>
          </a:xfrm>
          <a:prstGeom prst="rect">
            <a:avLst/>
          </a:prstGeom>
          <a:noFill/>
        </p:spPr>
        <p:txBody>
          <a:bodyPr wrap="none" rtlCol="0">
            <a:spAutoFit/>
          </a:bodyPr>
          <a:lstStyle/>
          <a:p>
            <a:r>
              <a:rPr lang="en-US" sz="2800" dirty="0" err="1" smtClean="0">
                <a:latin typeface="CMU Bright Roman"/>
                <a:cs typeface="CMU Bright Roman"/>
              </a:rPr>
              <a:t>X+Jet</a:t>
            </a:r>
            <a:endParaRPr lang="en-US" sz="2800" baseline="-25000" dirty="0">
              <a:latin typeface="CMU Bright Roman"/>
              <a:cs typeface="CMU Bright Roman"/>
            </a:endParaRPr>
          </a:p>
        </p:txBody>
      </p:sp>
      <p:cxnSp>
        <p:nvCxnSpPr>
          <p:cNvPr id="77" name="Straight Connector 76"/>
          <p:cNvCxnSpPr/>
          <p:nvPr/>
        </p:nvCxnSpPr>
        <p:spPr>
          <a:xfrm flipV="1">
            <a:off x="971529" y="122001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471324" y="122434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1823049" y="121728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072264" y="122161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2298699" y="122025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2485269" y="121888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2654754" y="121752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90069" y="122185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926749" y="1218134"/>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755019" y="12231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4254814" y="122069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4606539" y="12227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4855754" y="122136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082189" y="1222071"/>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5268759" y="12243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5438244" y="122296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5573559" y="1221800"/>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704535" y="1222347"/>
            <a:ext cx="0" cy="13717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6538509" y="12218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7038304" y="122613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7390029" y="12247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7639244" y="12234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7865679" y="122433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8052249" y="122637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8221734" y="1225007"/>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8357049" y="1223642"/>
            <a:ext cx="0" cy="7269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25242" y="1453557"/>
            <a:ext cx="3990216"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622609" y="1622746"/>
            <a:ext cx="6417442" cy="157524"/>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19434" y="1456732"/>
            <a:ext cx="2722869" cy="153314"/>
          </a:xfrm>
          <a:prstGeom prst="rect">
            <a:avLst/>
          </a:prstGeom>
          <a:pattFill prst="wdUpDiag">
            <a:fgClr>
              <a:schemeClr val="bg1"/>
            </a:fgClr>
            <a:bgClr>
              <a:srgbClr val="FF0000"/>
            </a:bgClr>
          </a:patt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620330" y="1626956"/>
            <a:ext cx="4237736" cy="153314"/>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2929061" y="1902376"/>
            <a:ext cx="2339698" cy="161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3757331" y="2076425"/>
            <a:ext cx="4753468" cy="152602"/>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2926750" y="1902376"/>
            <a:ext cx="1116892" cy="156489"/>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3755019" y="2077995"/>
            <a:ext cx="3283285"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623635" y="2381876"/>
            <a:ext cx="2723668"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619056" y="2381876"/>
            <a:ext cx="2025698" cy="156489"/>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623635" y="2553365"/>
            <a:ext cx="4952236" cy="152602"/>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618636" y="2555470"/>
            <a:ext cx="2728668"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629105" y="2859652"/>
            <a:ext cx="2723668"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629105" y="3026637"/>
            <a:ext cx="4228961" cy="167602"/>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24106" y="3033246"/>
            <a:ext cx="2728668" cy="151032"/>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929061" y="3329256"/>
            <a:ext cx="2153128"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4254814" y="3496241"/>
            <a:ext cx="3384430" cy="178446"/>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5102582" y="3502981"/>
            <a:ext cx="1438239" cy="167950"/>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7642258" y="3303095"/>
            <a:ext cx="671979" cy="307777"/>
          </a:xfrm>
          <a:prstGeom prst="rect">
            <a:avLst/>
          </a:prstGeom>
          <a:noFill/>
        </p:spPr>
        <p:txBody>
          <a:bodyPr wrap="none" rtlCol="0">
            <a:spAutoFit/>
          </a:bodyPr>
          <a:lstStyle/>
          <a:p>
            <a:r>
              <a:rPr lang="en-US" sz="1400" i="1" dirty="0" smtClean="0">
                <a:latin typeface="CMU Bright Roman"/>
                <a:cs typeface="CMU Bright Roman"/>
              </a:rPr>
              <a:t>b</a:t>
            </a:r>
            <a:r>
              <a:rPr lang="en-US" sz="1400" dirty="0" smtClean="0">
                <a:latin typeface="CMU Bright Roman"/>
                <a:cs typeface="CMU Bright Roman"/>
              </a:rPr>
              <a:t> Jets</a:t>
            </a:r>
            <a:endParaRPr lang="en-US" sz="1400" dirty="0">
              <a:latin typeface="CMU Bright Roman"/>
              <a:cs typeface="CMU Bright Roman"/>
            </a:endParaRPr>
          </a:p>
        </p:txBody>
      </p:sp>
      <p:sp>
        <p:nvSpPr>
          <p:cNvPr id="126" name="TextBox 125"/>
          <p:cNvSpPr txBox="1"/>
          <p:nvPr/>
        </p:nvSpPr>
        <p:spPr>
          <a:xfrm>
            <a:off x="4920181" y="2841608"/>
            <a:ext cx="954107" cy="307777"/>
          </a:xfrm>
          <a:prstGeom prst="rect">
            <a:avLst/>
          </a:prstGeom>
          <a:noFill/>
        </p:spPr>
        <p:txBody>
          <a:bodyPr wrap="none" rtlCol="0">
            <a:spAutoFit/>
          </a:bodyPr>
          <a:lstStyle/>
          <a:p>
            <a:r>
              <a:rPr lang="en-US" sz="1400" i="1" dirty="0" smtClean="0">
                <a:latin typeface="CMU Bright Roman"/>
                <a:cs typeface="CMU Bright Roman"/>
              </a:rPr>
              <a:t>B </a:t>
            </a:r>
            <a:r>
              <a:rPr lang="en-US" sz="1400" dirty="0" smtClean="0">
                <a:latin typeface="CMU Bright Roman"/>
                <a:cs typeface="CMU Bright Roman"/>
              </a:rPr>
              <a:t>Mesons</a:t>
            </a:r>
            <a:endParaRPr lang="en-US" sz="1400" dirty="0">
              <a:latin typeface="CMU Bright Roman"/>
              <a:cs typeface="CMU Bright Roman"/>
            </a:endParaRPr>
          </a:p>
        </p:txBody>
      </p:sp>
      <p:sp>
        <p:nvSpPr>
          <p:cNvPr id="127" name="TextBox 126"/>
          <p:cNvSpPr txBox="1"/>
          <p:nvPr/>
        </p:nvSpPr>
        <p:spPr>
          <a:xfrm>
            <a:off x="5648052" y="2381876"/>
            <a:ext cx="966931" cy="307777"/>
          </a:xfrm>
          <a:prstGeom prst="rect">
            <a:avLst/>
          </a:prstGeom>
          <a:noFill/>
        </p:spPr>
        <p:txBody>
          <a:bodyPr wrap="none" rtlCol="0">
            <a:spAutoFit/>
          </a:bodyPr>
          <a:lstStyle/>
          <a:p>
            <a:r>
              <a:rPr lang="en-US" sz="1400" i="1" dirty="0">
                <a:latin typeface="CMU Bright Roman"/>
                <a:cs typeface="CMU Bright Roman"/>
              </a:rPr>
              <a:t>D</a:t>
            </a:r>
            <a:r>
              <a:rPr lang="en-US" sz="1400" i="1" dirty="0" smtClean="0">
                <a:latin typeface="CMU Bright Roman"/>
                <a:cs typeface="CMU Bright Roman"/>
              </a:rPr>
              <a:t> </a:t>
            </a:r>
            <a:r>
              <a:rPr lang="en-US" sz="1400" dirty="0" smtClean="0">
                <a:latin typeface="CMU Bright Roman"/>
                <a:cs typeface="CMU Bright Roman"/>
              </a:rPr>
              <a:t>Mesons</a:t>
            </a:r>
            <a:endParaRPr lang="en-US" sz="1400" dirty="0">
              <a:latin typeface="CMU Bright Roman"/>
              <a:cs typeface="CMU Bright Roman"/>
            </a:endParaRPr>
          </a:p>
        </p:txBody>
      </p:sp>
      <p:sp>
        <p:nvSpPr>
          <p:cNvPr id="128" name="TextBox 127"/>
          <p:cNvSpPr txBox="1"/>
          <p:nvPr/>
        </p:nvSpPr>
        <p:spPr>
          <a:xfrm>
            <a:off x="7111740" y="1453557"/>
            <a:ext cx="825867" cy="307777"/>
          </a:xfrm>
          <a:prstGeom prst="rect">
            <a:avLst/>
          </a:prstGeom>
          <a:noFill/>
        </p:spPr>
        <p:txBody>
          <a:bodyPr wrap="none" rtlCol="0">
            <a:spAutoFit/>
          </a:bodyPr>
          <a:lstStyle/>
          <a:p>
            <a:r>
              <a:rPr lang="en-US" sz="1400" i="1" dirty="0" smtClean="0">
                <a:latin typeface="CMU Bright Roman"/>
                <a:cs typeface="CMU Bright Roman"/>
              </a:rPr>
              <a:t>Hadrons</a:t>
            </a:r>
            <a:endParaRPr lang="en-US" sz="1400" dirty="0">
              <a:latin typeface="CMU Bright Roman"/>
              <a:cs typeface="CMU Bright Roman"/>
            </a:endParaRPr>
          </a:p>
        </p:txBody>
      </p:sp>
      <p:sp>
        <p:nvSpPr>
          <p:cNvPr id="130" name="Rectangle 129"/>
          <p:cNvSpPr/>
          <p:nvPr/>
        </p:nvSpPr>
        <p:spPr>
          <a:xfrm>
            <a:off x="7639244" y="2031339"/>
            <a:ext cx="415317" cy="2598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7600064" y="1867964"/>
            <a:ext cx="518091" cy="307777"/>
          </a:xfrm>
          <a:prstGeom prst="rect">
            <a:avLst/>
          </a:prstGeom>
          <a:noFill/>
        </p:spPr>
        <p:txBody>
          <a:bodyPr wrap="none" rtlCol="0">
            <a:spAutoFit/>
          </a:bodyPr>
          <a:lstStyle/>
          <a:p>
            <a:r>
              <a:rPr lang="en-US" sz="1400" dirty="0" smtClean="0">
                <a:latin typeface="CMU Bright Roman"/>
                <a:cs typeface="CMU Bright Roman"/>
              </a:rPr>
              <a:t>Jets</a:t>
            </a:r>
            <a:endParaRPr lang="en-US" sz="1400" dirty="0">
              <a:latin typeface="CMU Bright Roman"/>
              <a:cs typeface="CMU Bright Roman"/>
            </a:endParaRPr>
          </a:p>
        </p:txBody>
      </p:sp>
      <p:sp>
        <p:nvSpPr>
          <p:cNvPr id="131" name="Rectangle 130"/>
          <p:cNvSpPr/>
          <p:nvPr/>
        </p:nvSpPr>
        <p:spPr>
          <a:xfrm>
            <a:off x="3352774" y="4026639"/>
            <a:ext cx="1915985"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3355887" y="4027185"/>
            <a:ext cx="687755" cy="155943"/>
          </a:xfrm>
          <a:prstGeom prst="rect">
            <a:avLst/>
          </a:prstGeom>
          <a:pattFill prst="wdUpDiag">
            <a:fgClr>
              <a:schemeClr val="bg1"/>
            </a:fgClr>
            <a:bgClr>
              <a:srgbClr val="FF0000"/>
            </a:bgClr>
          </a:patt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4604153" y="4192331"/>
            <a:ext cx="3906645" cy="167951"/>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5704535" y="4192332"/>
            <a:ext cx="1336081" cy="167950"/>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a:off x="3366935" y="4602399"/>
            <a:ext cx="1553246"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4601063" y="4765206"/>
            <a:ext cx="1934356" cy="156489"/>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4719662" y="4766922"/>
            <a:ext cx="613418" cy="154773"/>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4601063" y="5220025"/>
            <a:ext cx="837181" cy="156489"/>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4843931" y="5220025"/>
            <a:ext cx="199787" cy="154773"/>
          </a:xfrm>
          <a:prstGeom prst="rect">
            <a:avLst/>
          </a:prstGeom>
          <a:pattFill prst="wdUpDiag">
            <a:fgClr>
              <a:schemeClr val="bg1"/>
            </a:fgClr>
            <a:bgClr>
              <a:srgbClr val="3837FF"/>
            </a:bgClr>
          </a:pattFill>
          <a:ln w="63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3717825" y="5605315"/>
            <a:ext cx="1126106" cy="156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4587393" y="5770701"/>
            <a:ext cx="2453223" cy="156489"/>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p:cNvSpPr txBox="1"/>
          <p:nvPr/>
        </p:nvSpPr>
        <p:spPr>
          <a:xfrm>
            <a:off x="6784300" y="5478316"/>
            <a:ext cx="1717545" cy="307777"/>
          </a:xfrm>
          <a:prstGeom prst="rect">
            <a:avLst/>
          </a:prstGeom>
          <a:noFill/>
        </p:spPr>
        <p:txBody>
          <a:bodyPr wrap="none" rtlCol="0">
            <a:spAutoFit/>
          </a:bodyPr>
          <a:lstStyle/>
          <a:p>
            <a:r>
              <a:rPr lang="en-US" sz="1400" dirty="0" smtClean="0">
                <a:latin typeface="CMU Bright Roman"/>
                <a:cs typeface="CMU Bright Roman"/>
              </a:rPr>
              <a:t>Double b-Tag (p</a:t>
            </a:r>
            <a:r>
              <a:rPr lang="en-US" sz="1400" baseline="-25000" dirty="0" smtClean="0">
                <a:latin typeface="CMU Bright Roman"/>
                <a:cs typeface="CMU Bright Roman"/>
              </a:rPr>
              <a:t>T,1</a:t>
            </a:r>
            <a:r>
              <a:rPr lang="en-US" sz="1400" dirty="0" smtClean="0">
                <a:latin typeface="CMU Bright Roman"/>
                <a:cs typeface="CMU Bright Roman"/>
              </a:rPr>
              <a:t>)</a:t>
            </a:r>
            <a:endParaRPr lang="en-US" sz="1400" dirty="0">
              <a:latin typeface="CMU Bright Roman"/>
              <a:cs typeface="CMU Bright Roman"/>
            </a:endParaRPr>
          </a:p>
        </p:txBody>
      </p:sp>
      <p:sp>
        <p:nvSpPr>
          <p:cNvPr id="143" name="TextBox 142"/>
          <p:cNvSpPr txBox="1"/>
          <p:nvPr/>
        </p:nvSpPr>
        <p:spPr>
          <a:xfrm>
            <a:off x="5467833" y="5132092"/>
            <a:ext cx="1289950" cy="307777"/>
          </a:xfrm>
          <a:prstGeom prst="rect">
            <a:avLst/>
          </a:prstGeom>
          <a:noFill/>
        </p:spPr>
        <p:txBody>
          <a:bodyPr wrap="none" rtlCol="0">
            <a:spAutoFit/>
          </a:bodyPr>
          <a:lstStyle/>
          <a:p>
            <a:r>
              <a:rPr lang="en-US" sz="1400" dirty="0" smtClean="0">
                <a:latin typeface="CMU Bright Roman"/>
                <a:cs typeface="CMU Bright Roman"/>
              </a:rPr>
              <a:t>Z</a:t>
            </a:r>
            <a:r>
              <a:rPr lang="en-US" sz="1400" baseline="30000" dirty="0" smtClean="0">
                <a:latin typeface="CMU Bright Roman"/>
                <a:cs typeface="CMU Bright Roman"/>
              </a:rPr>
              <a:t>0</a:t>
            </a:r>
            <a:r>
              <a:rPr lang="en-US" sz="1400" dirty="0" smtClean="0">
                <a:latin typeface="CMU Bright Roman"/>
                <a:cs typeface="CMU Bright Roman"/>
              </a:rPr>
              <a:t>+Jets (</a:t>
            </a:r>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baseline="30000" dirty="0" err="1" smtClean="0">
                <a:latin typeface="CMU Bright Roman"/>
                <a:cs typeface="CMU Bright Roman"/>
              </a:rPr>
              <a:t>Z</a:t>
            </a:r>
            <a:r>
              <a:rPr lang="en-US" sz="1400" dirty="0" smtClean="0">
                <a:latin typeface="CMU Bright Roman"/>
                <a:cs typeface="CMU Bright Roman"/>
              </a:rPr>
              <a:t>)</a:t>
            </a:r>
            <a:endParaRPr lang="en-US" sz="1400" dirty="0">
              <a:latin typeface="CMU Bright Roman"/>
              <a:cs typeface="CMU Bright Roman"/>
            </a:endParaRPr>
          </a:p>
        </p:txBody>
      </p:sp>
      <p:sp>
        <p:nvSpPr>
          <p:cNvPr id="144" name="TextBox 143"/>
          <p:cNvSpPr txBox="1"/>
          <p:nvPr/>
        </p:nvSpPr>
        <p:spPr>
          <a:xfrm>
            <a:off x="6614983" y="4613918"/>
            <a:ext cx="1138617" cy="307777"/>
          </a:xfrm>
          <a:prstGeom prst="rect">
            <a:avLst/>
          </a:prstGeom>
          <a:noFill/>
        </p:spPr>
        <p:txBody>
          <a:bodyPr wrap="none" rtlCol="0">
            <a:spAutoFit/>
          </a:bodyPr>
          <a:lstStyle/>
          <a:p>
            <a:r>
              <a:rPr lang="en-US" sz="1400" dirty="0" err="1">
                <a:latin typeface="Symbol" charset="2"/>
                <a:cs typeface="Symbol" charset="2"/>
              </a:rPr>
              <a:t>g</a:t>
            </a:r>
            <a:r>
              <a:rPr lang="en-US" sz="1400" dirty="0" err="1" smtClean="0">
                <a:latin typeface="CMU Bright Roman"/>
                <a:cs typeface="CMU Bright Roman"/>
              </a:rPr>
              <a:t>+Jets</a:t>
            </a:r>
            <a:r>
              <a:rPr lang="en-US" sz="1400" dirty="0" smtClean="0">
                <a:latin typeface="CMU Bright Roman"/>
                <a:cs typeface="CMU Bright Roman"/>
              </a:rPr>
              <a:t> (</a:t>
            </a:r>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baseline="30000" dirty="0" err="1">
                <a:latin typeface="Symbol" charset="2"/>
                <a:cs typeface="Symbol" charset="2"/>
              </a:rPr>
              <a:t>g</a:t>
            </a:r>
            <a:r>
              <a:rPr lang="en-US" sz="1400" dirty="0" smtClean="0">
                <a:latin typeface="CMU Bright Roman"/>
                <a:cs typeface="CMU Bright Roman"/>
              </a:rPr>
              <a:t>)</a:t>
            </a:r>
            <a:endParaRPr lang="en-US" sz="1400" dirty="0">
              <a:latin typeface="CMU Bright Roman"/>
              <a:cs typeface="CMU Bright Roman"/>
            </a:endParaRPr>
          </a:p>
        </p:txBody>
      </p:sp>
      <p:sp>
        <p:nvSpPr>
          <p:cNvPr id="146" name="Rectangle 145"/>
          <p:cNvSpPr/>
          <p:nvPr/>
        </p:nvSpPr>
        <p:spPr>
          <a:xfrm>
            <a:off x="7237412" y="4165233"/>
            <a:ext cx="1076825" cy="2598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7213085" y="4026507"/>
            <a:ext cx="1137644" cy="307777"/>
          </a:xfrm>
          <a:prstGeom prst="rect">
            <a:avLst/>
          </a:prstGeom>
          <a:noFill/>
        </p:spPr>
        <p:txBody>
          <a:bodyPr wrap="none" rtlCol="0">
            <a:spAutoFit/>
          </a:bodyPr>
          <a:lstStyle/>
          <a:p>
            <a:r>
              <a:rPr lang="en-US" sz="1400" dirty="0" err="1" smtClean="0">
                <a:latin typeface="CMU Bright Roman"/>
                <a:cs typeface="CMU Bright Roman"/>
              </a:rPr>
              <a:t>Dijets</a:t>
            </a:r>
            <a:r>
              <a:rPr lang="en-US" sz="1400" dirty="0" smtClean="0">
                <a:latin typeface="CMU Bright Roman"/>
                <a:cs typeface="CMU Bright Roman"/>
              </a:rPr>
              <a:t> (P</a:t>
            </a:r>
            <a:r>
              <a:rPr lang="en-US" sz="1400" baseline="-25000" dirty="0" smtClean="0">
                <a:latin typeface="CMU Bright Roman"/>
                <a:cs typeface="CMU Bright Roman"/>
              </a:rPr>
              <a:t>T,1</a:t>
            </a:r>
            <a:r>
              <a:rPr lang="en-US" sz="1400" dirty="0" smtClean="0">
                <a:latin typeface="CMU Bright Roman"/>
                <a:cs typeface="CMU Bright Roman"/>
              </a:rPr>
              <a:t>)</a:t>
            </a:r>
            <a:endParaRPr lang="en-US" sz="1400" dirty="0">
              <a:latin typeface="CMU Bright Roman"/>
              <a:cs typeface="CMU Bright Roman"/>
            </a:endParaRPr>
          </a:p>
        </p:txBody>
      </p:sp>
      <p:sp>
        <p:nvSpPr>
          <p:cNvPr id="147" name="TextBox 146"/>
          <p:cNvSpPr txBox="1"/>
          <p:nvPr/>
        </p:nvSpPr>
        <p:spPr>
          <a:xfrm>
            <a:off x="1066525" y="4303498"/>
            <a:ext cx="1667600" cy="1323439"/>
          </a:xfrm>
          <a:prstGeom prst="rect">
            <a:avLst/>
          </a:prstGeom>
          <a:noFill/>
        </p:spPr>
        <p:txBody>
          <a:bodyPr wrap="none" rtlCol="0">
            <a:spAutoFit/>
          </a:bodyPr>
          <a:lstStyle/>
          <a:p>
            <a:pPr algn="ctr"/>
            <a:r>
              <a:rPr lang="en-US" sz="1600" i="1" dirty="0" smtClean="0">
                <a:latin typeface="CMU Bright Roman"/>
                <a:cs typeface="CMU Bright Roman"/>
              </a:rPr>
              <a:t>Ensemble-based</a:t>
            </a:r>
          </a:p>
          <a:p>
            <a:pPr algn="ctr"/>
            <a:r>
              <a:rPr lang="en-US" sz="1600" i="1" dirty="0" smtClean="0">
                <a:latin typeface="CMU Bright Roman"/>
                <a:cs typeface="CMU Bright Roman"/>
              </a:rPr>
              <a:t>measurements</a:t>
            </a:r>
          </a:p>
          <a:p>
            <a:pPr algn="ctr"/>
            <a:r>
              <a:rPr lang="en-US" sz="1600" i="1" dirty="0" smtClean="0">
                <a:latin typeface="CMU Bright Roman"/>
                <a:cs typeface="CMU Bright Roman"/>
              </a:rPr>
              <a:t>and </a:t>
            </a:r>
            <a:r>
              <a:rPr lang="en-US" sz="1600" i="1" dirty="0" err="1" smtClean="0">
                <a:latin typeface="CMU Bright Roman"/>
                <a:cs typeface="CMU Bright Roman"/>
              </a:rPr>
              <a:t>x+hadron</a:t>
            </a:r>
            <a:endParaRPr lang="en-US" sz="1600" i="1" dirty="0" smtClean="0">
              <a:latin typeface="CMU Bright Roman"/>
              <a:cs typeface="CMU Bright Roman"/>
            </a:endParaRPr>
          </a:p>
          <a:p>
            <a:pPr algn="ctr"/>
            <a:r>
              <a:rPr lang="en-US" sz="1600" i="1" dirty="0" smtClean="0">
                <a:latin typeface="CMU Bright Roman"/>
                <a:cs typeface="CMU Bright Roman"/>
              </a:rPr>
              <a:t>correlations</a:t>
            </a:r>
          </a:p>
          <a:p>
            <a:pPr algn="ctr"/>
            <a:r>
              <a:rPr lang="en-US" sz="1600" i="1" dirty="0" smtClean="0">
                <a:latin typeface="CMU Bright Roman"/>
                <a:cs typeface="CMU Bright Roman"/>
              </a:rPr>
              <a:t>add low </a:t>
            </a:r>
            <a:r>
              <a:rPr lang="en-US" sz="1600" i="1" dirty="0" err="1" smtClean="0">
                <a:latin typeface="CMU Bright Roman"/>
                <a:cs typeface="CMU Bright Roman"/>
              </a:rPr>
              <a:t>p</a:t>
            </a:r>
            <a:r>
              <a:rPr lang="en-US" sz="1600" i="1" baseline="-25000" dirty="0" err="1" smtClean="0">
                <a:latin typeface="CMU Bright Roman"/>
                <a:cs typeface="CMU Bright Roman"/>
              </a:rPr>
              <a:t>T</a:t>
            </a:r>
            <a:r>
              <a:rPr lang="en-US" sz="1600" i="1" dirty="0" smtClean="0">
                <a:latin typeface="CMU Bright Roman"/>
                <a:cs typeface="CMU Bright Roman"/>
              </a:rPr>
              <a:t> reach</a:t>
            </a:r>
            <a:endParaRPr lang="en-US" sz="1600" i="1" dirty="0">
              <a:latin typeface="CMU Bright Roman"/>
              <a:cs typeface="CMU Bright Roman"/>
            </a:endParaRPr>
          </a:p>
        </p:txBody>
      </p:sp>
      <p:sp>
        <p:nvSpPr>
          <p:cNvPr id="148" name="Rectangle 147"/>
          <p:cNvSpPr/>
          <p:nvPr/>
        </p:nvSpPr>
        <p:spPr>
          <a:xfrm>
            <a:off x="971529" y="4262968"/>
            <a:ext cx="1955220" cy="1467203"/>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669434" y="851644"/>
            <a:ext cx="857839" cy="156489"/>
          </a:xfrm>
          <a:prstGeom prst="rect">
            <a:avLst/>
          </a:prstGeom>
          <a:pattFill prst="wdUpDiag">
            <a:fgClr>
              <a:schemeClr val="bg1"/>
            </a:fgClr>
            <a:bgClr>
              <a:srgbClr val="FF0000"/>
            </a:bgClr>
          </a:patt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p:cNvSpPr txBox="1"/>
          <p:nvPr/>
        </p:nvSpPr>
        <p:spPr>
          <a:xfrm>
            <a:off x="1505292" y="784370"/>
            <a:ext cx="941283" cy="261610"/>
          </a:xfrm>
          <a:prstGeom prst="rect">
            <a:avLst/>
          </a:prstGeom>
          <a:noFill/>
        </p:spPr>
        <p:txBody>
          <a:bodyPr wrap="none" rtlCol="0">
            <a:spAutoFit/>
          </a:bodyPr>
          <a:lstStyle/>
          <a:p>
            <a:r>
              <a:rPr lang="en-US" sz="1100" dirty="0" smtClean="0">
                <a:latin typeface="CMU Bright Roman"/>
                <a:cs typeface="CMU Bright Roman"/>
              </a:rPr>
              <a:t>RHIC Today</a:t>
            </a:r>
            <a:endParaRPr lang="en-US" sz="1100" dirty="0">
              <a:latin typeface="CMU Bright Roman"/>
              <a:cs typeface="CMU Bright Roman"/>
            </a:endParaRPr>
          </a:p>
        </p:txBody>
      </p:sp>
      <p:sp>
        <p:nvSpPr>
          <p:cNvPr id="152" name="Rectangle 151"/>
          <p:cNvSpPr/>
          <p:nvPr/>
        </p:nvSpPr>
        <p:spPr>
          <a:xfrm>
            <a:off x="2525226" y="851644"/>
            <a:ext cx="857839" cy="161489"/>
          </a:xfrm>
          <a:prstGeom prst="rect">
            <a:avLst/>
          </a:prstGeom>
          <a:solidFill>
            <a:srgbClr val="FF15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TextBox 152"/>
          <p:cNvSpPr txBox="1"/>
          <p:nvPr/>
        </p:nvSpPr>
        <p:spPr>
          <a:xfrm>
            <a:off x="3352758" y="784808"/>
            <a:ext cx="1172116" cy="261610"/>
          </a:xfrm>
          <a:prstGeom prst="rect">
            <a:avLst/>
          </a:prstGeom>
          <a:noFill/>
        </p:spPr>
        <p:txBody>
          <a:bodyPr wrap="none" rtlCol="0">
            <a:spAutoFit/>
          </a:bodyPr>
          <a:lstStyle/>
          <a:p>
            <a:r>
              <a:rPr lang="en-US" sz="1100" dirty="0" smtClean="0">
                <a:latin typeface="CMU Bright Roman"/>
                <a:cs typeface="CMU Bright Roman"/>
              </a:rPr>
              <a:t>RHIC Tomorrow</a:t>
            </a:r>
            <a:endParaRPr lang="en-US" sz="1100" dirty="0">
              <a:latin typeface="CMU Bright Roman"/>
              <a:cs typeface="CMU Bright Roman"/>
            </a:endParaRPr>
          </a:p>
        </p:txBody>
      </p:sp>
      <p:sp>
        <p:nvSpPr>
          <p:cNvPr id="154" name="Rectangle 153"/>
          <p:cNvSpPr/>
          <p:nvPr/>
        </p:nvSpPr>
        <p:spPr>
          <a:xfrm>
            <a:off x="4771884" y="852144"/>
            <a:ext cx="857839" cy="156489"/>
          </a:xfrm>
          <a:prstGeom prst="rect">
            <a:avLst/>
          </a:prstGeom>
          <a:pattFill prst="wdUpDiag">
            <a:fgClr>
              <a:schemeClr val="bg1"/>
            </a:fgClr>
            <a:bgClr>
              <a:srgbClr val="3837FF"/>
            </a:bgClr>
          </a:pattFill>
          <a:ln w="1270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a:off x="5625827" y="784808"/>
            <a:ext cx="889987" cy="261610"/>
          </a:xfrm>
          <a:prstGeom prst="rect">
            <a:avLst/>
          </a:prstGeom>
          <a:noFill/>
        </p:spPr>
        <p:txBody>
          <a:bodyPr wrap="none" rtlCol="0">
            <a:spAutoFit/>
          </a:bodyPr>
          <a:lstStyle/>
          <a:p>
            <a:r>
              <a:rPr lang="en-US" sz="1100" dirty="0" smtClean="0">
                <a:latin typeface="CMU Bright Roman"/>
                <a:cs typeface="CMU Bright Roman"/>
              </a:rPr>
              <a:t>LHC Today</a:t>
            </a:r>
            <a:endParaRPr lang="en-US" sz="1100" dirty="0">
              <a:latin typeface="CMU Bright Roman"/>
              <a:cs typeface="CMU Bright Roman"/>
            </a:endParaRPr>
          </a:p>
        </p:txBody>
      </p:sp>
      <p:sp>
        <p:nvSpPr>
          <p:cNvPr id="156" name="Rectangle 155"/>
          <p:cNvSpPr/>
          <p:nvPr/>
        </p:nvSpPr>
        <p:spPr>
          <a:xfrm>
            <a:off x="6598171" y="842555"/>
            <a:ext cx="857839" cy="161489"/>
          </a:xfrm>
          <a:prstGeom prst="rect">
            <a:avLst/>
          </a:prstGeom>
          <a:solidFill>
            <a:srgbClr val="383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7449402" y="785308"/>
            <a:ext cx="1120820" cy="261610"/>
          </a:xfrm>
          <a:prstGeom prst="rect">
            <a:avLst/>
          </a:prstGeom>
          <a:noFill/>
        </p:spPr>
        <p:txBody>
          <a:bodyPr wrap="none" rtlCol="0">
            <a:spAutoFit/>
          </a:bodyPr>
          <a:lstStyle/>
          <a:p>
            <a:r>
              <a:rPr lang="en-US" sz="1100" dirty="0" smtClean="0">
                <a:latin typeface="CMU Bright Roman"/>
                <a:cs typeface="CMU Bright Roman"/>
              </a:rPr>
              <a:t>LHC Tomorrow</a:t>
            </a:r>
            <a:endParaRPr lang="en-US" sz="1100" dirty="0">
              <a:latin typeface="CMU Bright Roman"/>
              <a:cs typeface="CMU Bright Roman"/>
            </a:endParaRPr>
          </a:p>
        </p:txBody>
      </p:sp>
      <p:sp>
        <p:nvSpPr>
          <p:cNvPr id="118" name="TextBox 117"/>
          <p:cNvSpPr txBox="1"/>
          <p:nvPr/>
        </p:nvSpPr>
        <p:spPr>
          <a:xfrm>
            <a:off x="4066761" y="6450325"/>
            <a:ext cx="1022801" cy="307777"/>
          </a:xfrm>
          <a:prstGeom prst="rect">
            <a:avLst/>
          </a:prstGeom>
          <a:noFill/>
        </p:spPr>
        <p:txBody>
          <a:bodyPr wrap="none" rtlCol="0">
            <a:spAutoFit/>
          </a:bodyPr>
          <a:lstStyle/>
          <a:p>
            <a:r>
              <a:rPr lang="en-US" sz="1400" dirty="0" err="1" smtClean="0">
                <a:latin typeface="CMU Bright Roman"/>
                <a:cs typeface="CMU Bright Roman"/>
              </a:rPr>
              <a:t>p</a:t>
            </a:r>
            <a:r>
              <a:rPr lang="en-US" sz="1400" baseline="-25000" dirty="0" err="1" smtClean="0">
                <a:latin typeface="CMU Bright Roman"/>
                <a:cs typeface="CMU Bright Roman"/>
              </a:rPr>
              <a:t>T</a:t>
            </a:r>
            <a:r>
              <a:rPr lang="en-US" sz="1400" dirty="0" smtClean="0">
                <a:latin typeface="CMU Bright Roman"/>
                <a:cs typeface="CMU Bright Roman"/>
              </a:rPr>
              <a:t> [</a:t>
            </a:r>
            <a:r>
              <a:rPr lang="en-US" sz="1400" dirty="0" err="1" smtClean="0">
                <a:latin typeface="CMU Bright Roman"/>
                <a:cs typeface="CMU Bright Roman"/>
              </a:rPr>
              <a:t>GeV</a:t>
            </a:r>
            <a:r>
              <a:rPr lang="en-US" sz="1400" dirty="0" smtClean="0">
                <a:latin typeface="CMU Bright Roman"/>
                <a:cs typeface="CMU Bright Roman"/>
              </a:rPr>
              <a:t>/c]</a:t>
            </a:r>
            <a:endParaRPr lang="en-US" sz="1400" dirty="0">
              <a:latin typeface="CMU Bright Roman"/>
              <a:cs typeface="CMU Bright Roman"/>
            </a:endParaRPr>
          </a:p>
        </p:txBody>
      </p:sp>
    </p:spTree>
    <p:extLst>
      <p:ext uri="{BB962C8B-B14F-4D97-AF65-F5344CB8AC3E}">
        <p14:creationId xmlns:p14="http://schemas.microsoft.com/office/powerpoint/2010/main" xmlns="" val="20541792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834" r="54114"/>
          <a:stretch>
            <a:fillRect/>
          </a:stretch>
        </p:blipFill>
        <p:spPr bwMode="auto">
          <a:xfrm>
            <a:off x="152400" y="990600"/>
            <a:ext cx="4114800" cy="4038600"/>
          </a:xfrm>
          <a:prstGeom prst="rect">
            <a:avLst/>
          </a:prstGeom>
          <a:noFill/>
          <a:ln w="9525">
            <a:noFill/>
            <a:miter lim="800000"/>
            <a:headEnd/>
            <a:tailEnd/>
          </a:ln>
        </p:spPr>
      </p:pic>
      <p:sp>
        <p:nvSpPr>
          <p:cNvPr id="3" name="TextBox 2"/>
          <p:cNvSpPr txBox="1"/>
          <p:nvPr/>
        </p:nvSpPr>
        <p:spPr>
          <a:xfrm>
            <a:off x="1066800" y="177225"/>
            <a:ext cx="7008522" cy="646331"/>
          </a:xfrm>
          <a:prstGeom prst="rect">
            <a:avLst/>
          </a:prstGeom>
          <a:noFill/>
        </p:spPr>
        <p:txBody>
          <a:bodyPr wrap="none" rtlCol="0">
            <a:spAutoFit/>
          </a:bodyPr>
          <a:lstStyle/>
          <a:p>
            <a:r>
              <a:rPr lang="en-US" sz="3600" dirty="0" smtClean="0">
                <a:solidFill>
                  <a:schemeClr val="bg1"/>
                </a:solidFill>
              </a:rPr>
              <a:t>Flat or not flat – what is the physics?</a:t>
            </a:r>
          </a:p>
        </p:txBody>
      </p:sp>
      <p:pic>
        <p:nvPicPr>
          <p:cNvPr id="5" name="Picture 4"/>
          <p:cNvPicPr>
            <a:picLocks noChangeAspect="1" noChangeArrowheads="1"/>
          </p:cNvPicPr>
          <p:nvPr/>
        </p:nvPicPr>
        <p:blipFill>
          <a:blip r:embed="rId2" cstate="print"/>
          <a:srcRect l="45052" r="4056"/>
          <a:stretch>
            <a:fillRect/>
          </a:stretch>
        </p:blipFill>
        <p:spPr bwMode="auto">
          <a:xfrm>
            <a:off x="4343400" y="990600"/>
            <a:ext cx="4648200" cy="4038600"/>
          </a:xfrm>
          <a:prstGeom prst="rect">
            <a:avLst/>
          </a:prstGeom>
          <a:noFill/>
          <a:ln w="9525">
            <a:noFill/>
            <a:miter lim="800000"/>
            <a:headEnd/>
            <a:tailEnd/>
          </a:ln>
        </p:spPr>
      </p:pic>
      <p:sp>
        <p:nvSpPr>
          <p:cNvPr id="6" name="TextBox 5"/>
          <p:cNvSpPr txBox="1"/>
          <p:nvPr/>
        </p:nvSpPr>
        <p:spPr>
          <a:xfrm>
            <a:off x="304800" y="5257800"/>
            <a:ext cx="8588505" cy="584775"/>
          </a:xfrm>
          <a:prstGeom prst="rect">
            <a:avLst/>
          </a:prstGeom>
          <a:noFill/>
        </p:spPr>
        <p:txBody>
          <a:bodyPr wrap="none" rtlCol="0">
            <a:spAutoFit/>
          </a:bodyPr>
          <a:lstStyle/>
          <a:p>
            <a:r>
              <a:rPr lang="en-US" sz="3200" dirty="0" smtClean="0">
                <a:solidFill>
                  <a:schemeClr val="bg1"/>
                </a:solidFill>
              </a:rPr>
              <a:t>Precision at LHC and doubling the </a:t>
            </a:r>
            <a:r>
              <a:rPr lang="en-US" sz="3200" dirty="0" err="1" smtClean="0">
                <a:solidFill>
                  <a:schemeClr val="bg1"/>
                </a:solidFill>
              </a:rPr>
              <a:t>p</a:t>
            </a:r>
            <a:r>
              <a:rPr lang="en-US" sz="3200" baseline="-25000" dirty="0" err="1" smtClean="0">
                <a:solidFill>
                  <a:schemeClr val="bg1"/>
                </a:solidFill>
              </a:rPr>
              <a:t>T</a:t>
            </a:r>
            <a:r>
              <a:rPr lang="en-US" sz="3200" dirty="0" smtClean="0">
                <a:solidFill>
                  <a:schemeClr val="bg1"/>
                </a:solidFill>
              </a:rPr>
              <a:t> range at RHIC</a:t>
            </a:r>
          </a:p>
        </p:txBody>
      </p:sp>
      <p:pic>
        <p:nvPicPr>
          <p:cNvPr id="7" name="Picture 6"/>
          <p:cNvPicPr>
            <a:picLocks noChangeAspect="1" noChangeArrowheads="1"/>
          </p:cNvPicPr>
          <p:nvPr/>
        </p:nvPicPr>
        <p:blipFill>
          <a:blip r:embed="rId3" cstate="print">
            <a:clrChange>
              <a:clrFrom>
                <a:srgbClr val="FFFFFF"/>
              </a:clrFrom>
              <a:clrTo>
                <a:srgbClr val="FFFFFF">
                  <a:alpha val="0"/>
                </a:srgbClr>
              </a:clrTo>
            </a:clrChange>
          </a:blip>
          <a:srcRect l="18447" t="69091" r="64077" b="28182"/>
          <a:stretch>
            <a:fillRect/>
          </a:stretch>
        </p:blipFill>
        <p:spPr bwMode="auto">
          <a:xfrm>
            <a:off x="5105400" y="3200400"/>
            <a:ext cx="1371600" cy="228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rcRect l="35923" t="61818" r="34951" b="20909"/>
          <a:stretch>
            <a:fillRect/>
          </a:stretch>
        </p:blipFill>
        <p:spPr bwMode="auto">
          <a:xfrm>
            <a:off x="6477000" y="2590800"/>
            <a:ext cx="2286000" cy="1447800"/>
          </a:xfrm>
          <a:prstGeom prst="rect">
            <a:avLst/>
          </a:prstGeom>
          <a:noFill/>
          <a:ln w="9525">
            <a:noFill/>
            <a:miter lim="800000"/>
            <a:headEnd/>
            <a:tailEnd/>
          </a:ln>
        </p:spPr>
      </p:pic>
      <p:pic>
        <p:nvPicPr>
          <p:cNvPr id="9" name="Picture 8" descr="sPHENIX_front.jpg"/>
          <p:cNvPicPr>
            <a:picLocks noChangeAspect="1"/>
          </p:cNvPicPr>
          <p:nvPr/>
        </p:nvPicPr>
        <p:blipFill>
          <a:blip r:embed="rId4" cstate="print"/>
          <a:stretch>
            <a:fillRect/>
          </a:stretch>
        </p:blipFill>
        <p:spPr>
          <a:xfrm>
            <a:off x="6400800" y="3581400"/>
            <a:ext cx="1002816"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3000" y="228600"/>
            <a:ext cx="6781800" cy="6420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 y="762000"/>
            <a:ext cx="3913047" cy="6041642"/>
          </a:xfrm>
          <a:prstGeom prst="rect">
            <a:avLst/>
          </a:prstGeom>
          <a:noFill/>
          <a:ln w="9525">
            <a:noFill/>
            <a:miter lim="800000"/>
            <a:headEnd/>
            <a:tailEnd/>
          </a:ln>
        </p:spPr>
      </p:pic>
      <p:pic>
        <p:nvPicPr>
          <p:cNvPr id="3" name="Picture 1"/>
          <p:cNvPicPr>
            <a:picLocks noChangeAspect="1" noChangeArrowheads="1"/>
          </p:cNvPicPr>
          <p:nvPr/>
        </p:nvPicPr>
        <p:blipFill>
          <a:blip r:embed="rId3" cstate="print"/>
          <a:srcRect/>
          <a:stretch>
            <a:fillRect/>
          </a:stretch>
        </p:blipFill>
        <p:spPr bwMode="auto">
          <a:xfrm>
            <a:off x="3810000" y="4495800"/>
            <a:ext cx="5327311" cy="2362200"/>
          </a:xfrm>
          <a:prstGeom prst="rect">
            <a:avLst/>
          </a:prstGeom>
          <a:noFill/>
          <a:ln w="9525">
            <a:noFill/>
            <a:miter lim="800000"/>
            <a:headEnd/>
            <a:tailEnd/>
          </a:ln>
        </p:spPr>
      </p:pic>
      <p:sp>
        <p:nvSpPr>
          <p:cNvPr id="13" name="Isosceles Triangle 12"/>
          <p:cNvSpPr/>
          <p:nvPr/>
        </p:nvSpPr>
        <p:spPr>
          <a:xfrm rot="16691954">
            <a:off x="7066553" y="851420"/>
            <a:ext cx="1390181" cy="2285009"/>
          </a:xfrm>
          <a:prstGeom prst="triangle">
            <a:avLst>
              <a:gd name="adj" fmla="val 5261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Isosceles Triangle 11"/>
          <p:cNvSpPr/>
          <p:nvPr/>
        </p:nvSpPr>
        <p:spPr>
          <a:xfrm rot="16691954">
            <a:off x="7380290" y="832809"/>
            <a:ext cx="760722" cy="2284789"/>
          </a:xfrm>
          <a:prstGeom prst="triangle">
            <a:avLst>
              <a:gd name="adj" fmla="val 5261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57200" y="-228600"/>
            <a:ext cx="8229600" cy="1143000"/>
          </a:xfrm>
        </p:spPr>
        <p:txBody>
          <a:bodyPr/>
          <a:lstStyle/>
          <a:p>
            <a:r>
              <a:rPr lang="en-US" dirty="0" smtClean="0">
                <a:solidFill>
                  <a:schemeClr val="bg1"/>
                </a:solidFill>
              </a:rPr>
              <a:t>Enhanced Sensitivity at RHIC</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pPr/>
              <a:t>34</a:t>
            </a:fld>
            <a:endParaRPr lang="en-US"/>
          </a:p>
        </p:txBody>
      </p:sp>
      <p:sp>
        <p:nvSpPr>
          <p:cNvPr id="9" name="Isosceles Triangle 8"/>
          <p:cNvSpPr/>
          <p:nvPr/>
        </p:nvSpPr>
        <p:spPr>
          <a:xfrm rot="5938149">
            <a:off x="5308597" y="444608"/>
            <a:ext cx="384095" cy="2284789"/>
          </a:xfrm>
          <a:prstGeom prst="triangle">
            <a:avLst>
              <a:gd name="adj" fmla="val 526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4724400" y="685800"/>
            <a:ext cx="1732269" cy="369332"/>
          </a:xfrm>
          <a:prstGeom prst="rect">
            <a:avLst/>
          </a:prstGeom>
          <a:noFill/>
        </p:spPr>
        <p:txBody>
          <a:bodyPr wrap="none" rtlCol="0">
            <a:spAutoFit/>
          </a:bodyPr>
          <a:lstStyle/>
          <a:p>
            <a:r>
              <a:rPr lang="en-US" dirty="0" smtClean="0">
                <a:solidFill>
                  <a:schemeClr val="bg1"/>
                </a:solidFill>
              </a:rPr>
              <a:t>Trigger Jet R=0.2</a:t>
            </a:r>
            <a:endParaRPr lang="en-US" dirty="0">
              <a:solidFill>
                <a:schemeClr val="bg1"/>
              </a:solidFill>
            </a:endParaRPr>
          </a:p>
        </p:txBody>
      </p:sp>
      <p:sp>
        <p:nvSpPr>
          <p:cNvPr id="11" name="Isosceles Triangle 10"/>
          <p:cNvSpPr/>
          <p:nvPr/>
        </p:nvSpPr>
        <p:spPr>
          <a:xfrm rot="16691954">
            <a:off x="7519258" y="810814"/>
            <a:ext cx="384095" cy="2284789"/>
          </a:xfrm>
          <a:prstGeom prst="triangle">
            <a:avLst>
              <a:gd name="adj" fmla="val 526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p:cNvSpPr txBox="1"/>
          <p:nvPr/>
        </p:nvSpPr>
        <p:spPr>
          <a:xfrm>
            <a:off x="6936630" y="838200"/>
            <a:ext cx="1521570" cy="646331"/>
          </a:xfrm>
          <a:prstGeom prst="rect">
            <a:avLst/>
          </a:prstGeom>
          <a:noFill/>
        </p:spPr>
        <p:txBody>
          <a:bodyPr wrap="none" rtlCol="0">
            <a:spAutoFit/>
          </a:bodyPr>
          <a:lstStyle/>
          <a:p>
            <a:pPr algn="ctr"/>
            <a:r>
              <a:rPr lang="en-US" dirty="0" smtClean="0">
                <a:solidFill>
                  <a:schemeClr val="bg1"/>
                </a:solidFill>
              </a:rPr>
              <a:t>Away Side Jet</a:t>
            </a:r>
          </a:p>
          <a:p>
            <a:pPr algn="ctr"/>
            <a:r>
              <a:rPr lang="en-US" dirty="0" smtClean="0">
                <a:solidFill>
                  <a:schemeClr val="bg1"/>
                </a:solidFill>
              </a:rPr>
              <a:t>R=0.2, 0.4, 0.7</a:t>
            </a:r>
            <a:endParaRPr lang="en-US" dirty="0">
              <a:solidFill>
                <a:schemeClr val="bg1"/>
              </a:solidFill>
            </a:endParaRPr>
          </a:p>
        </p:txBody>
      </p:sp>
      <p:sp>
        <p:nvSpPr>
          <p:cNvPr id="15" name="TextBox 14"/>
          <p:cNvSpPr txBox="1"/>
          <p:nvPr/>
        </p:nvSpPr>
        <p:spPr>
          <a:xfrm>
            <a:off x="4038600" y="2819400"/>
            <a:ext cx="5333999" cy="1754326"/>
          </a:xfrm>
          <a:prstGeom prst="rect">
            <a:avLst/>
          </a:prstGeom>
          <a:noFill/>
        </p:spPr>
        <p:txBody>
          <a:bodyPr wrap="square" rtlCol="0">
            <a:spAutoFit/>
          </a:bodyPr>
          <a:lstStyle/>
          <a:p>
            <a:pPr algn="ctr"/>
            <a:r>
              <a:rPr lang="en-US" sz="2400" dirty="0" smtClean="0">
                <a:solidFill>
                  <a:schemeClr val="bg1"/>
                </a:solidFill>
              </a:rPr>
              <a:t>Look for jet energy shifted to larger radius or underneath and equilibrated.</a:t>
            </a:r>
          </a:p>
          <a:p>
            <a:pPr algn="ctr"/>
            <a:r>
              <a:rPr lang="en-US" sz="2400" b="1" dirty="0" smtClean="0">
                <a:solidFill>
                  <a:schemeClr val="bg1"/>
                </a:solidFill>
              </a:rPr>
              <a:t>JEWEL predicts huge effect at RHIC.</a:t>
            </a:r>
          </a:p>
          <a:p>
            <a:pPr algn="ctr"/>
            <a:endParaRPr lang="en-US" sz="1200" dirty="0" smtClean="0">
              <a:solidFill>
                <a:schemeClr val="bg1"/>
              </a:solidFill>
            </a:endParaRPr>
          </a:p>
          <a:p>
            <a:pPr algn="ctr"/>
            <a:r>
              <a:rPr lang="en-US" sz="2400" dirty="0" smtClean="0">
                <a:solidFill>
                  <a:schemeClr val="bg1"/>
                </a:solidFill>
              </a:rPr>
              <a:t>Good purity even for large R jets!</a:t>
            </a:r>
            <a:endParaRPr lang="en-US" sz="2400" dirty="0">
              <a:solidFill>
                <a:schemeClr val="bg1"/>
              </a:solidFill>
            </a:endParaRPr>
          </a:p>
        </p:txBody>
      </p:sp>
      <p:sp>
        <p:nvSpPr>
          <p:cNvPr id="16" name="TextBox 15"/>
          <p:cNvSpPr txBox="1"/>
          <p:nvPr/>
        </p:nvSpPr>
        <p:spPr>
          <a:xfrm>
            <a:off x="457200" y="833735"/>
            <a:ext cx="498855" cy="461665"/>
          </a:xfrm>
          <a:prstGeom prst="rect">
            <a:avLst/>
          </a:prstGeom>
          <a:noFill/>
        </p:spPr>
        <p:txBody>
          <a:bodyPr wrap="none" rtlCol="0">
            <a:spAutoFit/>
          </a:bodyPr>
          <a:lstStyle/>
          <a:p>
            <a:r>
              <a:rPr lang="en-US" sz="2400" dirty="0" smtClean="0">
                <a:solidFill>
                  <a:schemeClr val="bg1"/>
                </a:solidFill>
              </a:rPr>
              <a:t>I</a:t>
            </a:r>
            <a:r>
              <a:rPr lang="en-US" sz="2400" baseline="-25000" dirty="0" smtClean="0">
                <a:solidFill>
                  <a:schemeClr val="bg1"/>
                </a:solidFill>
              </a:rPr>
              <a:t>AA</a:t>
            </a:r>
            <a:endParaRPr lang="en-US" sz="2400" baseline="-25000" dirty="0">
              <a:solidFill>
                <a:schemeClr val="bg1"/>
              </a:solidFill>
            </a:endParaRPr>
          </a:p>
        </p:txBody>
      </p:sp>
      <p:sp>
        <p:nvSpPr>
          <p:cNvPr id="17" name="TextBox 16"/>
          <p:cNvSpPr txBox="1"/>
          <p:nvPr/>
        </p:nvSpPr>
        <p:spPr>
          <a:xfrm>
            <a:off x="457200" y="3957935"/>
            <a:ext cx="498855" cy="461665"/>
          </a:xfrm>
          <a:prstGeom prst="rect">
            <a:avLst/>
          </a:prstGeom>
          <a:noFill/>
        </p:spPr>
        <p:txBody>
          <a:bodyPr wrap="none" rtlCol="0">
            <a:spAutoFit/>
          </a:bodyPr>
          <a:lstStyle/>
          <a:p>
            <a:r>
              <a:rPr lang="en-US" sz="2400" dirty="0" smtClean="0">
                <a:solidFill>
                  <a:schemeClr val="bg1"/>
                </a:solidFill>
              </a:rPr>
              <a:t>I</a:t>
            </a:r>
            <a:r>
              <a:rPr lang="en-US" sz="2400" baseline="-25000" dirty="0" smtClean="0">
                <a:solidFill>
                  <a:schemeClr val="bg1"/>
                </a:solidFill>
              </a:rPr>
              <a:t>AA</a:t>
            </a:r>
            <a:endParaRPr lang="en-US" sz="2400" baseline="-25000" dirty="0">
              <a:solidFill>
                <a:schemeClr val="bg1"/>
              </a:solidFill>
            </a:endParaRPr>
          </a:p>
        </p:txBody>
      </p:sp>
      <p:pic>
        <p:nvPicPr>
          <p:cNvPr id="19" name="Picture 18" descr="sPHENIX_front.jpg"/>
          <p:cNvPicPr>
            <a:picLocks noChangeAspect="1"/>
          </p:cNvPicPr>
          <p:nvPr/>
        </p:nvPicPr>
        <p:blipFill>
          <a:blip r:embed="rId4" cstate="print"/>
          <a:stretch>
            <a:fillRect/>
          </a:stretch>
        </p:blipFill>
        <p:spPr>
          <a:xfrm>
            <a:off x="4572000" y="4648200"/>
            <a:ext cx="1002818" cy="304800"/>
          </a:xfrm>
          <a:prstGeom prst="rect">
            <a:avLst/>
          </a:prstGeom>
        </p:spPr>
      </p:pic>
      <p:sp>
        <p:nvSpPr>
          <p:cNvPr id="20" name="TextBox 19"/>
          <p:cNvSpPr txBox="1"/>
          <p:nvPr/>
        </p:nvSpPr>
        <p:spPr>
          <a:xfrm>
            <a:off x="5867400" y="6260068"/>
            <a:ext cx="908903" cy="369332"/>
          </a:xfrm>
          <a:prstGeom prst="rect">
            <a:avLst/>
          </a:prstGeom>
          <a:noFill/>
        </p:spPr>
        <p:txBody>
          <a:bodyPr wrap="none" rtlCol="0">
            <a:spAutoFit/>
          </a:bodyPr>
          <a:lstStyle/>
          <a:p>
            <a:r>
              <a:rPr lang="en-US" dirty="0" err="1" smtClean="0">
                <a:solidFill>
                  <a:srgbClr val="C00000"/>
                </a:solidFill>
              </a:rPr>
              <a:t>fakejets</a:t>
            </a:r>
            <a:endParaRPr lang="en-US" dirty="0">
              <a:solidFill>
                <a:srgbClr val="C00000"/>
              </a:solidFill>
            </a:endParaRPr>
          </a:p>
        </p:txBody>
      </p:sp>
      <p:sp>
        <p:nvSpPr>
          <p:cNvPr id="21" name="TextBox 20"/>
          <p:cNvSpPr txBox="1"/>
          <p:nvPr/>
        </p:nvSpPr>
        <p:spPr>
          <a:xfrm>
            <a:off x="6711097" y="5498068"/>
            <a:ext cx="1084784" cy="369332"/>
          </a:xfrm>
          <a:prstGeom prst="rect">
            <a:avLst/>
          </a:prstGeom>
          <a:noFill/>
        </p:spPr>
        <p:txBody>
          <a:bodyPr wrap="none" rtlCol="0">
            <a:spAutoFit/>
          </a:bodyPr>
          <a:lstStyle/>
          <a:p>
            <a:r>
              <a:rPr lang="en-US" dirty="0" err="1" smtClean="0">
                <a:solidFill>
                  <a:schemeClr val="bg1"/>
                </a:solidFill>
              </a:rPr>
              <a:t>Reco</a:t>
            </a:r>
            <a:r>
              <a:rPr lang="en-US" dirty="0" smtClean="0">
                <a:solidFill>
                  <a:schemeClr val="bg1"/>
                </a:solidFill>
              </a:rPr>
              <a:t>. jets</a:t>
            </a:r>
            <a:endParaRPr lang="en-US" dirty="0">
              <a:solidFill>
                <a:schemeClr val="bg1"/>
              </a:solidFill>
            </a:endParaRPr>
          </a:p>
        </p:txBody>
      </p:sp>
      <p:cxnSp>
        <p:nvCxnSpPr>
          <p:cNvPr id="23" name="Straight Arrow Connector 22"/>
          <p:cNvCxnSpPr/>
          <p:nvPr/>
        </p:nvCxnSpPr>
        <p:spPr>
          <a:xfrm rot="5400000" flipH="1" flipV="1">
            <a:off x="1066800" y="1905000"/>
            <a:ext cx="1828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5107" name="Picture 3" descr="http://www.quantumdiaries.org/wp-content/uploads/2010/12/partonshower.png"/>
          <p:cNvPicPr>
            <a:picLocks noChangeAspect="1" noChangeArrowheads="1"/>
          </p:cNvPicPr>
          <p:nvPr/>
        </p:nvPicPr>
        <p:blipFill>
          <a:blip r:embed="rId5" cstate="print">
            <a:clrChange>
              <a:clrFrom>
                <a:srgbClr val="FFFFFF"/>
              </a:clrFrom>
              <a:clrTo>
                <a:srgbClr val="FFFFFF">
                  <a:alpha val="0"/>
                </a:srgbClr>
              </a:clrTo>
            </a:clrChange>
          </a:blip>
          <a:srcRect l="30077" r="29473" b="48768"/>
          <a:stretch>
            <a:fillRect/>
          </a:stretch>
        </p:blipFill>
        <p:spPr bwMode="auto">
          <a:xfrm rot="11775925">
            <a:off x="3541355" y="1088878"/>
            <a:ext cx="2994960" cy="816871"/>
          </a:xfrm>
          <a:prstGeom prst="rect">
            <a:avLst/>
          </a:prstGeom>
          <a:noFill/>
        </p:spPr>
      </p:pic>
      <p:pic>
        <p:nvPicPr>
          <p:cNvPr id="24" name="Picture 3" descr="http://www.quantumdiaries.org/wp-content/uploads/2010/12/partonshower.png"/>
          <p:cNvPicPr>
            <a:picLocks noChangeAspect="1" noChangeArrowheads="1"/>
          </p:cNvPicPr>
          <p:nvPr/>
        </p:nvPicPr>
        <p:blipFill>
          <a:blip r:embed="rId5" cstate="print">
            <a:clrChange>
              <a:clrFrom>
                <a:srgbClr val="FFFFFF"/>
              </a:clrFrom>
              <a:clrTo>
                <a:srgbClr val="FFFFFF">
                  <a:alpha val="0"/>
                </a:srgbClr>
              </a:clrTo>
            </a:clrChange>
          </a:blip>
          <a:srcRect l="30077" r="29473" b="48768"/>
          <a:stretch>
            <a:fillRect/>
          </a:stretch>
        </p:blipFill>
        <p:spPr bwMode="auto">
          <a:xfrm rot="1035410">
            <a:off x="6613927" y="1501478"/>
            <a:ext cx="2994960" cy="1049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8686800" cy="1143000"/>
          </a:xfrm>
        </p:spPr>
        <p:txBody>
          <a:bodyPr>
            <a:normAutofit fontScale="90000"/>
          </a:bodyPr>
          <a:lstStyle/>
          <a:p>
            <a:r>
              <a:rPr lang="en-US" sz="4000" dirty="0" smtClean="0">
                <a:solidFill>
                  <a:schemeClr val="bg1"/>
                </a:solidFill>
              </a:rPr>
              <a:t>Direct Photons:  Enhanced Sensitivity at RHIC</a:t>
            </a:r>
            <a:endParaRPr lang="en-US" sz="4000" dirty="0">
              <a:solidFill>
                <a:schemeClr val="bg1"/>
              </a:solidFill>
            </a:endParaRPr>
          </a:p>
        </p:txBody>
      </p:sp>
      <p:pic>
        <p:nvPicPr>
          <p:cNvPr id="2050" name="Picture 2"/>
          <p:cNvPicPr>
            <a:picLocks noChangeAspect="1" noChangeArrowheads="1"/>
          </p:cNvPicPr>
          <p:nvPr/>
        </p:nvPicPr>
        <p:blipFill>
          <a:blip r:embed="rId2" cstate="print"/>
          <a:srcRect b="19149"/>
          <a:stretch>
            <a:fillRect/>
          </a:stretch>
        </p:blipFill>
        <p:spPr bwMode="auto">
          <a:xfrm>
            <a:off x="304800" y="914400"/>
            <a:ext cx="8517304" cy="3429000"/>
          </a:xfrm>
          <a:prstGeom prst="rect">
            <a:avLst/>
          </a:prstGeom>
          <a:noFill/>
          <a:ln w="9525">
            <a:noFill/>
            <a:miter lim="800000"/>
            <a:headEnd/>
            <a:tailEnd/>
          </a:ln>
        </p:spPr>
      </p:pic>
      <p:sp>
        <p:nvSpPr>
          <p:cNvPr id="6" name="TextBox 5"/>
          <p:cNvSpPr txBox="1"/>
          <p:nvPr/>
        </p:nvSpPr>
        <p:spPr>
          <a:xfrm>
            <a:off x="304800" y="4572000"/>
            <a:ext cx="8839200" cy="2246769"/>
          </a:xfrm>
          <a:prstGeom prst="rect">
            <a:avLst/>
          </a:prstGeom>
          <a:noFill/>
        </p:spPr>
        <p:txBody>
          <a:bodyPr wrap="square" rtlCol="0">
            <a:spAutoFit/>
          </a:bodyPr>
          <a:lstStyle/>
          <a:p>
            <a:r>
              <a:rPr lang="en-US" sz="2800" b="1" dirty="0" smtClean="0">
                <a:solidFill>
                  <a:srgbClr val="FFC000"/>
                </a:solidFill>
              </a:rPr>
              <a:t>Direct photons </a:t>
            </a:r>
            <a:r>
              <a:rPr lang="en-US" sz="2800" dirty="0" smtClean="0">
                <a:solidFill>
                  <a:srgbClr val="FFC000"/>
                </a:solidFill>
              </a:rPr>
              <a:t>at RHIC particularly attractive…</a:t>
            </a:r>
          </a:p>
          <a:p>
            <a:r>
              <a:rPr lang="en-US" sz="2800" dirty="0" smtClean="0">
                <a:solidFill>
                  <a:schemeClr val="bg1"/>
                </a:solidFill>
              </a:rPr>
              <a:t>Good signal to background without isolation cut</a:t>
            </a:r>
          </a:p>
          <a:p>
            <a:r>
              <a:rPr lang="en-US" sz="2800" dirty="0" smtClean="0">
                <a:solidFill>
                  <a:schemeClr val="bg1"/>
                </a:solidFill>
              </a:rPr>
              <a:t>Much lower underlying event for detailed large angle scatter, medium response, etc.</a:t>
            </a:r>
          </a:p>
          <a:p>
            <a:r>
              <a:rPr lang="en-US" sz="2800" dirty="0" smtClean="0">
                <a:solidFill>
                  <a:schemeClr val="bg1"/>
                </a:solidFill>
              </a:rPr>
              <a:t>Good statistics for differential measures, e.g. as function L</a:t>
            </a:r>
          </a:p>
        </p:txBody>
      </p:sp>
      <p:sp>
        <p:nvSpPr>
          <p:cNvPr id="7" name="TextBox 6"/>
          <p:cNvSpPr txBox="1"/>
          <p:nvPr/>
        </p:nvSpPr>
        <p:spPr>
          <a:xfrm>
            <a:off x="7652966" y="911423"/>
            <a:ext cx="957634" cy="307777"/>
          </a:xfrm>
          <a:prstGeom prst="rect">
            <a:avLst/>
          </a:prstGeom>
          <a:noFill/>
        </p:spPr>
        <p:txBody>
          <a:bodyPr wrap="none" rtlCol="0">
            <a:spAutoFit/>
          </a:bodyPr>
          <a:lstStyle/>
          <a:p>
            <a:r>
              <a:rPr lang="en-US" sz="1400" dirty="0" err="1" smtClean="0"/>
              <a:t>Vitev</a:t>
            </a:r>
            <a:r>
              <a:rPr lang="en-US" sz="1400" dirty="0" smtClean="0"/>
              <a:t> at al.</a:t>
            </a:r>
          </a:p>
        </p:txBody>
      </p:sp>
      <p:sp>
        <p:nvSpPr>
          <p:cNvPr id="8" name="TextBox 7"/>
          <p:cNvSpPr txBox="1"/>
          <p:nvPr/>
        </p:nvSpPr>
        <p:spPr>
          <a:xfrm>
            <a:off x="1066800" y="1219200"/>
            <a:ext cx="750526" cy="523220"/>
          </a:xfrm>
          <a:prstGeom prst="rect">
            <a:avLst/>
          </a:prstGeom>
          <a:noFill/>
        </p:spPr>
        <p:txBody>
          <a:bodyPr wrap="none" rtlCol="0">
            <a:spAutoFit/>
          </a:bodyPr>
          <a:lstStyle/>
          <a:p>
            <a:r>
              <a:rPr lang="en-US" sz="2800" dirty="0" smtClean="0"/>
              <a:t>LHC</a:t>
            </a:r>
          </a:p>
        </p:txBody>
      </p:sp>
      <p:sp>
        <p:nvSpPr>
          <p:cNvPr id="9" name="TextBox 8"/>
          <p:cNvSpPr txBox="1"/>
          <p:nvPr/>
        </p:nvSpPr>
        <p:spPr>
          <a:xfrm>
            <a:off x="5421674" y="1219200"/>
            <a:ext cx="885179" cy="523220"/>
          </a:xfrm>
          <a:prstGeom prst="rect">
            <a:avLst/>
          </a:prstGeom>
          <a:noFill/>
        </p:spPr>
        <p:txBody>
          <a:bodyPr wrap="none" rtlCol="0">
            <a:spAutoFit/>
          </a:bodyPr>
          <a:lstStyle/>
          <a:p>
            <a:r>
              <a:rPr lang="en-US" sz="2800" dirty="0" smtClean="0"/>
              <a:t>RHIC</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3895725" y="2438400"/>
            <a:ext cx="5172075" cy="3524250"/>
          </a:xfrm>
          <a:prstGeom prst="rect">
            <a:avLst/>
          </a:prstGeom>
          <a:noFill/>
          <a:ln w="9525">
            <a:noFill/>
            <a:miter lim="800000"/>
            <a:headEnd/>
            <a:tailEnd/>
          </a:ln>
        </p:spPr>
      </p:pic>
      <p:sp>
        <p:nvSpPr>
          <p:cNvPr id="2" name="Title 1"/>
          <p:cNvSpPr>
            <a:spLocks noGrp="1"/>
          </p:cNvSpPr>
          <p:nvPr>
            <p:ph type="title"/>
          </p:nvPr>
        </p:nvSpPr>
        <p:spPr>
          <a:xfrm>
            <a:off x="457200" y="-228600"/>
            <a:ext cx="8229600" cy="1143000"/>
          </a:xfrm>
        </p:spPr>
        <p:txBody>
          <a:bodyPr>
            <a:normAutofit/>
          </a:bodyPr>
          <a:lstStyle/>
          <a:p>
            <a:r>
              <a:rPr lang="en-US" dirty="0" smtClean="0">
                <a:solidFill>
                  <a:schemeClr val="bg1"/>
                </a:solidFill>
              </a:rPr>
              <a:t>Beauty Tagged Jets at RHIC</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solidFill>
                  <a:schemeClr val="bg1"/>
                </a:solidFill>
              </a:rPr>
              <a:pPr/>
              <a:t>36</a:t>
            </a:fld>
            <a:endParaRPr lang="en-US">
              <a:solidFill>
                <a:schemeClr val="bg1"/>
              </a:solidFill>
            </a:endParaRPr>
          </a:p>
        </p:txBody>
      </p:sp>
      <p:sp>
        <p:nvSpPr>
          <p:cNvPr id="6" name="TextBox 5"/>
          <p:cNvSpPr txBox="1"/>
          <p:nvPr/>
        </p:nvSpPr>
        <p:spPr>
          <a:xfrm>
            <a:off x="4114800" y="807184"/>
            <a:ext cx="4495800" cy="1631216"/>
          </a:xfrm>
          <a:prstGeom prst="rect">
            <a:avLst/>
          </a:prstGeom>
          <a:noFill/>
        </p:spPr>
        <p:txBody>
          <a:bodyPr wrap="square" rtlCol="0">
            <a:spAutoFit/>
          </a:bodyPr>
          <a:lstStyle/>
          <a:p>
            <a:pPr algn="ctr"/>
            <a:r>
              <a:rPr lang="en-US" sz="300" dirty="0" smtClean="0">
                <a:solidFill>
                  <a:schemeClr val="bg1"/>
                </a:solidFill>
              </a:rPr>
              <a:t> </a:t>
            </a:r>
          </a:p>
          <a:p>
            <a:pPr algn="ctr"/>
            <a:endParaRPr lang="en-US" sz="100" dirty="0" smtClean="0">
              <a:solidFill>
                <a:schemeClr val="bg1"/>
              </a:solidFill>
            </a:endParaRPr>
          </a:p>
          <a:p>
            <a:pPr lvl="0" algn="ctr"/>
            <a:r>
              <a:rPr lang="en-US" sz="2400" dirty="0" smtClean="0">
                <a:solidFill>
                  <a:schemeClr val="bg1"/>
                </a:solidFill>
                <a:latin typeface="Helvetica Neue"/>
                <a:ea typeface="Helvetica Neue"/>
                <a:cs typeface="Helvetica Neue"/>
                <a:sym typeface="Helvetica Neue"/>
              </a:rPr>
              <a:t>Variety of proven techniques: soft lepton tagging, track counting, secondary vertex reconstruction</a:t>
            </a:r>
          </a:p>
        </p:txBody>
      </p:sp>
      <p:sp>
        <p:nvSpPr>
          <p:cNvPr id="10" name="TextBox 9"/>
          <p:cNvSpPr txBox="1"/>
          <p:nvPr/>
        </p:nvSpPr>
        <p:spPr>
          <a:xfrm>
            <a:off x="311090" y="6010870"/>
            <a:ext cx="8591776" cy="923330"/>
          </a:xfrm>
          <a:prstGeom prst="rect">
            <a:avLst/>
          </a:prstGeom>
          <a:noFill/>
        </p:spPr>
        <p:txBody>
          <a:bodyPr wrap="none" rtlCol="0">
            <a:spAutoFit/>
          </a:bodyPr>
          <a:lstStyle/>
          <a:p>
            <a:pPr algn="ctr"/>
            <a:r>
              <a:rPr lang="en-US" sz="2400" dirty="0" smtClean="0">
                <a:solidFill>
                  <a:schemeClr val="bg1"/>
                </a:solidFill>
              </a:rPr>
              <a:t>Key tests of mass dependence of </a:t>
            </a:r>
            <a:r>
              <a:rPr lang="en-US" sz="2400" dirty="0" err="1" smtClean="0">
                <a:solidFill>
                  <a:schemeClr val="bg1"/>
                </a:solidFill>
              </a:rPr>
              <a:t>radiative</a:t>
            </a:r>
            <a:r>
              <a:rPr lang="en-US" sz="2400" dirty="0" smtClean="0">
                <a:solidFill>
                  <a:schemeClr val="bg1"/>
                </a:solidFill>
              </a:rPr>
              <a:t> energy loss</a:t>
            </a:r>
          </a:p>
          <a:p>
            <a:pPr algn="ctr"/>
            <a:endParaRPr lang="en-US" sz="600" dirty="0" smtClean="0">
              <a:solidFill>
                <a:schemeClr val="bg1"/>
              </a:solidFill>
            </a:endParaRPr>
          </a:p>
          <a:p>
            <a:pPr algn="ctr"/>
            <a:r>
              <a:rPr lang="en-US" sz="2400" dirty="0" smtClean="0">
                <a:solidFill>
                  <a:schemeClr val="bg1"/>
                </a:solidFill>
              </a:rPr>
              <a:t>Again, crucial to have overlapping energy ranges with RHIC and LHC</a:t>
            </a:r>
          </a:p>
        </p:txBody>
      </p:sp>
      <p:sp>
        <p:nvSpPr>
          <p:cNvPr id="15" name="Rectangle 14"/>
          <p:cNvSpPr/>
          <p:nvPr/>
        </p:nvSpPr>
        <p:spPr>
          <a:xfrm>
            <a:off x="4962525" y="5562600"/>
            <a:ext cx="152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sPHENIX_front.jpg"/>
          <p:cNvPicPr>
            <a:picLocks noChangeAspect="1"/>
          </p:cNvPicPr>
          <p:nvPr/>
        </p:nvPicPr>
        <p:blipFill>
          <a:blip r:embed="rId3" cstate="print"/>
          <a:stretch>
            <a:fillRect/>
          </a:stretch>
        </p:blipFill>
        <p:spPr>
          <a:xfrm>
            <a:off x="7172325" y="3352800"/>
            <a:ext cx="762000" cy="231605"/>
          </a:xfrm>
          <a:prstGeom prst="rect">
            <a:avLst/>
          </a:prstGeom>
        </p:spPr>
      </p:pic>
      <p:pic>
        <p:nvPicPr>
          <p:cNvPr id="36865" name="Picture 1"/>
          <p:cNvPicPr>
            <a:picLocks noChangeAspect="1" noChangeArrowheads="1"/>
          </p:cNvPicPr>
          <p:nvPr/>
        </p:nvPicPr>
        <p:blipFill>
          <a:blip r:embed="rId4" cstate="print"/>
          <a:srcRect/>
          <a:stretch>
            <a:fillRect/>
          </a:stretch>
        </p:blipFill>
        <p:spPr bwMode="auto">
          <a:xfrm>
            <a:off x="0" y="838200"/>
            <a:ext cx="3810000" cy="309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solidFill>
                  <a:schemeClr val="bg1"/>
                </a:solidFill>
              </a:rPr>
              <a:t>Proton+Nucleus</a:t>
            </a:r>
            <a:r>
              <a:rPr lang="en-US" dirty="0" smtClean="0">
                <a:solidFill>
                  <a:schemeClr val="bg1"/>
                </a:solidFill>
              </a:rPr>
              <a:t> Surprises</a:t>
            </a:r>
            <a:endParaRPr lang="en-US" dirty="0">
              <a:solidFill>
                <a:schemeClr val="bg1"/>
              </a:solidFill>
            </a:endParaRPr>
          </a:p>
        </p:txBody>
      </p:sp>
      <p:sp>
        <p:nvSpPr>
          <p:cNvPr id="5" name="TextBox 4"/>
          <p:cNvSpPr txBox="1"/>
          <p:nvPr/>
        </p:nvSpPr>
        <p:spPr>
          <a:xfrm>
            <a:off x="341116" y="762000"/>
            <a:ext cx="8657755" cy="830997"/>
          </a:xfrm>
          <a:prstGeom prst="rect">
            <a:avLst/>
          </a:prstGeom>
          <a:noFill/>
        </p:spPr>
        <p:txBody>
          <a:bodyPr wrap="none" rtlCol="0">
            <a:spAutoFit/>
          </a:bodyPr>
          <a:lstStyle/>
          <a:p>
            <a:pPr algn="ctr"/>
            <a:r>
              <a:rPr lang="en-US" sz="2400" dirty="0" err="1" smtClean="0">
                <a:solidFill>
                  <a:schemeClr val="bg1"/>
                </a:solidFill>
              </a:rPr>
              <a:t>sPHENIX</a:t>
            </a:r>
            <a:r>
              <a:rPr lang="en-US" sz="2400" dirty="0" smtClean="0">
                <a:solidFill>
                  <a:schemeClr val="bg1"/>
                </a:solidFill>
              </a:rPr>
              <a:t> provides discriminating power on </a:t>
            </a:r>
            <a:r>
              <a:rPr lang="en-US" sz="2400" dirty="0" err="1" smtClean="0">
                <a:solidFill>
                  <a:schemeClr val="bg1"/>
                </a:solidFill>
              </a:rPr>
              <a:t>p+A</a:t>
            </a:r>
            <a:r>
              <a:rPr lang="en-US" sz="2400" dirty="0" smtClean="0">
                <a:solidFill>
                  <a:schemeClr val="bg1"/>
                </a:solidFill>
              </a:rPr>
              <a:t> physics explanations</a:t>
            </a:r>
          </a:p>
          <a:p>
            <a:pPr algn="ctr"/>
            <a:r>
              <a:rPr lang="en-US" sz="2400" dirty="0" smtClean="0">
                <a:solidFill>
                  <a:schemeClr val="bg1"/>
                </a:solidFill>
              </a:rPr>
              <a:t>Enabled by </a:t>
            </a:r>
            <a:r>
              <a:rPr lang="en-US" sz="2400" dirty="0" err="1" smtClean="0">
                <a:solidFill>
                  <a:schemeClr val="bg1"/>
                </a:solidFill>
              </a:rPr>
              <a:t>p+p</a:t>
            </a:r>
            <a:r>
              <a:rPr lang="en-US" sz="2400" dirty="0" smtClean="0">
                <a:solidFill>
                  <a:schemeClr val="bg1"/>
                </a:solidFill>
              </a:rPr>
              <a:t>/</a:t>
            </a:r>
            <a:r>
              <a:rPr lang="en-US" sz="2400" dirty="0" err="1" smtClean="0">
                <a:solidFill>
                  <a:schemeClr val="bg1"/>
                </a:solidFill>
              </a:rPr>
              <a:t>p+A</a:t>
            </a:r>
            <a:r>
              <a:rPr lang="en-US" sz="2400" dirty="0" smtClean="0">
                <a:solidFill>
                  <a:schemeClr val="bg1"/>
                </a:solidFill>
              </a:rPr>
              <a:t> </a:t>
            </a:r>
            <a:r>
              <a:rPr lang="en-US" sz="2400" dirty="0" err="1" smtClean="0">
                <a:solidFill>
                  <a:schemeClr val="bg1"/>
                </a:solidFill>
              </a:rPr>
              <a:t>Hcal</a:t>
            </a:r>
            <a:r>
              <a:rPr lang="en-US" sz="2400" dirty="0" smtClean="0">
                <a:solidFill>
                  <a:schemeClr val="bg1"/>
                </a:solidFill>
              </a:rPr>
              <a:t> triggering (as done in CMS for example) </a:t>
            </a:r>
          </a:p>
        </p:txBody>
      </p:sp>
      <p:pic>
        <p:nvPicPr>
          <p:cNvPr id="201730" name="Picture 2"/>
          <p:cNvPicPr>
            <a:picLocks noChangeAspect="1" noChangeArrowheads="1"/>
          </p:cNvPicPr>
          <p:nvPr/>
        </p:nvPicPr>
        <p:blipFill>
          <a:blip r:embed="rId2" cstate="print"/>
          <a:srcRect/>
          <a:stretch>
            <a:fillRect/>
          </a:stretch>
        </p:blipFill>
        <p:spPr bwMode="auto">
          <a:xfrm>
            <a:off x="660638" y="2209800"/>
            <a:ext cx="3606562" cy="3581400"/>
          </a:xfrm>
          <a:prstGeom prst="rect">
            <a:avLst/>
          </a:prstGeom>
          <a:noFill/>
          <a:ln w="9525">
            <a:noFill/>
            <a:miter lim="800000"/>
            <a:headEnd/>
            <a:tailEnd/>
          </a:ln>
        </p:spPr>
      </p:pic>
      <p:sp>
        <p:nvSpPr>
          <p:cNvPr id="9" name="TextBox 8"/>
          <p:cNvSpPr txBox="1"/>
          <p:nvPr/>
        </p:nvSpPr>
        <p:spPr>
          <a:xfrm>
            <a:off x="381000" y="5943600"/>
            <a:ext cx="4191000" cy="830997"/>
          </a:xfrm>
          <a:prstGeom prst="rect">
            <a:avLst/>
          </a:prstGeom>
          <a:noFill/>
        </p:spPr>
        <p:txBody>
          <a:bodyPr wrap="square" rtlCol="0">
            <a:spAutoFit/>
          </a:bodyPr>
          <a:lstStyle/>
          <a:p>
            <a:pPr algn="ctr"/>
            <a:r>
              <a:rPr lang="en-US" sz="2400" dirty="0" err="1" smtClean="0">
                <a:solidFill>
                  <a:schemeClr val="bg1"/>
                </a:solidFill>
              </a:rPr>
              <a:t>sPHENIX</a:t>
            </a:r>
            <a:r>
              <a:rPr lang="en-US" sz="2400" dirty="0" smtClean="0">
                <a:solidFill>
                  <a:schemeClr val="bg1"/>
                </a:solidFill>
              </a:rPr>
              <a:t> covers up to </a:t>
            </a:r>
          </a:p>
          <a:p>
            <a:pPr algn="ctr"/>
            <a:r>
              <a:rPr lang="en-US" sz="2400" dirty="0" smtClean="0">
                <a:solidFill>
                  <a:schemeClr val="bg1"/>
                </a:solidFill>
              </a:rPr>
              <a:t>very high </a:t>
            </a:r>
            <a:r>
              <a:rPr lang="en-US" sz="2400" dirty="0" err="1" smtClean="0">
                <a:solidFill>
                  <a:schemeClr val="bg1"/>
                </a:solidFill>
              </a:rPr>
              <a:t>Bjorken</a:t>
            </a:r>
            <a:r>
              <a:rPr lang="en-US" sz="2400" dirty="0" smtClean="0">
                <a:solidFill>
                  <a:schemeClr val="bg1"/>
                </a:solidFill>
              </a:rPr>
              <a:t> x</a:t>
            </a:r>
            <a:r>
              <a:rPr lang="en-US" sz="2400" baseline="-25000" dirty="0" smtClean="0">
                <a:solidFill>
                  <a:schemeClr val="bg1"/>
                </a:solidFill>
              </a:rPr>
              <a:t>2</a:t>
            </a:r>
            <a:r>
              <a:rPr lang="en-US" sz="2400" dirty="0" smtClean="0">
                <a:solidFill>
                  <a:schemeClr val="bg1"/>
                </a:solidFill>
              </a:rPr>
              <a:t>.  </a:t>
            </a:r>
            <a:endParaRPr lang="en-US" sz="2400" dirty="0">
              <a:solidFill>
                <a:schemeClr val="bg1"/>
              </a:solidFill>
            </a:endParaRPr>
          </a:p>
        </p:txBody>
      </p:sp>
      <p:sp>
        <p:nvSpPr>
          <p:cNvPr id="10" name="TextBox 9"/>
          <p:cNvSpPr txBox="1"/>
          <p:nvPr/>
        </p:nvSpPr>
        <p:spPr>
          <a:xfrm>
            <a:off x="3503221" y="2450068"/>
            <a:ext cx="992579" cy="369332"/>
          </a:xfrm>
          <a:prstGeom prst="rect">
            <a:avLst/>
          </a:prstGeom>
          <a:solidFill>
            <a:schemeClr val="bg1"/>
          </a:solidFill>
          <a:ln>
            <a:solidFill>
              <a:schemeClr val="tx1"/>
            </a:solidFill>
          </a:ln>
        </p:spPr>
        <p:txBody>
          <a:bodyPr wrap="none" rtlCol="0">
            <a:spAutoFit/>
          </a:bodyPr>
          <a:lstStyle/>
          <a:p>
            <a:r>
              <a:rPr lang="en-US" dirty="0" smtClean="0"/>
              <a:t>x</a:t>
            </a:r>
            <a:r>
              <a:rPr lang="en-US" baseline="-25000" dirty="0" smtClean="0"/>
              <a:t>2</a:t>
            </a:r>
            <a:r>
              <a:rPr lang="en-US" dirty="0" smtClean="0"/>
              <a:t> ~ 0.06</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4648200" y="1647825"/>
            <a:ext cx="4276725" cy="5210175"/>
          </a:xfrm>
          <a:prstGeom prst="rect">
            <a:avLst/>
          </a:prstGeom>
          <a:noFill/>
          <a:ln w="9525">
            <a:noFill/>
            <a:miter lim="800000"/>
            <a:headEnd/>
            <a:tailEnd/>
          </a:ln>
        </p:spPr>
      </p:pic>
      <p:pic>
        <p:nvPicPr>
          <p:cNvPr id="8" name="Picture 7" descr="sPHENIX_front.jpg"/>
          <p:cNvPicPr>
            <a:picLocks noChangeAspect="1"/>
          </p:cNvPicPr>
          <p:nvPr/>
        </p:nvPicPr>
        <p:blipFill>
          <a:blip r:embed="rId4" cstate="print"/>
          <a:stretch>
            <a:fillRect/>
          </a:stretch>
        </p:blipFill>
        <p:spPr>
          <a:xfrm>
            <a:off x="7315200" y="1952625"/>
            <a:ext cx="1295400" cy="39372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62176" cy="769441"/>
          </a:xfrm>
          <a:prstGeom prst="rect">
            <a:avLst/>
          </a:prstGeom>
          <a:noFill/>
        </p:spPr>
        <p:txBody>
          <a:bodyPr wrap="none" rtlCol="0">
            <a:spAutoFit/>
          </a:bodyPr>
          <a:lstStyle/>
          <a:p>
            <a:r>
              <a:rPr lang="en-US" sz="4400" u="sng" dirty="0" err="1" smtClean="0">
                <a:solidFill>
                  <a:schemeClr val="bg1"/>
                </a:solidFill>
              </a:rPr>
              <a:t>Quarkonia</a:t>
            </a:r>
            <a:endParaRPr lang="en-US" sz="4400" u="sng" dirty="0">
              <a:solidFill>
                <a:schemeClr val="bg1"/>
              </a:solidFill>
            </a:endParaRPr>
          </a:p>
        </p:txBody>
      </p:sp>
      <p:sp>
        <p:nvSpPr>
          <p:cNvPr id="5" name="TextBox 4"/>
          <p:cNvSpPr txBox="1"/>
          <p:nvPr/>
        </p:nvSpPr>
        <p:spPr>
          <a:xfrm>
            <a:off x="304800" y="685800"/>
            <a:ext cx="8686801" cy="954107"/>
          </a:xfrm>
          <a:prstGeom prst="rect">
            <a:avLst/>
          </a:prstGeom>
          <a:noFill/>
        </p:spPr>
        <p:txBody>
          <a:bodyPr wrap="square" rtlCol="0">
            <a:spAutoFit/>
          </a:bodyPr>
          <a:lstStyle/>
          <a:p>
            <a:pPr algn="ctr"/>
            <a:r>
              <a:rPr lang="en-US" sz="2800" dirty="0" smtClean="0">
                <a:solidFill>
                  <a:schemeClr val="bg1"/>
                </a:solidFill>
              </a:rPr>
              <a:t>Bound states of cc and bb can be </a:t>
            </a:r>
            <a:r>
              <a:rPr lang="en-US" sz="2800" i="1" dirty="0" smtClean="0">
                <a:solidFill>
                  <a:schemeClr val="bg1"/>
                </a:solidFill>
              </a:rPr>
              <a:t>Debye color screened </a:t>
            </a:r>
            <a:r>
              <a:rPr lang="en-US" sz="2800" dirty="0" smtClean="0">
                <a:solidFill>
                  <a:schemeClr val="bg1"/>
                </a:solidFill>
              </a:rPr>
              <a:t>in the QGP as one increases the temperature (melting)</a:t>
            </a:r>
            <a:endParaRPr lang="en-US" sz="2800" dirty="0">
              <a:solidFill>
                <a:schemeClr val="bg1"/>
              </a:solidFill>
            </a:endParaRP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smtClean="0"/>
              <a:t>J/</a:t>
            </a:r>
            <a:r>
              <a:rPr lang="en-US" sz="2800" dirty="0" smtClean="0">
                <a:latin typeface="Symbol" pitchFamily="18" charset="2"/>
              </a:rPr>
              <a:t>y</a:t>
            </a:r>
            <a:r>
              <a:rPr lang="en-US" sz="2800" dirty="0" smtClean="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smtClean="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smtClean="0">
                <a:solidFill>
                  <a:srgbClr val="FF0000"/>
                </a:solidFill>
              </a:rPr>
              <a:t>LHC</a:t>
            </a:r>
          </a:p>
        </p:txBody>
      </p:sp>
      <p:sp>
        <p:nvSpPr>
          <p:cNvPr id="16" name="TextBox 15"/>
          <p:cNvSpPr txBox="1"/>
          <p:nvPr/>
        </p:nvSpPr>
        <p:spPr>
          <a:xfrm>
            <a:off x="5486400" y="1751380"/>
            <a:ext cx="3657600" cy="3277820"/>
          </a:xfrm>
          <a:prstGeom prst="rect">
            <a:avLst/>
          </a:prstGeom>
          <a:noFill/>
        </p:spPr>
        <p:txBody>
          <a:bodyPr wrap="square" rtlCol="0">
            <a:spAutoFit/>
          </a:bodyPr>
          <a:lstStyle/>
          <a:p>
            <a:pPr algn="ctr"/>
            <a:r>
              <a:rPr lang="en-US" sz="2800" u="sng" dirty="0" smtClean="0">
                <a:solidFill>
                  <a:srgbClr val="FFFF00"/>
                </a:solidFill>
              </a:rPr>
              <a:t>Bizarre twist </a:t>
            </a:r>
          </a:p>
          <a:p>
            <a:pPr algn="ctr"/>
            <a:r>
              <a:rPr lang="en-US" sz="2800" dirty="0" smtClean="0">
                <a:solidFill>
                  <a:srgbClr val="FFFF00"/>
                </a:solidFill>
              </a:rPr>
              <a:t>Less suppression at LHC with higher temperature.</a:t>
            </a:r>
          </a:p>
          <a:p>
            <a:pPr algn="ctr"/>
            <a:r>
              <a:rPr lang="en-US" sz="1100" dirty="0" smtClean="0">
                <a:solidFill>
                  <a:srgbClr val="FFFF00"/>
                </a:solidFill>
              </a:rPr>
              <a:t> </a:t>
            </a:r>
          </a:p>
          <a:p>
            <a:pPr algn="ctr"/>
            <a:r>
              <a:rPr lang="en-US" sz="2800" dirty="0" smtClean="0">
                <a:solidFill>
                  <a:srgbClr val="FFFF00"/>
                </a:solidFill>
              </a:rPr>
              <a:t>Quark </a:t>
            </a:r>
            <a:r>
              <a:rPr lang="en-US" sz="2800" dirty="0" err="1" smtClean="0">
                <a:solidFill>
                  <a:srgbClr val="FFFF00"/>
                </a:solidFill>
              </a:rPr>
              <a:t>deconfinement</a:t>
            </a:r>
            <a:r>
              <a:rPr lang="en-US" sz="2800" dirty="0" smtClean="0">
                <a:solidFill>
                  <a:srgbClr val="FFFF00"/>
                </a:solidFill>
              </a:rPr>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chemeClr val="bg1"/>
                </a:solidFill>
              </a:rPr>
              <a:t>Upsilon Probes</a:t>
            </a:r>
            <a:endParaRPr lang="en-US" dirty="0">
              <a:solidFill>
                <a:schemeClr val="bg1"/>
              </a:solidFill>
            </a:endParaRPr>
          </a:p>
        </p:txBody>
      </p:sp>
      <p:grpSp>
        <p:nvGrpSpPr>
          <p:cNvPr id="3" name="Group 11"/>
          <p:cNvGrpSpPr/>
          <p:nvPr/>
        </p:nvGrpSpPr>
        <p:grpSpPr>
          <a:xfrm>
            <a:off x="1981200" y="762000"/>
            <a:ext cx="5181600" cy="2981325"/>
            <a:chOff x="4572000" y="1828800"/>
            <a:chExt cx="5181600" cy="2981325"/>
          </a:xfrm>
        </p:grpSpPr>
        <p:sp>
          <p:nvSpPr>
            <p:cNvPr id="10" name="Rectangle 9"/>
            <p:cNvSpPr/>
            <p:nvPr/>
          </p:nvSpPr>
          <p:spPr>
            <a:xfrm>
              <a:off x="4572000" y="1828800"/>
              <a:ext cx="51816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4572000" y="1905000"/>
              <a:ext cx="5143500" cy="2905125"/>
            </a:xfrm>
            <a:prstGeom prst="rect">
              <a:avLst/>
            </a:prstGeom>
            <a:noFill/>
            <a:ln w="9525">
              <a:noFill/>
              <a:miter lim="800000"/>
              <a:headEnd/>
              <a:tailEnd/>
            </a:ln>
          </p:spPr>
        </p:pic>
        <p:sp>
          <p:nvSpPr>
            <p:cNvPr id="9" name="Rectangle 8"/>
            <p:cNvSpPr/>
            <p:nvPr/>
          </p:nvSpPr>
          <p:spPr>
            <a:xfrm>
              <a:off x="5715000" y="1905000"/>
              <a:ext cx="1447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rot="16200000">
            <a:off x="419065" y="1776092"/>
            <a:ext cx="2428293" cy="400110"/>
          </a:xfrm>
          <a:prstGeom prst="rect">
            <a:avLst/>
          </a:prstGeom>
          <a:noFill/>
        </p:spPr>
        <p:txBody>
          <a:bodyPr wrap="none" rtlCol="0">
            <a:spAutoFit/>
          </a:bodyPr>
          <a:lstStyle/>
          <a:p>
            <a:r>
              <a:rPr lang="en-US" sz="2000" dirty="0" smtClean="0">
                <a:solidFill>
                  <a:schemeClr val="bg1"/>
                </a:solidFill>
              </a:rPr>
              <a:t>Inverse Length [1/fm]</a:t>
            </a:r>
          </a:p>
        </p:txBody>
      </p:sp>
      <p:sp>
        <p:nvSpPr>
          <p:cNvPr id="16" name="TextBox 15"/>
          <p:cNvSpPr txBox="1"/>
          <p:nvPr/>
        </p:nvSpPr>
        <p:spPr>
          <a:xfrm>
            <a:off x="304801" y="3962400"/>
            <a:ext cx="5181600" cy="2677656"/>
          </a:xfrm>
          <a:prstGeom prst="rect">
            <a:avLst/>
          </a:prstGeom>
          <a:noFill/>
        </p:spPr>
        <p:txBody>
          <a:bodyPr wrap="square" rtlCol="0">
            <a:spAutoFit/>
          </a:bodyPr>
          <a:lstStyle/>
          <a:p>
            <a:pPr algn="ctr"/>
            <a:r>
              <a:rPr lang="en-US" sz="2800" dirty="0" smtClean="0">
                <a:solidFill>
                  <a:schemeClr val="bg1"/>
                </a:solidFill>
              </a:rPr>
              <a:t>Precision measurement at LHC (and more to come).</a:t>
            </a:r>
          </a:p>
          <a:p>
            <a:pPr algn="ctr"/>
            <a:endParaRPr lang="en-US" sz="2800" dirty="0" smtClean="0">
              <a:solidFill>
                <a:schemeClr val="bg1"/>
              </a:solidFill>
            </a:endParaRPr>
          </a:p>
          <a:p>
            <a:pPr algn="ctr"/>
            <a:r>
              <a:rPr lang="en-US" sz="2800" dirty="0" smtClean="0">
                <a:solidFill>
                  <a:schemeClr val="bg1"/>
                </a:solidFill>
              </a:rPr>
              <a:t>Needs precision RHIC </a:t>
            </a:r>
            <a:r>
              <a:rPr lang="en-US" sz="2800" dirty="0" err="1" smtClean="0">
                <a:solidFill>
                  <a:schemeClr val="bg1"/>
                </a:solidFill>
              </a:rPr>
              <a:t>p+p</a:t>
            </a:r>
            <a:r>
              <a:rPr lang="en-US" sz="2800" dirty="0" smtClean="0">
                <a:solidFill>
                  <a:schemeClr val="bg1"/>
                </a:solidFill>
              </a:rPr>
              <a:t>, </a:t>
            </a:r>
            <a:r>
              <a:rPr lang="en-US" sz="2800" dirty="0" err="1" smtClean="0">
                <a:solidFill>
                  <a:schemeClr val="bg1"/>
                </a:solidFill>
              </a:rPr>
              <a:t>p+A</a:t>
            </a:r>
            <a:r>
              <a:rPr lang="en-US" sz="2800" dirty="0" smtClean="0">
                <a:solidFill>
                  <a:schemeClr val="bg1"/>
                </a:solidFill>
              </a:rPr>
              <a:t>, A+A to map out temperature and coupling dependence</a:t>
            </a:r>
          </a:p>
        </p:txBody>
      </p:sp>
      <p:grpSp>
        <p:nvGrpSpPr>
          <p:cNvPr id="4" name="Group 18"/>
          <p:cNvGrpSpPr/>
          <p:nvPr/>
        </p:nvGrpSpPr>
        <p:grpSpPr>
          <a:xfrm>
            <a:off x="5791200" y="3893004"/>
            <a:ext cx="3352800" cy="2964995"/>
            <a:chOff x="5791200" y="3893004"/>
            <a:chExt cx="3352800" cy="2964995"/>
          </a:xfrm>
        </p:grpSpPr>
        <p:pic>
          <p:nvPicPr>
            <p:cNvPr id="15" name="Picture 11"/>
            <p:cNvPicPr>
              <a:picLocks noChangeAspect="1" noChangeArrowheads="1"/>
            </p:cNvPicPr>
            <p:nvPr/>
          </p:nvPicPr>
          <p:blipFill>
            <a:blip r:embed="rId3" cstate="print"/>
            <a:srcRect/>
            <a:stretch>
              <a:fillRect/>
            </a:stretch>
          </p:blipFill>
          <p:spPr bwMode="auto">
            <a:xfrm>
              <a:off x="5791200" y="3893004"/>
              <a:ext cx="3352800" cy="2964995"/>
            </a:xfrm>
            <a:prstGeom prst="rect">
              <a:avLst/>
            </a:prstGeom>
            <a:noFill/>
            <a:ln w="9525">
              <a:noFill/>
              <a:miter lim="800000"/>
              <a:headEnd/>
              <a:tailEnd/>
            </a:ln>
          </p:spPr>
        </p:pic>
        <p:pic>
          <p:nvPicPr>
            <p:cNvPr id="17" name="Picture 16" descr="sPHENIX_front.jpg"/>
            <p:cNvPicPr>
              <a:picLocks noChangeAspect="1"/>
            </p:cNvPicPr>
            <p:nvPr/>
          </p:nvPicPr>
          <p:blipFill>
            <a:blip r:embed="rId4" cstate="print"/>
            <a:stretch>
              <a:fillRect/>
            </a:stretch>
          </p:blipFill>
          <p:spPr>
            <a:xfrm>
              <a:off x="8077200" y="4038600"/>
              <a:ext cx="762000" cy="2316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85800"/>
            <a:ext cx="8458200" cy="2985433"/>
          </a:xfrm>
          <a:prstGeom prst="rect">
            <a:avLst/>
          </a:prstGeom>
          <a:noFill/>
        </p:spPr>
        <p:txBody>
          <a:bodyPr wrap="square" rtlCol="0">
            <a:spAutoFit/>
          </a:bodyPr>
          <a:lstStyle/>
          <a:p>
            <a:r>
              <a:rPr lang="en-US" sz="2800" dirty="0" smtClean="0">
                <a:solidFill>
                  <a:schemeClr val="bg1"/>
                </a:solidFill>
              </a:rPr>
              <a:t>Connection from the QCD </a:t>
            </a:r>
            <a:r>
              <a:rPr lang="en-US" sz="2800" dirty="0" err="1" smtClean="0">
                <a:solidFill>
                  <a:schemeClr val="bg1"/>
                </a:solidFill>
              </a:rPr>
              <a:t>Lagrangian</a:t>
            </a:r>
            <a:r>
              <a:rPr lang="en-US" sz="2800" dirty="0" smtClean="0">
                <a:solidFill>
                  <a:schemeClr val="bg1"/>
                </a:solidFill>
              </a:rPr>
              <a:t> to</a:t>
            </a:r>
          </a:p>
          <a:p>
            <a:r>
              <a:rPr lang="en-US" sz="2800" dirty="0" smtClean="0">
                <a:solidFill>
                  <a:schemeClr val="bg1"/>
                </a:solidFill>
              </a:rPr>
              <a:t>phenomena of confinement and asymptotic </a:t>
            </a:r>
          </a:p>
          <a:p>
            <a:r>
              <a:rPr lang="en-US" sz="2800" dirty="0" smtClean="0">
                <a:solidFill>
                  <a:schemeClr val="bg1"/>
                </a:solidFill>
              </a:rPr>
              <a:t>freedom was fundamental</a:t>
            </a:r>
          </a:p>
          <a:p>
            <a:endParaRPr lang="en-US" sz="1600" dirty="0" smtClean="0">
              <a:solidFill>
                <a:schemeClr val="bg1"/>
              </a:solidFill>
            </a:endParaRPr>
          </a:p>
          <a:p>
            <a:r>
              <a:rPr lang="en-US" sz="2800" dirty="0" smtClean="0">
                <a:solidFill>
                  <a:schemeClr val="bg1"/>
                </a:solidFill>
              </a:rPr>
              <a:t>Connection from QCD to the emergent phenomena of near perfect fluidity of the Quark-Gluon Plasma near the phase transformation is just as fundamental</a:t>
            </a:r>
          </a:p>
        </p:txBody>
      </p:sp>
      <p:pic>
        <p:nvPicPr>
          <p:cNvPr id="5"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239001" y="762000"/>
            <a:ext cx="1676399" cy="1535394"/>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0" y="3886200"/>
            <a:ext cx="5526906" cy="2514600"/>
          </a:xfrm>
          <a:prstGeom prst="rect">
            <a:avLst/>
          </a:prstGeom>
          <a:noFill/>
          <a:ln w="9525">
            <a:noFill/>
            <a:miter lim="800000"/>
            <a:headEnd/>
            <a:tailEnd/>
          </a:ln>
        </p:spPr>
      </p:pic>
      <p:sp>
        <p:nvSpPr>
          <p:cNvPr id="7" name="TextBox 6"/>
          <p:cNvSpPr txBox="1"/>
          <p:nvPr/>
        </p:nvSpPr>
        <p:spPr>
          <a:xfrm>
            <a:off x="5334000" y="3799344"/>
            <a:ext cx="3962400" cy="2677656"/>
          </a:xfrm>
          <a:prstGeom prst="rect">
            <a:avLst/>
          </a:prstGeom>
          <a:noFill/>
        </p:spPr>
        <p:txBody>
          <a:bodyPr wrap="square" rtlCol="0">
            <a:spAutoFit/>
          </a:bodyPr>
          <a:lstStyle/>
          <a:p>
            <a:pPr algn="ctr"/>
            <a:r>
              <a:rPr lang="en-US" sz="2800" dirty="0" smtClean="0">
                <a:solidFill>
                  <a:srgbClr val="FF0000"/>
                </a:solidFill>
              </a:rPr>
              <a:t>Pinning down the fluid  perfection (</a:t>
            </a:r>
            <a:r>
              <a:rPr lang="en-US" sz="2800" dirty="0" smtClean="0">
                <a:solidFill>
                  <a:srgbClr val="FF0000"/>
                </a:solidFill>
                <a:latin typeface="Symbol" pitchFamily="18" charset="2"/>
              </a:rPr>
              <a:t>h</a:t>
            </a:r>
            <a:r>
              <a:rPr lang="en-US" sz="2800" dirty="0" smtClean="0">
                <a:solidFill>
                  <a:srgbClr val="FF0000"/>
                </a:solidFill>
              </a:rPr>
              <a:t>/s) tells us the nature of the QGP,</a:t>
            </a:r>
          </a:p>
          <a:p>
            <a:pPr algn="ctr"/>
            <a:r>
              <a:rPr lang="en-US" sz="2800" dirty="0" smtClean="0">
                <a:solidFill>
                  <a:srgbClr val="FF0000"/>
                </a:solidFill>
              </a:rPr>
              <a:t> while leaving open the “how” and “why” questions</a:t>
            </a:r>
          </a:p>
        </p:txBody>
      </p:sp>
      <p:sp>
        <p:nvSpPr>
          <p:cNvPr id="8" name="TextBox 7"/>
          <p:cNvSpPr txBox="1"/>
          <p:nvPr/>
        </p:nvSpPr>
        <p:spPr>
          <a:xfrm>
            <a:off x="1905000" y="0"/>
            <a:ext cx="5293437" cy="769441"/>
          </a:xfrm>
          <a:prstGeom prst="rect">
            <a:avLst/>
          </a:prstGeom>
          <a:noFill/>
        </p:spPr>
        <p:txBody>
          <a:bodyPr wrap="none" rtlCol="0">
            <a:spAutoFit/>
          </a:bodyPr>
          <a:lstStyle/>
          <a:p>
            <a:r>
              <a:rPr lang="en-US" sz="4400" dirty="0" smtClean="0">
                <a:solidFill>
                  <a:schemeClr val="bg1"/>
                </a:solidFill>
              </a:rPr>
              <a:t>Emergent Phenomena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p:cNvPicPr>
            <a:picLocks noChangeAspect="1" noChangeArrowheads="1"/>
          </p:cNvPicPr>
          <p:nvPr/>
        </p:nvPicPr>
        <p:blipFill>
          <a:blip r:embed="rId2" cstate="print"/>
          <a:srcRect/>
          <a:stretch>
            <a:fillRect/>
          </a:stretch>
        </p:blipFill>
        <p:spPr bwMode="auto">
          <a:xfrm>
            <a:off x="1450694" y="0"/>
            <a:ext cx="6245506" cy="5638800"/>
          </a:xfrm>
          <a:prstGeom prst="rect">
            <a:avLst/>
          </a:prstGeom>
          <a:noFill/>
          <a:ln w="9525">
            <a:noFill/>
            <a:miter lim="800000"/>
            <a:headEnd/>
            <a:tailEnd/>
          </a:ln>
        </p:spPr>
      </p:pic>
      <p:sp>
        <p:nvSpPr>
          <p:cNvPr id="9" name="Rectangle 8"/>
          <p:cNvSpPr/>
          <p:nvPr/>
        </p:nvSpPr>
        <p:spPr>
          <a:xfrm>
            <a:off x="0" y="1905000"/>
            <a:ext cx="9144000" cy="495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4"/>
          <p:cNvPicPr>
            <a:picLocks noChangeAspect="1" noChangeArrowheads="1"/>
          </p:cNvPicPr>
          <p:nvPr/>
        </p:nvPicPr>
        <p:blipFill>
          <a:blip r:embed="rId3" cstate="print"/>
          <a:srcRect/>
          <a:stretch>
            <a:fillRect/>
          </a:stretch>
        </p:blipFill>
        <p:spPr bwMode="auto">
          <a:xfrm>
            <a:off x="152400" y="2514601"/>
            <a:ext cx="4191000" cy="4213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343400" y="2514600"/>
            <a:ext cx="4648201" cy="4234261"/>
          </a:xfrm>
          <a:prstGeom prst="rect">
            <a:avLst/>
          </a:prstGeom>
          <a:noFill/>
          <a:ln w="9525">
            <a:noFill/>
            <a:miter lim="800000"/>
            <a:headEnd/>
            <a:tailEnd/>
          </a:ln>
        </p:spPr>
      </p:pic>
      <p:sp>
        <p:nvSpPr>
          <p:cNvPr id="10" name="TextBox 9"/>
          <p:cNvSpPr txBox="1"/>
          <p:nvPr/>
        </p:nvSpPr>
        <p:spPr>
          <a:xfrm>
            <a:off x="1066800" y="1981200"/>
            <a:ext cx="2472152" cy="523220"/>
          </a:xfrm>
          <a:prstGeom prst="rect">
            <a:avLst/>
          </a:prstGeom>
          <a:noFill/>
        </p:spPr>
        <p:txBody>
          <a:bodyPr wrap="none" rtlCol="0">
            <a:spAutoFit/>
          </a:bodyPr>
          <a:lstStyle/>
          <a:p>
            <a:r>
              <a:rPr lang="en-US" sz="2800" dirty="0" err="1" smtClean="0">
                <a:solidFill>
                  <a:schemeClr val="bg1"/>
                </a:solidFill>
              </a:rPr>
              <a:t>p</a:t>
            </a:r>
            <a:r>
              <a:rPr lang="en-US" sz="2800" baseline="-25000" dirty="0" err="1" smtClean="0">
                <a:solidFill>
                  <a:schemeClr val="bg1"/>
                </a:solidFill>
              </a:rPr>
              <a:t>T</a:t>
            </a:r>
            <a:r>
              <a:rPr lang="en-US" sz="2800" dirty="0" smtClean="0">
                <a:solidFill>
                  <a:schemeClr val="bg1"/>
                </a:solidFill>
              </a:rPr>
              <a:t> Dependence</a:t>
            </a:r>
          </a:p>
        </p:txBody>
      </p:sp>
      <p:sp>
        <p:nvSpPr>
          <p:cNvPr id="11" name="TextBox 10"/>
          <p:cNvSpPr txBox="1"/>
          <p:nvPr/>
        </p:nvSpPr>
        <p:spPr>
          <a:xfrm>
            <a:off x="5468049" y="1981200"/>
            <a:ext cx="2685351" cy="523220"/>
          </a:xfrm>
          <a:prstGeom prst="rect">
            <a:avLst/>
          </a:prstGeom>
          <a:noFill/>
        </p:spPr>
        <p:txBody>
          <a:bodyPr wrap="none" rtlCol="0">
            <a:spAutoFit/>
          </a:bodyPr>
          <a:lstStyle/>
          <a:p>
            <a:r>
              <a:rPr lang="en-US" sz="2800" dirty="0" err="1" smtClean="0">
                <a:solidFill>
                  <a:schemeClr val="bg1"/>
                </a:solidFill>
              </a:rPr>
              <a:t>p+A</a:t>
            </a:r>
            <a:r>
              <a:rPr lang="en-US" sz="2800" dirty="0" smtClean="0">
                <a:solidFill>
                  <a:schemeClr val="bg1"/>
                </a:solidFill>
              </a:rPr>
              <a:t> Dependence</a:t>
            </a:r>
          </a:p>
        </p:txBody>
      </p:sp>
      <p:pic>
        <p:nvPicPr>
          <p:cNvPr id="12" name="Picture 11" descr="sPHENIX_front.jpg"/>
          <p:cNvPicPr>
            <a:picLocks noChangeAspect="1"/>
          </p:cNvPicPr>
          <p:nvPr/>
        </p:nvPicPr>
        <p:blipFill>
          <a:blip r:embed="rId5" cstate="print"/>
          <a:stretch>
            <a:fillRect/>
          </a:stretch>
        </p:blipFill>
        <p:spPr>
          <a:xfrm>
            <a:off x="2667000" y="381000"/>
            <a:ext cx="762000" cy="231605"/>
          </a:xfrm>
          <a:prstGeom prst="rect">
            <a:avLst/>
          </a:prstGeom>
        </p:spPr>
      </p:pic>
      <p:pic>
        <p:nvPicPr>
          <p:cNvPr id="13" name="Picture 12" descr="sPHENIX_front.jpg"/>
          <p:cNvPicPr>
            <a:picLocks noChangeAspect="1"/>
          </p:cNvPicPr>
          <p:nvPr/>
        </p:nvPicPr>
        <p:blipFill>
          <a:blip r:embed="rId5" cstate="print"/>
          <a:stretch>
            <a:fillRect/>
          </a:stretch>
        </p:blipFill>
        <p:spPr>
          <a:xfrm>
            <a:off x="3200400" y="2819400"/>
            <a:ext cx="762000" cy="231605"/>
          </a:xfrm>
          <a:prstGeom prst="rect">
            <a:avLst/>
          </a:prstGeom>
        </p:spPr>
      </p:pic>
      <p:pic>
        <p:nvPicPr>
          <p:cNvPr id="14" name="Picture 13" descr="sPHENIX_front.jpg"/>
          <p:cNvPicPr>
            <a:picLocks noChangeAspect="1"/>
          </p:cNvPicPr>
          <p:nvPr/>
        </p:nvPicPr>
        <p:blipFill>
          <a:blip r:embed="rId5" cstate="print"/>
          <a:stretch>
            <a:fillRect/>
          </a:stretch>
        </p:blipFill>
        <p:spPr>
          <a:xfrm>
            <a:off x="7696200" y="2895600"/>
            <a:ext cx="762000" cy="231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5959474"/>
            <a:ext cx="2133600" cy="365125"/>
          </a:xfrm>
        </p:spPr>
        <p:txBody>
          <a:bodyPr/>
          <a:lstStyle/>
          <a:p>
            <a:fld id="{29097ED8-C353-4ECF-B1C2-D4A41D5022BE}" type="slidenum">
              <a:rPr lang="en-US" smtClean="0"/>
              <a:pPr/>
              <a:t>41</a:t>
            </a:fld>
            <a:endParaRPr lang="en-US"/>
          </a:p>
        </p:txBody>
      </p:sp>
      <p:pic>
        <p:nvPicPr>
          <p:cNvPr id="5" name="Picture 2"/>
          <p:cNvPicPr>
            <a:picLocks noChangeAspect="1" noChangeArrowheads="1"/>
          </p:cNvPicPr>
          <p:nvPr/>
        </p:nvPicPr>
        <p:blipFill>
          <a:blip r:embed="rId2" cstate="print"/>
          <a:srcRect l="9764" t="19742" r="4964" b="8154"/>
          <a:stretch>
            <a:fillRect/>
          </a:stretch>
        </p:blipFill>
        <p:spPr bwMode="auto">
          <a:xfrm>
            <a:off x="-1" y="457200"/>
            <a:ext cx="9150601" cy="5867400"/>
          </a:xfrm>
          <a:prstGeom prst="rect">
            <a:avLst/>
          </a:prstGeom>
          <a:noFill/>
          <a:ln w="76200">
            <a:solidFill>
              <a:srgbClr val="66CCFF"/>
            </a:solidFill>
            <a:miter lim="800000"/>
            <a:headEnd/>
            <a:tailEnd/>
          </a:ln>
        </p:spPr>
      </p:pic>
      <p:sp>
        <p:nvSpPr>
          <p:cNvPr id="6" name="Rectangle 5"/>
          <p:cNvSpPr/>
          <p:nvPr/>
        </p:nvSpPr>
        <p:spPr>
          <a:xfrm>
            <a:off x="0" y="4800599"/>
            <a:ext cx="91440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PHENIX_front.jpg"/>
          <p:cNvPicPr>
            <a:picLocks noChangeAspect="1"/>
          </p:cNvPicPr>
          <p:nvPr/>
        </p:nvPicPr>
        <p:blipFill>
          <a:blip r:embed="rId3" cstate="print"/>
          <a:stretch>
            <a:fillRect/>
          </a:stretch>
        </p:blipFill>
        <p:spPr>
          <a:xfrm>
            <a:off x="6705600" y="4920822"/>
            <a:ext cx="2362200" cy="717977"/>
          </a:xfrm>
          <a:prstGeom prst="rect">
            <a:avLst/>
          </a:prstGeom>
        </p:spPr>
      </p:pic>
      <p:sp>
        <p:nvSpPr>
          <p:cNvPr id="8" name="Rectangle 7"/>
          <p:cNvSpPr/>
          <p:nvPr/>
        </p:nvSpPr>
        <p:spPr>
          <a:xfrm>
            <a:off x="1143000" y="4495799"/>
            <a:ext cx="2590800" cy="14478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Excellent timing with Run-3 at LHC</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1" y="304800"/>
            <a:ext cx="4648200" cy="3539430"/>
          </a:xfrm>
          <a:prstGeom prst="rect">
            <a:avLst/>
          </a:prstGeom>
          <a:noFill/>
        </p:spPr>
        <p:txBody>
          <a:bodyPr wrap="square" rtlCol="0">
            <a:spAutoFit/>
          </a:bodyPr>
          <a:lstStyle/>
          <a:p>
            <a:pPr algn="ctr"/>
            <a:r>
              <a:rPr lang="en-US" sz="2800" dirty="0" smtClean="0">
                <a:solidFill>
                  <a:schemeClr val="bg1"/>
                </a:solidFill>
              </a:rPr>
              <a:t>A+A collisions release thousands of virtual gluons from the nuclear </a:t>
            </a:r>
            <a:r>
              <a:rPr lang="en-US" sz="2800" dirty="0" err="1" smtClean="0">
                <a:solidFill>
                  <a:schemeClr val="bg1"/>
                </a:solidFill>
              </a:rPr>
              <a:t>wavefunction</a:t>
            </a:r>
            <a:endParaRPr lang="en-US" sz="2800" dirty="0" smtClean="0">
              <a:solidFill>
                <a:schemeClr val="bg1"/>
              </a:solidFill>
            </a:endParaRPr>
          </a:p>
          <a:p>
            <a:pPr algn="ctr"/>
            <a:r>
              <a:rPr lang="en-US" sz="2800" dirty="0" smtClean="0">
                <a:solidFill>
                  <a:schemeClr val="bg1"/>
                </a:solidFill>
              </a:rPr>
              <a:t>“The Hammer” </a:t>
            </a:r>
          </a:p>
          <a:p>
            <a:pPr algn="ctr"/>
            <a:endParaRPr lang="en-US" sz="2800" dirty="0" smtClean="0">
              <a:solidFill>
                <a:schemeClr val="bg1"/>
              </a:solidFill>
            </a:endParaRPr>
          </a:p>
          <a:p>
            <a:pPr algn="ctr"/>
            <a:endParaRPr lang="en-US" sz="2800" dirty="0" smtClean="0">
              <a:solidFill>
                <a:schemeClr val="bg1"/>
              </a:solidFill>
            </a:endParaRPr>
          </a:p>
          <a:p>
            <a:pPr algn="ctr"/>
            <a:r>
              <a:rPr lang="en-US" sz="2800" dirty="0" err="1" smtClean="0">
                <a:solidFill>
                  <a:schemeClr val="bg1"/>
                </a:solidFill>
              </a:rPr>
              <a:t>p+A</a:t>
            </a:r>
            <a:r>
              <a:rPr lang="en-US" sz="2800" dirty="0" smtClean="0">
                <a:solidFill>
                  <a:schemeClr val="bg1"/>
                </a:solidFill>
              </a:rPr>
              <a:t> may in fact be a </a:t>
            </a:r>
          </a:p>
          <a:p>
            <a:pPr algn="ctr"/>
            <a:r>
              <a:rPr lang="en-US" sz="2800" dirty="0" smtClean="0">
                <a:solidFill>
                  <a:schemeClr val="bg1"/>
                </a:solidFill>
              </a:rPr>
              <a:t>mini-hammer</a:t>
            </a:r>
          </a:p>
        </p:txBody>
      </p:sp>
      <p:pic>
        <p:nvPicPr>
          <p:cNvPr id="3"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424245" y="0"/>
            <a:ext cx="633599" cy="3131615"/>
          </a:xfrm>
          <a:prstGeom prst="rect">
            <a:avLst/>
          </a:prstGeom>
          <a:noFill/>
        </p:spPr>
      </p:pic>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4858" y="566821"/>
            <a:ext cx="818452" cy="2424318"/>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5223" y="-294000"/>
            <a:ext cx="818452" cy="2424318"/>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723184" y="0"/>
            <a:ext cx="633599" cy="3131615"/>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6314" y="3076822"/>
            <a:ext cx="818452" cy="2424318"/>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6679" y="2216001"/>
            <a:ext cx="818452" cy="2424318"/>
          </a:xfrm>
          <a:prstGeom prst="rect">
            <a:avLst/>
          </a:prstGeom>
          <a:noFill/>
        </p:spPr>
      </p:pic>
      <p:sp>
        <p:nvSpPr>
          <p:cNvPr id="12" name="Rectangle 11"/>
          <p:cNvSpPr/>
          <p:nvPr/>
        </p:nvSpPr>
        <p:spPr>
          <a:xfrm>
            <a:off x="5527430" y="268110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77607" y="3903923"/>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29199"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16815" y="287417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527430"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8018584" y="358212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16815"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8018585"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27430" y="351776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79022" y="3582128"/>
            <a:ext cx="249115" cy="38615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27784" y="1158462"/>
            <a:ext cx="3138854" cy="597885"/>
          </a:xfrm>
          <a:prstGeom prst="rect">
            <a:avLst/>
          </a:prstGeom>
          <a:noFill/>
        </p:spPr>
        <p:txBody>
          <a:bodyPr wrap="square" rtlCol="0">
            <a:spAutoFit/>
          </a:bodyPr>
          <a:lstStyle/>
          <a:p>
            <a:pPr algn="ctr"/>
            <a:r>
              <a:rPr lang="en-US" sz="4000" b="1" dirty="0" smtClean="0">
                <a:solidFill>
                  <a:schemeClr val="bg1"/>
                </a:solidFill>
              </a:rPr>
              <a:t>A+A</a:t>
            </a:r>
          </a:p>
        </p:txBody>
      </p:sp>
      <p:sp>
        <p:nvSpPr>
          <p:cNvPr id="23" name="TextBox 22"/>
          <p:cNvSpPr txBox="1"/>
          <p:nvPr/>
        </p:nvSpPr>
        <p:spPr>
          <a:xfrm>
            <a:off x="5328137" y="3411027"/>
            <a:ext cx="3138854" cy="597885"/>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p:txBody>
      </p:sp>
      <p:pic>
        <p:nvPicPr>
          <p:cNvPr id="2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1795892" y="4073867"/>
            <a:ext cx="818452" cy="2424318"/>
          </a:xfrm>
          <a:prstGeom prst="rect">
            <a:avLst/>
          </a:prstGeom>
          <a:noFill/>
        </p:spPr>
      </p:pic>
      <p:sp>
        <p:nvSpPr>
          <p:cNvPr id="27" name="Rectangle 26"/>
          <p:cNvSpPr/>
          <p:nvPr/>
        </p:nvSpPr>
        <p:spPr>
          <a:xfrm>
            <a:off x="677008" y="392632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27185" y="5061102"/>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666393" y="411939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3168162" y="482734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677008" y="476298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04800" y="4979748"/>
            <a:ext cx="76200" cy="494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77715" y="4656247"/>
            <a:ext cx="3138854" cy="707886"/>
          </a:xfrm>
          <a:prstGeom prst="rect">
            <a:avLst/>
          </a:prstGeom>
          <a:noFill/>
        </p:spPr>
        <p:txBody>
          <a:bodyPr wrap="square" rtlCol="0">
            <a:spAutoFit/>
          </a:bodyPr>
          <a:lstStyle/>
          <a:p>
            <a:pPr algn="ctr"/>
            <a:r>
              <a:rPr lang="en-US" sz="4000" b="1" dirty="0" err="1" smtClean="0">
                <a:solidFill>
                  <a:srgbClr val="FFFF00"/>
                </a:solidFill>
              </a:rPr>
              <a:t>e+A</a:t>
            </a:r>
            <a:endParaRPr lang="en-US" sz="4000" b="1" dirty="0" smtClean="0">
              <a:solidFill>
                <a:srgbClr val="FFFF00"/>
              </a:solidFill>
            </a:endParaRPr>
          </a:p>
        </p:txBody>
      </p:sp>
      <p:sp>
        <p:nvSpPr>
          <p:cNvPr id="34" name="TextBox 33"/>
          <p:cNvSpPr txBox="1"/>
          <p:nvPr/>
        </p:nvSpPr>
        <p:spPr>
          <a:xfrm>
            <a:off x="3962400" y="4800600"/>
            <a:ext cx="5233677" cy="1384995"/>
          </a:xfrm>
          <a:prstGeom prst="rect">
            <a:avLst/>
          </a:prstGeom>
          <a:noFill/>
        </p:spPr>
        <p:txBody>
          <a:bodyPr wrap="none" rtlCol="0">
            <a:spAutoFit/>
          </a:bodyPr>
          <a:lstStyle/>
          <a:p>
            <a:pPr algn="ctr"/>
            <a:r>
              <a:rPr lang="en-US" sz="2800" dirty="0" smtClean="0">
                <a:solidFill>
                  <a:srgbClr val="FFFF00"/>
                </a:solidFill>
              </a:rPr>
              <a:t>Electron-Ion Collider</a:t>
            </a:r>
          </a:p>
          <a:p>
            <a:pPr algn="ctr">
              <a:buFont typeface="Arial" pitchFamily="34" charset="0"/>
              <a:buChar char="•"/>
            </a:pPr>
            <a:r>
              <a:rPr lang="en-US" sz="2800" dirty="0" smtClean="0">
                <a:solidFill>
                  <a:srgbClr val="FFFF00"/>
                </a:solidFill>
              </a:rPr>
              <a:t> Tickling the nucleus</a:t>
            </a:r>
          </a:p>
          <a:p>
            <a:pPr algn="ctr">
              <a:buFont typeface="Arial" pitchFamily="34" charset="0"/>
              <a:buChar char="•"/>
            </a:pPr>
            <a:r>
              <a:rPr lang="en-US" sz="2800" dirty="0" smtClean="0">
                <a:solidFill>
                  <a:srgbClr val="FFFF00"/>
                </a:solidFill>
              </a:rPr>
              <a:t> Individual hard kicking of </a:t>
            </a:r>
            <a:r>
              <a:rPr lang="en-US" sz="2800" dirty="0" err="1" smtClean="0">
                <a:solidFill>
                  <a:srgbClr val="FFFF00"/>
                </a:solidFill>
              </a:rPr>
              <a:t>partons</a:t>
            </a:r>
            <a:endParaRPr lang="en-US" sz="2800"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143000"/>
          </a:xfrm>
        </p:spPr>
        <p:txBody>
          <a:bodyPr>
            <a:noAutofit/>
          </a:bodyPr>
          <a:lstStyle/>
          <a:p>
            <a:r>
              <a:rPr lang="en-US" sz="4000" u="sng" dirty="0" smtClean="0">
                <a:solidFill>
                  <a:schemeClr val="bg1"/>
                </a:solidFill>
              </a:rPr>
              <a:t>Electron Ion Collider Detector Concept</a:t>
            </a:r>
            <a:endParaRPr lang="en-US" sz="4000" u="sng"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pPr/>
              <a:t>43</a:t>
            </a:fld>
            <a:endParaRPr lang="en-US"/>
          </a:p>
        </p:txBody>
      </p:sp>
      <p:pic>
        <p:nvPicPr>
          <p:cNvPr id="109570" name="Picture 2" descr="https://www.phenix.bnl.gov/WWW/p/draft/donlynch/sPHENIXfigures/sPHENIX%20Review%20061014/03-04-2014-sPhenix%2012.bmp"/>
          <p:cNvPicPr>
            <a:picLocks noChangeAspect="1" noChangeArrowheads="1"/>
          </p:cNvPicPr>
          <p:nvPr/>
        </p:nvPicPr>
        <p:blipFill>
          <a:blip r:embed="rId2" cstate="print"/>
          <a:srcRect l="4795" t="13847" r="13014" b="28457"/>
          <a:stretch>
            <a:fillRect/>
          </a:stretch>
        </p:blipFill>
        <p:spPr bwMode="auto">
          <a:xfrm>
            <a:off x="0" y="914400"/>
            <a:ext cx="9144000" cy="3810000"/>
          </a:xfrm>
          <a:prstGeom prst="rect">
            <a:avLst/>
          </a:prstGeom>
          <a:noFill/>
        </p:spPr>
      </p:pic>
      <p:sp>
        <p:nvSpPr>
          <p:cNvPr id="7" name="TextBox 6"/>
          <p:cNvSpPr txBox="1"/>
          <p:nvPr/>
        </p:nvSpPr>
        <p:spPr>
          <a:xfrm>
            <a:off x="0" y="5486400"/>
            <a:ext cx="9144000" cy="1200329"/>
          </a:xfrm>
          <a:prstGeom prst="rect">
            <a:avLst/>
          </a:prstGeom>
          <a:solidFill>
            <a:schemeClr val="bg1"/>
          </a:solidFill>
        </p:spPr>
        <p:txBody>
          <a:bodyPr wrap="square" rtlCol="0">
            <a:spAutoFit/>
          </a:bodyPr>
          <a:lstStyle/>
          <a:p>
            <a:pPr algn="ctr">
              <a:buFont typeface="Arial" pitchFamily="34" charset="0"/>
              <a:buChar char="•"/>
            </a:pPr>
            <a:r>
              <a:rPr lang="en-US" sz="2400" dirty="0" smtClean="0"/>
              <a:t> </a:t>
            </a:r>
            <a:r>
              <a:rPr lang="en-US" sz="2400" dirty="0" err="1" smtClean="0"/>
              <a:t>BaBar</a:t>
            </a:r>
            <a:r>
              <a:rPr lang="en-US" sz="2400" dirty="0" smtClean="0"/>
              <a:t> magnet has extra coil density near the ends – with proper flux return shaping, provides good analyzing power at very forward angles</a:t>
            </a:r>
          </a:p>
          <a:p>
            <a:pPr algn="ctr">
              <a:buFont typeface="Arial" pitchFamily="34" charset="0"/>
              <a:buChar char="•"/>
            </a:pPr>
            <a:r>
              <a:rPr lang="en-US" sz="2400" dirty="0" smtClean="0"/>
              <a:t> </a:t>
            </a:r>
            <a:r>
              <a:rPr lang="en-US" sz="2400" dirty="0" err="1" smtClean="0"/>
              <a:t>sPHENIX</a:t>
            </a:r>
            <a:r>
              <a:rPr lang="en-US" sz="2400" dirty="0" smtClean="0"/>
              <a:t> </a:t>
            </a:r>
            <a:r>
              <a:rPr lang="en-US" sz="2400" dirty="0" err="1" smtClean="0"/>
              <a:t>EMCal</a:t>
            </a:r>
            <a:r>
              <a:rPr lang="en-US" sz="2400" dirty="0" smtClean="0"/>
              <a:t> meets EIC detector specifications</a:t>
            </a:r>
          </a:p>
        </p:txBody>
      </p:sp>
      <p:sp>
        <p:nvSpPr>
          <p:cNvPr id="6" name="TextBox 5"/>
          <p:cNvSpPr txBox="1"/>
          <p:nvPr/>
        </p:nvSpPr>
        <p:spPr>
          <a:xfrm>
            <a:off x="304800" y="4886980"/>
            <a:ext cx="8441863" cy="523220"/>
          </a:xfrm>
          <a:prstGeom prst="rect">
            <a:avLst/>
          </a:prstGeom>
          <a:noFill/>
        </p:spPr>
        <p:txBody>
          <a:bodyPr wrap="none" rtlCol="0">
            <a:spAutoFit/>
          </a:bodyPr>
          <a:lstStyle/>
          <a:p>
            <a:pPr algn="ctr"/>
            <a:r>
              <a:rPr lang="en-US" sz="2800" dirty="0" smtClean="0">
                <a:solidFill>
                  <a:schemeClr val="bg1"/>
                </a:solidFill>
              </a:rPr>
              <a:t>Built around the </a:t>
            </a:r>
            <a:r>
              <a:rPr lang="en-US" sz="2800" dirty="0" err="1" smtClean="0">
                <a:solidFill>
                  <a:schemeClr val="bg1"/>
                </a:solidFill>
              </a:rPr>
              <a:t>BaBar</a:t>
            </a:r>
            <a:r>
              <a:rPr lang="en-US" sz="2800" dirty="0" smtClean="0">
                <a:solidFill>
                  <a:schemeClr val="bg1"/>
                </a:solidFill>
              </a:rPr>
              <a:t> Magnet and </a:t>
            </a:r>
            <a:r>
              <a:rPr lang="en-US" sz="2800" dirty="0" err="1" smtClean="0">
                <a:solidFill>
                  <a:schemeClr val="bg1"/>
                </a:solidFill>
              </a:rPr>
              <a:t>sPHENIX</a:t>
            </a:r>
            <a:r>
              <a:rPr lang="en-US" sz="2800" dirty="0" smtClean="0">
                <a:solidFill>
                  <a:schemeClr val="bg1"/>
                </a:solidFill>
              </a:rPr>
              <a:t> </a:t>
            </a:r>
            <a:r>
              <a:rPr lang="en-US" sz="2800" dirty="0" err="1" smtClean="0">
                <a:solidFill>
                  <a:schemeClr val="bg1"/>
                </a:solidFill>
              </a:rPr>
              <a:t>Calorimetry</a:t>
            </a:r>
            <a:endParaRPr lang="en-US" sz="2800" dirty="0">
              <a:solidFill>
                <a:schemeClr val="bg1"/>
              </a:solidFill>
            </a:endParaRPr>
          </a:p>
        </p:txBody>
      </p:sp>
      <p:sp>
        <p:nvSpPr>
          <p:cNvPr id="9" name="Rectangle 8"/>
          <p:cNvSpPr/>
          <p:nvPr/>
        </p:nvSpPr>
        <p:spPr>
          <a:xfrm>
            <a:off x="6443478" y="914400"/>
            <a:ext cx="2776722" cy="338554"/>
          </a:xfrm>
          <a:prstGeom prst="rect">
            <a:avLst/>
          </a:prstGeom>
        </p:spPr>
        <p:txBody>
          <a:bodyPr wrap="none">
            <a:spAutoFit/>
          </a:bodyPr>
          <a:lstStyle/>
          <a:p>
            <a:r>
              <a:rPr lang="en-US" sz="1600" dirty="0" smtClean="0">
                <a:solidFill>
                  <a:schemeClr val="bg1"/>
                </a:solidFill>
              </a:rPr>
              <a:t>http://arxiv.org/abs/1402.1209</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smtClean="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8" name="TextBox 7"/>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9" name="TextBox 8"/>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0"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1"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3"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4" name="TextBox 13"/>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5" name="TextBox 14"/>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6" name="TextBox 15"/>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7" name="TextBox 16"/>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
        <p:nvSpPr>
          <p:cNvPr id="18" name="TextBox 17"/>
          <p:cNvSpPr txBox="1"/>
          <p:nvPr/>
        </p:nvSpPr>
        <p:spPr>
          <a:xfrm>
            <a:off x="870731" y="1313795"/>
            <a:ext cx="7587469" cy="4832092"/>
          </a:xfrm>
          <a:prstGeom prst="rect">
            <a:avLst/>
          </a:prstGeom>
          <a:solidFill>
            <a:srgbClr val="002060"/>
          </a:solidFill>
          <a:ln w="57150">
            <a:solidFill>
              <a:schemeClr val="bg1"/>
            </a:solidFill>
          </a:ln>
        </p:spPr>
        <p:txBody>
          <a:bodyPr wrap="square" rtlCol="0">
            <a:spAutoFit/>
          </a:bodyPr>
          <a:lstStyle/>
          <a:p>
            <a:pPr algn="ctr"/>
            <a:r>
              <a:rPr lang="en-US" sz="2800" dirty="0" smtClean="0">
                <a:solidFill>
                  <a:schemeClr val="bg1"/>
                </a:solidFill>
              </a:rPr>
              <a:t>Is </a:t>
            </a:r>
            <a:r>
              <a:rPr lang="en-US" sz="2800" dirty="0" err="1" smtClean="0">
                <a:solidFill>
                  <a:schemeClr val="bg1"/>
                </a:solidFill>
              </a:rPr>
              <a:t>sPHENIX</a:t>
            </a:r>
            <a:r>
              <a:rPr lang="en-US" sz="2800" dirty="0" smtClean="0">
                <a:solidFill>
                  <a:schemeClr val="bg1"/>
                </a:solidFill>
              </a:rPr>
              <a:t> a </a:t>
            </a:r>
            <a:r>
              <a:rPr lang="en-US" sz="2800" i="1" dirty="0" smtClean="0">
                <a:solidFill>
                  <a:schemeClr val="bg1"/>
                </a:solidFill>
              </a:rPr>
              <a:t>must have </a:t>
            </a:r>
            <a:r>
              <a:rPr lang="en-US" sz="2800" dirty="0" smtClean="0">
                <a:solidFill>
                  <a:schemeClr val="bg1"/>
                </a:solidFill>
              </a:rPr>
              <a:t>microscope?</a:t>
            </a:r>
          </a:p>
          <a:p>
            <a:pPr algn="ctr"/>
            <a:r>
              <a:rPr lang="en-US" sz="2800" dirty="0" smtClean="0">
                <a:solidFill>
                  <a:schemeClr val="bg1"/>
                </a:solidFill>
              </a:rPr>
              <a:t>Aren’t there already a lot of microscopes?</a:t>
            </a:r>
          </a:p>
          <a:p>
            <a:pPr algn="ctr"/>
            <a:endParaRPr lang="en-US" sz="2800" dirty="0" smtClean="0">
              <a:solidFill>
                <a:schemeClr val="bg1"/>
              </a:solidFill>
            </a:endParaRPr>
          </a:p>
          <a:p>
            <a:pPr algn="ctr"/>
            <a:r>
              <a:rPr lang="en-US" sz="2800" dirty="0" smtClean="0">
                <a:solidFill>
                  <a:srgbClr val="FFFF00"/>
                </a:solidFill>
              </a:rPr>
              <a:t>Key answers about the emergence of </a:t>
            </a:r>
          </a:p>
          <a:p>
            <a:pPr algn="ctr"/>
            <a:r>
              <a:rPr lang="en-US" sz="2800" dirty="0" smtClean="0">
                <a:solidFill>
                  <a:srgbClr val="FFFF00"/>
                </a:solidFill>
              </a:rPr>
              <a:t>perfect fluidity in the region of strongest coupling and with focus on the transition scales </a:t>
            </a:r>
          </a:p>
          <a:p>
            <a:pPr algn="ctr"/>
            <a:r>
              <a:rPr lang="en-US" sz="2800" dirty="0" smtClean="0">
                <a:solidFill>
                  <a:srgbClr val="FFFF00"/>
                </a:solidFill>
              </a:rPr>
              <a:t>will be lost without this new microscope at RHIC.</a:t>
            </a:r>
          </a:p>
          <a:p>
            <a:pPr algn="ctr"/>
            <a:endParaRPr lang="en-US" sz="2800" dirty="0" smtClean="0">
              <a:solidFill>
                <a:schemeClr val="bg1"/>
              </a:solidFill>
            </a:endParaRPr>
          </a:p>
          <a:p>
            <a:pPr algn="ctr"/>
            <a:r>
              <a:rPr lang="en-US" sz="2800" dirty="0" smtClean="0">
                <a:solidFill>
                  <a:schemeClr val="bg1"/>
                </a:solidFill>
              </a:rPr>
              <a:t>With such a powerful accelerator at RHIC, </a:t>
            </a:r>
          </a:p>
          <a:p>
            <a:pPr algn="ctr"/>
            <a:r>
              <a:rPr lang="en-US" sz="2800" dirty="0" smtClean="0">
                <a:solidFill>
                  <a:schemeClr val="bg1"/>
                </a:solidFill>
              </a:rPr>
              <a:t>U.S. in well placed to maintain leadership and new discovery potential.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u="sng" dirty="0" smtClean="0">
                <a:solidFill>
                  <a:schemeClr val="bg1"/>
                </a:solidFill>
              </a:rPr>
              <a:t>Summary</a:t>
            </a:r>
            <a:endParaRPr lang="en-US" u="sng"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solidFill>
                  <a:schemeClr val="bg1"/>
                </a:solidFill>
              </a:rPr>
              <a:pPr/>
              <a:t>45</a:t>
            </a:fld>
            <a:endParaRPr lang="en-US">
              <a:solidFill>
                <a:schemeClr val="bg1"/>
              </a:solidFill>
            </a:endParaRPr>
          </a:p>
        </p:txBody>
      </p:sp>
      <p:sp>
        <p:nvSpPr>
          <p:cNvPr id="6" name="TextBox 5"/>
          <p:cNvSpPr txBox="1"/>
          <p:nvPr/>
        </p:nvSpPr>
        <p:spPr>
          <a:xfrm>
            <a:off x="304800" y="3485361"/>
            <a:ext cx="4876800" cy="2839239"/>
          </a:xfrm>
          <a:prstGeom prst="rect">
            <a:avLst/>
          </a:prstGeom>
          <a:noFill/>
        </p:spPr>
        <p:txBody>
          <a:bodyPr wrap="square" rtlCol="0">
            <a:spAutoFit/>
          </a:bodyPr>
          <a:lstStyle/>
          <a:p>
            <a:endParaRPr lang="en-US" sz="1050" dirty="0" smtClean="0">
              <a:solidFill>
                <a:schemeClr val="bg1"/>
              </a:solidFill>
            </a:endParaRPr>
          </a:p>
          <a:p>
            <a:r>
              <a:rPr lang="en-US" sz="2800" dirty="0" smtClean="0">
                <a:solidFill>
                  <a:schemeClr val="bg1"/>
                </a:solidFill>
              </a:rPr>
              <a:t>‘How’ and ‘why’ questions on the QGP will be left with incomplete answers without a </a:t>
            </a:r>
          </a:p>
          <a:p>
            <a:r>
              <a:rPr lang="en-US" sz="2800" dirty="0" smtClean="0">
                <a:solidFill>
                  <a:schemeClr val="bg1"/>
                </a:solidFill>
              </a:rPr>
              <a:t>State-of-the –Art Jet Detector  at RHIC in conjunction with</a:t>
            </a:r>
          </a:p>
          <a:p>
            <a:r>
              <a:rPr lang="en-US" sz="2800" dirty="0" smtClean="0">
                <a:solidFill>
                  <a:schemeClr val="bg1"/>
                </a:solidFill>
              </a:rPr>
              <a:t>ongoing LHC program</a:t>
            </a:r>
            <a:endParaRPr lang="en-US" sz="2800" dirty="0">
              <a:solidFill>
                <a:schemeClr val="bg1"/>
              </a:solidFill>
            </a:endParaRPr>
          </a:p>
        </p:txBody>
      </p:sp>
      <p:grpSp>
        <p:nvGrpSpPr>
          <p:cNvPr id="8" name="Group 7"/>
          <p:cNvGrpSpPr/>
          <p:nvPr/>
        </p:nvGrpSpPr>
        <p:grpSpPr>
          <a:xfrm>
            <a:off x="4495800" y="2971800"/>
            <a:ext cx="6705600" cy="5638800"/>
            <a:chOff x="0" y="3657600"/>
            <a:chExt cx="2514600" cy="2514600"/>
          </a:xfrm>
        </p:grpSpPr>
        <p:pic>
          <p:nvPicPr>
            <p:cNvPr id="5" name="Picture 8" descr="http://2.bp.blogspot.com/-AsDLiRVS1Fg/ULq_Zx7XKWI/AAAAAAAAAM0/iaGSiLlnKmU/s1600/magnifying%2Bglass.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657600"/>
              <a:ext cx="2514600" cy="2514600"/>
            </a:xfrm>
            <a:prstGeom prst="rect">
              <a:avLst/>
            </a:prstGeom>
            <a:noFill/>
          </p:spPr>
        </p:pic>
        <p:sp>
          <p:nvSpPr>
            <p:cNvPr id="7" name="Oval 6"/>
            <p:cNvSpPr/>
            <p:nvPr/>
          </p:nvSpPr>
          <p:spPr>
            <a:xfrm>
              <a:off x="228600" y="3886200"/>
              <a:ext cx="1219200" cy="121920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5"/>
          <p:cNvPicPr>
            <a:picLocks noChangeAspect="1"/>
          </p:cNvPicPr>
          <p:nvPr/>
        </p:nvPicPr>
        <p:blipFill>
          <a:blip r:embed="rId3" cstate="print"/>
          <a:srcRect/>
          <a:stretch>
            <a:fillRect/>
          </a:stretch>
        </p:blipFill>
        <p:spPr bwMode="auto">
          <a:xfrm>
            <a:off x="5635331" y="4114800"/>
            <a:ext cx="2213269" cy="1340162"/>
          </a:xfrm>
          <a:prstGeom prst="rect">
            <a:avLst/>
          </a:prstGeom>
          <a:noFill/>
          <a:ln w="9525">
            <a:noFill/>
            <a:miter lim="800000"/>
            <a:headEnd/>
            <a:tailEnd/>
          </a:ln>
        </p:spPr>
      </p:pic>
      <p:pic>
        <p:nvPicPr>
          <p:cNvPr id="10" name="Picture 9"/>
          <p:cNvPicPr>
            <a:picLocks noChangeAspect="1"/>
          </p:cNvPicPr>
          <p:nvPr/>
        </p:nvPicPr>
        <p:blipFill>
          <a:blip r:embed="rId4" cstate="print"/>
          <a:srcRect/>
          <a:stretch>
            <a:fillRect/>
          </a:stretch>
        </p:blipFill>
        <p:spPr bwMode="auto">
          <a:xfrm>
            <a:off x="5635331" y="4114800"/>
            <a:ext cx="2213269" cy="1340162"/>
          </a:xfrm>
          <a:prstGeom prst="rect">
            <a:avLst/>
          </a:prstGeom>
          <a:noFill/>
          <a:ln w="9525">
            <a:noFill/>
            <a:miter lim="800000"/>
            <a:headEnd/>
            <a:tailEnd/>
          </a:ln>
        </p:spPr>
      </p:pic>
      <p:pic>
        <p:nvPicPr>
          <p:cNvPr id="11" name="Picture 5"/>
          <p:cNvPicPr>
            <a:picLocks noChangeAspect="1"/>
          </p:cNvPicPr>
          <p:nvPr/>
        </p:nvPicPr>
        <p:blipFill>
          <a:blip r:embed="rId5" cstate="print"/>
          <a:srcRect/>
          <a:stretch>
            <a:fillRect/>
          </a:stretch>
        </p:blipFill>
        <p:spPr bwMode="auto">
          <a:xfrm>
            <a:off x="5635331" y="4114800"/>
            <a:ext cx="2213269" cy="1340162"/>
          </a:xfrm>
          <a:prstGeom prst="rect">
            <a:avLst/>
          </a:prstGeom>
          <a:noFill/>
          <a:ln w="9525">
            <a:noFill/>
            <a:miter lim="800000"/>
            <a:headEnd/>
            <a:tailEnd/>
          </a:ln>
        </p:spPr>
      </p:pic>
      <p:pic>
        <p:nvPicPr>
          <p:cNvPr id="12" name="Picture 5"/>
          <p:cNvPicPr>
            <a:picLocks noChangeAspect="1"/>
          </p:cNvPicPr>
          <p:nvPr/>
        </p:nvPicPr>
        <p:blipFill>
          <a:blip r:embed="rId6" cstate="print"/>
          <a:srcRect/>
          <a:stretch>
            <a:fillRect/>
          </a:stretch>
        </p:blipFill>
        <p:spPr bwMode="auto">
          <a:xfrm>
            <a:off x="5635331" y="4114800"/>
            <a:ext cx="2213269" cy="1340162"/>
          </a:xfrm>
          <a:prstGeom prst="rect">
            <a:avLst/>
          </a:prstGeom>
          <a:noFill/>
          <a:ln w="9525">
            <a:noFill/>
            <a:miter lim="800000"/>
            <a:headEnd/>
            <a:tailEnd/>
          </a:ln>
        </p:spPr>
      </p:pic>
      <p:pic>
        <p:nvPicPr>
          <p:cNvPr id="13" name="Picture 5"/>
          <p:cNvPicPr>
            <a:picLocks noChangeAspect="1"/>
          </p:cNvPicPr>
          <p:nvPr/>
        </p:nvPicPr>
        <p:blipFill>
          <a:blip r:embed="rId7" cstate="print"/>
          <a:srcRect/>
          <a:stretch>
            <a:fillRect/>
          </a:stretch>
        </p:blipFill>
        <p:spPr bwMode="auto">
          <a:xfrm>
            <a:off x="5635331" y="4114800"/>
            <a:ext cx="2213269" cy="1340162"/>
          </a:xfrm>
          <a:prstGeom prst="rect">
            <a:avLst/>
          </a:prstGeom>
          <a:noFill/>
          <a:ln w="9525">
            <a:noFill/>
            <a:miter lim="800000"/>
            <a:headEnd/>
            <a:tailEnd/>
          </a:ln>
        </p:spPr>
      </p:pic>
      <p:pic>
        <p:nvPicPr>
          <p:cNvPr id="14" name="Picture 5"/>
          <p:cNvPicPr>
            <a:picLocks noChangeAspect="1"/>
          </p:cNvPicPr>
          <p:nvPr/>
        </p:nvPicPr>
        <p:blipFill>
          <a:blip r:embed="rId8" cstate="print"/>
          <a:srcRect/>
          <a:stretch>
            <a:fillRect/>
          </a:stretch>
        </p:blipFill>
        <p:spPr bwMode="auto">
          <a:xfrm>
            <a:off x="5635331" y="4114800"/>
            <a:ext cx="2213269" cy="1340162"/>
          </a:xfrm>
          <a:prstGeom prst="rect">
            <a:avLst/>
          </a:prstGeom>
          <a:noFill/>
          <a:ln w="9525">
            <a:noFill/>
            <a:miter lim="800000"/>
            <a:headEnd/>
            <a:tailEnd/>
          </a:ln>
        </p:spPr>
      </p:pic>
      <p:pic>
        <p:nvPicPr>
          <p:cNvPr id="15" name="Picture 5"/>
          <p:cNvPicPr>
            <a:picLocks noChangeAspect="1"/>
          </p:cNvPicPr>
          <p:nvPr/>
        </p:nvPicPr>
        <p:blipFill>
          <a:blip r:embed="rId9" cstate="print"/>
          <a:srcRect/>
          <a:stretch>
            <a:fillRect/>
          </a:stretch>
        </p:blipFill>
        <p:spPr bwMode="auto">
          <a:xfrm>
            <a:off x="5635331" y="4114800"/>
            <a:ext cx="2213269" cy="1340162"/>
          </a:xfrm>
          <a:prstGeom prst="rect">
            <a:avLst/>
          </a:prstGeom>
          <a:noFill/>
          <a:ln w="9525">
            <a:noFill/>
            <a:miter lim="800000"/>
            <a:headEnd/>
            <a:tailEnd/>
          </a:ln>
        </p:spPr>
      </p:pic>
      <p:pic>
        <p:nvPicPr>
          <p:cNvPr id="16" name="Picture 5"/>
          <p:cNvPicPr>
            <a:picLocks noChangeAspect="1"/>
          </p:cNvPicPr>
          <p:nvPr/>
        </p:nvPicPr>
        <p:blipFill>
          <a:blip r:embed="rId10" cstate="print"/>
          <a:srcRect/>
          <a:stretch>
            <a:fillRect/>
          </a:stretch>
        </p:blipFill>
        <p:spPr bwMode="auto">
          <a:xfrm>
            <a:off x="5635331" y="4114800"/>
            <a:ext cx="2213269" cy="1340162"/>
          </a:xfrm>
          <a:prstGeom prst="rect">
            <a:avLst/>
          </a:prstGeom>
          <a:noFill/>
          <a:ln w="9525">
            <a:noFill/>
            <a:miter lim="800000"/>
            <a:headEnd/>
            <a:tailEnd/>
          </a:ln>
        </p:spPr>
      </p:pic>
      <p:pic>
        <p:nvPicPr>
          <p:cNvPr id="17" name="Picture 5"/>
          <p:cNvPicPr>
            <a:picLocks noChangeAspect="1"/>
          </p:cNvPicPr>
          <p:nvPr/>
        </p:nvPicPr>
        <p:blipFill>
          <a:blip r:embed="rId11" cstate="print"/>
          <a:srcRect/>
          <a:stretch>
            <a:fillRect/>
          </a:stretch>
        </p:blipFill>
        <p:spPr bwMode="auto">
          <a:xfrm>
            <a:off x="5635331" y="4114800"/>
            <a:ext cx="2213269" cy="1340162"/>
          </a:xfrm>
          <a:prstGeom prst="rect">
            <a:avLst/>
          </a:prstGeom>
          <a:noFill/>
          <a:ln w="9525">
            <a:noFill/>
            <a:miter lim="800000"/>
            <a:headEnd/>
            <a:tailEnd/>
          </a:ln>
        </p:spPr>
      </p:pic>
      <p:pic>
        <p:nvPicPr>
          <p:cNvPr id="18" name="Picture 5"/>
          <p:cNvPicPr>
            <a:picLocks noChangeAspect="1"/>
          </p:cNvPicPr>
          <p:nvPr/>
        </p:nvPicPr>
        <p:blipFill>
          <a:blip r:embed="rId12" cstate="print"/>
          <a:srcRect/>
          <a:stretch>
            <a:fillRect/>
          </a:stretch>
        </p:blipFill>
        <p:spPr bwMode="auto">
          <a:xfrm>
            <a:off x="5635331" y="4114800"/>
            <a:ext cx="2213269" cy="1340162"/>
          </a:xfrm>
          <a:prstGeom prst="rect">
            <a:avLst/>
          </a:prstGeom>
          <a:noFill/>
          <a:ln w="9525">
            <a:noFill/>
            <a:miter lim="800000"/>
            <a:headEnd/>
            <a:tailEnd/>
          </a:ln>
        </p:spPr>
      </p:pic>
      <p:pic>
        <p:nvPicPr>
          <p:cNvPr id="19" name="Picture 5"/>
          <p:cNvPicPr>
            <a:picLocks noChangeAspect="1"/>
          </p:cNvPicPr>
          <p:nvPr/>
        </p:nvPicPr>
        <p:blipFill>
          <a:blip r:embed="rId13" cstate="print"/>
          <a:srcRect/>
          <a:stretch>
            <a:fillRect/>
          </a:stretch>
        </p:blipFill>
        <p:spPr bwMode="auto">
          <a:xfrm>
            <a:off x="5635331" y="4114800"/>
            <a:ext cx="2213269" cy="1340162"/>
          </a:xfrm>
          <a:prstGeom prst="rect">
            <a:avLst/>
          </a:prstGeom>
          <a:noFill/>
          <a:ln w="9525">
            <a:noFill/>
            <a:miter lim="800000"/>
            <a:headEnd/>
            <a:tailEnd/>
          </a:ln>
        </p:spPr>
      </p:pic>
      <p:pic>
        <p:nvPicPr>
          <p:cNvPr id="20" name="Picture 5"/>
          <p:cNvPicPr>
            <a:picLocks noChangeAspect="1"/>
          </p:cNvPicPr>
          <p:nvPr/>
        </p:nvPicPr>
        <p:blipFill>
          <a:blip r:embed="rId14" cstate="print"/>
          <a:srcRect/>
          <a:stretch>
            <a:fillRect/>
          </a:stretch>
        </p:blipFill>
        <p:spPr bwMode="auto">
          <a:xfrm>
            <a:off x="5635331" y="4114800"/>
            <a:ext cx="2213269" cy="1340162"/>
          </a:xfrm>
          <a:prstGeom prst="rect">
            <a:avLst/>
          </a:prstGeom>
          <a:noFill/>
          <a:ln w="9525">
            <a:noFill/>
            <a:miter lim="800000"/>
            <a:headEnd/>
            <a:tailEnd/>
          </a:ln>
        </p:spPr>
      </p:pic>
      <p:pic>
        <p:nvPicPr>
          <p:cNvPr id="21" name="Picture 5"/>
          <p:cNvPicPr>
            <a:picLocks noChangeAspect="1"/>
          </p:cNvPicPr>
          <p:nvPr/>
        </p:nvPicPr>
        <p:blipFill>
          <a:blip r:embed="rId15" cstate="print"/>
          <a:srcRect/>
          <a:stretch>
            <a:fillRect/>
          </a:stretch>
        </p:blipFill>
        <p:spPr bwMode="auto">
          <a:xfrm>
            <a:off x="5635331" y="4114800"/>
            <a:ext cx="2213269" cy="1340162"/>
          </a:xfrm>
          <a:prstGeom prst="rect">
            <a:avLst/>
          </a:prstGeom>
          <a:noFill/>
          <a:ln w="9525">
            <a:noFill/>
            <a:miter lim="800000"/>
            <a:headEnd/>
            <a:tailEnd/>
          </a:ln>
        </p:spPr>
      </p:pic>
      <p:pic>
        <p:nvPicPr>
          <p:cNvPr id="22" name="Picture 5"/>
          <p:cNvPicPr>
            <a:picLocks noChangeAspect="1"/>
          </p:cNvPicPr>
          <p:nvPr/>
        </p:nvPicPr>
        <p:blipFill>
          <a:blip r:embed="rId16" cstate="print"/>
          <a:srcRect/>
          <a:stretch>
            <a:fillRect/>
          </a:stretch>
        </p:blipFill>
        <p:spPr bwMode="auto">
          <a:xfrm>
            <a:off x="5635331" y="4138613"/>
            <a:ext cx="2213269" cy="1340162"/>
          </a:xfrm>
          <a:prstGeom prst="rect">
            <a:avLst/>
          </a:prstGeom>
          <a:noFill/>
          <a:ln w="9525">
            <a:noFill/>
            <a:miter lim="800000"/>
            <a:headEnd/>
            <a:tailEnd/>
          </a:ln>
        </p:spPr>
      </p:pic>
      <p:pic>
        <p:nvPicPr>
          <p:cNvPr id="23" name="Picture 5"/>
          <p:cNvPicPr>
            <a:picLocks noChangeAspect="1"/>
          </p:cNvPicPr>
          <p:nvPr/>
        </p:nvPicPr>
        <p:blipFill>
          <a:blip r:embed="rId17" cstate="print"/>
          <a:srcRect/>
          <a:stretch>
            <a:fillRect/>
          </a:stretch>
        </p:blipFill>
        <p:spPr bwMode="auto">
          <a:xfrm>
            <a:off x="5635331" y="4114800"/>
            <a:ext cx="2213269" cy="1340162"/>
          </a:xfrm>
          <a:prstGeom prst="rect">
            <a:avLst/>
          </a:prstGeom>
          <a:noFill/>
          <a:ln w="9525">
            <a:noFill/>
            <a:miter lim="800000"/>
            <a:headEnd/>
            <a:tailEnd/>
          </a:ln>
        </p:spPr>
      </p:pic>
      <p:pic>
        <p:nvPicPr>
          <p:cNvPr id="24" name="Picture 5"/>
          <p:cNvPicPr>
            <a:picLocks noChangeAspect="1"/>
          </p:cNvPicPr>
          <p:nvPr/>
        </p:nvPicPr>
        <p:blipFill>
          <a:blip r:embed="rId18" cstate="print"/>
          <a:srcRect/>
          <a:stretch>
            <a:fillRect/>
          </a:stretch>
        </p:blipFill>
        <p:spPr bwMode="auto">
          <a:xfrm>
            <a:off x="5635331" y="4114800"/>
            <a:ext cx="2213269" cy="1340162"/>
          </a:xfrm>
          <a:prstGeom prst="rect">
            <a:avLst/>
          </a:prstGeom>
          <a:noFill/>
          <a:ln w="9525">
            <a:noFill/>
            <a:miter lim="800000"/>
            <a:headEnd/>
            <a:tailEnd/>
          </a:ln>
        </p:spPr>
      </p:pic>
      <p:pic>
        <p:nvPicPr>
          <p:cNvPr id="25" name="Picture 5"/>
          <p:cNvPicPr>
            <a:picLocks noChangeAspect="1"/>
          </p:cNvPicPr>
          <p:nvPr/>
        </p:nvPicPr>
        <p:blipFill>
          <a:blip r:embed="rId19" cstate="print"/>
          <a:srcRect/>
          <a:stretch>
            <a:fillRect/>
          </a:stretch>
        </p:blipFill>
        <p:spPr bwMode="auto">
          <a:xfrm>
            <a:off x="5635331" y="4114800"/>
            <a:ext cx="2213269" cy="1340162"/>
          </a:xfrm>
          <a:prstGeom prst="rect">
            <a:avLst/>
          </a:prstGeom>
          <a:noFill/>
          <a:ln w="9525">
            <a:noFill/>
            <a:miter lim="800000"/>
            <a:headEnd/>
            <a:tailEnd/>
          </a:ln>
        </p:spPr>
      </p:pic>
      <p:pic>
        <p:nvPicPr>
          <p:cNvPr id="26" name="Picture 5"/>
          <p:cNvPicPr>
            <a:picLocks noChangeAspect="1"/>
          </p:cNvPicPr>
          <p:nvPr/>
        </p:nvPicPr>
        <p:blipFill>
          <a:blip r:embed="rId20" cstate="print"/>
          <a:srcRect/>
          <a:stretch>
            <a:fillRect/>
          </a:stretch>
        </p:blipFill>
        <p:spPr bwMode="auto">
          <a:xfrm>
            <a:off x="5635331" y="4114800"/>
            <a:ext cx="2213269" cy="1340162"/>
          </a:xfrm>
          <a:prstGeom prst="rect">
            <a:avLst/>
          </a:prstGeom>
          <a:noFill/>
          <a:ln w="9525">
            <a:noFill/>
            <a:miter lim="800000"/>
            <a:headEnd/>
            <a:tailEnd/>
          </a:ln>
        </p:spPr>
      </p:pic>
      <p:pic>
        <p:nvPicPr>
          <p:cNvPr id="27" name="Picture 5"/>
          <p:cNvPicPr>
            <a:picLocks noChangeAspect="1"/>
          </p:cNvPicPr>
          <p:nvPr/>
        </p:nvPicPr>
        <p:blipFill>
          <a:blip r:embed="rId21" cstate="print"/>
          <a:srcRect/>
          <a:stretch>
            <a:fillRect/>
          </a:stretch>
        </p:blipFill>
        <p:spPr bwMode="auto">
          <a:xfrm>
            <a:off x="5635331" y="4114800"/>
            <a:ext cx="2213269" cy="1340162"/>
          </a:xfrm>
          <a:prstGeom prst="rect">
            <a:avLst/>
          </a:prstGeom>
          <a:noFill/>
          <a:ln w="9525">
            <a:noFill/>
            <a:miter lim="800000"/>
            <a:headEnd/>
            <a:tailEnd/>
          </a:ln>
        </p:spPr>
      </p:pic>
      <p:pic>
        <p:nvPicPr>
          <p:cNvPr id="28" name="Picture 5"/>
          <p:cNvPicPr>
            <a:picLocks noChangeAspect="1"/>
          </p:cNvPicPr>
          <p:nvPr/>
        </p:nvPicPr>
        <p:blipFill>
          <a:blip r:embed="rId22" cstate="print"/>
          <a:srcRect/>
          <a:stretch>
            <a:fillRect/>
          </a:stretch>
        </p:blipFill>
        <p:spPr bwMode="auto">
          <a:xfrm>
            <a:off x="5635331" y="4114800"/>
            <a:ext cx="2213269" cy="1340162"/>
          </a:xfrm>
          <a:prstGeom prst="rect">
            <a:avLst/>
          </a:prstGeom>
          <a:noFill/>
          <a:ln w="9525">
            <a:noFill/>
            <a:miter lim="800000"/>
            <a:headEnd/>
            <a:tailEnd/>
          </a:ln>
        </p:spPr>
      </p:pic>
      <p:pic>
        <p:nvPicPr>
          <p:cNvPr id="29" name="Picture 5"/>
          <p:cNvPicPr>
            <a:picLocks noChangeAspect="1"/>
          </p:cNvPicPr>
          <p:nvPr/>
        </p:nvPicPr>
        <p:blipFill>
          <a:blip r:embed="rId23" cstate="print"/>
          <a:srcRect/>
          <a:stretch>
            <a:fillRect/>
          </a:stretch>
        </p:blipFill>
        <p:spPr bwMode="auto">
          <a:xfrm>
            <a:off x="5635331" y="4114800"/>
            <a:ext cx="2213269" cy="1340162"/>
          </a:xfrm>
          <a:prstGeom prst="rect">
            <a:avLst/>
          </a:prstGeom>
          <a:noFill/>
          <a:ln w="9525">
            <a:noFill/>
            <a:miter lim="800000"/>
            <a:headEnd/>
            <a:tailEnd/>
          </a:ln>
        </p:spPr>
      </p:pic>
      <p:pic>
        <p:nvPicPr>
          <p:cNvPr id="30" name="Picture 5"/>
          <p:cNvPicPr>
            <a:picLocks noChangeAspect="1"/>
          </p:cNvPicPr>
          <p:nvPr/>
        </p:nvPicPr>
        <p:blipFill>
          <a:blip r:embed="rId24" cstate="print"/>
          <a:srcRect/>
          <a:stretch>
            <a:fillRect/>
          </a:stretch>
        </p:blipFill>
        <p:spPr bwMode="auto">
          <a:xfrm>
            <a:off x="5635331" y="4114800"/>
            <a:ext cx="2213269" cy="1340162"/>
          </a:xfrm>
          <a:prstGeom prst="rect">
            <a:avLst/>
          </a:prstGeom>
          <a:noFill/>
          <a:ln w="9525">
            <a:noFill/>
            <a:miter lim="800000"/>
            <a:headEnd/>
            <a:tailEnd/>
          </a:ln>
        </p:spPr>
      </p:pic>
      <p:pic>
        <p:nvPicPr>
          <p:cNvPr id="31" name="Picture 5"/>
          <p:cNvPicPr>
            <a:picLocks noChangeAspect="1"/>
          </p:cNvPicPr>
          <p:nvPr/>
        </p:nvPicPr>
        <p:blipFill>
          <a:blip r:embed="rId25" cstate="print"/>
          <a:srcRect/>
          <a:stretch>
            <a:fillRect/>
          </a:stretch>
        </p:blipFill>
        <p:spPr bwMode="auto">
          <a:xfrm>
            <a:off x="5635331" y="4114800"/>
            <a:ext cx="2213269" cy="1340162"/>
          </a:xfrm>
          <a:prstGeom prst="rect">
            <a:avLst/>
          </a:prstGeom>
          <a:noFill/>
          <a:ln w="9525">
            <a:noFill/>
            <a:miter lim="800000"/>
            <a:headEnd/>
            <a:tailEnd/>
          </a:ln>
        </p:spPr>
      </p:pic>
      <p:pic>
        <p:nvPicPr>
          <p:cNvPr id="32" name="Picture 5"/>
          <p:cNvPicPr>
            <a:picLocks noChangeAspect="1"/>
          </p:cNvPicPr>
          <p:nvPr/>
        </p:nvPicPr>
        <p:blipFill>
          <a:blip r:embed="rId26" cstate="print"/>
          <a:srcRect/>
          <a:stretch>
            <a:fillRect/>
          </a:stretch>
        </p:blipFill>
        <p:spPr bwMode="auto">
          <a:xfrm>
            <a:off x="5635331" y="4114800"/>
            <a:ext cx="2213269" cy="1340162"/>
          </a:xfrm>
          <a:prstGeom prst="rect">
            <a:avLst/>
          </a:prstGeom>
          <a:noFill/>
          <a:ln w="9525">
            <a:noFill/>
            <a:miter lim="800000"/>
            <a:headEnd/>
            <a:tailEnd/>
          </a:ln>
        </p:spPr>
      </p:pic>
      <p:pic>
        <p:nvPicPr>
          <p:cNvPr id="33" name="Picture 5"/>
          <p:cNvPicPr>
            <a:picLocks noChangeAspect="1"/>
          </p:cNvPicPr>
          <p:nvPr/>
        </p:nvPicPr>
        <p:blipFill>
          <a:blip r:embed="rId27" cstate="print"/>
          <a:srcRect/>
          <a:stretch>
            <a:fillRect/>
          </a:stretch>
        </p:blipFill>
        <p:spPr bwMode="auto">
          <a:xfrm>
            <a:off x="5635331" y="4114800"/>
            <a:ext cx="2213269" cy="1340162"/>
          </a:xfrm>
          <a:prstGeom prst="rect">
            <a:avLst/>
          </a:prstGeom>
          <a:noFill/>
          <a:ln w="9525">
            <a:noFill/>
            <a:miter lim="800000"/>
            <a:headEnd/>
            <a:tailEnd/>
          </a:ln>
        </p:spPr>
      </p:pic>
      <p:grpSp>
        <p:nvGrpSpPr>
          <p:cNvPr id="35" name="Group 34"/>
          <p:cNvGrpSpPr/>
          <p:nvPr/>
        </p:nvGrpSpPr>
        <p:grpSpPr>
          <a:xfrm rot="10131489">
            <a:off x="-1509636" y="-833540"/>
            <a:ext cx="5229071" cy="4602016"/>
            <a:chOff x="0" y="3657600"/>
            <a:chExt cx="2514600" cy="2514600"/>
          </a:xfrm>
        </p:grpSpPr>
        <p:pic>
          <p:nvPicPr>
            <p:cNvPr id="36" name="Picture 8" descr="http://2.bp.blogspot.com/-AsDLiRVS1Fg/ULq_Zx7XKWI/AAAAAAAAAM0/iaGSiLlnKmU/s1600/magnifying%2Bglass.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657600"/>
              <a:ext cx="2514600" cy="2514600"/>
            </a:xfrm>
            <a:prstGeom prst="rect">
              <a:avLst/>
            </a:prstGeom>
            <a:noFill/>
          </p:spPr>
        </p:pic>
        <p:sp>
          <p:nvSpPr>
            <p:cNvPr id="37" name="Oval 36"/>
            <p:cNvSpPr/>
            <p:nvPr/>
          </p:nvSpPr>
          <p:spPr>
            <a:xfrm>
              <a:off x="228600" y="3886200"/>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2"/>
          <p:cNvPicPr>
            <a:picLocks noChangeAspect="1" noChangeArrowheads="1"/>
          </p:cNvPicPr>
          <p:nvPr/>
        </p:nvPicPr>
        <p:blipFill>
          <a:blip r:embed="rId28" cstate="print"/>
          <a:srcRect l="10834" t="31553" r="80833" b="42152"/>
          <a:stretch>
            <a:fillRect/>
          </a:stretch>
        </p:blipFill>
        <p:spPr bwMode="auto">
          <a:xfrm>
            <a:off x="1524000" y="1371600"/>
            <a:ext cx="1295400" cy="1295400"/>
          </a:xfrm>
          <a:prstGeom prst="rect">
            <a:avLst/>
          </a:prstGeom>
          <a:noFill/>
          <a:ln w="9525">
            <a:noFill/>
            <a:miter lim="800000"/>
            <a:headEnd/>
            <a:tailEnd/>
          </a:ln>
        </p:spPr>
      </p:pic>
      <p:sp>
        <p:nvSpPr>
          <p:cNvPr id="40" name="TextBox 39"/>
          <p:cNvSpPr txBox="1"/>
          <p:nvPr/>
        </p:nvSpPr>
        <p:spPr>
          <a:xfrm>
            <a:off x="4038600" y="990600"/>
            <a:ext cx="4876800" cy="1815882"/>
          </a:xfrm>
          <a:prstGeom prst="rect">
            <a:avLst/>
          </a:prstGeom>
          <a:noFill/>
        </p:spPr>
        <p:txBody>
          <a:bodyPr wrap="square" rtlCol="0">
            <a:spAutoFit/>
          </a:bodyPr>
          <a:lstStyle/>
          <a:p>
            <a:pPr algn="ctr"/>
            <a:r>
              <a:rPr lang="en-US" sz="2800" dirty="0" smtClean="0">
                <a:solidFill>
                  <a:schemeClr val="bg1"/>
                </a:solidFill>
              </a:rPr>
              <a:t>Amazing emergent phenomena from QCD abound.   </a:t>
            </a:r>
          </a:p>
          <a:p>
            <a:pPr algn="ctr"/>
            <a:r>
              <a:rPr lang="en-US" sz="2800" dirty="0" smtClean="0">
                <a:solidFill>
                  <a:schemeClr val="bg1"/>
                </a:solidFill>
              </a:rPr>
              <a:t>New tools at RHIC and LHC point to a bright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3500"/>
                            </p:stCondLst>
                            <p:childTnLst>
                              <p:par>
                                <p:cTn id="38" presetID="1" presetClass="entr" presetSubtype="0" fill="hold" nodeType="afterEffect">
                                  <p:stCondLst>
                                    <p:cond delay="5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nodeType="afterEffect">
                                  <p:stCondLst>
                                    <p:cond delay="5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4500"/>
                            </p:stCondLst>
                            <p:childTnLst>
                              <p:par>
                                <p:cTn id="44" presetID="1" presetClass="entr" presetSubtype="0" fill="hold" nodeType="afterEffect">
                                  <p:stCondLst>
                                    <p:cond delay="5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5000"/>
                            </p:stCondLst>
                            <p:childTnLst>
                              <p:par>
                                <p:cTn id="47" presetID="1" presetClass="entr" presetSubtype="0" fill="hold" nodeType="after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nodeType="afterEffect">
                                  <p:stCondLst>
                                    <p:cond delay="5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6000"/>
                            </p:stCondLst>
                            <p:childTnLst>
                              <p:par>
                                <p:cTn id="53" presetID="1" presetClass="entr" presetSubtype="0" fill="hold" nodeType="afterEffect">
                                  <p:stCondLst>
                                    <p:cond delay="50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6500"/>
                            </p:stCondLst>
                            <p:childTnLst>
                              <p:par>
                                <p:cTn id="56" presetID="1" presetClass="entr" presetSubtype="0" fill="hold" nodeType="afterEffect">
                                  <p:stCondLst>
                                    <p:cond delay="50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7000"/>
                            </p:stCondLst>
                            <p:childTnLst>
                              <p:par>
                                <p:cTn id="59" presetID="1" presetClass="entr" presetSubtype="0" fill="hold" nodeType="afterEffect">
                                  <p:stCondLst>
                                    <p:cond delay="50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nodeType="afterEffect">
                                  <p:stCondLst>
                                    <p:cond delay="50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8000"/>
                            </p:stCondLst>
                            <p:childTnLst>
                              <p:par>
                                <p:cTn id="65" presetID="1" presetClass="entr" presetSubtype="0" fill="hold" nodeType="afterEffect">
                                  <p:stCondLst>
                                    <p:cond delay="50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8500"/>
                            </p:stCondLst>
                            <p:childTnLst>
                              <p:par>
                                <p:cTn id="68" presetID="1" presetClass="entr" presetSubtype="0" fill="hold" nodeType="afterEffect">
                                  <p:stCondLst>
                                    <p:cond delay="50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9000"/>
                            </p:stCondLst>
                            <p:childTnLst>
                              <p:par>
                                <p:cTn id="71" presetID="1" presetClass="entr" presetSubtype="0" fill="hold" nodeType="afterEffect">
                                  <p:stCondLst>
                                    <p:cond delay="5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9500"/>
                            </p:stCondLst>
                            <p:childTnLst>
                              <p:par>
                                <p:cTn id="74" presetID="1" presetClass="entr" presetSubtype="0" fill="hold" nodeType="afterEffect">
                                  <p:stCondLst>
                                    <p:cond delay="50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10000"/>
                            </p:stCondLst>
                            <p:childTnLst>
                              <p:par>
                                <p:cTn id="77" presetID="1" presetClass="entr" presetSubtype="0" fill="hold" nodeType="afterEffect">
                                  <p:stCondLst>
                                    <p:cond delay="50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10500"/>
                            </p:stCondLst>
                            <p:childTnLst>
                              <p:par>
                                <p:cTn id="80" presetID="1" presetClass="entr" presetSubtype="0" fill="hold" nodeType="afterEffect">
                                  <p:stCondLst>
                                    <p:cond delay="50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11000"/>
                            </p:stCondLst>
                            <p:childTnLst>
                              <p:par>
                                <p:cTn id="83" presetID="1" presetClass="entr" presetSubtype="0" fill="hold" nodeType="afterEffect">
                                  <p:stCondLst>
                                    <p:cond delay="50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95400"/>
            <a:ext cx="91440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4" descr="movie_smooth"/>
          <p:cNvPicPr>
            <a:picLocks noChangeAspect="1" noChangeArrowheads="1"/>
          </p:cNvPicPr>
          <p:nvPr/>
        </p:nvPicPr>
        <p:blipFill>
          <a:blip r:embed="rId2" cstate="print"/>
          <a:srcRect/>
          <a:stretch>
            <a:fillRect/>
          </a:stretch>
        </p:blipFill>
        <p:spPr bwMode="auto">
          <a:xfrm>
            <a:off x="152400" y="1388645"/>
            <a:ext cx="4419600" cy="4316239"/>
          </a:xfrm>
          <a:prstGeom prst="rect">
            <a:avLst/>
          </a:prstGeom>
          <a:noFill/>
        </p:spPr>
      </p:pic>
      <p:sp>
        <p:nvSpPr>
          <p:cNvPr id="5" name="Oval 4"/>
          <p:cNvSpPr/>
          <p:nvPr/>
        </p:nvSpPr>
        <p:spPr>
          <a:xfrm>
            <a:off x="1295400" y="2684046"/>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05000" y="2684046"/>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hydro"/>
          <p:cNvPicPr>
            <a:picLocks noChangeAspect="1" noChangeArrowheads="1"/>
          </p:cNvPicPr>
          <p:nvPr/>
        </p:nvPicPr>
        <p:blipFill>
          <a:blip r:embed="rId3" cstate="print"/>
          <a:srcRect/>
          <a:stretch>
            <a:fillRect/>
          </a:stretch>
        </p:blipFill>
        <p:spPr bwMode="auto">
          <a:xfrm>
            <a:off x="4191000" y="1422400"/>
            <a:ext cx="4805362" cy="4292600"/>
          </a:xfrm>
          <a:prstGeom prst="rect">
            <a:avLst/>
          </a:prstGeom>
          <a:noFill/>
        </p:spPr>
      </p:pic>
      <p:sp>
        <p:nvSpPr>
          <p:cNvPr id="8" name="Freeform 6"/>
          <p:cNvSpPr>
            <a:spLocks/>
          </p:cNvSpPr>
          <p:nvPr/>
        </p:nvSpPr>
        <p:spPr bwMode="auto">
          <a:xfrm>
            <a:off x="4724400" y="1905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9" name="Text Box 7"/>
          <p:cNvSpPr txBox="1">
            <a:spLocks noChangeArrowheads="1"/>
          </p:cNvSpPr>
          <p:nvPr/>
        </p:nvSpPr>
        <p:spPr bwMode="auto">
          <a:xfrm>
            <a:off x="8013700" y="1905000"/>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dirty="0">
                <a:solidFill>
                  <a:schemeClr val="tx1"/>
                </a:solidFill>
                <a:latin typeface="Symbol" pitchFamily="18" charset="2"/>
              </a:rPr>
              <a:t>h</a:t>
            </a:r>
            <a:r>
              <a:rPr lang="en-US" sz="2400" dirty="0">
                <a:solidFill>
                  <a:schemeClr val="tx1"/>
                </a:solidFill>
              </a:rPr>
              <a:t>/s ~ 0</a:t>
            </a:r>
          </a:p>
        </p:txBody>
      </p:sp>
      <p:sp>
        <p:nvSpPr>
          <p:cNvPr id="10" name="Text Box 8"/>
          <p:cNvSpPr txBox="1">
            <a:spLocks noChangeArrowheads="1"/>
          </p:cNvSpPr>
          <p:nvPr/>
        </p:nvSpPr>
        <p:spPr bwMode="auto">
          <a:xfrm>
            <a:off x="7593013" y="2590800"/>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11" name="Text Box 9"/>
          <p:cNvSpPr txBox="1">
            <a:spLocks noChangeArrowheads="1"/>
          </p:cNvSpPr>
          <p:nvPr/>
        </p:nvSpPr>
        <p:spPr bwMode="auto">
          <a:xfrm>
            <a:off x="7102475" y="35052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12" name="Text Box 10"/>
          <p:cNvSpPr txBox="1">
            <a:spLocks noChangeArrowheads="1"/>
          </p:cNvSpPr>
          <p:nvPr/>
        </p:nvSpPr>
        <p:spPr bwMode="auto">
          <a:xfrm>
            <a:off x="6035675" y="46482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13" name="Freeform 11"/>
          <p:cNvSpPr>
            <a:spLocks/>
          </p:cNvSpPr>
          <p:nvPr/>
        </p:nvSpPr>
        <p:spPr bwMode="auto">
          <a:xfrm>
            <a:off x="4724400" y="3048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14" name="Freeform 12"/>
          <p:cNvSpPr>
            <a:spLocks/>
          </p:cNvSpPr>
          <p:nvPr/>
        </p:nvSpPr>
        <p:spPr bwMode="auto">
          <a:xfrm>
            <a:off x="4724400" y="3886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15" name="Freeform 13"/>
          <p:cNvSpPr>
            <a:spLocks/>
          </p:cNvSpPr>
          <p:nvPr/>
        </p:nvSpPr>
        <p:spPr bwMode="auto">
          <a:xfrm>
            <a:off x="4724400" y="4267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sp>
        <p:nvSpPr>
          <p:cNvPr id="16" name="TextBox 15"/>
          <p:cNvSpPr txBox="1"/>
          <p:nvPr/>
        </p:nvSpPr>
        <p:spPr>
          <a:xfrm>
            <a:off x="4327525" y="1388646"/>
            <a:ext cx="4425314" cy="338554"/>
          </a:xfrm>
          <a:prstGeom prst="rect">
            <a:avLst/>
          </a:prstGeom>
          <a:noFill/>
        </p:spPr>
        <p:txBody>
          <a:bodyPr wrap="none" rtlCol="0">
            <a:spAutoFit/>
          </a:bodyPr>
          <a:lstStyle/>
          <a:p>
            <a:r>
              <a:rPr lang="en-US" sz="1600" dirty="0" err="1" smtClean="0">
                <a:solidFill>
                  <a:schemeClr val="tx2"/>
                </a:solidFill>
              </a:rPr>
              <a:t>Luzum</a:t>
            </a:r>
            <a:r>
              <a:rPr lang="en-US" sz="1600" dirty="0" smtClean="0">
                <a:solidFill>
                  <a:schemeClr val="tx2"/>
                </a:solidFill>
              </a:rPr>
              <a:t>, </a:t>
            </a:r>
            <a:r>
              <a:rPr lang="en-US" sz="1600" dirty="0" err="1" smtClean="0">
                <a:solidFill>
                  <a:schemeClr val="tx2"/>
                </a:solidFill>
              </a:rPr>
              <a:t>Romatschke</a:t>
            </a:r>
            <a:r>
              <a:rPr lang="en-US" sz="1600" dirty="0" smtClean="0">
                <a:solidFill>
                  <a:schemeClr val="tx2"/>
                </a:solidFill>
              </a:rPr>
              <a:t>, Phys. Rev. C78, 034915 (2008)</a:t>
            </a:r>
            <a:endParaRPr lang="en-US" sz="1600" dirty="0">
              <a:solidFill>
                <a:schemeClr val="tx2"/>
              </a:solidFill>
            </a:endParaRPr>
          </a:p>
        </p:txBody>
      </p:sp>
      <p:sp>
        <p:nvSpPr>
          <p:cNvPr id="18" name="TextBox 17"/>
          <p:cNvSpPr txBox="1"/>
          <p:nvPr/>
        </p:nvSpPr>
        <p:spPr>
          <a:xfrm>
            <a:off x="2584384" y="206514"/>
            <a:ext cx="3664016" cy="707886"/>
          </a:xfrm>
          <a:prstGeom prst="rect">
            <a:avLst/>
          </a:prstGeom>
          <a:noFill/>
        </p:spPr>
        <p:txBody>
          <a:bodyPr wrap="none" rtlCol="0">
            <a:spAutoFit/>
          </a:bodyPr>
          <a:lstStyle/>
          <a:p>
            <a:r>
              <a:rPr lang="en-US" sz="4000" u="sng" dirty="0" smtClean="0">
                <a:solidFill>
                  <a:schemeClr val="bg1"/>
                </a:solidFill>
              </a:rPr>
              <a:t>Early Discoveries</a:t>
            </a:r>
          </a:p>
        </p:txBody>
      </p:sp>
      <p:sp>
        <p:nvSpPr>
          <p:cNvPr id="19" name="TextBox 18"/>
          <p:cNvSpPr txBox="1"/>
          <p:nvPr/>
        </p:nvSpPr>
        <p:spPr>
          <a:xfrm>
            <a:off x="914400" y="6182380"/>
            <a:ext cx="7300268" cy="523220"/>
          </a:xfrm>
          <a:prstGeom prst="rect">
            <a:avLst/>
          </a:prstGeom>
          <a:noFill/>
        </p:spPr>
        <p:txBody>
          <a:bodyPr wrap="none" rtlCol="0">
            <a:spAutoFit/>
          </a:bodyPr>
          <a:lstStyle/>
          <a:p>
            <a:r>
              <a:rPr lang="en-US" sz="2800" dirty="0" smtClean="0">
                <a:solidFill>
                  <a:schemeClr val="bg1"/>
                </a:solidFill>
              </a:rPr>
              <a:t>Near Perfect Fluid nature of Quark-Gluon Plasma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0" presetClass="exit" presetSubtype="0" fill="hold" grpId="1" nodeType="withEffect">
                                  <p:stCondLst>
                                    <p:cond delay="100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10" presetClass="exit" presetSubtype="0" fill="hold" grpId="1" nodeType="withEffect">
                                  <p:stCondLst>
                                    <p:cond delay="1000"/>
                                  </p:stCondLst>
                                  <p:childTnLst>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9" grpId="0" animBg="1"/>
      <p:bldP spid="11" grpId="0" animBg="1"/>
      <p:bldP spid="12" grpId="0" animBg="1"/>
      <p:bldP spid="13" grpId="0" animBg="1"/>
      <p:bldP spid="14" grpId="0" animBg="1"/>
      <p:bldP spid="15" grpId="0" animBg="1"/>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76200"/>
            <a:ext cx="4198009" cy="707886"/>
          </a:xfrm>
          <a:prstGeom prst="rect">
            <a:avLst/>
          </a:prstGeom>
          <a:noFill/>
        </p:spPr>
        <p:txBody>
          <a:bodyPr wrap="none" rtlCol="0">
            <a:spAutoFit/>
          </a:bodyPr>
          <a:lstStyle/>
          <a:p>
            <a:r>
              <a:rPr lang="en-US" sz="4000" u="sng" dirty="0" smtClean="0">
                <a:solidFill>
                  <a:schemeClr val="bg1"/>
                </a:solidFill>
              </a:rPr>
              <a:t>Enormous Progress</a:t>
            </a:r>
          </a:p>
        </p:txBody>
      </p:sp>
      <p:grpSp>
        <p:nvGrpSpPr>
          <p:cNvPr id="6" name="Group 5"/>
          <p:cNvGrpSpPr/>
          <p:nvPr/>
        </p:nvGrpSpPr>
        <p:grpSpPr>
          <a:xfrm>
            <a:off x="3733800" y="1109246"/>
            <a:ext cx="5257800" cy="5410200"/>
            <a:chOff x="3733800" y="609600"/>
            <a:chExt cx="5410200" cy="5562600"/>
          </a:xfrm>
        </p:grpSpPr>
        <p:sp>
          <p:nvSpPr>
            <p:cNvPr id="7" name="Rectangle 6"/>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6"/>
            <p:cNvGrpSpPr>
              <a:grpSpLocks noChangeAspect="1"/>
            </p:cNvGrpSpPr>
            <p:nvPr/>
          </p:nvGrpSpPr>
          <p:grpSpPr bwMode="auto">
            <a:xfrm>
              <a:off x="3886200" y="762008"/>
              <a:ext cx="5105400" cy="5362473"/>
              <a:chOff x="5410200" y="1016000"/>
              <a:chExt cx="3374164" cy="3543300"/>
            </a:xfrm>
          </p:grpSpPr>
          <p:pic>
            <p:nvPicPr>
              <p:cNvPr id="9"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0" name="Group 23"/>
              <p:cNvGrpSpPr>
                <a:grpSpLocks noChangeAspect="1"/>
              </p:cNvGrpSpPr>
              <p:nvPr/>
            </p:nvGrpSpPr>
            <p:grpSpPr bwMode="auto">
              <a:xfrm>
                <a:off x="5421185" y="2628900"/>
                <a:ext cx="3363179" cy="1930400"/>
                <a:chOff x="228600" y="1203991"/>
                <a:chExt cx="3633398" cy="2085309"/>
              </a:xfrm>
            </p:grpSpPr>
            <p:pic>
              <p:nvPicPr>
                <p:cNvPr id="14"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15"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1"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12"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13"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sp>
        <p:nvSpPr>
          <p:cNvPr id="16" name="TextBox 15"/>
          <p:cNvSpPr txBox="1"/>
          <p:nvPr/>
        </p:nvSpPr>
        <p:spPr>
          <a:xfrm>
            <a:off x="6101706" y="62146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pic>
        <p:nvPicPr>
          <p:cNvPr id="17" name="Picture 16" descr="lumpy_wBoxSmoothing"/>
          <p:cNvPicPr>
            <a:picLocks noChangeAspect="1" noChangeArrowheads="1"/>
          </p:cNvPicPr>
          <p:nvPr/>
        </p:nvPicPr>
        <p:blipFill>
          <a:blip r:embed="rId4" cstate="print"/>
          <a:srcRect/>
          <a:stretch>
            <a:fillRect/>
          </a:stretch>
        </p:blipFill>
        <p:spPr bwMode="auto">
          <a:xfrm>
            <a:off x="152400" y="2398693"/>
            <a:ext cx="3352800" cy="3048000"/>
          </a:xfrm>
          <a:prstGeom prst="rect">
            <a:avLst/>
          </a:prstGeom>
          <a:noFill/>
        </p:spPr>
      </p:pic>
      <p:sp>
        <p:nvSpPr>
          <p:cNvPr id="18" name="Oval 17"/>
          <p:cNvSpPr>
            <a:spLocks noChangeArrowheads="1"/>
          </p:cNvSpPr>
          <p:nvPr/>
        </p:nvSpPr>
        <p:spPr bwMode="auto">
          <a:xfrm>
            <a:off x="1807580" y="429653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1892461" y="425426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1892461" y="416972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1722699" y="412744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1765139" y="408517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1722699" y="395836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1807580" y="387381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1977342" y="387381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977342"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50020" y="336655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680258" y="340882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510496" y="340882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383175" y="353563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383175" y="345109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468056" y="340882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340734" y="332427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255853" y="345109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255853" y="357791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340734" y="370472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510496" y="357791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552937" y="362018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510496"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468056" y="370472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468056"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383175" y="383154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425615" y="387381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468056" y="400063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383175" y="408517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425615" y="408517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25615" y="429653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438108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510496" y="433881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595377" y="429653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425866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510496" y="412744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595377" y="408517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680258" y="404290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680258" y="400063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765139" y="383154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807580" y="353563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722699" y="357791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1637818" y="349336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1637818" y="362018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1722699" y="371001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1850020"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Oval 62"/>
          <p:cNvSpPr>
            <a:spLocks noChangeArrowheads="1"/>
          </p:cNvSpPr>
          <p:nvPr/>
        </p:nvSpPr>
        <p:spPr bwMode="auto">
          <a:xfrm>
            <a:off x="1934901" y="381569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4" name="Oval 63"/>
          <p:cNvSpPr>
            <a:spLocks noChangeArrowheads="1"/>
          </p:cNvSpPr>
          <p:nvPr/>
        </p:nvSpPr>
        <p:spPr bwMode="auto">
          <a:xfrm>
            <a:off x="1892461"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5" name="Oval 64"/>
          <p:cNvSpPr>
            <a:spLocks noChangeArrowheads="1"/>
          </p:cNvSpPr>
          <p:nvPr/>
        </p:nvSpPr>
        <p:spPr bwMode="auto">
          <a:xfrm>
            <a:off x="1637818" y="395836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6" name="Oval 65"/>
          <p:cNvSpPr>
            <a:spLocks noChangeArrowheads="1"/>
          </p:cNvSpPr>
          <p:nvPr/>
        </p:nvSpPr>
        <p:spPr bwMode="auto">
          <a:xfrm>
            <a:off x="1722699" y="383154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7" name="Oval 66"/>
          <p:cNvSpPr>
            <a:spLocks noChangeArrowheads="1"/>
          </p:cNvSpPr>
          <p:nvPr/>
        </p:nvSpPr>
        <p:spPr bwMode="auto">
          <a:xfrm>
            <a:off x="1637818" y="387381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8" name="Oval 67"/>
          <p:cNvSpPr>
            <a:spLocks noChangeArrowheads="1"/>
          </p:cNvSpPr>
          <p:nvPr/>
        </p:nvSpPr>
        <p:spPr bwMode="auto">
          <a:xfrm>
            <a:off x="1552937" y="400063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9" name="Oval 68"/>
          <p:cNvSpPr>
            <a:spLocks noChangeArrowheads="1"/>
          </p:cNvSpPr>
          <p:nvPr/>
        </p:nvSpPr>
        <p:spPr bwMode="auto">
          <a:xfrm>
            <a:off x="1552937" y="374700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0" name="Oval 69"/>
          <p:cNvSpPr>
            <a:spLocks noChangeArrowheads="1"/>
          </p:cNvSpPr>
          <p:nvPr/>
        </p:nvSpPr>
        <p:spPr bwMode="auto">
          <a:xfrm>
            <a:off x="1680258" y="366245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722699" y="404290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95836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722699" y="362018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722699" y="366245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75" name="Picture 2" descr="cmb_Edensities_horizontal_v1"/>
          <p:cNvPicPr>
            <a:picLocks noChangeAspect="1" noChangeArrowheads="1"/>
          </p:cNvPicPr>
          <p:nvPr/>
        </p:nvPicPr>
        <p:blipFill>
          <a:blip r:embed="rId5" cstate="print"/>
          <a:srcRect l="62584" b="47775"/>
          <a:stretch>
            <a:fillRect/>
          </a:stretch>
        </p:blipFill>
        <p:spPr bwMode="auto">
          <a:xfrm>
            <a:off x="152400" y="1103296"/>
            <a:ext cx="2362200" cy="1143000"/>
          </a:xfrm>
          <a:prstGeom prst="rect">
            <a:avLst/>
          </a:prstGeom>
          <a:noFill/>
          <a:ln w="9525">
            <a:noFill/>
            <a:miter lim="800000"/>
            <a:headEnd/>
            <a:tailEnd/>
          </a:ln>
        </p:spPr>
      </p:pic>
      <p:pic>
        <p:nvPicPr>
          <p:cNvPr id="76"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1179494"/>
            <a:ext cx="1142998" cy="990598"/>
          </a:xfrm>
          <a:prstGeom prst="rect">
            <a:avLst/>
          </a:prstGeom>
          <a:noFill/>
          <a:ln w="9525">
            <a:noFill/>
            <a:miter lim="800000"/>
            <a:headEnd/>
            <a:tailEnd/>
          </a:ln>
        </p:spPr>
      </p:pic>
      <p:sp>
        <p:nvSpPr>
          <p:cNvPr id="77" name="TextBox 76"/>
          <p:cNvSpPr txBox="1"/>
          <p:nvPr/>
        </p:nvSpPr>
        <p:spPr>
          <a:xfrm>
            <a:off x="152400" y="5522893"/>
            <a:ext cx="3438505" cy="954107"/>
          </a:xfrm>
          <a:prstGeom prst="rect">
            <a:avLst/>
          </a:prstGeom>
          <a:noFill/>
        </p:spPr>
        <p:txBody>
          <a:bodyPr wrap="none" rtlCol="0">
            <a:spAutoFit/>
          </a:bodyPr>
          <a:lstStyle/>
          <a:p>
            <a:pPr algn="ctr"/>
            <a:r>
              <a:rPr lang="en-US" sz="2800" dirty="0" smtClean="0">
                <a:solidFill>
                  <a:srgbClr val="FFFF00"/>
                </a:solidFill>
              </a:rPr>
              <a:t>Quantum Fluctuations</a:t>
            </a:r>
          </a:p>
          <a:p>
            <a:pPr algn="ctr"/>
            <a:r>
              <a:rPr lang="en-US" sz="2800" dirty="0" smtClean="0">
                <a:solidFill>
                  <a:srgbClr val="FFFF00"/>
                </a:solidFill>
              </a:rPr>
              <a:t>Survive 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18"/>
                                        </p:tgtEl>
                                      </p:cBhvr>
                                    </p:animEffect>
                                    <p:set>
                                      <p:cBhvr>
                                        <p:cTn id="7" dur="1" fill="hold">
                                          <p:stCondLst>
                                            <p:cond delay="49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9"/>
                                        </p:tgtEl>
                                      </p:cBhvr>
                                    </p:animEffect>
                                    <p:set>
                                      <p:cBhvr>
                                        <p:cTn id="10" dur="1" fill="hold">
                                          <p:stCondLst>
                                            <p:cond delay="19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0"/>
                                        </p:tgtEl>
                                      </p:cBhvr>
                                    </p:animEffect>
                                    <p:set>
                                      <p:cBhvr>
                                        <p:cTn id="13" dur="1" fill="hold">
                                          <p:stCondLst>
                                            <p:cond delay="19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1"/>
                                        </p:tgtEl>
                                      </p:cBhvr>
                                    </p:animEffect>
                                    <p:set>
                                      <p:cBhvr>
                                        <p:cTn id="16" dur="1" fill="hold">
                                          <p:stCondLst>
                                            <p:cond delay="19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2"/>
                                        </p:tgtEl>
                                      </p:cBhvr>
                                    </p:animEffect>
                                    <p:set>
                                      <p:cBhvr>
                                        <p:cTn id="19" dur="1" fill="hold">
                                          <p:stCondLst>
                                            <p:cond delay="1999"/>
                                          </p:stCondLst>
                                        </p:cTn>
                                        <p:tgtEl>
                                          <p:spTgt spid="2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3"/>
                                        </p:tgtEl>
                                      </p:cBhvr>
                                    </p:animEffect>
                                    <p:set>
                                      <p:cBhvr>
                                        <p:cTn id="22" dur="1" fill="hold">
                                          <p:stCondLst>
                                            <p:cond delay="1999"/>
                                          </p:stCondLst>
                                        </p:cTn>
                                        <p:tgtEl>
                                          <p:spTgt spid="2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24"/>
                                        </p:tgtEl>
                                      </p:cBhvr>
                                    </p:animEffect>
                                    <p:set>
                                      <p:cBhvr>
                                        <p:cTn id="25" dur="1" fill="hold">
                                          <p:stCondLst>
                                            <p:cond delay="1999"/>
                                          </p:stCondLst>
                                        </p:cTn>
                                        <p:tgtEl>
                                          <p:spTgt spid="2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25"/>
                                        </p:tgtEl>
                                      </p:cBhvr>
                                    </p:animEffect>
                                    <p:set>
                                      <p:cBhvr>
                                        <p:cTn id="28" dur="1" fill="hold">
                                          <p:stCondLst>
                                            <p:cond delay="1999"/>
                                          </p:stCondLst>
                                        </p:cTn>
                                        <p:tgtEl>
                                          <p:spTgt spid="2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26"/>
                                        </p:tgtEl>
                                      </p:cBhvr>
                                    </p:animEffect>
                                    <p:set>
                                      <p:cBhvr>
                                        <p:cTn id="31" dur="1" fill="hold">
                                          <p:stCondLst>
                                            <p:cond delay="1999"/>
                                          </p:stCondLst>
                                        </p:cTn>
                                        <p:tgtEl>
                                          <p:spTgt spid="2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7"/>
                                        </p:tgtEl>
                                      </p:cBhvr>
                                    </p:animEffect>
                                    <p:set>
                                      <p:cBhvr>
                                        <p:cTn id="34" dur="1" fill="hold">
                                          <p:stCondLst>
                                            <p:cond delay="1999"/>
                                          </p:stCondLst>
                                        </p:cTn>
                                        <p:tgtEl>
                                          <p:spTgt spid="2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29"/>
                                        </p:tgtEl>
                                      </p:cBhvr>
                                    </p:animEffect>
                                    <p:set>
                                      <p:cBhvr>
                                        <p:cTn id="40" dur="1" fill="hold">
                                          <p:stCondLst>
                                            <p:cond delay="1999"/>
                                          </p:stCondLst>
                                        </p:cTn>
                                        <p:tgtEl>
                                          <p:spTgt spid="2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1"/>
                                        </p:tgtEl>
                                      </p:cBhvr>
                                    </p:animEffect>
                                    <p:set>
                                      <p:cBhvr>
                                        <p:cTn id="46" dur="1" fill="hold">
                                          <p:stCondLst>
                                            <p:cond delay="1999"/>
                                          </p:stCondLst>
                                        </p:cTn>
                                        <p:tgtEl>
                                          <p:spTgt spid="3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2"/>
                                        </p:tgtEl>
                                      </p:cBhvr>
                                    </p:animEffect>
                                    <p:set>
                                      <p:cBhvr>
                                        <p:cTn id="49" dur="1" fill="hold">
                                          <p:stCondLst>
                                            <p:cond delay="1999"/>
                                          </p:stCondLst>
                                        </p:cTn>
                                        <p:tgtEl>
                                          <p:spTgt spid="3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33"/>
                                        </p:tgtEl>
                                      </p:cBhvr>
                                    </p:animEffect>
                                    <p:set>
                                      <p:cBhvr>
                                        <p:cTn id="52" dur="1" fill="hold">
                                          <p:stCondLst>
                                            <p:cond delay="1999"/>
                                          </p:stCondLst>
                                        </p:cTn>
                                        <p:tgtEl>
                                          <p:spTgt spid="3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34"/>
                                        </p:tgtEl>
                                      </p:cBhvr>
                                    </p:animEffect>
                                    <p:set>
                                      <p:cBhvr>
                                        <p:cTn id="55" dur="1" fill="hold">
                                          <p:stCondLst>
                                            <p:cond delay="1999"/>
                                          </p:stCondLst>
                                        </p:cTn>
                                        <p:tgtEl>
                                          <p:spTgt spid="3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35"/>
                                        </p:tgtEl>
                                      </p:cBhvr>
                                    </p:animEffect>
                                    <p:set>
                                      <p:cBhvr>
                                        <p:cTn id="58" dur="1" fill="hold">
                                          <p:stCondLst>
                                            <p:cond delay="1999"/>
                                          </p:stCondLst>
                                        </p:cTn>
                                        <p:tgtEl>
                                          <p:spTgt spid="3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36"/>
                                        </p:tgtEl>
                                      </p:cBhvr>
                                    </p:animEffect>
                                    <p:set>
                                      <p:cBhvr>
                                        <p:cTn id="61" dur="1" fill="hold">
                                          <p:stCondLst>
                                            <p:cond delay="1999"/>
                                          </p:stCondLst>
                                        </p:cTn>
                                        <p:tgtEl>
                                          <p:spTgt spid="3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37"/>
                                        </p:tgtEl>
                                      </p:cBhvr>
                                    </p:animEffect>
                                    <p:set>
                                      <p:cBhvr>
                                        <p:cTn id="64" dur="1" fill="hold">
                                          <p:stCondLst>
                                            <p:cond delay="1999"/>
                                          </p:stCondLst>
                                        </p:cTn>
                                        <p:tgtEl>
                                          <p:spTgt spid="3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38"/>
                                        </p:tgtEl>
                                      </p:cBhvr>
                                    </p:animEffect>
                                    <p:set>
                                      <p:cBhvr>
                                        <p:cTn id="67" dur="1" fill="hold">
                                          <p:stCondLst>
                                            <p:cond delay="1999"/>
                                          </p:stCondLst>
                                        </p:cTn>
                                        <p:tgtEl>
                                          <p:spTgt spid="3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39"/>
                                        </p:tgtEl>
                                      </p:cBhvr>
                                    </p:animEffect>
                                    <p:set>
                                      <p:cBhvr>
                                        <p:cTn id="70" dur="1" fill="hold">
                                          <p:stCondLst>
                                            <p:cond delay="1999"/>
                                          </p:stCondLst>
                                        </p:cTn>
                                        <p:tgtEl>
                                          <p:spTgt spid="3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0"/>
                                        </p:tgtEl>
                                      </p:cBhvr>
                                    </p:animEffect>
                                    <p:set>
                                      <p:cBhvr>
                                        <p:cTn id="73" dur="1" fill="hold">
                                          <p:stCondLst>
                                            <p:cond delay="1999"/>
                                          </p:stCondLst>
                                        </p:cTn>
                                        <p:tgtEl>
                                          <p:spTgt spid="40"/>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1"/>
                                        </p:tgtEl>
                                      </p:cBhvr>
                                    </p:animEffect>
                                    <p:set>
                                      <p:cBhvr>
                                        <p:cTn id="76" dur="1" fill="hold">
                                          <p:stCondLst>
                                            <p:cond delay="1999"/>
                                          </p:stCondLst>
                                        </p:cTn>
                                        <p:tgtEl>
                                          <p:spTgt spid="41"/>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2"/>
                                        </p:tgtEl>
                                      </p:cBhvr>
                                    </p:animEffect>
                                    <p:set>
                                      <p:cBhvr>
                                        <p:cTn id="79" dur="1" fill="hold">
                                          <p:stCondLst>
                                            <p:cond delay="1999"/>
                                          </p:stCondLst>
                                        </p:cTn>
                                        <p:tgtEl>
                                          <p:spTgt spid="42"/>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43"/>
                                        </p:tgtEl>
                                      </p:cBhvr>
                                    </p:animEffect>
                                    <p:set>
                                      <p:cBhvr>
                                        <p:cTn id="82" dur="1" fill="hold">
                                          <p:stCondLst>
                                            <p:cond delay="1999"/>
                                          </p:stCondLst>
                                        </p:cTn>
                                        <p:tgtEl>
                                          <p:spTgt spid="4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44"/>
                                        </p:tgtEl>
                                      </p:cBhvr>
                                    </p:animEffect>
                                    <p:set>
                                      <p:cBhvr>
                                        <p:cTn id="85" dur="1" fill="hold">
                                          <p:stCondLst>
                                            <p:cond delay="1999"/>
                                          </p:stCondLst>
                                        </p:cTn>
                                        <p:tgtEl>
                                          <p:spTgt spid="44"/>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45"/>
                                        </p:tgtEl>
                                      </p:cBhvr>
                                    </p:animEffect>
                                    <p:set>
                                      <p:cBhvr>
                                        <p:cTn id="88" dur="1" fill="hold">
                                          <p:stCondLst>
                                            <p:cond delay="1999"/>
                                          </p:stCondLst>
                                        </p:cTn>
                                        <p:tgtEl>
                                          <p:spTgt spid="45"/>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46"/>
                                        </p:tgtEl>
                                      </p:cBhvr>
                                    </p:animEffect>
                                    <p:set>
                                      <p:cBhvr>
                                        <p:cTn id="91" dur="1" fill="hold">
                                          <p:stCondLst>
                                            <p:cond delay="1999"/>
                                          </p:stCondLst>
                                        </p:cTn>
                                        <p:tgtEl>
                                          <p:spTgt spid="46"/>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47"/>
                                        </p:tgtEl>
                                      </p:cBhvr>
                                    </p:animEffect>
                                    <p:set>
                                      <p:cBhvr>
                                        <p:cTn id="94" dur="1" fill="hold">
                                          <p:stCondLst>
                                            <p:cond delay="1999"/>
                                          </p:stCondLst>
                                        </p:cTn>
                                        <p:tgtEl>
                                          <p:spTgt spid="47"/>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48"/>
                                        </p:tgtEl>
                                      </p:cBhvr>
                                    </p:animEffect>
                                    <p:set>
                                      <p:cBhvr>
                                        <p:cTn id="97" dur="1" fill="hold">
                                          <p:stCondLst>
                                            <p:cond delay="1999"/>
                                          </p:stCondLst>
                                        </p:cTn>
                                        <p:tgtEl>
                                          <p:spTgt spid="48"/>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49"/>
                                        </p:tgtEl>
                                      </p:cBhvr>
                                    </p:animEffect>
                                    <p:set>
                                      <p:cBhvr>
                                        <p:cTn id="100" dur="1" fill="hold">
                                          <p:stCondLst>
                                            <p:cond delay="1999"/>
                                          </p:stCondLst>
                                        </p:cTn>
                                        <p:tgtEl>
                                          <p:spTgt spid="49"/>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0"/>
                                        </p:tgtEl>
                                      </p:cBhvr>
                                    </p:animEffect>
                                    <p:set>
                                      <p:cBhvr>
                                        <p:cTn id="103" dur="1" fill="hold">
                                          <p:stCondLst>
                                            <p:cond delay="1999"/>
                                          </p:stCondLst>
                                        </p:cTn>
                                        <p:tgtEl>
                                          <p:spTgt spid="50"/>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1"/>
                                        </p:tgtEl>
                                      </p:cBhvr>
                                    </p:animEffect>
                                    <p:set>
                                      <p:cBhvr>
                                        <p:cTn id="106" dur="1" fill="hold">
                                          <p:stCondLst>
                                            <p:cond delay="1999"/>
                                          </p:stCondLst>
                                        </p:cTn>
                                        <p:tgtEl>
                                          <p:spTgt spid="51"/>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52"/>
                                        </p:tgtEl>
                                      </p:cBhvr>
                                    </p:animEffect>
                                    <p:set>
                                      <p:cBhvr>
                                        <p:cTn id="109" dur="1" fill="hold">
                                          <p:stCondLst>
                                            <p:cond delay="1999"/>
                                          </p:stCondLst>
                                        </p:cTn>
                                        <p:tgtEl>
                                          <p:spTgt spid="52"/>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53"/>
                                        </p:tgtEl>
                                      </p:cBhvr>
                                    </p:animEffect>
                                    <p:set>
                                      <p:cBhvr>
                                        <p:cTn id="112" dur="1" fill="hold">
                                          <p:stCondLst>
                                            <p:cond delay="1999"/>
                                          </p:stCondLst>
                                        </p:cTn>
                                        <p:tgtEl>
                                          <p:spTgt spid="53"/>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54"/>
                                        </p:tgtEl>
                                      </p:cBhvr>
                                    </p:animEffect>
                                    <p:set>
                                      <p:cBhvr>
                                        <p:cTn id="115" dur="1" fill="hold">
                                          <p:stCondLst>
                                            <p:cond delay="1999"/>
                                          </p:stCondLst>
                                        </p:cTn>
                                        <p:tgtEl>
                                          <p:spTgt spid="54"/>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55"/>
                                        </p:tgtEl>
                                      </p:cBhvr>
                                    </p:animEffect>
                                    <p:set>
                                      <p:cBhvr>
                                        <p:cTn id="118" dur="1" fill="hold">
                                          <p:stCondLst>
                                            <p:cond delay="1999"/>
                                          </p:stCondLst>
                                        </p:cTn>
                                        <p:tgtEl>
                                          <p:spTgt spid="55"/>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56"/>
                                        </p:tgtEl>
                                      </p:cBhvr>
                                    </p:animEffect>
                                    <p:set>
                                      <p:cBhvr>
                                        <p:cTn id="121" dur="1" fill="hold">
                                          <p:stCondLst>
                                            <p:cond delay="1999"/>
                                          </p:stCondLst>
                                        </p:cTn>
                                        <p:tgtEl>
                                          <p:spTgt spid="56"/>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57"/>
                                        </p:tgtEl>
                                      </p:cBhvr>
                                    </p:animEffect>
                                    <p:set>
                                      <p:cBhvr>
                                        <p:cTn id="124" dur="1" fill="hold">
                                          <p:stCondLst>
                                            <p:cond delay="1999"/>
                                          </p:stCondLst>
                                        </p:cTn>
                                        <p:tgtEl>
                                          <p:spTgt spid="57"/>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58"/>
                                        </p:tgtEl>
                                      </p:cBhvr>
                                    </p:animEffect>
                                    <p:set>
                                      <p:cBhvr>
                                        <p:cTn id="127" dur="1" fill="hold">
                                          <p:stCondLst>
                                            <p:cond delay="1999"/>
                                          </p:stCondLst>
                                        </p:cTn>
                                        <p:tgtEl>
                                          <p:spTgt spid="58"/>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59"/>
                                        </p:tgtEl>
                                      </p:cBhvr>
                                    </p:animEffect>
                                    <p:set>
                                      <p:cBhvr>
                                        <p:cTn id="130" dur="1" fill="hold">
                                          <p:stCondLst>
                                            <p:cond delay="1999"/>
                                          </p:stCondLst>
                                        </p:cTn>
                                        <p:tgtEl>
                                          <p:spTgt spid="59"/>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60"/>
                                        </p:tgtEl>
                                      </p:cBhvr>
                                    </p:animEffect>
                                    <p:set>
                                      <p:cBhvr>
                                        <p:cTn id="133" dur="1" fill="hold">
                                          <p:stCondLst>
                                            <p:cond delay="1999"/>
                                          </p:stCondLst>
                                        </p:cTn>
                                        <p:tgtEl>
                                          <p:spTgt spid="60"/>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61"/>
                                        </p:tgtEl>
                                      </p:cBhvr>
                                    </p:animEffect>
                                    <p:set>
                                      <p:cBhvr>
                                        <p:cTn id="136" dur="1" fill="hold">
                                          <p:stCondLst>
                                            <p:cond delay="1999"/>
                                          </p:stCondLst>
                                        </p:cTn>
                                        <p:tgtEl>
                                          <p:spTgt spid="61"/>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62"/>
                                        </p:tgtEl>
                                      </p:cBhvr>
                                    </p:animEffect>
                                    <p:set>
                                      <p:cBhvr>
                                        <p:cTn id="139" dur="1" fill="hold">
                                          <p:stCondLst>
                                            <p:cond delay="1999"/>
                                          </p:stCondLst>
                                        </p:cTn>
                                        <p:tgtEl>
                                          <p:spTgt spid="62"/>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63"/>
                                        </p:tgtEl>
                                      </p:cBhvr>
                                    </p:animEffect>
                                    <p:set>
                                      <p:cBhvr>
                                        <p:cTn id="142" dur="1" fill="hold">
                                          <p:stCondLst>
                                            <p:cond delay="1999"/>
                                          </p:stCondLst>
                                        </p:cTn>
                                        <p:tgtEl>
                                          <p:spTgt spid="63"/>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64"/>
                                        </p:tgtEl>
                                      </p:cBhvr>
                                    </p:animEffect>
                                    <p:set>
                                      <p:cBhvr>
                                        <p:cTn id="145" dur="1" fill="hold">
                                          <p:stCondLst>
                                            <p:cond delay="1999"/>
                                          </p:stCondLst>
                                        </p:cTn>
                                        <p:tgtEl>
                                          <p:spTgt spid="64"/>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65"/>
                                        </p:tgtEl>
                                      </p:cBhvr>
                                    </p:animEffect>
                                    <p:set>
                                      <p:cBhvr>
                                        <p:cTn id="148" dur="1" fill="hold">
                                          <p:stCondLst>
                                            <p:cond delay="1999"/>
                                          </p:stCondLst>
                                        </p:cTn>
                                        <p:tgtEl>
                                          <p:spTgt spid="65"/>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66"/>
                                        </p:tgtEl>
                                      </p:cBhvr>
                                    </p:animEffect>
                                    <p:set>
                                      <p:cBhvr>
                                        <p:cTn id="151" dur="1" fill="hold">
                                          <p:stCondLst>
                                            <p:cond delay="1999"/>
                                          </p:stCondLst>
                                        </p:cTn>
                                        <p:tgtEl>
                                          <p:spTgt spid="66"/>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67"/>
                                        </p:tgtEl>
                                      </p:cBhvr>
                                    </p:animEffect>
                                    <p:set>
                                      <p:cBhvr>
                                        <p:cTn id="154" dur="1" fill="hold">
                                          <p:stCondLst>
                                            <p:cond delay="1999"/>
                                          </p:stCondLst>
                                        </p:cTn>
                                        <p:tgtEl>
                                          <p:spTgt spid="67"/>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68"/>
                                        </p:tgtEl>
                                      </p:cBhvr>
                                    </p:animEffect>
                                    <p:set>
                                      <p:cBhvr>
                                        <p:cTn id="157" dur="1" fill="hold">
                                          <p:stCondLst>
                                            <p:cond delay="1999"/>
                                          </p:stCondLst>
                                        </p:cTn>
                                        <p:tgtEl>
                                          <p:spTgt spid="68"/>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69"/>
                                        </p:tgtEl>
                                      </p:cBhvr>
                                    </p:animEffect>
                                    <p:set>
                                      <p:cBhvr>
                                        <p:cTn id="160" dur="1" fill="hold">
                                          <p:stCondLst>
                                            <p:cond delay="1999"/>
                                          </p:stCondLst>
                                        </p:cTn>
                                        <p:tgtEl>
                                          <p:spTgt spid="69"/>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70"/>
                                        </p:tgtEl>
                                      </p:cBhvr>
                                    </p:animEffect>
                                    <p:set>
                                      <p:cBhvr>
                                        <p:cTn id="163" dur="1" fill="hold">
                                          <p:stCondLst>
                                            <p:cond delay="1999"/>
                                          </p:stCondLst>
                                        </p:cTn>
                                        <p:tgtEl>
                                          <p:spTgt spid="70"/>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71"/>
                                        </p:tgtEl>
                                      </p:cBhvr>
                                    </p:animEffect>
                                    <p:set>
                                      <p:cBhvr>
                                        <p:cTn id="166" dur="1" fill="hold">
                                          <p:stCondLst>
                                            <p:cond delay="1999"/>
                                          </p:stCondLst>
                                        </p:cTn>
                                        <p:tgtEl>
                                          <p:spTgt spid="71"/>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72"/>
                                        </p:tgtEl>
                                      </p:cBhvr>
                                    </p:animEffect>
                                    <p:set>
                                      <p:cBhvr>
                                        <p:cTn id="169" dur="1" fill="hold">
                                          <p:stCondLst>
                                            <p:cond delay="1999"/>
                                          </p:stCondLst>
                                        </p:cTn>
                                        <p:tgtEl>
                                          <p:spTgt spid="72"/>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73"/>
                                        </p:tgtEl>
                                      </p:cBhvr>
                                    </p:animEffect>
                                    <p:set>
                                      <p:cBhvr>
                                        <p:cTn id="172" dur="1" fill="hold">
                                          <p:stCondLst>
                                            <p:cond delay="1999"/>
                                          </p:stCondLst>
                                        </p:cTn>
                                        <p:tgtEl>
                                          <p:spTgt spid="7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74"/>
                                        </p:tgtEl>
                                      </p:cBhvr>
                                    </p:animEffect>
                                    <p:set>
                                      <p:cBhvr>
                                        <p:cTn id="175" dur="1" fill="hold">
                                          <p:stCondLst>
                                            <p:cond delay="1999"/>
                                          </p:stCondLst>
                                        </p:cTn>
                                        <p:tgtEl>
                                          <p:spTgt spid="7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39469"/>
            <a:ext cx="3987951" cy="646331"/>
          </a:xfrm>
          <a:prstGeom prst="rect">
            <a:avLst/>
          </a:prstGeom>
          <a:noFill/>
        </p:spPr>
        <p:txBody>
          <a:bodyPr wrap="none" rtlCol="0">
            <a:spAutoFit/>
          </a:bodyPr>
          <a:lstStyle/>
          <a:p>
            <a:r>
              <a:rPr lang="en-US" sz="3600" u="sng" dirty="0" smtClean="0">
                <a:solidFill>
                  <a:schemeClr val="bg1"/>
                </a:solidFill>
              </a:rPr>
              <a:t>“Little Bang”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6" name="TextBox 5"/>
          <p:cNvSpPr txBox="1"/>
          <p:nvPr/>
        </p:nvSpPr>
        <p:spPr>
          <a:xfrm>
            <a:off x="688727" y="3733800"/>
            <a:ext cx="7836312" cy="3062377"/>
          </a:xfrm>
          <a:prstGeom prst="rect">
            <a:avLst/>
          </a:prstGeom>
          <a:noFill/>
        </p:spPr>
        <p:txBody>
          <a:bodyPr wrap="none" rtlCol="0">
            <a:spAutoFit/>
          </a:bodyPr>
          <a:lstStyle/>
          <a:p>
            <a:pPr algn="ctr"/>
            <a:r>
              <a:rPr lang="en-US" sz="2800" i="1" u="sng" dirty="0" smtClean="0">
                <a:solidFill>
                  <a:schemeClr val="bg1"/>
                </a:solidFill>
              </a:rPr>
              <a:t>Discovery</a:t>
            </a:r>
            <a:r>
              <a:rPr lang="en-US" sz="2800" i="1" dirty="0" smtClean="0">
                <a:solidFill>
                  <a:schemeClr val="bg1"/>
                </a:solidFill>
              </a:rPr>
              <a:t>:   </a:t>
            </a:r>
            <a:r>
              <a:rPr lang="en-US" sz="2800" dirty="0" smtClean="0">
                <a:solidFill>
                  <a:schemeClr val="bg1"/>
                </a:solidFill>
              </a:rPr>
              <a:t>Quark Gluon Plasma = Near Perfect Fluid</a:t>
            </a:r>
          </a:p>
          <a:p>
            <a:pPr algn="ctr"/>
            <a:r>
              <a:rPr lang="en-US" sz="2800" dirty="0" smtClean="0">
                <a:solidFill>
                  <a:schemeClr val="bg1"/>
                </a:solidFill>
              </a:rPr>
              <a:t>Standard Model with Hydrodynamic Evolution</a:t>
            </a:r>
          </a:p>
          <a:p>
            <a:pPr algn="ctr"/>
            <a:r>
              <a:rPr lang="en-US" sz="2800" i="1" u="sng" dirty="0" smtClean="0">
                <a:solidFill>
                  <a:schemeClr val="bg1"/>
                </a:solidFill>
              </a:rPr>
              <a:t>Precision</a:t>
            </a:r>
            <a:r>
              <a:rPr lang="en-US" sz="2800" i="1" dirty="0" smtClean="0">
                <a:solidFill>
                  <a:schemeClr val="bg1"/>
                </a:solidFill>
              </a:rPr>
              <a:t>:   </a:t>
            </a:r>
            <a:r>
              <a:rPr lang="en-US" sz="2800" dirty="0" smtClean="0">
                <a:solidFill>
                  <a:schemeClr val="bg1"/>
                </a:solidFill>
              </a:rPr>
              <a:t>Predictions of Flow Patterns</a:t>
            </a:r>
          </a:p>
          <a:p>
            <a:pPr algn="ctr"/>
            <a:r>
              <a:rPr lang="en-US" sz="1100" dirty="0" smtClean="0">
                <a:solidFill>
                  <a:schemeClr val="bg1"/>
                </a:solidFill>
              </a:rPr>
              <a:t> </a:t>
            </a:r>
          </a:p>
          <a:p>
            <a:pPr algn="ctr"/>
            <a:r>
              <a:rPr lang="en-US" sz="2800" dirty="0" smtClean="0">
                <a:solidFill>
                  <a:schemeClr val="bg1"/>
                </a:solidFill>
              </a:rPr>
              <a:t>but…</a:t>
            </a:r>
          </a:p>
          <a:p>
            <a:pPr algn="ctr"/>
            <a:r>
              <a:rPr lang="en-US" sz="1100" dirty="0" smtClean="0">
                <a:solidFill>
                  <a:schemeClr val="bg1"/>
                </a:solidFill>
              </a:rPr>
              <a:t> </a:t>
            </a:r>
          </a:p>
          <a:p>
            <a:pPr algn="ctr"/>
            <a:r>
              <a:rPr lang="en-US" sz="2800" dirty="0" smtClean="0">
                <a:solidFill>
                  <a:srgbClr val="FFFF00"/>
                </a:solidFill>
              </a:rPr>
              <a:t>How does it equilibrate so quickly?</a:t>
            </a:r>
          </a:p>
          <a:p>
            <a:pPr algn="ctr"/>
            <a:r>
              <a:rPr lang="en-US" sz="2800" dirty="0" smtClean="0">
                <a:solidFill>
                  <a:srgbClr val="FFFF00"/>
                </a:solidFill>
              </a:rPr>
              <a:t>What are the degrees of freedom or </a:t>
            </a:r>
            <a:r>
              <a:rPr lang="en-US" sz="2800" dirty="0" err="1" smtClean="0">
                <a:solidFill>
                  <a:srgbClr val="FFFF00"/>
                </a:solidFill>
              </a:rPr>
              <a:t>quasiparticles</a:t>
            </a:r>
            <a:r>
              <a:rPr lang="en-US" sz="2800" dirty="0" smtClean="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4068934" cy="646331"/>
          </a:xfrm>
          <a:prstGeom prst="rect">
            <a:avLst/>
          </a:prstGeom>
          <a:noFill/>
        </p:spPr>
        <p:txBody>
          <a:bodyPr wrap="none" rtlCol="0">
            <a:spAutoFit/>
          </a:bodyPr>
          <a:lstStyle/>
          <a:p>
            <a:r>
              <a:rPr lang="en-US" sz="3600" u="sng" dirty="0" smtClean="0">
                <a:solidFill>
                  <a:schemeClr val="bg1"/>
                </a:solidFill>
              </a:rPr>
              <a:t>Back to Discovery (?)</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a:t>
            </a:r>
            <a:endParaRPr lang="en-US" sz="28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up.colorado.edu/~nagle/HydroMovies/hydro_movie_156.gif"/>
          <p:cNvPicPr>
            <a:picLocks noChangeAspect="1" noChangeArrowheads="1" noCrop="1"/>
          </p:cNvPicPr>
          <p:nvPr/>
        </p:nvPicPr>
        <p:blipFill>
          <a:blip r:embed="rId2" cstate="print"/>
          <a:srcRect/>
          <a:stretch>
            <a:fillRect/>
          </a:stretch>
        </p:blipFill>
        <p:spPr bwMode="auto">
          <a:xfrm>
            <a:off x="5029200" y="0"/>
            <a:ext cx="3790950" cy="3206682"/>
          </a:xfrm>
          <a:prstGeom prst="rect">
            <a:avLst/>
          </a:prstGeom>
          <a:noFill/>
        </p:spPr>
      </p:pic>
      <p:pic>
        <p:nvPicPr>
          <p:cNvPr id="205825"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0" y="3352800"/>
            <a:ext cx="4379927" cy="3505200"/>
          </a:xfrm>
          <a:prstGeom prst="rect">
            <a:avLst/>
          </a:prstGeom>
          <a:noFill/>
        </p:spPr>
      </p:pic>
      <p:pic>
        <p:nvPicPr>
          <p:cNvPr id="205826" name="Picture 2" descr="C:\NagleShare\RunningPlot\figure_dau_scale63_03262014.png"/>
          <p:cNvPicPr>
            <a:picLocks noChangeAspect="1" noChangeArrowheads="1"/>
          </p:cNvPicPr>
          <p:nvPr/>
        </p:nvPicPr>
        <p:blipFill>
          <a:blip r:embed="rId4" cstate="print"/>
          <a:srcRect/>
          <a:stretch>
            <a:fillRect/>
          </a:stretch>
        </p:blipFill>
        <p:spPr bwMode="auto">
          <a:xfrm>
            <a:off x="4876800" y="3352800"/>
            <a:ext cx="4267200" cy="3505200"/>
          </a:xfrm>
          <a:prstGeom prst="rect">
            <a:avLst/>
          </a:prstGeom>
          <a:noFill/>
        </p:spPr>
      </p:pic>
      <p:pic>
        <p:nvPicPr>
          <p:cNvPr id="203778" name="Picture 2" descr="http://up.colorado.edu/~nagle/HydroMovies/hydro_movie_261.gif"/>
          <p:cNvPicPr>
            <a:picLocks noChangeAspect="1" noChangeArrowheads="1" noCrop="1"/>
          </p:cNvPicPr>
          <p:nvPr/>
        </p:nvPicPr>
        <p:blipFill>
          <a:blip r:embed="rId5" cstate="print"/>
          <a:srcRect/>
          <a:stretch>
            <a:fillRect/>
          </a:stretch>
        </p:blipFill>
        <p:spPr bwMode="auto">
          <a:xfrm>
            <a:off x="609600" y="0"/>
            <a:ext cx="3783523" cy="3200400"/>
          </a:xfrm>
          <a:prstGeom prst="rect">
            <a:avLst/>
          </a:prstGeom>
          <a:noFill/>
        </p:spPr>
      </p:pic>
      <p:sp>
        <p:nvSpPr>
          <p:cNvPr id="11" name="TextBox 10"/>
          <p:cNvSpPr txBox="1"/>
          <p:nvPr/>
        </p:nvSpPr>
        <p:spPr>
          <a:xfrm>
            <a:off x="762000" y="4114800"/>
            <a:ext cx="2024144" cy="707886"/>
          </a:xfrm>
          <a:prstGeom prst="rect">
            <a:avLst/>
          </a:prstGeom>
          <a:noFill/>
        </p:spPr>
        <p:txBody>
          <a:bodyPr wrap="none" rtlCol="0">
            <a:spAutoFit/>
          </a:bodyPr>
          <a:lstStyle/>
          <a:p>
            <a:r>
              <a:rPr lang="en-US" sz="2000" dirty="0" smtClean="0"/>
              <a:t>ALICE Experiment</a:t>
            </a:r>
          </a:p>
          <a:p>
            <a:r>
              <a:rPr lang="en-US" sz="2000" dirty="0" err="1" smtClean="0"/>
              <a:t>p+Pb</a:t>
            </a:r>
            <a:r>
              <a:rPr lang="en-US" sz="2000" dirty="0" smtClean="0"/>
              <a:t> @ LHC</a:t>
            </a:r>
          </a:p>
        </p:txBody>
      </p:sp>
      <p:sp>
        <p:nvSpPr>
          <p:cNvPr id="12" name="TextBox 11"/>
          <p:cNvSpPr txBox="1"/>
          <p:nvPr/>
        </p:nvSpPr>
        <p:spPr>
          <a:xfrm>
            <a:off x="5562600" y="4191000"/>
            <a:ext cx="1576072" cy="707886"/>
          </a:xfrm>
          <a:prstGeom prst="rect">
            <a:avLst/>
          </a:prstGeom>
          <a:noFill/>
        </p:spPr>
        <p:txBody>
          <a:bodyPr wrap="none" rtlCol="0">
            <a:spAutoFit/>
          </a:bodyPr>
          <a:lstStyle/>
          <a:p>
            <a:r>
              <a:rPr lang="en-US" sz="2000" dirty="0" smtClean="0"/>
              <a:t>PHENIX</a:t>
            </a:r>
          </a:p>
          <a:p>
            <a:r>
              <a:rPr lang="en-US" sz="2000" dirty="0" err="1" smtClean="0"/>
              <a:t>d+Au</a:t>
            </a:r>
            <a:r>
              <a:rPr lang="en-US" sz="2000" dirty="0" smtClean="0"/>
              <a:t> @ RHIC</a:t>
            </a:r>
          </a:p>
        </p:txBody>
      </p:sp>
      <p:sp>
        <p:nvSpPr>
          <p:cNvPr id="8" name="TextBox 7"/>
          <p:cNvSpPr txBox="1"/>
          <p:nvPr/>
        </p:nvSpPr>
        <p:spPr>
          <a:xfrm>
            <a:off x="1327539" y="1447800"/>
            <a:ext cx="6560130" cy="1754326"/>
          </a:xfrm>
          <a:prstGeom prst="rect">
            <a:avLst/>
          </a:prstGeom>
          <a:solidFill>
            <a:schemeClr val="bg1"/>
          </a:solidFill>
          <a:ln w="28575">
            <a:solidFill>
              <a:srgbClr val="FF0000"/>
            </a:solidFill>
          </a:ln>
        </p:spPr>
        <p:txBody>
          <a:bodyPr wrap="none" rtlCol="0">
            <a:spAutoFit/>
          </a:bodyPr>
          <a:lstStyle/>
          <a:p>
            <a:pPr algn="ctr"/>
            <a:r>
              <a:rPr lang="en-US" sz="3600" dirty="0" smtClean="0">
                <a:solidFill>
                  <a:srgbClr val="FF0000"/>
                </a:solidFill>
              </a:rPr>
              <a:t>Viscous Hydrodynamics + Cascade</a:t>
            </a:r>
          </a:p>
          <a:p>
            <a:pPr algn="ctr"/>
            <a:r>
              <a:rPr lang="en-US" sz="3600" dirty="0" smtClean="0">
                <a:solidFill>
                  <a:srgbClr val="FF0000"/>
                </a:solidFill>
              </a:rPr>
              <a:t>Similar Flow Fingerprint?</a:t>
            </a:r>
          </a:p>
          <a:p>
            <a:pPr algn="ctr"/>
            <a:r>
              <a:rPr lang="en-US" sz="3600" dirty="0" smtClean="0">
                <a:solidFill>
                  <a:srgbClr val="FF0000"/>
                </a:solidFill>
              </a:rPr>
              <a:t>Small QGP?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32666</TotalTime>
  <Words>1516</Words>
  <Application>Microsoft Office PowerPoint</Application>
  <PresentationFormat>On-screen Show (4:3)</PresentationFormat>
  <Paragraphs>325</Paragraphs>
  <Slides>45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Probing different length scales</vt:lpstr>
      <vt:lpstr>QGP Constituent Mass Dependence</vt:lpstr>
      <vt:lpstr>Deeper Connections</vt:lpstr>
      <vt:lpstr>Slide 22</vt:lpstr>
      <vt:lpstr>A New Detector at RHIC</vt:lpstr>
      <vt:lpstr>Slide 24</vt:lpstr>
      <vt:lpstr>Slide 25</vt:lpstr>
      <vt:lpstr>Slide 26</vt:lpstr>
      <vt:lpstr>Critical Knobs to Turn</vt:lpstr>
      <vt:lpstr>Slide 28</vt:lpstr>
      <vt:lpstr>Slide 29</vt:lpstr>
      <vt:lpstr>Slide 30</vt:lpstr>
      <vt:lpstr>Slide 31</vt:lpstr>
      <vt:lpstr>Slide 32</vt:lpstr>
      <vt:lpstr>Slide 33</vt:lpstr>
      <vt:lpstr>Enhanced Sensitivity at RHIC</vt:lpstr>
      <vt:lpstr>Direct Photons:  Enhanced Sensitivity at RHIC</vt:lpstr>
      <vt:lpstr>Beauty Tagged Jets at RHIC</vt:lpstr>
      <vt:lpstr>Proton+Nucleus Surprises</vt:lpstr>
      <vt:lpstr>Slide 38</vt:lpstr>
      <vt:lpstr>Upsilon Probes</vt:lpstr>
      <vt:lpstr>Slide 40</vt:lpstr>
      <vt:lpstr>Slide 41</vt:lpstr>
      <vt:lpstr>Slide 42</vt:lpstr>
      <vt:lpstr>Electron Ion Collider Detector Concept</vt:lpstr>
      <vt:lpstr>Slide 44</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411</cp:revision>
  <dcterms:created xsi:type="dcterms:W3CDTF">2011-04-24T10:36:49Z</dcterms:created>
  <dcterms:modified xsi:type="dcterms:W3CDTF">2015-02-04T04:52:14Z</dcterms:modified>
</cp:coreProperties>
</file>