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handoutMasterIdLst>
    <p:handoutMasterId r:id="rId52"/>
  </p:handoutMasterIdLst>
  <p:sldIdLst>
    <p:sldId id="708" r:id="rId2"/>
    <p:sldId id="709" r:id="rId3"/>
    <p:sldId id="729" r:id="rId4"/>
    <p:sldId id="710" r:id="rId5"/>
    <p:sldId id="731" r:id="rId6"/>
    <p:sldId id="799" r:id="rId7"/>
    <p:sldId id="802" r:id="rId8"/>
    <p:sldId id="726" r:id="rId9"/>
    <p:sldId id="712" r:id="rId10"/>
    <p:sldId id="714" r:id="rId11"/>
    <p:sldId id="773" r:id="rId12"/>
    <p:sldId id="713" r:id="rId13"/>
    <p:sldId id="715" r:id="rId14"/>
    <p:sldId id="717" r:id="rId15"/>
    <p:sldId id="724" r:id="rId16"/>
    <p:sldId id="719" r:id="rId17"/>
    <p:sldId id="721" r:id="rId18"/>
    <p:sldId id="727" r:id="rId19"/>
    <p:sldId id="791" r:id="rId20"/>
    <p:sldId id="723" r:id="rId21"/>
    <p:sldId id="733" r:id="rId22"/>
    <p:sldId id="728" r:id="rId23"/>
    <p:sldId id="781" r:id="rId24"/>
    <p:sldId id="766" r:id="rId25"/>
    <p:sldId id="756" r:id="rId26"/>
    <p:sldId id="800" r:id="rId27"/>
    <p:sldId id="806" r:id="rId28"/>
    <p:sldId id="738" r:id="rId29"/>
    <p:sldId id="671" r:id="rId30"/>
    <p:sldId id="747" r:id="rId31"/>
    <p:sldId id="732" r:id="rId32"/>
    <p:sldId id="737" r:id="rId33"/>
    <p:sldId id="805" r:id="rId34"/>
    <p:sldId id="779" r:id="rId35"/>
    <p:sldId id="804" r:id="rId36"/>
    <p:sldId id="741" r:id="rId37"/>
    <p:sldId id="660" r:id="rId38"/>
    <p:sldId id="716" r:id="rId39"/>
    <p:sldId id="764" r:id="rId40"/>
    <p:sldId id="662" r:id="rId41"/>
    <p:sldId id="661" r:id="rId42"/>
    <p:sldId id="646" r:id="rId43"/>
    <p:sldId id="663" r:id="rId44"/>
    <p:sldId id="777" r:id="rId45"/>
    <p:sldId id="775" r:id="rId46"/>
    <p:sldId id="745" r:id="rId47"/>
    <p:sldId id="720" r:id="rId48"/>
    <p:sldId id="792" r:id="rId49"/>
    <p:sldId id="793"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CC"/>
    <a:srgbClr val="22FE22"/>
    <a:srgbClr val="FF33CC"/>
    <a:srgbClr val="007434"/>
    <a:srgbClr val="FFCCFF"/>
    <a:srgbClr val="F51747"/>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4561" autoAdjust="0"/>
    <p:restoredTop sz="86380" autoAdjust="0"/>
  </p:normalViewPr>
  <p:slideViewPr>
    <p:cSldViewPr>
      <p:cViewPr varScale="1">
        <p:scale>
          <a:sx n="73" d="100"/>
          <a:sy n="73" d="100"/>
        </p:scale>
        <p:origin x="-1272" y="-102"/>
      </p:cViewPr>
      <p:guideLst>
        <p:guide orient="horz" pos="2160"/>
        <p:guide pos="2880"/>
      </p:guideLst>
    </p:cSldViewPr>
  </p:slideViewPr>
  <p:outlineViewPr>
    <p:cViewPr>
      <p:scale>
        <a:sx n="33" d="100"/>
        <a:sy n="33" d="100"/>
      </p:scale>
      <p:origin x="246" y="0"/>
    </p:cViewPr>
  </p:outlineViewPr>
  <p:notesTextViewPr>
    <p:cViewPr>
      <p:scale>
        <a:sx n="100" d="100"/>
        <a:sy n="100" d="100"/>
      </p:scale>
      <p:origin x="0" y="0"/>
    </p:cViewPr>
  </p:notesTextViewPr>
  <p:sorterViewPr>
    <p:cViewPr>
      <p:scale>
        <a:sx n="50" d="100"/>
        <a:sy n="50" d="100"/>
      </p:scale>
      <p:origin x="0" y="0"/>
    </p:cViewPr>
  </p:sorterViewPr>
  <p:notesViewPr>
    <p:cSldViewPr>
      <p:cViewPr varScale="1">
        <p:scale>
          <a:sx n="55" d="100"/>
          <a:sy n="55" d="100"/>
        </p:scale>
        <p:origin x="-2904" y="-10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D6A7F5F-8397-4642-8CA8-62A78307AFD5}" type="datetimeFigureOut">
              <a:rPr lang="en-US" smtClean="0"/>
              <a:pPr/>
              <a:t>10/23/2015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43B0CB1-231F-4F88-B3FC-8005E75AC8C8}"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DCB6DE-296A-487E-8160-8F66B79FA224}" type="datetimeFigureOut">
              <a:rPr lang="en-US" smtClean="0"/>
              <a:pPr/>
              <a:t>10/23/2015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62A5A6-3A7C-4047-9D43-0C0778DD7E3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example, it's been almost 20 years since high-temperature superconductors were discovered and there still is no consensus on what's carrying the current in them.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studies the interaction between infrared light and matter in magnetic fields to examine novel effects in these materials and to probe their dynamic properties as a function of wavelength.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ARPES techniques,</a:t>
            </a:r>
            <a:r>
              <a:rPr lang="en-US" baseline="0" dirty="0" smtClean="0"/>
              <a:t> get eta/s figure </a:t>
            </a:r>
            <a:r>
              <a:rPr lang="en-US" baseline="0" dirty="0" smtClean="0">
                <a:sym typeface="Wingdings" pitchFamily="2" charset="2"/>
              </a:rPr>
              <a:t> recent…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762A5A6-3A7C-4047-9D43-0C0778DD7E35}" type="slidenum">
              <a:rPr lang="en-US" smtClean="0"/>
              <a:pPr/>
              <a:t>36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1732D2F-7AF5-4383-848A-6165D322048C}" type="datetime1">
              <a:rPr lang="en-US" smtClean="0"/>
              <a:t>10/28/2015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142077-474D-41A7-BE29-3B42DFED0F47}" type="datetime1">
              <a:rPr lang="en-US" smtClean="0"/>
              <a:t>10/28/2015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DA70DD-E2C1-40D2-8E2B-27254283997D}" type="datetime1">
              <a:rPr lang="en-US" smtClean="0"/>
              <a:t>10/28/2015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86E8A1-FD78-4ED4-991D-ECFCBF334CCD}" type="datetime1">
              <a:rPr lang="en-US" smtClean="0"/>
              <a:t>10/28/2015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FCEE37-CDFC-45CE-9244-86A2AB94822E}" type="datetime1">
              <a:rPr lang="en-US" smtClean="0"/>
              <a:t>10/28/2015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A637B3C-8F38-4299-AA1C-3390BD74885F}" type="datetime1">
              <a:rPr lang="en-US" smtClean="0"/>
              <a:t>10/28/2015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5289401-2DD7-42AE-9680-12163FDDFB24}" type="datetime1">
              <a:rPr lang="en-US" smtClean="0"/>
              <a:t>10/28/2015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6D5709A-5723-4445-BE2C-0A0E3E824D33}" type="datetime1">
              <a:rPr lang="en-US" smtClean="0"/>
              <a:t>10/28/2015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2179FB-7E21-4F93-A464-D9152C3E63F6}" type="datetime1">
              <a:rPr lang="en-US" smtClean="0"/>
              <a:t>10/28/2015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7D96B0-5FC7-4A01-86D1-B0C56316A086}" type="datetime1">
              <a:rPr lang="en-US" smtClean="0"/>
              <a:t>10/28/2015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BF55D1-9E5D-4590-A554-90424D633E8A}" type="datetime1">
              <a:rPr lang="en-US" smtClean="0"/>
              <a:t>10/28/2015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D5CA92-505A-4F88-A8F1-B216157464D4}" type="datetime1">
              <a:rPr lang="en-US" smtClean="0"/>
              <a:t>10/28/2015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2EE13E-175B-46ED-911B-514F7D1D654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gif"/><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55.jpe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62.png"/><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gif"/><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3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gif"/><Relationship Id="rId5" Type="http://schemas.openxmlformats.org/officeDocument/2006/relationships/image" Target="../media/image22.png"/><Relationship Id="rId4" Type="http://schemas.openxmlformats.org/officeDocument/2006/relationships/image" Target="../media/image21.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4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104.png"/><Relationship Id="rId4" Type="http://schemas.openxmlformats.org/officeDocument/2006/relationships/image" Target="../media/image103.png"/></Relationships>
</file>

<file path=ppt/slides/_rels/slide4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emf"/><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11.emf"/></Relationships>
</file>

<file path=ppt/slides/_rels/slide4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55.jpe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38.jpeg"/></Relationships>
</file>

<file path=ppt/slides/_rels/slide49.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6.gif"/><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15.jpeg"/><Relationship Id="rId5" Type="http://schemas.openxmlformats.org/officeDocument/2006/relationships/image" Target="../media/image82.png"/><Relationship Id="rId4" Type="http://schemas.openxmlformats.org/officeDocument/2006/relationships/image" Target="../media/image114.pn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gif"/><Relationship Id="rId5" Type="http://schemas.openxmlformats.org/officeDocument/2006/relationships/image" Target="../media/image22.pn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outerbanks.org/media/906603/_nc12_hero.jpg"/>
          <p:cNvPicPr>
            <a:picLocks noChangeAspect="1" noChangeArrowheads="1"/>
          </p:cNvPicPr>
          <p:nvPr/>
        </p:nvPicPr>
        <p:blipFill>
          <a:blip r:embed="rId2" cstate="print">
            <a:grayscl/>
          </a:blip>
          <a:srcRect/>
          <a:stretch>
            <a:fillRect/>
          </a:stretch>
        </p:blipFill>
        <p:spPr bwMode="auto">
          <a:xfrm>
            <a:off x="304800" y="1295400"/>
            <a:ext cx="7315200" cy="4336159"/>
          </a:xfrm>
          <a:prstGeom prst="rect">
            <a:avLst/>
          </a:prstGeom>
          <a:noFill/>
        </p:spPr>
      </p:pic>
      <p:pic>
        <p:nvPicPr>
          <p:cNvPr id="62466" name="Picture 2" descr="http://www.outerbanks.org/media/906603/_nc12_hero.jpg"/>
          <p:cNvPicPr>
            <a:picLocks noChangeAspect="1" noChangeArrowheads="1"/>
          </p:cNvPicPr>
          <p:nvPr/>
        </p:nvPicPr>
        <p:blipFill>
          <a:blip r:embed="rId2" cstate="print"/>
          <a:srcRect/>
          <a:stretch>
            <a:fillRect/>
          </a:stretch>
        </p:blipFill>
        <p:spPr bwMode="auto">
          <a:xfrm>
            <a:off x="304800" y="1295400"/>
            <a:ext cx="7315200" cy="4336159"/>
          </a:xfrm>
          <a:prstGeom prst="rect">
            <a:avLst/>
          </a:prstGeom>
          <a:noFill/>
        </p:spPr>
      </p:pic>
      <p:sp>
        <p:nvSpPr>
          <p:cNvPr id="7" name="TextBox 6"/>
          <p:cNvSpPr txBox="1"/>
          <p:nvPr/>
        </p:nvSpPr>
        <p:spPr>
          <a:xfrm>
            <a:off x="304800" y="40005"/>
            <a:ext cx="7966348" cy="1938992"/>
          </a:xfrm>
          <a:prstGeom prst="rect">
            <a:avLst/>
          </a:prstGeom>
          <a:noFill/>
        </p:spPr>
        <p:txBody>
          <a:bodyPr wrap="none" rtlCol="0">
            <a:spAutoFit/>
          </a:bodyPr>
          <a:lstStyle/>
          <a:p>
            <a:r>
              <a:rPr lang="en-US" sz="4000" dirty="0" smtClean="0">
                <a:solidFill>
                  <a:schemeClr val="bg1"/>
                </a:solidFill>
              </a:rPr>
              <a:t>Hot QCD Physics and the </a:t>
            </a:r>
          </a:p>
          <a:p>
            <a:r>
              <a:rPr lang="en-US" sz="4000" dirty="0" smtClean="0">
                <a:solidFill>
                  <a:schemeClr val="bg1"/>
                </a:solidFill>
              </a:rPr>
              <a:t>                                Perfect Fluid Future</a:t>
            </a:r>
          </a:p>
          <a:p>
            <a:endParaRPr lang="en-US" sz="4000" dirty="0" smtClean="0">
              <a:solidFill>
                <a:schemeClr val="bg1"/>
              </a:solidFill>
            </a:endParaRPr>
          </a:p>
        </p:txBody>
      </p:sp>
      <p:sp>
        <p:nvSpPr>
          <p:cNvPr id="9" name="TextBox 8"/>
          <p:cNvSpPr txBox="1"/>
          <p:nvPr/>
        </p:nvSpPr>
        <p:spPr>
          <a:xfrm>
            <a:off x="228600" y="5715000"/>
            <a:ext cx="6611041" cy="1323439"/>
          </a:xfrm>
          <a:prstGeom prst="rect">
            <a:avLst/>
          </a:prstGeom>
          <a:noFill/>
        </p:spPr>
        <p:txBody>
          <a:bodyPr wrap="none" rtlCol="0">
            <a:spAutoFit/>
          </a:bodyPr>
          <a:lstStyle/>
          <a:p>
            <a:r>
              <a:rPr lang="en-US" sz="2000" dirty="0" smtClean="0">
                <a:solidFill>
                  <a:schemeClr val="bg1"/>
                </a:solidFill>
              </a:rPr>
              <a:t>Jamie Nagle (University of Colorado)</a:t>
            </a:r>
          </a:p>
          <a:p>
            <a:r>
              <a:rPr lang="en-US" sz="2000" dirty="0" smtClean="0">
                <a:solidFill>
                  <a:schemeClr val="bg1"/>
                </a:solidFill>
              </a:rPr>
              <a:t>Santa Fe, New Mexico</a:t>
            </a:r>
          </a:p>
          <a:p>
            <a:r>
              <a:rPr lang="en-US" sz="2000" dirty="0" smtClean="0">
                <a:solidFill>
                  <a:schemeClr val="bg1"/>
                </a:solidFill>
              </a:rPr>
              <a:t>APS Division of Nuclear Physics Meeting, October 28-31, 2015</a:t>
            </a:r>
          </a:p>
          <a:p>
            <a:endParaRPr lang="en-US" sz="2000" dirty="0" smtClean="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2466"/>
                                        </p:tgtEl>
                                        <p:attrNameLst>
                                          <p:attrName>style.visibility</p:attrName>
                                        </p:attrNameLst>
                                      </p:cBhvr>
                                      <p:to>
                                        <p:strVal val="visible"/>
                                      </p:to>
                                    </p:set>
                                    <p:animEffect transition="in" filter="wipe(left)">
                                      <p:cBhvr>
                                        <p:cTn id="7" dur="1000"/>
                                        <p:tgtEl>
                                          <p:spTgt spid="62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1" y="39469"/>
            <a:ext cx="8153400" cy="584775"/>
          </a:xfrm>
          <a:prstGeom prst="rect">
            <a:avLst/>
          </a:prstGeom>
          <a:noFill/>
        </p:spPr>
        <p:txBody>
          <a:bodyPr wrap="square" rtlCol="0">
            <a:spAutoFit/>
          </a:bodyPr>
          <a:lstStyle/>
          <a:p>
            <a:pPr algn="ctr"/>
            <a:r>
              <a:rPr lang="en-US" sz="3200" u="sng" dirty="0" smtClean="0">
                <a:solidFill>
                  <a:schemeClr val="bg1"/>
                </a:solidFill>
              </a:rPr>
              <a:t>Emergent Phenomena</a:t>
            </a:r>
          </a:p>
        </p:txBody>
      </p:sp>
      <p:sp>
        <p:nvSpPr>
          <p:cNvPr id="5" name="TextBox 4"/>
          <p:cNvSpPr txBox="1"/>
          <p:nvPr/>
        </p:nvSpPr>
        <p:spPr>
          <a:xfrm>
            <a:off x="0" y="685800"/>
            <a:ext cx="8458200" cy="2985433"/>
          </a:xfrm>
          <a:prstGeom prst="rect">
            <a:avLst/>
          </a:prstGeom>
          <a:noFill/>
        </p:spPr>
        <p:txBody>
          <a:bodyPr wrap="square" rtlCol="0">
            <a:spAutoFit/>
          </a:bodyPr>
          <a:lstStyle/>
          <a:p>
            <a:r>
              <a:rPr lang="en-US" sz="2800" dirty="0" smtClean="0">
                <a:solidFill>
                  <a:schemeClr val="bg1"/>
                </a:solidFill>
              </a:rPr>
              <a:t>Connection from the QCD </a:t>
            </a:r>
            <a:r>
              <a:rPr lang="en-US" sz="2800" dirty="0" err="1" smtClean="0">
                <a:solidFill>
                  <a:schemeClr val="bg1"/>
                </a:solidFill>
              </a:rPr>
              <a:t>Lagrangian</a:t>
            </a:r>
            <a:r>
              <a:rPr lang="en-US" sz="2800" dirty="0" smtClean="0">
                <a:solidFill>
                  <a:schemeClr val="bg1"/>
                </a:solidFill>
              </a:rPr>
              <a:t> to</a:t>
            </a:r>
          </a:p>
          <a:p>
            <a:r>
              <a:rPr lang="en-US" sz="2800" dirty="0" smtClean="0">
                <a:solidFill>
                  <a:schemeClr val="bg1"/>
                </a:solidFill>
              </a:rPr>
              <a:t>phenomena of confinement and asymptotic </a:t>
            </a:r>
          </a:p>
          <a:p>
            <a:r>
              <a:rPr lang="en-US" sz="2800" dirty="0" smtClean="0">
                <a:solidFill>
                  <a:schemeClr val="bg1"/>
                </a:solidFill>
              </a:rPr>
              <a:t>freedom was fundamental</a:t>
            </a:r>
          </a:p>
          <a:p>
            <a:endParaRPr lang="en-US" sz="1600" dirty="0" smtClean="0">
              <a:solidFill>
                <a:schemeClr val="bg1"/>
              </a:solidFill>
            </a:endParaRPr>
          </a:p>
          <a:p>
            <a:r>
              <a:rPr lang="en-US" sz="2800" dirty="0" smtClean="0">
                <a:solidFill>
                  <a:schemeClr val="bg1"/>
                </a:solidFill>
              </a:rPr>
              <a:t>Connection from QCD to the emergent phenomena of near perfect fluidity of the Quark-Gluon Plasma near the phase transformation is just as fundamental</a:t>
            </a:r>
          </a:p>
        </p:txBody>
      </p:sp>
      <p:pic>
        <p:nvPicPr>
          <p:cNvPr id="6" name="Picture 2" descr="http://amhistory.si.edu/img/collections_xlarge/nmah2004-02801_428px.jpg"/>
          <p:cNvPicPr>
            <a:picLocks noChangeAspect="1" noChangeArrowheads="1"/>
          </p:cNvPicPr>
          <p:nvPr/>
        </p:nvPicPr>
        <p:blipFill>
          <a:blip r:embed="rId2" cstate="print">
            <a:clrChange>
              <a:clrFrom>
                <a:srgbClr val="0A0A0A"/>
              </a:clrFrom>
              <a:clrTo>
                <a:srgbClr val="0A0A0A">
                  <a:alpha val="0"/>
                </a:srgbClr>
              </a:clrTo>
            </a:clrChange>
          </a:blip>
          <a:srcRect/>
          <a:stretch>
            <a:fillRect/>
          </a:stretch>
        </p:blipFill>
        <p:spPr bwMode="auto">
          <a:xfrm>
            <a:off x="7239001" y="609600"/>
            <a:ext cx="1676399" cy="1535394"/>
          </a:xfrm>
          <a:prstGeom prst="rect">
            <a:avLst/>
          </a:prstGeom>
          <a:noFill/>
        </p:spPr>
      </p:pic>
      <p:sp>
        <p:nvSpPr>
          <p:cNvPr id="8" name="TextBox 7"/>
          <p:cNvSpPr txBox="1"/>
          <p:nvPr/>
        </p:nvSpPr>
        <p:spPr>
          <a:xfrm>
            <a:off x="152400" y="3770055"/>
            <a:ext cx="8763000" cy="2554545"/>
          </a:xfrm>
          <a:prstGeom prst="rect">
            <a:avLst/>
          </a:prstGeom>
          <a:solidFill>
            <a:schemeClr val="tx1"/>
          </a:solidFill>
          <a:ln>
            <a:solidFill>
              <a:schemeClr val="bg2"/>
            </a:solidFill>
          </a:ln>
        </p:spPr>
        <p:txBody>
          <a:bodyPr wrap="square" rtlCol="0">
            <a:spAutoFit/>
          </a:bodyPr>
          <a:lstStyle/>
          <a:p>
            <a:pPr algn="ctr"/>
            <a:r>
              <a:rPr lang="en-US" sz="2800" dirty="0" smtClean="0">
                <a:solidFill>
                  <a:srgbClr val="FFC000"/>
                </a:solidFill>
              </a:rPr>
              <a:t>Pinning down </a:t>
            </a:r>
            <a:r>
              <a:rPr lang="en-US" sz="2800" dirty="0" smtClean="0">
                <a:solidFill>
                  <a:srgbClr val="FFC000"/>
                </a:solidFill>
                <a:latin typeface="Symbol" pitchFamily="18" charset="2"/>
              </a:rPr>
              <a:t>h</a:t>
            </a:r>
            <a:r>
              <a:rPr lang="en-US" sz="2800" dirty="0" smtClean="0">
                <a:solidFill>
                  <a:srgbClr val="FFC000"/>
                </a:solidFill>
              </a:rPr>
              <a:t>/s tells us the nature of the QGP,</a:t>
            </a:r>
          </a:p>
          <a:p>
            <a:pPr algn="ctr"/>
            <a:r>
              <a:rPr lang="en-US" sz="2800" dirty="0" smtClean="0">
                <a:solidFill>
                  <a:srgbClr val="FFC000"/>
                </a:solidFill>
              </a:rPr>
              <a:t>more importantly we need to reconcile:</a:t>
            </a:r>
          </a:p>
          <a:p>
            <a:pPr algn="ctr"/>
            <a:r>
              <a:rPr lang="en-US" sz="2000" dirty="0" smtClean="0">
                <a:solidFill>
                  <a:srgbClr val="FFC000"/>
                </a:solidFill>
              </a:rPr>
              <a:t> </a:t>
            </a:r>
          </a:p>
          <a:p>
            <a:pPr algn="ctr"/>
            <a:r>
              <a:rPr lang="en-US" sz="2800" b="1" dirty="0" smtClean="0">
                <a:solidFill>
                  <a:srgbClr val="FFC000"/>
                </a:solidFill>
              </a:rPr>
              <a:t>Most important discovery in field:  </a:t>
            </a:r>
            <a:r>
              <a:rPr lang="en-US" sz="2800" b="1" u="sng" dirty="0" smtClean="0">
                <a:solidFill>
                  <a:srgbClr val="FFC000"/>
                </a:solidFill>
              </a:rPr>
              <a:t>perfect fluid </a:t>
            </a:r>
          </a:p>
          <a:p>
            <a:pPr algn="ctr"/>
            <a:r>
              <a:rPr lang="en-US" sz="2800" b="1" dirty="0" smtClean="0">
                <a:solidFill>
                  <a:schemeClr val="bg1"/>
                </a:solidFill>
              </a:rPr>
              <a:t>&amp;</a:t>
            </a:r>
          </a:p>
          <a:p>
            <a:pPr algn="ctr"/>
            <a:r>
              <a:rPr lang="en-US" sz="2800" b="1" dirty="0" smtClean="0">
                <a:solidFill>
                  <a:srgbClr val="FFC000"/>
                </a:solidFill>
              </a:rPr>
              <a:t>Crucial part of QCD:   </a:t>
            </a:r>
            <a:r>
              <a:rPr lang="en-US" sz="2800" b="1" u="sng" dirty="0" smtClean="0">
                <a:solidFill>
                  <a:srgbClr val="FFC000"/>
                </a:solidFill>
              </a:rPr>
              <a:t>weak coupling at short distances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p:cNvPicPr>
            <a:picLocks noChangeAspect="1" noChangeArrowheads="1"/>
          </p:cNvPicPr>
          <p:nvPr/>
        </p:nvPicPr>
        <p:blipFill>
          <a:blip r:embed="rId2" cstate="print"/>
          <a:srcRect/>
          <a:stretch>
            <a:fillRect/>
          </a:stretch>
        </p:blipFill>
        <p:spPr bwMode="auto">
          <a:xfrm>
            <a:off x="0" y="1562100"/>
            <a:ext cx="7018056" cy="4457700"/>
          </a:xfrm>
          <a:prstGeom prst="rect">
            <a:avLst/>
          </a:prstGeom>
          <a:noFill/>
          <a:ln w="28575">
            <a:solidFill>
              <a:srgbClr val="00B0F0"/>
            </a:solidFill>
            <a:miter lim="800000"/>
            <a:headEnd/>
            <a:tailEnd/>
          </a:ln>
        </p:spPr>
      </p:pic>
      <p:sp>
        <p:nvSpPr>
          <p:cNvPr id="5" name="Slide Number Placeholder 3"/>
          <p:cNvSpPr txBox="1">
            <a:spLocks/>
          </p:cNvSpPr>
          <p:nvPr/>
        </p:nvSpPr>
        <p:spPr>
          <a:xfrm>
            <a:off x="6553200" y="4380266"/>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29097ED8-C353-4ECF-B1C2-D4A41D5022BE}"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pic>
        <p:nvPicPr>
          <p:cNvPr id="9" name="Picture 8" descr="sPHENIX_front.jpg"/>
          <p:cNvPicPr>
            <a:picLocks noChangeAspect="1"/>
          </p:cNvPicPr>
          <p:nvPr/>
        </p:nvPicPr>
        <p:blipFill>
          <a:blip r:embed="rId3" cstate="print"/>
          <a:stretch>
            <a:fillRect/>
          </a:stretch>
        </p:blipFill>
        <p:spPr>
          <a:xfrm>
            <a:off x="5105400" y="5000028"/>
            <a:ext cx="1600200" cy="486372"/>
          </a:xfrm>
          <a:prstGeom prst="rect">
            <a:avLst/>
          </a:prstGeom>
        </p:spPr>
      </p:pic>
      <p:sp>
        <p:nvSpPr>
          <p:cNvPr id="10" name="TextBox 9"/>
          <p:cNvSpPr txBox="1"/>
          <p:nvPr/>
        </p:nvSpPr>
        <p:spPr>
          <a:xfrm>
            <a:off x="5029200" y="4343400"/>
            <a:ext cx="2010422" cy="523220"/>
          </a:xfrm>
          <a:prstGeom prst="rect">
            <a:avLst/>
          </a:prstGeom>
          <a:solidFill>
            <a:srgbClr val="002060"/>
          </a:solidFill>
        </p:spPr>
        <p:txBody>
          <a:bodyPr wrap="none" rtlCol="0">
            <a:spAutoFit/>
          </a:bodyPr>
          <a:lstStyle/>
          <a:p>
            <a:r>
              <a:rPr lang="en-US" sz="2800" dirty="0" smtClean="0">
                <a:solidFill>
                  <a:schemeClr val="bg1"/>
                </a:solidFill>
              </a:rPr>
              <a:t>   BEScan-2   </a:t>
            </a:r>
          </a:p>
        </p:txBody>
      </p:sp>
      <p:grpSp>
        <p:nvGrpSpPr>
          <p:cNvPr id="12" name="Group 11"/>
          <p:cNvGrpSpPr/>
          <p:nvPr/>
        </p:nvGrpSpPr>
        <p:grpSpPr>
          <a:xfrm rot="5400000">
            <a:off x="6322040" y="3177898"/>
            <a:ext cx="3510319" cy="2133598"/>
            <a:chOff x="0" y="673898"/>
            <a:chExt cx="9144000" cy="3745702"/>
          </a:xfrm>
        </p:grpSpPr>
        <p:sp>
          <p:nvSpPr>
            <p:cNvPr id="13" name="Rectangle 12"/>
            <p:cNvSpPr/>
            <p:nvPr/>
          </p:nvSpPr>
          <p:spPr>
            <a:xfrm>
              <a:off x="0" y="685800"/>
              <a:ext cx="9144000" cy="373380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14" name="Picture 13"/>
            <p:cNvPicPr>
              <a:picLocks noChangeAspect="1"/>
            </p:cNvPicPr>
            <p:nvPr/>
          </p:nvPicPr>
          <p:blipFill>
            <a:blip r:embed="rId4" cstate="print"/>
            <a:stretch>
              <a:fillRect/>
            </a:stretch>
          </p:blipFill>
          <p:spPr>
            <a:xfrm>
              <a:off x="76200" y="2006600"/>
              <a:ext cx="9067800" cy="992074"/>
            </a:xfrm>
            <a:prstGeom prst="rect">
              <a:avLst/>
            </a:prstGeom>
          </p:spPr>
        </p:pic>
        <p:sp>
          <p:nvSpPr>
            <p:cNvPr id="28" name="Rounded Rectangle 4"/>
            <p:cNvSpPr/>
            <p:nvPr/>
          </p:nvSpPr>
          <p:spPr>
            <a:xfrm rot="16200000">
              <a:off x="165687" y="697766"/>
              <a:ext cx="1412080" cy="1364344"/>
            </a:xfrm>
            <a:prstGeom prst="roundRect">
              <a:avLst/>
            </a:prstGeom>
          </p:spPr>
          <p:style>
            <a:lnRef idx="1">
              <a:schemeClr val="accent1"/>
            </a:lnRef>
            <a:fillRef idx="3">
              <a:schemeClr val="accent1"/>
            </a:fillRef>
            <a:effectRef idx="2">
              <a:schemeClr val="accent1"/>
            </a:effectRef>
            <a:fontRef idx="minor">
              <a:schemeClr val="lt1"/>
            </a:fontRef>
          </p:style>
          <p:txBody>
            <a:bodyPr tIns="0" bIns="46800" rtlCol="0" anchor="ctr"/>
            <a:lstStyle/>
            <a:p>
              <a:pPr algn="ctr"/>
              <a:r>
                <a:rPr lang="en-US" sz="1600" b="1" dirty="0" smtClean="0"/>
                <a:t>LHC</a:t>
              </a:r>
            </a:p>
            <a:p>
              <a:pPr algn="ctr"/>
              <a:r>
                <a:rPr lang="en-US" sz="1600" b="1" dirty="0" smtClean="0"/>
                <a:t>Run 2</a:t>
              </a:r>
            </a:p>
          </p:txBody>
        </p:sp>
        <p:sp>
          <p:nvSpPr>
            <p:cNvPr id="26" name="Rounded Rectangle 8"/>
            <p:cNvSpPr/>
            <p:nvPr/>
          </p:nvSpPr>
          <p:spPr>
            <a:xfrm rot="16200000">
              <a:off x="4951908" y="686118"/>
              <a:ext cx="1335984" cy="1463733"/>
            </a:xfrm>
            <a:prstGeom prst="roundRect">
              <a:avLst/>
            </a:prstGeom>
          </p:spPr>
          <p:style>
            <a:lnRef idx="1">
              <a:schemeClr val="accent1"/>
            </a:lnRef>
            <a:fillRef idx="3">
              <a:schemeClr val="accent1"/>
            </a:fillRef>
            <a:effectRef idx="2">
              <a:schemeClr val="accent1"/>
            </a:effectRef>
            <a:fontRef idx="minor">
              <a:schemeClr val="lt1"/>
            </a:fontRef>
          </p:style>
          <p:txBody>
            <a:bodyPr tIns="0" bIns="46800" rtlCol="0" anchor="ctr"/>
            <a:lstStyle/>
            <a:p>
              <a:pPr algn="ctr"/>
              <a:r>
                <a:rPr lang="en-US" sz="1600" b="1" dirty="0" smtClean="0"/>
                <a:t>LHC</a:t>
              </a:r>
            </a:p>
            <a:p>
              <a:pPr algn="ctr"/>
              <a:r>
                <a:rPr lang="en-US" sz="1600" b="1" dirty="0" smtClean="0"/>
                <a:t>Run 3</a:t>
              </a:r>
            </a:p>
          </p:txBody>
        </p:sp>
        <p:sp>
          <p:nvSpPr>
            <p:cNvPr id="17" name="Down Arrow 16"/>
            <p:cNvSpPr/>
            <p:nvPr/>
          </p:nvSpPr>
          <p:spPr>
            <a:xfrm rot="10800000">
              <a:off x="762000" y="3048000"/>
              <a:ext cx="381000" cy="83820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Down Arrow 17"/>
            <p:cNvSpPr/>
            <p:nvPr/>
          </p:nvSpPr>
          <p:spPr>
            <a:xfrm rot="10800000">
              <a:off x="1828800" y="3048000"/>
              <a:ext cx="381000" cy="83820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Down Arrow 18"/>
            <p:cNvSpPr/>
            <p:nvPr/>
          </p:nvSpPr>
          <p:spPr>
            <a:xfrm rot="10800000">
              <a:off x="3352801" y="3048000"/>
              <a:ext cx="381000" cy="83820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 name="Down Arrow 19"/>
            <p:cNvSpPr/>
            <p:nvPr/>
          </p:nvSpPr>
          <p:spPr>
            <a:xfrm rot="10800000">
              <a:off x="5791201" y="3048000"/>
              <a:ext cx="381000" cy="83820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Down Arrow 20"/>
            <p:cNvSpPr/>
            <p:nvPr/>
          </p:nvSpPr>
          <p:spPr>
            <a:xfrm rot="10800000">
              <a:off x="6858001" y="3048000"/>
              <a:ext cx="381000" cy="83820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 name="Down Arrow 21"/>
            <p:cNvSpPr/>
            <p:nvPr/>
          </p:nvSpPr>
          <p:spPr>
            <a:xfrm rot="10800000">
              <a:off x="7924801" y="3048000"/>
              <a:ext cx="381000" cy="83820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 name="TextBox 22"/>
            <p:cNvSpPr txBox="1"/>
            <p:nvPr/>
          </p:nvSpPr>
          <p:spPr>
            <a:xfrm>
              <a:off x="280120" y="3911427"/>
              <a:ext cx="1287531" cy="471282"/>
            </a:xfrm>
            <a:prstGeom prst="rect">
              <a:avLst/>
            </a:prstGeom>
            <a:noFill/>
          </p:spPr>
          <p:txBody>
            <a:bodyPr wrap="none" rtlCol="0">
              <a:spAutoFit/>
            </a:bodyPr>
            <a:lstStyle/>
            <a:p>
              <a:r>
                <a:rPr lang="en-US" sz="900" dirty="0" err="1" smtClean="0"/>
                <a:t>Pb+Pb</a:t>
              </a:r>
              <a:endParaRPr lang="en-US" sz="900" dirty="0"/>
            </a:p>
          </p:txBody>
        </p:sp>
        <p:sp>
          <p:nvSpPr>
            <p:cNvPr id="24" name="TextBox 23"/>
            <p:cNvSpPr txBox="1"/>
            <p:nvPr/>
          </p:nvSpPr>
          <p:spPr>
            <a:xfrm>
              <a:off x="1808895" y="3911428"/>
              <a:ext cx="2044152" cy="471282"/>
            </a:xfrm>
            <a:prstGeom prst="rect">
              <a:avLst/>
            </a:prstGeom>
            <a:noFill/>
          </p:spPr>
          <p:txBody>
            <a:bodyPr wrap="none" rtlCol="0">
              <a:spAutoFit/>
            </a:bodyPr>
            <a:lstStyle/>
            <a:p>
              <a:r>
                <a:rPr lang="en-US" sz="900" dirty="0" err="1" smtClean="0"/>
                <a:t>Pb+Pb</a:t>
              </a:r>
              <a:r>
                <a:rPr lang="en-US" sz="900" dirty="0" smtClean="0"/>
                <a:t>/</a:t>
              </a:r>
              <a:r>
                <a:rPr lang="en-US" sz="900" dirty="0" err="1" smtClean="0"/>
                <a:t>p+Pb</a:t>
              </a:r>
              <a:endParaRPr lang="en-US" sz="900" dirty="0"/>
            </a:p>
          </p:txBody>
        </p:sp>
        <p:sp>
          <p:nvSpPr>
            <p:cNvPr id="25" name="TextBox 24"/>
            <p:cNvSpPr txBox="1"/>
            <p:nvPr/>
          </p:nvSpPr>
          <p:spPr>
            <a:xfrm>
              <a:off x="5712932" y="3835227"/>
              <a:ext cx="2890536" cy="471282"/>
            </a:xfrm>
            <a:prstGeom prst="rect">
              <a:avLst/>
            </a:prstGeom>
            <a:noFill/>
          </p:spPr>
          <p:txBody>
            <a:bodyPr wrap="none" rtlCol="0">
              <a:spAutoFit/>
            </a:bodyPr>
            <a:lstStyle/>
            <a:p>
              <a:r>
                <a:rPr lang="en-US" sz="900" dirty="0" err="1" smtClean="0"/>
                <a:t>Pb+Pb</a:t>
              </a:r>
              <a:r>
                <a:rPr lang="en-US" sz="900" dirty="0" smtClean="0"/>
                <a:t>/</a:t>
              </a:r>
              <a:r>
                <a:rPr lang="en-US" sz="900" dirty="0" err="1" smtClean="0"/>
                <a:t>p+Pb</a:t>
              </a:r>
              <a:r>
                <a:rPr lang="en-US" sz="900" dirty="0" smtClean="0"/>
                <a:t>/</a:t>
              </a:r>
              <a:r>
                <a:rPr lang="en-US" sz="900" dirty="0" err="1" smtClean="0"/>
                <a:t>Ar+Ar</a:t>
              </a:r>
              <a:endParaRPr lang="en-US" sz="900" dirty="0"/>
            </a:p>
          </p:txBody>
        </p:sp>
      </p:grpSp>
      <p:sp>
        <p:nvSpPr>
          <p:cNvPr id="30" name="TextBox 29"/>
          <p:cNvSpPr txBox="1"/>
          <p:nvPr/>
        </p:nvSpPr>
        <p:spPr>
          <a:xfrm>
            <a:off x="7207137" y="5004137"/>
            <a:ext cx="1784463" cy="1015663"/>
          </a:xfrm>
          <a:prstGeom prst="rect">
            <a:avLst/>
          </a:prstGeom>
          <a:solidFill>
            <a:srgbClr val="C00000"/>
          </a:solidFill>
        </p:spPr>
        <p:txBody>
          <a:bodyPr wrap="none" rtlCol="0">
            <a:spAutoFit/>
          </a:bodyPr>
          <a:lstStyle/>
          <a:p>
            <a:pPr algn="ctr"/>
            <a:r>
              <a:rPr lang="en-US" sz="2000" dirty="0" smtClean="0">
                <a:solidFill>
                  <a:schemeClr val="bg1"/>
                </a:solidFill>
              </a:rPr>
              <a:t>ALICE Upgrade</a:t>
            </a:r>
          </a:p>
          <a:p>
            <a:pPr algn="ctr"/>
            <a:r>
              <a:rPr lang="en-US" sz="2000" dirty="0" smtClean="0">
                <a:solidFill>
                  <a:schemeClr val="bg1"/>
                </a:solidFill>
              </a:rPr>
              <a:t>LHC Luminosity</a:t>
            </a:r>
          </a:p>
          <a:p>
            <a:pPr algn="ctr"/>
            <a:r>
              <a:rPr lang="en-US" sz="2000" dirty="0" smtClean="0">
                <a:solidFill>
                  <a:schemeClr val="bg1"/>
                </a:solidFill>
              </a:rPr>
              <a:t>2020-2023</a:t>
            </a:r>
          </a:p>
        </p:txBody>
      </p:sp>
      <p:sp>
        <p:nvSpPr>
          <p:cNvPr id="31" name="TextBox 30"/>
          <p:cNvSpPr txBox="1"/>
          <p:nvPr/>
        </p:nvSpPr>
        <p:spPr>
          <a:xfrm>
            <a:off x="5105400" y="1791578"/>
            <a:ext cx="1517018" cy="1485022"/>
          </a:xfrm>
          <a:prstGeom prst="rect">
            <a:avLst/>
          </a:prstGeom>
          <a:solidFill>
            <a:srgbClr val="00B050"/>
          </a:solidFill>
        </p:spPr>
        <p:txBody>
          <a:bodyPr wrap="square" rtlCol="0">
            <a:spAutoFit/>
          </a:bodyPr>
          <a:lstStyle/>
          <a:p>
            <a:pPr algn="ctr"/>
            <a:endParaRPr lang="en-US" sz="800" dirty="0" smtClean="0">
              <a:solidFill>
                <a:schemeClr val="bg1"/>
              </a:solidFill>
            </a:endParaRPr>
          </a:p>
          <a:p>
            <a:pPr algn="ctr"/>
            <a:r>
              <a:rPr lang="en-US" sz="2400" dirty="0" smtClean="0">
                <a:solidFill>
                  <a:schemeClr val="bg1"/>
                </a:solidFill>
              </a:rPr>
              <a:t>Heavy Flavor Physics</a:t>
            </a:r>
          </a:p>
          <a:p>
            <a:pPr algn="ctr"/>
            <a:endParaRPr lang="en-US" sz="1050" dirty="0" smtClean="0">
              <a:solidFill>
                <a:schemeClr val="bg1"/>
              </a:solidFill>
            </a:endParaRPr>
          </a:p>
        </p:txBody>
      </p:sp>
      <p:sp>
        <p:nvSpPr>
          <p:cNvPr id="32" name="TextBox 31"/>
          <p:cNvSpPr txBox="1"/>
          <p:nvPr/>
        </p:nvSpPr>
        <p:spPr>
          <a:xfrm>
            <a:off x="2209800" y="76200"/>
            <a:ext cx="5037982" cy="584775"/>
          </a:xfrm>
          <a:prstGeom prst="rect">
            <a:avLst/>
          </a:prstGeom>
          <a:noFill/>
        </p:spPr>
        <p:txBody>
          <a:bodyPr wrap="none" rtlCol="0">
            <a:spAutoFit/>
          </a:bodyPr>
          <a:lstStyle/>
          <a:p>
            <a:r>
              <a:rPr lang="en-US" sz="3200" u="sng" dirty="0" smtClean="0">
                <a:solidFill>
                  <a:schemeClr val="bg1"/>
                </a:solidFill>
              </a:rPr>
              <a:t>Completing the RHIC Mission</a:t>
            </a:r>
          </a:p>
        </p:txBody>
      </p:sp>
      <p:sp>
        <p:nvSpPr>
          <p:cNvPr id="27" name="TextBox 26"/>
          <p:cNvSpPr txBox="1"/>
          <p:nvPr/>
        </p:nvSpPr>
        <p:spPr>
          <a:xfrm>
            <a:off x="1251790" y="1076980"/>
            <a:ext cx="4463210" cy="523220"/>
          </a:xfrm>
          <a:prstGeom prst="rect">
            <a:avLst/>
          </a:prstGeom>
          <a:noFill/>
        </p:spPr>
        <p:txBody>
          <a:bodyPr wrap="none" rtlCol="0">
            <a:spAutoFit/>
          </a:bodyPr>
          <a:lstStyle/>
          <a:p>
            <a:r>
              <a:rPr lang="en-US" sz="2800" dirty="0" smtClean="0">
                <a:solidFill>
                  <a:schemeClr val="bg1"/>
                </a:solidFill>
              </a:rPr>
              <a:t>Relativistic Heavy Ion Collider</a:t>
            </a:r>
          </a:p>
        </p:txBody>
      </p:sp>
      <p:sp>
        <p:nvSpPr>
          <p:cNvPr id="29" name="TextBox 28"/>
          <p:cNvSpPr txBox="1"/>
          <p:nvPr/>
        </p:nvSpPr>
        <p:spPr>
          <a:xfrm>
            <a:off x="7010400" y="1066800"/>
            <a:ext cx="2216441" cy="954107"/>
          </a:xfrm>
          <a:prstGeom prst="rect">
            <a:avLst/>
          </a:prstGeom>
          <a:noFill/>
        </p:spPr>
        <p:txBody>
          <a:bodyPr wrap="none" rtlCol="0">
            <a:spAutoFit/>
          </a:bodyPr>
          <a:lstStyle/>
          <a:p>
            <a:pPr algn="ctr"/>
            <a:r>
              <a:rPr lang="en-US" sz="2800" dirty="0" smtClean="0">
                <a:solidFill>
                  <a:schemeClr val="bg1"/>
                </a:solidFill>
              </a:rPr>
              <a:t>Large </a:t>
            </a:r>
            <a:r>
              <a:rPr lang="en-US" sz="2800" dirty="0" err="1" smtClean="0">
                <a:solidFill>
                  <a:schemeClr val="bg1"/>
                </a:solidFill>
              </a:rPr>
              <a:t>Hadron</a:t>
            </a:r>
            <a:r>
              <a:rPr lang="en-US" sz="2800" dirty="0" smtClean="0">
                <a:solidFill>
                  <a:schemeClr val="bg1"/>
                </a:solidFill>
              </a:rPr>
              <a:t> </a:t>
            </a:r>
          </a:p>
          <a:p>
            <a:pPr algn="ctr"/>
            <a:r>
              <a:rPr lang="en-US" sz="2800" dirty="0" smtClean="0">
                <a:solidFill>
                  <a:schemeClr val="bg1"/>
                </a:solidFill>
              </a:rPr>
              <a:t>Collider</a:t>
            </a:r>
          </a:p>
        </p:txBody>
      </p:sp>
      <p:sp>
        <p:nvSpPr>
          <p:cNvPr id="34" name="TextBox 33"/>
          <p:cNvSpPr txBox="1"/>
          <p:nvPr/>
        </p:nvSpPr>
        <p:spPr>
          <a:xfrm>
            <a:off x="2814788" y="2448580"/>
            <a:ext cx="1757212" cy="523220"/>
          </a:xfrm>
          <a:prstGeom prst="rect">
            <a:avLst/>
          </a:prstGeom>
          <a:solidFill>
            <a:srgbClr val="00B050"/>
          </a:solidFill>
        </p:spPr>
        <p:txBody>
          <a:bodyPr wrap="none" rtlCol="0">
            <a:spAutoFit/>
          </a:bodyPr>
          <a:lstStyle/>
          <a:p>
            <a:r>
              <a:rPr lang="en-US" sz="2800" dirty="0" smtClean="0">
                <a:solidFill>
                  <a:schemeClr val="bg1"/>
                </a:solidFill>
              </a:rPr>
              <a:t>2014-2016</a:t>
            </a:r>
          </a:p>
        </p:txBody>
      </p:sp>
      <p:sp>
        <p:nvSpPr>
          <p:cNvPr id="35" name="TextBox 34"/>
          <p:cNvSpPr txBox="1"/>
          <p:nvPr/>
        </p:nvSpPr>
        <p:spPr>
          <a:xfrm>
            <a:off x="2814788" y="4363760"/>
            <a:ext cx="1757212" cy="523220"/>
          </a:xfrm>
          <a:prstGeom prst="rect">
            <a:avLst/>
          </a:prstGeom>
          <a:solidFill>
            <a:srgbClr val="002060"/>
          </a:solidFill>
        </p:spPr>
        <p:txBody>
          <a:bodyPr wrap="none" rtlCol="0">
            <a:spAutoFit/>
          </a:bodyPr>
          <a:lstStyle/>
          <a:p>
            <a:r>
              <a:rPr lang="en-US" sz="2800" dirty="0" smtClean="0">
                <a:solidFill>
                  <a:schemeClr val="bg1"/>
                </a:solidFill>
              </a:rPr>
              <a:t>2019-2020</a:t>
            </a:r>
          </a:p>
        </p:txBody>
      </p:sp>
      <p:sp>
        <p:nvSpPr>
          <p:cNvPr id="36" name="TextBox 35"/>
          <p:cNvSpPr txBox="1"/>
          <p:nvPr/>
        </p:nvSpPr>
        <p:spPr>
          <a:xfrm>
            <a:off x="2819400" y="4963180"/>
            <a:ext cx="1757212" cy="523220"/>
          </a:xfrm>
          <a:prstGeom prst="rect">
            <a:avLst/>
          </a:prstGeom>
          <a:solidFill>
            <a:schemeClr val="tx1"/>
          </a:solidFill>
        </p:spPr>
        <p:txBody>
          <a:bodyPr wrap="none" rtlCol="0">
            <a:spAutoFit/>
          </a:bodyPr>
          <a:lstStyle/>
          <a:p>
            <a:r>
              <a:rPr lang="en-US" sz="2800" dirty="0" smtClean="0">
                <a:solidFill>
                  <a:schemeClr val="bg1"/>
                </a:solidFill>
              </a:rPr>
              <a:t>2021-2022</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620000" y="0"/>
            <a:ext cx="1524000" cy="19050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057400" y="6172200"/>
            <a:ext cx="15240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nim.gif"/>
          <p:cNvPicPr>
            <a:picLocks noChangeAspect="1"/>
          </p:cNvPicPr>
          <p:nvPr/>
        </p:nvPicPr>
        <p:blipFill>
          <a:blip r:embed="rId2" cstate="print"/>
          <a:stretch>
            <a:fillRect/>
          </a:stretch>
        </p:blipFill>
        <p:spPr>
          <a:xfrm>
            <a:off x="1752600" y="726360"/>
            <a:ext cx="5562600" cy="5293440"/>
          </a:xfrm>
          <a:prstGeom prst="rect">
            <a:avLst/>
          </a:prstGeom>
        </p:spPr>
      </p:pic>
      <p:sp>
        <p:nvSpPr>
          <p:cNvPr id="6" name="TextBox 5"/>
          <p:cNvSpPr txBox="1"/>
          <p:nvPr/>
        </p:nvSpPr>
        <p:spPr>
          <a:xfrm>
            <a:off x="1450259" y="24825"/>
            <a:ext cx="6245941" cy="584775"/>
          </a:xfrm>
          <a:prstGeom prst="rect">
            <a:avLst/>
          </a:prstGeom>
          <a:noFill/>
        </p:spPr>
        <p:txBody>
          <a:bodyPr wrap="none" rtlCol="0">
            <a:spAutoFit/>
          </a:bodyPr>
          <a:lstStyle/>
          <a:p>
            <a:r>
              <a:rPr lang="en-US" sz="3200" u="sng" dirty="0" smtClean="0">
                <a:solidFill>
                  <a:schemeClr val="bg1"/>
                </a:solidFill>
              </a:rPr>
              <a:t>Buoys (Heavy Quarks) in the Plasma </a:t>
            </a:r>
          </a:p>
        </p:txBody>
      </p:sp>
      <p:sp>
        <p:nvSpPr>
          <p:cNvPr id="7" name="TextBox 6"/>
          <p:cNvSpPr txBox="1"/>
          <p:nvPr/>
        </p:nvSpPr>
        <p:spPr>
          <a:xfrm>
            <a:off x="685800" y="6096000"/>
            <a:ext cx="8060925" cy="523220"/>
          </a:xfrm>
          <a:prstGeom prst="rect">
            <a:avLst/>
          </a:prstGeom>
          <a:noFill/>
        </p:spPr>
        <p:txBody>
          <a:bodyPr wrap="none" rtlCol="0">
            <a:spAutoFit/>
          </a:bodyPr>
          <a:lstStyle/>
          <a:p>
            <a:r>
              <a:rPr lang="en-US" sz="2800" dirty="0" smtClean="0">
                <a:solidFill>
                  <a:schemeClr val="bg1"/>
                </a:solidFill>
              </a:rPr>
              <a:t>Charm – </a:t>
            </a:r>
            <a:r>
              <a:rPr lang="en-US" sz="2800" dirty="0" err="1" smtClean="0"/>
              <a:t>Anticharm</a:t>
            </a:r>
            <a:r>
              <a:rPr lang="en-US" sz="2800" dirty="0" smtClean="0">
                <a:solidFill>
                  <a:schemeClr val="bg1"/>
                </a:solidFill>
                <a:effectLst>
                  <a:outerShdw blurRad="38100" dist="38100" dir="2700000" algn="tl">
                    <a:srgbClr val="000000">
                      <a:alpha val="43137"/>
                    </a:srgbClr>
                  </a:outerShdw>
                </a:effectLst>
              </a:rPr>
              <a:t>  </a:t>
            </a:r>
            <a:r>
              <a:rPr lang="en-US" sz="2800" dirty="0" smtClean="0">
                <a:solidFill>
                  <a:schemeClr val="bg1"/>
                </a:solidFill>
              </a:rPr>
              <a:t>Pairs Drag/Diffuse in Perfect Fluid</a:t>
            </a:r>
          </a:p>
        </p:txBody>
      </p:sp>
      <p:sp>
        <p:nvSpPr>
          <p:cNvPr id="9" name="TextBox 8"/>
          <p:cNvSpPr txBox="1"/>
          <p:nvPr/>
        </p:nvSpPr>
        <p:spPr>
          <a:xfrm>
            <a:off x="7626982" y="0"/>
            <a:ext cx="1517018" cy="1485022"/>
          </a:xfrm>
          <a:prstGeom prst="rect">
            <a:avLst/>
          </a:prstGeom>
          <a:solidFill>
            <a:srgbClr val="00B050"/>
          </a:solidFill>
        </p:spPr>
        <p:txBody>
          <a:bodyPr wrap="square" rtlCol="0">
            <a:spAutoFit/>
          </a:bodyPr>
          <a:lstStyle/>
          <a:p>
            <a:pPr algn="ctr"/>
            <a:endParaRPr lang="en-US" sz="800" dirty="0" smtClean="0">
              <a:solidFill>
                <a:schemeClr val="bg1"/>
              </a:solidFill>
            </a:endParaRPr>
          </a:p>
          <a:p>
            <a:pPr algn="ctr"/>
            <a:r>
              <a:rPr lang="en-US" sz="2400" dirty="0" smtClean="0">
                <a:solidFill>
                  <a:schemeClr val="bg1"/>
                </a:solidFill>
              </a:rPr>
              <a:t>Heavy Flavor Physics</a:t>
            </a:r>
          </a:p>
          <a:p>
            <a:pPr algn="ctr"/>
            <a:endParaRPr lang="en-US" sz="1050" dirty="0" smtClean="0">
              <a:solidFill>
                <a:schemeClr val="bg1"/>
              </a:solidFill>
            </a:endParaRPr>
          </a:p>
        </p:txBody>
      </p:sp>
      <p:sp>
        <p:nvSpPr>
          <p:cNvPr id="10" name="TextBox 9"/>
          <p:cNvSpPr txBox="1"/>
          <p:nvPr/>
        </p:nvSpPr>
        <p:spPr>
          <a:xfrm>
            <a:off x="7620000" y="1447800"/>
            <a:ext cx="1523174" cy="461665"/>
          </a:xfrm>
          <a:prstGeom prst="rect">
            <a:avLst/>
          </a:prstGeom>
          <a:solidFill>
            <a:srgbClr val="00B050"/>
          </a:solidFill>
        </p:spPr>
        <p:txBody>
          <a:bodyPr wrap="none" rtlCol="0">
            <a:spAutoFit/>
          </a:bodyPr>
          <a:lstStyle/>
          <a:p>
            <a:r>
              <a:rPr lang="en-US" sz="2400" dirty="0" smtClean="0">
                <a:solidFill>
                  <a:schemeClr val="bg1"/>
                </a:solidFill>
              </a:rPr>
              <a:t>2014-2016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4953000" y="3886200"/>
            <a:ext cx="4191000" cy="2971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figure_charm_final2.png"/>
          <p:cNvPicPr>
            <a:picLocks noChangeAspect="1"/>
          </p:cNvPicPr>
          <p:nvPr/>
        </p:nvPicPr>
        <p:blipFill>
          <a:blip r:embed="rId2" cstate="print"/>
          <a:stretch>
            <a:fillRect/>
          </a:stretch>
        </p:blipFill>
        <p:spPr>
          <a:xfrm>
            <a:off x="152400" y="838200"/>
            <a:ext cx="4724400" cy="5305425"/>
          </a:xfrm>
          <a:prstGeom prst="rect">
            <a:avLst/>
          </a:prstGeom>
        </p:spPr>
      </p:pic>
      <p:sp>
        <p:nvSpPr>
          <p:cNvPr id="20" name="TextBox 19"/>
          <p:cNvSpPr txBox="1"/>
          <p:nvPr/>
        </p:nvSpPr>
        <p:spPr>
          <a:xfrm>
            <a:off x="2667000" y="76200"/>
            <a:ext cx="3361690" cy="584775"/>
          </a:xfrm>
          <a:prstGeom prst="rect">
            <a:avLst/>
          </a:prstGeom>
          <a:noFill/>
        </p:spPr>
        <p:txBody>
          <a:bodyPr wrap="none" rtlCol="0">
            <a:spAutoFit/>
          </a:bodyPr>
          <a:lstStyle/>
          <a:p>
            <a:r>
              <a:rPr lang="en-US" sz="3200" u="sng" dirty="0" smtClean="0">
                <a:solidFill>
                  <a:schemeClr val="bg1"/>
                </a:solidFill>
              </a:rPr>
              <a:t>Heavy Quarks Flow</a:t>
            </a:r>
          </a:p>
        </p:txBody>
      </p:sp>
      <p:sp>
        <p:nvSpPr>
          <p:cNvPr id="16" name="Rectangle 15"/>
          <p:cNvSpPr/>
          <p:nvPr/>
        </p:nvSpPr>
        <p:spPr>
          <a:xfrm>
            <a:off x="4953000" y="2667000"/>
            <a:ext cx="4191000" cy="1200329"/>
          </a:xfrm>
          <a:prstGeom prst="rect">
            <a:avLst/>
          </a:prstGeom>
          <a:solidFill>
            <a:srgbClr val="00B050"/>
          </a:solidFill>
        </p:spPr>
        <p:txBody>
          <a:bodyPr wrap="square">
            <a:spAutoFit/>
          </a:bodyPr>
          <a:lstStyle/>
          <a:p>
            <a:pPr algn="ctr"/>
            <a:r>
              <a:rPr lang="en-US" sz="2400" dirty="0" smtClean="0">
                <a:solidFill>
                  <a:schemeClr val="bg1"/>
                </a:solidFill>
              </a:rPr>
              <a:t>Charm precision data</a:t>
            </a:r>
          </a:p>
          <a:p>
            <a:pPr algn="ctr"/>
            <a:r>
              <a:rPr lang="en-US" sz="2400" dirty="0" smtClean="0">
                <a:solidFill>
                  <a:schemeClr val="bg1"/>
                </a:solidFill>
              </a:rPr>
              <a:t>RHIC – 2014-2016</a:t>
            </a:r>
          </a:p>
          <a:p>
            <a:pPr algn="ctr"/>
            <a:r>
              <a:rPr lang="en-US" sz="2400" dirty="0" smtClean="0">
                <a:solidFill>
                  <a:schemeClr val="bg1"/>
                </a:solidFill>
              </a:rPr>
              <a:t>LHC – ALICE upgrades 2020-23</a:t>
            </a:r>
          </a:p>
        </p:txBody>
      </p:sp>
      <p:sp>
        <p:nvSpPr>
          <p:cNvPr id="22" name="TextBox 21"/>
          <p:cNvSpPr txBox="1"/>
          <p:nvPr/>
        </p:nvSpPr>
        <p:spPr>
          <a:xfrm>
            <a:off x="5105400" y="762000"/>
            <a:ext cx="4038600" cy="954107"/>
          </a:xfrm>
          <a:prstGeom prst="rect">
            <a:avLst/>
          </a:prstGeom>
          <a:noFill/>
        </p:spPr>
        <p:txBody>
          <a:bodyPr wrap="square" rtlCol="0">
            <a:spAutoFit/>
          </a:bodyPr>
          <a:lstStyle/>
          <a:p>
            <a:pPr algn="ctr"/>
            <a:r>
              <a:rPr lang="en-US" sz="2800" dirty="0" smtClean="0">
                <a:solidFill>
                  <a:srgbClr val="FFCCFF"/>
                </a:solidFill>
              </a:rPr>
              <a:t>Models require strongest coupling near </a:t>
            </a:r>
            <a:r>
              <a:rPr lang="en-US" sz="2800" dirty="0" err="1" smtClean="0">
                <a:solidFill>
                  <a:srgbClr val="FFCCFF"/>
                </a:solidFill>
              </a:rPr>
              <a:t>T</a:t>
            </a:r>
            <a:r>
              <a:rPr lang="en-US" sz="2800" baseline="-25000" dirty="0" err="1" smtClean="0">
                <a:solidFill>
                  <a:srgbClr val="FFCCFF"/>
                </a:solidFill>
              </a:rPr>
              <a:t>c</a:t>
            </a:r>
            <a:endParaRPr lang="en-US" sz="2800" baseline="-25000" dirty="0" smtClean="0">
              <a:solidFill>
                <a:srgbClr val="FFCCFF"/>
              </a:solidFill>
            </a:endParaRPr>
          </a:p>
        </p:txBody>
      </p:sp>
      <p:sp>
        <p:nvSpPr>
          <p:cNvPr id="11" name="TextBox 10"/>
          <p:cNvSpPr txBox="1"/>
          <p:nvPr/>
        </p:nvSpPr>
        <p:spPr>
          <a:xfrm>
            <a:off x="5029200" y="1676400"/>
            <a:ext cx="4038600" cy="954107"/>
          </a:xfrm>
          <a:prstGeom prst="rect">
            <a:avLst/>
          </a:prstGeom>
          <a:noFill/>
        </p:spPr>
        <p:txBody>
          <a:bodyPr wrap="square" rtlCol="0">
            <a:spAutoFit/>
          </a:bodyPr>
          <a:lstStyle/>
          <a:p>
            <a:pPr algn="ctr"/>
            <a:r>
              <a:rPr lang="en-US" sz="2800" dirty="0" smtClean="0">
                <a:solidFill>
                  <a:srgbClr val="FFFF00"/>
                </a:solidFill>
              </a:rPr>
              <a:t>Precision data to extract QGP drag coefficients</a:t>
            </a:r>
          </a:p>
        </p:txBody>
      </p:sp>
      <p:pic>
        <p:nvPicPr>
          <p:cNvPr id="12" name="Picture 11" descr="figure_charm_final3.png"/>
          <p:cNvPicPr>
            <a:picLocks noChangeAspect="1"/>
          </p:cNvPicPr>
          <p:nvPr/>
        </p:nvPicPr>
        <p:blipFill>
          <a:blip r:embed="rId3" cstate="print"/>
          <a:stretch>
            <a:fillRect/>
          </a:stretch>
        </p:blipFill>
        <p:spPr>
          <a:xfrm>
            <a:off x="152400" y="838200"/>
            <a:ext cx="4724400" cy="5305425"/>
          </a:xfrm>
          <a:prstGeom prst="rect">
            <a:avLst/>
          </a:prstGeom>
        </p:spPr>
      </p:pic>
      <p:pic>
        <p:nvPicPr>
          <p:cNvPr id="14" name="Picture 13" descr="figure_charm_final1.png"/>
          <p:cNvPicPr>
            <a:picLocks noChangeAspect="1"/>
          </p:cNvPicPr>
          <p:nvPr/>
        </p:nvPicPr>
        <p:blipFill>
          <a:blip r:embed="rId4" cstate="print"/>
          <a:stretch>
            <a:fillRect/>
          </a:stretch>
        </p:blipFill>
        <p:spPr>
          <a:xfrm>
            <a:off x="152400" y="838200"/>
            <a:ext cx="4724400" cy="5305425"/>
          </a:xfrm>
          <a:prstGeom prst="rect">
            <a:avLst/>
          </a:prstGeom>
        </p:spPr>
      </p:pic>
      <p:pic>
        <p:nvPicPr>
          <p:cNvPr id="17" name="Picture 16" descr="figure_charm_final1.png"/>
          <p:cNvPicPr>
            <a:picLocks noChangeAspect="1"/>
          </p:cNvPicPr>
          <p:nvPr/>
        </p:nvPicPr>
        <p:blipFill>
          <a:blip r:embed="rId4" cstate="print"/>
          <a:srcRect l="48387" t="2872" r="8065" b="87074"/>
          <a:stretch>
            <a:fillRect/>
          </a:stretch>
        </p:blipFill>
        <p:spPr>
          <a:xfrm>
            <a:off x="2438400" y="990600"/>
            <a:ext cx="2057400" cy="533400"/>
          </a:xfrm>
          <a:prstGeom prst="rect">
            <a:avLst/>
          </a:prstGeom>
        </p:spPr>
      </p:pic>
      <p:grpSp>
        <p:nvGrpSpPr>
          <p:cNvPr id="15" name="Group 14"/>
          <p:cNvGrpSpPr/>
          <p:nvPr/>
        </p:nvGrpSpPr>
        <p:grpSpPr>
          <a:xfrm>
            <a:off x="5410200" y="3886200"/>
            <a:ext cx="3276600" cy="1752600"/>
            <a:chOff x="76201" y="838200"/>
            <a:chExt cx="2971800" cy="1489645"/>
          </a:xfrm>
        </p:grpSpPr>
        <p:pic>
          <p:nvPicPr>
            <p:cNvPr id="18" name="Picture 2" descr="http://www.liv.ac.uk/media/livacuk/nuclearphysics/projects5.png"/>
            <p:cNvPicPr>
              <a:picLocks noChangeAspect="1" noChangeArrowheads="1"/>
            </p:cNvPicPr>
            <p:nvPr/>
          </p:nvPicPr>
          <p:blipFill>
            <a:blip r:embed="rId5" cstate="print"/>
            <a:srcRect b="8129"/>
            <a:stretch>
              <a:fillRect/>
            </a:stretch>
          </p:blipFill>
          <p:spPr bwMode="auto">
            <a:xfrm>
              <a:off x="76201" y="838200"/>
              <a:ext cx="2971800" cy="1489645"/>
            </a:xfrm>
            <a:prstGeom prst="rect">
              <a:avLst/>
            </a:prstGeom>
            <a:noFill/>
          </p:spPr>
        </p:pic>
        <p:sp>
          <p:nvSpPr>
            <p:cNvPr id="19" name="TextBox 18"/>
            <p:cNvSpPr txBox="1"/>
            <p:nvPr/>
          </p:nvSpPr>
          <p:spPr>
            <a:xfrm>
              <a:off x="100268" y="838200"/>
              <a:ext cx="184731" cy="379591"/>
            </a:xfrm>
            <a:prstGeom prst="rect">
              <a:avLst/>
            </a:prstGeom>
            <a:noFill/>
          </p:spPr>
          <p:txBody>
            <a:bodyPr wrap="none" rtlCol="0">
              <a:spAutoFit/>
            </a:bodyPr>
            <a:lstStyle/>
            <a:p>
              <a:endParaRPr lang="en-US" sz="2800" b="1" baseline="-25000" dirty="0" smtClean="0">
                <a:solidFill>
                  <a:srgbClr val="7030A0"/>
                </a:solidFill>
              </a:endParaRPr>
            </a:p>
          </p:txBody>
        </p:sp>
      </p:grpSp>
      <p:sp>
        <p:nvSpPr>
          <p:cNvPr id="21" name="TextBox 20"/>
          <p:cNvSpPr txBox="1"/>
          <p:nvPr/>
        </p:nvSpPr>
        <p:spPr>
          <a:xfrm>
            <a:off x="4953000" y="5657671"/>
            <a:ext cx="4267200" cy="1200329"/>
          </a:xfrm>
          <a:prstGeom prst="rect">
            <a:avLst/>
          </a:prstGeom>
          <a:noFill/>
        </p:spPr>
        <p:txBody>
          <a:bodyPr wrap="square" rtlCol="0">
            <a:spAutoFit/>
          </a:bodyPr>
          <a:lstStyle/>
          <a:p>
            <a:pPr algn="ctr">
              <a:buFont typeface="Arial" pitchFamily="34" charset="0"/>
              <a:buChar char="•"/>
            </a:pPr>
            <a:r>
              <a:rPr lang="en-US" sz="2400" dirty="0" smtClean="0">
                <a:solidFill>
                  <a:schemeClr val="bg1"/>
                </a:solidFill>
              </a:rPr>
              <a:t> US Expertise at RHIC applied at LHC</a:t>
            </a:r>
          </a:p>
          <a:p>
            <a:pPr algn="ctr">
              <a:buFont typeface="Arial" pitchFamily="34" charset="0"/>
              <a:buChar char="•"/>
            </a:pPr>
            <a:r>
              <a:rPr lang="en-US" sz="2400" dirty="0" smtClean="0">
                <a:solidFill>
                  <a:schemeClr val="bg1"/>
                </a:solidFill>
              </a:rPr>
              <a:t> US Leadership Roles </a:t>
            </a:r>
          </a:p>
        </p:txBody>
      </p:sp>
      <p:sp>
        <p:nvSpPr>
          <p:cNvPr id="23" name="Right Arrow 22"/>
          <p:cNvSpPr/>
          <p:nvPr/>
        </p:nvSpPr>
        <p:spPr>
          <a:xfrm>
            <a:off x="762000" y="1066800"/>
            <a:ext cx="533400" cy="533400"/>
          </a:xfrm>
          <a:prstGeom prst="rightArrow">
            <a:avLst/>
          </a:prstGeom>
          <a:solidFill>
            <a:srgbClr val="FF99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rot="5400000">
            <a:off x="3352800" y="2133600"/>
            <a:ext cx="685800" cy="533400"/>
          </a:xfrm>
          <a:prstGeom prst="rightArrow">
            <a:avLst/>
          </a:prstGeom>
          <a:solidFill>
            <a:srgbClr val="FF99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757646" y="1669868"/>
            <a:ext cx="1645920" cy="1217023"/>
          </a:xfrm>
          <a:custGeom>
            <a:avLst/>
            <a:gdLst>
              <a:gd name="connsiteX0" fmla="*/ 0 w 1645920"/>
              <a:gd name="connsiteY0" fmla="*/ 838201 h 1217023"/>
              <a:gd name="connsiteX1" fmla="*/ 261257 w 1645920"/>
              <a:gd name="connsiteY1" fmla="*/ 381001 h 1217023"/>
              <a:gd name="connsiteX2" fmla="*/ 548640 w 1645920"/>
              <a:gd name="connsiteY2" fmla="*/ 41366 h 1217023"/>
              <a:gd name="connsiteX3" fmla="*/ 914400 w 1645920"/>
              <a:gd name="connsiteY3" fmla="*/ 132806 h 1217023"/>
              <a:gd name="connsiteX4" fmla="*/ 1214845 w 1645920"/>
              <a:gd name="connsiteY4" fmla="*/ 616132 h 1217023"/>
              <a:gd name="connsiteX5" fmla="*/ 1515291 w 1645920"/>
              <a:gd name="connsiteY5" fmla="*/ 1060269 h 1217023"/>
              <a:gd name="connsiteX6" fmla="*/ 1645920 w 1645920"/>
              <a:gd name="connsiteY6" fmla="*/ 1217023 h 121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920" h="1217023">
                <a:moveTo>
                  <a:pt x="0" y="838201"/>
                </a:moveTo>
                <a:cubicBezTo>
                  <a:pt x="84908" y="676004"/>
                  <a:pt x="169817" y="513807"/>
                  <a:pt x="261257" y="381001"/>
                </a:cubicBezTo>
                <a:cubicBezTo>
                  <a:pt x="352697" y="248195"/>
                  <a:pt x="439783" y="82732"/>
                  <a:pt x="548640" y="41366"/>
                </a:cubicBezTo>
                <a:cubicBezTo>
                  <a:pt x="657497" y="0"/>
                  <a:pt x="803366" y="37012"/>
                  <a:pt x="914400" y="132806"/>
                </a:cubicBezTo>
                <a:cubicBezTo>
                  <a:pt x="1025434" y="228600"/>
                  <a:pt x="1114696" y="461555"/>
                  <a:pt x="1214845" y="616132"/>
                </a:cubicBezTo>
                <a:cubicBezTo>
                  <a:pt x="1314994" y="770709"/>
                  <a:pt x="1443445" y="960121"/>
                  <a:pt x="1515291" y="1060269"/>
                </a:cubicBezTo>
                <a:cubicBezTo>
                  <a:pt x="1587137" y="1160417"/>
                  <a:pt x="1616528" y="1188720"/>
                  <a:pt x="1645920" y="1217023"/>
                </a:cubicBezTo>
              </a:path>
            </a:pathLst>
          </a:custGeom>
          <a:ln w="76200">
            <a:solidFill>
              <a:srgbClr val="FF99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p:cNvSpPr txBox="1"/>
          <p:nvPr/>
        </p:nvSpPr>
        <p:spPr>
          <a:xfrm>
            <a:off x="4953000" y="3429000"/>
            <a:ext cx="4191000" cy="461665"/>
          </a:xfrm>
          <a:prstGeom prst="rect">
            <a:avLst/>
          </a:prstGeom>
          <a:solidFill>
            <a:srgbClr val="C00000"/>
          </a:solidFill>
        </p:spPr>
        <p:txBody>
          <a:bodyPr wrap="square" rtlCol="0">
            <a:spAutoFit/>
          </a:bodyPr>
          <a:lstStyle/>
          <a:p>
            <a:pPr algn="ctr"/>
            <a:r>
              <a:rPr lang="en-US" sz="2400" dirty="0" smtClean="0">
                <a:solidFill>
                  <a:schemeClr val="bg1"/>
                </a:solidFill>
              </a:rPr>
              <a:t>LHC – ALICE upgrades 2020-23</a:t>
            </a:r>
          </a:p>
        </p:txBody>
      </p:sp>
      <p:pic>
        <p:nvPicPr>
          <p:cNvPr id="29" name="Picture 1"/>
          <p:cNvPicPr>
            <a:picLocks noChangeAspect="1" noChangeArrowheads="1"/>
          </p:cNvPicPr>
          <p:nvPr/>
        </p:nvPicPr>
        <p:blipFill>
          <a:blip r:embed="rId6" cstate="print"/>
          <a:srcRect/>
          <a:stretch>
            <a:fillRect/>
          </a:stretch>
        </p:blipFill>
        <p:spPr bwMode="auto">
          <a:xfrm>
            <a:off x="0" y="3429000"/>
            <a:ext cx="9144000" cy="2743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up)">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left)">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6" grpId="0" animBg="1"/>
      <p:bldP spid="22" grpId="0"/>
      <p:bldP spid="11" grpId="0"/>
      <p:bldP spid="21" grpId="0"/>
      <p:bldP spid="23" grpId="0" animBg="1"/>
      <p:bldP spid="24" grpId="0" animBg="1"/>
      <p:bldP spid="26"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41347" y="76200"/>
            <a:ext cx="4969053" cy="584775"/>
          </a:xfrm>
          <a:prstGeom prst="rect">
            <a:avLst/>
          </a:prstGeom>
          <a:noFill/>
        </p:spPr>
        <p:txBody>
          <a:bodyPr wrap="none" rtlCol="0">
            <a:spAutoFit/>
          </a:bodyPr>
          <a:lstStyle/>
          <a:p>
            <a:r>
              <a:rPr lang="en-US" sz="3200" u="sng" dirty="0" smtClean="0">
                <a:solidFill>
                  <a:schemeClr val="bg1"/>
                </a:solidFill>
              </a:rPr>
              <a:t>Doping the QGP with Quarks</a:t>
            </a:r>
          </a:p>
        </p:txBody>
      </p:sp>
      <p:sp>
        <p:nvSpPr>
          <p:cNvPr id="5" name="TextBox 4"/>
          <p:cNvSpPr txBox="1"/>
          <p:nvPr/>
        </p:nvSpPr>
        <p:spPr>
          <a:xfrm>
            <a:off x="76200" y="1054417"/>
            <a:ext cx="3886200" cy="4431983"/>
          </a:xfrm>
          <a:prstGeom prst="rect">
            <a:avLst/>
          </a:prstGeom>
          <a:noFill/>
        </p:spPr>
        <p:txBody>
          <a:bodyPr wrap="square" rtlCol="0">
            <a:spAutoFit/>
          </a:bodyPr>
          <a:lstStyle/>
          <a:p>
            <a:pPr algn="ctr"/>
            <a:r>
              <a:rPr lang="en-US" sz="2800" dirty="0" smtClean="0">
                <a:solidFill>
                  <a:schemeClr val="bg1"/>
                </a:solidFill>
              </a:rPr>
              <a:t>Lower collision energies yield QGP with </a:t>
            </a:r>
          </a:p>
          <a:p>
            <a:pPr algn="ctr"/>
            <a:r>
              <a:rPr lang="en-US" sz="2800" dirty="0" smtClean="0">
                <a:solidFill>
                  <a:schemeClr val="bg1"/>
                </a:solidFill>
              </a:rPr>
              <a:t>larger baryon </a:t>
            </a:r>
          </a:p>
          <a:p>
            <a:pPr algn="ctr"/>
            <a:r>
              <a:rPr lang="en-US" sz="2800" dirty="0" smtClean="0">
                <a:solidFill>
                  <a:schemeClr val="bg1"/>
                </a:solidFill>
              </a:rPr>
              <a:t>chemical potential (</a:t>
            </a:r>
            <a:r>
              <a:rPr lang="en-US" sz="2800" dirty="0" err="1" smtClean="0">
                <a:solidFill>
                  <a:schemeClr val="bg1"/>
                </a:solidFill>
                <a:latin typeface="Symbol" pitchFamily="18" charset="2"/>
              </a:rPr>
              <a:t>m</a:t>
            </a:r>
            <a:r>
              <a:rPr lang="en-US" sz="2800" baseline="-25000" dirty="0" err="1" smtClean="0">
                <a:solidFill>
                  <a:schemeClr val="bg1"/>
                </a:solidFill>
              </a:rPr>
              <a:t>B</a:t>
            </a:r>
            <a:r>
              <a:rPr lang="en-US" sz="2800" dirty="0" smtClean="0">
                <a:solidFill>
                  <a:schemeClr val="bg1"/>
                </a:solidFill>
              </a:rPr>
              <a:t>)</a:t>
            </a:r>
          </a:p>
          <a:p>
            <a:pPr algn="ctr"/>
            <a:r>
              <a:rPr lang="en-US" sz="1400" dirty="0" smtClean="0">
                <a:solidFill>
                  <a:schemeClr val="bg1"/>
                </a:solidFill>
              </a:rPr>
              <a:t> </a:t>
            </a:r>
          </a:p>
          <a:p>
            <a:pPr algn="ctr"/>
            <a:r>
              <a:rPr lang="en-US" sz="2800" dirty="0" smtClean="0">
                <a:solidFill>
                  <a:schemeClr val="bg1"/>
                </a:solidFill>
              </a:rPr>
              <a:t>2007  - priority to have pilot Beam Energy Scan</a:t>
            </a:r>
          </a:p>
          <a:p>
            <a:pPr algn="ctr"/>
            <a:r>
              <a:rPr lang="en-US" sz="1600" dirty="0" smtClean="0">
                <a:solidFill>
                  <a:schemeClr val="bg1"/>
                </a:solidFill>
              </a:rPr>
              <a:t> </a:t>
            </a:r>
          </a:p>
          <a:p>
            <a:pPr marL="342900" indent="-342900" algn="ctr"/>
            <a:r>
              <a:rPr lang="en-US" sz="2800" dirty="0" smtClean="0">
                <a:solidFill>
                  <a:schemeClr val="bg1"/>
                </a:solidFill>
              </a:rPr>
              <a:t>Energies Run:</a:t>
            </a:r>
          </a:p>
          <a:p>
            <a:pPr marL="342900" indent="-342900" algn="ctr"/>
            <a:r>
              <a:rPr lang="en-US" sz="2800" dirty="0" smtClean="0">
                <a:solidFill>
                  <a:schemeClr val="bg1"/>
                </a:solidFill>
              </a:rPr>
              <a:t>7.7, 11.5, 14.5, 19.6, 27, 39, 62, 200 </a:t>
            </a:r>
            <a:r>
              <a:rPr lang="en-US" sz="2800" dirty="0" err="1" smtClean="0">
                <a:solidFill>
                  <a:schemeClr val="bg1"/>
                </a:solidFill>
              </a:rPr>
              <a:t>GeV</a:t>
            </a:r>
            <a:endParaRPr lang="en-US" altLang="zh-CN" sz="2800" dirty="0" smtClean="0">
              <a:solidFill>
                <a:schemeClr val="bg1"/>
              </a:solidFill>
            </a:endParaRPr>
          </a:p>
        </p:txBody>
      </p:sp>
      <p:pic>
        <p:nvPicPr>
          <p:cNvPr id="6" name="Picture 1"/>
          <p:cNvPicPr>
            <a:picLocks noChangeAspect="1" noChangeArrowheads="1"/>
          </p:cNvPicPr>
          <p:nvPr/>
        </p:nvPicPr>
        <p:blipFill>
          <a:blip r:embed="rId2" cstate="print">
            <a:grayscl/>
          </a:blip>
          <a:srcRect/>
          <a:stretch>
            <a:fillRect/>
          </a:stretch>
        </p:blipFill>
        <p:spPr bwMode="auto">
          <a:xfrm>
            <a:off x="4029075" y="914400"/>
            <a:ext cx="4886325" cy="4800600"/>
          </a:xfrm>
          <a:prstGeom prst="rect">
            <a:avLst/>
          </a:prstGeom>
          <a:noFill/>
          <a:ln w="9525">
            <a:noFill/>
            <a:miter lim="800000"/>
            <a:headEnd/>
            <a:tailEnd/>
          </a:ln>
        </p:spPr>
      </p:pic>
      <p:sp>
        <p:nvSpPr>
          <p:cNvPr id="7" name="TextBox 6"/>
          <p:cNvSpPr txBox="1"/>
          <p:nvPr/>
        </p:nvSpPr>
        <p:spPr>
          <a:xfrm>
            <a:off x="2881991" y="6019800"/>
            <a:ext cx="3442609" cy="584775"/>
          </a:xfrm>
          <a:prstGeom prst="rect">
            <a:avLst/>
          </a:prstGeom>
          <a:noFill/>
        </p:spPr>
        <p:txBody>
          <a:bodyPr wrap="none" rtlCol="0">
            <a:spAutoFit/>
          </a:bodyPr>
          <a:lstStyle/>
          <a:p>
            <a:r>
              <a:rPr lang="en-US" sz="3200" dirty="0" smtClean="0">
                <a:solidFill>
                  <a:srgbClr val="FFFF00"/>
                </a:solidFill>
              </a:rPr>
              <a:t>What did we learn?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p:cNvPicPr>
            <a:picLocks noChangeAspect="1" noChangeArrowheads="1"/>
          </p:cNvPicPr>
          <p:nvPr/>
        </p:nvPicPr>
        <p:blipFill>
          <a:blip r:embed="rId2" cstate="print"/>
          <a:srcRect/>
          <a:stretch>
            <a:fillRect/>
          </a:stretch>
        </p:blipFill>
        <p:spPr bwMode="auto">
          <a:xfrm>
            <a:off x="914400" y="762000"/>
            <a:ext cx="7234886" cy="4267200"/>
          </a:xfrm>
          <a:prstGeom prst="rect">
            <a:avLst/>
          </a:prstGeom>
          <a:noFill/>
          <a:ln w="9525">
            <a:noFill/>
            <a:miter lim="800000"/>
            <a:headEnd/>
            <a:tailEnd/>
          </a:ln>
        </p:spPr>
      </p:pic>
      <p:sp>
        <p:nvSpPr>
          <p:cNvPr id="5" name="TextBox 4"/>
          <p:cNvSpPr txBox="1"/>
          <p:nvPr/>
        </p:nvSpPr>
        <p:spPr>
          <a:xfrm>
            <a:off x="2209800" y="76200"/>
            <a:ext cx="4750596" cy="584775"/>
          </a:xfrm>
          <a:prstGeom prst="rect">
            <a:avLst/>
          </a:prstGeom>
          <a:noFill/>
        </p:spPr>
        <p:txBody>
          <a:bodyPr wrap="none" rtlCol="0">
            <a:spAutoFit/>
          </a:bodyPr>
          <a:lstStyle/>
          <a:p>
            <a:r>
              <a:rPr lang="en-US" sz="3200" u="sng" dirty="0" smtClean="0">
                <a:solidFill>
                  <a:schemeClr val="bg1"/>
                </a:solidFill>
              </a:rPr>
              <a:t>Not just a cartoon anymore</a:t>
            </a:r>
          </a:p>
        </p:txBody>
      </p:sp>
      <p:sp>
        <p:nvSpPr>
          <p:cNvPr id="6" name="TextBox 5"/>
          <p:cNvSpPr txBox="1"/>
          <p:nvPr/>
        </p:nvSpPr>
        <p:spPr>
          <a:xfrm>
            <a:off x="381000" y="5029200"/>
            <a:ext cx="8805809" cy="1815882"/>
          </a:xfrm>
          <a:prstGeom prst="rect">
            <a:avLst/>
          </a:prstGeom>
          <a:noFill/>
        </p:spPr>
        <p:txBody>
          <a:bodyPr wrap="none" rtlCol="0">
            <a:spAutoFit/>
          </a:bodyPr>
          <a:lstStyle/>
          <a:p>
            <a:pPr>
              <a:buFont typeface="Arial" pitchFamily="34" charset="0"/>
              <a:buChar char="•"/>
            </a:pPr>
            <a:r>
              <a:rPr lang="en-US" sz="2800" dirty="0" smtClean="0">
                <a:solidFill>
                  <a:schemeClr val="bg1"/>
                </a:solidFill>
              </a:rPr>
              <a:t> Trajectories – hydrodynamic model constrained by data</a:t>
            </a:r>
          </a:p>
          <a:p>
            <a:pPr>
              <a:buFont typeface="Arial" pitchFamily="34" charset="0"/>
              <a:buChar char="•"/>
            </a:pPr>
            <a:r>
              <a:rPr lang="en-US" sz="2800" dirty="0" smtClean="0">
                <a:solidFill>
                  <a:schemeClr val="bg1"/>
                </a:solidFill>
              </a:rPr>
              <a:t> Red points – measured </a:t>
            </a:r>
            <a:r>
              <a:rPr lang="en-US" sz="2800" dirty="0" err="1" smtClean="0">
                <a:solidFill>
                  <a:schemeClr val="bg1"/>
                </a:solidFill>
              </a:rPr>
              <a:t>hadronic</a:t>
            </a:r>
            <a:r>
              <a:rPr lang="en-US" sz="2800" dirty="0" smtClean="0">
                <a:solidFill>
                  <a:schemeClr val="bg1"/>
                </a:solidFill>
              </a:rPr>
              <a:t> freeze-out points</a:t>
            </a:r>
          </a:p>
          <a:p>
            <a:pPr>
              <a:buFont typeface="Arial" pitchFamily="34" charset="0"/>
              <a:buChar char="•"/>
            </a:pPr>
            <a:r>
              <a:rPr lang="en-US" sz="2800" dirty="0" smtClean="0">
                <a:solidFill>
                  <a:schemeClr val="bg1"/>
                </a:solidFill>
              </a:rPr>
              <a:t> Confirmed that all energies have droplets in QGP phase</a:t>
            </a:r>
          </a:p>
          <a:p>
            <a:pPr>
              <a:buFont typeface="Arial" pitchFamily="34" charset="0"/>
              <a:buChar char="•"/>
            </a:pPr>
            <a:r>
              <a:rPr lang="en-US" sz="2800" dirty="0" smtClean="0">
                <a:solidFill>
                  <a:schemeClr val="bg1"/>
                </a:solidFill>
              </a:rPr>
              <a:t> Lattice QCD indicates if Critical Point exists, </a:t>
            </a:r>
            <a:r>
              <a:rPr lang="en-US" sz="2800" dirty="0" err="1" smtClean="0">
                <a:solidFill>
                  <a:schemeClr val="bg1"/>
                </a:solidFill>
                <a:latin typeface="Symbol" pitchFamily="18" charset="2"/>
              </a:rPr>
              <a:t>m</a:t>
            </a:r>
            <a:r>
              <a:rPr lang="en-US" sz="2800" baseline="-25000" dirty="0" err="1" smtClean="0">
                <a:solidFill>
                  <a:schemeClr val="bg1"/>
                </a:solidFill>
              </a:rPr>
              <a:t>B</a:t>
            </a:r>
            <a:r>
              <a:rPr lang="en-US" sz="2800" dirty="0" smtClean="0">
                <a:solidFill>
                  <a:schemeClr val="bg1"/>
                </a:solidFill>
              </a:rPr>
              <a:t> &gt; 200 </a:t>
            </a:r>
            <a:r>
              <a:rPr lang="en-US" sz="2800" dirty="0" err="1" smtClean="0">
                <a:solidFill>
                  <a:schemeClr val="bg1"/>
                </a:solidFill>
              </a:rPr>
              <a:t>MeV</a:t>
            </a:r>
            <a:r>
              <a:rPr lang="en-US" sz="2800" dirty="0" smtClean="0">
                <a:solidFill>
                  <a:schemeClr val="bg1"/>
                </a:solidFill>
              </a:rPr>
              <a:t> </a:t>
            </a:r>
          </a:p>
        </p:txBody>
      </p:sp>
      <p:grpSp>
        <p:nvGrpSpPr>
          <p:cNvPr id="13" name="Group 12"/>
          <p:cNvGrpSpPr/>
          <p:nvPr/>
        </p:nvGrpSpPr>
        <p:grpSpPr>
          <a:xfrm>
            <a:off x="1143000" y="563521"/>
            <a:ext cx="6781800" cy="6294479"/>
            <a:chOff x="-4191000" y="1905000"/>
            <a:chExt cx="6781800" cy="6294479"/>
          </a:xfrm>
        </p:grpSpPr>
        <p:pic>
          <p:nvPicPr>
            <p:cNvPr id="10" name="Picture 8" descr="http://2.bp.blogspot.com/-AsDLiRVS1Fg/ULq_Zx7XKWI/AAAAAAAAAM0/iaGSiLlnKmU/s1600/magnifying%2Bglass.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191000" y="1905000"/>
              <a:ext cx="6781800" cy="6294479"/>
            </a:xfrm>
            <a:prstGeom prst="rect">
              <a:avLst/>
            </a:prstGeom>
            <a:noFill/>
          </p:spPr>
        </p:pic>
        <p:pic>
          <p:nvPicPr>
            <p:cNvPr id="12" name="Picture 1"/>
            <p:cNvPicPr>
              <a:picLocks noChangeAspect="1" noChangeArrowheads="1"/>
            </p:cNvPicPr>
            <p:nvPr/>
          </p:nvPicPr>
          <p:blipFill>
            <a:blip r:embed="rId2" cstate="print"/>
            <a:srcRect l="19861" t="23044" r="50498" b="32992"/>
            <a:stretch>
              <a:fillRect/>
            </a:stretch>
          </p:blipFill>
          <p:spPr bwMode="auto">
            <a:xfrm>
              <a:off x="-3733800" y="2402542"/>
              <a:ext cx="3428999" cy="3160058"/>
            </a:xfrm>
            <a:prstGeom prst="ellipse">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right)">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4495800" y="6334780"/>
            <a:ext cx="4419600" cy="523220"/>
          </a:xfrm>
          <a:prstGeom prst="rect">
            <a:avLst/>
          </a:prstGeom>
          <a:solidFill>
            <a:srgbClr val="FF0000"/>
          </a:solidFill>
        </p:spPr>
        <p:txBody>
          <a:bodyPr wrap="square">
            <a:spAutoFit/>
          </a:bodyPr>
          <a:lstStyle/>
          <a:p>
            <a:pPr lvl="0"/>
            <a:r>
              <a:rPr lang="en-US" sz="2800" dirty="0" smtClean="0">
                <a:solidFill>
                  <a:schemeClr val="bg1"/>
                </a:solidFill>
              </a:rPr>
              <a:t>BES-2 Data Taking 2019-2020</a:t>
            </a:r>
          </a:p>
        </p:txBody>
      </p:sp>
      <p:sp>
        <p:nvSpPr>
          <p:cNvPr id="15" name="TextBox 14"/>
          <p:cNvSpPr txBox="1"/>
          <p:nvPr/>
        </p:nvSpPr>
        <p:spPr>
          <a:xfrm>
            <a:off x="2971800" y="-76200"/>
            <a:ext cx="3248069" cy="584775"/>
          </a:xfrm>
          <a:prstGeom prst="rect">
            <a:avLst/>
          </a:prstGeom>
          <a:noFill/>
        </p:spPr>
        <p:txBody>
          <a:bodyPr wrap="none" rtlCol="0">
            <a:spAutoFit/>
          </a:bodyPr>
          <a:lstStyle/>
          <a:p>
            <a:r>
              <a:rPr lang="en-US" sz="3200" u="sng" dirty="0" smtClean="0">
                <a:solidFill>
                  <a:schemeClr val="bg1"/>
                </a:solidFill>
              </a:rPr>
              <a:t>Critical Point Hints</a:t>
            </a:r>
          </a:p>
        </p:txBody>
      </p:sp>
      <p:pic>
        <p:nvPicPr>
          <p:cNvPr id="51204" name="Picture 4"/>
          <p:cNvPicPr>
            <a:picLocks noChangeAspect="1" noChangeArrowheads="1"/>
          </p:cNvPicPr>
          <p:nvPr/>
        </p:nvPicPr>
        <p:blipFill>
          <a:blip r:embed="rId2" cstate="print"/>
          <a:srcRect b="26660"/>
          <a:stretch>
            <a:fillRect/>
          </a:stretch>
        </p:blipFill>
        <p:spPr bwMode="auto">
          <a:xfrm>
            <a:off x="0" y="566755"/>
            <a:ext cx="4267200" cy="6291245"/>
          </a:xfrm>
          <a:prstGeom prst="rect">
            <a:avLst/>
          </a:prstGeom>
          <a:noFill/>
          <a:ln w="9525">
            <a:noFill/>
            <a:miter lim="800000"/>
            <a:headEnd/>
            <a:tailEnd/>
          </a:ln>
        </p:spPr>
      </p:pic>
      <p:pic>
        <p:nvPicPr>
          <p:cNvPr id="51205" name="Picture 5"/>
          <p:cNvPicPr>
            <a:picLocks noChangeAspect="1" noChangeArrowheads="1"/>
          </p:cNvPicPr>
          <p:nvPr/>
        </p:nvPicPr>
        <p:blipFill>
          <a:blip r:embed="rId3" cstate="print"/>
          <a:srcRect/>
          <a:stretch>
            <a:fillRect/>
          </a:stretch>
        </p:blipFill>
        <p:spPr bwMode="auto">
          <a:xfrm>
            <a:off x="0" y="545549"/>
            <a:ext cx="4343399" cy="6312452"/>
          </a:xfrm>
          <a:prstGeom prst="rect">
            <a:avLst/>
          </a:prstGeom>
          <a:noFill/>
          <a:ln w="9525">
            <a:noFill/>
            <a:miter lim="800000"/>
            <a:headEnd/>
            <a:tailEnd/>
          </a:ln>
        </p:spPr>
      </p:pic>
      <p:sp>
        <p:nvSpPr>
          <p:cNvPr id="19" name="TextBox 18"/>
          <p:cNvSpPr txBox="1"/>
          <p:nvPr/>
        </p:nvSpPr>
        <p:spPr>
          <a:xfrm>
            <a:off x="4343400" y="533400"/>
            <a:ext cx="4800600" cy="3293209"/>
          </a:xfrm>
          <a:prstGeom prst="rect">
            <a:avLst/>
          </a:prstGeom>
          <a:noFill/>
        </p:spPr>
        <p:txBody>
          <a:bodyPr wrap="square" rtlCol="0">
            <a:spAutoFit/>
          </a:bodyPr>
          <a:lstStyle/>
          <a:p>
            <a:pPr algn="ctr"/>
            <a:r>
              <a:rPr lang="en-US" sz="2800" dirty="0" smtClean="0">
                <a:solidFill>
                  <a:srgbClr val="FFFF00"/>
                </a:solidFill>
              </a:rPr>
              <a:t>Minimum in v</a:t>
            </a:r>
            <a:r>
              <a:rPr lang="en-US" sz="2800" baseline="-25000" dirty="0" smtClean="0">
                <a:solidFill>
                  <a:srgbClr val="FFFF00"/>
                </a:solidFill>
              </a:rPr>
              <a:t>1</a:t>
            </a:r>
            <a:r>
              <a:rPr lang="en-US" sz="2800" dirty="0" smtClean="0">
                <a:solidFill>
                  <a:srgbClr val="FFFF00"/>
                </a:solidFill>
              </a:rPr>
              <a:t> slope was predicted as consequence of the softening of the equation of state in the transition region.</a:t>
            </a:r>
          </a:p>
          <a:p>
            <a:pPr algn="ctr"/>
            <a:endParaRPr lang="en-US" sz="2800" dirty="0" smtClean="0">
              <a:solidFill>
                <a:schemeClr val="bg1"/>
              </a:solidFill>
            </a:endParaRPr>
          </a:p>
          <a:p>
            <a:pPr algn="ctr"/>
            <a:r>
              <a:rPr lang="en-US" sz="2800" dirty="0" smtClean="0">
                <a:solidFill>
                  <a:srgbClr val="22FE22"/>
                </a:solidFill>
              </a:rPr>
              <a:t>Net-proton fluctuations,</a:t>
            </a:r>
            <a:r>
              <a:rPr lang="en-US" sz="2800" dirty="0" smtClean="0">
                <a:solidFill>
                  <a:srgbClr val="22FE22"/>
                </a:solidFill>
                <a:sym typeface="Wingdings" pitchFamily="2" charset="2"/>
              </a:rPr>
              <a:t> proximity to critical point?</a:t>
            </a:r>
            <a:endParaRPr lang="en-US" sz="2800" dirty="0" smtClean="0">
              <a:solidFill>
                <a:srgbClr val="22FE22"/>
              </a:solidFill>
            </a:endParaRPr>
          </a:p>
          <a:p>
            <a:pPr algn="ctr"/>
            <a:endParaRPr lang="en-US" sz="1200" dirty="0" smtClean="0">
              <a:solidFill>
                <a:schemeClr val="bg1"/>
              </a:solidFill>
            </a:endParaRPr>
          </a:p>
        </p:txBody>
      </p:sp>
      <p:grpSp>
        <p:nvGrpSpPr>
          <p:cNvPr id="27" name="Group 26"/>
          <p:cNvGrpSpPr/>
          <p:nvPr/>
        </p:nvGrpSpPr>
        <p:grpSpPr>
          <a:xfrm>
            <a:off x="4800600" y="3733800"/>
            <a:ext cx="3813627" cy="2438400"/>
            <a:chOff x="-2590800" y="2057400"/>
            <a:chExt cx="6709227" cy="4538663"/>
          </a:xfrm>
        </p:grpSpPr>
        <p:pic>
          <p:nvPicPr>
            <p:cNvPr id="23" name="Picture 1"/>
            <p:cNvPicPr>
              <a:picLocks noChangeAspect="1" noChangeArrowheads="1"/>
            </p:cNvPicPr>
            <p:nvPr/>
          </p:nvPicPr>
          <p:blipFill>
            <a:blip r:embed="rId4" cstate="print"/>
            <a:srcRect l="10199"/>
            <a:stretch>
              <a:fillRect/>
            </a:stretch>
          </p:blipFill>
          <p:spPr bwMode="auto">
            <a:xfrm>
              <a:off x="-2590800" y="2057400"/>
              <a:ext cx="6709227" cy="4538663"/>
            </a:xfrm>
            <a:prstGeom prst="rect">
              <a:avLst/>
            </a:prstGeom>
            <a:noFill/>
            <a:ln w="9525">
              <a:noFill/>
              <a:miter lim="800000"/>
              <a:headEnd/>
              <a:tailEnd/>
            </a:ln>
          </p:spPr>
        </p:pic>
        <p:sp>
          <p:nvSpPr>
            <p:cNvPr id="26" name="Rectangle 25"/>
            <p:cNvSpPr/>
            <p:nvPr/>
          </p:nvSpPr>
          <p:spPr>
            <a:xfrm>
              <a:off x="-2133600" y="2743200"/>
              <a:ext cx="5791200" cy="297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p:cNvCxnSpPr/>
            <p:nvPr/>
          </p:nvCxnSpPr>
          <p:spPr>
            <a:xfrm>
              <a:off x="-2286000" y="4876800"/>
              <a:ext cx="59436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5057404" y="4154269"/>
            <a:ext cx="1876796" cy="646331"/>
          </a:xfrm>
          <a:prstGeom prst="rect">
            <a:avLst/>
          </a:prstGeom>
          <a:noFill/>
        </p:spPr>
        <p:txBody>
          <a:bodyPr wrap="none" rtlCol="0">
            <a:spAutoFit/>
          </a:bodyPr>
          <a:lstStyle/>
          <a:p>
            <a:pPr algn="ctr"/>
            <a:r>
              <a:rPr lang="en-US" dirty="0" smtClean="0"/>
              <a:t>Possible Scenario</a:t>
            </a:r>
          </a:p>
          <a:p>
            <a:pPr algn="ctr"/>
            <a:r>
              <a:rPr lang="en-US" dirty="0" smtClean="0"/>
              <a:t>Near Critical Point</a:t>
            </a:r>
          </a:p>
        </p:txBody>
      </p:sp>
      <p:pic>
        <p:nvPicPr>
          <p:cNvPr id="33793" name="Picture 1"/>
          <p:cNvPicPr>
            <a:picLocks noChangeAspect="1" noChangeArrowheads="1"/>
          </p:cNvPicPr>
          <p:nvPr/>
        </p:nvPicPr>
        <p:blipFill>
          <a:blip r:embed="rId5" cstate="print">
            <a:clrChange>
              <a:clrFrom>
                <a:srgbClr val="0D0D0D"/>
              </a:clrFrom>
              <a:clrTo>
                <a:srgbClr val="0D0D0D">
                  <a:alpha val="0"/>
                </a:srgbClr>
              </a:clrTo>
            </a:clrChange>
          </a:blip>
          <a:srcRect l="29283" t="23958" r="44363" b="45834"/>
          <a:stretch>
            <a:fillRect/>
          </a:stretch>
        </p:blipFill>
        <p:spPr bwMode="auto">
          <a:xfrm>
            <a:off x="4953000" y="3810000"/>
            <a:ext cx="3429000" cy="2209800"/>
          </a:xfrm>
          <a:prstGeom prst="rect">
            <a:avLst/>
          </a:prstGeom>
          <a:noFill/>
          <a:ln w="9525">
            <a:noFill/>
            <a:miter lim="800000"/>
            <a:headEnd/>
            <a:tailEnd/>
          </a:ln>
        </p:spPr>
      </p:pic>
      <p:sp>
        <p:nvSpPr>
          <p:cNvPr id="16" name="Rectangle 15"/>
          <p:cNvSpPr/>
          <p:nvPr/>
        </p:nvSpPr>
        <p:spPr>
          <a:xfrm>
            <a:off x="685800" y="2743200"/>
            <a:ext cx="3429000" cy="17526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85800" y="4572000"/>
            <a:ext cx="3429000" cy="1752600"/>
          </a:xfrm>
          <a:prstGeom prst="rect">
            <a:avLst/>
          </a:prstGeom>
          <a:noFill/>
          <a:ln w="76200">
            <a:solidFill>
              <a:srgbClr val="22F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7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20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3" grpId="0"/>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0" y="3809999"/>
            <a:ext cx="4038600" cy="297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476904" y="4114799"/>
            <a:ext cx="4133696" cy="954107"/>
          </a:xfrm>
          <a:prstGeom prst="rect">
            <a:avLst/>
          </a:prstGeom>
          <a:noFill/>
        </p:spPr>
        <p:txBody>
          <a:bodyPr wrap="none" rtlCol="0">
            <a:spAutoFit/>
          </a:bodyPr>
          <a:lstStyle/>
          <a:p>
            <a:pPr algn="ctr"/>
            <a:r>
              <a:rPr lang="en-US" sz="2800" dirty="0" smtClean="0">
                <a:solidFill>
                  <a:schemeClr val="bg1"/>
                </a:solidFill>
              </a:rPr>
              <a:t>RHIC electron cooling</a:t>
            </a:r>
          </a:p>
          <a:p>
            <a:pPr algn="ctr"/>
            <a:r>
              <a:rPr lang="en-US" sz="2800" dirty="0" smtClean="0">
                <a:solidFill>
                  <a:schemeClr val="bg1"/>
                </a:solidFill>
              </a:rPr>
              <a:t>20 year program </a:t>
            </a:r>
            <a:r>
              <a:rPr lang="en-US" sz="2800" dirty="0" smtClean="0">
                <a:solidFill>
                  <a:schemeClr val="bg1"/>
                </a:solidFill>
                <a:sym typeface="Wingdings" pitchFamily="2" charset="2"/>
              </a:rPr>
              <a:t> 2 years</a:t>
            </a:r>
            <a:endParaRPr lang="en-US" sz="2800" dirty="0" smtClean="0">
              <a:solidFill>
                <a:schemeClr val="bg1"/>
              </a:solidFill>
            </a:endParaRPr>
          </a:p>
        </p:txBody>
      </p:sp>
      <p:sp>
        <p:nvSpPr>
          <p:cNvPr id="18" name="TextBox 17"/>
          <p:cNvSpPr txBox="1"/>
          <p:nvPr/>
        </p:nvSpPr>
        <p:spPr>
          <a:xfrm>
            <a:off x="1752600" y="0"/>
            <a:ext cx="5671617" cy="584775"/>
          </a:xfrm>
          <a:prstGeom prst="rect">
            <a:avLst/>
          </a:prstGeom>
          <a:noFill/>
        </p:spPr>
        <p:txBody>
          <a:bodyPr wrap="none" rtlCol="0">
            <a:spAutoFit/>
          </a:bodyPr>
          <a:lstStyle/>
          <a:p>
            <a:r>
              <a:rPr lang="en-US" sz="3200" u="sng" dirty="0" smtClean="0">
                <a:solidFill>
                  <a:schemeClr val="bg1"/>
                </a:solidFill>
              </a:rPr>
              <a:t>Precision Search for Critical Point</a:t>
            </a:r>
          </a:p>
        </p:txBody>
      </p:sp>
      <p:sp>
        <p:nvSpPr>
          <p:cNvPr id="20" name="Rectangle 19"/>
          <p:cNvSpPr/>
          <p:nvPr/>
        </p:nvSpPr>
        <p:spPr>
          <a:xfrm>
            <a:off x="4419600" y="5486399"/>
            <a:ext cx="4419600" cy="523220"/>
          </a:xfrm>
          <a:prstGeom prst="rect">
            <a:avLst/>
          </a:prstGeom>
          <a:solidFill>
            <a:srgbClr val="FF0000"/>
          </a:solidFill>
        </p:spPr>
        <p:txBody>
          <a:bodyPr wrap="square">
            <a:spAutoFit/>
          </a:bodyPr>
          <a:lstStyle/>
          <a:p>
            <a:pPr lvl="0"/>
            <a:r>
              <a:rPr lang="en-US" sz="2800" dirty="0" smtClean="0">
                <a:solidFill>
                  <a:schemeClr val="bg1"/>
                </a:solidFill>
              </a:rPr>
              <a:t>BES-2 Data Taking 2019-2020</a:t>
            </a:r>
          </a:p>
        </p:txBody>
      </p:sp>
      <p:pic>
        <p:nvPicPr>
          <p:cNvPr id="23" name="Picture 2"/>
          <p:cNvPicPr>
            <a:picLocks noChangeAspect="1" noChangeArrowheads="1"/>
          </p:cNvPicPr>
          <p:nvPr/>
        </p:nvPicPr>
        <p:blipFill>
          <a:blip r:embed="rId2" cstate="print">
            <a:grayscl/>
          </a:blip>
          <a:srcRect l="10789" r="24742" b="32060"/>
          <a:stretch>
            <a:fillRect/>
          </a:stretch>
        </p:blipFill>
        <p:spPr bwMode="auto">
          <a:xfrm>
            <a:off x="76200" y="3962399"/>
            <a:ext cx="3962400" cy="2587463"/>
          </a:xfrm>
          <a:prstGeom prst="rect">
            <a:avLst/>
          </a:prstGeom>
          <a:noFill/>
          <a:ln w="9525">
            <a:noFill/>
            <a:miter lim="800000"/>
            <a:headEnd/>
            <a:tailEnd/>
          </a:ln>
        </p:spPr>
      </p:pic>
      <p:grpSp>
        <p:nvGrpSpPr>
          <p:cNvPr id="24" name="Group 1"/>
          <p:cNvGrpSpPr>
            <a:grpSpLocks/>
          </p:cNvGrpSpPr>
          <p:nvPr/>
        </p:nvGrpSpPr>
        <p:grpSpPr bwMode="auto">
          <a:xfrm>
            <a:off x="1143000" y="4099189"/>
            <a:ext cx="2504305" cy="1398615"/>
            <a:chOff x="-2951120" y="-1203461"/>
            <a:chExt cx="1839979" cy="1162022"/>
          </a:xfrm>
          <a:noFill/>
        </p:grpSpPr>
        <p:sp>
          <p:nvSpPr>
            <p:cNvPr id="26" name="Rectangle 3"/>
            <p:cNvSpPr>
              <a:spLocks noChangeArrowheads="1"/>
            </p:cNvSpPr>
            <p:nvPr/>
          </p:nvSpPr>
          <p:spPr bwMode="auto">
            <a:xfrm>
              <a:off x="-2951120" y="-1203461"/>
              <a:ext cx="1720643" cy="383569"/>
            </a:xfrm>
            <a:prstGeom prst="rect">
              <a:avLst/>
            </a:prstGeom>
            <a:grpFill/>
            <a:ln w="9525">
              <a:noFill/>
              <a:miter lim="800000"/>
              <a:headEnd/>
              <a:tailEnd/>
            </a:ln>
          </p:spPr>
          <p:txBody>
            <a:bodyPr wrap="square">
              <a:spAutoFit/>
            </a:bodyPr>
            <a:lstStyle/>
            <a:p>
              <a:r>
                <a:rPr lang="en-US" sz="2400" b="1" dirty="0" smtClean="0">
                  <a:solidFill>
                    <a:srgbClr val="FF0000"/>
                  </a:solidFill>
                </a:rPr>
                <a:t>BES-2 </a:t>
              </a:r>
              <a:r>
                <a:rPr lang="en-US" sz="2400" b="1" dirty="0">
                  <a:solidFill>
                    <a:srgbClr val="FF0000"/>
                  </a:solidFill>
                </a:rPr>
                <a:t>Projection</a:t>
              </a:r>
            </a:p>
          </p:txBody>
        </p:sp>
        <p:sp>
          <p:nvSpPr>
            <p:cNvPr id="27" name="Rectangle 4"/>
            <p:cNvSpPr>
              <a:spLocks noChangeArrowheads="1"/>
            </p:cNvSpPr>
            <p:nvPr/>
          </p:nvSpPr>
          <p:spPr bwMode="auto">
            <a:xfrm rot="21038380">
              <a:off x="-1504657" y="-297152"/>
              <a:ext cx="393516" cy="255713"/>
            </a:xfrm>
            <a:prstGeom prst="rect">
              <a:avLst/>
            </a:prstGeom>
            <a:grpFill/>
            <a:ln w="9525">
              <a:noFill/>
              <a:miter lim="800000"/>
              <a:headEnd/>
              <a:tailEnd/>
            </a:ln>
          </p:spPr>
          <p:txBody>
            <a:bodyPr wrap="none">
              <a:spAutoFit/>
            </a:bodyPr>
            <a:lstStyle/>
            <a:p>
              <a:r>
                <a:rPr lang="en-US" sz="1400" dirty="0"/>
                <a:t>BES I</a:t>
              </a:r>
            </a:p>
          </p:txBody>
        </p:sp>
      </p:grpSp>
      <p:sp>
        <p:nvSpPr>
          <p:cNvPr id="25" name="Rectangle 37"/>
          <p:cNvSpPr>
            <a:spLocks noChangeArrowheads="1"/>
          </p:cNvSpPr>
          <p:nvPr/>
        </p:nvSpPr>
        <p:spPr bwMode="auto">
          <a:xfrm rot="20477984">
            <a:off x="2738822" y="4701242"/>
            <a:ext cx="1081002" cy="338554"/>
          </a:xfrm>
          <a:prstGeom prst="rect">
            <a:avLst/>
          </a:prstGeom>
          <a:noFill/>
          <a:ln w="9525">
            <a:noFill/>
            <a:miter lim="800000"/>
            <a:headEnd/>
            <a:tailEnd/>
          </a:ln>
        </p:spPr>
        <p:txBody>
          <a:bodyPr>
            <a:spAutoFit/>
          </a:bodyPr>
          <a:lstStyle/>
          <a:p>
            <a:r>
              <a:rPr lang="en-US" sz="1600" dirty="0">
                <a:solidFill>
                  <a:srgbClr val="FF0000"/>
                </a:solidFill>
              </a:rPr>
              <a:t>Minimum</a:t>
            </a:r>
          </a:p>
        </p:txBody>
      </p:sp>
      <p:sp>
        <p:nvSpPr>
          <p:cNvPr id="28" name="Freeform 3"/>
          <p:cNvSpPr/>
          <p:nvPr/>
        </p:nvSpPr>
        <p:spPr>
          <a:xfrm>
            <a:off x="1048789" y="5431658"/>
            <a:ext cx="2607949" cy="844303"/>
          </a:xfrm>
          <a:custGeom>
            <a:avLst/>
            <a:gdLst>
              <a:gd name="connsiteX0" fmla="*/ 0 w 3568096"/>
              <a:gd name="connsiteY0" fmla="*/ 1318380 h 1318380"/>
              <a:gd name="connsiteX1" fmla="*/ 1124858 w 3568096"/>
              <a:gd name="connsiteY1" fmla="*/ 374952 h 1318380"/>
              <a:gd name="connsiteX2" fmla="*/ 3568096 w 3568096"/>
              <a:gd name="connsiteY2" fmla="*/ 0 h 1318380"/>
            </a:gdLst>
            <a:ahLst/>
            <a:cxnLst>
              <a:cxn ang="0">
                <a:pos x="connsiteX0" y="connsiteY0"/>
              </a:cxn>
              <a:cxn ang="0">
                <a:pos x="connsiteX1" y="connsiteY1"/>
              </a:cxn>
              <a:cxn ang="0">
                <a:pos x="connsiteX2" y="connsiteY2"/>
              </a:cxn>
            </a:cxnLst>
            <a:rect l="l" t="t" r="r" b="b"/>
            <a:pathLst>
              <a:path w="3568096" h="1318380">
                <a:moveTo>
                  <a:pt x="0" y="1318380"/>
                </a:moveTo>
                <a:lnTo>
                  <a:pt x="1124858" y="374952"/>
                </a:lnTo>
                <a:lnTo>
                  <a:pt x="3568096" y="0"/>
                </a:lnTo>
              </a:path>
            </a:pathLst>
          </a:custGeom>
          <a:noFill/>
          <a:ln>
            <a:solidFill>
              <a:schemeClr val="tx1"/>
            </a:solidFill>
          </a:ln>
          <a:effectLst/>
        </p:spPr>
        <p:style>
          <a:lnRef idx="2">
            <a:schemeClr val="accent2"/>
          </a:lnRef>
          <a:fillRef idx="0">
            <a:schemeClr val="accent2"/>
          </a:fillRef>
          <a:effectRef idx="1">
            <a:schemeClr val="accent2"/>
          </a:effectRef>
          <a:fontRef idx="minor">
            <a:schemeClr val="tx1"/>
          </a:fontRef>
        </p:style>
        <p:txBody>
          <a:bodyPr anchor="ctr"/>
          <a:lstStyle/>
          <a:p>
            <a:pPr>
              <a:defRPr/>
            </a:pPr>
            <a:endParaRPr lang="en-US"/>
          </a:p>
        </p:txBody>
      </p:sp>
      <p:sp>
        <p:nvSpPr>
          <p:cNvPr id="29" name="TextBox 1"/>
          <p:cNvSpPr txBox="1">
            <a:spLocks noChangeArrowheads="1"/>
          </p:cNvSpPr>
          <p:nvPr/>
        </p:nvSpPr>
        <p:spPr bwMode="auto">
          <a:xfrm>
            <a:off x="1127308" y="3810000"/>
            <a:ext cx="2160672" cy="288873"/>
          </a:xfrm>
          <a:prstGeom prst="rect">
            <a:avLst/>
          </a:prstGeom>
          <a:noFill/>
          <a:ln w="9525">
            <a:noFill/>
            <a:miter lim="800000"/>
            <a:headEnd/>
            <a:tailEnd/>
          </a:ln>
        </p:spPr>
        <p:txBody>
          <a:bodyPr wrap="none">
            <a:spAutoFit/>
          </a:bodyPr>
          <a:lstStyle/>
          <a:p>
            <a:r>
              <a:rPr lang="en-US" sz="1800" dirty="0"/>
              <a:t>Luminosity (cm</a:t>
            </a:r>
            <a:r>
              <a:rPr lang="en-US" sz="1800" baseline="30000" dirty="0"/>
              <a:t>-2</a:t>
            </a:r>
            <a:r>
              <a:rPr lang="en-US" sz="1800" dirty="0"/>
              <a:t>sec</a:t>
            </a:r>
            <a:r>
              <a:rPr lang="en-US" sz="1800" baseline="30000" dirty="0"/>
              <a:t>-1</a:t>
            </a:r>
            <a:r>
              <a:rPr lang="en-US" sz="1800" dirty="0"/>
              <a:t>)</a:t>
            </a:r>
          </a:p>
        </p:txBody>
      </p:sp>
      <p:sp>
        <p:nvSpPr>
          <p:cNvPr id="30" name="Rectangle 37"/>
          <p:cNvSpPr>
            <a:spLocks noChangeArrowheads="1"/>
          </p:cNvSpPr>
          <p:nvPr/>
        </p:nvSpPr>
        <p:spPr bwMode="auto">
          <a:xfrm rot="20474669">
            <a:off x="2708903" y="4386463"/>
            <a:ext cx="1082439" cy="338554"/>
          </a:xfrm>
          <a:prstGeom prst="rect">
            <a:avLst/>
          </a:prstGeom>
          <a:noFill/>
          <a:ln w="9525">
            <a:noFill/>
            <a:miter lim="800000"/>
            <a:headEnd/>
            <a:tailEnd/>
          </a:ln>
        </p:spPr>
        <p:txBody>
          <a:bodyPr>
            <a:spAutoFit/>
          </a:bodyPr>
          <a:lstStyle/>
          <a:p>
            <a:r>
              <a:rPr lang="en-US" sz="1600" dirty="0">
                <a:solidFill>
                  <a:srgbClr val="FF0000"/>
                </a:solidFill>
              </a:rPr>
              <a:t>Maximum</a:t>
            </a:r>
          </a:p>
        </p:txBody>
      </p:sp>
      <p:sp>
        <p:nvSpPr>
          <p:cNvPr id="31" name="Rectangle 3"/>
          <p:cNvSpPr>
            <a:spLocks noChangeArrowheads="1"/>
          </p:cNvSpPr>
          <p:nvPr/>
        </p:nvSpPr>
        <p:spPr bwMode="auto">
          <a:xfrm>
            <a:off x="1176383" y="6492927"/>
            <a:ext cx="1843791" cy="288873"/>
          </a:xfrm>
          <a:prstGeom prst="rect">
            <a:avLst/>
          </a:prstGeom>
          <a:solidFill>
            <a:schemeClr val="bg1"/>
          </a:solidFill>
          <a:ln w="9525">
            <a:noFill/>
            <a:miter lim="800000"/>
            <a:headEnd/>
            <a:tailEnd/>
          </a:ln>
        </p:spPr>
        <p:txBody>
          <a:bodyPr>
            <a:spAutoFit/>
          </a:bodyPr>
          <a:lstStyle/>
          <a:p>
            <a:r>
              <a:rPr lang="en-US" sz="1800"/>
              <a:t>√s</a:t>
            </a:r>
            <a:r>
              <a:rPr lang="en-US" sz="1800" baseline="-25000"/>
              <a:t>NN</a:t>
            </a:r>
            <a:r>
              <a:rPr lang="en-US" sz="1800"/>
              <a:t> (GeV)</a:t>
            </a:r>
          </a:p>
        </p:txBody>
      </p:sp>
      <p:sp>
        <p:nvSpPr>
          <p:cNvPr id="35" name="Freeform 34"/>
          <p:cNvSpPr/>
          <p:nvPr/>
        </p:nvSpPr>
        <p:spPr>
          <a:xfrm>
            <a:off x="1114425" y="4533899"/>
            <a:ext cx="2619375" cy="1219200"/>
          </a:xfrm>
          <a:custGeom>
            <a:avLst/>
            <a:gdLst>
              <a:gd name="connsiteX0" fmla="*/ 2619375 w 2619375"/>
              <a:gd name="connsiteY0" fmla="*/ 0 h 1219200"/>
              <a:gd name="connsiteX1" fmla="*/ 1524000 w 2619375"/>
              <a:gd name="connsiteY1" fmla="*/ 381000 h 1219200"/>
              <a:gd name="connsiteX2" fmla="*/ 819150 w 2619375"/>
              <a:gd name="connsiteY2" fmla="*/ 666750 h 1219200"/>
              <a:gd name="connsiteX3" fmla="*/ 266700 w 2619375"/>
              <a:gd name="connsiteY3" fmla="*/ 1000125 h 1219200"/>
              <a:gd name="connsiteX4" fmla="*/ 0 w 2619375"/>
              <a:gd name="connsiteY4" fmla="*/ 1219200 h 121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9375" h="1219200">
                <a:moveTo>
                  <a:pt x="2619375" y="0"/>
                </a:moveTo>
                <a:lnTo>
                  <a:pt x="1524000" y="381000"/>
                </a:lnTo>
                <a:cubicBezTo>
                  <a:pt x="1223963" y="492125"/>
                  <a:pt x="1028700" y="563563"/>
                  <a:pt x="819150" y="666750"/>
                </a:cubicBezTo>
                <a:cubicBezTo>
                  <a:pt x="609600" y="769937"/>
                  <a:pt x="403225" y="908050"/>
                  <a:pt x="266700" y="1000125"/>
                </a:cubicBezTo>
                <a:cubicBezTo>
                  <a:pt x="130175" y="1092200"/>
                  <a:pt x="65087" y="1155700"/>
                  <a:pt x="0" y="1219200"/>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Freeform 35"/>
          <p:cNvSpPr/>
          <p:nvPr/>
        </p:nvSpPr>
        <p:spPr>
          <a:xfrm>
            <a:off x="1095375" y="4943474"/>
            <a:ext cx="2647950" cy="1181100"/>
          </a:xfrm>
          <a:custGeom>
            <a:avLst/>
            <a:gdLst>
              <a:gd name="connsiteX0" fmla="*/ 2647950 w 2647950"/>
              <a:gd name="connsiteY0" fmla="*/ 0 h 1181100"/>
              <a:gd name="connsiteX1" fmla="*/ 1800225 w 2647950"/>
              <a:gd name="connsiteY1" fmla="*/ 209550 h 1181100"/>
              <a:gd name="connsiteX2" fmla="*/ 1171575 w 2647950"/>
              <a:gd name="connsiteY2" fmla="*/ 428625 h 1181100"/>
              <a:gd name="connsiteX3" fmla="*/ 647700 w 2647950"/>
              <a:gd name="connsiteY3" fmla="*/ 685800 h 1181100"/>
              <a:gd name="connsiteX4" fmla="*/ 0 w 2647950"/>
              <a:gd name="connsiteY4" fmla="*/ 11811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950" h="1181100">
                <a:moveTo>
                  <a:pt x="2647950" y="0"/>
                </a:moveTo>
                <a:cubicBezTo>
                  <a:pt x="2347119" y="69056"/>
                  <a:pt x="2046288" y="138113"/>
                  <a:pt x="1800225" y="209550"/>
                </a:cubicBezTo>
                <a:cubicBezTo>
                  <a:pt x="1554163" y="280988"/>
                  <a:pt x="1363662" y="349250"/>
                  <a:pt x="1171575" y="428625"/>
                </a:cubicBezTo>
                <a:cubicBezTo>
                  <a:pt x="979488" y="508000"/>
                  <a:pt x="842963" y="560388"/>
                  <a:pt x="647700" y="685800"/>
                </a:cubicBezTo>
                <a:cubicBezTo>
                  <a:pt x="452438" y="811213"/>
                  <a:pt x="226219" y="996156"/>
                  <a:pt x="0" y="1181100"/>
                </a:cubicBezTo>
              </a:path>
            </a:pathLst>
          </a:cu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0" name="Picture 1"/>
          <p:cNvPicPr>
            <a:picLocks noChangeAspect="1" noChangeArrowheads="1"/>
          </p:cNvPicPr>
          <p:nvPr/>
        </p:nvPicPr>
        <p:blipFill>
          <a:blip r:embed="rId3" cstate="print"/>
          <a:srcRect l="10838" r="38723" b="-417"/>
          <a:stretch>
            <a:fillRect/>
          </a:stretch>
        </p:blipFill>
        <p:spPr bwMode="auto">
          <a:xfrm>
            <a:off x="152400" y="717812"/>
            <a:ext cx="2971800" cy="2863588"/>
          </a:xfrm>
          <a:prstGeom prst="rect">
            <a:avLst/>
          </a:prstGeom>
          <a:noFill/>
          <a:ln w="9525">
            <a:noFill/>
            <a:miter lim="800000"/>
            <a:headEnd/>
            <a:tailEnd/>
          </a:ln>
        </p:spPr>
      </p:pic>
      <p:pic>
        <p:nvPicPr>
          <p:cNvPr id="41" name="Picture 4"/>
          <p:cNvPicPr>
            <a:picLocks noChangeAspect="1" noChangeArrowheads="1"/>
          </p:cNvPicPr>
          <p:nvPr/>
        </p:nvPicPr>
        <p:blipFill>
          <a:blip r:embed="rId4" cstate="print"/>
          <a:srcRect t="73340"/>
          <a:stretch>
            <a:fillRect/>
          </a:stretch>
        </p:blipFill>
        <p:spPr bwMode="auto">
          <a:xfrm>
            <a:off x="3276600" y="618426"/>
            <a:ext cx="5842200" cy="3130987"/>
          </a:xfrm>
          <a:prstGeom prst="rect">
            <a:avLst/>
          </a:prstGeom>
          <a:noFill/>
          <a:ln w="9525">
            <a:noFill/>
            <a:miter lim="800000"/>
            <a:headEnd/>
            <a:tailEnd/>
          </a:ln>
        </p:spPr>
      </p:pic>
      <p:pic>
        <p:nvPicPr>
          <p:cNvPr id="42" name="Picture 1"/>
          <p:cNvPicPr>
            <a:picLocks noChangeAspect="1" noChangeArrowheads="1"/>
          </p:cNvPicPr>
          <p:nvPr/>
        </p:nvPicPr>
        <p:blipFill>
          <a:blip r:embed="rId5" cstate="print"/>
          <a:srcRect/>
          <a:stretch>
            <a:fillRect/>
          </a:stretch>
        </p:blipFill>
        <p:spPr bwMode="auto">
          <a:xfrm>
            <a:off x="3352800" y="577588"/>
            <a:ext cx="5715000" cy="3110639"/>
          </a:xfrm>
          <a:prstGeom prst="rect">
            <a:avLst/>
          </a:prstGeom>
          <a:noFill/>
          <a:ln w="9525">
            <a:noFill/>
            <a:miter lim="800000"/>
            <a:headEnd/>
            <a:tailEnd/>
          </a:ln>
        </p:spPr>
      </p:pic>
      <p:sp>
        <p:nvSpPr>
          <p:cNvPr id="43" name="Rectangle 42"/>
          <p:cNvSpPr/>
          <p:nvPr/>
        </p:nvSpPr>
        <p:spPr>
          <a:xfrm>
            <a:off x="2743200" y="685800"/>
            <a:ext cx="3810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705600" y="1295400"/>
            <a:ext cx="2144177" cy="954107"/>
          </a:xfrm>
          <a:prstGeom prst="rect">
            <a:avLst/>
          </a:prstGeom>
          <a:noFill/>
        </p:spPr>
        <p:txBody>
          <a:bodyPr wrap="none" rtlCol="0">
            <a:spAutoFit/>
          </a:bodyPr>
          <a:lstStyle/>
          <a:p>
            <a:pPr algn="ctr"/>
            <a:r>
              <a:rPr lang="en-US" sz="2800" dirty="0" smtClean="0">
                <a:solidFill>
                  <a:srgbClr val="FF0000"/>
                </a:solidFill>
              </a:rPr>
              <a:t>STAR</a:t>
            </a:r>
          </a:p>
          <a:p>
            <a:pPr algn="ctr"/>
            <a:r>
              <a:rPr lang="en-US" sz="2800" dirty="0" err="1" smtClean="0">
                <a:solidFill>
                  <a:srgbClr val="FF0000"/>
                </a:solidFill>
              </a:rPr>
              <a:t>iTPC</a:t>
            </a:r>
            <a:r>
              <a:rPr lang="en-US" sz="2800" dirty="0" smtClean="0">
                <a:solidFill>
                  <a:srgbClr val="FF0000"/>
                </a:solidFill>
              </a:rPr>
              <a:t> Upgrade</a:t>
            </a:r>
            <a:endParaRPr lang="en-US" sz="2800" dirty="0" smtClean="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14" grpId="0"/>
      <p:bldP spid="20" grpId="0" animBg="1"/>
      <p:bldP spid="25" grpId="0"/>
      <p:bldP spid="28" grpId="0" animBg="1"/>
      <p:bldP spid="29" grpId="0"/>
      <p:bldP spid="30" grpId="0"/>
      <p:bldP spid="31" grpId="0" animBg="1"/>
      <p:bldP spid="35" grpId="0" animBg="1"/>
      <p:bldP spid="36" grpId="0" animBg="1"/>
      <p:bldP spid="43" grpId="0" animBg="1"/>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www.bnl.gov/rhic/news/111808/images/Figure1-410px.gif"/>
          <p:cNvPicPr>
            <a:picLocks noChangeAspect="1" noChangeArrowheads="1"/>
          </p:cNvPicPr>
          <p:nvPr/>
        </p:nvPicPr>
        <p:blipFill>
          <a:blip r:embed="rId2" cstate="print">
            <a:grayscl/>
          </a:blip>
          <a:srcRect/>
          <a:stretch>
            <a:fillRect/>
          </a:stretch>
        </p:blipFill>
        <p:spPr bwMode="auto">
          <a:xfrm>
            <a:off x="381000" y="3657600"/>
            <a:ext cx="4191000" cy="2971800"/>
          </a:xfrm>
          <a:prstGeom prst="rect">
            <a:avLst/>
          </a:prstGeom>
          <a:noFill/>
        </p:spPr>
      </p:pic>
      <p:pic>
        <p:nvPicPr>
          <p:cNvPr id="43013" name="Picture 5" descr="http://www.ellipsix.net/uploads/_9tb/atlas-jetquenching.png"/>
          <p:cNvPicPr>
            <a:picLocks noChangeAspect="1" noChangeArrowheads="1"/>
          </p:cNvPicPr>
          <p:nvPr/>
        </p:nvPicPr>
        <p:blipFill>
          <a:blip r:embed="rId3" cstate="print">
            <a:grayscl/>
          </a:blip>
          <a:srcRect l="34694"/>
          <a:stretch>
            <a:fillRect/>
          </a:stretch>
        </p:blipFill>
        <p:spPr bwMode="auto">
          <a:xfrm>
            <a:off x="381000" y="685800"/>
            <a:ext cx="4191000" cy="2667000"/>
          </a:xfrm>
          <a:prstGeom prst="rect">
            <a:avLst/>
          </a:prstGeom>
          <a:noFill/>
        </p:spPr>
      </p:pic>
      <p:sp>
        <p:nvSpPr>
          <p:cNvPr id="9" name="TextBox 8"/>
          <p:cNvSpPr txBox="1"/>
          <p:nvPr/>
        </p:nvSpPr>
        <p:spPr>
          <a:xfrm>
            <a:off x="2946248" y="685800"/>
            <a:ext cx="1473352" cy="338554"/>
          </a:xfrm>
          <a:prstGeom prst="rect">
            <a:avLst/>
          </a:prstGeom>
          <a:noFill/>
        </p:spPr>
        <p:txBody>
          <a:bodyPr wrap="none" rtlCol="0">
            <a:spAutoFit/>
          </a:bodyPr>
          <a:lstStyle/>
          <a:p>
            <a:r>
              <a:rPr lang="en-US" sz="1600" dirty="0" smtClean="0">
                <a:solidFill>
                  <a:schemeClr val="bg1">
                    <a:lumMod val="50000"/>
                  </a:schemeClr>
                </a:solidFill>
              </a:rPr>
              <a:t>Leading </a:t>
            </a:r>
            <a:r>
              <a:rPr lang="en-US" sz="1600" dirty="0" err="1" smtClean="0">
                <a:solidFill>
                  <a:schemeClr val="bg1">
                    <a:lumMod val="50000"/>
                  </a:schemeClr>
                </a:solidFill>
              </a:rPr>
              <a:t>hadron</a:t>
            </a:r>
            <a:endParaRPr lang="en-US" sz="1600" dirty="0" smtClean="0">
              <a:solidFill>
                <a:schemeClr val="bg1">
                  <a:lumMod val="50000"/>
                </a:schemeClr>
              </a:solidFill>
            </a:endParaRPr>
          </a:p>
        </p:txBody>
      </p:sp>
      <p:sp>
        <p:nvSpPr>
          <p:cNvPr id="12" name="TextBox 11"/>
          <p:cNvSpPr txBox="1"/>
          <p:nvPr/>
        </p:nvSpPr>
        <p:spPr>
          <a:xfrm>
            <a:off x="1676400" y="5867400"/>
            <a:ext cx="1473352" cy="338554"/>
          </a:xfrm>
          <a:prstGeom prst="rect">
            <a:avLst/>
          </a:prstGeom>
          <a:noFill/>
        </p:spPr>
        <p:txBody>
          <a:bodyPr wrap="none" rtlCol="0">
            <a:spAutoFit/>
          </a:bodyPr>
          <a:lstStyle/>
          <a:p>
            <a:r>
              <a:rPr lang="en-US" sz="1600" dirty="0" smtClean="0"/>
              <a:t>Leading </a:t>
            </a:r>
            <a:r>
              <a:rPr lang="en-US" sz="1600" dirty="0" err="1" smtClean="0"/>
              <a:t>hadron</a:t>
            </a:r>
            <a:endParaRPr lang="en-US" sz="1600" dirty="0" smtClean="0"/>
          </a:p>
        </p:txBody>
      </p:sp>
      <p:sp>
        <p:nvSpPr>
          <p:cNvPr id="13" name="TextBox 12"/>
          <p:cNvSpPr txBox="1"/>
          <p:nvPr/>
        </p:nvSpPr>
        <p:spPr>
          <a:xfrm>
            <a:off x="2362200" y="4462046"/>
            <a:ext cx="870366" cy="338554"/>
          </a:xfrm>
          <a:prstGeom prst="rect">
            <a:avLst/>
          </a:prstGeom>
          <a:noFill/>
        </p:spPr>
        <p:txBody>
          <a:bodyPr wrap="none" rtlCol="0">
            <a:spAutoFit/>
          </a:bodyPr>
          <a:lstStyle/>
          <a:p>
            <a:r>
              <a:rPr lang="en-US" sz="1600" dirty="0" smtClean="0">
                <a:solidFill>
                  <a:schemeClr val="bg1">
                    <a:lumMod val="50000"/>
                  </a:schemeClr>
                </a:solidFill>
              </a:rPr>
              <a:t>Photons</a:t>
            </a:r>
          </a:p>
        </p:txBody>
      </p:sp>
      <p:sp>
        <p:nvSpPr>
          <p:cNvPr id="4" name="TextBox 3"/>
          <p:cNvSpPr txBox="1"/>
          <p:nvPr/>
        </p:nvSpPr>
        <p:spPr>
          <a:xfrm>
            <a:off x="1676400" y="0"/>
            <a:ext cx="6445611" cy="584775"/>
          </a:xfrm>
          <a:prstGeom prst="rect">
            <a:avLst/>
          </a:prstGeom>
          <a:noFill/>
        </p:spPr>
        <p:txBody>
          <a:bodyPr wrap="none" rtlCol="0">
            <a:spAutoFit/>
          </a:bodyPr>
          <a:lstStyle/>
          <a:p>
            <a:r>
              <a:rPr lang="en-US" sz="3200" u="sng" dirty="0" smtClean="0">
                <a:solidFill>
                  <a:schemeClr val="bg1"/>
                </a:solidFill>
              </a:rPr>
              <a:t>Jet Quenching Discovery </a:t>
            </a:r>
            <a:r>
              <a:rPr lang="en-US" sz="3200" u="sng" dirty="0" smtClean="0">
                <a:solidFill>
                  <a:schemeClr val="bg1"/>
                </a:solidFill>
                <a:sym typeface="Wingdings" pitchFamily="2" charset="2"/>
              </a:rPr>
              <a:t> Precision</a:t>
            </a:r>
            <a:endParaRPr lang="en-US" sz="3200" u="sng" dirty="0" smtClean="0">
              <a:solidFill>
                <a:schemeClr val="bg1"/>
              </a:solidFill>
            </a:endParaRPr>
          </a:p>
        </p:txBody>
      </p:sp>
      <p:pic>
        <p:nvPicPr>
          <p:cNvPr id="43011" name="Picture 3"/>
          <p:cNvPicPr>
            <a:picLocks noChangeAspect="1" noChangeArrowheads="1"/>
          </p:cNvPicPr>
          <p:nvPr/>
        </p:nvPicPr>
        <p:blipFill>
          <a:blip r:embed="rId4" cstate="print">
            <a:clrChange>
              <a:clrFrom>
                <a:srgbClr val="000000"/>
              </a:clrFrom>
              <a:clrTo>
                <a:srgbClr val="000000">
                  <a:alpha val="0"/>
                </a:srgbClr>
              </a:clrTo>
            </a:clrChange>
          </a:blip>
          <a:srcRect b="2141"/>
          <a:stretch>
            <a:fillRect/>
          </a:stretch>
        </p:blipFill>
        <p:spPr bwMode="auto">
          <a:xfrm>
            <a:off x="5257800" y="685800"/>
            <a:ext cx="2971800" cy="2890035"/>
          </a:xfrm>
          <a:prstGeom prst="rect">
            <a:avLst/>
          </a:prstGeom>
          <a:noFill/>
          <a:ln w="9525">
            <a:noFill/>
            <a:miter lim="800000"/>
            <a:headEnd/>
            <a:tailEnd/>
          </a:ln>
        </p:spPr>
      </p:pic>
      <p:grpSp>
        <p:nvGrpSpPr>
          <p:cNvPr id="21" name="Group 20"/>
          <p:cNvGrpSpPr/>
          <p:nvPr/>
        </p:nvGrpSpPr>
        <p:grpSpPr>
          <a:xfrm>
            <a:off x="4724400" y="3657600"/>
            <a:ext cx="4114800" cy="2971800"/>
            <a:chOff x="4876800" y="3657600"/>
            <a:chExt cx="4114800" cy="2971800"/>
          </a:xfrm>
        </p:grpSpPr>
        <p:grpSp>
          <p:nvGrpSpPr>
            <p:cNvPr id="20" name="Group 19"/>
            <p:cNvGrpSpPr/>
            <p:nvPr/>
          </p:nvGrpSpPr>
          <p:grpSpPr>
            <a:xfrm>
              <a:off x="5592417" y="3657600"/>
              <a:ext cx="3399183" cy="2971800"/>
              <a:chOff x="5592417" y="3657600"/>
              <a:chExt cx="3399183" cy="2971800"/>
            </a:xfrm>
          </p:grpSpPr>
          <p:pic>
            <p:nvPicPr>
              <p:cNvPr id="14" name="Picture 1"/>
              <p:cNvPicPr>
                <a:picLocks noChangeAspect="1" noChangeArrowheads="1"/>
              </p:cNvPicPr>
              <p:nvPr/>
            </p:nvPicPr>
            <p:blipFill>
              <a:blip r:embed="rId5" cstate="print"/>
              <a:srcRect l="67304" t="47926" b="4147"/>
              <a:stretch>
                <a:fillRect/>
              </a:stretch>
            </p:blipFill>
            <p:spPr bwMode="auto">
              <a:xfrm>
                <a:off x="5592417" y="3657600"/>
                <a:ext cx="3399183" cy="2971800"/>
              </a:xfrm>
              <a:prstGeom prst="rect">
                <a:avLst/>
              </a:prstGeom>
              <a:noFill/>
              <a:ln w="9525">
                <a:noFill/>
                <a:miter lim="800000"/>
                <a:headEnd/>
                <a:tailEnd/>
              </a:ln>
            </p:spPr>
          </p:pic>
          <p:pic>
            <p:nvPicPr>
              <p:cNvPr id="19" name="Picture 1"/>
              <p:cNvPicPr>
                <a:picLocks noChangeAspect="1" noChangeArrowheads="1"/>
              </p:cNvPicPr>
              <p:nvPr/>
            </p:nvPicPr>
            <p:blipFill>
              <a:blip r:embed="rId5" cstate="print">
                <a:duotone>
                  <a:schemeClr val="accent2">
                    <a:shade val="45000"/>
                    <a:satMod val="135000"/>
                  </a:schemeClr>
                  <a:prstClr val="white"/>
                </a:duotone>
              </a:blip>
              <a:srcRect l="68037" t="71275" r="4844" b="17665"/>
              <a:stretch>
                <a:fillRect/>
              </a:stretch>
            </p:blipFill>
            <p:spPr bwMode="auto">
              <a:xfrm>
                <a:off x="5638800" y="5105400"/>
                <a:ext cx="2819400" cy="685800"/>
              </a:xfrm>
              <a:prstGeom prst="rect">
                <a:avLst/>
              </a:prstGeom>
              <a:noFill/>
              <a:ln w="9525">
                <a:noFill/>
                <a:miter lim="800000"/>
                <a:headEnd/>
                <a:tailEnd/>
              </a:ln>
            </p:spPr>
          </p:pic>
        </p:grpSp>
        <p:pic>
          <p:nvPicPr>
            <p:cNvPr id="15" name="Picture 1"/>
            <p:cNvPicPr>
              <a:picLocks noChangeAspect="1" noChangeArrowheads="1"/>
            </p:cNvPicPr>
            <p:nvPr/>
          </p:nvPicPr>
          <p:blipFill>
            <a:blip r:embed="rId5" cstate="print"/>
            <a:srcRect l="2294" t="47926" r="90822" b="4147"/>
            <a:stretch>
              <a:fillRect/>
            </a:stretch>
          </p:blipFill>
          <p:spPr bwMode="auto">
            <a:xfrm>
              <a:off x="4876800" y="3657600"/>
              <a:ext cx="715617" cy="2971800"/>
            </a:xfrm>
            <a:prstGeom prst="rect">
              <a:avLst/>
            </a:prstGeom>
            <a:noFill/>
            <a:ln w="9525">
              <a:noFill/>
              <a:miter lim="800000"/>
              <a:headEnd/>
              <a:tailEnd/>
            </a:ln>
          </p:spPr>
        </p:pic>
        <p:pic>
          <p:nvPicPr>
            <p:cNvPr id="99331" name="Picture 3" descr="https://encrypted-tbn0.gstatic.com/images?q=tbn:ANd9GcTZrU80i7ymRKwovTYeKyb85SKoDz-tXg1-bJqboPrRvmG4Z1hurw"/>
            <p:cNvPicPr>
              <a:picLocks noChangeAspect="1" noChangeArrowheads="1"/>
            </p:cNvPicPr>
            <p:nvPr/>
          </p:nvPicPr>
          <p:blipFill>
            <a:blip r:embed="rId6" cstate="print"/>
            <a:srcRect/>
            <a:stretch>
              <a:fillRect/>
            </a:stretch>
          </p:blipFill>
          <p:spPr bwMode="auto">
            <a:xfrm rot="20391107">
              <a:off x="7397721" y="4207077"/>
              <a:ext cx="877179" cy="692231"/>
            </a:xfrm>
            <a:prstGeom prst="rect">
              <a:avLst/>
            </a:prstGeom>
            <a:noFill/>
          </p:spPr>
        </p:pic>
        <p:sp>
          <p:nvSpPr>
            <p:cNvPr id="18" name="TextBox 17"/>
            <p:cNvSpPr txBox="1"/>
            <p:nvPr/>
          </p:nvSpPr>
          <p:spPr>
            <a:xfrm>
              <a:off x="5791200" y="3821668"/>
              <a:ext cx="2556790" cy="369332"/>
            </a:xfrm>
            <a:prstGeom prst="rect">
              <a:avLst/>
            </a:prstGeom>
            <a:solidFill>
              <a:schemeClr val="bg1"/>
            </a:solidFill>
          </p:spPr>
          <p:txBody>
            <a:bodyPr wrap="none" rtlCol="0">
              <a:spAutoFit/>
            </a:bodyPr>
            <a:lstStyle/>
            <a:p>
              <a:r>
                <a:rPr lang="en-US" b="1" dirty="0" smtClean="0">
                  <a:solidFill>
                    <a:schemeClr val="tx2">
                      <a:lumMod val="60000"/>
                      <a:lumOff val="40000"/>
                    </a:schemeClr>
                  </a:solidFill>
                </a:rPr>
                <a:t>LHC – Reconstructed Jets</a:t>
              </a:r>
            </a:p>
          </p:txBody>
        </p:sp>
      </p:grpSp>
      <p:sp>
        <p:nvSpPr>
          <p:cNvPr id="17" name="Down Arrow 16"/>
          <p:cNvSpPr/>
          <p:nvPr/>
        </p:nvSpPr>
        <p:spPr>
          <a:xfrm>
            <a:off x="3429000" y="5029200"/>
            <a:ext cx="381000" cy="533400"/>
          </a:xfrm>
          <a:prstGeom prst="down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3011"/>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698360" y="76200"/>
            <a:ext cx="4235840" cy="523220"/>
          </a:xfrm>
          <a:prstGeom prst="rect">
            <a:avLst/>
          </a:prstGeom>
          <a:noFill/>
        </p:spPr>
        <p:txBody>
          <a:bodyPr wrap="none" rtlCol="0">
            <a:spAutoFit/>
          </a:bodyPr>
          <a:lstStyle/>
          <a:p>
            <a:r>
              <a:rPr lang="en-US" sz="2800" u="sng" dirty="0" smtClean="0">
                <a:solidFill>
                  <a:schemeClr val="bg1"/>
                </a:solidFill>
              </a:rPr>
              <a:t>Jet Probes of QGP Structure</a:t>
            </a:r>
          </a:p>
        </p:txBody>
      </p:sp>
      <p:pic>
        <p:nvPicPr>
          <p:cNvPr id="9" name="Picture 1"/>
          <p:cNvPicPr>
            <a:picLocks noChangeAspect="1" noChangeArrowheads="1"/>
          </p:cNvPicPr>
          <p:nvPr/>
        </p:nvPicPr>
        <p:blipFill>
          <a:blip r:embed="rId2" cstate="print"/>
          <a:srcRect l="21669" t="8333" r="59590" b="59375"/>
          <a:stretch>
            <a:fillRect/>
          </a:stretch>
        </p:blipFill>
        <p:spPr bwMode="auto">
          <a:xfrm>
            <a:off x="5714999" y="685800"/>
            <a:ext cx="3224981" cy="3124200"/>
          </a:xfrm>
          <a:prstGeom prst="rect">
            <a:avLst/>
          </a:prstGeom>
          <a:noFill/>
          <a:ln w="9525">
            <a:noFill/>
            <a:miter lim="800000"/>
            <a:headEnd/>
            <a:tailEnd/>
          </a:ln>
          <a:scene3d>
            <a:camera prst="orthographicFront">
              <a:rot lat="10800000" lon="0" rev="0"/>
            </a:camera>
            <a:lightRig rig="threePt" dir="t"/>
          </a:scene3d>
        </p:spPr>
      </p:pic>
      <p:sp>
        <p:nvSpPr>
          <p:cNvPr id="10" name="TextBox 9"/>
          <p:cNvSpPr txBox="1"/>
          <p:nvPr/>
        </p:nvSpPr>
        <p:spPr>
          <a:xfrm>
            <a:off x="228600" y="977205"/>
            <a:ext cx="5105400" cy="1384995"/>
          </a:xfrm>
          <a:prstGeom prst="rect">
            <a:avLst/>
          </a:prstGeom>
          <a:noFill/>
        </p:spPr>
        <p:txBody>
          <a:bodyPr wrap="square" rtlCol="0">
            <a:spAutoFit/>
          </a:bodyPr>
          <a:lstStyle/>
          <a:p>
            <a:pPr algn="ctr"/>
            <a:r>
              <a:rPr lang="en-US" sz="2800" dirty="0" smtClean="0">
                <a:solidFill>
                  <a:schemeClr val="bg1"/>
                </a:solidFill>
              </a:rPr>
              <a:t>Parton </a:t>
            </a:r>
            <a:r>
              <a:rPr lang="en-US" sz="2800" dirty="0" err="1" smtClean="0">
                <a:solidFill>
                  <a:schemeClr val="bg1"/>
                </a:solidFill>
              </a:rPr>
              <a:t>virtuality</a:t>
            </a:r>
            <a:r>
              <a:rPr lang="en-US" sz="2800" dirty="0" smtClean="0">
                <a:solidFill>
                  <a:schemeClr val="bg1"/>
                </a:solidFill>
              </a:rPr>
              <a:t> evolves quickly and is influenced by the </a:t>
            </a:r>
          </a:p>
          <a:p>
            <a:pPr algn="ctr"/>
            <a:r>
              <a:rPr lang="en-US" sz="2800" dirty="0" smtClean="0">
                <a:solidFill>
                  <a:schemeClr val="bg1"/>
                </a:solidFill>
              </a:rPr>
              <a:t>medium at the </a:t>
            </a:r>
            <a:r>
              <a:rPr lang="en-US" sz="2800" u="sng" dirty="0" smtClean="0">
                <a:solidFill>
                  <a:schemeClr val="bg1"/>
                </a:solidFill>
              </a:rPr>
              <a:t>scale it probes</a:t>
            </a:r>
          </a:p>
        </p:txBody>
      </p:sp>
      <p:sp>
        <p:nvSpPr>
          <p:cNvPr id="11" name="TextBox 10"/>
          <p:cNvSpPr txBox="1"/>
          <p:nvPr/>
        </p:nvSpPr>
        <p:spPr>
          <a:xfrm>
            <a:off x="5867400" y="4191000"/>
            <a:ext cx="2971800" cy="1815882"/>
          </a:xfrm>
          <a:prstGeom prst="rect">
            <a:avLst/>
          </a:prstGeom>
          <a:noFill/>
        </p:spPr>
        <p:txBody>
          <a:bodyPr wrap="square" rtlCol="0">
            <a:spAutoFit/>
          </a:bodyPr>
          <a:lstStyle/>
          <a:p>
            <a:pPr algn="ctr"/>
            <a:r>
              <a:rPr lang="en-US" sz="2800" dirty="0" smtClean="0">
                <a:solidFill>
                  <a:srgbClr val="FFC000"/>
                </a:solidFill>
              </a:rPr>
              <a:t>Thick lines indicate where the QGP influences </a:t>
            </a:r>
            <a:r>
              <a:rPr lang="en-US" sz="2800" dirty="0" err="1" smtClean="0">
                <a:solidFill>
                  <a:srgbClr val="FFC000"/>
                </a:solidFill>
              </a:rPr>
              <a:t>virtuality</a:t>
            </a:r>
            <a:r>
              <a:rPr lang="en-US" sz="2800" dirty="0" smtClean="0">
                <a:solidFill>
                  <a:srgbClr val="FFC000"/>
                </a:solidFill>
              </a:rPr>
              <a:t> evolution</a:t>
            </a:r>
          </a:p>
        </p:txBody>
      </p:sp>
      <p:grpSp>
        <p:nvGrpSpPr>
          <p:cNvPr id="2" name="Group 33"/>
          <p:cNvGrpSpPr/>
          <p:nvPr/>
        </p:nvGrpSpPr>
        <p:grpSpPr>
          <a:xfrm>
            <a:off x="304800" y="2801815"/>
            <a:ext cx="5257800" cy="3751385"/>
            <a:chOff x="304800" y="2801815"/>
            <a:chExt cx="5257800" cy="3751385"/>
          </a:xfrm>
        </p:grpSpPr>
        <p:grpSp>
          <p:nvGrpSpPr>
            <p:cNvPr id="3" name="Group 6"/>
            <p:cNvGrpSpPr/>
            <p:nvPr/>
          </p:nvGrpSpPr>
          <p:grpSpPr>
            <a:xfrm>
              <a:off x="304800" y="2801815"/>
              <a:ext cx="5257800" cy="3751385"/>
              <a:chOff x="76200" y="76200"/>
              <a:chExt cx="5257800" cy="3751385"/>
            </a:xfrm>
          </p:grpSpPr>
          <p:pic>
            <p:nvPicPr>
              <p:cNvPr id="5" name="Picture 2"/>
              <p:cNvPicPr>
                <a:picLocks noChangeAspect="1" noChangeArrowheads="1"/>
              </p:cNvPicPr>
              <p:nvPr/>
            </p:nvPicPr>
            <p:blipFill>
              <a:blip r:embed="rId3" cstate="print"/>
              <a:srcRect l="1757" t="20833" r="44949" b="12500"/>
              <a:stretch>
                <a:fillRect/>
              </a:stretch>
            </p:blipFill>
            <p:spPr bwMode="auto">
              <a:xfrm>
                <a:off x="76200" y="76200"/>
                <a:ext cx="5257800" cy="3751385"/>
              </a:xfrm>
              <a:prstGeom prst="rect">
                <a:avLst/>
              </a:prstGeom>
              <a:noFill/>
              <a:ln w="9525">
                <a:noFill/>
                <a:miter lim="800000"/>
                <a:headEnd/>
                <a:tailEnd/>
              </a:ln>
            </p:spPr>
          </p:pic>
          <p:sp>
            <p:nvSpPr>
              <p:cNvPr id="6" name="TextBox 5"/>
              <p:cNvSpPr txBox="1"/>
              <p:nvPr/>
            </p:nvSpPr>
            <p:spPr>
              <a:xfrm>
                <a:off x="626538" y="152400"/>
                <a:ext cx="1675843" cy="892552"/>
              </a:xfrm>
              <a:prstGeom prst="rect">
                <a:avLst/>
              </a:prstGeom>
              <a:noFill/>
            </p:spPr>
            <p:txBody>
              <a:bodyPr wrap="none" rtlCol="0">
                <a:spAutoFit/>
              </a:bodyPr>
              <a:lstStyle/>
              <a:p>
                <a:r>
                  <a:rPr lang="en-US" b="1" dirty="0" smtClean="0">
                    <a:solidFill>
                      <a:srgbClr val="FF0000"/>
                    </a:solidFill>
                  </a:rPr>
                  <a:t>RHIC Jet Probes</a:t>
                </a:r>
              </a:p>
              <a:p>
                <a:r>
                  <a:rPr lang="en-US" b="1" dirty="0" smtClean="0">
                    <a:solidFill>
                      <a:schemeClr val="tx2"/>
                    </a:solidFill>
                  </a:rPr>
                  <a:t>LHC Jet Probes</a:t>
                </a:r>
              </a:p>
              <a:p>
                <a:r>
                  <a:rPr lang="en-US" sz="1600" b="1" dirty="0" smtClean="0"/>
                  <a:t>QGP Influence</a:t>
                </a:r>
                <a:endParaRPr lang="en-US" sz="1600" b="1" dirty="0"/>
              </a:p>
            </p:txBody>
          </p:sp>
        </p:grpSp>
        <p:cxnSp>
          <p:nvCxnSpPr>
            <p:cNvPr id="13" name="Straight Arrow Connector 12"/>
            <p:cNvCxnSpPr/>
            <p:nvPr/>
          </p:nvCxnSpPr>
          <p:spPr>
            <a:xfrm rot="16200000" flipH="1">
              <a:off x="647701" y="4229100"/>
              <a:ext cx="1524002" cy="685803"/>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6200000" flipH="1">
              <a:off x="1056843" y="3819964"/>
              <a:ext cx="753425" cy="73350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7" name="Group 41"/>
          <p:cNvGrpSpPr/>
          <p:nvPr/>
        </p:nvGrpSpPr>
        <p:grpSpPr>
          <a:xfrm>
            <a:off x="455722" y="2743200"/>
            <a:ext cx="1525478" cy="1540192"/>
            <a:chOff x="2020025" y="-1752600"/>
            <a:chExt cx="2514600" cy="2514600"/>
          </a:xfrm>
        </p:grpSpPr>
        <p:pic>
          <p:nvPicPr>
            <p:cNvPr id="16" name="Picture 8" descr="http://2.bp.blogspot.com/-AsDLiRVS1Fg/ULq_Zx7XKWI/AAAAAAAAAM0/iaGSiLlnKmU/s1600/magnifying%2Bglass.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20025" y="-1752600"/>
              <a:ext cx="2514600" cy="2514600"/>
            </a:xfrm>
            <a:prstGeom prst="rect">
              <a:avLst/>
            </a:prstGeom>
            <a:noFill/>
          </p:spPr>
        </p:pic>
        <p:sp>
          <p:nvSpPr>
            <p:cNvPr id="17" name="Oval 16"/>
            <p:cNvSpPr/>
            <p:nvPr/>
          </p:nvSpPr>
          <p:spPr>
            <a:xfrm>
              <a:off x="2211250" y="-1524000"/>
              <a:ext cx="1219200" cy="1219200"/>
            </a:xfrm>
            <a:prstGeom prst="ellipse">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grpSp>
        <p:nvGrpSpPr>
          <p:cNvPr id="12" name="Group 34"/>
          <p:cNvGrpSpPr/>
          <p:nvPr/>
        </p:nvGrpSpPr>
        <p:grpSpPr>
          <a:xfrm>
            <a:off x="2209800" y="1812608"/>
            <a:ext cx="1525478" cy="1540192"/>
            <a:chOff x="8610600" y="0"/>
            <a:chExt cx="2514600" cy="2514600"/>
          </a:xfrm>
        </p:grpSpPr>
        <p:pic>
          <p:nvPicPr>
            <p:cNvPr id="19" name="Picture 8" descr="http://2.bp.blogspot.com/-AsDLiRVS1Fg/ULq_Zx7XKWI/AAAAAAAAAM0/iaGSiLlnKmU/s1600/magnifying%2Bglass.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610600" y="0"/>
              <a:ext cx="2514600" cy="2514600"/>
            </a:xfrm>
            <a:prstGeom prst="rect">
              <a:avLst/>
            </a:prstGeom>
            <a:noFill/>
          </p:spPr>
        </p:pic>
        <p:sp>
          <p:nvSpPr>
            <p:cNvPr id="20" name="Oval 19"/>
            <p:cNvSpPr/>
            <p:nvPr/>
          </p:nvSpPr>
          <p:spPr>
            <a:xfrm>
              <a:off x="8839200" y="228600"/>
              <a:ext cx="1219200" cy="1219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pic>
          <p:nvPicPr>
            <p:cNvPr id="21" name="Picture 3"/>
            <p:cNvPicPr>
              <a:picLocks noChangeAspect="1" noChangeArrowheads="1"/>
            </p:cNvPicPr>
            <p:nvPr/>
          </p:nvPicPr>
          <p:blipFill>
            <a:blip r:embed="rId5" cstate="print">
              <a:clrChange>
                <a:clrFrom>
                  <a:srgbClr val="FFFFFF"/>
                </a:clrFrom>
                <a:clrTo>
                  <a:srgbClr val="FFFFFF">
                    <a:alpha val="0"/>
                  </a:srgbClr>
                </a:clrTo>
              </a:clrChange>
            </a:blip>
            <a:srcRect r="52792"/>
            <a:stretch>
              <a:fillRect/>
            </a:stretch>
          </p:blipFill>
          <p:spPr bwMode="auto">
            <a:xfrm>
              <a:off x="8773090" y="275252"/>
              <a:ext cx="1093592" cy="982715"/>
            </a:xfrm>
            <a:prstGeom prst="rect">
              <a:avLst/>
            </a:prstGeom>
            <a:noFill/>
            <a:ln w="9525">
              <a:noFill/>
              <a:miter lim="800000"/>
              <a:headEnd/>
              <a:tailEnd/>
            </a:ln>
          </p:spPr>
        </p:pic>
      </p:grpSp>
      <p:pic>
        <p:nvPicPr>
          <p:cNvPr id="23" name="Picture 8" descr="http://2.bp.blogspot.com/-AsDLiRVS1Fg/ULq_Zx7XKWI/AAAAAAAAAM0/iaGSiLlnKmU/s1600/magnifying%2Bglass.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884722" y="76200"/>
            <a:ext cx="1525478" cy="1540192"/>
          </a:xfrm>
          <a:prstGeom prst="rect">
            <a:avLst/>
          </a:prstGeom>
          <a:noFill/>
        </p:spPr>
      </p:pic>
      <p:sp>
        <p:nvSpPr>
          <p:cNvPr id="24" name="Oval 23"/>
          <p:cNvSpPr/>
          <p:nvPr/>
        </p:nvSpPr>
        <p:spPr>
          <a:xfrm>
            <a:off x="4023402" y="216217"/>
            <a:ext cx="739626" cy="746760"/>
          </a:xfrm>
          <a:prstGeom prst="ellipse">
            <a:avLst/>
          </a:prstGeom>
          <a:solidFill>
            <a:srgbClr val="16DB0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pic>
        <p:nvPicPr>
          <p:cNvPr id="25" name="Picture 2"/>
          <p:cNvPicPr>
            <a:picLocks noChangeAspect="1" noChangeArrowheads="1"/>
          </p:cNvPicPr>
          <p:nvPr/>
        </p:nvPicPr>
        <p:blipFill>
          <a:blip r:embed="rId6" cstate="print">
            <a:clrChange>
              <a:clrFrom>
                <a:srgbClr val="FFFFFF"/>
              </a:clrFrom>
              <a:clrTo>
                <a:srgbClr val="FFFFFF">
                  <a:alpha val="0"/>
                </a:srgbClr>
              </a:clrTo>
            </a:clrChange>
          </a:blip>
          <a:srcRect r="55736"/>
          <a:stretch>
            <a:fillRect/>
          </a:stretch>
        </p:blipFill>
        <p:spPr bwMode="auto">
          <a:xfrm>
            <a:off x="4038600" y="228600"/>
            <a:ext cx="593356" cy="604838"/>
          </a:xfrm>
          <a:prstGeom prst="rect">
            <a:avLst/>
          </a:prstGeom>
          <a:noFill/>
          <a:ln w="9525">
            <a:noFill/>
            <a:miter lim="800000"/>
            <a:headEnd/>
            <a:tailEnd/>
          </a:ln>
        </p:spPr>
      </p:pic>
      <p:pic>
        <p:nvPicPr>
          <p:cNvPr id="26" name="Picture 2" descr="http://www.bnl.gov/bnlweb/pubaf/pr/photos/2010%5C02%5Ccollisions-300.jpg"/>
          <p:cNvPicPr>
            <a:picLocks noChangeAspect="1" noChangeArrowheads="1"/>
          </p:cNvPicPr>
          <p:nvPr/>
        </p:nvPicPr>
        <p:blipFill>
          <a:blip r:embed="rId7" cstate="print"/>
          <a:srcRect l="38074" t="67164" r="34236" b="7463"/>
          <a:stretch>
            <a:fillRect/>
          </a:stretch>
        </p:blipFill>
        <p:spPr bwMode="auto">
          <a:xfrm>
            <a:off x="5410200" y="186154"/>
            <a:ext cx="3657600" cy="3276600"/>
          </a:xfrm>
          <a:prstGeom prst="rect">
            <a:avLst/>
          </a:prstGeom>
          <a:noFill/>
        </p:spPr>
      </p:pic>
      <p:sp>
        <p:nvSpPr>
          <p:cNvPr id="27" name="Rectangle 26"/>
          <p:cNvSpPr/>
          <p:nvPr/>
        </p:nvSpPr>
        <p:spPr>
          <a:xfrm rot="10800000">
            <a:off x="5410200" y="1329154"/>
            <a:ext cx="3657600" cy="2133600"/>
          </a:xfrm>
          <a:prstGeom prst="rect">
            <a:avLst/>
          </a:prstGeom>
          <a:gradFill>
            <a:gsLst>
              <a:gs pos="23000">
                <a:srgbClr val="000082">
                  <a:alpha val="6000"/>
                </a:srgbClr>
              </a:gs>
              <a:gs pos="32000">
                <a:srgbClr val="66008F"/>
              </a:gs>
              <a:gs pos="88000">
                <a:srgbClr val="BA0066"/>
              </a:gs>
              <a:gs pos="89999">
                <a:srgbClr val="FF0000"/>
              </a:gs>
              <a:gs pos="100000">
                <a:srgbClr val="FF8200"/>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5410200" y="2700754"/>
            <a:ext cx="3591098" cy="541062"/>
          </a:xfrm>
          <a:custGeom>
            <a:avLst/>
            <a:gdLst>
              <a:gd name="connsiteX0" fmla="*/ 0 w 4506686"/>
              <a:gd name="connsiteY0" fmla="*/ 65314 h 1045029"/>
              <a:gd name="connsiteX1" fmla="*/ 39189 w 4506686"/>
              <a:gd name="connsiteY1" fmla="*/ 52252 h 1045029"/>
              <a:gd name="connsiteX2" fmla="*/ 78377 w 4506686"/>
              <a:gd name="connsiteY2" fmla="*/ 26126 h 1045029"/>
              <a:gd name="connsiteX3" fmla="*/ 365760 w 4506686"/>
              <a:gd name="connsiteY3" fmla="*/ 13063 h 1045029"/>
              <a:gd name="connsiteX4" fmla="*/ 483326 w 4506686"/>
              <a:gd name="connsiteY4" fmla="*/ 0 h 1045029"/>
              <a:gd name="connsiteX5" fmla="*/ 627017 w 4506686"/>
              <a:gd name="connsiteY5" fmla="*/ 26126 h 1045029"/>
              <a:gd name="connsiteX6" fmla="*/ 666206 w 4506686"/>
              <a:gd name="connsiteY6" fmla="*/ 39189 h 1045029"/>
              <a:gd name="connsiteX7" fmla="*/ 757646 w 4506686"/>
              <a:gd name="connsiteY7" fmla="*/ 52252 h 1045029"/>
              <a:gd name="connsiteX8" fmla="*/ 796834 w 4506686"/>
              <a:gd name="connsiteY8" fmla="*/ 65314 h 1045029"/>
              <a:gd name="connsiteX9" fmla="*/ 875212 w 4506686"/>
              <a:gd name="connsiteY9" fmla="*/ 104503 h 1045029"/>
              <a:gd name="connsiteX10" fmla="*/ 992777 w 4506686"/>
              <a:gd name="connsiteY10" fmla="*/ 182880 h 1045029"/>
              <a:gd name="connsiteX11" fmla="*/ 1031966 w 4506686"/>
              <a:gd name="connsiteY11" fmla="*/ 209006 h 1045029"/>
              <a:gd name="connsiteX12" fmla="*/ 1071154 w 4506686"/>
              <a:gd name="connsiteY12" fmla="*/ 235132 h 1045029"/>
              <a:gd name="connsiteX13" fmla="*/ 1084217 w 4506686"/>
              <a:gd name="connsiteY13" fmla="*/ 274320 h 1045029"/>
              <a:gd name="connsiteX14" fmla="*/ 1123406 w 4506686"/>
              <a:gd name="connsiteY14" fmla="*/ 287383 h 1045029"/>
              <a:gd name="connsiteX15" fmla="*/ 1162594 w 4506686"/>
              <a:gd name="connsiteY15" fmla="*/ 313509 h 1045029"/>
              <a:gd name="connsiteX16" fmla="*/ 1201783 w 4506686"/>
              <a:gd name="connsiteY16" fmla="*/ 352697 h 1045029"/>
              <a:gd name="connsiteX17" fmla="*/ 1397726 w 4506686"/>
              <a:gd name="connsiteY17" fmla="*/ 391886 h 1045029"/>
              <a:gd name="connsiteX18" fmla="*/ 1476103 w 4506686"/>
              <a:gd name="connsiteY18" fmla="*/ 418012 h 1045029"/>
              <a:gd name="connsiteX19" fmla="*/ 1528354 w 4506686"/>
              <a:gd name="connsiteY19" fmla="*/ 496389 h 1045029"/>
              <a:gd name="connsiteX20" fmla="*/ 1606732 w 4506686"/>
              <a:gd name="connsiteY20" fmla="*/ 522514 h 1045029"/>
              <a:gd name="connsiteX21" fmla="*/ 1645920 w 4506686"/>
              <a:gd name="connsiteY21" fmla="*/ 548640 h 1045029"/>
              <a:gd name="connsiteX22" fmla="*/ 1672046 w 4506686"/>
              <a:gd name="connsiteY22" fmla="*/ 587829 h 1045029"/>
              <a:gd name="connsiteX23" fmla="*/ 1711234 w 4506686"/>
              <a:gd name="connsiteY23" fmla="*/ 600892 h 1045029"/>
              <a:gd name="connsiteX24" fmla="*/ 1750423 w 4506686"/>
              <a:gd name="connsiteY24" fmla="*/ 627017 h 1045029"/>
              <a:gd name="connsiteX25" fmla="*/ 1907177 w 4506686"/>
              <a:gd name="connsiteY25" fmla="*/ 653143 h 1045029"/>
              <a:gd name="connsiteX26" fmla="*/ 1946366 w 4506686"/>
              <a:gd name="connsiteY26" fmla="*/ 692332 h 1045029"/>
              <a:gd name="connsiteX27" fmla="*/ 2103120 w 4506686"/>
              <a:gd name="connsiteY27" fmla="*/ 731520 h 1045029"/>
              <a:gd name="connsiteX28" fmla="*/ 2168434 w 4506686"/>
              <a:gd name="connsiteY28" fmla="*/ 744583 h 1045029"/>
              <a:gd name="connsiteX29" fmla="*/ 2286000 w 4506686"/>
              <a:gd name="connsiteY29" fmla="*/ 731520 h 1045029"/>
              <a:gd name="connsiteX30" fmla="*/ 2416629 w 4506686"/>
              <a:gd name="connsiteY30" fmla="*/ 718457 h 1045029"/>
              <a:gd name="connsiteX31" fmla="*/ 2455817 w 4506686"/>
              <a:gd name="connsiteY31" fmla="*/ 705394 h 1045029"/>
              <a:gd name="connsiteX32" fmla="*/ 2586446 w 4506686"/>
              <a:gd name="connsiteY32" fmla="*/ 692332 h 1045029"/>
              <a:gd name="connsiteX33" fmla="*/ 2704012 w 4506686"/>
              <a:gd name="connsiteY33" fmla="*/ 679269 h 1045029"/>
              <a:gd name="connsiteX34" fmla="*/ 2795452 w 4506686"/>
              <a:gd name="connsiteY34" fmla="*/ 653143 h 1045029"/>
              <a:gd name="connsiteX35" fmla="*/ 2834640 w 4506686"/>
              <a:gd name="connsiteY35" fmla="*/ 613954 h 1045029"/>
              <a:gd name="connsiteX36" fmla="*/ 2899954 w 4506686"/>
              <a:gd name="connsiteY36" fmla="*/ 600892 h 1045029"/>
              <a:gd name="connsiteX37" fmla="*/ 2952206 w 4506686"/>
              <a:gd name="connsiteY37" fmla="*/ 587829 h 1045029"/>
              <a:gd name="connsiteX38" fmla="*/ 2991394 w 4506686"/>
              <a:gd name="connsiteY38" fmla="*/ 574766 h 1045029"/>
              <a:gd name="connsiteX39" fmla="*/ 3069772 w 4506686"/>
              <a:gd name="connsiteY39" fmla="*/ 561703 h 1045029"/>
              <a:gd name="connsiteX40" fmla="*/ 3226526 w 4506686"/>
              <a:gd name="connsiteY40" fmla="*/ 535577 h 1045029"/>
              <a:gd name="connsiteX41" fmla="*/ 3370217 w 4506686"/>
              <a:gd name="connsiteY41" fmla="*/ 548640 h 1045029"/>
              <a:gd name="connsiteX42" fmla="*/ 3448594 w 4506686"/>
              <a:gd name="connsiteY42" fmla="*/ 587829 h 1045029"/>
              <a:gd name="connsiteX43" fmla="*/ 3526972 w 4506686"/>
              <a:gd name="connsiteY43" fmla="*/ 627017 h 1045029"/>
              <a:gd name="connsiteX44" fmla="*/ 3605349 w 4506686"/>
              <a:gd name="connsiteY44" fmla="*/ 666206 h 1045029"/>
              <a:gd name="connsiteX45" fmla="*/ 3644537 w 4506686"/>
              <a:gd name="connsiteY45" fmla="*/ 692332 h 1045029"/>
              <a:gd name="connsiteX46" fmla="*/ 3722914 w 4506686"/>
              <a:gd name="connsiteY46" fmla="*/ 718457 h 1045029"/>
              <a:gd name="connsiteX47" fmla="*/ 3801292 w 4506686"/>
              <a:gd name="connsiteY47" fmla="*/ 757646 h 1045029"/>
              <a:gd name="connsiteX48" fmla="*/ 3840480 w 4506686"/>
              <a:gd name="connsiteY48" fmla="*/ 783772 h 1045029"/>
              <a:gd name="connsiteX49" fmla="*/ 3918857 w 4506686"/>
              <a:gd name="connsiteY49" fmla="*/ 809897 h 1045029"/>
              <a:gd name="connsiteX50" fmla="*/ 4036423 w 4506686"/>
              <a:gd name="connsiteY50" fmla="*/ 862149 h 1045029"/>
              <a:gd name="connsiteX51" fmla="*/ 4075612 w 4506686"/>
              <a:gd name="connsiteY51" fmla="*/ 875212 h 1045029"/>
              <a:gd name="connsiteX52" fmla="*/ 4114800 w 4506686"/>
              <a:gd name="connsiteY52" fmla="*/ 888274 h 1045029"/>
              <a:gd name="connsiteX53" fmla="*/ 4153989 w 4506686"/>
              <a:gd name="connsiteY53" fmla="*/ 914400 h 1045029"/>
              <a:gd name="connsiteX54" fmla="*/ 4245429 w 4506686"/>
              <a:gd name="connsiteY54" fmla="*/ 940526 h 1045029"/>
              <a:gd name="connsiteX55" fmla="*/ 4323806 w 4506686"/>
              <a:gd name="connsiteY55" fmla="*/ 966652 h 1045029"/>
              <a:gd name="connsiteX56" fmla="*/ 4362994 w 4506686"/>
              <a:gd name="connsiteY56" fmla="*/ 979714 h 1045029"/>
              <a:gd name="connsiteX57" fmla="*/ 4441372 w 4506686"/>
              <a:gd name="connsiteY57" fmla="*/ 992777 h 1045029"/>
              <a:gd name="connsiteX58" fmla="*/ 4506686 w 4506686"/>
              <a:gd name="connsiteY58" fmla="*/ 1045029 h 104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506686" h="1045029">
                <a:moveTo>
                  <a:pt x="0" y="65314"/>
                </a:moveTo>
                <a:cubicBezTo>
                  <a:pt x="13063" y="60960"/>
                  <a:pt x="26873" y="58410"/>
                  <a:pt x="39189" y="52252"/>
                </a:cubicBezTo>
                <a:cubicBezTo>
                  <a:pt x="53231" y="45231"/>
                  <a:pt x="62789" y="27997"/>
                  <a:pt x="78377" y="26126"/>
                </a:cubicBezTo>
                <a:cubicBezTo>
                  <a:pt x="173587" y="14701"/>
                  <a:pt x="269966" y="17417"/>
                  <a:pt x="365760" y="13063"/>
                </a:cubicBezTo>
                <a:cubicBezTo>
                  <a:pt x="404949" y="8709"/>
                  <a:pt x="443896" y="0"/>
                  <a:pt x="483326" y="0"/>
                </a:cubicBezTo>
                <a:cubicBezTo>
                  <a:pt x="520329" y="0"/>
                  <a:pt x="587001" y="14693"/>
                  <a:pt x="627017" y="26126"/>
                </a:cubicBezTo>
                <a:cubicBezTo>
                  <a:pt x="640257" y="29909"/>
                  <a:pt x="652704" y="36489"/>
                  <a:pt x="666206" y="39189"/>
                </a:cubicBezTo>
                <a:cubicBezTo>
                  <a:pt x="696398" y="45227"/>
                  <a:pt x="727166" y="47898"/>
                  <a:pt x="757646" y="52252"/>
                </a:cubicBezTo>
                <a:cubicBezTo>
                  <a:pt x="770709" y="56606"/>
                  <a:pt x="784518" y="59156"/>
                  <a:pt x="796834" y="65314"/>
                </a:cubicBezTo>
                <a:cubicBezTo>
                  <a:pt x="898130" y="115961"/>
                  <a:pt x="776706" y="71668"/>
                  <a:pt x="875212" y="104503"/>
                </a:cubicBezTo>
                <a:lnTo>
                  <a:pt x="992777" y="182880"/>
                </a:lnTo>
                <a:lnTo>
                  <a:pt x="1031966" y="209006"/>
                </a:lnTo>
                <a:lnTo>
                  <a:pt x="1071154" y="235132"/>
                </a:lnTo>
                <a:cubicBezTo>
                  <a:pt x="1075508" y="248195"/>
                  <a:pt x="1074481" y="264584"/>
                  <a:pt x="1084217" y="274320"/>
                </a:cubicBezTo>
                <a:cubicBezTo>
                  <a:pt x="1093954" y="284056"/>
                  <a:pt x="1111090" y="281225"/>
                  <a:pt x="1123406" y="287383"/>
                </a:cubicBezTo>
                <a:cubicBezTo>
                  <a:pt x="1137448" y="294404"/>
                  <a:pt x="1150533" y="303458"/>
                  <a:pt x="1162594" y="313509"/>
                </a:cubicBezTo>
                <a:cubicBezTo>
                  <a:pt x="1176786" y="325336"/>
                  <a:pt x="1185634" y="343725"/>
                  <a:pt x="1201783" y="352697"/>
                </a:cubicBezTo>
                <a:cubicBezTo>
                  <a:pt x="1259676" y="384860"/>
                  <a:pt x="1335676" y="384991"/>
                  <a:pt x="1397726" y="391886"/>
                </a:cubicBezTo>
                <a:cubicBezTo>
                  <a:pt x="1423852" y="400595"/>
                  <a:pt x="1460827" y="395098"/>
                  <a:pt x="1476103" y="418012"/>
                </a:cubicBezTo>
                <a:cubicBezTo>
                  <a:pt x="1493520" y="444138"/>
                  <a:pt x="1498566" y="486460"/>
                  <a:pt x="1528354" y="496389"/>
                </a:cubicBezTo>
                <a:lnTo>
                  <a:pt x="1606732" y="522514"/>
                </a:lnTo>
                <a:cubicBezTo>
                  <a:pt x="1619795" y="531223"/>
                  <a:pt x="1634819" y="537539"/>
                  <a:pt x="1645920" y="548640"/>
                </a:cubicBezTo>
                <a:cubicBezTo>
                  <a:pt x="1657021" y="559742"/>
                  <a:pt x="1659787" y="578021"/>
                  <a:pt x="1672046" y="587829"/>
                </a:cubicBezTo>
                <a:cubicBezTo>
                  <a:pt x="1682798" y="596431"/>
                  <a:pt x="1698918" y="594734"/>
                  <a:pt x="1711234" y="600892"/>
                </a:cubicBezTo>
                <a:cubicBezTo>
                  <a:pt x="1725276" y="607913"/>
                  <a:pt x="1736381" y="619996"/>
                  <a:pt x="1750423" y="627017"/>
                </a:cubicBezTo>
                <a:cubicBezTo>
                  <a:pt x="1794193" y="648901"/>
                  <a:pt x="1869922" y="649003"/>
                  <a:pt x="1907177" y="653143"/>
                </a:cubicBezTo>
                <a:cubicBezTo>
                  <a:pt x="1920240" y="666206"/>
                  <a:pt x="1930217" y="683360"/>
                  <a:pt x="1946366" y="692332"/>
                </a:cubicBezTo>
                <a:cubicBezTo>
                  <a:pt x="1992774" y="718114"/>
                  <a:pt x="2052493" y="722315"/>
                  <a:pt x="2103120" y="731520"/>
                </a:cubicBezTo>
                <a:cubicBezTo>
                  <a:pt x="2124964" y="735492"/>
                  <a:pt x="2146663" y="740229"/>
                  <a:pt x="2168434" y="744583"/>
                </a:cubicBezTo>
                <a:lnTo>
                  <a:pt x="2286000" y="731520"/>
                </a:lnTo>
                <a:cubicBezTo>
                  <a:pt x="2329520" y="726939"/>
                  <a:pt x="2373378" y="725111"/>
                  <a:pt x="2416629" y="718457"/>
                </a:cubicBezTo>
                <a:cubicBezTo>
                  <a:pt x="2430238" y="716363"/>
                  <a:pt x="2442208" y="707488"/>
                  <a:pt x="2455817" y="705394"/>
                </a:cubicBezTo>
                <a:cubicBezTo>
                  <a:pt x="2499068" y="698740"/>
                  <a:pt x="2542926" y="696913"/>
                  <a:pt x="2586446" y="692332"/>
                </a:cubicBezTo>
                <a:lnTo>
                  <a:pt x="2704012" y="679269"/>
                </a:lnTo>
                <a:cubicBezTo>
                  <a:pt x="2710979" y="677527"/>
                  <a:pt x="2784209" y="660639"/>
                  <a:pt x="2795452" y="653143"/>
                </a:cubicBezTo>
                <a:cubicBezTo>
                  <a:pt x="2810823" y="642896"/>
                  <a:pt x="2818117" y="622216"/>
                  <a:pt x="2834640" y="613954"/>
                </a:cubicBezTo>
                <a:cubicBezTo>
                  <a:pt x="2854498" y="604025"/>
                  <a:pt x="2878280" y="605708"/>
                  <a:pt x="2899954" y="600892"/>
                </a:cubicBezTo>
                <a:cubicBezTo>
                  <a:pt x="2917480" y="596997"/>
                  <a:pt x="2934943" y="592761"/>
                  <a:pt x="2952206" y="587829"/>
                </a:cubicBezTo>
                <a:cubicBezTo>
                  <a:pt x="2965445" y="584046"/>
                  <a:pt x="2977953" y="577753"/>
                  <a:pt x="2991394" y="574766"/>
                </a:cubicBezTo>
                <a:cubicBezTo>
                  <a:pt x="3017250" y="569020"/>
                  <a:pt x="3043646" y="566057"/>
                  <a:pt x="3069772" y="561703"/>
                </a:cubicBezTo>
                <a:cubicBezTo>
                  <a:pt x="3131089" y="541264"/>
                  <a:pt x="3139025" y="535577"/>
                  <a:pt x="3226526" y="535577"/>
                </a:cubicBezTo>
                <a:cubicBezTo>
                  <a:pt x="3274621" y="535577"/>
                  <a:pt x="3322320" y="544286"/>
                  <a:pt x="3370217" y="548640"/>
                </a:cubicBezTo>
                <a:cubicBezTo>
                  <a:pt x="3482519" y="623508"/>
                  <a:pt x="3340437" y="533751"/>
                  <a:pt x="3448594" y="587829"/>
                </a:cubicBezTo>
                <a:cubicBezTo>
                  <a:pt x="3549882" y="638473"/>
                  <a:pt x="3428472" y="594184"/>
                  <a:pt x="3526972" y="627017"/>
                </a:cubicBezTo>
                <a:cubicBezTo>
                  <a:pt x="3639278" y="701890"/>
                  <a:pt x="3497185" y="612123"/>
                  <a:pt x="3605349" y="666206"/>
                </a:cubicBezTo>
                <a:cubicBezTo>
                  <a:pt x="3619391" y="673227"/>
                  <a:pt x="3630191" y="685956"/>
                  <a:pt x="3644537" y="692332"/>
                </a:cubicBezTo>
                <a:cubicBezTo>
                  <a:pt x="3669702" y="703517"/>
                  <a:pt x="3700000" y="703181"/>
                  <a:pt x="3722914" y="718457"/>
                </a:cubicBezTo>
                <a:cubicBezTo>
                  <a:pt x="3773560" y="752221"/>
                  <a:pt x="3747209" y="739618"/>
                  <a:pt x="3801292" y="757646"/>
                </a:cubicBezTo>
                <a:cubicBezTo>
                  <a:pt x="3814355" y="766355"/>
                  <a:pt x="3826134" y="777396"/>
                  <a:pt x="3840480" y="783772"/>
                </a:cubicBezTo>
                <a:cubicBezTo>
                  <a:pt x="3865645" y="794957"/>
                  <a:pt x="3895943" y="794621"/>
                  <a:pt x="3918857" y="809897"/>
                </a:cubicBezTo>
                <a:cubicBezTo>
                  <a:pt x="3980960" y="851299"/>
                  <a:pt x="3943152" y="831059"/>
                  <a:pt x="4036423" y="862149"/>
                </a:cubicBezTo>
                <a:lnTo>
                  <a:pt x="4075612" y="875212"/>
                </a:lnTo>
                <a:lnTo>
                  <a:pt x="4114800" y="888274"/>
                </a:lnTo>
                <a:cubicBezTo>
                  <a:pt x="4127863" y="896983"/>
                  <a:pt x="4139947" y="907379"/>
                  <a:pt x="4153989" y="914400"/>
                </a:cubicBezTo>
                <a:cubicBezTo>
                  <a:pt x="4175941" y="925376"/>
                  <a:pt x="4224500" y="934247"/>
                  <a:pt x="4245429" y="940526"/>
                </a:cubicBezTo>
                <a:cubicBezTo>
                  <a:pt x="4271806" y="948439"/>
                  <a:pt x="4297680" y="957944"/>
                  <a:pt x="4323806" y="966652"/>
                </a:cubicBezTo>
                <a:cubicBezTo>
                  <a:pt x="4336869" y="971006"/>
                  <a:pt x="4349412" y="977450"/>
                  <a:pt x="4362994" y="979714"/>
                </a:cubicBezTo>
                <a:lnTo>
                  <a:pt x="4441372" y="992777"/>
                </a:lnTo>
                <a:cubicBezTo>
                  <a:pt x="4490807" y="1025735"/>
                  <a:pt x="4469459" y="1007802"/>
                  <a:pt x="4506686" y="1045029"/>
                </a:cubicBezTo>
              </a:path>
            </a:pathLst>
          </a:custGeom>
          <a:ln w="57150">
            <a:solidFill>
              <a:srgbClr val="FF66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5410200" y="186154"/>
            <a:ext cx="3579363" cy="1506684"/>
          </a:xfrm>
          <a:custGeom>
            <a:avLst/>
            <a:gdLst>
              <a:gd name="connsiteX0" fmla="*/ 0 w 4101353"/>
              <a:gd name="connsiteY0" fmla="*/ 376517 h 1277470"/>
              <a:gd name="connsiteX1" fmla="*/ 1250576 w 4101353"/>
              <a:gd name="connsiteY1" fmla="*/ 632011 h 1277470"/>
              <a:gd name="connsiteX2" fmla="*/ 2017058 w 4101353"/>
              <a:gd name="connsiteY2" fmla="*/ 242047 h 1277470"/>
              <a:gd name="connsiteX3" fmla="*/ 3173506 w 4101353"/>
              <a:gd name="connsiteY3" fmla="*/ 1277470 h 1277470"/>
              <a:gd name="connsiteX4" fmla="*/ 4101353 w 4101353"/>
              <a:gd name="connsiteY4" fmla="*/ 0 h 1277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1353" h="1277470">
                <a:moveTo>
                  <a:pt x="0" y="376517"/>
                </a:moveTo>
                <a:lnTo>
                  <a:pt x="1250576" y="632011"/>
                </a:lnTo>
                <a:lnTo>
                  <a:pt x="2017058" y="242047"/>
                </a:lnTo>
                <a:lnTo>
                  <a:pt x="3173506" y="1277470"/>
                </a:lnTo>
                <a:lnTo>
                  <a:pt x="4101353" y="0"/>
                </a:lnTo>
              </a:path>
            </a:pathLst>
          </a:custGeom>
          <a:ln w="57150">
            <a:solidFill>
              <a:srgbClr val="16DB0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5429760" y="1803858"/>
            <a:ext cx="3638040" cy="523375"/>
          </a:xfrm>
          <a:custGeom>
            <a:avLst/>
            <a:gdLst>
              <a:gd name="connsiteX0" fmla="*/ 0 w 4168588"/>
              <a:gd name="connsiteY0" fmla="*/ 0 h 443753"/>
              <a:gd name="connsiteX1" fmla="*/ 779929 w 4168588"/>
              <a:gd name="connsiteY1" fmla="*/ 228600 h 443753"/>
              <a:gd name="connsiteX2" fmla="*/ 1788458 w 4168588"/>
              <a:gd name="connsiteY2" fmla="*/ 67236 h 443753"/>
              <a:gd name="connsiteX3" fmla="*/ 2528047 w 4168588"/>
              <a:gd name="connsiteY3" fmla="*/ 443753 h 443753"/>
              <a:gd name="connsiteX4" fmla="*/ 4168588 w 4168588"/>
              <a:gd name="connsiteY4" fmla="*/ 26894 h 443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8588" h="443753">
                <a:moveTo>
                  <a:pt x="0" y="0"/>
                </a:moveTo>
                <a:lnTo>
                  <a:pt x="779929" y="228600"/>
                </a:lnTo>
                <a:lnTo>
                  <a:pt x="1788458" y="67236"/>
                </a:lnTo>
                <a:lnTo>
                  <a:pt x="2528047" y="443753"/>
                </a:lnTo>
                <a:lnTo>
                  <a:pt x="4168588" y="26894"/>
                </a:lnTo>
              </a:path>
            </a:pathLst>
          </a:custGeom>
          <a:noFill/>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p:cNvSpPr txBox="1"/>
          <p:nvPr/>
        </p:nvSpPr>
        <p:spPr>
          <a:xfrm>
            <a:off x="6212072" y="152400"/>
            <a:ext cx="1986698" cy="369332"/>
          </a:xfrm>
          <a:prstGeom prst="rect">
            <a:avLst/>
          </a:prstGeom>
          <a:noFill/>
        </p:spPr>
        <p:txBody>
          <a:bodyPr wrap="none" rtlCol="0">
            <a:spAutoFit/>
          </a:bodyPr>
          <a:lstStyle/>
          <a:p>
            <a:r>
              <a:rPr lang="en-US" b="1" dirty="0" smtClean="0">
                <a:solidFill>
                  <a:srgbClr val="16DB07"/>
                </a:solidFill>
              </a:rPr>
              <a:t>Bare Color Charges</a:t>
            </a:r>
            <a:endParaRPr lang="en-US" b="1" dirty="0">
              <a:solidFill>
                <a:srgbClr val="16DB07"/>
              </a:solidFill>
            </a:endParaRPr>
          </a:p>
        </p:txBody>
      </p:sp>
      <p:sp>
        <p:nvSpPr>
          <p:cNvPr id="32" name="TextBox 31"/>
          <p:cNvSpPr txBox="1"/>
          <p:nvPr/>
        </p:nvSpPr>
        <p:spPr>
          <a:xfrm>
            <a:off x="6059672" y="1524000"/>
            <a:ext cx="2246128" cy="369332"/>
          </a:xfrm>
          <a:prstGeom prst="rect">
            <a:avLst/>
          </a:prstGeom>
          <a:noFill/>
        </p:spPr>
        <p:txBody>
          <a:bodyPr wrap="none" rtlCol="0">
            <a:spAutoFit/>
          </a:bodyPr>
          <a:lstStyle/>
          <a:p>
            <a:r>
              <a:rPr lang="en-US" b="1" dirty="0" smtClean="0">
                <a:solidFill>
                  <a:srgbClr val="FFFF00"/>
                </a:solidFill>
              </a:rPr>
              <a:t>Thermal Mass Gluons</a:t>
            </a:r>
            <a:endParaRPr lang="en-US" b="1" dirty="0">
              <a:solidFill>
                <a:srgbClr val="FFFF00"/>
              </a:solidFill>
            </a:endParaRPr>
          </a:p>
        </p:txBody>
      </p:sp>
      <p:sp>
        <p:nvSpPr>
          <p:cNvPr id="33" name="TextBox 32"/>
          <p:cNvSpPr txBox="1"/>
          <p:nvPr/>
        </p:nvSpPr>
        <p:spPr>
          <a:xfrm>
            <a:off x="6270490" y="2483822"/>
            <a:ext cx="1877694" cy="369332"/>
          </a:xfrm>
          <a:prstGeom prst="rect">
            <a:avLst/>
          </a:prstGeom>
          <a:noFill/>
        </p:spPr>
        <p:txBody>
          <a:bodyPr wrap="none" rtlCol="0">
            <a:spAutoFit/>
          </a:bodyPr>
          <a:lstStyle/>
          <a:p>
            <a:r>
              <a:rPr lang="en-US" b="1" dirty="0" smtClean="0">
                <a:solidFill>
                  <a:srgbClr val="FF6600"/>
                </a:solidFill>
              </a:rPr>
              <a:t>Perfect Fluid Only</a:t>
            </a:r>
            <a:endParaRPr lang="en-US" b="1" dirty="0">
              <a:solidFill>
                <a:srgbClr val="FF6600"/>
              </a:solidFill>
            </a:endParaRPr>
          </a:p>
        </p:txBody>
      </p:sp>
      <p:grpSp>
        <p:nvGrpSpPr>
          <p:cNvPr id="15" name="Group 34"/>
          <p:cNvGrpSpPr/>
          <p:nvPr/>
        </p:nvGrpSpPr>
        <p:grpSpPr>
          <a:xfrm>
            <a:off x="0" y="3810000"/>
            <a:ext cx="9144000" cy="3048000"/>
            <a:chOff x="0" y="3810000"/>
            <a:chExt cx="9144000" cy="3048000"/>
          </a:xfrm>
        </p:grpSpPr>
        <p:sp>
          <p:nvSpPr>
            <p:cNvPr id="36" name="Rectangle 35"/>
            <p:cNvSpPr/>
            <p:nvPr/>
          </p:nvSpPr>
          <p:spPr>
            <a:xfrm>
              <a:off x="0" y="3810000"/>
              <a:ext cx="9144000" cy="304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7"/>
            <p:cNvPicPr>
              <a:picLocks noChangeAspect="1" noChangeArrowheads="1"/>
            </p:cNvPicPr>
            <p:nvPr/>
          </p:nvPicPr>
          <p:blipFill>
            <a:blip r:embed="rId8" cstate="print"/>
            <a:srcRect l="12884" t="55208" r="42607" b="3125"/>
            <a:stretch>
              <a:fillRect/>
            </a:stretch>
          </p:blipFill>
          <p:spPr bwMode="auto">
            <a:xfrm>
              <a:off x="0" y="3810000"/>
              <a:ext cx="5334000" cy="3048000"/>
            </a:xfrm>
            <a:prstGeom prst="rect">
              <a:avLst/>
            </a:prstGeom>
            <a:noFill/>
            <a:ln w="9525">
              <a:noFill/>
              <a:miter lim="800000"/>
              <a:headEnd/>
              <a:tailEnd/>
            </a:ln>
          </p:spPr>
        </p:pic>
        <p:sp>
          <p:nvSpPr>
            <p:cNvPr id="38" name="TextBox 37"/>
            <p:cNvSpPr txBox="1"/>
            <p:nvPr/>
          </p:nvSpPr>
          <p:spPr>
            <a:xfrm>
              <a:off x="5562600" y="3886200"/>
              <a:ext cx="3581400" cy="2846933"/>
            </a:xfrm>
            <a:prstGeom prst="rect">
              <a:avLst/>
            </a:prstGeom>
            <a:noFill/>
          </p:spPr>
          <p:txBody>
            <a:bodyPr wrap="square" rtlCol="0">
              <a:spAutoFit/>
            </a:bodyPr>
            <a:lstStyle/>
            <a:p>
              <a:pPr algn="ctr"/>
              <a:r>
                <a:rPr lang="en-US" sz="2800" dirty="0" smtClean="0"/>
                <a:t>Unique critical microscope resolution at RHIC.</a:t>
              </a:r>
            </a:p>
            <a:p>
              <a:pPr algn="ctr"/>
              <a:r>
                <a:rPr lang="en-US" sz="1100" dirty="0" smtClean="0"/>
                <a:t> </a:t>
              </a:r>
            </a:p>
            <a:p>
              <a:pPr algn="ctr"/>
              <a:r>
                <a:rPr lang="en-US" sz="2800" dirty="0" smtClean="0"/>
                <a:t>Measurement overlap between RHIC and LHC</a:t>
              </a:r>
            </a:p>
            <a:p>
              <a:pPr algn="ctr"/>
              <a:r>
                <a:rPr lang="en-US" sz="2800" dirty="0" smtClean="0"/>
                <a:t>very important too.</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1000"/>
                                        <p:tgtEl>
                                          <p:spTgt spid="10"/>
                                        </p:tgtEl>
                                      </p:cBhvr>
                                    </p:animEffect>
                                    <p:set>
                                      <p:cBhvr>
                                        <p:cTn id="13" dur="1" fill="hold">
                                          <p:stCondLst>
                                            <p:cond delay="999"/>
                                          </p:stCondLst>
                                        </p:cTn>
                                        <p:tgtEl>
                                          <p:spTgt spid="10"/>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9"/>
                                        </p:tgtEl>
                                      </p:cBhvr>
                                    </p:animEffect>
                                    <p:set>
                                      <p:cBhvr>
                                        <p:cTn id="16" dur="1" fill="hold">
                                          <p:stCondLst>
                                            <p:cond delay="999"/>
                                          </p:stCondLst>
                                        </p:cTn>
                                        <p:tgtEl>
                                          <p:spTgt spid="9"/>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8"/>
                                        </p:tgtEl>
                                      </p:cBhvr>
                                    </p:animEffect>
                                    <p:set>
                                      <p:cBhvr>
                                        <p:cTn id="19" dur="1" fill="hold">
                                          <p:stCondLst>
                                            <p:cond delay="999"/>
                                          </p:stCondLst>
                                        </p:cTn>
                                        <p:tgtEl>
                                          <p:spTgt spid="8"/>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1000"/>
                                        <p:tgtEl>
                                          <p:spTgt spid="11"/>
                                        </p:tgtEl>
                                      </p:cBhvr>
                                    </p:animEffect>
                                    <p:set>
                                      <p:cBhvr>
                                        <p:cTn id="22" dur="1" fill="hold">
                                          <p:stCondLst>
                                            <p:cond delay="999"/>
                                          </p:stCondLst>
                                        </p:cTn>
                                        <p:tgtEl>
                                          <p:spTgt spid="11"/>
                                        </p:tgtEl>
                                        <p:attrNameLst>
                                          <p:attrName>style.visibility</p:attrName>
                                        </p:attrNameLst>
                                      </p:cBhvr>
                                      <p:to>
                                        <p:strVal val="hidden"/>
                                      </p:to>
                                    </p:set>
                                  </p:childTnLst>
                                </p:cTn>
                              </p:par>
                              <p:par>
                                <p:cTn id="23" presetID="56" presetClass="path" presetSubtype="0" accel="50000" decel="50000" fill="hold" nodeType="withEffect">
                                  <p:stCondLst>
                                    <p:cond delay="0"/>
                                  </p:stCondLst>
                                  <p:childTnLst>
                                    <p:animMotion origin="layout" path="M -3.33333E-6 -4.44444E-6 L -0.02916 -0.39305 " pathEditMode="relative" rAng="0" ptsTypes="AA">
                                      <p:cBhvr>
                                        <p:cTn id="24" dur="1000" fill="hold"/>
                                        <p:tgtEl>
                                          <p:spTgt spid="2"/>
                                        </p:tgtEl>
                                        <p:attrNameLst>
                                          <p:attrName>ppt_x</p:attrName>
                                          <p:attrName>ppt_y</p:attrName>
                                        </p:attrNameLst>
                                      </p:cBhvr>
                                      <p:rCtr x="-15" y="-197"/>
                                    </p:animMotion>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childTnLst>
                                </p:cTn>
                              </p:par>
                              <p:par>
                                <p:cTn id="39" presetID="10"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wipe(left)">
                                      <p:cBhvr>
                                        <p:cTn id="45" dur="500"/>
                                        <p:tgtEl>
                                          <p:spTgt spid="29"/>
                                        </p:tgtEl>
                                      </p:cBhvr>
                                    </p:animEffect>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left)">
                                      <p:cBhvr>
                                        <p:cTn id="49" dur="500"/>
                                        <p:tgtEl>
                                          <p:spTgt spid="3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wipe(left)">
                                      <p:cBhvr>
                                        <p:cTn id="59" dur="500"/>
                                        <p:tgtEl>
                                          <p:spTgt spid="30"/>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wipe(left)">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fade">
                                      <p:cBhvr>
                                        <p:cTn id="67" dur="1000"/>
                                        <p:tgtEl>
                                          <p:spTgt spid="7"/>
                                        </p:tgtEl>
                                      </p:cBhvr>
                                    </p:animEffect>
                                  </p:childTnLst>
                                </p:cTn>
                              </p:par>
                            </p:childTnLst>
                          </p:cTn>
                        </p:par>
                        <p:par>
                          <p:cTn id="68" fill="hold">
                            <p:stCondLst>
                              <p:cond delay="1000"/>
                            </p:stCondLst>
                            <p:childTnLst>
                              <p:par>
                                <p:cTn id="69" presetID="22" presetClass="entr" presetSubtype="8" fill="hold" grpId="0" nodeType="after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wipe(left)">
                                      <p:cBhvr>
                                        <p:cTn id="71" dur="500"/>
                                        <p:tgtEl>
                                          <p:spTgt spid="28"/>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wipe(left)">
                                      <p:cBhvr>
                                        <p:cTn id="74" dur="500"/>
                                        <p:tgtEl>
                                          <p:spTgt spid="33"/>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additive="base">
                                        <p:cTn id="79" dur="500" fill="hold"/>
                                        <p:tgtEl>
                                          <p:spTgt spid="15"/>
                                        </p:tgtEl>
                                        <p:attrNameLst>
                                          <p:attrName>ppt_x</p:attrName>
                                        </p:attrNameLst>
                                      </p:cBhvr>
                                      <p:tavLst>
                                        <p:tav tm="0">
                                          <p:val>
                                            <p:strVal val="#ppt_x"/>
                                          </p:val>
                                        </p:tav>
                                        <p:tav tm="100000">
                                          <p:val>
                                            <p:strVal val="#ppt_x"/>
                                          </p:val>
                                        </p:tav>
                                      </p:tavLst>
                                    </p:anim>
                                    <p:anim calcmode="lin" valueType="num">
                                      <p:cBhvr additive="base">
                                        <p:cTn id="8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1" grpId="1"/>
      <p:bldP spid="24" grpId="0" animBg="1"/>
      <p:bldP spid="27" grpId="0" animBg="1"/>
      <p:bldP spid="28" grpId="0" animBg="1"/>
      <p:bldP spid="29" grpId="0" animBg="1"/>
      <p:bldP spid="30" grpId="0" animBg="1"/>
      <p:bldP spid="31" grpId="0"/>
      <p:bldP spid="32" grpId="0"/>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0" y="39469"/>
            <a:ext cx="4251292" cy="584775"/>
          </a:xfrm>
          <a:prstGeom prst="rect">
            <a:avLst/>
          </a:prstGeom>
          <a:noFill/>
        </p:spPr>
        <p:txBody>
          <a:bodyPr wrap="none" rtlCol="0">
            <a:spAutoFit/>
          </a:bodyPr>
          <a:lstStyle/>
          <a:p>
            <a:r>
              <a:rPr lang="en-US" sz="3200" u="sng" dirty="0" smtClean="0">
                <a:solidFill>
                  <a:schemeClr val="bg1"/>
                </a:solidFill>
              </a:rPr>
              <a:t>Hot QCD Physics in 2007</a:t>
            </a:r>
          </a:p>
        </p:txBody>
      </p:sp>
      <p:pic>
        <p:nvPicPr>
          <p:cNvPr id="6" name="Picture 4" descr="0051"/>
          <p:cNvPicPr>
            <a:picLocks noChangeAspect="1" noChangeArrowheads="1"/>
          </p:cNvPicPr>
          <p:nvPr/>
        </p:nvPicPr>
        <p:blipFill>
          <a:blip r:embed="rId2" cstate="print">
            <a:clrChange>
              <a:clrFrom>
                <a:srgbClr val="010100"/>
              </a:clrFrom>
              <a:clrTo>
                <a:srgbClr val="010100">
                  <a:alpha val="0"/>
                </a:srgbClr>
              </a:clrTo>
            </a:clrChange>
            <a:grayscl/>
          </a:blip>
          <a:srcRect/>
          <a:stretch>
            <a:fillRect/>
          </a:stretch>
        </p:blipFill>
        <p:spPr bwMode="auto">
          <a:xfrm flipH="1">
            <a:off x="609600" y="1801639"/>
            <a:ext cx="1778000" cy="2667000"/>
          </a:xfrm>
          <a:prstGeom prst="rect">
            <a:avLst/>
          </a:prstGeom>
          <a:noFill/>
        </p:spPr>
      </p:pic>
      <p:sp>
        <p:nvSpPr>
          <p:cNvPr id="7" name="AutoShape 5"/>
          <p:cNvSpPr>
            <a:spLocks noChangeArrowheads="1"/>
          </p:cNvSpPr>
          <p:nvPr/>
        </p:nvSpPr>
        <p:spPr bwMode="auto">
          <a:xfrm>
            <a:off x="1981200" y="1192039"/>
            <a:ext cx="1447800" cy="990600"/>
          </a:xfrm>
          <a:prstGeom prst="cloudCallout">
            <a:avLst>
              <a:gd name="adj1" fmla="val -51310"/>
              <a:gd name="adj2" fmla="val 38310"/>
            </a:avLst>
          </a:prstGeom>
          <a:solidFill>
            <a:schemeClr val="bg1"/>
          </a:solidFill>
          <a:ln w="9525">
            <a:solidFill>
              <a:schemeClr val="tx1"/>
            </a:solidFill>
            <a:round/>
            <a:headEnd/>
            <a:tailEnd/>
          </a:ln>
          <a:effectLst/>
        </p:spPr>
        <p:txBody>
          <a:bodyPr/>
          <a:lstStyle/>
          <a:p>
            <a:pPr algn="ctr"/>
            <a:r>
              <a:rPr lang="en-US" sz="2000" b="1">
                <a:solidFill>
                  <a:schemeClr val="tx1"/>
                </a:solidFill>
              </a:rPr>
              <a:t>Perfect Liquid?</a:t>
            </a:r>
          </a:p>
        </p:txBody>
      </p:sp>
      <p:pic>
        <p:nvPicPr>
          <p:cNvPr id="8" name="Picture 34" descr="movie_smooth"/>
          <p:cNvPicPr>
            <a:picLocks noChangeAspect="1" noChangeArrowheads="1"/>
          </p:cNvPicPr>
          <p:nvPr/>
        </p:nvPicPr>
        <p:blipFill>
          <a:blip r:embed="rId3" cstate="print">
            <a:grayscl/>
          </a:blip>
          <a:srcRect/>
          <a:stretch>
            <a:fillRect/>
          </a:stretch>
        </p:blipFill>
        <p:spPr bwMode="auto">
          <a:xfrm>
            <a:off x="4191000" y="762000"/>
            <a:ext cx="4419600" cy="4316239"/>
          </a:xfrm>
          <a:prstGeom prst="rect">
            <a:avLst/>
          </a:prstGeom>
          <a:noFill/>
        </p:spPr>
      </p:pic>
      <p:sp>
        <p:nvSpPr>
          <p:cNvPr id="9" name="Oval 8"/>
          <p:cNvSpPr/>
          <p:nvPr/>
        </p:nvSpPr>
        <p:spPr>
          <a:xfrm>
            <a:off x="5334000" y="2057401"/>
            <a:ext cx="1275973" cy="1436425"/>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943600" y="2057401"/>
            <a:ext cx="1275973" cy="1436425"/>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81000" y="5181600"/>
            <a:ext cx="8610600" cy="1600438"/>
          </a:xfrm>
          <a:prstGeom prst="rect">
            <a:avLst/>
          </a:prstGeom>
          <a:noFill/>
        </p:spPr>
        <p:txBody>
          <a:bodyPr wrap="square" rtlCol="0">
            <a:spAutoFit/>
          </a:bodyPr>
          <a:lstStyle/>
          <a:p>
            <a:pPr algn="ctr"/>
            <a:r>
              <a:rPr lang="en-US" sz="2800" dirty="0" smtClean="0">
                <a:solidFill>
                  <a:schemeClr val="bg1"/>
                </a:solidFill>
              </a:rPr>
              <a:t>Ideal hydrodynamics, smooth initial conditions, </a:t>
            </a:r>
          </a:p>
          <a:p>
            <a:pPr algn="ctr"/>
            <a:r>
              <a:rPr lang="en-US" sz="2800" dirty="0" smtClean="0">
                <a:solidFill>
                  <a:schemeClr val="bg1"/>
                </a:solidFill>
              </a:rPr>
              <a:t>elliptic flow only, qualitative statement on perfect fluidity</a:t>
            </a:r>
          </a:p>
          <a:p>
            <a:pPr algn="ctr"/>
            <a:r>
              <a:rPr lang="en-US" sz="1100" dirty="0" smtClean="0">
                <a:solidFill>
                  <a:schemeClr val="bg1"/>
                </a:solidFill>
              </a:rPr>
              <a:t> </a:t>
            </a:r>
            <a:endParaRPr lang="en-US" sz="500" dirty="0" smtClean="0">
              <a:solidFill>
                <a:schemeClr val="bg1"/>
              </a:solidFill>
            </a:endParaRPr>
          </a:p>
          <a:p>
            <a:pPr algn="ctr"/>
            <a:r>
              <a:rPr lang="en-US" sz="2800" u="sng" dirty="0" smtClean="0">
                <a:solidFill>
                  <a:schemeClr val="bg1"/>
                </a:solidFill>
              </a:rPr>
              <a:t>First discovery stage QGP observations</a:t>
            </a:r>
          </a:p>
        </p:txBody>
      </p:sp>
      <p:pic>
        <p:nvPicPr>
          <p:cNvPr id="55297" name="Picture 1"/>
          <p:cNvPicPr>
            <a:picLocks noChangeAspect="1" noChangeArrowheads="1"/>
          </p:cNvPicPr>
          <p:nvPr/>
        </p:nvPicPr>
        <p:blipFill>
          <a:blip r:embed="rId4" cstate="print"/>
          <a:srcRect l="46853" t="11572" r="16837" b="26042"/>
          <a:stretch>
            <a:fillRect/>
          </a:stretch>
        </p:blipFill>
        <p:spPr bwMode="auto">
          <a:xfrm>
            <a:off x="4191000" y="762000"/>
            <a:ext cx="4496355" cy="4343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0" presetClass="exit" presetSubtype="0" fill="hold" grpId="1" nodeType="withEffect">
                                  <p:stCondLst>
                                    <p:cond delay="1000"/>
                                  </p:stCondLst>
                                  <p:childTnLst>
                                    <p:animEffect transition="out" filter="fade">
                                      <p:cBhvr>
                                        <p:cTn id="10" dur="2000"/>
                                        <p:tgtEl>
                                          <p:spTgt spid="9"/>
                                        </p:tgtEl>
                                      </p:cBhvr>
                                    </p:animEffect>
                                    <p:set>
                                      <p:cBhvr>
                                        <p:cTn id="11" dur="1" fill="hold">
                                          <p:stCondLst>
                                            <p:cond delay="1999"/>
                                          </p:stCondLst>
                                        </p:cTn>
                                        <p:tgtEl>
                                          <p:spTgt spid="9"/>
                                        </p:tgtEl>
                                        <p:attrNameLst>
                                          <p:attrName>style.visibility</p:attrName>
                                        </p:attrNameLst>
                                      </p:cBhvr>
                                      <p:to>
                                        <p:strVal val="hidden"/>
                                      </p:to>
                                    </p:set>
                                  </p:childTnLst>
                                </p:cTn>
                              </p:par>
                              <p:par>
                                <p:cTn id="12" presetID="10" presetClass="exit" presetSubtype="0" fill="hold" grpId="1" nodeType="withEffect">
                                  <p:stCondLst>
                                    <p:cond delay="1000"/>
                                  </p:stCondLst>
                                  <p:childTnLst>
                                    <p:animEffect transition="out" filter="fade">
                                      <p:cBhvr>
                                        <p:cTn id="13" dur="2000"/>
                                        <p:tgtEl>
                                          <p:spTgt spid="10"/>
                                        </p:tgtEl>
                                      </p:cBhvr>
                                    </p:animEffect>
                                    <p:set>
                                      <p:cBhvr>
                                        <p:cTn id="14" dur="1" fill="hold">
                                          <p:stCondLst>
                                            <p:cond delay="199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29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9" grpId="1" animBg="1"/>
      <p:bldP spid="10" grpId="0" animBg="1"/>
      <p:bldP spid="10"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457200" y="-228600"/>
            <a:ext cx="8229600" cy="1143000"/>
          </a:xfrm>
        </p:spPr>
        <p:txBody>
          <a:bodyPr>
            <a:normAutofit/>
          </a:bodyPr>
          <a:lstStyle/>
          <a:p>
            <a:r>
              <a:rPr lang="en-US" sz="3200" u="sng" dirty="0" smtClean="0">
                <a:solidFill>
                  <a:schemeClr val="bg1"/>
                </a:solidFill>
              </a:rPr>
              <a:t>A New Detector at RHIC</a:t>
            </a:r>
            <a:endParaRPr lang="en-US" sz="3200" u="sng" dirty="0">
              <a:solidFill>
                <a:schemeClr val="bg1"/>
              </a:solidFill>
            </a:endParaRPr>
          </a:p>
        </p:txBody>
      </p:sp>
      <p:sp>
        <p:nvSpPr>
          <p:cNvPr id="15" name="TextBox 14"/>
          <p:cNvSpPr txBox="1"/>
          <p:nvPr/>
        </p:nvSpPr>
        <p:spPr>
          <a:xfrm>
            <a:off x="662647" y="5181600"/>
            <a:ext cx="7685437" cy="1600438"/>
          </a:xfrm>
          <a:prstGeom prst="rect">
            <a:avLst/>
          </a:prstGeom>
          <a:noFill/>
        </p:spPr>
        <p:txBody>
          <a:bodyPr wrap="none" rtlCol="0">
            <a:spAutoFit/>
          </a:bodyPr>
          <a:lstStyle/>
          <a:p>
            <a:pPr algn="ctr"/>
            <a:r>
              <a:rPr lang="en-US" sz="2800" dirty="0" smtClean="0">
                <a:solidFill>
                  <a:srgbClr val="FFFF00"/>
                </a:solidFill>
              </a:rPr>
              <a:t>High data acquisition rate capability,  15 kHz</a:t>
            </a:r>
          </a:p>
          <a:p>
            <a:pPr algn="ctr"/>
            <a:endParaRPr lang="en-US" sz="1400" dirty="0" smtClean="0">
              <a:solidFill>
                <a:srgbClr val="FFFF00"/>
              </a:solidFill>
            </a:endParaRPr>
          </a:p>
          <a:p>
            <a:pPr algn="ctr"/>
            <a:r>
              <a:rPr lang="en-US" sz="2800" dirty="0" smtClean="0">
                <a:solidFill>
                  <a:srgbClr val="FFFF00"/>
                </a:solidFill>
              </a:rPr>
              <a:t>Sampling 0.6 trillion </a:t>
            </a:r>
            <a:r>
              <a:rPr lang="en-US" sz="2800" dirty="0" err="1" smtClean="0">
                <a:solidFill>
                  <a:srgbClr val="FFFF00"/>
                </a:solidFill>
              </a:rPr>
              <a:t>Au+Au</a:t>
            </a:r>
            <a:r>
              <a:rPr lang="en-US" sz="2800" dirty="0" smtClean="0">
                <a:solidFill>
                  <a:srgbClr val="FFFF00"/>
                </a:solidFill>
              </a:rPr>
              <a:t> interactions in one-year</a:t>
            </a:r>
          </a:p>
          <a:p>
            <a:pPr algn="ctr"/>
            <a:r>
              <a:rPr lang="en-US" sz="2800" dirty="0" smtClean="0">
                <a:solidFill>
                  <a:srgbClr val="FFFF00"/>
                </a:solidFill>
              </a:rPr>
              <a:t>Maximizing efficiency of RHIC running </a:t>
            </a:r>
            <a:endParaRPr lang="en-US" sz="2800" dirty="0">
              <a:solidFill>
                <a:srgbClr val="FFFF00"/>
              </a:solidFill>
            </a:endParaRPr>
          </a:p>
        </p:txBody>
      </p:sp>
      <p:pic>
        <p:nvPicPr>
          <p:cNvPr id="74753" name="Picture 1" descr="C:\Users\nagle\Desktop\OverAllPicture_coloredit.png"/>
          <p:cNvPicPr>
            <a:picLocks noChangeAspect="1" noChangeArrowheads="1"/>
          </p:cNvPicPr>
          <p:nvPr/>
        </p:nvPicPr>
        <p:blipFill>
          <a:blip r:embed="rId2" cstate="print"/>
          <a:srcRect l="18333" t="22503" r="26667" b="12488"/>
          <a:stretch>
            <a:fillRect/>
          </a:stretch>
        </p:blipFill>
        <p:spPr bwMode="auto">
          <a:xfrm>
            <a:off x="152400" y="819805"/>
            <a:ext cx="6096000" cy="4283676"/>
          </a:xfrm>
          <a:prstGeom prst="rect">
            <a:avLst/>
          </a:prstGeom>
          <a:noFill/>
        </p:spPr>
      </p:pic>
      <p:sp>
        <p:nvSpPr>
          <p:cNvPr id="14" name="TextBox 13"/>
          <p:cNvSpPr txBox="1"/>
          <p:nvPr/>
        </p:nvSpPr>
        <p:spPr>
          <a:xfrm>
            <a:off x="6248400" y="762000"/>
            <a:ext cx="3048000" cy="3662541"/>
          </a:xfrm>
          <a:prstGeom prst="rect">
            <a:avLst/>
          </a:prstGeom>
          <a:noFill/>
        </p:spPr>
        <p:txBody>
          <a:bodyPr wrap="square" rtlCol="0">
            <a:spAutoFit/>
          </a:bodyPr>
          <a:lstStyle/>
          <a:p>
            <a:pPr algn="ctr"/>
            <a:r>
              <a:rPr lang="en-US" sz="2400" dirty="0" err="1" smtClean="0">
                <a:solidFill>
                  <a:schemeClr val="bg1"/>
                </a:solidFill>
              </a:rPr>
              <a:t>BaBar</a:t>
            </a:r>
            <a:r>
              <a:rPr lang="en-US" sz="2400" dirty="0" smtClean="0">
                <a:solidFill>
                  <a:schemeClr val="bg1"/>
                </a:solidFill>
              </a:rPr>
              <a:t> Magnet 1.5 T</a:t>
            </a:r>
          </a:p>
          <a:p>
            <a:pPr algn="ctr"/>
            <a:endParaRPr lang="en-US" sz="1600" dirty="0" smtClean="0">
              <a:solidFill>
                <a:schemeClr val="bg1"/>
              </a:solidFill>
            </a:endParaRPr>
          </a:p>
          <a:p>
            <a:pPr algn="ctr"/>
            <a:r>
              <a:rPr lang="en-US" sz="2400" dirty="0" smtClean="0">
                <a:solidFill>
                  <a:schemeClr val="bg1"/>
                </a:solidFill>
              </a:rPr>
              <a:t>Coverage |</a:t>
            </a:r>
            <a:r>
              <a:rPr lang="en-US" sz="2400" dirty="0" smtClean="0">
                <a:solidFill>
                  <a:schemeClr val="bg1"/>
                </a:solidFill>
                <a:latin typeface="Symbol" pitchFamily="18" charset="2"/>
              </a:rPr>
              <a:t>h</a:t>
            </a:r>
            <a:r>
              <a:rPr lang="en-US" sz="2400" dirty="0" smtClean="0">
                <a:solidFill>
                  <a:schemeClr val="bg1"/>
                </a:solidFill>
              </a:rPr>
              <a:t>| &lt; 1.1</a:t>
            </a:r>
          </a:p>
          <a:p>
            <a:pPr algn="ctr"/>
            <a:endParaRPr lang="en-US" sz="1600" dirty="0" smtClean="0">
              <a:solidFill>
                <a:schemeClr val="bg1"/>
              </a:solidFill>
            </a:endParaRPr>
          </a:p>
          <a:p>
            <a:pPr algn="ctr"/>
            <a:r>
              <a:rPr lang="en-US" sz="2400" dirty="0" smtClean="0">
                <a:solidFill>
                  <a:schemeClr val="bg1"/>
                </a:solidFill>
              </a:rPr>
              <a:t>All silicon tracking</a:t>
            </a:r>
          </a:p>
          <a:p>
            <a:pPr algn="ctr"/>
            <a:r>
              <a:rPr lang="en-US" sz="2400" dirty="0" smtClean="0">
                <a:solidFill>
                  <a:schemeClr val="bg1"/>
                </a:solidFill>
              </a:rPr>
              <a:t>Heavy flavor tagging</a:t>
            </a:r>
          </a:p>
          <a:p>
            <a:pPr algn="ctr"/>
            <a:endParaRPr lang="en-US" sz="1600" dirty="0" smtClean="0">
              <a:solidFill>
                <a:schemeClr val="bg1"/>
              </a:solidFill>
            </a:endParaRPr>
          </a:p>
          <a:p>
            <a:pPr algn="ctr"/>
            <a:r>
              <a:rPr lang="en-US" sz="2400" dirty="0" smtClean="0">
                <a:solidFill>
                  <a:schemeClr val="bg1"/>
                </a:solidFill>
              </a:rPr>
              <a:t>Electromagnetic</a:t>
            </a:r>
          </a:p>
          <a:p>
            <a:pPr algn="ctr"/>
            <a:r>
              <a:rPr lang="en-US" sz="2400" dirty="0" smtClean="0">
                <a:solidFill>
                  <a:schemeClr val="bg1"/>
                </a:solidFill>
              </a:rPr>
              <a:t>Calorimeter</a:t>
            </a:r>
          </a:p>
          <a:p>
            <a:pPr algn="ctr"/>
            <a:endParaRPr lang="en-US" sz="1600" dirty="0" smtClean="0">
              <a:solidFill>
                <a:schemeClr val="bg1"/>
              </a:solidFill>
            </a:endParaRPr>
          </a:p>
          <a:p>
            <a:pPr algn="ctr"/>
            <a:r>
              <a:rPr lang="en-US" sz="2400" dirty="0" err="1" smtClean="0">
                <a:solidFill>
                  <a:schemeClr val="bg1"/>
                </a:solidFill>
              </a:rPr>
              <a:t>Hadronic</a:t>
            </a:r>
            <a:r>
              <a:rPr lang="en-US" sz="2400" dirty="0" smtClean="0">
                <a:solidFill>
                  <a:schemeClr val="bg1"/>
                </a:solidFill>
              </a:rPr>
              <a:t> Calorimeter</a:t>
            </a:r>
          </a:p>
        </p:txBody>
      </p:sp>
      <p:cxnSp>
        <p:nvCxnSpPr>
          <p:cNvPr id="19" name="Straight Arrow Connector 18"/>
          <p:cNvCxnSpPr/>
          <p:nvPr/>
        </p:nvCxnSpPr>
        <p:spPr>
          <a:xfrm rot="10800000" flipV="1">
            <a:off x="3886200" y="2191403"/>
            <a:ext cx="2590800" cy="38100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10800000" flipV="1">
            <a:off x="4343400" y="972205"/>
            <a:ext cx="2133600" cy="914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0800000">
            <a:off x="4572000" y="2877205"/>
            <a:ext cx="2133600" cy="30479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0800000">
            <a:off x="4495800" y="3410605"/>
            <a:ext cx="1828802" cy="76200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381000" y="838200"/>
            <a:ext cx="609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sPHENIX_front.jpg"/>
          <p:cNvPicPr>
            <a:picLocks noChangeAspect="1"/>
          </p:cNvPicPr>
          <p:nvPr/>
        </p:nvPicPr>
        <p:blipFill>
          <a:blip r:embed="rId3" cstate="print"/>
          <a:stretch>
            <a:fillRect/>
          </a:stretch>
        </p:blipFill>
        <p:spPr>
          <a:xfrm>
            <a:off x="228600" y="914400"/>
            <a:ext cx="1815448" cy="551795"/>
          </a:xfrm>
          <a:prstGeom prst="rect">
            <a:avLst/>
          </a:prstGeom>
        </p:spPr>
      </p:pic>
      <p:sp>
        <p:nvSpPr>
          <p:cNvPr id="16" name="TextBox 15"/>
          <p:cNvSpPr txBox="1"/>
          <p:nvPr/>
        </p:nvSpPr>
        <p:spPr>
          <a:xfrm>
            <a:off x="188767" y="3828871"/>
            <a:ext cx="5983433" cy="1200329"/>
          </a:xfrm>
          <a:prstGeom prst="rect">
            <a:avLst/>
          </a:prstGeom>
          <a:solidFill>
            <a:srgbClr val="C00000"/>
          </a:solidFill>
        </p:spPr>
        <p:txBody>
          <a:bodyPr wrap="none" rtlCol="0">
            <a:spAutoFit/>
          </a:bodyPr>
          <a:lstStyle/>
          <a:p>
            <a:pPr algn="ctr"/>
            <a:r>
              <a:rPr lang="en-US" sz="3600" dirty="0" smtClean="0">
                <a:solidFill>
                  <a:schemeClr val="bg1"/>
                </a:solidFill>
              </a:rPr>
              <a:t>Successful DOE Science Review</a:t>
            </a:r>
          </a:p>
          <a:p>
            <a:pPr algn="ctr"/>
            <a:r>
              <a:rPr lang="en-US" sz="3600" dirty="0" smtClean="0">
                <a:solidFill>
                  <a:schemeClr val="bg1"/>
                </a:solidFill>
              </a:rPr>
              <a:t>in June 2015!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800" decel="100000"/>
                                        <p:tgtEl>
                                          <p:spTgt spid="16"/>
                                        </p:tgtEl>
                                      </p:cBhvr>
                                    </p:animEffect>
                                    <p:anim calcmode="lin" valueType="num">
                                      <p:cBhvr>
                                        <p:cTn id="8" dur="800" decel="100000" fill="hold"/>
                                        <p:tgtEl>
                                          <p:spTgt spid="16"/>
                                        </p:tgtEl>
                                        <p:attrNameLst>
                                          <p:attrName>style.rotation</p:attrName>
                                        </p:attrNameLst>
                                      </p:cBhvr>
                                      <p:tavLst>
                                        <p:tav tm="0">
                                          <p:val>
                                            <p:fltVal val="-90"/>
                                          </p:val>
                                        </p:tav>
                                        <p:tav tm="100000">
                                          <p:val>
                                            <p:fltVal val="0"/>
                                          </p:val>
                                        </p:tav>
                                      </p:tavLst>
                                    </p:anim>
                                    <p:anim calcmode="lin" valueType="num">
                                      <p:cBhvr>
                                        <p:cTn id="9" dur="800" decel="100000" fill="hold"/>
                                        <p:tgtEl>
                                          <p:spTgt spid="16"/>
                                        </p:tgtEl>
                                        <p:attrNameLst>
                                          <p:attrName>ppt_x</p:attrName>
                                        </p:attrNameLst>
                                      </p:cBhvr>
                                      <p:tavLst>
                                        <p:tav tm="0">
                                          <p:val>
                                            <p:strVal val="#ppt_x+0.4"/>
                                          </p:val>
                                        </p:tav>
                                        <p:tav tm="100000">
                                          <p:val>
                                            <p:strVal val="#ppt_x-0.05"/>
                                          </p:val>
                                        </p:tav>
                                      </p:tavLst>
                                    </p:anim>
                                    <p:anim calcmode="lin" valueType="num">
                                      <p:cBhvr>
                                        <p:cTn id="10" dur="800" decel="100000" fill="hold"/>
                                        <p:tgtEl>
                                          <p:spTgt spid="1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609600" y="662835"/>
            <a:ext cx="7696200" cy="5204565"/>
          </a:xfrm>
          <a:prstGeom prst="rect">
            <a:avLst/>
          </a:prstGeom>
          <a:noFill/>
          <a:ln w="9525">
            <a:noFill/>
            <a:miter lim="800000"/>
            <a:headEnd/>
            <a:tailEnd/>
          </a:ln>
        </p:spPr>
      </p:pic>
      <p:pic>
        <p:nvPicPr>
          <p:cNvPr id="36865" name="Picture 1"/>
          <p:cNvPicPr>
            <a:picLocks noChangeAspect="1" noChangeArrowheads="1"/>
          </p:cNvPicPr>
          <p:nvPr/>
        </p:nvPicPr>
        <p:blipFill>
          <a:blip r:embed="rId3" cstate="print"/>
          <a:srcRect/>
          <a:stretch>
            <a:fillRect/>
          </a:stretch>
        </p:blipFill>
        <p:spPr bwMode="auto">
          <a:xfrm>
            <a:off x="837179" y="685800"/>
            <a:ext cx="7316221" cy="5145454"/>
          </a:xfrm>
          <a:prstGeom prst="rect">
            <a:avLst/>
          </a:prstGeom>
          <a:noFill/>
          <a:ln w="9525">
            <a:noFill/>
            <a:miter lim="800000"/>
            <a:headEnd/>
            <a:tailEnd/>
          </a:ln>
        </p:spPr>
      </p:pic>
      <p:sp>
        <p:nvSpPr>
          <p:cNvPr id="7" name="Rectangle 6"/>
          <p:cNvSpPr/>
          <p:nvPr/>
        </p:nvSpPr>
        <p:spPr>
          <a:xfrm>
            <a:off x="228600" y="5410200"/>
            <a:ext cx="3810000" cy="1200329"/>
          </a:xfrm>
          <a:prstGeom prst="rect">
            <a:avLst/>
          </a:prstGeom>
          <a:solidFill>
            <a:srgbClr val="FF0000"/>
          </a:solidFill>
        </p:spPr>
        <p:txBody>
          <a:bodyPr wrap="square">
            <a:spAutoFit/>
          </a:bodyPr>
          <a:lstStyle/>
          <a:p>
            <a:pPr algn="ctr"/>
            <a:r>
              <a:rPr lang="en-US" sz="2400" dirty="0" smtClean="0">
                <a:solidFill>
                  <a:schemeClr val="bg1"/>
                </a:solidFill>
              </a:rPr>
              <a:t>Jet probe precision data</a:t>
            </a:r>
          </a:p>
          <a:p>
            <a:pPr algn="ctr"/>
            <a:r>
              <a:rPr lang="en-US" sz="2400" dirty="0" smtClean="0">
                <a:solidFill>
                  <a:schemeClr val="bg1"/>
                </a:solidFill>
              </a:rPr>
              <a:t>RHIC – 2021-2022</a:t>
            </a:r>
          </a:p>
          <a:p>
            <a:pPr algn="ctr"/>
            <a:r>
              <a:rPr lang="en-US" sz="2400" dirty="0" smtClean="0">
                <a:solidFill>
                  <a:schemeClr val="bg1"/>
                </a:solidFill>
              </a:rPr>
              <a:t>LHC – 2020-2023</a:t>
            </a:r>
          </a:p>
        </p:txBody>
      </p:sp>
      <p:sp>
        <p:nvSpPr>
          <p:cNvPr id="8" name="Title 1"/>
          <p:cNvSpPr>
            <a:spLocks noGrp="1"/>
          </p:cNvSpPr>
          <p:nvPr>
            <p:ph type="title"/>
          </p:nvPr>
        </p:nvSpPr>
        <p:spPr>
          <a:xfrm>
            <a:off x="457200" y="-228600"/>
            <a:ext cx="8229600" cy="1143000"/>
          </a:xfrm>
        </p:spPr>
        <p:txBody>
          <a:bodyPr>
            <a:normAutofit/>
          </a:bodyPr>
          <a:lstStyle/>
          <a:p>
            <a:r>
              <a:rPr lang="en-US" sz="3200" u="sng" dirty="0" smtClean="0">
                <a:solidFill>
                  <a:schemeClr val="bg1"/>
                </a:solidFill>
              </a:rPr>
              <a:t>Precision Imaging of QGP Over Key Kinematics</a:t>
            </a:r>
            <a:endParaRPr lang="en-US" sz="3200" u="sng"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865"/>
                                        </p:tgtEl>
                                        <p:attrNameLst>
                                          <p:attrName>style.visibility</p:attrName>
                                        </p:attrNameLst>
                                      </p:cBhvr>
                                      <p:to>
                                        <p:strVal val="visible"/>
                                      </p:to>
                                    </p:set>
                                    <p:animEffect transition="in" filter="wipe(left)">
                                      <p:cBhvr>
                                        <p:cTn id="7" dur="1000"/>
                                        <p:tgtEl>
                                          <p:spTgt spid="36865"/>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0"/>
            <a:ext cx="7588552" cy="584775"/>
          </a:xfrm>
          <a:prstGeom prst="rect">
            <a:avLst/>
          </a:prstGeom>
          <a:noFill/>
        </p:spPr>
        <p:txBody>
          <a:bodyPr wrap="none" rtlCol="0">
            <a:spAutoFit/>
          </a:bodyPr>
          <a:lstStyle/>
          <a:p>
            <a:r>
              <a:rPr lang="en-US" sz="3200" u="sng" dirty="0" smtClean="0">
                <a:solidFill>
                  <a:schemeClr val="bg1"/>
                </a:solidFill>
              </a:rPr>
              <a:t>Precision Imaging via Very Heavy </a:t>
            </a:r>
            <a:r>
              <a:rPr lang="en-US" sz="3200" u="sng" dirty="0" err="1" smtClean="0">
                <a:solidFill>
                  <a:schemeClr val="bg1"/>
                </a:solidFill>
              </a:rPr>
              <a:t>Quarkonia</a:t>
            </a:r>
            <a:endParaRPr lang="en-US" sz="3200" u="sng" dirty="0" smtClean="0">
              <a:solidFill>
                <a:schemeClr val="bg1"/>
              </a:solidFill>
            </a:endParaRPr>
          </a:p>
        </p:txBody>
      </p:sp>
      <p:sp>
        <p:nvSpPr>
          <p:cNvPr id="10" name="TextBox 9"/>
          <p:cNvSpPr txBox="1"/>
          <p:nvPr/>
        </p:nvSpPr>
        <p:spPr>
          <a:xfrm>
            <a:off x="0" y="2925648"/>
            <a:ext cx="4572000" cy="2408352"/>
          </a:xfrm>
          <a:prstGeom prst="rect">
            <a:avLst/>
          </a:prstGeom>
          <a:noFill/>
        </p:spPr>
        <p:txBody>
          <a:bodyPr wrap="square" rtlCol="0">
            <a:spAutoFit/>
          </a:bodyPr>
          <a:lstStyle/>
          <a:p>
            <a:pPr algn="ctr"/>
            <a:r>
              <a:rPr lang="en-US" sz="2800" dirty="0" smtClean="0">
                <a:solidFill>
                  <a:srgbClr val="FFFF00"/>
                </a:solidFill>
              </a:rPr>
              <a:t>Mapping out </a:t>
            </a:r>
          </a:p>
          <a:p>
            <a:pPr algn="ctr"/>
            <a:r>
              <a:rPr lang="en-US" sz="2800" dirty="0" smtClean="0">
                <a:solidFill>
                  <a:srgbClr val="FFFF00"/>
                </a:solidFill>
              </a:rPr>
              <a:t>Temperature dependence of plasma screening</a:t>
            </a:r>
          </a:p>
          <a:p>
            <a:pPr algn="ctr"/>
            <a:r>
              <a:rPr lang="en-US" sz="1050" dirty="0" smtClean="0">
                <a:solidFill>
                  <a:schemeClr val="bg1"/>
                </a:solidFill>
              </a:rPr>
              <a:t> </a:t>
            </a:r>
          </a:p>
          <a:p>
            <a:pPr algn="ctr"/>
            <a:r>
              <a:rPr lang="en-US" sz="2800" dirty="0" smtClean="0">
                <a:solidFill>
                  <a:schemeClr val="bg1"/>
                </a:solidFill>
                <a:latin typeface="Symbol" pitchFamily="18" charset="2"/>
              </a:rPr>
              <a:t>U</a:t>
            </a:r>
            <a:r>
              <a:rPr lang="en-US" sz="2800" dirty="0" smtClean="0">
                <a:solidFill>
                  <a:schemeClr val="bg1"/>
                </a:solidFill>
              </a:rPr>
              <a:t>(1s) should melt at LHC, </a:t>
            </a:r>
          </a:p>
          <a:p>
            <a:pPr algn="ctr"/>
            <a:r>
              <a:rPr lang="en-US" sz="2800" dirty="0" smtClean="0">
                <a:solidFill>
                  <a:schemeClr val="bg1"/>
                </a:solidFill>
              </a:rPr>
              <a:t>but not at RHIC!</a:t>
            </a:r>
            <a:endParaRPr lang="en-US" sz="2800" dirty="0" smtClean="0">
              <a:solidFill>
                <a:srgbClr val="FFFF00"/>
              </a:solidFill>
            </a:endParaRPr>
          </a:p>
        </p:txBody>
      </p:sp>
      <p:sp>
        <p:nvSpPr>
          <p:cNvPr id="16" name="Rectangle 15"/>
          <p:cNvSpPr/>
          <p:nvPr/>
        </p:nvSpPr>
        <p:spPr>
          <a:xfrm>
            <a:off x="457200" y="5352871"/>
            <a:ext cx="3810000" cy="1200329"/>
          </a:xfrm>
          <a:prstGeom prst="rect">
            <a:avLst/>
          </a:prstGeom>
          <a:solidFill>
            <a:srgbClr val="FF0000"/>
          </a:solidFill>
        </p:spPr>
        <p:txBody>
          <a:bodyPr wrap="square">
            <a:spAutoFit/>
          </a:bodyPr>
          <a:lstStyle/>
          <a:p>
            <a:pPr algn="ctr"/>
            <a:r>
              <a:rPr lang="en-US" sz="2400" dirty="0" smtClean="0">
                <a:solidFill>
                  <a:schemeClr val="bg1"/>
                </a:solidFill>
              </a:rPr>
              <a:t>Upsilon precision data</a:t>
            </a:r>
          </a:p>
          <a:p>
            <a:pPr algn="ctr"/>
            <a:r>
              <a:rPr lang="en-US" sz="2400" dirty="0" err="1" smtClean="0">
                <a:solidFill>
                  <a:schemeClr val="bg1"/>
                </a:solidFill>
              </a:rPr>
              <a:t>sPHENIX</a:t>
            </a:r>
            <a:r>
              <a:rPr lang="en-US" sz="2400" dirty="0" smtClean="0">
                <a:solidFill>
                  <a:schemeClr val="bg1"/>
                </a:solidFill>
              </a:rPr>
              <a:t> – 2021-2022</a:t>
            </a:r>
          </a:p>
          <a:p>
            <a:pPr algn="ctr"/>
            <a:r>
              <a:rPr lang="en-US" sz="2400" dirty="0" smtClean="0">
                <a:solidFill>
                  <a:schemeClr val="bg1"/>
                </a:solidFill>
              </a:rPr>
              <a:t>CMS – 2020-2023</a:t>
            </a:r>
          </a:p>
        </p:txBody>
      </p:sp>
      <p:pic>
        <p:nvPicPr>
          <p:cNvPr id="41985" name="Picture 1"/>
          <p:cNvPicPr>
            <a:picLocks noChangeAspect="1" noChangeArrowheads="1"/>
          </p:cNvPicPr>
          <p:nvPr/>
        </p:nvPicPr>
        <p:blipFill>
          <a:blip r:embed="rId3" cstate="print"/>
          <a:srcRect/>
          <a:stretch>
            <a:fillRect/>
          </a:stretch>
        </p:blipFill>
        <p:spPr bwMode="auto">
          <a:xfrm>
            <a:off x="4668359" y="2971800"/>
            <a:ext cx="4475641" cy="3886200"/>
          </a:xfrm>
          <a:prstGeom prst="rect">
            <a:avLst/>
          </a:prstGeom>
          <a:noFill/>
          <a:ln w="9525">
            <a:noFill/>
            <a:miter lim="800000"/>
            <a:headEnd/>
            <a:tailEnd/>
          </a:ln>
        </p:spPr>
      </p:pic>
      <p:pic>
        <p:nvPicPr>
          <p:cNvPr id="13" name="Picture 12" descr="sPHENIX_front.jpg"/>
          <p:cNvPicPr>
            <a:picLocks noChangeAspect="1"/>
          </p:cNvPicPr>
          <p:nvPr/>
        </p:nvPicPr>
        <p:blipFill>
          <a:blip r:embed="rId4" cstate="print"/>
          <a:stretch>
            <a:fillRect/>
          </a:stretch>
        </p:blipFill>
        <p:spPr>
          <a:xfrm>
            <a:off x="5334000" y="3227273"/>
            <a:ext cx="914400" cy="277927"/>
          </a:xfrm>
          <a:prstGeom prst="rect">
            <a:avLst/>
          </a:prstGeom>
        </p:spPr>
      </p:pic>
      <p:pic>
        <p:nvPicPr>
          <p:cNvPr id="14" name="Picture 1"/>
          <p:cNvPicPr>
            <a:picLocks noChangeAspect="1" noChangeArrowheads="1"/>
          </p:cNvPicPr>
          <p:nvPr/>
        </p:nvPicPr>
        <p:blipFill>
          <a:blip r:embed="rId5" cstate="print"/>
          <a:srcRect/>
          <a:stretch>
            <a:fillRect/>
          </a:stretch>
        </p:blipFill>
        <p:spPr bwMode="auto">
          <a:xfrm>
            <a:off x="914400" y="672932"/>
            <a:ext cx="4572000" cy="2146468"/>
          </a:xfrm>
          <a:prstGeom prst="rect">
            <a:avLst/>
          </a:prstGeom>
          <a:noFill/>
          <a:ln w="9525">
            <a:noFill/>
            <a:miter lim="800000"/>
            <a:headEnd/>
            <a:tailEnd/>
          </a:ln>
        </p:spPr>
      </p:pic>
      <p:graphicFrame>
        <p:nvGraphicFramePr>
          <p:cNvPr id="2" name="Object 1"/>
          <p:cNvGraphicFramePr>
            <a:graphicFrameLocks noChangeAspect="1"/>
          </p:cNvGraphicFramePr>
          <p:nvPr/>
        </p:nvGraphicFramePr>
        <p:xfrm>
          <a:off x="5715000" y="685800"/>
          <a:ext cx="2590800" cy="2189163"/>
        </p:xfrm>
        <a:graphic>
          <a:graphicData uri="http://schemas.openxmlformats.org/presentationml/2006/ole">
            <p:oleObj spid="_x0000_s41985" name="VISIO" r:id="rId6" imgW="3816000" imgH="3130200" progId="">
              <p:embed/>
            </p:oleObj>
          </a:graphicData>
        </a:graphic>
      </p:graphicFrame>
      <p:sp>
        <p:nvSpPr>
          <p:cNvPr id="15" name="Oval 14"/>
          <p:cNvSpPr/>
          <p:nvPr/>
        </p:nvSpPr>
        <p:spPr>
          <a:xfrm>
            <a:off x="6248400" y="1600200"/>
            <a:ext cx="304800"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b</a:t>
            </a:r>
            <a:endParaRPr lang="en-US" sz="2400" b="1" dirty="0"/>
          </a:p>
        </p:txBody>
      </p:sp>
      <p:sp>
        <p:nvSpPr>
          <p:cNvPr id="17" name="Oval 16"/>
          <p:cNvSpPr/>
          <p:nvPr/>
        </p:nvSpPr>
        <p:spPr>
          <a:xfrm>
            <a:off x="7467600" y="1600200"/>
            <a:ext cx="304800"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b</a:t>
            </a:r>
            <a:endParaRPr lang="en-US" sz="2400" b="1" dirty="0"/>
          </a:p>
        </p:txBody>
      </p:sp>
      <p:cxnSp>
        <p:nvCxnSpPr>
          <p:cNvPr id="19" name="Straight Connector 18"/>
          <p:cNvCxnSpPr/>
          <p:nvPr/>
        </p:nvCxnSpPr>
        <p:spPr>
          <a:xfrm>
            <a:off x="6324600" y="1676400"/>
            <a:ext cx="228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98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05763" y="0"/>
            <a:ext cx="1352037" cy="584775"/>
          </a:xfrm>
          <a:prstGeom prst="rect">
            <a:avLst/>
          </a:prstGeom>
          <a:noFill/>
        </p:spPr>
        <p:txBody>
          <a:bodyPr wrap="none" rtlCol="0">
            <a:spAutoFit/>
          </a:bodyPr>
          <a:lstStyle/>
          <a:p>
            <a:r>
              <a:rPr lang="en-US" sz="3200" u="sng" dirty="0" smtClean="0">
                <a:solidFill>
                  <a:schemeClr val="bg1"/>
                </a:solidFill>
              </a:rPr>
              <a:t>Theory</a:t>
            </a:r>
          </a:p>
        </p:txBody>
      </p:sp>
      <p:sp>
        <p:nvSpPr>
          <p:cNvPr id="6" name="TextBox 5"/>
          <p:cNvSpPr txBox="1"/>
          <p:nvPr/>
        </p:nvSpPr>
        <p:spPr>
          <a:xfrm>
            <a:off x="0" y="609600"/>
            <a:ext cx="9144000" cy="1077218"/>
          </a:xfrm>
          <a:prstGeom prst="rect">
            <a:avLst/>
          </a:prstGeom>
          <a:noFill/>
        </p:spPr>
        <p:txBody>
          <a:bodyPr wrap="square" rtlCol="0">
            <a:spAutoFit/>
          </a:bodyPr>
          <a:lstStyle/>
          <a:p>
            <a:pPr algn="ctr"/>
            <a:r>
              <a:rPr lang="en-US" sz="3200" dirty="0" smtClean="0">
                <a:solidFill>
                  <a:srgbClr val="FFFF00"/>
                </a:solidFill>
              </a:rPr>
              <a:t>None of this would be possible (past, present, future) without enormous advances in theory !</a:t>
            </a:r>
          </a:p>
        </p:txBody>
      </p:sp>
      <p:sp>
        <p:nvSpPr>
          <p:cNvPr id="7" name="TextBox 6"/>
          <p:cNvSpPr txBox="1"/>
          <p:nvPr/>
        </p:nvSpPr>
        <p:spPr>
          <a:xfrm>
            <a:off x="228600" y="1828800"/>
            <a:ext cx="3933128" cy="523220"/>
          </a:xfrm>
          <a:prstGeom prst="rect">
            <a:avLst/>
          </a:prstGeom>
          <a:noFill/>
        </p:spPr>
        <p:txBody>
          <a:bodyPr wrap="none" rtlCol="0">
            <a:spAutoFit/>
          </a:bodyPr>
          <a:lstStyle/>
          <a:p>
            <a:r>
              <a:rPr lang="en-US" sz="2800" dirty="0" smtClean="0">
                <a:solidFill>
                  <a:schemeClr val="bg1"/>
                </a:solidFill>
              </a:rPr>
              <a:t>Many examples abound…</a:t>
            </a:r>
          </a:p>
        </p:txBody>
      </p:sp>
      <p:pic>
        <p:nvPicPr>
          <p:cNvPr id="8" name="Picture 1"/>
          <p:cNvPicPr>
            <a:picLocks noChangeAspect="1" noChangeArrowheads="1"/>
          </p:cNvPicPr>
          <p:nvPr/>
        </p:nvPicPr>
        <p:blipFill>
          <a:blip r:embed="rId2" cstate="print"/>
          <a:srcRect/>
          <a:stretch>
            <a:fillRect/>
          </a:stretch>
        </p:blipFill>
        <p:spPr bwMode="auto">
          <a:xfrm>
            <a:off x="6477000" y="1828800"/>
            <a:ext cx="2514600" cy="1376582"/>
          </a:xfrm>
          <a:prstGeom prst="rect">
            <a:avLst/>
          </a:prstGeom>
          <a:noFill/>
          <a:ln w="9525">
            <a:noFill/>
            <a:miter lim="800000"/>
            <a:headEnd/>
            <a:tailEnd/>
          </a:ln>
        </p:spPr>
      </p:pic>
      <p:sp>
        <p:nvSpPr>
          <p:cNvPr id="9" name="TextBox 8"/>
          <p:cNvSpPr txBox="1"/>
          <p:nvPr/>
        </p:nvSpPr>
        <p:spPr>
          <a:xfrm>
            <a:off x="543686" y="2438400"/>
            <a:ext cx="7211077" cy="4893647"/>
          </a:xfrm>
          <a:prstGeom prst="rect">
            <a:avLst/>
          </a:prstGeom>
          <a:noFill/>
        </p:spPr>
        <p:txBody>
          <a:bodyPr wrap="none" rtlCol="0">
            <a:spAutoFit/>
          </a:bodyPr>
          <a:lstStyle/>
          <a:p>
            <a:pPr>
              <a:buFont typeface="Arial" pitchFamily="34" charset="0"/>
              <a:buChar char="•"/>
            </a:pPr>
            <a:r>
              <a:rPr lang="en-US" sz="2400" dirty="0" smtClean="0">
                <a:solidFill>
                  <a:schemeClr val="bg1">
                    <a:lumMod val="85000"/>
                  </a:schemeClr>
                </a:solidFill>
              </a:rPr>
              <a:t> 3-D Relativistic Viscous Hydrodynamics</a:t>
            </a:r>
          </a:p>
          <a:p>
            <a:pPr>
              <a:buFont typeface="Arial" pitchFamily="34" charset="0"/>
              <a:buChar char="•"/>
            </a:pPr>
            <a:r>
              <a:rPr lang="en-US" sz="2400" dirty="0" smtClean="0">
                <a:solidFill>
                  <a:schemeClr val="bg1">
                    <a:lumMod val="85000"/>
                  </a:schemeClr>
                </a:solidFill>
              </a:rPr>
              <a:t> Detailed lattice QCD Equation of State</a:t>
            </a:r>
          </a:p>
          <a:p>
            <a:pPr>
              <a:buFont typeface="Arial" pitchFamily="34" charset="0"/>
              <a:buChar char="•"/>
            </a:pPr>
            <a:r>
              <a:rPr lang="en-US" sz="2400" dirty="0" smtClean="0">
                <a:solidFill>
                  <a:schemeClr val="bg1">
                    <a:lumMod val="85000"/>
                  </a:schemeClr>
                </a:solidFill>
              </a:rPr>
              <a:t> Gluon saturation initial conditions</a:t>
            </a:r>
          </a:p>
          <a:p>
            <a:pPr>
              <a:buFont typeface="Arial" pitchFamily="34" charset="0"/>
              <a:buChar char="•"/>
            </a:pPr>
            <a:r>
              <a:rPr lang="en-US" sz="2400" dirty="0" smtClean="0">
                <a:solidFill>
                  <a:schemeClr val="bg1">
                    <a:lumMod val="85000"/>
                  </a:schemeClr>
                </a:solidFill>
              </a:rPr>
              <a:t> </a:t>
            </a:r>
            <a:r>
              <a:rPr lang="en-US" sz="2400" dirty="0" err="1" smtClean="0">
                <a:solidFill>
                  <a:schemeClr val="bg1">
                    <a:lumMod val="85000"/>
                  </a:schemeClr>
                </a:solidFill>
              </a:rPr>
              <a:t>AdS</a:t>
            </a:r>
            <a:r>
              <a:rPr lang="en-US" sz="2400" dirty="0" smtClean="0">
                <a:solidFill>
                  <a:schemeClr val="bg1">
                    <a:lumMod val="85000"/>
                  </a:schemeClr>
                </a:solidFill>
              </a:rPr>
              <a:t>/CFT pre-equilibrium calculations</a:t>
            </a:r>
          </a:p>
          <a:p>
            <a:pPr>
              <a:buFont typeface="Arial" pitchFamily="34" charset="0"/>
              <a:buChar char="•"/>
            </a:pPr>
            <a:r>
              <a:rPr lang="en-US" sz="2400" dirty="0" smtClean="0">
                <a:solidFill>
                  <a:schemeClr val="bg1">
                    <a:lumMod val="85000"/>
                  </a:schemeClr>
                </a:solidFill>
              </a:rPr>
              <a:t> </a:t>
            </a:r>
            <a:r>
              <a:rPr lang="en-US" sz="2400" dirty="0" err="1" smtClean="0">
                <a:solidFill>
                  <a:schemeClr val="bg1">
                    <a:lumMod val="85000"/>
                  </a:schemeClr>
                </a:solidFill>
              </a:rPr>
              <a:t>Langevin</a:t>
            </a:r>
            <a:r>
              <a:rPr lang="en-US" sz="2400" dirty="0" smtClean="0">
                <a:solidFill>
                  <a:schemeClr val="bg1">
                    <a:lumMod val="85000"/>
                  </a:schemeClr>
                </a:solidFill>
              </a:rPr>
              <a:t> drag / diffusion for heavy quarks</a:t>
            </a:r>
          </a:p>
          <a:p>
            <a:pPr>
              <a:buFont typeface="Arial" pitchFamily="34" charset="0"/>
              <a:buChar char="•"/>
            </a:pPr>
            <a:r>
              <a:rPr lang="en-US" sz="2400" dirty="0" smtClean="0">
                <a:solidFill>
                  <a:schemeClr val="bg1">
                    <a:lumMod val="85000"/>
                  </a:schemeClr>
                </a:solidFill>
              </a:rPr>
              <a:t> Lattice QCD for extraction of T, </a:t>
            </a:r>
            <a:r>
              <a:rPr lang="en-US" sz="2400" dirty="0" err="1" smtClean="0">
                <a:solidFill>
                  <a:schemeClr val="bg1">
                    <a:lumMod val="85000"/>
                  </a:schemeClr>
                </a:solidFill>
                <a:latin typeface="Symbol" pitchFamily="18" charset="2"/>
              </a:rPr>
              <a:t>m</a:t>
            </a:r>
            <a:r>
              <a:rPr lang="en-US" sz="2400" baseline="-25000" dirty="0" err="1" smtClean="0">
                <a:solidFill>
                  <a:schemeClr val="bg1">
                    <a:lumMod val="85000"/>
                  </a:schemeClr>
                </a:solidFill>
              </a:rPr>
              <a:t>B</a:t>
            </a:r>
            <a:endParaRPr lang="en-US" sz="2400" baseline="-25000" dirty="0" smtClean="0">
              <a:solidFill>
                <a:schemeClr val="bg1">
                  <a:lumMod val="85000"/>
                </a:schemeClr>
              </a:solidFill>
            </a:endParaRPr>
          </a:p>
          <a:p>
            <a:pPr>
              <a:buFont typeface="Arial" pitchFamily="34" charset="0"/>
              <a:buChar char="•"/>
            </a:pPr>
            <a:r>
              <a:rPr lang="en-US" sz="2400" dirty="0" smtClean="0">
                <a:solidFill>
                  <a:schemeClr val="bg1">
                    <a:lumMod val="85000"/>
                  </a:schemeClr>
                </a:solidFill>
              </a:rPr>
              <a:t> </a:t>
            </a:r>
            <a:r>
              <a:rPr lang="en-US" sz="2400" dirty="0" err="1" smtClean="0">
                <a:solidFill>
                  <a:schemeClr val="bg1">
                    <a:lumMod val="85000"/>
                  </a:schemeClr>
                </a:solidFill>
              </a:rPr>
              <a:t>Perturbative</a:t>
            </a:r>
            <a:r>
              <a:rPr lang="en-US" sz="2400" dirty="0" smtClean="0">
                <a:solidFill>
                  <a:schemeClr val="bg1">
                    <a:lumMod val="85000"/>
                  </a:schemeClr>
                </a:solidFill>
              </a:rPr>
              <a:t> </a:t>
            </a:r>
            <a:r>
              <a:rPr lang="en-US" sz="2400" dirty="0" err="1" smtClean="0">
                <a:solidFill>
                  <a:schemeClr val="bg1">
                    <a:lumMod val="85000"/>
                  </a:schemeClr>
                </a:solidFill>
              </a:rPr>
              <a:t>parton</a:t>
            </a:r>
            <a:r>
              <a:rPr lang="en-US" sz="2400" dirty="0" smtClean="0">
                <a:solidFill>
                  <a:schemeClr val="bg1">
                    <a:lumMod val="85000"/>
                  </a:schemeClr>
                </a:solidFill>
              </a:rPr>
              <a:t>-QGP interactions </a:t>
            </a:r>
          </a:p>
          <a:p>
            <a:r>
              <a:rPr lang="en-US" sz="2400" dirty="0" smtClean="0">
                <a:solidFill>
                  <a:schemeClr val="bg1">
                    <a:lumMod val="85000"/>
                  </a:schemeClr>
                </a:solidFill>
              </a:rPr>
              <a:t>  [JET Topical Collaboration]</a:t>
            </a:r>
          </a:p>
          <a:p>
            <a:pPr>
              <a:buFont typeface="Arial" pitchFamily="34" charset="0"/>
              <a:buChar char="•"/>
            </a:pPr>
            <a:r>
              <a:rPr lang="en-US" sz="2400" dirty="0" smtClean="0">
                <a:solidFill>
                  <a:schemeClr val="bg1">
                    <a:lumMod val="85000"/>
                  </a:schemeClr>
                </a:solidFill>
              </a:rPr>
              <a:t> </a:t>
            </a:r>
            <a:r>
              <a:rPr lang="en-US" sz="2400" dirty="0" err="1" smtClean="0">
                <a:solidFill>
                  <a:schemeClr val="bg1">
                    <a:lumMod val="85000"/>
                  </a:schemeClr>
                </a:solidFill>
              </a:rPr>
              <a:t>AdS</a:t>
            </a:r>
            <a:r>
              <a:rPr lang="en-US" sz="2400" dirty="0" smtClean="0">
                <a:solidFill>
                  <a:schemeClr val="bg1">
                    <a:lumMod val="85000"/>
                  </a:schemeClr>
                </a:solidFill>
              </a:rPr>
              <a:t>/CFT strong coupling heavy quark calculations</a:t>
            </a:r>
          </a:p>
          <a:p>
            <a:pPr>
              <a:buFont typeface="Arial" pitchFamily="34" charset="0"/>
              <a:buChar char="•"/>
            </a:pPr>
            <a:r>
              <a:rPr lang="en-US" sz="2400" dirty="0" smtClean="0">
                <a:solidFill>
                  <a:schemeClr val="bg1">
                    <a:lumMod val="85000"/>
                  </a:schemeClr>
                </a:solidFill>
              </a:rPr>
              <a:t> Lattice QCD pushed to finite </a:t>
            </a:r>
            <a:r>
              <a:rPr lang="en-US" sz="2400" dirty="0" err="1" smtClean="0">
                <a:solidFill>
                  <a:schemeClr val="bg1">
                    <a:lumMod val="85000"/>
                  </a:schemeClr>
                </a:solidFill>
                <a:latin typeface="Symbol" pitchFamily="18" charset="2"/>
              </a:rPr>
              <a:t>m</a:t>
            </a:r>
            <a:r>
              <a:rPr lang="en-US" sz="2400" baseline="-25000" dirty="0" err="1" smtClean="0">
                <a:solidFill>
                  <a:schemeClr val="bg1">
                    <a:lumMod val="85000"/>
                  </a:schemeClr>
                </a:solidFill>
              </a:rPr>
              <a:t>B</a:t>
            </a:r>
            <a:endParaRPr lang="en-US" sz="2400" dirty="0" smtClean="0">
              <a:solidFill>
                <a:schemeClr val="bg1">
                  <a:lumMod val="85000"/>
                </a:schemeClr>
              </a:solidFill>
            </a:endParaRPr>
          </a:p>
          <a:p>
            <a:pPr>
              <a:buFont typeface="Arial" pitchFamily="34" charset="0"/>
              <a:buChar char="•"/>
            </a:pPr>
            <a:r>
              <a:rPr lang="en-US" sz="2400" dirty="0" smtClean="0">
                <a:solidFill>
                  <a:schemeClr val="bg1">
                    <a:lumMod val="85000"/>
                  </a:schemeClr>
                </a:solidFill>
              </a:rPr>
              <a:t> </a:t>
            </a:r>
            <a:r>
              <a:rPr lang="en-US" sz="2400" dirty="0" err="1" smtClean="0">
                <a:solidFill>
                  <a:schemeClr val="bg1">
                    <a:lumMod val="85000"/>
                  </a:schemeClr>
                </a:solidFill>
              </a:rPr>
              <a:t>Chiral</a:t>
            </a:r>
            <a:r>
              <a:rPr lang="en-US" sz="2400" dirty="0" smtClean="0">
                <a:solidFill>
                  <a:schemeClr val="bg1">
                    <a:lumMod val="85000"/>
                  </a:schemeClr>
                </a:solidFill>
              </a:rPr>
              <a:t> Magnetic Effect embedded in hydrodynamics</a:t>
            </a:r>
          </a:p>
          <a:p>
            <a:pPr>
              <a:buFont typeface="Arial" pitchFamily="34" charset="0"/>
              <a:buChar char="•"/>
            </a:pPr>
            <a:r>
              <a:rPr lang="en-US" sz="2400" dirty="0" smtClean="0">
                <a:solidFill>
                  <a:schemeClr val="bg1">
                    <a:lumMod val="85000"/>
                  </a:schemeClr>
                </a:solidFill>
              </a:rPr>
              <a:t> Heavy quark recombination in full space-time evolution</a:t>
            </a:r>
          </a:p>
          <a:p>
            <a:r>
              <a:rPr lang="en-US" sz="2400" dirty="0" smtClean="0">
                <a:solidFill>
                  <a:schemeClr val="bg1">
                    <a:lumMod val="85000"/>
                  </a:schemeClr>
                </a:solidFill>
              </a:rPr>
              <a:t>…</a:t>
            </a:r>
          </a:p>
        </p:txBody>
      </p:sp>
      <p:pic>
        <p:nvPicPr>
          <p:cNvPr id="12" name="Picture 2"/>
          <p:cNvPicPr>
            <a:picLocks noChangeAspect="1" noChangeArrowheads="1"/>
          </p:cNvPicPr>
          <p:nvPr/>
        </p:nvPicPr>
        <p:blipFill>
          <a:blip r:embed="rId3" cstate="print"/>
          <a:srcRect l="10684" r="3846" b="65887"/>
          <a:stretch>
            <a:fillRect/>
          </a:stretch>
        </p:blipFill>
        <p:spPr bwMode="auto">
          <a:xfrm>
            <a:off x="5562600" y="2743200"/>
            <a:ext cx="1676400" cy="1039368"/>
          </a:xfrm>
          <a:prstGeom prst="rect">
            <a:avLst/>
          </a:prstGeom>
          <a:noFill/>
          <a:ln w="9525">
            <a:noFill/>
            <a:miter lim="800000"/>
            <a:headEnd/>
            <a:tailEnd/>
          </a:ln>
        </p:spPr>
      </p:pic>
      <p:pic>
        <p:nvPicPr>
          <p:cNvPr id="128004" name="Picture 4" descr="https://inspirehep.net/record/883144/files/lattice_eos_I.png"/>
          <p:cNvPicPr>
            <a:picLocks noChangeAspect="1" noChangeArrowheads="1"/>
          </p:cNvPicPr>
          <p:nvPr/>
        </p:nvPicPr>
        <p:blipFill>
          <a:blip r:embed="rId4" cstate="print"/>
          <a:srcRect/>
          <a:stretch>
            <a:fillRect/>
          </a:stretch>
        </p:blipFill>
        <p:spPr bwMode="auto">
          <a:xfrm>
            <a:off x="6172200" y="4038600"/>
            <a:ext cx="1978395" cy="1219200"/>
          </a:xfrm>
          <a:prstGeom prst="rect">
            <a:avLst/>
          </a:prstGeom>
          <a:noFill/>
        </p:spPr>
      </p:pic>
      <p:pic>
        <p:nvPicPr>
          <p:cNvPr id="128002" name="Picture 2"/>
          <p:cNvPicPr>
            <a:picLocks noChangeAspect="1" noChangeArrowheads="1"/>
          </p:cNvPicPr>
          <p:nvPr/>
        </p:nvPicPr>
        <p:blipFill>
          <a:blip r:embed="rId5" cstate="print"/>
          <a:srcRect l="31625" t="18750" r="32650" b="19792"/>
          <a:stretch>
            <a:fillRect/>
          </a:stretch>
        </p:blipFill>
        <p:spPr bwMode="auto">
          <a:xfrm>
            <a:off x="7391400" y="3276600"/>
            <a:ext cx="1600200" cy="1547734"/>
          </a:xfrm>
          <a:prstGeom prst="rect">
            <a:avLst/>
          </a:prstGeom>
          <a:noFill/>
          <a:ln w="9525">
            <a:noFill/>
            <a:miter lim="800000"/>
            <a:headEnd/>
            <a:tailEnd/>
          </a:ln>
        </p:spPr>
      </p:pic>
      <p:pic>
        <p:nvPicPr>
          <p:cNvPr id="128006" name="Picture 6" descr="https://physics.aps.org/assets/938e4cf2-5e48-4f1b-b5cb-e36dd5877f7e"/>
          <p:cNvPicPr>
            <a:picLocks noChangeAspect="1" noChangeArrowheads="1"/>
          </p:cNvPicPr>
          <p:nvPr/>
        </p:nvPicPr>
        <p:blipFill>
          <a:blip r:embed="rId6" cstate="print"/>
          <a:srcRect/>
          <a:stretch>
            <a:fillRect/>
          </a:stretch>
        </p:blipFill>
        <p:spPr bwMode="auto">
          <a:xfrm>
            <a:off x="7162800" y="4953000"/>
            <a:ext cx="1793899" cy="1371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800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800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800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76200"/>
            <a:ext cx="9144000" cy="6986528"/>
          </a:xfrm>
          <a:prstGeom prst="rect">
            <a:avLst/>
          </a:prstGeom>
          <a:noFill/>
        </p:spPr>
        <p:txBody>
          <a:bodyPr wrap="square" rtlCol="0">
            <a:spAutoFit/>
          </a:bodyPr>
          <a:lstStyle/>
          <a:p>
            <a:pPr algn="ctr"/>
            <a:r>
              <a:rPr lang="en-US" sz="3600" u="sng" dirty="0" smtClean="0">
                <a:solidFill>
                  <a:schemeClr val="bg1"/>
                </a:solidFill>
              </a:rPr>
              <a:t>RHIC</a:t>
            </a:r>
          </a:p>
          <a:p>
            <a:pPr algn="ctr"/>
            <a:endParaRPr lang="en-US" dirty="0" smtClean="0">
              <a:solidFill>
                <a:schemeClr val="bg1"/>
              </a:solidFill>
            </a:endParaRPr>
          </a:p>
          <a:p>
            <a:pPr algn="ctr"/>
            <a:r>
              <a:rPr lang="en-US" sz="3200" dirty="0" smtClean="0">
                <a:solidFill>
                  <a:schemeClr val="bg1"/>
                </a:solidFill>
              </a:rPr>
              <a:t>1) </a:t>
            </a:r>
            <a:r>
              <a:rPr lang="en-US" sz="3200" u="sng" dirty="0" smtClean="0">
                <a:solidFill>
                  <a:schemeClr val="bg1"/>
                </a:solidFill>
              </a:rPr>
              <a:t>With low-energy cooling</a:t>
            </a:r>
            <a:r>
              <a:rPr lang="en-US" sz="3200" dirty="0" smtClean="0">
                <a:solidFill>
                  <a:schemeClr val="bg1"/>
                </a:solidFill>
              </a:rPr>
              <a:t>, RHIC is the best tool we will have in our lifetimes to explore experimentally the phase diagram of QCD. </a:t>
            </a:r>
            <a:br>
              <a:rPr lang="en-US" sz="3200" dirty="0" smtClean="0">
                <a:solidFill>
                  <a:schemeClr val="bg1"/>
                </a:solidFill>
              </a:rPr>
            </a:br>
            <a:endParaRPr lang="en-US" sz="3200" dirty="0" smtClean="0">
              <a:solidFill>
                <a:schemeClr val="bg1"/>
              </a:solidFill>
            </a:endParaRPr>
          </a:p>
          <a:p>
            <a:pPr algn="ctr"/>
            <a:r>
              <a:rPr lang="en-US" sz="3200" dirty="0" smtClean="0">
                <a:solidFill>
                  <a:schemeClr val="bg1"/>
                </a:solidFill>
              </a:rPr>
              <a:t>2) </a:t>
            </a:r>
            <a:r>
              <a:rPr lang="en-US" sz="3200" u="sng" dirty="0" smtClean="0">
                <a:solidFill>
                  <a:schemeClr val="bg1"/>
                </a:solidFill>
              </a:rPr>
              <a:t>With </a:t>
            </a:r>
            <a:r>
              <a:rPr lang="en-US" sz="3200" u="sng" dirty="0" err="1" smtClean="0">
                <a:solidFill>
                  <a:schemeClr val="bg1"/>
                </a:solidFill>
              </a:rPr>
              <a:t>sPHENIX</a:t>
            </a:r>
            <a:r>
              <a:rPr lang="en-US" sz="3200" dirty="0" smtClean="0">
                <a:solidFill>
                  <a:schemeClr val="bg1"/>
                </a:solidFill>
              </a:rPr>
              <a:t>, RHIC is the best tool we will have in our lifetimes to explore experimentally the </a:t>
            </a:r>
          </a:p>
          <a:p>
            <a:pPr algn="ctr"/>
            <a:r>
              <a:rPr lang="en-US" sz="3200" dirty="0" smtClean="0">
                <a:solidFill>
                  <a:schemeClr val="bg1"/>
                </a:solidFill>
              </a:rPr>
              <a:t>most perfect liquid ever created.</a:t>
            </a:r>
          </a:p>
          <a:p>
            <a:pPr algn="ctr"/>
            <a:r>
              <a:rPr lang="en-US" dirty="0" smtClean="0">
                <a:solidFill>
                  <a:schemeClr val="bg1"/>
                </a:solidFill>
              </a:rPr>
              <a:t> </a:t>
            </a:r>
          </a:p>
          <a:p>
            <a:pPr algn="ctr"/>
            <a:r>
              <a:rPr lang="en-US" sz="3600" u="sng" dirty="0" smtClean="0">
                <a:solidFill>
                  <a:srgbClr val="FFFF00"/>
                </a:solidFill>
              </a:rPr>
              <a:t>LHC</a:t>
            </a:r>
          </a:p>
          <a:p>
            <a:pPr algn="ctr"/>
            <a:endParaRPr lang="en-US" sz="2000" dirty="0" smtClean="0">
              <a:solidFill>
                <a:srgbClr val="FFFF00"/>
              </a:solidFill>
            </a:endParaRPr>
          </a:p>
          <a:p>
            <a:pPr algn="ctr"/>
            <a:r>
              <a:rPr lang="en-US" sz="3200" dirty="0" smtClean="0">
                <a:solidFill>
                  <a:srgbClr val="FFFF00"/>
                </a:solidFill>
              </a:rPr>
              <a:t>3)   Enormous leverage for US of expertise and synergy of techniques and detector work between RHIC and LHC.   Highest T and smallest scale probes.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0051"/>
          <p:cNvPicPr>
            <a:picLocks noChangeAspect="1" noChangeArrowheads="1"/>
          </p:cNvPicPr>
          <p:nvPr/>
        </p:nvPicPr>
        <p:blipFill>
          <a:blip r:embed="rId2" cstate="print">
            <a:clrChange>
              <a:clrFrom>
                <a:srgbClr val="010100"/>
              </a:clrFrom>
              <a:clrTo>
                <a:srgbClr val="010100">
                  <a:alpha val="0"/>
                </a:srgbClr>
              </a:clrTo>
            </a:clrChange>
            <a:grayscl/>
          </a:blip>
          <a:srcRect/>
          <a:stretch>
            <a:fillRect/>
          </a:stretch>
        </p:blipFill>
        <p:spPr bwMode="auto">
          <a:xfrm flipH="1">
            <a:off x="304800" y="1066800"/>
            <a:ext cx="1778000" cy="2667000"/>
          </a:xfrm>
          <a:prstGeom prst="rect">
            <a:avLst/>
          </a:prstGeom>
          <a:noFill/>
        </p:spPr>
      </p:pic>
      <p:sp>
        <p:nvSpPr>
          <p:cNvPr id="6" name="AutoShape 5"/>
          <p:cNvSpPr>
            <a:spLocks noChangeArrowheads="1"/>
          </p:cNvSpPr>
          <p:nvPr/>
        </p:nvSpPr>
        <p:spPr bwMode="auto">
          <a:xfrm>
            <a:off x="1676400" y="457200"/>
            <a:ext cx="1447800" cy="990600"/>
          </a:xfrm>
          <a:prstGeom prst="cloudCallout">
            <a:avLst>
              <a:gd name="adj1" fmla="val -51310"/>
              <a:gd name="adj2" fmla="val 38310"/>
            </a:avLst>
          </a:prstGeom>
          <a:solidFill>
            <a:schemeClr val="bg1"/>
          </a:solidFill>
          <a:ln w="9525">
            <a:solidFill>
              <a:schemeClr val="tx1"/>
            </a:solidFill>
            <a:round/>
            <a:headEnd/>
            <a:tailEnd/>
          </a:ln>
          <a:effectLst/>
        </p:spPr>
        <p:txBody>
          <a:bodyPr/>
          <a:lstStyle/>
          <a:p>
            <a:pPr algn="ctr"/>
            <a:r>
              <a:rPr lang="en-US" sz="2000" b="1">
                <a:solidFill>
                  <a:schemeClr val="tx1"/>
                </a:solidFill>
              </a:rPr>
              <a:t>Perfect Liquid?</a:t>
            </a:r>
          </a:p>
        </p:txBody>
      </p:sp>
      <p:sp>
        <p:nvSpPr>
          <p:cNvPr id="7" name="TextBox 6"/>
          <p:cNvSpPr txBox="1"/>
          <p:nvPr/>
        </p:nvSpPr>
        <p:spPr>
          <a:xfrm>
            <a:off x="304800" y="228600"/>
            <a:ext cx="1120820" cy="646331"/>
          </a:xfrm>
          <a:prstGeom prst="rect">
            <a:avLst/>
          </a:prstGeom>
          <a:noFill/>
        </p:spPr>
        <p:txBody>
          <a:bodyPr wrap="none" rtlCol="0">
            <a:spAutoFit/>
          </a:bodyPr>
          <a:lstStyle/>
          <a:p>
            <a:r>
              <a:rPr lang="en-US" sz="3600" dirty="0" smtClean="0">
                <a:solidFill>
                  <a:schemeClr val="bg1"/>
                </a:solidFill>
              </a:rPr>
              <a:t>2007</a:t>
            </a:r>
          </a:p>
        </p:txBody>
      </p:sp>
      <p:pic>
        <p:nvPicPr>
          <p:cNvPr id="9" name="Picture 3"/>
          <p:cNvPicPr>
            <a:picLocks noChangeAspect="1" noChangeArrowheads="1"/>
          </p:cNvPicPr>
          <p:nvPr/>
        </p:nvPicPr>
        <p:blipFill>
          <a:blip r:embed="rId3" cstate="print"/>
          <a:srcRect l="19327" t="19792" r="32650" b="31250"/>
          <a:stretch>
            <a:fillRect/>
          </a:stretch>
        </p:blipFill>
        <p:spPr bwMode="auto">
          <a:xfrm rot="5400000">
            <a:off x="3810810" y="1446990"/>
            <a:ext cx="6780179" cy="3886200"/>
          </a:xfrm>
          <a:prstGeom prst="rect">
            <a:avLst/>
          </a:prstGeom>
          <a:noFill/>
          <a:ln w="9525">
            <a:noFill/>
            <a:miter lim="800000"/>
            <a:headEnd/>
            <a:tailEnd/>
          </a:ln>
        </p:spPr>
      </p:pic>
      <p:sp>
        <p:nvSpPr>
          <p:cNvPr id="8" name="TextBox 7"/>
          <p:cNvSpPr txBox="1"/>
          <p:nvPr/>
        </p:nvSpPr>
        <p:spPr>
          <a:xfrm>
            <a:off x="228601" y="3995678"/>
            <a:ext cx="4724400" cy="2862322"/>
          </a:xfrm>
          <a:prstGeom prst="rect">
            <a:avLst/>
          </a:prstGeom>
          <a:noFill/>
        </p:spPr>
        <p:txBody>
          <a:bodyPr wrap="square" rtlCol="0">
            <a:spAutoFit/>
          </a:bodyPr>
          <a:lstStyle/>
          <a:p>
            <a:r>
              <a:rPr lang="en-US" sz="3600" dirty="0" smtClean="0">
                <a:solidFill>
                  <a:srgbClr val="FFFF00"/>
                </a:solidFill>
              </a:rPr>
              <a:t>2015</a:t>
            </a:r>
          </a:p>
          <a:p>
            <a:r>
              <a:rPr lang="en-US" sz="3600" dirty="0" smtClean="0">
                <a:solidFill>
                  <a:srgbClr val="FFFF00"/>
                </a:solidFill>
              </a:rPr>
              <a:t>A mature field…</a:t>
            </a:r>
          </a:p>
          <a:p>
            <a:r>
              <a:rPr lang="en-US" sz="3600" dirty="0" smtClean="0">
                <a:solidFill>
                  <a:srgbClr val="FFFF00"/>
                </a:solidFill>
              </a:rPr>
              <a:t>An informed view of the key remaining questions and how to top out.</a:t>
            </a:r>
          </a:p>
        </p:txBody>
      </p:sp>
      <p:cxnSp>
        <p:nvCxnSpPr>
          <p:cNvPr id="21" name="Straight Connector 20"/>
          <p:cNvCxnSpPr/>
          <p:nvPr/>
        </p:nvCxnSpPr>
        <p:spPr>
          <a:xfrm rot="5400000" flipH="1" flipV="1">
            <a:off x="7353300" y="647700"/>
            <a:ext cx="457200" cy="3810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flipV="1">
            <a:off x="7086600" y="1371600"/>
            <a:ext cx="914400" cy="3048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V="1">
            <a:off x="7277100" y="114300"/>
            <a:ext cx="609600" cy="3810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848600" y="2895600"/>
            <a:ext cx="381000" cy="1524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7162800" y="3048000"/>
            <a:ext cx="1066800" cy="3048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162800" y="3352800"/>
            <a:ext cx="762000" cy="3048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V="1">
            <a:off x="7696200" y="3886200"/>
            <a:ext cx="838200" cy="381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flipH="1" flipV="1">
            <a:off x="6819900" y="5372100"/>
            <a:ext cx="2362200" cy="6096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par>
                          <p:cTn id="11" fill="hold">
                            <p:stCondLst>
                              <p:cond delay="2000"/>
                            </p:stCondLst>
                            <p:childTnLst>
                              <p:par>
                                <p:cTn id="12" presetID="22" presetClass="entr" presetSubtype="4" fill="hold" nodeType="after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wipe(down)">
                                      <p:cBhvr>
                                        <p:cTn id="14" dur="500"/>
                                        <p:tgtEl>
                                          <p:spTgt spid="39"/>
                                        </p:tgtEl>
                                      </p:cBhvr>
                                    </p:animEffect>
                                  </p:childTnLst>
                                </p:cTn>
                              </p:par>
                            </p:childTnLst>
                          </p:cTn>
                        </p:par>
                        <p:par>
                          <p:cTn id="15" fill="hold">
                            <p:stCondLst>
                              <p:cond delay="2500"/>
                            </p:stCondLst>
                            <p:childTnLst>
                              <p:par>
                                <p:cTn id="16" presetID="22" presetClass="entr" presetSubtype="4" fill="hold" nodeType="after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wipe(down)">
                                      <p:cBhvr>
                                        <p:cTn id="18" dur="500"/>
                                        <p:tgtEl>
                                          <p:spTgt spid="37"/>
                                        </p:tgtEl>
                                      </p:cBhvr>
                                    </p:animEffect>
                                  </p:childTnLst>
                                </p:cTn>
                              </p:par>
                            </p:childTnLst>
                          </p:cTn>
                        </p:par>
                        <p:par>
                          <p:cTn id="19" fill="hold">
                            <p:stCondLst>
                              <p:cond delay="3000"/>
                            </p:stCondLst>
                            <p:childTnLst>
                              <p:par>
                                <p:cTn id="20" presetID="22" presetClass="entr" presetSubtype="4" fill="hold"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down)">
                                      <p:cBhvr>
                                        <p:cTn id="22" dur="500"/>
                                        <p:tgtEl>
                                          <p:spTgt spid="35"/>
                                        </p:tgtEl>
                                      </p:cBhvr>
                                    </p:animEffect>
                                  </p:childTnLst>
                                </p:cTn>
                              </p:par>
                            </p:childTnLst>
                          </p:cTn>
                        </p:par>
                        <p:par>
                          <p:cTn id="23" fill="hold">
                            <p:stCondLst>
                              <p:cond delay="3500"/>
                            </p:stCondLst>
                            <p:childTnLst>
                              <p:par>
                                <p:cTn id="24" presetID="22" presetClass="entr" presetSubtype="4" fill="hold" nodeType="after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ipe(down)">
                                      <p:cBhvr>
                                        <p:cTn id="26" dur="500"/>
                                        <p:tgtEl>
                                          <p:spTgt spid="32"/>
                                        </p:tgtEl>
                                      </p:cBhvr>
                                    </p:animEffect>
                                  </p:childTnLst>
                                </p:cTn>
                              </p:par>
                            </p:childTnLst>
                          </p:cTn>
                        </p:par>
                        <p:par>
                          <p:cTn id="27" fill="hold">
                            <p:stCondLst>
                              <p:cond delay="4000"/>
                            </p:stCondLst>
                            <p:childTnLst>
                              <p:par>
                                <p:cTn id="28" presetID="22" presetClass="entr" presetSubtype="4"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down)">
                                      <p:cBhvr>
                                        <p:cTn id="30" dur="500"/>
                                        <p:tgtEl>
                                          <p:spTgt spid="31"/>
                                        </p:tgtEl>
                                      </p:cBhvr>
                                    </p:animEffect>
                                  </p:childTnLst>
                                </p:cTn>
                              </p:par>
                            </p:childTnLst>
                          </p:cTn>
                        </p:par>
                        <p:par>
                          <p:cTn id="31" fill="hold">
                            <p:stCondLst>
                              <p:cond delay="4500"/>
                            </p:stCondLst>
                            <p:childTnLst>
                              <p:par>
                                <p:cTn id="32" presetID="22" presetClass="entr" presetSubtype="4" fill="hold"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childTnLst>
                          </p:cTn>
                        </p:par>
                        <p:par>
                          <p:cTn id="35" fill="hold">
                            <p:stCondLst>
                              <p:cond delay="5000"/>
                            </p:stCondLst>
                            <p:childTnLst>
                              <p:par>
                                <p:cTn id="36" presetID="22" presetClass="entr" presetSubtype="4"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down)">
                                      <p:cBhvr>
                                        <p:cTn id="38" dur="500"/>
                                        <p:tgtEl>
                                          <p:spTgt spid="21"/>
                                        </p:tgtEl>
                                      </p:cBhvr>
                                    </p:animEffect>
                                  </p:childTnLst>
                                </p:cTn>
                              </p:par>
                            </p:childTnLst>
                          </p:cTn>
                        </p:par>
                        <p:par>
                          <p:cTn id="39" fill="hold">
                            <p:stCondLst>
                              <p:cond delay="5500"/>
                            </p:stCondLst>
                            <p:childTnLst>
                              <p:par>
                                <p:cTn id="40" presetID="22" presetClass="entr" presetSubtype="4" fill="hold"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down)">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u="sng" dirty="0" smtClean="0">
                <a:solidFill>
                  <a:schemeClr val="bg1"/>
                </a:solidFill>
              </a:rPr>
              <a:t>Electron Ion Collider</a:t>
            </a:r>
            <a:endParaRPr lang="en-US" u="sng" dirty="0">
              <a:solidFill>
                <a:schemeClr val="bg1"/>
              </a:solidFill>
            </a:endParaRPr>
          </a:p>
        </p:txBody>
      </p:sp>
      <p:pic>
        <p:nvPicPr>
          <p:cNvPr id="107524" name="Picture 4"/>
          <p:cNvPicPr>
            <a:picLocks noChangeAspect="1" noChangeArrowheads="1"/>
          </p:cNvPicPr>
          <p:nvPr/>
        </p:nvPicPr>
        <p:blipFill>
          <a:blip r:embed="rId2" cstate="print"/>
          <a:srcRect/>
          <a:stretch>
            <a:fillRect/>
          </a:stretch>
        </p:blipFill>
        <p:spPr bwMode="auto">
          <a:xfrm>
            <a:off x="685800" y="847725"/>
            <a:ext cx="7810500" cy="1438275"/>
          </a:xfrm>
          <a:prstGeom prst="rect">
            <a:avLst/>
          </a:prstGeom>
          <a:noFill/>
          <a:ln w="9525">
            <a:noFill/>
            <a:miter lim="800000"/>
            <a:headEnd/>
            <a:tailEnd/>
          </a:ln>
        </p:spPr>
      </p:pic>
      <p:grpSp>
        <p:nvGrpSpPr>
          <p:cNvPr id="13" name="Group 12"/>
          <p:cNvGrpSpPr/>
          <p:nvPr/>
        </p:nvGrpSpPr>
        <p:grpSpPr>
          <a:xfrm>
            <a:off x="762000" y="4343400"/>
            <a:ext cx="7543800" cy="2514600"/>
            <a:chOff x="0" y="1752600"/>
            <a:chExt cx="9144000" cy="3352800"/>
          </a:xfrm>
        </p:grpSpPr>
        <p:sp>
          <p:nvSpPr>
            <p:cNvPr id="10" name="Rectangle 9"/>
            <p:cNvSpPr/>
            <p:nvPr/>
          </p:nvSpPr>
          <p:spPr>
            <a:xfrm>
              <a:off x="0" y="1752600"/>
              <a:ext cx="9144000" cy="3352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7521" name="Picture 1"/>
            <p:cNvPicPr>
              <a:picLocks noChangeAspect="1" noChangeArrowheads="1"/>
            </p:cNvPicPr>
            <p:nvPr/>
          </p:nvPicPr>
          <p:blipFill>
            <a:blip r:embed="rId3" cstate="print"/>
            <a:srcRect/>
            <a:stretch>
              <a:fillRect/>
            </a:stretch>
          </p:blipFill>
          <p:spPr bwMode="auto">
            <a:xfrm>
              <a:off x="2133600" y="2037052"/>
              <a:ext cx="7010400" cy="2992148"/>
            </a:xfrm>
            <a:prstGeom prst="rect">
              <a:avLst/>
            </a:prstGeom>
            <a:noFill/>
            <a:ln w="9525">
              <a:noFill/>
              <a:miter lim="800000"/>
              <a:headEnd/>
              <a:tailEnd/>
            </a:ln>
          </p:spPr>
        </p:pic>
        <p:pic>
          <p:nvPicPr>
            <p:cNvPr id="8" name="Picture 1"/>
            <p:cNvPicPr>
              <a:picLocks noChangeAspect="1" noChangeArrowheads="1"/>
            </p:cNvPicPr>
            <p:nvPr/>
          </p:nvPicPr>
          <p:blipFill>
            <a:blip r:embed="rId3" cstate="print"/>
            <a:srcRect l="75866" b="45550"/>
            <a:stretch>
              <a:fillRect/>
            </a:stretch>
          </p:blipFill>
          <p:spPr bwMode="auto">
            <a:xfrm>
              <a:off x="0" y="1828800"/>
              <a:ext cx="2057400" cy="1981200"/>
            </a:xfrm>
            <a:prstGeom prst="rect">
              <a:avLst/>
            </a:prstGeom>
            <a:noFill/>
            <a:ln w="9525">
              <a:noFill/>
              <a:miter lim="800000"/>
              <a:headEnd/>
              <a:tailEnd/>
            </a:ln>
          </p:spPr>
        </p:pic>
        <p:sp>
          <p:nvSpPr>
            <p:cNvPr id="9" name="Rectangle 8"/>
            <p:cNvSpPr/>
            <p:nvPr/>
          </p:nvSpPr>
          <p:spPr>
            <a:xfrm>
              <a:off x="7467600" y="2133600"/>
              <a:ext cx="1676400" cy="160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381000" y="2375118"/>
            <a:ext cx="8686800" cy="1815882"/>
          </a:xfrm>
          <a:prstGeom prst="rect">
            <a:avLst/>
          </a:prstGeom>
          <a:noFill/>
        </p:spPr>
        <p:txBody>
          <a:bodyPr wrap="square" rtlCol="0">
            <a:spAutoFit/>
          </a:bodyPr>
          <a:lstStyle/>
          <a:p>
            <a:pPr algn="ctr"/>
            <a:r>
              <a:rPr lang="en-US" sz="2800" dirty="0" smtClean="0">
                <a:solidFill>
                  <a:srgbClr val="FFFF00"/>
                </a:solidFill>
              </a:rPr>
              <a:t>Saturation physics via Lorentz contracted nucleus </a:t>
            </a:r>
          </a:p>
          <a:p>
            <a:pPr algn="ctr"/>
            <a:r>
              <a:rPr lang="en-US" sz="2800" dirty="0" smtClean="0">
                <a:solidFill>
                  <a:schemeClr val="bg1"/>
                </a:solidFill>
              </a:rPr>
              <a:t>or in the frame of evolution of photon fluctuating into color dipole.   </a:t>
            </a:r>
            <a:r>
              <a:rPr lang="en-US" sz="2800" dirty="0" smtClean="0">
                <a:solidFill>
                  <a:schemeClr val="bg1"/>
                </a:solidFill>
              </a:rPr>
              <a:t>At high multiplicity, just about the QCD vacuum and </a:t>
            </a:r>
            <a:r>
              <a:rPr lang="en-US" sz="2800" dirty="0" smtClean="0">
                <a:solidFill>
                  <a:schemeClr val="bg1"/>
                </a:solidFill>
              </a:rPr>
              <a:t>one might even observe collectivity in </a:t>
            </a:r>
            <a:r>
              <a:rPr lang="en-US" sz="2800" dirty="0" err="1" smtClean="0">
                <a:solidFill>
                  <a:schemeClr val="bg1"/>
                </a:solidFill>
              </a:rPr>
              <a:t>e+A</a:t>
            </a:r>
            <a:endParaRPr lang="en-US" sz="2800" dirty="0" smtClean="0">
              <a:solidFill>
                <a:schemeClr val="bg1"/>
              </a:solidFill>
            </a:endParaRPr>
          </a:p>
        </p:txBody>
      </p:sp>
      <p:pic>
        <p:nvPicPr>
          <p:cNvPr id="12" name="Picture 1"/>
          <p:cNvPicPr>
            <a:picLocks noChangeAspect="1" noChangeArrowheads="1"/>
          </p:cNvPicPr>
          <p:nvPr/>
        </p:nvPicPr>
        <p:blipFill>
          <a:blip r:embed="rId3" cstate="print"/>
          <a:srcRect l="75866" b="45550"/>
          <a:stretch>
            <a:fillRect/>
          </a:stretch>
        </p:blipFill>
        <p:spPr bwMode="auto">
          <a:xfrm>
            <a:off x="152400" y="2375118"/>
            <a:ext cx="257908" cy="1676400"/>
          </a:xfrm>
          <a:prstGeom prst="rect">
            <a:avLst/>
          </a:prstGeom>
          <a:noFill/>
          <a:ln w="57150">
            <a:solidFill>
              <a:srgbClr val="FFFF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0723.JPG"/>
          <p:cNvPicPr>
            <a:picLocks noChangeAspect="1"/>
          </p:cNvPicPr>
          <p:nvPr/>
        </p:nvPicPr>
        <p:blipFill>
          <a:blip r:embed="rId2" cstate="print"/>
          <a:srcRect r="6667"/>
          <a:stretch>
            <a:fillRect/>
          </a:stretch>
        </p:blipFill>
        <p:spPr>
          <a:xfrm rot="5400000">
            <a:off x="-1514687" y="-752687"/>
            <a:ext cx="8439576" cy="6781802"/>
          </a:xfrm>
          <a:prstGeom prst="rect">
            <a:avLst/>
          </a:prstGeom>
        </p:spPr>
      </p:pic>
      <p:sp>
        <p:nvSpPr>
          <p:cNvPr id="6" name="TextBox 5"/>
          <p:cNvSpPr txBox="1"/>
          <p:nvPr/>
        </p:nvSpPr>
        <p:spPr>
          <a:xfrm>
            <a:off x="0" y="-76200"/>
            <a:ext cx="3227037" cy="523220"/>
          </a:xfrm>
          <a:prstGeom prst="rect">
            <a:avLst/>
          </a:prstGeom>
          <a:noFill/>
        </p:spPr>
        <p:txBody>
          <a:bodyPr wrap="none" rtlCol="0">
            <a:spAutoFit/>
          </a:bodyPr>
          <a:lstStyle/>
          <a:p>
            <a:r>
              <a:rPr lang="en-US" sz="2800" dirty="0" smtClean="0"/>
              <a:t>Santa Fe Open Space</a:t>
            </a:r>
            <a:endParaRPr lang="en-US" sz="2800" dirty="0" smtClean="0"/>
          </a:p>
        </p:txBody>
      </p:sp>
      <p:grpSp>
        <p:nvGrpSpPr>
          <p:cNvPr id="10" name="Group 9"/>
          <p:cNvGrpSpPr/>
          <p:nvPr/>
        </p:nvGrpSpPr>
        <p:grpSpPr>
          <a:xfrm>
            <a:off x="5105400" y="685800"/>
            <a:ext cx="3886200" cy="5943600"/>
            <a:chOff x="5257800" y="533400"/>
            <a:chExt cx="3886200" cy="5943600"/>
          </a:xfrm>
        </p:grpSpPr>
        <p:sp>
          <p:nvSpPr>
            <p:cNvPr id="9" name="Rectangle 8"/>
            <p:cNvSpPr/>
            <p:nvPr/>
          </p:nvSpPr>
          <p:spPr>
            <a:xfrm>
              <a:off x="5257800" y="533400"/>
              <a:ext cx="3886200" cy="59436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1618" name="Picture 2"/>
            <p:cNvPicPr>
              <a:picLocks noChangeAspect="1" noChangeArrowheads="1"/>
            </p:cNvPicPr>
            <p:nvPr/>
          </p:nvPicPr>
          <p:blipFill>
            <a:blip r:embed="rId3" cstate="print"/>
            <a:srcRect/>
            <a:stretch>
              <a:fillRect/>
            </a:stretch>
          </p:blipFill>
          <p:spPr bwMode="auto">
            <a:xfrm>
              <a:off x="5334000" y="609600"/>
              <a:ext cx="3609900" cy="4876800"/>
            </a:xfrm>
            <a:prstGeom prst="rect">
              <a:avLst/>
            </a:prstGeom>
            <a:noFill/>
            <a:ln w="9525">
              <a:noFill/>
              <a:miter lim="800000"/>
              <a:headEnd/>
              <a:tailEnd/>
            </a:ln>
          </p:spPr>
        </p:pic>
        <p:sp>
          <p:nvSpPr>
            <p:cNvPr id="8" name="TextBox 7"/>
            <p:cNvSpPr txBox="1"/>
            <p:nvPr/>
          </p:nvSpPr>
          <p:spPr>
            <a:xfrm>
              <a:off x="5334000" y="5486400"/>
              <a:ext cx="3657600" cy="954107"/>
            </a:xfrm>
            <a:prstGeom prst="rect">
              <a:avLst/>
            </a:prstGeom>
            <a:solidFill>
              <a:schemeClr val="bg1"/>
            </a:solidFill>
          </p:spPr>
          <p:txBody>
            <a:bodyPr wrap="square" rtlCol="0">
              <a:spAutoFit/>
            </a:bodyPr>
            <a:lstStyle/>
            <a:p>
              <a:pPr algn="ctr"/>
              <a:r>
                <a:rPr lang="en-US" sz="2800" dirty="0" smtClean="0"/>
                <a:t>With careful planning, we can take both trails</a:t>
              </a:r>
              <a:endParaRPr lang="en-US" sz="2800" dirty="0" smtClean="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248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566249" y="609600"/>
            <a:ext cx="3910751" cy="769441"/>
          </a:xfrm>
          <a:prstGeom prst="rect">
            <a:avLst/>
          </a:prstGeom>
          <a:noFill/>
        </p:spPr>
        <p:txBody>
          <a:bodyPr wrap="none" rtlCol="0">
            <a:spAutoFit/>
          </a:bodyPr>
          <a:lstStyle/>
          <a:p>
            <a:r>
              <a:rPr lang="en-US" sz="4400" dirty="0" smtClean="0">
                <a:solidFill>
                  <a:schemeClr val="bg1"/>
                </a:solidFill>
              </a:rPr>
              <a:t>Backup Material</a:t>
            </a:r>
          </a:p>
        </p:txBody>
      </p:sp>
      <p:pic>
        <p:nvPicPr>
          <p:cNvPr id="6" name="Picture 3"/>
          <p:cNvPicPr>
            <a:picLocks noChangeAspect="1" noChangeArrowheads="1"/>
          </p:cNvPicPr>
          <p:nvPr/>
        </p:nvPicPr>
        <p:blipFill>
          <a:blip r:embed="rId2" cstate="print"/>
          <a:srcRect l="3060"/>
          <a:stretch>
            <a:fillRect/>
          </a:stretch>
        </p:blipFill>
        <p:spPr bwMode="auto">
          <a:xfrm>
            <a:off x="-69272" y="1752600"/>
            <a:ext cx="9213272"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76200" y="0"/>
            <a:ext cx="92202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umpy_wBoxSmoothing"/>
          <p:cNvPicPr>
            <a:picLocks noChangeAspect="1" noChangeArrowheads="1"/>
          </p:cNvPicPr>
          <p:nvPr/>
        </p:nvPicPr>
        <p:blipFill>
          <a:blip r:embed="rId3" cstate="print"/>
          <a:srcRect/>
          <a:stretch>
            <a:fillRect/>
          </a:stretch>
        </p:blipFill>
        <p:spPr bwMode="auto">
          <a:xfrm>
            <a:off x="2133600" y="762000"/>
            <a:ext cx="4648200" cy="4191000"/>
          </a:xfrm>
          <a:prstGeom prst="rect">
            <a:avLst/>
          </a:prstGeom>
          <a:noFill/>
        </p:spPr>
      </p:pic>
      <p:sp>
        <p:nvSpPr>
          <p:cNvPr id="5" name="Oval 4"/>
          <p:cNvSpPr>
            <a:spLocks noChangeArrowheads="1"/>
          </p:cNvSpPr>
          <p:nvPr/>
        </p:nvSpPr>
        <p:spPr bwMode="auto">
          <a:xfrm>
            <a:off x="4428281" y="3371537"/>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 name="Oval 5"/>
          <p:cNvSpPr>
            <a:spLocks noChangeArrowheads="1"/>
          </p:cNvSpPr>
          <p:nvPr/>
        </p:nvSpPr>
        <p:spPr bwMode="auto">
          <a:xfrm>
            <a:off x="4545957" y="3313413"/>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 name="Oval 6"/>
          <p:cNvSpPr>
            <a:spLocks noChangeArrowheads="1"/>
          </p:cNvSpPr>
          <p:nvPr/>
        </p:nvSpPr>
        <p:spPr bwMode="auto">
          <a:xfrm>
            <a:off x="4545957" y="3197164"/>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 name="Oval 7"/>
          <p:cNvSpPr>
            <a:spLocks noChangeArrowheads="1"/>
          </p:cNvSpPr>
          <p:nvPr/>
        </p:nvSpPr>
        <p:spPr bwMode="auto">
          <a:xfrm>
            <a:off x="4310605" y="3139040"/>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9" name="Oval 8"/>
          <p:cNvSpPr>
            <a:spLocks noChangeArrowheads="1"/>
          </p:cNvSpPr>
          <p:nvPr/>
        </p:nvSpPr>
        <p:spPr bwMode="auto">
          <a:xfrm>
            <a:off x="4369443" y="3080916"/>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0" name="Oval 9"/>
          <p:cNvSpPr>
            <a:spLocks noChangeArrowheads="1"/>
          </p:cNvSpPr>
          <p:nvPr/>
        </p:nvSpPr>
        <p:spPr bwMode="auto">
          <a:xfrm>
            <a:off x="4310605" y="2906542"/>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1" name="Oval 10"/>
          <p:cNvSpPr>
            <a:spLocks noChangeArrowheads="1"/>
          </p:cNvSpPr>
          <p:nvPr/>
        </p:nvSpPr>
        <p:spPr bwMode="auto">
          <a:xfrm>
            <a:off x="4428281" y="2790294"/>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2" name="Oval 11"/>
          <p:cNvSpPr>
            <a:spLocks noChangeArrowheads="1"/>
          </p:cNvSpPr>
          <p:nvPr/>
        </p:nvSpPr>
        <p:spPr bwMode="auto">
          <a:xfrm>
            <a:off x="4663633" y="2790294"/>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3" name="Oval 12"/>
          <p:cNvSpPr>
            <a:spLocks noChangeArrowheads="1"/>
          </p:cNvSpPr>
          <p:nvPr/>
        </p:nvSpPr>
        <p:spPr bwMode="auto">
          <a:xfrm>
            <a:off x="4663633" y="2615922"/>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4" name="Oval 13"/>
          <p:cNvSpPr>
            <a:spLocks noChangeArrowheads="1"/>
          </p:cNvSpPr>
          <p:nvPr/>
        </p:nvSpPr>
        <p:spPr bwMode="auto">
          <a:xfrm>
            <a:off x="4487119" y="2092803"/>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5" name="Oval 14"/>
          <p:cNvSpPr>
            <a:spLocks noChangeArrowheads="1"/>
          </p:cNvSpPr>
          <p:nvPr/>
        </p:nvSpPr>
        <p:spPr bwMode="auto">
          <a:xfrm>
            <a:off x="4251767" y="2150927"/>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6" name="Oval 15"/>
          <p:cNvSpPr>
            <a:spLocks noChangeArrowheads="1"/>
          </p:cNvSpPr>
          <p:nvPr/>
        </p:nvSpPr>
        <p:spPr bwMode="auto">
          <a:xfrm>
            <a:off x="4016415" y="2150927"/>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7" name="Oval 16"/>
          <p:cNvSpPr>
            <a:spLocks noChangeArrowheads="1"/>
          </p:cNvSpPr>
          <p:nvPr/>
        </p:nvSpPr>
        <p:spPr bwMode="auto">
          <a:xfrm>
            <a:off x="3839902" y="2325301"/>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8" name="Oval 17"/>
          <p:cNvSpPr>
            <a:spLocks noChangeArrowheads="1"/>
          </p:cNvSpPr>
          <p:nvPr/>
        </p:nvSpPr>
        <p:spPr bwMode="auto">
          <a:xfrm>
            <a:off x="3839902" y="2209051"/>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9" name="Oval 18"/>
          <p:cNvSpPr>
            <a:spLocks noChangeArrowheads="1"/>
          </p:cNvSpPr>
          <p:nvPr/>
        </p:nvSpPr>
        <p:spPr bwMode="auto">
          <a:xfrm>
            <a:off x="3957578" y="2150927"/>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0" name="Oval 19"/>
          <p:cNvSpPr>
            <a:spLocks noChangeArrowheads="1"/>
          </p:cNvSpPr>
          <p:nvPr/>
        </p:nvSpPr>
        <p:spPr bwMode="auto">
          <a:xfrm>
            <a:off x="3781063" y="2034679"/>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1" name="Oval 20"/>
          <p:cNvSpPr>
            <a:spLocks noChangeArrowheads="1"/>
          </p:cNvSpPr>
          <p:nvPr/>
        </p:nvSpPr>
        <p:spPr bwMode="auto">
          <a:xfrm>
            <a:off x="3663387" y="2209051"/>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2" name="Oval 21"/>
          <p:cNvSpPr>
            <a:spLocks noChangeArrowheads="1"/>
          </p:cNvSpPr>
          <p:nvPr/>
        </p:nvSpPr>
        <p:spPr bwMode="auto">
          <a:xfrm>
            <a:off x="3663387" y="2383425"/>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3" name="Oval 22"/>
          <p:cNvSpPr>
            <a:spLocks noChangeArrowheads="1"/>
          </p:cNvSpPr>
          <p:nvPr/>
        </p:nvSpPr>
        <p:spPr bwMode="auto">
          <a:xfrm>
            <a:off x="3781063" y="2557797"/>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4" name="Oval 23"/>
          <p:cNvSpPr>
            <a:spLocks noChangeArrowheads="1"/>
          </p:cNvSpPr>
          <p:nvPr/>
        </p:nvSpPr>
        <p:spPr bwMode="auto">
          <a:xfrm>
            <a:off x="4016415" y="2383425"/>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5" name="Oval 24"/>
          <p:cNvSpPr>
            <a:spLocks noChangeArrowheads="1"/>
          </p:cNvSpPr>
          <p:nvPr/>
        </p:nvSpPr>
        <p:spPr bwMode="auto">
          <a:xfrm>
            <a:off x="4075254" y="2441549"/>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6" name="Oval 25"/>
          <p:cNvSpPr>
            <a:spLocks noChangeArrowheads="1"/>
          </p:cNvSpPr>
          <p:nvPr/>
        </p:nvSpPr>
        <p:spPr bwMode="auto">
          <a:xfrm>
            <a:off x="4016415" y="2615922"/>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7" name="Oval 26"/>
          <p:cNvSpPr>
            <a:spLocks noChangeArrowheads="1"/>
          </p:cNvSpPr>
          <p:nvPr/>
        </p:nvSpPr>
        <p:spPr bwMode="auto">
          <a:xfrm>
            <a:off x="3957578" y="2557797"/>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8" name="Oval 27"/>
          <p:cNvSpPr>
            <a:spLocks noChangeArrowheads="1"/>
          </p:cNvSpPr>
          <p:nvPr/>
        </p:nvSpPr>
        <p:spPr bwMode="auto">
          <a:xfrm>
            <a:off x="3957578" y="2615922"/>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9" name="Oval 28"/>
          <p:cNvSpPr>
            <a:spLocks noChangeArrowheads="1"/>
          </p:cNvSpPr>
          <p:nvPr/>
        </p:nvSpPr>
        <p:spPr bwMode="auto">
          <a:xfrm>
            <a:off x="3839902" y="2732170"/>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0" name="Oval 29"/>
          <p:cNvSpPr>
            <a:spLocks noChangeArrowheads="1"/>
          </p:cNvSpPr>
          <p:nvPr/>
        </p:nvSpPr>
        <p:spPr bwMode="auto">
          <a:xfrm>
            <a:off x="3898739" y="2790294"/>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1" name="Oval 30"/>
          <p:cNvSpPr>
            <a:spLocks noChangeArrowheads="1"/>
          </p:cNvSpPr>
          <p:nvPr/>
        </p:nvSpPr>
        <p:spPr bwMode="auto">
          <a:xfrm>
            <a:off x="3957578" y="2964668"/>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2" name="Oval 31"/>
          <p:cNvSpPr>
            <a:spLocks noChangeArrowheads="1"/>
          </p:cNvSpPr>
          <p:nvPr/>
        </p:nvSpPr>
        <p:spPr bwMode="auto">
          <a:xfrm>
            <a:off x="3839902" y="3080916"/>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3" name="Oval 32"/>
          <p:cNvSpPr>
            <a:spLocks noChangeArrowheads="1"/>
          </p:cNvSpPr>
          <p:nvPr/>
        </p:nvSpPr>
        <p:spPr bwMode="auto">
          <a:xfrm>
            <a:off x="3898739" y="3080916"/>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4" name="Oval 33"/>
          <p:cNvSpPr>
            <a:spLocks noChangeArrowheads="1"/>
          </p:cNvSpPr>
          <p:nvPr/>
        </p:nvSpPr>
        <p:spPr bwMode="auto">
          <a:xfrm>
            <a:off x="3898739" y="3371537"/>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5" name="Oval 34"/>
          <p:cNvSpPr>
            <a:spLocks noChangeArrowheads="1"/>
          </p:cNvSpPr>
          <p:nvPr/>
        </p:nvSpPr>
        <p:spPr bwMode="auto">
          <a:xfrm>
            <a:off x="3957578" y="3487785"/>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6" name="Oval 35"/>
          <p:cNvSpPr>
            <a:spLocks noChangeArrowheads="1"/>
          </p:cNvSpPr>
          <p:nvPr/>
        </p:nvSpPr>
        <p:spPr bwMode="auto">
          <a:xfrm>
            <a:off x="4016415" y="3429661"/>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7" name="Oval 36"/>
          <p:cNvSpPr>
            <a:spLocks noChangeArrowheads="1"/>
          </p:cNvSpPr>
          <p:nvPr/>
        </p:nvSpPr>
        <p:spPr bwMode="auto">
          <a:xfrm>
            <a:off x="4134091" y="3371537"/>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8" name="Oval 37"/>
          <p:cNvSpPr>
            <a:spLocks noChangeArrowheads="1"/>
          </p:cNvSpPr>
          <p:nvPr/>
        </p:nvSpPr>
        <p:spPr bwMode="auto">
          <a:xfrm>
            <a:off x="3957578" y="3319466"/>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9" name="Oval 38"/>
          <p:cNvSpPr>
            <a:spLocks noChangeArrowheads="1"/>
          </p:cNvSpPr>
          <p:nvPr/>
        </p:nvSpPr>
        <p:spPr bwMode="auto">
          <a:xfrm>
            <a:off x="4016415" y="3139040"/>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0" name="Oval 39"/>
          <p:cNvSpPr>
            <a:spLocks noChangeArrowheads="1"/>
          </p:cNvSpPr>
          <p:nvPr/>
        </p:nvSpPr>
        <p:spPr bwMode="auto">
          <a:xfrm>
            <a:off x="4134091" y="3080916"/>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1" name="Oval 40"/>
          <p:cNvSpPr>
            <a:spLocks noChangeArrowheads="1"/>
          </p:cNvSpPr>
          <p:nvPr/>
        </p:nvSpPr>
        <p:spPr bwMode="auto">
          <a:xfrm>
            <a:off x="4251767" y="3022792"/>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2" name="Oval 41"/>
          <p:cNvSpPr>
            <a:spLocks noChangeArrowheads="1"/>
          </p:cNvSpPr>
          <p:nvPr/>
        </p:nvSpPr>
        <p:spPr bwMode="auto">
          <a:xfrm>
            <a:off x="4251767" y="2964668"/>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3" name="Oval 42"/>
          <p:cNvSpPr>
            <a:spLocks noChangeArrowheads="1"/>
          </p:cNvSpPr>
          <p:nvPr/>
        </p:nvSpPr>
        <p:spPr bwMode="auto">
          <a:xfrm>
            <a:off x="4369443" y="2732170"/>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4" name="Oval 43"/>
          <p:cNvSpPr>
            <a:spLocks noChangeArrowheads="1"/>
          </p:cNvSpPr>
          <p:nvPr/>
        </p:nvSpPr>
        <p:spPr bwMode="auto">
          <a:xfrm>
            <a:off x="4428281" y="2325301"/>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5" name="Oval 44"/>
          <p:cNvSpPr>
            <a:spLocks noChangeArrowheads="1"/>
          </p:cNvSpPr>
          <p:nvPr/>
        </p:nvSpPr>
        <p:spPr bwMode="auto">
          <a:xfrm>
            <a:off x="4310605" y="2383425"/>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6" name="Oval 45"/>
          <p:cNvSpPr>
            <a:spLocks noChangeArrowheads="1"/>
          </p:cNvSpPr>
          <p:nvPr/>
        </p:nvSpPr>
        <p:spPr bwMode="auto">
          <a:xfrm>
            <a:off x="4192930" y="2267175"/>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7" name="Oval 46"/>
          <p:cNvSpPr>
            <a:spLocks noChangeArrowheads="1"/>
          </p:cNvSpPr>
          <p:nvPr/>
        </p:nvSpPr>
        <p:spPr bwMode="auto">
          <a:xfrm>
            <a:off x="4192930" y="2441549"/>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8" name="Oval 47"/>
          <p:cNvSpPr>
            <a:spLocks noChangeArrowheads="1"/>
          </p:cNvSpPr>
          <p:nvPr/>
        </p:nvSpPr>
        <p:spPr bwMode="auto">
          <a:xfrm>
            <a:off x="4310605" y="2565062"/>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9" name="Oval 48"/>
          <p:cNvSpPr>
            <a:spLocks noChangeArrowheads="1"/>
          </p:cNvSpPr>
          <p:nvPr/>
        </p:nvSpPr>
        <p:spPr bwMode="auto">
          <a:xfrm>
            <a:off x="4487119" y="2615922"/>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0" name="Oval 49"/>
          <p:cNvSpPr>
            <a:spLocks noChangeArrowheads="1"/>
          </p:cNvSpPr>
          <p:nvPr/>
        </p:nvSpPr>
        <p:spPr bwMode="auto">
          <a:xfrm>
            <a:off x="4604795" y="2710374"/>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1" name="Oval 50"/>
          <p:cNvSpPr>
            <a:spLocks noChangeArrowheads="1"/>
          </p:cNvSpPr>
          <p:nvPr/>
        </p:nvSpPr>
        <p:spPr bwMode="auto">
          <a:xfrm>
            <a:off x="4545957" y="2615922"/>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2" name="Oval 51"/>
          <p:cNvSpPr>
            <a:spLocks noChangeArrowheads="1"/>
          </p:cNvSpPr>
          <p:nvPr/>
        </p:nvSpPr>
        <p:spPr bwMode="auto">
          <a:xfrm>
            <a:off x="4192930" y="2906542"/>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3" name="Oval 52"/>
          <p:cNvSpPr>
            <a:spLocks noChangeArrowheads="1"/>
          </p:cNvSpPr>
          <p:nvPr/>
        </p:nvSpPr>
        <p:spPr bwMode="auto">
          <a:xfrm>
            <a:off x="4310605" y="2732170"/>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4" name="Oval 53"/>
          <p:cNvSpPr>
            <a:spLocks noChangeArrowheads="1"/>
          </p:cNvSpPr>
          <p:nvPr/>
        </p:nvSpPr>
        <p:spPr bwMode="auto">
          <a:xfrm>
            <a:off x="4192930" y="2790294"/>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5" name="Oval 54"/>
          <p:cNvSpPr>
            <a:spLocks noChangeArrowheads="1"/>
          </p:cNvSpPr>
          <p:nvPr/>
        </p:nvSpPr>
        <p:spPr bwMode="auto">
          <a:xfrm>
            <a:off x="4075254" y="2964668"/>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6" name="Oval 55"/>
          <p:cNvSpPr>
            <a:spLocks noChangeArrowheads="1"/>
          </p:cNvSpPr>
          <p:nvPr/>
        </p:nvSpPr>
        <p:spPr bwMode="auto">
          <a:xfrm>
            <a:off x="4075254" y="2615922"/>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7" name="Oval 56"/>
          <p:cNvSpPr>
            <a:spLocks noChangeArrowheads="1"/>
          </p:cNvSpPr>
          <p:nvPr/>
        </p:nvSpPr>
        <p:spPr bwMode="auto">
          <a:xfrm>
            <a:off x="4251767" y="2499673"/>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8" name="Oval 57"/>
          <p:cNvSpPr>
            <a:spLocks noChangeArrowheads="1"/>
          </p:cNvSpPr>
          <p:nvPr/>
        </p:nvSpPr>
        <p:spPr bwMode="auto">
          <a:xfrm>
            <a:off x="4310605" y="3022792"/>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9" name="Oval 58"/>
          <p:cNvSpPr>
            <a:spLocks noChangeArrowheads="1"/>
          </p:cNvSpPr>
          <p:nvPr/>
        </p:nvSpPr>
        <p:spPr bwMode="auto">
          <a:xfrm>
            <a:off x="4134091" y="2906542"/>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0" name="Oval 59"/>
          <p:cNvSpPr>
            <a:spLocks noChangeArrowheads="1"/>
          </p:cNvSpPr>
          <p:nvPr/>
        </p:nvSpPr>
        <p:spPr bwMode="auto">
          <a:xfrm>
            <a:off x="4310605" y="2441549"/>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1" name="Oval 60"/>
          <p:cNvSpPr>
            <a:spLocks noChangeArrowheads="1"/>
          </p:cNvSpPr>
          <p:nvPr/>
        </p:nvSpPr>
        <p:spPr bwMode="auto">
          <a:xfrm>
            <a:off x="4310605" y="2499673"/>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3" name="TextBox 62"/>
          <p:cNvSpPr txBox="1"/>
          <p:nvPr/>
        </p:nvSpPr>
        <p:spPr>
          <a:xfrm>
            <a:off x="1568998" y="101025"/>
            <a:ext cx="5898602" cy="584775"/>
          </a:xfrm>
          <a:prstGeom prst="rect">
            <a:avLst/>
          </a:prstGeom>
          <a:noFill/>
        </p:spPr>
        <p:txBody>
          <a:bodyPr wrap="none" rtlCol="0">
            <a:spAutoFit/>
          </a:bodyPr>
          <a:lstStyle/>
          <a:p>
            <a:r>
              <a:rPr lang="en-US" sz="3200" u="sng" dirty="0" smtClean="0">
                <a:solidFill>
                  <a:schemeClr val="bg1"/>
                </a:solidFill>
              </a:rPr>
              <a:t>The world has changed since 2007</a:t>
            </a:r>
          </a:p>
        </p:txBody>
      </p:sp>
      <p:pic>
        <p:nvPicPr>
          <p:cNvPr id="65" name="Picture 1"/>
          <p:cNvPicPr>
            <a:picLocks noChangeAspect="1" noChangeArrowheads="1"/>
          </p:cNvPicPr>
          <p:nvPr/>
        </p:nvPicPr>
        <p:blipFill>
          <a:blip r:embed="rId4" cstate="print"/>
          <a:srcRect/>
          <a:stretch>
            <a:fillRect/>
          </a:stretch>
        </p:blipFill>
        <p:spPr bwMode="auto">
          <a:xfrm>
            <a:off x="304800" y="762000"/>
            <a:ext cx="7655691" cy="4191000"/>
          </a:xfrm>
          <a:prstGeom prst="rect">
            <a:avLst/>
          </a:prstGeom>
          <a:noFill/>
          <a:ln w="9525">
            <a:noFill/>
            <a:miter lim="800000"/>
            <a:headEnd/>
            <a:tailEnd/>
          </a:ln>
        </p:spPr>
      </p:pic>
      <p:sp>
        <p:nvSpPr>
          <p:cNvPr id="67" name="TextBox 66"/>
          <p:cNvSpPr txBox="1"/>
          <p:nvPr/>
        </p:nvSpPr>
        <p:spPr>
          <a:xfrm>
            <a:off x="8931" y="4992231"/>
            <a:ext cx="9170011" cy="2246769"/>
          </a:xfrm>
          <a:prstGeom prst="rect">
            <a:avLst/>
          </a:prstGeom>
          <a:noFill/>
        </p:spPr>
        <p:txBody>
          <a:bodyPr wrap="none" rtlCol="0">
            <a:spAutoFit/>
          </a:bodyPr>
          <a:lstStyle/>
          <a:p>
            <a:pPr algn="ctr">
              <a:buFont typeface="Arial" pitchFamily="34" charset="0"/>
              <a:buChar char="•"/>
            </a:pPr>
            <a:r>
              <a:rPr lang="en-US" sz="2800" dirty="0" smtClean="0">
                <a:solidFill>
                  <a:schemeClr val="bg1"/>
                </a:solidFill>
              </a:rPr>
              <a:t> Quantum fluctuations in the Initial State</a:t>
            </a:r>
          </a:p>
          <a:p>
            <a:pPr algn="ctr">
              <a:buFont typeface="Arial" pitchFamily="34" charset="0"/>
              <a:buChar char="•"/>
            </a:pPr>
            <a:r>
              <a:rPr lang="en-US" sz="2800" dirty="0" smtClean="0">
                <a:solidFill>
                  <a:schemeClr val="bg1"/>
                </a:solidFill>
              </a:rPr>
              <a:t> 2</a:t>
            </a:r>
            <a:r>
              <a:rPr lang="en-US" sz="2800" baseline="30000" dirty="0" smtClean="0">
                <a:solidFill>
                  <a:schemeClr val="bg1"/>
                </a:solidFill>
              </a:rPr>
              <a:t>nd</a:t>
            </a:r>
            <a:r>
              <a:rPr lang="en-US" sz="2800" dirty="0" smtClean="0">
                <a:solidFill>
                  <a:schemeClr val="bg1"/>
                </a:solidFill>
              </a:rPr>
              <a:t> Order, 3-Dimensional, Relativistic Viscous Hydrodynamics</a:t>
            </a:r>
          </a:p>
          <a:p>
            <a:pPr algn="ctr">
              <a:buFont typeface="Arial" pitchFamily="34" charset="0"/>
              <a:buChar char="•"/>
            </a:pPr>
            <a:r>
              <a:rPr lang="en-US" sz="2800" dirty="0" smtClean="0">
                <a:solidFill>
                  <a:schemeClr val="bg1"/>
                </a:solidFill>
              </a:rPr>
              <a:t> Precision Lattice Equation of State</a:t>
            </a:r>
          </a:p>
          <a:p>
            <a:pPr algn="ctr">
              <a:buFont typeface="Arial" pitchFamily="34" charset="0"/>
              <a:buChar char="•"/>
            </a:pPr>
            <a:r>
              <a:rPr lang="en-US" sz="2800" dirty="0" smtClean="0">
                <a:solidFill>
                  <a:schemeClr val="bg1"/>
                </a:solidFill>
              </a:rPr>
              <a:t> RHIC and LHC precision measures of higher moments</a:t>
            </a:r>
          </a:p>
          <a:p>
            <a:pPr algn="ctr"/>
            <a:endParaRPr lang="en-US" sz="2800" dirty="0" smtClean="0">
              <a:solidFill>
                <a:schemeClr val="bg1"/>
              </a:solidFill>
            </a:endParaRPr>
          </a:p>
        </p:txBody>
      </p:sp>
      <p:pic>
        <p:nvPicPr>
          <p:cNvPr id="55297" name="Picture 1"/>
          <p:cNvPicPr>
            <a:picLocks noChangeAspect="1" noChangeArrowheads="1"/>
          </p:cNvPicPr>
          <p:nvPr/>
        </p:nvPicPr>
        <p:blipFill>
          <a:blip r:embed="rId5" cstate="print">
            <a:clrChange>
              <a:clrFrom>
                <a:srgbClr val="FFFFFF"/>
              </a:clrFrom>
              <a:clrTo>
                <a:srgbClr val="FFFFFF">
                  <a:alpha val="0"/>
                </a:srgbClr>
              </a:clrTo>
            </a:clrChange>
          </a:blip>
          <a:srcRect l="8785" t="28125" r="63104" b="26042"/>
          <a:stretch>
            <a:fillRect/>
          </a:stretch>
        </p:blipFill>
        <p:spPr bwMode="auto">
          <a:xfrm>
            <a:off x="8070273" y="1066800"/>
            <a:ext cx="997527" cy="914400"/>
          </a:xfrm>
          <a:prstGeom prst="rect">
            <a:avLst/>
          </a:prstGeom>
          <a:noFill/>
          <a:ln w="9525">
            <a:noFill/>
            <a:miter lim="800000"/>
            <a:headEnd/>
            <a:tailEnd/>
          </a:ln>
        </p:spPr>
      </p:pic>
      <p:pic>
        <p:nvPicPr>
          <p:cNvPr id="55298" name="Picture 2"/>
          <p:cNvPicPr>
            <a:picLocks noChangeAspect="1" noChangeArrowheads="1"/>
          </p:cNvPicPr>
          <p:nvPr/>
        </p:nvPicPr>
        <p:blipFill>
          <a:blip r:embed="rId6" cstate="print">
            <a:clrChange>
              <a:clrFrom>
                <a:srgbClr val="FFFFFF"/>
              </a:clrFrom>
              <a:clrTo>
                <a:srgbClr val="FFFFFF">
                  <a:alpha val="0"/>
                </a:srgbClr>
              </a:clrTo>
            </a:clrChange>
          </a:blip>
          <a:srcRect l="9370" t="29167" r="61933" b="25000"/>
          <a:stretch>
            <a:fillRect/>
          </a:stretch>
        </p:blipFill>
        <p:spPr bwMode="auto">
          <a:xfrm>
            <a:off x="8070273" y="1905000"/>
            <a:ext cx="997527" cy="914400"/>
          </a:xfrm>
          <a:prstGeom prst="rect">
            <a:avLst/>
          </a:prstGeom>
          <a:noFill/>
          <a:ln w="9525">
            <a:noFill/>
            <a:miter lim="800000"/>
            <a:headEnd/>
            <a:tailEnd/>
          </a:ln>
        </p:spPr>
      </p:pic>
      <p:pic>
        <p:nvPicPr>
          <p:cNvPr id="55299" name="Picture 3"/>
          <p:cNvPicPr>
            <a:picLocks noChangeAspect="1" noChangeArrowheads="1"/>
          </p:cNvPicPr>
          <p:nvPr/>
        </p:nvPicPr>
        <p:blipFill>
          <a:blip r:embed="rId7" cstate="print">
            <a:clrChange>
              <a:clrFrom>
                <a:srgbClr val="FFFFFF"/>
              </a:clrFrom>
              <a:clrTo>
                <a:srgbClr val="FFFFFF">
                  <a:alpha val="0"/>
                </a:srgbClr>
              </a:clrTo>
            </a:clrChange>
          </a:blip>
          <a:srcRect l="8785" t="30208" r="62518" b="23959"/>
          <a:stretch>
            <a:fillRect/>
          </a:stretch>
        </p:blipFill>
        <p:spPr bwMode="auto">
          <a:xfrm>
            <a:off x="8077200" y="2819400"/>
            <a:ext cx="997527" cy="914400"/>
          </a:xfrm>
          <a:prstGeom prst="rect">
            <a:avLst/>
          </a:prstGeom>
          <a:noFill/>
          <a:ln w="9525">
            <a:noFill/>
            <a:miter lim="800000"/>
            <a:headEnd/>
            <a:tailEnd/>
          </a:ln>
        </p:spPr>
      </p:pic>
      <p:pic>
        <p:nvPicPr>
          <p:cNvPr id="55300" name="Picture 4"/>
          <p:cNvPicPr>
            <a:picLocks noChangeAspect="1" noChangeArrowheads="1"/>
          </p:cNvPicPr>
          <p:nvPr/>
        </p:nvPicPr>
        <p:blipFill>
          <a:blip r:embed="rId8" cstate="print">
            <a:clrChange>
              <a:clrFrom>
                <a:srgbClr val="FFFFFF"/>
              </a:clrFrom>
              <a:clrTo>
                <a:srgbClr val="FFFFFF">
                  <a:alpha val="0"/>
                </a:srgbClr>
              </a:clrTo>
            </a:clrChange>
          </a:blip>
          <a:srcRect l="8200" t="28126" r="63104" b="26042"/>
          <a:stretch>
            <a:fillRect/>
          </a:stretch>
        </p:blipFill>
        <p:spPr bwMode="auto">
          <a:xfrm>
            <a:off x="8070273" y="3581400"/>
            <a:ext cx="997527" cy="914400"/>
          </a:xfrm>
          <a:prstGeom prst="rect">
            <a:avLst/>
          </a:prstGeom>
          <a:noFill/>
          <a:ln w="9525">
            <a:noFill/>
            <a:miter lim="800000"/>
            <a:headEnd/>
            <a:tailEnd/>
          </a:ln>
        </p:spPr>
      </p:pic>
      <p:grpSp>
        <p:nvGrpSpPr>
          <p:cNvPr id="74" name="Group 73"/>
          <p:cNvGrpSpPr/>
          <p:nvPr/>
        </p:nvGrpSpPr>
        <p:grpSpPr>
          <a:xfrm>
            <a:off x="0" y="5105400"/>
            <a:ext cx="9144000" cy="1371600"/>
            <a:chOff x="0" y="5105400"/>
            <a:chExt cx="9144000" cy="1371600"/>
          </a:xfrm>
        </p:grpSpPr>
        <p:sp>
          <p:nvSpPr>
            <p:cNvPr id="69" name="Rectangle 68"/>
            <p:cNvSpPr/>
            <p:nvPr/>
          </p:nvSpPr>
          <p:spPr>
            <a:xfrm>
              <a:off x="0" y="5105400"/>
              <a:ext cx="9144000"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8" name="Object 67"/>
            <p:cNvGraphicFramePr>
              <a:graphicFrameLocks noChangeAspect="1"/>
            </p:cNvGraphicFramePr>
            <p:nvPr/>
          </p:nvGraphicFramePr>
          <p:xfrm>
            <a:off x="152400" y="5105400"/>
            <a:ext cx="8915400" cy="685800"/>
          </p:xfrm>
          <a:graphic>
            <a:graphicData uri="http://schemas.openxmlformats.org/presentationml/2006/ole">
              <p:oleObj spid="_x0000_s54273" name="Equation" r:id="rId9" imgW="4787640" imgH="368280" progId="Equation.3">
                <p:embed/>
              </p:oleObj>
            </a:graphicData>
          </a:graphic>
        </p:graphicFrame>
        <p:pic>
          <p:nvPicPr>
            <p:cNvPr id="70" name="Picture 1"/>
            <p:cNvPicPr>
              <a:picLocks noChangeAspect="1" noChangeArrowheads="1"/>
            </p:cNvPicPr>
            <p:nvPr/>
          </p:nvPicPr>
          <p:blipFill>
            <a:blip r:embed="rId5" cstate="print">
              <a:clrChange>
                <a:clrFrom>
                  <a:srgbClr val="FFFFFF"/>
                </a:clrFrom>
                <a:clrTo>
                  <a:srgbClr val="FFFFFF">
                    <a:alpha val="0"/>
                  </a:srgbClr>
                </a:clrTo>
              </a:clrChange>
            </a:blip>
            <a:srcRect l="8785" t="28125" r="63104" b="26042"/>
            <a:stretch>
              <a:fillRect/>
            </a:stretch>
          </p:blipFill>
          <p:spPr bwMode="auto">
            <a:xfrm>
              <a:off x="1364673" y="5562600"/>
              <a:ext cx="997527" cy="914400"/>
            </a:xfrm>
            <a:prstGeom prst="rect">
              <a:avLst/>
            </a:prstGeom>
            <a:noFill/>
            <a:ln w="9525">
              <a:noFill/>
              <a:miter lim="800000"/>
              <a:headEnd/>
              <a:tailEnd/>
            </a:ln>
          </p:spPr>
        </p:pic>
        <p:pic>
          <p:nvPicPr>
            <p:cNvPr id="71" name="Picture 2"/>
            <p:cNvPicPr>
              <a:picLocks noChangeAspect="1" noChangeArrowheads="1"/>
            </p:cNvPicPr>
            <p:nvPr/>
          </p:nvPicPr>
          <p:blipFill>
            <a:blip r:embed="rId6" cstate="print">
              <a:clrChange>
                <a:clrFrom>
                  <a:srgbClr val="FFFFFF"/>
                </a:clrFrom>
                <a:clrTo>
                  <a:srgbClr val="FFFFFF">
                    <a:alpha val="0"/>
                  </a:srgbClr>
                </a:clrTo>
              </a:clrChange>
            </a:blip>
            <a:srcRect l="9370" t="29167" r="61933" b="25000"/>
            <a:stretch>
              <a:fillRect/>
            </a:stretch>
          </p:blipFill>
          <p:spPr bwMode="auto">
            <a:xfrm>
              <a:off x="3422073" y="5562600"/>
              <a:ext cx="997527" cy="914400"/>
            </a:xfrm>
            <a:prstGeom prst="rect">
              <a:avLst/>
            </a:prstGeom>
            <a:noFill/>
            <a:ln w="9525">
              <a:noFill/>
              <a:miter lim="800000"/>
              <a:headEnd/>
              <a:tailEnd/>
            </a:ln>
          </p:spPr>
        </p:pic>
        <p:pic>
          <p:nvPicPr>
            <p:cNvPr id="72" name="Picture 3"/>
            <p:cNvPicPr>
              <a:picLocks noChangeAspect="1" noChangeArrowheads="1"/>
            </p:cNvPicPr>
            <p:nvPr/>
          </p:nvPicPr>
          <p:blipFill>
            <a:blip r:embed="rId7" cstate="print">
              <a:clrChange>
                <a:clrFrom>
                  <a:srgbClr val="FFFFFF"/>
                </a:clrFrom>
                <a:clrTo>
                  <a:srgbClr val="FFFFFF">
                    <a:alpha val="0"/>
                  </a:srgbClr>
                </a:clrTo>
              </a:clrChange>
            </a:blip>
            <a:srcRect l="8785" t="30208" r="62518" b="23959"/>
            <a:stretch>
              <a:fillRect/>
            </a:stretch>
          </p:blipFill>
          <p:spPr bwMode="auto">
            <a:xfrm>
              <a:off x="5410200" y="5562600"/>
              <a:ext cx="997527" cy="914400"/>
            </a:xfrm>
            <a:prstGeom prst="rect">
              <a:avLst/>
            </a:prstGeom>
            <a:noFill/>
            <a:ln w="9525">
              <a:noFill/>
              <a:miter lim="800000"/>
              <a:headEnd/>
              <a:tailEnd/>
            </a:ln>
          </p:spPr>
        </p:pic>
        <p:pic>
          <p:nvPicPr>
            <p:cNvPr id="73" name="Picture 4"/>
            <p:cNvPicPr>
              <a:picLocks noChangeAspect="1" noChangeArrowheads="1"/>
            </p:cNvPicPr>
            <p:nvPr/>
          </p:nvPicPr>
          <p:blipFill>
            <a:blip r:embed="rId8" cstate="print">
              <a:clrChange>
                <a:clrFrom>
                  <a:srgbClr val="FFFFFF"/>
                </a:clrFrom>
                <a:clrTo>
                  <a:srgbClr val="FFFFFF">
                    <a:alpha val="0"/>
                  </a:srgbClr>
                </a:clrTo>
              </a:clrChange>
            </a:blip>
            <a:srcRect l="8200" t="28126" r="63104" b="26042"/>
            <a:stretch>
              <a:fillRect/>
            </a:stretch>
          </p:blipFill>
          <p:spPr bwMode="auto">
            <a:xfrm>
              <a:off x="7308273" y="5562600"/>
              <a:ext cx="997527" cy="914400"/>
            </a:xfrm>
            <a:prstGeom prst="rect">
              <a:avLst/>
            </a:prstGeom>
            <a:noFill/>
            <a:ln w="9525">
              <a:noFill/>
              <a:miter lim="800000"/>
              <a:headEnd/>
              <a:tailEnd/>
            </a:ln>
          </p:spPr>
        </p:pic>
      </p:grpSp>
      <p:sp>
        <p:nvSpPr>
          <p:cNvPr id="76" name="Rectangle 75"/>
          <p:cNvSpPr/>
          <p:nvPr/>
        </p:nvSpPr>
        <p:spPr>
          <a:xfrm>
            <a:off x="2819400" y="1447800"/>
            <a:ext cx="10668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p:cNvSpPr txBox="1"/>
          <p:nvPr/>
        </p:nvSpPr>
        <p:spPr>
          <a:xfrm>
            <a:off x="2743200" y="1428690"/>
            <a:ext cx="1384866" cy="400110"/>
          </a:xfrm>
          <a:prstGeom prst="rect">
            <a:avLst/>
          </a:prstGeom>
          <a:noFill/>
        </p:spPr>
        <p:txBody>
          <a:bodyPr wrap="none" rtlCol="0">
            <a:spAutoFit/>
          </a:bodyPr>
          <a:lstStyle/>
          <a:p>
            <a:r>
              <a:rPr lang="en-US" sz="2000" b="1" dirty="0" smtClean="0">
                <a:latin typeface="Symbol" pitchFamily="18" charset="2"/>
              </a:rPr>
              <a:t>h</a:t>
            </a:r>
            <a:r>
              <a:rPr lang="en-US" sz="2000" b="1" dirty="0" smtClean="0"/>
              <a:t>/s=1.5/4</a:t>
            </a:r>
            <a:r>
              <a:rPr lang="en-US" sz="2000" b="1" dirty="0" smtClean="0">
                <a:latin typeface="Symbol" pitchFamily="18" charset="2"/>
              </a:rPr>
              <a:t>p</a:t>
            </a:r>
          </a:p>
        </p:txBody>
      </p:sp>
      <p:sp>
        <p:nvSpPr>
          <p:cNvPr id="77" name="Rectangle 76"/>
          <p:cNvSpPr/>
          <p:nvPr/>
        </p:nvSpPr>
        <p:spPr>
          <a:xfrm>
            <a:off x="4876800" y="1466910"/>
            <a:ext cx="10668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p:cNvSpPr txBox="1"/>
          <p:nvPr/>
        </p:nvSpPr>
        <p:spPr>
          <a:xfrm>
            <a:off x="4800600" y="1447800"/>
            <a:ext cx="1384866" cy="400110"/>
          </a:xfrm>
          <a:prstGeom prst="rect">
            <a:avLst/>
          </a:prstGeom>
          <a:noFill/>
        </p:spPr>
        <p:txBody>
          <a:bodyPr wrap="none" rtlCol="0">
            <a:spAutoFit/>
          </a:bodyPr>
          <a:lstStyle/>
          <a:p>
            <a:r>
              <a:rPr lang="en-US" sz="2000" b="1" dirty="0" smtClean="0">
                <a:latin typeface="Symbol" pitchFamily="18" charset="2"/>
              </a:rPr>
              <a:t>h</a:t>
            </a:r>
            <a:r>
              <a:rPr lang="en-US" sz="2000" b="1" dirty="0" smtClean="0"/>
              <a:t>/s=2.5/4</a:t>
            </a:r>
            <a:r>
              <a:rPr lang="en-US" sz="2000" b="1" dirty="0" smtClean="0">
                <a:latin typeface="Symbol" pitchFamily="18" charset="2"/>
              </a:rPr>
              <a:t>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0"/>
                                        <p:tgtEl>
                                          <p:spTgt spid="5"/>
                                        </p:tgtEl>
                                      </p:cBhvr>
                                    </p:animEffect>
                                    <p:set>
                                      <p:cBhvr>
                                        <p:cTn id="7" dur="1" fill="hold">
                                          <p:stCondLst>
                                            <p:cond delay="4999"/>
                                          </p:stCondLst>
                                        </p:cTn>
                                        <p:tgtEl>
                                          <p:spTgt spid="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6"/>
                                        </p:tgtEl>
                                      </p:cBhvr>
                                    </p:animEffect>
                                    <p:set>
                                      <p:cBhvr>
                                        <p:cTn id="10" dur="1" fill="hold">
                                          <p:stCondLst>
                                            <p:cond delay="1999"/>
                                          </p:stCondLst>
                                        </p:cTn>
                                        <p:tgtEl>
                                          <p:spTgt spid="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2000"/>
                                        <p:tgtEl>
                                          <p:spTgt spid="8"/>
                                        </p:tgtEl>
                                      </p:cBhvr>
                                    </p:animEffect>
                                    <p:set>
                                      <p:cBhvr>
                                        <p:cTn id="16" dur="1" fill="hold">
                                          <p:stCondLst>
                                            <p:cond delay="1999"/>
                                          </p:stCondLst>
                                        </p:cTn>
                                        <p:tgtEl>
                                          <p:spTgt spid="8"/>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2000"/>
                                        <p:tgtEl>
                                          <p:spTgt spid="10"/>
                                        </p:tgtEl>
                                      </p:cBhvr>
                                    </p:animEffect>
                                    <p:set>
                                      <p:cBhvr>
                                        <p:cTn id="22" dur="1" fill="hold">
                                          <p:stCondLst>
                                            <p:cond delay="1999"/>
                                          </p:stCondLst>
                                        </p:cTn>
                                        <p:tgtEl>
                                          <p:spTgt spid="10"/>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2000"/>
                                        <p:tgtEl>
                                          <p:spTgt spid="12"/>
                                        </p:tgtEl>
                                      </p:cBhvr>
                                    </p:animEffect>
                                    <p:set>
                                      <p:cBhvr>
                                        <p:cTn id="28" dur="1" fill="hold">
                                          <p:stCondLst>
                                            <p:cond delay="1999"/>
                                          </p:stCondLst>
                                        </p:cTn>
                                        <p:tgtEl>
                                          <p:spTgt spid="12"/>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2000"/>
                                        <p:tgtEl>
                                          <p:spTgt spid="13"/>
                                        </p:tgtEl>
                                      </p:cBhvr>
                                    </p:animEffect>
                                    <p:set>
                                      <p:cBhvr>
                                        <p:cTn id="31" dur="1" fill="hold">
                                          <p:stCondLst>
                                            <p:cond delay="1999"/>
                                          </p:stCondLst>
                                        </p:cTn>
                                        <p:tgtEl>
                                          <p:spTgt spid="13"/>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2000"/>
                                        <p:tgtEl>
                                          <p:spTgt spid="14"/>
                                        </p:tgtEl>
                                      </p:cBhvr>
                                    </p:animEffect>
                                    <p:set>
                                      <p:cBhvr>
                                        <p:cTn id="34" dur="1" fill="hold">
                                          <p:stCondLst>
                                            <p:cond delay="1999"/>
                                          </p:stCondLst>
                                        </p:cTn>
                                        <p:tgtEl>
                                          <p:spTgt spid="14"/>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2000"/>
                                        <p:tgtEl>
                                          <p:spTgt spid="15"/>
                                        </p:tgtEl>
                                      </p:cBhvr>
                                    </p:animEffect>
                                    <p:set>
                                      <p:cBhvr>
                                        <p:cTn id="37" dur="1" fill="hold">
                                          <p:stCondLst>
                                            <p:cond delay="1999"/>
                                          </p:stCondLst>
                                        </p:cTn>
                                        <p:tgtEl>
                                          <p:spTgt spid="15"/>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2000"/>
                                        <p:tgtEl>
                                          <p:spTgt spid="16"/>
                                        </p:tgtEl>
                                      </p:cBhvr>
                                    </p:animEffect>
                                    <p:set>
                                      <p:cBhvr>
                                        <p:cTn id="40" dur="1" fill="hold">
                                          <p:stCondLst>
                                            <p:cond delay="1999"/>
                                          </p:stCondLst>
                                        </p:cTn>
                                        <p:tgtEl>
                                          <p:spTgt spid="16"/>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2000"/>
                                        <p:tgtEl>
                                          <p:spTgt spid="17"/>
                                        </p:tgtEl>
                                      </p:cBhvr>
                                    </p:animEffect>
                                    <p:set>
                                      <p:cBhvr>
                                        <p:cTn id="43" dur="1" fill="hold">
                                          <p:stCondLst>
                                            <p:cond delay="1999"/>
                                          </p:stCondLst>
                                        </p:cTn>
                                        <p:tgtEl>
                                          <p:spTgt spid="17"/>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2000"/>
                                        <p:tgtEl>
                                          <p:spTgt spid="18"/>
                                        </p:tgtEl>
                                      </p:cBhvr>
                                    </p:animEffect>
                                    <p:set>
                                      <p:cBhvr>
                                        <p:cTn id="46" dur="1" fill="hold">
                                          <p:stCondLst>
                                            <p:cond delay="1999"/>
                                          </p:stCondLst>
                                        </p:cTn>
                                        <p:tgtEl>
                                          <p:spTgt spid="18"/>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2000"/>
                                        <p:tgtEl>
                                          <p:spTgt spid="19"/>
                                        </p:tgtEl>
                                      </p:cBhvr>
                                    </p:animEffect>
                                    <p:set>
                                      <p:cBhvr>
                                        <p:cTn id="49" dur="1" fill="hold">
                                          <p:stCondLst>
                                            <p:cond delay="1999"/>
                                          </p:stCondLst>
                                        </p:cTn>
                                        <p:tgtEl>
                                          <p:spTgt spid="19"/>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2000"/>
                                        <p:tgtEl>
                                          <p:spTgt spid="20"/>
                                        </p:tgtEl>
                                      </p:cBhvr>
                                    </p:animEffect>
                                    <p:set>
                                      <p:cBhvr>
                                        <p:cTn id="52" dur="1" fill="hold">
                                          <p:stCondLst>
                                            <p:cond delay="1999"/>
                                          </p:stCondLst>
                                        </p:cTn>
                                        <p:tgtEl>
                                          <p:spTgt spid="20"/>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2000"/>
                                        <p:tgtEl>
                                          <p:spTgt spid="21"/>
                                        </p:tgtEl>
                                      </p:cBhvr>
                                    </p:animEffect>
                                    <p:set>
                                      <p:cBhvr>
                                        <p:cTn id="55" dur="1" fill="hold">
                                          <p:stCondLst>
                                            <p:cond delay="1999"/>
                                          </p:stCondLst>
                                        </p:cTn>
                                        <p:tgtEl>
                                          <p:spTgt spid="21"/>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2000"/>
                                        <p:tgtEl>
                                          <p:spTgt spid="22"/>
                                        </p:tgtEl>
                                      </p:cBhvr>
                                    </p:animEffect>
                                    <p:set>
                                      <p:cBhvr>
                                        <p:cTn id="58" dur="1" fill="hold">
                                          <p:stCondLst>
                                            <p:cond delay="1999"/>
                                          </p:stCondLst>
                                        </p:cTn>
                                        <p:tgtEl>
                                          <p:spTgt spid="22"/>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2000"/>
                                        <p:tgtEl>
                                          <p:spTgt spid="23"/>
                                        </p:tgtEl>
                                      </p:cBhvr>
                                    </p:animEffect>
                                    <p:set>
                                      <p:cBhvr>
                                        <p:cTn id="61" dur="1" fill="hold">
                                          <p:stCondLst>
                                            <p:cond delay="1999"/>
                                          </p:stCondLst>
                                        </p:cTn>
                                        <p:tgtEl>
                                          <p:spTgt spid="23"/>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2000"/>
                                        <p:tgtEl>
                                          <p:spTgt spid="24"/>
                                        </p:tgtEl>
                                      </p:cBhvr>
                                    </p:animEffect>
                                    <p:set>
                                      <p:cBhvr>
                                        <p:cTn id="64" dur="1" fill="hold">
                                          <p:stCondLst>
                                            <p:cond delay="1999"/>
                                          </p:stCondLst>
                                        </p:cTn>
                                        <p:tgtEl>
                                          <p:spTgt spid="24"/>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2000"/>
                                        <p:tgtEl>
                                          <p:spTgt spid="25"/>
                                        </p:tgtEl>
                                      </p:cBhvr>
                                    </p:animEffect>
                                    <p:set>
                                      <p:cBhvr>
                                        <p:cTn id="67" dur="1" fill="hold">
                                          <p:stCondLst>
                                            <p:cond delay="1999"/>
                                          </p:stCondLst>
                                        </p:cTn>
                                        <p:tgtEl>
                                          <p:spTgt spid="25"/>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2000"/>
                                        <p:tgtEl>
                                          <p:spTgt spid="26"/>
                                        </p:tgtEl>
                                      </p:cBhvr>
                                    </p:animEffect>
                                    <p:set>
                                      <p:cBhvr>
                                        <p:cTn id="70" dur="1" fill="hold">
                                          <p:stCondLst>
                                            <p:cond delay="1999"/>
                                          </p:stCondLst>
                                        </p:cTn>
                                        <p:tgtEl>
                                          <p:spTgt spid="26"/>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2000"/>
                                        <p:tgtEl>
                                          <p:spTgt spid="27"/>
                                        </p:tgtEl>
                                      </p:cBhvr>
                                    </p:animEffect>
                                    <p:set>
                                      <p:cBhvr>
                                        <p:cTn id="73" dur="1" fill="hold">
                                          <p:stCondLst>
                                            <p:cond delay="1999"/>
                                          </p:stCondLst>
                                        </p:cTn>
                                        <p:tgtEl>
                                          <p:spTgt spid="27"/>
                                        </p:tgtEl>
                                        <p:attrNameLst>
                                          <p:attrName>style.visibility</p:attrName>
                                        </p:attrNameLst>
                                      </p:cBhvr>
                                      <p:to>
                                        <p:strVal val="hidden"/>
                                      </p:to>
                                    </p:set>
                                  </p:childTnLst>
                                </p:cTn>
                              </p:par>
                              <p:par>
                                <p:cTn id="74" presetID="10" presetClass="exit" presetSubtype="0" fill="hold" grpId="0" nodeType="withEffect">
                                  <p:stCondLst>
                                    <p:cond delay="0"/>
                                  </p:stCondLst>
                                  <p:childTnLst>
                                    <p:animEffect transition="out" filter="fade">
                                      <p:cBhvr>
                                        <p:cTn id="75" dur="2000"/>
                                        <p:tgtEl>
                                          <p:spTgt spid="28"/>
                                        </p:tgtEl>
                                      </p:cBhvr>
                                    </p:animEffect>
                                    <p:set>
                                      <p:cBhvr>
                                        <p:cTn id="76" dur="1" fill="hold">
                                          <p:stCondLst>
                                            <p:cond delay="1999"/>
                                          </p:stCondLst>
                                        </p:cTn>
                                        <p:tgtEl>
                                          <p:spTgt spid="28"/>
                                        </p:tgtEl>
                                        <p:attrNameLst>
                                          <p:attrName>style.visibility</p:attrName>
                                        </p:attrNameLst>
                                      </p:cBhvr>
                                      <p:to>
                                        <p:strVal val="hidden"/>
                                      </p:to>
                                    </p:set>
                                  </p:childTnLst>
                                </p:cTn>
                              </p:par>
                              <p:par>
                                <p:cTn id="77" presetID="10" presetClass="exit" presetSubtype="0" fill="hold" grpId="0" nodeType="withEffect">
                                  <p:stCondLst>
                                    <p:cond delay="0"/>
                                  </p:stCondLst>
                                  <p:childTnLst>
                                    <p:animEffect transition="out" filter="fade">
                                      <p:cBhvr>
                                        <p:cTn id="78" dur="2000"/>
                                        <p:tgtEl>
                                          <p:spTgt spid="29"/>
                                        </p:tgtEl>
                                      </p:cBhvr>
                                    </p:animEffect>
                                    <p:set>
                                      <p:cBhvr>
                                        <p:cTn id="79" dur="1" fill="hold">
                                          <p:stCondLst>
                                            <p:cond delay="1999"/>
                                          </p:stCondLst>
                                        </p:cTn>
                                        <p:tgtEl>
                                          <p:spTgt spid="29"/>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2000"/>
                                        <p:tgtEl>
                                          <p:spTgt spid="30"/>
                                        </p:tgtEl>
                                      </p:cBhvr>
                                    </p:animEffect>
                                    <p:set>
                                      <p:cBhvr>
                                        <p:cTn id="82" dur="1" fill="hold">
                                          <p:stCondLst>
                                            <p:cond delay="1999"/>
                                          </p:stCondLst>
                                        </p:cTn>
                                        <p:tgtEl>
                                          <p:spTgt spid="30"/>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2000"/>
                                        <p:tgtEl>
                                          <p:spTgt spid="31"/>
                                        </p:tgtEl>
                                      </p:cBhvr>
                                    </p:animEffect>
                                    <p:set>
                                      <p:cBhvr>
                                        <p:cTn id="85" dur="1" fill="hold">
                                          <p:stCondLst>
                                            <p:cond delay="1999"/>
                                          </p:stCondLst>
                                        </p:cTn>
                                        <p:tgtEl>
                                          <p:spTgt spid="31"/>
                                        </p:tgtEl>
                                        <p:attrNameLst>
                                          <p:attrName>style.visibility</p:attrName>
                                        </p:attrNameLst>
                                      </p:cBhvr>
                                      <p:to>
                                        <p:strVal val="hidden"/>
                                      </p:to>
                                    </p:set>
                                  </p:childTnLst>
                                </p:cTn>
                              </p:par>
                              <p:par>
                                <p:cTn id="86" presetID="10" presetClass="exit" presetSubtype="0" fill="hold" grpId="0" nodeType="withEffect">
                                  <p:stCondLst>
                                    <p:cond delay="0"/>
                                  </p:stCondLst>
                                  <p:childTnLst>
                                    <p:animEffect transition="out" filter="fade">
                                      <p:cBhvr>
                                        <p:cTn id="87" dur="2000"/>
                                        <p:tgtEl>
                                          <p:spTgt spid="32"/>
                                        </p:tgtEl>
                                      </p:cBhvr>
                                    </p:animEffect>
                                    <p:set>
                                      <p:cBhvr>
                                        <p:cTn id="88" dur="1" fill="hold">
                                          <p:stCondLst>
                                            <p:cond delay="1999"/>
                                          </p:stCondLst>
                                        </p:cTn>
                                        <p:tgtEl>
                                          <p:spTgt spid="32"/>
                                        </p:tgtEl>
                                        <p:attrNameLst>
                                          <p:attrName>style.visibility</p:attrName>
                                        </p:attrNameLst>
                                      </p:cBhvr>
                                      <p:to>
                                        <p:strVal val="hidden"/>
                                      </p:to>
                                    </p:set>
                                  </p:childTnLst>
                                </p:cTn>
                              </p:par>
                              <p:par>
                                <p:cTn id="89" presetID="10" presetClass="exit" presetSubtype="0" fill="hold" grpId="0" nodeType="withEffect">
                                  <p:stCondLst>
                                    <p:cond delay="0"/>
                                  </p:stCondLst>
                                  <p:childTnLst>
                                    <p:animEffect transition="out" filter="fade">
                                      <p:cBhvr>
                                        <p:cTn id="90" dur="2000"/>
                                        <p:tgtEl>
                                          <p:spTgt spid="33"/>
                                        </p:tgtEl>
                                      </p:cBhvr>
                                    </p:animEffect>
                                    <p:set>
                                      <p:cBhvr>
                                        <p:cTn id="91" dur="1" fill="hold">
                                          <p:stCondLst>
                                            <p:cond delay="1999"/>
                                          </p:stCondLst>
                                        </p:cTn>
                                        <p:tgtEl>
                                          <p:spTgt spid="33"/>
                                        </p:tgtEl>
                                        <p:attrNameLst>
                                          <p:attrName>style.visibility</p:attrName>
                                        </p:attrNameLst>
                                      </p:cBhvr>
                                      <p:to>
                                        <p:strVal val="hidden"/>
                                      </p:to>
                                    </p:set>
                                  </p:childTnLst>
                                </p:cTn>
                              </p:par>
                              <p:par>
                                <p:cTn id="92" presetID="10" presetClass="exit" presetSubtype="0" fill="hold" grpId="0" nodeType="withEffect">
                                  <p:stCondLst>
                                    <p:cond delay="0"/>
                                  </p:stCondLst>
                                  <p:childTnLst>
                                    <p:animEffect transition="out" filter="fade">
                                      <p:cBhvr>
                                        <p:cTn id="93" dur="2000"/>
                                        <p:tgtEl>
                                          <p:spTgt spid="34"/>
                                        </p:tgtEl>
                                      </p:cBhvr>
                                    </p:animEffect>
                                    <p:set>
                                      <p:cBhvr>
                                        <p:cTn id="94" dur="1" fill="hold">
                                          <p:stCondLst>
                                            <p:cond delay="1999"/>
                                          </p:stCondLst>
                                        </p:cTn>
                                        <p:tgtEl>
                                          <p:spTgt spid="34"/>
                                        </p:tgtEl>
                                        <p:attrNameLst>
                                          <p:attrName>style.visibility</p:attrName>
                                        </p:attrNameLst>
                                      </p:cBhvr>
                                      <p:to>
                                        <p:strVal val="hidden"/>
                                      </p:to>
                                    </p:set>
                                  </p:childTnLst>
                                </p:cTn>
                              </p:par>
                              <p:par>
                                <p:cTn id="95" presetID="10" presetClass="exit" presetSubtype="0" fill="hold" grpId="0" nodeType="withEffect">
                                  <p:stCondLst>
                                    <p:cond delay="0"/>
                                  </p:stCondLst>
                                  <p:childTnLst>
                                    <p:animEffect transition="out" filter="fade">
                                      <p:cBhvr>
                                        <p:cTn id="96" dur="2000"/>
                                        <p:tgtEl>
                                          <p:spTgt spid="35"/>
                                        </p:tgtEl>
                                      </p:cBhvr>
                                    </p:animEffect>
                                    <p:set>
                                      <p:cBhvr>
                                        <p:cTn id="97" dur="1" fill="hold">
                                          <p:stCondLst>
                                            <p:cond delay="1999"/>
                                          </p:stCondLst>
                                        </p:cTn>
                                        <p:tgtEl>
                                          <p:spTgt spid="35"/>
                                        </p:tgtEl>
                                        <p:attrNameLst>
                                          <p:attrName>style.visibility</p:attrName>
                                        </p:attrNameLst>
                                      </p:cBhvr>
                                      <p:to>
                                        <p:strVal val="hidden"/>
                                      </p:to>
                                    </p:set>
                                  </p:childTnLst>
                                </p:cTn>
                              </p:par>
                              <p:par>
                                <p:cTn id="98" presetID="10" presetClass="exit" presetSubtype="0" fill="hold" grpId="0" nodeType="withEffect">
                                  <p:stCondLst>
                                    <p:cond delay="0"/>
                                  </p:stCondLst>
                                  <p:childTnLst>
                                    <p:animEffect transition="out" filter="fade">
                                      <p:cBhvr>
                                        <p:cTn id="99" dur="2000"/>
                                        <p:tgtEl>
                                          <p:spTgt spid="36"/>
                                        </p:tgtEl>
                                      </p:cBhvr>
                                    </p:animEffect>
                                    <p:set>
                                      <p:cBhvr>
                                        <p:cTn id="100" dur="1" fill="hold">
                                          <p:stCondLst>
                                            <p:cond delay="1999"/>
                                          </p:stCondLst>
                                        </p:cTn>
                                        <p:tgtEl>
                                          <p:spTgt spid="36"/>
                                        </p:tgtEl>
                                        <p:attrNameLst>
                                          <p:attrName>style.visibility</p:attrName>
                                        </p:attrNameLst>
                                      </p:cBhvr>
                                      <p:to>
                                        <p:strVal val="hidden"/>
                                      </p:to>
                                    </p:set>
                                  </p:childTnLst>
                                </p:cTn>
                              </p:par>
                              <p:par>
                                <p:cTn id="101" presetID="10" presetClass="exit" presetSubtype="0" fill="hold" grpId="0" nodeType="withEffect">
                                  <p:stCondLst>
                                    <p:cond delay="0"/>
                                  </p:stCondLst>
                                  <p:childTnLst>
                                    <p:animEffect transition="out" filter="fade">
                                      <p:cBhvr>
                                        <p:cTn id="102" dur="2000"/>
                                        <p:tgtEl>
                                          <p:spTgt spid="37"/>
                                        </p:tgtEl>
                                      </p:cBhvr>
                                    </p:animEffect>
                                    <p:set>
                                      <p:cBhvr>
                                        <p:cTn id="103" dur="1" fill="hold">
                                          <p:stCondLst>
                                            <p:cond delay="1999"/>
                                          </p:stCondLst>
                                        </p:cTn>
                                        <p:tgtEl>
                                          <p:spTgt spid="37"/>
                                        </p:tgtEl>
                                        <p:attrNameLst>
                                          <p:attrName>style.visibility</p:attrName>
                                        </p:attrNameLst>
                                      </p:cBhvr>
                                      <p:to>
                                        <p:strVal val="hidden"/>
                                      </p:to>
                                    </p:set>
                                  </p:childTnLst>
                                </p:cTn>
                              </p:par>
                              <p:par>
                                <p:cTn id="104" presetID="10" presetClass="exit" presetSubtype="0" fill="hold" grpId="0" nodeType="withEffect">
                                  <p:stCondLst>
                                    <p:cond delay="0"/>
                                  </p:stCondLst>
                                  <p:childTnLst>
                                    <p:animEffect transition="out" filter="fade">
                                      <p:cBhvr>
                                        <p:cTn id="105" dur="2000"/>
                                        <p:tgtEl>
                                          <p:spTgt spid="38"/>
                                        </p:tgtEl>
                                      </p:cBhvr>
                                    </p:animEffect>
                                    <p:set>
                                      <p:cBhvr>
                                        <p:cTn id="106" dur="1" fill="hold">
                                          <p:stCondLst>
                                            <p:cond delay="1999"/>
                                          </p:stCondLst>
                                        </p:cTn>
                                        <p:tgtEl>
                                          <p:spTgt spid="38"/>
                                        </p:tgtEl>
                                        <p:attrNameLst>
                                          <p:attrName>style.visibility</p:attrName>
                                        </p:attrNameLst>
                                      </p:cBhvr>
                                      <p:to>
                                        <p:strVal val="hidden"/>
                                      </p:to>
                                    </p:set>
                                  </p:childTnLst>
                                </p:cTn>
                              </p:par>
                              <p:par>
                                <p:cTn id="107" presetID="10" presetClass="exit" presetSubtype="0" fill="hold" grpId="0" nodeType="withEffect">
                                  <p:stCondLst>
                                    <p:cond delay="0"/>
                                  </p:stCondLst>
                                  <p:childTnLst>
                                    <p:animEffect transition="out" filter="fade">
                                      <p:cBhvr>
                                        <p:cTn id="108" dur="2000"/>
                                        <p:tgtEl>
                                          <p:spTgt spid="39"/>
                                        </p:tgtEl>
                                      </p:cBhvr>
                                    </p:animEffect>
                                    <p:set>
                                      <p:cBhvr>
                                        <p:cTn id="109" dur="1" fill="hold">
                                          <p:stCondLst>
                                            <p:cond delay="1999"/>
                                          </p:stCondLst>
                                        </p:cTn>
                                        <p:tgtEl>
                                          <p:spTgt spid="39"/>
                                        </p:tgtEl>
                                        <p:attrNameLst>
                                          <p:attrName>style.visibility</p:attrName>
                                        </p:attrNameLst>
                                      </p:cBhvr>
                                      <p:to>
                                        <p:strVal val="hidden"/>
                                      </p:to>
                                    </p:set>
                                  </p:childTnLst>
                                </p:cTn>
                              </p:par>
                              <p:par>
                                <p:cTn id="110" presetID="10" presetClass="exit" presetSubtype="0" fill="hold" grpId="0" nodeType="withEffect">
                                  <p:stCondLst>
                                    <p:cond delay="0"/>
                                  </p:stCondLst>
                                  <p:childTnLst>
                                    <p:animEffect transition="out" filter="fade">
                                      <p:cBhvr>
                                        <p:cTn id="111" dur="2000"/>
                                        <p:tgtEl>
                                          <p:spTgt spid="40"/>
                                        </p:tgtEl>
                                      </p:cBhvr>
                                    </p:animEffect>
                                    <p:set>
                                      <p:cBhvr>
                                        <p:cTn id="112" dur="1" fill="hold">
                                          <p:stCondLst>
                                            <p:cond delay="1999"/>
                                          </p:stCondLst>
                                        </p:cTn>
                                        <p:tgtEl>
                                          <p:spTgt spid="40"/>
                                        </p:tgtEl>
                                        <p:attrNameLst>
                                          <p:attrName>style.visibility</p:attrName>
                                        </p:attrNameLst>
                                      </p:cBhvr>
                                      <p:to>
                                        <p:strVal val="hidden"/>
                                      </p:to>
                                    </p:set>
                                  </p:childTnLst>
                                </p:cTn>
                              </p:par>
                              <p:par>
                                <p:cTn id="113" presetID="10" presetClass="exit" presetSubtype="0" fill="hold" grpId="0" nodeType="withEffect">
                                  <p:stCondLst>
                                    <p:cond delay="0"/>
                                  </p:stCondLst>
                                  <p:childTnLst>
                                    <p:animEffect transition="out" filter="fade">
                                      <p:cBhvr>
                                        <p:cTn id="114" dur="2000"/>
                                        <p:tgtEl>
                                          <p:spTgt spid="41"/>
                                        </p:tgtEl>
                                      </p:cBhvr>
                                    </p:animEffect>
                                    <p:set>
                                      <p:cBhvr>
                                        <p:cTn id="115" dur="1" fill="hold">
                                          <p:stCondLst>
                                            <p:cond delay="1999"/>
                                          </p:stCondLst>
                                        </p:cTn>
                                        <p:tgtEl>
                                          <p:spTgt spid="41"/>
                                        </p:tgtEl>
                                        <p:attrNameLst>
                                          <p:attrName>style.visibility</p:attrName>
                                        </p:attrNameLst>
                                      </p:cBhvr>
                                      <p:to>
                                        <p:strVal val="hidden"/>
                                      </p:to>
                                    </p:set>
                                  </p:childTnLst>
                                </p:cTn>
                              </p:par>
                              <p:par>
                                <p:cTn id="116" presetID="10" presetClass="exit" presetSubtype="0" fill="hold" grpId="0" nodeType="withEffect">
                                  <p:stCondLst>
                                    <p:cond delay="0"/>
                                  </p:stCondLst>
                                  <p:childTnLst>
                                    <p:animEffect transition="out" filter="fade">
                                      <p:cBhvr>
                                        <p:cTn id="117" dur="2000"/>
                                        <p:tgtEl>
                                          <p:spTgt spid="42"/>
                                        </p:tgtEl>
                                      </p:cBhvr>
                                    </p:animEffect>
                                    <p:set>
                                      <p:cBhvr>
                                        <p:cTn id="118" dur="1" fill="hold">
                                          <p:stCondLst>
                                            <p:cond delay="1999"/>
                                          </p:stCondLst>
                                        </p:cTn>
                                        <p:tgtEl>
                                          <p:spTgt spid="42"/>
                                        </p:tgtEl>
                                        <p:attrNameLst>
                                          <p:attrName>style.visibility</p:attrName>
                                        </p:attrNameLst>
                                      </p:cBhvr>
                                      <p:to>
                                        <p:strVal val="hidden"/>
                                      </p:to>
                                    </p:set>
                                  </p:childTnLst>
                                </p:cTn>
                              </p:par>
                              <p:par>
                                <p:cTn id="119" presetID="10" presetClass="exit" presetSubtype="0" fill="hold" grpId="0" nodeType="withEffect">
                                  <p:stCondLst>
                                    <p:cond delay="0"/>
                                  </p:stCondLst>
                                  <p:childTnLst>
                                    <p:animEffect transition="out" filter="fade">
                                      <p:cBhvr>
                                        <p:cTn id="120" dur="2000"/>
                                        <p:tgtEl>
                                          <p:spTgt spid="43"/>
                                        </p:tgtEl>
                                      </p:cBhvr>
                                    </p:animEffect>
                                    <p:set>
                                      <p:cBhvr>
                                        <p:cTn id="121" dur="1" fill="hold">
                                          <p:stCondLst>
                                            <p:cond delay="1999"/>
                                          </p:stCondLst>
                                        </p:cTn>
                                        <p:tgtEl>
                                          <p:spTgt spid="43"/>
                                        </p:tgtEl>
                                        <p:attrNameLst>
                                          <p:attrName>style.visibility</p:attrName>
                                        </p:attrNameLst>
                                      </p:cBhvr>
                                      <p:to>
                                        <p:strVal val="hidden"/>
                                      </p:to>
                                    </p:set>
                                  </p:childTnLst>
                                </p:cTn>
                              </p:par>
                              <p:par>
                                <p:cTn id="122" presetID="10" presetClass="exit" presetSubtype="0" fill="hold" grpId="0" nodeType="withEffect">
                                  <p:stCondLst>
                                    <p:cond delay="0"/>
                                  </p:stCondLst>
                                  <p:childTnLst>
                                    <p:animEffect transition="out" filter="fade">
                                      <p:cBhvr>
                                        <p:cTn id="123" dur="2000"/>
                                        <p:tgtEl>
                                          <p:spTgt spid="44"/>
                                        </p:tgtEl>
                                      </p:cBhvr>
                                    </p:animEffect>
                                    <p:set>
                                      <p:cBhvr>
                                        <p:cTn id="124" dur="1" fill="hold">
                                          <p:stCondLst>
                                            <p:cond delay="1999"/>
                                          </p:stCondLst>
                                        </p:cTn>
                                        <p:tgtEl>
                                          <p:spTgt spid="44"/>
                                        </p:tgtEl>
                                        <p:attrNameLst>
                                          <p:attrName>style.visibility</p:attrName>
                                        </p:attrNameLst>
                                      </p:cBhvr>
                                      <p:to>
                                        <p:strVal val="hidden"/>
                                      </p:to>
                                    </p:set>
                                  </p:childTnLst>
                                </p:cTn>
                              </p:par>
                              <p:par>
                                <p:cTn id="125" presetID="10" presetClass="exit" presetSubtype="0" fill="hold" grpId="0" nodeType="withEffect">
                                  <p:stCondLst>
                                    <p:cond delay="0"/>
                                  </p:stCondLst>
                                  <p:childTnLst>
                                    <p:animEffect transition="out" filter="fade">
                                      <p:cBhvr>
                                        <p:cTn id="126" dur="2000"/>
                                        <p:tgtEl>
                                          <p:spTgt spid="45"/>
                                        </p:tgtEl>
                                      </p:cBhvr>
                                    </p:animEffect>
                                    <p:set>
                                      <p:cBhvr>
                                        <p:cTn id="127" dur="1" fill="hold">
                                          <p:stCondLst>
                                            <p:cond delay="1999"/>
                                          </p:stCondLst>
                                        </p:cTn>
                                        <p:tgtEl>
                                          <p:spTgt spid="45"/>
                                        </p:tgtEl>
                                        <p:attrNameLst>
                                          <p:attrName>style.visibility</p:attrName>
                                        </p:attrNameLst>
                                      </p:cBhvr>
                                      <p:to>
                                        <p:strVal val="hidden"/>
                                      </p:to>
                                    </p:set>
                                  </p:childTnLst>
                                </p:cTn>
                              </p:par>
                              <p:par>
                                <p:cTn id="128" presetID="10" presetClass="exit" presetSubtype="0" fill="hold" grpId="0" nodeType="withEffect">
                                  <p:stCondLst>
                                    <p:cond delay="0"/>
                                  </p:stCondLst>
                                  <p:childTnLst>
                                    <p:animEffect transition="out" filter="fade">
                                      <p:cBhvr>
                                        <p:cTn id="129" dur="2000"/>
                                        <p:tgtEl>
                                          <p:spTgt spid="46"/>
                                        </p:tgtEl>
                                      </p:cBhvr>
                                    </p:animEffect>
                                    <p:set>
                                      <p:cBhvr>
                                        <p:cTn id="130" dur="1" fill="hold">
                                          <p:stCondLst>
                                            <p:cond delay="1999"/>
                                          </p:stCondLst>
                                        </p:cTn>
                                        <p:tgtEl>
                                          <p:spTgt spid="46"/>
                                        </p:tgtEl>
                                        <p:attrNameLst>
                                          <p:attrName>style.visibility</p:attrName>
                                        </p:attrNameLst>
                                      </p:cBhvr>
                                      <p:to>
                                        <p:strVal val="hidden"/>
                                      </p:to>
                                    </p:set>
                                  </p:childTnLst>
                                </p:cTn>
                              </p:par>
                              <p:par>
                                <p:cTn id="131" presetID="10" presetClass="exit" presetSubtype="0" fill="hold" grpId="0" nodeType="withEffect">
                                  <p:stCondLst>
                                    <p:cond delay="0"/>
                                  </p:stCondLst>
                                  <p:childTnLst>
                                    <p:animEffect transition="out" filter="fade">
                                      <p:cBhvr>
                                        <p:cTn id="132" dur="2000"/>
                                        <p:tgtEl>
                                          <p:spTgt spid="47"/>
                                        </p:tgtEl>
                                      </p:cBhvr>
                                    </p:animEffect>
                                    <p:set>
                                      <p:cBhvr>
                                        <p:cTn id="133" dur="1" fill="hold">
                                          <p:stCondLst>
                                            <p:cond delay="1999"/>
                                          </p:stCondLst>
                                        </p:cTn>
                                        <p:tgtEl>
                                          <p:spTgt spid="47"/>
                                        </p:tgtEl>
                                        <p:attrNameLst>
                                          <p:attrName>style.visibility</p:attrName>
                                        </p:attrNameLst>
                                      </p:cBhvr>
                                      <p:to>
                                        <p:strVal val="hidden"/>
                                      </p:to>
                                    </p:set>
                                  </p:childTnLst>
                                </p:cTn>
                              </p:par>
                              <p:par>
                                <p:cTn id="134" presetID="10" presetClass="exit" presetSubtype="0" fill="hold" grpId="0" nodeType="withEffect">
                                  <p:stCondLst>
                                    <p:cond delay="0"/>
                                  </p:stCondLst>
                                  <p:childTnLst>
                                    <p:animEffect transition="out" filter="fade">
                                      <p:cBhvr>
                                        <p:cTn id="135" dur="2000"/>
                                        <p:tgtEl>
                                          <p:spTgt spid="48"/>
                                        </p:tgtEl>
                                      </p:cBhvr>
                                    </p:animEffect>
                                    <p:set>
                                      <p:cBhvr>
                                        <p:cTn id="136" dur="1" fill="hold">
                                          <p:stCondLst>
                                            <p:cond delay="1999"/>
                                          </p:stCondLst>
                                        </p:cTn>
                                        <p:tgtEl>
                                          <p:spTgt spid="48"/>
                                        </p:tgtEl>
                                        <p:attrNameLst>
                                          <p:attrName>style.visibility</p:attrName>
                                        </p:attrNameLst>
                                      </p:cBhvr>
                                      <p:to>
                                        <p:strVal val="hidden"/>
                                      </p:to>
                                    </p:set>
                                  </p:childTnLst>
                                </p:cTn>
                              </p:par>
                              <p:par>
                                <p:cTn id="137" presetID="10" presetClass="exit" presetSubtype="0" fill="hold" grpId="0" nodeType="withEffect">
                                  <p:stCondLst>
                                    <p:cond delay="0"/>
                                  </p:stCondLst>
                                  <p:childTnLst>
                                    <p:animEffect transition="out" filter="fade">
                                      <p:cBhvr>
                                        <p:cTn id="138" dur="2000"/>
                                        <p:tgtEl>
                                          <p:spTgt spid="49"/>
                                        </p:tgtEl>
                                      </p:cBhvr>
                                    </p:animEffect>
                                    <p:set>
                                      <p:cBhvr>
                                        <p:cTn id="139" dur="1" fill="hold">
                                          <p:stCondLst>
                                            <p:cond delay="1999"/>
                                          </p:stCondLst>
                                        </p:cTn>
                                        <p:tgtEl>
                                          <p:spTgt spid="49"/>
                                        </p:tgtEl>
                                        <p:attrNameLst>
                                          <p:attrName>style.visibility</p:attrName>
                                        </p:attrNameLst>
                                      </p:cBhvr>
                                      <p:to>
                                        <p:strVal val="hidden"/>
                                      </p:to>
                                    </p:set>
                                  </p:childTnLst>
                                </p:cTn>
                              </p:par>
                              <p:par>
                                <p:cTn id="140" presetID="10" presetClass="exit" presetSubtype="0" fill="hold" grpId="0" nodeType="withEffect">
                                  <p:stCondLst>
                                    <p:cond delay="0"/>
                                  </p:stCondLst>
                                  <p:childTnLst>
                                    <p:animEffect transition="out" filter="fade">
                                      <p:cBhvr>
                                        <p:cTn id="141" dur="2000"/>
                                        <p:tgtEl>
                                          <p:spTgt spid="50"/>
                                        </p:tgtEl>
                                      </p:cBhvr>
                                    </p:animEffect>
                                    <p:set>
                                      <p:cBhvr>
                                        <p:cTn id="142" dur="1" fill="hold">
                                          <p:stCondLst>
                                            <p:cond delay="1999"/>
                                          </p:stCondLst>
                                        </p:cTn>
                                        <p:tgtEl>
                                          <p:spTgt spid="50"/>
                                        </p:tgtEl>
                                        <p:attrNameLst>
                                          <p:attrName>style.visibility</p:attrName>
                                        </p:attrNameLst>
                                      </p:cBhvr>
                                      <p:to>
                                        <p:strVal val="hidden"/>
                                      </p:to>
                                    </p:set>
                                  </p:childTnLst>
                                </p:cTn>
                              </p:par>
                              <p:par>
                                <p:cTn id="143" presetID="10" presetClass="exit" presetSubtype="0" fill="hold" grpId="0" nodeType="withEffect">
                                  <p:stCondLst>
                                    <p:cond delay="0"/>
                                  </p:stCondLst>
                                  <p:childTnLst>
                                    <p:animEffect transition="out" filter="fade">
                                      <p:cBhvr>
                                        <p:cTn id="144" dur="2000"/>
                                        <p:tgtEl>
                                          <p:spTgt spid="51"/>
                                        </p:tgtEl>
                                      </p:cBhvr>
                                    </p:animEffect>
                                    <p:set>
                                      <p:cBhvr>
                                        <p:cTn id="145" dur="1" fill="hold">
                                          <p:stCondLst>
                                            <p:cond delay="1999"/>
                                          </p:stCondLst>
                                        </p:cTn>
                                        <p:tgtEl>
                                          <p:spTgt spid="51"/>
                                        </p:tgtEl>
                                        <p:attrNameLst>
                                          <p:attrName>style.visibility</p:attrName>
                                        </p:attrNameLst>
                                      </p:cBhvr>
                                      <p:to>
                                        <p:strVal val="hidden"/>
                                      </p:to>
                                    </p:set>
                                  </p:childTnLst>
                                </p:cTn>
                              </p:par>
                              <p:par>
                                <p:cTn id="146" presetID="10" presetClass="exit" presetSubtype="0" fill="hold" grpId="0" nodeType="withEffect">
                                  <p:stCondLst>
                                    <p:cond delay="0"/>
                                  </p:stCondLst>
                                  <p:childTnLst>
                                    <p:animEffect transition="out" filter="fade">
                                      <p:cBhvr>
                                        <p:cTn id="147" dur="2000"/>
                                        <p:tgtEl>
                                          <p:spTgt spid="52"/>
                                        </p:tgtEl>
                                      </p:cBhvr>
                                    </p:animEffect>
                                    <p:set>
                                      <p:cBhvr>
                                        <p:cTn id="148" dur="1" fill="hold">
                                          <p:stCondLst>
                                            <p:cond delay="1999"/>
                                          </p:stCondLst>
                                        </p:cTn>
                                        <p:tgtEl>
                                          <p:spTgt spid="52"/>
                                        </p:tgtEl>
                                        <p:attrNameLst>
                                          <p:attrName>style.visibility</p:attrName>
                                        </p:attrNameLst>
                                      </p:cBhvr>
                                      <p:to>
                                        <p:strVal val="hidden"/>
                                      </p:to>
                                    </p:set>
                                  </p:childTnLst>
                                </p:cTn>
                              </p:par>
                              <p:par>
                                <p:cTn id="149" presetID="10" presetClass="exit" presetSubtype="0" fill="hold" grpId="0" nodeType="withEffect">
                                  <p:stCondLst>
                                    <p:cond delay="0"/>
                                  </p:stCondLst>
                                  <p:childTnLst>
                                    <p:animEffect transition="out" filter="fade">
                                      <p:cBhvr>
                                        <p:cTn id="150" dur="2000"/>
                                        <p:tgtEl>
                                          <p:spTgt spid="53"/>
                                        </p:tgtEl>
                                      </p:cBhvr>
                                    </p:animEffect>
                                    <p:set>
                                      <p:cBhvr>
                                        <p:cTn id="151" dur="1" fill="hold">
                                          <p:stCondLst>
                                            <p:cond delay="1999"/>
                                          </p:stCondLst>
                                        </p:cTn>
                                        <p:tgtEl>
                                          <p:spTgt spid="53"/>
                                        </p:tgtEl>
                                        <p:attrNameLst>
                                          <p:attrName>style.visibility</p:attrName>
                                        </p:attrNameLst>
                                      </p:cBhvr>
                                      <p:to>
                                        <p:strVal val="hidden"/>
                                      </p:to>
                                    </p:set>
                                  </p:childTnLst>
                                </p:cTn>
                              </p:par>
                              <p:par>
                                <p:cTn id="152" presetID="10" presetClass="exit" presetSubtype="0" fill="hold" grpId="0" nodeType="withEffect">
                                  <p:stCondLst>
                                    <p:cond delay="0"/>
                                  </p:stCondLst>
                                  <p:childTnLst>
                                    <p:animEffect transition="out" filter="fade">
                                      <p:cBhvr>
                                        <p:cTn id="153" dur="2000"/>
                                        <p:tgtEl>
                                          <p:spTgt spid="54"/>
                                        </p:tgtEl>
                                      </p:cBhvr>
                                    </p:animEffect>
                                    <p:set>
                                      <p:cBhvr>
                                        <p:cTn id="154" dur="1" fill="hold">
                                          <p:stCondLst>
                                            <p:cond delay="1999"/>
                                          </p:stCondLst>
                                        </p:cTn>
                                        <p:tgtEl>
                                          <p:spTgt spid="54"/>
                                        </p:tgtEl>
                                        <p:attrNameLst>
                                          <p:attrName>style.visibility</p:attrName>
                                        </p:attrNameLst>
                                      </p:cBhvr>
                                      <p:to>
                                        <p:strVal val="hidden"/>
                                      </p:to>
                                    </p:set>
                                  </p:childTnLst>
                                </p:cTn>
                              </p:par>
                              <p:par>
                                <p:cTn id="155" presetID="10" presetClass="exit" presetSubtype="0" fill="hold" grpId="0" nodeType="withEffect">
                                  <p:stCondLst>
                                    <p:cond delay="0"/>
                                  </p:stCondLst>
                                  <p:childTnLst>
                                    <p:animEffect transition="out" filter="fade">
                                      <p:cBhvr>
                                        <p:cTn id="156" dur="2000"/>
                                        <p:tgtEl>
                                          <p:spTgt spid="55"/>
                                        </p:tgtEl>
                                      </p:cBhvr>
                                    </p:animEffect>
                                    <p:set>
                                      <p:cBhvr>
                                        <p:cTn id="157" dur="1" fill="hold">
                                          <p:stCondLst>
                                            <p:cond delay="1999"/>
                                          </p:stCondLst>
                                        </p:cTn>
                                        <p:tgtEl>
                                          <p:spTgt spid="55"/>
                                        </p:tgtEl>
                                        <p:attrNameLst>
                                          <p:attrName>style.visibility</p:attrName>
                                        </p:attrNameLst>
                                      </p:cBhvr>
                                      <p:to>
                                        <p:strVal val="hidden"/>
                                      </p:to>
                                    </p:set>
                                  </p:childTnLst>
                                </p:cTn>
                              </p:par>
                              <p:par>
                                <p:cTn id="158" presetID="10" presetClass="exit" presetSubtype="0" fill="hold" grpId="0" nodeType="withEffect">
                                  <p:stCondLst>
                                    <p:cond delay="0"/>
                                  </p:stCondLst>
                                  <p:childTnLst>
                                    <p:animEffect transition="out" filter="fade">
                                      <p:cBhvr>
                                        <p:cTn id="159" dur="2000"/>
                                        <p:tgtEl>
                                          <p:spTgt spid="56"/>
                                        </p:tgtEl>
                                      </p:cBhvr>
                                    </p:animEffect>
                                    <p:set>
                                      <p:cBhvr>
                                        <p:cTn id="160" dur="1" fill="hold">
                                          <p:stCondLst>
                                            <p:cond delay="1999"/>
                                          </p:stCondLst>
                                        </p:cTn>
                                        <p:tgtEl>
                                          <p:spTgt spid="56"/>
                                        </p:tgtEl>
                                        <p:attrNameLst>
                                          <p:attrName>style.visibility</p:attrName>
                                        </p:attrNameLst>
                                      </p:cBhvr>
                                      <p:to>
                                        <p:strVal val="hidden"/>
                                      </p:to>
                                    </p:set>
                                  </p:childTnLst>
                                </p:cTn>
                              </p:par>
                              <p:par>
                                <p:cTn id="161" presetID="10" presetClass="exit" presetSubtype="0" fill="hold" grpId="0" nodeType="withEffect">
                                  <p:stCondLst>
                                    <p:cond delay="0"/>
                                  </p:stCondLst>
                                  <p:childTnLst>
                                    <p:animEffect transition="out" filter="fade">
                                      <p:cBhvr>
                                        <p:cTn id="162" dur="2000"/>
                                        <p:tgtEl>
                                          <p:spTgt spid="57"/>
                                        </p:tgtEl>
                                      </p:cBhvr>
                                    </p:animEffect>
                                    <p:set>
                                      <p:cBhvr>
                                        <p:cTn id="163" dur="1" fill="hold">
                                          <p:stCondLst>
                                            <p:cond delay="1999"/>
                                          </p:stCondLst>
                                        </p:cTn>
                                        <p:tgtEl>
                                          <p:spTgt spid="57"/>
                                        </p:tgtEl>
                                        <p:attrNameLst>
                                          <p:attrName>style.visibility</p:attrName>
                                        </p:attrNameLst>
                                      </p:cBhvr>
                                      <p:to>
                                        <p:strVal val="hidden"/>
                                      </p:to>
                                    </p:set>
                                  </p:childTnLst>
                                </p:cTn>
                              </p:par>
                              <p:par>
                                <p:cTn id="164" presetID="10" presetClass="exit" presetSubtype="0" fill="hold" grpId="0" nodeType="withEffect">
                                  <p:stCondLst>
                                    <p:cond delay="0"/>
                                  </p:stCondLst>
                                  <p:childTnLst>
                                    <p:animEffect transition="out" filter="fade">
                                      <p:cBhvr>
                                        <p:cTn id="165" dur="2000"/>
                                        <p:tgtEl>
                                          <p:spTgt spid="58"/>
                                        </p:tgtEl>
                                      </p:cBhvr>
                                    </p:animEffect>
                                    <p:set>
                                      <p:cBhvr>
                                        <p:cTn id="166" dur="1" fill="hold">
                                          <p:stCondLst>
                                            <p:cond delay="1999"/>
                                          </p:stCondLst>
                                        </p:cTn>
                                        <p:tgtEl>
                                          <p:spTgt spid="58"/>
                                        </p:tgtEl>
                                        <p:attrNameLst>
                                          <p:attrName>style.visibility</p:attrName>
                                        </p:attrNameLst>
                                      </p:cBhvr>
                                      <p:to>
                                        <p:strVal val="hidden"/>
                                      </p:to>
                                    </p:set>
                                  </p:childTnLst>
                                </p:cTn>
                              </p:par>
                              <p:par>
                                <p:cTn id="167" presetID="10" presetClass="exit" presetSubtype="0" fill="hold" grpId="0" nodeType="withEffect">
                                  <p:stCondLst>
                                    <p:cond delay="0"/>
                                  </p:stCondLst>
                                  <p:childTnLst>
                                    <p:animEffect transition="out" filter="fade">
                                      <p:cBhvr>
                                        <p:cTn id="168" dur="2000"/>
                                        <p:tgtEl>
                                          <p:spTgt spid="59"/>
                                        </p:tgtEl>
                                      </p:cBhvr>
                                    </p:animEffect>
                                    <p:set>
                                      <p:cBhvr>
                                        <p:cTn id="169" dur="1" fill="hold">
                                          <p:stCondLst>
                                            <p:cond delay="1999"/>
                                          </p:stCondLst>
                                        </p:cTn>
                                        <p:tgtEl>
                                          <p:spTgt spid="59"/>
                                        </p:tgtEl>
                                        <p:attrNameLst>
                                          <p:attrName>style.visibility</p:attrName>
                                        </p:attrNameLst>
                                      </p:cBhvr>
                                      <p:to>
                                        <p:strVal val="hidden"/>
                                      </p:to>
                                    </p:set>
                                  </p:childTnLst>
                                </p:cTn>
                              </p:par>
                              <p:par>
                                <p:cTn id="170" presetID="10" presetClass="exit" presetSubtype="0" fill="hold" grpId="0" nodeType="withEffect">
                                  <p:stCondLst>
                                    <p:cond delay="0"/>
                                  </p:stCondLst>
                                  <p:childTnLst>
                                    <p:animEffect transition="out" filter="fade">
                                      <p:cBhvr>
                                        <p:cTn id="171" dur="2000"/>
                                        <p:tgtEl>
                                          <p:spTgt spid="60"/>
                                        </p:tgtEl>
                                      </p:cBhvr>
                                    </p:animEffect>
                                    <p:set>
                                      <p:cBhvr>
                                        <p:cTn id="172" dur="1" fill="hold">
                                          <p:stCondLst>
                                            <p:cond delay="1999"/>
                                          </p:stCondLst>
                                        </p:cTn>
                                        <p:tgtEl>
                                          <p:spTgt spid="60"/>
                                        </p:tgtEl>
                                        <p:attrNameLst>
                                          <p:attrName>style.visibility</p:attrName>
                                        </p:attrNameLst>
                                      </p:cBhvr>
                                      <p:to>
                                        <p:strVal val="hidden"/>
                                      </p:to>
                                    </p:set>
                                  </p:childTnLst>
                                </p:cTn>
                              </p:par>
                              <p:par>
                                <p:cTn id="173" presetID="10" presetClass="exit" presetSubtype="0" fill="hold" grpId="0" nodeType="withEffect">
                                  <p:stCondLst>
                                    <p:cond delay="0"/>
                                  </p:stCondLst>
                                  <p:childTnLst>
                                    <p:animEffect transition="out" filter="fade">
                                      <p:cBhvr>
                                        <p:cTn id="174" dur="2000"/>
                                        <p:tgtEl>
                                          <p:spTgt spid="61"/>
                                        </p:tgtEl>
                                      </p:cBhvr>
                                    </p:animEffect>
                                    <p:set>
                                      <p:cBhvr>
                                        <p:cTn id="175" dur="1" fill="hold">
                                          <p:stCondLst>
                                            <p:cond delay="1999"/>
                                          </p:stCondLst>
                                        </p:cTn>
                                        <p:tgtEl>
                                          <p:spTgt spid="61"/>
                                        </p:tgtEl>
                                        <p:attrNameLst>
                                          <p:attrName>style.visibility</p:attrName>
                                        </p:attrNameLst>
                                      </p:cBhvr>
                                      <p:to>
                                        <p:strVal val="hidden"/>
                                      </p:to>
                                    </p:set>
                                  </p:childTnLst>
                                </p:cTn>
                              </p:par>
                            </p:childTnLst>
                          </p:cTn>
                        </p:par>
                      </p:childTnLst>
                    </p:cTn>
                  </p:par>
                  <p:par>
                    <p:cTn id="176" fill="hold">
                      <p:stCondLst>
                        <p:cond delay="indefinite"/>
                      </p:stCondLst>
                      <p:childTnLst>
                        <p:par>
                          <p:cTn id="177" fill="hold">
                            <p:stCondLst>
                              <p:cond delay="0"/>
                            </p:stCondLst>
                            <p:childTnLst>
                              <p:par>
                                <p:cTn id="178" presetID="1" presetClass="entr" presetSubtype="0" fill="hold" nodeType="clickEffect">
                                  <p:stCondLst>
                                    <p:cond delay="0"/>
                                  </p:stCondLst>
                                  <p:childTnLst>
                                    <p:set>
                                      <p:cBhvr>
                                        <p:cTn id="179" dur="1" fill="hold">
                                          <p:stCondLst>
                                            <p:cond delay="0"/>
                                          </p:stCondLst>
                                        </p:cTn>
                                        <p:tgtEl>
                                          <p:spTgt spid="65"/>
                                        </p:tgtEl>
                                        <p:attrNameLst>
                                          <p:attrName>style.visibility</p:attrName>
                                        </p:attrNameLst>
                                      </p:cBhvr>
                                      <p:to>
                                        <p:strVal val="visible"/>
                                      </p:to>
                                    </p:set>
                                  </p:childTnLst>
                                </p:cTn>
                              </p:par>
                              <p:par>
                                <p:cTn id="180" presetID="1" presetClass="entr" presetSubtype="0" fill="hold" grpId="0" nodeType="withEffect">
                                  <p:stCondLst>
                                    <p:cond delay="0"/>
                                  </p:stCondLst>
                                  <p:childTnLst>
                                    <p:set>
                                      <p:cBhvr>
                                        <p:cTn id="181" dur="1" fill="hold">
                                          <p:stCondLst>
                                            <p:cond delay="0"/>
                                          </p:stCondLst>
                                        </p:cTn>
                                        <p:tgtEl>
                                          <p:spTgt spid="76"/>
                                        </p:tgtEl>
                                        <p:attrNameLst>
                                          <p:attrName>style.visibility</p:attrName>
                                        </p:attrNameLst>
                                      </p:cBhvr>
                                      <p:to>
                                        <p:strVal val="visible"/>
                                      </p:to>
                                    </p:set>
                                  </p:childTnLst>
                                </p:cTn>
                              </p:par>
                              <p:par>
                                <p:cTn id="182" presetID="1" presetClass="entr" presetSubtype="0" fill="hold" grpId="0" nodeType="withEffect">
                                  <p:stCondLst>
                                    <p:cond delay="0"/>
                                  </p:stCondLst>
                                  <p:childTnLst>
                                    <p:set>
                                      <p:cBhvr>
                                        <p:cTn id="183" dur="1" fill="hold">
                                          <p:stCondLst>
                                            <p:cond delay="0"/>
                                          </p:stCondLst>
                                        </p:cTn>
                                        <p:tgtEl>
                                          <p:spTgt spid="75"/>
                                        </p:tgtEl>
                                        <p:attrNameLst>
                                          <p:attrName>style.visibility</p:attrName>
                                        </p:attrNameLst>
                                      </p:cBhvr>
                                      <p:to>
                                        <p:strVal val="visible"/>
                                      </p:to>
                                    </p:set>
                                  </p:childTnLst>
                                </p:cTn>
                              </p:par>
                              <p:par>
                                <p:cTn id="184" presetID="1" presetClass="entr" presetSubtype="0" fill="hold" grpId="0" nodeType="withEffect">
                                  <p:stCondLst>
                                    <p:cond delay="0"/>
                                  </p:stCondLst>
                                  <p:childTnLst>
                                    <p:set>
                                      <p:cBhvr>
                                        <p:cTn id="185" dur="1" fill="hold">
                                          <p:stCondLst>
                                            <p:cond delay="0"/>
                                          </p:stCondLst>
                                        </p:cTn>
                                        <p:tgtEl>
                                          <p:spTgt spid="77"/>
                                        </p:tgtEl>
                                        <p:attrNameLst>
                                          <p:attrName>style.visibility</p:attrName>
                                        </p:attrNameLst>
                                      </p:cBhvr>
                                      <p:to>
                                        <p:strVal val="visible"/>
                                      </p:to>
                                    </p:set>
                                  </p:childTnLst>
                                </p:cTn>
                              </p:par>
                              <p:par>
                                <p:cTn id="186" presetID="1" presetClass="entr" presetSubtype="0" fill="hold" grpId="0" nodeType="withEffect">
                                  <p:stCondLst>
                                    <p:cond delay="0"/>
                                  </p:stCondLst>
                                  <p:childTnLst>
                                    <p:set>
                                      <p:cBhvr>
                                        <p:cTn id="187" dur="1" fill="hold">
                                          <p:stCondLst>
                                            <p:cond delay="0"/>
                                          </p:stCondLst>
                                        </p:cTn>
                                        <p:tgtEl>
                                          <p:spTgt spid="78"/>
                                        </p:tgtEl>
                                        <p:attrNameLst>
                                          <p:attrName>style.visibility</p:attrName>
                                        </p:attrNameLst>
                                      </p:cBhvr>
                                      <p:to>
                                        <p:strVal val="visible"/>
                                      </p:to>
                                    </p:set>
                                  </p:childTnLst>
                                </p:cTn>
                              </p:par>
                            </p:childTnLst>
                          </p:cTn>
                        </p:par>
                        <p:par>
                          <p:cTn id="188" fill="hold">
                            <p:stCondLst>
                              <p:cond delay="0"/>
                            </p:stCondLst>
                            <p:childTnLst>
                              <p:par>
                                <p:cTn id="189" presetID="1" presetClass="entr" presetSubtype="0" fill="hold" nodeType="afterEffect">
                                  <p:stCondLst>
                                    <p:cond delay="0"/>
                                  </p:stCondLst>
                                  <p:childTnLst>
                                    <p:set>
                                      <p:cBhvr>
                                        <p:cTn id="190" dur="1" fill="hold">
                                          <p:stCondLst>
                                            <p:cond delay="0"/>
                                          </p:stCondLst>
                                        </p:cTn>
                                        <p:tgtEl>
                                          <p:spTgt spid="55297"/>
                                        </p:tgtEl>
                                        <p:attrNameLst>
                                          <p:attrName>style.visibility</p:attrName>
                                        </p:attrNameLst>
                                      </p:cBhvr>
                                      <p:to>
                                        <p:strVal val="visible"/>
                                      </p:to>
                                    </p:set>
                                  </p:childTnLst>
                                </p:cTn>
                              </p:par>
                              <p:par>
                                <p:cTn id="191" presetID="1" presetClass="entr" presetSubtype="0" fill="hold" nodeType="withEffect">
                                  <p:stCondLst>
                                    <p:cond delay="0"/>
                                  </p:stCondLst>
                                  <p:childTnLst>
                                    <p:set>
                                      <p:cBhvr>
                                        <p:cTn id="192" dur="1" fill="hold">
                                          <p:stCondLst>
                                            <p:cond delay="0"/>
                                          </p:stCondLst>
                                        </p:cTn>
                                        <p:tgtEl>
                                          <p:spTgt spid="55298"/>
                                        </p:tgtEl>
                                        <p:attrNameLst>
                                          <p:attrName>style.visibility</p:attrName>
                                        </p:attrNameLst>
                                      </p:cBhvr>
                                      <p:to>
                                        <p:strVal val="visible"/>
                                      </p:to>
                                    </p:set>
                                  </p:childTnLst>
                                </p:cTn>
                              </p:par>
                              <p:par>
                                <p:cTn id="193" presetID="1" presetClass="entr" presetSubtype="0" fill="hold" nodeType="withEffect">
                                  <p:stCondLst>
                                    <p:cond delay="0"/>
                                  </p:stCondLst>
                                  <p:childTnLst>
                                    <p:set>
                                      <p:cBhvr>
                                        <p:cTn id="194" dur="1" fill="hold">
                                          <p:stCondLst>
                                            <p:cond delay="0"/>
                                          </p:stCondLst>
                                        </p:cTn>
                                        <p:tgtEl>
                                          <p:spTgt spid="55299"/>
                                        </p:tgtEl>
                                        <p:attrNameLst>
                                          <p:attrName>style.visibility</p:attrName>
                                        </p:attrNameLst>
                                      </p:cBhvr>
                                      <p:to>
                                        <p:strVal val="visible"/>
                                      </p:to>
                                    </p:set>
                                  </p:childTnLst>
                                </p:cTn>
                              </p:par>
                              <p:par>
                                <p:cTn id="195" presetID="1" presetClass="entr" presetSubtype="0" fill="hold" nodeType="withEffect">
                                  <p:stCondLst>
                                    <p:cond delay="0"/>
                                  </p:stCondLst>
                                  <p:childTnLst>
                                    <p:set>
                                      <p:cBhvr>
                                        <p:cTn id="196" dur="1" fill="hold">
                                          <p:stCondLst>
                                            <p:cond delay="0"/>
                                          </p:stCondLst>
                                        </p:cTn>
                                        <p:tgtEl>
                                          <p:spTgt spid="55300"/>
                                        </p:tgtEl>
                                        <p:attrNameLst>
                                          <p:attrName>style.visibility</p:attrName>
                                        </p:attrNameLst>
                                      </p:cBhvr>
                                      <p:to>
                                        <p:strVal val="visible"/>
                                      </p:to>
                                    </p:set>
                                  </p:childTnLst>
                                </p:cTn>
                              </p:par>
                              <p:par>
                                <p:cTn id="197" presetID="1" presetClass="entr" presetSubtype="0" fill="hold" nodeType="withEffect">
                                  <p:stCondLst>
                                    <p:cond delay="0"/>
                                  </p:stCondLst>
                                  <p:childTnLst>
                                    <p:set>
                                      <p:cBhvr>
                                        <p:cTn id="198" dur="1" fill="hold">
                                          <p:stCondLst>
                                            <p:cond delay="0"/>
                                          </p:stCondLst>
                                        </p:cTn>
                                        <p:tgtEl>
                                          <p:spTgt spid="74"/>
                                        </p:tgtEl>
                                        <p:attrNameLst>
                                          <p:attrName>style.visibility</p:attrName>
                                        </p:attrNameLst>
                                      </p:cBhvr>
                                      <p:to>
                                        <p:strVal val="visible"/>
                                      </p:to>
                                    </p:set>
                                  </p:childTnLst>
                                </p:cTn>
                              </p:par>
                            </p:childTnLst>
                          </p:cTn>
                        </p:par>
                      </p:childTnLst>
                    </p:cTn>
                  </p:par>
                  <p:par>
                    <p:cTn id="199" fill="hold">
                      <p:stCondLst>
                        <p:cond delay="indefinite"/>
                      </p:stCondLst>
                      <p:childTnLst>
                        <p:par>
                          <p:cTn id="200" fill="hold">
                            <p:stCondLst>
                              <p:cond delay="0"/>
                            </p:stCondLst>
                            <p:childTnLst>
                              <p:par>
                                <p:cTn id="201" presetID="1" presetClass="entr" presetSubtype="0" fill="hold" grpId="0" nodeType="clickEffect">
                                  <p:stCondLst>
                                    <p:cond delay="0"/>
                                  </p:stCondLst>
                                  <p:childTnLst>
                                    <p:set>
                                      <p:cBhvr>
                                        <p:cTn id="202" dur="1" fill="hold">
                                          <p:stCondLst>
                                            <p:cond delay="0"/>
                                          </p:stCondLst>
                                        </p:cTn>
                                        <p:tgtEl>
                                          <p:spTgt spid="67"/>
                                        </p:tgtEl>
                                        <p:attrNameLst>
                                          <p:attrName>style.visibility</p:attrName>
                                        </p:attrNameLst>
                                      </p:cBhvr>
                                      <p:to>
                                        <p:strVal val="visible"/>
                                      </p:to>
                                    </p:set>
                                  </p:childTnLst>
                                </p:cTn>
                              </p:par>
                              <p:par>
                                <p:cTn id="203" presetID="1" presetClass="exit" presetSubtype="0" fill="hold" nodeType="withEffect">
                                  <p:stCondLst>
                                    <p:cond delay="0"/>
                                  </p:stCondLst>
                                  <p:childTnLst>
                                    <p:set>
                                      <p:cBhvr>
                                        <p:cTn id="204" dur="1" fill="hold">
                                          <p:stCondLst>
                                            <p:cond delay="0"/>
                                          </p:stCondLst>
                                        </p:cTn>
                                        <p:tgtEl>
                                          <p:spTgt spid="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7" grpId="0"/>
      <p:bldP spid="76" grpId="0" animBg="1"/>
      <p:bldP spid="75" grpId="0"/>
      <p:bldP spid="77" grpId="0" animBg="1"/>
      <p:bldP spid="7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1143000"/>
          </a:xfrm>
        </p:spPr>
        <p:txBody>
          <a:bodyPr/>
          <a:lstStyle/>
          <a:p>
            <a:endParaRPr lang="en-US"/>
          </a:p>
        </p:txBody>
      </p:sp>
      <p:sp>
        <p:nvSpPr>
          <p:cNvPr id="7" name="Content Placeholder 2"/>
          <p:cNvSpPr>
            <a:spLocks noGrp="1"/>
          </p:cNvSpPr>
          <p:nvPr>
            <p:ph idx="1"/>
          </p:nvPr>
        </p:nvSpPr>
        <p:spPr>
          <a:xfrm>
            <a:off x="457200" y="1600200"/>
            <a:ext cx="8229600" cy="4525963"/>
          </a:xfrm>
        </p:spPr>
        <p:txBody>
          <a:bodyPr/>
          <a:lstStyle/>
          <a:p>
            <a:endParaRPr lang="en-US"/>
          </a:p>
        </p:txBody>
      </p:sp>
      <p:pic>
        <p:nvPicPr>
          <p:cNvPr id="8" name="Picture 7" descr="2011-0909 RHIC aerial, R. Bowman.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224182" cy="6901293"/>
          </a:xfrm>
          <a:prstGeom prst="rect">
            <a:avLst/>
          </a:prstGeom>
        </p:spPr>
      </p:pic>
      <p:sp>
        <p:nvSpPr>
          <p:cNvPr id="9" name="Rectangle 8"/>
          <p:cNvSpPr/>
          <p:nvPr/>
        </p:nvSpPr>
        <p:spPr bwMode="auto">
          <a:xfrm>
            <a:off x="3886200" y="1346200"/>
            <a:ext cx="825500" cy="533400"/>
          </a:xfrm>
          <a:prstGeom prst="rect">
            <a:avLst/>
          </a:prstGeom>
          <a:no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ndParaRPr>
          </a:p>
        </p:txBody>
      </p:sp>
      <p:sp>
        <p:nvSpPr>
          <p:cNvPr id="10" name="Freeform 16"/>
          <p:cNvSpPr>
            <a:spLocks/>
          </p:cNvSpPr>
          <p:nvPr/>
        </p:nvSpPr>
        <p:spPr bwMode="auto">
          <a:xfrm>
            <a:off x="2057400" y="596900"/>
            <a:ext cx="2209800" cy="3365500"/>
          </a:xfrm>
          <a:custGeom>
            <a:avLst/>
            <a:gdLst/>
            <a:ahLst/>
            <a:cxnLst>
              <a:cxn ang="0">
                <a:pos x="1392" y="2120"/>
              </a:cxn>
              <a:cxn ang="0">
                <a:pos x="720" y="248"/>
              </a:cxn>
              <a:cxn ang="0">
                <a:pos x="0" y="632"/>
              </a:cxn>
            </a:cxnLst>
            <a:rect l="0" t="0" r="r" b="b"/>
            <a:pathLst>
              <a:path w="1392" h="2120">
                <a:moveTo>
                  <a:pt x="1392" y="2120"/>
                </a:moveTo>
                <a:cubicBezTo>
                  <a:pt x="1172" y="1308"/>
                  <a:pt x="952" y="496"/>
                  <a:pt x="720" y="248"/>
                </a:cubicBezTo>
                <a:cubicBezTo>
                  <a:pt x="488" y="0"/>
                  <a:pt x="244" y="316"/>
                  <a:pt x="0" y="632"/>
                </a:cubicBezTo>
              </a:path>
            </a:pathLst>
          </a:custGeom>
          <a:noFill/>
          <a:ln w="57150" cap="flat" cmpd="sng">
            <a:solidFill>
              <a:srgbClr val="FFFF00"/>
            </a:solidFill>
            <a:prstDash val="solid"/>
            <a:round/>
            <a:headEnd/>
            <a:tailEnd/>
          </a:ln>
          <a:effectLst/>
        </p:spPr>
        <p:txBody>
          <a:bodyPr wrap="none">
            <a:spAutoFit/>
          </a:bodyPr>
          <a:lstStyle/>
          <a:p>
            <a:endParaRPr lang="en-US"/>
          </a:p>
        </p:txBody>
      </p:sp>
      <p:sp>
        <p:nvSpPr>
          <p:cNvPr id="11" name="Freeform 18"/>
          <p:cNvSpPr>
            <a:spLocks/>
          </p:cNvSpPr>
          <p:nvPr/>
        </p:nvSpPr>
        <p:spPr bwMode="auto">
          <a:xfrm>
            <a:off x="4953000" y="317500"/>
            <a:ext cx="2667000" cy="3873500"/>
          </a:xfrm>
          <a:custGeom>
            <a:avLst/>
            <a:gdLst/>
            <a:ahLst/>
            <a:cxnLst>
              <a:cxn ang="0">
                <a:pos x="0" y="2440"/>
              </a:cxn>
              <a:cxn ang="0">
                <a:pos x="240" y="808"/>
              </a:cxn>
              <a:cxn ang="0">
                <a:pos x="960" y="88"/>
              </a:cxn>
              <a:cxn ang="0">
                <a:pos x="1680" y="1336"/>
              </a:cxn>
            </a:cxnLst>
            <a:rect l="0" t="0" r="r" b="b"/>
            <a:pathLst>
              <a:path w="1680" h="2440">
                <a:moveTo>
                  <a:pt x="0" y="2440"/>
                </a:moveTo>
                <a:cubicBezTo>
                  <a:pt x="40" y="1820"/>
                  <a:pt x="80" y="1200"/>
                  <a:pt x="240" y="808"/>
                </a:cubicBezTo>
                <a:cubicBezTo>
                  <a:pt x="400" y="416"/>
                  <a:pt x="720" y="0"/>
                  <a:pt x="960" y="88"/>
                </a:cubicBezTo>
                <a:cubicBezTo>
                  <a:pt x="1200" y="176"/>
                  <a:pt x="1440" y="756"/>
                  <a:pt x="1680" y="1336"/>
                </a:cubicBezTo>
              </a:path>
            </a:pathLst>
          </a:custGeom>
          <a:noFill/>
          <a:ln w="38100" cap="flat" cmpd="sng">
            <a:solidFill>
              <a:srgbClr val="FF6699"/>
            </a:solidFill>
            <a:prstDash val="solid"/>
            <a:round/>
            <a:headEnd/>
            <a:tailEnd/>
          </a:ln>
          <a:effectLst/>
        </p:spPr>
        <p:txBody>
          <a:bodyPr wrap="none">
            <a:spAutoFit/>
          </a:bodyPr>
          <a:lstStyle/>
          <a:p>
            <a:endParaRPr lang="en-US"/>
          </a:p>
        </p:txBody>
      </p:sp>
      <p:sp>
        <p:nvSpPr>
          <p:cNvPr id="12" name="Freeform 20"/>
          <p:cNvSpPr>
            <a:spLocks/>
          </p:cNvSpPr>
          <p:nvPr/>
        </p:nvSpPr>
        <p:spPr bwMode="auto">
          <a:xfrm>
            <a:off x="3733800" y="127000"/>
            <a:ext cx="990600" cy="4216400"/>
          </a:xfrm>
          <a:custGeom>
            <a:avLst/>
            <a:gdLst/>
            <a:ahLst/>
            <a:cxnLst>
              <a:cxn ang="0">
                <a:pos x="0" y="2656"/>
              </a:cxn>
              <a:cxn ang="0">
                <a:pos x="144" y="352"/>
              </a:cxn>
              <a:cxn ang="0">
                <a:pos x="432" y="544"/>
              </a:cxn>
            </a:cxnLst>
            <a:rect l="0" t="0" r="r" b="b"/>
            <a:pathLst>
              <a:path w="432" h="2656">
                <a:moveTo>
                  <a:pt x="0" y="2656"/>
                </a:moveTo>
                <a:cubicBezTo>
                  <a:pt x="36" y="1680"/>
                  <a:pt x="72" y="704"/>
                  <a:pt x="144" y="352"/>
                </a:cubicBezTo>
                <a:cubicBezTo>
                  <a:pt x="216" y="0"/>
                  <a:pt x="324" y="272"/>
                  <a:pt x="432" y="544"/>
                </a:cubicBezTo>
              </a:path>
            </a:pathLst>
          </a:custGeom>
          <a:noFill/>
          <a:ln w="57150" cap="flat" cmpd="sng">
            <a:solidFill>
              <a:schemeClr val="bg1"/>
            </a:solidFill>
            <a:prstDash val="solid"/>
            <a:round/>
            <a:headEnd/>
            <a:tailEnd/>
          </a:ln>
          <a:effectLst/>
        </p:spPr>
        <p:txBody>
          <a:bodyPr>
            <a:spAutoFit/>
          </a:bodyPr>
          <a:lstStyle/>
          <a:p>
            <a:endParaRPr lang="en-US"/>
          </a:p>
        </p:txBody>
      </p:sp>
      <p:sp>
        <p:nvSpPr>
          <p:cNvPr id="13" name="Freeform 21"/>
          <p:cNvSpPr>
            <a:spLocks/>
          </p:cNvSpPr>
          <p:nvPr/>
        </p:nvSpPr>
        <p:spPr bwMode="auto">
          <a:xfrm>
            <a:off x="5486400" y="914400"/>
            <a:ext cx="2819400" cy="2997200"/>
          </a:xfrm>
          <a:custGeom>
            <a:avLst/>
            <a:gdLst/>
            <a:ahLst/>
            <a:cxnLst>
              <a:cxn ang="0">
                <a:pos x="0" y="2656"/>
              </a:cxn>
              <a:cxn ang="0">
                <a:pos x="144" y="352"/>
              </a:cxn>
              <a:cxn ang="0">
                <a:pos x="432" y="544"/>
              </a:cxn>
            </a:cxnLst>
            <a:rect l="0" t="0" r="r" b="b"/>
            <a:pathLst>
              <a:path w="432" h="2656">
                <a:moveTo>
                  <a:pt x="0" y="2656"/>
                </a:moveTo>
                <a:cubicBezTo>
                  <a:pt x="36" y="1680"/>
                  <a:pt x="72" y="704"/>
                  <a:pt x="144" y="352"/>
                </a:cubicBezTo>
                <a:cubicBezTo>
                  <a:pt x="216" y="0"/>
                  <a:pt x="324" y="272"/>
                  <a:pt x="432" y="544"/>
                </a:cubicBezTo>
              </a:path>
            </a:pathLst>
          </a:custGeom>
          <a:noFill/>
          <a:ln w="57150" cap="flat" cmpd="sng">
            <a:solidFill>
              <a:srgbClr val="66FFFF"/>
            </a:solidFill>
            <a:prstDash val="solid"/>
            <a:round/>
            <a:headEnd/>
            <a:tailEnd/>
          </a:ln>
          <a:effectLst/>
        </p:spPr>
        <p:txBody>
          <a:bodyPr>
            <a:spAutoFit/>
          </a:bodyPr>
          <a:lstStyle/>
          <a:p>
            <a:endParaRPr lang="en-US"/>
          </a:p>
        </p:txBody>
      </p:sp>
      <p:sp>
        <p:nvSpPr>
          <p:cNvPr id="14" name="Freeform 22"/>
          <p:cNvSpPr>
            <a:spLocks/>
          </p:cNvSpPr>
          <p:nvPr/>
        </p:nvSpPr>
        <p:spPr bwMode="auto">
          <a:xfrm>
            <a:off x="990600" y="977900"/>
            <a:ext cx="3733800" cy="3365500"/>
          </a:xfrm>
          <a:custGeom>
            <a:avLst/>
            <a:gdLst/>
            <a:ahLst/>
            <a:cxnLst>
              <a:cxn ang="0">
                <a:pos x="1392" y="2120"/>
              </a:cxn>
              <a:cxn ang="0">
                <a:pos x="720" y="248"/>
              </a:cxn>
              <a:cxn ang="0">
                <a:pos x="0" y="632"/>
              </a:cxn>
            </a:cxnLst>
            <a:rect l="0" t="0" r="r" b="b"/>
            <a:pathLst>
              <a:path w="1392" h="2120">
                <a:moveTo>
                  <a:pt x="1392" y="2120"/>
                </a:moveTo>
                <a:cubicBezTo>
                  <a:pt x="1172" y="1308"/>
                  <a:pt x="952" y="496"/>
                  <a:pt x="720" y="248"/>
                </a:cubicBezTo>
                <a:cubicBezTo>
                  <a:pt x="488" y="0"/>
                  <a:pt x="244" y="316"/>
                  <a:pt x="0" y="632"/>
                </a:cubicBezTo>
              </a:path>
            </a:pathLst>
          </a:custGeom>
          <a:noFill/>
          <a:ln w="57150" cap="flat" cmpd="sng">
            <a:solidFill>
              <a:srgbClr val="00FF00"/>
            </a:solidFill>
            <a:prstDash val="solid"/>
            <a:round/>
            <a:headEnd/>
            <a:tailEnd/>
          </a:ln>
          <a:effectLst/>
        </p:spPr>
        <p:txBody>
          <a:bodyPr>
            <a:spAutoFit/>
          </a:bodyPr>
          <a:lstStyle/>
          <a:p>
            <a:endParaRPr lang="en-US"/>
          </a:p>
        </p:txBody>
      </p:sp>
      <p:grpSp>
        <p:nvGrpSpPr>
          <p:cNvPr id="15" name="Group 9"/>
          <p:cNvGrpSpPr>
            <a:grpSpLocks/>
          </p:cNvGrpSpPr>
          <p:nvPr/>
        </p:nvGrpSpPr>
        <p:grpSpPr bwMode="auto">
          <a:xfrm>
            <a:off x="381000" y="1295400"/>
            <a:ext cx="1295400" cy="1295400"/>
            <a:chOff x="1680" y="1392"/>
            <a:chExt cx="2448" cy="2448"/>
          </a:xfrm>
        </p:grpSpPr>
        <p:pic>
          <p:nvPicPr>
            <p:cNvPr id="16" name="Picture 5"/>
            <p:cNvPicPr>
              <a:picLocks noChangeAspect="1" noChangeArrowheads="1"/>
            </p:cNvPicPr>
            <p:nvPr/>
          </p:nvPicPr>
          <p:blipFill>
            <a:blip r:embed="rId3" cstate="print"/>
            <a:srcRect l="22285" t="22095" r="48572" b="39047"/>
            <a:stretch>
              <a:fillRect/>
            </a:stretch>
          </p:blipFill>
          <p:spPr bwMode="auto">
            <a:xfrm>
              <a:off x="1680" y="1392"/>
              <a:ext cx="2448" cy="2448"/>
            </a:xfrm>
            <a:prstGeom prst="rect">
              <a:avLst/>
            </a:prstGeom>
            <a:noFill/>
            <a:ln w="9525" algn="ctr">
              <a:noFill/>
              <a:miter lim="800000"/>
              <a:headEnd/>
              <a:tailEnd/>
            </a:ln>
            <a:effectLst/>
          </p:spPr>
        </p:pic>
        <p:pic>
          <p:nvPicPr>
            <p:cNvPr id="17" name="Picture 7"/>
            <p:cNvPicPr>
              <a:picLocks noChangeAspect="1" noChangeArrowheads="1"/>
            </p:cNvPicPr>
            <p:nvPr/>
          </p:nvPicPr>
          <p:blipFill>
            <a:blip r:embed="rId3" cstate="print"/>
            <a:srcRect l="43430" t="54857" r="53714" b="39047"/>
            <a:stretch>
              <a:fillRect/>
            </a:stretch>
          </p:blipFill>
          <p:spPr bwMode="auto">
            <a:xfrm>
              <a:off x="3648" y="3408"/>
              <a:ext cx="480" cy="432"/>
            </a:xfrm>
            <a:prstGeom prst="rect">
              <a:avLst/>
            </a:prstGeom>
            <a:noFill/>
            <a:ln w="9525" algn="ctr">
              <a:noFill/>
              <a:miter lim="800000"/>
              <a:headEnd/>
              <a:tailEnd/>
            </a:ln>
            <a:effectLst/>
          </p:spPr>
        </p:pic>
      </p:grpSp>
      <p:grpSp>
        <p:nvGrpSpPr>
          <p:cNvPr id="18" name="Group 23"/>
          <p:cNvGrpSpPr>
            <a:grpSpLocks/>
          </p:cNvGrpSpPr>
          <p:nvPr/>
        </p:nvGrpSpPr>
        <p:grpSpPr bwMode="auto">
          <a:xfrm>
            <a:off x="7010400" y="2057400"/>
            <a:ext cx="1295400" cy="1295400"/>
            <a:chOff x="1680" y="1392"/>
            <a:chExt cx="2448" cy="2448"/>
          </a:xfrm>
        </p:grpSpPr>
        <p:pic>
          <p:nvPicPr>
            <p:cNvPr id="19" name="Picture 24"/>
            <p:cNvPicPr>
              <a:picLocks noChangeAspect="1" noChangeArrowheads="1"/>
            </p:cNvPicPr>
            <p:nvPr/>
          </p:nvPicPr>
          <p:blipFill>
            <a:blip r:embed="rId3" cstate="print"/>
            <a:srcRect l="22285" t="22095" r="48572" b="39047"/>
            <a:stretch>
              <a:fillRect/>
            </a:stretch>
          </p:blipFill>
          <p:spPr bwMode="auto">
            <a:xfrm>
              <a:off x="1680" y="1392"/>
              <a:ext cx="2448" cy="2448"/>
            </a:xfrm>
            <a:prstGeom prst="rect">
              <a:avLst/>
            </a:prstGeom>
            <a:noFill/>
            <a:ln w="9525" algn="ctr">
              <a:noFill/>
              <a:miter lim="800000"/>
              <a:headEnd/>
              <a:tailEnd/>
            </a:ln>
            <a:effectLst/>
          </p:spPr>
        </p:pic>
        <p:pic>
          <p:nvPicPr>
            <p:cNvPr id="20" name="Picture 25"/>
            <p:cNvPicPr>
              <a:picLocks noChangeAspect="1" noChangeArrowheads="1"/>
            </p:cNvPicPr>
            <p:nvPr/>
          </p:nvPicPr>
          <p:blipFill>
            <a:blip r:embed="rId3" cstate="print"/>
            <a:srcRect l="43430" t="54857" r="53714" b="39047"/>
            <a:stretch>
              <a:fillRect/>
            </a:stretch>
          </p:blipFill>
          <p:spPr bwMode="auto">
            <a:xfrm>
              <a:off x="3648" y="3408"/>
              <a:ext cx="480" cy="432"/>
            </a:xfrm>
            <a:prstGeom prst="rect">
              <a:avLst/>
            </a:prstGeom>
            <a:noFill/>
            <a:ln w="9525" algn="ctr">
              <a:noFill/>
              <a:miter lim="800000"/>
              <a:headEnd/>
              <a:tailEnd/>
            </a:ln>
            <a:effectLst/>
          </p:spPr>
        </p:pic>
      </p:grpSp>
      <p:grpSp>
        <p:nvGrpSpPr>
          <p:cNvPr id="21" name="Group 26"/>
          <p:cNvGrpSpPr>
            <a:grpSpLocks/>
          </p:cNvGrpSpPr>
          <p:nvPr/>
        </p:nvGrpSpPr>
        <p:grpSpPr bwMode="auto">
          <a:xfrm>
            <a:off x="4343400" y="762000"/>
            <a:ext cx="1295400" cy="1295400"/>
            <a:chOff x="1680" y="1392"/>
            <a:chExt cx="2448" cy="2448"/>
          </a:xfrm>
        </p:grpSpPr>
        <p:pic>
          <p:nvPicPr>
            <p:cNvPr id="22" name="Picture 27"/>
            <p:cNvPicPr>
              <a:picLocks noChangeAspect="1" noChangeArrowheads="1"/>
            </p:cNvPicPr>
            <p:nvPr/>
          </p:nvPicPr>
          <p:blipFill>
            <a:blip r:embed="rId3" cstate="print"/>
            <a:srcRect l="22285" t="22095" r="48572" b="39047"/>
            <a:stretch>
              <a:fillRect/>
            </a:stretch>
          </p:blipFill>
          <p:spPr bwMode="auto">
            <a:xfrm>
              <a:off x="1680" y="1392"/>
              <a:ext cx="2448" cy="2448"/>
            </a:xfrm>
            <a:prstGeom prst="rect">
              <a:avLst/>
            </a:prstGeom>
            <a:noFill/>
            <a:ln w="9525" algn="ctr">
              <a:noFill/>
              <a:miter lim="800000"/>
              <a:headEnd/>
              <a:tailEnd/>
            </a:ln>
            <a:effectLst/>
          </p:spPr>
        </p:pic>
        <p:pic>
          <p:nvPicPr>
            <p:cNvPr id="23" name="Picture 28"/>
            <p:cNvPicPr>
              <a:picLocks noChangeAspect="1" noChangeArrowheads="1"/>
            </p:cNvPicPr>
            <p:nvPr/>
          </p:nvPicPr>
          <p:blipFill>
            <a:blip r:embed="rId3" cstate="print"/>
            <a:srcRect l="43430" t="54857" r="53714" b="39047"/>
            <a:stretch>
              <a:fillRect/>
            </a:stretch>
          </p:blipFill>
          <p:spPr bwMode="auto">
            <a:xfrm>
              <a:off x="3648" y="3408"/>
              <a:ext cx="480" cy="432"/>
            </a:xfrm>
            <a:prstGeom prst="rect">
              <a:avLst/>
            </a:prstGeom>
            <a:noFill/>
            <a:ln w="9525" algn="ctr">
              <a:noFill/>
              <a:miter lim="800000"/>
              <a:headEnd/>
              <a:tailEnd/>
            </a:ln>
            <a:effectLst/>
          </p:spPr>
        </p:pic>
      </p:grpSp>
      <p:grpSp>
        <p:nvGrpSpPr>
          <p:cNvPr id="24" name="Group 29"/>
          <p:cNvGrpSpPr>
            <a:grpSpLocks/>
          </p:cNvGrpSpPr>
          <p:nvPr/>
        </p:nvGrpSpPr>
        <p:grpSpPr bwMode="auto">
          <a:xfrm>
            <a:off x="1447800" y="1447800"/>
            <a:ext cx="1295400" cy="1295400"/>
            <a:chOff x="1680" y="1392"/>
            <a:chExt cx="2448" cy="2448"/>
          </a:xfrm>
        </p:grpSpPr>
        <p:pic>
          <p:nvPicPr>
            <p:cNvPr id="25" name="Picture 30"/>
            <p:cNvPicPr>
              <a:picLocks noChangeAspect="1" noChangeArrowheads="1"/>
            </p:cNvPicPr>
            <p:nvPr/>
          </p:nvPicPr>
          <p:blipFill>
            <a:blip r:embed="rId3" cstate="print"/>
            <a:srcRect l="22285" t="22095" r="48572" b="39047"/>
            <a:stretch>
              <a:fillRect/>
            </a:stretch>
          </p:blipFill>
          <p:spPr bwMode="auto">
            <a:xfrm>
              <a:off x="1680" y="1392"/>
              <a:ext cx="2448" cy="2448"/>
            </a:xfrm>
            <a:prstGeom prst="rect">
              <a:avLst/>
            </a:prstGeom>
            <a:noFill/>
            <a:ln w="9525" algn="ctr">
              <a:noFill/>
              <a:miter lim="800000"/>
              <a:headEnd/>
              <a:tailEnd/>
            </a:ln>
            <a:effectLst/>
          </p:spPr>
        </p:pic>
        <p:pic>
          <p:nvPicPr>
            <p:cNvPr id="26" name="Picture 31"/>
            <p:cNvPicPr>
              <a:picLocks noChangeAspect="1" noChangeArrowheads="1"/>
            </p:cNvPicPr>
            <p:nvPr/>
          </p:nvPicPr>
          <p:blipFill>
            <a:blip r:embed="rId3" cstate="print"/>
            <a:srcRect l="43430" t="54857" r="53714" b="39047"/>
            <a:stretch>
              <a:fillRect/>
            </a:stretch>
          </p:blipFill>
          <p:spPr bwMode="auto">
            <a:xfrm>
              <a:off x="3648" y="3408"/>
              <a:ext cx="480" cy="432"/>
            </a:xfrm>
            <a:prstGeom prst="rect">
              <a:avLst/>
            </a:prstGeom>
            <a:noFill/>
            <a:ln w="9525" algn="ctr">
              <a:noFill/>
              <a:miter lim="800000"/>
              <a:headEnd/>
              <a:tailEnd/>
            </a:ln>
            <a:effectLst/>
          </p:spPr>
        </p:pic>
      </p:grpSp>
      <p:grpSp>
        <p:nvGrpSpPr>
          <p:cNvPr id="27" name="Group 32"/>
          <p:cNvGrpSpPr>
            <a:grpSpLocks/>
          </p:cNvGrpSpPr>
          <p:nvPr/>
        </p:nvGrpSpPr>
        <p:grpSpPr bwMode="auto">
          <a:xfrm>
            <a:off x="7696200" y="838200"/>
            <a:ext cx="1295400" cy="1295400"/>
            <a:chOff x="1680" y="1392"/>
            <a:chExt cx="2448" cy="2448"/>
          </a:xfrm>
        </p:grpSpPr>
        <p:pic>
          <p:nvPicPr>
            <p:cNvPr id="28" name="Picture 33"/>
            <p:cNvPicPr>
              <a:picLocks noChangeAspect="1" noChangeArrowheads="1"/>
            </p:cNvPicPr>
            <p:nvPr/>
          </p:nvPicPr>
          <p:blipFill>
            <a:blip r:embed="rId3" cstate="print"/>
            <a:srcRect l="22285" t="22095" r="48572" b="39047"/>
            <a:stretch>
              <a:fillRect/>
            </a:stretch>
          </p:blipFill>
          <p:spPr bwMode="auto">
            <a:xfrm>
              <a:off x="1680" y="1392"/>
              <a:ext cx="2448" cy="2448"/>
            </a:xfrm>
            <a:prstGeom prst="rect">
              <a:avLst/>
            </a:prstGeom>
            <a:noFill/>
            <a:ln w="9525" algn="ctr">
              <a:noFill/>
              <a:miter lim="800000"/>
              <a:headEnd/>
              <a:tailEnd/>
            </a:ln>
            <a:effectLst/>
          </p:spPr>
        </p:pic>
        <p:pic>
          <p:nvPicPr>
            <p:cNvPr id="29" name="Picture 34"/>
            <p:cNvPicPr>
              <a:picLocks noChangeAspect="1" noChangeArrowheads="1"/>
            </p:cNvPicPr>
            <p:nvPr/>
          </p:nvPicPr>
          <p:blipFill>
            <a:blip r:embed="rId3" cstate="print"/>
            <a:srcRect l="43430" t="54857" r="53714" b="39047"/>
            <a:stretch>
              <a:fillRect/>
            </a:stretch>
          </p:blipFill>
          <p:spPr bwMode="auto">
            <a:xfrm>
              <a:off x="3648" y="3408"/>
              <a:ext cx="480" cy="432"/>
            </a:xfrm>
            <a:prstGeom prst="rect">
              <a:avLst/>
            </a:prstGeom>
            <a:noFill/>
            <a:ln w="9525" algn="ctr">
              <a:noFill/>
              <a:miter lim="800000"/>
              <a:headEnd/>
              <a:tailEnd/>
            </a:ln>
            <a:effectLst/>
          </p:spPr>
        </p:pic>
      </p:grpSp>
      <p:sp>
        <p:nvSpPr>
          <p:cNvPr id="30" name="TextBox 29"/>
          <p:cNvSpPr txBox="1"/>
          <p:nvPr/>
        </p:nvSpPr>
        <p:spPr>
          <a:xfrm>
            <a:off x="457200" y="3733800"/>
            <a:ext cx="8329893" cy="2862322"/>
          </a:xfrm>
          <a:prstGeom prst="rect">
            <a:avLst/>
          </a:prstGeom>
          <a:solidFill>
            <a:schemeClr val="bg1"/>
          </a:solidFill>
          <a:ln w="38100">
            <a:solidFill>
              <a:schemeClr val="tx1"/>
            </a:solidFill>
          </a:ln>
        </p:spPr>
        <p:txBody>
          <a:bodyPr wrap="square" rtlCol="0">
            <a:spAutoFit/>
          </a:bodyPr>
          <a:lstStyle/>
          <a:p>
            <a:pPr algn="ctr"/>
            <a:r>
              <a:rPr lang="en-US" sz="4800" dirty="0" smtClean="0"/>
              <a:t>RHIC-II performance is here!</a:t>
            </a:r>
          </a:p>
          <a:p>
            <a:pPr algn="ctr"/>
            <a:endParaRPr lang="en-US" sz="1100" dirty="0" smtClean="0"/>
          </a:p>
          <a:p>
            <a:pPr algn="ctr"/>
            <a:r>
              <a:rPr lang="en-US" sz="4000" dirty="0" smtClean="0"/>
              <a:t>Unfortunate that because RHIC did it </a:t>
            </a:r>
          </a:p>
          <a:p>
            <a:pPr algn="ctr"/>
            <a:r>
              <a:rPr lang="en-US" sz="4000" dirty="0" smtClean="0"/>
              <a:t>3 years earlier and for 1/7 the cost, there are no fireworks…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right)">
                                      <p:cBhvr>
                                        <p:cTn id="14" dur="500"/>
                                        <p:tgtEl>
                                          <p:spTgt spid="14"/>
                                        </p:tgtEl>
                                      </p:cBhvr>
                                    </p:animEffect>
                                  </p:childTnLst>
                                </p:cTn>
                              </p:par>
                            </p:childTnLst>
                          </p:cTn>
                        </p:par>
                        <p:par>
                          <p:cTn id="15" fill="hold">
                            <p:stCondLst>
                              <p:cond delay="500"/>
                            </p:stCondLst>
                            <p:childTnLst>
                              <p:par>
                                <p:cTn id="16" presetID="55"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strVal val="#ppt_w*0.70"/>
                                          </p:val>
                                        </p:tav>
                                        <p:tav tm="100000">
                                          <p:val>
                                            <p:strVal val="#ppt_w"/>
                                          </p:val>
                                        </p:tav>
                                      </p:tavLst>
                                    </p:anim>
                                    <p:anim calcmode="lin" valueType="num">
                                      <p:cBhvr>
                                        <p:cTn id="19" dur="500" fill="hold"/>
                                        <p:tgtEl>
                                          <p:spTgt spid="15"/>
                                        </p:tgtEl>
                                        <p:attrNameLst>
                                          <p:attrName>ppt_h</p:attrName>
                                        </p:attrNameLst>
                                      </p:cBhvr>
                                      <p:tavLst>
                                        <p:tav tm="0">
                                          <p:val>
                                            <p:strVal val="#ppt_h"/>
                                          </p:val>
                                        </p:tav>
                                        <p:tav tm="100000">
                                          <p:val>
                                            <p:strVal val="#ppt_h"/>
                                          </p:val>
                                        </p:tav>
                                      </p:tavLst>
                                    </p:anim>
                                    <p:animEffect transition="in" filter="fade">
                                      <p:cBhvr>
                                        <p:cTn id="20" dur="500"/>
                                        <p:tgtEl>
                                          <p:spTgt spid="1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par>
                          <p:cTn id="25" fill="hold">
                            <p:stCondLst>
                              <p:cond delay="1500"/>
                            </p:stCondLst>
                            <p:childTnLst>
                              <p:par>
                                <p:cTn id="26" presetID="55" presetClass="entr" presetSubtype="0"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strVal val="#ppt_w*0.70"/>
                                          </p:val>
                                        </p:tav>
                                        <p:tav tm="100000">
                                          <p:val>
                                            <p:strVal val="#ppt_w"/>
                                          </p:val>
                                        </p:tav>
                                      </p:tavLst>
                                    </p:anim>
                                    <p:anim calcmode="lin" valueType="num">
                                      <p:cBhvr>
                                        <p:cTn id="29" dur="500" fill="hold"/>
                                        <p:tgtEl>
                                          <p:spTgt spid="18"/>
                                        </p:tgtEl>
                                        <p:attrNameLst>
                                          <p:attrName>ppt_h</p:attrName>
                                        </p:attrNameLst>
                                      </p:cBhvr>
                                      <p:tavLst>
                                        <p:tav tm="0">
                                          <p:val>
                                            <p:strVal val="#ppt_h"/>
                                          </p:val>
                                        </p:tav>
                                        <p:tav tm="100000">
                                          <p:val>
                                            <p:strVal val="#ppt_h"/>
                                          </p:val>
                                        </p:tav>
                                      </p:tavLst>
                                    </p:anim>
                                    <p:animEffect transition="in" filter="fade">
                                      <p:cBhvr>
                                        <p:cTn id="30" dur="500"/>
                                        <p:tgtEl>
                                          <p:spTgt spid="18"/>
                                        </p:tgtEl>
                                      </p:cBhvr>
                                    </p:animEffect>
                                  </p:childTnLst>
                                </p:cTn>
                              </p:par>
                            </p:childTnLst>
                          </p:cTn>
                        </p:par>
                        <p:par>
                          <p:cTn id="31" fill="hold">
                            <p:stCondLst>
                              <p:cond delay="2000"/>
                            </p:stCondLst>
                            <p:childTnLst>
                              <p:par>
                                <p:cTn id="32" presetID="22" presetClass="entr" presetSubtype="8"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par>
                          <p:cTn id="35" fill="hold">
                            <p:stCondLst>
                              <p:cond delay="2500"/>
                            </p:stCondLst>
                            <p:childTnLst>
                              <p:par>
                                <p:cTn id="36" presetID="55" presetClass="entr" presetSubtype="0"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p:cTn id="38" dur="500" fill="hold"/>
                                        <p:tgtEl>
                                          <p:spTgt spid="21"/>
                                        </p:tgtEl>
                                        <p:attrNameLst>
                                          <p:attrName>ppt_w</p:attrName>
                                        </p:attrNameLst>
                                      </p:cBhvr>
                                      <p:tavLst>
                                        <p:tav tm="0">
                                          <p:val>
                                            <p:strVal val="#ppt_w*0.70"/>
                                          </p:val>
                                        </p:tav>
                                        <p:tav tm="100000">
                                          <p:val>
                                            <p:strVal val="#ppt_w"/>
                                          </p:val>
                                        </p:tav>
                                      </p:tavLst>
                                    </p:anim>
                                    <p:anim calcmode="lin" valueType="num">
                                      <p:cBhvr>
                                        <p:cTn id="39" dur="500" fill="hold"/>
                                        <p:tgtEl>
                                          <p:spTgt spid="21"/>
                                        </p:tgtEl>
                                        <p:attrNameLst>
                                          <p:attrName>ppt_h</p:attrName>
                                        </p:attrNameLst>
                                      </p:cBhvr>
                                      <p:tavLst>
                                        <p:tav tm="0">
                                          <p:val>
                                            <p:strVal val="#ppt_h"/>
                                          </p:val>
                                        </p:tav>
                                        <p:tav tm="100000">
                                          <p:val>
                                            <p:strVal val="#ppt_h"/>
                                          </p:val>
                                        </p:tav>
                                      </p:tavLst>
                                    </p:anim>
                                    <p:animEffect transition="in" filter="fade">
                                      <p:cBhvr>
                                        <p:cTn id="40" dur="500"/>
                                        <p:tgtEl>
                                          <p:spTgt spid="21"/>
                                        </p:tgtEl>
                                      </p:cBhvr>
                                    </p:animEffect>
                                  </p:childTnLst>
                                </p:cTn>
                              </p:par>
                            </p:childTnLst>
                          </p:cTn>
                        </p:par>
                        <p:par>
                          <p:cTn id="41" fill="hold">
                            <p:stCondLst>
                              <p:cond delay="3000"/>
                            </p:stCondLst>
                            <p:childTnLst>
                              <p:par>
                                <p:cTn id="42" presetID="22" presetClass="entr" presetSubtype="2"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right)">
                                      <p:cBhvr>
                                        <p:cTn id="44" dur="500"/>
                                        <p:tgtEl>
                                          <p:spTgt spid="10"/>
                                        </p:tgtEl>
                                      </p:cBhvr>
                                    </p:animEffect>
                                  </p:childTnLst>
                                </p:cTn>
                              </p:par>
                            </p:childTnLst>
                          </p:cTn>
                        </p:par>
                        <p:par>
                          <p:cTn id="45" fill="hold">
                            <p:stCondLst>
                              <p:cond delay="3500"/>
                            </p:stCondLst>
                            <p:childTnLst>
                              <p:par>
                                <p:cTn id="46" presetID="55" presetClass="entr" presetSubtype="0" fill="hold" nodeType="after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p:cTn id="48" dur="500" fill="hold"/>
                                        <p:tgtEl>
                                          <p:spTgt spid="24"/>
                                        </p:tgtEl>
                                        <p:attrNameLst>
                                          <p:attrName>ppt_w</p:attrName>
                                        </p:attrNameLst>
                                      </p:cBhvr>
                                      <p:tavLst>
                                        <p:tav tm="0">
                                          <p:val>
                                            <p:strVal val="#ppt_w*0.70"/>
                                          </p:val>
                                        </p:tav>
                                        <p:tav tm="100000">
                                          <p:val>
                                            <p:strVal val="#ppt_w"/>
                                          </p:val>
                                        </p:tav>
                                      </p:tavLst>
                                    </p:anim>
                                    <p:anim calcmode="lin" valueType="num">
                                      <p:cBhvr>
                                        <p:cTn id="49" dur="500" fill="hold"/>
                                        <p:tgtEl>
                                          <p:spTgt spid="24"/>
                                        </p:tgtEl>
                                        <p:attrNameLst>
                                          <p:attrName>ppt_h</p:attrName>
                                        </p:attrNameLst>
                                      </p:cBhvr>
                                      <p:tavLst>
                                        <p:tav tm="0">
                                          <p:val>
                                            <p:strVal val="#ppt_h"/>
                                          </p:val>
                                        </p:tav>
                                        <p:tav tm="100000">
                                          <p:val>
                                            <p:strVal val="#ppt_h"/>
                                          </p:val>
                                        </p:tav>
                                      </p:tavLst>
                                    </p:anim>
                                    <p:animEffect transition="in" filter="fade">
                                      <p:cBhvr>
                                        <p:cTn id="50" dur="500"/>
                                        <p:tgtEl>
                                          <p:spTgt spid="24"/>
                                        </p:tgtEl>
                                      </p:cBhvr>
                                    </p:animEffect>
                                  </p:childTnLst>
                                </p:cTn>
                              </p:par>
                            </p:childTnLst>
                          </p:cTn>
                        </p:par>
                        <p:par>
                          <p:cTn id="51" fill="hold">
                            <p:stCondLst>
                              <p:cond delay="4000"/>
                            </p:stCondLst>
                            <p:childTnLst>
                              <p:par>
                                <p:cTn id="52" presetID="22" presetClass="entr" presetSubtype="8" fill="hold" grpId="0" nodeType="after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left)">
                                      <p:cBhvr>
                                        <p:cTn id="54" dur="500"/>
                                        <p:tgtEl>
                                          <p:spTgt spid="13"/>
                                        </p:tgtEl>
                                      </p:cBhvr>
                                    </p:animEffect>
                                  </p:childTnLst>
                                </p:cTn>
                              </p:par>
                            </p:childTnLst>
                          </p:cTn>
                        </p:par>
                        <p:par>
                          <p:cTn id="55" fill="hold">
                            <p:stCondLst>
                              <p:cond delay="4500"/>
                            </p:stCondLst>
                            <p:childTnLst>
                              <p:par>
                                <p:cTn id="56" presetID="55" presetClass="entr" presetSubtype="0" fill="hold" nodeType="afterEffect">
                                  <p:stCondLst>
                                    <p:cond delay="0"/>
                                  </p:stCondLst>
                                  <p:childTnLst>
                                    <p:set>
                                      <p:cBhvr>
                                        <p:cTn id="57" dur="1" fill="hold">
                                          <p:stCondLst>
                                            <p:cond delay="0"/>
                                          </p:stCondLst>
                                        </p:cTn>
                                        <p:tgtEl>
                                          <p:spTgt spid="27"/>
                                        </p:tgtEl>
                                        <p:attrNameLst>
                                          <p:attrName>style.visibility</p:attrName>
                                        </p:attrNameLst>
                                      </p:cBhvr>
                                      <p:to>
                                        <p:strVal val="visible"/>
                                      </p:to>
                                    </p:set>
                                    <p:anim calcmode="lin" valueType="num">
                                      <p:cBhvr>
                                        <p:cTn id="58" dur="500" fill="hold"/>
                                        <p:tgtEl>
                                          <p:spTgt spid="27"/>
                                        </p:tgtEl>
                                        <p:attrNameLst>
                                          <p:attrName>ppt_w</p:attrName>
                                        </p:attrNameLst>
                                      </p:cBhvr>
                                      <p:tavLst>
                                        <p:tav tm="0">
                                          <p:val>
                                            <p:strVal val="#ppt_w*0.70"/>
                                          </p:val>
                                        </p:tav>
                                        <p:tav tm="100000">
                                          <p:val>
                                            <p:strVal val="#ppt_w"/>
                                          </p:val>
                                        </p:tav>
                                      </p:tavLst>
                                    </p:anim>
                                    <p:anim calcmode="lin" valueType="num">
                                      <p:cBhvr>
                                        <p:cTn id="59" dur="500" fill="hold"/>
                                        <p:tgtEl>
                                          <p:spTgt spid="27"/>
                                        </p:tgtEl>
                                        <p:attrNameLst>
                                          <p:attrName>ppt_h</p:attrName>
                                        </p:attrNameLst>
                                      </p:cBhvr>
                                      <p:tavLst>
                                        <p:tav tm="0">
                                          <p:val>
                                            <p:strVal val="#ppt_h"/>
                                          </p:val>
                                        </p:tav>
                                        <p:tav tm="100000">
                                          <p:val>
                                            <p:strVal val="#ppt_h"/>
                                          </p:val>
                                        </p:tav>
                                      </p:tavLst>
                                    </p:anim>
                                    <p:animEffect transition="in" filter="fade">
                                      <p:cBhvr>
                                        <p:cTn id="6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3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8839200" y="619780"/>
            <a:ext cx="332142" cy="523220"/>
          </a:xfrm>
          <a:prstGeom prst="rect">
            <a:avLst/>
          </a:prstGeom>
          <a:noFill/>
        </p:spPr>
        <p:txBody>
          <a:bodyPr wrap="none" rtlCol="0">
            <a:spAutoFit/>
          </a:bodyPr>
          <a:lstStyle/>
          <a:p>
            <a:r>
              <a:rPr lang="en-US" sz="2800" dirty="0" smtClean="0">
                <a:solidFill>
                  <a:schemeClr val="bg1"/>
                </a:solidFill>
                <a:latin typeface="Symbol" pitchFamily="18" charset="2"/>
              </a:rPr>
              <a:t>g</a:t>
            </a:r>
          </a:p>
        </p:txBody>
      </p:sp>
      <p:sp>
        <p:nvSpPr>
          <p:cNvPr id="18" name="TextBox 17"/>
          <p:cNvSpPr txBox="1"/>
          <p:nvPr/>
        </p:nvSpPr>
        <p:spPr>
          <a:xfrm>
            <a:off x="8839200" y="1610380"/>
            <a:ext cx="372218" cy="523220"/>
          </a:xfrm>
          <a:prstGeom prst="rect">
            <a:avLst/>
          </a:prstGeom>
          <a:noFill/>
        </p:spPr>
        <p:txBody>
          <a:bodyPr wrap="none" rtlCol="0">
            <a:spAutoFit/>
          </a:bodyPr>
          <a:lstStyle/>
          <a:p>
            <a:r>
              <a:rPr lang="en-US" sz="2800" dirty="0" smtClean="0">
                <a:solidFill>
                  <a:schemeClr val="bg1"/>
                </a:solidFill>
                <a:latin typeface="+mj-lt"/>
              </a:rPr>
              <a:t>q</a:t>
            </a:r>
          </a:p>
        </p:txBody>
      </p:sp>
      <p:sp>
        <p:nvSpPr>
          <p:cNvPr id="27" name="Rectangle 26"/>
          <p:cNvSpPr/>
          <p:nvPr/>
        </p:nvSpPr>
        <p:spPr>
          <a:xfrm>
            <a:off x="0" y="2895600"/>
            <a:ext cx="9144000" cy="3733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819400" y="-51375"/>
            <a:ext cx="3418500" cy="584775"/>
          </a:xfrm>
          <a:prstGeom prst="rect">
            <a:avLst/>
          </a:prstGeom>
          <a:noFill/>
        </p:spPr>
        <p:txBody>
          <a:bodyPr wrap="none" rtlCol="0">
            <a:spAutoFit/>
          </a:bodyPr>
          <a:lstStyle/>
          <a:p>
            <a:r>
              <a:rPr lang="en-US" sz="3200" u="sng" dirty="0" smtClean="0">
                <a:solidFill>
                  <a:schemeClr val="bg1"/>
                </a:solidFill>
              </a:rPr>
              <a:t>Photon-Tagged Jets</a:t>
            </a:r>
          </a:p>
        </p:txBody>
      </p:sp>
      <p:sp>
        <p:nvSpPr>
          <p:cNvPr id="9" name="TextBox 8"/>
          <p:cNvSpPr txBox="1"/>
          <p:nvPr/>
        </p:nvSpPr>
        <p:spPr>
          <a:xfrm>
            <a:off x="0" y="904875"/>
            <a:ext cx="7696200" cy="1423467"/>
          </a:xfrm>
          <a:prstGeom prst="rect">
            <a:avLst/>
          </a:prstGeom>
          <a:noFill/>
        </p:spPr>
        <p:txBody>
          <a:bodyPr wrap="square" rtlCol="0">
            <a:spAutoFit/>
          </a:bodyPr>
          <a:lstStyle/>
          <a:p>
            <a:r>
              <a:rPr lang="en-US" sz="2800" dirty="0" smtClean="0">
                <a:solidFill>
                  <a:srgbClr val="FFFF00"/>
                </a:solidFill>
              </a:rPr>
              <a:t>Golden channel where photon calibrates quark </a:t>
            </a:r>
            <a:endParaRPr lang="en-US" sz="7200" dirty="0" smtClean="0">
              <a:solidFill>
                <a:srgbClr val="FFFF00"/>
              </a:solidFill>
              <a:latin typeface="Symbol" pitchFamily="18" charset="2"/>
            </a:endParaRPr>
          </a:p>
          <a:p>
            <a:r>
              <a:rPr lang="en-US" sz="1050" dirty="0" smtClean="0">
                <a:solidFill>
                  <a:schemeClr val="bg1"/>
                </a:solidFill>
                <a:latin typeface="Symbol" pitchFamily="18" charset="2"/>
              </a:rPr>
              <a:t> </a:t>
            </a:r>
          </a:p>
          <a:p>
            <a:pPr>
              <a:buFont typeface="Symbol"/>
              <a:buChar char=" "/>
            </a:pPr>
            <a:r>
              <a:rPr lang="en-US" sz="2400" dirty="0" smtClean="0">
                <a:solidFill>
                  <a:schemeClr val="bg1"/>
                </a:solidFill>
                <a:latin typeface="Symbol" pitchFamily="18" charset="2"/>
              </a:rPr>
              <a:t>g</a:t>
            </a:r>
            <a:r>
              <a:rPr lang="en-US" sz="2400" dirty="0" smtClean="0">
                <a:solidFill>
                  <a:schemeClr val="bg1"/>
                </a:solidFill>
              </a:rPr>
              <a:t>  (E=20 </a:t>
            </a:r>
            <a:r>
              <a:rPr lang="en-US" sz="2400" dirty="0" err="1" smtClean="0">
                <a:solidFill>
                  <a:schemeClr val="bg1"/>
                </a:solidFill>
              </a:rPr>
              <a:t>GeV</a:t>
            </a:r>
            <a:r>
              <a:rPr lang="en-US" sz="2400" dirty="0" smtClean="0">
                <a:solidFill>
                  <a:schemeClr val="bg1"/>
                </a:solidFill>
              </a:rPr>
              <a:t>), S/B is 20x better at RHIC</a:t>
            </a:r>
          </a:p>
          <a:p>
            <a:pPr>
              <a:buFont typeface="Symbol"/>
              <a:buChar char=" "/>
            </a:pPr>
            <a:r>
              <a:rPr lang="en-US" sz="2400" dirty="0" smtClean="0">
                <a:solidFill>
                  <a:schemeClr val="bg1"/>
                </a:solidFill>
              </a:rPr>
              <a:t>                          Underlying event 2.5x smaller</a:t>
            </a:r>
          </a:p>
        </p:txBody>
      </p:sp>
      <p:pic>
        <p:nvPicPr>
          <p:cNvPr id="10" name="Picture 2"/>
          <p:cNvPicPr>
            <a:picLocks noChangeAspect="1" noChangeArrowheads="1"/>
          </p:cNvPicPr>
          <p:nvPr/>
        </p:nvPicPr>
        <p:blipFill>
          <a:blip r:embed="rId2" cstate="print"/>
          <a:srcRect l="6742" t="47225" r="48315" b="9557"/>
          <a:stretch>
            <a:fillRect/>
          </a:stretch>
        </p:blipFill>
        <p:spPr bwMode="auto">
          <a:xfrm>
            <a:off x="40105" y="3048000"/>
            <a:ext cx="3769895" cy="3505200"/>
          </a:xfrm>
          <a:prstGeom prst="rect">
            <a:avLst/>
          </a:prstGeom>
          <a:noFill/>
          <a:ln w="9525">
            <a:noFill/>
            <a:miter lim="800000"/>
            <a:headEnd/>
            <a:tailEnd/>
          </a:ln>
        </p:spPr>
      </p:pic>
      <p:pic>
        <p:nvPicPr>
          <p:cNvPr id="32" name="Picture 6" descr="http://inspirehep.net/record/852043/files/DIAGRAMS.png"/>
          <p:cNvPicPr>
            <a:picLocks noChangeAspect="1" noChangeArrowheads="1"/>
          </p:cNvPicPr>
          <p:nvPr/>
        </p:nvPicPr>
        <p:blipFill>
          <a:blip r:embed="rId3" cstate="print">
            <a:clrChange>
              <a:clrFrom>
                <a:srgbClr val="FFFFFF"/>
              </a:clrFrom>
              <a:clrTo>
                <a:srgbClr val="FFFFFF">
                  <a:alpha val="0"/>
                </a:srgbClr>
              </a:clrTo>
            </a:clrChange>
            <a:duotone>
              <a:schemeClr val="accent5">
                <a:shade val="45000"/>
                <a:satMod val="135000"/>
              </a:schemeClr>
              <a:prstClr val="white"/>
            </a:duotone>
          </a:blip>
          <a:srcRect l="29957" r="50164" b="40351"/>
          <a:stretch>
            <a:fillRect/>
          </a:stretch>
        </p:blipFill>
        <p:spPr bwMode="auto">
          <a:xfrm>
            <a:off x="7010400" y="904875"/>
            <a:ext cx="2057400" cy="1457325"/>
          </a:xfrm>
          <a:prstGeom prst="rect">
            <a:avLst/>
          </a:prstGeom>
          <a:noFill/>
          <a:scene3d>
            <a:camera prst="orthographicFront">
              <a:rot lat="10800000" lon="0" rev="0"/>
            </a:camera>
            <a:lightRig rig="threePt" dir="t"/>
          </a:scene3d>
        </p:spPr>
      </p:pic>
      <p:grpSp>
        <p:nvGrpSpPr>
          <p:cNvPr id="33" name="Group 32"/>
          <p:cNvGrpSpPr/>
          <p:nvPr/>
        </p:nvGrpSpPr>
        <p:grpSpPr>
          <a:xfrm>
            <a:off x="3808347" y="2965468"/>
            <a:ext cx="5259453" cy="3560331"/>
            <a:chOff x="228600" y="2965468"/>
            <a:chExt cx="5259453" cy="3560331"/>
          </a:xfrm>
        </p:grpSpPr>
        <p:pic>
          <p:nvPicPr>
            <p:cNvPr id="22" name="Picture 2"/>
            <p:cNvPicPr>
              <a:picLocks noChangeAspect="1" noChangeArrowheads="1"/>
            </p:cNvPicPr>
            <p:nvPr/>
          </p:nvPicPr>
          <p:blipFill>
            <a:blip r:embed="rId4" cstate="print"/>
            <a:srcRect/>
            <a:stretch>
              <a:fillRect/>
            </a:stretch>
          </p:blipFill>
          <p:spPr bwMode="auto">
            <a:xfrm>
              <a:off x="228600" y="2965468"/>
              <a:ext cx="5259453" cy="3560331"/>
            </a:xfrm>
            <a:prstGeom prst="rect">
              <a:avLst/>
            </a:prstGeom>
            <a:noFill/>
            <a:ln w="9525">
              <a:noFill/>
              <a:miter lim="800000"/>
              <a:headEnd/>
              <a:tailEnd/>
            </a:ln>
          </p:spPr>
        </p:pic>
        <p:sp>
          <p:nvSpPr>
            <p:cNvPr id="28" name="TextBox 27"/>
            <p:cNvSpPr txBox="1"/>
            <p:nvPr/>
          </p:nvSpPr>
          <p:spPr>
            <a:xfrm>
              <a:off x="2288419" y="3667780"/>
              <a:ext cx="911981" cy="523220"/>
            </a:xfrm>
            <a:prstGeom prst="rect">
              <a:avLst/>
            </a:prstGeom>
            <a:noFill/>
          </p:spPr>
          <p:txBody>
            <a:bodyPr wrap="none" rtlCol="0">
              <a:spAutoFit/>
            </a:bodyPr>
            <a:lstStyle/>
            <a:p>
              <a:r>
                <a:rPr lang="en-US" sz="2800" dirty="0" err="1" smtClean="0"/>
                <a:t>E</a:t>
              </a:r>
              <a:r>
                <a:rPr lang="en-US" sz="2800" baseline="-25000" dirty="0" err="1" smtClean="0"/>
                <a:t>quark</a:t>
              </a:r>
              <a:endParaRPr lang="en-US" sz="2800" baseline="-25000" dirty="0" smtClean="0"/>
            </a:p>
          </p:txBody>
        </p:sp>
        <p:sp>
          <p:nvSpPr>
            <p:cNvPr id="29" name="TextBox 28"/>
            <p:cNvSpPr txBox="1"/>
            <p:nvPr/>
          </p:nvSpPr>
          <p:spPr>
            <a:xfrm>
              <a:off x="2209800" y="4277380"/>
              <a:ext cx="1065613" cy="523220"/>
            </a:xfrm>
            <a:prstGeom prst="rect">
              <a:avLst/>
            </a:prstGeom>
            <a:noFill/>
          </p:spPr>
          <p:txBody>
            <a:bodyPr wrap="none" rtlCol="0">
              <a:spAutoFit/>
            </a:bodyPr>
            <a:lstStyle/>
            <a:p>
              <a:r>
                <a:rPr lang="en-US" sz="2800" dirty="0" err="1" smtClean="0"/>
                <a:t>E</a:t>
              </a:r>
              <a:r>
                <a:rPr lang="en-US" sz="2800" baseline="-25000" dirty="0" err="1" smtClean="0"/>
                <a:t>photon</a:t>
              </a:r>
              <a:endParaRPr lang="en-US" sz="2800" baseline="-25000" dirty="0" smtClean="0"/>
            </a:p>
          </p:txBody>
        </p:sp>
        <p:cxnSp>
          <p:nvCxnSpPr>
            <p:cNvPr id="31" name="Straight Connector 30"/>
            <p:cNvCxnSpPr/>
            <p:nvPr/>
          </p:nvCxnSpPr>
          <p:spPr>
            <a:xfrm>
              <a:off x="2209800" y="4343400"/>
              <a:ext cx="1066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4582" name="Picture 6" descr="http://inspirehep.net/record/852043/files/DIAGRAMS.png"/>
            <p:cNvPicPr>
              <a:picLocks noChangeAspect="1" noChangeArrowheads="1"/>
            </p:cNvPicPr>
            <p:nvPr/>
          </p:nvPicPr>
          <p:blipFill>
            <a:blip r:embed="rId3" cstate="print">
              <a:clrChange>
                <a:clrFrom>
                  <a:srgbClr val="FFFFFF"/>
                </a:clrFrom>
                <a:clrTo>
                  <a:srgbClr val="FFFFFF">
                    <a:alpha val="0"/>
                  </a:srgbClr>
                </a:clrTo>
              </a:clrChange>
              <a:biLevel thresh="50000"/>
            </a:blip>
            <a:srcRect l="41323" r="50164" b="40351"/>
            <a:stretch>
              <a:fillRect/>
            </a:stretch>
          </p:blipFill>
          <p:spPr bwMode="auto">
            <a:xfrm flipV="1">
              <a:off x="1426633" y="3657600"/>
              <a:ext cx="783167" cy="1066800"/>
            </a:xfrm>
            <a:prstGeom prst="rect">
              <a:avLst/>
            </a:prstGeom>
            <a:noFill/>
            <a:scene3d>
              <a:camera prst="orthographicFront">
                <a:rot lat="10800000" lon="0" rev="0"/>
              </a:camera>
              <a:lightRig rig="threePt" dir="t"/>
            </a:scene3d>
          </p:spPr>
        </p:pic>
      </p:grpSp>
      <p:pic>
        <p:nvPicPr>
          <p:cNvPr id="24" name="Picture 3"/>
          <p:cNvPicPr>
            <a:picLocks noChangeAspect="1" noChangeArrowheads="1"/>
          </p:cNvPicPr>
          <p:nvPr/>
        </p:nvPicPr>
        <p:blipFill>
          <a:blip r:embed="rId5" cstate="print"/>
          <a:srcRect/>
          <a:stretch>
            <a:fillRect/>
          </a:stretch>
        </p:blipFill>
        <p:spPr bwMode="auto">
          <a:xfrm>
            <a:off x="3888483" y="2967121"/>
            <a:ext cx="5253864" cy="3549153"/>
          </a:xfrm>
          <a:prstGeom prst="rect">
            <a:avLst/>
          </a:prstGeom>
          <a:noFill/>
          <a:ln w="9525">
            <a:noFill/>
            <a:miter lim="800000"/>
            <a:headEnd/>
            <a:tailEnd/>
          </a:ln>
        </p:spPr>
      </p:pic>
      <p:pic>
        <p:nvPicPr>
          <p:cNvPr id="25" name="Picture 4"/>
          <p:cNvPicPr>
            <a:picLocks noChangeAspect="1" noChangeArrowheads="1"/>
          </p:cNvPicPr>
          <p:nvPr/>
        </p:nvPicPr>
        <p:blipFill>
          <a:blip r:embed="rId6" cstate="print"/>
          <a:srcRect/>
          <a:stretch>
            <a:fillRect/>
          </a:stretch>
        </p:blipFill>
        <p:spPr bwMode="auto">
          <a:xfrm>
            <a:off x="3884547" y="2965468"/>
            <a:ext cx="5259453" cy="3560331"/>
          </a:xfrm>
          <a:prstGeom prst="rect">
            <a:avLst/>
          </a:prstGeom>
          <a:noFill/>
          <a:ln w="9525">
            <a:noFill/>
            <a:miter lim="800000"/>
            <a:headEnd/>
            <a:tailEnd/>
          </a:ln>
        </p:spPr>
      </p:pic>
      <p:pic>
        <p:nvPicPr>
          <p:cNvPr id="26" name="Picture 5"/>
          <p:cNvPicPr>
            <a:picLocks noChangeAspect="1" noChangeArrowheads="1"/>
          </p:cNvPicPr>
          <p:nvPr/>
        </p:nvPicPr>
        <p:blipFill>
          <a:blip r:embed="rId7" cstate="print"/>
          <a:srcRect/>
          <a:stretch>
            <a:fillRect/>
          </a:stretch>
        </p:blipFill>
        <p:spPr bwMode="auto">
          <a:xfrm>
            <a:off x="3894072" y="2966295"/>
            <a:ext cx="5248275" cy="3554742"/>
          </a:xfrm>
          <a:prstGeom prst="rect">
            <a:avLst/>
          </a:prstGeom>
          <a:noFill/>
          <a:ln w="9525">
            <a:noFill/>
            <a:miter lim="800000"/>
            <a:headEnd/>
            <a:tailEnd/>
          </a:ln>
        </p:spPr>
      </p:pic>
      <p:sp>
        <p:nvSpPr>
          <p:cNvPr id="11" name="TextBox 10"/>
          <p:cNvSpPr txBox="1"/>
          <p:nvPr/>
        </p:nvSpPr>
        <p:spPr>
          <a:xfrm>
            <a:off x="0" y="533400"/>
            <a:ext cx="9144000" cy="2246769"/>
          </a:xfrm>
          <a:prstGeom prst="rect">
            <a:avLst/>
          </a:prstGeom>
          <a:solidFill>
            <a:schemeClr val="bg2"/>
          </a:solidFill>
          <a:ln>
            <a:solidFill>
              <a:schemeClr val="tx1"/>
            </a:solidFill>
          </a:ln>
        </p:spPr>
        <p:txBody>
          <a:bodyPr wrap="square" rtlCol="0">
            <a:spAutoFit/>
          </a:bodyPr>
          <a:lstStyle/>
          <a:p>
            <a:pPr algn="ctr"/>
            <a:r>
              <a:rPr lang="en-US" sz="1400" b="1" dirty="0" smtClean="0"/>
              <a:t> </a:t>
            </a:r>
          </a:p>
          <a:p>
            <a:pPr algn="ctr"/>
            <a:r>
              <a:rPr lang="en-US" sz="2800" b="1" dirty="0" err="1" smtClean="0"/>
              <a:t>sPHENIX</a:t>
            </a:r>
            <a:r>
              <a:rPr lang="en-US" sz="2800" b="1" dirty="0" smtClean="0"/>
              <a:t> unique mapping of path (L) dependence of </a:t>
            </a:r>
          </a:p>
          <a:p>
            <a:pPr algn="ctr"/>
            <a:r>
              <a:rPr lang="en-US" sz="2800" b="1" dirty="0" err="1" smtClean="0"/>
              <a:t>parton</a:t>
            </a:r>
            <a:r>
              <a:rPr lang="en-US" sz="2800" b="1" dirty="0" smtClean="0"/>
              <a:t>-QGP interactions.   </a:t>
            </a:r>
          </a:p>
          <a:p>
            <a:pPr algn="ctr"/>
            <a:r>
              <a:rPr lang="en-US" sz="3200" b="1" dirty="0" smtClean="0">
                <a:solidFill>
                  <a:srgbClr val="FF0000"/>
                </a:solidFill>
              </a:rPr>
              <a:t>Key to resolving strongest coupling near transition temperature and why.</a:t>
            </a:r>
          </a:p>
          <a:p>
            <a:pPr algn="ctr"/>
            <a:r>
              <a:rPr lang="en-US" sz="500" b="1" dirty="0" smtClean="0">
                <a:solidFill>
                  <a:srgbClr val="FF00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990600" y="685800"/>
            <a:ext cx="7162800" cy="434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429000" y="5446693"/>
            <a:ext cx="6248400" cy="954107"/>
          </a:xfrm>
          <a:prstGeom prst="rect">
            <a:avLst/>
          </a:prstGeom>
          <a:noFill/>
        </p:spPr>
        <p:txBody>
          <a:bodyPr wrap="square" rtlCol="0">
            <a:spAutoFit/>
          </a:bodyPr>
          <a:lstStyle/>
          <a:p>
            <a:pPr algn="ctr"/>
            <a:r>
              <a:rPr lang="en-US" sz="2800" dirty="0" smtClean="0">
                <a:solidFill>
                  <a:srgbClr val="FF33CC"/>
                </a:solidFill>
              </a:rPr>
              <a:t>Strongest  coupling near </a:t>
            </a:r>
            <a:r>
              <a:rPr lang="en-US" sz="2800" dirty="0" err="1" smtClean="0">
                <a:solidFill>
                  <a:srgbClr val="FF33CC"/>
                </a:solidFill>
              </a:rPr>
              <a:t>T</a:t>
            </a:r>
            <a:r>
              <a:rPr lang="en-US" sz="2800" baseline="-25000" dirty="0" err="1" smtClean="0">
                <a:solidFill>
                  <a:srgbClr val="FF33CC"/>
                </a:solidFill>
              </a:rPr>
              <a:t>c</a:t>
            </a:r>
            <a:r>
              <a:rPr lang="en-US" sz="2800" dirty="0" smtClean="0">
                <a:solidFill>
                  <a:srgbClr val="FF33CC"/>
                </a:solidFill>
              </a:rPr>
              <a:t> as </a:t>
            </a:r>
          </a:p>
          <a:p>
            <a:pPr algn="ctr"/>
            <a:r>
              <a:rPr lang="en-US" sz="2800" dirty="0" smtClean="0">
                <a:solidFill>
                  <a:srgbClr val="FF33CC"/>
                </a:solidFill>
              </a:rPr>
              <a:t>Perfect Fluid Emerges</a:t>
            </a:r>
          </a:p>
        </p:txBody>
      </p:sp>
      <p:pic>
        <p:nvPicPr>
          <p:cNvPr id="6" name="Picture 1"/>
          <p:cNvPicPr>
            <a:picLocks noChangeAspect="1" noChangeArrowheads="1"/>
          </p:cNvPicPr>
          <p:nvPr/>
        </p:nvPicPr>
        <p:blipFill>
          <a:blip r:embed="rId2" cstate="print"/>
          <a:srcRect t="5264"/>
          <a:stretch>
            <a:fillRect/>
          </a:stretch>
        </p:blipFill>
        <p:spPr bwMode="auto">
          <a:xfrm>
            <a:off x="1628173" y="762000"/>
            <a:ext cx="6296627" cy="4145280"/>
          </a:xfrm>
          <a:prstGeom prst="rect">
            <a:avLst/>
          </a:prstGeom>
          <a:noFill/>
          <a:ln w="9525">
            <a:noFill/>
            <a:miter lim="800000"/>
            <a:headEnd/>
            <a:tailEnd/>
          </a:ln>
        </p:spPr>
      </p:pic>
      <p:sp>
        <p:nvSpPr>
          <p:cNvPr id="7" name="TextBox 6"/>
          <p:cNvSpPr txBox="1"/>
          <p:nvPr/>
        </p:nvSpPr>
        <p:spPr>
          <a:xfrm>
            <a:off x="304800" y="5257800"/>
            <a:ext cx="3276600" cy="1384995"/>
          </a:xfrm>
          <a:prstGeom prst="rect">
            <a:avLst/>
          </a:prstGeom>
          <a:noFill/>
        </p:spPr>
        <p:txBody>
          <a:bodyPr wrap="square" rtlCol="0">
            <a:spAutoFit/>
          </a:bodyPr>
          <a:lstStyle/>
          <a:p>
            <a:pPr algn="ctr"/>
            <a:r>
              <a:rPr lang="en-US" sz="2800" dirty="0" err="1" smtClean="0">
                <a:solidFill>
                  <a:schemeClr val="tx2">
                    <a:lumMod val="20000"/>
                    <a:lumOff val="80000"/>
                  </a:schemeClr>
                </a:solidFill>
              </a:rPr>
              <a:t>pQCD</a:t>
            </a:r>
            <a:r>
              <a:rPr lang="en-US" sz="2800" dirty="0" smtClean="0">
                <a:solidFill>
                  <a:schemeClr val="tx2">
                    <a:lumMod val="20000"/>
                    <a:lumOff val="80000"/>
                  </a:schemeClr>
                </a:solidFill>
              </a:rPr>
              <a:t> </a:t>
            </a:r>
            <a:r>
              <a:rPr lang="en-US" sz="2800" dirty="0" smtClean="0">
                <a:solidFill>
                  <a:schemeClr val="tx2">
                    <a:lumMod val="20000"/>
                    <a:lumOff val="80000"/>
                  </a:schemeClr>
                </a:solidFill>
                <a:latin typeface="Symbol" pitchFamily="18" charset="2"/>
              </a:rPr>
              <a:t>a</a:t>
            </a:r>
            <a:r>
              <a:rPr lang="en-US" sz="2800" baseline="-25000" dirty="0" smtClean="0">
                <a:solidFill>
                  <a:schemeClr val="tx2">
                    <a:lumMod val="20000"/>
                    <a:lumOff val="80000"/>
                  </a:schemeClr>
                </a:solidFill>
              </a:rPr>
              <a:t>s</a:t>
            </a:r>
            <a:r>
              <a:rPr lang="en-US" sz="2800" dirty="0" smtClean="0">
                <a:solidFill>
                  <a:schemeClr val="tx2">
                    <a:lumMod val="20000"/>
                    <a:lumOff val="80000"/>
                  </a:schemeClr>
                </a:solidFill>
              </a:rPr>
              <a:t> running, </a:t>
            </a:r>
          </a:p>
          <a:p>
            <a:pPr algn="ctr"/>
            <a:r>
              <a:rPr lang="en-US" sz="2800" dirty="0" smtClean="0">
                <a:solidFill>
                  <a:schemeClr val="tx2">
                    <a:lumMod val="20000"/>
                    <a:lumOff val="80000"/>
                  </a:schemeClr>
                </a:solidFill>
              </a:rPr>
              <a:t>are probes weakly coupled at all scales?</a:t>
            </a:r>
          </a:p>
        </p:txBody>
      </p:sp>
      <p:sp>
        <p:nvSpPr>
          <p:cNvPr id="8" name="TextBox 7"/>
          <p:cNvSpPr txBox="1"/>
          <p:nvPr/>
        </p:nvSpPr>
        <p:spPr>
          <a:xfrm>
            <a:off x="2247738" y="0"/>
            <a:ext cx="4534062" cy="584775"/>
          </a:xfrm>
          <a:prstGeom prst="rect">
            <a:avLst/>
          </a:prstGeom>
          <a:noFill/>
        </p:spPr>
        <p:txBody>
          <a:bodyPr wrap="none" rtlCol="0">
            <a:spAutoFit/>
          </a:bodyPr>
          <a:lstStyle/>
          <a:p>
            <a:r>
              <a:rPr lang="en-US" sz="3200" u="sng" dirty="0" smtClean="0">
                <a:solidFill>
                  <a:schemeClr val="bg1"/>
                </a:solidFill>
              </a:rPr>
              <a:t>Jet – Medium Interactions</a:t>
            </a:r>
          </a:p>
        </p:txBody>
      </p:sp>
      <p:cxnSp>
        <p:nvCxnSpPr>
          <p:cNvPr id="18" name="Straight Arrow Connector 17"/>
          <p:cNvCxnSpPr/>
          <p:nvPr/>
        </p:nvCxnSpPr>
        <p:spPr>
          <a:xfrm rot="5400000" flipH="1" flipV="1">
            <a:off x="1866900" y="3848100"/>
            <a:ext cx="1447800" cy="1371600"/>
          </a:xfrm>
          <a:prstGeom prst="straightConnector1">
            <a:avLst/>
          </a:prstGeom>
          <a:ln w="57150">
            <a:solidFill>
              <a:schemeClr val="tx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5057173" y="914400"/>
            <a:ext cx="2514600" cy="213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980973" y="1219200"/>
            <a:ext cx="2590800" cy="1524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5057173" y="1219200"/>
            <a:ext cx="259080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057173" y="2743200"/>
            <a:ext cx="259080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980973" y="2057400"/>
            <a:ext cx="2590800"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rot="16200000">
            <a:off x="-28724" y="2276676"/>
            <a:ext cx="2790572" cy="523220"/>
          </a:xfrm>
          <a:prstGeom prst="rect">
            <a:avLst/>
          </a:prstGeom>
          <a:noFill/>
        </p:spPr>
        <p:txBody>
          <a:bodyPr wrap="none" rtlCol="0">
            <a:spAutoFit/>
          </a:bodyPr>
          <a:lstStyle/>
          <a:p>
            <a:r>
              <a:rPr lang="en-US" sz="2800" dirty="0" smtClean="0"/>
              <a:t>Coupling Strength</a:t>
            </a:r>
          </a:p>
        </p:txBody>
      </p:sp>
      <p:cxnSp>
        <p:nvCxnSpPr>
          <p:cNvPr id="24" name="Straight Arrow Connector 23"/>
          <p:cNvCxnSpPr/>
          <p:nvPr/>
        </p:nvCxnSpPr>
        <p:spPr>
          <a:xfrm rot="16200000" flipV="1">
            <a:off x="3009900" y="3314700"/>
            <a:ext cx="2895600" cy="1447800"/>
          </a:xfrm>
          <a:prstGeom prst="straightConnector1">
            <a:avLst/>
          </a:prstGeom>
          <a:ln w="57150">
            <a:solidFill>
              <a:srgbClr val="FF33CC"/>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outerbanks.org/media/906603/_nc12_hero.jpg"/>
          <p:cNvPicPr>
            <a:picLocks noChangeAspect="1" noChangeArrowheads="1"/>
          </p:cNvPicPr>
          <p:nvPr/>
        </p:nvPicPr>
        <p:blipFill>
          <a:blip r:embed="rId2" cstate="print">
            <a:grayscl/>
          </a:blip>
          <a:srcRect/>
          <a:stretch>
            <a:fillRect/>
          </a:stretch>
        </p:blipFill>
        <p:spPr bwMode="auto">
          <a:xfrm>
            <a:off x="304800" y="1295400"/>
            <a:ext cx="7315200" cy="4336159"/>
          </a:xfrm>
          <a:prstGeom prst="rect">
            <a:avLst/>
          </a:prstGeom>
          <a:noFill/>
        </p:spPr>
      </p:pic>
      <p:pic>
        <p:nvPicPr>
          <p:cNvPr id="62466" name="Picture 2" descr="http://www.outerbanks.org/media/906603/_nc12_hero.jpg"/>
          <p:cNvPicPr>
            <a:picLocks noChangeAspect="1" noChangeArrowheads="1"/>
          </p:cNvPicPr>
          <p:nvPr/>
        </p:nvPicPr>
        <p:blipFill>
          <a:blip r:embed="rId2" cstate="print"/>
          <a:srcRect/>
          <a:stretch>
            <a:fillRect/>
          </a:stretch>
        </p:blipFill>
        <p:spPr bwMode="auto">
          <a:xfrm>
            <a:off x="304800" y="1295400"/>
            <a:ext cx="7315200" cy="4336159"/>
          </a:xfrm>
          <a:prstGeom prst="rect">
            <a:avLst/>
          </a:prstGeom>
          <a:noFill/>
        </p:spPr>
      </p:pic>
      <p:sp>
        <p:nvSpPr>
          <p:cNvPr id="7" name="TextBox 6"/>
          <p:cNvSpPr txBox="1"/>
          <p:nvPr/>
        </p:nvSpPr>
        <p:spPr>
          <a:xfrm>
            <a:off x="304800" y="40005"/>
            <a:ext cx="7966348" cy="1938992"/>
          </a:xfrm>
          <a:prstGeom prst="rect">
            <a:avLst/>
          </a:prstGeom>
          <a:noFill/>
        </p:spPr>
        <p:txBody>
          <a:bodyPr wrap="none" rtlCol="0">
            <a:spAutoFit/>
          </a:bodyPr>
          <a:lstStyle/>
          <a:p>
            <a:r>
              <a:rPr lang="en-US" sz="4000" dirty="0" smtClean="0">
                <a:solidFill>
                  <a:schemeClr val="bg1"/>
                </a:solidFill>
              </a:rPr>
              <a:t>Hot QCD Physics and the </a:t>
            </a:r>
          </a:p>
          <a:p>
            <a:r>
              <a:rPr lang="en-US" sz="4000" dirty="0" smtClean="0">
                <a:solidFill>
                  <a:schemeClr val="bg1"/>
                </a:solidFill>
              </a:rPr>
              <a:t>                                Perfect Fluid Future</a:t>
            </a:r>
          </a:p>
          <a:p>
            <a:endParaRPr lang="en-US" sz="4000" dirty="0" smtClean="0">
              <a:solidFill>
                <a:schemeClr val="bg1"/>
              </a:solidFill>
            </a:endParaRPr>
          </a:p>
        </p:txBody>
      </p:sp>
      <p:sp>
        <p:nvSpPr>
          <p:cNvPr id="9" name="TextBox 8"/>
          <p:cNvSpPr txBox="1"/>
          <p:nvPr/>
        </p:nvSpPr>
        <p:spPr>
          <a:xfrm>
            <a:off x="228600" y="5715000"/>
            <a:ext cx="6611041" cy="1323439"/>
          </a:xfrm>
          <a:prstGeom prst="rect">
            <a:avLst/>
          </a:prstGeom>
          <a:noFill/>
        </p:spPr>
        <p:txBody>
          <a:bodyPr wrap="none" rtlCol="0">
            <a:spAutoFit/>
          </a:bodyPr>
          <a:lstStyle/>
          <a:p>
            <a:r>
              <a:rPr lang="en-US" sz="2000" dirty="0" smtClean="0">
                <a:solidFill>
                  <a:schemeClr val="bg1"/>
                </a:solidFill>
              </a:rPr>
              <a:t>Jamie Nagle (University of Colorado)</a:t>
            </a:r>
          </a:p>
          <a:p>
            <a:r>
              <a:rPr lang="en-US" sz="2000" dirty="0" smtClean="0">
                <a:solidFill>
                  <a:schemeClr val="bg1"/>
                </a:solidFill>
              </a:rPr>
              <a:t>Santa Fe, New Mexico</a:t>
            </a:r>
          </a:p>
          <a:p>
            <a:r>
              <a:rPr lang="en-US" sz="2000" dirty="0" smtClean="0">
                <a:solidFill>
                  <a:schemeClr val="bg1"/>
                </a:solidFill>
              </a:rPr>
              <a:t>APS Division of Nuclear Physics Meeting, October 28-31, 2015</a:t>
            </a:r>
          </a:p>
          <a:p>
            <a:endParaRPr lang="en-US" sz="2000" dirty="0" smtClean="0">
              <a:solidFill>
                <a:schemeClr val="bg1"/>
              </a:solidFill>
            </a:endParaRPr>
          </a:p>
        </p:txBody>
      </p:sp>
      <p:grpSp>
        <p:nvGrpSpPr>
          <p:cNvPr id="2" name="Group 12"/>
          <p:cNvGrpSpPr/>
          <p:nvPr/>
        </p:nvGrpSpPr>
        <p:grpSpPr>
          <a:xfrm>
            <a:off x="304800" y="1295400"/>
            <a:ext cx="7848600" cy="5410200"/>
            <a:chOff x="1046825" y="1295400"/>
            <a:chExt cx="5791200" cy="4343400"/>
          </a:xfrm>
        </p:grpSpPr>
        <p:pic>
          <p:nvPicPr>
            <p:cNvPr id="56322" name="Picture 2" descr="http://s3-media2.fl.yelpcdn.com/bphoto/kurZMIm_JZpokgqW8Bt6tg/o.jpg"/>
            <p:cNvPicPr>
              <a:picLocks noChangeAspect="1" noChangeArrowheads="1"/>
            </p:cNvPicPr>
            <p:nvPr/>
          </p:nvPicPr>
          <p:blipFill>
            <a:blip r:embed="rId3" cstate="print"/>
            <a:srcRect/>
            <a:stretch>
              <a:fillRect/>
            </a:stretch>
          </p:blipFill>
          <p:spPr bwMode="auto">
            <a:xfrm>
              <a:off x="1046825" y="1295400"/>
              <a:ext cx="5791200" cy="4343400"/>
            </a:xfrm>
            <a:prstGeom prst="rect">
              <a:avLst/>
            </a:prstGeom>
            <a:noFill/>
          </p:spPr>
        </p:pic>
        <p:sp>
          <p:nvSpPr>
            <p:cNvPr id="11" name="TextBox 10"/>
            <p:cNvSpPr txBox="1"/>
            <p:nvPr/>
          </p:nvSpPr>
          <p:spPr>
            <a:xfrm>
              <a:off x="3733800" y="2514600"/>
              <a:ext cx="1950983" cy="584775"/>
            </a:xfrm>
            <a:prstGeom prst="rect">
              <a:avLst/>
            </a:prstGeom>
            <a:noFill/>
          </p:spPr>
          <p:txBody>
            <a:bodyPr wrap="none" rtlCol="0">
              <a:spAutoFit/>
            </a:bodyPr>
            <a:lstStyle/>
            <a:p>
              <a:r>
                <a:rPr lang="en-US" sz="3200" b="1" dirty="0" smtClean="0">
                  <a:solidFill>
                    <a:srgbClr val="FFFF00"/>
                  </a:solidFill>
                  <a:effectLst>
                    <a:outerShdw blurRad="38100" dist="38100" dir="2700000" algn="tl">
                      <a:srgbClr val="000000">
                        <a:alpha val="43137"/>
                      </a:srgbClr>
                    </a:outerShdw>
                  </a:effectLst>
                </a:rPr>
                <a:t>Properties</a:t>
              </a:r>
            </a:p>
          </p:txBody>
        </p:sp>
        <p:sp>
          <p:nvSpPr>
            <p:cNvPr id="12" name="TextBox 11"/>
            <p:cNvSpPr txBox="1"/>
            <p:nvPr/>
          </p:nvSpPr>
          <p:spPr>
            <a:xfrm>
              <a:off x="3002017" y="4495800"/>
              <a:ext cx="1358064" cy="584775"/>
            </a:xfrm>
            <a:prstGeom prst="rect">
              <a:avLst/>
            </a:prstGeom>
            <a:noFill/>
          </p:spPr>
          <p:txBody>
            <a:bodyPr wrap="none" rtlCol="0">
              <a:spAutoFit/>
            </a:bodyPr>
            <a:lstStyle/>
            <a:p>
              <a:r>
                <a:rPr lang="en-US" sz="3200" b="1" dirty="0" smtClean="0">
                  <a:effectLst>
                    <a:outerShdw blurRad="38100" dist="38100" dir="2700000" algn="tl">
                      <a:srgbClr val="000000">
                        <a:alpha val="43137"/>
                      </a:srgbClr>
                    </a:outerShdw>
                  </a:effectLst>
                </a:rPr>
                <a:t>Phases</a:t>
              </a:r>
            </a:p>
          </p:txBody>
        </p:sp>
      </p:grpSp>
      <p:grpSp>
        <p:nvGrpSpPr>
          <p:cNvPr id="3" name="Group 14"/>
          <p:cNvGrpSpPr/>
          <p:nvPr/>
        </p:nvGrpSpPr>
        <p:grpSpPr>
          <a:xfrm>
            <a:off x="304800" y="1295400"/>
            <a:ext cx="7848600" cy="5410200"/>
            <a:chOff x="990600" y="1295400"/>
            <a:chExt cx="5791200" cy="4343400"/>
          </a:xfrm>
        </p:grpSpPr>
        <p:pic>
          <p:nvPicPr>
            <p:cNvPr id="16" name="Picture 2" descr="http://s3-media2.fl.yelpcdn.com/bphoto/kurZMIm_JZpokgqW8Bt6tg/o.jpg"/>
            <p:cNvPicPr>
              <a:picLocks noChangeAspect="1" noChangeArrowheads="1"/>
            </p:cNvPicPr>
            <p:nvPr/>
          </p:nvPicPr>
          <p:blipFill>
            <a:blip r:embed="rId3" cstate="print">
              <a:grayscl/>
            </a:blip>
            <a:srcRect/>
            <a:stretch>
              <a:fillRect/>
            </a:stretch>
          </p:blipFill>
          <p:spPr bwMode="auto">
            <a:xfrm>
              <a:off x="990600" y="1295400"/>
              <a:ext cx="5791200" cy="4343400"/>
            </a:xfrm>
            <a:prstGeom prst="rect">
              <a:avLst/>
            </a:prstGeom>
            <a:noFill/>
          </p:spPr>
        </p:pic>
        <p:sp>
          <p:nvSpPr>
            <p:cNvPr id="17" name="TextBox 16"/>
            <p:cNvSpPr txBox="1"/>
            <p:nvPr/>
          </p:nvSpPr>
          <p:spPr>
            <a:xfrm>
              <a:off x="3733800" y="2514600"/>
              <a:ext cx="1950983" cy="584775"/>
            </a:xfrm>
            <a:prstGeom prst="rect">
              <a:avLst/>
            </a:prstGeom>
            <a:noFill/>
          </p:spPr>
          <p:txBody>
            <a:bodyPr wrap="none" rtlCol="0">
              <a:spAutoFit/>
            </a:bodyPr>
            <a:lstStyle/>
            <a:p>
              <a:r>
                <a:rPr lang="en-US" sz="3200" b="1" dirty="0" smtClean="0">
                  <a:solidFill>
                    <a:schemeClr val="bg1"/>
                  </a:solidFill>
                  <a:effectLst>
                    <a:outerShdw blurRad="38100" dist="38100" dir="2700000" algn="tl">
                      <a:srgbClr val="000000">
                        <a:alpha val="43137"/>
                      </a:srgbClr>
                    </a:outerShdw>
                  </a:effectLst>
                </a:rPr>
                <a:t>Properties</a:t>
              </a:r>
            </a:p>
          </p:txBody>
        </p:sp>
        <p:sp>
          <p:nvSpPr>
            <p:cNvPr id="18" name="TextBox 17"/>
            <p:cNvSpPr txBox="1"/>
            <p:nvPr/>
          </p:nvSpPr>
          <p:spPr>
            <a:xfrm>
              <a:off x="3002017" y="4495800"/>
              <a:ext cx="1358064" cy="584775"/>
            </a:xfrm>
            <a:prstGeom prst="rect">
              <a:avLst/>
            </a:prstGeom>
            <a:noFill/>
          </p:spPr>
          <p:txBody>
            <a:bodyPr wrap="none" rtlCol="0">
              <a:spAutoFit/>
            </a:bodyPr>
            <a:lstStyle/>
            <a:p>
              <a:r>
                <a:rPr lang="en-US" sz="3200" b="1" dirty="0" smtClean="0">
                  <a:effectLst>
                    <a:outerShdw blurRad="38100" dist="38100" dir="2700000" algn="tl">
                      <a:srgbClr val="000000">
                        <a:alpha val="43137"/>
                      </a:srgbClr>
                    </a:outerShdw>
                  </a:effectLst>
                </a:rPr>
                <a:t>Phases</a:t>
              </a:r>
            </a:p>
          </p:txBody>
        </p:sp>
      </p:grpSp>
      <p:pic>
        <p:nvPicPr>
          <p:cNvPr id="56323" name="Picture 3"/>
          <p:cNvPicPr>
            <a:picLocks noChangeAspect="1" noChangeArrowheads="1"/>
          </p:cNvPicPr>
          <p:nvPr/>
        </p:nvPicPr>
        <p:blipFill>
          <a:blip r:embed="rId4" cstate="print"/>
          <a:srcRect l="3060"/>
          <a:stretch>
            <a:fillRect/>
          </a:stretch>
        </p:blipFill>
        <p:spPr bwMode="auto">
          <a:xfrm>
            <a:off x="152400" y="0"/>
            <a:ext cx="8686800" cy="2514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2466"/>
                                        </p:tgtEl>
                                        <p:attrNameLst>
                                          <p:attrName>style.visibility</p:attrName>
                                        </p:attrNameLst>
                                      </p:cBhvr>
                                      <p:to>
                                        <p:strVal val="visible"/>
                                      </p:to>
                                    </p:set>
                                    <p:animEffect transition="in" filter="wipe(left)">
                                      <p:cBhvr>
                                        <p:cTn id="7" dur="1000"/>
                                        <p:tgtEl>
                                          <p:spTgt spid="6246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563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xit" presetSubtype="8" fill="hold" nodeType="clickEffect">
                                  <p:stCondLst>
                                    <p:cond delay="0"/>
                                  </p:stCondLst>
                                  <p:childTnLst>
                                    <p:animEffect transition="out" filter="wipe(left)">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381000" y="152400"/>
            <a:ext cx="3352800" cy="2514600"/>
            <a:chOff x="304800" y="685800"/>
            <a:chExt cx="3352800" cy="2514600"/>
          </a:xfrm>
        </p:grpSpPr>
        <p:sp>
          <p:nvSpPr>
            <p:cNvPr id="7" name="Rectangle 6"/>
            <p:cNvSpPr/>
            <p:nvPr/>
          </p:nvSpPr>
          <p:spPr>
            <a:xfrm>
              <a:off x="304800" y="685800"/>
              <a:ext cx="3352800" cy="2514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http://www.quantumdiaries.org/wp-content/uploads/2012/01/qed_bbarGlue_sChannel.png"/>
            <p:cNvPicPr>
              <a:picLocks noChangeAspect="1" noChangeArrowheads="1"/>
            </p:cNvPicPr>
            <p:nvPr/>
          </p:nvPicPr>
          <p:blipFill>
            <a:blip r:embed="rId2" cstate="print"/>
            <a:srcRect l="77787" b="44781"/>
            <a:stretch>
              <a:fillRect/>
            </a:stretch>
          </p:blipFill>
          <p:spPr bwMode="auto">
            <a:xfrm rot="1217317">
              <a:off x="1196424" y="1403465"/>
              <a:ext cx="1371024" cy="1371600"/>
            </a:xfrm>
            <a:prstGeom prst="rect">
              <a:avLst/>
            </a:prstGeom>
            <a:noFill/>
          </p:spPr>
        </p:pic>
        <p:sp>
          <p:nvSpPr>
            <p:cNvPr id="8" name="Rectangle 7"/>
            <p:cNvSpPr/>
            <p:nvPr/>
          </p:nvSpPr>
          <p:spPr>
            <a:xfrm>
              <a:off x="990600" y="2133600"/>
              <a:ext cx="16002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rot="3618699">
              <a:off x="2386410" y="2017340"/>
              <a:ext cx="1016202" cy="1002001"/>
              <a:chOff x="6327803" y="2579399"/>
              <a:chExt cx="1016202" cy="1002001"/>
            </a:xfrm>
          </p:grpSpPr>
          <p:pic>
            <p:nvPicPr>
              <p:cNvPr id="9" name="Picture 2" descr="http://www.quantumdiaries.org/wp-content/uploads/2012/01/qed_bbarGlue_sChannel.png"/>
              <p:cNvPicPr>
                <a:picLocks noChangeAspect="1" noChangeArrowheads="1"/>
              </p:cNvPicPr>
              <p:nvPr/>
            </p:nvPicPr>
            <p:blipFill>
              <a:blip r:embed="rId2" cstate="print"/>
              <a:srcRect l="77963" r="5573" b="63592"/>
              <a:stretch>
                <a:fillRect/>
              </a:stretch>
            </p:blipFill>
            <p:spPr bwMode="auto">
              <a:xfrm rot="1067873">
                <a:off x="6327803" y="2579399"/>
                <a:ext cx="1016202" cy="904343"/>
              </a:xfrm>
              <a:prstGeom prst="rect">
                <a:avLst/>
              </a:prstGeom>
              <a:noFill/>
            </p:spPr>
          </p:pic>
          <p:sp>
            <p:nvSpPr>
              <p:cNvPr id="11" name="Rectangle 10"/>
              <p:cNvSpPr/>
              <p:nvPr/>
            </p:nvSpPr>
            <p:spPr>
              <a:xfrm>
                <a:off x="6400800" y="3276600"/>
                <a:ext cx="8382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Arrow Connector 13"/>
            <p:cNvCxnSpPr/>
            <p:nvPr/>
          </p:nvCxnSpPr>
          <p:spPr>
            <a:xfrm>
              <a:off x="533400" y="2133600"/>
              <a:ext cx="2971800" cy="1588"/>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990600" y="1828800"/>
              <a:ext cx="3048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381000" y="609600"/>
            <a:ext cx="2173993" cy="523220"/>
          </a:xfrm>
          <a:prstGeom prst="rect">
            <a:avLst/>
          </a:prstGeom>
          <a:noFill/>
        </p:spPr>
        <p:txBody>
          <a:bodyPr wrap="none" rtlCol="0">
            <a:spAutoFit/>
          </a:bodyPr>
          <a:lstStyle/>
          <a:p>
            <a:r>
              <a:rPr lang="en-US" sz="2800" dirty="0" smtClean="0">
                <a:solidFill>
                  <a:srgbClr val="00B050"/>
                </a:solidFill>
              </a:rPr>
              <a:t>Beauty Quark</a:t>
            </a:r>
          </a:p>
        </p:txBody>
      </p:sp>
      <p:sp>
        <p:nvSpPr>
          <p:cNvPr id="17" name="TextBox 16"/>
          <p:cNvSpPr txBox="1"/>
          <p:nvPr/>
        </p:nvSpPr>
        <p:spPr>
          <a:xfrm>
            <a:off x="-228600" y="2679918"/>
            <a:ext cx="4953000" cy="1815882"/>
          </a:xfrm>
          <a:prstGeom prst="rect">
            <a:avLst/>
          </a:prstGeom>
          <a:noFill/>
        </p:spPr>
        <p:txBody>
          <a:bodyPr wrap="square" rtlCol="0">
            <a:spAutoFit/>
          </a:bodyPr>
          <a:lstStyle/>
          <a:p>
            <a:pPr algn="ctr"/>
            <a:r>
              <a:rPr lang="en-US" sz="2800" dirty="0" smtClean="0">
                <a:solidFill>
                  <a:schemeClr val="bg1"/>
                </a:solidFill>
              </a:rPr>
              <a:t>Forward radiation </a:t>
            </a:r>
          </a:p>
          <a:p>
            <a:pPr algn="ctr"/>
            <a:r>
              <a:rPr lang="en-US" sz="2800" dirty="0" smtClean="0">
                <a:solidFill>
                  <a:schemeClr val="bg1"/>
                </a:solidFill>
              </a:rPr>
              <a:t>suppressed,  dead-cone.  </a:t>
            </a:r>
          </a:p>
          <a:p>
            <a:pPr algn="ctr"/>
            <a:r>
              <a:rPr lang="en-US" sz="2800" b="1" dirty="0" smtClean="0">
                <a:solidFill>
                  <a:srgbClr val="22FE22"/>
                </a:solidFill>
              </a:rPr>
              <a:t>Key handle on what is being scattered from in medium</a:t>
            </a:r>
          </a:p>
        </p:txBody>
      </p:sp>
      <p:pic>
        <p:nvPicPr>
          <p:cNvPr id="18" name="Picture 17" descr="figure_bjet_deadcone2.png"/>
          <p:cNvPicPr>
            <a:picLocks noChangeAspect="1"/>
          </p:cNvPicPr>
          <p:nvPr/>
        </p:nvPicPr>
        <p:blipFill>
          <a:blip r:embed="rId3" cstate="print"/>
          <a:stretch>
            <a:fillRect/>
          </a:stretch>
        </p:blipFill>
        <p:spPr>
          <a:xfrm>
            <a:off x="4421242" y="685800"/>
            <a:ext cx="4570358" cy="3657600"/>
          </a:xfrm>
          <a:prstGeom prst="rect">
            <a:avLst/>
          </a:prstGeom>
        </p:spPr>
      </p:pic>
      <p:sp>
        <p:nvSpPr>
          <p:cNvPr id="20" name="Rectangle 19"/>
          <p:cNvSpPr/>
          <p:nvPr/>
        </p:nvSpPr>
        <p:spPr>
          <a:xfrm>
            <a:off x="0" y="0"/>
            <a:ext cx="4038600" cy="685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953356" y="0"/>
            <a:ext cx="3371244" cy="584775"/>
          </a:xfrm>
          <a:prstGeom prst="rect">
            <a:avLst/>
          </a:prstGeom>
          <a:noFill/>
        </p:spPr>
        <p:txBody>
          <a:bodyPr wrap="none" rtlCol="0">
            <a:spAutoFit/>
          </a:bodyPr>
          <a:lstStyle/>
          <a:p>
            <a:r>
              <a:rPr lang="en-US" sz="3200" u="sng" dirty="0" smtClean="0">
                <a:solidFill>
                  <a:schemeClr val="bg1"/>
                </a:solidFill>
              </a:rPr>
              <a:t>Beauty-Tagged Jets</a:t>
            </a:r>
          </a:p>
        </p:txBody>
      </p:sp>
      <p:pic>
        <p:nvPicPr>
          <p:cNvPr id="125954" name="Picture 2"/>
          <p:cNvPicPr>
            <a:picLocks noChangeAspect="1" noChangeArrowheads="1"/>
          </p:cNvPicPr>
          <p:nvPr/>
        </p:nvPicPr>
        <p:blipFill>
          <a:blip r:embed="rId4" cstate="print"/>
          <a:srcRect l="25183" t="59375" r="43192" b="10417"/>
          <a:stretch>
            <a:fillRect/>
          </a:stretch>
        </p:blipFill>
        <p:spPr bwMode="auto">
          <a:xfrm>
            <a:off x="76200" y="4572000"/>
            <a:ext cx="4114800" cy="2209800"/>
          </a:xfrm>
          <a:prstGeom prst="rect">
            <a:avLst/>
          </a:prstGeom>
          <a:noFill/>
          <a:ln w="9525">
            <a:noFill/>
            <a:miter lim="800000"/>
            <a:headEnd/>
            <a:tailEnd/>
          </a:ln>
        </p:spPr>
      </p:pic>
      <p:sp>
        <p:nvSpPr>
          <p:cNvPr id="22" name="TextBox 21"/>
          <p:cNvSpPr txBox="1"/>
          <p:nvPr/>
        </p:nvSpPr>
        <p:spPr>
          <a:xfrm>
            <a:off x="4419600" y="4737318"/>
            <a:ext cx="4572000" cy="1815882"/>
          </a:xfrm>
          <a:prstGeom prst="rect">
            <a:avLst/>
          </a:prstGeom>
          <a:noFill/>
        </p:spPr>
        <p:txBody>
          <a:bodyPr wrap="square" rtlCol="0">
            <a:spAutoFit/>
          </a:bodyPr>
          <a:lstStyle/>
          <a:p>
            <a:pPr algn="ctr"/>
            <a:r>
              <a:rPr lang="en-US" sz="2800" dirty="0" smtClean="0">
                <a:solidFill>
                  <a:srgbClr val="FFFF00"/>
                </a:solidFill>
              </a:rPr>
              <a:t>EIC will test </a:t>
            </a:r>
            <a:r>
              <a:rPr lang="en-US" sz="2800" dirty="0" err="1" smtClean="0">
                <a:solidFill>
                  <a:srgbClr val="FFFF00"/>
                </a:solidFill>
              </a:rPr>
              <a:t>parton</a:t>
            </a:r>
            <a:r>
              <a:rPr lang="en-US" sz="2800" dirty="0" smtClean="0">
                <a:solidFill>
                  <a:srgbClr val="FFFF00"/>
                </a:solidFill>
              </a:rPr>
              <a:t> energy loss in cold nuclear matter, and with specific tag on </a:t>
            </a:r>
            <a:r>
              <a:rPr lang="en-US" sz="2800" dirty="0" err="1" smtClean="0">
                <a:solidFill>
                  <a:srgbClr val="FFFF00"/>
                </a:solidFill>
              </a:rPr>
              <a:t>virtuality</a:t>
            </a:r>
            <a:r>
              <a:rPr lang="en-US" sz="2800" dirty="0" smtClean="0">
                <a:solidFill>
                  <a:srgbClr val="FFFF00"/>
                </a:solidFill>
              </a:rPr>
              <a:t> (charm quarks too)!</a:t>
            </a:r>
          </a:p>
        </p:txBody>
      </p:sp>
      <p:sp>
        <p:nvSpPr>
          <p:cNvPr id="21" name="Oval 20"/>
          <p:cNvSpPr/>
          <p:nvPr/>
        </p:nvSpPr>
        <p:spPr>
          <a:xfrm>
            <a:off x="228600" y="4953000"/>
            <a:ext cx="3429000" cy="5334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3124200" y="1143000"/>
            <a:ext cx="5334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a:stCxn id="24" idx="0"/>
          </p:cNvCxnSpPr>
          <p:nvPr/>
        </p:nvCxnSpPr>
        <p:spPr>
          <a:xfrm rot="16200000" flipH="1" flipV="1">
            <a:off x="2114550" y="323850"/>
            <a:ext cx="457200" cy="20955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24" idx="4"/>
          </p:cNvCxnSpPr>
          <p:nvPr/>
        </p:nvCxnSpPr>
        <p:spPr>
          <a:xfrm rot="5400000" flipH="1">
            <a:off x="2076450" y="742950"/>
            <a:ext cx="457200" cy="21717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3276600" y="1371600"/>
            <a:ext cx="304800" cy="533400"/>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a:stCxn id="30" idx="0"/>
          </p:cNvCxnSpPr>
          <p:nvPr/>
        </p:nvCxnSpPr>
        <p:spPr>
          <a:xfrm rot="16200000" flipH="1" flipV="1">
            <a:off x="2324100" y="495300"/>
            <a:ext cx="228600" cy="19812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30" idx="4"/>
          </p:cNvCxnSpPr>
          <p:nvPr/>
        </p:nvCxnSpPr>
        <p:spPr>
          <a:xfrm rot="5400000" flipH="1">
            <a:off x="2247900" y="723900"/>
            <a:ext cx="304800" cy="20574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595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1" grpId="0" animBg="1"/>
      <p:bldP spid="24" grpId="0" animBg="1"/>
      <p:bldP spid="3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2417074" y="2514600"/>
            <a:ext cx="6726926" cy="4114800"/>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a:stretch>
            <a:fillRect/>
          </a:stretch>
        </p:blipFill>
        <p:spPr bwMode="auto">
          <a:xfrm>
            <a:off x="0" y="0"/>
            <a:ext cx="4020833" cy="510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1"/>
          <p:cNvPicPr>
            <a:picLocks noChangeAspect="1" noChangeArrowheads="1"/>
          </p:cNvPicPr>
          <p:nvPr/>
        </p:nvPicPr>
        <p:blipFill>
          <a:blip r:embed="rId3" cstate="print"/>
          <a:srcRect r="51667"/>
          <a:stretch>
            <a:fillRect/>
          </a:stretch>
        </p:blipFill>
        <p:spPr bwMode="auto">
          <a:xfrm>
            <a:off x="0" y="754438"/>
            <a:ext cx="4419600" cy="2826962"/>
          </a:xfrm>
          <a:prstGeom prst="rect">
            <a:avLst/>
          </a:prstGeom>
          <a:noFill/>
          <a:ln w="9525">
            <a:noFill/>
            <a:miter lim="800000"/>
            <a:headEnd/>
            <a:tailEnd/>
          </a:ln>
        </p:spPr>
      </p:pic>
      <p:sp>
        <p:nvSpPr>
          <p:cNvPr id="15" name="TextBox 14"/>
          <p:cNvSpPr txBox="1"/>
          <p:nvPr/>
        </p:nvSpPr>
        <p:spPr>
          <a:xfrm>
            <a:off x="2498770" y="0"/>
            <a:ext cx="3902030" cy="584775"/>
          </a:xfrm>
          <a:prstGeom prst="rect">
            <a:avLst/>
          </a:prstGeom>
          <a:noFill/>
        </p:spPr>
        <p:txBody>
          <a:bodyPr wrap="none" rtlCol="0">
            <a:spAutoFit/>
          </a:bodyPr>
          <a:lstStyle/>
          <a:p>
            <a:r>
              <a:rPr lang="en-US" sz="3200" u="sng" dirty="0" smtClean="0">
                <a:solidFill>
                  <a:schemeClr val="bg1"/>
                </a:solidFill>
              </a:rPr>
              <a:t>Emergent Phenomena</a:t>
            </a:r>
          </a:p>
        </p:txBody>
      </p:sp>
      <p:sp>
        <p:nvSpPr>
          <p:cNvPr id="17" name="TextBox 16"/>
          <p:cNvSpPr txBox="1"/>
          <p:nvPr/>
        </p:nvSpPr>
        <p:spPr>
          <a:xfrm>
            <a:off x="0" y="3934867"/>
            <a:ext cx="4343400" cy="2846933"/>
          </a:xfrm>
          <a:prstGeom prst="rect">
            <a:avLst/>
          </a:prstGeom>
          <a:noFill/>
        </p:spPr>
        <p:txBody>
          <a:bodyPr wrap="square" rtlCol="0">
            <a:spAutoFit/>
          </a:bodyPr>
          <a:lstStyle/>
          <a:p>
            <a:pPr algn="ctr"/>
            <a:r>
              <a:rPr lang="en-US" sz="2800" dirty="0" smtClean="0">
                <a:solidFill>
                  <a:schemeClr val="bg1"/>
                </a:solidFill>
              </a:rPr>
              <a:t>Discovery of QGP as perfect fluid was huge!</a:t>
            </a:r>
          </a:p>
          <a:p>
            <a:pPr algn="ctr"/>
            <a:r>
              <a:rPr lang="en-US" sz="1100" dirty="0" smtClean="0">
                <a:solidFill>
                  <a:schemeClr val="bg1"/>
                </a:solidFill>
              </a:rPr>
              <a:t> </a:t>
            </a:r>
          </a:p>
          <a:p>
            <a:pPr algn="ctr"/>
            <a:r>
              <a:rPr lang="en-US" sz="2800" dirty="0" smtClean="0">
                <a:solidFill>
                  <a:srgbClr val="FFFF00"/>
                </a:solidFill>
              </a:rPr>
              <a:t>We know a lot about how QGP behaves, </a:t>
            </a:r>
          </a:p>
          <a:p>
            <a:pPr algn="ctr"/>
            <a:r>
              <a:rPr lang="en-US" sz="2800" dirty="0" smtClean="0">
                <a:solidFill>
                  <a:srgbClr val="FFFF00"/>
                </a:solidFill>
              </a:rPr>
              <a:t>but not so much about how it really works.</a:t>
            </a:r>
          </a:p>
        </p:txBody>
      </p:sp>
      <p:pic>
        <p:nvPicPr>
          <p:cNvPr id="6" name="Picture 1"/>
          <p:cNvPicPr>
            <a:picLocks noChangeAspect="1" noChangeArrowheads="1"/>
          </p:cNvPicPr>
          <p:nvPr/>
        </p:nvPicPr>
        <p:blipFill>
          <a:blip r:embed="rId3" cstate="print"/>
          <a:srcRect l="49167"/>
          <a:stretch>
            <a:fillRect/>
          </a:stretch>
        </p:blipFill>
        <p:spPr bwMode="auto">
          <a:xfrm>
            <a:off x="4419600" y="3886200"/>
            <a:ext cx="4648200" cy="2826962"/>
          </a:xfrm>
          <a:prstGeom prst="rect">
            <a:avLst/>
          </a:prstGeom>
          <a:noFill/>
          <a:ln w="9525">
            <a:noFill/>
            <a:miter lim="800000"/>
            <a:headEnd/>
            <a:tailEnd/>
          </a:ln>
        </p:spPr>
      </p:pic>
      <p:sp>
        <p:nvSpPr>
          <p:cNvPr id="7" name="TextBox 6"/>
          <p:cNvSpPr txBox="1"/>
          <p:nvPr/>
        </p:nvSpPr>
        <p:spPr>
          <a:xfrm>
            <a:off x="4648200" y="762000"/>
            <a:ext cx="4267200" cy="2431435"/>
          </a:xfrm>
          <a:prstGeom prst="rect">
            <a:avLst/>
          </a:prstGeom>
          <a:noFill/>
        </p:spPr>
        <p:txBody>
          <a:bodyPr wrap="square" rtlCol="0">
            <a:spAutoFit/>
          </a:bodyPr>
          <a:lstStyle/>
          <a:p>
            <a:pPr algn="ctr"/>
            <a:r>
              <a:rPr lang="en-US" sz="2800" dirty="0" smtClean="0">
                <a:solidFill>
                  <a:schemeClr val="bg1"/>
                </a:solidFill>
              </a:rPr>
              <a:t>Discovery of High </a:t>
            </a:r>
            <a:r>
              <a:rPr lang="en-US" sz="2800" dirty="0" err="1" smtClean="0">
                <a:solidFill>
                  <a:schemeClr val="bg1"/>
                </a:solidFill>
              </a:rPr>
              <a:t>T</a:t>
            </a:r>
            <a:r>
              <a:rPr lang="en-US" sz="2800" baseline="-25000" dirty="0" err="1" smtClean="0">
                <a:solidFill>
                  <a:schemeClr val="bg1"/>
                </a:solidFill>
              </a:rPr>
              <a:t>c</a:t>
            </a:r>
            <a:r>
              <a:rPr lang="en-US" sz="2800" dirty="0" smtClean="0">
                <a:solidFill>
                  <a:schemeClr val="bg1"/>
                </a:solidFill>
              </a:rPr>
              <a:t> Superconductors was huge!</a:t>
            </a:r>
          </a:p>
          <a:p>
            <a:pPr algn="ctr"/>
            <a:r>
              <a:rPr lang="en-US" sz="1200" dirty="0" smtClean="0">
                <a:solidFill>
                  <a:srgbClr val="FFFF00"/>
                </a:solidFill>
              </a:rPr>
              <a:t> </a:t>
            </a:r>
          </a:p>
          <a:p>
            <a:pPr algn="ctr"/>
            <a:r>
              <a:rPr lang="en-US" sz="2800" dirty="0" smtClean="0">
                <a:solidFill>
                  <a:srgbClr val="FFFF00"/>
                </a:solidFill>
              </a:rPr>
              <a:t>However, we still do not know what really </a:t>
            </a:r>
          </a:p>
          <a:p>
            <a:pPr algn="ctr"/>
            <a:r>
              <a:rPr lang="en-US" sz="2800" dirty="0" smtClean="0">
                <a:solidFill>
                  <a:srgbClr val="FFFF00"/>
                </a:solidFill>
              </a:rPr>
              <a:t>carries the charge.</a:t>
            </a:r>
          </a:p>
        </p:txBody>
      </p:sp>
      <p:sp>
        <p:nvSpPr>
          <p:cNvPr id="8" name="TextBox 7"/>
          <p:cNvSpPr txBox="1"/>
          <p:nvPr/>
        </p:nvSpPr>
        <p:spPr>
          <a:xfrm>
            <a:off x="0" y="609600"/>
            <a:ext cx="9144000" cy="3108543"/>
          </a:xfrm>
          <a:prstGeom prst="rect">
            <a:avLst/>
          </a:prstGeom>
          <a:solidFill>
            <a:schemeClr val="tx1">
              <a:lumMod val="85000"/>
              <a:lumOff val="15000"/>
            </a:schemeClr>
          </a:solidFill>
          <a:ln w="57150">
            <a:solidFill>
              <a:schemeClr val="bg1">
                <a:lumMod val="95000"/>
              </a:schemeClr>
            </a:solidFill>
          </a:ln>
        </p:spPr>
        <p:txBody>
          <a:bodyPr wrap="square" rtlCol="0">
            <a:spAutoFit/>
          </a:bodyPr>
          <a:lstStyle/>
          <a:p>
            <a:pPr algn="ctr"/>
            <a:r>
              <a:rPr lang="en-US" sz="2800" dirty="0" smtClean="0">
                <a:solidFill>
                  <a:srgbClr val="FFCCFF"/>
                </a:solidFill>
              </a:rPr>
              <a:t>Now it is critical to probe QGP (High </a:t>
            </a:r>
            <a:r>
              <a:rPr lang="en-US" sz="2800" dirty="0" err="1" smtClean="0">
                <a:solidFill>
                  <a:srgbClr val="FFCCFF"/>
                </a:solidFill>
              </a:rPr>
              <a:t>T</a:t>
            </a:r>
            <a:r>
              <a:rPr lang="en-US" sz="2800" baseline="-25000" dirty="0" err="1" smtClean="0">
                <a:solidFill>
                  <a:srgbClr val="FFCCFF"/>
                </a:solidFill>
              </a:rPr>
              <a:t>c</a:t>
            </a:r>
            <a:r>
              <a:rPr lang="en-US" sz="2800" dirty="0" smtClean="0">
                <a:solidFill>
                  <a:srgbClr val="FFCCFF"/>
                </a:solidFill>
              </a:rPr>
              <a:t> Superconductors) </a:t>
            </a:r>
          </a:p>
          <a:p>
            <a:pPr algn="ctr"/>
            <a:r>
              <a:rPr lang="en-US" sz="2800" dirty="0" smtClean="0">
                <a:solidFill>
                  <a:srgbClr val="FFCCFF"/>
                </a:solidFill>
              </a:rPr>
              <a:t>at different length scales and </a:t>
            </a:r>
          </a:p>
          <a:p>
            <a:pPr algn="ctr"/>
            <a:r>
              <a:rPr lang="en-US" sz="2800" dirty="0" smtClean="0">
                <a:solidFill>
                  <a:srgbClr val="FFCCFF"/>
                </a:solidFill>
              </a:rPr>
              <a:t>change the net baryon density (doping) to get full insight.</a:t>
            </a:r>
          </a:p>
          <a:p>
            <a:pPr algn="ctr"/>
            <a:endParaRPr lang="en-US" sz="2800" dirty="0" smtClean="0">
              <a:solidFill>
                <a:srgbClr val="FFCCFF"/>
              </a:solidFill>
            </a:endParaRPr>
          </a:p>
          <a:p>
            <a:pPr algn="ctr"/>
            <a:endParaRPr lang="en-US" sz="2800" dirty="0" smtClean="0">
              <a:solidFill>
                <a:srgbClr val="FFCCFF"/>
              </a:solidFill>
            </a:endParaRPr>
          </a:p>
          <a:p>
            <a:pPr algn="ctr"/>
            <a:endParaRPr lang="en-US" sz="2800" dirty="0" smtClean="0">
              <a:solidFill>
                <a:srgbClr val="FFCCFF"/>
              </a:solidFill>
            </a:endParaRPr>
          </a:p>
          <a:p>
            <a:pPr algn="ctr"/>
            <a:endParaRPr lang="en-US" sz="2800" dirty="0" smtClean="0">
              <a:solidFill>
                <a:srgbClr val="FFCCFF"/>
              </a:solidFill>
            </a:endParaRPr>
          </a:p>
        </p:txBody>
      </p:sp>
      <p:pic>
        <p:nvPicPr>
          <p:cNvPr id="48129" name="Picture 1"/>
          <p:cNvPicPr>
            <a:picLocks noChangeAspect="1" noChangeArrowheads="1"/>
          </p:cNvPicPr>
          <p:nvPr/>
        </p:nvPicPr>
        <p:blipFill>
          <a:blip r:embed="rId4" cstate="print"/>
          <a:srcRect/>
          <a:stretch>
            <a:fillRect/>
          </a:stretch>
        </p:blipFill>
        <p:spPr bwMode="auto">
          <a:xfrm>
            <a:off x="1752600" y="1963986"/>
            <a:ext cx="5981700" cy="169361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1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3733800"/>
            <a:ext cx="9144000" cy="3124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Critical Knobs to Turn</a:t>
            </a:r>
            <a:endParaRPr lang="en-US" dirty="0"/>
          </a:p>
        </p:txBody>
      </p:sp>
      <p:pic>
        <p:nvPicPr>
          <p:cNvPr id="197634" name="Picture 2"/>
          <p:cNvPicPr>
            <a:picLocks noChangeAspect="1" noChangeArrowheads="1"/>
          </p:cNvPicPr>
          <p:nvPr/>
        </p:nvPicPr>
        <p:blipFill>
          <a:blip r:embed="rId2" cstate="print"/>
          <a:srcRect/>
          <a:stretch>
            <a:fillRect/>
          </a:stretch>
        </p:blipFill>
        <p:spPr bwMode="auto">
          <a:xfrm>
            <a:off x="933450" y="304800"/>
            <a:ext cx="7277100" cy="3105150"/>
          </a:xfrm>
          <a:prstGeom prst="rect">
            <a:avLst/>
          </a:prstGeom>
          <a:noFill/>
          <a:ln w="9525">
            <a:noFill/>
            <a:miter lim="800000"/>
            <a:headEnd/>
            <a:tailEnd/>
          </a:ln>
        </p:spPr>
      </p:pic>
      <p:pic>
        <p:nvPicPr>
          <p:cNvPr id="197635" name="Picture 3"/>
          <p:cNvPicPr>
            <a:picLocks noChangeAspect="1" noChangeArrowheads="1"/>
          </p:cNvPicPr>
          <p:nvPr/>
        </p:nvPicPr>
        <p:blipFill>
          <a:blip r:embed="rId3" cstate="print"/>
          <a:srcRect/>
          <a:stretch>
            <a:fillRect/>
          </a:stretch>
        </p:blipFill>
        <p:spPr bwMode="auto">
          <a:xfrm>
            <a:off x="823913" y="3733800"/>
            <a:ext cx="7496175" cy="1733550"/>
          </a:xfrm>
          <a:prstGeom prst="rect">
            <a:avLst/>
          </a:prstGeom>
          <a:noFill/>
          <a:ln w="9525">
            <a:noFill/>
            <a:miter lim="800000"/>
            <a:headEnd/>
            <a:tailEnd/>
          </a:ln>
        </p:spPr>
      </p:pic>
      <p:sp>
        <p:nvSpPr>
          <p:cNvPr id="8" name="TextBox 7"/>
          <p:cNvSpPr txBox="1"/>
          <p:nvPr/>
        </p:nvSpPr>
        <p:spPr>
          <a:xfrm>
            <a:off x="228600" y="5276671"/>
            <a:ext cx="3048000" cy="1200329"/>
          </a:xfrm>
          <a:prstGeom prst="rect">
            <a:avLst/>
          </a:prstGeom>
          <a:noFill/>
        </p:spPr>
        <p:txBody>
          <a:bodyPr wrap="square" rtlCol="0">
            <a:spAutoFit/>
          </a:bodyPr>
          <a:lstStyle/>
          <a:p>
            <a:r>
              <a:rPr lang="en-US" sz="2400" dirty="0" smtClean="0">
                <a:solidFill>
                  <a:srgbClr val="C00000"/>
                </a:solidFill>
              </a:rPr>
              <a:t>Can we observe the strongest coupling near </a:t>
            </a:r>
            <a:r>
              <a:rPr lang="en-US" sz="2400" dirty="0" err="1" smtClean="0">
                <a:solidFill>
                  <a:srgbClr val="C00000"/>
                </a:solidFill>
              </a:rPr>
              <a:t>T</a:t>
            </a:r>
            <a:r>
              <a:rPr lang="en-US" sz="2400" baseline="-25000" dirty="0" err="1" smtClean="0">
                <a:solidFill>
                  <a:srgbClr val="C00000"/>
                </a:solidFill>
              </a:rPr>
              <a:t>c</a:t>
            </a:r>
            <a:r>
              <a:rPr lang="en-US" sz="2400" dirty="0" smtClean="0">
                <a:solidFill>
                  <a:srgbClr val="C00000"/>
                </a:solidFill>
              </a:rPr>
              <a:t> definitively</a:t>
            </a:r>
            <a:endParaRPr lang="en-US" sz="2400" dirty="0">
              <a:solidFill>
                <a:srgbClr val="C00000"/>
              </a:solidFill>
            </a:endParaRPr>
          </a:p>
        </p:txBody>
      </p:sp>
      <p:sp>
        <p:nvSpPr>
          <p:cNvPr id="9" name="TextBox 8"/>
          <p:cNvSpPr txBox="1"/>
          <p:nvPr/>
        </p:nvSpPr>
        <p:spPr>
          <a:xfrm>
            <a:off x="6400800" y="5334000"/>
            <a:ext cx="2819400" cy="1569660"/>
          </a:xfrm>
          <a:prstGeom prst="rect">
            <a:avLst/>
          </a:prstGeom>
          <a:noFill/>
        </p:spPr>
        <p:txBody>
          <a:bodyPr wrap="square" rtlCol="0">
            <a:spAutoFit/>
          </a:bodyPr>
          <a:lstStyle/>
          <a:p>
            <a:pPr algn="ctr"/>
            <a:r>
              <a:rPr lang="en-US" sz="2400" dirty="0" smtClean="0">
                <a:solidFill>
                  <a:schemeClr val="tx2"/>
                </a:solidFill>
              </a:rPr>
              <a:t>What are the inner workings? </a:t>
            </a:r>
          </a:p>
          <a:p>
            <a:pPr algn="ctr"/>
            <a:r>
              <a:rPr lang="en-US" sz="2400" dirty="0" smtClean="0">
                <a:solidFill>
                  <a:schemeClr val="tx2"/>
                </a:solidFill>
              </a:rPr>
              <a:t>(</a:t>
            </a:r>
            <a:r>
              <a:rPr lang="en-US" sz="2400" dirty="0" err="1" smtClean="0">
                <a:solidFill>
                  <a:schemeClr val="tx2"/>
                </a:solidFill>
              </a:rPr>
              <a:t>quasiparticles</a:t>
            </a:r>
            <a:r>
              <a:rPr lang="en-US" sz="2400" dirty="0" smtClean="0">
                <a:solidFill>
                  <a:schemeClr val="tx2"/>
                </a:solidFill>
              </a:rPr>
              <a:t>, fields, modes)</a:t>
            </a:r>
            <a:endParaRPr lang="en-US" sz="2400" dirty="0">
              <a:solidFill>
                <a:schemeClr val="tx2"/>
              </a:solidFill>
            </a:endParaRPr>
          </a:p>
        </p:txBody>
      </p:sp>
      <p:sp>
        <p:nvSpPr>
          <p:cNvPr id="11" name="TextBox 10"/>
          <p:cNvSpPr txBox="1"/>
          <p:nvPr/>
        </p:nvSpPr>
        <p:spPr>
          <a:xfrm>
            <a:off x="3048000" y="5029200"/>
            <a:ext cx="3200400" cy="1200329"/>
          </a:xfrm>
          <a:prstGeom prst="rect">
            <a:avLst/>
          </a:prstGeom>
          <a:noFill/>
        </p:spPr>
        <p:txBody>
          <a:bodyPr wrap="square" rtlCol="0">
            <a:spAutoFit/>
          </a:bodyPr>
          <a:lstStyle/>
          <a:p>
            <a:pPr algn="ctr"/>
            <a:r>
              <a:rPr lang="en-US" sz="2400" dirty="0" smtClean="0">
                <a:solidFill>
                  <a:srgbClr val="FF0000"/>
                </a:solidFill>
              </a:rPr>
              <a:t>How do the </a:t>
            </a:r>
            <a:r>
              <a:rPr lang="en-US" sz="2400" dirty="0" err="1" smtClean="0">
                <a:solidFill>
                  <a:srgbClr val="FF0000"/>
                </a:solidFill>
              </a:rPr>
              <a:t>parton</a:t>
            </a:r>
            <a:r>
              <a:rPr lang="en-US" sz="2400" dirty="0" smtClean="0">
                <a:solidFill>
                  <a:srgbClr val="FF0000"/>
                </a:solidFill>
              </a:rPr>
              <a:t> shower and medium evolve together?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419600" y="838200"/>
            <a:ext cx="4724400" cy="2416046"/>
          </a:xfrm>
          <a:prstGeom prst="rect">
            <a:avLst/>
          </a:prstGeom>
          <a:noFill/>
        </p:spPr>
        <p:txBody>
          <a:bodyPr wrap="square" rtlCol="0">
            <a:spAutoFit/>
          </a:bodyPr>
          <a:lstStyle/>
          <a:p>
            <a:pPr algn="ctr"/>
            <a:r>
              <a:rPr lang="en-US" sz="2800" dirty="0" smtClean="0">
                <a:solidFill>
                  <a:schemeClr val="bg1">
                    <a:lumMod val="85000"/>
                  </a:schemeClr>
                </a:solidFill>
              </a:rPr>
              <a:t>Less J/</a:t>
            </a:r>
            <a:r>
              <a:rPr lang="en-US" sz="2800" dirty="0" smtClean="0">
                <a:solidFill>
                  <a:schemeClr val="bg1">
                    <a:lumMod val="85000"/>
                  </a:schemeClr>
                </a:solidFill>
                <a:latin typeface="Symbol" pitchFamily="18" charset="2"/>
              </a:rPr>
              <a:t>y</a:t>
            </a:r>
            <a:r>
              <a:rPr lang="en-US" sz="2800" dirty="0" smtClean="0">
                <a:solidFill>
                  <a:schemeClr val="bg1">
                    <a:lumMod val="85000"/>
                  </a:schemeClr>
                </a:solidFill>
              </a:rPr>
              <a:t> suppression at LHC with higher temperature</a:t>
            </a:r>
          </a:p>
          <a:p>
            <a:pPr algn="ctr"/>
            <a:r>
              <a:rPr lang="en-US" sz="1100" dirty="0" smtClean="0">
                <a:solidFill>
                  <a:srgbClr val="FFFF00"/>
                </a:solidFill>
              </a:rPr>
              <a:t> </a:t>
            </a:r>
          </a:p>
          <a:p>
            <a:pPr algn="ctr"/>
            <a:r>
              <a:rPr lang="en-US" sz="2800" dirty="0" smtClean="0">
                <a:solidFill>
                  <a:srgbClr val="FFFF00"/>
                </a:solidFill>
              </a:rPr>
              <a:t>Charm recombination dominant effect, not screening.</a:t>
            </a:r>
          </a:p>
          <a:p>
            <a:pPr algn="ctr"/>
            <a:r>
              <a:rPr lang="en-US" sz="2800" u="sng" dirty="0" smtClean="0">
                <a:solidFill>
                  <a:srgbClr val="FFFF00"/>
                </a:solidFill>
              </a:rPr>
              <a:t>Color conductivity in QGP!</a:t>
            </a:r>
          </a:p>
        </p:txBody>
      </p:sp>
      <p:sp>
        <p:nvSpPr>
          <p:cNvPr id="7" name="TextBox 6"/>
          <p:cNvSpPr txBox="1"/>
          <p:nvPr/>
        </p:nvSpPr>
        <p:spPr>
          <a:xfrm>
            <a:off x="2133600" y="101025"/>
            <a:ext cx="5643917" cy="584775"/>
          </a:xfrm>
          <a:prstGeom prst="rect">
            <a:avLst/>
          </a:prstGeom>
          <a:noFill/>
        </p:spPr>
        <p:txBody>
          <a:bodyPr wrap="none" rtlCol="0">
            <a:spAutoFit/>
          </a:bodyPr>
          <a:lstStyle/>
          <a:p>
            <a:r>
              <a:rPr lang="en-US" sz="3200" u="sng" dirty="0" smtClean="0">
                <a:solidFill>
                  <a:schemeClr val="bg1"/>
                </a:solidFill>
              </a:rPr>
              <a:t>Heavy </a:t>
            </a:r>
            <a:r>
              <a:rPr lang="en-US" sz="3200" u="sng" dirty="0" err="1" smtClean="0">
                <a:solidFill>
                  <a:schemeClr val="bg1"/>
                </a:solidFill>
              </a:rPr>
              <a:t>Quarkonia</a:t>
            </a:r>
            <a:r>
              <a:rPr lang="en-US" sz="3200" u="sng" dirty="0" smtClean="0">
                <a:solidFill>
                  <a:schemeClr val="bg1"/>
                </a:solidFill>
              </a:rPr>
              <a:t> Recombination</a:t>
            </a:r>
          </a:p>
        </p:txBody>
      </p:sp>
      <p:pic>
        <p:nvPicPr>
          <p:cNvPr id="54274" name="Picture 2"/>
          <p:cNvPicPr>
            <a:picLocks noChangeAspect="1" noChangeArrowheads="1"/>
          </p:cNvPicPr>
          <p:nvPr/>
        </p:nvPicPr>
        <p:blipFill>
          <a:blip r:embed="rId2" cstate="print"/>
          <a:srcRect l="50803" t="30895" r="32064" b="45833"/>
          <a:stretch>
            <a:fillRect/>
          </a:stretch>
        </p:blipFill>
        <p:spPr bwMode="auto">
          <a:xfrm>
            <a:off x="4724400" y="3352800"/>
            <a:ext cx="4191000" cy="3200400"/>
          </a:xfrm>
          <a:prstGeom prst="rect">
            <a:avLst/>
          </a:prstGeom>
          <a:noFill/>
          <a:ln w="9525">
            <a:noFill/>
            <a:miter lim="800000"/>
            <a:headEnd/>
            <a:tailEnd/>
          </a:ln>
        </p:spPr>
      </p:pic>
      <p:sp>
        <p:nvSpPr>
          <p:cNvPr id="10" name="Oval 9"/>
          <p:cNvSpPr/>
          <p:nvPr/>
        </p:nvSpPr>
        <p:spPr>
          <a:xfrm>
            <a:off x="7446264" y="4724400"/>
            <a:ext cx="457200" cy="4572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C</a:t>
            </a:r>
            <a:endParaRPr lang="en-US" sz="2800" b="1" dirty="0">
              <a:solidFill>
                <a:schemeClr val="bg1"/>
              </a:solidFill>
            </a:endParaRPr>
          </a:p>
        </p:txBody>
      </p:sp>
      <p:sp>
        <p:nvSpPr>
          <p:cNvPr id="11" name="Oval 10"/>
          <p:cNvSpPr/>
          <p:nvPr/>
        </p:nvSpPr>
        <p:spPr>
          <a:xfrm>
            <a:off x="7903464" y="51054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C</a:t>
            </a:r>
            <a:endParaRPr lang="en-US" sz="2800" b="1" dirty="0">
              <a:solidFill>
                <a:schemeClr val="tx1"/>
              </a:solidFill>
            </a:endParaRPr>
          </a:p>
        </p:txBody>
      </p:sp>
      <p:cxnSp>
        <p:nvCxnSpPr>
          <p:cNvPr id="13" name="Straight Connector 12"/>
          <p:cNvCxnSpPr/>
          <p:nvPr/>
        </p:nvCxnSpPr>
        <p:spPr>
          <a:xfrm>
            <a:off x="7598664" y="4800600"/>
            <a:ext cx="228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228600" y="914400"/>
            <a:ext cx="4248425" cy="4038600"/>
            <a:chOff x="228600" y="914400"/>
            <a:chExt cx="5252598" cy="4800600"/>
          </a:xfrm>
        </p:grpSpPr>
        <p:sp>
          <p:nvSpPr>
            <p:cNvPr id="18" name="Rectangle 17"/>
            <p:cNvSpPr/>
            <p:nvPr/>
          </p:nvSpPr>
          <p:spPr>
            <a:xfrm>
              <a:off x="228600" y="914400"/>
              <a:ext cx="5181600" cy="480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9" name="Picture 3"/>
            <p:cNvPicPr>
              <a:picLocks noChangeAspect="1" noChangeArrowheads="1"/>
            </p:cNvPicPr>
            <p:nvPr/>
          </p:nvPicPr>
          <p:blipFill>
            <a:blip r:embed="rId3" cstate="print"/>
            <a:srcRect/>
            <a:stretch>
              <a:fillRect/>
            </a:stretch>
          </p:blipFill>
          <p:spPr bwMode="auto">
            <a:xfrm>
              <a:off x="304800" y="1219200"/>
              <a:ext cx="4981575" cy="4152900"/>
            </a:xfrm>
            <a:prstGeom prst="rect">
              <a:avLst/>
            </a:prstGeom>
            <a:noFill/>
            <a:ln w="9525">
              <a:noFill/>
              <a:miter lim="800000"/>
              <a:headEnd/>
              <a:tailEnd/>
            </a:ln>
          </p:spPr>
        </p:pic>
        <p:sp>
          <p:nvSpPr>
            <p:cNvPr id="20" name="TextBox 19"/>
            <p:cNvSpPr txBox="1"/>
            <p:nvPr/>
          </p:nvSpPr>
          <p:spPr>
            <a:xfrm>
              <a:off x="1575258" y="924580"/>
              <a:ext cx="2720508" cy="548772"/>
            </a:xfrm>
            <a:prstGeom prst="rect">
              <a:avLst/>
            </a:prstGeom>
            <a:noFill/>
          </p:spPr>
          <p:txBody>
            <a:bodyPr wrap="none" rtlCol="0">
              <a:spAutoFit/>
            </a:bodyPr>
            <a:lstStyle/>
            <a:p>
              <a:r>
                <a:rPr lang="en-US" sz="2400" dirty="0" smtClean="0"/>
                <a:t>J/</a:t>
              </a:r>
              <a:r>
                <a:rPr lang="en-US" sz="2400" dirty="0" smtClean="0">
                  <a:latin typeface="Symbol" pitchFamily="18" charset="2"/>
                </a:rPr>
                <a:t>y</a:t>
              </a:r>
              <a:r>
                <a:rPr lang="en-US" sz="2400" dirty="0" smtClean="0"/>
                <a:t> Suppression</a:t>
              </a:r>
            </a:p>
          </p:txBody>
        </p:sp>
        <p:sp>
          <p:nvSpPr>
            <p:cNvPr id="21" name="Oval 20"/>
            <p:cNvSpPr/>
            <p:nvPr/>
          </p:nvSpPr>
          <p:spPr>
            <a:xfrm>
              <a:off x="4572000" y="5257800"/>
              <a:ext cx="76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Oval 21"/>
            <p:cNvSpPr/>
            <p:nvPr/>
          </p:nvSpPr>
          <p:spPr>
            <a:xfrm>
              <a:off x="4724400" y="5257800"/>
              <a:ext cx="76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3" name="Oval 22"/>
            <p:cNvSpPr/>
            <p:nvPr/>
          </p:nvSpPr>
          <p:spPr>
            <a:xfrm>
              <a:off x="990600" y="5029200"/>
              <a:ext cx="76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4" name="Oval 23"/>
            <p:cNvSpPr/>
            <p:nvPr/>
          </p:nvSpPr>
          <p:spPr>
            <a:xfrm>
              <a:off x="1143000" y="5257800"/>
              <a:ext cx="76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TextBox 24"/>
            <p:cNvSpPr txBox="1"/>
            <p:nvPr/>
          </p:nvSpPr>
          <p:spPr>
            <a:xfrm>
              <a:off x="4495800" y="4114800"/>
              <a:ext cx="985398" cy="548772"/>
            </a:xfrm>
            <a:prstGeom prst="rect">
              <a:avLst/>
            </a:prstGeom>
            <a:noFill/>
          </p:spPr>
          <p:txBody>
            <a:bodyPr wrap="none" rtlCol="0">
              <a:spAutoFit/>
            </a:bodyPr>
            <a:lstStyle/>
            <a:p>
              <a:r>
                <a:rPr lang="en-US" sz="2400" b="1" dirty="0" smtClean="0">
                  <a:solidFill>
                    <a:schemeClr val="tx2"/>
                  </a:solidFill>
                </a:rPr>
                <a:t>RHIC</a:t>
              </a:r>
            </a:p>
          </p:txBody>
        </p:sp>
        <p:sp>
          <p:nvSpPr>
            <p:cNvPr id="26" name="TextBox 25"/>
            <p:cNvSpPr txBox="1"/>
            <p:nvPr/>
          </p:nvSpPr>
          <p:spPr>
            <a:xfrm>
              <a:off x="4648199" y="3439180"/>
              <a:ext cx="830810" cy="548772"/>
            </a:xfrm>
            <a:prstGeom prst="rect">
              <a:avLst/>
            </a:prstGeom>
            <a:noFill/>
          </p:spPr>
          <p:txBody>
            <a:bodyPr wrap="none" rtlCol="0">
              <a:spAutoFit/>
            </a:bodyPr>
            <a:lstStyle/>
            <a:p>
              <a:r>
                <a:rPr lang="en-US" sz="2400" b="1" dirty="0" smtClean="0">
                  <a:solidFill>
                    <a:srgbClr val="FF0000"/>
                  </a:solidFill>
                </a:rPr>
                <a:t>LHC</a:t>
              </a:r>
            </a:p>
          </p:txBody>
        </p:sp>
      </p:grpSp>
      <p:sp>
        <p:nvSpPr>
          <p:cNvPr id="29" name="TextBox 28"/>
          <p:cNvSpPr txBox="1"/>
          <p:nvPr/>
        </p:nvSpPr>
        <p:spPr>
          <a:xfrm>
            <a:off x="304800" y="5168205"/>
            <a:ext cx="4038600" cy="1384995"/>
          </a:xfrm>
          <a:prstGeom prst="rect">
            <a:avLst/>
          </a:prstGeom>
          <a:noFill/>
        </p:spPr>
        <p:txBody>
          <a:bodyPr wrap="square" rtlCol="0">
            <a:spAutoFit/>
          </a:bodyPr>
          <a:lstStyle/>
          <a:p>
            <a:pPr algn="ctr"/>
            <a:r>
              <a:rPr lang="en-US" sz="2800" dirty="0" smtClean="0">
                <a:solidFill>
                  <a:schemeClr val="bg1"/>
                </a:solidFill>
              </a:rPr>
              <a:t>Look to Upsilons for Debye Screening, </a:t>
            </a:r>
          </a:p>
          <a:p>
            <a:pPr algn="ctr"/>
            <a:r>
              <a:rPr lang="en-US" sz="2800" dirty="0" smtClean="0">
                <a:solidFill>
                  <a:schemeClr val="bg1"/>
                </a:solidFill>
              </a:rPr>
              <a:t>no recombination at RHIC</a:t>
            </a:r>
          </a:p>
        </p:txBody>
      </p:sp>
      <p:sp>
        <p:nvSpPr>
          <p:cNvPr id="28" name="Down Arrow 27"/>
          <p:cNvSpPr/>
          <p:nvPr/>
        </p:nvSpPr>
        <p:spPr>
          <a:xfrm>
            <a:off x="2971800" y="2286000"/>
            <a:ext cx="457200" cy="9144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own Arrow 29"/>
          <p:cNvSpPr/>
          <p:nvPr/>
        </p:nvSpPr>
        <p:spPr>
          <a:xfrm>
            <a:off x="3352800" y="2286000"/>
            <a:ext cx="457200" cy="1524000"/>
          </a:xfrm>
          <a:prstGeom prst="down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up)">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427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9" grpId="0"/>
      <p:bldP spid="28" grpId="0" animBg="1"/>
      <p:bldP spid="3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51571" y="76200"/>
            <a:ext cx="4682629" cy="646331"/>
          </a:xfrm>
          <a:prstGeom prst="rect">
            <a:avLst/>
          </a:prstGeom>
          <a:noFill/>
        </p:spPr>
        <p:txBody>
          <a:bodyPr wrap="none" rtlCol="0">
            <a:spAutoFit/>
          </a:bodyPr>
          <a:lstStyle/>
          <a:p>
            <a:r>
              <a:rPr lang="en-US" sz="3600" u="sng" dirty="0" smtClean="0">
                <a:solidFill>
                  <a:schemeClr val="bg1"/>
                </a:solidFill>
              </a:rPr>
              <a:t>Laboratory Microscopes</a:t>
            </a:r>
          </a:p>
        </p:txBody>
      </p:sp>
      <p:pic>
        <p:nvPicPr>
          <p:cNvPr id="6" name="Picture 2" descr="http://www.bluesci.org/wordpress/wp-content/uploads/2011/05/STAR.jpg"/>
          <p:cNvPicPr>
            <a:picLocks noChangeAspect="1" noChangeArrowheads="1"/>
          </p:cNvPicPr>
          <p:nvPr/>
        </p:nvPicPr>
        <p:blipFill>
          <a:blip r:embed="rId2" cstate="print"/>
          <a:srcRect/>
          <a:stretch>
            <a:fillRect/>
          </a:stretch>
        </p:blipFill>
        <p:spPr bwMode="auto">
          <a:xfrm>
            <a:off x="7104936" y="762000"/>
            <a:ext cx="1752600" cy="1787478"/>
          </a:xfrm>
          <a:prstGeom prst="rect">
            <a:avLst/>
          </a:prstGeom>
          <a:noFill/>
        </p:spPr>
      </p:pic>
      <p:pic>
        <p:nvPicPr>
          <p:cNvPr id="7" name="Picture 4" descr="http://www.interactions.org/imagebank/images/BN0023M.jpg"/>
          <p:cNvPicPr>
            <a:picLocks noChangeAspect="1" noChangeArrowheads="1"/>
          </p:cNvPicPr>
          <p:nvPr/>
        </p:nvPicPr>
        <p:blipFill>
          <a:blip r:embed="rId3" cstate="print"/>
          <a:srcRect b="51220"/>
          <a:stretch>
            <a:fillRect/>
          </a:stretch>
        </p:blipFill>
        <p:spPr bwMode="auto">
          <a:xfrm>
            <a:off x="228600" y="862898"/>
            <a:ext cx="4191000" cy="1507554"/>
          </a:xfrm>
          <a:prstGeom prst="rect">
            <a:avLst/>
          </a:prstGeom>
          <a:noFill/>
        </p:spPr>
      </p:pic>
      <p:pic>
        <p:nvPicPr>
          <p:cNvPr id="8" name="Picture 15" descr="http://www.popsci.com/files/imagecache/article_image_large/articles/bigscience-main2-525.jpg"/>
          <p:cNvPicPr>
            <a:picLocks noChangeAspect="1" noChangeArrowheads="1"/>
          </p:cNvPicPr>
          <p:nvPr/>
        </p:nvPicPr>
        <p:blipFill>
          <a:blip r:embed="rId4" cstate="print"/>
          <a:srcRect/>
          <a:stretch>
            <a:fillRect/>
          </a:stretch>
        </p:blipFill>
        <p:spPr bwMode="auto">
          <a:xfrm>
            <a:off x="4666536" y="914401"/>
            <a:ext cx="2231540" cy="1474942"/>
          </a:xfrm>
          <a:prstGeom prst="rect">
            <a:avLst/>
          </a:prstGeom>
          <a:noFill/>
        </p:spPr>
      </p:pic>
      <p:sp>
        <p:nvSpPr>
          <p:cNvPr id="9" name="TextBox 8"/>
          <p:cNvSpPr txBox="1"/>
          <p:nvPr/>
        </p:nvSpPr>
        <p:spPr>
          <a:xfrm>
            <a:off x="5047536" y="838200"/>
            <a:ext cx="1122423" cy="461665"/>
          </a:xfrm>
          <a:prstGeom prst="rect">
            <a:avLst/>
          </a:prstGeom>
          <a:noFill/>
        </p:spPr>
        <p:txBody>
          <a:bodyPr wrap="none" rtlCol="0">
            <a:spAutoFit/>
          </a:bodyPr>
          <a:lstStyle/>
          <a:p>
            <a:r>
              <a:rPr lang="en-US" sz="2400" dirty="0" smtClean="0">
                <a:solidFill>
                  <a:schemeClr val="bg1"/>
                </a:solidFill>
              </a:rPr>
              <a:t>PHENIX</a:t>
            </a:r>
          </a:p>
        </p:txBody>
      </p:sp>
      <p:sp>
        <p:nvSpPr>
          <p:cNvPr id="10" name="TextBox 9"/>
          <p:cNvSpPr txBox="1"/>
          <p:nvPr/>
        </p:nvSpPr>
        <p:spPr>
          <a:xfrm>
            <a:off x="7529238" y="838200"/>
            <a:ext cx="794898" cy="461665"/>
          </a:xfrm>
          <a:prstGeom prst="rect">
            <a:avLst/>
          </a:prstGeom>
          <a:noFill/>
        </p:spPr>
        <p:txBody>
          <a:bodyPr wrap="none" rtlCol="0">
            <a:spAutoFit/>
          </a:bodyPr>
          <a:lstStyle/>
          <a:p>
            <a:r>
              <a:rPr lang="en-US" sz="2400" dirty="0" smtClean="0">
                <a:solidFill>
                  <a:schemeClr val="bg1"/>
                </a:solidFill>
              </a:rPr>
              <a:t>STAR</a:t>
            </a:r>
          </a:p>
        </p:txBody>
      </p:sp>
      <p:pic>
        <p:nvPicPr>
          <p:cNvPr id="11" name="Picture 2" descr="Candidate &amp;Upsilon; decay to two muons observed in a lead-lead collision at the LHC. The two red lines (tracks) are the two muons, the mass of orange lines are tracks from other particles produced in the collision, whose energy is measured in the electromagnetic calorimeter (red cuboids) and the hadron calorimeter (blue cuboids)."/>
          <p:cNvPicPr>
            <a:picLocks noChangeAspect="1" noChangeArrowheads="1"/>
          </p:cNvPicPr>
          <p:nvPr/>
        </p:nvPicPr>
        <p:blipFill>
          <a:blip r:embed="rId5" cstate="print"/>
          <a:srcRect/>
          <a:stretch>
            <a:fillRect/>
          </a:stretch>
        </p:blipFill>
        <p:spPr bwMode="auto">
          <a:xfrm>
            <a:off x="6114336" y="2549478"/>
            <a:ext cx="2781298" cy="2006600"/>
          </a:xfrm>
          <a:prstGeom prst="rect">
            <a:avLst/>
          </a:prstGeom>
          <a:noFill/>
          <a:ln>
            <a:solidFill>
              <a:schemeClr val="bg1"/>
            </a:solidFill>
          </a:ln>
        </p:spPr>
      </p:pic>
      <p:pic>
        <p:nvPicPr>
          <p:cNvPr id="12" name="Picture 4" descr="http://aliceinfo.cern.ch/secure/system/files/images/alice-images/alice_setup.gif"/>
          <p:cNvPicPr>
            <a:picLocks noChangeAspect="1" noChangeArrowheads="1"/>
          </p:cNvPicPr>
          <p:nvPr/>
        </p:nvPicPr>
        <p:blipFill>
          <a:blip r:embed="rId6" cstate="print"/>
          <a:srcRect/>
          <a:stretch>
            <a:fillRect/>
          </a:stretch>
        </p:blipFill>
        <p:spPr bwMode="auto">
          <a:xfrm>
            <a:off x="4667250" y="4677811"/>
            <a:ext cx="3257550" cy="1986467"/>
          </a:xfrm>
          <a:prstGeom prst="rect">
            <a:avLst/>
          </a:prstGeom>
          <a:noFill/>
        </p:spPr>
      </p:pic>
      <p:pic>
        <p:nvPicPr>
          <p:cNvPr id="13" name="Picture 6" descr="http://atlas.ch/photos/atlas_photos/selected-photos/events/1011255_01-A4-at-144-dpi.jpg"/>
          <p:cNvPicPr>
            <a:picLocks noChangeAspect="1" noChangeArrowheads="1"/>
          </p:cNvPicPr>
          <p:nvPr/>
        </p:nvPicPr>
        <p:blipFill>
          <a:blip r:embed="rId7" cstate="print"/>
          <a:srcRect/>
          <a:stretch>
            <a:fillRect/>
          </a:stretch>
        </p:blipFill>
        <p:spPr bwMode="auto">
          <a:xfrm>
            <a:off x="1085850" y="4664738"/>
            <a:ext cx="3276600" cy="1999540"/>
          </a:xfrm>
          <a:prstGeom prst="rect">
            <a:avLst/>
          </a:prstGeom>
          <a:noFill/>
        </p:spPr>
      </p:pic>
      <p:pic>
        <p:nvPicPr>
          <p:cNvPr id="14" name="Picture 8" descr="http://scienceblogs.com/startswithabang/files/2009/05/lhc-sim.jpg"/>
          <p:cNvPicPr>
            <a:picLocks noChangeAspect="1" noChangeArrowheads="1"/>
          </p:cNvPicPr>
          <p:nvPr/>
        </p:nvPicPr>
        <p:blipFill>
          <a:blip r:embed="rId8" cstate="print"/>
          <a:srcRect/>
          <a:stretch>
            <a:fillRect/>
          </a:stretch>
        </p:blipFill>
        <p:spPr bwMode="auto">
          <a:xfrm>
            <a:off x="246936" y="2549478"/>
            <a:ext cx="5679888" cy="1981199"/>
          </a:xfrm>
          <a:prstGeom prst="rect">
            <a:avLst/>
          </a:prstGeom>
          <a:noFill/>
        </p:spPr>
      </p:pic>
      <p:sp>
        <p:nvSpPr>
          <p:cNvPr id="15" name="TextBox 14"/>
          <p:cNvSpPr txBox="1"/>
          <p:nvPr/>
        </p:nvSpPr>
        <p:spPr>
          <a:xfrm>
            <a:off x="3501347" y="873078"/>
            <a:ext cx="784189" cy="461665"/>
          </a:xfrm>
          <a:prstGeom prst="rect">
            <a:avLst/>
          </a:prstGeom>
          <a:noFill/>
        </p:spPr>
        <p:txBody>
          <a:bodyPr wrap="none" rtlCol="0">
            <a:spAutoFit/>
          </a:bodyPr>
          <a:lstStyle/>
          <a:p>
            <a:r>
              <a:rPr lang="en-US" sz="2400" dirty="0" smtClean="0">
                <a:solidFill>
                  <a:schemeClr val="bg1"/>
                </a:solidFill>
              </a:rPr>
              <a:t>RHIC</a:t>
            </a:r>
          </a:p>
        </p:txBody>
      </p:sp>
      <p:sp>
        <p:nvSpPr>
          <p:cNvPr id="16" name="TextBox 15"/>
          <p:cNvSpPr txBox="1"/>
          <p:nvPr/>
        </p:nvSpPr>
        <p:spPr>
          <a:xfrm>
            <a:off x="5215360" y="2549478"/>
            <a:ext cx="670376" cy="461665"/>
          </a:xfrm>
          <a:prstGeom prst="rect">
            <a:avLst/>
          </a:prstGeom>
          <a:noFill/>
        </p:spPr>
        <p:txBody>
          <a:bodyPr wrap="none" rtlCol="0">
            <a:spAutoFit/>
          </a:bodyPr>
          <a:lstStyle/>
          <a:p>
            <a:r>
              <a:rPr lang="en-US" sz="2400" dirty="0" smtClean="0">
                <a:solidFill>
                  <a:schemeClr val="bg1"/>
                </a:solidFill>
              </a:rPr>
              <a:t>LHC</a:t>
            </a:r>
          </a:p>
        </p:txBody>
      </p:sp>
      <p:sp>
        <p:nvSpPr>
          <p:cNvPr id="17" name="TextBox 16"/>
          <p:cNvSpPr txBox="1"/>
          <p:nvPr/>
        </p:nvSpPr>
        <p:spPr>
          <a:xfrm>
            <a:off x="8187160" y="2625678"/>
            <a:ext cx="752129" cy="461665"/>
          </a:xfrm>
          <a:prstGeom prst="rect">
            <a:avLst/>
          </a:prstGeom>
          <a:noFill/>
        </p:spPr>
        <p:txBody>
          <a:bodyPr wrap="none" rtlCol="0">
            <a:spAutoFit/>
          </a:bodyPr>
          <a:lstStyle/>
          <a:p>
            <a:r>
              <a:rPr lang="en-US" sz="2400" dirty="0" smtClean="0">
                <a:solidFill>
                  <a:schemeClr val="bg1"/>
                </a:solidFill>
              </a:rPr>
              <a:t>CMS</a:t>
            </a:r>
          </a:p>
        </p:txBody>
      </p:sp>
      <p:sp>
        <p:nvSpPr>
          <p:cNvPr id="18" name="TextBox 17"/>
          <p:cNvSpPr txBox="1"/>
          <p:nvPr/>
        </p:nvSpPr>
        <p:spPr>
          <a:xfrm>
            <a:off x="4667250" y="4683078"/>
            <a:ext cx="883575" cy="461665"/>
          </a:xfrm>
          <a:prstGeom prst="rect">
            <a:avLst/>
          </a:prstGeom>
          <a:noFill/>
        </p:spPr>
        <p:txBody>
          <a:bodyPr wrap="none" rtlCol="0">
            <a:spAutoFit/>
          </a:bodyPr>
          <a:lstStyle/>
          <a:p>
            <a:r>
              <a:rPr lang="en-US" sz="2400" dirty="0" smtClean="0">
                <a:solidFill>
                  <a:schemeClr val="tx2"/>
                </a:solidFill>
              </a:rPr>
              <a:t>ALICE</a:t>
            </a:r>
          </a:p>
        </p:txBody>
      </p:sp>
      <p:sp>
        <p:nvSpPr>
          <p:cNvPr id="19" name="TextBox 18"/>
          <p:cNvSpPr txBox="1"/>
          <p:nvPr/>
        </p:nvSpPr>
        <p:spPr>
          <a:xfrm>
            <a:off x="870731" y="1313795"/>
            <a:ext cx="7587469" cy="5262979"/>
          </a:xfrm>
          <a:prstGeom prst="rect">
            <a:avLst/>
          </a:prstGeom>
          <a:solidFill>
            <a:srgbClr val="002060"/>
          </a:solidFill>
          <a:ln w="57150">
            <a:solidFill>
              <a:schemeClr val="bg1"/>
            </a:solidFill>
          </a:ln>
        </p:spPr>
        <p:txBody>
          <a:bodyPr wrap="square" rtlCol="0">
            <a:spAutoFit/>
          </a:bodyPr>
          <a:lstStyle/>
          <a:p>
            <a:pPr algn="ctr"/>
            <a:r>
              <a:rPr lang="en-US" sz="2800" dirty="0" smtClean="0">
                <a:solidFill>
                  <a:schemeClr val="bg1"/>
                </a:solidFill>
              </a:rPr>
              <a:t>Is </a:t>
            </a:r>
            <a:r>
              <a:rPr lang="en-US" sz="2800" dirty="0" err="1" smtClean="0">
                <a:solidFill>
                  <a:schemeClr val="bg1"/>
                </a:solidFill>
              </a:rPr>
              <a:t>sPHENIX</a:t>
            </a:r>
            <a:r>
              <a:rPr lang="en-US" sz="2800" dirty="0" smtClean="0">
                <a:solidFill>
                  <a:schemeClr val="bg1"/>
                </a:solidFill>
              </a:rPr>
              <a:t> a </a:t>
            </a:r>
            <a:r>
              <a:rPr lang="en-US" sz="2800" i="1" dirty="0" smtClean="0">
                <a:solidFill>
                  <a:schemeClr val="bg1"/>
                </a:solidFill>
              </a:rPr>
              <a:t>must have </a:t>
            </a:r>
            <a:r>
              <a:rPr lang="en-US" sz="2800" dirty="0" smtClean="0">
                <a:solidFill>
                  <a:schemeClr val="bg1"/>
                </a:solidFill>
              </a:rPr>
              <a:t>microscope?</a:t>
            </a:r>
          </a:p>
          <a:p>
            <a:pPr algn="ctr"/>
            <a:r>
              <a:rPr lang="en-US" sz="2800" dirty="0" smtClean="0">
                <a:solidFill>
                  <a:schemeClr val="bg1"/>
                </a:solidFill>
              </a:rPr>
              <a:t>Aren’t there already a lot of microscopes?</a:t>
            </a:r>
          </a:p>
          <a:p>
            <a:pPr algn="ctr"/>
            <a:endParaRPr lang="en-US" sz="2800" dirty="0" smtClean="0">
              <a:solidFill>
                <a:schemeClr val="bg1"/>
              </a:solidFill>
            </a:endParaRPr>
          </a:p>
          <a:p>
            <a:pPr algn="ctr"/>
            <a:r>
              <a:rPr lang="en-US" sz="2800" dirty="0" smtClean="0">
                <a:solidFill>
                  <a:srgbClr val="FFFF00"/>
                </a:solidFill>
              </a:rPr>
              <a:t>Key answers about the emergence of </a:t>
            </a:r>
          </a:p>
          <a:p>
            <a:pPr algn="ctr"/>
            <a:r>
              <a:rPr lang="en-US" sz="2800" dirty="0" smtClean="0">
                <a:solidFill>
                  <a:srgbClr val="FFFF00"/>
                </a:solidFill>
              </a:rPr>
              <a:t>perfect fluidity in the region of strongest coupling and with focus on the transition scales, </a:t>
            </a:r>
          </a:p>
          <a:p>
            <a:pPr algn="ctr"/>
            <a:r>
              <a:rPr lang="en-US" sz="2800" dirty="0" smtClean="0">
                <a:solidFill>
                  <a:srgbClr val="FFFF00"/>
                </a:solidFill>
              </a:rPr>
              <a:t>in temperature and length, </a:t>
            </a:r>
          </a:p>
          <a:p>
            <a:pPr algn="ctr"/>
            <a:r>
              <a:rPr lang="en-US" sz="2800" u="sng" dirty="0" smtClean="0">
                <a:solidFill>
                  <a:srgbClr val="FFFF00"/>
                </a:solidFill>
              </a:rPr>
              <a:t>will be lost</a:t>
            </a:r>
            <a:r>
              <a:rPr lang="en-US" sz="2800" dirty="0" smtClean="0">
                <a:solidFill>
                  <a:srgbClr val="FFFF00"/>
                </a:solidFill>
              </a:rPr>
              <a:t> without this new microscope at RHIC.</a:t>
            </a:r>
          </a:p>
          <a:p>
            <a:pPr algn="ctr"/>
            <a:endParaRPr lang="en-US" sz="2800" dirty="0" smtClean="0">
              <a:solidFill>
                <a:schemeClr val="bg1"/>
              </a:solidFill>
            </a:endParaRPr>
          </a:p>
          <a:p>
            <a:pPr algn="ctr"/>
            <a:r>
              <a:rPr lang="en-US" sz="2800" dirty="0" smtClean="0">
                <a:solidFill>
                  <a:schemeClr val="bg1"/>
                </a:solidFill>
              </a:rPr>
              <a:t>With such a powerful accelerator at RHIC, </a:t>
            </a:r>
          </a:p>
          <a:p>
            <a:pPr algn="ctr"/>
            <a:r>
              <a:rPr lang="en-US" sz="2800" dirty="0" smtClean="0">
                <a:solidFill>
                  <a:schemeClr val="bg1"/>
                </a:solidFill>
              </a:rPr>
              <a:t>U.S. is well placed to maintain leadership and new discovery potential.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609600"/>
            <a:ext cx="9144000" cy="480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514600" y="24825"/>
            <a:ext cx="4238917" cy="584775"/>
          </a:xfrm>
          <a:prstGeom prst="rect">
            <a:avLst/>
          </a:prstGeom>
          <a:noFill/>
        </p:spPr>
        <p:txBody>
          <a:bodyPr wrap="none" rtlCol="0">
            <a:spAutoFit/>
          </a:bodyPr>
          <a:lstStyle/>
          <a:p>
            <a:r>
              <a:rPr lang="en-US" sz="3200" u="sng" dirty="0" smtClean="0">
                <a:solidFill>
                  <a:schemeClr val="bg1"/>
                </a:solidFill>
              </a:rPr>
              <a:t>Quantitative Constraints</a:t>
            </a:r>
          </a:p>
        </p:txBody>
      </p:sp>
      <p:sp>
        <p:nvSpPr>
          <p:cNvPr id="7" name="Rectangle 6"/>
          <p:cNvSpPr/>
          <p:nvPr/>
        </p:nvSpPr>
        <p:spPr>
          <a:xfrm>
            <a:off x="304800" y="5475982"/>
            <a:ext cx="8534400" cy="1384995"/>
          </a:xfrm>
          <a:prstGeom prst="rect">
            <a:avLst/>
          </a:prstGeom>
        </p:spPr>
        <p:txBody>
          <a:bodyPr wrap="square">
            <a:spAutoFit/>
          </a:bodyPr>
          <a:lstStyle/>
          <a:p>
            <a:pPr algn="ctr"/>
            <a:r>
              <a:rPr lang="en-US" sz="2800" dirty="0" smtClean="0">
                <a:solidFill>
                  <a:schemeClr val="bg1"/>
                </a:solidFill>
              </a:rPr>
              <a:t>Using latest climate / cosmology techniques, </a:t>
            </a:r>
          </a:p>
          <a:p>
            <a:pPr algn="ctr"/>
            <a:r>
              <a:rPr lang="en-US" sz="2800" dirty="0" smtClean="0">
                <a:solidFill>
                  <a:schemeClr val="bg1"/>
                </a:solidFill>
              </a:rPr>
              <a:t>multi-</a:t>
            </a:r>
            <a:r>
              <a:rPr lang="en-US" sz="2800" dirty="0" err="1" smtClean="0">
                <a:solidFill>
                  <a:schemeClr val="bg1"/>
                </a:solidFill>
              </a:rPr>
              <a:t>variate</a:t>
            </a:r>
            <a:r>
              <a:rPr lang="en-US" sz="2800" dirty="0" smtClean="0">
                <a:solidFill>
                  <a:schemeClr val="bg1"/>
                </a:solidFill>
              </a:rPr>
              <a:t> analysis on RHIC &amp; LHC data.</a:t>
            </a:r>
          </a:p>
          <a:p>
            <a:pPr algn="ctr"/>
            <a:r>
              <a:rPr lang="en-US" sz="2800" dirty="0" smtClean="0">
                <a:solidFill>
                  <a:srgbClr val="FFFF00"/>
                </a:solidFill>
              </a:rPr>
              <a:t>Experimental confirmation of QCD Equation of State!  </a:t>
            </a:r>
          </a:p>
        </p:txBody>
      </p:sp>
      <p:grpSp>
        <p:nvGrpSpPr>
          <p:cNvPr id="10" name="Group 9"/>
          <p:cNvGrpSpPr/>
          <p:nvPr/>
        </p:nvGrpSpPr>
        <p:grpSpPr>
          <a:xfrm>
            <a:off x="0" y="685800"/>
            <a:ext cx="4876799" cy="4648200"/>
            <a:chOff x="2133601" y="990600"/>
            <a:chExt cx="4876799" cy="4648200"/>
          </a:xfrm>
        </p:grpSpPr>
        <p:sp>
          <p:nvSpPr>
            <p:cNvPr id="11" name="Rectangle 10"/>
            <p:cNvSpPr/>
            <p:nvPr/>
          </p:nvSpPr>
          <p:spPr>
            <a:xfrm>
              <a:off x="2209800" y="990600"/>
              <a:ext cx="4800600" cy="464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5" descr="priorvpost.pdf"/>
            <p:cNvPicPr>
              <a:picLocks noChangeAspect="1"/>
            </p:cNvPicPr>
            <p:nvPr/>
          </p:nvPicPr>
          <p:blipFill>
            <a:blip r:embed="rId2" cstate="print">
              <a:grayscl/>
            </a:blip>
            <a:srcRect l="3603" t="6653" r="46857" b="6551"/>
            <a:stretch>
              <a:fillRect/>
            </a:stretch>
          </p:blipFill>
          <p:spPr bwMode="auto">
            <a:xfrm>
              <a:off x="2590800" y="1066800"/>
              <a:ext cx="4191000" cy="4038600"/>
            </a:xfrm>
            <a:prstGeom prst="rect">
              <a:avLst/>
            </a:prstGeom>
            <a:solidFill>
              <a:schemeClr val="bg1"/>
            </a:solidFill>
            <a:ln w="9525">
              <a:noFill/>
              <a:miter lim="800000"/>
              <a:headEnd/>
              <a:tailEnd/>
            </a:ln>
          </p:spPr>
        </p:pic>
        <p:sp>
          <p:nvSpPr>
            <p:cNvPr id="13" name="TextBox 12"/>
            <p:cNvSpPr txBox="1"/>
            <p:nvPr/>
          </p:nvSpPr>
          <p:spPr>
            <a:xfrm>
              <a:off x="3352800" y="5029200"/>
              <a:ext cx="3045129" cy="523220"/>
            </a:xfrm>
            <a:prstGeom prst="rect">
              <a:avLst/>
            </a:prstGeom>
            <a:noFill/>
          </p:spPr>
          <p:txBody>
            <a:bodyPr wrap="none" rtlCol="0">
              <a:spAutoFit/>
            </a:bodyPr>
            <a:lstStyle/>
            <a:p>
              <a:r>
                <a:rPr lang="en-US" sz="2800" dirty="0" smtClean="0"/>
                <a:t>Temperature [</a:t>
              </a:r>
              <a:r>
                <a:rPr lang="en-US" sz="2800" dirty="0" err="1" smtClean="0"/>
                <a:t>MeV</a:t>
              </a:r>
              <a:r>
                <a:rPr lang="en-US" sz="2800" dirty="0" smtClean="0"/>
                <a:t>]</a:t>
              </a:r>
            </a:p>
          </p:txBody>
        </p:sp>
        <p:sp>
          <p:nvSpPr>
            <p:cNvPr id="14" name="TextBox 13"/>
            <p:cNvSpPr txBox="1"/>
            <p:nvPr/>
          </p:nvSpPr>
          <p:spPr>
            <a:xfrm rot="16200000">
              <a:off x="961164" y="2467836"/>
              <a:ext cx="2868093" cy="523220"/>
            </a:xfrm>
            <a:prstGeom prst="rect">
              <a:avLst/>
            </a:prstGeom>
            <a:noFill/>
          </p:spPr>
          <p:txBody>
            <a:bodyPr wrap="none" rtlCol="0">
              <a:spAutoFit/>
            </a:bodyPr>
            <a:lstStyle/>
            <a:p>
              <a:r>
                <a:rPr lang="en-US" sz="2800" dirty="0" smtClean="0"/>
                <a:t>(Speed of Sound)</a:t>
              </a:r>
              <a:r>
                <a:rPr lang="en-US" sz="2800" baseline="30000" dirty="0" smtClean="0"/>
                <a:t>2</a:t>
              </a:r>
            </a:p>
          </p:txBody>
        </p:sp>
      </p:grpSp>
      <p:pic>
        <p:nvPicPr>
          <p:cNvPr id="15" name="Picture 5" descr="priorvpost.pdf"/>
          <p:cNvPicPr>
            <a:picLocks noChangeAspect="1"/>
          </p:cNvPicPr>
          <p:nvPr/>
        </p:nvPicPr>
        <p:blipFill>
          <a:blip r:embed="rId2" cstate="print"/>
          <a:srcRect l="53143" t="6551" b="13203"/>
          <a:stretch>
            <a:fillRect/>
          </a:stretch>
        </p:blipFill>
        <p:spPr bwMode="auto">
          <a:xfrm>
            <a:off x="836612" y="762000"/>
            <a:ext cx="3963987" cy="3733800"/>
          </a:xfrm>
          <a:prstGeom prst="rect">
            <a:avLst/>
          </a:prstGeom>
          <a:solidFill>
            <a:schemeClr val="bg1"/>
          </a:solidFill>
          <a:ln w="9525">
            <a:noFill/>
            <a:miter lim="800000"/>
            <a:headEnd/>
            <a:tailEnd/>
          </a:ln>
        </p:spPr>
      </p:pic>
      <p:pic>
        <p:nvPicPr>
          <p:cNvPr id="16" name="Picture 2"/>
          <p:cNvPicPr>
            <a:picLocks noChangeAspect="1" noChangeArrowheads="1"/>
          </p:cNvPicPr>
          <p:nvPr/>
        </p:nvPicPr>
        <p:blipFill>
          <a:blip r:embed="rId3" cstate="print">
            <a:grayscl/>
          </a:blip>
          <a:srcRect/>
          <a:stretch>
            <a:fillRect/>
          </a:stretch>
        </p:blipFill>
        <p:spPr bwMode="auto">
          <a:xfrm>
            <a:off x="4754881" y="762001"/>
            <a:ext cx="4389119" cy="4419599"/>
          </a:xfrm>
          <a:prstGeom prst="rect">
            <a:avLst/>
          </a:prstGeom>
          <a:noFill/>
          <a:ln w="9525">
            <a:noFill/>
            <a:miter lim="800000"/>
            <a:headEnd/>
            <a:tailEnd/>
          </a:ln>
        </p:spPr>
      </p:pic>
      <p:pic>
        <p:nvPicPr>
          <p:cNvPr id="17" name="Picture 13"/>
          <p:cNvPicPr>
            <a:picLocks noChangeAspect="1"/>
          </p:cNvPicPr>
          <p:nvPr/>
        </p:nvPicPr>
        <p:blipFill>
          <a:blip r:embed="rId4" cstate="print"/>
          <a:srcRect/>
          <a:stretch>
            <a:fillRect/>
          </a:stretch>
        </p:blipFill>
        <p:spPr bwMode="auto">
          <a:xfrm>
            <a:off x="4793124" y="762000"/>
            <a:ext cx="4350876" cy="4343400"/>
          </a:xfrm>
          <a:prstGeom prst="rect">
            <a:avLst/>
          </a:prstGeom>
          <a:noFill/>
          <a:ln w="9525">
            <a:noFill/>
            <a:miter lim="800000"/>
            <a:headEnd/>
            <a:tailEnd/>
          </a:ln>
        </p:spPr>
      </p:pic>
      <p:sp>
        <p:nvSpPr>
          <p:cNvPr id="19" name="TextBox 18"/>
          <p:cNvSpPr txBox="1"/>
          <p:nvPr/>
        </p:nvSpPr>
        <p:spPr>
          <a:xfrm>
            <a:off x="5791200" y="4724400"/>
            <a:ext cx="3045129" cy="523220"/>
          </a:xfrm>
          <a:prstGeom prst="rect">
            <a:avLst/>
          </a:prstGeom>
          <a:solidFill>
            <a:schemeClr val="bg1"/>
          </a:solidFill>
        </p:spPr>
        <p:txBody>
          <a:bodyPr wrap="none" rtlCol="0">
            <a:spAutoFit/>
          </a:bodyPr>
          <a:lstStyle/>
          <a:p>
            <a:r>
              <a:rPr lang="en-US" sz="2800" dirty="0" smtClean="0"/>
              <a:t>Temperature [</a:t>
            </a:r>
            <a:r>
              <a:rPr lang="en-US" sz="2800" dirty="0" err="1" smtClean="0"/>
              <a:t>MeV</a:t>
            </a:r>
            <a:r>
              <a:rPr lang="en-US" sz="2800" dirty="0" smtClean="0"/>
              <a:t>]</a:t>
            </a:r>
          </a:p>
        </p:txBody>
      </p:sp>
      <p:sp>
        <p:nvSpPr>
          <p:cNvPr id="20" name="TextBox 19"/>
          <p:cNvSpPr txBox="1"/>
          <p:nvPr/>
        </p:nvSpPr>
        <p:spPr>
          <a:xfrm>
            <a:off x="4648200" y="2067580"/>
            <a:ext cx="674736" cy="523220"/>
          </a:xfrm>
          <a:prstGeom prst="rect">
            <a:avLst/>
          </a:prstGeom>
          <a:solidFill>
            <a:schemeClr val="bg1"/>
          </a:solidFill>
        </p:spPr>
        <p:txBody>
          <a:bodyPr wrap="none" rtlCol="0">
            <a:spAutoFit/>
          </a:bodyPr>
          <a:lstStyle/>
          <a:p>
            <a:r>
              <a:rPr lang="en-US" sz="2800" dirty="0" smtClean="0">
                <a:latin typeface="Symbol" pitchFamily="18" charset="2"/>
              </a:rPr>
              <a:t>h</a:t>
            </a:r>
            <a:r>
              <a:rPr lang="en-US" sz="2800" dirty="0" smtClean="0"/>
              <a:t>/s</a:t>
            </a:r>
          </a:p>
        </p:txBody>
      </p:sp>
      <p:sp>
        <p:nvSpPr>
          <p:cNvPr id="21" name="Rectangle 20"/>
          <p:cNvSpPr/>
          <p:nvPr/>
        </p:nvSpPr>
        <p:spPr>
          <a:xfrm>
            <a:off x="4876800" y="2514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1" presetClass="entr" presetSubtype="0" fill="hold" nodeType="withEffect">
                                  <p:stCondLst>
                                    <p:cond delay="0"/>
                                  </p:stCondLst>
                                  <p:childTnLst>
                                    <p:set>
                                      <p:cBhvr>
                                        <p:cTn id="9"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1143000"/>
          </a:xfrm>
        </p:spPr>
        <p:txBody>
          <a:bodyPr>
            <a:normAutofit/>
          </a:bodyPr>
          <a:lstStyle/>
          <a:p>
            <a:r>
              <a:rPr lang="en-US" sz="3200" u="sng" dirty="0" smtClean="0">
                <a:solidFill>
                  <a:schemeClr val="bg1"/>
                </a:solidFill>
              </a:rPr>
              <a:t>QGP Constituent Mass Dependence</a:t>
            </a:r>
            <a:endParaRPr lang="en-US" sz="3200" u="sng" dirty="0">
              <a:solidFill>
                <a:schemeClr val="bg1"/>
              </a:solidFill>
            </a:endParaRPr>
          </a:p>
        </p:txBody>
      </p:sp>
      <p:pic>
        <p:nvPicPr>
          <p:cNvPr id="7" name="Picture 6" descr="Figure_coleman_mass.png"/>
          <p:cNvPicPr>
            <a:picLocks noChangeAspect="1"/>
          </p:cNvPicPr>
          <p:nvPr/>
        </p:nvPicPr>
        <p:blipFill>
          <a:blip r:embed="rId2" cstate="print"/>
          <a:stretch>
            <a:fillRect/>
          </a:stretch>
        </p:blipFill>
        <p:spPr>
          <a:xfrm>
            <a:off x="0" y="2266890"/>
            <a:ext cx="5353050" cy="4495800"/>
          </a:xfrm>
          <a:prstGeom prst="rect">
            <a:avLst/>
          </a:prstGeom>
        </p:spPr>
      </p:pic>
      <p:sp>
        <p:nvSpPr>
          <p:cNvPr id="9" name="TextBox 8"/>
          <p:cNvSpPr txBox="1"/>
          <p:nvPr/>
        </p:nvSpPr>
        <p:spPr>
          <a:xfrm>
            <a:off x="5410200" y="4743271"/>
            <a:ext cx="3581400" cy="1200329"/>
          </a:xfrm>
          <a:prstGeom prst="rect">
            <a:avLst/>
          </a:prstGeom>
          <a:noFill/>
        </p:spPr>
        <p:txBody>
          <a:bodyPr wrap="square" rtlCol="0">
            <a:spAutoFit/>
          </a:bodyPr>
          <a:lstStyle/>
          <a:p>
            <a:pPr algn="ctr"/>
            <a:r>
              <a:rPr lang="en-US" sz="2400" dirty="0" smtClean="0">
                <a:solidFill>
                  <a:srgbClr val="FF0000"/>
                </a:solidFill>
              </a:rPr>
              <a:t>Limit of infinitely massive scattering centers yields all </a:t>
            </a:r>
            <a:r>
              <a:rPr lang="en-US" sz="2400" dirty="0" err="1" smtClean="0">
                <a:solidFill>
                  <a:srgbClr val="FF0000"/>
                </a:solidFill>
              </a:rPr>
              <a:t>radiative</a:t>
            </a:r>
            <a:r>
              <a:rPr lang="en-US" sz="2400" dirty="0" smtClean="0">
                <a:solidFill>
                  <a:srgbClr val="FF0000"/>
                </a:solidFill>
              </a:rPr>
              <a:t> e-loss.</a:t>
            </a:r>
          </a:p>
        </p:txBody>
      </p:sp>
      <p:cxnSp>
        <p:nvCxnSpPr>
          <p:cNvPr id="11" name="Straight Arrow Connector 10"/>
          <p:cNvCxnSpPr/>
          <p:nvPr/>
        </p:nvCxnSpPr>
        <p:spPr>
          <a:xfrm>
            <a:off x="4800600" y="5619690"/>
            <a:ext cx="2895600" cy="609600"/>
          </a:xfrm>
          <a:prstGeom prst="straightConnector1">
            <a:avLst/>
          </a:prstGeom>
          <a:ln w="5715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13" name="Picture 2"/>
          <p:cNvPicPr>
            <a:picLocks noChangeAspect="1" noChangeArrowheads="1"/>
          </p:cNvPicPr>
          <p:nvPr/>
        </p:nvPicPr>
        <p:blipFill>
          <a:blip r:embed="rId3" cstate="print"/>
          <a:srcRect/>
          <a:stretch>
            <a:fillRect/>
          </a:stretch>
        </p:blipFill>
        <p:spPr bwMode="auto">
          <a:xfrm>
            <a:off x="5867400" y="3152775"/>
            <a:ext cx="2657475" cy="1343025"/>
          </a:xfrm>
          <a:prstGeom prst="rect">
            <a:avLst/>
          </a:prstGeom>
          <a:noFill/>
          <a:ln w="9525">
            <a:noFill/>
            <a:miter lim="800000"/>
            <a:headEnd/>
            <a:tailEnd/>
          </a:ln>
        </p:spPr>
      </p:pic>
      <p:sp>
        <p:nvSpPr>
          <p:cNvPr id="14" name="TextBox 13"/>
          <p:cNvSpPr txBox="1"/>
          <p:nvPr/>
        </p:nvSpPr>
        <p:spPr>
          <a:xfrm>
            <a:off x="1600200" y="6457890"/>
            <a:ext cx="1860509" cy="400110"/>
          </a:xfrm>
          <a:prstGeom prst="rect">
            <a:avLst/>
          </a:prstGeom>
          <a:noFill/>
        </p:spPr>
        <p:txBody>
          <a:bodyPr wrap="none" rtlCol="0">
            <a:spAutoFit/>
          </a:bodyPr>
          <a:lstStyle/>
          <a:p>
            <a:r>
              <a:rPr lang="en-US" sz="2000" b="1" dirty="0" smtClean="0"/>
              <a:t>Medium </a:t>
            </a:r>
            <a:r>
              <a:rPr lang="en-US" sz="2000" b="1" dirty="0" err="1" smtClean="0"/>
              <a:t>parton</a:t>
            </a:r>
            <a:endParaRPr lang="en-US" sz="2000" b="1" dirty="0" smtClean="0"/>
          </a:p>
        </p:txBody>
      </p:sp>
      <p:pic>
        <p:nvPicPr>
          <p:cNvPr id="15" name="Picture 2" descr="http://www.bnl.gov/bnlweb/pubaf/pr/photos/2010%5C02%5Ccollisions-300.jpg"/>
          <p:cNvPicPr>
            <a:picLocks noChangeAspect="1" noChangeArrowheads="1"/>
          </p:cNvPicPr>
          <p:nvPr/>
        </p:nvPicPr>
        <p:blipFill>
          <a:blip r:embed="rId4" cstate="print"/>
          <a:srcRect l="38074" t="67164" r="34236" b="7463"/>
          <a:stretch>
            <a:fillRect/>
          </a:stretch>
        </p:blipFill>
        <p:spPr bwMode="auto">
          <a:xfrm>
            <a:off x="5867400" y="2667000"/>
            <a:ext cx="2667000" cy="1889125"/>
          </a:xfrm>
          <a:prstGeom prst="rect">
            <a:avLst/>
          </a:prstGeom>
          <a:noFill/>
        </p:spPr>
      </p:pic>
      <p:cxnSp>
        <p:nvCxnSpPr>
          <p:cNvPr id="16" name="Straight Connector 15"/>
          <p:cNvCxnSpPr/>
          <p:nvPr/>
        </p:nvCxnSpPr>
        <p:spPr>
          <a:xfrm>
            <a:off x="5410200" y="3581400"/>
            <a:ext cx="1066800" cy="2286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6400800" y="3581400"/>
            <a:ext cx="381000" cy="2286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6781800" y="3581400"/>
            <a:ext cx="838200" cy="3048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5" idx="3"/>
          </p:cNvCxnSpPr>
          <p:nvPr/>
        </p:nvCxnSpPr>
        <p:spPr>
          <a:xfrm flipH="1">
            <a:off x="7620000" y="3611563"/>
            <a:ext cx="914400" cy="274637"/>
          </a:xfrm>
          <a:prstGeom prst="line">
            <a:avLst/>
          </a:prstGeom>
          <a:ln w="38100">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00975" y="914400"/>
            <a:ext cx="8210197" cy="954107"/>
          </a:xfrm>
          <a:prstGeom prst="rect">
            <a:avLst/>
          </a:prstGeom>
          <a:noFill/>
        </p:spPr>
        <p:txBody>
          <a:bodyPr wrap="none" rtlCol="0">
            <a:spAutoFit/>
          </a:bodyPr>
          <a:lstStyle/>
          <a:p>
            <a:pPr algn="ctr"/>
            <a:r>
              <a:rPr lang="en-US" sz="2800" dirty="0" err="1" smtClean="0">
                <a:solidFill>
                  <a:schemeClr val="bg1"/>
                </a:solidFill>
              </a:rPr>
              <a:t>qhat</a:t>
            </a:r>
            <a:r>
              <a:rPr lang="en-US" sz="2800" dirty="0" smtClean="0">
                <a:solidFill>
                  <a:schemeClr val="bg1"/>
                </a:solidFill>
              </a:rPr>
              <a:t>  </a:t>
            </a:r>
            <a:r>
              <a:rPr lang="en-US" sz="2800" dirty="0" smtClean="0">
                <a:solidFill>
                  <a:schemeClr val="bg1"/>
                </a:solidFill>
                <a:sym typeface="Wingdings" pitchFamily="2" charset="2"/>
              </a:rPr>
              <a:t></a:t>
            </a:r>
            <a:r>
              <a:rPr lang="en-US" sz="2800" dirty="0" smtClean="0">
                <a:solidFill>
                  <a:schemeClr val="bg1"/>
                </a:solidFill>
              </a:rPr>
              <a:t> scattering of leading </a:t>
            </a:r>
            <a:r>
              <a:rPr lang="en-US" sz="2800" dirty="0" err="1" smtClean="0">
                <a:solidFill>
                  <a:schemeClr val="bg1"/>
                </a:solidFill>
              </a:rPr>
              <a:t>parton</a:t>
            </a:r>
            <a:r>
              <a:rPr lang="en-US" sz="2800" dirty="0" smtClean="0">
                <a:solidFill>
                  <a:schemeClr val="bg1"/>
                </a:solidFill>
              </a:rPr>
              <a:t> </a:t>
            </a:r>
            <a:r>
              <a:rPr lang="en-US" sz="2800" dirty="0" smtClean="0">
                <a:solidFill>
                  <a:schemeClr val="bg1"/>
                </a:solidFill>
                <a:sym typeface="Wingdings" pitchFamily="2" charset="2"/>
              </a:rPr>
              <a:t> radiation e-loss</a:t>
            </a:r>
          </a:p>
          <a:p>
            <a:pPr algn="ctr"/>
            <a:r>
              <a:rPr lang="en-US" sz="2800" dirty="0" err="1" smtClean="0">
                <a:solidFill>
                  <a:schemeClr val="bg1"/>
                </a:solidFill>
                <a:sym typeface="Wingdings" pitchFamily="2" charset="2"/>
              </a:rPr>
              <a:t>ehat</a:t>
            </a:r>
            <a:r>
              <a:rPr lang="en-US" sz="2800" dirty="0" smtClean="0">
                <a:solidFill>
                  <a:schemeClr val="bg1"/>
                </a:solidFill>
                <a:sym typeface="Wingdings" pitchFamily="2" charset="2"/>
              </a:rPr>
              <a:t>   energy transferred to the QGP medium</a:t>
            </a:r>
          </a:p>
        </p:txBody>
      </p:sp>
      <p:sp>
        <p:nvSpPr>
          <p:cNvPr id="23" name="Rectangle 22"/>
          <p:cNvSpPr/>
          <p:nvPr/>
        </p:nvSpPr>
        <p:spPr>
          <a:xfrm>
            <a:off x="533400" y="838200"/>
            <a:ext cx="8077200" cy="1219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751974" y="914400"/>
            <a:ext cx="7858626" cy="1138773"/>
          </a:xfrm>
          <a:prstGeom prst="rect">
            <a:avLst/>
          </a:prstGeom>
          <a:noFill/>
        </p:spPr>
        <p:txBody>
          <a:bodyPr wrap="none" rtlCol="0">
            <a:spAutoFit/>
          </a:bodyPr>
          <a:lstStyle/>
          <a:p>
            <a:r>
              <a:rPr lang="en-US" sz="2800" dirty="0" smtClean="0">
                <a:solidFill>
                  <a:schemeClr val="accent5">
                    <a:lumMod val="50000"/>
                  </a:schemeClr>
                </a:solidFill>
              </a:rPr>
              <a:t>q </a:t>
            </a:r>
            <a:r>
              <a:rPr lang="en-US" sz="2800" dirty="0" smtClean="0">
                <a:solidFill>
                  <a:schemeClr val="accent5">
                    <a:lumMod val="50000"/>
                  </a:schemeClr>
                </a:solidFill>
                <a:sym typeface="Wingdings" pitchFamily="2" charset="2"/>
              </a:rPr>
              <a:t> scattering of leading </a:t>
            </a:r>
            <a:r>
              <a:rPr lang="en-US" sz="2800" dirty="0" err="1" smtClean="0">
                <a:solidFill>
                  <a:schemeClr val="accent5">
                    <a:lumMod val="50000"/>
                  </a:schemeClr>
                </a:solidFill>
                <a:sym typeface="Wingdings" pitchFamily="2" charset="2"/>
              </a:rPr>
              <a:t>parton</a:t>
            </a:r>
            <a:r>
              <a:rPr lang="en-US" sz="2800" dirty="0" smtClean="0">
                <a:solidFill>
                  <a:schemeClr val="accent5">
                    <a:lumMod val="50000"/>
                  </a:schemeClr>
                </a:solidFill>
                <a:sym typeface="Wingdings" pitchFamily="2" charset="2"/>
              </a:rPr>
              <a:t> which then radiates</a:t>
            </a:r>
          </a:p>
          <a:p>
            <a:r>
              <a:rPr lang="en-US" sz="1050" dirty="0" smtClean="0">
                <a:solidFill>
                  <a:schemeClr val="accent5">
                    <a:lumMod val="50000"/>
                  </a:schemeClr>
                </a:solidFill>
                <a:sym typeface="Wingdings" pitchFamily="2" charset="2"/>
              </a:rPr>
              <a:t> </a:t>
            </a:r>
          </a:p>
          <a:p>
            <a:r>
              <a:rPr lang="en-US" sz="2800" dirty="0" smtClean="0">
                <a:solidFill>
                  <a:schemeClr val="accent5">
                    <a:lumMod val="50000"/>
                  </a:schemeClr>
                </a:solidFill>
                <a:sym typeface="Wingdings" pitchFamily="2" charset="2"/>
              </a:rPr>
              <a:t>   </a:t>
            </a:r>
            <a:r>
              <a:rPr lang="en-US" sz="2800" dirty="0" smtClean="0">
                <a:solidFill>
                  <a:srgbClr val="00B050"/>
                </a:solidFill>
                <a:sym typeface="Wingdings" pitchFamily="2" charset="2"/>
              </a:rPr>
              <a:t>e  energy transfer from </a:t>
            </a:r>
            <a:r>
              <a:rPr lang="en-US" sz="2800" dirty="0" err="1" smtClean="0">
                <a:solidFill>
                  <a:srgbClr val="00B050"/>
                </a:solidFill>
                <a:sym typeface="Wingdings" pitchFamily="2" charset="2"/>
              </a:rPr>
              <a:t>parton</a:t>
            </a:r>
            <a:r>
              <a:rPr lang="en-US" sz="2800" dirty="0" smtClean="0">
                <a:solidFill>
                  <a:srgbClr val="00B050"/>
                </a:solidFill>
                <a:sym typeface="Wingdings" pitchFamily="2" charset="2"/>
              </a:rPr>
              <a:t> to QGP particle</a:t>
            </a:r>
            <a:endParaRPr lang="en-US" sz="2800" dirty="0" smtClean="0">
              <a:solidFill>
                <a:srgbClr val="00B050"/>
              </a:solidFill>
            </a:endParaRPr>
          </a:p>
        </p:txBody>
      </p:sp>
      <p:sp>
        <p:nvSpPr>
          <p:cNvPr id="25" name="TextBox 24"/>
          <p:cNvSpPr txBox="1"/>
          <p:nvPr/>
        </p:nvSpPr>
        <p:spPr>
          <a:xfrm>
            <a:off x="751974" y="838200"/>
            <a:ext cx="364202" cy="523220"/>
          </a:xfrm>
          <a:prstGeom prst="rect">
            <a:avLst/>
          </a:prstGeom>
          <a:noFill/>
        </p:spPr>
        <p:txBody>
          <a:bodyPr wrap="none" rtlCol="0">
            <a:spAutoFit/>
          </a:bodyPr>
          <a:lstStyle/>
          <a:p>
            <a:r>
              <a:rPr lang="en-US" sz="2800" dirty="0" smtClean="0">
                <a:solidFill>
                  <a:schemeClr val="accent5">
                    <a:lumMod val="50000"/>
                  </a:schemeClr>
                </a:solidFill>
              </a:rPr>
              <a:t>^</a:t>
            </a:r>
          </a:p>
        </p:txBody>
      </p:sp>
      <p:sp>
        <p:nvSpPr>
          <p:cNvPr id="26" name="TextBox 25"/>
          <p:cNvSpPr txBox="1"/>
          <p:nvPr/>
        </p:nvSpPr>
        <p:spPr>
          <a:xfrm>
            <a:off x="1007398" y="1381780"/>
            <a:ext cx="364202" cy="523220"/>
          </a:xfrm>
          <a:prstGeom prst="rect">
            <a:avLst/>
          </a:prstGeom>
          <a:noFill/>
        </p:spPr>
        <p:txBody>
          <a:bodyPr wrap="none" rtlCol="0">
            <a:spAutoFit/>
          </a:bodyPr>
          <a:lstStyle/>
          <a:p>
            <a:r>
              <a:rPr lang="en-US" sz="2800" dirty="0" smtClean="0">
                <a:solidFill>
                  <a:srgbClr val="00B050"/>
                </a:solidFill>
              </a:rPr>
              <a:t>^</a:t>
            </a:r>
          </a:p>
        </p:txBody>
      </p:sp>
      <p:sp>
        <p:nvSpPr>
          <p:cNvPr id="27" name="TextBox 26"/>
          <p:cNvSpPr txBox="1"/>
          <p:nvPr/>
        </p:nvSpPr>
        <p:spPr>
          <a:xfrm>
            <a:off x="2971800" y="2895600"/>
            <a:ext cx="1664238" cy="523220"/>
          </a:xfrm>
          <a:prstGeom prst="rect">
            <a:avLst/>
          </a:prstGeom>
          <a:noFill/>
        </p:spPr>
        <p:txBody>
          <a:bodyPr wrap="none" rtlCol="0">
            <a:spAutoFit/>
          </a:bodyPr>
          <a:lstStyle/>
          <a:p>
            <a:r>
              <a:rPr lang="en-US" sz="2800" dirty="0" err="1" smtClean="0">
                <a:solidFill>
                  <a:srgbClr val="00B050"/>
                </a:solidFill>
              </a:rPr>
              <a:t>Collisional</a:t>
            </a:r>
            <a:endParaRPr lang="en-US" sz="2800" dirty="0" smtClean="0">
              <a:solidFill>
                <a:srgbClr val="00B050"/>
              </a:solidFill>
            </a:endParaRPr>
          </a:p>
        </p:txBody>
      </p:sp>
      <p:sp>
        <p:nvSpPr>
          <p:cNvPr id="28" name="TextBox 27"/>
          <p:cNvSpPr txBox="1"/>
          <p:nvPr/>
        </p:nvSpPr>
        <p:spPr>
          <a:xfrm>
            <a:off x="3042863" y="3429000"/>
            <a:ext cx="1529137" cy="523220"/>
          </a:xfrm>
          <a:prstGeom prst="rect">
            <a:avLst/>
          </a:prstGeom>
          <a:noFill/>
        </p:spPr>
        <p:txBody>
          <a:bodyPr wrap="none" rtlCol="0">
            <a:spAutoFit/>
          </a:bodyPr>
          <a:lstStyle/>
          <a:p>
            <a:r>
              <a:rPr lang="en-US" sz="2800" dirty="0" err="1" smtClean="0">
                <a:solidFill>
                  <a:srgbClr val="002060"/>
                </a:solidFill>
              </a:rPr>
              <a:t>Radiative</a:t>
            </a:r>
            <a:endParaRPr lang="en-US" sz="2800" dirty="0" smtClean="0">
              <a:solidFill>
                <a:srgbClr val="002060"/>
              </a:solidFill>
            </a:endParaRPr>
          </a:p>
        </p:txBody>
      </p:sp>
      <p:cxnSp>
        <p:nvCxnSpPr>
          <p:cNvPr id="30" name="Straight Connector 29"/>
          <p:cNvCxnSpPr/>
          <p:nvPr/>
        </p:nvCxnSpPr>
        <p:spPr>
          <a:xfrm>
            <a:off x="2895600" y="3429000"/>
            <a:ext cx="1752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Autofit/>
          </a:bodyPr>
          <a:lstStyle/>
          <a:p>
            <a:r>
              <a:rPr lang="en-US" sz="4000" dirty="0" smtClean="0">
                <a:solidFill>
                  <a:schemeClr val="bg1"/>
                </a:solidFill>
              </a:rPr>
              <a:t>Probing different length scales</a:t>
            </a:r>
            <a:endParaRPr lang="en-US" sz="4000" dirty="0">
              <a:solidFill>
                <a:schemeClr val="bg1"/>
              </a:solidFill>
            </a:endParaRPr>
          </a:p>
        </p:txBody>
      </p:sp>
      <p:sp>
        <p:nvSpPr>
          <p:cNvPr id="6" name="Rectangle 5"/>
          <p:cNvSpPr/>
          <p:nvPr/>
        </p:nvSpPr>
        <p:spPr>
          <a:xfrm>
            <a:off x="4267200" y="685800"/>
            <a:ext cx="4876800" cy="6172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Picture 23"/>
          <p:cNvPicPr>
            <a:picLocks noChangeAspect="1" noChangeArrowheads="1"/>
          </p:cNvPicPr>
          <p:nvPr/>
        </p:nvPicPr>
        <p:blipFill>
          <a:blip r:embed="rId2" cstate="print"/>
          <a:srcRect/>
          <a:stretch>
            <a:fillRect/>
          </a:stretch>
        </p:blipFill>
        <p:spPr bwMode="auto">
          <a:xfrm>
            <a:off x="4396978" y="853902"/>
            <a:ext cx="4518422" cy="5598914"/>
          </a:xfrm>
          <a:prstGeom prst="rect">
            <a:avLst/>
          </a:prstGeom>
          <a:noFill/>
          <a:ln w="25400" cap="flat">
            <a:solidFill>
              <a:schemeClr val="tx1"/>
            </a:solidFill>
            <a:prstDash val="solid"/>
            <a:round/>
            <a:headEnd/>
            <a:tailEnd/>
          </a:ln>
        </p:spPr>
      </p:pic>
      <p:sp>
        <p:nvSpPr>
          <p:cNvPr id="19" name="Rectangle 25"/>
          <p:cNvSpPr>
            <a:spLocks/>
          </p:cNvSpPr>
          <p:nvPr/>
        </p:nvSpPr>
        <p:spPr bwMode="auto">
          <a:xfrm>
            <a:off x="5231904" y="1053703"/>
            <a:ext cx="2339578" cy="330398"/>
          </a:xfrm>
          <a:prstGeom prst="rect">
            <a:avLst/>
          </a:prstGeom>
          <a:solidFill>
            <a:schemeClr val="bg1"/>
          </a:solidFill>
          <a:ln w="25400" cap="flat">
            <a:noFill/>
            <a:miter lim="800000"/>
            <a:headEnd type="none" w="med" len="med"/>
            <a:tailEnd type="none" w="med" len="med"/>
          </a:ln>
        </p:spPr>
        <p:txBody>
          <a:bodyPr lIns="0" tIns="0" rIns="0" bIns="0"/>
          <a:lstStyle/>
          <a:p>
            <a:endParaRPr lang="en-US"/>
          </a:p>
        </p:txBody>
      </p:sp>
      <p:sp>
        <p:nvSpPr>
          <p:cNvPr id="20" name="Rectangle 26"/>
          <p:cNvSpPr txBox="1">
            <a:spLocks noChangeArrowheads="1"/>
          </p:cNvSpPr>
          <p:nvPr/>
        </p:nvSpPr>
        <p:spPr>
          <a:xfrm>
            <a:off x="0" y="3294459"/>
            <a:ext cx="4264819" cy="2268141"/>
          </a:xfrm>
          <a:prstGeom prst="rect">
            <a:avLst/>
          </a:prstGeom>
          <a:ln/>
        </p:spPr>
        <p:txBody>
          <a:bodyPr vert="horz" lIns="91440" tIns="45720" rIns="91440" bIns="45720" rtlCol="0">
            <a:noAutofit/>
          </a:bodyPr>
          <a:lstStyle/>
          <a:p>
            <a:pPr marL="491115"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solidFill>
                  <a:srgbClr val="FFFF00"/>
                </a:solidFill>
                <a:effectLst/>
                <a:uLnTx/>
                <a:uFillTx/>
                <a:latin typeface="+mn-lt"/>
                <a:ea typeface="+mn-ea"/>
                <a:cs typeface="+mn-cs"/>
              </a:rPr>
              <a:t>What sets this scale?</a:t>
            </a:r>
          </a:p>
          <a:p>
            <a:pPr marL="732208"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rgbClr val="FFFF00"/>
                </a:solidFill>
                <a:effectLst/>
                <a:uLnTx/>
                <a:uFillTx/>
                <a:latin typeface="+mn-lt"/>
                <a:ea typeface="+mn-ea"/>
                <a:cs typeface="+mn-cs"/>
              </a:rPr>
              <a:t>the exchange gluon momentum?</a:t>
            </a:r>
          </a:p>
          <a:p>
            <a:pPr marL="732208"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rgbClr val="FFFF00"/>
                </a:solidFill>
                <a:effectLst/>
                <a:uLnTx/>
                <a:uFillTx/>
                <a:latin typeface="+mn-lt"/>
                <a:ea typeface="+mn-ea"/>
                <a:cs typeface="+mn-cs"/>
              </a:rPr>
              <a:t>total coherent energy loss?</a:t>
            </a:r>
          </a:p>
          <a:p>
            <a:pPr marL="732208"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rgbClr val="FFFF00"/>
                </a:solidFill>
                <a:effectLst/>
                <a:uLnTx/>
                <a:uFillTx/>
                <a:latin typeface="+mn-lt"/>
                <a:ea typeface="+mn-ea"/>
                <a:cs typeface="+mn-cs"/>
              </a:rPr>
              <a:t>impact of </a:t>
            </a:r>
            <a:r>
              <a:rPr kumimoji="0" lang="en-US" sz="2800" b="0" i="0" u="none" strike="noStrike" kern="1200" cap="none" spc="0" normalizeH="0" baseline="0" noProof="0" dirty="0" err="1" smtClean="0">
                <a:ln>
                  <a:noFill/>
                </a:ln>
                <a:solidFill>
                  <a:srgbClr val="FFFF00"/>
                </a:solidFill>
                <a:effectLst/>
                <a:uLnTx/>
                <a:uFillTx/>
                <a:latin typeface="+mn-lt"/>
                <a:ea typeface="+mn-ea"/>
                <a:cs typeface="+mn-cs"/>
              </a:rPr>
              <a:t>deconfinement</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a:t>
            </a:r>
          </a:p>
          <a:p>
            <a:pPr marL="732208" marR="0" lvl="1" indent="-28575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22" name="Picture 2"/>
          <p:cNvPicPr>
            <a:picLocks noChangeAspect="1" noChangeArrowheads="1"/>
          </p:cNvPicPr>
          <p:nvPr/>
        </p:nvPicPr>
        <p:blipFill>
          <a:blip r:embed="rId3" cstate="print"/>
          <a:srcRect t="2957"/>
          <a:stretch>
            <a:fillRect/>
          </a:stretch>
        </p:blipFill>
        <p:spPr bwMode="auto">
          <a:xfrm>
            <a:off x="381000" y="762000"/>
            <a:ext cx="3398193" cy="2500312"/>
          </a:xfrm>
          <a:prstGeom prst="rect">
            <a:avLst/>
          </a:prstGeom>
          <a:noFill/>
          <a:ln w="9525">
            <a:noFill/>
            <a:miter lim="800000"/>
            <a:headEnd/>
            <a:tailEnd/>
          </a:ln>
        </p:spPr>
      </p:pic>
      <p:sp>
        <p:nvSpPr>
          <p:cNvPr id="23" name="TextBox 22"/>
          <p:cNvSpPr txBox="1"/>
          <p:nvPr/>
        </p:nvSpPr>
        <p:spPr>
          <a:xfrm>
            <a:off x="5087905" y="909935"/>
            <a:ext cx="627095" cy="461665"/>
          </a:xfrm>
          <a:prstGeom prst="rect">
            <a:avLst/>
          </a:prstGeom>
          <a:noFill/>
        </p:spPr>
        <p:txBody>
          <a:bodyPr wrap="none" rtlCol="0">
            <a:spAutoFit/>
          </a:bodyPr>
          <a:lstStyle/>
          <a:p>
            <a:r>
              <a:rPr lang="en-US" sz="2400" dirty="0" smtClean="0"/>
              <a:t>1/</a:t>
            </a:r>
            <a:r>
              <a:rPr lang="en-US" sz="2400" dirty="0" smtClean="0">
                <a:latin typeface="Symbol" pitchFamily="18" charset="2"/>
              </a:rPr>
              <a:t>l</a:t>
            </a:r>
          </a:p>
        </p:txBody>
      </p:sp>
      <p:grpSp>
        <p:nvGrpSpPr>
          <p:cNvPr id="3" name="Group 10"/>
          <p:cNvGrpSpPr/>
          <p:nvPr/>
        </p:nvGrpSpPr>
        <p:grpSpPr>
          <a:xfrm>
            <a:off x="0" y="685800"/>
            <a:ext cx="4267200" cy="6172200"/>
            <a:chOff x="0" y="685800"/>
            <a:chExt cx="4267200" cy="6172200"/>
          </a:xfrm>
        </p:grpSpPr>
        <p:sp>
          <p:nvSpPr>
            <p:cNvPr id="12" name="Rectangle 11"/>
            <p:cNvSpPr/>
            <p:nvPr/>
          </p:nvSpPr>
          <p:spPr>
            <a:xfrm>
              <a:off x="0" y="685800"/>
              <a:ext cx="4267200" cy="6172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28601" y="977205"/>
              <a:ext cx="3962399" cy="1384995"/>
            </a:xfrm>
            <a:prstGeom prst="rect">
              <a:avLst/>
            </a:prstGeom>
            <a:noFill/>
          </p:spPr>
          <p:txBody>
            <a:bodyPr wrap="square" rtlCol="0">
              <a:spAutoFit/>
            </a:bodyPr>
            <a:lstStyle/>
            <a:p>
              <a:pPr algn="ctr"/>
              <a:r>
                <a:rPr lang="en-US" sz="2800" dirty="0" smtClean="0"/>
                <a:t>Do the highest energy</a:t>
              </a:r>
            </a:p>
            <a:p>
              <a:pPr algn="ctr"/>
              <a:r>
                <a:rPr lang="en-US" sz="2800" dirty="0" smtClean="0"/>
                <a:t> jets at LHC see </a:t>
              </a:r>
            </a:p>
            <a:p>
              <a:pPr algn="ctr"/>
              <a:r>
                <a:rPr lang="en-US" sz="2800" dirty="0" smtClean="0"/>
                <a:t>point-like color charges?</a:t>
              </a:r>
            </a:p>
          </p:txBody>
        </p:sp>
        <p:sp>
          <p:nvSpPr>
            <p:cNvPr id="14" name="TextBox 13"/>
            <p:cNvSpPr txBox="1"/>
            <p:nvPr/>
          </p:nvSpPr>
          <p:spPr>
            <a:xfrm>
              <a:off x="304800" y="3962400"/>
              <a:ext cx="3657600" cy="2246769"/>
            </a:xfrm>
            <a:prstGeom prst="rect">
              <a:avLst/>
            </a:prstGeom>
            <a:noFill/>
          </p:spPr>
          <p:txBody>
            <a:bodyPr wrap="square" rtlCol="0">
              <a:spAutoFit/>
            </a:bodyPr>
            <a:lstStyle/>
            <a:p>
              <a:pPr algn="ctr"/>
              <a:r>
                <a:rPr lang="en-US" sz="2800" dirty="0" smtClean="0"/>
                <a:t>Do the lowest energy jets at RHIC scatter from coherent fields or only excite sound waves?</a:t>
              </a:r>
            </a:p>
          </p:txBody>
        </p:sp>
        <p:sp>
          <p:nvSpPr>
            <p:cNvPr id="15" name="Up-Down Arrow 14"/>
            <p:cNvSpPr/>
            <p:nvPr/>
          </p:nvSpPr>
          <p:spPr>
            <a:xfrm>
              <a:off x="1676400" y="2590800"/>
              <a:ext cx="762000" cy="1371600"/>
            </a:xfrm>
            <a:prstGeom prst="upDownArrow">
              <a:avLst/>
            </a:prstGeom>
            <a:gradFill>
              <a:gsLst>
                <a:gs pos="0">
                  <a:srgbClr val="000082"/>
                </a:gs>
                <a:gs pos="30000">
                  <a:srgbClr val="66008F"/>
                </a:gs>
                <a:gs pos="64999">
                  <a:srgbClr val="BA0066"/>
                </a:gs>
                <a:gs pos="89999">
                  <a:srgbClr val="FF0000"/>
                </a:gs>
                <a:gs pos="100000">
                  <a:srgbClr val="FF8200"/>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solidFill>
                  <a:schemeClr val="bg1"/>
                </a:solidFill>
              </a:rPr>
              <a:t>Deeper Connections</a:t>
            </a:r>
            <a:endParaRPr lang="en-US" dirty="0">
              <a:solidFill>
                <a:schemeClr val="bg1"/>
              </a:solidFill>
            </a:endParaRPr>
          </a:p>
        </p:txBody>
      </p:sp>
      <p:pic>
        <p:nvPicPr>
          <p:cNvPr id="10241" name="Picture 1"/>
          <p:cNvPicPr>
            <a:picLocks noChangeAspect="1" noChangeArrowheads="1"/>
          </p:cNvPicPr>
          <p:nvPr/>
        </p:nvPicPr>
        <p:blipFill>
          <a:blip r:embed="rId2" cstate="print"/>
          <a:srcRect t="5264"/>
          <a:stretch>
            <a:fillRect/>
          </a:stretch>
        </p:blipFill>
        <p:spPr bwMode="auto">
          <a:xfrm>
            <a:off x="838200" y="1900174"/>
            <a:ext cx="7467600" cy="4916170"/>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srcRect/>
          <a:stretch>
            <a:fillRect/>
          </a:stretch>
        </p:blipFill>
        <p:spPr bwMode="auto">
          <a:xfrm>
            <a:off x="838200" y="1752600"/>
            <a:ext cx="7467600" cy="5063744"/>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228600" y="685800"/>
            <a:ext cx="8715375" cy="97825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24200" y="5943600"/>
            <a:ext cx="3124200" cy="9144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1143000"/>
            <a:ext cx="9144000" cy="46482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3" cstate="print"/>
          <a:srcRect/>
          <a:stretch>
            <a:fillRect/>
          </a:stretch>
        </p:blipFill>
        <p:spPr bwMode="auto">
          <a:xfrm>
            <a:off x="4648200" y="1502208"/>
            <a:ext cx="4267200" cy="4212792"/>
          </a:xfrm>
          <a:prstGeom prst="rect">
            <a:avLst/>
          </a:prstGeom>
          <a:noFill/>
          <a:ln w="12700" cap="flat">
            <a:noFill/>
            <a:miter lim="800000"/>
            <a:headEnd/>
            <a:tailEnd/>
          </a:ln>
        </p:spPr>
      </p:pic>
      <p:pic>
        <p:nvPicPr>
          <p:cNvPr id="7" name="Picture 4"/>
          <p:cNvPicPr>
            <a:picLocks noChangeAspect="1" noChangeArrowheads="1"/>
          </p:cNvPicPr>
          <p:nvPr/>
        </p:nvPicPr>
        <p:blipFill>
          <a:blip r:embed="rId4" cstate="print"/>
          <a:srcRect/>
          <a:stretch>
            <a:fillRect/>
          </a:stretch>
        </p:blipFill>
        <p:spPr bwMode="auto">
          <a:xfrm>
            <a:off x="228600" y="1510112"/>
            <a:ext cx="4329391" cy="4052488"/>
          </a:xfrm>
          <a:prstGeom prst="rect">
            <a:avLst/>
          </a:prstGeom>
          <a:noFill/>
          <a:ln w="12700" cap="flat">
            <a:noFill/>
            <a:miter lim="800000"/>
            <a:headEnd/>
            <a:tailEnd/>
          </a:ln>
        </p:spPr>
      </p:pic>
      <p:pic>
        <p:nvPicPr>
          <p:cNvPr id="8" name="Picture 1"/>
          <p:cNvPicPr>
            <a:picLocks noChangeAspect="1" noChangeArrowheads="1"/>
          </p:cNvPicPr>
          <p:nvPr/>
        </p:nvPicPr>
        <p:blipFill>
          <a:blip r:embed="rId5" cstate="print"/>
          <a:srcRect/>
          <a:stretch>
            <a:fillRect/>
          </a:stretch>
        </p:blipFill>
        <p:spPr bwMode="auto">
          <a:xfrm>
            <a:off x="8045668" y="1"/>
            <a:ext cx="1098331" cy="1676399"/>
          </a:xfrm>
          <a:prstGeom prst="rect">
            <a:avLst/>
          </a:prstGeom>
          <a:noFill/>
          <a:ln w="9525">
            <a:noFill/>
            <a:miter lim="800000"/>
            <a:headEnd/>
            <a:tailEnd/>
          </a:ln>
        </p:spPr>
      </p:pic>
      <p:graphicFrame>
        <p:nvGraphicFramePr>
          <p:cNvPr id="1026" name="Object 2"/>
          <p:cNvGraphicFramePr>
            <a:graphicFrameLocks noChangeAspect="1"/>
          </p:cNvGraphicFramePr>
          <p:nvPr/>
        </p:nvGraphicFramePr>
        <p:xfrm>
          <a:off x="3587750" y="5930900"/>
          <a:ext cx="1822450" cy="927100"/>
        </p:xfrm>
        <a:graphic>
          <a:graphicData uri="http://schemas.openxmlformats.org/presentationml/2006/ole">
            <p:oleObj spid="_x0000_s1026" name="Equation" r:id="rId6" imgW="749160" imgH="380880" progId="Equation.3">
              <p:embed/>
            </p:oleObj>
          </a:graphicData>
        </a:graphic>
      </p:graphicFrame>
      <p:sp>
        <p:nvSpPr>
          <p:cNvPr id="9" name="TextBox 8"/>
          <p:cNvSpPr txBox="1"/>
          <p:nvPr/>
        </p:nvSpPr>
        <p:spPr>
          <a:xfrm>
            <a:off x="2209800" y="206514"/>
            <a:ext cx="4984250" cy="707886"/>
          </a:xfrm>
          <a:prstGeom prst="rect">
            <a:avLst/>
          </a:prstGeom>
          <a:noFill/>
        </p:spPr>
        <p:txBody>
          <a:bodyPr wrap="none" rtlCol="0">
            <a:spAutoFit/>
          </a:bodyPr>
          <a:lstStyle/>
          <a:p>
            <a:r>
              <a:rPr lang="en-US" sz="4000" dirty="0" smtClean="0">
                <a:solidFill>
                  <a:schemeClr val="bg1"/>
                </a:solidFill>
              </a:rPr>
              <a:t>RHIC and LHC Leverage</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gure_alphaconstraint_v0.png"/>
          <p:cNvPicPr>
            <a:picLocks noChangeAspect="1"/>
          </p:cNvPicPr>
          <p:nvPr/>
        </p:nvPicPr>
        <p:blipFill>
          <a:blip r:embed="rId2" cstate="print"/>
          <a:stretch>
            <a:fillRect/>
          </a:stretch>
        </p:blipFill>
        <p:spPr>
          <a:xfrm>
            <a:off x="228600" y="1486053"/>
            <a:ext cx="8763000" cy="4152747"/>
          </a:xfrm>
          <a:prstGeom prst="rect">
            <a:avLst/>
          </a:prstGeom>
        </p:spPr>
      </p:pic>
      <p:sp>
        <p:nvSpPr>
          <p:cNvPr id="6" name="TextBox 5"/>
          <p:cNvSpPr txBox="1"/>
          <p:nvPr/>
        </p:nvSpPr>
        <p:spPr>
          <a:xfrm>
            <a:off x="304800" y="152400"/>
            <a:ext cx="8458201" cy="1200329"/>
          </a:xfrm>
          <a:prstGeom prst="rect">
            <a:avLst/>
          </a:prstGeom>
          <a:noFill/>
        </p:spPr>
        <p:txBody>
          <a:bodyPr wrap="square" rtlCol="0">
            <a:spAutoFit/>
          </a:bodyPr>
          <a:lstStyle/>
          <a:p>
            <a:pPr algn="ctr"/>
            <a:r>
              <a:rPr lang="en-US" sz="2400" dirty="0" smtClean="0">
                <a:solidFill>
                  <a:schemeClr val="bg1"/>
                </a:solidFill>
              </a:rPr>
              <a:t>Using Coleman-Smith’s </a:t>
            </a:r>
            <a:r>
              <a:rPr lang="en-US" sz="2400" dirty="0" err="1" smtClean="0">
                <a:solidFill>
                  <a:schemeClr val="bg1"/>
                </a:solidFill>
              </a:rPr>
              <a:t>dijet</a:t>
            </a:r>
            <a:r>
              <a:rPr lang="en-US" sz="2400" dirty="0" smtClean="0">
                <a:solidFill>
                  <a:schemeClr val="bg1"/>
                </a:solidFill>
              </a:rPr>
              <a:t> asymmetry the effective coupling is varied, how well can our projected measurement for 35 </a:t>
            </a:r>
            <a:r>
              <a:rPr lang="en-US" sz="2400" dirty="0" err="1" smtClean="0">
                <a:solidFill>
                  <a:schemeClr val="bg1"/>
                </a:solidFill>
              </a:rPr>
              <a:t>GeV</a:t>
            </a:r>
            <a:r>
              <a:rPr lang="en-US" sz="2400" dirty="0" smtClean="0">
                <a:solidFill>
                  <a:schemeClr val="bg1"/>
                </a:solidFill>
              </a:rPr>
              <a:t> jets with R = 0.3 constrain this parameter.</a:t>
            </a:r>
          </a:p>
        </p:txBody>
      </p:sp>
      <p:sp>
        <p:nvSpPr>
          <p:cNvPr id="7" name="TextBox 6"/>
          <p:cNvSpPr txBox="1"/>
          <p:nvPr/>
        </p:nvSpPr>
        <p:spPr>
          <a:xfrm>
            <a:off x="228600" y="5646003"/>
            <a:ext cx="8839200" cy="830997"/>
          </a:xfrm>
          <a:prstGeom prst="rect">
            <a:avLst/>
          </a:prstGeom>
          <a:noFill/>
        </p:spPr>
        <p:txBody>
          <a:bodyPr wrap="square" rtlCol="0">
            <a:spAutoFit/>
          </a:bodyPr>
          <a:lstStyle/>
          <a:p>
            <a:pPr algn="ctr"/>
            <a:r>
              <a:rPr lang="en-US" sz="2400" dirty="0" smtClean="0">
                <a:solidFill>
                  <a:schemeClr val="bg1"/>
                </a:solidFill>
              </a:rPr>
              <a:t>Of course, many observables need to be included since there is </a:t>
            </a:r>
          </a:p>
          <a:p>
            <a:pPr algn="ctr"/>
            <a:r>
              <a:rPr lang="en-US" sz="2400" dirty="0" smtClean="0">
                <a:solidFill>
                  <a:schemeClr val="bg1"/>
                </a:solidFill>
              </a:rPr>
              <a:t>more than one unknown.  The key is over-constraining the problem.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878265"/>
            <a:ext cx="4800601" cy="1508105"/>
          </a:xfrm>
          <a:prstGeom prst="rect">
            <a:avLst/>
          </a:prstGeom>
          <a:solidFill>
            <a:schemeClr val="bg1"/>
          </a:solidFill>
        </p:spPr>
        <p:txBody>
          <a:bodyPr wrap="square" rtlCol="0">
            <a:spAutoFit/>
          </a:bodyPr>
          <a:lstStyle/>
          <a:p>
            <a:pPr algn="ctr"/>
            <a:r>
              <a:rPr lang="en-US" sz="2400" b="1" dirty="0" smtClean="0">
                <a:solidFill>
                  <a:schemeClr val="tx2"/>
                </a:solidFill>
              </a:rPr>
              <a:t>“Jet Quenching is a few times </a:t>
            </a:r>
            <a:r>
              <a:rPr lang="en-US" sz="2400" b="1" u="sng" dirty="0" smtClean="0">
                <a:solidFill>
                  <a:schemeClr val="tx2"/>
                </a:solidFill>
              </a:rPr>
              <a:t>stronger</a:t>
            </a:r>
            <a:r>
              <a:rPr lang="en-US" sz="2400" b="1" dirty="0" smtClean="0">
                <a:solidFill>
                  <a:schemeClr val="tx2"/>
                </a:solidFill>
              </a:rPr>
              <a:t> near </a:t>
            </a:r>
            <a:r>
              <a:rPr lang="en-US" sz="2400" b="1" dirty="0" err="1" smtClean="0">
                <a:solidFill>
                  <a:schemeClr val="tx2"/>
                </a:solidFill>
              </a:rPr>
              <a:t>T</a:t>
            </a:r>
            <a:r>
              <a:rPr lang="en-US" sz="2400" b="1" baseline="-25000" dirty="0" err="1" smtClean="0">
                <a:solidFill>
                  <a:schemeClr val="tx2"/>
                </a:solidFill>
              </a:rPr>
              <a:t>c</a:t>
            </a:r>
            <a:r>
              <a:rPr lang="en-US" sz="2400" b="1" dirty="0" smtClean="0">
                <a:solidFill>
                  <a:schemeClr val="tx2"/>
                </a:solidFill>
              </a:rPr>
              <a:t> relative to the </a:t>
            </a:r>
          </a:p>
          <a:p>
            <a:pPr algn="ctr"/>
            <a:r>
              <a:rPr lang="en-US" sz="2400" b="1" dirty="0" smtClean="0">
                <a:solidFill>
                  <a:schemeClr val="tx2"/>
                </a:solidFill>
              </a:rPr>
              <a:t>QGP at T &gt; </a:t>
            </a:r>
            <a:r>
              <a:rPr lang="en-US" sz="2400" b="1" dirty="0" err="1" smtClean="0">
                <a:solidFill>
                  <a:schemeClr val="tx2"/>
                </a:solidFill>
              </a:rPr>
              <a:t>T</a:t>
            </a:r>
            <a:r>
              <a:rPr lang="en-US" sz="2400" b="1" baseline="-25000" dirty="0" err="1" smtClean="0">
                <a:solidFill>
                  <a:schemeClr val="tx2"/>
                </a:solidFill>
              </a:rPr>
              <a:t>c</a:t>
            </a:r>
            <a:r>
              <a:rPr lang="en-US" sz="2400" b="1" dirty="0" smtClean="0">
                <a:solidFill>
                  <a:schemeClr val="tx2"/>
                </a:solidFill>
              </a:rPr>
              <a:t>.”</a:t>
            </a:r>
          </a:p>
          <a:p>
            <a:pPr algn="ctr"/>
            <a:r>
              <a:rPr lang="en-US" sz="2000" dirty="0" smtClean="0">
                <a:solidFill>
                  <a:schemeClr val="tx2"/>
                </a:solidFill>
              </a:rPr>
              <a:t>Liao and </a:t>
            </a:r>
            <a:r>
              <a:rPr lang="en-US" sz="2000" dirty="0" err="1" smtClean="0">
                <a:solidFill>
                  <a:schemeClr val="tx2"/>
                </a:solidFill>
              </a:rPr>
              <a:t>Shuryak</a:t>
            </a:r>
            <a:r>
              <a:rPr lang="en-US" sz="2000" dirty="0" smtClean="0">
                <a:solidFill>
                  <a:schemeClr val="tx2"/>
                </a:solidFill>
              </a:rPr>
              <a:t>, PRL (2009)</a:t>
            </a:r>
            <a:endParaRPr lang="en-US" sz="2000" dirty="0">
              <a:solidFill>
                <a:schemeClr val="tx2"/>
              </a:solidFill>
            </a:endParaRPr>
          </a:p>
        </p:txBody>
      </p:sp>
      <p:sp>
        <p:nvSpPr>
          <p:cNvPr id="6" name="TextBox 5"/>
          <p:cNvSpPr txBox="1"/>
          <p:nvPr/>
        </p:nvSpPr>
        <p:spPr>
          <a:xfrm>
            <a:off x="304800" y="2680752"/>
            <a:ext cx="4800601" cy="1138773"/>
          </a:xfrm>
          <a:prstGeom prst="rect">
            <a:avLst/>
          </a:prstGeom>
          <a:solidFill>
            <a:schemeClr val="bg1"/>
          </a:solidFill>
        </p:spPr>
        <p:txBody>
          <a:bodyPr wrap="square" rtlCol="0">
            <a:spAutoFit/>
          </a:bodyPr>
          <a:lstStyle/>
          <a:p>
            <a:pPr algn="ctr"/>
            <a:r>
              <a:rPr lang="en-US" sz="2400" b="1" dirty="0" smtClean="0">
                <a:solidFill>
                  <a:srgbClr val="7030A0"/>
                </a:solidFill>
              </a:rPr>
              <a:t>“The surprisingly transparent </a:t>
            </a:r>
            <a:r>
              <a:rPr lang="en-US" sz="2400" b="1" dirty="0" err="1" smtClean="0">
                <a:solidFill>
                  <a:srgbClr val="7030A0"/>
                </a:solidFill>
              </a:rPr>
              <a:t>sQGP</a:t>
            </a:r>
            <a:r>
              <a:rPr lang="en-US" sz="2400" b="1" dirty="0" smtClean="0">
                <a:solidFill>
                  <a:srgbClr val="7030A0"/>
                </a:solidFill>
              </a:rPr>
              <a:t> at the LHC [compared to RHIC]”</a:t>
            </a:r>
          </a:p>
          <a:p>
            <a:pPr algn="ctr"/>
            <a:r>
              <a:rPr lang="en-US" sz="2000" dirty="0" smtClean="0">
                <a:solidFill>
                  <a:srgbClr val="7030A0"/>
                </a:solidFill>
              </a:rPr>
              <a:t>Horowitz and </a:t>
            </a:r>
            <a:r>
              <a:rPr lang="en-US" sz="2000" dirty="0" err="1" smtClean="0">
                <a:solidFill>
                  <a:srgbClr val="7030A0"/>
                </a:solidFill>
              </a:rPr>
              <a:t>Gyulassy</a:t>
            </a:r>
            <a:r>
              <a:rPr lang="en-US" sz="2000" dirty="0" smtClean="0">
                <a:solidFill>
                  <a:srgbClr val="7030A0"/>
                </a:solidFill>
              </a:rPr>
              <a:t>, NPA (2011)</a:t>
            </a:r>
            <a:endParaRPr lang="en-US" sz="2000" dirty="0">
              <a:solidFill>
                <a:srgbClr val="7030A0"/>
              </a:solidFill>
            </a:endParaRPr>
          </a:p>
        </p:txBody>
      </p:sp>
      <p:pic>
        <p:nvPicPr>
          <p:cNvPr id="7" name="Picture 2"/>
          <p:cNvPicPr>
            <a:picLocks noChangeAspect="1" noChangeArrowheads="1"/>
          </p:cNvPicPr>
          <p:nvPr/>
        </p:nvPicPr>
        <p:blipFill>
          <a:blip r:embed="rId2" cstate="print"/>
          <a:srcRect b="48535"/>
          <a:stretch>
            <a:fillRect/>
          </a:stretch>
        </p:blipFill>
        <p:spPr bwMode="auto">
          <a:xfrm>
            <a:off x="304800" y="4029075"/>
            <a:ext cx="2838450" cy="2676525"/>
          </a:xfrm>
          <a:prstGeom prst="rect">
            <a:avLst/>
          </a:prstGeom>
          <a:noFill/>
          <a:ln w="9525">
            <a:noFill/>
            <a:miter lim="800000"/>
            <a:headEnd/>
            <a:tailEnd/>
          </a:ln>
        </p:spPr>
      </p:pic>
      <p:sp>
        <p:nvSpPr>
          <p:cNvPr id="8" name="TextBox 7"/>
          <p:cNvSpPr txBox="1"/>
          <p:nvPr/>
        </p:nvSpPr>
        <p:spPr>
          <a:xfrm>
            <a:off x="3733800" y="4840665"/>
            <a:ext cx="5181600" cy="1754326"/>
          </a:xfrm>
          <a:prstGeom prst="rect">
            <a:avLst/>
          </a:prstGeom>
          <a:solidFill>
            <a:schemeClr val="tx2">
              <a:lumMod val="75000"/>
            </a:schemeClr>
          </a:solidFill>
        </p:spPr>
        <p:txBody>
          <a:bodyPr wrap="square" rtlCol="0">
            <a:spAutoFit/>
          </a:bodyPr>
          <a:lstStyle/>
          <a:p>
            <a:pPr algn="ctr"/>
            <a:r>
              <a:rPr lang="en-US" sz="2800" dirty="0" smtClean="0">
                <a:solidFill>
                  <a:schemeClr val="bg1"/>
                </a:solidFill>
              </a:rPr>
              <a:t>“Large v</a:t>
            </a:r>
            <a:r>
              <a:rPr lang="en-US" sz="2800" baseline="-25000" dirty="0" smtClean="0">
                <a:solidFill>
                  <a:schemeClr val="bg1"/>
                </a:solidFill>
              </a:rPr>
              <a:t>2</a:t>
            </a:r>
            <a:r>
              <a:rPr lang="en-US" sz="2800" dirty="0" smtClean="0">
                <a:solidFill>
                  <a:schemeClr val="bg1"/>
                </a:solidFill>
              </a:rPr>
              <a:t> is striking in that it exceeds expectations of </a:t>
            </a:r>
            <a:r>
              <a:rPr lang="en-US" sz="2800" dirty="0" err="1" smtClean="0">
                <a:solidFill>
                  <a:schemeClr val="bg1"/>
                </a:solidFill>
              </a:rPr>
              <a:t>pQCD</a:t>
            </a:r>
            <a:r>
              <a:rPr lang="en-US" sz="2800" dirty="0" smtClean="0">
                <a:solidFill>
                  <a:schemeClr val="bg1"/>
                </a:solidFill>
              </a:rPr>
              <a:t> models even at 10 </a:t>
            </a:r>
            <a:r>
              <a:rPr lang="en-US" sz="2800" dirty="0" err="1" smtClean="0">
                <a:solidFill>
                  <a:schemeClr val="bg1"/>
                </a:solidFill>
              </a:rPr>
              <a:t>GeV</a:t>
            </a:r>
            <a:r>
              <a:rPr lang="en-US" sz="2800" dirty="0" smtClean="0">
                <a:solidFill>
                  <a:schemeClr val="bg1"/>
                </a:solidFill>
              </a:rPr>
              <a:t>/c.”</a:t>
            </a:r>
          </a:p>
          <a:p>
            <a:pPr algn="ctr"/>
            <a:r>
              <a:rPr lang="en-US" sz="2400" dirty="0" smtClean="0">
                <a:solidFill>
                  <a:schemeClr val="bg1"/>
                </a:solidFill>
              </a:rPr>
              <a:t>PHENIX, PRL (2010)</a:t>
            </a:r>
            <a:endParaRPr lang="en-US" sz="2400" dirty="0">
              <a:solidFill>
                <a:schemeClr val="bg1"/>
              </a:solidFill>
            </a:endParaRPr>
          </a:p>
        </p:txBody>
      </p:sp>
      <p:pic>
        <p:nvPicPr>
          <p:cNvPr id="9" name="Picture 5"/>
          <p:cNvPicPr>
            <a:picLocks noChangeAspect="1" noChangeArrowheads="1"/>
          </p:cNvPicPr>
          <p:nvPr/>
        </p:nvPicPr>
        <p:blipFill>
          <a:blip r:embed="rId3" cstate="print"/>
          <a:srcRect/>
          <a:stretch>
            <a:fillRect/>
          </a:stretch>
        </p:blipFill>
        <p:spPr bwMode="auto">
          <a:xfrm>
            <a:off x="5277852" y="923925"/>
            <a:ext cx="3561348" cy="3352800"/>
          </a:xfrm>
          <a:prstGeom prst="rect">
            <a:avLst/>
          </a:prstGeom>
          <a:noFill/>
          <a:ln w="9525">
            <a:noFill/>
            <a:miter lim="800000"/>
            <a:headEnd/>
            <a:tailEnd/>
          </a:ln>
        </p:spPr>
      </p:pic>
      <p:sp>
        <p:nvSpPr>
          <p:cNvPr id="10" name="TextBox 9"/>
          <p:cNvSpPr txBox="1"/>
          <p:nvPr/>
        </p:nvSpPr>
        <p:spPr>
          <a:xfrm>
            <a:off x="1295400" y="76200"/>
            <a:ext cx="6622647" cy="707886"/>
          </a:xfrm>
          <a:prstGeom prst="rect">
            <a:avLst/>
          </a:prstGeom>
          <a:noFill/>
        </p:spPr>
        <p:txBody>
          <a:bodyPr wrap="none" rtlCol="0">
            <a:spAutoFit/>
          </a:bodyPr>
          <a:lstStyle/>
          <a:p>
            <a:r>
              <a:rPr lang="en-US" sz="4000" dirty="0" smtClean="0">
                <a:solidFill>
                  <a:schemeClr val="bg1"/>
                </a:solidFill>
              </a:rPr>
              <a:t>Super-Strong Coupling near </a:t>
            </a:r>
            <a:r>
              <a:rPr lang="en-US" sz="4000" dirty="0" err="1" smtClean="0">
                <a:solidFill>
                  <a:schemeClr val="bg1"/>
                </a:solidFill>
              </a:rPr>
              <a:t>T</a:t>
            </a:r>
            <a:r>
              <a:rPr lang="en-US" sz="4000" baseline="-25000" dirty="0" err="1" smtClean="0">
                <a:solidFill>
                  <a:schemeClr val="bg1"/>
                </a:solidFill>
              </a:rPr>
              <a:t>c</a:t>
            </a:r>
            <a:r>
              <a:rPr lang="en-US" sz="4000" dirty="0" smtClean="0">
                <a:solidFill>
                  <a:schemeClr val="bg1"/>
                </a:solidFill>
              </a:rPr>
              <a:t>?</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2" cstate="print"/>
          <a:srcRect/>
          <a:stretch>
            <a:fillRect/>
          </a:stretch>
        </p:blipFill>
        <p:spPr bwMode="auto">
          <a:xfrm>
            <a:off x="914400" y="753354"/>
            <a:ext cx="7467600" cy="4550792"/>
          </a:xfrm>
          <a:prstGeom prst="rect">
            <a:avLst/>
          </a:prstGeom>
          <a:noFill/>
          <a:ln w="9525">
            <a:noFill/>
            <a:miter lim="800000"/>
            <a:headEnd/>
            <a:tailEnd/>
          </a:ln>
        </p:spPr>
      </p:pic>
      <p:pic>
        <p:nvPicPr>
          <p:cNvPr id="94209" name="Picture 1"/>
          <p:cNvPicPr>
            <a:picLocks noChangeAspect="1" noChangeArrowheads="1"/>
          </p:cNvPicPr>
          <p:nvPr/>
        </p:nvPicPr>
        <p:blipFill>
          <a:blip r:embed="rId3" cstate="print"/>
          <a:srcRect/>
          <a:stretch>
            <a:fillRect/>
          </a:stretch>
        </p:blipFill>
        <p:spPr bwMode="auto">
          <a:xfrm>
            <a:off x="910773" y="762000"/>
            <a:ext cx="7471227" cy="4538663"/>
          </a:xfrm>
          <a:prstGeom prst="rect">
            <a:avLst/>
          </a:prstGeom>
          <a:noFill/>
          <a:ln w="9525">
            <a:noFill/>
            <a:miter lim="800000"/>
            <a:headEnd/>
            <a:tailEnd/>
          </a:ln>
        </p:spPr>
      </p:pic>
      <p:sp>
        <p:nvSpPr>
          <p:cNvPr id="7" name="TextBox 6"/>
          <p:cNvSpPr txBox="1"/>
          <p:nvPr/>
        </p:nvSpPr>
        <p:spPr>
          <a:xfrm>
            <a:off x="1828800" y="76200"/>
            <a:ext cx="5506316" cy="584775"/>
          </a:xfrm>
          <a:prstGeom prst="rect">
            <a:avLst/>
          </a:prstGeom>
          <a:noFill/>
        </p:spPr>
        <p:txBody>
          <a:bodyPr wrap="none" rtlCol="0">
            <a:spAutoFit/>
          </a:bodyPr>
          <a:lstStyle/>
          <a:p>
            <a:r>
              <a:rPr lang="en-US" sz="3200" u="sng" dirty="0" err="1" smtClean="0">
                <a:solidFill>
                  <a:schemeClr val="bg1"/>
                </a:solidFill>
              </a:rPr>
              <a:t>Chiral</a:t>
            </a:r>
            <a:r>
              <a:rPr lang="en-US" sz="3200" u="sng" dirty="0" smtClean="0">
                <a:solidFill>
                  <a:schemeClr val="bg1"/>
                </a:solidFill>
              </a:rPr>
              <a:t> Magnetic Effect Signature</a:t>
            </a:r>
          </a:p>
        </p:txBody>
      </p:sp>
      <p:sp>
        <p:nvSpPr>
          <p:cNvPr id="9" name="TextBox 8"/>
          <p:cNvSpPr txBox="1"/>
          <p:nvPr/>
        </p:nvSpPr>
        <p:spPr>
          <a:xfrm>
            <a:off x="100170" y="5334000"/>
            <a:ext cx="8982395" cy="954107"/>
          </a:xfrm>
          <a:prstGeom prst="rect">
            <a:avLst/>
          </a:prstGeom>
          <a:noFill/>
        </p:spPr>
        <p:txBody>
          <a:bodyPr wrap="none" rtlCol="0">
            <a:spAutoFit/>
          </a:bodyPr>
          <a:lstStyle/>
          <a:p>
            <a:pPr algn="ctr"/>
            <a:r>
              <a:rPr lang="en-US" sz="2800" dirty="0" smtClean="0">
                <a:solidFill>
                  <a:schemeClr val="bg1"/>
                </a:solidFill>
              </a:rPr>
              <a:t>Topological domains with QGP </a:t>
            </a:r>
            <a:r>
              <a:rPr lang="en-US" sz="2800" dirty="0" err="1" smtClean="0">
                <a:solidFill>
                  <a:schemeClr val="bg1"/>
                </a:solidFill>
              </a:rPr>
              <a:t>chiral</a:t>
            </a:r>
            <a:r>
              <a:rPr lang="en-US" sz="2800" dirty="0" smtClean="0">
                <a:solidFill>
                  <a:schemeClr val="bg1"/>
                </a:solidFill>
              </a:rPr>
              <a:t> symmetry restoration</a:t>
            </a:r>
          </a:p>
          <a:p>
            <a:pPr algn="ctr"/>
            <a:r>
              <a:rPr lang="en-US" sz="2800" dirty="0" smtClean="0">
                <a:solidFill>
                  <a:schemeClr val="bg1"/>
                </a:solidFill>
              </a:rPr>
              <a:t>Effect goes away when </a:t>
            </a:r>
            <a:r>
              <a:rPr lang="en-US" sz="2800" dirty="0" err="1" smtClean="0">
                <a:solidFill>
                  <a:schemeClr val="bg1"/>
                </a:solidFill>
              </a:rPr>
              <a:t>chiral</a:t>
            </a:r>
            <a:r>
              <a:rPr lang="en-US" sz="2800" dirty="0" smtClean="0">
                <a:solidFill>
                  <a:schemeClr val="bg1"/>
                </a:solidFill>
              </a:rPr>
              <a:t> symmetry is no longer restored</a:t>
            </a:r>
          </a:p>
        </p:txBody>
      </p:sp>
      <p:sp>
        <p:nvSpPr>
          <p:cNvPr id="10" name="Rectangle 9"/>
          <p:cNvSpPr/>
          <p:nvPr/>
        </p:nvSpPr>
        <p:spPr>
          <a:xfrm>
            <a:off x="2362200" y="6334780"/>
            <a:ext cx="4419600" cy="523220"/>
          </a:xfrm>
          <a:prstGeom prst="rect">
            <a:avLst/>
          </a:prstGeom>
          <a:solidFill>
            <a:srgbClr val="FF0000"/>
          </a:solidFill>
        </p:spPr>
        <p:txBody>
          <a:bodyPr wrap="square">
            <a:spAutoFit/>
          </a:bodyPr>
          <a:lstStyle/>
          <a:p>
            <a:pPr lvl="0"/>
            <a:r>
              <a:rPr lang="en-US" sz="2800" dirty="0" smtClean="0">
                <a:solidFill>
                  <a:schemeClr val="bg1"/>
                </a:solidFill>
              </a:rPr>
              <a:t>BES-2 Data Taking 2019-2020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20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5"/>
          <p:cNvSpPr txBox="1">
            <a:spLocks noChangeArrowheads="1"/>
          </p:cNvSpPr>
          <p:nvPr/>
        </p:nvSpPr>
        <p:spPr bwMode="auto">
          <a:xfrm>
            <a:off x="152400" y="4152543"/>
            <a:ext cx="4495800" cy="2400657"/>
          </a:xfrm>
          <a:prstGeom prst="rect">
            <a:avLst/>
          </a:prstGeom>
          <a:noFill/>
          <a:ln w="9525">
            <a:noFill/>
            <a:miter lim="800000"/>
            <a:headEnd/>
            <a:tailEnd/>
          </a:ln>
        </p:spPr>
        <p:txBody>
          <a:bodyPr wrap="square">
            <a:spAutoFit/>
          </a:bodyPr>
          <a:lstStyle/>
          <a:p>
            <a:pPr algn="ctr" eaLnBrk="1" hangingPunct="1">
              <a:spcAft>
                <a:spcPts val="1200"/>
              </a:spcAft>
            </a:pPr>
            <a:r>
              <a:rPr lang="en-US" sz="2800" dirty="0" smtClean="0">
                <a:solidFill>
                  <a:schemeClr val="bg1"/>
                </a:solidFill>
              </a:rPr>
              <a:t>Some QGP </a:t>
            </a:r>
            <a:r>
              <a:rPr lang="en-US" sz="2800" dirty="0">
                <a:solidFill>
                  <a:schemeClr val="bg1"/>
                </a:solidFill>
              </a:rPr>
              <a:t>signatures go away in </a:t>
            </a:r>
            <a:r>
              <a:rPr lang="en-US" sz="2800" dirty="0" smtClean="0">
                <a:solidFill>
                  <a:schemeClr val="bg1"/>
                </a:solidFill>
              </a:rPr>
              <a:t>less </a:t>
            </a:r>
            <a:r>
              <a:rPr lang="en-US" sz="2800" dirty="0">
                <a:solidFill>
                  <a:schemeClr val="bg1"/>
                </a:solidFill>
              </a:rPr>
              <a:t>dense collisions</a:t>
            </a:r>
          </a:p>
          <a:p>
            <a:pPr algn="ctr" eaLnBrk="1" hangingPunct="1">
              <a:spcAft>
                <a:spcPts val="1200"/>
              </a:spcAft>
            </a:pPr>
            <a:r>
              <a:rPr lang="en-US" sz="2800" dirty="0">
                <a:solidFill>
                  <a:schemeClr val="bg1"/>
                </a:solidFill>
              </a:rPr>
              <a:t>Large system exhibits </a:t>
            </a:r>
            <a:r>
              <a:rPr lang="en-US" sz="2800" dirty="0" smtClean="0">
                <a:solidFill>
                  <a:schemeClr val="bg1"/>
                </a:solidFill>
              </a:rPr>
              <a:t>some QGP </a:t>
            </a:r>
            <a:r>
              <a:rPr lang="en-US" sz="2800" dirty="0">
                <a:solidFill>
                  <a:schemeClr val="bg1"/>
                </a:solidFill>
              </a:rPr>
              <a:t>behavior even at the </a:t>
            </a:r>
            <a:r>
              <a:rPr lang="en-US" sz="2800" dirty="0" smtClean="0">
                <a:solidFill>
                  <a:schemeClr val="bg1"/>
                </a:solidFill>
              </a:rPr>
              <a:t>lowest </a:t>
            </a:r>
            <a:r>
              <a:rPr lang="en-US" sz="2800" dirty="0">
                <a:solidFill>
                  <a:schemeClr val="bg1"/>
                </a:solidFill>
              </a:rPr>
              <a:t>energies</a:t>
            </a:r>
          </a:p>
        </p:txBody>
      </p:sp>
      <p:grpSp>
        <p:nvGrpSpPr>
          <p:cNvPr id="5" name="Group 20"/>
          <p:cNvGrpSpPr>
            <a:grpSpLocks noChangeAspect="1"/>
          </p:cNvGrpSpPr>
          <p:nvPr/>
        </p:nvGrpSpPr>
        <p:grpSpPr bwMode="auto">
          <a:xfrm>
            <a:off x="76200" y="840693"/>
            <a:ext cx="4386680" cy="2969307"/>
            <a:chOff x="900110" y="1179967"/>
            <a:chExt cx="3783012" cy="2560637"/>
          </a:xfrm>
        </p:grpSpPr>
        <p:pic>
          <p:nvPicPr>
            <p:cNvPr id="6" name="Picture 20" descr="v32.eps"/>
            <p:cNvPicPr>
              <a:picLocks noChangeAspect="1"/>
            </p:cNvPicPr>
            <p:nvPr/>
          </p:nvPicPr>
          <p:blipFill>
            <a:blip r:embed="rId2" cstate="print"/>
            <a:srcRect/>
            <a:stretch>
              <a:fillRect/>
            </a:stretch>
          </p:blipFill>
          <p:spPr bwMode="auto">
            <a:xfrm>
              <a:off x="900110" y="1179967"/>
              <a:ext cx="3783012" cy="2560637"/>
            </a:xfrm>
            <a:prstGeom prst="rect">
              <a:avLst/>
            </a:prstGeom>
            <a:noFill/>
            <a:ln w="9525">
              <a:noFill/>
              <a:miter lim="800000"/>
              <a:headEnd/>
              <a:tailEnd/>
            </a:ln>
          </p:spPr>
        </p:pic>
        <p:sp>
          <p:nvSpPr>
            <p:cNvPr id="7" name="TextBox 21"/>
            <p:cNvSpPr txBox="1">
              <a:spLocks noChangeArrowheads="1"/>
            </p:cNvSpPr>
            <p:nvPr/>
          </p:nvSpPr>
          <p:spPr bwMode="auto">
            <a:xfrm rot="-463987">
              <a:off x="3015351" y="1668074"/>
              <a:ext cx="993775" cy="274941"/>
            </a:xfrm>
            <a:prstGeom prst="rect">
              <a:avLst/>
            </a:prstGeom>
            <a:noFill/>
            <a:ln w="9525">
              <a:noFill/>
              <a:miter lim="800000"/>
              <a:headEnd/>
              <a:tailEnd/>
            </a:ln>
          </p:spPr>
          <p:txBody>
            <a:bodyPr>
              <a:spAutoFit/>
            </a:bodyPr>
            <a:lstStyle/>
            <a:p>
              <a:pPr eaLnBrk="1" hangingPunct="1"/>
              <a:r>
                <a:rPr lang="en-US" sz="1600">
                  <a:solidFill>
                    <a:srgbClr val="4600FF"/>
                  </a:solidFill>
                </a:rPr>
                <a:t>200 GeV</a:t>
              </a:r>
            </a:p>
          </p:txBody>
        </p:sp>
        <p:sp>
          <p:nvSpPr>
            <p:cNvPr id="8" name="TextBox 14"/>
            <p:cNvSpPr txBox="1">
              <a:spLocks noChangeArrowheads="1"/>
            </p:cNvSpPr>
            <p:nvPr/>
          </p:nvSpPr>
          <p:spPr bwMode="auto">
            <a:xfrm rot="-388595">
              <a:off x="2718488" y="2596761"/>
              <a:ext cx="1044575" cy="274941"/>
            </a:xfrm>
            <a:prstGeom prst="rect">
              <a:avLst/>
            </a:prstGeom>
            <a:noFill/>
            <a:ln w="9525">
              <a:noFill/>
              <a:miter lim="800000"/>
              <a:headEnd/>
              <a:tailEnd/>
            </a:ln>
          </p:spPr>
          <p:txBody>
            <a:bodyPr>
              <a:spAutoFit/>
            </a:bodyPr>
            <a:lstStyle/>
            <a:p>
              <a:pPr eaLnBrk="1" hangingPunct="1"/>
              <a:r>
                <a:rPr lang="en-US" sz="1600">
                  <a:solidFill>
                    <a:srgbClr val="FF0000"/>
                  </a:solidFill>
                </a:rPr>
                <a:t>11.5 GeV</a:t>
              </a:r>
            </a:p>
          </p:txBody>
        </p:sp>
      </p:grpSp>
      <p:sp>
        <p:nvSpPr>
          <p:cNvPr id="9" name="TextBox 5"/>
          <p:cNvSpPr txBox="1">
            <a:spLocks noChangeArrowheads="1"/>
          </p:cNvSpPr>
          <p:nvPr/>
        </p:nvSpPr>
        <p:spPr bwMode="auto">
          <a:xfrm>
            <a:off x="4495800" y="1028343"/>
            <a:ext cx="4572000" cy="2400657"/>
          </a:xfrm>
          <a:prstGeom prst="rect">
            <a:avLst/>
          </a:prstGeom>
          <a:noFill/>
          <a:ln w="9525">
            <a:noFill/>
            <a:miter lim="800000"/>
            <a:headEnd/>
            <a:tailEnd/>
          </a:ln>
        </p:spPr>
        <p:txBody>
          <a:bodyPr wrap="square">
            <a:spAutoFit/>
          </a:bodyPr>
          <a:lstStyle/>
          <a:p>
            <a:pPr algn="ctr">
              <a:spcAft>
                <a:spcPts val="1200"/>
              </a:spcAft>
            </a:pPr>
            <a:r>
              <a:rPr lang="en-US" sz="2800" dirty="0" smtClean="0">
                <a:solidFill>
                  <a:schemeClr val="bg1"/>
                </a:solidFill>
              </a:rPr>
              <a:t>Low </a:t>
            </a:r>
            <a:r>
              <a:rPr lang="el-GR" sz="2800" dirty="0">
                <a:solidFill>
                  <a:schemeClr val="bg1"/>
                </a:solidFill>
              </a:rPr>
              <a:t>η</a:t>
            </a:r>
            <a:r>
              <a:rPr lang="en-US" sz="2800" dirty="0">
                <a:solidFill>
                  <a:schemeClr val="bg1"/>
                </a:solidFill>
              </a:rPr>
              <a:t>/s </a:t>
            </a:r>
            <a:r>
              <a:rPr lang="en-US" sz="2800" dirty="0" smtClean="0">
                <a:solidFill>
                  <a:schemeClr val="bg1"/>
                </a:solidFill>
              </a:rPr>
              <a:t>QGP phase </a:t>
            </a:r>
            <a:r>
              <a:rPr lang="en-US" sz="2800" dirty="0">
                <a:solidFill>
                  <a:schemeClr val="bg1"/>
                </a:solidFill>
              </a:rPr>
              <a:t>transfers fluctuations from the initial overlap density into </a:t>
            </a:r>
            <a:r>
              <a:rPr lang="en-US" sz="2800" dirty="0" smtClean="0">
                <a:solidFill>
                  <a:schemeClr val="bg1"/>
                </a:solidFill>
              </a:rPr>
              <a:t>final-state</a:t>
            </a:r>
          </a:p>
          <a:p>
            <a:pPr algn="ctr">
              <a:spcAft>
                <a:spcPts val="1200"/>
              </a:spcAft>
            </a:pPr>
            <a:r>
              <a:rPr lang="en-US" sz="2800" dirty="0" smtClean="0">
                <a:solidFill>
                  <a:schemeClr val="bg1"/>
                </a:solidFill>
              </a:rPr>
              <a:t>Lower temperature, less QGP to create triangular flow</a:t>
            </a:r>
          </a:p>
        </p:txBody>
      </p:sp>
      <p:sp>
        <p:nvSpPr>
          <p:cNvPr id="11" name="TextBox 10"/>
          <p:cNvSpPr txBox="1"/>
          <p:nvPr/>
        </p:nvSpPr>
        <p:spPr>
          <a:xfrm>
            <a:off x="1905000" y="76200"/>
            <a:ext cx="5456558" cy="584775"/>
          </a:xfrm>
          <a:prstGeom prst="rect">
            <a:avLst/>
          </a:prstGeom>
          <a:noFill/>
        </p:spPr>
        <p:txBody>
          <a:bodyPr wrap="none" rtlCol="0">
            <a:spAutoFit/>
          </a:bodyPr>
          <a:lstStyle/>
          <a:p>
            <a:r>
              <a:rPr lang="en-US" sz="3200" u="sng" dirty="0" smtClean="0">
                <a:solidFill>
                  <a:schemeClr val="bg1"/>
                </a:solidFill>
              </a:rPr>
              <a:t>Less QGP, More </a:t>
            </a:r>
            <a:r>
              <a:rPr lang="en-US" sz="3200" u="sng" dirty="0" err="1" smtClean="0">
                <a:solidFill>
                  <a:schemeClr val="bg1"/>
                </a:solidFill>
              </a:rPr>
              <a:t>Hadronic</a:t>
            </a:r>
            <a:r>
              <a:rPr lang="en-US" sz="3200" u="sng" dirty="0" smtClean="0">
                <a:solidFill>
                  <a:schemeClr val="bg1"/>
                </a:solidFill>
              </a:rPr>
              <a:t> Phase</a:t>
            </a:r>
          </a:p>
        </p:txBody>
      </p:sp>
      <p:pic>
        <p:nvPicPr>
          <p:cNvPr id="13" name="Picture 2"/>
          <p:cNvPicPr>
            <a:picLocks noChangeAspect="1" noChangeArrowheads="1"/>
          </p:cNvPicPr>
          <p:nvPr/>
        </p:nvPicPr>
        <p:blipFill>
          <a:blip r:embed="rId3" cstate="print">
            <a:grayscl/>
          </a:blip>
          <a:srcRect l="46584" t="65385" r="45353" b="23077"/>
          <a:stretch>
            <a:fillRect/>
          </a:stretch>
        </p:blipFill>
        <p:spPr bwMode="auto">
          <a:xfrm rot="5400000">
            <a:off x="762000" y="1447800"/>
            <a:ext cx="685800" cy="685800"/>
          </a:xfrm>
          <a:prstGeom prst="rect">
            <a:avLst/>
          </a:prstGeom>
          <a:noFill/>
          <a:ln w="9525">
            <a:noFill/>
            <a:miter lim="800000"/>
            <a:headEnd/>
            <a:tailEnd/>
          </a:ln>
        </p:spPr>
      </p:pic>
      <p:pic>
        <p:nvPicPr>
          <p:cNvPr id="14" name="Picture 3" descr="raa_allenergies.pdf"/>
          <p:cNvPicPr>
            <a:picLocks noChangeAspect="1"/>
          </p:cNvPicPr>
          <p:nvPr/>
        </p:nvPicPr>
        <p:blipFill>
          <a:blip r:embed="rId4" cstate="print"/>
          <a:srcRect/>
          <a:stretch>
            <a:fillRect/>
          </a:stretch>
        </p:blipFill>
        <p:spPr bwMode="auto">
          <a:xfrm>
            <a:off x="4800600" y="3903963"/>
            <a:ext cx="4114800" cy="2954037"/>
          </a:xfrm>
          <a:prstGeom prst="rect">
            <a:avLst/>
          </a:prstGeom>
          <a:noFill/>
          <a:ln w="9525">
            <a:noFill/>
            <a:miter lim="800000"/>
            <a:headEnd/>
            <a:tailEnd/>
          </a:ln>
        </p:spPr>
      </p:pic>
      <p:pic>
        <p:nvPicPr>
          <p:cNvPr id="15" name="Picture 2"/>
          <p:cNvPicPr>
            <a:picLocks noChangeAspect="1" noChangeArrowheads="1"/>
          </p:cNvPicPr>
          <p:nvPr/>
        </p:nvPicPr>
        <p:blipFill>
          <a:blip r:embed="rId5" cstate="print">
            <a:clrChange>
              <a:clrFrom>
                <a:srgbClr val="FFFFFF"/>
              </a:clrFrom>
              <a:clrTo>
                <a:srgbClr val="FFFFFF">
                  <a:alpha val="0"/>
                </a:srgbClr>
              </a:clrTo>
            </a:clrChange>
          </a:blip>
          <a:srcRect l="9370" t="29167" r="61933" b="25000"/>
          <a:stretch>
            <a:fillRect/>
          </a:stretch>
        </p:blipFill>
        <p:spPr bwMode="auto">
          <a:xfrm rot="1468539">
            <a:off x="628481" y="1345157"/>
            <a:ext cx="997527" cy="914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1"/>
          <p:cNvPicPr>
            <a:picLocks noChangeAspect="1" noChangeArrowheads="1"/>
          </p:cNvPicPr>
          <p:nvPr/>
        </p:nvPicPr>
        <p:blipFill>
          <a:blip r:embed="rId2" cstate="print"/>
          <a:srcRect l="21669" t="8333" r="59590" b="59375"/>
          <a:stretch>
            <a:fillRect/>
          </a:stretch>
        </p:blipFill>
        <p:spPr bwMode="auto">
          <a:xfrm>
            <a:off x="5715000" y="3962400"/>
            <a:ext cx="2971800" cy="2878931"/>
          </a:xfrm>
          <a:prstGeom prst="rect">
            <a:avLst/>
          </a:prstGeom>
          <a:noFill/>
          <a:ln w="9525">
            <a:noFill/>
            <a:miter lim="800000"/>
            <a:headEnd/>
            <a:tailEnd/>
          </a:ln>
        </p:spPr>
      </p:pic>
      <p:sp>
        <p:nvSpPr>
          <p:cNvPr id="119" name="Rectangle 118"/>
          <p:cNvSpPr/>
          <p:nvPr/>
        </p:nvSpPr>
        <p:spPr>
          <a:xfrm>
            <a:off x="0" y="0"/>
            <a:ext cx="5334000" cy="388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47172" y="186690"/>
            <a:ext cx="1507062" cy="830997"/>
          </a:xfrm>
          <a:prstGeom prst="rect">
            <a:avLst/>
          </a:prstGeom>
          <a:noFill/>
        </p:spPr>
        <p:txBody>
          <a:bodyPr wrap="none" rtlCol="0">
            <a:spAutoFit/>
          </a:bodyPr>
          <a:lstStyle/>
          <a:p>
            <a:r>
              <a:rPr lang="en-US" sz="1600" b="1" dirty="0" smtClean="0">
                <a:solidFill>
                  <a:srgbClr val="FF0000"/>
                </a:solidFill>
              </a:rPr>
              <a:t>RHIC Jet Probes</a:t>
            </a:r>
          </a:p>
          <a:p>
            <a:r>
              <a:rPr lang="en-US" sz="1600" b="1" dirty="0" smtClean="0">
                <a:solidFill>
                  <a:schemeClr val="tx2"/>
                </a:solidFill>
              </a:rPr>
              <a:t>LHC Jet Probes</a:t>
            </a:r>
          </a:p>
          <a:p>
            <a:r>
              <a:rPr lang="en-US" sz="1400" b="1" dirty="0" smtClean="0"/>
              <a:t>QGP Influence</a:t>
            </a:r>
            <a:endParaRPr lang="en-US" sz="1400" b="1" dirty="0"/>
          </a:p>
        </p:txBody>
      </p:sp>
      <p:pic>
        <p:nvPicPr>
          <p:cNvPr id="11" name="Picture 2"/>
          <p:cNvPicPr>
            <a:picLocks noChangeAspect="1" noChangeArrowheads="1"/>
          </p:cNvPicPr>
          <p:nvPr/>
        </p:nvPicPr>
        <p:blipFill>
          <a:blip r:embed="rId3" cstate="print"/>
          <a:srcRect l="1757" t="20833" r="44949" b="12500"/>
          <a:stretch>
            <a:fillRect/>
          </a:stretch>
        </p:blipFill>
        <p:spPr bwMode="auto">
          <a:xfrm>
            <a:off x="76200" y="76200"/>
            <a:ext cx="5257800" cy="3751385"/>
          </a:xfrm>
          <a:prstGeom prst="rect">
            <a:avLst/>
          </a:prstGeom>
          <a:noFill/>
          <a:ln w="9525">
            <a:noFill/>
            <a:miter lim="800000"/>
            <a:headEnd/>
            <a:tailEnd/>
          </a:ln>
        </p:spPr>
      </p:pic>
      <p:cxnSp>
        <p:nvCxnSpPr>
          <p:cNvPr id="12" name="Straight Arrow Connector 11"/>
          <p:cNvCxnSpPr/>
          <p:nvPr/>
        </p:nvCxnSpPr>
        <p:spPr>
          <a:xfrm rot="16200000" flipH="1">
            <a:off x="419099" y="1485899"/>
            <a:ext cx="1524002" cy="685803"/>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6200000" flipH="1">
            <a:off x="828241" y="1076763"/>
            <a:ext cx="753425" cy="73350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 name="Group 41"/>
          <p:cNvGrpSpPr/>
          <p:nvPr/>
        </p:nvGrpSpPr>
        <p:grpSpPr>
          <a:xfrm>
            <a:off x="455722" y="2743200"/>
            <a:ext cx="1525478" cy="1540192"/>
            <a:chOff x="2020025" y="-1752600"/>
            <a:chExt cx="2514600" cy="2514600"/>
          </a:xfrm>
        </p:grpSpPr>
        <p:pic>
          <p:nvPicPr>
            <p:cNvPr id="15" name="Picture 8" descr="http://2.bp.blogspot.com/-AsDLiRVS1Fg/ULq_Zx7XKWI/AAAAAAAAAM0/iaGSiLlnKmU/s1600/magnifying%2Bglass.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20025" y="-1752600"/>
              <a:ext cx="2514600" cy="2514600"/>
            </a:xfrm>
            <a:prstGeom prst="rect">
              <a:avLst/>
            </a:prstGeom>
            <a:noFill/>
          </p:spPr>
        </p:pic>
        <p:sp>
          <p:nvSpPr>
            <p:cNvPr id="16" name="Oval 15"/>
            <p:cNvSpPr/>
            <p:nvPr/>
          </p:nvSpPr>
          <p:spPr>
            <a:xfrm>
              <a:off x="2211250" y="-1524000"/>
              <a:ext cx="1219200" cy="1219200"/>
            </a:xfrm>
            <a:prstGeom prst="ellipse">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grpSp>
        <p:nvGrpSpPr>
          <p:cNvPr id="3" name="Group 34"/>
          <p:cNvGrpSpPr/>
          <p:nvPr/>
        </p:nvGrpSpPr>
        <p:grpSpPr>
          <a:xfrm>
            <a:off x="2209800" y="1812608"/>
            <a:ext cx="1525478" cy="1540192"/>
            <a:chOff x="8610600" y="0"/>
            <a:chExt cx="2514600" cy="2514600"/>
          </a:xfrm>
        </p:grpSpPr>
        <p:pic>
          <p:nvPicPr>
            <p:cNvPr id="18" name="Picture 8" descr="http://2.bp.blogspot.com/-AsDLiRVS1Fg/ULq_Zx7XKWI/AAAAAAAAAM0/iaGSiLlnKmU/s1600/magnifying%2Bglass.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610600" y="0"/>
              <a:ext cx="2514600" cy="2514600"/>
            </a:xfrm>
            <a:prstGeom prst="rect">
              <a:avLst/>
            </a:prstGeom>
            <a:noFill/>
          </p:spPr>
        </p:pic>
        <p:sp>
          <p:nvSpPr>
            <p:cNvPr id="19" name="Oval 18"/>
            <p:cNvSpPr/>
            <p:nvPr/>
          </p:nvSpPr>
          <p:spPr>
            <a:xfrm>
              <a:off x="8839200" y="228600"/>
              <a:ext cx="1219200" cy="1219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pic>
          <p:nvPicPr>
            <p:cNvPr id="20" name="Picture 3"/>
            <p:cNvPicPr>
              <a:picLocks noChangeAspect="1" noChangeArrowheads="1"/>
            </p:cNvPicPr>
            <p:nvPr/>
          </p:nvPicPr>
          <p:blipFill>
            <a:blip r:embed="rId5" cstate="print">
              <a:clrChange>
                <a:clrFrom>
                  <a:srgbClr val="FFFFFF"/>
                </a:clrFrom>
                <a:clrTo>
                  <a:srgbClr val="FFFFFF">
                    <a:alpha val="0"/>
                  </a:srgbClr>
                </a:clrTo>
              </a:clrChange>
            </a:blip>
            <a:srcRect r="52792"/>
            <a:stretch>
              <a:fillRect/>
            </a:stretch>
          </p:blipFill>
          <p:spPr bwMode="auto">
            <a:xfrm>
              <a:off x="8773090" y="275252"/>
              <a:ext cx="1093592" cy="982715"/>
            </a:xfrm>
            <a:prstGeom prst="rect">
              <a:avLst/>
            </a:prstGeom>
            <a:noFill/>
            <a:ln w="9525">
              <a:noFill/>
              <a:miter lim="800000"/>
              <a:headEnd/>
              <a:tailEnd/>
            </a:ln>
          </p:spPr>
        </p:pic>
      </p:grpSp>
      <p:sp>
        <p:nvSpPr>
          <p:cNvPr id="29" name="TextBox 28"/>
          <p:cNvSpPr txBox="1"/>
          <p:nvPr/>
        </p:nvSpPr>
        <p:spPr>
          <a:xfrm>
            <a:off x="626538" y="152400"/>
            <a:ext cx="1675843" cy="892552"/>
          </a:xfrm>
          <a:prstGeom prst="rect">
            <a:avLst/>
          </a:prstGeom>
          <a:noFill/>
        </p:spPr>
        <p:txBody>
          <a:bodyPr wrap="none" rtlCol="0">
            <a:spAutoFit/>
          </a:bodyPr>
          <a:lstStyle/>
          <a:p>
            <a:r>
              <a:rPr lang="en-US" b="1" dirty="0" smtClean="0">
                <a:solidFill>
                  <a:srgbClr val="FF0000"/>
                </a:solidFill>
              </a:rPr>
              <a:t>RHIC Jet Probes</a:t>
            </a:r>
          </a:p>
          <a:p>
            <a:r>
              <a:rPr lang="en-US" b="1" dirty="0" smtClean="0">
                <a:solidFill>
                  <a:schemeClr val="tx2"/>
                </a:solidFill>
              </a:rPr>
              <a:t>LHC Jet Probes</a:t>
            </a:r>
          </a:p>
          <a:p>
            <a:r>
              <a:rPr lang="en-US" sz="1600" b="1" dirty="0" smtClean="0"/>
              <a:t>QGP Influence</a:t>
            </a:r>
            <a:endParaRPr lang="en-US" sz="1600" b="1" dirty="0"/>
          </a:p>
        </p:txBody>
      </p:sp>
      <p:pic>
        <p:nvPicPr>
          <p:cNvPr id="34" name="Picture 8" descr="http://2.bp.blogspot.com/-AsDLiRVS1Fg/ULq_Zx7XKWI/AAAAAAAAAM0/iaGSiLlnKmU/s1600/magnifying%2Bglass.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884722" y="76200"/>
            <a:ext cx="1525478" cy="1540192"/>
          </a:xfrm>
          <a:prstGeom prst="rect">
            <a:avLst/>
          </a:prstGeom>
          <a:noFill/>
        </p:spPr>
      </p:pic>
      <p:sp>
        <p:nvSpPr>
          <p:cNvPr id="35" name="Oval 34"/>
          <p:cNvSpPr/>
          <p:nvPr/>
        </p:nvSpPr>
        <p:spPr>
          <a:xfrm>
            <a:off x="4023402" y="216217"/>
            <a:ext cx="739626" cy="746760"/>
          </a:xfrm>
          <a:prstGeom prst="ellipse">
            <a:avLst/>
          </a:prstGeom>
          <a:solidFill>
            <a:srgbClr val="16DB0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pic>
        <p:nvPicPr>
          <p:cNvPr id="36" name="Picture 2"/>
          <p:cNvPicPr>
            <a:picLocks noChangeAspect="1" noChangeArrowheads="1"/>
          </p:cNvPicPr>
          <p:nvPr/>
        </p:nvPicPr>
        <p:blipFill>
          <a:blip r:embed="rId6" cstate="print">
            <a:clrChange>
              <a:clrFrom>
                <a:srgbClr val="FFFFFF"/>
              </a:clrFrom>
              <a:clrTo>
                <a:srgbClr val="FFFFFF">
                  <a:alpha val="0"/>
                </a:srgbClr>
              </a:clrTo>
            </a:clrChange>
          </a:blip>
          <a:srcRect r="55736"/>
          <a:stretch>
            <a:fillRect/>
          </a:stretch>
        </p:blipFill>
        <p:spPr bwMode="auto">
          <a:xfrm>
            <a:off x="4038600" y="228600"/>
            <a:ext cx="593356" cy="604838"/>
          </a:xfrm>
          <a:prstGeom prst="rect">
            <a:avLst/>
          </a:prstGeom>
          <a:noFill/>
          <a:ln w="9525">
            <a:noFill/>
            <a:miter lim="800000"/>
            <a:headEnd/>
            <a:tailEnd/>
          </a:ln>
        </p:spPr>
      </p:pic>
      <p:sp>
        <p:nvSpPr>
          <p:cNvPr id="39" name="AutoShape 2" descr="Image result for waves clip ar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 name="AutoShape 4" descr="Image result for waves clip ar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7" name="TextBox 116"/>
          <p:cNvSpPr txBox="1"/>
          <p:nvPr/>
        </p:nvSpPr>
        <p:spPr>
          <a:xfrm rot="16200000">
            <a:off x="-757964" y="910364"/>
            <a:ext cx="1885260" cy="369332"/>
          </a:xfrm>
          <a:prstGeom prst="rect">
            <a:avLst/>
          </a:prstGeom>
          <a:solidFill>
            <a:schemeClr val="bg1"/>
          </a:solidFill>
        </p:spPr>
        <p:txBody>
          <a:bodyPr wrap="none" rtlCol="0">
            <a:spAutoFit/>
          </a:bodyPr>
          <a:lstStyle/>
          <a:p>
            <a:r>
              <a:rPr lang="en-US" b="1" dirty="0" smtClean="0"/>
              <a:t>Resolution [1/fm]</a:t>
            </a:r>
            <a:endParaRPr lang="en-US" b="1" dirty="0"/>
          </a:p>
        </p:txBody>
      </p:sp>
      <p:sp>
        <p:nvSpPr>
          <p:cNvPr id="120" name="TextBox 119"/>
          <p:cNvSpPr txBox="1"/>
          <p:nvPr/>
        </p:nvSpPr>
        <p:spPr>
          <a:xfrm>
            <a:off x="228600" y="4038600"/>
            <a:ext cx="5105400" cy="2246769"/>
          </a:xfrm>
          <a:prstGeom prst="rect">
            <a:avLst/>
          </a:prstGeom>
          <a:noFill/>
        </p:spPr>
        <p:txBody>
          <a:bodyPr wrap="square" rtlCol="0">
            <a:spAutoFit/>
          </a:bodyPr>
          <a:lstStyle/>
          <a:p>
            <a:pPr algn="ctr"/>
            <a:r>
              <a:rPr lang="en-US" sz="2800" dirty="0" smtClean="0">
                <a:solidFill>
                  <a:schemeClr val="bg1"/>
                </a:solidFill>
              </a:rPr>
              <a:t>Parton </a:t>
            </a:r>
            <a:r>
              <a:rPr lang="en-US" sz="2800" dirty="0" err="1" smtClean="0">
                <a:solidFill>
                  <a:schemeClr val="bg1"/>
                </a:solidFill>
              </a:rPr>
              <a:t>virtuality</a:t>
            </a:r>
            <a:r>
              <a:rPr lang="en-US" sz="2800" dirty="0" smtClean="0">
                <a:solidFill>
                  <a:schemeClr val="bg1"/>
                </a:solidFill>
              </a:rPr>
              <a:t> evolves quickly and is influenced by the </a:t>
            </a:r>
          </a:p>
          <a:p>
            <a:pPr algn="ctr"/>
            <a:r>
              <a:rPr lang="en-US" sz="2800" dirty="0" smtClean="0">
                <a:solidFill>
                  <a:schemeClr val="bg1"/>
                </a:solidFill>
              </a:rPr>
              <a:t>medium at the scale it probes</a:t>
            </a:r>
          </a:p>
          <a:p>
            <a:pPr algn="ctr"/>
            <a:endParaRPr lang="en-US" sz="2800" dirty="0" smtClean="0">
              <a:solidFill>
                <a:schemeClr val="bg1"/>
              </a:solidFill>
            </a:endParaRPr>
          </a:p>
          <a:p>
            <a:pPr algn="ctr"/>
            <a:endParaRPr lang="en-US" sz="2800" dirty="0" smtClean="0">
              <a:solidFill>
                <a:schemeClr val="bg1"/>
              </a:solidFill>
            </a:endParaRPr>
          </a:p>
        </p:txBody>
      </p:sp>
      <p:sp>
        <p:nvSpPr>
          <p:cNvPr id="122" name="TextBox 121"/>
          <p:cNvSpPr txBox="1"/>
          <p:nvPr/>
        </p:nvSpPr>
        <p:spPr>
          <a:xfrm>
            <a:off x="457200" y="5473005"/>
            <a:ext cx="4724400" cy="1384995"/>
          </a:xfrm>
          <a:prstGeom prst="rect">
            <a:avLst/>
          </a:prstGeom>
          <a:noFill/>
        </p:spPr>
        <p:txBody>
          <a:bodyPr wrap="square" rtlCol="0">
            <a:spAutoFit/>
          </a:bodyPr>
          <a:lstStyle/>
          <a:p>
            <a:pPr algn="ctr"/>
            <a:r>
              <a:rPr lang="en-US" sz="2800" dirty="0" smtClean="0">
                <a:solidFill>
                  <a:srgbClr val="FFC000"/>
                </a:solidFill>
              </a:rPr>
              <a:t>Thick lines indicate where the QGP significantly influences </a:t>
            </a:r>
            <a:r>
              <a:rPr lang="en-US" sz="2800" dirty="0" err="1" smtClean="0">
                <a:solidFill>
                  <a:srgbClr val="FFC000"/>
                </a:solidFill>
              </a:rPr>
              <a:t>virtuality</a:t>
            </a:r>
            <a:r>
              <a:rPr lang="en-US" sz="2800" dirty="0" smtClean="0">
                <a:solidFill>
                  <a:srgbClr val="FFC000"/>
                </a:solidFill>
              </a:rPr>
              <a:t> evolution</a:t>
            </a:r>
          </a:p>
        </p:txBody>
      </p:sp>
      <p:pic>
        <p:nvPicPr>
          <p:cNvPr id="123" name="Picture 2" descr="http://www.bnl.gov/bnlweb/pubaf/pr/photos/2010%5C02%5Ccollisions-300.jpg"/>
          <p:cNvPicPr>
            <a:picLocks noChangeAspect="1" noChangeArrowheads="1"/>
          </p:cNvPicPr>
          <p:nvPr/>
        </p:nvPicPr>
        <p:blipFill>
          <a:blip r:embed="rId7" cstate="print"/>
          <a:srcRect l="38074" t="67164" r="34236" b="7463"/>
          <a:stretch>
            <a:fillRect/>
          </a:stretch>
        </p:blipFill>
        <p:spPr bwMode="auto">
          <a:xfrm>
            <a:off x="5410200" y="186154"/>
            <a:ext cx="3657600" cy="3276600"/>
          </a:xfrm>
          <a:prstGeom prst="rect">
            <a:avLst/>
          </a:prstGeom>
          <a:noFill/>
        </p:spPr>
      </p:pic>
      <p:sp>
        <p:nvSpPr>
          <p:cNvPr id="124" name="Rectangle 123"/>
          <p:cNvSpPr/>
          <p:nvPr/>
        </p:nvSpPr>
        <p:spPr>
          <a:xfrm rot="10800000">
            <a:off x="5410200" y="1329154"/>
            <a:ext cx="3657600" cy="2133600"/>
          </a:xfrm>
          <a:prstGeom prst="rect">
            <a:avLst/>
          </a:prstGeom>
          <a:gradFill>
            <a:gsLst>
              <a:gs pos="23000">
                <a:srgbClr val="000082">
                  <a:alpha val="6000"/>
                </a:srgbClr>
              </a:gs>
              <a:gs pos="32000">
                <a:srgbClr val="66008F"/>
              </a:gs>
              <a:gs pos="88000">
                <a:srgbClr val="BA0066"/>
              </a:gs>
              <a:gs pos="89999">
                <a:srgbClr val="FF0000"/>
              </a:gs>
              <a:gs pos="100000">
                <a:srgbClr val="FF8200"/>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Freeform 124"/>
          <p:cNvSpPr/>
          <p:nvPr/>
        </p:nvSpPr>
        <p:spPr>
          <a:xfrm>
            <a:off x="5410200" y="2700754"/>
            <a:ext cx="3591098" cy="541062"/>
          </a:xfrm>
          <a:custGeom>
            <a:avLst/>
            <a:gdLst>
              <a:gd name="connsiteX0" fmla="*/ 0 w 4506686"/>
              <a:gd name="connsiteY0" fmla="*/ 65314 h 1045029"/>
              <a:gd name="connsiteX1" fmla="*/ 39189 w 4506686"/>
              <a:gd name="connsiteY1" fmla="*/ 52252 h 1045029"/>
              <a:gd name="connsiteX2" fmla="*/ 78377 w 4506686"/>
              <a:gd name="connsiteY2" fmla="*/ 26126 h 1045029"/>
              <a:gd name="connsiteX3" fmla="*/ 365760 w 4506686"/>
              <a:gd name="connsiteY3" fmla="*/ 13063 h 1045029"/>
              <a:gd name="connsiteX4" fmla="*/ 483326 w 4506686"/>
              <a:gd name="connsiteY4" fmla="*/ 0 h 1045029"/>
              <a:gd name="connsiteX5" fmla="*/ 627017 w 4506686"/>
              <a:gd name="connsiteY5" fmla="*/ 26126 h 1045029"/>
              <a:gd name="connsiteX6" fmla="*/ 666206 w 4506686"/>
              <a:gd name="connsiteY6" fmla="*/ 39189 h 1045029"/>
              <a:gd name="connsiteX7" fmla="*/ 757646 w 4506686"/>
              <a:gd name="connsiteY7" fmla="*/ 52252 h 1045029"/>
              <a:gd name="connsiteX8" fmla="*/ 796834 w 4506686"/>
              <a:gd name="connsiteY8" fmla="*/ 65314 h 1045029"/>
              <a:gd name="connsiteX9" fmla="*/ 875212 w 4506686"/>
              <a:gd name="connsiteY9" fmla="*/ 104503 h 1045029"/>
              <a:gd name="connsiteX10" fmla="*/ 992777 w 4506686"/>
              <a:gd name="connsiteY10" fmla="*/ 182880 h 1045029"/>
              <a:gd name="connsiteX11" fmla="*/ 1031966 w 4506686"/>
              <a:gd name="connsiteY11" fmla="*/ 209006 h 1045029"/>
              <a:gd name="connsiteX12" fmla="*/ 1071154 w 4506686"/>
              <a:gd name="connsiteY12" fmla="*/ 235132 h 1045029"/>
              <a:gd name="connsiteX13" fmla="*/ 1084217 w 4506686"/>
              <a:gd name="connsiteY13" fmla="*/ 274320 h 1045029"/>
              <a:gd name="connsiteX14" fmla="*/ 1123406 w 4506686"/>
              <a:gd name="connsiteY14" fmla="*/ 287383 h 1045029"/>
              <a:gd name="connsiteX15" fmla="*/ 1162594 w 4506686"/>
              <a:gd name="connsiteY15" fmla="*/ 313509 h 1045029"/>
              <a:gd name="connsiteX16" fmla="*/ 1201783 w 4506686"/>
              <a:gd name="connsiteY16" fmla="*/ 352697 h 1045029"/>
              <a:gd name="connsiteX17" fmla="*/ 1397726 w 4506686"/>
              <a:gd name="connsiteY17" fmla="*/ 391886 h 1045029"/>
              <a:gd name="connsiteX18" fmla="*/ 1476103 w 4506686"/>
              <a:gd name="connsiteY18" fmla="*/ 418012 h 1045029"/>
              <a:gd name="connsiteX19" fmla="*/ 1528354 w 4506686"/>
              <a:gd name="connsiteY19" fmla="*/ 496389 h 1045029"/>
              <a:gd name="connsiteX20" fmla="*/ 1606732 w 4506686"/>
              <a:gd name="connsiteY20" fmla="*/ 522514 h 1045029"/>
              <a:gd name="connsiteX21" fmla="*/ 1645920 w 4506686"/>
              <a:gd name="connsiteY21" fmla="*/ 548640 h 1045029"/>
              <a:gd name="connsiteX22" fmla="*/ 1672046 w 4506686"/>
              <a:gd name="connsiteY22" fmla="*/ 587829 h 1045029"/>
              <a:gd name="connsiteX23" fmla="*/ 1711234 w 4506686"/>
              <a:gd name="connsiteY23" fmla="*/ 600892 h 1045029"/>
              <a:gd name="connsiteX24" fmla="*/ 1750423 w 4506686"/>
              <a:gd name="connsiteY24" fmla="*/ 627017 h 1045029"/>
              <a:gd name="connsiteX25" fmla="*/ 1907177 w 4506686"/>
              <a:gd name="connsiteY25" fmla="*/ 653143 h 1045029"/>
              <a:gd name="connsiteX26" fmla="*/ 1946366 w 4506686"/>
              <a:gd name="connsiteY26" fmla="*/ 692332 h 1045029"/>
              <a:gd name="connsiteX27" fmla="*/ 2103120 w 4506686"/>
              <a:gd name="connsiteY27" fmla="*/ 731520 h 1045029"/>
              <a:gd name="connsiteX28" fmla="*/ 2168434 w 4506686"/>
              <a:gd name="connsiteY28" fmla="*/ 744583 h 1045029"/>
              <a:gd name="connsiteX29" fmla="*/ 2286000 w 4506686"/>
              <a:gd name="connsiteY29" fmla="*/ 731520 h 1045029"/>
              <a:gd name="connsiteX30" fmla="*/ 2416629 w 4506686"/>
              <a:gd name="connsiteY30" fmla="*/ 718457 h 1045029"/>
              <a:gd name="connsiteX31" fmla="*/ 2455817 w 4506686"/>
              <a:gd name="connsiteY31" fmla="*/ 705394 h 1045029"/>
              <a:gd name="connsiteX32" fmla="*/ 2586446 w 4506686"/>
              <a:gd name="connsiteY32" fmla="*/ 692332 h 1045029"/>
              <a:gd name="connsiteX33" fmla="*/ 2704012 w 4506686"/>
              <a:gd name="connsiteY33" fmla="*/ 679269 h 1045029"/>
              <a:gd name="connsiteX34" fmla="*/ 2795452 w 4506686"/>
              <a:gd name="connsiteY34" fmla="*/ 653143 h 1045029"/>
              <a:gd name="connsiteX35" fmla="*/ 2834640 w 4506686"/>
              <a:gd name="connsiteY35" fmla="*/ 613954 h 1045029"/>
              <a:gd name="connsiteX36" fmla="*/ 2899954 w 4506686"/>
              <a:gd name="connsiteY36" fmla="*/ 600892 h 1045029"/>
              <a:gd name="connsiteX37" fmla="*/ 2952206 w 4506686"/>
              <a:gd name="connsiteY37" fmla="*/ 587829 h 1045029"/>
              <a:gd name="connsiteX38" fmla="*/ 2991394 w 4506686"/>
              <a:gd name="connsiteY38" fmla="*/ 574766 h 1045029"/>
              <a:gd name="connsiteX39" fmla="*/ 3069772 w 4506686"/>
              <a:gd name="connsiteY39" fmla="*/ 561703 h 1045029"/>
              <a:gd name="connsiteX40" fmla="*/ 3226526 w 4506686"/>
              <a:gd name="connsiteY40" fmla="*/ 535577 h 1045029"/>
              <a:gd name="connsiteX41" fmla="*/ 3370217 w 4506686"/>
              <a:gd name="connsiteY41" fmla="*/ 548640 h 1045029"/>
              <a:gd name="connsiteX42" fmla="*/ 3448594 w 4506686"/>
              <a:gd name="connsiteY42" fmla="*/ 587829 h 1045029"/>
              <a:gd name="connsiteX43" fmla="*/ 3526972 w 4506686"/>
              <a:gd name="connsiteY43" fmla="*/ 627017 h 1045029"/>
              <a:gd name="connsiteX44" fmla="*/ 3605349 w 4506686"/>
              <a:gd name="connsiteY44" fmla="*/ 666206 h 1045029"/>
              <a:gd name="connsiteX45" fmla="*/ 3644537 w 4506686"/>
              <a:gd name="connsiteY45" fmla="*/ 692332 h 1045029"/>
              <a:gd name="connsiteX46" fmla="*/ 3722914 w 4506686"/>
              <a:gd name="connsiteY46" fmla="*/ 718457 h 1045029"/>
              <a:gd name="connsiteX47" fmla="*/ 3801292 w 4506686"/>
              <a:gd name="connsiteY47" fmla="*/ 757646 h 1045029"/>
              <a:gd name="connsiteX48" fmla="*/ 3840480 w 4506686"/>
              <a:gd name="connsiteY48" fmla="*/ 783772 h 1045029"/>
              <a:gd name="connsiteX49" fmla="*/ 3918857 w 4506686"/>
              <a:gd name="connsiteY49" fmla="*/ 809897 h 1045029"/>
              <a:gd name="connsiteX50" fmla="*/ 4036423 w 4506686"/>
              <a:gd name="connsiteY50" fmla="*/ 862149 h 1045029"/>
              <a:gd name="connsiteX51" fmla="*/ 4075612 w 4506686"/>
              <a:gd name="connsiteY51" fmla="*/ 875212 h 1045029"/>
              <a:gd name="connsiteX52" fmla="*/ 4114800 w 4506686"/>
              <a:gd name="connsiteY52" fmla="*/ 888274 h 1045029"/>
              <a:gd name="connsiteX53" fmla="*/ 4153989 w 4506686"/>
              <a:gd name="connsiteY53" fmla="*/ 914400 h 1045029"/>
              <a:gd name="connsiteX54" fmla="*/ 4245429 w 4506686"/>
              <a:gd name="connsiteY54" fmla="*/ 940526 h 1045029"/>
              <a:gd name="connsiteX55" fmla="*/ 4323806 w 4506686"/>
              <a:gd name="connsiteY55" fmla="*/ 966652 h 1045029"/>
              <a:gd name="connsiteX56" fmla="*/ 4362994 w 4506686"/>
              <a:gd name="connsiteY56" fmla="*/ 979714 h 1045029"/>
              <a:gd name="connsiteX57" fmla="*/ 4441372 w 4506686"/>
              <a:gd name="connsiteY57" fmla="*/ 992777 h 1045029"/>
              <a:gd name="connsiteX58" fmla="*/ 4506686 w 4506686"/>
              <a:gd name="connsiteY58" fmla="*/ 1045029 h 104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506686" h="1045029">
                <a:moveTo>
                  <a:pt x="0" y="65314"/>
                </a:moveTo>
                <a:cubicBezTo>
                  <a:pt x="13063" y="60960"/>
                  <a:pt x="26873" y="58410"/>
                  <a:pt x="39189" y="52252"/>
                </a:cubicBezTo>
                <a:cubicBezTo>
                  <a:pt x="53231" y="45231"/>
                  <a:pt x="62789" y="27997"/>
                  <a:pt x="78377" y="26126"/>
                </a:cubicBezTo>
                <a:cubicBezTo>
                  <a:pt x="173587" y="14701"/>
                  <a:pt x="269966" y="17417"/>
                  <a:pt x="365760" y="13063"/>
                </a:cubicBezTo>
                <a:cubicBezTo>
                  <a:pt x="404949" y="8709"/>
                  <a:pt x="443896" y="0"/>
                  <a:pt x="483326" y="0"/>
                </a:cubicBezTo>
                <a:cubicBezTo>
                  <a:pt x="520329" y="0"/>
                  <a:pt x="587001" y="14693"/>
                  <a:pt x="627017" y="26126"/>
                </a:cubicBezTo>
                <a:cubicBezTo>
                  <a:pt x="640257" y="29909"/>
                  <a:pt x="652704" y="36489"/>
                  <a:pt x="666206" y="39189"/>
                </a:cubicBezTo>
                <a:cubicBezTo>
                  <a:pt x="696398" y="45227"/>
                  <a:pt x="727166" y="47898"/>
                  <a:pt x="757646" y="52252"/>
                </a:cubicBezTo>
                <a:cubicBezTo>
                  <a:pt x="770709" y="56606"/>
                  <a:pt x="784518" y="59156"/>
                  <a:pt x="796834" y="65314"/>
                </a:cubicBezTo>
                <a:cubicBezTo>
                  <a:pt x="898130" y="115961"/>
                  <a:pt x="776706" y="71668"/>
                  <a:pt x="875212" y="104503"/>
                </a:cubicBezTo>
                <a:lnTo>
                  <a:pt x="992777" y="182880"/>
                </a:lnTo>
                <a:lnTo>
                  <a:pt x="1031966" y="209006"/>
                </a:lnTo>
                <a:lnTo>
                  <a:pt x="1071154" y="235132"/>
                </a:lnTo>
                <a:cubicBezTo>
                  <a:pt x="1075508" y="248195"/>
                  <a:pt x="1074481" y="264584"/>
                  <a:pt x="1084217" y="274320"/>
                </a:cubicBezTo>
                <a:cubicBezTo>
                  <a:pt x="1093954" y="284056"/>
                  <a:pt x="1111090" y="281225"/>
                  <a:pt x="1123406" y="287383"/>
                </a:cubicBezTo>
                <a:cubicBezTo>
                  <a:pt x="1137448" y="294404"/>
                  <a:pt x="1150533" y="303458"/>
                  <a:pt x="1162594" y="313509"/>
                </a:cubicBezTo>
                <a:cubicBezTo>
                  <a:pt x="1176786" y="325336"/>
                  <a:pt x="1185634" y="343725"/>
                  <a:pt x="1201783" y="352697"/>
                </a:cubicBezTo>
                <a:cubicBezTo>
                  <a:pt x="1259676" y="384860"/>
                  <a:pt x="1335676" y="384991"/>
                  <a:pt x="1397726" y="391886"/>
                </a:cubicBezTo>
                <a:cubicBezTo>
                  <a:pt x="1423852" y="400595"/>
                  <a:pt x="1460827" y="395098"/>
                  <a:pt x="1476103" y="418012"/>
                </a:cubicBezTo>
                <a:cubicBezTo>
                  <a:pt x="1493520" y="444138"/>
                  <a:pt x="1498566" y="486460"/>
                  <a:pt x="1528354" y="496389"/>
                </a:cubicBezTo>
                <a:lnTo>
                  <a:pt x="1606732" y="522514"/>
                </a:lnTo>
                <a:cubicBezTo>
                  <a:pt x="1619795" y="531223"/>
                  <a:pt x="1634819" y="537539"/>
                  <a:pt x="1645920" y="548640"/>
                </a:cubicBezTo>
                <a:cubicBezTo>
                  <a:pt x="1657021" y="559742"/>
                  <a:pt x="1659787" y="578021"/>
                  <a:pt x="1672046" y="587829"/>
                </a:cubicBezTo>
                <a:cubicBezTo>
                  <a:pt x="1682798" y="596431"/>
                  <a:pt x="1698918" y="594734"/>
                  <a:pt x="1711234" y="600892"/>
                </a:cubicBezTo>
                <a:cubicBezTo>
                  <a:pt x="1725276" y="607913"/>
                  <a:pt x="1736381" y="619996"/>
                  <a:pt x="1750423" y="627017"/>
                </a:cubicBezTo>
                <a:cubicBezTo>
                  <a:pt x="1794193" y="648901"/>
                  <a:pt x="1869922" y="649003"/>
                  <a:pt x="1907177" y="653143"/>
                </a:cubicBezTo>
                <a:cubicBezTo>
                  <a:pt x="1920240" y="666206"/>
                  <a:pt x="1930217" y="683360"/>
                  <a:pt x="1946366" y="692332"/>
                </a:cubicBezTo>
                <a:cubicBezTo>
                  <a:pt x="1992774" y="718114"/>
                  <a:pt x="2052493" y="722315"/>
                  <a:pt x="2103120" y="731520"/>
                </a:cubicBezTo>
                <a:cubicBezTo>
                  <a:pt x="2124964" y="735492"/>
                  <a:pt x="2146663" y="740229"/>
                  <a:pt x="2168434" y="744583"/>
                </a:cubicBezTo>
                <a:lnTo>
                  <a:pt x="2286000" y="731520"/>
                </a:lnTo>
                <a:cubicBezTo>
                  <a:pt x="2329520" y="726939"/>
                  <a:pt x="2373378" y="725111"/>
                  <a:pt x="2416629" y="718457"/>
                </a:cubicBezTo>
                <a:cubicBezTo>
                  <a:pt x="2430238" y="716363"/>
                  <a:pt x="2442208" y="707488"/>
                  <a:pt x="2455817" y="705394"/>
                </a:cubicBezTo>
                <a:cubicBezTo>
                  <a:pt x="2499068" y="698740"/>
                  <a:pt x="2542926" y="696913"/>
                  <a:pt x="2586446" y="692332"/>
                </a:cubicBezTo>
                <a:lnTo>
                  <a:pt x="2704012" y="679269"/>
                </a:lnTo>
                <a:cubicBezTo>
                  <a:pt x="2710979" y="677527"/>
                  <a:pt x="2784209" y="660639"/>
                  <a:pt x="2795452" y="653143"/>
                </a:cubicBezTo>
                <a:cubicBezTo>
                  <a:pt x="2810823" y="642896"/>
                  <a:pt x="2818117" y="622216"/>
                  <a:pt x="2834640" y="613954"/>
                </a:cubicBezTo>
                <a:cubicBezTo>
                  <a:pt x="2854498" y="604025"/>
                  <a:pt x="2878280" y="605708"/>
                  <a:pt x="2899954" y="600892"/>
                </a:cubicBezTo>
                <a:cubicBezTo>
                  <a:pt x="2917480" y="596997"/>
                  <a:pt x="2934943" y="592761"/>
                  <a:pt x="2952206" y="587829"/>
                </a:cubicBezTo>
                <a:cubicBezTo>
                  <a:pt x="2965445" y="584046"/>
                  <a:pt x="2977953" y="577753"/>
                  <a:pt x="2991394" y="574766"/>
                </a:cubicBezTo>
                <a:cubicBezTo>
                  <a:pt x="3017250" y="569020"/>
                  <a:pt x="3043646" y="566057"/>
                  <a:pt x="3069772" y="561703"/>
                </a:cubicBezTo>
                <a:cubicBezTo>
                  <a:pt x="3131089" y="541264"/>
                  <a:pt x="3139025" y="535577"/>
                  <a:pt x="3226526" y="535577"/>
                </a:cubicBezTo>
                <a:cubicBezTo>
                  <a:pt x="3274621" y="535577"/>
                  <a:pt x="3322320" y="544286"/>
                  <a:pt x="3370217" y="548640"/>
                </a:cubicBezTo>
                <a:cubicBezTo>
                  <a:pt x="3482519" y="623508"/>
                  <a:pt x="3340437" y="533751"/>
                  <a:pt x="3448594" y="587829"/>
                </a:cubicBezTo>
                <a:cubicBezTo>
                  <a:pt x="3549882" y="638473"/>
                  <a:pt x="3428472" y="594184"/>
                  <a:pt x="3526972" y="627017"/>
                </a:cubicBezTo>
                <a:cubicBezTo>
                  <a:pt x="3639278" y="701890"/>
                  <a:pt x="3497185" y="612123"/>
                  <a:pt x="3605349" y="666206"/>
                </a:cubicBezTo>
                <a:cubicBezTo>
                  <a:pt x="3619391" y="673227"/>
                  <a:pt x="3630191" y="685956"/>
                  <a:pt x="3644537" y="692332"/>
                </a:cubicBezTo>
                <a:cubicBezTo>
                  <a:pt x="3669702" y="703517"/>
                  <a:pt x="3700000" y="703181"/>
                  <a:pt x="3722914" y="718457"/>
                </a:cubicBezTo>
                <a:cubicBezTo>
                  <a:pt x="3773560" y="752221"/>
                  <a:pt x="3747209" y="739618"/>
                  <a:pt x="3801292" y="757646"/>
                </a:cubicBezTo>
                <a:cubicBezTo>
                  <a:pt x="3814355" y="766355"/>
                  <a:pt x="3826134" y="777396"/>
                  <a:pt x="3840480" y="783772"/>
                </a:cubicBezTo>
                <a:cubicBezTo>
                  <a:pt x="3865645" y="794957"/>
                  <a:pt x="3895943" y="794621"/>
                  <a:pt x="3918857" y="809897"/>
                </a:cubicBezTo>
                <a:cubicBezTo>
                  <a:pt x="3980960" y="851299"/>
                  <a:pt x="3943152" y="831059"/>
                  <a:pt x="4036423" y="862149"/>
                </a:cubicBezTo>
                <a:lnTo>
                  <a:pt x="4075612" y="875212"/>
                </a:lnTo>
                <a:lnTo>
                  <a:pt x="4114800" y="888274"/>
                </a:lnTo>
                <a:cubicBezTo>
                  <a:pt x="4127863" y="896983"/>
                  <a:pt x="4139947" y="907379"/>
                  <a:pt x="4153989" y="914400"/>
                </a:cubicBezTo>
                <a:cubicBezTo>
                  <a:pt x="4175941" y="925376"/>
                  <a:pt x="4224500" y="934247"/>
                  <a:pt x="4245429" y="940526"/>
                </a:cubicBezTo>
                <a:cubicBezTo>
                  <a:pt x="4271806" y="948439"/>
                  <a:pt x="4297680" y="957944"/>
                  <a:pt x="4323806" y="966652"/>
                </a:cubicBezTo>
                <a:cubicBezTo>
                  <a:pt x="4336869" y="971006"/>
                  <a:pt x="4349412" y="977450"/>
                  <a:pt x="4362994" y="979714"/>
                </a:cubicBezTo>
                <a:lnTo>
                  <a:pt x="4441372" y="992777"/>
                </a:lnTo>
                <a:cubicBezTo>
                  <a:pt x="4490807" y="1025735"/>
                  <a:pt x="4469459" y="1007802"/>
                  <a:pt x="4506686" y="1045029"/>
                </a:cubicBezTo>
              </a:path>
            </a:pathLst>
          </a:custGeom>
          <a:ln w="57150">
            <a:solidFill>
              <a:srgbClr val="FF66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6" name="Freeform 125"/>
          <p:cNvSpPr/>
          <p:nvPr/>
        </p:nvSpPr>
        <p:spPr>
          <a:xfrm>
            <a:off x="5410200" y="186154"/>
            <a:ext cx="3579363" cy="1506684"/>
          </a:xfrm>
          <a:custGeom>
            <a:avLst/>
            <a:gdLst>
              <a:gd name="connsiteX0" fmla="*/ 0 w 4101353"/>
              <a:gd name="connsiteY0" fmla="*/ 376517 h 1277470"/>
              <a:gd name="connsiteX1" fmla="*/ 1250576 w 4101353"/>
              <a:gd name="connsiteY1" fmla="*/ 632011 h 1277470"/>
              <a:gd name="connsiteX2" fmla="*/ 2017058 w 4101353"/>
              <a:gd name="connsiteY2" fmla="*/ 242047 h 1277470"/>
              <a:gd name="connsiteX3" fmla="*/ 3173506 w 4101353"/>
              <a:gd name="connsiteY3" fmla="*/ 1277470 h 1277470"/>
              <a:gd name="connsiteX4" fmla="*/ 4101353 w 4101353"/>
              <a:gd name="connsiteY4" fmla="*/ 0 h 1277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1353" h="1277470">
                <a:moveTo>
                  <a:pt x="0" y="376517"/>
                </a:moveTo>
                <a:lnTo>
                  <a:pt x="1250576" y="632011"/>
                </a:lnTo>
                <a:lnTo>
                  <a:pt x="2017058" y="242047"/>
                </a:lnTo>
                <a:lnTo>
                  <a:pt x="3173506" y="1277470"/>
                </a:lnTo>
                <a:lnTo>
                  <a:pt x="4101353" y="0"/>
                </a:lnTo>
              </a:path>
            </a:pathLst>
          </a:custGeom>
          <a:ln w="57150">
            <a:solidFill>
              <a:srgbClr val="16DB0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7" name="Freeform 126"/>
          <p:cNvSpPr/>
          <p:nvPr/>
        </p:nvSpPr>
        <p:spPr>
          <a:xfrm>
            <a:off x="5429760" y="1803858"/>
            <a:ext cx="3638040" cy="523375"/>
          </a:xfrm>
          <a:custGeom>
            <a:avLst/>
            <a:gdLst>
              <a:gd name="connsiteX0" fmla="*/ 0 w 4168588"/>
              <a:gd name="connsiteY0" fmla="*/ 0 h 443753"/>
              <a:gd name="connsiteX1" fmla="*/ 779929 w 4168588"/>
              <a:gd name="connsiteY1" fmla="*/ 228600 h 443753"/>
              <a:gd name="connsiteX2" fmla="*/ 1788458 w 4168588"/>
              <a:gd name="connsiteY2" fmla="*/ 67236 h 443753"/>
              <a:gd name="connsiteX3" fmla="*/ 2528047 w 4168588"/>
              <a:gd name="connsiteY3" fmla="*/ 443753 h 443753"/>
              <a:gd name="connsiteX4" fmla="*/ 4168588 w 4168588"/>
              <a:gd name="connsiteY4" fmla="*/ 26894 h 443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8588" h="443753">
                <a:moveTo>
                  <a:pt x="0" y="0"/>
                </a:moveTo>
                <a:lnTo>
                  <a:pt x="779929" y="228600"/>
                </a:lnTo>
                <a:lnTo>
                  <a:pt x="1788458" y="67236"/>
                </a:lnTo>
                <a:lnTo>
                  <a:pt x="2528047" y="443753"/>
                </a:lnTo>
                <a:lnTo>
                  <a:pt x="4168588" y="26894"/>
                </a:lnTo>
              </a:path>
            </a:pathLst>
          </a:custGeom>
          <a:noFill/>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8" name="TextBox 127"/>
          <p:cNvSpPr txBox="1"/>
          <p:nvPr/>
        </p:nvSpPr>
        <p:spPr>
          <a:xfrm>
            <a:off x="6212072" y="152400"/>
            <a:ext cx="1986698" cy="369332"/>
          </a:xfrm>
          <a:prstGeom prst="rect">
            <a:avLst/>
          </a:prstGeom>
          <a:noFill/>
        </p:spPr>
        <p:txBody>
          <a:bodyPr wrap="none" rtlCol="0">
            <a:spAutoFit/>
          </a:bodyPr>
          <a:lstStyle/>
          <a:p>
            <a:r>
              <a:rPr lang="en-US" b="1" dirty="0" smtClean="0">
                <a:solidFill>
                  <a:srgbClr val="16DB07"/>
                </a:solidFill>
              </a:rPr>
              <a:t>Bare Color Charges</a:t>
            </a:r>
            <a:endParaRPr lang="en-US" b="1" dirty="0">
              <a:solidFill>
                <a:srgbClr val="16DB07"/>
              </a:solidFill>
            </a:endParaRPr>
          </a:p>
        </p:txBody>
      </p:sp>
      <p:sp>
        <p:nvSpPr>
          <p:cNvPr id="129" name="TextBox 128"/>
          <p:cNvSpPr txBox="1"/>
          <p:nvPr/>
        </p:nvSpPr>
        <p:spPr>
          <a:xfrm>
            <a:off x="6059672" y="1524000"/>
            <a:ext cx="2246128" cy="369332"/>
          </a:xfrm>
          <a:prstGeom prst="rect">
            <a:avLst/>
          </a:prstGeom>
          <a:noFill/>
        </p:spPr>
        <p:txBody>
          <a:bodyPr wrap="none" rtlCol="0">
            <a:spAutoFit/>
          </a:bodyPr>
          <a:lstStyle/>
          <a:p>
            <a:r>
              <a:rPr lang="en-US" b="1" dirty="0" smtClean="0">
                <a:solidFill>
                  <a:srgbClr val="FFFF00"/>
                </a:solidFill>
              </a:rPr>
              <a:t>Thermal Mass Gluons</a:t>
            </a:r>
            <a:endParaRPr lang="en-US" b="1" dirty="0">
              <a:solidFill>
                <a:srgbClr val="FFFF00"/>
              </a:solidFill>
            </a:endParaRPr>
          </a:p>
        </p:txBody>
      </p:sp>
      <p:sp>
        <p:nvSpPr>
          <p:cNvPr id="130" name="TextBox 129"/>
          <p:cNvSpPr txBox="1"/>
          <p:nvPr/>
        </p:nvSpPr>
        <p:spPr>
          <a:xfrm>
            <a:off x="6270490" y="2483822"/>
            <a:ext cx="1877694" cy="369332"/>
          </a:xfrm>
          <a:prstGeom prst="rect">
            <a:avLst/>
          </a:prstGeom>
          <a:noFill/>
        </p:spPr>
        <p:txBody>
          <a:bodyPr wrap="none" rtlCol="0">
            <a:spAutoFit/>
          </a:bodyPr>
          <a:lstStyle/>
          <a:p>
            <a:r>
              <a:rPr lang="en-US" b="1" dirty="0" smtClean="0">
                <a:solidFill>
                  <a:srgbClr val="FF6600"/>
                </a:solidFill>
              </a:rPr>
              <a:t>Perfect Fluid Only</a:t>
            </a:r>
            <a:endParaRPr lang="en-US" b="1" dirty="0">
              <a:solidFill>
                <a:srgbClr val="FF6600"/>
              </a:solidFill>
            </a:endParaRPr>
          </a:p>
        </p:txBody>
      </p:sp>
      <p:grpSp>
        <p:nvGrpSpPr>
          <p:cNvPr id="4" name="Group 192"/>
          <p:cNvGrpSpPr/>
          <p:nvPr/>
        </p:nvGrpSpPr>
        <p:grpSpPr>
          <a:xfrm>
            <a:off x="0" y="3810000"/>
            <a:ext cx="9144000" cy="3048000"/>
            <a:chOff x="0" y="3810000"/>
            <a:chExt cx="9144000" cy="3048000"/>
          </a:xfrm>
        </p:grpSpPr>
        <p:sp>
          <p:nvSpPr>
            <p:cNvPr id="191" name="Rectangle 190"/>
            <p:cNvSpPr/>
            <p:nvPr/>
          </p:nvSpPr>
          <p:spPr>
            <a:xfrm>
              <a:off x="0" y="3810000"/>
              <a:ext cx="9144000" cy="304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591" name="Picture 7"/>
            <p:cNvPicPr>
              <a:picLocks noChangeAspect="1" noChangeArrowheads="1"/>
            </p:cNvPicPr>
            <p:nvPr/>
          </p:nvPicPr>
          <p:blipFill>
            <a:blip r:embed="rId8" cstate="print"/>
            <a:srcRect l="12884" t="55208" r="42607" b="3125"/>
            <a:stretch>
              <a:fillRect/>
            </a:stretch>
          </p:blipFill>
          <p:spPr bwMode="auto">
            <a:xfrm>
              <a:off x="0" y="3810000"/>
              <a:ext cx="5791200" cy="3048000"/>
            </a:xfrm>
            <a:prstGeom prst="rect">
              <a:avLst/>
            </a:prstGeom>
            <a:noFill/>
            <a:ln w="9525">
              <a:noFill/>
              <a:miter lim="800000"/>
              <a:headEnd/>
              <a:tailEnd/>
            </a:ln>
          </p:spPr>
        </p:pic>
        <p:sp>
          <p:nvSpPr>
            <p:cNvPr id="192" name="TextBox 191"/>
            <p:cNvSpPr txBox="1"/>
            <p:nvPr/>
          </p:nvSpPr>
          <p:spPr>
            <a:xfrm>
              <a:off x="5715000" y="3886200"/>
              <a:ext cx="3429000" cy="2862322"/>
            </a:xfrm>
            <a:prstGeom prst="rect">
              <a:avLst/>
            </a:prstGeom>
            <a:noFill/>
          </p:spPr>
          <p:txBody>
            <a:bodyPr wrap="square" rtlCol="0">
              <a:spAutoFit/>
            </a:bodyPr>
            <a:lstStyle/>
            <a:p>
              <a:pPr algn="ctr"/>
              <a:r>
                <a:rPr lang="en-US" sz="2800" dirty="0" smtClean="0"/>
                <a:t>Critical microscope resolution at RHIC.</a:t>
              </a:r>
            </a:p>
            <a:p>
              <a:pPr algn="ctr"/>
              <a:r>
                <a:rPr lang="en-US" sz="1100" dirty="0" smtClean="0"/>
                <a:t> </a:t>
              </a:r>
            </a:p>
            <a:p>
              <a:pPr algn="ctr"/>
              <a:r>
                <a:rPr lang="en-US" sz="2800" dirty="0" smtClean="0"/>
                <a:t>Also, overlap between RHIC and LHC for simultaneous description.</a:t>
              </a:r>
            </a:p>
          </p:txBody>
        </p:sp>
      </p:gr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2" cstate="print"/>
          <a:srcRect l="32797" t="19792" r="19180" b="47916"/>
          <a:stretch>
            <a:fillRect/>
          </a:stretch>
        </p:blipFill>
        <p:spPr bwMode="auto">
          <a:xfrm>
            <a:off x="0" y="0"/>
            <a:ext cx="5867400" cy="2218163"/>
          </a:xfrm>
          <a:prstGeom prst="rect">
            <a:avLst/>
          </a:prstGeom>
          <a:noFill/>
          <a:ln w="9525">
            <a:noFill/>
            <a:miter lim="800000"/>
            <a:headEnd/>
            <a:tailEnd/>
          </a:ln>
        </p:spPr>
      </p:pic>
      <p:pic>
        <p:nvPicPr>
          <p:cNvPr id="105475" name="Picture 3"/>
          <p:cNvPicPr>
            <a:picLocks noChangeAspect="1" noChangeArrowheads="1"/>
          </p:cNvPicPr>
          <p:nvPr/>
        </p:nvPicPr>
        <p:blipFill>
          <a:blip r:embed="rId3" cstate="print"/>
          <a:srcRect l="33016" t="42708" r="19546" b="25000"/>
          <a:stretch>
            <a:fillRect/>
          </a:stretch>
        </p:blipFill>
        <p:spPr bwMode="auto">
          <a:xfrm>
            <a:off x="0" y="2326452"/>
            <a:ext cx="5867400" cy="2245548"/>
          </a:xfrm>
          <a:prstGeom prst="rect">
            <a:avLst/>
          </a:prstGeom>
          <a:noFill/>
          <a:ln w="9525">
            <a:noFill/>
            <a:miter lim="800000"/>
            <a:headEnd/>
            <a:tailEnd/>
          </a:ln>
        </p:spPr>
      </p:pic>
      <p:pic>
        <p:nvPicPr>
          <p:cNvPr id="105476" name="Picture 4"/>
          <p:cNvPicPr>
            <a:picLocks noChangeAspect="1" noChangeArrowheads="1"/>
          </p:cNvPicPr>
          <p:nvPr/>
        </p:nvPicPr>
        <p:blipFill>
          <a:blip r:embed="rId4" cstate="print"/>
          <a:srcRect l="33016" t="45833" r="19546" b="22917"/>
          <a:stretch>
            <a:fillRect/>
          </a:stretch>
        </p:blipFill>
        <p:spPr bwMode="auto">
          <a:xfrm>
            <a:off x="0" y="4684888"/>
            <a:ext cx="5867400" cy="2173111"/>
          </a:xfrm>
          <a:prstGeom prst="rect">
            <a:avLst/>
          </a:prstGeom>
          <a:noFill/>
          <a:ln w="9525">
            <a:noFill/>
            <a:miter lim="800000"/>
            <a:headEnd/>
            <a:tailEnd/>
          </a:ln>
        </p:spPr>
      </p:pic>
      <p:sp>
        <p:nvSpPr>
          <p:cNvPr id="8" name="Rectangle 7"/>
          <p:cNvSpPr/>
          <p:nvPr/>
        </p:nvSpPr>
        <p:spPr>
          <a:xfrm>
            <a:off x="76200" y="2057400"/>
            <a:ext cx="9144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6200" y="4343400"/>
            <a:ext cx="9144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200" y="6629400"/>
            <a:ext cx="9144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
          <p:cNvPicPr>
            <a:picLocks noChangeAspect="1" noChangeArrowheads="1"/>
          </p:cNvPicPr>
          <p:nvPr/>
        </p:nvPicPr>
        <p:blipFill>
          <a:blip r:embed="rId5" cstate="print"/>
          <a:srcRect t="5264"/>
          <a:stretch>
            <a:fillRect/>
          </a:stretch>
        </p:blipFill>
        <p:spPr bwMode="auto">
          <a:xfrm>
            <a:off x="6018834" y="0"/>
            <a:ext cx="3125165" cy="2209799"/>
          </a:xfrm>
          <a:prstGeom prst="rect">
            <a:avLst/>
          </a:prstGeom>
          <a:noFill/>
          <a:ln w="9525">
            <a:noFill/>
            <a:miter lim="800000"/>
            <a:headEnd/>
            <a:tailEnd/>
          </a:ln>
        </p:spPr>
      </p:pic>
      <p:pic>
        <p:nvPicPr>
          <p:cNvPr id="105478" name="Picture 6" descr="http://1t2src2grpd01c037d42usfb.wpengine.netdna-cdn.com/wp-content/uploads/sites/2/HFT-and-team.jpg"/>
          <p:cNvPicPr>
            <a:picLocks noChangeAspect="1" noChangeArrowheads="1"/>
          </p:cNvPicPr>
          <p:nvPr/>
        </p:nvPicPr>
        <p:blipFill>
          <a:blip r:embed="rId6" cstate="print"/>
          <a:srcRect/>
          <a:stretch>
            <a:fillRect/>
          </a:stretch>
        </p:blipFill>
        <p:spPr bwMode="auto">
          <a:xfrm>
            <a:off x="6019800" y="2362200"/>
            <a:ext cx="3124200" cy="2209800"/>
          </a:xfrm>
          <a:prstGeom prst="rect">
            <a:avLst/>
          </a:prstGeom>
          <a:noFill/>
        </p:spPr>
      </p:pic>
      <p:pic>
        <p:nvPicPr>
          <p:cNvPr id="105480" name="Picture 8" descr="https://www.bnl.gov/rhic/news/013008/images/Story1_Fig1_410px.gif"/>
          <p:cNvPicPr>
            <a:picLocks noChangeAspect="1" noChangeArrowheads="1"/>
          </p:cNvPicPr>
          <p:nvPr/>
        </p:nvPicPr>
        <p:blipFill>
          <a:blip r:embed="rId7" cstate="print"/>
          <a:srcRect/>
          <a:stretch>
            <a:fillRect/>
          </a:stretch>
        </p:blipFill>
        <p:spPr bwMode="auto">
          <a:xfrm>
            <a:off x="6019800" y="4724400"/>
            <a:ext cx="3124200" cy="213360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spect="1" noChangeArrowheads="1"/>
          </p:cNvPicPr>
          <p:nvPr/>
        </p:nvPicPr>
        <p:blipFill>
          <a:blip r:embed="rId2" cstate="print"/>
          <a:srcRect/>
          <a:stretch>
            <a:fillRect/>
          </a:stretch>
        </p:blipFill>
        <p:spPr bwMode="auto">
          <a:xfrm>
            <a:off x="1828800" y="1574850"/>
            <a:ext cx="5638800" cy="4292550"/>
          </a:xfrm>
          <a:prstGeom prst="rect">
            <a:avLst/>
          </a:prstGeom>
          <a:noFill/>
          <a:ln w="9525">
            <a:noFill/>
            <a:miter lim="800000"/>
            <a:headEnd/>
            <a:tailEnd/>
          </a:ln>
        </p:spPr>
      </p:pic>
      <p:sp>
        <p:nvSpPr>
          <p:cNvPr id="5" name="TextBox 4"/>
          <p:cNvSpPr txBox="1"/>
          <p:nvPr/>
        </p:nvSpPr>
        <p:spPr>
          <a:xfrm>
            <a:off x="228600" y="533400"/>
            <a:ext cx="8686800" cy="1015663"/>
          </a:xfrm>
          <a:prstGeom prst="rect">
            <a:avLst/>
          </a:prstGeom>
          <a:noFill/>
        </p:spPr>
        <p:txBody>
          <a:bodyPr wrap="square" rtlCol="0">
            <a:spAutoFit/>
          </a:bodyPr>
          <a:lstStyle/>
          <a:p>
            <a:pPr algn="ctr"/>
            <a:r>
              <a:rPr lang="en-US" sz="2800" dirty="0" smtClean="0">
                <a:solidFill>
                  <a:schemeClr val="bg1"/>
                </a:solidFill>
              </a:rPr>
              <a:t>Discovery at LHC </a:t>
            </a:r>
            <a:r>
              <a:rPr lang="en-US" sz="2800" dirty="0" smtClean="0">
                <a:solidFill>
                  <a:schemeClr val="bg1"/>
                </a:solidFill>
                <a:sym typeface="Wingdings" pitchFamily="2" charset="2"/>
              </a:rPr>
              <a:t> </a:t>
            </a:r>
            <a:r>
              <a:rPr lang="en-US" sz="2800" dirty="0" smtClean="0">
                <a:solidFill>
                  <a:schemeClr val="bg1"/>
                </a:solidFill>
              </a:rPr>
              <a:t>high multiplicity </a:t>
            </a:r>
            <a:r>
              <a:rPr lang="en-US" sz="2800" dirty="0" err="1" smtClean="0">
                <a:solidFill>
                  <a:schemeClr val="bg1"/>
                </a:solidFill>
              </a:rPr>
              <a:t>p+p</a:t>
            </a:r>
            <a:r>
              <a:rPr lang="en-US" sz="2800" dirty="0" smtClean="0">
                <a:solidFill>
                  <a:schemeClr val="bg1"/>
                </a:solidFill>
              </a:rPr>
              <a:t>/</a:t>
            </a:r>
            <a:r>
              <a:rPr lang="en-US" sz="2800" dirty="0" err="1" smtClean="0">
                <a:solidFill>
                  <a:schemeClr val="bg1"/>
                </a:solidFill>
              </a:rPr>
              <a:t>p+A</a:t>
            </a:r>
            <a:endParaRPr lang="en-US" sz="2800" dirty="0" smtClean="0">
              <a:solidFill>
                <a:schemeClr val="bg1"/>
              </a:solidFill>
            </a:endParaRPr>
          </a:p>
          <a:p>
            <a:pPr algn="ctr"/>
            <a:r>
              <a:rPr lang="en-US" sz="400" dirty="0" smtClean="0">
                <a:solidFill>
                  <a:schemeClr val="bg1"/>
                </a:solidFill>
              </a:rPr>
              <a:t>  </a:t>
            </a:r>
          </a:p>
          <a:p>
            <a:pPr algn="ctr"/>
            <a:r>
              <a:rPr lang="en-US" sz="2800" dirty="0" smtClean="0">
                <a:solidFill>
                  <a:schemeClr val="bg1"/>
                </a:solidFill>
              </a:rPr>
              <a:t>Collective-Like Patterns </a:t>
            </a:r>
            <a:endParaRPr lang="en-US" sz="2400" dirty="0" smtClean="0">
              <a:solidFill>
                <a:schemeClr val="bg1"/>
              </a:solidFill>
            </a:endParaRPr>
          </a:p>
        </p:txBody>
      </p:sp>
      <p:sp>
        <p:nvSpPr>
          <p:cNvPr id="7" name="TextBox 6"/>
          <p:cNvSpPr txBox="1"/>
          <p:nvPr/>
        </p:nvSpPr>
        <p:spPr>
          <a:xfrm>
            <a:off x="1600200" y="0"/>
            <a:ext cx="6339043" cy="584775"/>
          </a:xfrm>
          <a:prstGeom prst="rect">
            <a:avLst/>
          </a:prstGeom>
          <a:noFill/>
        </p:spPr>
        <p:txBody>
          <a:bodyPr wrap="none" rtlCol="0">
            <a:spAutoFit/>
          </a:bodyPr>
          <a:lstStyle/>
          <a:p>
            <a:r>
              <a:rPr lang="en-US" sz="3200" u="sng" dirty="0" smtClean="0">
                <a:solidFill>
                  <a:schemeClr val="bg1"/>
                </a:solidFill>
              </a:rPr>
              <a:t>What is the smallest droplet of QGP?</a:t>
            </a:r>
          </a:p>
        </p:txBody>
      </p:sp>
      <p:sp>
        <p:nvSpPr>
          <p:cNvPr id="24" name="TextBox 23"/>
          <p:cNvSpPr txBox="1"/>
          <p:nvPr/>
        </p:nvSpPr>
        <p:spPr>
          <a:xfrm>
            <a:off x="304800" y="5894710"/>
            <a:ext cx="8763000" cy="1115690"/>
          </a:xfrm>
          <a:prstGeom prst="rect">
            <a:avLst/>
          </a:prstGeom>
          <a:noFill/>
        </p:spPr>
        <p:txBody>
          <a:bodyPr wrap="square" rtlCol="0">
            <a:spAutoFit/>
          </a:bodyPr>
          <a:lstStyle/>
          <a:p>
            <a:pPr algn="ctr"/>
            <a:r>
              <a:rPr lang="en-US" sz="2800" dirty="0" smtClean="0">
                <a:solidFill>
                  <a:schemeClr val="accent1">
                    <a:lumMod val="40000"/>
                    <a:lumOff val="60000"/>
                  </a:schemeClr>
                </a:solidFill>
              </a:rPr>
              <a:t>RHIC  as the world’s most versatile collider</a:t>
            </a:r>
          </a:p>
          <a:p>
            <a:pPr algn="ctr"/>
            <a:r>
              <a:rPr lang="en-US" sz="2800" dirty="0" smtClean="0">
                <a:solidFill>
                  <a:schemeClr val="accent1">
                    <a:lumMod val="40000"/>
                    <a:lumOff val="60000"/>
                  </a:schemeClr>
                </a:solidFill>
              </a:rPr>
              <a:t>is now engineering the droplet geometry (1,2,3)</a:t>
            </a:r>
          </a:p>
          <a:p>
            <a:pPr algn="ctr"/>
            <a:r>
              <a:rPr lang="en-US" sz="1050" dirty="0" smtClean="0">
                <a:solidFill>
                  <a:schemeClr val="bg1"/>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66800" y="152400"/>
            <a:ext cx="7048981" cy="584775"/>
          </a:xfrm>
          <a:prstGeom prst="rect">
            <a:avLst/>
          </a:prstGeom>
          <a:noFill/>
        </p:spPr>
        <p:txBody>
          <a:bodyPr wrap="none" rtlCol="0">
            <a:spAutoFit/>
          </a:bodyPr>
          <a:lstStyle/>
          <a:p>
            <a:r>
              <a:rPr lang="en-US" sz="3200" u="sng" dirty="0" smtClean="0">
                <a:solidFill>
                  <a:schemeClr val="bg1"/>
                </a:solidFill>
              </a:rPr>
              <a:t>Flow predictions born out with RHIC data</a:t>
            </a:r>
            <a:endParaRPr lang="en-US" sz="3200" u="sng" dirty="0" smtClean="0">
              <a:solidFill>
                <a:schemeClr val="bg1"/>
              </a:solidFill>
            </a:endParaRPr>
          </a:p>
        </p:txBody>
      </p:sp>
      <p:pic>
        <p:nvPicPr>
          <p:cNvPr id="6" name="図 8"/>
          <p:cNvPicPr>
            <a:picLocks noChangeAspect="1"/>
          </p:cNvPicPr>
          <p:nvPr/>
        </p:nvPicPr>
        <p:blipFill rotWithShape="1">
          <a:blip r:embed="rId2" cstate="print"/>
          <a:srcRect l="29809" t="9860" r="5000" b="2915"/>
          <a:stretch/>
        </p:blipFill>
        <p:spPr>
          <a:xfrm>
            <a:off x="228600" y="914400"/>
            <a:ext cx="6019800" cy="5691742"/>
          </a:xfrm>
          <a:prstGeom prst="rect">
            <a:avLst/>
          </a:prstGeom>
        </p:spPr>
      </p:pic>
      <p:pic>
        <p:nvPicPr>
          <p:cNvPr id="8" name="Picture 1"/>
          <p:cNvPicPr>
            <a:picLocks noChangeAspect="1" noChangeArrowheads="1"/>
          </p:cNvPicPr>
          <p:nvPr/>
        </p:nvPicPr>
        <p:blipFill>
          <a:blip r:embed="rId3" cstate="print">
            <a:grayscl/>
          </a:blip>
          <a:srcRect t="40829"/>
          <a:stretch>
            <a:fillRect/>
          </a:stretch>
        </p:blipFill>
        <p:spPr bwMode="auto">
          <a:xfrm rot="16200000">
            <a:off x="4737075" y="2501925"/>
            <a:ext cx="5715000" cy="2539950"/>
          </a:xfrm>
          <a:prstGeom prst="rect">
            <a:avLst/>
          </a:prstGeom>
          <a:noFill/>
          <a:ln w="9525">
            <a:noFill/>
            <a:miter lim="800000"/>
            <a:headEnd/>
            <a:tailEnd/>
          </a:ln>
        </p:spPr>
      </p:pic>
      <p:pic>
        <p:nvPicPr>
          <p:cNvPr id="9" name="Picture 1"/>
          <p:cNvPicPr>
            <a:picLocks noChangeAspect="1" noChangeArrowheads="1"/>
          </p:cNvPicPr>
          <p:nvPr/>
        </p:nvPicPr>
        <p:blipFill>
          <a:blip r:embed="rId3" cstate="print">
            <a:duotone>
              <a:schemeClr val="accent1">
                <a:shade val="45000"/>
                <a:satMod val="135000"/>
              </a:schemeClr>
              <a:prstClr val="white"/>
            </a:duotone>
          </a:blip>
          <a:srcRect l="38666" t="40829" r="30667"/>
          <a:stretch>
            <a:fillRect/>
          </a:stretch>
        </p:blipFill>
        <p:spPr bwMode="auto">
          <a:xfrm rot="16200000">
            <a:off x="6718275" y="2273325"/>
            <a:ext cx="1752600" cy="2539950"/>
          </a:xfrm>
          <a:prstGeom prst="rect">
            <a:avLst/>
          </a:prstGeom>
          <a:noFill/>
          <a:ln w="9525">
            <a:noFill/>
            <a:miter lim="800000"/>
            <a:headEnd/>
            <a:tailEnd/>
          </a:ln>
        </p:spPr>
      </p:pic>
      <p:pic>
        <p:nvPicPr>
          <p:cNvPr id="10" name="Picture 1"/>
          <p:cNvPicPr>
            <a:picLocks noChangeAspect="1" noChangeArrowheads="1"/>
          </p:cNvPicPr>
          <p:nvPr/>
        </p:nvPicPr>
        <p:blipFill>
          <a:blip r:embed="rId3" cstate="print">
            <a:duotone>
              <a:schemeClr val="accent2">
                <a:shade val="45000"/>
                <a:satMod val="135000"/>
              </a:schemeClr>
              <a:prstClr val="white"/>
            </a:duotone>
          </a:blip>
          <a:srcRect l="68000" t="40829" r="2667"/>
          <a:stretch>
            <a:fillRect/>
          </a:stretch>
        </p:blipFill>
        <p:spPr bwMode="auto">
          <a:xfrm rot="16200000">
            <a:off x="6756375" y="635025"/>
            <a:ext cx="1676400" cy="2539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l="14056" t="15625" r="15081" b="15625"/>
          <a:stretch>
            <a:fillRect/>
          </a:stretch>
        </p:blipFill>
        <p:spPr bwMode="auto">
          <a:xfrm>
            <a:off x="0" y="0"/>
            <a:ext cx="9144000" cy="5562600"/>
          </a:xfrm>
          <a:prstGeom prst="rect">
            <a:avLst/>
          </a:prstGeom>
          <a:noFill/>
          <a:ln w="9525">
            <a:noFill/>
            <a:miter lim="800000"/>
            <a:headEnd/>
            <a:tailEnd/>
          </a:ln>
        </p:spPr>
      </p:pic>
      <p:sp>
        <p:nvSpPr>
          <p:cNvPr id="7" name="TextBox 6"/>
          <p:cNvSpPr txBox="1"/>
          <p:nvPr/>
        </p:nvSpPr>
        <p:spPr>
          <a:xfrm>
            <a:off x="76200" y="5675293"/>
            <a:ext cx="8928791" cy="954107"/>
          </a:xfrm>
          <a:prstGeom prst="rect">
            <a:avLst/>
          </a:prstGeom>
          <a:noFill/>
        </p:spPr>
        <p:txBody>
          <a:bodyPr wrap="none" rtlCol="0">
            <a:spAutoFit/>
          </a:bodyPr>
          <a:lstStyle/>
          <a:p>
            <a:pPr algn="ctr"/>
            <a:r>
              <a:rPr lang="en-US" sz="2800" dirty="0" smtClean="0">
                <a:solidFill>
                  <a:schemeClr val="bg1"/>
                </a:solidFill>
              </a:rPr>
              <a:t>What is the smaller droplet of QGP?</a:t>
            </a:r>
          </a:p>
          <a:p>
            <a:pPr algn="ctr"/>
            <a:r>
              <a:rPr lang="en-US" sz="2800" dirty="0" smtClean="0">
                <a:solidFill>
                  <a:schemeClr val="bg1"/>
                </a:solidFill>
              </a:rPr>
              <a:t>What is the lowest energy forming QGP?   </a:t>
            </a:r>
            <a:r>
              <a:rPr lang="en-US" sz="2800" dirty="0" err="1" smtClean="0">
                <a:solidFill>
                  <a:schemeClr val="bg1"/>
                </a:solidFill>
              </a:rPr>
              <a:t>d+Au</a:t>
            </a:r>
            <a:r>
              <a:rPr lang="en-US" sz="2800" dirty="0" smtClean="0">
                <a:solidFill>
                  <a:schemeClr val="bg1"/>
                </a:solidFill>
              </a:rPr>
              <a:t> energy scan.</a:t>
            </a:r>
            <a:endParaRPr lang="en-US" sz="2800" dirty="0" smtClean="0">
              <a:solidFill>
                <a:schemeClr val="bg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1" y="304800"/>
            <a:ext cx="4648200" cy="3539430"/>
          </a:xfrm>
          <a:prstGeom prst="rect">
            <a:avLst/>
          </a:prstGeom>
          <a:noFill/>
        </p:spPr>
        <p:txBody>
          <a:bodyPr wrap="square" rtlCol="0">
            <a:spAutoFit/>
          </a:bodyPr>
          <a:lstStyle/>
          <a:p>
            <a:pPr algn="ctr"/>
            <a:r>
              <a:rPr lang="en-US" sz="2800" dirty="0" smtClean="0">
                <a:solidFill>
                  <a:schemeClr val="bg1"/>
                </a:solidFill>
              </a:rPr>
              <a:t>A+A collisions release thousands of virtual gluons from the nuclear </a:t>
            </a:r>
            <a:r>
              <a:rPr lang="en-US" sz="2800" dirty="0" err="1" smtClean="0">
                <a:solidFill>
                  <a:schemeClr val="bg1"/>
                </a:solidFill>
              </a:rPr>
              <a:t>wavefunction</a:t>
            </a:r>
            <a:endParaRPr lang="en-US" sz="2800" dirty="0" smtClean="0">
              <a:solidFill>
                <a:schemeClr val="bg1"/>
              </a:solidFill>
            </a:endParaRPr>
          </a:p>
          <a:p>
            <a:pPr algn="ctr"/>
            <a:r>
              <a:rPr lang="en-US" sz="2800" dirty="0" smtClean="0">
                <a:solidFill>
                  <a:schemeClr val="bg1"/>
                </a:solidFill>
              </a:rPr>
              <a:t>“The Hammer” </a:t>
            </a:r>
          </a:p>
          <a:p>
            <a:pPr algn="ctr"/>
            <a:endParaRPr lang="en-US" sz="2800" dirty="0" smtClean="0">
              <a:solidFill>
                <a:schemeClr val="bg1"/>
              </a:solidFill>
            </a:endParaRPr>
          </a:p>
          <a:p>
            <a:pPr algn="ctr"/>
            <a:endParaRPr lang="en-US" sz="2800" dirty="0" smtClean="0">
              <a:solidFill>
                <a:schemeClr val="bg1"/>
              </a:solidFill>
            </a:endParaRPr>
          </a:p>
          <a:p>
            <a:pPr algn="ctr"/>
            <a:r>
              <a:rPr lang="en-US" sz="2800" dirty="0" err="1" smtClean="0">
                <a:solidFill>
                  <a:schemeClr val="bg1"/>
                </a:solidFill>
              </a:rPr>
              <a:t>p+A</a:t>
            </a:r>
            <a:r>
              <a:rPr lang="en-US" sz="2800" dirty="0" smtClean="0">
                <a:solidFill>
                  <a:schemeClr val="bg1"/>
                </a:solidFill>
              </a:rPr>
              <a:t> may in fact be a </a:t>
            </a:r>
          </a:p>
          <a:p>
            <a:pPr algn="ctr"/>
            <a:r>
              <a:rPr lang="en-US" sz="2800" dirty="0" smtClean="0">
                <a:solidFill>
                  <a:schemeClr val="bg1"/>
                </a:solidFill>
              </a:rPr>
              <a:t>mini-hammer</a:t>
            </a:r>
          </a:p>
        </p:txBody>
      </p:sp>
      <p:pic>
        <p:nvPicPr>
          <p:cNvPr id="6"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6424245" y="0"/>
            <a:ext cx="633599" cy="3131615"/>
          </a:xfrm>
          <a:prstGeom prst="rect">
            <a:avLst/>
          </a:prstGeom>
          <a:noFill/>
        </p:spPr>
      </p:pic>
      <p:pic>
        <p:nvPicPr>
          <p:cNvPr id="7"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16200000">
            <a:off x="6644858" y="566821"/>
            <a:ext cx="818452" cy="2424318"/>
          </a:xfrm>
          <a:prstGeom prst="rect">
            <a:avLst/>
          </a:prstGeom>
          <a:noFill/>
        </p:spPr>
      </p:pic>
      <p:pic>
        <p:nvPicPr>
          <p:cNvPr id="8"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5059405">
            <a:off x="6505223" y="-294000"/>
            <a:ext cx="818452" cy="2424318"/>
          </a:xfrm>
          <a:prstGeom prst="rect">
            <a:avLst/>
          </a:prstGeom>
          <a:noFill/>
        </p:spPr>
      </p:pic>
      <p:pic>
        <p:nvPicPr>
          <p:cNvPr id="9"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6723184" y="0"/>
            <a:ext cx="633599" cy="3131615"/>
          </a:xfrm>
          <a:prstGeom prst="rect">
            <a:avLst/>
          </a:prstGeom>
          <a:noFill/>
        </p:spPr>
      </p:pic>
      <p:pic>
        <p:nvPicPr>
          <p:cNvPr id="10"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16200000">
            <a:off x="6646314" y="3076822"/>
            <a:ext cx="818452" cy="2424318"/>
          </a:xfrm>
          <a:prstGeom prst="rect">
            <a:avLst/>
          </a:prstGeom>
          <a:noFill/>
        </p:spPr>
      </p:pic>
      <p:pic>
        <p:nvPicPr>
          <p:cNvPr id="11"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5059405">
            <a:off x="6506679" y="2216001"/>
            <a:ext cx="818452" cy="2424318"/>
          </a:xfrm>
          <a:prstGeom prst="rect">
            <a:avLst/>
          </a:prstGeom>
          <a:noFill/>
        </p:spPr>
      </p:pic>
      <p:sp>
        <p:nvSpPr>
          <p:cNvPr id="12" name="Rectangle 11"/>
          <p:cNvSpPr/>
          <p:nvPr/>
        </p:nvSpPr>
        <p:spPr>
          <a:xfrm>
            <a:off x="5527430" y="2681102"/>
            <a:ext cx="2740269" cy="96538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5477607" y="3903923"/>
            <a:ext cx="2740269" cy="141589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029199" y="235459"/>
            <a:ext cx="398585" cy="2510001"/>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516815" y="2874179"/>
            <a:ext cx="398585" cy="2510001"/>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5527430" y="1265203"/>
            <a:ext cx="348762" cy="450513"/>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rot="10800000">
            <a:off x="8018584" y="3582128"/>
            <a:ext cx="348762" cy="450513"/>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8516815" y="235459"/>
            <a:ext cx="398585" cy="2510001"/>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rot="10800000">
            <a:off x="8018585" y="1265203"/>
            <a:ext cx="348762" cy="450513"/>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a:off x="5527430" y="3517769"/>
            <a:ext cx="348762" cy="450513"/>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5079022" y="3582128"/>
            <a:ext cx="249115" cy="386154"/>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5427784" y="1158462"/>
            <a:ext cx="3138854" cy="597885"/>
          </a:xfrm>
          <a:prstGeom prst="rect">
            <a:avLst/>
          </a:prstGeom>
          <a:noFill/>
        </p:spPr>
        <p:txBody>
          <a:bodyPr wrap="square" rtlCol="0">
            <a:spAutoFit/>
          </a:bodyPr>
          <a:lstStyle/>
          <a:p>
            <a:pPr algn="ctr"/>
            <a:r>
              <a:rPr lang="en-US" sz="4000" b="1" dirty="0" smtClean="0">
                <a:solidFill>
                  <a:schemeClr val="bg1"/>
                </a:solidFill>
              </a:rPr>
              <a:t>A+A</a:t>
            </a:r>
          </a:p>
        </p:txBody>
      </p:sp>
      <p:sp>
        <p:nvSpPr>
          <p:cNvPr id="23" name="TextBox 22"/>
          <p:cNvSpPr txBox="1"/>
          <p:nvPr/>
        </p:nvSpPr>
        <p:spPr>
          <a:xfrm>
            <a:off x="5328137" y="3411027"/>
            <a:ext cx="3138854" cy="597885"/>
          </a:xfrm>
          <a:prstGeom prst="rect">
            <a:avLst/>
          </a:prstGeom>
          <a:noFill/>
        </p:spPr>
        <p:txBody>
          <a:bodyPr wrap="square" rtlCol="0">
            <a:spAutoFit/>
          </a:bodyPr>
          <a:lstStyle/>
          <a:p>
            <a:pPr algn="ctr"/>
            <a:r>
              <a:rPr lang="en-US" sz="4000" b="1" dirty="0" err="1" smtClean="0">
                <a:solidFill>
                  <a:schemeClr val="bg1"/>
                </a:solidFill>
              </a:rPr>
              <a:t>p+A</a:t>
            </a:r>
            <a:endParaRPr lang="en-US" sz="4000" b="1" dirty="0" smtClean="0">
              <a:solidFill>
                <a:schemeClr val="bg1"/>
              </a:solidFill>
            </a:endParaRPr>
          </a:p>
        </p:txBody>
      </p:sp>
      <p:pic>
        <p:nvPicPr>
          <p:cNvPr id="24"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16200000">
            <a:off x="1795892" y="4073867"/>
            <a:ext cx="818452" cy="2424318"/>
          </a:xfrm>
          <a:prstGeom prst="rect">
            <a:avLst/>
          </a:prstGeom>
          <a:noFill/>
        </p:spPr>
      </p:pic>
      <p:sp>
        <p:nvSpPr>
          <p:cNvPr id="25" name="Rectangle 24"/>
          <p:cNvSpPr/>
          <p:nvPr/>
        </p:nvSpPr>
        <p:spPr>
          <a:xfrm>
            <a:off x="677008" y="3926322"/>
            <a:ext cx="2740269" cy="96538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627185" y="5061102"/>
            <a:ext cx="2740269" cy="141589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666393" y="4119399"/>
            <a:ext cx="398585" cy="2510001"/>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p:cNvSpPr/>
          <p:nvPr/>
        </p:nvSpPr>
        <p:spPr>
          <a:xfrm rot="10800000">
            <a:off x="3168162" y="4827348"/>
            <a:ext cx="348762" cy="450513"/>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a:off x="677008" y="4762989"/>
            <a:ext cx="348762" cy="450513"/>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304800" y="4979748"/>
            <a:ext cx="76200" cy="4945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77715" y="4656247"/>
            <a:ext cx="3138854" cy="707886"/>
          </a:xfrm>
          <a:prstGeom prst="rect">
            <a:avLst/>
          </a:prstGeom>
          <a:noFill/>
        </p:spPr>
        <p:txBody>
          <a:bodyPr wrap="square" rtlCol="0">
            <a:spAutoFit/>
          </a:bodyPr>
          <a:lstStyle/>
          <a:p>
            <a:pPr algn="ctr"/>
            <a:r>
              <a:rPr lang="en-US" sz="4000" b="1" dirty="0" err="1" smtClean="0">
                <a:solidFill>
                  <a:srgbClr val="FFFF00"/>
                </a:solidFill>
              </a:rPr>
              <a:t>e+A</a:t>
            </a:r>
            <a:endParaRPr lang="en-US" sz="4000" b="1" dirty="0" smtClean="0">
              <a:solidFill>
                <a:srgbClr val="FFFF00"/>
              </a:solidFill>
            </a:endParaRPr>
          </a:p>
        </p:txBody>
      </p:sp>
      <p:sp>
        <p:nvSpPr>
          <p:cNvPr id="32" name="TextBox 31"/>
          <p:cNvSpPr txBox="1"/>
          <p:nvPr/>
        </p:nvSpPr>
        <p:spPr>
          <a:xfrm>
            <a:off x="2667000" y="4800600"/>
            <a:ext cx="6504088" cy="1815882"/>
          </a:xfrm>
          <a:prstGeom prst="rect">
            <a:avLst/>
          </a:prstGeom>
          <a:noFill/>
        </p:spPr>
        <p:txBody>
          <a:bodyPr wrap="none" rtlCol="0">
            <a:spAutoFit/>
          </a:bodyPr>
          <a:lstStyle/>
          <a:p>
            <a:pPr algn="ctr"/>
            <a:r>
              <a:rPr lang="en-US" sz="2800" dirty="0" smtClean="0">
                <a:solidFill>
                  <a:srgbClr val="FFFF00"/>
                </a:solidFill>
              </a:rPr>
              <a:t>Electron-Ion Collider</a:t>
            </a:r>
          </a:p>
          <a:p>
            <a:pPr algn="ctr">
              <a:buFont typeface="Arial" pitchFamily="34" charset="0"/>
              <a:buChar char="•"/>
            </a:pPr>
            <a:r>
              <a:rPr lang="en-US" sz="2800" dirty="0" smtClean="0">
                <a:solidFill>
                  <a:srgbClr val="FFFF00"/>
                </a:solidFill>
              </a:rPr>
              <a:t> Tickling the nucleus</a:t>
            </a:r>
          </a:p>
          <a:p>
            <a:pPr algn="ctr">
              <a:buFont typeface="Arial" pitchFamily="34" charset="0"/>
              <a:buChar char="•"/>
            </a:pPr>
            <a:r>
              <a:rPr lang="en-US" sz="2800" dirty="0" smtClean="0">
                <a:solidFill>
                  <a:srgbClr val="FFFF00"/>
                </a:solidFill>
              </a:rPr>
              <a:t> Individual hard kicking of </a:t>
            </a:r>
            <a:r>
              <a:rPr lang="en-US" sz="2800" dirty="0" err="1" smtClean="0">
                <a:solidFill>
                  <a:srgbClr val="FFFF00"/>
                </a:solidFill>
              </a:rPr>
              <a:t>partons</a:t>
            </a:r>
            <a:endParaRPr lang="en-US" sz="2800" dirty="0" smtClean="0">
              <a:solidFill>
                <a:srgbClr val="FFFF00"/>
              </a:solidFill>
            </a:endParaRPr>
          </a:p>
          <a:p>
            <a:pPr algn="ctr"/>
            <a:r>
              <a:rPr lang="en-US" sz="2800" dirty="0" smtClean="0">
                <a:solidFill>
                  <a:srgbClr val="FFFF00"/>
                </a:solidFill>
              </a:rPr>
              <a:t>or scattering from </a:t>
            </a:r>
            <a:r>
              <a:rPr lang="en-US" sz="2800" u="sng" dirty="0" smtClean="0">
                <a:solidFill>
                  <a:srgbClr val="FFFF00"/>
                </a:solidFill>
              </a:rPr>
              <a:t>collective </a:t>
            </a:r>
            <a:r>
              <a:rPr lang="en-US" sz="2800" u="sng" dirty="0" err="1" smtClean="0">
                <a:solidFill>
                  <a:srgbClr val="FFFF00"/>
                </a:solidFill>
              </a:rPr>
              <a:t>gluonic</a:t>
            </a:r>
            <a:r>
              <a:rPr lang="en-US" sz="2800" u="sng" dirty="0" smtClean="0">
                <a:solidFill>
                  <a:srgbClr val="FFFF00"/>
                </a:solidFill>
              </a:rPr>
              <a:t> matter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31" grpId="0"/>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98718"/>
            <a:ext cx="8714630" cy="1815882"/>
          </a:xfrm>
          <a:prstGeom prst="rect">
            <a:avLst/>
          </a:prstGeom>
          <a:noFill/>
        </p:spPr>
        <p:txBody>
          <a:bodyPr wrap="none" rtlCol="0">
            <a:spAutoFit/>
          </a:bodyPr>
          <a:lstStyle/>
          <a:p>
            <a:pPr>
              <a:buFont typeface="Arial" pitchFamily="34" charset="0"/>
              <a:buChar char="•"/>
            </a:pPr>
            <a:r>
              <a:rPr lang="en-US" sz="2800" dirty="0" smtClean="0">
                <a:solidFill>
                  <a:srgbClr val="FFFF00"/>
                </a:solidFill>
              </a:rPr>
              <a:t> Enabled by RHIC luminosity upgrade (x20)</a:t>
            </a:r>
          </a:p>
          <a:p>
            <a:pPr>
              <a:buFont typeface="Arial" pitchFamily="34" charset="0"/>
              <a:buChar char="•"/>
            </a:pPr>
            <a:r>
              <a:rPr lang="en-US" sz="2800" dirty="0" smtClean="0">
                <a:solidFill>
                  <a:srgbClr val="FFFF00"/>
                </a:solidFill>
              </a:rPr>
              <a:t> Enabled by RHIC extending energy range 7-200 </a:t>
            </a:r>
            <a:r>
              <a:rPr lang="en-US" sz="2800" dirty="0" err="1" smtClean="0">
                <a:solidFill>
                  <a:srgbClr val="FFFF00"/>
                </a:solidFill>
              </a:rPr>
              <a:t>GeV</a:t>
            </a:r>
            <a:r>
              <a:rPr lang="en-US" sz="2800" dirty="0" smtClean="0">
                <a:solidFill>
                  <a:srgbClr val="FFFF00"/>
                </a:solidFill>
              </a:rPr>
              <a:t> (x26)</a:t>
            </a:r>
          </a:p>
          <a:p>
            <a:pPr>
              <a:buFont typeface="Arial" pitchFamily="34" charset="0"/>
              <a:buChar char="•"/>
            </a:pPr>
            <a:r>
              <a:rPr lang="en-US" sz="2800" dirty="0" smtClean="0">
                <a:solidFill>
                  <a:srgbClr val="FFFF00"/>
                </a:solidFill>
              </a:rPr>
              <a:t> Enabled by LHC extending energy range to 2.76 </a:t>
            </a:r>
            <a:r>
              <a:rPr lang="en-US" sz="2800" dirty="0" err="1" smtClean="0">
                <a:solidFill>
                  <a:srgbClr val="FFFF00"/>
                </a:solidFill>
              </a:rPr>
              <a:t>TeV</a:t>
            </a:r>
            <a:r>
              <a:rPr lang="en-US" sz="2800" dirty="0" smtClean="0">
                <a:solidFill>
                  <a:srgbClr val="FFFF00"/>
                </a:solidFill>
              </a:rPr>
              <a:t> (x14)</a:t>
            </a:r>
          </a:p>
          <a:p>
            <a:pPr>
              <a:buFont typeface="Arial" pitchFamily="34" charset="0"/>
              <a:buChar char="•"/>
            </a:pPr>
            <a:r>
              <a:rPr lang="en-US" sz="2800" dirty="0" smtClean="0">
                <a:solidFill>
                  <a:srgbClr val="FFFF00"/>
                </a:solidFill>
                <a:sym typeface="Wingdings" pitchFamily="2" charset="2"/>
              </a:rPr>
              <a:t> Major advances in quantitative modeling and theory</a:t>
            </a:r>
          </a:p>
        </p:txBody>
      </p:sp>
      <p:grpSp>
        <p:nvGrpSpPr>
          <p:cNvPr id="19" name="Group 18"/>
          <p:cNvGrpSpPr/>
          <p:nvPr/>
        </p:nvGrpSpPr>
        <p:grpSpPr>
          <a:xfrm>
            <a:off x="1066800" y="2667000"/>
            <a:ext cx="7086600" cy="4038600"/>
            <a:chOff x="228600" y="2403522"/>
            <a:chExt cx="8735367" cy="5902278"/>
          </a:xfrm>
        </p:grpSpPr>
        <p:pic>
          <p:nvPicPr>
            <p:cNvPr id="5" name="Picture 2" descr="http://www.bluesci.org/wordpress/wp-content/uploads/2011/05/STAR.jpg"/>
            <p:cNvPicPr>
              <a:picLocks noChangeAspect="1" noChangeArrowheads="1"/>
            </p:cNvPicPr>
            <p:nvPr/>
          </p:nvPicPr>
          <p:blipFill>
            <a:blip r:embed="rId2" cstate="print"/>
            <a:srcRect/>
            <a:stretch>
              <a:fillRect/>
            </a:stretch>
          </p:blipFill>
          <p:spPr bwMode="auto">
            <a:xfrm>
              <a:off x="7104936" y="2403522"/>
              <a:ext cx="1752600" cy="1787478"/>
            </a:xfrm>
            <a:prstGeom prst="rect">
              <a:avLst/>
            </a:prstGeom>
            <a:noFill/>
          </p:spPr>
        </p:pic>
        <p:pic>
          <p:nvPicPr>
            <p:cNvPr id="6" name="Picture 4" descr="http://www.interactions.org/imagebank/images/BN0023M.jpg"/>
            <p:cNvPicPr>
              <a:picLocks noChangeAspect="1" noChangeArrowheads="1"/>
            </p:cNvPicPr>
            <p:nvPr/>
          </p:nvPicPr>
          <p:blipFill>
            <a:blip r:embed="rId3" cstate="print"/>
            <a:srcRect b="51220"/>
            <a:stretch>
              <a:fillRect/>
            </a:stretch>
          </p:blipFill>
          <p:spPr bwMode="auto">
            <a:xfrm>
              <a:off x="228600" y="2504420"/>
              <a:ext cx="4191000" cy="1507554"/>
            </a:xfrm>
            <a:prstGeom prst="rect">
              <a:avLst/>
            </a:prstGeom>
            <a:noFill/>
          </p:spPr>
        </p:pic>
        <p:pic>
          <p:nvPicPr>
            <p:cNvPr id="7" name="Picture 15" descr="http://www.popsci.com/files/imagecache/article_image_large/articles/bigscience-main2-525.jpg"/>
            <p:cNvPicPr>
              <a:picLocks noChangeAspect="1" noChangeArrowheads="1"/>
            </p:cNvPicPr>
            <p:nvPr/>
          </p:nvPicPr>
          <p:blipFill>
            <a:blip r:embed="rId4" cstate="print"/>
            <a:srcRect/>
            <a:stretch>
              <a:fillRect/>
            </a:stretch>
          </p:blipFill>
          <p:spPr bwMode="auto">
            <a:xfrm>
              <a:off x="4666536" y="2555923"/>
              <a:ext cx="2231540" cy="1474942"/>
            </a:xfrm>
            <a:prstGeom prst="rect">
              <a:avLst/>
            </a:prstGeom>
            <a:noFill/>
          </p:spPr>
        </p:pic>
        <p:sp>
          <p:nvSpPr>
            <p:cNvPr id="8" name="TextBox 7"/>
            <p:cNvSpPr txBox="1"/>
            <p:nvPr/>
          </p:nvSpPr>
          <p:spPr>
            <a:xfrm>
              <a:off x="5047536" y="2479721"/>
              <a:ext cx="1137630" cy="543712"/>
            </a:xfrm>
            <a:prstGeom prst="rect">
              <a:avLst/>
            </a:prstGeom>
            <a:noFill/>
          </p:spPr>
          <p:txBody>
            <a:bodyPr wrap="none" rtlCol="0">
              <a:spAutoFit/>
            </a:bodyPr>
            <a:lstStyle/>
            <a:p>
              <a:r>
                <a:rPr lang="en-US" sz="2000" dirty="0" smtClean="0">
                  <a:solidFill>
                    <a:schemeClr val="bg1"/>
                  </a:solidFill>
                </a:rPr>
                <a:t>PHENIX</a:t>
              </a:r>
            </a:p>
          </p:txBody>
        </p:sp>
        <p:sp>
          <p:nvSpPr>
            <p:cNvPr id="9" name="TextBox 8"/>
            <p:cNvSpPr txBox="1"/>
            <p:nvPr/>
          </p:nvSpPr>
          <p:spPr>
            <a:xfrm>
              <a:off x="7529238" y="2479721"/>
              <a:ext cx="819123" cy="543712"/>
            </a:xfrm>
            <a:prstGeom prst="rect">
              <a:avLst/>
            </a:prstGeom>
            <a:noFill/>
          </p:spPr>
          <p:txBody>
            <a:bodyPr wrap="none" rtlCol="0">
              <a:spAutoFit/>
            </a:bodyPr>
            <a:lstStyle/>
            <a:p>
              <a:r>
                <a:rPr lang="en-US" sz="2000" dirty="0" smtClean="0">
                  <a:solidFill>
                    <a:schemeClr val="bg1"/>
                  </a:solidFill>
                </a:rPr>
                <a:t>STAR</a:t>
              </a:r>
            </a:p>
          </p:txBody>
        </p:sp>
        <p:pic>
          <p:nvPicPr>
            <p:cNvPr id="10" name="Picture 2" descr="Candidate &amp;Upsilon; decay to two muons observed in a lead-lead collision at the LHC. The two red lines (tracks) are the two muons, the mass of orange lines are tracks from other particles produced in the collision, whose energy is measured in the electromagnetic calorimeter (red cuboids) and the hadron calorimeter (blue cuboids)."/>
            <p:cNvPicPr>
              <a:picLocks noChangeAspect="1" noChangeArrowheads="1"/>
            </p:cNvPicPr>
            <p:nvPr/>
          </p:nvPicPr>
          <p:blipFill>
            <a:blip r:embed="rId5" cstate="print"/>
            <a:srcRect/>
            <a:stretch>
              <a:fillRect/>
            </a:stretch>
          </p:blipFill>
          <p:spPr bwMode="auto">
            <a:xfrm>
              <a:off x="6114336" y="4191000"/>
              <a:ext cx="2781298" cy="2006600"/>
            </a:xfrm>
            <a:prstGeom prst="rect">
              <a:avLst/>
            </a:prstGeom>
            <a:noFill/>
            <a:ln>
              <a:solidFill>
                <a:schemeClr val="bg1"/>
              </a:solidFill>
            </a:ln>
          </p:spPr>
        </p:pic>
        <p:pic>
          <p:nvPicPr>
            <p:cNvPr id="11" name="Picture 4" descr="http://aliceinfo.cern.ch/secure/system/files/images/alice-images/alice_setup.gif"/>
            <p:cNvPicPr>
              <a:picLocks noChangeAspect="1" noChangeArrowheads="1"/>
            </p:cNvPicPr>
            <p:nvPr/>
          </p:nvPicPr>
          <p:blipFill>
            <a:blip r:embed="rId6" cstate="print"/>
            <a:srcRect/>
            <a:stretch>
              <a:fillRect/>
            </a:stretch>
          </p:blipFill>
          <p:spPr bwMode="auto">
            <a:xfrm>
              <a:off x="4667250" y="6319333"/>
              <a:ext cx="3257550" cy="1986467"/>
            </a:xfrm>
            <a:prstGeom prst="rect">
              <a:avLst/>
            </a:prstGeom>
            <a:noFill/>
          </p:spPr>
        </p:pic>
        <p:pic>
          <p:nvPicPr>
            <p:cNvPr id="12" name="Picture 6" descr="http://atlas.ch/photos/atlas_photos/selected-photos/events/1011255_01-A4-at-144-dpi.jpg"/>
            <p:cNvPicPr>
              <a:picLocks noChangeAspect="1" noChangeArrowheads="1"/>
            </p:cNvPicPr>
            <p:nvPr/>
          </p:nvPicPr>
          <p:blipFill>
            <a:blip r:embed="rId7" cstate="print"/>
            <a:srcRect/>
            <a:stretch>
              <a:fillRect/>
            </a:stretch>
          </p:blipFill>
          <p:spPr bwMode="auto">
            <a:xfrm>
              <a:off x="1085850" y="6306260"/>
              <a:ext cx="3276600" cy="1999540"/>
            </a:xfrm>
            <a:prstGeom prst="rect">
              <a:avLst/>
            </a:prstGeom>
            <a:noFill/>
          </p:spPr>
        </p:pic>
        <p:pic>
          <p:nvPicPr>
            <p:cNvPr id="13" name="Picture 8" descr="http://scienceblogs.com/startswithabang/files/2009/05/lhc-sim.jpg"/>
            <p:cNvPicPr>
              <a:picLocks noChangeAspect="1" noChangeArrowheads="1"/>
            </p:cNvPicPr>
            <p:nvPr/>
          </p:nvPicPr>
          <p:blipFill>
            <a:blip r:embed="rId8" cstate="print"/>
            <a:srcRect/>
            <a:stretch>
              <a:fillRect/>
            </a:stretch>
          </p:blipFill>
          <p:spPr bwMode="auto">
            <a:xfrm>
              <a:off x="246936" y="4191000"/>
              <a:ext cx="5679888" cy="1981199"/>
            </a:xfrm>
            <a:prstGeom prst="rect">
              <a:avLst/>
            </a:prstGeom>
            <a:noFill/>
          </p:spPr>
        </p:pic>
        <p:sp>
          <p:nvSpPr>
            <p:cNvPr id="14" name="TextBox 13"/>
            <p:cNvSpPr txBox="1"/>
            <p:nvPr/>
          </p:nvSpPr>
          <p:spPr>
            <a:xfrm>
              <a:off x="3501347" y="2514600"/>
              <a:ext cx="807033" cy="543712"/>
            </a:xfrm>
            <a:prstGeom prst="rect">
              <a:avLst/>
            </a:prstGeom>
            <a:noFill/>
          </p:spPr>
          <p:txBody>
            <a:bodyPr wrap="none" rtlCol="0">
              <a:spAutoFit/>
            </a:bodyPr>
            <a:lstStyle/>
            <a:p>
              <a:r>
                <a:rPr lang="en-US" sz="2000" dirty="0" smtClean="0">
                  <a:solidFill>
                    <a:schemeClr val="bg1"/>
                  </a:solidFill>
                </a:rPr>
                <a:t>RHIC</a:t>
              </a:r>
            </a:p>
          </p:txBody>
        </p:sp>
        <p:sp>
          <p:nvSpPr>
            <p:cNvPr id="15" name="TextBox 14"/>
            <p:cNvSpPr txBox="1"/>
            <p:nvPr/>
          </p:nvSpPr>
          <p:spPr>
            <a:xfrm>
              <a:off x="5215360" y="4191000"/>
              <a:ext cx="693686" cy="543712"/>
            </a:xfrm>
            <a:prstGeom prst="rect">
              <a:avLst/>
            </a:prstGeom>
            <a:noFill/>
          </p:spPr>
          <p:txBody>
            <a:bodyPr wrap="none" rtlCol="0">
              <a:spAutoFit/>
            </a:bodyPr>
            <a:lstStyle/>
            <a:p>
              <a:r>
                <a:rPr lang="en-US" sz="2000" dirty="0" smtClean="0">
                  <a:solidFill>
                    <a:schemeClr val="bg1"/>
                  </a:solidFill>
                </a:rPr>
                <a:t>LHC</a:t>
              </a:r>
            </a:p>
          </p:txBody>
        </p:sp>
        <p:sp>
          <p:nvSpPr>
            <p:cNvPr id="16" name="TextBox 15"/>
            <p:cNvSpPr txBox="1"/>
            <p:nvPr/>
          </p:nvSpPr>
          <p:spPr>
            <a:xfrm>
              <a:off x="8187160" y="4267200"/>
              <a:ext cx="776807" cy="543712"/>
            </a:xfrm>
            <a:prstGeom prst="rect">
              <a:avLst/>
            </a:prstGeom>
            <a:noFill/>
          </p:spPr>
          <p:txBody>
            <a:bodyPr wrap="none" rtlCol="0">
              <a:spAutoFit/>
            </a:bodyPr>
            <a:lstStyle/>
            <a:p>
              <a:r>
                <a:rPr lang="en-US" sz="2000" dirty="0" smtClean="0">
                  <a:solidFill>
                    <a:schemeClr val="bg1"/>
                  </a:solidFill>
                </a:rPr>
                <a:t>CMS</a:t>
              </a:r>
            </a:p>
          </p:txBody>
        </p:sp>
        <p:sp>
          <p:nvSpPr>
            <p:cNvPr id="17" name="TextBox 16"/>
            <p:cNvSpPr txBox="1"/>
            <p:nvPr/>
          </p:nvSpPr>
          <p:spPr>
            <a:xfrm>
              <a:off x="4667250" y="6324600"/>
              <a:ext cx="903380" cy="543712"/>
            </a:xfrm>
            <a:prstGeom prst="rect">
              <a:avLst/>
            </a:prstGeom>
            <a:noFill/>
          </p:spPr>
          <p:txBody>
            <a:bodyPr wrap="none" rtlCol="0">
              <a:spAutoFit/>
            </a:bodyPr>
            <a:lstStyle/>
            <a:p>
              <a:r>
                <a:rPr lang="en-US" sz="2000" dirty="0" smtClean="0">
                  <a:solidFill>
                    <a:schemeClr val="tx2"/>
                  </a:solidFill>
                </a:rPr>
                <a:t>ALICE</a:t>
              </a:r>
            </a:p>
          </p:txBody>
        </p:sp>
      </p:grpSp>
      <p:sp>
        <p:nvSpPr>
          <p:cNvPr id="18" name="TextBox 17"/>
          <p:cNvSpPr txBox="1"/>
          <p:nvPr/>
        </p:nvSpPr>
        <p:spPr>
          <a:xfrm>
            <a:off x="1219200" y="24825"/>
            <a:ext cx="7008265" cy="584775"/>
          </a:xfrm>
          <a:prstGeom prst="rect">
            <a:avLst/>
          </a:prstGeom>
          <a:noFill/>
        </p:spPr>
        <p:txBody>
          <a:bodyPr wrap="none" rtlCol="0">
            <a:spAutoFit/>
          </a:bodyPr>
          <a:lstStyle/>
          <a:p>
            <a:r>
              <a:rPr lang="en-US" sz="3200" u="sng" dirty="0" smtClean="0">
                <a:solidFill>
                  <a:schemeClr val="bg1"/>
                </a:solidFill>
              </a:rPr>
              <a:t>Impressive Strides in QGP Understanding</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2800" dirty="0" smtClean="0">
            <a:solidFill>
              <a:schemeClr val="bg1"/>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54163</TotalTime>
  <Words>1927</Words>
  <Application>Microsoft Office PowerPoint</Application>
  <PresentationFormat>On-screen Show (4:3)</PresentationFormat>
  <Paragraphs>385</Paragraphs>
  <Slides>49</Slides>
  <Notes>1</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49</vt:i4>
      </vt:variant>
    </vt:vector>
  </HeadingPairs>
  <TitlesOfParts>
    <vt:vector size="52" baseType="lpstr">
      <vt:lpstr>Office Theme</vt:lpstr>
      <vt:lpstr>Equation</vt:lpstr>
      <vt:lpstr>VISIO</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A New Detector at RHIC</vt:lpstr>
      <vt:lpstr>Precision Imaging of QGP Over Key Kinematics</vt:lpstr>
      <vt:lpstr>Slide 22</vt:lpstr>
      <vt:lpstr>Slide 23</vt:lpstr>
      <vt:lpstr>Slide 24</vt:lpstr>
      <vt:lpstr>Slide 25</vt:lpstr>
      <vt:lpstr>Electron Ion Collider</vt:lpstr>
      <vt:lpstr>Slide 27</vt:lpstr>
      <vt:lpstr>Slide 28</vt:lpstr>
      <vt:lpstr>Slide 29</vt:lpstr>
      <vt:lpstr>Slide 30</vt:lpstr>
      <vt:lpstr>Slide 31</vt:lpstr>
      <vt:lpstr>Slide 32</vt:lpstr>
      <vt:lpstr>Slide 33</vt:lpstr>
      <vt:lpstr>Slide 34</vt:lpstr>
      <vt:lpstr>Slide 35</vt:lpstr>
      <vt:lpstr>Slide 36</vt:lpstr>
      <vt:lpstr>Critical Knobs to Turn</vt:lpstr>
      <vt:lpstr>Slide 38</vt:lpstr>
      <vt:lpstr>Slide 39</vt:lpstr>
      <vt:lpstr>QGP Constituent Mass Dependence</vt:lpstr>
      <vt:lpstr>Probing different length scales</vt:lpstr>
      <vt:lpstr>Deeper Connections</vt:lpstr>
      <vt:lpstr>Slide 43</vt:lpstr>
      <vt:lpstr>Slide 44</vt:lpstr>
      <vt:lpstr>Slide 45</vt:lpstr>
      <vt:lpstr>Slide 46</vt:lpstr>
      <vt:lpstr>Slide 47</vt:lpstr>
      <vt:lpstr>Slide 48</vt:lpstr>
      <vt:lpstr>Slide 49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nagle</dc:creator>
  <cp:lastModifiedBy>nagle</cp:lastModifiedBy>
  <cp:revision>645</cp:revision>
  <dcterms:created xsi:type="dcterms:W3CDTF">2011-04-24T10:36:49Z</dcterms:created>
  <dcterms:modified xsi:type="dcterms:W3CDTF">2015-10-28T22:02:26Z</dcterms:modified>
</cp:coreProperties>
</file>