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498" r:id="rId3"/>
    <p:sldId id="531" r:id="rId4"/>
    <p:sldId id="543" r:id="rId5"/>
    <p:sldId id="542" r:id="rId6"/>
    <p:sldId id="541" r:id="rId7"/>
    <p:sldId id="544" r:id="rId8"/>
    <p:sldId id="567" r:id="rId9"/>
    <p:sldId id="499" r:id="rId10"/>
    <p:sldId id="500" r:id="rId11"/>
    <p:sldId id="575" r:id="rId12"/>
    <p:sldId id="545" r:id="rId13"/>
    <p:sldId id="576" r:id="rId14"/>
    <p:sldId id="578" r:id="rId15"/>
    <p:sldId id="534" r:id="rId16"/>
    <p:sldId id="572" r:id="rId17"/>
    <p:sldId id="546" r:id="rId18"/>
    <p:sldId id="530" r:id="rId19"/>
    <p:sldId id="556" r:id="rId20"/>
    <p:sldId id="537" r:id="rId21"/>
    <p:sldId id="573" r:id="rId22"/>
    <p:sldId id="564" r:id="rId23"/>
    <p:sldId id="574" r:id="rId24"/>
    <p:sldId id="570" r:id="rId25"/>
    <p:sldId id="560" r:id="rId26"/>
    <p:sldId id="562" r:id="rId27"/>
    <p:sldId id="563" r:id="rId28"/>
    <p:sldId id="577" r:id="rId29"/>
    <p:sldId id="571" r:id="rId30"/>
    <p:sldId id="540" r:id="rId31"/>
    <p:sldId id="520" r:id="rId32"/>
    <p:sldId id="505" r:id="rId33"/>
    <p:sldId id="55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22FE22"/>
    <a:srgbClr val="F51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4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7F5F-8397-4642-8CA8-62A78307AFD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0CB1-231F-4F88-B3FC-8005E75AC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1207-3D22-40FA-89C2-408CEF8F014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rxiv.org/abs/1408.254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406.280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What can we learn from </a:t>
            </a:r>
          </a:p>
          <a:p>
            <a:pPr algn="ctr"/>
            <a:r>
              <a:rPr lang="en-US" sz="6000" baseline="30000" dirty="0" smtClean="0">
                <a:solidFill>
                  <a:schemeClr val="bg1"/>
                </a:solidFill>
              </a:rPr>
              <a:t>3</a:t>
            </a:r>
            <a:r>
              <a:rPr lang="en-US" sz="6000" dirty="0" smtClean="0">
                <a:solidFill>
                  <a:schemeClr val="bg1"/>
                </a:solidFill>
              </a:rPr>
              <a:t>He+A and </a:t>
            </a:r>
            <a:r>
              <a:rPr lang="en-US" sz="6000" dirty="0" smtClean="0">
                <a:solidFill>
                  <a:schemeClr val="bg1"/>
                </a:solidFill>
              </a:rPr>
              <a:t>p(d)+A </a:t>
            </a:r>
            <a:endParaRPr lang="en-US" sz="6000" dirty="0" smtClean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collisions at RHIC?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7104" y="3037582"/>
            <a:ext cx="6244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Jamie Nagle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University of Colorado, Boulder, USA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22917" r="12152" b="44791"/>
          <a:stretch>
            <a:fillRect/>
          </a:stretch>
        </p:blipFill>
        <p:spPr bwMode="auto">
          <a:xfrm>
            <a:off x="-1" y="4393095"/>
            <a:ext cx="9144001" cy="24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://up.colorado.edu/~nagle/HydroMovies/hydro_movie_0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314950" cy="4495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67200"/>
            <a:ext cx="919514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38400" y="-36731"/>
            <a:ext cx="439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Geometry Engineering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6595646"/>
            <a:ext cx="3242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http://arxiv.org/abs/arXiv:1312.4565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6858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Proposal to run “triangular” system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 RHIC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Small systems challenge our picture of required time and size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8780"/>
            <a:ext cx="7405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Motivation </a:t>
            </a:r>
            <a:r>
              <a:rPr lang="en-US" sz="2800" u="sng" dirty="0" smtClean="0">
                <a:solidFill>
                  <a:schemeClr val="bg1"/>
                </a:solidFill>
                <a:sym typeface="Wingdings" pitchFamily="2" charset="2"/>
              </a:rPr>
              <a:t> Ideas  Predictions  Experiment</a:t>
            </a:r>
            <a:endParaRPr lang="en-US" sz="2800" u="sng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79944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PHENIX Look Back at </a:t>
            </a:r>
            <a:r>
              <a:rPr lang="en-US" sz="2800" dirty="0" err="1" smtClean="0">
                <a:solidFill>
                  <a:srgbClr val="FFFF00"/>
                </a:solidFill>
              </a:rPr>
              <a:t>d+Au</a:t>
            </a:r>
            <a:r>
              <a:rPr lang="en-US" sz="2800" dirty="0" smtClean="0">
                <a:solidFill>
                  <a:srgbClr val="FFFF00"/>
                </a:solidFill>
              </a:rPr>
              <a:t> (Christmas 2012)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Idea for </a:t>
            </a:r>
            <a:r>
              <a:rPr lang="en-US" sz="2800" baseline="30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He+Au (January 2013)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PHENIX Proposal (May 2013)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Theory Predictions </a:t>
            </a:r>
            <a:r>
              <a:rPr lang="en-US" sz="2800" dirty="0" smtClean="0">
                <a:solidFill>
                  <a:srgbClr val="FFFF00"/>
                </a:solidFill>
              </a:rPr>
              <a:t>(December 2013 - </a:t>
            </a:r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 smtClean="0">
                <a:solidFill>
                  <a:srgbClr val="FFFF00"/>
                </a:solidFill>
              </a:rPr>
              <a:t>arxiv.org/abs/1312.4565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Running (June 2014)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First Results (December 2014)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One of the fun parts of science…   idea, hypothesis, test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953000"/>
            <a:ext cx="5486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arxiv.org/abs/1408.2549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Publicly available Helium-3 three-nucleon configurations from Joe Carlson, J. Lynn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73482"/>
          <a:stretch>
            <a:fillRect/>
          </a:stretch>
        </p:blipFill>
        <p:spPr bwMode="auto">
          <a:xfrm>
            <a:off x="6019800" y="4724400"/>
            <a:ext cx="1828800" cy="194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43584"/>
            <a:ext cx="8001000" cy="561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59981" y="0"/>
            <a:ext cx="5283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Looking under the hood</a:t>
            </a:r>
            <a:endParaRPr lang="en-US" sz="4000" u="sng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4089" y="762000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 = 150 </a:t>
            </a:r>
            <a:r>
              <a:rPr lang="en-US" sz="2800" dirty="0" err="1" smtClean="0">
                <a:solidFill>
                  <a:schemeClr val="bg1"/>
                </a:solidFill>
              </a:rPr>
              <a:t>MeV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5489" y="762000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 = 170 </a:t>
            </a:r>
            <a:r>
              <a:rPr lang="en-US" sz="2800" dirty="0" err="1" smtClean="0">
                <a:solidFill>
                  <a:schemeClr val="bg1"/>
                </a:solidFill>
              </a:rPr>
              <a:t>MeV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33600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v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598" y="4886980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v</a:t>
            </a:r>
            <a:r>
              <a:rPr lang="en-US" sz="4000" baseline="-25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721114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464314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sz="40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28194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56388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36996" y="95071"/>
            <a:ext cx="13260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chemeClr val="bg1"/>
                </a:solidFill>
              </a:rPr>
              <a:t>2014</a:t>
            </a:r>
          </a:p>
          <a:p>
            <a:r>
              <a:rPr lang="en-US" sz="4400" u="sng" dirty="0" smtClean="0">
                <a:solidFill>
                  <a:schemeClr val="bg1"/>
                </a:solidFill>
              </a:rPr>
              <a:t>Data</a:t>
            </a:r>
            <a:endParaRPr lang="en-US" sz="4400" u="sng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5277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9780" t="22917" r="3953" b="19792"/>
          <a:stretch>
            <a:fillRect/>
          </a:stretch>
        </p:blipFill>
        <p:spPr bwMode="auto">
          <a:xfrm>
            <a:off x="4953000" y="3886200"/>
            <a:ext cx="3886200" cy="270558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3139" y="5029200"/>
            <a:ext cx="3950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v</a:t>
            </a:r>
            <a:r>
              <a:rPr lang="en-US" sz="3600" baseline="-250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d+Au</a:t>
            </a:r>
            <a:r>
              <a:rPr lang="en-US" sz="3600" dirty="0" smtClean="0">
                <a:solidFill>
                  <a:schemeClr val="bg1"/>
                </a:solidFill>
              </a:rPr>
              <a:t> ~ v</a:t>
            </a:r>
            <a:r>
              <a:rPr lang="en-US" sz="3600" baseline="-250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baseline="30000" dirty="0" smtClean="0">
                <a:solidFill>
                  <a:schemeClr val="bg1"/>
                </a:solidFill>
              </a:rPr>
              <a:t>3</a:t>
            </a:r>
            <a:r>
              <a:rPr lang="en-US" sz="3600" dirty="0" smtClean="0">
                <a:solidFill>
                  <a:schemeClr val="bg1"/>
                </a:solidFill>
              </a:rPr>
              <a:t>He+Au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Finite v</a:t>
            </a:r>
            <a:r>
              <a:rPr lang="en-US" sz="3600" baseline="-25000" dirty="0" smtClean="0">
                <a:solidFill>
                  <a:schemeClr val="bg1"/>
                </a:solidFill>
              </a:rPr>
              <a:t>3</a:t>
            </a:r>
            <a:r>
              <a:rPr lang="en-US" sz="3600" dirty="0" smtClean="0">
                <a:solidFill>
                  <a:schemeClr val="bg1"/>
                </a:solidFill>
              </a:rPr>
              <a:t> in </a:t>
            </a:r>
            <a:r>
              <a:rPr lang="en-US" sz="3600" baseline="30000" dirty="0" smtClean="0">
                <a:solidFill>
                  <a:schemeClr val="bg1"/>
                </a:solidFill>
              </a:rPr>
              <a:t>3</a:t>
            </a:r>
            <a:r>
              <a:rPr lang="en-US" sz="3600" dirty="0" smtClean="0">
                <a:solidFill>
                  <a:schemeClr val="bg1"/>
                </a:solidFill>
              </a:rPr>
              <a:t>He+Au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85816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Centrality trigger key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to necessary statistics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2928" t="19792" r="36164" b="13542"/>
          <a:stretch>
            <a:fillRect/>
          </a:stretch>
        </p:blipFill>
        <p:spPr bwMode="auto">
          <a:xfrm>
            <a:off x="1219200" y="2303583"/>
            <a:ext cx="6781800" cy="4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0"/>
            <a:ext cx="317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Sincere Request</a:t>
            </a:r>
            <a:endParaRPr lang="en-US" sz="3600" u="sng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addition to exploring new ways to look at the </a:t>
            </a:r>
            <a:r>
              <a:rPr lang="en-US" sz="2400" baseline="30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He+Au data, it is very important to have some standard measures (2,4 particle </a:t>
            </a:r>
            <a:r>
              <a:rPr lang="en-US" sz="2400" dirty="0" err="1" smtClean="0">
                <a:solidFill>
                  <a:schemeClr val="bg1"/>
                </a:solidFill>
              </a:rPr>
              <a:t>cumulants</a:t>
            </a:r>
            <a:r>
              <a:rPr lang="en-US" sz="2400" dirty="0" smtClean="0">
                <a:solidFill>
                  <a:schemeClr val="bg1"/>
                </a:solidFill>
              </a:rPr>
              <a:t>, standardized centrality selections, etc.).  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Needed for good quantitative science.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590800"/>
            <a:ext cx="1450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52600" y="6410980"/>
            <a:ext cx="5947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PHENIX BBC Au-Going Charge [3He+Au]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92269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PHENIX 5% Central Trigger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819400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0-20% on ZDC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5117" y="24384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40-88</a:t>
            </a:r>
            <a:r>
              <a:rPr lang="en-US" sz="2800" dirty="0" smtClean="0">
                <a:solidFill>
                  <a:schemeClr val="tx2"/>
                </a:solidFill>
              </a:rPr>
              <a:t>% on ZDC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6061" y="5562600"/>
            <a:ext cx="9084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IC + Hydro (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/s=1/4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) + </a:t>
            </a:r>
            <a:r>
              <a:rPr lang="en-US" sz="2800" dirty="0" err="1" smtClean="0">
                <a:solidFill>
                  <a:schemeClr val="bg1"/>
                </a:solidFill>
              </a:rPr>
              <a:t>Hadronic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Cascade [SONIC]</a:t>
            </a:r>
          </a:p>
          <a:p>
            <a:pPr lvl="0" algn="ctr"/>
            <a:r>
              <a:rPr lang="en-US" sz="2800" u="sng" dirty="0" smtClean="0">
                <a:solidFill>
                  <a:schemeClr val="bg1"/>
                </a:solidFill>
              </a:rPr>
              <a:t>PREDICTION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(JN et al.,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Phys.Rev.Lett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113 (2014) 11,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112301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fig_son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62940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_superson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629400" cy="5305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061" y="5675293"/>
            <a:ext cx="9084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IC </a:t>
            </a:r>
            <a:r>
              <a:rPr lang="en-US" sz="2800" dirty="0" smtClean="0">
                <a:solidFill>
                  <a:schemeClr val="bg1"/>
                </a:solidFill>
              </a:rPr>
              <a:t>+ </a:t>
            </a:r>
            <a:r>
              <a:rPr lang="en-US" sz="2800" dirty="0" err="1" smtClean="0">
                <a:solidFill>
                  <a:schemeClr val="bg1"/>
                </a:solidFill>
              </a:rPr>
              <a:t>PreFlow</a:t>
            </a:r>
            <a:r>
              <a:rPr lang="en-US" sz="2800" dirty="0" smtClean="0">
                <a:solidFill>
                  <a:schemeClr val="bg1"/>
                </a:solidFill>
              </a:rPr>
              <a:t> +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Hydro (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/s=1/4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) + </a:t>
            </a:r>
            <a:r>
              <a:rPr lang="en-US" sz="2800" dirty="0" err="1" smtClean="0">
                <a:solidFill>
                  <a:schemeClr val="bg1"/>
                </a:solidFill>
              </a:rPr>
              <a:t>Hadronic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Cascade [</a:t>
            </a:r>
            <a:r>
              <a:rPr lang="en-US" sz="2800" dirty="0" err="1" smtClean="0">
                <a:solidFill>
                  <a:schemeClr val="bg1"/>
                </a:solidFill>
              </a:rPr>
              <a:t>superSONIC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228600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http://arxiv.org/abs/1502.04745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89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2971800"/>
            <a:ext cx="9067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IP </a:t>
            </a:r>
            <a:r>
              <a:rPr lang="en-US" sz="2800" dirty="0" err="1" smtClean="0">
                <a:solidFill>
                  <a:schemeClr val="bg1"/>
                </a:solidFill>
              </a:rPr>
              <a:t>Glasma</a:t>
            </a:r>
            <a:r>
              <a:rPr lang="en-US" sz="2800" dirty="0" smtClean="0">
                <a:solidFill>
                  <a:schemeClr val="bg1"/>
                </a:solidFill>
              </a:rPr>
              <a:t> gives very different eccentricity from </a:t>
            </a:r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</a:rPr>
              <a:t>pA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However, in </a:t>
            </a:r>
            <a:r>
              <a:rPr lang="en-US" sz="2800" dirty="0" err="1" smtClean="0">
                <a:solidFill>
                  <a:srgbClr val="FFFF00"/>
                </a:solidFill>
              </a:rPr>
              <a:t>d+Au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baseline="30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He+Au,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the eccentricity is driven by the 2 and 3 hot stops,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not their individual geometry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Note though that the </a:t>
            </a:r>
            <a:r>
              <a:rPr lang="en-US" sz="2800" dirty="0" err="1" smtClean="0">
                <a:solidFill>
                  <a:schemeClr val="bg1"/>
                </a:solidFill>
              </a:rPr>
              <a:t>IPGlasma</a:t>
            </a:r>
            <a:r>
              <a:rPr lang="en-US" sz="2800" dirty="0" smtClean="0">
                <a:solidFill>
                  <a:schemeClr val="bg1"/>
                </a:solidFill>
              </a:rPr>
              <a:t> has a smaller hot spots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with higher energy density that result in </a:t>
            </a:r>
          </a:p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more rapid radial 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5675293"/>
            <a:ext cx="8944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IP </a:t>
            </a:r>
            <a:r>
              <a:rPr lang="en-US" sz="2800" dirty="0" err="1" smtClean="0">
                <a:solidFill>
                  <a:schemeClr val="bg1"/>
                </a:solidFill>
              </a:rPr>
              <a:t>Glasma</a:t>
            </a:r>
            <a:r>
              <a:rPr lang="en-US" sz="2800" dirty="0" smtClean="0">
                <a:solidFill>
                  <a:schemeClr val="bg1"/>
                </a:solidFill>
              </a:rPr>
              <a:t> + MUSIC (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/s =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1.5 x 1/4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Much larger initial radial expansion, but also no late cascade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fig_ipglas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629400" cy="5305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00600" y="304800"/>
            <a:ext cx="310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http://arxiv.org/abs/1407.7557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6038" y="285690"/>
            <a:ext cx="2614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Bjoern</a:t>
            </a:r>
            <a:r>
              <a:rPr lang="en-US" sz="2000" dirty="0" smtClean="0"/>
              <a:t> </a:t>
            </a:r>
            <a:r>
              <a:rPr lang="en-US" sz="2000" dirty="0" err="1" smtClean="0"/>
              <a:t>Schenke</a:t>
            </a:r>
            <a:r>
              <a:rPr lang="en-US" sz="2000" dirty="0" smtClean="0"/>
              <a:t>, </a:t>
            </a:r>
            <a:r>
              <a:rPr lang="en-US" sz="2000" dirty="0" err="1" smtClean="0"/>
              <a:t>Raju</a:t>
            </a:r>
            <a:r>
              <a:rPr lang="en-US" sz="2000" dirty="0" smtClean="0"/>
              <a:t> V.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0487"/>
            <a:ext cx="6705600" cy="55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61061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Bzdak</a:t>
            </a:r>
            <a:r>
              <a:rPr lang="en-US" sz="2800" dirty="0" smtClean="0">
                <a:solidFill>
                  <a:schemeClr val="bg1"/>
                </a:solidFill>
              </a:rPr>
              <a:t>, Ma (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http://arxiv.org/abs/1406.2804</a:t>
            </a:r>
            <a:r>
              <a:rPr lang="en-US" sz="2800" dirty="0" smtClean="0">
                <a:solidFill>
                  <a:schemeClr val="bg1"/>
                </a:solidFill>
              </a:rPr>
              <a:t>) AMPT and </a:t>
            </a:r>
            <a:r>
              <a:rPr lang="en-US" sz="2800" dirty="0" err="1" smtClean="0">
                <a:solidFill>
                  <a:schemeClr val="bg1"/>
                </a:solidFill>
              </a:rPr>
              <a:t>p+Pb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1" r="34999"/>
          <a:stretch>
            <a:fillRect/>
          </a:stretch>
        </p:blipFill>
        <p:spPr bwMode="auto">
          <a:xfrm>
            <a:off x="3810000" y="559420"/>
            <a:ext cx="969034" cy="3707780"/>
          </a:xfrm>
          <a:prstGeom prst="rect">
            <a:avLst/>
          </a:prstGeom>
          <a:noFill/>
        </p:spPr>
      </p:pic>
      <p:pic>
        <p:nvPicPr>
          <p:cNvPr id="6" name="Picture 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1" r="34999"/>
          <a:stretch>
            <a:fillRect/>
          </a:stretch>
        </p:blipFill>
        <p:spPr bwMode="auto">
          <a:xfrm rot="16200000">
            <a:off x="4288766" y="811813"/>
            <a:ext cx="969034" cy="3707780"/>
          </a:xfrm>
          <a:prstGeom prst="rect">
            <a:avLst/>
          </a:prstGeom>
          <a:noFill/>
        </p:spPr>
      </p:pic>
      <p:pic>
        <p:nvPicPr>
          <p:cNvPr id="7" name="Picture 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1" r="34999"/>
          <a:stretch>
            <a:fillRect/>
          </a:stretch>
        </p:blipFill>
        <p:spPr bwMode="auto">
          <a:xfrm rot="5059405">
            <a:off x="4075206" y="-207385"/>
            <a:ext cx="969034" cy="3707780"/>
          </a:xfrm>
          <a:prstGeom prst="rect">
            <a:avLst/>
          </a:prstGeom>
          <a:noFill/>
        </p:spPr>
      </p:pic>
      <p:pic>
        <p:nvPicPr>
          <p:cNvPr id="8" name="Picture 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1" r="34999"/>
          <a:stretch>
            <a:fillRect/>
          </a:stretch>
        </p:blipFill>
        <p:spPr bwMode="auto">
          <a:xfrm>
            <a:off x="4267200" y="559420"/>
            <a:ext cx="969034" cy="3707780"/>
          </a:xfrm>
          <a:prstGeom prst="rect">
            <a:avLst/>
          </a:prstGeom>
          <a:noFill/>
        </p:spPr>
      </p:pic>
      <p:pic>
        <p:nvPicPr>
          <p:cNvPr id="9" name="Picture 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1" r="34999"/>
          <a:stretch>
            <a:fillRect/>
          </a:stretch>
        </p:blipFill>
        <p:spPr bwMode="auto">
          <a:xfrm>
            <a:off x="3812227" y="3531220"/>
            <a:ext cx="969034" cy="3707780"/>
          </a:xfrm>
          <a:prstGeom prst="rect">
            <a:avLst/>
          </a:prstGeom>
          <a:noFill/>
        </p:spPr>
      </p:pic>
      <p:pic>
        <p:nvPicPr>
          <p:cNvPr id="10" name="Picture 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1" r="34999"/>
          <a:stretch>
            <a:fillRect/>
          </a:stretch>
        </p:blipFill>
        <p:spPr bwMode="auto">
          <a:xfrm rot="16200000">
            <a:off x="4290993" y="3783613"/>
            <a:ext cx="969034" cy="3707780"/>
          </a:xfrm>
          <a:prstGeom prst="rect">
            <a:avLst/>
          </a:prstGeom>
          <a:noFill/>
        </p:spPr>
      </p:pic>
      <p:pic>
        <p:nvPicPr>
          <p:cNvPr id="11" name="Picture 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1" r="34999"/>
          <a:stretch>
            <a:fillRect/>
          </a:stretch>
        </p:blipFill>
        <p:spPr bwMode="auto">
          <a:xfrm rot="5059405">
            <a:off x="4077433" y="2764415"/>
            <a:ext cx="969034" cy="3707780"/>
          </a:xfrm>
          <a:prstGeom prst="rect">
            <a:avLst/>
          </a:prstGeom>
          <a:noFill/>
        </p:spPr>
      </p:pic>
      <p:pic>
        <p:nvPicPr>
          <p:cNvPr id="12" name="Picture 5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1" r="34999"/>
          <a:stretch>
            <a:fillRect/>
          </a:stretch>
        </p:blipFill>
        <p:spPr bwMode="auto">
          <a:xfrm>
            <a:off x="4269427" y="3531220"/>
            <a:ext cx="969034" cy="370778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38400" y="3733800"/>
            <a:ext cx="4191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62200" y="5181600"/>
            <a:ext cx="4191000" cy="1676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838200"/>
            <a:ext cx="609600" cy="2971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10400" y="3962400"/>
            <a:ext cx="609600" cy="2971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438400" y="2057400"/>
            <a:ext cx="533400" cy="5334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6248400" y="4800600"/>
            <a:ext cx="533400" cy="5334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1" y="838200"/>
            <a:ext cx="609600" cy="2971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6248401" y="2057400"/>
            <a:ext cx="533400" cy="5334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438400" y="4724400"/>
            <a:ext cx="533400" cy="5334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52600" y="4800600"/>
            <a:ext cx="381000" cy="457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0" y="2348805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A+A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Enough particles to equilibrate, QGP, collective motion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528834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p+A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Not enough particles to equilibrate, control experiment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0"/>
            <a:ext cx="2127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Prejudice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" y="5867400"/>
            <a:ext cx="8896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AMPT </a:t>
            </a:r>
            <a:r>
              <a:rPr lang="en-US" sz="2800" dirty="0" smtClean="0">
                <a:solidFill>
                  <a:schemeClr val="bg1"/>
                </a:solidFill>
              </a:rPr>
              <a:t>v2.21 results </a:t>
            </a:r>
            <a:r>
              <a:rPr lang="en-US" sz="2400" dirty="0" smtClean="0">
                <a:solidFill>
                  <a:schemeClr val="bg1"/>
                </a:solidFill>
              </a:rPr>
              <a:t>[Javier </a:t>
            </a:r>
            <a:r>
              <a:rPr lang="en-US" sz="2400" dirty="0" err="1" smtClean="0">
                <a:solidFill>
                  <a:schemeClr val="bg1"/>
                </a:solidFill>
              </a:rPr>
              <a:t>Orjuela</a:t>
            </a:r>
            <a:r>
              <a:rPr lang="en-US" sz="2400" dirty="0" smtClean="0">
                <a:solidFill>
                  <a:schemeClr val="bg1"/>
                </a:solidFill>
              </a:rPr>
              <a:t>-Koop et al., arXiv:1501.06880</a:t>
            </a:r>
            <a:r>
              <a:rPr lang="en-US" sz="2400" dirty="0" smtClean="0">
                <a:solidFill>
                  <a:schemeClr val="bg1"/>
                </a:solidFill>
              </a:rPr>
              <a:t>]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String melting on, 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=1.5 </a:t>
            </a:r>
            <a:r>
              <a:rPr lang="en-US" sz="2800" dirty="0" err="1" smtClean="0">
                <a:solidFill>
                  <a:schemeClr val="bg1"/>
                </a:solidFill>
              </a:rPr>
              <a:t>mb</a:t>
            </a:r>
            <a:r>
              <a:rPr lang="en-US" sz="2800" dirty="0" smtClean="0">
                <a:solidFill>
                  <a:schemeClr val="bg1"/>
                </a:solidFill>
              </a:rPr>
              <a:t>, only mod. for 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He into </a:t>
            </a:r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 descr="fig_am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6629400" cy="53054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581025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http://arxiv.org/abs/1501.06880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237" y="304800"/>
            <a:ext cx="4187963" cy="3962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1457980"/>
            <a:ext cx="17251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 = 1 </a:t>
            </a:r>
            <a:r>
              <a:rPr lang="en-US" sz="2800" b="1" dirty="0" err="1" smtClean="0"/>
              <a:t>GeV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bo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629400" cy="5305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304800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http://arxiv.org/abs/1503.00468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690" y="5715000"/>
            <a:ext cx="9001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New paper from </a:t>
            </a:r>
            <a:r>
              <a:rPr lang="en-US" sz="2800" dirty="0" err="1" smtClean="0">
                <a:solidFill>
                  <a:schemeClr val="bg1"/>
                </a:solidFill>
              </a:rPr>
              <a:t>Bozek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IC + 3-d Hydrodynamics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</a:t>
            </a:r>
            <a:r>
              <a:rPr lang="en-US" sz="2800" dirty="0" err="1" smtClean="0">
                <a:solidFill>
                  <a:schemeClr val="bg1"/>
                </a:solidFill>
              </a:rPr>
              <a:t>hadronic</a:t>
            </a:r>
            <a:r>
              <a:rPr lang="en-US" sz="2800" dirty="0" smtClean="0">
                <a:solidFill>
                  <a:schemeClr val="bg1"/>
                </a:solidFill>
              </a:rPr>
              <a:t> cascade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7043"/>
            <a:ext cx="9144000" cy="506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457200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http://arxiv.org/abs/1503.00468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5998596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have we learned?   Need to design control experiments to test different inputs.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e.g. same IC model in p,d,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He+A, same 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/s, must have </a:t>
            </a:r>
            <a:r>
              <a:rPr lang="en-US" sz="2800" dirty="0" err="1" smtClean="0">
                <a:solidFill>
                  <a:schemeClr val="bg1"/>
                </a:solidFill>
              </a:rPr>
              <a:t>hadronic</a:t>
            </a:r>
            <a:r>
              <a:rPr lang="en-US" sz="2800" dirty="0" smtClean="0">
                <a:solidFill>
                  <a:schemeClr val="bg1"/>
                </a:solidFill>
              </a:rPr>
              <a:t> stage (known to exist)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774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352800"/>
            <a:ext cx="8673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_son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322254"/>
            <a:ext cx="4096742" cy="32785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3822" y="762000"/>
            <a:ext cx="434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Niemi</a:t>
            </a:r>
            <a:r>
              <a:rPr lang="en-US" dirty="0" smtClean="0">
                <a:solidFill>
                  <a:srgbClr val="FF0000"/>
                </a:solidFill>
              </a:rPr>
              <a:t> et al.:  http</a:t>
            </a:r>
            <a:r>
              <a:rPr lang="en-US" dirty="0" smtClean="0">
                <a:solidFill>
                  <a:srgbClr val="FF0000"/>
                </a:solidFill>
              </a:rPr>
              <a:t>://arxiv.org/abs/1404.7327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7538" y="76200"/>
            <a:ext cx="6182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Applicability of Hydrodynamics?</a:t>
            </a:r>
            <a:endParaRPr lang="en-US" sz="3600" u="sng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638800"/>
            <a:ext cx="345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Needs clear resolution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181600"/>
            <a:ext cx="452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Romatschke</a:t>
            </a:r>
            <a:r>
              <a:rPr lang="en-US" dirty="0" smtClean="0">
                <a:solidFill>
                  <a:schemeClr val="bg1"/>
                </a:solidFill>
              </a:rPr>
              <a:t>:  http</a:t>
            </a:r>
            <a:r>
              <a:rPr lang="en-US" dirty="0" smtClean="0">
                <a:solidFill>
                  <a:schemeClr val="bg1"/>
                </a:solidFill>
              </a:rPr>
              <a:t>://arxiv.org/abs/1502.04745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4" y="754552"/>
            <a:ext cx="4692246" cy="61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05629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76200"/>
            <a:ext cx="345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Comparing Systems</a:t>
            </a:r>
            <a:endParaRPr lang="en-US" sz="3200" u="sng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317" y="4038600"/>
            <a:ext cx="41264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v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d+Au</a:t>
            </a:r>
            <a:r>
              <a:rPr lang="en-US" sz="3200" dirty="0" smtClean="0">
                <a:solidFill>
                  <a:schemeClr val="bg1"/>
                </a:solidFill>
              </a:rPr>
              <a:t> ~ v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aseline="30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He+Au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Expected 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v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p+Au</a:t>
            </a:r>
            <a:r>
              <a:rPr lang="en-US" sz="3200" dirty="0" smtClean="0">
                <a:solidFill>
                  <a:schemeClr val="bg1"/>
                </a:solidFill>
              </a:rPr>
              <a:t> &lt;&lt; </a:t>
            </a:r>
            <a:r>
              <a:rPr lang="en-US" sz="3200" dirty="0" smtClean="0">
                <a:solidFill>
                  <a:schemeClr val="bg1"/>
                </a:solidFill>
              </a:rPr>
              <a:t>v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aseline="30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He/</a:t>
            </a:r>
            <a:r>
              <a:rPr lang="en-US" sz="3200" dirty="0" err="1" smtClean="0">
                <a:solidFill>
                  <a:schemeClr val="bg1"/>
                </a:solidFill>
              </a:rPr>
              <a:t>d</a:t>
            </a:r>
            <a:r>
              <a:rPr lang="en-US" sz="3200" dirty="0" err="1" smtClean="0">
                <a:solidFill>
                  <a:schemeClr val="bg1"/>
                </a:solidFill>
              </a:rPr>
              <a:t>+Au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9871"/>
          <a:stretch>
            <a:fillRect/>
          </a:stretch>
        </p:blipFill>
        <p:spPr bwMode="auto">
          <a:xfrm>
            <a:off x="0" y="-1"/>
            <a:ext cx="4953000" cy="688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57800" y="457200"/>
            <a:ext cx="373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superSONIC</a:t>
            </a:r>
            <a:r>
              <a:rPr lang="en-US" sz="2800" dirty="0" smtClean="0">
                <a:solidFill>
                  <a:schemeClr val="bg1"/>
                </a:solidFill>
              </a:rPr>
              <a:t> predicts for </a:t>
            </a:r>
            <a:r>
              <a:rPr lang="en-US" sz="2800" dirty="0" err="1" smtClean="0">
                <a:solidFill>
                  <a:schemeClr val="bg1"/>
                </a:solidFill>
              </a:rPr>
              <a:t>p+Al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err="1" smtClean="0">
                <a:solidFill>
                  <a:schemeClr val="bg1"/>
                </a:solidFill>
              </a:rPr>
              <a:t>p+Au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taking for those systems at RHIC in the next couple of months!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Comparison of geometries at the same energy is key to discriminating competing explanations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689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0" y="6096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Does the signal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 away?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Considering proposal of </a:t>
            </a:r>
            <a:r>
              <a:rPr lang="en-US" sz="2800" dirty="0" err="1" smtClean="0">
                <a:solidFill>
                  <a:schemeClr val="bg1"/>
                </a:solidFill>
              </a:rPr>
              <a:t>d+A</a:t>
            </a:r>
            <a:r>
              <a:rPr lang="en-US" sz="2800" dirty="0" smtClean="0">
                <a:solidFill>
                  <a:schemeClr val="bg1"/>
                </a:solidFill>
              </a:rPr>
              <a:t> at 10, 39, 62 </a:t>
            </a:r>
            <a:r>
              <a:rPr lang="en-US" sz="2800" dirty="0" err="1" smtClean="0">
                <a:solidFill>
                  <a:schemeClr val="bg1"/>
                </a:solidFill>
              </a:rPr>
              <a:t>GeV</a:t>
            </a:r>
            <a:r>
              <a:rPr lang="en-US" sz="2800" dirty="0" smtClean="0">
                <a:solidFill>
                  <a:schemeClr val="bg1"/>
                </a:solidFill>
              </a:rPr>
              <a:t> to really see what happens in nature…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48212" cy="32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37338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What would it really cost to run d/</a:t>
            </a:r>
            <a:r>
              <a:rPr lang="en-US" sz="2800" baseline="30000" dirty="0" smtClean="0">
                <a:solidFill>
                  <a:srgbClr val="FFFF00"/>
                </a:solidFill>
                <a:sym typeface="Wingdings" pitchFamily="2" charset="2"/>
              </a:rPr>
              <a:t>3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He+Pb at LHC?   </a:t>
            </a:r>
          </a:p>
          <a:p>
            <a:pPr marL="514350" indent="-514350"/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Millions of CHF might be well justified.  </a:t>
            </a:r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514350" indent="-514350"/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514350" indent="-514350"/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514350" indent="-514350"/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514350" indent="-514350"/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LHC d/</a:t>
            </a:r>
            <a:r>
              <a:rPr lang="en-US" sz="2800" baseline="30000" dirty="0" smtClean="0">
                <a:solidFill>
                  <a:srgbClr val="FFFF00"/>
                </a:solidFill>
                <a:sym typeface="Wingdings" pitchFamily="2" charset="2"/>
              </a:rPr>
              <a:t>3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He+Pb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workshop?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6" name="Picture 6" descr="http://upload.wikimedia.org/wikipedia/commons/3/3c/CHF_500_H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783748"/>
            <a:ext cx="1828800" cy="855052"/>
          </a:xfrm>
          <a:prstGeom prst="rect">
            <a:avLst/>
          </a:prstGeom>
          <a:noFill/>
        </p:spPr>
      </p:pic>
      <p:pic>
        <p:nvPicPr>
          <p:cNvPr id="7" name="Picture 6" descr="http://upload.wikimedia.org/wikipedia/commons/3/3c/CHF_500_H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783748"/>
            <a:ext cx="1828800" cy="855052"/>
          </a:xfrm>
          <a:prstGeom prst="rect">
            <a:avLst/>
          </a:prstGeom>
          <a:noFill/>
        </p:spPr>
      </p:pic>
      <p:pic>
        <p:nvPicPr>
          <p:cNvPr id="8" name="Picture 6" descr="http://upload.wikimedia.org/wikipedia/commons/3/3c/CHF_500_H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783748"/>
            <a:ext cx="1828800" cy="855052"/>
          </a:xfrm>
          <a:prstGeom prst="rect">
            <a:avLst/>
          </a:prstGeom>
          <a:noFill/>
        </p:spPr>
      </p:pic>
      <p:pic>
        <p:nvPicPr>
          <p:cNvPr id="9" name="Picture 6" descr="http://upload.wikimedia.org/wikipedia/commons/3/3c/CHF_500_H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4783748"/>
            <a:ext cx="1828800" cy="855052"/>
          </a:xfrm>
          <a:prstGeom prst="rect">
            <a:avLst/>
          </a:prstGeom>
          <a:noFill/>
        </p:spPr>
      </p:pic>
      <p:pic>
        <p:nvPicPr>
          <p:cNvPr id="10" name="Picture 6" descr="http://upload.wikimedia.org/wikipedia/commons/3/3c/CHF_500_H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783748"/>
            <a:ext cx="1828800" cy="8550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5334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Important to investigate high multiplicity  </a:t>
            </a:r>
            <a:r>
              <a:rPr lang="en-US" sz="2800" dirty="0" err="1" smtClean="0">
                <a:solidFill>
                  <a:schemeClr val="bg1"/>
                </a:solidFill>
              </a:rPr>
              <a:t>p+p</a:t>
            </a:r>
            <a:r>
              <a:rPr lang="en-US" sz="2800" dirty="0" smtClean="0">
                <a:solidFill>
                  <a:schemeClr val="bg1"/>
                </a:solidFill>
              </a:rPr>
              <a:t> at RHIC energies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29677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Escape Mechanism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Antenna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 descr="https://www.ijreview.com/wp-content/uploads/2015/02/20150226_inhofe_snowball-e1425053491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662406" cy="290512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81400" y="304800"/>
            <a:ext cx="685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228600"/>
            <a:ext cx="4648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Opaque system boiling off particles will have </a:t>
            </a:r>
            <a:r>
              <a:rPr lang="en-US" sz="2800" dirty="0" smtClean="0">
                <a:solidFill>
                  <a:schemeClr val="bg1"/>
                </a:solidFill>
              </a:rPr>
              <a:t>anisotropic emission.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However, …   think at least one step ahead and check…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1" y="57514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Good to push on alternative ideas, but one snowball does not enable one to conclude that everyone else is wrong.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1295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3429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41148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4343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7338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1295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8800" y="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71600" y="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1295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30480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2438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3200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19812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914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7620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981200"/>
            <a:ext cx="2286000" cy="2286000"/>
          </a:xfrm>
          <a:prstGeom prst="ellipse">
            <a:avLst/>
          </a:prstGeom>
          <a:solidFill>
            <a:srgbClr val="FF0000">
              <a:alpha val="6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533400" y="28956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4572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53200" y="4953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72400" y="35052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01000" y="762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8528" y="4690408"/>
            <a:ext cx="4522072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/>
              <a:t>p+A</a:t>
            </a:r>
            <a:endParaRPr lang="en-US" sz="4000" b="1" u="sng" dirty="0" smtClean="0"/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Proton Projectile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Nucleus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-76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OTHER SIGNALS? 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Makes </a:t>
            </a:r>
            <a:r>
              <a:rPr lang="en-US" sz="3200" dirty="0" smtClean="0">
                <a:solidFill>
                  <a:schemeClr val="bg1"/>
                </a:solidFill>
              </a:rPr>
              <a:t>sense to run all the usual signal codes and ask the same questions!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90175"/>
            <a:ext cx="5638800" cy="516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762500" y="3086100"/>
            <a:ext cx="2514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600200"/>
            <a:ext cx="289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Autocorrelation?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Quenching?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Theory groups use pre-equilibrium + hydro space-time and calculate jet quenching observables.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observables are most sensitive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066800" y="4648199"/>
            <a:ext cx="472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50633" t="46801" r="25738"/>
          <a:stretch>
            <a:fillRect/>
          </a:stretch>
        </p:blipFill>
        <p:spPr bwMode="auto">
          <a:xfrm>
            <a:off x="914400" y="1524000"/>
            <a:ext cx="4343400" cy="48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5166-576F-49AB-8769-CF0C2E79270A}" type="slidenum">
              <a:rPr lang="en-US"/>
              <a:pPr/>
              <a:t>31</a:t>
            </a:fld>
            <a:endParaRPr lang="en-US"/>
          </a:p>
        </p:txBody>
      </p:sp>
      <p:sp>
        <p:nvSpPr>
          <p:cNvPr id="419860" name="Rectangle 20"/>
          <p:cNvSpPr>
            <a:spLocks noChangeArrowheads="1"/>
          </p:cNvSpPr>
          <p:nvPr/>
        </p:nvSpPr>
        <p:spPr bwMode="auto">
          <a:xfrm>
            <a:off x="0" y="3810000"/>
            <a:ext cx="9144000" cy="1981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1524000"/>
            <a:ext cx="3552825" cy="1906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76200" y="76200"/>
            <a:ext cx="5105400" cy="22775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FF66"/>
                </a:solidFill>
              </a:rPr>
              <a:t>Fluid Probe:</a:t>
            </a:r>
            <a:endParaRPr lang="en-US" sz="3200" u="sng" dirty="0">
              <a:solidFill>
                <a:srgbClr val="FFFF66"/>
              </a:solidFill>
            </a:endParaRPr>
          </a:p>
          <a:p>
            <a:r>
              <a:rPr lang="en-US" sz="1400" dirty="0">
                <a:solidFill>
                  <a:srgbClr val="FFFF66"/>
                </a:solidFill>
              </a:rPr>
              <a:t> </a:t>
            </a:r>
          </a:p>
          <a:p>
            <a:r>
              <a:rPr lang="en-US" sz="3200" dirty="0">
                <a:solidFill>
                  <a:srgbClr val="FFFF66"/>
                </a:solidFill>
              </a:rPr>
              <a:t>Put a pebble in the stream</a:t>
            </a:r>
          </a:p>
          <a:p>
            <a:r>
              <a:rPr lang="en-US" sz="3200" dirty="0">
                <a:solidFill>
                  <a:srgbClr val="FFFF66"/>
                </a:solidFill>
              </a:rPr>
              <a:t>and watch something out of equilibrium then equilibrate.</a:t>
            </a:r>
          </a:p>
        </p:txBody>
      </p:sp>
      <p:sp>
        <p:nvSpPr>
          <p:cNvPr id="419847" name="Text Box 7"/>
          <p:cNvSpPr txBox="1">
            <a:spLocks noChangeArrowheads="1"/>
          </p:cNvSpPr>
          <p:nvPr/>
        </p:nvSpPr>
        <p:spPr bwMode="auto">
          <a:xfrm>
            <a:off x="1770063" y="2514600"/>
            <a:ext cx="2165978" cy="52322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FF33"/>
                </a:solidFill>
              </a:rPr>
              <a:t>Charm Quark</a:t>
            </a:r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 flipV="1">
            <a:off x="3886200" y="2516188"/>
            <a:ext cx="2819400" cy="227012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50" name="Line 10"/>
          <p:cNvSpPr>
            <a:spLocks noChangeShapeType="1"/>
          </p:cNvSpPr>
          <p:nvPr/>
        </p:nvSpPr>
        <p:spPr bwMode="auto">
          <a:xfrm flipV="1">
            <a:off x="4495800" y="2743200"/>
            <a:ext cx="1295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6102350" y="2851150"/>
            <a:ext cx="28892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Perfect Fluid?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1447800" y="4038600"/>
            <a:ext cx="6161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tx1"/>
                </a:solidFill>
              </a:rPr>
              <a:t>“Does the Charm Flow at RHIC?”</a:t>
            </a:r>
          </a:p>
        </p:txBody>
      </p:sp>
      <p:pic>
        <p:nvPicPr>
          <p:cNvPr id="419857" name="Picture 17"/>
          <p:cNvPicPr>
            <a:picLocks noChangeAspect="1" noChangeArrowheads="1"/>
          </p:cNvPicPr>
          <p:nvPr/>
        </p:nvPicPr>
        <p:blipFill>
          <a:blip r:embed="rId3" cstate="print"/>
          <a:srcRect l="14285" t="24814" r="25143" b="67185"/>
          <a:stretch>
            <a:fillRect/>
          </a:stretch>
        </p:blipFill>
        <p:spPr bwMode="auto">
          <a:xfrm>
            <a:off x="152400" y="4694238"/>
            <a:ext cx="8763000" cy="86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9858" name="Line 18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9859" name="Text Box 19"/>
          <p:cNvSpPr txBox="1">
            <a:spLocks noChangeArrowheads="1"/>
          </p:cNvSpPr>
          <p:nvPr/>
        </p:nvSpPr>
        <p:spPr bwMode="auto">
          <a:xfrm>
            <a:off x="381000" y="5943600"/>
            <a:ext cx="837998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At the time, many said this idea was “ridiculous</a:t>
            </a:r>
            <a:r>
              <a:rPr lang="en-US" sz="3200" i="1" dirty="0" smtClean="0">
                <a:solidFill>
                  <a:srgbClr val="FFFF00"/>
                </a:solidFill>
              </a:rPr>
              <a:t>”. </a:t>
            </a: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2362200" y="3048000"/>
            <a:ext cx="2233304" cy="52322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Beauty Quark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0" grpId="0" animBg="1"/>
      <p:bldP spid="419847" grpId="0" animBg="1"/>
      <p:bldP spid="419849" grpId="0" animBg="1"/>
      <p:bldP spid="419850" grpId="0" animBg="1"/>
      <p:bldP spid="419851" grpId="0"/>
      <p:bldP spid="419856" grpId="0"/>
      <p:bldP spid="419858" grpId="0" animBg="1"/>
      <p:bldP spid="419859" grpId="0"/>
      <p:bldP spid="4198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ovie_charmf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86001"/>
            <a:ext cx="14699228" cy="457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5257" y="76200"/>
            <a:ext cx="3313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Ratio </a:t>
            </a:r>
            <a:r>
              <a:rPr lang="en-US" sz="2800" dirty="0" err="1" smtClean="0">
                <a:solidFill>
                  <a:schemeClr val="bg1"/>
                </a:solidFill>
              </a:rPr>
              <a:t>Au+Au</a:t>
            </a:r>
            <a:r>
              <a:rPr lang="en-US" sz="2800" dirty="0" smtClean="0">
                <a:solidFill>
                  <a:schemeClr val="bg1"/>
                </a:solidFill>
              </a:rPr>
              <a:t> / </a:t>
            </a:r>
            <a:r>
              <a:rPr lang="en-US" sz="2800" dirty="0" err="1" smtClean="0">
                <a:solidFill>
                  <a:schemeClr val="bg1"/>
                </a:solidFill>
              </a:rPr>
              <a:t>p+p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Charm quarks pushed out by blast wave of fluid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029200" cy="3733800"/>
            <a:chOff x="4800600" y="0"/>
            <a:chExt cx="6248400" cy="4928862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0"/>
              <a:ext cx="6248400" cy="492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9144000" y="2209800"/>
              <a:ext cx="1600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1295400"/>
              <a:ext cx="2057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515600" y="28956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2590800"/>
              <a:ext cx="1219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9610600">
              <a:off x="6307591" y="2199801"/>
              <a:ext cx="1219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9610600">
              <a:off x="7434344" y="1550384"/>
              <a:ext cx="901995" cy="156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rot="19610600">
              <a:off x="5830648" y="2534490"/>
              <a:ext cx="149704" cy="188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77400" y="838200"/>
              <a:ext cx="2286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ni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4663"/>
            <a:ext cx="4953000" cy="47133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6000" y="914400"/>
            <a:ext cx="252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Decade old 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stack.imgur.com/orvwj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1430000" cy="685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1828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Summary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Of Thoughts</a:t>
            </a:r>
          </a:p>
        </p:txBody>
      </p:sp>
      <p:sp>
        <p:nvSpPr>
          <p:cNvPr id="2050" name="AutoShape 2" descr="https://mail.google.com/mail/u/0/?ui=2&amp;ik=2472c66718&amp;view=fimg&amp;th=14a21017296158b5&amp;attid=0.1.7&amp;disp=emb&amp;attbid=ANGjdJ8SeNCHgWSYieJkPEtbOw3V9a3cn20jIzmXVjNK50wVvPjv6Pr0ZiS6mOURhSMdKzTpc6OpDIa4jAS0SyPnxwUBbuvr6y_6XmrM3g-xrGgmcnkaKKY9WGl54Jw&amp;sz=w1414-h800&amp;ats=1417970705842&amp;rm=14a21017296158b5&amp;zw&amp;atsh=1"/>
          <p:cNvSpPr>
            <a:spLocks noChangeAspect="1" noChangeArrowheads="1"/>
          </p:cNvSpPr>
          <p:nvPr/>
        </p:nvSpPr>
        <p:spPr bwMode="auto">
          <a:xfrm>
            <a:off x="155575" y="-1828800"/>
            <a:ext cx="67341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mail.google.com/mail/u/0/?ui=2&amp;ik=2472c66718&amp;view=fimg&amp;th=14a21017296158b5&amp;attid=0.1.7&amp;disp=emb&amp;attbid=ANGjdJ8SeNCHgWSYieJkPEtbOw3V9a3cn20jIzmXVjNK50wVvPjv6Pr0ZiS6mOURhSMdKzTpc6OpDIa4jAS0SyPnxwUBbuvr6y_6XmrM3g-xrGgmcnkaKKY9WGl54Jw&amp;sz=w1414-h800&amp;ats=1417970705842&amp;rm=14a21017296158b5&amp;zw&amp;atsh=1"/>
          <p:cNvSpPr>
            <a:spLocks noChangeAspect="1" noChangeArrowheads="1"/>
          </p:cNvSpPr>
          <p:nvPr/>
        </p:nvSpPr>
        <p:spPr bwMode="auto">
          <a:xfrm>
            <a:off x="155575" y="-1828800"/>
            <a:ext cx="67341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1295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3429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41148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4343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7338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1295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8800" y="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71600" y="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1295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30480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2438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3200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19812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914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7620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981200"/>
            <a:ext cx="2286000" cy="2286000"/>
          </a:xfrm>
          <a:prstGeom prst="ellipse">
            <a:avLst/>
          </a:prstGeom>
          <a:solidFill>
            <a:srgbClr val="FF0000">
              <a:alpha val="6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533400" y="28956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4572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53200" y="4953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72400" y="35052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01000" y="762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442587">
            <a:off x="1690832" y="957035"/>
            <a:ext cx="6152835" cy="4270579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56283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MC </a:t>
            </a:r>
            <a:r>
              <a:rPr lang="en-US" sz="3200" b="1" dirty="0" err="1" smtClean="0">
                <a:solidFill>
                  <a:schemeClr val="bg1"/>
                </a:solidFill>
              </a:rPr>
              <a:t>Glauber</a:t>
            </a:r>
            <a:r>
              <a:rPr lang="en-US" sz="3200" b="1" dirty="0" smtClean="0">
                <a:solidFill>
                  <a:schemeClr val="bg1"/>
                </a:solidFill>
              </a:rPr>
              <a:t> – initial energy density of participants, large eccentricities from fluctuations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533400" y="0"/>
            <a:ext cx="10820400" cy="7239000"/>
            <a:chOff x="-533400" y="0"/>
            <a:chExt cx="10820400" cy="7239000"/>
          </a:xfrm>
        </p:grpSpPr>
        <p:sp>
          <p:nvSpPr>
            <p:cNvPr id="12" name="Oval 11"/>
            <p:cNvSpPr/>
            <p:nvPr/>
          </p:nvSpPr>
          <p:spPr>
            <a:xfrm>
              <a:off x="457200" y="12954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34290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28800" y="41148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4800" y="43434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172200" y="37338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553200" y="12954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38800" y="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71600" y="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419600" y="12954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0480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10200" y="24384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0" y="32004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05000" y="19812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14600" y="9144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81400" y="7620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352800" y="1981200"/>
              <a:ext cx="2286000" cy="2286000"/>
            </a:xfrm>
            <a:prstGeom prst="ellipse">
              <a:avLst/>
            </a:prstGeom>
            <a:solidFill>
              <a:srgbClr val="FF000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33400" y="28956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45720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553200" y="49530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72400" y="35052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7620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442587">
              <a:off x="3336706" y="1953660"/>
              <a:ext cx="2375630" cy="2383127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56283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IP </a:t>
            </a:r>
            <a:r>
              <a:rPr lang="en-US" sz="3200" b="1" dirty="0" err="1" smtClean="0">
                <a:solidFill>
                  <a:schemeClr val="bg1"/>
                </a:solidFill>
              </a:rPr>
              <a:t>Glasma</a:t>
            </a:r>
            <a:r>
              <a:rPr lang="en-US" sz="3200" b="1" dirty="0" smtClean="0">
                <a:solidFill>
                  <a:schemeClr val="bg1"/>
                </a:solidFill>
              </a:rPr>
              <a:t>– initial energy density only in region where nucleons overlap, much smaller eccentricities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"/>
            <a:ext cx="726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Initial Geometry + Hydrodynamics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31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IP </a:t>
            </a:r>
            <a:r>
              <a:rPr lang="en-US" sz="2800" dirty="0" err="1" smtClean="0">
                <a:solidFill>
                  <a:schemeClr val="bg1"/>
                </a:solidFill>
              </a:rPr>
              <a:t>Glasma</a:t>
            </a:r>
            <a:r>
              <a:rPr lang="en-US" sz="2800" dirty="0" smtClean="0">
                <a:solidFill>
                  <a:schemeClr val="bg1"/>
                </a:solidFill>
              </a:rPr>
              <a:t> + Hydro – under-predicts </a:t>
            </a:r>
            <a:r>
              <a:rPr lang="en-US" sz="2800" dirty="0" err="1" smtClean="0">
                <a:solidFill>
                  <a:schemeClr val="bg1"/>
                </a:solidFill>
              </a:rPr>
              <a:t>p+Pb</a:t>
            </a:r>
            <a:r>
              <a:rPr lang="en-US" sz="2800" dirty="0" smtClean="0">
                <a:solidFill>
                  <a:schemeClr val="bg1"/>
                </a:solidFill>
              </a:rPr>
              <a:t> v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and v</a:t>
            </a:r>
            <a:r>
              <a:rPr lang="en-US" sz="2800" baseline="-25000" dirty="0" smtClean="0">
                <a:solidFill>
                  <a:schemeClr val="bg1"/>
                </a:solidFill>
              </a:rPr>
              <a:t>3 </a:t>
            </a:r>
            <a:r>
              <a:rPr lang="en-US" sz="2800" dirty="0" smtClean="0">
                <a:solidFill>
                  <a:schemeClr val="bg1"/>
                </a:solidFill>
              </a:rPr>
              <a:t>by x3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One could enhance the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effect by including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fluctuating proton shape,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still smaller initial size</a:t>
            </a:r>
          </a:p>
        </p:txBody>
      </p:sp>
      <p:sp>
        <p:nvSpPr>
          <p:cNvPr id="7" name="Freeform 6"/>
          <p:cNvSpPr/>
          <p:nvPr/>
        </p:nvSpPr>
        <p:spPr>
          <a:xfrm>
            <a:off x="1191491" y="3048000"/>
            <a:ext cx="2660073" cy="69273"/>
          </a:xfrm>
          <a:custGeom>
            <a:avLst/>
            <a:gdLst>
              <a:gd name="connsiteX0" fmla="*/ 0 w 2660073"/>
              <a:gd name="connsiteY0" fmla="*/ 0 h 69273"/>
              <a:gd name="connsiteX1" fmla="*/ 609600 w 2660073"/>
              <a:gd name="connsiteY1" fmla="*/ 41564 h 69273"/>
              <a:gd name="connsiteX2" fmla="*/ 1524000 w 2660073"/>
              <a:gd name="connsiteY2" fmla="*/ 27709 h 69273"/>
              <a:gd name="connsiteX3" fmla="*/ 2660073 w 2660073"/>
              <a:gd name="connsiteY3" fmla="*/ 69273 h 6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0073" h="69273">
                <a:moveTo>
                  <a:pt x="0" y="0"/>
                </a:moveTo>
                <a:lnTo>
                  <a:pt x="609600" y="41564"/>
                </a:lnTo>
                <a:lnTo>
                  <a:pt x="1524000" y="27709"/>
                </a:lnTo>
                <a:lnTo>
                  <a:pt x="2660073" y="69273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88182" y="2770909"/>
            <a:ext cx="2563091" cy="96982"/>
          </a:xfrm>
          <a:custGeom>
            <a:avLst/>
            <a:gdLst>
              <a:gd name="connsiteX0" fmla="*/ 0 w 2563091"/>
              <a:gd name="connsiteY0" fmla="*/ 96982 h 96982"/>
              <a:gd name="connsiteX1" fmla="*/ 554182 w 2563091"/>
              <a:gd name="connsiteY1" fmla="*/ 27709 h 96982"/>
              <a:gd name="connsiteX2" fmla="*/ 1482436 w 2563091"/>
              <a:gd name="connsiteY2" fmla="*/ 0 h 96982"/>
              <a:gd name="connsiteX3" fmla="*/ 2563091 w 2563091"/>
              <a:gd name="connsiteY3" fmla="*/ 0 h 96982"/>
              <a:gd name="connsiteX4" fmla="*/ 2563091 w 2563091"/>
              <a:gd name="connsiteY4" fmla="*/ 0 h 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091" h="96982">
                <a:moveTo>
                  <a:pt x="0" y="96982"/>
                </a:moveTo>
                <a:lnTo>
                  <a:pt x="554182" y="27709"/>
                </a:lnTo>
                <a:lnTo>
                  <a:pt x="1482436" y="0"/>
                </a:lnTo>
                <a:lnTo>
                  <a:pt x="2563091" y="0"/>
                </a:lnTo>
                <a:lnTo>
                  <a:pt x="2563091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2438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236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2438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7400" y="236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236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4200" y="2286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33800" y="2286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24600" y="2819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2514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39000" y="2209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72400" y="2057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05800" y="1905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52115" y="501396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85008" y="586740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50983" y="614172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49096" y="623316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47397" y="598932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13749" y="501396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14504" y="449580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1361" y="449580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2177" y="501396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49662" y="571500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14693" y="547116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48718" y="577596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84254" y="528828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50417" y="486156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16203" y="480060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484287">
            <a:off x="5998005" y="5327674"/>
            <a:ext cx="1323305" cy="914400"/>
          </a:xfrm>
          <a:prstGeom prst="ellipse">
            <a:avLst/>
          </a:prstGeom>
          <a:solidFill>
            <a:srgbClr val="FF0000">
              <a:alpha val="6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19600" y="565404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85575" y="632460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13749" y="647700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46076" y="589788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145887" y="4800600"/>
            <a:ext cx="998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7830801">
            <a:off x="6192945" y="5128351"/>
            <a:ext cx="1037247" cy="1333566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4676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5715000"/>
            <a:ext cx="9060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+ Hydro (</a:t>
            </a:r>
            <a:r>
              <a:rPr lang="en-US" sz="2800" dirty="0" err="1" smtClean="0">
                <a:solidFill>
                  <a:schemeClr val="bg1"/>
                </a:solidFill>
              </a:rPr>
              <a:t>Bozek</a:t>
            </a:r>
            <a:r>
              <a:rPr lang="en-US" sz="2800" dirty="0" smtClean="0">
                <a:solidFill>
                  <a:schemeClr val="bg1"/>
                </a:solidFill>
              </a:rPr>
              <a:t>) – qualitative description of v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and v</a:t>
            </a:r>
            <a:r>
              <a:rPr lang="en-US" sz="2800" baseline="-250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</a:t>
            </a:r>
            <a:r>
              <a:rPr lang="en-US" sz="2800" dirty="0" smtClean="0">
                <a:solidFill>
                  <a:schemeClr val="bg1"/>
                </a:solidFill>
              </a:rPr>
              <a:t>pre-equilibrium, no </a:t>
            </a:r>
            <a:r>
              <a:rPr lang="en-US" sz="2800" dirty="0" err="1" smtClean="0">
                <a:solidFill>
                  <a:schemeClr val="bg1"/>
                </a:solidFill>
              </a:rPr>
              <a:t>hadronic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cascade, 3-dimensional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433"/>
            <a:ext cx="7772400" cy="544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069633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http://arxiv.org/abs/1502.04745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5868" y="5486400"/>
            <a:ext cx="71007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+ </a:t>
            </a:r>
            <a:r>
              <a:rPr lang="en-US" sz="2800" dirty="0" err="1" smtClean="0">
                <a:solidFill>
                  <a:schemeClr val="bg1"/>
                </a:solidFill>
              </a:rPr>
              <a:t>PreFlow</a:t>
            </a:r>
            <a:r>
              <a:rPr lang="en-US" sz="2800" dirty="0" smtClean="0">
                <a:solidFill>
                  <a:schemeClr val="bg1"/>
                </a:solidFill>
              </a:rPr>
              <a:t> + Hydro + </a:t>
            </a:r>
            <a:r>
              <a:rPr lang="en-US" sz="2800" dirty="0" err="1" smtClean="0">
                <a:solidFill>
                  <a:schemeClr val="bg1"/>
                </a:solidFill>
              </a:rPr>
              <a:t>Hadronic</a:t>
            </a:r>
            <a:r>
              <a:rPr lang="en-US" sz="2800" dirty="0" smtClean="0">
                <a:solidFill>
                  <a:schemeClr val="bg1"/>
                </a:solidFill>
              </a:rPr>
              <a:t> Cascade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en-US" sz="2800" dirty="0" err="1" smtClean="0">
                <a:solidFill>
                  <a:schemeClr val="bg1"/>
                </a:solidFill>
              </a:rPr>
              <a:t>superSONIC</a:t>
            </a:r>
            <a:r>
              <a:rPr lang="en-US" sz="2800" dirty="0" smtClean="0">
                <a:solidFill>
                  <a:schemeClr val="bg1"/>
                </a:solidFill>
              </a:rPr>
              <a:t>]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Romatschke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qualitative </a:t>
            </a:r>
            <a:r>
              <a:rPr lang="en-US" sz="2800" dirty="0" smtClean="0">
                <a:solidFill>
                  <a:schemeClr val="bg1"/>
                </a:solidFill>
              </a:rPr>
              <a:t>description of v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smtClean="0">
                <a:solidFill>
                  <a:schemeClr val="bg1"/>
                </a:solidFill>
              </a:rPr>
              <a:t>v</a:t>
            </a:r>
            <a:r>
              <a:rPr lang="en-US" sz="2800" baseline="-25000" dirty="0" smtClean="0">
                <a:solidFill>
                  <a:schemeClr val="bg1"/>
                </a:solidFill>
              </a:rPr>
              <a:t>3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up.colorado.edu/~nagle/HydroMovies/hydro_movie_1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790950" cy="3206682"/>
          </a:xfrm>
          <a:prstGeom prst="rect">
            <a:avLst/>
          </a:prstGeom>
          <a:noFill/>
        </p:spPr>
      </p:pic>
      <p:pic>
        <p:nvPicPr>
          <p:cNvPr id="205825" name="Picture 1" descr="C:\NagleShare\RunningPlot\figure_ppb_scale2.15x63_03272014_cross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379927" cy="3505200"/>
          </a:xfrm>
          <a:prstGeom prst="rect">
            <a:avLst/>
          </a:prstGeom>
          <a:noFill/>
        </p:spPr>
      </p:pic>
      <p:pic>
        <p:nvPicPr>
          <p:cNvPr id="205826" name="Picture 2" descr="C:\NagleShare\RunningPlot\figure_dau_scale63_0326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4267200" cy="3505200"/>
          </a:xfrm>
          <a:prstGeom prst="rect">
            <a:avLst/>
          </a:prstGeom>
          <a:noFill/>
        </p:spPr>
      </p:pic>
      <p:pic>
        <p:nvPicPr>
          <p:cNvPr id="205828" name="Picture 4" descr="http://inspirehep.net/record/1079938/files/phenixg.png"/>
          <p:cNvPicPr>
            <a:picLocks noChangeAspect="1" noChangeArrowheads="1"/>
          </p:cNvPicPr>
          <p:nvPr/>
        </p:nvPicPr>
        <p:blipFill>
          <a:blip r:embed="rId5" cstate="print"/>
          <a:srcRect l="27273" t="20915" r="50505" b="64706"/>
          <a:stretch>
            <a:fillRect/>
          </a:stretch>
        </p:blipFill>
        <p:spPr bwMode="auto">
          <a:xfrm>
            <a:off x="7543800" y="5715000"/>
            <a:ext cx="1066800" cy="533400"/>
          </a:xfrm>
          <a:prstGeom prst="rect">
            <a:avLst/>
          </a:prstGeom>
          <a:noFill/>
        </p:spPr>
      </p:pic>
      <p:pic>
        <p:nvPicPr>
          <p:cNvPr id="203778" name="Picture 2" descr="http://up.colorado.edu/~nagle/HydroMovies/hydro_movie_2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0"/>
            <a:ext cx="3783523" cy="3200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4114800"/>
            <a:ext cx="2024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 Experiment</a:t>
            </a:r>
          </a:p>
          <a:p>
            <a:r>
              <a:rPr lang="en-US" sz="2000" dirty="0" err="1" smtClean="0"/>
              <a:t>p+Pb</a:t>
            </a:r>
            <a:r>
              <a:rPr lang="en-US" sz="2000" dirty="0" smtClean="0"/>
              <a:t> @ LHC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4191000"/>
            <a:ext cx="1576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PHENIX</a:t>
            </a:r>
          </a:p>
          <a:p>
            <a:r>
              <a:rPr lang="en-US" sz="2000" dirty="0" err="1" smtClean="0"/>
              <a:t>d+Au</a:t>
            </a:r>
            <a:r>
              <a:rPr lang="en-US" sz="2000" dirty="0" smtClean="0"/>
              <a:t> @ RHIC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7539" y="1447800"/>
            <a:ext cx="656013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Viscous Hydrodynamics + Cascade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Similar Flow Fingerprint?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Small QGP?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23464</TotalTime>
  <Words>877</Words>
  <Application>Microsoft Office PowerPoint</Application>
  <PresentationFormat>On-screen Show (4:3)</PresentationFormat>
  <Paragraphs>159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nagle</dc:creator>
  <cp:lastModifiedBy>nagle</cp:lastModifiedBy>
  <cp:revision>334</cp:revision>
  <dcterms:created xsi:type="dcterms:W3CDTF">2011-04-24T10:36:49Z</dcterms:created>
  <dcterms:modified xsi:type="dcterms:W3CDTF">2015-03-05T14:40:23Z</dcterms:modified>
</cp:coreProperties>
</file>