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75"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63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4" autoAdjust="0"/>
    <p:restoredTop sz="94624" autoAdjust="0"/>
  </p:normalViewPr>
  <p:slideViewPr>
    <p:cSldViewPr>
      <p:cViewPr varScale="1">
        <p:scale>
          <a:sx n="73" d="100"/>
          <a:sy n="73" d="100"/>
        </p:scale>
        <p:origin x="-1920" y="-102"/>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9448E-5B2B-43FD-A5FC-1886621C0850}" type="datetimeFigureOut">
              <a:rPr lang="en-US" smtClean="0"/>
              <a:pPr/>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D1C90-B652-49DC-843A-4B19CEDFE6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extBox 9"/>
          <p:cNvSpPr txBox="1"/>
          <p:nvPr userDrawn="1"/>
        </p:nvSpPr>
        <p:spPr>
          <a:xfrm>
            <a:off x="0" y="6477000"/>
            <a:ext cx="7132658" cy="369332"/>
          </a:xfrm>
          <a:prstGeom prst="rect">
            <a:avLst/>
          </a:prstGeom>
          <a:noFill/>
        </p:spPr>
        <p:txBody>
          <a:bodyPr wrap="none" rtlCol="0">
            <a:spAutoFit/>
          </a:bodyPr>
          <a:lstStyle/>
          <a:p>
            <a:r>
              <a:rPr lang="en-US" dirty="0" err="1" smtClean="0"/>
              <a:t>sPHENIX</a:t>
            </a:r>
            <a:r>
              <a:rPr lang="en-US" dirty="0" smtClean="0"/>
              <a:t> Director’s Review                             June 10, 2014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7FE0F-8151-4A21-9F4C-444DF1008B9C}" type="datetime1">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45CF7-56BB-4D81-B350-829E536D3481}" type="datetime1">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chemeClr val="bg2">
              <a:lumMod val="25000"/>
            </a:schemeClr>
          </a:solidFill>
        </p:spPr>
        <p:txBody>
          <a:bodyPr>
            <a:noAutofit/>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990B7-B1B5-446F-89DD-D538C4F6C68B}" type="datetime1">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4FDF-ABE5-4C37-9B53-D57FA6887ED9}" type="datetime1">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764CC8-3054-432D-AE7E-2EE16FD58CC2}" type="datetime1">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9A65CA-4A57-42E0-8A20-C7390DC070A6}" type="datetime1">
              <a:rPr lang="en-US" smtClean="0"/>
              <a:pPr/>
              <a:t>6/27/2014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BA00C-DB69-457F-AE1D-30DC447E5BAC}" type="datetime1">
              <a:rPr lang="en-US" smtClean="0"/>
              <a:pPr/>
              <a:t>6/27/2014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9A190-6AFC-442A-BD13-59B4CCC7E778}" type="datetime1">
              <a:rPr lang="en-US" smtClean="0"/>
              <a:pPr/>
              <a:t>6/27/2014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87006-F97B-4E3C-8BCA-F0955D2B5468}" type="datetime1">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DAC8B-C647-4090-8E1F-C829E38474BC}" type="datetime1">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97ED8-C353-4ECF-B1C2-D4A41D502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09600"/>
          </a:xfrm>
          <a:prstGeom prst="rect">
            <a:avLst/>
          </a:prstGeom>
          <a:solidFill>
            <a:schemeClr val="tx1">
              <a:lumMod val="85000"/>
              <a:lumOff val="15000"/>
            </a:schemeClr>
          </a:solid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525DF-0661-4E49-9070-7C0E8CB4E5B2}" type="datetime1">
              <a:rPr lang="en-US" smtClean="0"/>
              <a:pPr/>
              <a:t>6/27/2014</a:t>
            </a:fld>
            <a:endParaRPr lang="en-US" dirty="0"/>
          </a:p>
        </p:txBody>
      </p:sp>
      <p:sp>
        <p:nvSpPr>
          <p:cNvPr id="5" name="Footer Placeholder 4"/>
          <p:cNvSpPr>
            <a:spLocks noGrp="1"/>
          </p:cNvSpPr>
          <p:nvPr>
            <p:ph type="ftr" sz="quarter" idx="3"/>
          </p:nvPr>
        </p:nvSpPr>
        <p:spPr>
          <a:xfrm>
            <a:off x="3124200" y="64770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97ED8-C353-4ECF-B1C2-D4A41D5022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t="1881" r="9774" b="13499"/>
          <a:stretch>
            <a:fillRect/>
          </a:stretch>
        </p:blipFill>
        <p:spPr bwMode="auto">
          <a:xfrm>
            <a:off x="0" y="0"/>
            <a:ext cx="9144000" cy="6858000"/>
          </a:xfrm>
          <a:prstGeom prst="rect">
            <a:avLst/>
          </a:prstGeom>
          <a:noFill/>
          <a:ln w="9525">
            <a:noFill/>
            <a:miter lim="800000"/>
            <a:headEnd/>
            <a:tailEnd/>
          </a:ln>
        </p:spPr>
      </p:pic>
      <p:pic>
        <p:nvPicPr>
          <p:cNvPr id="5" name="Picture 4" descr="sPHENIX_front.jpg"/>
          <p:cNvPicPr>
            <a:picLocks noChangeAspect="1"/>
          </p:cNvPicPr>
          <p:nvPr/>
        </p:nvPicPr>
        <p:blipFill>
          <a:blip r:embed="rId3" cstate="print"/>
          <a:stretch>
            <a:fillRect/>
          </a:stretch>
        </p:blipFill>
        <p:spPr>
          <a:xfrm>
            <a:off x="228600" y="5987623"/>
            <a:ext cx="2362200" cy="717977"/>
          </a:xfrm>
          <a:prstGeom prst="rect">
            <a:avLst/>
          </a:prstGeom>
        </p:spPr>
      </p:pic>
      <p:sp>
        <p:nvSpPr>
          <p:cNvPr id="6" name="TextBox 5"/>
          <p:cNvSpPr txBox="1"/>
          <p:nvPr/>
        </p:nvSpPr>
        <p:spPr>
          <a:xfrm>
            <a:off x="31531" y="-13395"/>
            <a:ext cx="6187015" cy="1015663"/>
          </a:xfrm>
          <a:prstGeom prst="rect">
            <a:avLst/>
          </a:prstGeom>
          <a:noFill/>
        </p:spPr>
        <p:txBody>
          <a:bodyPr wrap="none" rtlCol="0">
            <a:spAutoFit/>
          </a:bodyPr>
          <a:lstStyle/>
          <a:p>
            <a:r>
              <a:rPr lang="en-US" sz="3600" b="1" dirty="0" err="1" smtClean="0"/>
              <a:t>sPHENIX</a:t>
            </a:r>
            <a:r>
              <a:rPr lang="en-US" sz="3600" b="1" dirty="0" smtClean="0"/>
              <a:t> in World Context</a:t>
            </a:r>
            <a:endParaRPr lang="en-US" sz="2400" dirty="0" smtClean="0"/>
          </a:p>
          <a:p>
            <a:r>
              <a:rPr lang="en-US" sz="2400" dirty="0" smtClean="0"/>
              <a:t>     Jamie Nagle (University of Colorado, Boulder)</a:t>
            </a:r>
            <a:endParaRPr lang="en-US" sz="2400" dirty="0"/>
          </a:p>
        </p:txBody>
      </p:sp>
      <p:sp>
        <p:nvSpPr>
          <p:cNvPr id="8" name="Slide Number Placeholder 7"/>
          <p:cNvSpPr>
            <a:spLocks noGrp="1"/>
          </p:cNvSpPr>
          <p:nvPr>
            <p:ph type="sldNum" sz="quarter" idx="12"/>
          </p:nvPr>
        </p:nvSpPr>
        <p:spPr/>
        <p:txBody>
          <a:bodyPr/>
          <a:lstStyle/>
          <a:p>
            <a:fld id="{29097ED8-C353-4ECF-B1C2-D4A41D5022B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Ion Collider (EIC) Detector Concept</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10</a:t>
            </a:fld>
            <a:endParaRPr lang="en-US"/>
          </a:p>
        </p:txBody>
      </p:sp>
      <p:pic>
        <p:nvPicPr>
          <p:cNvPr id="109570" name="Picture 2" descr="https://www.phenix.bnl.gov/WWW/p/draft/donlynch/sPHENIXfigures/sPHENIX%20Review%20061014/03-04-2014-sPhenix%2012.bmp"/>
          <p:cNvPicPr>
            <a:picLocks noChangeAspect="1" noChangeArrowheads="1"/>
          </p:cNvPicPr>
          <p:nvPr/>
        </p:nvPicPr>
        <p:blipFill>
          <a:blip r:embed="rId2" cstate="print"/>
          <a:srcRect l="4795" t="13847" r="13014" b="28457"/>
          <a:stretch>
            <a:fillRect/>
          </a:stretch>
        </p:blipFill>
        <p:spPr bwMode="auto">
          <a:xfrm>
            <a:off x="0" y="1447800"/>
            <a:ext cx="9144000" cy="3810000"/>
          </a:xfrm>
          <a:prstGeom prst="rect">
            <a:avLst/>
          </a:prstGeom>
          <a:noFill/>
        </p:spPr>
      </p:pic>
      <p:sp>
        <p:nvSpPr>
          <p:cNvPr id="7" name="TextBox 6"/>
          <p:cNvSpPr txBox="1"/>
          <p:nvPr/>
        </p:nvSpPr>
        <p:spPr>
          <a:xfrm>
            <a:off x="0" y="5334000"/>
            <a:ext cx="9144000" cy="1200329"/>
          </a:xfrm>
          <a:prstGeom prst="rect">
            <a:avLst/>
          </a:prstGeom>
          <a:solidFill>
            <a:schemeClr val="bg1"/>
          </a:solidFill>
        </p:spPr>
        <p:txBody>
          <a:bodyPr wrap="square" rtlCol="0">
            <a:spAutoFit/>
          </a:bodyPr>
          <a:lstStyle/>
          <a:p>
            <a:pPr algn="ctr">
              <a:buFont typeface="Arial" pitchFamily="34" charset="0"/>
              <a:buChar char="•"/>
            </a:pPr>
            <a:r>
              <a:rPr lang="en-US" sz="2400" dirty="0" smtClean="0"/>
              <a:t> </a:t>
            </a:r>
            <a:r>
              <a:rPr lang="en-US" sz="2400" dirty="0" err="1" smtClean="0"/>
              <a:t>BaBar</a:t>
            </a:r>
            <a:r>
              <a:rPr lang="en-US" sz="2400" dirty="0" smtClean="0"/>
              <a:t> magnet has extra coil density near the ends – with proper flux return shaping, provides good analyzing power at very forward angles</a:t>
            </a:r>
          </a:p>
          <a:p>
            <a:pPr algn="ctr">
              <a:buFont typeface="Arial" pitchFamily="34" charset="0"/>
              <a:buChar char="•"/>
            </a:pPr>
            <a:r>
              <a:rPr lang="en-US" sz="2400" dirty="0" smtClean="0"/>
              <a:t> </a:t>
            </a:r>
            <a:r>
              <a:rPr lang="en-US" sz="2400" dirty="0" err="1" smtClean="0"/>
              <a:t>sPHENIX</a:t>
            </a:r>
            <a:r>
              <a:rPr lang="en-US" sz="2400" dirty="0" smtClean="0"/>
              <a:t> </a:t>
            </a:r>
            <a:r>
              <a:rPr lang="en-US" sz="2400" dirty="0" err="1" smtClean="0"/>
              <a:t>EMCal</a:t>
            </a:r>
            <a:r>
              <a:rPr lang="en-US" sz="2400" dirty="0" smtClean="0"/>
              <a:t> meets EIC detector specifications</a:t>
            </a:r>
          </a:p>
        </p:txBody>
      </p:sp>
      <p:sp>
        <p:nvSpPr>
          <p:cNvPr id="8" name="TextBox 7"/>
          <p:cNvSpPr txBox="1"/>
          <p:nvPr/>
        </p:nvSpPr>
        <p:spPr>
          <a:xfrm>
            <a:off x="5977517" y="6595646"/>
            <a:ext cx="3242683" cy="338554"/>
          </a:xfrm>
          <a:prstGeom prst="rect">
            <a:avLst/>
          </a:prstGeom>
          <a:noFill/>
        </p:spPr>
        <p:txBody>
          <a:bodyPr wrap="none" rtlCol="0">
            <a:spAutoFit/>
          </a:bodyPr>
          <a:lstStyle/>
          <a:p>
            <a:r>
              <a:rPr lang="en-US" sz="1600" dirty="0" smtClean="0"/>
              <a:t>http://arxiv.org/abs/arXiv:1402.1209</a:t>
            </a:r>
          </a:p>
        </p:txBody>
      </p:sp>
      <p:sp>
        <p:nvSpPr>
          <p:cNvPr id="6" name="TextBox 5"/>
          <p:cNvSpPr txBox="1"/>
          <p:nvPr/>
        </p:nvSpPr>
        <p:spPr>
          <a:xfrm>
            <a:off x="321137" y="838200"/>
            <a:ext cx="8441863" cy="523220"/>
          </a:xfrm>
          <a:prstGeom prst="rect">
            <a:avLst/>
          </a:prstGeom>
          <a:noFill/>
        </p:spPr>
        <p:txBody>
          <a:bodyPr wrap="none" rtlCol="0">
            <a:spAutoFit/>
          </a:bodyPr>
          <a:lstStyle/>
          <a:p>
            <a:pPr algn="ctr"/>
            <a:r>
              <a:rPr lang="en-US" sz="2800" dirty="0" smtClean="0"/>
              <a:t>Built around the </a:t>
            </a:r>
            <a:r>
              <a:rPr lang="en-US" sz="2800" dirty="0" err="1" smtClean="0"/>
              <a:t>BaBar</a:t>
            </a:r>
            <a:r>
              <a:rPr lang="en-US" sz="2800" dirty="0" smtClean="0"/>
              <a:t> Magnet and </a:t>
            </a:r>
            <a:r>
              <a:rPr lang="en-US" sz="2800" dirty="0" err="1" smtClean="0"/>
              <a:t>sPHENIX</a:t>
            </a:r>
            <a:r>
              <a:rPr lang="en-US" sz="2800" dirty="0" smtClean="0"/>
              <a:t> </a:t>
            </a:r>
            <a:r>
              <a:rPr lang="en-US" sz="2800" dirty="0" err="1" smtClean="0"/>
              <a:t>Calorimetry</a:t>
            </a:r>
            <a:endParaRPr lang="en-US" sz="2800" dirty="0"/>
          </a:p>
        </p:txBody>
      </p:sp>
      <p:pic>
        <p:nvPicPr>
          <p:cNvPr id="179201" name="Picture 1"/>
          <p:cNvPicPr>
            <a:picLocks noChangeAspect="1" noChangeArrowheads="1"/>
          </p:cNvPicPr>
          <p:nvPr/>
        </p:nvPicPr>
        <p:blipFill>
          <a:blip r:embed="rId3" cstate="print"/>
          <a:srcRect b="12335"/>
          <a:stretch>
            <a:fillRect/>
          </a:stretch>
        </p:blipFill>
        <p:spPr bwMode="auto">
          <a:xfrm>
            <a:off x="0" y="1447800"/>
            <a:ext cx="9144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Concept Review (January 10, 2014)</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11</a:t>
            </a:fld>
            <a:endParaRPr lang="en-US"/>
          </a:p>
        </p:txBody>
      </p:sp>
      <p:sp>
        <p:nvSpPr>
          <p:cNvPr id="5" name="TextBox 4"/>
          <p:cNvSpPr txBox="1"/>
          <p:nvPr/>
        </p:nvSpPr>
        <p:spPr>
          <a:xfrm>
            <a:off x="0" y="685800"/>
            <a:ext cx="9220200" cy="707886"/>
          </a:xfrm>
          <a:prstGeom prst="rect">
            <a:avLst/>
          </a:prstGeom>
          <a:noFill/>
        </p:spPr>
        <p:txBody>
          <a:bodyPr wrap="square" rtlCol="0">
            <a:spAutoFit/>
          </a:bodyPr>
          <a:lstStyle/>
          <a:p>
            <a:pPr algn="ctr"/>
            <a:r>
              <a:rPr lang="en-US" sz="2000" dirty="0" smtClean="0">
                <a:solidFill>
                  <a:srgbClr val="FF0000"/>
                </a:solidFill>
              </a:rPr>
              <a:t>Reviewers:  Sam Aronson (BNL); Krishna Kumar (UMass-Amherst); </a:t>
            </a:r>
            <a:r>
              <a:rPr lang="en-US" sz="2000" dirty="0" err="1" smtClean="0">
                <a:solidFill>
                  <a:srgbClr val="FF0000"/>
                </a:solidFill>
              </a:rPr>
              <a:t>Jianwei</a:t>
            </a:r>
            <a:r>
              <a:rPr lang="en-US" sz="2000" dirty="0" smtClean="0">
                <a:solidFill>
                  <a:srgbClr val="FF0000"/>
                </a:solidFill>
              </a:rPr>
              <a:t> </a:t>
            </a:r>
            <a:r>
              <a:rPr lang="en-US" sz="2000" dirty="0" err="1" smtClean="0">
                <a:solidFill>
                  <a:srgbClr val="FF0000"/>
                </a:solidFill>
              </a:rPr>
              <a:t>Qiu</a:t>
            </a:r>
            <a:r>
              <a:rPr lang="en-US" sz="2000" dirty="0" smtClean="0">
                <a:solidFill>
                  <a:srgbClr val="FF0000"/>
                </a:solidFill>
              </a:rPr>
              <a:t> (BNL); </a:t>
            </a:r>
            <a:r>
              <a:rPr lang="en-US" sz="2000" dirty="0" err="1" smtClean="0">
                <a:solidFill>
                  <a:srgbClr val="FF0000"/>
                </a:solidFill>
              </a:rPr>
              <a:t>Veljko</a:t>
            </a:r>
            <a:r>
              <a:rPr lang="en-US" sz="2000" dirty="0" smtClean="0">
                <a:solidFill>
                  <a:srgbClr val="FF0000"/>
                </a:solidFill>
              </a:rPr>
              <a:t> </a:t>
            </a:r>
            <a:r>
              <a:rPr lang="en-US" sz="2000" dirty="0" err="1" smtClean="0">
                <a:solidFill>
                  <a:srgbClr val="FF0000"/>
                </a:solidFill>
              </a:rPr>
              <a:t>Radeka</a:t>
            </a:r>
            <a:r>
              <a:rPr lang="en-US" sz="2000" dirty="0" smtClean="0">
                <a:solidFill>
                  <a:srgbClr val="FF0000"/>
                </a:solidFill>
              </a:rPr>
              <a:t> (BNL); Paul E. Reimer (ANL); Jim Thomas (LBNL); Glenn Young (</a:t>
            </a:r>
            <a:r>
              <a:rPr lang="en-US" sz="2000" dirty="0" err="1" smtClean="0">
                <a:solidFill>
                  <a:srgbClr val="FF0000"/>
                </a:solidFill>
              </a:rPr>
              <a:t>JLab</a:t>
            </a:r>
            <a:r>
              <a:rPr lang="en-US" sz="2000" dirty="0" smtClean="0">
                <a:solidFill>
                  <a:srgbClr val="FF0000"/>
                </a:solidFill>
              </a:rPr>
              <a:t>)</a:t>
            </a:r>
            <a:endParaRPr lang="en-US" sz="2000" dirty="0">
              <a:solidFill>
                <a:srgbClr val="FF0000"/>
              </a:solidFill>
            </a:endParaRPr>
          </a:p>
        </p:txBody>
      </p:sp>
      <p:sp>
        <p:nvSpPr>
          <p:cNvPr id="6" name="Rectangle 5"/>
          <p:cNvSpPr/>
          <p:nvPr/>
        </p:nvSpPr>
        <p:spPr>
          <a:xfrm>
            <a:off x="0" y="1456521"/>
            <a:ext cx="9144000" cy="5401479"/>
          </a:xfrm>
          <a:prstGeom prst="rect">
            <a:avLst/>
          </a:prstGeom>
          <a:ln>
            <a:solidFill>
              <a:schemeClr val="tx1"/>
            </a:solidFill>
          </a:ln>
        </p:spPr>
        <p:txBody>
          <a:bodyPr wrap="square">
            <a:spAutoFit/>
          </a:bodyPr>
          <a:lstStyle/>
          <a:p>
            <a:pPr algn="just"/>
            <a:r>
              <a:rPr lang="en-US" sz="2400" dirty="0" smtClean="0"/>
              <a:t>“The review team was unanimous in its praise for the LOI.  </a:t>
            </a:r>
          </a:p>
          <a:p>
            <a:pPr algn="just"/>
            <a:endParaRPr lang="en-US" sz="1100" dirty="0" smtClean="0"/>
          </a:p>
          <a:p>
            <a:pPr algn="just"/>
            <a:r>
              <a:rPr lang="en-US" sz="2400" dirty="0" smtClean="0"/>
              <a:t>It was clear (and encouraging) to the review team that key elements of the LOI were prepared and presented by some of the more junior members of the collaboration.   The review team found merit in the path chosen by the PHENIX Collaboration in responding to the Laboratory’s plans for evolving the facility from RHIC to </a:t>
            </a:r>
            <a:r>
              <a:rPr lang="en-US" sz="2400" dirty="0" err="1" smtClean="0"/>
              <a:t>eRHIC</a:t>
            </a:r>
            <a:r>
              <a:rPr lang="en-US" sz="2400" dirty="0" smtClean="0"/>
              <a:t>.  </a:t>
            </a:r>
          </a:p>
          <a:p>
            <a:pPr algn="just"/>
            <a:endParaRPr lang="en-US" sz="1100" dirty="0" smtClean="0"/>
          </a:p>
          <a:p>
            <a:pPr algn="just"/>
            <a:r>
              <a:rPr lang="en-US" sz="2400" dirty="0" smtClean="0"/>
              <a:t>This approach allows for a cost-effective way of providing the capability to address the physics agenda of </a:t>
            </a:r>
            <a:r>
              <a:rPr lang="en-US" sz="2400" dirty="0" err="1" smtClean="0"/>
              <a:t>eRHIC</a:t>
            </a:r>
            <a:r>
              <a:rPr lang="en-US" sz="2400" dirty="0" smtClean="0"/>
              <a:t> from Day-1 of </a:t>
            </a:r>
            <a:r>
              <a:rPr lang="en-US" sz="2400" dirty="0" err="1" smtClean="0"/>
              <a:t>eRHIC</a:t>
            </a:r>
            <a:r>
              <a:rPr lang="en-US" sz="2400" dirty="0" smtClean="0"/>
              <a:t> operation. </a:t>
            </a:r>
          </a:p>
          <a:p>
            <a:pPr algn="just"/>
            <a:endParaRPr lang="en-US" sz="1100" dirty="0" smtClean="0"/>
          </a:p>
          <a:p>
            <a:pPr algn="just"/>
            <a:r>
              <a:rPr lang="en-US" sz="2400" dirty="0" smtClean="0"/>
              <a:t>We thought it well demonstrated that [this EIC detector] would be a good day-one detector capable of addressing almost all of the physics that can be covered by </a:t>
            </a:r>
            <a:r>
              <a:rPr lang="en-US" sz="2400" dirty="0" err="1" smtClean="0"/>
              <a:t>eRHIC</a:t>
            </a:r>
            <a:r>
              <a:rPr lang="en-US" sz="2400" dirty="0" smtClean="0"/>
              <a:t>. It also appears to be a solid foundation for future upgrades so that it can explore the full physics potentials available as </a:t>
            </a:r>
            <a:r>
              <a:rPr lang="en-US" sz="2400" dirty="0" err="1" smtClean="0"/>
              <a:t>eRHIC</a:t>
            </a:r>
            <a:r>
              <a:rPr lang="en-US" sz="2400" dirty="0" smtClean="0"/>
              <a:t> itself evolves.”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Context Summary</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12</a:t>
            </a:fld>
            <a:endParaRPr lang="en-US"/>
          </a:p>
        </p:txBody>
      </p:sp>
      <p:sp>
        <p:nvSpPr>
          <p:cNvPr id="5" name="TextBox 4"/>
          <p:cNvSpPr txBox="1"/>
          <p:nvPr/>
        </p:nvSpPr>
        <p:spPr>
          <a:xfrm>
            <a:off x="457200" y="838200"/>
            <a:ext cx="8458200" cy="1200329"/>
          </a:xfrm>
          <a:prstGeom prst="rect">
            <a:avLst/>
          </a:prstGeom>
          <a:noFill/>
        </p:spPr>
        <p:txBody>
          <a:bodyPr wrap="square" rtlCol="0">
            <a:spAutoFit/>
          </a:bodyPr>
          <a:lstStyle/>
          <a:p>
            <a:pPr algn="ctr"/>
            <a:r>
              <a:rPr lang="en-US" sz="2400" dirty="0" smtClean="0"/>
              <a:t>The impact of the planned scientific program on the advancement of nuclear physics in the context of current and </a:t>
            </a:r>
          </a:p>
          <a:p>
            <a:pPr algn="ctr"/>
            <a:r>
              <a:rPr lang="en-US" sz="2400" dirty="0" smtClean="0"/>
              <a:t>planned world-wide capabilities</a:t>
            </a:r>
          </a:p>
        </p:txBody>
      </p:sp>
      <p:sp>
        <p:nvSpPr>
          <p:cNvPr id="6" name="TextBox 5"/>
          <p:cNvSpPr txBox="1"/>
          <p:nvPr/>
        </p:nvSpPr>
        <p:spPr>
          <a:xfrm>
            <a:off x="457200" y="2743200"/>
            <a:ext cx="8229600" cy="3046988"/>
          </a:xfrm>
          <a:prstGeom prst="rect">
            <a:avLst/>
          </a:prstGeom>
          <a:noFill/>
        </p:spPr>
        <p:txBody>
          <a:bodyPr wrap="square" rtlCol="0">
            <a:spAutoFit/>
          </a:bodyPr>
          <a:lstStyle/>
          <a:p>
            <a:pPr algn="ctr"/>
            <a:r>
              <a:rPr lang="en-US" sz="2400" dirty="0" err="1" smtClean="0">
                <a:solidFill>
                  <a:srgbClr val="FF0000"/>
                </a:solidFill>
              </a:rPr>
              <a:t>sPHENIX</a:t>
            </a:r>
            <a:r>
              <a:rPr lang="en-US" sz="2400" dirty="0" smtClean="0">
                <a:solidFill>
                  <a:srgbClr val="FF0000"/>
                </a:solidFill>
              </a:rPr>
              <a:t> is crucial to the advancement of our knowledge of the QGP in key areas</a:t>
            </a:r>
          </a:p>
          <a:p>
            <a:pPr algn="ctr"/>
            <a:endParaRPr lang="en-US" sz="2400" dirty="0" smtClean="0">
              <a:solidFill>
                <a:srgbClr val="FF0000"/>
              </a:solidFill>
            </a:endParaRPr>
          </a:p>
          <a:p>
            <a:pPr algn="ctr"/>
            <a:r>
              <a:rPr lang="en-US" sz="2400" dirty="0" err="1" smtClean="0">
                <a:solidFill>
                  <a:srgbClr val="FF0000"/>
                </a:solidFill>
              </a:rPr>
              <a:t>sPHENIX</a:t>
            </a:r>
            <a:r>
              <a:rPr lang="en-US" sz="2400" dirty="0" smtClean="0">
                <a:solidFill>
                  <a:srgbClr val="FF0000"/>
                </a:solidFill>
              </a:rPr>
              <a:t> will provide key measurements that will add uniquely to our picture of strongly interacting matter</a:t>
            </a:r>
          </a:p>
          <a:p>
            <a:pPr algn="ctr"/>
            <a:endParaRPr lang="en-US" sz="2400" dirty="0" smtClean="0">
              <a:solidFill>
                <a:srgbClr val="FF0000"/>
              </a:solidFill>
            </a:endParaRPr>
          </a:p>
          <a:p>
            <a:pPr algn="ctr"/>
            <a:r>
              <a:rPr lang="en-US" sz="2400" dirty="0" smtClean="0">
                <a:solidFill>
                  <a:srgbClr val="FF0000"/>
                </a:solidFill>
              </a:rPr>
              <a:t>‘How’ and ‘why’ questions on the QGP will be left with incomplete answers without </a:t>
            </a:r>
            <a:r>
              <a:rPr lang="en-US" sz="2400" dirty="0" err="1" smtClean="0">
                <a:solidFill>
                  <a:srgbClr val="FF0000"/>
                </a:solidFill>
              </a:rPr>
              <a:t>sPHENIX</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reatkrypton.com/wordpress/wp-content/uploads/2011/01/walljump.jpg"/>
          <p:cNvPicPr>
            <a:picLocks noChangeAspect="1" noChangeArrowheads="1"/>
          </p:cNvPicPr>
          <p:nvPr/>
        </p:nvPicPr>
        <p:blipFill>
          <a:blip r:embed="rId2" cstate="print"/>
          <a:srcRect/>
          <a:stretch>
            <a:fillRect/>
          </a:stretch>
        </p:blipFill>
        <p:spPr bwMode="auto">
          <a:xfrm>
            <a:off x="609600" y="304800"/>
            <a:ext cx="7924800" cy="6070399"/>
          </a:xfrm>
          <a:prstGeom prst="rect">
            <a:avLst/>
          </a:prstGeom>
          <a:noFill/>
        </p:spPr>
      </p:pic>
      <p:sp>
        <p:nvSpPr>
          <p:cNvPr id="5" name="Slide Number Placeholder 4"/>
          <p:cNvSpPr>
            <a:spLocks noGrp="1"/>
          </p:cNvSpPr>
          <p:nvPr>
            <p:ph type="sldNum" sz="quarter" idx="12"/>
          </p:nvPr>
        </p:nvSpPr>
        <p:spPr/>
        <p:txBody>
          <a:bodyPr/>
          <a:lstStyle/>
          <a:p>
            <a:fld id="{29097ED8-C353-4ECF-B1C2-D4A41D5022B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Extras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A07E6385-B1DE-4BDE-871A-E8736DCBA3D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9097ED8-C353-4ECF-B1C2-D4A41D5022BE}" type="slidenum">
              <a:rPr lang="en-US" smtClean="0"/>
              <a:pPr/>
              <a:t>15</a:t>
            </a:fld>
            <a:endParaRPr lang="en-US"/>
          </a:p>
        </p:txBody>
      </p:sp>
      <p:pic>
        <p:nvPicPr>
          <p:cNvPr id="5" name="Picture 2" descr="https://www.phenix.bnl.gov/WWW/p/draft/donlynch/sPHENIXfigures/sPHENIX%20Review%20061014/03-04-2014-sPhenix%2012.bmp"/>
          <p:cNvPicPr>
            <a:picLocks noChangeAspect="1" noChangeArrowheads="1"/>
          </p:cNvPicPr>
          <p:nvPr/>
        </p:nvPicPr>
        <p:blipFill>
          <a:blip r:embed="rId2" cstate="print"/>
          <a:srcRect l="4795" t="13847" r="13014" b="28457"/>
          <a:stretch>
            <a:fillRect/>
          </a:stretch>
        </p:blipFill>
        <p:spPr bwMode="auto">
          <a:xfrm>
            <a:off x="609600" y="158750"/>
            <a:ext cx="7848600" cy="3270250"/>
          </a:xfrm>
          <a:prstGeom prst="rect">
            <a:avLst/>
          </a:prstGeom>
          <a:noFill/>
        </p:spPr>
      </p:pic>
      <p:pic>
        <p:nvPicPr>
          <p:cNvPr id="6" name="Picture 1"/>
          <p:cNvPicPr>
            <a:picLocks noChangeAspect="1" noChangeArrowheads="1"/>
          </p:cNvPicPr>
          <p:nvPr/>
        </p:nvPicPr>
        <p:blipFill>
          <a:blip r:embed="rId3" cstate="print"/>
          <a:srcRect b="12335"/>
          <a:stretch>
            <a:fillRect/>
          </a:stretch>
        </p:blipFill>
        <p:spPr bwMode="auto">
          <a:xfrm>
            <a:off x="533400" y="3505200"/>
            <a:ext cx="8046720" cy="3352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Jet Program</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16</a:t>
            </a:fld>
            <a:endParaRPr lang="en-US"/>
          </a:p>
        </p:txBody>
      </p:sp>
      <p:pic>
        <p:nvPicPr>
          <p:cNvPr id="112642" name="Picture 2"/>
          <p:cNvPicPr>
            <a:picLocks noChangeAspect="1" noChangeArrowheads="1"/>
          </p:cNvPicPr>
          <p:nvPr/>
        </p:nvPicPr>
        <p:blipFill>
          <a:blip r:embed="rId2" cstate="print"/>
          <a:srcRect/>
          <a:stretch>
            <a:fillRect/>
          </a:stretch>
        </p:blipFill>
        <p:spPr bwMode="auto">
          <a:xfrm>
            <a:off x="1219200" y="1524000"/>
            <a:ext cx="6991350" cy="4905375"/>
          </a:xfrm>
          <a:prstGeom prst="rect">
            <a:avLst/>
          </a:prstGeom>
          <a:noFill/>
          <a:ln w="9525">
            <a:solidFill>
              <a:schemeClr val="tx1"/>
            </a:solidFill>
            <a:miter lim="800000"/>
            <a:headEnd/>
            <a:tailEnd/>
          </a:ln>
        </p:spPr>
      </p:pic>
      <p:sp>
        <p:nvSpPr>
          <p:cNvPr id="6" name="TextBox 5"/>
          <p:cNvSpPr txBox="1"/>
          <p:nvPr/>
        </p:nvSpPr>
        <p:spPr>
          <a:xfrm>
            <a:off x="2438400" y="914400"/>
            <a:ext cx="3762120" cy="369332"/>
          </a:xfrm>
          <a:prstGeom prst="rect">
            <a:avLst/>
          </a:prstGeom>
          <a:noFill/>
        </p:spPr>
        <p:txBody>
          <a:bodyPr wrap="none" rtlCol="0">
            <a:spAutoFit/>
          </a:bodyPr>
          <a:lstStyle/>
          <a:p>
            <a:r>
              <a:rPr lang="en-US" dirty="0" smtClean="0"/>
              <a:t>Slide from </a:t>
            </a:r>
            <a:r>
              <a:rPr lang="en-US" dirty="0" err="1" smtClean="0"/>
              <a:t>Joern</a:t>
            </a:r>
            <a:r>
              <a:rPr lang="en-US" dirty="0" smtClean="0"/>
              <a:t> </a:t>
            </a:r>
            <a:r>
              <a:rPr lang="en-US" dirty="0" err="1" smtClean="0"/>
              <a:t>Putschke</a:t>
            </a:r>
            <a:r>
              <a:rPr lang="en-US" dirty="0" smtClean="0"/>
              <a:t> at QM 2014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Measures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17</a:t>
            </a:fld>
            <a:endParaRPr lang="en-US"/>
          </a:p>
        </p:txBody>
      </p:sp>
      <p:sp>
        <p:nvSpPr>
          <p:cNvPr id="5" name="Rectangle 4"/>
          <p:cNvSpPr/>
          <p:nvPr/>
        </p:nvSpPr>
        <p:spPr>
          <a:xfrm>
            <a:off x="7239000" y="5562600"/>
            <a:ext cx="19050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7391400" y="5638800"/>
          <a:ext cx="1524000" cy="964163"/>
        </p:xfrm>
        <a:graphic>
          <a:graphicData uri="http://schemas.openxmlformats.org/presentationml/2006/ole">
            <p:oleObj spid="_x0000_s233474" name="Equation" r:id="rId3" imgW="622080" imgH="393480" progId="Equation.3">
              <p:embed/>
            </p:oleObj>
          </a:graphicData>
        </a:graphic>
      </p:graphicFrame>
      <p:sp>
        <p:nvSpPr>
          <p:cNvPr id="7" name="TextBox 6"/>
          <p:cNvSpPr txBox="1"/>
          <p:nvPr/>
        </p:nvSpPr>
        <p:spPr>
          <a:xfrm>
            <a:off x="135602" y="5334000"/>
            <a:ext cx="6989285" cy="1446550"/>
          </a:xfrm>
          <a:prstGeom prst="rect">
            <a:avLst/>
          </a:prstGeom>
          <a:noFill/>
        </p:spPr>
        <p:txBody>
          <a:bodyPr wrap="none" rtlCol="0">
            <a:spAutoFit/>
          </a:bodyPr>
          <a:lstStyle/>
          <a:p>
            <a:pPr algn="ctr"/>
            <a:r>
              <a:rPr lang="en-US" sz="2400" dirty="0" smtClean="0"/>
              <a:t>“Small Shear Viscosity Implies Strong Jet Quenching”</a:t>
            </a:r>
          </a:p>
          <a:p>
            <a:pPr marL="457200" indent="-457200" algn="ctr"/>
            <a:r>
              <a:rPr lang="en-US" sz="2000" i="1" dirty="0" smtClean="0"/>
              <a:t>A. </a:t>
            </a:r>
            <a:r>
              <a:rPr lang="en-US" sz="2000" i="1" dirty="0" err="1" smtClean="0"/>
              <a:t>Majumder</a:t>
            </a:r>
            <a:r>
              <a:rPr lang="en-US" sz="2000" i="1" dirty="0" smtClean="0"/>
              <a:t>, B. Muller, X.N. Wang, PRL (2007).</a:t>
            </a:r>
          </a:p>
          <a:p>
            <a:pPr marL="457200" indent="-457200" algn="ctr">
              <a:buAutoNum type="alphaUcPeriod"/>
            </a:pPr>
            <a:endParaRPr lang="en-US" sz="2000" i="1" dirty="0" smtClean="0"/>
          </a:p>
          <a:p>
            <a:pPr marL="457200" indent="-457200" algn="ctr"/>
            <a:r>
              <a:rPr lang="en-US" sz="2400" dirty="0" smtClean="0"/>
              <a:t>Measure both sides to check strong versus weak case.</a:t>
            </a:r>
            <a:endParaRPr lang="en-US" sz="2400" dirty="0"/>
          </a:p>
        </p:txBody>
      </p:sp>
      <p:grpSp>
        <p:nvGrpSpPr>
          <p:cNvPr id="3" name="Group 7"/>
          <p:cNvGrpSpPr/>
          <p:nvPr/>
        </p:nvGrpSpPr>
        <p:grpSpPr>
          <a:xfrm>
            <a:off x="1752600" y="762001"/>
            <a:ext cx="5867400" cy="4724399"/>
            <a:chOff x="4528148" y="990601"/>
            <a:chExt cx="4387252" cy="3886199"/>
          </a:xfrm>
        </p:grpSpPr>
        <p:pic>
          <p:nvPicPr>
            <p:cNvPr id="9" name="Picture 4"/>
            <p:cNvPicPr>
              <a:picLocks noChangeAspect="1" noChangeArrowheads="1"/>
            </p:cNvPicPr>
            <p:nvPr/>
          </p:nvPicPr>
          <p:blipFill>
            <a:blip r:embed="rId4" cstate="print"/>
            <a:srcRect/>
            <a:stretch>
              <a:fillRect/>
            </a:stretch>
          </p:blipFill>
          <p:spPr bwMode="auto">
            <a:xfrm>
              <a:off x="4528148" y="990601"/>
              <a:ext cx="4387252" cy="3886199"/>
            </a:xfrm>
            <a:prstGeom prst="rect">
              <a:avLst/>
            </a:prstGeom>
            <a:noFill/>
            <a:ln w="9525">
              <a:noFill/>
              <a:miter lim="800000"/>
              <a:headEnd/>
              <a:tailEnd/>
            </a:ln>
          </p:spPr>
        </p:pic>
        <p:sp>
          <p:nvSpPr>
            <p:cNvPr id="10" name="TextBox 9"/>
            <p:cNvSpPr txBox="1"/>
            <p:nvPr/>
          </p:nvSpPr>
          <p:spPr>
            <a:xfrm>
              <a:off x="7848600" y="2590800"/>
              <a:ext cx="688009" cy="523220"/>
            </a:xfrm>
            <a:prstGeom prst="rect">
              <a:avLst/>
            </a:prstGeom>
            <a:noFill/>
          </p:spPr>
          <p:txBody>
            <a:bodyPr wrap="none" rtlCol="0">
              <a:spAutoFit/>
            </a:bodyPr>
            <a:lstStyle/>
            <a:p>
              <a:r>
                <a:rPr lang="en-US" sz="2800" b="1" dirty="0" smtClean="0">
                  <a:solidFill>
                    <a:schemeClr val="tx2">
                      <a:lumMod val="75000"/>
                    </a:schemeClr>
                  </a:solidFill>
                  <a:latin typeface="Symbol" pitchFamily="18" charset="2"/>
                </a:rPr>
                <a:t>h</a:t>
              </a:r>
              <a:r>
                <a:rPr lang="en-US" sz="2800" b="1" dirty="0" smtClean="0">
                  <a:solidFill>
                    <a:schemeClr val="tx2">
                      <a:lumMod val="75000"/>
                    </a:schemeClr>
                  </a:solidFill>
                </a:rPr>
                <a:t>/s</a:t>
              </a:r>
            </a:p>
          </p:txBody>
        </p:sp>
        <p:sp>
          <p:nvSpPr>
            <p:cNvPr id="11" name="TextBox 10"/>
            <p:cNvSpPr txBox="1"/>
            <p:nvPr/>
          </p:nvSpPr>
          <p:spPr>
            <a:xfrm>
              <a:off x="5867400" y="3667780"/>
              <a:ext cx="830677" cy="523220"/>
            </a:xfrm>
            <a:prstGeom prst="rect">
              <a:avLst/>
            </a:prstGeom>
            <a:noFill/>
          </p:spPr>
          <p:txBody>
            <a:bodyPr wrap="none" rtlCol="0">
              <a:spAutoFit/>
            </a:bodyPr>
            <a:lstStyle/>
            <a:p>
              <a:r>
                <a:rPr lang="en-US" sz="2800" b="1" dirty="0" smtClean="0">
                  <a:solidFill>
                    <a:srgbClr val="FF0000"/>
                  </a:solidFill>
                </a:rPr>
                <a:t>T</a:t>
              </a:r>
              <a:r>
                <a:rPr lang="en-US" sz="2800" b="1" baseline="30000" dirty="0" smtClean="0">
                  <a:solidFill>
                    <a:srgbClr val="FF0000"/>
                  </a:solidFill>
                </a:rPr>
                <a:t>3</a:t>
              </a:r>
              <a:r>
                <a:rPr lang="en-US" sz="2800" b="1" dirty="0" smtClean="0">
                  <a:solidFill>
                    <a:srgbClr val="FF0000"/>
                  </a:solidFill>
                </a:rPr>
                <a:t>/q</a:t>
              </a:r>
            </a:p>
          </p:txBody>
        </p:sp>
        <p:sp>
          <p:nvSpPr>
            <p:cNvPr id="12" name="TextBox 11"/>
            <p:cNvSpPr txBox="1"/>
            <p:nvPr/>
          </p:nvSpPr>
          <p:spPr>
            <a:xfrm>
              <a:off x="6215128" y="3505200"/>
              <a:ext cx="364202" cy="523220"/>
            </a:xfrm>
            <a:prstGeom prst="rect">
              <a:avLst/>
            </a:prstGeom>
            <a:noFill/>
          </p:spPr>
          <p:txBody>
            <a:bodyPr wrap="none" rtlCol="0">
              <a:spAutoFit/>
            </a:bodyPr>
            <a:lstStyle/>
            <a:p>
              <a:r>
                <a:rPr lang="en-US" sz="2800" b="1" dirty="0" smtClean="0">
                  <a:solidFill>
                    <a:srgbClr val="FF0000"/>
                  </a:solidFill>
                </a:rPr>
                <a:t>^</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9097ED8-C353-4ECF-B1C2-D4A41D5022BE}" type="slidenum">
              <a:rPr lang="en-US" smtClean="0"/>
              <a:pPr/>
              <a:t>18</a:t>
            </a:fld>
            <a:endParaRPr lang="en-US"/>
          </a:p>
        </p:txBody>
      </p:sp>
      <p:pic>
        <p:nvPicPr>
          <p:cNvPr id="5" name="Picture 1"/>
          <p:cNvPicPr>
            <a:picLocks noChangeAspect="1" noChangeArrowheads="1"/>
          </p:cNvPicPr>
          <p:nvPr/>
        </p:nvPicPr>
        <p:blipFill>
          <a:blip r:embed="rId2" cstate="print"/>
          <a:srcRect l="3064" r="35655" b="29907"/>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Hadronic</a:t>
            </a:r>
            <a:r>
              <a:rPr lang="en-US" dirty="0" smtClean="0"/>
              <a:t> </a:t>
            </a:r>
            <a:r>
              <a:rPr lang="en-US" dirty="0" err="1" smtClean="0"/>
              <a:t>Calorimetry</a:t>
            </a:r>
            <a:r>
              <a:rPr lang="en-US" dirty="0" smtClean="0"/>
              <a:t>?</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19</a:t>
            </a:fld>
            <a:endParaRPr lang="en-US"/>
          </a:p>
        </p:txBody>
      </p:sp>
      <p:sp>
        <p:nvSpPr>
          <p:cNvPr id="5" name="TextBox 4"/>
          <p:cNvSpPr txBox="1"/>
          <p:nvPr/>
        </p:nvSpPr>
        <p:spPr>
          <a:xfrm>
            <a:off x="152399" y="979944"/>
            <a:ext cx="4038601" cy="2677656"/>
          </a:xfrm>
          <a:prstGeom prst="rect">
            <a:avLst/>
          </a:prstGeom>
          <a:noFill/>
        </p:spPr>
        <p:txBody>
          <a:bodyPr wrap="square" rtlCol="0">
            <a:spAutoFit/>
          </a:bodyPr>
          <a:lstStyle/>
          <a:p>
            <a:pPr algn="ctr"/>
            <a:r>
              <a:rPr lang="en-US" sz="2400" dirty="0" smtClean="0"/>
              <a:t>ATLAS and CMS heavy ion jet observables come from calorimeter measurements</a:t>
            </a:r>
          </a:p>
          <a:p>
            <a:pPr algn="ctr"/>
            <a:endParaRPr lang="en-US" sz="2400" dirty="0" smtClean="0"/>
          </a:p>
          <a:p>
            <a:pPr algn="ctr"/>
            <a:r>
              <a:rPr lang="en-US" sz="2400" dirty="0" smtClean="0"/>
              <a:t>Ability to try different methods (supplementing with tracking) is also an advantage</a:t>
            </a:r>
          </a:p>
        </p:txBody>
      </p:sp>
      <p:sp>
        <p:nvSpPr>
          <p:cNvPr id="6" name="TextBox 5"/>
          <p:cNvSpPr txBox="1"/>
          <p:nvPr/>
        </p:nvSpPr>
        <p:spPr>
          <a:xfrm>
            <a:off x="304800" y="3962400"/>
            <a:ext cx="8534400" cy="3062377"/>
          </a:xfrm>
          <a:prstGeom prst="rect">
            <a:avLst/>
          </a:prstGeom>
          <a:noFill/>
        </p:spPr>
        <p:txBody>
          <a:bodyPr wrap="square" rtlCol="0">
            <a:spAutoFit/>
          </a:bodyPr>
          <a:lstStyle/>
          <a:p>
            <a:pPr algn="ctr"/>
            <a:r>
              <a:rPr lang="en-US" sz="2400" dirty="0" smtClean="0"/>
              <a:t>Critical to have </a:t>
            </a:r>
            <a:r>
              <a:rPr lang="en-US" sz="2400" dirty="0" err="1" smtClean="0"/>
              <a:t>EMCal</a:t>
            </a:r>
            <a:r>
              <a:rPr lang="en-US" sz="2400" dirty="0" smtClean="0"/>
              <a:t> + HCAL with continuous coverage (no gaps, spokes, holes) with large acceptance to see both jets and </a:t>
            </a:r>
            <a:r>
              <a:rPr lang="en-US" sz="2400" dirty="0" smtClean="0">
                <a:latin typeface="Symbol" pitchFamily="18" charset="2"/>
              </a:rPr>
              <a:t>g</a:t>
            </a:r>
            <a:r>
              <a:rPr lang="en-US" sz="2400" dirty="0" smtClean="0"/>
              <a:t>-jet and at very high rate.  Then add in tracking information as key additional handle for systematic studies</a:t>
            </a:r>
          </a:p>
          <a:p>
            <a:pPr algn="ctr"/>
            <a:r>
              <a:rPr lang="en-US" sz="900" dirty="0" smtClean="0"/>
              <a:t> </a:t>
            </a:r>
          </a:p>
          <a:p>
            <a:pPr algn="ctr"/>
            <a:r>
              <a:rPr lang="en-US" sz="2400" dirty="0" smtClean="0"/>
              <a:t>Also, when measuring fragmentation functions, </a:t>
            </a:r>
            <a:r>
              <a:rPr lang="en-US" sz="2400" dirty="0" err="1" smtClean="0"/>
              <a:t>hadron</a:t>
            </a:r>
            <a:r>
              <a:rPr lang="en-US" sz="2400" dirty="0" smtClean="0"/>
              <a:t> </a:t>
            </a:r>
            <a:r>
              <a:rPr lang="en-US" sz="2400" dirty="0" err="1" smtClean="0"/>
              <a:t>p</a:t>
            </a:r>
            <a:r>
              <a:rPr lang="en-US" sz="2400" baseline="-25000" dirty="0" err="1" smtClean="0"/>
              <a:t>T</a:t>
            </a:r>
            <a:r>
              <a:rPr lang="en-US" sz="2400" dirty="0" smtClean="0"/>
              <a:t> and jet energy measures are independent</a:t>
            </a:r>
          </a:p>
          <a:p>
            <a:pPr algn="ctr"/>
            <a:endParaRPr lang="en-US" sz="1100" dirty="0" smtClean="0"/>
          </a:p>
          <a:p>
            <a:pPr algn="ctr"/>
            <a:r>
              <a:rPr lang="en-US" sz="2400" dirty="0" smtClean="0"/>
              <a:t>Crucial for triggering in </a:t>
            </a:r>
            <a:r>
              <a:rPr lang="en-US" sz="2400" dirty="0" err="1" smtClean="0"/>
              <a:t>p+p</a:t>
            </a:r>
            <a:r>
              <a:rPr lang="en-US" sz="2400" dirty="0" smtClean="0"/>
              <a:t>, </a:t>
            </a:r>
            <a:r>
              <a:rPr lang="en-US" sz="2400" dirty="0" err="1" smtClean="0"/>
              <a:t>p+A</a:t>
            </a:r>
            <a:r>
              <a:rPr lang="en-US" sz="2400" dirty="0" smtClean="0"/>
              <a:t> without jet bias</a:t>
            </a:r>
            <a:endParaRPr lang="en-US" sz="2400" dirty="0"/>
          </a:p>
        </p:txBody>
      </p:sp>
      <p:pic>
        <p:nvPicPr>
          <p:cNvPr id="7" name="Picture 3"/>
          <p:cNvPicPr>
            <a:picLocks noChangeAspect="1" noChangeArrowheads="1"/>
          </p:cNvPicPr>
          <p:nvPr/>
        </p:nvPicPr>
        <p:blipFill>
          <a:blip r:embed="rId2" cstate="print"/>
          <a:srcRect/>
          <a:stretch>
            <a:fillRect/>
          </a:stretch>
        </p:blipFill>
        <p:spPr bwMode="auto">
          <a:xfrm>
            <a:off x="4419600" y="832815"/>
            <a:ext cx="4495800" cy="31295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Brookhaven Lab Proposed 10 Year Plan</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2</a:t>
            </a:fld>
            <a:endParaRPr lang="en-US"/>
          </a:p>
        </p:txBody>
      </p:sp>
      <p:pic>
        <p:nvPicPr>
          <p:cNvPr id="5" name="Picture 2"/>
          <p:cNvPicPr>
            <a:picLocks noChangeAspect="1" noChangeArrowheads="1"/>
          </p:cNvPicPr>
          <p:nvPr/>
        </p:nvPicPr>
        <p:blipFill>
          <a:blip r:embed="rId2" cstate="print"/>
          <a:srcRect l="9764" t="19742" r="4964" b="8154"/>
          <a:stretch>
            <a:fillRect/>
          </a:stretch>
        </p:blipFill>
        <p:spPr bwMode="auto">
          <a:xfrm>
            <a:off x="-1" y="990601"/>
            <a:ext cx="9150601" cy="5867400"/>
          </a:xfrm>
          <a:prstGeom prst="rect">
            <a:avLst/>
          </a:prstGeom>
          <a:noFill/>
          <a:ln w="76200">
            <a:solidFill>
              <a:srgbClr val="66CCFF"/>
            </a:solidFill>
            <a:miter lim="800000"/>
            <a:headEnd/>
            <a:tailEnd/>
          </a:ln>
        </p:spPr>
      </p:pic>
      <p:sp>
        <p:nvSpPr>
          <p:cNvPr id="6" name="Rectangle 5"/>
          <p:cNvSpPr/>
          <p:nvPr/>
        </p:nvSpPr>
        <p:spPr>
          <a:xfrm>
            <a:off x="0" y="3276600"/>
            <a:ext cx="91440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334000"/>
            <a:ext cx="91440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PHENIX_front.jpg"/>
          <p:cNvPicPr>
            <a:picLocks noChangeAspect="1"/>
          </p:cNvPicPr>
          <p:nvPr/>
        </p:nvPicPr>
        <p:blipFill>
          <a:blip r:embed="rId3" cstate="print"/>
          <a:stretch>
            <a:fillRect/>
          </a:stretch>
        </p:blipFill>
        <p:spPr>
          <a:xfrm>
            <a:off x="6705600" y="5454223"/>
            <a:ext cx="2362200" cy="71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685800"/>
            <a:ext cx="9144000" cy="3733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LHC Physics in the Next Ten Years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3</a:t>
            </a:fld>
            <a:endParaRPr lang="en-US"/>
          </a:p>
        </p:txBody>
      </p:sp>
      <p:pic>
        <p:nvPicPr>
          <p:cNvPr id="5" name="Picture 4"/>
          <p:cNvPicPr>
            <a:picLocks noChangeAspect="1"/>
          </p:cNvPicPr>
          <p:nvPr/>
        </p:nvPicPr>
        <p:blipFill>
          <a:blip r:embed="rId2" cstate="print"/>
          <a:stretch>
            <a:fillRect/>
          </a:stretch>
        </p:blipFill>
        <p:spPr>
          <a:xfrm>
            <a:off x="76200" y="2006600"/>
            <a:ext cx="9067800" cy="992074"/>
          </a:xfrm>
          <a:prstGeom prst="rect">
            <a:avLst/>
          </a:prstGeom>
        </p:spPr>
      </p:pic>
      <p:grpSp>
        <p:nvGrpSpPr>
          <p:cNvPr id="3" name="Group 16"/>
          <p:cNvGrpSpPr/>
          <p:nvPr/>
        </p:nvGrpSpPr>
        <p:grpSpPr>
          <a:xfrm>
            <a:off x="76200" y="990600"/>
            <a:ext cx="3505200" cy="990600"/>
            <a:chOff x="0" y="1905000"/>
            <a:chExt cx="3505200" cy="990600"/>
          </a:xfrm>
        </p:grpSpPr>
        <p:sp>
          <p:nvSpPr>
            <p:cNvPr id="7" name="Rounded Rectangle 4"/>
            <p:cNvSpPr/>
            <p:nvPr/>
          </p:nvSpPr>
          <p:spPr>
            <a:xfrm>
              <a:off x="990600" y="1905000"/>
              <a:ext cx="1524000" cy="533400"/>
            </a:xfrm>
            <a:prstGeom prst="roundRect">
              <a:avLst/>
            </a:prstGeom>
          </p:spPr>
          <p:style>
            <a:lnRef idx="1">
              <a:schemeClr val="accent1"/>
            </a:lnRef>
            <a:fillRef idx="3">
              <a:schemeClr val="accent1"/>
            </a:fillRef>
            <a:effectRef idx="2">
              <a:schemeClr val="accent1"/>
            </a:effectRef>
            <a:fontRef idx="minor">
              <a:schemeClr val="lt1"/>
            </a:fontRef>
          </p:style>
          <p:txBody>
            <a:bodyPr tIns="0" bIns="46800" rtlCol="0" anchor="ctr"/>
            <a:lstStyle/>
            <a:p>
              <a:pPr algn="ctr"/>
              <a:r>
                <a:rPr lang="en-US" dirty="0" smtClean="0"/>
                <a:t>Run 2</a:t>
              </a:r>
            </a:p>
          </p:txBody>
        </p:sp>
        <p:sp>
          <p:nvSpPr>
            <p:cNvPr id="8" name="Right Brace 7"/>
            <p:cNvSpPr/>
            <p:nvPr/>
          </p:nvSpPr>
          <p:spPr>
            <a:xfrm rot="16200000">
              <a:off x="1600200" y="990600"/>
              <a:ext cx="304800" cy="3505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 name="Group 17"/>
          <p:cNvGrpSpPr/>
          <p:nvPr/>
        </p:nvGrpSpPr>
        <p:grpSpPr>
          <a:xfrm>
            <a:off x="5105400" y="990600"/>
            <a:ext cx="3048000" cy="990600"/>
            <a:chOff x="5029200" y="1905000"/>
            <a:chExt cx="3048000" cy="990600"/>
          </a:xfrm>
        </p:grpSpPr>
        <p:sp>
          <p:nvSpPr>
            <p:cNvPr id="10" name="Rounded Rectangle 8"/>
            <p:cNvSpPr/>
            <p:nvPr/>
          </p:nvSpPr>
          <p:spPr>
            <a:xfrm>
              <a:off x="5867400" y="1905000"/>
              <a:ext cx="1325217" cy="533400"/>
            </a:xfrm>
            <a:prstGeom prst="roundRect">
              <a:avLst/>
            </a:prstGeom>
          </p:spPr>
          <p:style>
            <a:lnRef idx="1">
              <a:schemeClr val="accent1"/>
            </a:lnRef>
            <a:fillRef idx="3">
              <a:schemeClr val="accent1"/>
            </a:fillRef>
            <a:effectRef idx="2">
              <a:schemeClr val="accent1"/>
            </a:effectRef>
            <a:fontRef idx="minor">
              <a:schemeClr val="lt1"/>
            </a:fontRef>
          </p:style>
          <p:txBody>
            <a:bodyPr tIns="0" bIns="46800" rtlCol="0" anchor="ctr"/>
            <a:lstStyle/>
            <a:p>
              <a:pPr algn="ctr"/>
              <a:r>
                <a:rPr lang="en-US" dirty="0" smtClean="0"/>
                <a:t>Run 3</a:t>
              </a:r>
            </a:p>
          </p:txBody>
        </p:sp>
        <p:sp>
          <p:nvSpPr>
            <p:cNvPr id="11" name="Right Brace 10"/>
            <p:cNvSpPr/>
            <p:nvPr/>
          </p:nvSpPr>
          <p:spPr>
            <a:xfrm rot="16200000">
              <a:off x="6400800" y="1219200"/>
              <a:ext cx="304800" cy="3048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 name="Down Arrow 11"/>
          <p:cNvSpPr/>
          <p:nvPr/>
        </p:nvSpPr>
        <p:spPr>
          <a:xfrm rot="10800000">
            <a:off x="762000"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1828800"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0800000">
            <a:off x="3352801"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0800000">
            <a:off x="5791201"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6858001"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0800000">
            <a:off x="7924801" y="3048000"/>
            <a:ext cx="381000" cy="838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3962400"/>
            <a:ext cx="780983" cy="369332"/>
          </a:xfrm>
          <a:prstGeom prst="rect">
            <a:avLst/>
          </a:prstGeom>
          <a:noFill/>
        </p:spPr>
        <p:txBody>
          <a:bodyPr wrap="none" rtlCol="0">
            <a:spAutoFit/>
          </a:bodyPr>
          <a:lstStyle/>
          <a:p>
            <a:r>
              <a:rPr lang="en-US" dirty="0" err="1" smtClean="0"/>
              <a:t>Pb+Pb</a:t>
            </a:r>
            <a:endParaRPr lang="en-US" dirty="0"/>
          </a:p>
        </p:txBody>
      </p:sp>
      <p:sp>
        <p:nvSpPr>
          <p:cNvPr id="20" name="TextBox 19"/>
          <p:cNvSpPr txBox="1"/>
          <p:nvPr/>
        </p:nvSpPr>
        <p:spPr>
          <a:xfrm>
            <a:off x="2156754" y="3962400"/>
            <a:ext cx="1348446" cy="369332"/>
          </a:xfrm>
          <a:prstGeom prst="rect">
            <a:avLst/>
          </a:prstGeom>
          <a:noFill/>
        </p:spPr>
        <p:txBody>
          <a:bodyPr wrap="none" rtlCol="0">
            <a:spAutoFit/>
          </a:bodyPr>
          <a:lstStyle/>
          <a:p>
            <a:r>
              <a:rPr lang="en-US" dirty="0" err="1" smtClean="0"/>
              <a:t>Pb+Pb</a:t>
            </a:r>
            <a:r>
              <a:rPr lang="en-US" dirty="0" smtClean="0"/>
              <a:t>/</a:t>
            </a:r>
            <a:r>
              <a:rPr lang="en-US" dirty="0" err="1" smtClean="0"/>
              <a:t>p+Pb</a:t>
            </a:r>
            <a:endParaRPr lang="en-US" dirty="0"/>
          </a:p>
        </p:txBody>
      </p:sp>
      <p:sp>
        <p:nvSpPr>
          <p:cNvPr id="21" name="TextBox 20"/>
          <p:cNvSpPr txBox="1"/>
          <p:nvPr/>
        </p:nvSpPr>
        <p:spPr>
          <a:xfrm>
            <a:off x="6172200" y="3886200"/>
            <a:ext cx="1972015" cy="369332"/>
          </a:xfrm>
          <a:prstGeom prst="rect">
            <a:avLst/>
          </a:prstGeom>
          <a:noFill/>
        </p:spPr>
        <p:txBody>
          <a:bodyPr wrap="none" rtlCol="0">
            <a:spAutoFit/>
          </a:bodyPr>
          <a:lstStyle/>
          <a:p>
            <a:r>
              <a:rPr lang="en-US" dirty="0" err="1" smtClean="0"/>
              <a:t>Pb+Pb</a:t>
            </a:r>
            <a:r>
              <a:rPr lang="en-US" dirty="0" smtClean="0"/>
              <a:t>/</a:t>
            </a:r>
            <a:r>
              <a:rPr lang="en-US" dirty="0" err="1" smtClean="0"/>
              <a:t>p+Pb</a:t>
            </a:r>
            <a:r>
              <a:rPr lang="en-US" dirty="0" smtClean="0"/>
              <a:t>/</a:t>
            </a:r>
            <a:r>
              <a:rPr lang="en-US" dirty="0" err="1" smtClean="0"/>
              <a:t>Ar+Ar</a:t>
            </a:r>
            <a:endParaRPr lang="en-US" dirty="0"/>
          </a:p>
        </p:txBody>
      </p:sp>
      <p:pic>
        <p:nvPicPr>
          <p:cNvPr id="22" name="Picture 21" descr="sPHENIX_front.jpg"/>
          <p:cNvPicPr>
            <a:picLocks noChangeAspect="1"/>
          </p:cNvPicPr>
          <p:nvPr/>
        </p:nvPicPr>
        <p:blipFill>
          <a:blip r:embed="rId3" cstate="print"/>
          <a:stretch>
            <a:fillRect/>
          </a:stretch>
        </p:blipFill>
        <p:spPr>
          <a:xfrm>
            <a:off x="5867400" y="5992088"/>
            <a:ext cx="2362200" cy="717977"/>
          </a:xfrm>
          <a:prstGeom prst="rect">
            <a:avLst/>
          </a:prstGeom>
        </p:spPr>
      </p:pic>
      <p:sp>
        <p:nvSpPr>
          <p:cNvPr id="23" name="Right Brace 22"/>
          <p:cNvSpPr/>
          <p:nvPr/>
        </p:nvSpPr>
        <p:spPr>
          <a:xfrm rot="5400000">
            <a:off x="6858000" y="4576465"/>
            <a:ext cx="381000" cy="22098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6201" y="4805065"/>
            <a:ext cx="5791200" cy="1938992"/>
          </a:xfrm>
          <a:prstGeom prst="rect">
            <a:avLst/>
          </a:prstGeom>
          <a:noFill/>
        </p:spPr>
        <p:txBody>
          <a:bodyPr wrap="square" rtlCol="0">
            <a:spAutoFit/>
          </a:bodyPr>
          <a:lstStyle/>
          <a:p>
            <a:pPr algn="ctr"/>
            <a:r>
              <a:rPr lang="en-US" sz="2400" dirty="0" err="1" smtClean="0"/>
              <a:t>sPHENIX</a:t>
            </a:r>
            <a:r>
              <a:rPr lang="en-US" sz="2400" dirty="0" smtClean="0"/>
              <a:t> measurements well timed with </a:t>
            </a:r>
          </a:p>
          <a:p>
            <a:pPr algn="ctr"/>
            <a:r>
              <a:rPr lang="en-US" sz="2400" dirty="0" smtClean="0"/>
              <a:t>LHC Run-3 measurements</a:t>
            </a:r>
          </a:p>
          <a:p>
            <a:pPr algn="ctr"/>
            <a:endParaRPr lang="en-US" sz="2400" dirty="0" smtClean="0"/>
          </a:p>
          <a:p>
            <a:pPr algn="ctr"/>
            <a:r>
              <a:rPr lang="en-US" sz="2400" dirty="0" smtClean="0"/>
              <a:t>Very good for enabling theory focus </a:t>
            </a:r>
          </a:p>
          <a:p>
            <a:pPr algn="ctr"/>
            <a:r>
              <a:rPr lang="en-US" sz="2400" dirty="0" smtClean="0"/>
              <a:t>on simultaneous understanding</a:t>
            </a:r>
          </a:p>
        </p:txBody>
      </p:sp>
      <p:pic>
        <p:nvPicPr>
          <p:cNvPr id="25" name="Picture 24"/>
          <p:cNvPicPr>
            <a:picLocks noChangeAspect="1"/>
          </p:cNvPicPr>
          <p:nvPr/>
        </p:nvPicPr>
        <p:blipFill>
          <a:blip r:embed="rId2" cstate="print"/>
          <a:srcRect l="64706" r="10924"/>
          <a:stretch>
            <a:fillRect/>
          </a:stretch>
        </p:blipFill>
        <p:spPr>
          <a:xfrm>
            <a:off x="5943600" y="4422591"/>
            <a:ext cx="2209800" cy="992074"/>
          </a:xfrm>
          <a:prstGeom prst="rect">
            <a:avLst/>
          </a:prstGeom>
        </p:spPr>
      </p:pic>
      <p:sp>
        <p:nvSpPr>
          <p:cNvPr id="26" name="Rectangle 25"/>
          <p:cNvSpPr/>
          <p:nvPr/>
        </p:nvSpPr>
        <p:spPr>
          <a:xfrm>
            <a:off x="5943600" y="4879791"/>
            <a:ext cx="2209800" cy="533400"/>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48400" y="4879791"/>
            <a:ext cx="685800" cy="533400"/>
          </a:xfrm>
          <a:prstGeom prst="rect">
            <a:avLst/>
          </a:prstGeom>
          <a:solidFill>
            <a:schemeClr val="accent5">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239000" y="4879791"/>
            <a:ext cx="685800" cy="533400"/>
          </a:xfrm>
          <a:prstGeom prst="rect">
            <a:avLst/>
          </a:prstGeom>
          <a:solidFill>
            <a:schemeClr val="accent5">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257800" y="4343400"/>
            <a:ext cx="797013" cy="461665"/>
          </a:xfrm>
          <a:prstGeom prst="rect">
            <a:avLst/>
          </a:prstGeom>
          <a:noFill/>
        </p:spPr>
        <p:txBody>
          <a:bodyPr wrap="none" rtlCol="0">
            <a:spAutoFit/>
          </a:bodyPr>
          <a:lstStyle/>
          <a:p>
            <a:r>
              <a:rPr lang="en-US" sz="2400" b="1" dirty="0" smtClean="0"/>
              <a:t>RHIC</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LHC Physics Capabilities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4</a:t>
            </a:fld>
            <a:endParaRPr lang="en-US"/>
          </a:p>
        </p:txBody>
      </p:sp>
      <p:pic>
        <p:nvPicPr>
          <p:cNvPr id="200706" name="Picture 2"/>
          <p:cNvPicPr>
            <a:picLocks noChangeAspect="1" noChangeArrowheads="1"/>
          </p:cNvPicPr>
          <p:nvPr/>
        </p:nvPicPr>
        <p:blipFill>
          <a:blip r:embed="rId2" cstate="print"/>
          <a:srcRect/>
          <a:stretch>
            <a:fillRect/>
          </a:stretch>
        </p:blipFill>
        <p:spPr bwMode="auto">
          <a:xfrm>
            <a:off x="1665536" y="838200"/>
            <a:ext cx="5725864" cy="3581400"/>
          </a:xfrm>
          <a:prstGeom prst="rect">
            <a:avLst/>
          </a:prstGeom>
          <a:noFill/>
          <a:ln w="9525">
            <a:solidFill>
              <a:schemeClr val="tx1"/>
            </a:solidFill>
            <a:miter lim="800000"/>
            <a:headEnd/>
            <a:tailEnd/>
          </a:ln>
        </p:spPr>
      </p:pic>
      <p:sp>
        <p:nvSpPr>
          <p:cNvPr id="6" name="TextBox 5"/>
          <p:cNvSpPr txBox="1"/>
          <p:nvPr/>
        </p:nvSpPr>
        <p:spPr>
          <a:xfrm>
            <a:off x="5762941" y="4114800"/>
            <a:ext cx="1628459" cy="276999"/>
          </a:xfrm>
          <a:prstGeom prst="rect">
            <a:avLst/>
          </a:prstGeom>
          <a:noFill/>
        </p:spPr>
        <p:txBody>
          <a:bodyPr wrap="none" rtlCol="0">
            <a:spAutoFit/>
          </a:bodyPr>
          <a:lstStyle/>
          <a:p>
            <a:r>
              <a:rPr lang="en-US" sz="1200" dirty="0" smtClean="0"/>
              <a:t>David </a:t>
            </a:r>
            <a:r>
              <a:rPr lang="en-US" sz="1200" dirty="0" err="1" smtClean="0"/>
              <a:t>Silvermyr</a:t>
            </a:r>
            <a:r>
              <a:rPr lang="en-US" sz="1200" dirty="0" smtClean="0"/>
              <a:t> (ORNL)</a:t>
            </a:r>
            <a:endParaRPr lang="en-US" sz="1200" dirty="0"/>
          </a:p>
        </p:txBody>
      </p:sp>
      <p:sp>
        <p:nvSpPr>
          <p:cNvPr id="7" name="TextBox 6"/>
          <p:cNvSpPr txBox="1"/>
          <p:nvPr/>
        </p:nvSpPr>
        <p:spPr>
          <a:xfrm>
            <a:off x="762000" y="4495800"/>
            <a:ext cx="7924800" cy="2369880"/>
          </a:xfrm>
          <a:prstGeom prst="rect">
            <a:avLst/>
          </a:prstGeom>
          <a:noFill/>
        </p:spPr>
        <p:txBody>
          <a:bodyPr wrap="square" rtlCol="0">
            <a:spAutoFit/>
          </a:bodyPr>
          <a:lstStyle/>
          <a:p>
            <a:pPr algn="ctr"/>
            <a:r>
              <a:rPr lang="en-US" sz="2400" dirty="0" smtClean="0"/>
              <a:t>ALICE Major Upgrades – </a:t>
            </a:r>
            <a:r>
              <a:rPr lang="en-US" sz="2400" dirty="0" err="1" smtClean="0"/>
              <a:t>Pb+Pb</a:t>
            </a:r>
            <a:r>
              <a:rPr lang="en-US" sz="2400" dirty="0" smtClean="0"/>
              <a:t> 10 nb</a:t>
            </a:r>
            <a:r>
              <a:rPr lang="en-US" sz="2400" baseline="30000" dirty="0" smtClean="0"/>
              <a:t>-1</a:t>
            </a:r>
            <a:r>
              <a:rPr lang="en-US" sz="2400" dirty="0" smtClean="0"/>
              <a:t> =</a:t>
            </a:r>
            <a:r>
              <a:rPr lang="en-US" sz="2400" dirty="0" smtClean="0">
                <a:sym typeface="Wingdings" pitchFamily="2" charset="2"/>
              </a:rPr>
              <a:t> 70 billion </a:t>
            </a:r>
            <a:r>
              <a:rPr lang="en-US" sz="2400" dirty="0" err="1" smtClean="0">
                <a:sym typeface="Wingdings" pitchFamily="2" charset="2"/>
              </a:rPr>
              <a:t>evts</a:t>
            </a:r>
            <a:endParaRPr lang="en-US" sz="2400" dirty="0" smtClean="0"/>
          </a:p>
          <a:p>
            <a:pPr algn="ctr"/>
            <a:endParaRPr lang="en-US" sz="1400" dirty="0" smtClean="0"/>
          </a:p>
          <a:p>
            <a:pPr algn="ctr"/>
            <a:r>
              <a:rPr lang="en-US" sz="2400" dirty="0" smtClean="0"/>
              <a:t>Similar strategy to </a:t>
            </a:r>
            <a:r>
              <a:rPr lang="en-US" sz="2400" dirty="0" err="1" smtClean="0"/>
              <a:t>sPHENIX</a:t>
            </a:r>
            <a:r>
              <a:rPr lang="en-US" sz="2400" dirty="0" smtClean="0"/>
              <a:t> in terms of unbiased data sample</a:t>
            </a:r>
          </a:p>
          <a:p>
            <a:pPr algn="ctr"/>
            <a:r>
              <a:rPr lang="en-US" sz="2400" dirty="0" smtClean="0"/>
              <a:t>Focus different from </a:t>
            </a:r>
            <a:r>
              <a:rPr lang="en-US" sz="2400" dirty="0" err="1" smtClean="0"/>
              <a:t>sPHENIX’s</a:t>
            </a:r>
            <a:r>
              <a:rPr lang="en-US" sz="2400" dirty="0" smtClean="0"/>
              <a:t> on jet physics</a:t>
            </a:r>
          </a:p>
          <a:p>
            <a:pPr algn="ctr"/>
            <a:endParaRPr lang="en-US" sz="1000" dirty="0" smtClean="0">
              <a:sym typeface="Wingdings" pitchFamily="2" charset="2"/>
            </a:endParaRPr>
          </a:p>
          <a:p>
            <a:pPr algn="ctr"/>
            <a:r>
              <a:rPr lang="en-US" sz="2400" dirty="0" smtClean="0">
                <a:sym typeface="Wingdings" pitchFamily="2" charset="2"/>
              </a:rPr>
              <a:t>ATLAS and CMS HI</a:t>
            </a:r>
          </a:p>
          <a:p>
            <a:pPr algn="ctr"/>
            <a:r>
              <a:rPr lang="en-US" sz="2400" dirty="0" smtClean="0">
                <a:sym typeface="Wingdings" pitchFamily="2" charset="2"/>
              </a:rPr>
              <a:t>Data samples 20-30x now</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and LHC Together</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5</a:t>
            </a:fld>
            <a:endParaRPr lang="en-US"/>
          </a:p>
        </p:txBody>
      </p:sp>
      <p:pic>
        <p:nvPicPr>
          <p:cNvPr id="6" name="Picture 4"/>
          <p:cNvPicPr>
            <a:picLocks noChangeAspect="1" noChangeArrowheads="1"/>
          </p:cNvPicPr>
          <p:nvPr/>
        </p:nvPicPr>
        <p:blipFill>
          <a:blip r:embed="rId2" cstate="print"/>
          <a:srcRect l="10277" r="9322" b="18457"/>
          <a:stretch>
            <a:fillRect/>
          </a:stretch>
        </p:blipFill>
        <p:spPr bwMode="auto">
          <a:xfrm>
            <a:off x="3886200" y="3418344"/>
            <a:ext cx="5257800" cy="2819400"/>
          </a:xfrm>
          <a:prstGeom prst="rect">
            <a:avLst/>
          </a:prstGeom>
          <a:noFill/>
          <a:ln w="9525">
            <a:noFill/>
            <a:miter lim="800000"/>
            <a:headEnd/>
            <a:tailEnd/>
          </a:ln>
        </p:spPr>
      </p:pic>
      <p:sp>
        <p:nvSpPr>
          <p:cNvPr id="7" name="TextBox 6"/>
          <p:cNvSpPr txBox="1"/>
          <p:nvPr/>
        </p:nvSpPr>
        <p:spPr>
          <a:xfrm>
            <a:off x="533400" y="903744"/>
            <a:ext cx="8153400" cy="2123658"/>
          </a:xfrm>
          <a:prstGeom prst="rect">
            <a:avLst/>
          </a:prstGeom>
          <a:noFill/>
        </p:spPr>
        <p:txBody>
          <a:bodyPr wrap="square" rtlCol="0">
            <a:spAutoFit/>
          </a:bodyPr>
          <a:lstStyle/>
          <a:p>
            <a:pPr algn="ctr"/>
            <a:r>
              <a:rPr lang="en-US" sz="2400" dirty="0" smtClean="0"/>
              <a:t>It is fundamental to making major (paradigm changing) advances in the field to probe the QGP (through different temperature evolutions) at a range of length scales.</a:t>
            </a:r>
          </a:p>
          <a:p>
            <a:pPr algn="ctr"/>
            <a:endParaRPr lang="en-US" sz="1100" dirty="0" smtClean="0"/>
          </a:p>
          <a:p>
            <a:pPr algn="ctr"/>
            <a:r>
              <a:rPr lang="en-US" sz="2400" dirty="0" smtClean="0">
                <a:solidFill>
                  <a:schemeClr val="tx2"/>
                </a:solidFill>
              </a:rPr>
              <a:t>That program requires </a:t>
            </a:r>
            <a:r>
              <a:rPr lang="en-US" sz="2400" dirty="0" err="1" smtClean="0">
                <a:solidFill>
                  <a:schemeClr val="tx2"/>
                </a:solidFill>
              </a:rPr>
              <a:t>sPHENIX</a:t>
            </a:r>
            <a:r>
              <a:rPr lang="en-US" sz="2400" dirty="0" smtClean="0">
                <a:solidFill>
                  <a:schemeClr val="tx2"/>
                </a:solidFill>
              </a:rPr>
              <a:t> for precision overlapping and unique measurements from both RHIC and LHC</a:t>
            </a:r>
            <a:endParaRPr lang="en-US" sz="2400" dirty="0">
              <a:solidFill>
                <a:schemeClr val="tx2"/>
              </a:solidFill>
            </a:endParaRPr>
          </a:p>
        </p:txBody>
      </p:sp>
      <p:sp>
        <p:nvSpPr>
          <p:cNvPr id="8" name="TextBox 7"/>
          <p:cNvSpPr txBox="1"/>
          <p:nvPr/>
        </p:nvSpPr>
        <p:spPr>
          <a:xfrm>
            <a:off x="228600" y="3570744"/>
            <a:ext cx="3505200" cy="2677656"/>
          </a:xfrm>
          <a:prstGeom prst="rect">
            <a:avLst/>
          </a:prstGeom>
          <a:noFill/>
        </p:spPr>
        <p:txBody>
          <a:bodyPr wrap="square" rtlCol="0">
            <a:spAutoFit/>
          </a:bodyPr>
          <a:lstStyle/>
          <a:p>
            <a:pPr algn="ctr"/>
            <a:r>
              <a:rPr lang="en-US" sz="2400" dirty="0" smtClean="0">
                <a:solidFill>
                  <a:srgbClr val="FF0000"/>
                </a:solidFill>
              </a:rPr>
              <a:t>Kinematic differences also play a major role with </a:t>
            </a:r>
            <a:r>
              <a:rPr lang="en-US" sz="2400" dirty="0" err="1" smtClean="0">
                <a:solidFill>
                  <a:srgbClr val="FF0000"/>
                </a:solidFill>
              </a:rPr>
              <a:t>sPHENIX</a:t>
            </a:r>
            <a:r>
              <a:rPr lang="en-US" sz="2400" dirty="0" smtClean="0">
                <a:solidFill>
                  <a:srgbClr val="FF0000"/>
                </a:solidFill>
              </a:rPr>
              <a:t> changing the data landscape and constraining the underlying physics and QGP properties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with </a:t>
            </a:r>
            <a:r>
              <a:rPr lang="en-US" dirty="0" err="1" smtClean="0"/>
              <a:t>sPHENIX</a:t>
            </a:r>
            <a:r>
              <a:rPr lang="en-US" dirty="0" smtClean="0"/>
              <a:t> and STAR</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6</a:t>
            </a:fld>
            <a:endParaRPr lang="en-US"/>
          </a:p>
        </p:txBody>
      </p:sp>
      <p:sp>
        <p:nvSpPr>
          <p:cNvPr id="6" name="TextBox 5"/>
          <p:cNvSpPr txBox="1"/>
          <p:nvPr/>
        </p:nvSpPr>
        <p:spPr>
          <a:xfrm>
            <a:off x="0" y="685800"/>
            <a:ext cx="9144000" cy="6186309"/>
          </a:xfrm>
          <a:prstGeom prst="rect">
            <a:avLst/>
          </a:prstGeom>
          <a:solidFill>
            <a:schemeClr val="bg1"/>
          </a:solidFill>
          <a:ln>
            <a:solidFill>
              <a:schemeClr val="tx2"/>
            </a:solidFill>
          </a:ln>
        </p:spPr>
        <p:txBody>
          <a:bodyPr wrap="square" rtlCol="0">
            <a:spAutoFit/>
          </a:bodyPr>
          <a:lstStyle/>
          <a:p>
            <a:r>
              <a:rPr lang="en-US" dirty="0" err="1" smtClean="0"/>
              <a:t>sPHENIX</a:t>
            </a:r>
            <a:r>
              <a:rPr lang="en-US" dirty="0" smtClean="0"/>
              <a:t> DAQ bandwidth </a:t>
            </a:r>
            <a:r>
              <a:rPr lang="en-US" b="1" dirty="0" smtClean="0"/>
              <a:t>10 kHz                             </a:t>
            </a:r>
            <a:r>
              <a:rPr lang="en-US" dirty="0" smtClean="0">
                <a:solidFill>
                  <a:schemeClr val="tx2"/>
                </a:solidFill>
              </a:rPr>
              <a:t>STAR DAQ bandwidth </a:t>
            </a:r>
            <a:r>
              <a:rPr lang="en-US" b="1" dirty="0" smtClean="0">
                <a:solidFill>
                  <a:schemeClr val="tx2"/>
                </a:solidFill>
              </a:rPr>
              <a:t>2 kHz</a:t>
            </a:r>
          </a:p>
          <a:p>
            <a:r>
              <a:rPr lang="en-US" dirty="0" err="1" smtClean="0"/>
              <a:t>Deadtimeless</a:t>
            </a:r>
            <a:r>
              <a:rPr lang="en-US" dirty="0" smtClean="0"/>
              <a:t> DAQ                                                     </a:t>
            </a:r>
            <a:r>
              <a:rPr lang="en-US" dirty="0" smtClean="0">
                <a:solidFill>
                  <a:schemeClr val="tx2"/>
                </a:solidFill>
              </a:rPr>
              <a:t>Competition of different trigger priorities</a:t>
            </a:r>
          </a:p>
          <a:p>
            <a:r>
              <a:rPr lang="en-US" dirty="0" smtClean="0"/>
              <a:t>Full digitized calorimeter information for              </a:t>
            </a:r>
            <a:r>
              <a:rPr lang="en-US" dirty="0" err="1" smtClean="0">
                <a:solidFill>
                  <a:schemeClr val="tx2"/>
                </a:solidFill>
              </a:rPr>
              <a:t>EMCal</a:t>
            </a:r>
            <a:r>
              <a:rPr lang="en-US" dirty="0" smtClean="0">
                <a:solidFill>
                  <a:schemeClr val="tx2"/>
                </a:solidFill>
              </a:rPr>
              <a:t> high tower and patch trigger</a:t>
            </a:r>
          </a:p>
          <a:p>
            <a:r>
              <a:rPr lang="en-US" dirty="0" smtClean="0"/>
              <a:t>Level-1 triggered (full flexibility)</a:t>
            </a:r>
          </a:p>
          <a:p>
            <a:endParaRPr lang="en-US" dirty="0"/>
          </a:p>
          <a:p>
            <a:r>
              <a:rPr lang="en-US" dirty="0" err="1" smtClean="0"/>
              <a:t>sPHENIX</a:t>
            </a:r>
            <a:r>
              <a:rPr lang="en-US" dirty="0" smtClean="0"/>
              <a:t> A+A can record </a:t>
            </a:r>
            <a:r>
              <a:rPr lang="en-US" b="1" dirty="0" smtClean="0"/>
              <a:t>50B</a:t>
            </a:r>
            <a:r>
              <a:rPr lang="en-US" dirty="0" smtClean="0"/>
              <a:t> and sample </a:t>
            </a:r>
            <a:r>
              <a:rPr lang="en-US" b="1" dirty="0" smtClean="0"/>
              <a:t>200B</a:t>
            </a:r>
            <a:r>
              <a:rPr lang="en-US" dirty="0" smtClean="0"/>
              <a:t>    </a:t>
            </a:r>
            <a:r>
              <a:rPr lang="en-US" dirty="0" smtClean="0">
                <a:solidFill>
                  <a:schemeClr val="tx2"/>
                </a:solidFill>
              </a:rPr>
              <a:t>Full out MB currently, STAR would record </a:t>
            </a:r>
            <a:r>
              <a:rPr lang="en-US" b="1" dirty="0" smtClean="0">
                <a:solidFill>
                  <a:schemeClr val="tx2"/>
                </a:solidFill>
              </a:rPr>
              <a:t>10B</a:t>
            </a:r>
          </a:p>
          <a:p>
            <a:endParaRPr lang="en-US" dirty="0"/>
          </a:p>
          <a:p>
            <a:r>
              <a:rPr lang="en-US" dirty="0" err="1" smtClean="0"/>
              <a:t>HCal</a:t>
            </a:r>
            <a:r>
              <a:rPr lang="en-US" dirty="0" smtClean="0"/>
              <a:t> enables full jet patch trigger in </a:t>
            </a:r>
            <a:r>
              <a:rPr lang="en-US" dirty="0" err="1" smtClean="0"/>
              <a:t>p+p</a:t>
            </a:r>
            <a:r>
              <a:rPr lang="en-US" dirty="0" smtClean="0"/>
              <a:t>, </a:t>
            </a:r>
            <a:r>
              <a:rPr lang="en-US" dirty="0" err="1" smtClean="0"/>
              <a:t>p+A</a:t>
            </a:r>
            <a:r>
              <a:rPr lang="en-US" dirty="0" smtClean="0"/>
              <a:t>      </a:t>
            </a:r>
            <a:r>
              <a:rPr lang="en-US" dirty="0" smtClean="0">
                <a:solidFill>
                  <a:schemeClr val="tx2"/>
                </a:solidFill>
              </a:rPr>
              <a:t>Utilizes </a:t>
            </a:r>
            <a:r>
              <a:rPr lang="en-US" dirty="0" err="1" smtClean="0">
                <a:solidFill>
                  <a:schemeClr val="tx2"/>
                </a:solidFill>
              </a:rPr>
              <a:t>EMCal</a:t>
            </a:r>
            <a:r>
              <a:rPr lang="en-US" dirty="0" smtClean="0">
                <a:solidFill>
                  <a:schemeClr val="tx2"/>
                </a:solidFill>
              </a:rPr>
              <a:t> trigger in </a:t>
            </a:r>
            <a:r>
              <a:rPr lang="en-US" dirty="0" err="1" smtClean="0">
                <a:solidFill>
                  <a:schemeClr val="tx2"/>
                </a:solidFill>
              </a:rPr>
              <a:t>p+p</a:t>
            </a:r>
            <a:r>
              <a:rPr lang="en-US" dirty="0" smtClean="0">
                <a:solidFill>
                  <a:schemeClr val="tx2"/>
                </a:solidFill>
              </a:rPr>
              <a:t>, </a:t>
            </a:r>
            <a:r>
              <a:rPr lang="en-US" dirty="0" err="1" smtClean="0">
                <a:solidFill>
                  <a:schemeClr val="tx2"/>
                </a:solidFill>
              </a:rPr>
              <a:t>p+A</a:t>
            </a:r>
            <a:r>
              <a:rPr lang="en-US" dirty="0" smtClean="0">
                <a:solidFill>
                  <a:schemeClr val="tx2"/>
                </a:solidFill>
              </a:rPr>
              <a:t> and A+A</a:t>
            </a:r>
          </a:p>
          <a:p>
            <a:r>
              <a:rPr lang="en-US" dirty="0" err="1" smtClean="0"/>
              <a:t>HCal</a:t>
            </a:r>
            <a:r>
              <a:rPr lang="en-US" dirty="0" smtClean="0"/>
              <a:t>  enables fragmentation function measure </a:t>
            </a:r>
          </a:p>
          <a:p>
            <a:r>
              <a:rPr lang="en-US" dirty="0" smtClean="0"/>
              <a:t>with p and E independent </a:t>
            </a:r>
          </a:p>
          <a:p>
            <a:r>
              <a:rPr lang="en-US" dirty="0" err="1" smtClean="0"/>
              <a:t>HCal</a:t>
            </a:r>
            <a:r>
              <a:rPr lang="en-US" dirty="0" smtClean="0"/>
              <a:t> enables charged </a:t>
            </a:r>
            <a:r>
              <a:rPr lang="en-US" dirty="0" err="1" smtClean="0"/>
              <a:t>hadron</a:t>
            </a:r>
            <a:r>
              <a:rPr lang="en-US" dirty="0" smtClean="0"/>
              <a:t> triggering</a:t>
            </a:r>
          </a:p>
          <a:p>
            <a:r>
              <a:rPr lang="en-US" dirty="0" err="1" smtClean="0"/>
              <a:t>HCal</a:t>
            </a:r>
            <a:r>
              <a:rPr lang="en-US" dirty="0" smtClean="0"/>
              <a:t> enables good photon isolation cuts               </a:t>
            </a:r>
            <a:r>
              <a:rPr lang="en-US" dirty="0" smtClean="0">
                <a:solidFill>
                  <a:schemeClr val="tx2"/>
                </a:solidFill>
              </a:rPr>
              <a:t>Utilizes </a:t>
            </a:r>
            <a:r>
              <a:rPr lang="en-US" dirty="0" err="1" smtClean="0">
                <a:solidFill>
                  <a:schemeClr val="tx2"/>
                </a:solidFill>
              </a:rPr>
              <a:t>EmCal</a:t>
            </a:r>
            <a:r>
              <a:rPr lang="en-US" dirty="0" smtClean="0">
                <a:solidFill>
                  <a:schemeClr val="tx2"/>
                </a:solidFill>
              </a:rPr>
              <a:t> and Tracks </a:t>
            </a:r>
          </a:p>
          <a:p>
            <a:r>
              <a:rPr lang="en-US" dirty="0" err="1" smtClean="0"/>
              <a:t>HCal</a:t>
            </a:r>
            <a:r>
              <a:rPr lang="en-US" dirty="0" smtClean="0"/>
              <a:t> rejects electron backgrounds                          </a:t>
            </a:r>
            <a:r>
              <a:rPr lang="en-US" dirty="0" smtClean="0">
                <a:solidFill>
                  <a:schemeClr val="tx2"/>
                </a:solidFill>
              </a:rPr>
              <a:t>Electron ID with TPC, TOF, </a:t>
            </a:r>
            <a:r>
              <a:rPr lang="en-US" dirty="0" err="1" smtClean="0">
                <a:solidFill>
                  <a:schemeClr val="tx2"/>
                </a:solidFill>
              </a:rPr>
              <a:t>EMCal</a:t>
            </a:r>
            <a:endParaRPr lang="en-US" dirty="0" smtClean="0">
              <a:solidFill>
                <a:schemeClr val="tx2"/>
              </a:solidFill>
            </a:endParaRPr>
          </a:p>
          <a:p>
            <a:r>
              <a:rPr lang="en-US" dirty="0" err="1" smtClean="0"/>
              <a:t>HCal</a:t>
            </a:r>
            <a:r>
              <a:rPr lang="en-US" dirty="0" smtClean="0"/>
              <a:t> acts as magnetic flux return</a:t>
            </a:r>
          </a:p>
          <a:p>
            <a:r>
              <a:rPr lang="en-US" dirty="0" err="1" smtClean="0"/>
              <a:t>HCal</a:t>
            </a:r>
            <a:r>
              <a:rPr lang="en-US" dirty="0" smtClean="0"/>
              <a:t> in detector with tracking – both ATLAS/       </a:t>
            </a:r>
            <a:r>
              <a:rPr lang="en-US" dirty="0" smtClean="0">
                <a:solidFill>
                  <a:schemeClr val="tx2"/>
                </a:solidFill>
              </a:rPr>
              <a:t>Only STAR/ALICE jet types</a:t>
            </a:r>
          </a:p>
          <a:p>
            <a:r>
              <a:rPr lang="en-US" dirty="0" smtClean="0"/>
              <a:t>CMS jets and STAR/ALICE jets for comparison</a:t>
            </a:r>
          </a:p>
          <a:p>
            <a:r>
              <a:rPr lang="en-US" dirty="0" smtClean="0"/>
              <a:t>Upsilon large acceptance and mass resolution    </a:t>
            </a:r>
            <a:r>
              <a:rPr lang="en-US" dirty="0" smtClean="0">
                <a:solidFill>
                  <a:schemeClr val="tx2"/>
                </a:solidFill>
              </a:rPr>
              <a:t>STAR MTD 1/7 of acceptance, lower resolution</a:t>
            </a:r>
          </a:p>
          <a:p>
            <a:endParaRPr lang="en-US" dirty="0"/>
          </a:p>
          <a:p>
            <a:pPr>
              <a:buFont typeface="Arial" charset="0"/>
              <a:buChar char="•"/>
            </a:pPr>
            <a:r>
              <a:rPr lang="en-US" dirty="0" err="1" smtClean="0">
                <a:solidFill>
                  <a:srgbClr val="FF0000"/>
                </a:solidFill>
              </a:rPr>
              <a:t>sPHENIX</a:t>
            </a:r>
            <a:r>
              <a:rPr lang="en-US" dirty="0" smtClean="0">
                <a:solidFill>
                  <a:srgbClr val="FF0000"/>
                </a:solidFill>
              </a:rPr>
              <a:t> huge data sample with jets with very good statistics in the energy range 20-70 </a:t>
            </a:r>
            <a:r>
              <a:rPr lang="en-US" dirty="0" err="1" smtClean="0">
                <a:solidFill>
                  <a:srgbClr val="FF0000"/>
                </a:solidFill>
              </a:rPr>
              <a:t>GeV</a:t>
            </a:r>
            <a:r>
              <a:rPr lang="en-US" dirty="0" smtClean="0">
                <a:solidFill>
                  <a:srgbClr val="FF0000"/>
                </a:solidFill>
              </a:rPr>
              <a:t>, includes key overlap with LHC jet range and methods</a:t>
            </a:r>
          </a:p>
          <a:p>
            <a:pPr>
              <a:buFont typeface="Arial" charset="0"/>
              <a:buChar char="•"/>
            </a:pPr>
            <a:r>
              <a:rPr lang="en-US" dirty="0" err="1" smtClean="0">
                <a:solidFill>
                  <a:srgbClr val="FF0000"/>
                </a:solidFill>
              </a:rPr>
              <a:t>HCal</a:t>
            </a:r>
            <a:r>
              <a:rPr lang="en-US" dirty="0" smtClean="0">
                <a:solidFill>
                  <a:srgbClr val="FF0000"/>
                </a:solidFill>
              </a:rPr>
              <a:t> resolution best in upper range, </a:t>
            </a:r>
            <a:r>
              <a:rPr lang="en-US" dirty="0" err="1" smtClean="0">
                <a:solidFill>
                  <a:srgbClr val="FF0000"/>
                </a:solidFill>
              </a:rPr>
              <a:t>sPHENIX</a:t>
            </a:r>
            <a:r>
              <a:rPr lang="en-US" dirty="0" smtClean="0">
                <a:solidFill>
                  <a:srgbClr val="FF0000"/>
                </a:solidFill>
              </a:rPr>
              <a:t> uniquely enables FF measurement, enables to dial the surface engineering bias to do full tomography</a:t>
            </a:r>
          </a:p>
        </p:txBody>
      </p:sp>
      <p:cxnSp>
        <p:nvCxnSpPr>
          <p:cNvPr id="7" name="Straight Connector 6"/>
          <p:cNvCxnSpPr/>
          <p:nvPr/>
        </p:nvCxnSpPr>
        <p:spPr>
          <a:xfrm rot="5400000">
            <a:off x="2057400" y="3124200"/>
            <a:ext cx="487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5626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Proton+Nucleus</a:t>
            </a:r>
            <a:r>
              <a:rPr lang="en-US" dirty="0" smtClean="0"/>
              <a:t> Surprises</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7</a:t>
            </a:fld>
            <a:endParaRPr lang="en-US"/>
          </a:p>
        </p:txBody>
      </p:sp>
      <p:sp>
        <p:nvSpPr>
          <p:cNvPr id="5" name="TextBox 4"/>
          <p:cNvSpPr txBox="1"/>
          <p:nvPr/>
        </p:nvSpPr>
        <p:spPr>
          <a:xfrm>
            <a:off x="341116" y="762000"/>
            <a:ext cx="8657755" cy="1200329"/>
          </a:xfrm>
          <a:prstGeom prst="rect">
            <a:avLst/>
          </a:prstGeom>
          <a:noFill/>
        </p:spPr>
        <p:txBody>
          <a:bodyPr wrap="none" rtlCol="0">
            <a:spAutoFit/>
          </a:bodyPr>
          <a:lstStyle/>
          <a:p>
            <a:pPr algn="ctr"/>
            <a:r>
              <a:rPr lang="en-US" sz="2400" dirty="0" err="1" smtClean="0"/>
              <a:t>sPHENIX</a:t>
            </a:r>
            <a:r>
              <a:rPr lang="en-US" sz="2400" dirty="0" smtClean="0"/>
              <a:t> provides discriminating power on </a:t>
            </a:r>
            <a:r>
              <a:rPr lang="en-US" sz="2400" dirty="0" err="1" smtClean="0"/>
              <a:t>p+A</a:t>
            </a:r>
            <a:r>
              <a:rPr lang="en-US" sz="2400" dirty="0" smtClean="0"/>
              <a:t> physics explanations</a:t>
            </a:r>
          </a:p>
          <a:p>
            <a:pPr algn="ctr"/>
            <a:endParaRPr lang="en-US" sz="2400" dirty="0" smtClean="0"/>
          </a:p>
          <a:p>
            <a:pPr algn="ctr"/>
            <a:r>
              <a:rPr lang="en-US" sz="2400" dirty="0" smtClean="0"/>
              <a:t>Enabled by </a:t>
            </a:r>
            <a:r>
              <a:rPr lang="en-US" sz="2400" dirty="0" err="1" smtClean="0"/>
              <a:t>p+p</a:t>
            </a:r>
            <a:r>
              <a:rPr lang="en-US" sz="2400" dirty="0" smtClean="0"/>
              <a:t>/</a:t>
            </a:r>
            <a:r>
              <a:rPr lang="en-US" sz="2400" dirty="0" err="1" smtClean="0"/>
              <a:t>p+A</a:t>
            </a:r>
            <a:r>
              <a:rPr lang="en-US" sz="2400" dirty="0" smtClean="0"/>
              <a:t> </a:t>
            </a:r>
            <a:r>
              <a:rPr lang="en-US" sz="2400" dirty="0" err="1" smtClean="0"/>
              <a:t>Hcal</a:t>
            </a:r>
            <a:r>
              <a:rPr lang="en-US" sz="2400" dirty="0" smtClean="0"/>
              <a:t> triggering (as done in CMS for example) </a:t>
            </a:r>
          </a:p>
        </p:txBody>
      </p:sp>
      <p:pic>
        <p:nvPicPr>
          <p:cNvPr id="201730" name="Picture 2"/>
          <p:cNvPicPr>
            <a:picLocks noChangeAspect="1" noChangeArrowheads="1"/>
          </p:cNvPicPr>
          <p:nvPr/>
        </p:nvPicPr>
        <p:blipFill>
          <a:blip r:embed="rId2" cstate="print"/>
          <a:srcRect/>
          <a:stretch>
            <a:fillRect/>
          </a:stretch>
        </p:blipFill>
        <p:spPr bwMode="auto">
          <a:xfrm>
            <a:off x="660638" y="2209800"/>
            <a:ext cx="3606562" cy="3581400"/>
          </a:xfrm>
          <a:prstGeom prst="rect">
            <a:avLst/>
          </a:prstGeom>
          <a:noFill/>
          <a:ln w="9525">
            <a:noFill/>
            <a:miter lim="800000"/>
            <a:headEnd/>
            <a:tailEnd/>
          </a:ln>
        </p:spPr>
      </p:pic>
      <p:pic>
        <p:nvPicPr>
          <p:cNvPr id="179201" name="Picture 1"/>
          <p:cNvPicPr>
            <a:picLocks noChangeAspect="1" noChangeArrowheads="1"/>
          </p:cNvPicPr>
          <p:nvPr/>
        </p:nvPicPr>
        <p:blipFill>
          <a:blip r:embed="rId3" cstate="print"/>
          <a:srcRect l="9370" t="22917" r="47291" b="11458"/>
          <a:stretch>
            <a:fillRect/>
          </a:stretch>
        </p:blipFill>
        <p:spPr bwMode="auto">
          <a:xfrm>
            <a:off x="4724400" y="2362200"/>
            <a:ext cx="3848705" cy="3276600"/>
          </a:xfrm>
          <a:prstGeom prst="rect">
            <a:avLst/>
          </a:prstGeom>
          <a:noFill/>
          <a:ln w="9525">
            <a:noFill/>
            <a:miter lim="800000"/>
            <a:headEnd/>
            <a:tailEnd/>
          </a:ln>
        </p:spPr>
      </p:pic>
      <p:sp>
        <p:nvSpPr>
          <p:cNvPr id="7" name="TextBox 6"/>
          <p:cNvSpPr txBox="1"/>
          <p:nvPr/>
        </p:nvSpPr>
        <p:spPr>
          <a:xfrm rot="16200000">
            <a:off x="4248182" y="3421649"/>
            <a:ext cx="559769" cy="369332"/>
          </a:xfrm>
          <a:prstGeom prst="rect">
            <a:avLst/>
          </a:prstGeom>
          <a:noFill/>
        </p:spPr>
        <p:txBody>
          <a:bodyPr wrap="square" rtlCol="0">
            <a:spAutoFit/>
          </a:bodyPr>
          <a:lstStyle/>
          <a:p>
            <a:r>
              <a:rPr lang="en-US" dirty="0" err="1" smtClean="0"/>
              <a:t>R</a:t>
            </a:r>
            <a:r>
              <a:rPr lang="en-US" baseline="-25000" dirty="0" err="1" smtClean="0"/>
              <a:t>pAu</a:t>
            </a:r>
            <a:endParaRPr lang="en-US" baseline="-25000" dirty="0"/>
          </a:p>
        </p:txBody>
      </p:sp>
      <p:pic>
        <p:nvPicPr>
          <p:cNvPr id="8" name="Picture 7" descr="sPHENIX_front.jpg"/>
          <p:cNvPicPr>
            <a:picLocks noChangeAspect="1"/>
          </p:cNvPicPr>
          <p:nvPr/>
        </p:nvPicPr>
        <p:blipFill>
          <a:blip r:embed="rId4" cstate="print"/>
          <a:stretch>
            <a:fillRect/>
          </a:stretch>
        </p:blipFill>
        <p:spPr>
          <a:xfrm>
            <a:off x="5181600" y="2514600"/>
            <a:ext cx="1447800" cy="440050"/>
          </a:xfrm>
          <a:prstGeom prst="rect">
            <a:avLst/>
          </a:prstGeom>
        </p:spPr>
      </p:pic>
      <p:sp>
        <p:nvSpPr>
          <p:cNvPr id="9" name="TextBox 8"/>
          <p:cNvSpPr txBox="1"/>
          <p:nvPr/>
        </p:nvSpPr>
        <p:spPr>
          <a:xfrm>
            <a:off x="1744726" y="5943600"/>
            <a:ext cx="5646674" cy="461665"/>
          </a:xfrm>
          <a:prstGeom prst="rect">
            <a:avLst/>
          </a:prstGeom>
          <a:noFill/>
        </p:spPr>
        <p:txBody>
          <a:bodyPr wrap="none" rtlCol="0">
            <a:spAutoFit/>
          </a:bodyPr>
          <a:lstStyle/>
          <a:p>
            <a:r>
              <a:rPr lang="en-US" sz="2400" dirty="0" err="1" smtClean="0"/>
              <a:t>sPHENIX</a:t>
            </a:r>
            <a:r>
              <a:rPr lang="en-US" sz="2400" dirty="0" smtClean="0"/>
              <a:t> covers up to very high </a:t>
            </a:r>
            <a:r>
              <a:rPr lang="en-US" sz="2400" dirty="0" err="1" smtClean="0"/>
              <a:t>Bjorken</a:t>
            </a:r>
            <a:r>
              <a:rPr lang="en-US" sz="2400" dirty="0" smtClean="0"/>
              <a:t> x</a:t>
            </a:r>
            <a:r>
              <a:rPr lang="en-US" sz="2400" baseline="-25000" dirty="0" smtClean="0"/>
              <a:t>2</a:t>
            </a:r>
            <a:r>
              <a:rPr lang="en-US" sz="2400" dirty="0" smtClean="0"/>
              <a:t>.  </a:t>
            </a:r>
            <a:endParaRPr lang="en-US" sz="2400" dirty="0"/>
          </a:p>
        </p:txBody>
      </p:sp>
      <p:sp>
        <p:nvSpPr>
          <p:cNvPr id="10" name="TextBox 9"/>
          <p:cNvSpPr txBox="1"/>
          <p:nvPr/>
        </p:nvSpPr>
        <p:spPr>
          <a:xfrm>
            <a:off x="3503221" y="2450068"/>
            <a:ext cx="992579" cy="369332"/>
          </a:xfrm>
          <a:prstGeom prst="rect">
            <a:avLst/>
          </a:prstGeom>
          <a:solidFill>
            <a:schemeClr val="bg1"/>
          </a:solidFill>
          <a:ln>
            <a:solidFill>
              <a:schemeClr val="tx1"/>
            </a:solidFill>
          </a:ln>
        </p:spPr>
        <p:txBody>
          <a:bodyPr wrap="none" rtlCol="0">
            <a:spAutoFit/>
          </a:bodyPr>
          <a:lstStyle/>
          <a:p>
            <a:r>
              <a:rPr lang="en-US" dirty="0" smtClean="0"/>
              <a:t>x</a:t>
            </a:r>
            <a:r>
              <a:rPr lang="en-US" baseline="-25000" dirty="0" smtClean="0"/>
              <a:t>2</a:t>
            </a:r>
            <a:r>
              <a:rPr lang="en-US" dirty="0" smtClean="0"/>
              <a:t> ~ 0.06</a:t>
            </a:r>
            <a:endParaRPr lang="en-US" dirty="0"/>
          </a:p>
        </p:txBody>
      </p:sp>
      <p:sp>
        <p:nvSpPr>
          <p:cNvPr id="11" name="TextBox 10"/>
          <p:cNvSpPr txBox="1"/>
          <p:nvPr/>
        </p:nvSpPr>
        <p:spPr>
          <a:xfrm>
            <a:off x="7848600" y="3135868"/>
            <a:ext cx="875561" cy="369332"/>
          </a:xfrm>
          <a:prstGeom prst="rect">
            <a:avLst/>
          </a:prstGeom>
          <a:solidFill>
            <a:schemeClr val="bg1"/>
          </a:solidFill>
          <a:ln>
            <a:solidFill>
              <a:schemeClr val="tx1"/>
            </a:solidFill>
          </a:ln>
        </p:spPr>
        <p:txBody>
          <a:bodyPr wrap="none" rtlCol="0">
            <a:spAutoFit/>
          </a:bodyPr>
          <a:lstStyle/>
          <a:p>
            <a:r>
              <a:rPr lang="en-US" dirty="0" smtClean="0"/>
              <a:t>x</a:t>
            </a:r>
            <a:r>
              <a:rPr lang="en-US" baseline="-25000" dirty="0" smtClean="0"/>
              <a:t>2</a:t>
            </a:r>
            <a:r>
              <a:rPr lang="en-US" dirty="0" smtClean="0"/>
              <a:t> ~ 0.6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Measurement Example</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8</a:t>
            </a:fld>
            <a:endParaRPr lang="en-US"/>
          </a:p>
        </p:txBody>
      </p:sp>
      <p:pic>
        <p:nvPicPr>
          <p:cNvPr id="6" name="Picture 2"/>
          <p:cNvPicPr>
            <a:picLocks noChangeAspect="1" noChangeArrowheads="1"/>
          </p:cNvPicPr>
          <p:nvPr/>
        </p:nvPicPr>
        <p:blipFill>
          <a:blip r:embed="rId2" cstate="print"/>
          <a:srcRect/>
          <a:stretch>
            <a:fillRect/>
          </a:stretch>
        </p:blipFill>
        <p:spPr bwMode="auto">
          <a:xfrm>
            <a:off x="1" y="2514600"/>
            <a:ext cx="5448993" cy="43434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t="14737" r="49059" b="20000"/>
          <a:stretch>
            <a:fillRect/>
          </a:stretch>
        </p:blipFill>
        <p:spPr bwMode="auto">
          <a:xfrm>
            <a:off x="6248400" y="994064"/>
            <a:ext cx="2590800" cy="1825336"/>
          </a:xfrm>
          <a:prstGeom prst="rect">
            <a:avLst/>
          </a:prstGeom>
          <a:noFill/>
          <a:ln w="9525">
            <a:noFill/>
            <a:miter lim="800000"/>
            <a:headEnd/>
            <a:tailEnd/>
          </a:ln>
        </p:spPr>
      </p:pic>
      <p:sp>
        <p:nvSpPr>
          <p:cNvPr id="9" name="TextBox 8"/>
          <p:cNvSpPr txBox="1"/>
          <p:nvPr/>
        </p:nvSpPr>
        <p:spPr>
          <a:xfrm>
            <a:off x="152400" y="762000"/>
            <a:ext cx="7543800" cy="1846659"/>
          </a:xfrm>
          <a:prstGeom prst="rect">
            <a:avLst/>
          </a:prstGeom>
          <a:noFill/>
        </p:spPr>
        <p:txBody>
          <a:bodyPr wrap="square" rtlCol="0">
            <a:spAutoFit/>
          </a:bodyPr>
          <a:lstStyle/>
          <a:p>
            <a:r>
              <a:rPr lang="en-US" sz="2400" dirty="0" smtClean="0">
                <a:solidFill>
                  <a:schemeClr val="accent1"/>
                </a:solidFill>
              </a:rPr>
              <a:t>Predictions that Fragmentation Function D(z) = p / </a:t>
            </a:r>
            <a:r>
              <a:rPr lang="en-US" sz="2400" dirty="0" err="1" smtClean="0">
                <a:solidFill>
                  <a:schemeClr val="accent1"/>
                </a:solidFill>
              </a:rPr>
              <a:t>E</a:t>
            </a:r>
            <a:r>
              <a:rPr lang="en-US" sz="2400" baseline="-25000" dirty="0" err="1" smtClean="0">
                <a:solidFill>
                  <a:schemeClr val="accent1"/>
                </a:solidFill>
              </a:rPr>
              <a:t>parton</a:t>
            </a:r>
            <a:r>
              <a:rPr lang="en-US" sz="2400" dirty="0" smtClean="0">
                <a:solidFill>
                  <a:schemeClr val="accent1"/>
                </a:solidFill>
              </a:rPr>
              <a:t> will have dramatic high-z suppression</a:t>
            </a:r>
          </a:p>
          <a:p>
            <a:endParaRPr lang="en-US" sz="1400" dirty="0" smtClean="0">
              <a:solidFill>
                <a:schemeClr val="accent1"/>
              </a:solidFill>
            </a:endParaRPr>
          </a:p>
          <a:p>
            <a:r>
              <a:rPr lang="en-US" sz="2400" dirty="0" smtClean="0"/>
              <a:t>If </a:t>
            </a:r>
            <a:r>
              <a:rPr lang="en-US" sz="2400" dirty="0" err="1" smtClean="0"/>
              <a:t>E</a:t>
            </a:r>
            <a:r>
              <a:rPr lang="en-US" sz="2400" baseline="-25000" dirty="0" err="1" smtClean="0"/>
              <a:t>jet</a:t>
            </a:r>
            <a:r>
              <a:rPr lang="en-US" sz="2400" dirty="0" smtClean="0"/>
              <a:t> &lt; </a:t>
            </a:r>
            <a:r>
              <a:rPr lang="en-US" sz="2400" dirty="0" err="1" smtClean="0"/>
              <a:t>E</a:t>
            </a:r>
            <a:r>
              <a:rPr lang="en-US" sz="2400" baseline="-25000" dirty="0" err="1" smtClean="0"/>
              <a:t>parton</a:t>
            </a:r>
            <a:r>
              <a:rPr lang="en-US" sz="2400" dirty="0" smtClean="0"/>
              <a:t> in A+A due to out of cone radiation or </a:t>
            </a:r>
          </a:p>
          <a:p>
            <a:r>
              <a:rPr lang="en-US" sz="2400" dirty="0" smtClean="0"/>
              <a:t>medium excitation or … then shifting z denominator</a:t>
            </a:r>
            <a:endParaRPr lang="en-US" sz="2400" dirty="0"/>
          </a:p>
        </p:txBody>
      </p:sp>
      <p:sp>
        <p:nvSpPr>
          <p:cNvPr id="10" name="TextBox 9"/>
          <p:cNvSpPr txBox="1"/>
          <p:nvPr/>
        </p:nvSpPr>
        <p:spPr>
          <a:xfrm>
            <a:off x="5486400" y="2895600"/>
            <a:ext cx="3429000" cy="3847207"/>
          </a:xfrm>
          <a:prstGeom prst="rect">
            <a:avLst/>
          </a:prstGeom>
          <a:noFill/>
          <a:ln>
            <a:solidFill>
              <a:schemeClr val="tx1"/>
            </a:solidFill>
          </a:ln>
        </p:spPr>
        <p:txBody>
          <a:bodyPr wrap="square" rtlCol="0">
            <a:spAutoFit/>
          </a:bodyPr>
          <a:lstStyle/>
          <a:p>
            <a:pPr algn="ctr"/>
            <a:r>
              <a:rPr lang="en-US" sz="2400" dirty="0" err="1" smtClean="0">
                <a:solidFill>
                  <a:srgbClr val="FF0000"/>
                </a:solidFill>
              </a:rPr>
              <a:t>sPHENIX</a:t>
            </a:r>
            <a:r>
              <a:rPr lang="en-US" sz="2400" dirty="0" smtClean="0">
                <a:solidFill>
                  <a:srgbClr val="FF0000"/>
                </a:solidFill>
              </a:rPr>
              <a:t> enables precision measurement</a:t>
            </a:r>
          </a:p>
          <a:p>
            <a:pPr algn="ctr"/>
            <a:endParaRPr lang="en-US" sz="1400" dirty="0" smtClean="0">
              <a:solidFill>
                <a:srgbClr val="FF0000"/>
              </a:solidFill>
            </a:endParaRPr>
          </a:p>
          <a:p>
            <a:pPr algn="ctr"/>
            <a:r>
              <a:rPr lang="en-US" sz="2400" dirty="0" smtClean="0">
                <a:solidFill>
                  <a:srgbClr val="FF0000"/>
                </a:solidFill>
              </a:rPr>
              <a:t>Cannot be done otherwise at RHIC</a:t>
            </a:r>
          </a:p>
          <a:p>
            <a:pPr algn="ctr"/>
            <a:endParaRPr lang="en-US" sz="1400" dirty="0" smtClean="0">
              <a:solidFill>
                <a:srgbClr val="FF0000"/>
              </a:solidFill>
            </a:endParaRPr>
          </a:p>
          <a:p>
            <a:pPr algn="ctr"/>
            <a:r>
              <a:rPr lang="en-US" sz="2400" dirty="0" smtClean="0">
                <a:solidFill>
                  <a:srgbClr val="FF0000"/>
                </a:solidFill>
              </a:rPr>
              <a:t>Coupled with precision measure at LHC across different jet energies and different QGP couplings </a:t>
            </a:r>
            <a:r>
              <a:rPr lang="en-US" sz="2400" dirty="0" smtClean="0">
                <a:solidFill>
                  <a:srgbClr val="FF0000"/>
                </a:solidFill>
                <a:sym typeface="Wingdings" pitchFamily="2" charset="2"/>
              </a:rPr>
              <a:t>Definitive Answers</a:t>
            </a:r>
            <a:endParaRPr lang="en-US" sz="2400" dirty="0" smtClean="0">
              <a:solidFill>
                <a:srgbClr val="FF0000"/>
              </a:solidFill>
            </a:endParaRPr>
          </a:p>
        </p:txBody>
      </p:sp>
      <p:pic>
        <p:nvPicPr>
          <p:cNvPr id="11" name="Picture 10" descr="sPHENIX_front.jpg"/>
          <p:cNvPicPr>
            <a:picLocks noChangeAspect="1"/>
          </p:cNvPicPr>
          <p:nvPr/>
        </p:nvPicPr>
        <p:blipFill>
          <a:blip r:embed="rId4" cstate="print"/>
          <a:stretch>
            <a:fillRect/>
          </a:stretch>
        </p:blipFill>
        <p:spPr>
          <a:xfrm>
            <a:off x="685800" y="2819400"/>
            <a:ext cx="762000" cy="231605"/>
          </a:xfrm>
          <a:prstGeom prst="rect">
            <a:avLst/>
          </a:prstGeom>
        </p:spPr>
      </p:pic>
      <p:sp>
        <p:nvSpPr>
          <p:cNvPr id="12" name="TextBox 11"/>
          <p:cNvSpPr txBox="1"/>
          <p:nvPr/>
        </p:nvSpPr>
        <p:spPr>
          <a:xfrm>
            <a:off x="1447800" y="6123801"/>
            <a:ext cx="1204176" cy="276999"/>
          </a:xfrm>
          <a:prstGeom prst="rect">
            <a:avLst/>
          </a:prstGeom>
          <a:noFill/>
        </p:spPr>
        <p:txBody>
          <a:bodyPr wrap="none" rtlCol="0">
            <a:spAutoFit/>
          </a:bodyPr>
          <a:lstStyle/>
          <a:p>
            <a:r>
              <a:rPr lang="en-US" sz="1200" dirty="0" smtClean="0">
                <a:solidFill>
                  <a:schemeClr val="accent1"/>
                </a:solidFill>
              </a:rPr>
              <a:t>arXiv:0710.3073</a:t>
            </a:r>
            <a:endParaRPr lang="en-US" sz="1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Upsilon Look Forward</a:t>
            </a:r>
            <a:endParaRPr lang="en-US" dirty="0"/>
          </a:p>
        </p:txBody>
      </p:sp>
      <p:sp>
        <p:nvSpPr>
          <p:cNvPr id="4" name="Slide Number Placeholder 3"/>
          <p:cNvSpPr>
            <a:spLocks noGrp="1"/>
          </p:cNvSpPr>
          <p:nvPr>
            <p:ph type="sldNum" sz="quarter" idx="12"/>
          </p:nvPr>
        </p:nvSpPr>
        <p:spPr/>
        <p:txBody>
          <a:bodyPr/>
          <a:lstStyle/>
          <a:p>
            <a:fld id="{29097ED8-C353-4ECF-B1C2-D4A41D5022BE}" type="slidenum">
              <a:rPr lang="en-US" smtClean="0"/>
              <a:pPr/>
              <a:t>9</a:t>
            </a:fld>
            <a:endParaRPr lang="en-US"/>
          </a:p>
        </p:txBody>
      </p:sp>
      <p:pic>
        <p:nvPicPr>
          <p:cNvPr id="180225" name="Picture 1" descr="C:\Users\nagle\AppData\Local\Temp\inclusive_raa_strickland_curves_200GeV_AuAu_etas2.png"/>
          <p:cNvPicPr>
            <a:picLocks noChangeAspect="1" noChangeArrowheads="1"/>
          </p:cNvPicPr>
          <p:nvPr/>
        </p:nvPicPr>
        <p:blipFill>
          <a:blip r:embed="rId2" cstate="print"/>
          <a:srcRect/>
          <a:stretch>
            <a:fillRect/>
          </a:stretch>
        </p:blipFill>
        <p:spPr bwMode="auto">
          <a:xfrm>
            <a:off x="5243565" y="3276600"/>
            <a:ext cx="3915926" cy="3581400"/>
          </a:xfrm>
          <a:prstGeom prst="rect">
            <a:avLst/>
          </a:prstGeom>
          <a:noFill/>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70003"/>
            <a:ext cx="3733800" cy="3836965"/>
          </a:xfrm>
          <a:prstGeom prst="rect">
            <a:avLst/>
          </a:prstGeom>
          <a:noFill/>
          <a:ln w="12700" cap="flat">
            <a:noFill/>
            <a:miter lim="800000"/>
            <a:headEnd/>
            <a:tailEnd/>
          </a:ln>
        </p:spPr>
      </p:pic>
      <p:sp>
        <p:nvSpPr>
          <p:cNvPr id="10" name="TextBox 9"/>
          <p:cNvSpPr txBox="1"/>
          <p:nvPr/>
        </p:nvSpPr>
        <p:spPr>
          <a:xfrm>
            <a:off x="7772400" y="914400"/>
            <a:ext cx="1178856" cy="1569660"/>
          </a:xfrm>
          <a:prstGeom prst="rect">
            <a:avLst/>
          </a:prstGeom>
          <a:noFill/>
        </p:spPr>
        <p:txBody>
          <a:bodyPr wrap="square" rtlCol="0">
            <a:spAutoFit/>
          </a:bodyPr>
          <a:lstStyle/>
          <a:p>
            <a:pPr algn="ctr"/>
            <a:r>
              <a:rPr lang="en-US" sz="2400" dirty="0" smtClean="0"/>
              <a:t>Current RHIC &amp; LHC Picture</a:t>
            </a:r>
            <a:endParaRPr lang="en-US" sz="2400" dirty="0"/>
          </a:p>
        </p:txBody>
      </p:sp>
      <p:pic>
        <p:nvPicPr>
          <p:cNvPr id="11" name="Picture 10" descr="sPHENIX_front.jpg"/>
          <p:cNvPicPr>
            <a:picLocks noChangeAspect="1"/>
          </p:cNvPicPr>
          <p:nvPr/>
        </p:nvPicPr>
        <p:blipFill>
          <a:blip r:embed="rId4" cstate="print"/>
          <a:stretch>
            <a:fillRect/>
          </a:stretch>
        </p:blipFill>
        <p:spPr>
          <a:xfrm>
            <a:off x="7814280" y="4343400"/>
            <a:ext cx="872520" cy="265197"/>
          </a:xfrm>
          <a:prstGeom prst="rect">
            <a:avLst/>
          </a:prstGeom>
        </p:spPr>
      </p:pic>
      <p:sp>
        <p:nvSpPr>
          <p:cNvPr id="12" name="TextBox 11"/>
          <p:cNvSpPr txBox="1"/>
          <p:nvPr/>
        </p:nvSpPr>
        <p:spPr>
          <a:xfrm>
            <a:off x="152400" y="4538008"/>
            <a:ext cx="4952999" cy="1938992"/>
          </a:xfrm>
          <a:prstGeom prst="rect">
            <a:avLst/>
          </a:prstGeom>
          <a:noFill/>
        </p:spPr>
        <p:txBody>
          <a:bodyPr wrap="square" rtlCol="0">
            <a:spAutoFit/>
          </a:bodyPr>
          <a:lstStyle/>
          <a:p>
            <a:pPr algn="ctr"/>
            <a:r>
              <a:rPr lang="en-US" sz="2400" u="sng" dirty="0" smtClean="0"/>
              <a:t>Picture in 2023</a:t>
            </a:r>
          </a:p>
          <a:p>
            <a:pPr algn="ctr">
              <a:buFont typeface="Arial" pitchFamily="34" charset="0"/>
              <a:buChar char="•"/>
            </a:pPr>
            <a:r>
              <a:rPr lang="en-US" sz="2400" dirty="0" smtClean="0"/>
              <a:t> CMS with reduced uncertainties</a:t>
            </a:r>
          </a:p>
          <a:p>
            <a:pPr algn="ctr">
              <a:buFont typeface="Arial" pitchFamily="34" charset="0"/>
              <a:buChar char="•"/>
            </a:pPr>
            <a:r>
              <a:rPr lang="en-US" sz="2400" dirty="0" smtClean="0">
                <a:solidFill>
                  <a:srgbClr val="FF0000"/>
                </a:solidFill>
              </a:rPr>
              <a:t> </a:t>
            </a:r>
            <a:r>
              <a:rPr lang="en-US" sz="2400" dirty="0" err="1" smtClean="0">
                <a:solidFill>
                  <a:srgbClr val="FF0000"/>
                </a:solidFill>
              </a:rPr>
              <a:t>sPHENIX</a:t>
            </a:r>
            <a:r>
              <a:rPr lang="en-US" sz="2400" dirty="0" smtClean="0">
                <a:solidFill>
                  <a:srgbClr val="FF0000"/>
                </a:solidFill>
              </a:rPr>
              <a:t> with unique combination of lever arm and precision</a:t>
            </a:r>
          </a:p>
          <a:p>
            <a:pPr algn="ctr">
              <a:buFont typeface="Arial" pitchFamily="34" charset="0"/>
              <a:buChar char="•"/>
            </a:pPr>
            <a:r>
              <a:rPr lang="en-US" sz="2400" dirty="0" smtClean="0"/>
              <a:t> Constraining key QGP properties</a:t>
            </a:r>
          </a:p>
        </p:txBody>
      </p:sp>
      <p:pic>
        <p:nvPicPr>
          <p:cNvPr id="178177" name="Picture 1" descr="C:\Users\nagle\AppData\Local\Temp\PastedGraphic-6.tiff"/>
          <p:cNvPicPr>
            <a:picLocks noChangeAspect="1" noChangeArrowheads="1"/>
          </p:cNvPicPr>
          <p:nvPr/>
        </p:nvPicPr>
        <p:blipFill>
          <a:blip r:embed="rId5" cstate="print"/>
          <a:srcRect/>
          <a:stretch>
            <a:fillRect/>
          </a:stretch>
        </p:blipFill>
        <p:spPr bwMode="auto">
          <a:xfrm>
            <a:off x="3962400" y="762000"/>
            <a:ext cx="3616599"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12789</TotalTime>
  <Words>1006</Words>
  <Application>Microsoft Office PowerPoint</Application>
  <PresentationFormat>On-screen Show (4:3)</PresentationFormat>
  <Paragraphs>136</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Slide 1</vt:lpstr>
      <vt:lpstr>Brookhaven Lab Proposed 10 Year Plan</vt:lpstr>
      <vt:lpstr>LHC Physics in the Next Ten Years</vt:lpstr>
      <vt:lpstr>Future LHC Physics Capabilities</vt:lpstr>
      <vt:lpstr>RHIC and LHC Together</vt:lpstr>
      <vt:lpstr>RHIC with sPHENIX and STAR</vt:lpstr>
      <vt:lpstr>Proton+Nucleus Surprises</vt:lpstr>
      <vt:lpstr>Unique Measurement Example</vt:lpstr>
      <vt:lpstr>World Upsilon Look Forward</vt:lpstr>
      <vt:lpstr>Electron Ion Collider (EIC) Detector Concept</vt:lpstr>
      <vt:lpstr>EIC Concept Review (January 10, 2014)</vt:lpstr>
      <vt:lpstr>World Context Summary</vt:lpstr>
      <vt:lpstr>Slide 13</vt:lpstr>
      <vt:lpstr>Extras</vt:lpstr>
      <vt:lpstr>Slide 15</vt:lpstr>
      <vt:lpstr>STAR Jet Program</vt:lpstr>
      <vt:lpstr>Coupling Measures</vt:lpstr>
      <vt:lpstr>Slide 18</vt:lpstr>
      <vt:lpstr>Why Hadronic Calorimetry?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nagle</dc:creator>
  <cp:lastModifiedBy>nagle</cp:lastModifiedBy>
  <cp:revision>147</cp:revision>
  <dcterms:created xsi:type="dcterms:W3CDTF">2014-05-31T17:20:19Z</dcterms:created>
  <dcterms:modified xsi:type="dcterms:W3CDTF">2014-06-28T00:16:22Z</dcterms:modified>
</cp:coreProperties>
</file>