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9"/>
  </p:handoutMasterIdLst>
  <p:sldIdLst>
    <p:sldId id="256" r:id="rId2"/>
    <p:sldId id="488" r:id="rId3"/>
    <p:sldId id="489" r:id="rId4"/>
    <p:sldId id="490" r:id="rId5"/>
    <p:sldId id="491" r:id="rId6"/>
    <p:sldId id="492" r:id="rId7"/>
    <p:sldId id="497" r:id="rId8"/>
    <p:sldId id="493" r:id="rId9"/>
    <p:sldId id="494" r:id="rId10"/>
    <p:sldId id="410" r:id="rId11"/>
    <p:sldId id="431" r:id="rId12"/>
    <p:sldId id="432" r:id="rId13"/>
    <p:sldId id="433" r:id="rId14"/>
    <p:sldId id="496" r:id="rId15"/>
    <p:sldId id="529" r:id="rId16"/>
    <p:sldId id="504" r:id="rId17"/>
    <p:sldId id="418" r:id="rId18"/>
    <p:sldId id="421" r:id="rId19"/>
    <p:sldId id="371" r:id="rId20"/>
    <p:sldId id="372" r:id="rId21"/>
    <p:sldId id="411" r:id="rId22"/>
    <p:sldId id="506" r:id="rId23"/>
    <p:sldId id="498" r:id="rId24"/>
    <p:sldId id="499" r:id="rId25"/>
    <p:sldId id="500" r:id="rId26"/>
    <p:sldId id="520" r:id="rId27"/>
    <p:sldId id="505" r:id="rId28"/>
    <p:sldId id="511" r:id="rId29"/>
    <p:sldId id="501" r:id="rId30"/>
    <p:sldId id="515" r:id="rId31"/>
    <p:sldId id="507" r:id="rId32"/>
    <p:sldId id="452" r:id="rId33"/>
    <p:sldId id="481" r:id="rId34"/>
    <p:sldId id="513" r:id="rId35"/>
    <p:sldId id="514" r:id="rId36"/>
    <p:sldId id="509" r:id="rId37"/>
    <p:sldId id="523" r:id="rId38"/>
    <p:sldId id="526" r:id="rId39"/>
    <p:sldId id="531" r:id="rId40"/>
    <p:sldId id="503" r:id="rId41"/>
    <p:sldId id="516" r:id="rId42"/>
    <p:sldId id="533" r:id="rId43"/>
    <p:sldId id="427" r:id="rId44"/>
    <p:sldId id="530" r:id="rId45"/>
    <p:sldId id="522" r:id="rId46"/>
    <p:sldId id="518" r:id="rId47"/>
    <p:sldId id="519"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22FE22"/>
    <a:srgbClr val="F5174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699" autoAdjust="0"/>
    <p:restoredTop sz="94624" autoAdjust="0"/>
  </p:normalViewPr>
  <p:slideViewPr>
    <p:cSldViewPr>
      <p:cViewPr varScale="1">
        <p:scale>
          <a:sx n="73" d="100"/>
          <a:sy n="73" d="100"/>
        </p:scale>
        <p:origin x="-1920" y="-102"/>
      </p:cViewPr>
      <p:guideLst>
        <p:guide orient="horz" pos="2160"/>
        <p:guide pos="2880"/>
      </p:guideLst>
    </p:cSldViewPr>
  </p:slideViewPr>
  <p:outlineViewPr>
    <p:cViewPr>
      <p:scale>
        <a:sx n="33" d="100"/>
        <a:sy n="33" d="100"/>
      </p:scale>
      <p:origin x="0" y="1218"/>
    </p:cViewPr>
  </p:outlineViewPr>
  <p:notesTextViewPr>
    <p:cViewPr>
      <p:scale>
        <a:sx n="100" d="100"/>
        <a:sy n="100" d="100"/>
      </p:scale>
      <p:origin x="0" y="0"/>
    </p:cViewPr>
  </p:notesTextViewPr>
  <p:sorterViewPr>
    <p:cViewPr>
      <p:scale>
        <a:sx n="50" d="100"/>
        <a:sy n="50" d="100"/>
      </p:scale>
      <p:origin x="0" y="468"/>
    </p:cViewPr>
  </p:sorterViewPr>
  <p:notesViewPr>
    <p:cSldViewPr>
      <p:cViewPr varScale="1">
        <p:scale>
          <a:sx n="55" d="100"/>
          <a:sy n="55" d="100"/>
        </p:scale>
        <p:origin x="-290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4/17/2014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711207-3D22-40FA-89C2-408CEF8F0141}" type="datetimeFigureOut">
              <a:rPr lang="en-US" smtClean="0"/>
              <a:pPr/>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711207-3D22-40FA-89C2-408CEF8F0141}" type="datetimeFigureOut">
              <a:rPr lang="en-US" smtClean="0"/>
              <a:pPr/>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711207-3D22-40FA-89C2-408CEF8F0141}" type="datetimeFigureOut">
              <a:rPr lang="en-US" smtClean="0"/>
              <a:pPr/>
              <a:t>4/17/2014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711207-3D22-40FA-89C2-408CEF8F0141}" type="datetimeFigureOut">
              <a:rPr lang="en-US" smtClean="0"/>
              <a:pPr/>
              <a:t>4/17/2014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1207-3D22-40FA-89C2-408CEF8F0141}" type="datetimeFigureOut">
              <a:rPr lang="en-US" smtClean="0"/>
              <a:pPr/>
              <a:t>4/17/2014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11207-3D22-40FA-89C2-408CEF8F0141}" type="datetimeFigureOut">
              <a:rPr lang="en-US" smtClean="0"/>
              <a:pPr/>
              <a:t>4/17/2014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www.nyu.edu/classes/tuckerman/stat.mech/lectures/lecture_21/node6.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gif"/></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78.gif"/></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2.xml"/><Relationship Id="rId6" Type="http://schemas.openxmlformats.org/officeDocument/2006/relationships/image" Target="../media/image92.gif"/><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gif"/><Relationship Id="rId1" Type="http://schemas.openxmlformats.org/officeDocument/2006/relationships/slideLayout" Target="../slideLayouts/slideLayout2.xml"/><Relationship Id="rId4" Type="http://schemas.openxmlformats.org/officeDocument/2006/relationships/image" Target="../media/image99.gif"/></Relationships>
</file>

<file path=ppt/slides/_rels/slide28.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78.gif"/><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16.png"/><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8.jpeg"/></Relationships>
</file>

<file path=ppt/slides/_rels/slide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wm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arxiv.org/abs/arXiv:1402.1209" TargetMode="Externa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152400"/>
            <a:ext cx="9296400" cy="1569660"/>
          </a:xfrm>
          <a:prstGeom prst="rect">
            <a:avLst/>
          </a:prstGeom>
          <a:noFill/>
        </p:spPr>
        <p:txBody>
          <a:bodyPr wrap="square" rtlCol="0">
            <a:spAutoFit/>
          </a:bodyPr>
          <a:lstStyle/>
          <a:p>
            <a:pPr algn="ctr"/>
            <a:r>
              <a:rPr lang="en-US" sz="4800" dirty="0" smtClean="0">
                <a:solidFill>
                  <a:schemeClr val="bg2"/>
                </a:solidFill>
              </a:rPr>
              <a:t>Discovery to Precision to Discovery:  </a:t>
            </a:r>
          </a:p>
          <a:p>
            <a:pPr algn="ctr"/>
            <a:r>
              <a:rPr lang="en-US" sz="4800" dirty="0" smtClean="0">
                <a:solidFill>
                  <a:schemeClr val="bg2"/>
                </a:solidFill>
              </a:rPr>
              <a:t>Quark-Gluon Plasma Physics</a:t>
            </a:r>
            <a:endParaRPr lang="en-US" sz="4800" i="1" dirty="0" smtClean="0">
              <a:solidFill>
                <a:schemeClr val="bg2"/>
              </a:solidFill>
            </a:endParaRPr>
          </a:p>
        </p:txBody>
      </p:sp>
      <p:sp>
        <p:nvSpPr>
          <p:cNvPr id="9" name="TextBox 8"/>
          <p:cNvSpPr txBox="1"/>
          <p:nvPr/>
        </p:nvSpPr>
        <p:spPr>
          <a:xfrm>
            <a:off x="0" y="6457890"/>
            <a:ext cx="9223487" cy="400110"/>
          </a:xfrm>
          <a:prstGeom prst="rect">
            <a:avLst/>
          </a:prstGeom>
          <a:noFill/>
        </p:spPr>
        <p:txBody>
          <a:bodyPr wrap="none" rtlCol="0">
            <a:spAutoFit/>
          </a:bodyPr>
          <a:lstStyle/>
          <a:p>
            <a:r>
              <a:rPr lang="en-US" sz="2000" dirty="0" smtClean="0">
                <a:solidFill>
                  <a:schemeClr val="bg1"/>
                </a:solidFill>
              </a:rPr>
              <a:t>Colloquium at the University of New Mexico                                                    April 18, 2014</a:t>
            </a:r>
          </a:p>
        </p:txBody>
      </p:sp>
      <p:sp>
        <p:nvSpPr>
          <p:cNvPr id="7" name="TextBox 6"/>
          <p:cNvSpPr txBox="1"/>
          <p:nvPr/>
        </p:nvSpPr>
        <p:spPr>
          <a:xfrm>
            <a:off x="2215795" y="5188803"/>
            <a:ext cx="4721997" cy="830997"/>
          </a:xfrm>
          <a:prstGeom prst="rect">
            <a:avLst/>
          </a:prstGeom>
          <a:noFill/>
        </p:spPr>
        <p:txBody>
          <a:bodyPr wrap="none" rtlCol="0">
            <a:spAutoFit/>
          </a:bodyPr>
          <a:lstStyle/>
          <a:p>
            <a:pPr algn="ctr"/>
            <a:r>
              <a:rPr lang="en-US" sz="2400" dirty="0" smtClean="0">
                <a:solidFill>
                  <a:schemeClr val="bg1">
                    <a:lumMod val="75000"/>
                  </a:schemeClr>
                </a:solidFill>
              </a:rPr>
              <a:t>Jamie Nagle</a:t>
            </a:r>
          </a:p>
          <a:p>
            <a:pPr algn="ctr"/>
            <a:r>
              <a:rPr lang="en-US" sz="2400" dirty="0" smtClean="0">
                <a:solidFill>
                  <a:schemeClr val="bg1">
                    <a:lumMod val="75000"/>
                  </a:schemeClr>
                </a:solidFill>
              </a:rPr>
              <a:t>University of Colorado, Boulder, USA</a:t>
            </a:r>
            <a:endParaRPr lang="en-US" sz="2400" dirty="0">
              <a:solidFill>
                <a:schemeClr val="bg1">
                  <a:lumMod val="75000"/>
                </a:schemeClr>
              </a:solidFill>
            </a:endParaRPr>
          </a:p>
        </p:txBody>
      </p:sp>
      <p:pic>
        <p:nvPicPr>
          <p:cNvPr id="21" name="Picture 2" descr="cmb_Edensities_horizontal_v1"/>
          <p:cNvPicPr>
            <a:picLocks noChangeAspect="1" noChangeArrowheads="1"/>
          </p:cNvPicPr>
          <p:nvPr/>
        </p:nvPicPr>
        <p:blipFill>
          <a:blip r:embed="rId2" cstate="print"/>
          <a:srcRect/>
          <a:stretch>
            <a:fillRect/>
          </a:stretch>
        </p:blipFill>
        <p:spPr bwMode="auto">
          <a:xfrm>
            <a:off x="0" y="1981200"/>
            <a:ext cx="91440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76200"/>
            <a:ext cx="8991600" cy="838200"/>
          </a:xfrm>
        </p:spPr>
        <p:txBody>
          <a:bodyPr/>
          <a:lstStyle/>
          <a:p>
            <a:r>
              <a:rPr lang="en-US" u="sng" dirty="0" smtClean="0">
                <a:solidFill>
                  <a:schemeClr val="bg1"/>
                </a:solidFill>
              </a:rPr>
              <a:t>Non-Central A+A Geometry</a:t>
            </a:r>
            <a:endParaRPr lang="en-US" u="sng" dirty="0">
              <a:solidFill>
                <a:schemeClr val="bg1"/>
              </a:solidFill>
            </a:endParaRPr>
          </a:p>
        </p:txBody>
      </p:sp>
      <p:pic>
        <p:nvPicPr>
          <p:cNvPr id="6" name="Picture 3"/>
          <p:cNvPicPr>
            <a:picLocks noChangeAspect="1" noChangeArrowheads="1"/>
          </p:cNvPicPr>
          <p:nvPr/>
        </p:nvPicPr>
        <p:blipFill>
          <a:blip r:embed="rId2" cstate="print"/>
          <a:srcRect/>
          <a:stretch>
            <a:fillRect/>
          </a:stretch>
        </p:blipFill>
        <p:spPr bwMode="auto">
          <a:xfrm>
            <a:off x="2514600" y="838200"/>
            <a:ext cx="4191000" cy="4156747"/>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228600" y="5145088"/>
            <a:ext cx="8736013" cy="798512"/>
          </a:xfrm>
          <a:prstGeom prst="rect">
            <a:avLst/>
          </a:prstGeom>
          <a:noFill/>
        </p:spPr>
      </p:pic>
      <p:grpSp>
        <p:nvGrpSpPr>
          <p:cNvPr id="9" name="Group 8"/>
          <p:cNvGrpSpPr>
            <a:grpSpLocks/>
          </p:cNvGrpSpPr>
          <p:nvPr/>
        </p:nvGrpSpPr>
        <p:grpSpPr bwMode="auto">
          <a:xfrm>
            <a:off x="4800600" y="1219200"/>
            <a:ext cx="1949450" cy="1524000"/>
            <a:chOff x="1549" y="1568"/>
            <a:chExt cx="1228" cy="960"/>
          </a:xfrm>
        </p:grpSpPr>
        <p:sp>
          <p:nvSpPr>
            <p:cNvPr id="11" name="Line 7"/>
            <p:cNvSpPr>
              <a:spLocks noChangeShapeType="1"/>
            </p:cNvSpPr>
            <p:nvPr/>
          </p:nvSpPr>
          <p:spPr bwMode="auto">
            <a:xfrm>
              <a:off x="1591" y="2433"/>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8"/>
            <p:cNvSpPr>
              <a:spLocks noChangeShapeType="1"/>
            </p:cNvSpPr>
            <p:nvPr/>
          </p:nvSpPr>
          <p:spPr bwMode="auto">
            <a:xfrm rot="-5400000">
              <a:off x="1184" y="2048"/>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Line 9"/>
            <p:cNvSpPr>
              <a:spLocks noChangeShapeType="1"/>
            </p:cNvSpPr>
            <p:nvPr/>
          </p:nvSpPr>
          <p:spPr bwMode="auto">
            <a:xfrm rot="-2664560">
              <a:off x="1549" y="1974"/>
              <a:ext cx="1228" cy="118"/>
            </a:xfrm>
            <a:prstGeom prst="line">
              <a:avLst/>
            </a:prstGeom>
            <a:noFill/>
            <a:ln w="38100">
              <a:solidFill>
                <a:srgbClr val="FF0000"/>
              </a:solidFill>
              <a:round/>
              <a:headEnd/>
              <a:tailEnd type="triangle" w="med" len="med"/>
            </a:ln>
            <a:effectLst/>
          </p:spPr>
          <p:txBody>
            <a:bodyPr wrap="none" anchor="ctr"/>
            <a:lstStyle/>
            <a:p>
              <a:endParaRPr lang="en-US"/>
            </a:p>
          </p:txBody>
        </p:sp>
        <p:pic>
          <p:nvPicPr>
            <p:cNvPr id="14" name="Picture 10"/>
            <p:cNvPicPr>
              <a:picLocks noChangeAspect="1" noChangeArrowheads="1"/>
            </p:cNvPicPr>
            <p:nvPr/>
          </p:nvPicPr>
          <p:blipFill>
            <a:blip r:embed="rId4" cstate="print"/>
            <a:srcRect/>
            <a:stretch>
              <a:fillRect/>
            </a:stretch>
          </p:blipFill>
          <p:spPr bwMode="auto">
            <a:xfrm>
              <a:off x="2119" y="2145"/>
              <a:ext cx="248" cy="200"/>
            </a:xfrm>
            <a:prstGeom prst="rect">
              <a:avLst/>
            </a:prstGeom>
            <a:noFill/>
          </p:spPr>
        </p:pic>
        <p:sp>
          <p:nvSpPr>
            <p:cNvPr id="15" name="Arc 11"/>
            <p:cNvSpPr>
              <a:spLocks/>
            </p:cNvSpPr>
            <p:nvPr/>
          </p:nvSpPr>
          <p:spPr bwMode="auto">
            <a:xfrm>
              <a:off x="2104" y="20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lstStyle/>
            <a:p>
              <a:endParaRPr lang="en-US"/>
            </a:p>
          </p:txBody>
        </p:sp>
      </p:grpSp>
      <p:sp>
        <p:nvSpPr>
          <p:cNvPr id="10" name="Line 12"/>
          <p:cNvSpPr>
            <a:spLocks noChangeShapeType="1"/>
          </p:cNvSpPr>
          <p:nvPr/>
        </p:nvSpPr>
        <p:spPr bwMode="auto">
          <a:xfrm>
            <a:off x="5943600" y="5791200"/>
            <a:ext cx="304800" cy="0"/>
          </a:xfrm>
          <a:prstGeom prst="line">
            <a:avLst/>
          </a:prstGeom>
          <a:noFill/>
          <a:ln w="38100">
            <a:solidFill>
              <a:srgbClr val="FF0000"/>
            </a:solidFill>
            <a:round/>
            <a:headEnd/>
            <a:tailEnd/>
          </a:ln>
          <a:effectLst/>
        </p:spPr>
        <p:txBody>
          <a:bodyPr>
            <a:spAutoFit/>
          </a:bodyPr>
          <a:lstStyle/>
          <a:p>
            <a:endParaRPr lang="en-US"/>
          </a:p>
        </p:txBody>
      </p:sp>
      <p:sp>
        <p:nvSpPr>
          <p:cNvPr id="51" name="TextBox 50"/>
          <p:cNvSpPr txBox="1"/>
          <p:nvPr/>
        </p:nvSpPr>
        <p:spPr>
          <a:xfrm>
            <a:off x="2867782" y="6096000"/>
            <a:ext cx="3533018" cy="646331"/>
          </a:xfrm>
          <a:prstGeom prst="rect">
            <a:avLst/>
          </a:prstGeom>
          <a:solidFill>
            <a:schemeClr val="bg2"/>
          </a:solidFill>
        </p:spPr>
        <p:txBody>
          <a:bodyPr wrap="none" rtlCol="0">
            <a:spAutoFit/>
          </a:bodyPr>
          <a:lstStyle/>
          <a:p>
            <a:r>
              <a:rPr lang="en-US" sz="3600" dirty="0" smtClean="0">
                <a:solidFill>
                  <a:srgbClr val="FF0000"/>
                </a:solidFill>
              </a:rPr>
              <a:t>v</a:t>
            </a:r>
            <a:r>
              <a:rPr lang="en-US" sz="3600" baseline="-25000" dirty="0" smtClean="0">
                <a:solidFill>
                  <a:srgbClr val="FF0000"/>
                </a:solidFill>
              </a:rPr>
              <a:t>2</a:t>
            </a:r>
            <a:r>
              <a:rPr lang="en-US" sz="3600" dirty="0" smtClean="0">
                <a:solidFill>
                  <a:srgbClr val="FF0000"/>
                </a:solidFill>
              </a:rPr>
              <a:t> = “elliptic flow”</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p:cNvGrpSpPr>
            <a:grpSpLocks/>
          </p:cNvGrpSpPr>
          <p:nvPr/>
        </p:nvGrpSpPr>
        <p:grpSpPr bwMode="auto">
          <a:xfrm>
            <a:off x="1447800" y="1066800"/>
            <a:ext cx="6248400" cy="5791200"/>
            <a:chOff x="384" y="288"/>
            <a:chExt cx="2256" cy="2640"/>
          </a:xfrm>
        </p:grpSpPr>
        <p:grpSp>
          <p:nvGrpSpPr>
            <p:cNvPr id="5" name="Group 16"/>
            <p:cNvGrpSpPr>
              <a:grpSpLocks/>
            </p:cNvGrpSpPr>
            <p:nvPr/>
          </p:nvGrpSpPr>
          <p:grpSpPr bwMode="auto">
            <a:xfrm>
              <a:off x="384" y="275"/>
              <a:ext cx="2256" cy="2619"/>
              <a:chOff x="576" y="1184"/>
              <a:chExt cx="1584" cy="1875"/>
            </a:xfrm>
          </p:grpSpPr>
          <p:pic>
            <p:nvPicPr>
              <p:cNvPr id="7" name="Picture 15"/>
              <p:cNvPicPr>
                <a:picLocks noChangeAspect="1" noChangeArrowheads="1"/>
              </p:cNvPicPr>
              <p:nvPr/>
            </p:nvPicPr>
            <p:blipFill>
              <a:blip r:embed="rId2" cstate="print"/>
              <a:srcRect/>
              <a:stretch>
                <a:fillRect/>
              </a:stretch>
            </p:blipFill>
            <p:spPr bwMode="auto">
              <a:xfrm>
                <a:off x="576" y="2999"/>
                <a:ext cx="1584" cy="60"/>
              </a:xfrm>
              <a:prstGeom prst="rect">
                <a:avLst/>
              </a:prstGeom>
              <a:noFill/>
              <a:ln w="9525">
                <a:noFill/>
                <a:miter lim="800000"/>
                <a:headEnd/>
                <a:tailEnd/>
              </a:ln>
            </p:spPr>
          </p:pic>
          <p:pic>
            <p:nvPicPr>
              <p:cNvPr id="8" name="Picture 16"/>
              <p:cNvPicPr>
                <a:picLocks noChangeAspect="1" noChangeArrowheads="1"/>
              </p:cNvPicPr>
              <p:nvPr/>
            </p:nvPicPr>
            <p:blipFill>
              <a:blip r:embed="rId3" cstate="print"/>
              <a:srcRect/>
              <a:stretch>
                <a:fillRect/>
              </a:stretch>
            </p:blipFill>
            <p:spPr bwMode="auto">
              <a:xfrm>
                <a:off x="576" y="2938"/>
                <a:ext cx="1584" cy="61"/>
              </a:xfrm>
              <a:prstGeom prst="rect">
                <a:avLst/>
              </a:prstGeom>
              <a:noFill/>
              <a:ln w="9525">
                <a:noFill/>
                <a:miter lim="800000"/>
                <a:headEnd/>
                <a:tailEnd/>
              </a:ln>
            </p:spPr>
          </p:pic>
          <p:pic>
            <p:nvPicPr>
              <p:cNvPr id="9" name="Picture 17"/>
              <p:cNvPicPr>
                <a:picLocks noChangeAspect="1" noChangeArrowheads="1"/>
              </p:cNvPicPr>
              <p:nvPr/>
            </p:nvPicPr>
            <p:blipFill>
              <a:blip r:embed="rId4" cstate="print"/>
              <a:srcRect/>
              <a:stretch>
                <a:fillRect/>
              </a:stretch>
            </p:blipFill>
            <p:spPr bwMode="auto">
              <a:xfrm>
                <a:off x="576" y="2878"/>
                <a:ext cx="1584" cy="60"/>
              </a:xfrm>
              <a:prstGeom prst="rect">
                <a:avLst/>
              </a:prstGeom>
              <a:noFill/>
              <a:ln w="9525">
                <a:noFill/>
                <a:miter lim="800000"/>
                <a:headEnd/>
                <a:tailEnd/>
              </a:ln>
            </p:spPr>
          </p:pic>
          <p:pic>
            <p:nvPicPr>
              <p:cNvPr id="10" name="Picture 18"/>
              <p:cNvPicPr>
                <a:picLocks noChangeAspect="1" noChangeArrowheads="1"/>
              </p:cNvPicPr>
              <p:nvPr/>
            </p:nvPicPr>
            <p:blipFill>
              <a:blip r:embed="rId5" cstate="print"/>
              <a:srcRect/>
              <a:stretch>
                <a:fillRect/>
              </a:stretch>
            </p:blipFill>
            <p:spPr bwMode="auto">
              <a:xfrm>
                <a:off x="576" y="2817"/>
                <a:ext cx="1584" cy="61"/>
              </a:xfrm>
              <a:prstGeom prst="rect">
                <a:avLst/>
              </a:prstGeom>
              <a:noFill/>
              <a:ln w="9525">
                <a:noFill/>
                <a:miter lim="800000"/>
                <a:headEnd/>
                <a:tailEnd/>
              </a:ln>
            </p:spPr>
          </p:pic>
          <p:pic>
            <p:nvPicPr>
              <p:cNvPr id="11" name="Picture 19"/>
              <p:cNvPicPr>
                <a:picLocks noChangeAspect="1" noChangeArrowheads="1"/>
              </p:cNvPicPr>
              <p:nvPr/>
            </p:nvPicPr>
            <p:blipFill>
              <a:blip r:embed="rId6" cstate="print"/>
              <a:srcRect/>
              <a:stretch>
                <a:fillRect/>
              </a:stretch>
            </p:blipFill>
            <p:spPr bwMode="auto">
              <a:xfrm>
                <a:off x="576" y="2757"/>
                <a:ext cx="1584" cy="60"/>
              </a:xfrm>
              <a:prstGeom prst="rect">
                <a:avLst/>
              </a:prstGeom>
              <a:noFill/>
              <a:ln w="9525">
                <a:noFill/>
                <a:miter lim="800000"/>
                <a:headEnd/>
                <a:tailEnd/>
              </a:ln>
            </p:spPr>
          </p:pic>
          <p:pic>
            <p:nvPicPr>
              <p:cNvPr id="12" name="Picture 20"/>
              <p:cNvPicPr>
                <a:picLocks noChangeAspect="1" noChangeArrowheads="1"/>
              </p:cNvPicPr>
              <p:nvPr/>
            </p:nvPicPr>
            <p:blipFill>
              <a:blip r:embed="rId7" cstate="print"/>
              <a:srcRect/>
              <a:stretch>
                <a:fillRect/>
              </a:stretch>
            </p:blipFill>
            <p:spPr bwMode="auto">
              <a:xfrm>
                <a:off x="576" y="2696"/>
                <a:ext cx="1584" cy="61"/>
              </a:xfrm>
              <a:prstGeom prst="rect">
                <a:avLst/>
              </a:prstGeom>
              <a:noFill/>
              <a:ln w="9525">
                <a:noFill/>
                <a:miter lim="800000"/>
                <a:headEnd/>
                <a:tailEnd/>
              </a:ln>
            </p:spPr>
          </p:pic>
          <p:pic>
            <p:nvPicPr>
              <p:cNvPr id="13" name="Picture 21"/>
              <p:cNvPicPr>
                <a:picLocks noChangeAspect="1" noChangeArrowheads="1"/>
              </p:cNvPicPr>
              <p:nvPr/>
            </p:nvPicPr>
            <p:blipFill>
              <a:blip r:embed="rId8" cstate="print"/>
              <a:srcRect/>
              <a:stretch>
                <a:fillRect/>
              </a:stretch>
            </p:blipFill>
            <p:spPr bwMode="auto">
              <a:xfrm>
                <a:off x="576" y="2636"/>
                <a:ext cx="1584" cy="60"/>
              </a:xfrm>
              <a:prstGeom prst="rect">
                <a:avLst/>
              </a:prstGeom>
              <a:noFill/>
              <a:ln w="9525">
                <a:noFill/>
                <a:miter lim="800000"/>
                <a:headEnd/>
                <a:tailEnd/>
              </a:ln>
            </p:spPr>
          </p:pic>
          <p:pic>
            <p:nvPicPr>
              <p:cNvPr id="14" name="Picture 22"/>
              <p:cNvPicPr>
                <a:picLocks noChangeAspect="1" noChangeArrowheads="1"/>
              </p:cNvPicPr>
              <p:nvPr/>
            </p:nvPicPr>
            <p:blipFill>
              <a:blip r:embed="rId9" cstate="print"/>
              <a:srcRect/>
              <a:stretch>
                <a:fillRect/>
              </a:stretch>
            </p:blipFill>
            <p:spPr bwMode="auto">
              <a:xfrm>
                <a:off x="576" y="2575"/>
                <a:ext cx="1584" cy="61"/>
              </a:xfrm>
              <a:prstGeom prst="rect">
                <a:avLst/>
              </a:prstGeom>
              <a:noFill/>
              <a:ln w="9525">
                <a:noFill/>
                <a:miter lim="800000"/>
                <a:headEnd/>
                <a:tailEnd/>
              </a:ln>
            </p:spPr>
          </p:pic>
          <p:pic>
            <p:nvPicPr>
              <p:cNvPr id="15" name="Picture 23"/>
              <p:cNvPicPr>
                <a:picLocks noChangeAspect="1" noChangeArrowheads="1"/>
              </p:cNvPicPr>
              <p:nvPr/>
            </p:nvPicPr>
            <p:blipFill>
              <a:blip r:embed="rId10" cstate="print"/>
              <a:srcRect/>
              <a:stretch>
                <a:fillRect/>
              </a:stretch>
            </p:blipFill>
            <p:spPr bwMode="auto">
              <a:xfrm>
                <a:off x="576" y="2515"/>
                <a:ext cx="1584" cy="60"/>
              </a:xfrm>
              <a:prstGeom prst="rect">
                <a:avLst/>
              </a:prstGeom>
              <a:noFill/>
              <a:ln w="9525">
                <a:noFill/>
                <a:miter lim="800000"/>
                <a:headEnd/>
                <a:tailEnd/>
              </a:ln>
            </p:spPr>
          </p:pic>
          <p:pic>
            <p:nvPicPr>
              <p:cNvPr id="16" name="Picture 24"/>
              <p:cNvPicPr>
                <a:picLocks noChangeAspect="1" noChangeArrowheads="1"/>
              </p:cNvPicPr>
              <p:nvPr/>
            </p:nvPicPr>
            <p:blipFill>
              <a:blip r:embed="rId11" cstate="print"/>
              <a:srcRect/>
              <a:stretch>
                <a:fillRect/>
              </a:stretch>
            </p:blipFill>
            <p:spPr bwMode="auto">
              <a:xfrm>
                <a:off x="576" y="2454"/>
                <a:ext cx="1584" cy="61"/>
              </a:xfrm>
              <a:prstGeom prst="rect">
                <a:avLst/>
              </a:prstGeom>
              <a:noFill/>
              <a:ln w="9525">
                <a:noFill/>
                <a:miter lim="800000"/>
                <a:headEnd/>
                <a:tailEnd/>
              </a:ln>
            </p:spPr>
          </p:pic>
          <p:pic>
            <p:nvPicPr>
              <p:cNvPr id="17" name="Picture 25"/>
              <p:cNvPicPr>
                <a:picLocks noChangeAspect="1" noChangeArrowheads="1"/>
              </p:cNvPicPr>
              <p:nvPr/>
            </p:nvPicPr>
            <p:blipFill>
              <a:blip r:embed="rId12" cstate="print"/>
              <a:srcRect/>
              <a:stretch>
                <a:fillRect/>
              </a:stretch>
            </p:blipFill>
            <p:spPr bwMode="auto">
              <a:xfrm>
                <a:off x="576" y="2394"/>
                <a:ext cx="1584" cy="60"/>
              </a:xfrm>
              <a:prstGeom prst="rect">
                <a:avLst/>
              </a:prstGeom>
              <a:noFill/>
              <a:ln w="9525">
                <a:noFill/>
                <a:miter lim="800000"/>
                <a:headEnd/>
                <a:tailEnd/>
              </a:ln>
            </p:spPr>
          </p:pic>
          <p:pic>
            <p:nvPicPr>
              <p:cNvPr id="18" name="Picture 26"/>
              <p:cNvPicPr>
                <a:picLocks noChangeAspect="1" noChangeArrowheads="1"/>
              </p:cNvPicPr>
              <p:nvPr/>
            </p:nvPicPr>
            <p:blipFill>
              <a:blip r:embed="rId13" cstate="print"/>
              <a:srcRect/>
              <a:stretch>
                <a:fillRect/>
              </a:stretch>
            </p:blipFill>
            <p:spPr bwMode="auto">
              <a:xfrm>
                <a:off x="576" y="2333"/>
                <a:ext cx="1584" cy="61"/>
              </a:xfrm>
              <a:prstGeom prst="rect">
                <a:avLst/>
              </a:prstGeom>
              <a:noFill/>
              <a:ln w="9525">
                <a:noFill/>
                <a:miter lim="800000"/>
                <a:headEnd/>
                <a:tailEnd/>
              </a:ln>
            </p:spPr>
          </p:pic>
          <p:pic>
            <p:nvPicPr>
              <p:cNvPr id="19" name="Picture 27"/>
              <p:cNvPicPr>
                <a:picLocks noChangeAspect="1" noChangeArrowheads="1"/>
              </p:cNvPicPr>
              <p:nvPr/>
            </p:nvPicPr>
            <p:blipFill>
              <a:blip r:embed="rId14" cstate="print"/>
              <a:srcRect/>
              <a:stretch>
                <a:fillRect/>
              </a:stretch>
            </p:blipFill>
            <p:spPr bwMode="auto">
              <a:xfrm>
                <a:off x="576" y="2273"/>
                <a:ext cx="1584" cy="60"/>
              </a:xfrm>
              <a:prstGeom prst="rect">
                <a:avLst/>
              </a:prstGeom>
              <a:noFill/>
              <a:ln w="9525">
                <a:noFill/>
                <a:miter lim="800000"/>
                <a:headEnd/>
                <a:tailEnd/>
              </a:ln>
            </p:spPr>
          </p:pic>
          <p:pic>
            <p:nvPicPr>
              <p:cNvPr id="20" name="Picture 28"/>
              <p:cNvPicPr>
                <a:picLocks noChangeAspect="1" noChangeArrowheads="1"/>
              </p:cNvPicPr>
              <p:nvPr/>
            </p:nvPicPr>
            <p:blipFill>
              <a:blip r:embed="rId15" cstate="print"/>
              <a:srcRect/>
              <a:stretch>
                <a:fillRect/>
              </a:stretch>
            </p:blipFill>
            <p:spPr bwMode="auto">
              <a:xfrm>
                <a:off x="576" y="2212"/>
                <a:ext cx="1584" cy="61"/>
              </a:xfrm>
              <a:prstGeom prst="rect">
                <a:avLst/>
              </a:prstGeom>
              <a:noFill/>
              <a:ln w="9525">
                <a:noFill/>
                <a:miter lim="800000"/>
                <a:headEnd/>
                <a:tailEnd/>
              </a:ln>
            </p:spPr>
          </p:pic>
          <p:pic>
            <p:nvPicPr>
              <p:cNvPr id="21" name="Picture 29"/>
              <p:cNvPicPr>
                <a:picLocks noChangeAspect="1" noChangeArrowheads="1"/>
              </p:cNvPicPr>
              <p:nvPr/>
            </p:nvPicPr>
            <p:blipFill>
              <a:blip r:embed="rId16" cstate="print"/>
              <a:srcRect/>
              <a:stretch>
                <a:fillRect/>
              </a:stretch>
            </p:blipFill>
            <p:spPr bwMode="auto">
              <a:xfrm>
                <a:off x="576" y="2152"/>
                <a:ext cx="1584" cy="60"/>
              </a:xfrm>
              <a:prstGeom prst="rect">
                <a:avLst/>
              </a:prstGeom>
              <a:noFill/>
              <a:ln w="9525">
                <a:noFill/>
                <a:miter lim="800000"/>
                <a:headEnd/>
                <a:tailEnd/>
              </a:ln>
            </p:spPr>
          </p:pic>
          <p:pic>
            <p:nvPicPr>
              <p:cNvPr id="22" name="Picture 30"/>
              <p:cNvPicPr>
                <a:picLocks noChangeAspect="1" noChangeArrowheads="1"/>
              </p:cNvPicPr>
              <p:nvPr/>
            </p:nvPicPr>
            <p:blipFill>
              <a:blip r:embed="rId17" cstate="print"/>
              <a:srcRect/>
              <a:stretch>
                <a:fillRect/>
              </a:stretch>
            </p:blipFill>
            <p:spPr bwMode="auto">
              <a:xfrm>
                <a:off x="576" y="2091"/>
                <a:ext cx="1584" cy="61"/>
              </a:xfrm>
              <a:prstGeom prst="rect">
                <a:avLst/>
              </a:prstGeom>
              <a:noFill/>
              <a:ln w="9525">
                <a:noFill/>
                <a:miter lim="800000"/>
                <a:headEnd/>
                <a:tailEnd/>
              </a:ln>
            </p:spPr>
          </p:pic>
          <p:pic>
            <p:nvPicPr>
              <p:cNvPr id="23" name="Picture 31"/>
              <p:cNvPicPr>
                <a:picLocks noChangeAspect="1" noChangeArrowheads="1"/>
              </p:cNvPicPr>
              <p:nvPr/>
            </p:nvPicPr>
            <p:blipFill>
              <a:blip r:embed="rId18" cstate="print"/>
              <a:srcRect/>
              <a:stretch>
                <a:fillRect/>
              </a:stretch>
            </p:blipFill>
            <p:spPr bwMode="auto">
              <a:xfrm>
                <a:off x="576" y="2031"/>
                <a:ext cx="1584" cy="60"/>
              </a:xfrm>
              <a:prstGeom prst="rect">
                <a:avLst/>
              </a:prstGeom>
              <a:noFill/>
              <a:ln w="9525">
                <a:noFill/>
                <a:miter lim="800000"/>
                <a:headEnd/>
                <a:tailEnd/>
              </a:ln>
            </p:spPr>
          </p:pic>
          <p:pic>
            <p:nvPicPr>
              <p:cNvPr id="24" name="Picture 32"/>
              <p:cNvPicPr>
                <a:picLocks noChangeAspect="1" noChangeArrowheads="1"/>
              </p:cNvPicPr>
              <p:nvPr/>
            </p:nvPicPr>
            <p:blipFill>
              <a:blip r:embed="rId19" cstate="print"/>
              <a:srcRect/>
              <a:stretch>
                <a:fillRect/>
              </a:stretch>
            </p:blipFill>
            <p:spPr bwMode="auto">
              <a:xfrm>
                <a:off x="576" y="1970"/>
                <a:ext cx="1584" cy="61"/>
              </a:xfrm>
              <a:prstGeom prst="rect">
                <a:avLst/>
              </a:prstGeom>
              <a:noFill/>
              <a:ln w="9525">
                <a:noFill/>
                <a:miter lim="800000"/>
                <a:headEnd/>
                <a:tailEnd/>
              </a:ln>
            </p:spPr>
          </p:pic>
          <p:pic>
            <p:nvPicPr>
              <p:cNvPr id="25" name="Picture 33"/>
              <p:cNvPicPr>
                <a:picLocks noChangeAspect="1" noChangeArrowheads="1"/>
              </p:cNvPicPr>
              <p:nvPr/>
            </p:nvPicPr>
            <p:blipFill>
              <a:blip r:embed="rId20" cstate="print"/>
              <a:srcRect/>
              <a:stretch>
                <a:fillRect/>
              </a:stretch>
            </p:blipFill>
            <p:spPr bwMode="auto">
              <a:xfrm>
                <a:off x="576" y="1910"/>
                <a:ext cx="1584" cy="60"/>
              </a:xfrm>
              <a:prstGeom prst="rect">
                <a:avLst/>
              </a:prstGeom>
              <a:noFill/>
              <a:ln w="9525">
                <a:noFill/>
                <a:miter lim="800000"/>
                <a:headEnd/>
                <a:tailEnd/>
              </a:ln>
            </p:spPr>
          </p:pic>
          <p:pic>
            <p:nvPicPr>
              <p:cNvPr id="26" name="Picture 34"/>
              <p:cNvPicPr>
                <a:picLocks noChangeAspect="1" noChangeArrowheads="1"/>
              </p:cNvPicPr>
              <p:nvPr/>
            </p:nvPicPr>
            <p:blipFill>
              <a:blip r:embed="rId21" cstate="print"/>
              <a:srcRect/>
              <a:stretch>
                <a:fillRect/>
              </a:stretch>
            </p:blipFill>
            <p:spPr bwMode="auto">
              <a:xfrm>
                <a:off x="576" y="1849"/>
                <a:ext cx="1584" cy="61"/>
              </a:xfrm>
              <a:prstGeom prst="rect">
                <a:avLst/>
              </a:prstGeom>
              <a:noFill/>
              <a:ln w="9525">
                <a:noFill/>
                <a:miter lim="800000"/>
                <a:headEnd/>
                <a:tailEnd/>
              </a:ln>
            </p:spPr>
          </p:pic>
          <p:pic>
            <p:nvPicPr>
              <p:cNvPr id="27" name="Picture 35"/>
              <p:cNvPicPr>
                <a:picLocks noChangeAspect="1" noChangeArrowheads="1"/>
              </p:cNvPicPr>
              <p:nvPr/>
            </p:nvPicPr>
            <p:blipFill>
              <a:blip r:embed="rId22" cstate="print"/>
              <a:srcRect/>
              <a:stretch>
                <a:fillRect/>
              </a:stretch>
            </p:blipFill>
            <p:spPr bwMode="auto">
              <a:xfrm>
                <a:off x="576" y="1788"/>
                <a:ext cx="1584" cy="61"/>
              </a:xfrm>
              <a:prstGeom prst="rect">
                <a:avLst/>
              </a:prstGeom>
              <a:noFill/>
              <a:ln w="9525">
                <a:noFill/>
                <a:miter lim="800000"/>
                <a:headEnd/>
                <a:tailEnd/>
              </a:ln>
            </p:spPr>
          </p:pic>
          <p:pic>
            <p:nvPicPr>
              <p:cNvPr id="28" name="Picture 36"/>
              <p:cNvPicPr>
                <a:picLocks noChangeAspect="1" noChangeArrowheads="1"/>
              </p:cNvPicPr>
              <p:nvPr/>
            </p:nvPicPr>
            <p:blipFill>
              <a:blip r:embed="rId23" cstate="print"/>
              <a:srcRect/>
              <a:stretch>
                <a:fillRect/>
              </a:stretch>
            </p:blipFill>
            <p:spPr bwMode="auto">
              <a:xfrm>
                <a:off x="576" y="1728"/>
                <a:ext cx="1584" cy="60"/>
              </a:xfrm>
              <a:prstGeom prst="rect">
                <a:avLst/>
              </a:prstGeom>
              <a:noFill/>
              <a:ln w="9525">
                <a:noFill/>
                <a:miter lim="800000"/>
                <a:headEnd/>
                <a:tailEnd/>
              </a:ln>
            </p:spPr>
          </p:pic>
          <p:pic>
            <p:nvPicPr>
              <p:cNvPr id="29" name="Picture 37"/>
              <p:cNvPicPr>
                <a:picLocks noChangeAspect="1" noChangeArrowheads="1"/>
              </p:cNvPicPr>
              <p:nvPr/>
            </p:nvPicPr>
            <p:blipFill>
              <a:blip r:embed="rId24" cstate="print"/>
              <a:srcRect/>
              <a:stretch>
                <a:fillRect/>
              </a:stretch>
            </p:blipFill>
            <p:spPr bwMode="auto">
              <a:xfrm>
                <a:off x="576" y="1668"/>
                <a:ext cx="1584" cy="60"/>
              </a:xfrm>
              <a:prstGeom prst="rect">
                <a:avLst/>
              </a:prstGeom>
              <a:noFill/>
              <a:ln w="9525">
                <a:noFill/>
                <a:miter lim="800000"/>
                <a:headEnd/>
                <a:tailEnd/>
              </a:ln>
            </p:spPr>
          </p:pic>
          <p:pic>
            <p:nvPicPr>
              <p:cNvPr id="30" name="Picture 38"/>
              <p:cNvPicPr>
                <a:picLocks noChangeAspect="1" noChangeArrowheads="1"/>
              </p:cNvPicPr>
              <p:nvPr/>
            </p:nvPicPr>
            <p:blipFill>
              <a:blip r:embed="rId25" cstate="print"/>
              <a:srcRect/>
              <a:stretch>
                <a:fillRect/>
              </a:stretch>
            </p:blipFill>
            <p:spPr bwMode="auto">
              <a:xfrm>
                <a:off x="576" y="1607"/>
                <a:ext cx="1584" cy="61"/>
              </a:xfrm>
              <a:prstGeom prst="rect">
                <a:avLst/>
              </a:prstGeom>
              <a:noFill/>
              <a:ln w="9525">
                <a:noFill/>
                <a:miter lim="800000"/>
                <a:headEnd/>
                <a:tailEnd/>
              </a:ln>
            </p:spPr>
          </p:pic>
          <p:pic>
            <p:nvPicPr>
              <p:cNvPr id="31" name="Picture 39"/>
              <p:cNvPicPr>
                <a:picLocks noChangeAspect="1" noChangeArrowheads="1"/>
              </p:cNvPicPr>
              <p:nvPr/>
            </p:nvPicPr>
            <p:blipFill>
              <a:blip r:embed="rId26" cstate="print"/>
              <a:srcRect/>
              <a:stretch>
                <a:fillRect/>
              </a:stretch>
            </p:blipFill>
            <p:spPr bwMode="auto">
              <a:xfrm>
                <a:off x="576" y="1547"/>
                <a:ext cx="1584" cy="60"/>
              </a:xfrm>
              <a:prstGeom prst="rect">
                <a:avLst/>
              </a:prstGeom>
              <a:noFill/>
              <a:ln w="9525">
                <a:noFill/>
                <a:miter lim="800000"/>
                <a:headEnd/>
                <a:tailEnd/>
              </a:ln>
            </p:spPr>
          </p:pic>
          <p:pic>
            <p:nvPicPr>
              <p:cNvPr id="32" name="Picture 40"/>
              <p:cNvPicPr>
                <a:picLocks noChangeAspect="1" noChangeArrowheads="1"/>
              </p:cNvPicPr>
              <p:nvPr/>
            </p:nvPicPr>
            <p:blipFill>
              <a:blip r:embed="rId27" cstate="print"/>
              <a:srcRect/>
              <a:stretch>
                <a:fillRect/>
              </a:stretch>
            </p:blipFill>
            <p:spPr bwMode="auto">
              <a:xfrm>
                <a:off x="576" y="1486"/>
                <a:ext cx="1584" cy="61"/>
              </a:xfrm>
              <a:prstGeom prst="rect">
                <a:avLst/>
              </a:prstGeom>
              <a:noFill/>
              <a:ln w="9525">
                <a:noFill/>
                <a:miter lim="800000"/>
                <a:headEnd/>
                <a:tailEnd/>
              </a:ln>
            </p:spPr>
          </p:pic>
          <p:pic>
            <p:nvPicPr>
              <p:cNvPr id="33" name="Picture 41"/>
              <p:cNvPicPr>
                <a:picLocks noChangeAspect="1" noChangeArrowheads="1"/>
              </p:cNvPicPr>
              <p:nvPr/>
            </p:nvPicPr>
            <p:blipFill>
              <a:blip r:embed="rId28" cstate="print"/>
              <a:srcRect/>
              <a:stretch>
                <a:fillRect/>
              </a:stretch>
            </p:blipFill>
            <p:spPr bwMode="auto">
              <a:xfrm>
                <a:off x="576" y="1425"/>
                <a:ext cx="1584" cy="61"/>
              </a:xfrm>
              <a:prstGeom prst="rect">
                <a:avLst/>
              </a:prstGeom>
              <a:noFill/>
              <a:ln w="9525">
                <a:noFill/>
                <a:miter lim="800000"/>
                <a:headEnd/>
                <a:tailEnd/>
              </a:ln>
            </p:spPr>
          </p:pic>
          <p:pic>
            <p:nvPicPr>
              <p:cNvPr id="34" name="Picture 42"/>
              <p:cNvPicPr>
                <a:picLocks noChangeAspect="1" noChangeArrowheads="1"/>
              </p:cNvPicPr>
              <p:nvPr/>
            </p:nvPicPr>
            <p:blipFill>
              <a:blip r:embed="rId29" cstate="print"/>
              <a:srcRect/>
              <a:stretch>
                <a:fillRect/>
              </a:stretch>
            </p:blipFill>
            <p:spPr bwMode="auto">
              <a:xfrm>
                <a:off x="576" y="1365"/>
                <a:ext cx="1584" cy="60"/>
              </a:xfrm>
              <a:prstGeom prst="rect">
                <a:avLst/>
              </a:prstGeom>
              <a:noFill/>
              <a:ln w="9525">
                <a:noFill/>
                <a:miter lim="800000"/>
                <a:headEnd/>
                <a:tailEnd/>
              </a:ln>
            </p:spPr>
          </p:pic>
          <p:pic>
            <p:nvPicPr>
              <p:cNvPr id="35" name="Picture 43"/>
              <p:cNvPicPr>
                <a:picLocks noChangeAspect="1" noChangeArrowheads="1"/>
              </p:cNvPicPr>
              <p:nvPr/>
            </p:nvPicPr>
            <p:blipFill>
              <a:blip r:embed="rId30" cstate="print"/>
              <a:srcRect/>
              <a:stretch>
                <a:fillRect/>
              </a:stretch>
            </p:blipFill>
            <p:spPr bwMode="auto">
              <a:xfrm>
                <a:off x="576" y="1305"/>
                <a:ext cx="1584" cy="60"/>
              </a:xfrm>
              <a:prstGeom prst="rect">
                <a:avLst/>
              </a:prstGeom>
              <a:noFill/>
              <a:ln w="9525">
                <a:noFill/>
                <a:miter lim="800000"/>
                <a:headEnd/>
                <a:tailEnd/>
              </a:ln>
            </p:spPr>
          </p:pic>
          <p:pic>
            <p:nvPicPr>
              <p:cNvPr id="36" name="Picture 44"/>
              <p:cNvPicPr>
                <a:picLocks noChangeAspect="1" noChangeArrowheads="1"/>
              </p:cNvPicPr>
              <p:nvPr/>
            </p:nvPicPr>
            <p:blipFill>
              <a:blip r:embed="rId31" cstate="print"/>
              <a:srcRect/>
              <a:stretch>
                <a:fillRect/>
              </a:stretch>
            </p:blipFill>
            <p:spPr bwMode="auto">
              <a:xfrm>
                <a:off x="576" y="1244"/>
                <a:ext cx="1584" cy="61"/>
              </a:xfrm>
              <a:prstGeom prst="rect">
                <a:avLst/>
              </a:prstGeom>
              <a:noFill/>
              <a:ln w="9525">
                <a:noFill/>
                <a:miter lim="800000"/>
                <a:headEnd/>
                <a:tailEnd/>
              </a:ln>
            </p:spPr>
          </p:pic>
          <p:pic>
            <p:nvPicPr>
              <p:cNvPr id="37" name="Picture 45"/>
              <p:cNvPicPr>
                <a:picLocks noChangeAspect="1" noChangeArrowheads="1"/>
              </p:cNvPicPr>
              <p:nvPr/>
            </p:nvPicPr>
            <p:blipFill>
              <a:blip r:embed="rId6" cstate="print"/>
              <a:srcRect/>
              <a:stretch>
                <a:fillRect/>
              </a:stretch>
            </p:blipFill>
            <p:spPr bwMode="auto">
              <a:xfrm>
                <a:off x="576" y="1184"/>
                <a:ext cx="1584" cy="60"/>
              </a:xfrm>
              <a:prstGeom prst="rect">
                <a:avLst/>
              </a:prstGeom>
              <a:noFill/>
              <a:ln w="9525">
                <a:noFill/>
                <a:miter lim="800000"/>
                <a:headEnd/>
                <a:tailEnd/>
              </a:ln>
            </p:spPr>
          </p:pic>
        </p:grpSp>
        <p:sp>
          <p:nvSpPr>
            <p:cNvPr id="6" name="Text Box 46"/>
            <p:cNvSpPr txBox="1">
              <a:spLocks noChangeArrowheads="1"/>
            </p:cNvSpPr>
            <p:nvPr/>
          </p:nvSpPr>
          <p:spPr bwMode="auto">
            <a:xfrm>
              <a:off x="384" y="2640"/>
              <a:ext cx="92" cy="260"/>
            </a:xfrm>
            <a:prstGeom prst="rect">
              <a:avLst/>
            </a:prstGeom>
            <a:noFill/>
            <a:ln w="9525" algn="ctr">
              <a:noFill/>
              <a:miter lim="800000"/>
              <a:headEnd/>
              <a:tailEnd/>
            </a:ln>
            <a:effectLst/>
          </p:spPr>
          <p:txBody>
            <a:bodyPr wrap="none">
              <a:spAutoFit/>
            </a:bodyPr>
            <a:lstStyle/>
            <a:p>
              <a:pPr eaLnBrk="0" hangingPunct="0"/>
              <a:endParaRPr lang="en-US" sz="2400">
                <a:solidFill>
                  <a:srgbClr val="000066"/>
                </a:solidFill>
                <a:cs typeface="Arial" charset="0"/>
              </a:endParaRPr>
            </a:p>
          </p:txBody>
        </p:sp>
      </p:grpSp>
      <p:sp>
        <p:nvSpPr>
          <p:cNvPr id="38" name="TextBox 37"/>
          <p:cNvSpPr txBox="1"/>
          <p:nvPr/>
        </p:nvSpPr>
        <p:spPr>
          <a:xfrm>
            <a:off x="2572790" y="76200"/>
            <a:ext cx="3904210" cy="707886"/>
          </a:xfrm>
          <a:prstGeom prst="rect">
            <a:avLst/>
          </a:prstGeom>
          <a:noFill/>
        </p:spPr>
        <p:txBody>
          <a:bodyPr wrap="none" rtlCol="0">
            <a:spAutoFit/>
          </a:bodyPr>
          <a:lstStyle/>
          <a:p>
            <a:r>
              <a:rPr lang="en-US" sz="4000" u="sng" dirty="0" smtClean="0">
                <a:solidFill>
                  <a:schemeClr val="bg1"/>
                </a:solidFill>
              </a:rPr>
              <a:t>Large Elliptic Flow</a:t>
            </a:r>
          </a:p>
        </p:txBody>
      </p:sp>
      <p:pic>
        <p:nvPicPr>
          <p:cNvPr id="124930" name="Picture 2"/>
          <p:cNvPicPr>
            <a:picLocks noChangeAspect="1" noChangeArrowheads="1"/>
          </p:cNvPicPr>
          <p:nvPr/>
        </p:nvPicPr>
        <p:blipFill>
          <a:blip r:embed="rId32" cstate="print"/>
          <a:srcRect/>
          <a:stretch>
            <a:fillRect/>
          </a:stretch>
        </p:blipFill>
        <p:spPr bwMode="auto">
          <a:xfrm>
            <a:off x="0" y="0"/>
            <a:ext cx="1752600" cy="1314450"/>
          </a:xfrm>
          <a:prstGeom prst="rect">
            <a:avLst/>
          </a:prstGeom>
          <a:noFill/>
          <a:ln w="9525">
            <a:noFill/>
            <a:miter lim="800000"/>
            <a:headEnd/>
            <a:tailEnd/>
          </a:ln>
        </p:spPr>
      </p:pic>
      <p:pic>
        <p:nvPicPr>
          <p:cNvPr id="39" name="Picture 2"/>
          <p:cNvPicPr>
            <a:picLocks noChangeAspect="1" noChangeArrowheads="1"/>
          </p:cNvPicPr>
          <p:nvPr/>
        </p:nvPicPr>
        <p:blipFill>
          <a:blip r:embed="rId32" cstate="print"/>
          <a:srcRect/>
          <a:stretch>
            <a:fillRect/>
          </a:stretch>
        </p:blipFill>
        <p:spPr bwMode="auto">
          <a:xfrm>
            <a:off x="7391400" y="0"/>
            <a:ext cx="1752600" cy="1314450"/>
          </a:xfrm>
          <a:prstGeom prst="rect">
            <a:avLst/>
          </a:prstGeom>
          <a:noFill/>
          <a:ln w="9525">
            <a:noFill/>
            <a:miter lim="800000"/>
            <a:headEnd/>
            <a:tailEnd/>
          </a:ln>
          <a:scene3d>
            <a:camera prst="orthographicFront">
              <a:rot lat="0" lon="10800000" rev="0"/>
            </a:camera>
            <a:lightRig rig="threePt" dir="t"/>
          </a:scene3d>
        </p:spPr>
      </p:pic>
      <p:sp>
        <p:nvSpPr>
          <p:cNvPr id="40" name="Freeform 39"/>
          <p:cNvSpPr/>
          <p:nvPr/>
        </p:nvSpPr>
        <p:spPr>
          <a:xfrm>
            <a:off x="2701636" y="1524000"/>
            <a:ext cx="4350328" cy="406400"/>
          </a:xfrm>
          <a:custGeom>
            <a:avLst/>
            <a:gdLst>
              <a:gd name="connsiteX0" fmla="*/ 0 w 4350328"/>
              <a:gd name="connsiteY0" fmla="*/ 0 h 406400"/>
              <a:gd name="connsiteX1" fmla="*/ 1122219 w 4350328"/>
              <a:gd name="connsiteY1" fmla="*/ 374073 h 406400"/>
              <a:gd name="connsiteX2" fmla="*/ 2175164 w 4350328"/>
              <a:gd name="connsiteY2" fmla="*/ 124691 h 406400"/>
              <a:gd name="connsiteX3" fmla="*/ 3269673 w 4350328"/>
              <a:gd name="connsiteY3" fmla="*/ 401782 h 406400"/>
              <a:gd name="connsiteX4" fmla="*/ 4114800 w 4350328"/>
              <a:gd name="connsiteY4" fmla="*/ 96982 h 406400"/>
              <a:gd name="connsiteX5" fmla="*/ 4350328 w 4350328"/>
              <a:gd name="connsiteY5" fmla="*/ 55418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328" h="406400">
                <a:moveTo>
                  <a:pt x="0" y="0"/>
                </a:moveTo>
                <a:cubicBezTo>
                  <a:pt x="379846" y="176645"/>
                  <a:pt x="759692" y="353291"/>
                  <a:pt x="1122219" y="374073"/>
                </a:cubicBezTo>
                <a:cubicBezTo>
                  <a:pt x="1484746" y="394855"/>
                  <a:pt x="1817255" y="120073"/>
                  <a:pt x="2175164" y="124691"/>
                </a:cubicBezTo>
                <a:cubicBezTo>
                  <a:pt x="2533073" y="129309"/>
                  <a:pt x="2946400" y="406400"/>
                  <a:pt x="3269673" y="401782"/>
                </a:cubicBezTo>
                <a:cubicBezTo>
                  <a:pt x="3592946" y="397164"/>
                  <a:pt x="3934691" y="154709"/>
                  <a:pt x="4114800" y="96982"/>
                </a:cubicBezTo>
                <a:cubicBezTo>
                  <a:pt x="4294909" y="39255"/>
                  <a:pt x="4322618" y="47336"/>
                  <a:pt x="4350328" y="55418"/>
                </a:cubicBez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76200" y="2217003"/>
            <a:ext cx="8921160" cy="830997"/>
          </a:xfrm>
          <a:prstGeom prst="rect">
            <a:avLst/>
          </a:prstGeom>
          <a:solidFill>
            <a:schemeClr val="bg2"/>
          </a:solidFill>
        </p:spPr>
        <p:txBody>
          <a:bodyPr wrap="none" rtlCol="0">
            <a:spAutoFit/>
          </a:bodyPr>
          <a:lstStyle/>
          <a:p>
            <a:r>
              <a:rPr lang="en-US" sz="4800" dirty="0" smtClean="0">
                <a:solidFill>
                  <a:srgbClr val="FF0000"/>
                </a:solidFill>
              </a:rPr>
              <a:t>Literally “seen” in first days at RHIC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4930"/>
                                        </p:tgtEl>
                                        <p:attrNameLst>
                                          <p:attrName>style.visibility</p:attrName>
                                        </p:attrNameLst>
                                      </p:cBhvr>
                                      <p:to>
                                        <p:strVal val="visible"/>
                                      </p:to>
                                    </p:set>
                                    <p:animEffect transition="in" filter="blinds(horizontal)">
                                      <p:cBhvr>
                                        <p:cTn id="16" dur="500"/>
                                        <p:tgtEl>
                                          <p:spTgt spid="12493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linds(horizontal)">
                                      <p:cBhvr>
                                        <p:cTn id="19" dur="500"/>
                                        <p:tgtEl>
                                          <p:spTgt spid="41"/>
                                        </p:tgtEl>
                                      </p:cBhvr>
                                    </p:animEffect>
                                  </p:childTnLst>
                                </p:cTn>
                              </p:par>
                              <p:par>
                                <p:cTn id="20" presetID="3" presetClass="entr" presetSubtype="1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76200"/>
            <a:ext cx="6319166" cy="707886"/>
          </a:xfrm>
          <a:prstGeom prst="rect">
            <a:avLst/>
          </a:prstGeom>
          <a:noFill/>
        </p:spPr>
        <p:txBody>
          <a:bodyPr wrap="none" rtlCol="0">
            <a:spAutoFit/>
          </a:bodyPr>
          <a:lstStyle/>
          <a:p>
            <a:r>
              <a:rPr lang="en-US" sz="4000" u="sng" dirty="0" smtClean="0">
                <a:solidFill>
                  <a:schemeClr val="bg1"/>
                </a:solidFill>
              </a:rPr>
              <a:t>How Large is the Flow Really?</a:t>
            </a:r>
          </a:p>
        </p:txBody>
      </p:sp>
      <p:sp>
        <p:nvSpPr>
          <p:cNvPr id="8" name="TextBox 7"/>
          <p:cNvSpPr txBox="1"/>
          <p:nvPr/>
        </p:nvSpPr>
        <p:spPr>
          <a:xfrm>
            <a:off x="152400" y="838200"/>
            <a:ext cx="8763000" cy="954107"/>
          </a:xfrm>
          <a:prstGeom prst="rect">
            <a:avLst/>
          </a:prstGeom>
          <a:noFill/>
        </p:spPr>
        <p:txBody>
          <a:bodyPr wrap="square" rtlCol="0">
            <a:spAutoFit/>
          </a:bodyPr>
          <a:lstStyle/>
          <a:p>
            <a:pPr algn="ctr"/>
            <a:r>
              <a:rPr lang="en-US" sz="2800" dirty="0" smtClean="0">
                <a:solidFill>
                  <a:srgbClr val="FFFF00"/>
                </a:solidFill>
              </a:rPr>
              <a:t>Assume </a:t>
            </a:r>
            <a:r>
              <a:rPr lang="en-US" sz="2800" u="sng" dirty="0" smtClean="0">
                <a:solidFill>
                  <a:srgbClr val="FFFF00"/>
                </a:solidFill>
              </a:rPr>
              <a:t>early </a:t>
            </a:r>
            <a:r>
              <a:rPr lang="en-US" sz="2800" u="sng" dirty="0" err="1" smtClean="0">
                <a:solidFill>
                  <a:srgbClr val="FFFF00"/>
                </a:solidFill>
              </a:rPr>
              <a:t>thermalization</a:t>
            </a:r>
            <a:r>
              <a:rPr lang="en-US" sz="2800" dirty="0" smtClean="0">
                <a:solidFill>
                  <a:srgbClr val="FFFF00"/>
                </a:solidFill>
              </a:rPr>
              <a:t> and run </a:t>
            </a:r>
            <a:r>
              <a:rPr lang="en-US" sz="2800" u="sng" dirty="0" smtClean="0">
                <a:solidFill>
                  <a:srgbClr val="FFFF00"/>
                </a:solidFill>
              </a:rPr>
              <a:t>ideal hydrodynamics</a:t>
            </a:r>
            <a:r>
              <a:rPr lang="en-US" sz="2800" dirty="0" smtClean="0">
                <a:solidFill>
                  <a:srgbClr val="FFFF00"/>
                </a:solidFill>
              </a:rPr>
              <a:t> (i.e. no dissipation </a:t>
            </a:r>
            <a:r>
              <a:rPr lang="en-US" sz="2800" dirty="0" smtClean="0">
                <a:solidFill>
                  <a:srgbClr val="FFFF00"/>
                </a:solidFill>
                <a:sym typeface="Wingdings" pitchFamily="2" charset="2"/>
              </a:rPr>
              <a:t></a:t>
            </a:r>
            <a:r>
              <a:rPr lang="en-US" sz="2800" dirty="0" smtClean="0">
                <a:solidFill>
                  <a:srgbClr val="FFFF00"/>
                </a:solidFill>
              </a:rPr>
              <a:t> zero shear + zero bulk viscosity)</a:t>
            </a:r>
          </a:p>
        </p:txBody>
      </p:sp>
      <p:sp>
        <p:nvSpPr>
          <p:cNvPr id="9" name="TextBox 8"/>
          <p:cNvSpPr txBox="1"/>
          <p:nvPr/>
        </p:nvSpPr>
        <p:spPr>
          <a:xfrm>
            <a:off x="228601" y="1981200"/>
            <a:ext cx="3733800" cy="1600438"/>
          </a:xfrm>
          <a:prstGeom prst="rect">
            <a:avLst/>
          </a:prstGeom>
          <a:noFill/>
        </p:spPr>
        <p:txBody>
          <a:bodyPr wrap="square" rtlCol="0">
            <a:spAutoFit/>
          </a:bodyPr>
          <a:lstStyle/>
          <a:p>
            <a:r>
              <a:rPr lang="en-US" sz="2800" dirty="0" smtClean="0">
                <a:solidFill>
                  <a:schemeClr val="bg1"/>
                </a:solidFill>
              </a:rPr>
              <a:t>Key Inputs:</a:t>
            </a:r>
          </a:p>
          <a:p>
            <a:r>
              <a:rPr lang="en-US" sz="1100" dirty="0" smtClean="0">
                <a:solidFill>
                  <a:schemeClr val="bg1"/>
                </a:solidFill>
              </a:rPr>
              <a:t> </a:t>
            </a:r>
          </a:p>
          <a:p>
            <a:pPr>
              <a:buFont typeface="Arial" pitchFamily="34" charset="0"/>
              <a:buChar char="•"/>
            </a:pPr>
            <a:r>
              <a:rPr lang="en-US" sz="2800" dirty="0" smtClean="0">
                <a:solidFill>
                  <a:schemeClr val="bg1"/>
                </a:solidFill>
              </a:rPr>
              <a:t> Initial Geometry</a:t>
            </a:r>
          </a:p>
          <a:p>
            <a:pPr>
              <a:buFont typeface="Arial" pitchFamily="34" charset="0"/>
              <a:buChar char="•"/>
            </a:pPr>
            <a:r>
              <a:rPr lang="en-US" sz="2800" dirty="0" smtClean="0">
                <a:solidFill>
                  <a:schemeClr val="bg1"/>
                </a:solidFill>
              </a:rPr>
              <a:t> QCD Equation of State</a:t>
            </a:r>
          </a:p>
        </p:txBody>
      </p:sp>
      <p:pic>
        <p:nvPicPr>
          <p:cNvPr id="10" name="Picture 9"/>
          <p:cNvPicPr>
            <a:picLocks noChangeAspect="1" noChangeArrowheads="1"/>
          </p:cNvPicPr>
          <p:nvPr/>
        </p:nvPicPr>
        <p:blipFill>
          <a:blip r:embed="rId2" cstate="print"/>
          <a:srcRect/>
          <a:stretch>
            <a:fillRect/>
          </a:stretch>
        </p:blipFill>
        <p:spPr bwMode="auto">
          <a:xfrm>
            <a:off x="76200" y="3733800"/>
            <a:ext cx="3962400" cy="2871787"/>
          </a:xfrm>
          <a:prstGeom prst="rect">
            <a:avLst/>
          </a:prstGeom>
          <a:noFill/>
          <a:ln w="9525">
            <a:noFill/>
            <a:miter lim="800000"/>
            <a:headEnd/>
            <a:tailEnd/>
          </a:ln>
          <a:effectLst/>
        </p:spPr>
      </p:pic>
      <p:pic>
        <p:nvPicPr>
          <p:cNvPr id="11" name="Picture 34" descr="movie_smooth"/>
          <p:cNvPicPr>
            <a:picLocks noChangeAspect="1" noChangeArrowheads="1"/>
          </p:cNvPicPr>
          <p:nvPr/>
        </p:nvPicPr>
        <p:blipFill>
          <a:blip r:embed="rId3" cstate="print"/>
          <a:srcRect/>
          <a:stretch>
            <a:fillRect/>
          </a:stretch>
        </p:blipFill>
        <p:spPr bwMode="auto">
          <a:xfrm>
            <a:off x="4210957" y="1960562"/>
            <a:ext cx="4780643" cy="4668838"/>
          </a:xfrm>
          <a:prstGeom prst="rect">
            <a:avLst/>
          </a:prstGeom>
          <a:noFill/>
        </p:spPr>
      </p:pic>
      <p:sp>
        <p:nvSpPr>
          <p:cNvPr id="12" name="Oval 11"/>
          <p:cNvSpPr/>
          <p:nvPr/>
        </p:nvSpPr>
        <p:spPr>
          <a:xfrm>
            <a:off x="543015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5654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0" presetClass="exit" presetSubtype="0" fill="hold" grpId="1" nodeType="withEffect">
                                  <p:stCondLst>
                                    <p:cond delay="1000"/>
                                  </p:stCondLst>
                                  <p:childTnLst>
                                    <p:animEffect transition="out" filter="fad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par>
                                <p:cTn id="24" presetID="10" presetClass="exit" presetSubtype="0" fill="hold" grpId="1" nodeType="withEffect">
                                  <p:stCondLst>
                                    <p:cond delay="1000"/>
                                  </p:stCondLst>
                                  <p:childTnLst>
                                    <p:animEffect transition="out" filter="fade">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2" grpId="1" animBg="1"/>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148" y="141982"/>
            <a:ext cx="8385052" cy="1077218"/>
          </a:xfrm>
          <a:prstGeom prst="rect">
            <a:avLst/>
          </a:prstGeom>
          <a:noFill/>
        </p:spPr>
        <p:txBody>
          <a:bodyPr wrap="none" rtlCol="0">
            <a:spAutoFit/>
          </a:bodyPr>
          <a:lstStyle/>
          <a:p>
            <a:pPr algn="ctr"/>
            <a:r>
              <a:rPr lang="en-US" sz="3200" dirty="0" smtClean="0">
                <a:solidFill>
                  <a:schemeClr val="bg1"/>
                </a:solidFill>
              </a:rPr>
              <a:t>Fluid cells “freeze-out” below </a:t>
            </a:r>
            <a:r>
              <a:rPr lang="en-US" sz="3200" dirty="0" err="1" smtClean="0">
                <a:solidFill>
                  <a:schemeClr val="bg1"/>
                </a:solidFill>
              </a:rPr>
              <a:t>T</a:t>
            </a:r>
            <a:r>
              <a:rPr lang="en-US" sz="3200" baseline="-25000" dirty="0" err="1" smtClean="0">
                <a:solidFill>
                  <a:schemeClr val="bg1"/>
                </a:solidFill>
              </a:rPr>
              <a:t>f</a:t>
            </a:r>
            <a:endParaRPr lang="en-US" sz="3200" baseline="-25000" dirty="0" smtClean="0">
              <a:solidFill>
                <a:schemeClr val="bg1"/>
              </a:solidFill>
            </a:endParaRPr>
          </a:p>
          <a:p>
            <a:pPr algn="ctr"/>
            <a:r>
              <a:rPr lang="en-US" sz="3200" dirty="0" smtClean="0">
                <a:solidFill>
                  <a:schemeClr val="bg1"/>
                </a:solidFill>
              </a:rPr>
              <a:t>Isotropic hadrons in cell rest frame, then boosted</a:t>
            </a:r>
          </a:p>
        </p:txBody>
      </p:sp>
      <p:sp>
        <p:nvSpPr>
          <p:cNvPr id="5" name="TextBox 4"/>
          <p:cNvSpPr txBox="1"/>
          <p:nvPr/>
        </p:nvSpPr>
        <p:spPr>
          <a:xfrm>
            <a:off x="1" y="6059269"/>
            <a:ext cx="9144000" cy="646331"/>
          </a:xfrm>
          <a:prstGeom prst="rect">
            <a:avLst/>
          </a:prstGeom>
          <a:solidFill>
            <a:schemeClr val="bg2"/>
          </a:solidFill>
        </p:spPr>
        <p:txBody>
          <a:bodyPr wrap="square" rtlCol="0">
            <a:spAutoFit/>
          </a:bodyPr>
          <a:lstStyle/>
          <a:p>
            <a:r>
              <a:rPr lang="en-US" sz="3600" i="1" dirty="0" smtClean="0">
                <a:solidFill>
                  <a:srgbClr val="FF0000"/>
                </a:solidFill>
              </a:rPr>
              <a:t>Circa</a:t>
            </a:r>
            <a:r>
              <a:rPr lang="en-US" sz="3600" dirty="0" smtClean="0">
                <a:solidFill>
                  <a:srgbClr val="FF0000"/>
                </a:solidFill>
              </a:rPr>
              <a:t> 2005:</a:t>
            </a:r>
            <a:r>
              <a:rPr lang="en-US" sz="3600" dirty="0" smtClean="0">
                <a:solidFill>
                  <a:srgbClr val="FF0000"/>
                </a:solidFill>
                <a:sym typeface="Wingdings" pitchFamily="2" charset="2"/>
              </a:rPr>
              <a:t>  Quark-Gluon Plasma = Perfect Fluid</a:t>
            </a:r>
            <a:endParaRPr lang="en-US" sz="3600" dirty="0" smtClean="0">
              <a:solidFill>
                <a:srgbClr val="FF0000"/>
              </a:solidFill>
            </a:endParaRPr>
          </a:p>
        </p:txBody>
      </p:sp>
      <p:pic>
        <p:nvPicPr>
          <p:cNvPr id="83969" name="Picture 1"/>
          <p:cNvPicPr>
            <a:picLocks noChangeAspect="1" noChangeArrowheads="1"/>
          </p:cNvPicPr>
          <p:nvPr/>
        </p:nvPicPr>
        <p:blipFill>
          <a:blip r:embed="rId2" cstate="print"/>
          <a:srcRect/>
          <a:stretch>
            <a:fillRect/>
          </a:stretch>
        </p:blipFill>
        <p:spPr bwMode="auto">
          <a:xfrm>
            <a:off x="4724399" y="1371600"/>
            <a:ext cx="4114801" cy="4038600"/>
          </a:xfrm>
          <a:prstGeom prst="rect">
            <a:avLst/>
          </a:prstGeom>
          <a:noFill/>
          <a:ln w="9525">
            <a:noFill/>
            <a:miter lim="800000"/>
            <a:headEnd/>
            <a:tailEnd/>
          </a:ln>
        </p:spPr>
      </p:pic>
      <p:pic>
        <p:nvPicPr>
          <p:cNvPr id="2" name="Picture 1"/>
          <p:cNvPicPr>
            <a:picLocks noChangeAspect="1" noChangeArrowheads="1"/>
          </p:cNvPicPr>
          <p:nvPr/>
        </p:nvPicPr>
        <p:blipFill>
          <a:blip r:embed="rId3" cstate="print"/>
          <a:srcRect t="2469" r="47791" b="49794"/>
          <a:stretch>
            <a:fillRect/>
          </a:stretch>
        </p:blipFill>
        <p:spPr bwMode="auto">
          <a:xfrm>
            <a:off x="298704" y="1676400"/>
            <a:ext cx="4197096" cy="3745101"/>
          </a:xfrm>
          <a:prstGeom prst="rect">
            <a:avLst/>
          </a:prstGeom>
          <a:noFill/>
          <a:ln w="9525">
            <a:noFill/>
            <a:miter lim="800000"/>
            <a:headEnd/>
            <a:tailEnd/>
          </a:ln>
        </p:spPr>
      </p:pic>
      <p:sp>
        <p:nvSpPr>
          <p:cNvPr id="6" name="TextBox 5"/>
          <p:cNvSpPr txBox="1"/>
          <p:nvPr/>
        </p:nvSpPr>
        <p:spPr>
          <a:xfrm>
            <a:off x="304800" y="1371600"/>
            <a:ext cx="4191000" cy="400110"/>
          </a:xfrm>
          <a:prstGeom prst="rect">
            <a:avLst/>
          </a:prstGeom>
          <a:solidFill>
            <a:schemeClr val="bg1"/>
          </a:solidFill>
        </p:spPr>
        <p:txBody>
          <a:bodyPr wrap="square" rtlCol="0">
            <a:spAutoFit/>
          </a:bodyPr>
          <a:lstStyle/>
          <a:p>
            <a:r>
              <a:rPr lang="en-US" sz="2000" dirty="0" smtClean="0">
                <a:solidFill>
                  <a:srgbClr val="FF0000"/>
                </a:solidFill>
              </a:rPr>
              <a:t>Temperature Profile + Velocity Vectors</a:t>
            </a:r>
          </a:p>
        </p:txBody>
      </p:sp>
      <p:sp>
        <p:nvSpPr>
          <p:cNvPr id="7" name="Rectangle 6"/>
          <p:cNvSpPr/>
          <p:nvPr/>
        </p:nvSpPr>
        <p:spPr>
          <a:xfrm>
            <a:off x="914400" y="175260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5400" y="5435025"/>
            <a:ext cx="6836743" cy="584775"/>
          </a:xfrm>
          <a:prstGeom prst="rect">
            <a:avLst/>
          </a:prstGeom>
          <a:noFill/>
        </p:spPr>
        <p:txBody>
          <a:bodyPr wrap="none" rtlCol="0">
            <a:spAutoFit/>
          </a:bodyPr>
          <a:lstStyle/>
          <a:p>
            <a:r>
              <a:rPr lang="en-US" sz="3200" dirty="0" smtClean="0">
                <a:solidFill>
                  <a:schemeClr val="bg1"/>
                </a:solidFill>
              </a:rPr>
              <a:t>Characteristic “fingerprint” flow pattern</a:t>
            </a:r>
          </a:p>
        </p:txBody>
      </p:sp>
      <p:sp>
        <p:nvSpPr>
          <p:cNvPr id="9" name="Rectangle 2"/>
          <p:cNvSpPr>
            <a:spLocks noChangeArrowheads="1"/>
          </p:cNvSpPr>
          <p:nvPr/>
        </p:nvSpPr>
        <p:spPr bwMode="auto">
          <a:xfrm>
            <a:off x="4572000" y="1371600"/>
            <a:ext cx="4419600" cy="40386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0" name="Picture 9"/>
          <p:cNvPicPr>
            <a:picLocks noChangeAspect="1" noChangeArrowheads="1"/>
          </p:cNvPicPr>
          <p:nvPr/>
        </p:nvPicPr>
        <p:blipFill>
          <a:blip r:embed="rId4" cstate="print"/>
          <a:srcRect l="6516" t="5548"/>
          <a:stretch>
            <a:fillRect/>
          </a:stretch>
        </p:blipFill>
        <p:spPr>
          <a:xfrm>
            <a:off x="4648200" y="1617663"/>
            <a:ext cx="4343400" cy="3563937"/>
          </a:xfrm>
          <a:prstGeom prst="rect">
            <a:avLst/>
          </a:prstGeom>
          <a:noFill/>
          <a:ln/>
        </p:spPr>
      </p:pic>
      <p:sp>
        <p:nvSpPr>
          <p:cNvPr id="11" name="Text Box 10"/>
          <p:cNvSpPr txBox="1">
            <a:spLocks noChangeArrowheads="1"/>
          </p:cNvSpPr>
          <p:nvPr/>
        </p:nvSpPr>
        <p:spPr bwMode="auto">
          <a:xfrm>
            <a:off x="3733800" y="1600200"/>
            <a:ext cx="560388" cy="519113"/>
          </a:xfrm>
          <a:prstGeom prst="rect">
            <a:avLst/>
          </a:prstGeom>
          <a:noFill/>
          <a:ln w="9525">
            <a:noFill/>
            <a:miter lim="800000"/>
            <a:headEnd/>
            <a:tailEnd/>
          </a:ln>
          <a:effectLst/>
        </p:spPr>
        <p:txBody>
          <a:bodyPr wrap="none">
            <a:spAutoFit/>
          </a:bodyPr>
          <a:lstStyle/>
          <a:p>
            <a:r>
              <a:rPr lang="en-US">
                <a:solidFill>
                  <a:schemeClr val="tx1"/>
                </a:solidFill>
                <a:cs typeface="Arial" charset="0"/>
              </a:rPr>
              <a:t>v2</a:t>
            </a:r>
          </a:p>
        </p:txBody>
      </p:sp>
      <p:sp>
        <p:nvSpPr>
          <p:cNvPr id="12" name="Text Box 11"/>
          <p:cNvSpPr txBox="1">
            <a:spLocks noChangeArrowheads="1"/>
          </p:cNvSpPr>
          <p:nvPr/>
        </p:nvSpPr>
        <p:spPr bwMode="auto">
          <a:xfrm>
            <a:off x="7714430" y="5043488"/>
            <a:ext cx="1200970" cy="461665"/>
          </a:xfrm>
          <a:prstGeom prst="rect">
            <a:avLst/>
          </a:prstGeom>
          <a:noFill/>
          <a:ln w="9525">
            <a:noFill/>
            <a:miter lim="800000"/>
            <a:headEnd/>
            <a:tailEnd/>
          </a:ln>
          <a:effectLst/>
        </p:spPr>
        <p:txBody>
          <a:bodyPr wrap="none">
            <a:spAutoFit/>
          </a:bodyPr>
          <a:lstStyle/>
          <a:p>
            <a:r>
              <a:rPr lang="en-US" sz="2400" dirty="0" err="1">
                <a:solidFill>
                  <a:schemeClr val="tx1"/>
                </a:solidFill>
                <a:cs typeface="Arial" charset="0"/>
              </a:rPr>
              <a:t>p</a:t>
            </a:r>
            <a:r>
              <a:rPr lang="en-US" sz="2400" baseline="-25000" dirty="0" err="1">
                <a:solidFill>
                  <a:schemeClr val="tx1"/>
                </a:solidFill>
                <a:cs typeface="Arial" charset="0"/>
              </a:rPr>
              <a:t>T</a:t>
            </a:r>
            <a:r>
              <a:rPr lang="en-US" sz="2400" baseline="-25000" dirty="0">
                <a:solidFill>
                  <a:schemeClr val="tx1"/>
                </a:solidFill>
                <a:cs typeface="Arial" charset="0"/>
              </a:rPr>
              <a:t> </a:t>
            </a:r>
            <a:r>
              <a:rPr lang="en-US" sz="2400" dirty="0">
                <a:solidFill>
                  <a:schemeClr val="tx1"/>
                </a:solidFill>
                <a:cs typeface="Arial" charset="0"/>
              </a:rPr>
              <a:t>(</a:t>
            </a:r>
            <a:r>
              <a:rPr lang="en-US" sz="2400" dirty="0" err="1">
                <a:solidFill>
                  <a:schemeClr val="tx1"/>
                </a:solidFill>
                <a:cs typeface="Arial" charset="0"/>
              </a:rPr>
              <a:t>GeV</a:t>
            </a:r>
            <a:r>
              <a:rPr lang="en-US" sz="2400" dirty="0">
                <a:solidFill>
                  <a:schemeClr val="tx1"/>
                </a:solidFill>
                <a:cs typeface="Arial" charset="0"/>
              </a:rPr>
              <a:t>)</a:t>
            </a:r>
          </a:p>
        </p:txBody>
      </p:sp>
      <p:sp>
        <p:nvSpPr>
          <p:cNvPr id="13" name="Text Box 11"/>
          <p:cNvSpPr txBox="1">
            <a:spLocks noChangeArrowheads="1"/>
          </p:cNvSpPr>
          <p:nvPr/>
        </p:nvSpPr>
        <p:spPr bwMode="auto">
          <a:xfrm>
            <a:off x="4648200" y="1219200"/>
            <a:ext cx="468398" cy="523220"/>
          </a:xfrm>
          <a:prstGeom prst="rect">
            <a:avLst/>
          </a:prstGeom>
          <a:noFill/>
          <a:ln w="9525">
            <a:noFill/>
            <a:miter lim="800000"/>
            <a:headEnd/>
            <a:tailEnd/>
          </a:ln>
          <a:effectLst/>
        </p:spPr>
        <p:txBody>
          <a:bodyPr wrap="none">
            <a:spAutoFit/>
          </a:bodyPr>
          <a:lstStyle/>
          <a:p>
            <a:r>
              <a:rPr lang="en-US" sz="2800" dirty="0" smtClean="0">
                <a:solidFill>
                  <a:schemeClr val="tx1"/>
                </a:solidFill>
                <a:cs typeface="Arial" charset="0"/>
              </a:rPr>
              <a:t>v</a:t>
            </a:r>
            <a:r>
              <a:rPr lang="en-US" sz="2800" baseline="-25000" dirty="0" smtClean="0">
                <a:solidFill>
                  <a:schemeClr val="tx1"/>
                </a:solidFill>
                <a:cs typeface="Arial" charset="0"/>
              </a:rPr>
              <a:t>2</a:t>
            </a:r>
            <a:endParaRPr lang="en-US" sz="2800" baseline="-25000" dirty="0">
              <a:solidFill>
                <a:schemeClr val="tx1"/>
              </a:solidFill>
              <a:cs typeface="Arial" charset="0"/>
            </a:endParaRPr>
          </a:p>
        </p:txBody>
      </p:sp>
      <p:sp>
        <p:nvSpPr>
          <p:cNvPr id="14" name="Rectangle 13"/>
          <p:cNvSpPr/>
          <p:nvPr/>
        </p:nvSpPr>
        <p:spPr>
          <a:xfrm>
            <a:off x="8229600" y="17526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7600" y="44958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2" grpId="0"/>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14</a:t>
            </a:fld>
            <a:endParaRPr lang="en-US"/>
          </a:p>
        </p:txBody>
      </p:sp>
      <p:graphicFrame>
        <p:nvGraphicFramePr>
          <p:cNvPr id="9" name="Object 13"/>
          <p:cNvGraphicFramePr>
            <a:graphicFrameLocks noChangeAspect="1"/>
          </p:cNvGraphicFramePr>
          <p:nvPr/>
        </p:nvGraphicFramePr>
        <p:xfrm>
          <a:off x="6553200" y="1828800"/>
          <a:ext cx="1981200" cy="1036638"/>
        </p:xfrm>
        <a:graphic>
          <a:graphicData uri="http://schemas.openxmlformats.org/presentationml/2006/ole">
            <p:oleObj spid="_x0000_s173058" name="Equation" r:id="rId3" imgW="799920" imgH="419040" progId="Equation.3">
              <p:embed/>
            </p:oleObj>
          </a:graphicData>
        </a:graphic>
      </p:graphicFrame>
      <p:sp>
        <p:nvSpPr>
          <p:cNvPr id="10"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a:t>
            </a:r>
            <a:r>
              <a:rPr lang="en-US" sz="2400" dirty="0" smtClean="0">
                <a:solidFill>
                  <a:schemeClr val="bg1"/>
                </a:solidFill>
              </a:rPr>
              <a:t> viscosity </a:t>
            </a:r>
            <a:r>
              <a:rPr lang="en-US" sz="2400" dirty="0">
                <a:solidFill>
                  <a:schemeClr val="bg1"/>
                </a:solidFill>
              </a:rPr>
              <a:t>increases with stronger coupling</a:t>
            </a:r>
          </a:p>
        </p:txBody>
      </p:sp>
      <p:sp>
        <p:nvSpPr>
          <p:cNvPr id="11"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2"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pic>
        <p:nvPicPr>
          <p:cNvPr id="13" name="Picture 21" descr="figure265">
            <a:hlinkClick r:id="rId4"/>
          </p:cNvPr>
          <p:cNvPicPr>
            <a:picLocks noChangeAspect="1" noChangeArrowheads="1"/>
          </p:cNvPicPr>
          <p:nvPr/>
        </p:nvPicPr>
        <p:blipFill>
          <a:blip r:embed="rId5" cstate="print"/>
          <a:srcRect/>
          <a:stretch>
            <a:fillRect/>
          </a:stretch>
        </p:blipFill>
        <p:spPr bwMode="auto">
          <a:xfrm>
            <a:off x="6248400" y="2971800"/>
            <a:ext cx="2438400" cy="1670050"/>
          </a:xfrm>
          <a:prstGeom prst="rect">
            <a:avLst/>
          </a:prstGeom>
          <a:noFill/>
        </p:spPr>
      </p:pic>
      <p:pic>
        <p:nvPicPr>
          <p:cNvPr id="15" name="Picture 22"/>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15</a:t>
            </a:fld>
            <a:endParaRPr lang="en-US"/>
          </a:p>
        </p:txBody>
      </p:sp>
      <p:sp>
        <p:nvSpPr>
          <p:cNvPr id="3" name="Text Box 6"/>
          <p:cNvSpPr txBox="1">
            <a:spLocks noChangeArrowheads="1"/>
          </p:cNvSpPr>
          <p:nvPr/>
        </p:nvSpPr>
        <p:spPr bwMode="auto">
          <a:xfrm>
            <a:off x="1219200" y="1686580"/>
            <a:ext cx="3201454" cy="523220"/>
          </a:xfrm>
          <a:prstGeom prst="rect">
            <a:avLst/>
          </a:prstGeom>
          <a:noFill/>
          <a:ln w="9525" algn="ctr">
            <a:noFill/>
            <a:miter lim="800000"/>
            <a:headEnd/>
            <a:tailEnd/>
          </a:ln>
          <a:effectLst/>
        </p:spPr>
        <p:txBody>
          <a:bodyPr wrap="none">
            <a:spAutoFit/>
          </a:bodyPr>
          <a:lstStyle/>
          <a:p>
            <a:r>
              <a:rPr lang="en-US" sz="2800" dirty="0">
                <a:solidFill>
                  <a:schemeClr val="bg1"/>
                </a:solidFill>
              </a:rPr>
              <a:t>Weak coupling (</a:t>
            </a:r>
            <a:r>
              <a:rPr lang="en-US" sz="2800" dirty="0" smtClean="0">
                <a:solidFill>
                  <a:schemeClr val="bg1"/>
                </a:solidFill>
                <a:latin typeface="Symbol" pitchFamily="18" charset="2"/>
              </a:rPr>
              <a:t>s</a:t>
            </a:r>
            <a:r>
              <a:rPr lang="en-US" sz="2800" dirty="0" smtClean="0">
                <a:solidFill>
                  <a:schemeClr val="bg1"/>
                </a:solidFill>
              </a:rPr>
              <a:t>=0</a:t>
            </a:r>
            <a:r>
              <a:rPr lang="en-US" sz="2800" dirty="0">
                <a:solidFill>
                  <a:schemeClr val="bg1"/>
                </a:solidFill>
              </a:rPr>
              <a:t>)</a:t>
            </a:r>
          </a:p>
        </p:txBody>
      </p:sp>
      <p:sp>
        <p:nvSpPr>
          <p:cNvPr id="4" name="Text Box 7"/>
          <p:cNvSpPr txBox="1">
            <a:spLocks noChangeArrowheads="1"/>
          </p:cNvSpPr>
          <p:nvPr/>
        </p:nvSpPr>
        <p:spPr bwMode="auto">
          <a:xfrm>
            <a:off x="1066800" y="4267200"/>
            <a:ext cx="3378745" cy="523220"/>
          </a:xfrm>
          <a:prstGeom prst="rect">
            <a:avLst/>
          </a:prstGeom>
          <a:noFill/>
          <a:ln w="9525" algn="ctr">
            <a:noFill/>
            <a:miter lim="800000"/>
            <a:headEnd/>
            <a:tailEnd/>
          </a:ln>
          <a:effectLst/>
        </p:spPr>
        <p:txBody>
          <a:bodyPr wrap="none">
            <a:spAutoFit/>
          </a:bodyPr>
          <a:lstStyle/>
          <a:p>
            <a:r>
              <a:rPr lang="en-US" sz="2800" dirty="0">
                <a:solidFill>
                  <a:schemeClr val="bg1"/>
                </a:solidFill>
              </a:rPr>
              <a:t>Strong coupling (</a:t>
            </a:r>
            <a:r>
              <a:rPr lang="en-US" sz="2800" dirty="0">
                <a:solidFill>
                  <a:schemeClr val="bg1"/>
                </a:solidFill>
                <a:latin typeface="Symbol" pitchFamily="18" charset="2"/>
              </a:rPr>
              <a:t>s</a:t>
            </a:r>
            <a:r>
              <a:rPr lang="en-US" sz="2800" dirty="0">
                <a:solidFill>
                  <a:schemeClr val="bg1"/>
                </a:solidFill>
              </a:rPr>
              <a:t> </a:t>
            </a:r>
            <a:r>
              <a:rPr lang="en-US" sz="2800" dirty="0">
                <a:solidFill>
                  <a:schemeClr val="bg1"/>
                </a:solidFill>
                <a:cs typeface="Arial" pitchFamily="34" charset="0"/>
              </a:rPr>
              <a:t>↑</a:t>
            </a:r>
            <a:r>
              <a:rPr lang="en-US" sz="2800" dirty="0">
                <a:solidFill>
                  <a:schemeClr val="bg1"/>
                </a:solidFill>
              </a:rPr>
              <a:t>)</a:t>
            </a:r>
          </a:p>
        </p:txBody>
      </p:sp>
      <p:sp>
        <p:nvSpPr>
          <p:cNvPr id="5" name="Text Box 8"/>
          <p:cNvSpPr txBox="1">
            <a:spLocks noChangeArrowheads="1"/>
          </p:cNvSpPr>
          <p:nvPr/>
        </p:nvSpPr>
        <p:spPr bwMode="auto">
          <a:xfrm>
            <a:off x="5943600" y="3048000"/>
            <a:ext cx="2603500" cy="519113"/>
          </a:xfrm>
          <a:prstGeom prst="rect">
            <a:avLst/>
          </a:prstGeom>
          <a:noFill/>
          <a:ln w="9525" algn="ctr">
            <a:noFill/>
            <a:miter lim="800000"/>
            <a:headEnd/>
            <a:tailEnd/>
          </a:ln>
          <a:effectLst/>
        </p:spPr>
        <p:txBody>
          <a:bodyPr wrap="none">
            <a:spAutoFit/>
          </a:bodyPr>
          <a:lstStyle/>
          <a:p>
            <a:r>
              <a:rPr lang="en-US">
                <a:solidFill>
                  <a:srgbClr val="FFFF00"/>
                </a:solidFill>
              </a:rPr>
              <a:t>&lt;p</a:t>
            </a:r>
            <a:r>
              <a:rPr lang="en-US" baseline="-25000">
                <a:solidFill>
                  <a:srgbClr val="FFFF00"/>
                </a:solidFill>
              </a:rPr>
              <a:t>x</a:t>
            </a:r>
            <a:r>
              <a:rPr lang="en-US">
                <a:solidFill>
                  <a:srgbClr val="FFFF00"/>
                </a:solidFill>
              </a:rPr>
              <a:t>&gt; top region</a:t>
            </a:r>
          </a:p>
        </p:txBody>
      </p:sp>
      <p:sp>
        <p:nvSpPr>
          <p:cNvPr id="6" name="Text Box 9"/>
          <p:cNvSpPr txBox="1">
            <a:spLocks noChangeArrowheads="1"/>
          </p:cNvSpPr>
          <p:nvPr/>
        </p:nvSpPr>
        <p:spPr bwMode="auto">
          <a:xfrm>
            <a:off x="5943600" y="3519488"/>
            <a:ext cx="3197225" cy="519112"/>
          </a:xfrm>
          <a:prstGeom prst="rect">
            <a:avLst/>
          </a:prstGeom>
          <a:noFill/>
          <a:ln w="9525" algn="ctr">
            <a:noFill/>
            <a:miter lim="800000"/>
            <a:headEnd/>
            <a:tailEnd/>
          </a:ln>
          <a:effectLst/>
        </p:spPr>
        <p:txBody>
          <a:bodyPr wrap="none">
            <a:spAutoFit/>
          </a:bodyPr>
          <a:lstStyle/>
          <a:p>
            <a:r>
              <a:rPr lang="en-US" dirty="0">
                <a:solidFill>
                  <a:srgbClr val="66FF33"/>
                </a:solidFill>
              </a:rPr>
              <a:t>&lt;</a:t>
            </a:r>
            <a:r>
              <a:rPr lang="en-US" dirty="0" err="1">
                <a:solidFill>
                  <a:srgbClr val="66FF33"/>
                </a:solidFill>
              </a:rPr>
              <a:t>p</a:t>
            </a:r>
            <a:r>
              <a:rPr lang="en-US" baseline="-25000" dirty="0" err="1">
                <a:solidFill>
                  <a:srgbClr val="66FF33"/>
                </a:solidFill>
              </a:rPr>
              <a:t>x</a:t>
            </a:r>
            <a:r>
              <a:rPr lang="en-US" dirty="0">
                <a:solidFill>
                  <a:srgbClr val="66FF33"/>
                </a:solidFill>
              </a:rPr>
              <a:t>&gt; bottom region</a:t>
            </a:r>
          </a:p>
        </p:txBody>
      </p:sp>
      <p:sp>
        <p:nvSpPr>
          <p:cNvPr id="8"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a:t>
            </a:r>
            <a:r>
              <a:rPr lang="en-US" sz="2400" dirty="0" smtClean="0">
                <a:solidFill>
                  <a:schemeClr val="bg1"/>
                </a:solidFill>
              </a:rPr>
              <a:t> viscosity </a:t>
            </a:r>
            <a:r>
              <a:rPr lang="en-US" sz="2400" dirty="0">
                <a:solidFill>
                  <a:schemeClr val="bg1"/>
                </a:solidFill>
              </a:rPr>
              <a:t>increases with stronger coupling</a:t>
            </a:r>
          </a:p>
        </p:txBody>
      </p:sp>
      <p:sp>
        <p:nvSpPr>
          <p:cNvPr id="9"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0"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sp>
        <p:nvSpPr>
          <p:cNvPr id="12" name="Text Box 20"/>
          <p:cNvSpPr txBox="1">
            <a:spLocks noChangeArrowheads="1"/>
          </p:cNvSpPr>
          <p:nvPr/>
        </p:nvSpPr>
        <p:spPr bwMode="auto">
          <a:xfrm>
            <a:off x="5791200" y="2056686"/>
            <a:ext cx="3311525" cy="4801314"/>
          </a:xfrm>
          <a:prstGeom prst="rect">
            <a:avLst/>
          </a:prstGeom>
          <a:solidFill>
            <a:schemeClr val="bg1"/>
          </a:solidFill>
          <a:ln w="28575" algn="ctr">
            <a:solidFill>
              <a:srgbClr val="FF0000"/>
            </a:solidFill>
            <a:miter lim="800000"/>
            <a:headEnd/>
            <a:tailEnd/>
          </a:ln>
          <a:effectLst/>
        </p:spPr>
        <p:txBody>
          <a:bodyPr>
            <a:spAutoFit/>
          </a:bodyPr>
          <a:lstStyle/>
          <a:p>
            <a:pPr algn="ctr"/>
            <a:endParaRPr lang="en-US" sz="1400" b="1" dirty="0" smtClean="0">
              <a:solidFill>
                <a:srgbClr val="FF0000"/>
              </a:solidFill>
            </a:endParaRPr>
          </a:p>
          <a:p>
            <a:pPr algn="ctr"/>
            <a:r>
              <a:rPr lang="en-US" sz="2800" b="1" dirty="0" smtClean="0">
                <a:solidFill>
                  <a:srgbClr val="FF0000"/>
                </a:solidFill>
              </a:rPr>
              <a:t>Inhibited </a:t>
            </a:r>
            <a:endParaRPr lang="en-US" sz="2800" b="1" dirty="0">
              <a:solidFill>
                <a:srgbClr val="FF0000"/>
              </a:solidFill>
            </a:endParaRPr>
          </a:p>
          <a:p>
            <a:pPr algn="ctr"/>
            <a:r>
              <a:rPr lang="en-US" sz="2800" b="1" dirty="0">
                <a:solidFill>
                  <a:srgbClr val="FF0000"/>
                </a:solidFill>
              </a:rPr>
              <a:t>diffusion</a:t>
            </a:r>
          </a:p>
          <a:p>
            <a:pPr algn="ctr"/>
            <a:r>
              <a:rPr lang="en-US" sz="2800" b="1" dirty="0">
                <a:solidFill>
                  <a:srgbClr val="FF0000"/>
                </a:solidFill>
                <a:cs typeface="Arial" pitchFamily="34" charset="0"/>
              </a:rPr>
              <a:t>↓</a:t>
            </a:r>
          </a:p>
          <a:p>
            <a:pPr algn="ctr"/>
            <a:r>
              <a:rPr lang="en-US" sz="2800" b="1" dirty="0">
                <a:solidFill>
                  <a:srgbClr val="FF0000"/>
                </a:solidFill>
              </a:rPr>
              <a:t>Small</a:t>
            </a:r>
          </a:p>
          <a:p>
            <a:pPr algn="ctr"/>
            <a:r>
              <a:rPr lang="en-US" sz="2800" b="1" dirty="0">
                <a:solidFill>
                  <a:srgbClr val="FF0000"/>
                </a:solidFill>
              </a:rPr>
              <a:t> viscosity</a:t>
            </a:r>
          </a:p>
          <a:p>
            <a:pPr algn="ctr"/>
            <a:r>
              <a:rPr lang="en-US" sz="2800" b="1" dirty="0">
                <a:solidFill>
                  <a:srgbClr val="FF0000"/>
                </a:solidFill>
              </a:rPr>
              <a:t>↓</a:t>
            </a:r>
          </a:p>
          <a:p>
            <a:pPr algn="ctr"/>
            <a:r>
              <a:rPr lang="en-US" sz="2800" b="1" dirty="0">
                <a:solidFill>
                  <a:srgbClr val="FF0000"/>
                </a:solidFill>
              </a:rPr>
              <a:t>Perfect fluid</a:t>
            </a:r>
          </a:p>
          <a:p>
            <a:pPr algn="ctr"/>
            <a:r>
              <a:rPr lang="en-US" sz="2800" b="1" dirty="0" smtClean="0">
                <a:solidFill>
                  <a:srgbClr val="FF0000"/>
                </a:solidFill>
              </a:rPr>
              <a:t>↓</a:t>
            </a:r>
            <a:endParaRPr lang="en-US" sz="2000" b="1" dirty="0">
              <a:solidFill>
                <a:srgbClr val="FF0000"/>
              </a:solidFill>
            </a:endParaRPr>
          </a:p>
          <a:p>
            <a:pPr algn="ctr"/>
            <a:r>
              <a:rPr lang="en-US" sz="2800" b="1" dirty="0">
                <a:solidFill>
                  <a:srgbClr val="FF0000"/>
                </a:solidFill>
              </a:rPr>
              <a:t>Strong Coupled QGP</a:t>
            </a:r>
          </a:p>
          <a:p>
            <a:pPr algn="ctr"/>
            <a:r>
              <a:rPr lang="en-US" sz="2800" b="1" dirty="0">
                <a:solidFill>
                  <a:srgbClr val="FF0000"/>
                </a:solidFill>
              </a:rPr>
              <a:t>(i.e. </a:t>
            </a:r>
            <a:r>
              <a:rPr lang="en-US" sz="2800" b="1" dirty="0" err="1">
                <a:solidFill>
                  <a:srgbClr val="FF0000"/>
                </a:solidFill>
              </a:rPr>
              <a:t>sQGP</a:t>
            </a:r>
            <a:r>
              <a:rPr lang="en-US" sz="2800" b="1" dirty="0" smtClean="0">
                <a:solidFill>
                  <a:srgbClr val="FF0000"/>
                </a:solidFill>
              </a:rPr>
              <a:t>)</a:t>
            </a:r>
            <a:endParaRPr lang="en-US" sz="1200" b="1" dirty="0" smtClean="0">
              <a:solidFill>
                <a:srgbClr val="FF0000"/>
              </a:solidFill>
            </a:endParaRPr>
          </a:p>
          <a:p>
            <a:pPr algn="ctr"/>
            <a:r>
              <a:rPr lang="en-US" sz="1200" b="1" dirty="0" smtClean="0">
                <a:solidFill>
                  <a:srgbClr val="FF0000"/>
                </a:solidFill>
              </a:rPr>
              <a:t> </a:t>
            </a:r>
            <a:endParaRPr lang="en-US" sz="2400" b="1" dirty="0">
              <a:solidFill>
                <a:srgbClr val="FF0000"/>
              </a:solidFill>
            </a:endParaRPr>
          </a:p>
        </p:txBody>
      </p:sp>
      <p:pic>
        <p:nvPicPr>
          <p:cNvPr id="13" name="Picture 2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pic>
        <p:nvPicPr>
          <p:cNvPr id="14" name="Picture 4" descr="http://up.colorado.edu/~nagle/temp/foo2.gif"/>
          <p:cNvPicPr>
            <a:picLocks noChangeAspect="1" noChangeArrowheads="1" noCrop="1"/>
          </p:cNvPicPr>
          <p:nvPr/>
        </p:nvPicPr>
        <p:blipFill>
          <a:blip r:embed="rId3" cstate="print"/>
          <a:srcRect/>
          <a:stretch>
            <a:fillRect/>
          </a:stretch>
        </p:blipFill>
        <p:spPr bwMode="auto">
          <a:xfrm>
            <a:off x="0" y="4743450"/>
            <a:ext cx="5676900" cy="2114550"/>
          </a:xfrm>
          <a:prstGeom prst="rect">
            <a:avLst/>
          </a:prstGeom>
          <a:noFill/>
        </p:spPr>
      </p:pic>
      <p:pic>
        <p:nvPicPr>
          <p:cNvPr id="15" name="Picture 6" descr="http://up.colorado.edu/~nagle/temp/foo.gif"/>
          <p:cNvPicPr>
            <a:picLocks noChangeAspect="1" noChangeArrowheads="1" noCrop="1"/>
          </p:cNvPicPr>
          <p:nvPr/>
        </p:nvPicPr>
        <p:blipFill>
          <a:blip r:embed="rId4" cstate="print"/>
          <a:srcRect/>
          <a:stretch>
            <a:fillRect/>
          </a:stretch>
        </p:blipFill>
        <p:spPr bwMode="auto">
          <a:xfrm>
            <a:off x="0" y="2209800"/>
            <a:ext cx="5676900" cy="2114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1A727AB5-B32F-4F56-B091-5E266882F7A7}" type="slidenum">
              <a:rPr lang="en-US"/>
              <a:pPr/>
              <a:t>16</a:t>
            </a:fld>
            <a:endParaRPr lang="en-US"/>
          </a:p>
        </p:txBody>
      </p:sp>
      <p:pic>
        <p:nvPicPr>
          <p:cNvPr id="3" name="Picture 4"/>
          <p:cNvPicPr>
            <a:picLocks noChangeAspect="1" noChangeArrowheads="1"/>
          </p:cNvPicPr>
          <p:nvPr/>
        </p:nvPicPr>
        <p:blipFill>
          <a:blip r:embed="rId2" cstate="print"/>
          <a:srcRect l="14844" t="29167" r="14063" b="14583"/>
          <a:stretch>
            <a:fillRect/>
          </a:stretch>
        </p:blipFill>
        <p:spPr bwMode="auto">
          <a:xfrm>
            <a:off x="914400" y="1066800"/>
            <a:ext cx="6934200" cy="4343400"/>
          </a:xfrm>
          <a:prstGeom prst="rect">
            <a:avLst/>
          </a:prstGeom>
          <a:noFill/>
          <a:ln w="9525" algn="ctr">
            <a:noFill/>
            <a:miter lim="800000"/>
            <a:headEnd/>
            <a:tailEnd/>
          </a:ln>
          <a:effectLst/>
        </p:spPr>
      </p:pic>
      <p:sp>
        <p:nvSpPr>
          <p:cNvPr id="4" name="Rectangle 5"/>
          <p:cNvSpPr>
            <a:spLocks noChangeArrowheads="1"/>
          </p:cNvSpPr>
          <p:nvPr/>
        </p:nvSpPr>
        <p:spPr bwMode="auto">
          <a:xfrm>
            <a:off x="304800" y="1600200"/>
            <a:ext cx="914400" cy="2971800"/>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pic>
        <p:nvPicPr>
          <p:cNvPr id="5" name="Picture 6"/>
          <p:cNvPicPr>
            <a:picLocks noChangeAspect="1" noChangeArrowheads="1"/>
          </p:cNvPicPr>
          <p:nvPr/>
        </p:nvPicPr>
        <p:blipFill>
          <a:blip r:embed="rId3" cstate="print"/>
          <a:srcRect l="37907" t="30661" r="58594" b="61865"/>
          <a:stretch>
            <a:fillRect/>
          </a:stretch>
        </p:blipFill>
        <p:spPr bwMode="auto">
          <a:xfrm>
            <a:off x="381000" y="3276600"/>
            <a:ext cx="712788" cy="1143000"/>
          </a:xfrm>
          <a:prstGeom prst="rect">
            <a:avLst/>
          </a:prstGeom>
          <a:noFill/>
          <a:ln w="9525">
            <a:solidFill>
              <a:schemeClr val="bg1"/>
            </a:solidFill>
            <a:miter lim="800000"/>
            <a:headEnd/>
            <a:tailEnd/>
          </a:ln>
          <a:effectLst/>
        </p:spPr>
      </p:pic>
      <p:pic>
        <p:nvPicPr>
          <p:cNvPr id="6" name="Picture 7"/>
          <p:cNvPicPr>
            <a:picLocks noChangeAspect="1" noChangeArrowheads="1"/>
          </p:cNvPicPr>
          <p:nvPr/>
        </p:nvPicPr>
        <p:blipFill>
          <a:blip r:embed="rId3" cstate="print"/>
          <a:srcRect l="34375" t="29166" r="63281" b="61458"/>
          <a:stretch>
            <a:fillRect/>
          </a:stretch>
        </p:blipFill>
        <p:spPr bwMode="auto">
          <a:xfrm>
            <a:off x="457200" y="1676400"/>
            <a:ext cx="584200" cy="1752600"/>
          </a:xfrm>
          <a:prstGeom prst="rect">
            <a:avLst/>
          </a:prstGeom>
          <a:noFill/>
          <a:ln w="9525">
            <a:solidFill>
              <a:schemeClr val="bg1"/>
            </a:solidFill>
            <a:miter lim="800000"/>
            <a:headEnd/>
            <a:tailEnd/>
          </a:ln>
          <a:effectLst/>
        </p:spPr>
      </p:pic>
      <p:sp>
        <p:nvSpPr>
          <p:cNvPr id="7" name="Line 8"/>
          <p:cNvSpPr>
            <a:spLocks noChangeShapeType="1"/>
          </p:cNvSpPr>
          <p:nvPr/>
        </p:nvSpPr>
        <p:spPr bwMode="auto">
          <a:xfrm>
            <a:off x="381000" y="3200400"/>
            <a:ext cx="762000" cy="0"/>
          </a:xfrm>
          <a:prstGeom prst="line">
            <a:avLst/>
          </a:prstGeom>
          <a:noFill/>
          <a:ln w="28575">
            <a:solidFill>
              <a:schemeClr val="tx1"/>
            </a:solidFill>
            <a:round/>
            <a:headEnd/>
            <a:tailEnd/>
          </a:ln>
          <a:effectLst/>
        </p:spPr>
        <p:txBody>
          <a:bodyPr/>
          <a:lstStyle/>
          <a:p>
            <a:endParaRPr lang="en-US"/>
          </a:p>
        </p:txBody>
      </p:sp>
      <p:sp>
        <p:nvSpPr>
          <p:cNvPr id="8" name="Text Box 9"/>
          <p:cNvSpPr txBox="1">
            <a:spLocks noChangeArrowheads="1"/>
          </p:cNvSpPr>
          <p:nvPr/>
        </p:nvSpPr>
        <p:spPr bwMode="auto">
          <a:xfrm>
            <a:off x="3473450" y="5805488"/>
            <a:ext cx="4178580" cy="523220"/>
          </a:xfrm>
          <a:prstGeom prst="rect">
            <a:avLst/>
          </a:prstGeom>
          <a:noFill/>
          <a:ln w="9525" algn="ctr">
            <a:noFill/>
            <a:miter lim="800000"/>
            <a:headEnd/>
            <a:tailEnd/>
          </a:ln>
          <a:effectLst/>
        </p:spPr>
        <p:txBody>
          <a:bodyPr wrap="none">
            <a:spAutoFit/>
          </a:bodyPr>
          <a:lstStyle/>
          <a:p>
            <a:r>
              <a:rPr lang="en-US" sz="2800">
                <a:solidFill>
                  <a:srgbClr val="FFFF00"/>
                </a:solidFill>
              </a:rPr>
              <a:t>Gas-Liquid Phase Transition</a:t>
            </a:r>
          </a:p>
        </p:txBody>
      </p:sp>
      <p:sp>
        <p:nvSpPr>
          <p:cNvPr id="9" name="Line 10"/>
          <p:cNvSpPr>
            <a:spLocks noChangeShapeType="1"/>
          </p:cNvSpPr>
          <p:nvPr/>
        </p:nvSpPr>
        <p:spPr bwMode="auto">
          <a:xfrm flipH="1" flipV="1">
            <a:off x="2895600" y="4648200"/>
            <a:ext cx="533400" cy="1371600"/>
          </a:xfrm>
          <a:prstGeom prst="line">
            <a:avLst/>
          </a:prstGeom>
          <a:noFill/>
          <a:ln w="38100">
            <a:solidFill>
              <a:srgbClr val="FFFF00"/>
            </a:solidFill>
            <a:round/>
            <a:headEnd/>
            <a:tailEnd type="triangle" w="med" len="med"/>
          </a:ln>
          <a:effectLst/>
        </p:spPr>
        <p:txBody>
          <a:bodyPr wrap="none">
            <a:spAutoFit/>
          </a:bodyPr>
          <a:lstStyle/>
          <a:p>
            <a:endParaRPr lang="en-US"/>
          </a:p>
        </p:txBody>
      </p:sp>
      <p:sp>
        <p:nvSpPr>
          <p:cNvPr id="10" name="Text Box 11"/>
          <p:cNvSpPr txBox="1">
            <a:spLocks noChangeArrowheads="1"/>
          </p:cNvSpPr>
          <p:nvPr/>
        </p:nvSpPr>
        <p:spPr bwMode="auto">
          <a:xfrm>
            <a:off x="3049588" y="6262688"/>
            <a:ext cx="3808412" cy="523220"/>
          </a:xfrm>
          <a:prstGeom prst="rect">
            <a:avLst/>
          </a:prstGeom>
          <a:noFill/>
          <a:ln w="9525" algn="ctr">
            <a:noFill/>
            <a:miter lim="800000"/>
            <a:headEnd/>
            <a:tailEnd/>
          </a:ln>
          <a:effectLst/>
        </p:spPr>
        <p:txBody>
          <a:bodyPr>
            <a:spAutoFit/>
          </a:bodyPr>
          <a:lstStyle/>
          <a:p>
            <a:r>
              <a:rPr lang="en-US" sz="2800">
                <a:solidFill>
                  <a:srgbClr val="FF7C80"/>
                </a:solidFill>
              </a:rPr>
              <a:t>Superfluidity Transition</a:t>
            </a:r>
          </a:p>
        </p:txBody>
      </p:sp>
      <p:sp>
        <p:nvSpPr>
          <p:cNvPr id="11" name="Line 12"/>
          <p:cNvSpPr>
            <a:spLocks noChangeShapeType="1"/>
          </p:cNvSpPr>
          <p:nvPr/>
        </p:nvSpPr>
        <p:spPr bwMode="auto">
          <a:xfrm flipH="1" flipV="1">
            <a:off x="2590800" y="4572000"/>
            <a:ext cx="381000" cy="1905000"/>
          </a:xfrm>
          <a:prstGeom prst="line">
            <a:avLst/>
          </a:prstGeom>
          <a:noFill/>
          <a:ln w="38100">
            <a:solidFill>
              <a:srgbClr val="FF7C80"/>
            </a:solidFill>
            <a:round/>
            <a:headEnd/>
            <a:tailEnd type="triangle" w="med" len="med"/>
          </a:ln>
          <a:effectLst/>
        </p:spPr>
        <p:txBody>
          <a:bodyPr>
            <a:spAutoFit/>
          </a:bodyPr>
          <a:lstStyle/>
          <a:p>
            <a:endParaRPr lang="en-US"/>
          </a:p>
        </p:txBody>
      </p:sp>
      <p:sp>
        <p:nvSpPr>
          <p:cNvPr id="12" name="Line 13"/>
          <p:cNvSpPr>
            <a:spLocks noChangeShapeType="1"/>
          </p:cNvSpPr>
          <p:nvPr/>
        </p:nvSpPr>
        <p:spPr bwMode="auto">
          <a:xfrm flipH="1">
            <a:off x="7010400" y="4343400"/>
            <a:ext cx="381000" cy="457200"/>
          </a:xfrm>
          <a:prstGeom prst="line">
            <a:avLst/>
          </a:prstGeom>
          <a:noFill/>
          <a:ln w="38100">
            <a:solidFill>
              <a:schemeClr val="tx1"/>
            </a:solidFill>
            <a:round/>
            <a:headEnd/>
            <a:tailEnd type="triangle" w="med" len="med"/>
          </a:ln>
          <a:effectLst/>
        </p:spPr>
        <p:txBody>
          <a:bodyPr wrap="none">
            <a:spAutoFit/>
          </a:bodyPr>
          <a:lstStyle/>
          <a:p>
            <a:endParaRPr lang="en-US"/>
          </a:p>
        </p:txBody>
      </p:sp>
      <p:sp>
        <p:nvSpPr>
          <p:cNvPr id="13" name="Text Box 15"/>
          <p:cNvSpPr txBox="1">
            <a:spLocks noChangeArrowheads="1"/>
          </p:cNvSpPr>
          <p:nvPr/>
        </p:nvSpPr>
        <p:spPr bwMode="auto">
          <a:xfrm>
            <a:off x="0" y="182563"/>
            <a:ext cx="9144000" cy="646331"/>
          </a:xfrm>
          <a:prstGeom prst="rect">
            <a:avLst/>
          </a:prstGeom>
          <a:noFill/>
          <a:ln w="9525">
            <a:noFill/>
            <a:miter lim="800000"/>
            <a:headEnd/>
            <a:tailEnd/>
          </a:ln>
          <a:effectLst/>
        </p:spPr>
        <p:txBody>
          <a:bodyPr>
            <a:spAutoFit/>
          </a:bodyPr>
          <a:lstStyle/>
          <a:p>
            <a:pPr algn="ctr"/>
            <a:r>
              <a:rPr lang="en-US" sz="3600" u="sng" dirty="0">
                <a:solidFill>
                  <a:schemeClr val="bg1"/>
                </a:solidFill>
                <a:cs typeface="Arial" charset="0"/>
              </a:rPr>
              <a:t>What is</a:t>
            </a:r>
            <a:r>
              <a:rPr lang="en-US" sz="3600" u="sng" dirty="0">
                <a:solidFill>
                  <a:schemeClr val="bg1"/>
                </a:solidFill>
                <a:latin typeface="Symbol" pitchFamily="18" charset="2"/>
                <a:cs typeface="Arial" charset="0"/>
              </a:rPr>
              <a:t> h</a:t>
            </a:r>
            <a:r>
              <a:rPr lang="en-US" sz="3600" u="sng" dirty="0">
                <a:solidFill>
                  <a:schemeClr val="bg1"/>
                </a:solidFill>
                <a:cs typeface="Arial" charset="0"/>
              </a:rPr>
              <a:t>/s for QCD matter at a trillion Kelvin?</a:t>
            </a:r>
          </a:p>
        </p:txBody>
      </p:sp>
      <p:sp>
        <p:nvSpPr>
          <p:cNvPr id="20" name="Text Box 14"/>
          <p:cNvSpPr txBox="1">
            <a:spLocks noChangeArrowheads="1"/>
          </p:cNvSpPr>
          <p:nvPr/>
        </p:nvSpPr>
        <p:spPr bwMode="auto">
          <a:xfrm>
            <a:off x="6400800" y="3352800"/>
            <a:ext cx="2673937" cy="1077218"/>
          </a:xfrm>
          <a:prstGeom prst="rect">
            <a:avLst/>
          </a:prstGeom>
          <a:solidFill>
            <a:schemeClr val="tx1"/>
          </a:solidFill>
          <a:ln w="9525" algn="ctr">
            <a:solidFill>
              <a:schemeClr val="bg1"/>
            </a:solidFill>
            <a:miter lim="800000"/>
            <a:headEnd/>
            <a:tailEnd/>
          </a:ln>
          <a:effectLst/>
        </p:spPr>
        <p:txBody>
          <a:bodyPr wrap="none">
            <a:spAutoFit/>
          </a:bodyPr>
          <a:lstStyle/>
          <a:p>
            <a:r>
              <a:rPr lang="en-US" sz="3200">
                <a:solidFill>
                  <a:schemeClr val="bg2"/>
                </a:solidFill>
              </a:rPr>
              <a:t>String Theory</a:t>
            </a:r>
          </a:p>
          <a:p>
            <a:r>
              <a:rPr lang="en-US" sz="3200">
                <a:solidFill>
                  <a:schemeClr val="bg2"/>
                </a:solidFill>
              </a:rPr>
              <a:t>Lowest Bound!</a:t>
            </a:r>
          </a:p>
        </p:txBody>
      </p:sp>
      <p:grpSp>
        <p:nvGrpSpPr>
          <p:cNvPr id="23" name="Group 22"/>
          <p:cNvGrpSpPr/>
          <p:nvPr/>
        </p:nvGrpSpPr>
        <p:grpSpPr>
          <a:xfrm>
            <a:off x="7391400" y="4572000"/>
            <a:ext cx="1524000" cy="523220"/>
            <a:chOff x="7391400" y="4572000"/>
            <a:chExt cx="1524000" cy="523220"/>
          </a:xfrm>
        </p:grpSpPr>
        <p:sp>
          <p:nvSpPr>
            <p:cNvPr id="22" name="Right Arrow 21"/>
            <p:cNvSpPr/>
            <p:nvPr/>
          </p:nvSpPr>
          <p:spPr>
            <a:xfrm>
              <a:off x="8229600" y="46482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91400" y="4572000"/>
              <a:ext cx="1005403" cy="523220"/>
            </a:xfrm>
            <a:prstGeom prst="rect">
              <a:avLst/>
            </a:prstGeom>
            <a:solidFill>
              <a:schemeClr val="accent1"/>
            </a:solidFill>
          </p:spPr>
          <p:txBody>
            <a:bodyPr wrap="none" rtlCol="0">
              <a:spAutoFit/>
            </a:bodyPr>
            <a:lstStyle/>
            <a:p>
              <a:r>
                <a:rPr lang="en-US" sz="2800" dirty="0" smtClean="0">
                  <a:solidFill>
                    <a:schemeClr val="bg1"/>
                  </a:solidFill>
                </a:rPr>
                <a:t>QGP?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4" name="Picture 4" descr="hydro"/>
          <p:cNvPicPr>
            <a:picLocks noChangeAspect="1" noChangeArrowheads="1"/>
          </p:cNvPicPr>
          <p:nvPr/>
        </p:nvPicPr>
        <p:blipFill>
          <a:blip r:embed="rId3" cstate="print"/>
          <a:srcRect/>
          <a:stretch>
            <a:fillRect/>
          </a:stretch>
        </p:blipFill>
        <p:spPr bwMode="auto">
          <a:xfrm>
            <a:off x="2073275" y="1295400"/>
            <a:ext cx="4805362" cy="4292600"/>
          </a:xfrm>
          <a:prstGeom prst="rect">
            <a:avLst/>
          </a:prstGeom>
          <a:noFill/>
        </p:spPr>
      </p:pic>
      <p:sp>
        <p:nvSpPr>
          <p:cNvPr id="286725" name="Text Box 5"/>
          <p:cNvSpPr txBox="1">
            <a:spLocks noChangeArrowheads="1"/>
          </p:cNvSpPr>
          <p:nvPr/>
        </p:nvSpPr>
        <p:spPr bwMode="auto">
          <a:xfrm>
            <a:off x="1752600" y="0"/>
            <a:ext cx="5712077" cy="707886"/>
          </a:xfrm>
          <a:prstGeom prst="rect">
            <a:avLst/>
          </a:prstGeom>
          <a:noFill/>
          <a:ln w="9525" algn="ctr">
            <a:noFill/>
            <a:miter lim="800000"/>
            <a:headEnd/>
            <a:tailEnd/>
          </a:ln>
          <a:effectLst/>
        </p:spPr>
        <p:txBody>
          <a:bodyPr wrap="none">
            <a:spAutoFit/>
          </a:bodyPr>
          <a:lstStyle/>
          <a:p>
            <a:r>
              <a:rPr lang="en-US" sz="4000" u="sng" dirty="0">
                <a:solidFill>
                  <a:schemeClr val="bg1"/>
                </a:solidFill>
              </a:rPr>
              <a:t>How to </a:t>
            </a:r>
            <a:r>
              <a:rPr lang="en-US" sz="4000" u="sng" dirty="0" smtClean="0">
                <a:solidFill>
                  <a:schemeClr val="bg1"/>
                </a:solidFill>
              </a:rPr>
              <a:t>Quantify QGP </a:t>
            </a:r>
            <a:r>
              <a:rPr lang="en-US" sz="4000" u="sng" dirty="0">
                <a:solidFill>
                  <a:schemeClr val="bg1"/>
                </a:solidFill>
                <a:latin typeface="Symbol" pitchFamily="18" charset="2"/>
              </a:rPr>
              <a:t>h</a:t>
            </a:r>
            <a:r>
              <a:rPr lang="en-US" sz="4000" u="sng" dirty="0">
                <a:solidFill>
                  <a:schemeClr val="bg1"/>
                </a:solidFill>
              </a:rPr>
              <a:t>/s?</a:t>
            </a:r>
          </a:p>
        </p:txBody>
      </p:sp>
      <p:sp>
        <p:nvSpPr>
          <p:cNvPr id="286726" name="Freeform 6"/>
          <p:cNvSpPr>
            <a:spLocks/>
          </p:cNvSpPr>
          <p:nvPr/>
        </p:nvSpPr>
        <p:spPr bwMode="auto">
          <a:xfrm>
            <a:off x="2606675" y="1778000"/>
            <a:ext cx="3733800" cy="3276600"/>
          </a:xfrm>
          <a:custGeom>
            <a:avLst/>
            <a:gdLst/>
            <a:ahLst/>
            <a:cxnLst>
              <a:cxn ang="0">
                <a:pos x="0" y="2064"/>
              </a:cxn>
              <a:cxn ang="0">
                <a:pos x="96" y="1872"/>
              </a:cxn>
              <a:cxn ang="0">
                <a:pos x="192" y="1728"/>
              </a:cxn>
              <a:cxn ang="0">
                <a:pos x="384" y="1488"/>
              </a:cxn>
              <a:cxn ang="0">
                <a:pos x="672" y="1152"/>
              </a:cxn>
              <a:cxn ang="0">
                <a:pos x="864" y="960"/>
              </a:cxn>
              <a:cxn ang="0">
                <a:pos x="1200" y="672"/>
              </a:cxn>
              <a:cxn ang="0">
                <a:pos x="1488" y="480"/>
              </a:cxn>
              <a:cxn ang="0">
                <a:pos x="1872" y="240"/>
              </a:cxn>
              <a:cxn ang="0">
                <a:pos x="2352" y="0"/>
              </a:cxn>
            </a:cxnLst>
            <a:rect l="0" t="0" r="r" b="b"/>
            <a:pathLst>
              <a:path w="2352" h="2064">
                <a:moveTo>
                  <a:pt x="0" y="2064"/>
                </a:moveTo>
                <a:lnTo>
                  <a:pt x="96" y="1872"/>
                </a:lnTo>
                <a:lnTo>
                  <a:pt x="192" y="1728"/>
                </a:lnTo>
                <a:lnTo>
                  <a:pt x="384" y="1488"/>
                </a:lnTo>
                <a:lnTo>
                  <a:pt x="672" y="1152"/>
                </a:lnTo>
                <a:lnTo>
                  <a:pt x="864" y="960"/>
                </a:lnTo>
                <a:lnTo>
                  <a:pt x="1200" y="672"/>
                </a:lnTo>
                <a:lnTo>
                  <a:pt x="1488" y="480"/>
                </a:lnTo>
                <a:lnTo>
                  <a:pt x="1872" y="240"/>
                </a:lnTo>
                <a:lnTo>
                  <a:pt x="2352" y="0"/>
                </a:lnTo>
              </a:path>
            </a:pathLst>
          </a:custGeom>
          <a:noFill/>
          <a:ln w="38100" cap="flat" cmpd="sng">
            <a:solidFill>
              <a:schemeClr val="tx1"/>
            </a:solidFill>
            <a:prstDash val="solid"/>
            <a:round/>
            <a:headEnd/>
            <a:tailEnd/>
          </a:ln>
          <a:effectLst/>
        </p:spPr>
        <p:txBody>
          <a:bodyPr wrap="none">
            <a:spAutoFit/>
          </a:bodyPr>
          <a:lstStyle/>
          <a:p>
            <a:endParaRPr lang="en-US"/>
          </a:p>
        </p:txBody>
      </p:sp>
      <p:sp>
        <p:nvSpPr>
          <p:cNvPr id="286727" name="Text Box 7"/>
          <p:cNvSpPr txBox="1">
            <a:spLocks noChangeArrowheads="1"/>
          </p:cNvSpPr>
          <p:nvPr/>
        </p:nvSpPr>
        <p:spPr bwMode="auto">
          <a:xfrm>
            <a:off x="6429375" y="1539875"/>
            <a:ext cx="1130300"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chemeClr val="tx1"/>
                </a:solidFill>
                <a:latin typeface="Symbol" pitchFamily="18" charset="2"/>
              </a:rPr>
              <a:t>h</a:t>
            </a:r>
            <a:r>
              <a:rPr lang="en-US" sz="2400">
                <a:solidFill>
                  <a:schemeClr val="tx1"/>
                </a:solidFill>
              </a:rPr>
              <a:t>/s ~ 0</a:t>
            </a:r>
          </a:p>
        </p:txBody>
      </p:sp>
      <p:sp>
        <p:nvSpPr>
          <p:cNvPr id="286728" name="Text Box 8"/>
          <p:cNvSpPr txBox="1">
            <a:spLocks noChangeArrowheads="1"/>
          </p:cNvSpPr>
          <p:nvPr/>
        </p:nvSpPr>
        <p:spPr bwMode="auto">
          <a:xfrm>
            <a:off x="6429375" y="2682875"/>
            <a:ext cx="1550987"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FF0000"/>
                </a:solidFill>
                <a:latin typeface="Symbol" pitchFamily="18" charset="2"/>
              </a:rPr>
              <a:t>h</a:t>
            </a:r>
            <a:r>
              <a:rPr lang="en-US" sz="2400">
                <a:solidFill>
                  <a:srgbClr val="FF0000"/>
                </a:solidFill>
              </a:rPr>
              <a:t>/s = 1/4</a:t>
            </a:r>
            <a:r>
              <a:rPr lang="en-US" sz="2400">
                <a:solidFill>
                  <a:srgbClr val="FF0000"/>
                </a:solidFill>
                <a:latin typeface="Symbol" pitchFamily="18" charset="2"/>
              </a:rPr>
              <a:t>p</a:t>
            </a:r>
          </a:p>
        </p:txBody>
      </p:sp>
      <p:sp>
        <p:nvSpPr>
          <p:cNvPr id="286729" name="Text Box 9"/>
          <p:cNvSpPr txBox="1">
            <a:spLocks noChangeArrowheads="1"/>
          </p:cNvSpPr>
          <p:nvPr/>
        </p:nvSpPr>
        <p:spPr bwMode="auto">
          <a:xfrm>
            <a:off x="6416675" y="3911600"/>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008000"/>
                </a:solidFill>
                <a:latin typeface="Symbol" pitchFamily="18" charset="2"/>
              </a:rPr>
              <a:t>h</a:t>
            </a:r>
            <a:r>
              <a:rPr lang="en-US" sz="2400">
                <a:solidFill>
                  <a:srgbClr val="008000"/>
                </a:solidFill>
              </a:rPr>
              <a:t>/s = 2 x 1/4</a:t>
            </a:r>
            <a:r>
              <a:rPr lang="en-US" sz="2400">
                <a:solidFill>
                  <a:srgbClr val="008000"/>
                </a:solidFill>
                <a:latin typeface="Symbol" pitchFamily="18" charset="2"/>
              </a:rPr>
              <a:t>p</a:t>
            </a:r>
          </a:p>
        </p:txBody>
      </p:sp>
      <p:sp>
        <p:nvSpPr>
          <p:cNvPr id="286730" name="Text Box 10"/>
          <p:cNvSpPr txBox="1">
            <a:spLocks noChangeArrowheads="1"/>
          </p:cNvSpPr>
          <p:nvPr/>
        </p:nvSpPr>
        <p:spPr bwMode="auto">
          <a:xfrm>
            <a:off x="6416675" y="4740275"/>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800080"/>
                </a:solidFill>
                <a:latin typeface="Symbol" pitchFamily="18" charset="2"/>
              </a:rPr>
              <a:t>h</a:t>
            </a:r>
            <a:r>
              <a:rPr lang="en-US" sz="2400">
                <a:solidFill>
                  <a:srgbClr val="800080"/>
                </a:solidFill>
              </a:rPr>
              <a:t>/s = 3 x 1/4</a:t>
            </a:r>
            <a:r>
              <a:rPr lang="en-US" sz="2400">
                <a:solidFill>
                  <a:srgbClr val="800080"/>
                </a:solidFill>
                <a:latin typeface="Symbol" pitchFamily="18" charset="2"/>
              </a:rPr>
              <a:t>p</a:t>
            </a:r>
          </a:p>
        </p:txBody>
      </p:sp>
      <p:sp>
        <p:nvSpPr>
          <p:cNvPr id="286731" name="Freeform 11"/>
          <p:cNvSpPr>
            <a:spLocks/>
          </p:cNvSpPr>
          <p:nvPr/>
        </p:nvSpPr>
        <p:spPr bwMode="auto">
          <a:xfrm>
            <a:off x="2606675" y="2921000"/>
            <a:ext cx="3733800" cy="2133600"/>
          </a:xfrm>
          <a:custGeom>
            <a:avLst/>
            <a:gdLst/>
            <a:ahLst/>
            <a:cxnLst>
              <a:cxn ang="0">
                <a:pos x="0" y="1344"/>
              </a:cxn>
              <a:cxn ang="0">
                <a:pos x="96" y="1200"/>
              </a:cxn>
              <a:cxn ang="0">
                <a:pos x="336" y="912"/>
              </a:cxn>
              <a:cxn ang="0">
                <a:pos x="576" y="720"/>
              </a:cxn>
              <a:cxn ang="0">
                <a:pos x="768" y="576"/>
              </a:cxn>
              <a:cxn ang="0">
                <a:pos x="1056" y="384"/>
              </a:cxn>
              <a:cxn ang="0">
                <a:pos x="1392" y="240"/>
              </a:cxn>
              <a:cxn ang="0">
                <a:pos x="1680" y="144"/>
              </a:cxn>
              <a:cxn ang="0">
                <a:pos x="2016" y="48"/>
              </a:cxn>
              <a:cxn ang="0">
                <a:pos x="2352" y="0"/>
              </a:cxn>
            </a:cxnLst>
            <a:rect l="0" t="0" r="r" b="b"/>
            <a:pathLst>
              <a:path w="2352" h="1344">
                <a:moveTo>
                  <a:pt x="0" y="1344"/>
                </a:moveTo>
                <a:lnTo>
                  <a:pt x="96" y="1200"/>
                </a:lnTo>
                <a:lnTo>
                  <a:pt x="336" y="912"/>
                </a:lnTo>
                <a:lnTo>
                  <a:pt x="576" y="720"/>
                </a:lnTo>
                <a:lnTo>
                  <a:pt x="768" y="576"/>
                </a:lnTo>
                <a:lnTo>
                  <a:pt x="1056" y="384"/>
                </a:lnTo>
                <a:lnTo>
                  <a:pt x="1392" y="240"/>
                </a:lnTo>
                <a:lnTo>
                  <a:pt x="1680" y="144"/>
                </a:lnTo>
                <a:lnTo>
                  <a:pt x="2016" y="48"/>
                </a:lnTo>
                <a:lnTo>
                  <a:pt x="2352" y="0"/>
                </a:lnTo>
              </a:path>
            </a:pathLst>
          </a:custGeom>
          <a:noFill/>
          <a:ln w="38100" cap="flat" cmpd="sng">
            <a:solidFill>
              <a:srgbClr val="FF0000"/>
            </a:solidFill>
            <a:prstDash val="solid"/>
            <a:round/>
            <a:headEnd/>
            <a:tailEnd/>
          </a:ln>
          <a:effectLst/>
        </p:spPr>
        <p:txBody>
          <a:bodyPr wrap="none">
            <a:spAutoFit/>
          </a:bodyPr>
          <a:lstStyle/>
          <a:p>
            <a:endParaRPr lang="en-US"/>
          </a:p>
        </p:txBody>
      </p:sp>
      <p:sp>
        <p:nvSpPr>
          <p:cNvPr id="286732" name="Freeform 12"/>
          <p:cNvSpPr>
            <a:spLocks/>
          </p:cNvSpPr>
          <p:nvPr/>
        </p:nvSpPr>
        <p:spPr bwMode="auto">
          <a:xfrm>
            <a:off x="2606675" y="3759200"/>
            <a:ext cx="3733800" cy="1295400"/>
          </a:xfrm>
          <a:custGeom>
            <a:avLst/>
            <a:gdLst/>
            <a:ahLst/>
            <a:cxnLst>
              <a:cxn ang="0">
                <a:pos x="0" y="816"/>
              </a:cxn>
              <a:cxn ang="0">
                <a:pos x="144" y="624"/>
              </a:cxn>
              <a:cxn ang="0">
                <a:pos x="336" y="480"/>
              </a:cxn>
              <a:cxn ang="0">
                <a:pos x="624" y="288"/>
              </a:cxn>
              <a:cxn ang="0">
                <a:pos x="912" y="144"/>
              </a:cxn>
              <a:cxn ang="0">
                <a:pos x="1200" y="48"/>
              </a:cxn>
              <a:cxn ang="0">
                <a:pos x="1536" y="0"/>
              </a:cxn>
              <a:cxn ang="0">
                <a:pos x="1680" y="0"/>
              </a:cxn>
              <a:cxn ang="0">
                <a:pos x="2064" y="96"/>
              </a:cxn>
              <a:cxn ang="0">
                <a:pos x="2160" y="144"/>
              </a:cxn>
              <a:cxn ang="0">
                <a:pos x="2208" y="192"/>
              </a:cxn>
              <a:cxn ang="0">
                <a:pos x="2352" y="288"/>
              </a:cxn>
            </a:cxnLst>
            <a:rect l="0" t="0" r="r" b="b"/>
            <a:pathLst>
              <a:path w="2352" h="816">
                <a:moveTo>
                  <a:pt x="0" y="816"/>
                </a:moveTo>
                <a:lnTo>
                  <a:pt x="144" y="624"/>
                </a:lnTo>
                <a:lnTo>
                  <a:pt x="336" y="480"/>
                </a:lnTo>
                <a:lnTo>
                  <a:pt x="624" y="288"/>
                </a:lnTo>
                <a:lnTo>
                  <a:pt x="912" y="144"/>
                </a:lnTo>
                <a:lnTo>
                  <a:pt x="1200" y="48"/>
                </a:lnTo>
                <a:lnTo>
                  <a:pt x="1536" y="0"/>
                </a:lnTo>
                <a:lnTo>
                  <a:pt x="1680" y="0"/>
                </a:lnTo>
                <a:lnTo>
                  <a:pt x="2064" y="96"/>
                </a:lnTo>
                <a:lnTo>
                  <a:pt x="2160" y="144"/>
                </a:lnTo>
                <a:lnTo>
                  <a:pt x="2208" y="192"/>
                </a:lnTo>
                <a:lnTo>
                  <a:pt x="2352" y="288"/>
                </a:lnTo>
              </a:path>
            </a:pathLst>
          </a:custGeom>
          <a:noFill/>
          <a:ln w="38100" cap="flat" cmpd="sng">
            <a:solidFill>
              <a:srgbClr val="008000"/>
            </a:solidFill>
            <a:prstDash val="solid"/>
            <a:round/>
            <a:headEnd/>
            <a:tailEnd/>
          </a:ln>
          <a:effectLst/>
        </p:spPr>
        <p:txBody>
          <a:bodyPr wrap="none">
            <a:spAutoFit/>
          </a:bodyPr>
          <a:lstStyle/>
          <a:p>
            <a:endParaRPr lang="en-US"/>
          </a:p>
        </p:txBody>
      </p:sp>
      <p:sp>
        <p:nvSpPr>
          <p:cNvPr id="286733" name="Freeform 13"/>
          <p:cNvSpPr>
            <a:spLocks/>
          </p:cNvSpPr>
          <p:nvPr/>
        </p:nvSpPr>
        <p:spPr bwMode="auto">
          <a:xfrm>
            <a:off x="2606675" y="4140200"/>
            <a:ext cx="3733800" cy="914400"/>
          </a:xfrm>
          <a:custGeom>
            <a:avLst/>
            <a:gdLst/>
            <a:ahLst/>
            <a:cxnLst>
              <a:cxn ang="0">
                <a:pos x="0" y="576"/>
              </a:cxn>
              <a:cxn ang="0">
                <a:pos x="144" y="432"/>
              </a:cxn>
              <a:cxn ang="0">
                <a:pos x="432" y="240"/>
              </a:cxn>
              <a:cxn ang="0">
                <a:pos x="816" y="96"/>
              </a:cxn>
              <a:cxn ang="0">
                <a:pos x="1056" y="48"/>
              </a:cxn>
              <a:cxn ang="0">
                <a:pos x="1296" y="0"/>
              </a:cxn>
              <a:cxn ang="0">
                <a:pos x="1488" y="0"/>
              </a:cxn>
              <a:cxn ang="0">
                <a:pos x="1680" y="48"/>
              </a:cxn>
              <a:cxn ang="0">
                <a:pos x="1920" y="144"/>
              </a:cxn>
              <a:cxn ang="0">
                <a:pos x="2064" y="240"/>
              </a:cxn>
              <a:cxn ang="0">
                <a:pos x="2208" y="384"/>
              </a:cxn>
              <a:cxn ang="0">
                <a:pos x="2352" y="528"/>
              </a:cxn>
            </a:cxnLst>
            <a:rect l="0" t="0" r="r" b="b"/>
            <a:pathLst>
              <a:path w="2352" h="576">
                <a:moveTo>
                  <a:pt x="0" y="576"/>
                </a:moveTo>
                <a:lnTo>
                  <a:pt x="144" y="432"/>
                </a:lnTo>
                <a:lnTo>
                  <a:pt x="432" y="240"/>
                </a:lnTo>
                <a:lnTo>
                  <a:pt x="816" y="96"/>
                </a:lnTo>
                <a:lnTo>
                  <a:pt x="1056" y="48"/>
                </a:lnTo>
                <a:lnTo>
                  <a:pt x="1296" y="0"/>
                </a:lnTo>
                <a:lnTo>
                  <a:pt x="1488" y="0"/>
                </a:lnTo>
                <a:lnTo>
                  <a:pt x="1680" y="48"/>
                </a:lnTo>
                <a:lnTo>
                  <a:pt x="1920" y="144"/>
                </a:lnTo>
                <a:lnTo>
                  <a:pt x="2064" y="240"/>
                </a:lnTo>
                <a:lnTo>
                  <a:pt x="2208" y="384"/>
                </a:lnTo>
                <a:lnTo>
                  <a:pt x="2352" y="528"/>
                </a:lnTo>
              </a:path>
            </a:pathLst>
          </a:custGeom>
          <a:noFill/>
          <a:ln w="38100" cap="flat" cmpd="sng">
            <a:solidFill>
              <a:srgbClr val="800080"/>
            </a:solidFill>
            <a:prstDash val="solid"/>
            <a:round/>
            <a:headEnd/>
            <a:tailEnd/>
          </a:ln>
          <a:effectLst/>
        </p:spPr>
        <p:txBody>
          <a:bodyPr wrap="none">
            <a:spAutoFit/>
          </a:bodyPr>
          <a:lstStyle/>
          <a:p>
            <a:endParaRPr lang="en-US"/>
          </a:p>
        </p:txBody>
      </p:sp>
      <p:graphicFrame>
        <p:nvGraphicFramePr>
          <p:cNvPr id="286735" name="Object 15"/>
          <p:cNvGraphicFramePr>
            <a:graphicFrameLocks noChangeAspect="1"/>
          </p:cNvGraphicFramePr>
          <p:nvPr/>
        </p:nvGraphicFramePr>
        <p:xfrm>
          <a:off x="533400" y="5715000"/>
          <a:ext cx="7984135" cy="1026868"/>
        </p:xfrm>
        <a:graphic>
          <a:graphicData uri="http://schemas.openxmlformats.org/presentationml/2006/ole">
            <p:oleObj spid="_x0000_s82946" name="Equation" r:id="rId4" imgW="3416040" imgH="431640" progId="Equation.3">
              <p:embed/>
            </p:oleObj>
          </a:graphicData>
        </a:graphic>
      </p:graphicFrame>
      <p:sp>
        <p:nvSpPr>
          <p:cNvPr id="286736" name="Text Box 16"/>
          <p:cNvSpPr txBox="1">
            <a:spLocks noChangeArrowheads="1"/>
          </p:cNvSpPr>
          <p:nvPr/>
        </p:nvSpPr>
        <p:spPr bwMode="auto">
          <a:xfrm>
            <a:off x="60325" y="685800"/>
            <a:ext cx="9083675" cy="584775"/>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rPr>
              <a:t>Relativistic </a:t>
            </a:r>
            <a:r>
              <a:rPr lang="en-US" sz="3200" dirty="0">
                <a:solidFill>
                  <a:srgbClr val="FFFF00"/>
                </a:solidFill>
              </a:rPr>
              <a:t>viscous hydrodynamics </a:t>
            </a:r>
            <a:r>
              <a:rPr lang="en-US" sz="3200" dirty="0" smtClean="0">
                <a:solidFill>
                  <a:srgbClr val="FFFF00"/>
                </a:solidFill>
              </a:rPr>
              <a:t>compared to data</a:t>
            </a:r>
          </a:p>
        </p:txBody>
      </p:sp>
      <p:sp>
        <p:nvSpPr>
          <p:cNvPr id="15" name="TextBox 14"/>
          <p:cNvSpPr txBox="1"/>
          <p:nvPr/>
        </p:nvSpPr>
        <p:spPr>
          <a:xfrm>
            <a:off x="2209800" y="1261646"/>
            <a:ext cx="4425314" cy="338554"/>
          </a:xfrm>
          <a:prstGeom prst="rect">
            <a:avLst/>
          </a:prstGeom>
          <a:noFill/>
        </p:spPr>
        <p:txBody>
          <a:bodyPr wrap="none" rtlCol="0">
            <a:spAutoFit/>
          </a:bodyPr>
          <a:lstStyle/>
          <a:p>
            <a:r>
              <a:rPr lang="en-US" sz="1600" dirty="0" err="1" smtClean="0">
                <a:solidFill>
                  <a:schemeClr val="tx2"/>
                </a:solidFill>
              </a:rPr>
              <a:t>Luzum</a:t>
            </a:r>
            <a:r>
              <a:rPr lang="en-US" sz="1600" dirty="0" smtClean="0">
                <a:solidFill>
                  <a:schemeClr val="tx2"/>
                </a:solidFill>
              </a:rPr>
              <a:t>, </a:t>
            </a:r>
            <a:r>
              <a:rPr lang="en-US" sz="1600" dirty="0" err="1" smtClean="0">
                <a:solidFill>
                  <a:schemeClr val="tx2"/>
                </a:solidFill>
              </a:rPr>
              <a:t>Romatschke</a:t>
            </a:r>
            <a:r>
              <a:rPr lang="en-US" sz="1600" dirty="0" smtClean="0">
                <a:solidFill>
                  <a:schemeClr val="tx2"/>
                </a:solidFill>
              </a:rPr>
              <a:t>, Phys. Rev. C78, 034915 (2008)</a:t>
            </a:r>
            <a:endParaRPr lang="en-US" sz="16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6726"/>
                                        </p:tgtEl>
                                        <p:attrNameLst>
                                          <p:attrName>style.visibility</p:attrName>
                                        </p:attrNameLst>
                                      </p:cBhvr>
                                      <p:to>
                                        <p:strVal val="visible"/>
                                      </p:to>
                                    </p:set>
                                    <p:animEffect transition="in" filter="wipe(down)">
                                      <p:cBhvr>
                                        <p:cTn id="15" dur="500"/>
                                        <p:tgtEl>
                                          <p:spTgt spid="28672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867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6731"/>
                                        </p:tgtEl>
                                        <p:attrNameLst>
                                          <p:attrName>style.visibility</p:attrName>
                                        </p:attrNameLst>
                                      </p:cBhvr>
                                      <p:to>
                                        <p:strVal val="visible"/>
                                      </p:to>
                                    </p:set>
                                    <p:animEffect transition="in" filter="wipe(down)">
                                      <p:cBhvr>
                                        <p:cTn id="23" dur="500"/>
                                        <p:tgtEl>
                                          <p:spTgt spid="286731"/>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867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6732"/>
                                        </p:tgtEl>
                                        <p:attrNameLst>
                                          <p:attrName>style.visibility</p:attrName>
                                        </p:attrNameLst>
                                      </p:cBhvr>
                                      <p:to>
                                        <p:strVal val="visible"/>
                                      </p:to>
                                    </p:set>
                                    <p:animEffect transition="in" filter="wipe(left)">
                                      <p:cBhvr>
                                        <p:cTn id="31" dur="500"/>
                                        <p:tgtEl>
                                          <p:spTgt spid="2867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867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6733"/>
                                        </p:tgtEl>
                                        <p:attrNameLst>
                                          <p:attrName>style.visibility</p:attrName>
                                        </p:attrNameLst>
                                      </p:cBhvr>
                                      <p:to>
                                        <p:strVal val="visible"/>
                                      </p:to>
                                    </p:set>
                                    <p:animEffect transition="in" filter="wipe(left)">
                                      <p:cBhvr>
                                        <p:cTn id="39" dur="500"/>
                                        <p:tgtEl>
                                          <p:spTgt spid="2867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867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6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nimBg="1"/>
      <p:bldP spid="286727" grpId="0" animBg="1"/>
      <p:bldP spid="286729" grpId="0" animBg="1"/>
      <p:bldP spid="286730" grpId="0" animBg="1"/>
      <p:bldP spid="286731" grpId="0" animBg="1"/>
      <p:bldP spid="286732" grpId="0" animBg="1"/>
      <p:bldP spid="286733" grpId="0" animBg="1"/>
      <p:bldP spid="28673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umpy_wBoxSmoothing"/>
          <p:cNvPicPr>
            <a:picLocks noChangeAspect="1" noChangeArrowheads="1"/>
          </p:cNvPicPr>
          <p:nvPr/>
        </p:nvPicPr>
        <p:blipFill>
          <a:blip r:embed="rId2" cstate="print"/>
          <a:srcRect/>
          <a:stretch>
            <a:fillRect/>
          </a:stretch>
        </p:blipFill>
        <p:spPr bwMode="auto">
          <a:xfrm>
            <a:off x="762000" y="0"/>
            <a:ext cx="7543800" cy="6553200"/>
          </a:xfrm>
          <a:prstGeom prst="rect">
            <a:avLst/>
          </a:prstGeom>
          <a:noFill/>
        </p:spPr>
      </p:pic>
      <p:sp>
        <p:nvSpPr>
          <p:cNvPr id="5" name="Oval 5"/>
          <p:cNvSpPr>
            <a:spLocks noChangeArrowheads="1"/>
          </p:cNvSpPr>
          <p:nvPr/>
        </p:nvSpPr>
        <p:spPr bwMode="auto">
          <a:xfrm>
            <a:off x="448615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 name="Oval 6"/>
          <p:cNvSpPr>
            <a:spLocks noChangeArrowheads="1"/>
          </p:cNvSpPr>
          <p:nvPr/>
        </p:nvSpPr>
        <p:spPr bwMode="auto">
          <a:xfrm>
            <a:off x="4677137" y="39894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7"/>
          <p:cNvSpPr>
            <a:spLocks noChangeArrowheads="1"/>
          </p:cNvSpPr>
          <p:nvPr/>
        </p:nvSpPr>
        <p:spPr bwMode="auto">
          <a:xfrm>
            <a:off x="4677137" y="38077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8"/>
          <p:cNvSpPr>
            <a:spLocks noChangeArrowheads="1"/>
          </p:cNvSpPr>
          <p:nvPr/>
        </p:nvSpPr>
        <p:spPr bwMode="auto">
          <a:xfrm>
            <a:off x="4295172"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9"/>
          <p:cNvSpPr>
            <a:spLocks noChangeArrowheads="1"/>
          </p:cNvSpPr>
          <p:nvPr/>
        </p:nvSpPr>
        <p:spPr bwMode="auto">
          <a:xfrm>
            <a:off x="439066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10"/>
          <p:cNvSpPr>
            <a:spLocks noChangeArrowheads="1"/>
          </p:cNvSpPr>
          <p:nvPr/>
        </p:nvSpPr>
        <p:spPr bwMode="auto">
          <a:xfrm>
            <a:off x="4295172"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1"/>
          <p:cNvSpPr>
            <a:spLocks noChangeArrowheads="1"/>
          </p:cNvSpPr>
          <p:nvPr/>
        </p:nvSpPr>
        <p:spPr bwMode="auto">
          <a:xfrm>
            <a:off x="448615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2"/>
          <p:cNvSpPr>
            <a:spLocks noChangeArrowheads="1"/>
          </p:cNvSpPr>
          <p:nvPr/>
        </p:nvSpPr>
        <p:spPr bwMode="auto">
          <a:xfrm>
            <a:off x="4868119"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3"/>
          <p:cNvSpPr>
            <a:spLocks noChangeArrowheads="1"/>
          </p:cNvSpPr>
          <p:nvPr/>
        </p:nvSpPr>
        <p:spPr bwMode="auto">
          <a:xfrm>
            <a:off x="4868119"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4"/>
          <p:cNvSpPr>
            <a:spLocks noChangeArrowheads="1"/>
          </p:cNvSpPr>
          <p:nvPr/>
        </p:nvSpPr>
        <p:spPr bwMode="auto">
          <a:xfrm>
            <a:off x="4581646" y="20808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5"/>
          <p:cNvSpPr>
            <a:spLocks noChangeArrowheads="1"/>
          </p:cNvSpPr>
          <p:nvPr/>
        </p:nvSpPr>
        <p:spPr bwMode="auto">
          <a:xfrm>
            <a:off x="4199681"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6"/>
          <p:cNvSpPr>
            <a:spLocks noChangeArrowheads="1"/>
          </p:cNvSpPr>
          <p:nvPr/>
        </p:nvSpPr>
        <p:spPr bwMode="auto">
          <a:xfrm>
            <a:off x="3817716"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7"/>
          <p:cNvSpPr>
            <a:spLocks noChangeArrowheads="1"/>
          </p:cNvSpPr>
          <p:nvPr/>
        </p:nvSpPr>
        <p:spPr bwMode="auto">
          <a:xfrm>
            <a:off x="3531243"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8"/>
          <p:cNvSpPr>
            <a:spLocks noChangeArrowheads="1"/>
          </p:cNvSpPr>
          <p:nvPr/>
        </p:nvSpPr>
        <p:spPr bwMode="auto">
          <a:xfrm>
            <a:off x="3531243"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9"/>
          <p:cNvSpPr>
            <a:spLocks noChangeArrowheads="1"/>
          </p:cNvSpPr>
          <p:nvPr/>
        </p:nvSpPr>
        <p:spPr bwMode="auto">
          <a:xfrm>
            <a:off x="3722225"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20"/>
          <p:cNvSpPr>
            <a:spLocks noChangeArrowheads="1"/>
          </p:cNvSpPr>
          <p:nvPr/>
        </p:nvSpPr>
        <p:spPr bwMode="auto">
          <a:xfrm>
            <a:off x="3435752" y="19900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1"/>
          <p:cNvSpPr>
            <a:spLocks noChangeArrowheads="1"/>
          </p:cNvSpPr>
          <p:nvPr/>
        </p:nvSpPr>
        <p:spPr bwMode="auto">
          <a:xfrm>
            <a:off x="3244770"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2"/>
          <p:cNvSpPr>
            <a:spLocks noChangeArrowheads="1"/>
          </p:cNvSpPr>
          <p:nvPr/>
        </p:nvSpPr>
        <p:spPr bwMode="auto">
          <a:xfrm>
            <a:off x="3244770"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3"/>
          <p:cNvSpPr>
            <a:spLocks noChangeArrowheads="1"/>
          </p:cNvSpPr>
          <p:nvPr/>
        </p:nvSpPr>
        <p:spPr bwMode="auto">
          <a:xfrm>
            <a:off x="3435752"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4"/>
          <p:cNvSpPr>
            <a:spLocks noChangeArrowheads="1"/>
          </p:cNvSpPr>
          <p:nvPr/>
        </p:nvSpPr>
        <p:spPr bwMode="auto">
          <a:xfrm>
            <a:off x="3817716"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5"/>
          <p:cNvSpPr>
            <a:spLocks noChangeArrowheads="1"/>
          </p:cNvSpPr>
          <p:nvPr/>
        </p:nvSpPr>
        <p:spPr bwMode="auto">
          <a:xfrm>
            <a:off x="3913208"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6"/>
          <p:cNvSpPr>
            <a:spLocks noChangeArrowheads="1"/>
          </p:cNvSpPr>
          <p:nvPr/>
        </p:nvSpPr>
        <p:spPr bwMode="auto">
          <a:xfrm>
            <a:off x="381771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7"/>
          <p:cNvSpPr>
            <a:spLocks noChangeArrowheads="1"/>
          </p:cNvSpPr>
          <p:nvPr/>
        </p:nvSpPr>
        <p:spPr bwMode="auto">
          <a:xfrm>
            <a:off x="3722225"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8"/>
          <p:cNvSpPr>
            <a:spLocks noChangeArrowheads="1"/>
          </p:cNvSpPr>
          <p:nvPr/>
        </p:nvSpPr>
        <p:spPr bwMode="auto">
          <a:xfrm>
            <a:off x="3722225"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9"/>
          <p:cNvSpPr>
            <a:spLocks noChangeArrowheads="1"/>
          </p:cNvSpPr>
          <p:nvPr/>
        </p:nvSpPr>
        <p:spPr bwMode="auto">
          <a:xfrm>
            <a:off x="353124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30"/>
          <p:cNvSpPr>
            <a:spLocks noChangeArrowheads="1"/>
          </p:cNvSpPr>
          <p:nvPr/>
        </p:nvSpPr>
        <p:spPr bwMode="auto">
          <a:xfrm>
            <a:off x="362673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1"/>
          <p:cNvSpPr>
            <a:spLocks noChangeArrowheads="1"/>
          </p:cNvSpPr>
          <p:nvPr/>
        </p:nvSpPr>
        <p:spPr bwMode="auto">
          <a:xfrm>
            <a:off x="3722225"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2"/>
          <p:cNvSpPr>
            <a:spLocks noChangeArrowheads="1"/>
          </p:cNvSpPr>
          <p:nvPr/>
        </p:nvSpPr>
        <p:spPr bwMode="auto">
          <a:xfrm>
            <a:off x="353124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3"/>
          <p:cNvSpPr>
            <a:spLocks noChangeArrowheads="1"/>
          </p:cNvSpPr>
          <p:nvPr/>
        </p:nvSpPr>
        <p:spPr bwMode="auto">
          <a:xfrm>
            <a:off x="3626734"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4"/>
          <p:cNvSpPr>
            <a:spLocks noChangeArrowheads="1"/>
          </p:cNvSpPr>
          <p:nvPr/>
        </p:nvSpPr>
        <p:spPr bwMode="auto">
          <a:xfrm>
            <a:off x="362673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5"/>
          <p:cNvSpPr>
            <a:spLocks noChangeArrowheads="1"/>
          </p:cNvSpPr>
          <p:nvPr/>
        </p:nvSpPr>
        <p:spPr bwMode="auto">
          <a:xfrm>
            <a:off x="3722225" y="42621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6"/>
          <p:cNvSpPr>
            <a:spLocks noChangeArrowheads="1"/>
          </p:cNvSpPr>
          <p:nvPr/>
        </p:nvSpPr>
        <p:spPr bwMode="auto">
          <a:xfrm>
            <a:off x="3817716" y="41712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7"/>
          <p:cNvSpPr>
            <a:spLocks noChangeArrowheads="1"/>
          </p:cNvSpPr>
          <p:nvPr/>
        </p:nvSpPr>
        <p:spPr bwMode="auto">
          <a:xfrm>
            <a:off x="4008699"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8"/>
          <p:cNvSpPr>
            <a:spLocks noChangeArrowheads="1"/>
          </p:cNvSpPr>
          <p:nvPr/>
        </p:nvSpPr>
        <p:spPr bwMode="auto">
          <a:xfrm>
            <a:off x="3722225" y="39989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9"/>
          <p:cNvSpPr>
            <a:spLocks noChangeArrowheads="1"/>
          </p:cNvSpPr>
          <p:nvPr/>
        </p:nvSpPr>
        <p:spPr bwMode="auto">
          <a:xfrm>
            <a:off x="3817716"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40"/>
          <p:cNvSpPr>
            <a:spLocks noChangeArrowheads="1"/>
          </p:cNvSpPr>
          <p:nvPr/>
        </p:nvSpPr>
        <p:spPr bwMode="auto">
          <a:xfrm>
            <a:off x="4008699"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1"/>
          <p:cNvSpPr>
            <a:spLocks noChangeArrowheads="1"/>
          </p:cNvSpPr>
          <p:nvPr/>
        </p:nvSpPr>
        <p:spPr bwMode="auto">
          <a:xfrm>
            <a:off x="4199681"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2"/>
          <p:cNvSpPr>
            <a:spLocks noChangeArrowheads="1"/>
          </p:cNvSpPr>
          <p:nvPr/>
        </p:nvSpPr>
        <p:spPr bwMode="auto">
          <a:xfrm>
            <a:off x="4199681"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3"/>
          <p:cNvSpPr>
            <a:spLocks noChangeArrowheads="1"/>
          </p:cNvSpPr>
          <p:nvPr/>
        </p:nvSpPr>
        <p:spPr bwMode="auto">
          <a:xfrm>
            <a:off x="439066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4"/>
          <p:cNvSpPr>
            <a:spLocks noChangeArrowheads="1"/>
          </p:cNvSpPr>
          <p:nvPr/>
        </p:nvSpPr>
        <p:spPr bwMode="auto">
          <a:xfrm>
            <a:off x="4486154"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5"/>
          <p:cNvSpPr>
            <a:spLocks noChangeArrowheads="1"/>
          </p:cNvSpPr>
          <p:nvPr/>
        </p:nvSpPr>
        <p:spPr bwMode="auto">
          <a:xfrm>
            <a:off x="4295172"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6"/>
          <p:cNvSpPr>
            <a:spLocks noChangeArrowheads="1"/>
          </p:cNvSpPr>
          <p:nvPr/>
        </p:nvSpPr>
        <p:spPr bwMode="auto">
          <a:xfrm>
            <a:off x="4104190" y="23535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7"/>
          <p:cNvSpPr>
            <a:spLocks noChangeArrowheads="1"/>
          </p:cNvSpPr>
          <p:nvPr/>
        </p:nvSpPr>
        <p:spPr bwMode="auto">
          <a:xfrm>
            <a:off x="4104190"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8"/>
          <p:cNvSpPr>
            <a:spLocks noChangeArrowheads="1"/>
          </p:cNvSpPr>
          <p:nvPr/>
        </p:nvSpPr>
        <p:spPr bwMode="auto">
          <a:xfrm>
            <a:off x="4295172" y="28193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9"/>
          <p:cNvSpPr>
            <a:spLocks noChangeArrowheads="1"/>
          </p:cNvSpPr>
          <p:nvPr/>
        </p:nvSpPr>
        <p:spPr bwMode="auto">
          <a:xfrm>
            <a:off x="458164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50"/>
          <p:cNvSpPr>
            <a:spLocks noChangeArrowheads="1"/>
          </p:cNvSpPr>
          <p:nvPr/>
        </p:nvSpPr>
        <p:spPr bwMode="auto">
          <a:xfrm>
            <a:off x="4772628" y="30465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1"/>
          <p:cNvSpPr>
            <a:spLocks noChangeArrowheads="1"/>
          </p:cNvSpPr>
          <p:nvPr/>
        </p:nvSpPr>
        <p:spPr bwMode="auto">
          <a:xfrm>
            <a:off x="4677137"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2"/>
          <p:cNvSpPr>
            <a:spLocks noChangeArrowheads="1"/>
          </p:cNvSpPr>
          <p:nvPr/>
        </p:nvSpPr>
        <p:spPr bwMode="auto">
          <a:xfrm>
            <a:off x="4104190"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3"/>
          <p:cNvSpPr>
            <a:spLocks noChangeArrowheads="1"/>
          </p:cNvSpPr>
          <p:nvPr/>
        </p:nvSpPr>
        <p:spPr bwMode="auto">
          <a:xfrm>
            <a:off x="4295172"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4"/>
          <p:cNvSpPr>
            <a:spLocks noChangeArrowheads="1"/>
          </p:cNvSpPr>
          <p:nvPr/>
        </p:nvSpPr>
        <p:spPr bwMode="auto">
          <a:xfrm>
            <a:off x="4104190"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5"/>
          <p:cNvSpPr>
            <a:spLocks noChangeArrowheads="1"/>
          </p:cNvSpPr>
          <p:nvPr/>
        </p:nvSpPr>
        <p:spPr bwMode="auto">
          <a:xfrm>
            <a:off x="3913208"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6"/>
          <p:cNvSpPr>
            <a:spLocks noChangeArrowheads="1"/>
          </p:cNvSpPr>
          <p:nvPr/>
        </p:nvSpPr>
        <p:spPr bwMode="auto">
          <a:xfrm>
            <a:off x="3913208"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7"/>
          <p:cNvSpPr>
            <a:spLocks noChangeArrowheads="1"/>
          </p:cNvSpPr>
          <p:nvPr/>
        </p:nvSpPr>
        <p:spPr bwMode="auto">
          <a:xfrm>
            <a:off x="4199681"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8"/>
          <p:cNvSpPr>
            <a:spLocks noChangeArrowheads="1"/>
          </p:cNvSpPr>
          <p:nvPr/>
        </p:nvSpPr>
        <p:spPr bwMode="auto">
          <a:xfrm>
            <a:off x="4295172"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9"/>
          <p:cNvSpPr>
            <a:spLocks noChangeArrowheads="1"/>
          </p:cNvSpPr>
          <p:nvPr/>
        </p:nvSpPr>
        <p:spPr bwMode="auto">
          <a:xfrm>
            <a:off x="4008699"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60"/>
          <p:cNvSpPr>
            <a:spLocks noChangeArrowheads="1"/>
          </p:cNvSpPr>
          <p:nvPr/>
        </p:nvSpPr>
        <p:spPr bwMode="auto">
          <a:xfrm>
            <a:off x="4295172"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1"/>
          <p:cNvSpPr>
            <a:spLocks noChangeArrowheads="1"/>
          </p:cNvSpPr>
          <p:nvPr/>
        </p:nvSpPr>
        <p:spPr bwMode="auto">
          <a:xfrm>
            <a:off x="4295172"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TextBox 61"/>
          <p:cNvSpPr txBox="1"/>
          <p:nvPr/>
        </p:nvSpPr>
        <p:spPr>
          <a:xfrm>
            <a:off x="294400" y="6477000"/>
            <a:ext cx="8468600" cy="400110"/>
          </a:xfrm>
          <a:prstGeom prst="rect">
            <a:avLst/>
          </a:prstGeom>
          <a:noFill/>
        </p:spPr>
        <p:txBody>
          <a:bodyPr wrap="none" rtlCol="0">
            <a:spAutoFit/>
          </a:bodyPr>
          <a:lstStyle/>
          <a:p>
            <a:r>
              <a:rPr lang="en-US" sz="2000" dirty="0" err="1" smtClean="0">
                <a:solidFill>
                  <a:schemeClr val="bg1"/>
                </a:solidFill>
              </a:rPr>
              <a:t>Romatschke</a:t>
            </a:r>
            <a:r>
              <a:rPr lang="en-US" sz="2000" dirty="0" smtClean="0">
                <a:solidFill>
                  <a:schemeClr val="bg1"/>
                </a:solidFill>
              </a:rPr>
              <a:t>=viscous hydrodynamics, </a:t>
            </a:r>
            <a:r>
              <a:rPr lang="en-US" sz="2000" dirty="0" err="1" smtClean="0">
                <a:solidFill>
                  <a:schemeClr val="bg1"/>
                </a:solidFill>
              </a:rPr>
              <a:t>McCumber</a:t>
            </a:r>
            <a:r>
              <a:rPr lang="en-US" sz="2000" dirty="0" smtClean="0">
                <a:solidFill>
                  <a:schemeClr val="bg1"/>
                </a:solidFill>
              </a:rPr>
              <a:t>=lumpy conditions +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150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150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150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150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15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150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150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150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1500"/>
                                  </p:stCondLst>
                                  <p:childTnLst>
                                    <p:animEffect transition="out" filter="fade">
                                      <p:cBhvr>
                                        <p:cTn id="39" dur="2000"/>
                                        <p:tgtEl>
                                          <p:spTgt spid="16"/>
                                        </p:tgtEl>
                                      </p:cBhvr>
                                    </p:animEffect>
                                    <p:set>
                                      <p:cBhvr>
                                        <p:cTn id="40" dur="1" fill="hold">
                                          <p:stCondLst>
                                            <p:cond delay="1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150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150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0" presetClass="exit" presetSubtype="0" fill="hold" grpId="0" nodeType="withEffect">
                                  <p:stCondLst>
                                    <p:cond delay="1500"/>
                                  </p:stCondLst>
                                  <p:childTnLst>
                                    <p:animEffect transition="out" filter="fade">
                                      <p:cBhvr>
                                        <p:cTn id="48" dur="2000"/>
                                        <p:tgtEl>
                                          <p:spTgt spid="19"/>
                                        </p:tgtEl>
                                      </p:cBhvr>
                                    </p:animEffect>
                                    <p:set>
                                      <p:cBhvr>
                                        <p:cTn id="49" dur="1" fill="hold">
                                          <p:stCondLst>
                                            <p:cond delay="1999"/>
                                          </p:stCondLst>
                                        </p:cTn>
                                        <p:tgtEl>
                                          <p:spTgt spid="19"/>
                                        </p:tgtEl>
                                        <p:attrNameLst>
                                          <p:attrName>style.visibility</p:attrName>
                                        </p:attrNameLst>
                                      </p:cBhvr>
                                      <p:to>
                                        <p:strVal val="hidden"/>
                                      </p:to>
                                    </p:set>
                                  </p:childTnLst>
                                </p:cTn>
                              </p:par>
                              <p:par>
                                <p:cTn id="50" presetID="10" presetClass="exit" presetSubtype="0" fill="hold" grpId="0" nodeType="withEffect">
                                  <p:stCondLst>
                                    <p:cond delay="1500"/>
                                  </p:stCondLst>
                                  <p:childTnLst>
                                    <p:animEffect transition="out" filter="fad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1500"/>
                                  </p:stCondLst>
                                  <p:childTnLst>
                                    <p:animEffect transition="out" filter="fade">
                                      <p:cBhvr>
                                        <p:cTn id="54" dur="2000"/>
                                        <p:tgtEl>
                                          <p:spTgt spid="21"/>
                                        </p:tgtEl>
                                      </p:cBhvr>
                                    </p:animEffect>
                                    <p:set>
                                      <p:cBhvr>
                                        <p:cTn id="55" dur="1" fill="hold">
                                          <p:stCondLst>
                                            <p:cond delay="1999"/>
                                          </p:stCondLst>
                                        </p:cTn>
                                        <p:tgtEl>
                                          <p:spTgt spid="21"/>
                                        </p:tgtEl>
                                        <p:attrNameLst>
                                          <p:attrName>style.visibility</p:attrName>
                                        </p:attrNameLst>
                                      </p:cBhvr>
                                      <p:to>
                                        <p:strVal val="hidden"/>
                                      </p:to>
                                    </p:set>
                                  </p:childTnLst>
                                </p:cTn>
                              </p:par>
                              <p:par>
                                <p:cTn id="56" presetID="10" presetClass="exit" presetSubtype="0" fill="hold" grpId="0" nodeType="withEffect">
                                  <p:stCondLst>
                                    <p:cond delay="1500"/>
                                  </p:stCondLst>
                                  <p:childTnLst>
                                    <p:animEffect transition="out" filter="fade">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1500"/>
                                  </p:stCondLst>
                                  <p:childTnLst>
                                    <p:animEffect transition="out" filter="fade">
                                      <p:cBhvr>
                                        <p:cTn id="60" dur="2000"/>
                                        <p:tgtEl>
                                          <p:spTgt spid="23"/>
                                        </p:tgtEl>
                                      </p:cBhvr>
                                    </p:animEffect>
                                    <p:set>
                                      <p:cBhvr>
                                        <p:cTn id="61" dur="1" fill="hold">
                                          <p:stCondLst>
                                            <p:cond delay="1999"/>
                                          </p:stCondLst>
                                        </p:cTn>
                                        <p:tgtEl>
                                          <p:spTgt spid="23"/>
                                        </p:tgtEl>
                                        <p:attrNameLst>
                                          <p:attrName>style.visibility</p:attrName>
                                        </p:attrNameLst>
                                      </p:cBhvr>
                                      <p:to>
                                        <p:strVal val="hidden"/>
                                      </p:to>
                                    </p:set>
                                  </p:childTnLst>
                                </p:cTn>
                              </p:par>
                              <p:par>
                                <p:cTn id="62" presetID="10" presetClass="exit" presetSubtype="0" fill="hold" grpId="0" nodeType="withEffect">
                                  <p:stCondLst>
                                    <p:cond delay="1500"/>
                                  </p:stCondLst>
                                  <p:childTnLst>
                                    <p:animEffect transition="out" filter="fade">
                                      <p:cBhvr>
                                        <p:cTn id="63" dur="2000"/>
                                        <p:tgtEl>
                                          <p:spTgt spid="24"/>
                                        </p:tgtEl>
                                      </p:cBhvr>
                                    </p:animEffect>
                                    <p:set>
                                      <p:cBhvr>
                                        <p:cTn id="64" dur="1" fill="hold">
                                          <p:stCondLst>
                                            <p:cond delay="1999"/>
                                          </p:stCondLst>
                                        </p:cTn>
                                        <p:tgtEl>
                                          <p:spTgt spid="24"/>
                                        </p:tgtEl>
                                        <p:attrNameLst>
                                          <p:attrName>style.visibility</p:attrName>
                                        </p:attrNameLst>
                                      </p:cBhvr>
                                      <p:to>
                                        <p:strVal val="hidden"/>
                                      </p:to>
                                    </p:set>
                                  </p:childTnLst>
                                </p:cTn>
                              </p:par>
                              <p:par>
                                <p:cTn id="65" presetID="10" presetClass="exit" presetSubtype="0" fill="hold" grpId="0" nodeType="withEffect">
                                  <p:stCondLst>
                                    <p:cond delay="150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1500"/>
                                  </p:stCondLst>
                                  <p:childTnLst>
                                    <p:animEffect transition="out" filter="fade">
                                      <p:cBhvr>
                                        <p:cTn id="69" dur="2000"/>
                                        <p:tgtEl>
                                          <p:spTgt spid="26"/>
                                        </p:tgtEl>
                                      </p:cBhvr>
                                    </p:animEffect>
                                    <p:set>
                                      <p:cBhvr>
                                        <p:cTn id="70" dur="1" fill="hold">
                                          <p:stCondLst>
                                            <p:cond delay="1999"/>
                                          </p:stCondLst>
                                        </p:cTn>
                                        <p:tgtEl>
                                          <p:spTgt spid="26"/>
                                        </p:tgtEl>
                                        <p:attrNameLst>
                                          <p:attrName>style.visibility</p:attrName>
                                        </p:attrNameLst>
                                      </p:cBhvr>
                                      <p:to>
                                        <p:strVal val="hidden"/>
                                      </p:to>
                                    </p:set>
                                  </p:childTnLst>
                                </p:cTn>
                              </p:par>
                              <p:par>
                                <p:cTn id="71" presetID="10" presetClass="exit" presetSubtype="0" fill="hold" grpId="0" nodeType="withEffect">
                                  <p:stCondLst>
                                    <p:cond delay="1500"/>
                                  </p:stCondLst>
                                  <p:childTnLst>
                                    <p:animEffect transition="out" filter="fad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1500"/>
                                  </p:stCondLst>
                                  <p:childTnLst>
                                    <p:animEffect transition="out" filter="fad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10" presetClass="exit" presetSubtype="0" fill="hold" grpId="0" nodeType="withEffect">
                                  <p:stCondLst>
                                    <p:cond delay="1500"/>
                                  </p:stCondLst>
                                  <p:childTnLst>
                                    <p:animEffect transition="out" filter="fade">
                                      <p:cBhvr>
                                        <p:cTn id="78" dur="2000"/>
                                        <p:tgtEl>
                                          <p:spTgt spid="29"/>
                                        </p:tgtEl>
                                      </p:cBhvr>
                                    </p:animEffect>
                                    <p:set>
                                      <p:cBhvr>
                                        <p:cTn id="79" dur="1" fill="hold">
                                          <p:stCondLst>
                                            <p:cond delay="1999"/>
                                          </p:stCondLst>
                                        </p:cTn>
                                        <p:tgtEl>
                                          <p:spTgt spid="29"/>
                                        </p:tgtEl>
                                        <p:attrNameLst>
                                          <p:attrName>style.visibility</p:attrName>
                                        </p:attrNameLst>
                                      </p:cBhvr>
                                      <p:to>
                                        <p:strVal val="hidden"/>
                                      </p:to>
                                    </p:set>
                                  </p:childTnLst>
                                </p:cTn>
                              </p:par>
                              <p:par>
                                <p:cTn id="80" presetID="10" presetClass="exit" presetSubtype="0" fill="hold" grpId="0" nodeType="withEffect">
                                  <p:stCondLst>
                                    <p:cond delay="1500"/>
                                  </p:stCondLst>
                                  <p:childTnLst>
                                    <p:animEffect transition="out" filter="fade">
                                      <p:cBhvr>
                                        <p:cTn id="81" dur="2000"/>
                                        <p:tgtEl>
                                          <p:spTgt spid="30"/>
                                        </p:tgtEl>
                                      </p:cBhvr>
                                    </p:animEffect>
                                    <p:set>
                                      <p:cBhvr>
                                        <p:cTn id="82" dur="1" fill="hold">
                                          <p:stCondLst>
                                            <p:cond delay="1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150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par>
                                <p:cTn id="86" presetID="10" presetClass="exit" presetSubtype="0" fill="hold" grpId="0" nodeType="withEffect">
                                  <p:stCondLst>
                                    <p:cond delay="1500"/>
                                  </p:stCondLst>
                                  <p:childTnLst>
                                    <p:animEffect transition="out" filter="fade">
                                      <p:cBhvr>
                                        <p:cTn id="87" dur="2000"/>
                                        <p:tgtEl>
                                          <p:spTgt spid="32"/>
                                        </p:tgtEl>
                                      </p:cBhvr>
                                    </p:animEffect>
                                    <p:set>
                                      <p:cBhvr>
                                        <p:cTn id="88" dur="1" fill="hold">
                                          <p:stCondLst>
                                            <p:cond delay="1999"/>
                                          </p:stCondLst>
                                        </p:cTn>
                                        <p:tgtEl>
                                          <p:spTgt spid="32"/>
                                        </p:tgtEl>
                                        <p:attrNameLst>
                                          <p:attrName>style.visibility</p:attrName>
                                        </p:attrNameLst>
                                      </p:cBhvr>
                                      <p:to>
                                        <p:strVal val="hidden"/>
                                      </p:to>
                                    </p:set>
                                  </p:childTnLst>
                                </p:cTn>
                              </p:par>
                              <p:par>
                                <p:cTn id="89" presetID="10" presetClass="exit" presetSubtype="0" fill="hold" grpId="0" nodeType="withEffect">
                                  <p:stCondLst>
                                    <p:cond delay="1500"/>
                                  </p:stCondLst>
                                  <p:childTnLst>
                                    <p:animEffect transition="out" filter="fade">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par>
                                <p:cTn id="92" presetID="10" presetClass="exit" presetSubtype="0" fill="hold" grpId="0" nodeType="withEffect">
                                  <p:stCondLst>
                                    <p:cond delay="1500"/>
                                  </p:stCondLst>
                                  <p:childTnLst>
                                    <p:animEffect transition="out" filter="fade">
                                      <p:cBhvr>
                                        <p:cTn id="93" dur="2000"/>
                                        <p:tgtEl>
                                          <p:spTgt spid="34"/>
                                        </p:tgtEl>
                                      </p:cBhvr>
                                    </p:animEffect>
                                    <p:set>
                                      <p:cBhvr>
                                        <p:cTn id="94" dur="1" fill="hold">
                                          <p:stCondLst>
                                            <p:cond delay="1999"/>
                                          </p:stCondLst>
                                        </p:cTn>
                                        <p:tgtEl>
                                          <p:spTgt spid="34"/>
                                        </p:tgtEl>
                                        <p:attrNameLst>
                                          <p:attrName>style.visibility</p:attrName>
                                        </p:attrNameLst>
                                      </p:cBhvr>
                                      <p:to>
                                        <p:strVal val="hidden"/>
                                      </p:to>
                                    </p:set>
                                  </p:childTnLst>
                                </p:cTn>
                              </p:par>
                              <p:par>
                                <p:cTn id="95" presetID="10" presetClass="exit" presetSubtype="0" fill="hold" grpId="0" nodeType="withEffect">
                                  <p:stCondLst>
                                    <p:cond delay="1500"/>
                                  </p:stCondLst>
                                  <p:childTnLst>
                                    <p:animEffect transition="out" filter="fade">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10" presetClass="exit" presetSubtype="0" fill="hold" grpId="0" nodeType="withEffect">
                                  <p:stCondLst>
                                    <p:cond delay="1500"/>
                                  </p:stCondLst>
                                  <p:childTnLst>
                                    <p:animEffect transition="out" filter="fade">
                                      <p:cBhvr>
                                        <p:cTn id="99" dur="2000"/>
                                        <p:tgtEl>
                                          <p:spTgt spid="36"/>
                                        </p:tgtEl>
                                      </p:cBhvr>
                                    </p:animEffect>
                                    <p:set>
                                      <p:cBhvr>
                                        <p:cTn id="100" dur="1" fill="hold">
                                          <p:stCondLst>
                                            <p:cond delay="1999"/>
                                          </p:stCondLst>
                                        </p:cTn>
                                        <p:tgtEl>
                                          <p:spTgt spid="36"/>
                                        </p:tgtEl>
                                        <p:attrNameLst>
                                          <p:attrName>style.visibility</p:attrName>
                                        </p:attrNameLst>
                                      </p:cBhvr>
                                      <p:to>
                                        <p:strVal val="hidden"/>
                                      </p:to>
                                    </p:set>
                                  </p:childTnLst>
                                </p:cTn>
                              </p:par>
                              <p:par>
                                <p:cTn id="101" presetID="10" presetClass="exit" presetSubtype="0" fill="hold" grpId="0" nodeType="withEffect">
                                  <p:stCondLst>
                                    <p:cond delay="1500"/>
                                  </p:stCondLst>
                                  <p:childTnLst>
                                    <p:animEffect transition="out" filter="fade">
                                      <p:cBhvr>
                                        <p:cTn id="102" dur="2000"/>
                                        <p:tgtEl>
                                          <p:spTgt spid="37"/>
                                        </p:tgtEl>
                                      </p:cBhvr>
                                    </p:animEffect>
                                    <p:set>
                                      <p:cBhvr>
                                        <p:cTn id="103" dur="1" fill="hold">
                                          <p:stCondLst>
                                            <p:cond delay="1999"/>
                                          </p:stCondLst>
                                        </p:cTn>
                                        <p:tgtEl>
                                          <p:spTgt spid="37"/>
                                        </p:tgtEl>
                                        <p:attrNameLst>
                                          <p:attrName>style.visibility</p:attrName>
                                        </p:attrNameLst>
                                      </p:cBhvr>
                                      <p:to>
                                        <p:strVal val="hidden"/>
                                      </p:to>
                                    </p:set>
                                  </p:childTnLst>
                                </p:cTn>
                              </p:par>
                              <p:par>
                                <p:cTn id="104" presetID="10" presetClass="exit" presetSubtype="0" fill="hold" grpId="0" nodeType="withEffect">
                                  <p:stCondLst>
                                    <p:cond delay="1500"/>
                                  </p:stCondLst>
                                  <p:childTnLst>
                                    <p:animEffect transition="out" filter="fade">
                                      <p:cBhvr>
                                        <p:cTn id="105" dur="2000"/>
                                        <p:tgtEl>
                                          <p:spTgt spid="38"/>
                                        </p:tgtEl>
                                      </p:cBhvr>
                                    </p:animEffect>
                                    <p:set>
                                      <p:cBhvr>
                                        <p:cTn id="106" dur="1" fill="hold">
                                          <p:stCondLst>
                                            <p:cond delay="1999"/>
                                          </p:stCondLst>
                                        </p:cTn>
                                        <p:tgtEl>
                                          <p:spTgt spid="38"/>
                                        </p:tgtEl>
                                        <p:attrNameLst>
                                          <p:attrName>style.visibility</p:attrName>
                                        </p:attrNameLst>
                                      </p:cBhvr>
                                      <p:to>
                                        <p:strVal val="hidden"/>
                                      </p:to>
                                    </p:set>
                                  </p:childTnLst>
                                </p:cTn>
                              </p:par>
                              <p:par>
                                <p:cTn id="107" presetID="10" presetClass="exit" presetSubtype="0" fill="hold" grpId="0" nodeType="withEffect">
                                  <p:stCondLst>
                                    <p:cond delay="1500"/>
                                  </p:stCondLst>
                                  <p:childTnLst>
                                    <p:animEffect transition="out" filter="fade">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par>
                                <p:cTn id="110" presetID="10" presetClass="exit" presetSubtype="0" fill="hold" grpId="0" nodeType="withEffect">
                                  <p:stCondLst>
                                    <p:cond delay="1500"/>
                                  </p:stCondLst>
                                  <p:childTnLst>
                                    <p:animEffect transition="out" filter="fade">
                                      <p:cBhvr>
                                        <p:cTn id="111" dur="2000"/>
                                        <p:tgtEl>
                                          <p:spTgt spid="40"/>
                                        </p:tgtEl>
                                      </p:cBhvr>
                                    </p:animEffect>
                                    <p:set>
                                      <p:cBhvr>
                                        <p:cTn id="112" dur="1" fill="hold">
                                          <p:stCondLst>
                                            <p:cond delay="1999"/>
                                          </p:stCondLst>
                                        </p:cTn>
                                        <p:tgtEl>
                                          <p:spTgt spid="40"/>
                                        </p:tgtEl>
                                        <p:attrNameLst>
                                          <p:attrName>style.visibility</p:attrName>
                                        </p:attrNameLst>
                                      </p:cBhvr>
                                      <p:to>
                                        <p:strVal val="hidden"/>
                                      </p:to>
                                    </p:set>
                                  </p:childTnLst>
                                </p:cTn>
                              </p:par>
                              <p:par>
                                <p:cTn id="113" presetID="10" presetClass="exit" presetSubtype="0" fill="hold" grpId="0" nodeType="withEffect">
                                  <p:stCondLst>
                                    <p:cond delay="1500"/>
                                  </p:stCondLst>
                                  <p:childTnLst>
                                    <p:animEffect transition="out" filter="fade">
                                      <p:cBhvr>
                                        <p:cTn id="114" dur="2000"/>
                                        <p:tgtEl>
                                          <p:spTgt spid="41"/>
                                        </p:tgtEl>
                                      </p:cBhvr>
                                    </p:animEffect>
                                    <p:set>
                                      <p:cBhvr>
                                        <p:cTn id="115" dur="1" fill="hold">
                                          <p:stCondLst>
                                            <p:cond delay="1999"/>
                                          </p:stCondLst>
                                        </p:cTn>
                                        <p:tgtEl>
                                          <p:spTgt spid="41"/>
                                        </p:tgtEl>
                                        <p:attrNameLst>
                                          <p:attrName>style.visibility</p:attrName>
                                        </p:attrNameLst>
                                      </p:cBhvr>
                                      <p:to>
                                        <p:strVal val="hidden"/>
                                      </p:to>
                                    </p:set>
                                  </p:childTnLst>
                                </p:cTn>
                              </p:par>
                              <p:par>
                                <p:cTn id="116" presetID="10" presetClass="exit" presetSubtype="0" fill="hold" grpId="0" nodeType="withEffect">
                                  <p:stCondLst>
                                    <p:cond delay="1500"/>
                                  </p:stCondLst>
                                  <p:childTnLst>
                                    <p:animEffect transition="out" filter="fade">
                                      <p:cBhvr>
                                        <p:cTn id="117" dur="2000"/>
                                        <p:tgtEl>
                                          <p:spTgt spid="42"/>
                                        </p:tgtEl>
                                      </p:cBhvr>
                                    </p:animEffect>
                                    <p:set>
                                      <p:cBhvr>
                                        <p:cTn id="118" dur="1" fill="hold">
                                          <p:stCondLst>
                                            <p:cond delay="1999"/>
                                          </p:stCondLst>
                                        </p:cTn>
                                        <p:tgtEl>
                                          <p:spTgt spid="42"/>
                                        </p:tgtEl>
                                        <p:attrNameLst>
                                          <p:attrName>style.visibility</p:attrName>
                                        </p:attrNameLst>
                                      </p:cBhvr>
                                      <p:to>
                                        <p:strVal val="hidden"/>
                                      </p:to>
                                    </p:set>
                                  </p:childTnLst>
                                </p:cTn>
                              </p:par>
                              <p:par>
                                <p:cTn id="119" presetID="10" presetClass="exit" presetSubtype="0" fill="hold" grpId="0" nodeType="withEffect">
                                  <p:stCondLst>
                                    <p:cond delay="1500"/>
                                  </p:stCondLst>
                                  <p:childTnLst>
                                    <p:animEffect transition="out" filter="fade">
                                      <p:cBhvr>
                                        <p:cTn id="120" dur="2000"/>
                                        <p:tgtEl>
                                          <p:spTgt spid="43"/>
                                        </p:tgtEl>
                                      </p:cBhvr>
                                    </p:animEffect>
                                    <p:set>
                                      <p:cBhvr>
                                        <p:cTn id="121" dur="1" fill="hold">
                                          <p:stCondLst>
                                            <p:cond delay="1999"/>
                                          </p:stCondLst>
                                        </p:cTn>
                                        <p:tgtEl>
                                          <p:spTgt spid="43"/>
                                        </p:tgtEl>
                                        <p:attrNameLst>
                                          <p:attrName>style.visibility</p:attrName>
                                        </p:attrNameLst>
                                      </p:cBhvr>
                                      <p:to>
                                        <p:strVal val="hidden"/>
                                      </p:to>
                                    </p:set>
                                  </p:childTnLst>
                                </p:cTn>
                              </p:par>
                              <p:par>
                                <p:cTn id="122" presetID="10" presetClass="exit" presetSubtype="0" fill="hold" grpId="0" nodeType="withEffect">
                                  <p:stCondLst>
                                    <p:cond delay="1500"/>
                                  </p:stCondLst>
                                  <p:childTnLst>
                                    <p:animEffect transition="out" filter="fade">
                                      <p:cBhvr>
                                        <p:cTn id="123" dur="2000"/>
                                        <p:tgtEl>
                                          <p:spTgt spid="44"/>
                                        </p:tgtEl>
                                      </p:cBhvr>
                                    </p:animEffect>
                                    <p:set>
                                      <p:cBhvr>
                                        <p:cTn id="124" dur="1" fill="hold">
                                          <p:stCondLst>
                                            <p:cond delay="1999"/>
                                          </p:stCondLst>
                                        </p:cTn>
                                        <p:tgtEl>
                                          <p:spTgt spid="44"/>
                                        </p:tgtEl>
                                        <p:attrNameLst>
                                          <p:attrName>style.visibility</p:attrName>
                                        </p:attrNameLst>
                                      </p:cBhvr>
                                      <p:to>
                                        <p:strVal val="hidden"/>
                                      </p:to>
                                    </p:set>
                                  </p:childTnLst>
                                </p:cTn>
                              </p:par>
                              <p:par>
                                <p:cTn id="125" presetID="10" presetClass="exit" presetSubtype="0" fill="hold" grpId="0" nodeType="withEffect">
                                  <p:stCondLst>
                                    <p:cond delay="1500"/>
                                  </p:stCondLst>
                                  <p:childTnLst>
                                    <p:animEffect transition="out" filter="fade">
                                      <p:cBhvr>
                                        <p:cTn id="126" dur="2000"/>
                                        <p:tgtEl>
                                          <p:spTgt spid="45"/>
                                        </p:tgtEl>
                                      </p:cBhvr>
                                    </p:animEffect>
                                    <p:set>
                                      <p:cBhvr>
                                        <p:cTn id="127" dur="1" fill="hold">
                                          <p:stCondLst>
                                            <p:cond delay="1999"/>
                                          </p:stCondLst>
                                        </p:cTn>
                                        <p:tgtEl>
                                          <p:spTgt spid="45"/>
                                        </p:tgtEl>
                                        <p:attrNameLst>
                                          <p:attrName>style.visibility</p:attrName>
                                        </p:attrNameLst>
                                      </p:cBhvr>
                                      <p:to>
                                        <p:strVal val="hidden"/>
                                      </p:to>
                                    </p:set>
                                  </p:childTnLst>
                                </p:cTn>
                              </p:par>
                              <p:par>
                                <p:cTn id="128" presetID="10" presetClass="exit" presetSubtype="0" fill="hold" grpId="0" nodeType="withEffect">
                                  <p:stCondLst>
                                    <p:cond delay="150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par>
                                <p:cTn id="131" presetID="10" presetClass="exit" presetSubtype="0" fill="hold" grpId="0" nodeType="withEffect">
                                  <p:stCondLst>
                                    <p:cond delay="1500"/>
                                  </p:stCondLst>
                                  <p:childTnLst>
                                    <p:animEffect transition="out" filter="fade">
                                      <p:cBhvr>
                                        <p:cTn id="132" dur="2000"/>
                                        <p:tgtEl>
                                          <p:spTgt spid="47"/>
                                        </p:tgtEl>
                                      </p:cBhvr>
                                    </p:animEffect>
                                    <p:set>
                                      <p:cBhvr>
                                        <p:cTn id="133" dur="1" fill="hold">
                                          <p:stCondLst>
                                            <p:cond delay="1999"/>
                                          </p:stCondLst>
                                        </p:cTn>
                                        <p:tgtEl>
                                          <p:spTgt spid="47"/>
                                        </p:tgtEl>
                                        <p:attrNameLst>
                                          <p:attrName>style.visibility</p:attrName>
                                        </p:attrNameLst>
                                      </p:cBhvr>
                                      <p:to>
                                        <p:strVal val="hidden"/>
                                      </p:to>
                                    </p:set>
                                  </p:childTnLst>
                                </p:cTn>
                              </p:par>
                              <p:par>
                                <p:cTn id="134" presetID="10" presetClass="exit" presetSubtype="0" fill="hold" grpId="0" nodeType="withEffect">
                                  <p:stCondLst>
                                    <p:cond delay="1500"/>
                                  </p:stCondLst>
                                  <p:childTnLst>
                                    <p:animEffect transition="out" filter="fade">
                                      <p:cBhvr>
                                        <p:cTn id="135" dur="2000"/>
                                        <p:tgtEl>
                                          <p:spTgt spid="48"/>
                                        </p:tgtEl>
                                      </p:cBhvr>
                                    </p:animEffect>
                                    <p:set>
                                      <p:cBhvr>
                                        <p:cTn id="136" dur="1" fill="hold">
                                          <p:stCondLst>
                                            <p:cond delay="1999"/>
                                          </p:stCondLst>
                                        </p:cTn>
                                        <p:tgtEl>
                                          <p:spTgt spid="48"/>
                                        </p:tgtEl>
                                        <p:attrNameLst>
                                          <p:attrName>style.visibility</p:attrName>
                                        </p:attrNameLst>
                                      </p:cBhvr>
                                      <p:to>
                                        <p:strVal val="hidden"/>
                                      </p:to>
                                    </p:set>
                                  </p:childTnLst>
                                </p:cTn>
                              </p:par>
                              <p:par>
                                <p:cTn id="137" presetID="10" presetClass="exit" presetSubtype="0" fill="hold" grpId="0" nodeType="withEffect">
                                  <p:stCondLst>
                                    <p:cond delay="1500"/>
                                  </p:stCondLst>
                                  <p:childTnLst>
                                    <p:animEffect transition="out" filter="fade">
                                      <p:cBhvr>
                                        <p:cTn id="138" dur="2000"/>
                                        <p:tgtEl>
                                          <p:spTgt spid="49"/>
                                        </p:tgtEl>
                                      </p:cBhvr>
                                    </p:animEffect>
                                    <p:set>
                                      <p:cBhvr>
                                        <p:cTn id="139" dur="1" fill="hold">
                                          <p:stCondLst>
                                            <p:cond delay="1999"/>
                                          </p:stCondLst>
                                        </p:cTn>
                                        <p:tgtEl>
                                          <p:spTgt spid="49"/>
                                        </p:tgtEl>
                                        <p:attrNameLst>
                                          <p:attrName>style.visibility</p:attrName>
                                        </p:attrNameLst>
                                      </p:cBhvr>
                                      <p:to>
                                        <p:strVal val="hidden"/>
                                      </p:to>
                                    </p:set>
                                  </p:childTnLst>
                                </p:cTn>
                              </p:par>
                              <p:par>
                                <p:cTn id="140" presetID="10" presetClass="exit" presetSubtype="0" fill="hold" grpId="0" nodeType="withEffect">
                                  <p:stCondLst>
                                    <p:cond delay="1500"/>
                                  </p:stCondLst>
                                  <p:childTnLst>
                                    <p:animEffect transition="out" filter="fade">
                                      <p:cBhvr>
                                        <p:cTn id="141" dur="2000"/>
                                        <p:tgtEl>
                                          <p:spTgt spid="50"/>
                                        </p:tgtEl>
                                      </p:cBhvr>
                                    </p:animEffect>
                                    <p:set>
                                      <p:cBhvr>
                                        <p:cTn id="142" dur="1" fill="hold">
                                          <p:stCondLst>
                                            <p:cond delay="1999"/>
                                          </p:stCondLst>
                                        </p:cTn>
                                        <p:tgtEl>
                                          <p:spTgt spid="50"/>
                                        </p:tgtEl>
                                        <p:attrNameLst>
                                          <p:attrName>style.visibility</p:attrName>
                                        </p:attrNameLst>
                                      </p:cBhvr>
                                      <p:to>
                                        <p:strVal val="hidden"/>
                                      </p:to>
                                    </p:set>
                                  </p:childTnLst>
                                </p:cTn>
                              </p:par>
                              <p:par>
                                <p:cTn id="143" presetID="10" presetClass="exit" presetSubtype="0" fill="hold" grpId="0" nodeType="withEffect">
                                  <p:stCondLst>
                                    <p:cond delay="1500"/>
                                  </p:stCondLst>
                                  <p:childTnLst>
                                    <p:animEffect transition="out" filter="fade">
                                      <p:cBhvr>
                                        <p:cTn id="144" dur="2000"/>
                                        <p:tgtEl>
                                          <p:spTgt spid="51"/>
                                        </p:tgtEl>
                                      </p:cBhvr>
                                    </p:animEffect>
                                    <p:set>
                                      <p:cBhvr>
                                        <p:cTn id="145" dur="1" fill="hold">
                                          <p:stCondLst>
                                            <p:cond delay="1999"/>
                                          </p:stCondLst>
                                        </p:cTn>
                                        <p:tgtEl>
                                          <p:spTgt spid="51"/>
                                        </p:tgtEl>
                                        <p:attrNameLst>
                                          <p:attrName>style.visibility</p:attrName>
                                        </p:attrNameLst>
                                      </p:cBhvr>
                                      <p:to>
                                        <p:strVal val="hidden"/>
                                      </p:to>
                                    </p:set>
                                  </p:childTnLst>
                                </p:cTn>
                              </p:par>
                              <p:par>
                                <p:cTn id="146" presetID="10" presetClass="exit" presetSubtype="0" fill="hold" grpId="0" nodeType="withEffect">
                                  <p:stCondLst>
                                    <p:cond delay="1500"/>
                                  </p:stCondLst>
                                  <p:childTnLst>
                                    <p:animEffect transition="out" filter="fade">
                                      <p:cBhvr>
                                        <p:cTn id="147" dur="2000"/>
                                        <p:tgtEl>
                                          <p:spTgt spid="52"/>
                                        </p:tgtEl>
                                      </p:cBhvr>
                                    </p:animEffect>
                                    <p:set>
                                      <p:cBhvr>
                                        <p:cTn id="148" dur="1" fill="hold">
                                          <p:stCondLst>
                                            <p:cond delay="1999"/>
                                          </p:stCondLst>
                                        </p:cTn>
                                        <p:tgtEl>
                                          <p:spTgt spid="52"/>
                                        </p:tgtEl>
                                        <p:attrNameLst>
                                          <p:attrName>style.visibility</p:attrName>
                                        </p:attrNameLst>
                                      </p:cBhvr>
                                      <p:to>
                                        <p:strVal val="hidden"/>
                                      </p:to>
                                    </p:set>
                                  </p:childTnLst>
                                </p:cTn>
                              </p:par>
                              <p:par>
                                <p:cTn id="149" presetID="10" presetClass="exit" presetSubtype="0" fill="hold" grpId="0" nodeType="withEffect">
                                  <p:stCondLst>
                                    <p:cond delay="1500"/>
                                  </p:stCondLst>
                                  <p:childTnLst>
                                    <p:animEffect transition="out" filter="fade">
                                      <p:cBhvr>
                                        <p:cTn id="150" dur="2000"/>
                                        <p:tgtEl>
                                          <p:spTgt spid="53"/>
                                        </p:tgtEl>
                                      </p:cBhvr>
                                    </p:animEffect>
                                    <p:set>
                                      <p:cBhvr>
                                        <p:cTn id="151" dur="1" fill="hold">
                                          <p:stCondLst>
                                            <p:cond delay="1999"/>
                                          </p:stCondLst>
                                        </p:cTn>
                                        <p:tgtEl>
                                          <p:spTgt spid="53"/>
                                        </p:tgtEl>
                                        <p:attrNameLst>
                                          <p:attrName>style.visibility</p:attrName>
                                        </p:attrNameLst>
                                      </p:cBhvr>
                                      <p:to>
                                        <p:strVal val="hidden"/>
                                      </p:to>
                                    </p:set>
                                  </p:childTnLst>
                                </p:cTn>
                              </p:par>
                              <p:par>
                                <p:cTn id="152" presetID="10" presetClass="exit" presetSubtype="0" fill="hold" grpId="0" nodeType="withEffect">
                                  <p:stCondLst>
                                    <p:cond delay="1500"/>
                                  </p:stCondLst>
                                  <p:childTnLst>
                                    <p:animEffect transition="out" filter="fade">
                                      <p:cBhvr>
                                        <p:cTn id="153" dur="2000"/>
                                        <p:tgtEl>
                                          <p:spTgt spid="54"/>
                                        </p:tgtEl>
                                      </p:cBhvr>
                                    </p:animEffect>
                                    <p:set>
                                      <p:cBhvr>
                                        <p:cTn id="154" dur="1" fill="hold">
                                          <p:stCondLst>
                                            <p:cond delay="1999"/>
                                          </p:stCondLst>
                                        </p:cTn>
                                        <p:tgtEl>
                                          <p:spTgt spid="54"/>
                                        </p:tgtEl>
                                        <p:attrNameLst>
                                          <p:attrName>style.visibility</p:attrName>
                                        </p:attrNameLst>
                                      </p:cBhvr>
                                      <p:to>
                                        <p:strVal val="hidden"/>
                                      </p:to>
                                    </p:set>
                                  </p:childTnLst>
                                </p:cTn>
                              </p:par>
                              <p:par>
                                <p:cTn id="155" presetID="10" presetClass="exit" presetSubtype="0" fill="hold" grpId="0" nodeType="withEffect">
                                  <p:stCondLst>
                                    <p:cond delay="1500"/>
                                  </p:stCondLst>
                                  <p:childTnLst>
                                    <p:animEffect transition="out" filter="fade">
                                      <p:cBhvr>
                                        <p:cTn id="156" dur="2000"/>
                                        <p:tgtEl>
                                          <p:spTgt spid="55"/>
                                        </p:tgtEl>
                                      </p:cBhvr>
                                    </p:animEffect>
                                    <p:set>
                                      <p:cBhvr>
                                        <p:cTn id="157" dur="1" fill="hold">
                                          <p:stCondLst>
                                            <p:cond delay="1999"/>
                                          </p:stCondLst>
                                        </p:cTn>
                                        <p:tgtEl>
                                          <p:spTgt spid="55"/>
                                        </p:tgtEl>
                                        <p:attrNameLst>
                                          <p:attrName>style.visibility</p:attrName>
                                        </p:attrNameLst>
                                      </p:cBhvr>
                                      <p:to>
                                        <p:strVal val="hidden"/>
                                      </p:to>
                                    </p:set>
                                  </p:childTnLst>
                                </p:cTn>
                              </p:par>
                              <p:par>
                                <p:cTn id="158" presetID="10" presetClass="exit" presetSubtype="0" fill="hold" grpId="0" nodeType="withEffect">
                                  <p:stCondLst>
                                    <p:cond delay="1500"/>
                                  </p:stCondLst>
                                  <p:childTnLst>
                                    <p:animEffect transition="out" filter="fade">
                                      <p:cBhvr>
                                        <p:cTn id="159" dur="2000"/>
                                        <p:tgtEl>
                                          <p:spTgt spid="56"/>
                                        </p:tgtEl>
                                      </p:cBhvr>
                                    </p:animEffect>
                                    <p:set>
                                      <p:cBhvr>
                                        <p:cTn id="160" dur="1" fill="hold">
                                          <p:stCondLst>
                                            <p:cond delay="1999"/>
                                          </p:stCondLst>
                                        </p:cTn>
                                        <p:tgtEl>
                                          <p:spTgt spid="56"/>
                                        </p:tgtEl>
                                        <p:attrNameLst>
                                          <p:attrName>style.visibility</p:attrName>
                                        </p:attrNameLst>
                                      </p:cBhvr>
                                      <p:to>
                                        <p:strVal val="hidden"/>
                                      </p:to>
                                    </p:set>
                                  </p:childTnLst>
                                </p:cTn>
                              </p:par>
                              <p:par>
                                <p:cTn id="161" presetID="10" presetClass="exit" presetSubtype="0" fill="hold" grpId="0" nodeType="withEffect">
                                  <p:stCondLst>
                                    <p:cond delay="1500"/>
                                  </p:stCondLst>
                                  <p:childTnLst>
                                    <p:animEffect transition="out" filter="fade">
                                      <p:cBhvr>
                                        <p:cTn id="162" dur="2000"/>
                                        <p:tgtEl>
                                          <p:spTgt spid="57"/>
                                        </p:tgtEl>
                                      </p:cBhvr>
                                    </p:animEffect>
                                    <p:set>
                                      <p:cBhvr>
                                        <p:cTn id="163" dur="1" fill="hold">
                                          <p:stCondLst>
                                            <p:cond delay="1999"/>
                                          </p:stCondLst>
                                        </p:cTn>
                                        <p:tgtEl>
                                          <p:spTgt spid="57"/>
                                        </p:tgtEl>
                                        <p:attrNameLst>
                                          <p:attrName>style.visibility</p:attrName>
                                        </p:attrNameLst>
                                      </p:cBhvr>
                                      <p:to>
                                        <p:strVal val="hidden"/>
                                      </p:to>
                                    </p:set>
                                  </p:childTnLst>
                                </p:cTn>
                              </p:par>
                              <p:par>
                                <p:cTn id="164" presetID="10" presetClass="exit" presetSubtype="0" fill="hold" grpId="0" nodeType="withEffect">
                                  <p:stCondLst>
                                    <p:cond delay="1500"/>
                                  </p:stCondLst>
                                  <p:childTnLst>
                                    <p:animEffect transition="out" filter="fade">
                                      <p:cBhvr>
                                        <p:cTn id="165" dur="2000"/>
                                        <p:tgtEl>
                                          <p:spTgt spid="58"/>
                                        </p:tgtEl>
                                      </p:cBhvr>
                                    </p:animEffect>
                                    <p:set>
                                      <p:cBhvr>
                                        <p:cTn id="166" dur="1" fill="hold">
                                          <p:stCondLst>
                                            <p:cond delay="1999"/>
                                          </p:stCondLst>
                                        </p:cTn>
                                        <p:tgtEl>
                                          <p:spTgt spid="58"/>
                                        </p:tgtEl>
                                        <p:attrNameLst>
                                          <p:attrName>style.visibility</p:attrName>
                                        </p:attrNameLst>
                                      </p:cBhvr>
                                      <p:to>
                                        <p:strVal val="hidden"/>
                                      </p:to>
                                    </p:set>
                                  </p:childTnLst>
                                </p:cTn>
                              </p:par>
                              <p:par>
                                <p:cTn id="167" presetID="10" presetClass="exit" presetSubtype="0" fill="hold" grpId="0" nodeType="withEffect">
                                  <p:stCondLst>
                                    <p:cond delay="1500"/>
                                  </p:stCondLst>
                                  <p:childTnLst>
                                    <p:animEffect transition="out" filter="fade">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par>
                                <p:cTn id="170" presetID="10" presetClass="exit" presetSubtype="0" fill="hold" grpId="0" nodeType="withEffect">
                                  <p:stCondLst>
                                    <p:cond delay="1500"/>
                                  </p:stCondLst>
                                  <p:childTnLst>
                                    <p:animEffect transition="out" filter="fade">
                                      <p:cBhvr>
                                        <p:cTn id="171" dur="2000"/>
                                        <p:tgtEl>
                                          <p:spTgt spid="60"/>
                                        </p:tgtEl>
                                      </p:cBhvr>
                                    </p:animEffect>
                                    <p:set>
                                      <p:cBhvr>
                                        <p:cTn id="172" dur="1" fill="hold">
                                          <p:stCondLst>
                                            <p:cond delay="1999"/>
                                          </p:stCondLst>
                                        </p:cTn>
                                        <p:tgtEl>
                                          <p:spTgt spid="60"/>
                                        </p:tgtEl>
                                        <p:attrNameLst>
                                          <p:attrName>style.visibility</p:attrName>
                                        </p:attrNameLst>
                                      </p:cBhvr>
                                      <p:to>
                                        <p:strVal val="hidden"/>
                                      </p:to>
                                    </p:set>
                                  </p:childTnLst>
                                </p:cTn>
                              </p:par>
                              <p:par>
                                <p:cTn id="173" presetID="10" presetClass="exit" presetSubtype="0" fill="hold" grpId="0" nodeType="withEffect">
                                  <p:stCondLst>
                                    <p:cond delay="1500"/>
                                  </p:stCondLst>
                                  <p:childTnLst>
                                    <p:animEffect transition="out" filter="fade">
                                      <p:cBhvr>
                                        <p:cTn id="174" dur="2000"/>
                                        <p:tgtEl>
                                          <p:spTgt spid="61"/>
                                        </p:tgtEl>
                                      </p:cBhvr>
                                    </p:animEffect>
                                    <p:set>
                                      <p:cBhvr>
                                        <p:cTn id="175"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5"/>
          <p:cNvSpPr txBox="1">
            <a:spLocks noChangeArrowheads="1"/>
          </p:cNvSpPr>
          <p:nvPr/>
        </p:nvSpPr>
        <p:spPr bwMode="auto">
          <a:xfrm>
            <a:off x="0" y="4724400"/>
            <a:ext cx="3733800" cy="1815882"/>
          </a:xfrm>
          <a:prstGeom prst="rect">
            <a:avLst/>
          </a:prstGeom>
          <a:noFill/>
          <a:ln w="9525">
            <a:noFill/>
            <a:miter lim="800000"/>
            <a:headEnd/>
            <a:tailEnd/>
          </a:ln>
        </p:spPr>
        <p:txBody>
          <a:bodyPr wrap="square">
            <a:spAutoFit/>
          </a:bodyPr>
          <a:lstStyle/>
          <a:p>
            <a:pPr algn="ctr"/>
            <a:r>
              <a:rPr lang="en-US" altLang="ja-JP" sz="2800" dirty="0" smtClean="0">
                <a:solidFill>
                  <a:srgbClr val="FFFF00"/>
                </a:solidFill>
              </a:rPr>
              <a:t>Early geometric features survive through QGP evolution because of very small dissipation</a:t>
            </a:r>
          </a:p>
        </p:txBody>
      </p:sp>
      <p:sp>
        <p:nvSpPr>
          <p:cNvPr id="31" name="Rectangle 30"/>
          <p:cNvSpPr/>
          <p:nvPr/>
        </p:nvSpPr>
        <p:spPr>
          <a:xfrm>
            <a:off x="3886200" y="228600"/>
            <a:ext cx="5181600" cy="6324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3962400" y="1447800"/>
            <a:ext cx="51054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TT</a:t>
            </a:r>
            <a:endParaRPr lang="en-US" dirty="0"/>
          </a:p>
        </p:txBody>
      </p:sp>
      <p:pic>
        <p:nvPicPr>
          <p:cNvPr id="34" name="Picture 2" descr="td"/>
          <p:cNvPicPr>
            <a:picLocks noChangeAspect="1" noChangeArrowheads="1"/>
          </p:cNvPicPr>
          <p:nvPr/>
        </p:nvPicPr>
        <p:blipFill>
          <a:blip r:embed="rId2" cstate="print"/>
          <a:srcRect l="49927" r="34096"/>
          <a:stretch>
            <a:fillRect/>
          </a:stretch>
        </p:blipFill>
        <p:spPr bwMode="auto">
          <a:xfrm>
            <a:off x="5334000" y="1524000"/>
            <a:ext cx="3429000" cy="4348162"/>
          </a:xfrm>
          <a:prstGeom prst="rect">
            <a:avLst/>
          </a:prstGeom>
          <a:noFill/>
          <a:ln w="9525">
            <a:noFill/>
            <a:miter lim="800000"/>
            <a:headEnd/>
            <a:tailEnd/>
          </a:ln>
        </p:spPr>
      </p:pic>
      <p:sp>
        <p:nvSpPr>
          <p:cNvPr id="35" name="TextBox 34"/>
          <p:cNvSpPr txBox="1"/>
          <p:nvPr/>
        </p:nvSpPr>
        <p:spPr>
          <a:xfrm>
            <a:off x="4495800" y="2590800"/>
            <a:ext cx="885179" cy="523220"/>
          </a:xfrm>
          <a:prstGeom prst="rect">
            <a:avLst/>
          </a:prstGeom>
          <a:noFill/>
        </p:spPr>
        <p:txBody>
          <a:bodyPr wrap="none" rtlCol="0">
            <a:spAutoFit/>
          </a:bodyPr>
          <a:lstStyle/>
          <a:p>
            <a:r>
              <a:rPr lang="en-US" sz="2800" dirty="0" smtClean="0">
                <a:solidFill>
                  <a:schemeClr val="tx1"/>
                </a:solidFill>
              </a:rPr>
              <a:t>0.20</a:t>
            </a:r>
          </a:p>
        </p:txBody>
      </p:sp>
      <p:sp>
        <p:nvSpPr>
          <p:cNvPr id="36" name="TextBox 35"/>
          <p:cNvSpPr txBox="1"/>
          <p:nvPr/>
        </p:nvSpPr>
        <p:spPr>
          <a:xfrm>
            <a:off x="4495800" y="3810000"/>
            <a:ext cx="885179" cy="523220"/>
          </a:xfrm>
          <a:prstGeom prst="rect">
            <a:avLst/>
          </a:prstGeom>
          <a:noFill/>
        </p:spPr>
        <p:txBody>
          <a:bodyPr wrap="none" rtlCol="0">
            <a:spAutoFit/>
          </a:bodyPr>
          <a:lstStyle/>
          <a:p>
            <a:r>
              <a:rPr lang="en-US" sz="2800" dirty="0" smtClean="0">
                <a:solidFill>
                  <a:schemeClr val="tx1"/>
                </a:solidFill>
              </a:rPr>
              <a:t>0.10</a:t>
            </a:r>
          </a:p>
        </p:txBody>
      </p:sp>
      <p:sp>
        <p:nvSpPr>
          <p:cNvPr id="37" name="TextBox 36"/>
          <p:cNvSpPr txBox="1"/>
          <p:nvPr/>
        </p:nvSpPr>
        <p:spPr>
          <a:xfrm>
            <a:off x="4692478" y="4953000"/>
            <a:ext cx="684803" cy="523220"/>
          </a:xfrm>
          <a:prstGeom prst="rect">
            <a:avLst/>
          </a:prstGeom>
          <a:noFill/>
        </p:spPr>
        <p:txBody>
          <a:bodyPr wrap="none" rtlCol="0">
            <a:spAutoFit/>
          </a:bodyPr>
          <a:lstStyle/>
          <a:p>
            <a:r>
              <a:rPr lang="en-US" sz="2800" dirty="0" smtClean="0">
                <a:solidFill>
                  <a:schemeClr val="tx1"/>
                </a:solidFill>
              </a:rPr>
              <a:t>0.0</a:t>
            </a:r>
          </a:p>
        </p:txBody>
      </p:sp>
      <p:sp>
        <p:nvSpPr>
          <p:cNvPr id="38" name="TextBox 37"/>
          <p:cNvSpPr txBox="1"/>
          <p:nvPr/>
        </p:nvSpPr>
        <p:spPr>
          <a:xfrm>
            <a:off x="5867400" y="5562600"/>
            <a:ext cx="684803" cy="523220"/>
          </a:xfrm>
          <a:prstGeom prst="rect">
            <a:avLst/>
          </a:prstGeom>
          <a:noFill/>
        </p:spPr>
        <p:txBody>
          <a:bodyPr wrap="none" rtlCol="0">
            <a:spAutoFit/>
          </a:bodyPr>
          <a:lstStyle/>
          <a:p>
            <a:r>
              <a:rPr lang="en-US" sz="2800" dirty="0" smtClean="0">
                <a:solidFill>
                  <a:schemeClr val="tx1"/>
                </a:solidFill>
              </a:rPr>
              <a:t>1.0</a:t>
            </a:r>
          </a:p>
        </p:txBody>
      </p:sp>
      <p:sp>
        <p:nvSpPr>
          <p:cNvPr id="39" name="TextBox 38"/>
          <p:cNvSpPr txBox="1"/>
          <p:nvPr/>
        </p:nvSpPr>
        <p:spPr>
          <a:xfrm>
            <a:off x="6705600" y="5562600"/>
            <a:ext cx="684803" cy="523220"/>
          </a:xfrm>
          <a:prstGeom prst="rect">
            <a:avLst/>
          </a:prstGeom>
          <a:noFill/>
        </p:spPr>
        <p:txBody>
          <a:bodyPr wrap="none" rtlCol="0">
            <a:spAutoFit/>
          </a:bodyPr>
          <a:lstStyle/>
          <a:p>
            <a:r>
              <a:rPr lang="en-US" sz="2800" dirty="0" smtClean="0">
                <a:solidFill>
                  <a:schemeClr val="tx1"/>
                </a:solidFill>
              </a:rPr>
              <a:t>2.0</a:t>
            </a:r>
          </a:p>
        </p:txBody>
      </p:sp>
      <p:sp>
        <p:nvSpPr>
          <p:cNvPr id="40" name="TextBox 39"/>
          <p:cNvSpPr txBox="1"/>
          <p:nvPr/>
        </p:nvSpPr>
        <p:spPr>
          <a:xfrm>
            <a:off x="7588078" y="5562600"/>
            <a:ext cx="684803" cy="523220"/>
          </a:xfrm>
          <a:prstGeom prst="rect">
            <a:avLst/>
          </a:prstGeom>
          <a:noFill/>
        </p:spPr>
        <p:txBody>
          <a:bodyPr wrap="none" rtlCol="0">
            <a:spAutoFit/>
          </a:bodyPr>
          <a:lstStyle/>
          <a:p>
            <a:r>
              <a:rPr lang="en-US" sz="2800" dirty="0" smtClean="0">
                <a:solidFill>
                  <a:schemeClr val="tx1"/>
                </a:solidFill>
              </a:rPr>
              <a:t>3.0</a:t>
            </a:r>
          </a:p>
        </p:txBody>
      </p:sp>
      <p:sp>
        <p:nvSpPr>
          <p:cNvPr id="41" name="TextBox 40"/>
          <p:cNvSpPr txBox="1"/>
          <p:nvPr/>
        </p:nvSpPr>
        <p:spPr>
          <a:xfrm>
            <a:off x="7192877" y="5943600"/>
            <a:ext cx="1863523" cy="523220"/>
          </a:xfrm>
          <a:prstGeom prst="rect">
            <a:avLst/>
          </a:prstGeom>
          <a:noFill/>
        </p:spPr>
        <p:txBody>
          <a:bodyPr wrap="none" rtlCol="0">
            <a:spAutoFit/>
          </a:bodyPr>
          <a:lstStyle/>
          <a:p>
            <a:r>
              <a:rPr lang="en-US" sz="2800" dirty="0" err="1" smtClean="0">
                <a:solidFill>
                  <a:schemeClr val="tx1"/>
                </a:solidFill>
              </a:rPr>
              <a:t>p</a:t>
            </a:r>
            <a:r>
              <a:rPr lang="en-US" sz="2800" baseline="-25000" dirty="0" err="1" smtClean="0">
                <a:solidFill>
                  <a:schemeClr val="tx1"/>
                </a:solidFill>
              </a:rPr>
              <a:t>T</a:t>
            </a:r>
            <a:r>
              <a:rPr lang="en-US" sz="2800" dirty="0" smtClean="0">
                <a:solidFill>
                  <a:schemeClr val="tx1"/>
                </a:solidFill>
              </a:rPr>
              <a:t> (</a:t>
            </a:r>
            <a:r>
              <a:rPr lang="en-US" sz="2800" dirty="0" err="1" smtClean="0">
                <a:solidFill>
                  <a:schemeClr val="tx1"/>
                </a:solidFill>
              </a:rPr>
              <a:t>GeV</a:t>
            </a:r>
            <a:r>
              <a:rPr lang="en-US" sz="2800" dirty="0" smtClean="0">
                <a:solidFill>
                  <a:schemeClr val="tx1"/>
                </a:solidFill>
              </a:rPr>
              <a:t>/c)</a:t>
            </a:r>
          </a:p>
        </p:txBody>
      </p:sp>
      <p:sp>
        <p:nvSpPr>
          <p:cNvPr id="42" name="TextBox 41"/>
          <p:cNvSpPr txBox="1"/>
          <p:nvPr/>
        </p:nvSpPr>
        <p:spPr>
          <a:xfrm>
            <a:off x="4038600" y="1828800"/>
            <a:ext cx="1314784" cy="523220"/>
          </a:xfrm>
          <a:prstGeom prst="rect">
            <a:avLst/>
          </a:prstGeom>
          <a:noFill/>
        </p:spPr>
        <p:txBody>
          <a:bodyPr wrap="none" rtlCol="0">
            <a:spAutoFit/>
          </a:bodyPr>
          <a:lstStyle/>
          <a:p>
            <a:r>
              <a:rPr lang="en-US" sz="2800" dirty="0" err="1" smtClean="0">
                <a:solidFill>
                  <a:schemeClr val="tx1"/>
                </a:solidFill>
              </a:rPr>
              <a:t>v</a:t>
            </a:r>
            <a:r>
              <a:rPr lang="en-US" sz="2800" baseline="-25000" dirty="0" err="1" smtClean="0">
                <a:solidFill>
                  <a:schemeClr val="tx1"/>
                </a:solidFill>
              </a:rPr>
              <a:t>n</a:t>
            </a:r>
            <a:r>
              <a:rPr lang="en-US" sz="2800" dirty="0" smtClean="0">
                <a:solidFill>
                  <a:schemeClr val="tx1"/>
                </a:solidFill>
              </a:rPr>
              <a:t> {EP}</a:t>
            </a:r>
          </a:p>
        </p:txBody>
      </p:sp>
      <p:sp>
        <p:nvSpPr>
          <p:cNvPr id="43" name="Text Box 9"/>
          <p:cNvSpPr txBox="1">
            <a:spLocks noChangeArrowheads="1"/>
          </p:cNvSpPr>
          <p:nvPr/>
        </p:nvSpPr>
        <p:spPr bwMode="auto">
          <a:xfrm>
            <a:off x="6096000" y="533400"/>
            <a:ext cx="2971800" cy="461665"/>
          </a:xfrm>
          <a:prstGeom prst="rect">
            <a:avLst/>
          </a:prstGeom>
          <a:noFill/>
          <a:ln w="9525">
            <a:noFill/>
            <a:miter lim="800000"/>
            <a:headEnd/>
            <a:tailEnd/>
          </a:ln>
        </p:spPr>
        <p:txBody>
          <a:bodyPr wrap="square">
            <a:spAutoFit/>
          </a:bodyPr>
          <a:lstStyle/>
          <a:p>
            <a:r>
              <a:rPr lang="en-US" altLang="ja-JP" sz="2400" dirty="0">
                <a:solidFill>
                  <a:srgbClr val="FF0000"/>
                </a:solidFill>
              </a:rPr>
              <a:t>v</a:t>
            </a:r>
            <a:r>
              <a:rPr lang="en-US" altLang="ja-JP" sz="2400" baseline="-25000" dirty="0">
                <a:solidFill>
                  <a:srgbClr val="FF0000"/>
                </a:solidFill>
              </a:rPr>
              <a:t>2 </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baseline="-25000" dirty="0">
                <a:solidFill>
                  <a:srgbClr val="FF0000"/>
                </a:solidFill>
              </a:rPr>
              <a:t>2 </a:t>
            </a:r>
            <a:r>
              <a:rPr lang="en-US" altLang="ja-JP" sz="2400" dirty="0" err="1">
                <a:solidFill>
                  <a:srgbClr val="FF0000"/>
                </a:solidFill>
              </a:rPr>
              <a:t>forw</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dirty="0">
                <a:solidFill>
                  <a:srgbClr val="FF0000"/>
                </a:solidFill>
              </a:rPr>
              <a:t>}</a:t>
            </a:r>
          </a:p>
        </p:txBody>
      </p:sp>
      <p:sp>
        <p:nvSpPr>
          <p:cNvPr id="44" name="Line 3"/>
          <p:cNvSpPr>
            <a:spLocks noChangeShapeType="1"/>
          </p:cNvSpPr>
          <p:nvPr/>
        </p:nvSpPr>
        <p:spPr bwMode="auto">
          <a:xfrm>
            <a:off x="5486400" y="799803"/>
            <a:ext cx="609600" cy="0"/>
          </a:xfrm>
          <a:prstGeom prst="line">
            <a:avLst/>
          </a:prstGeom>
          <a:noFill/>
          <a:ln w="19050">
            <a:solidFill>
              <a:srgbClr val="FF0000"/>
            </a:solidFill>
            <a:prstDash val="dash"/>
            <a:round/>
            <a:headEnd/>
            <a:tailEnd/>
          </a:ln>
        </p:spPr>
        <p:txBody>
          <a:bodyPr wrap="none" anchor="ctr"/>
          <a:lstStyle/>
          <a:p>
            <a:endParaRPr lang="en-US"/>
          </a:p>
        </p:txBody>
      </p:sp>
      <p:sp>
        <p:nvSpPr>
          <p:cNvPr id="45" name="Oval 4"/>
          <p:cNvSpPr>
            <a:spLocks noChangeArrowheads="1"/>
          </p:cNvSpPr>
          <p:nvPr/>
        </p:nvSpPr>
        <p:spPr bwMode="auto">
          <a:xfrm>
            <a:off x="5746750" y="766465"/>
            <a:ext cx="76200" cy="76200"/>
          </a:xfrm>
          <a:prstGeom prst="ellipse">
            <a:avLst/>
          </a:prstGeom>
          <a:solidFill>
            <a:srgbClr val="FF0000"/>
          </a:solidFill>
          <a:ln w="9525">
            <a:solidFill>
              <a:srgbClr val="FF0000"/>
            </a:solidFill>
            <a:round/>
            <a:headEnd/>
            <a:tailEnd/>
          </a:ln>
        </p:spPr>
        <p:txBody>
          <a:bodyPr wrap="none" anchor="ctr"/>
          <a:lstStyle/>
          <a:p>
            <a:endParaRPr lang="ja-JP" altLang="en-US"/>
          </a:p>
        </p:txBody>
      </p:sp>
      <p:sp>
        <p:nvSpPr>
          <p:cNvPr id="46" name="Line 5"/>
          <p:cNvSpPr>
            <a:spLocks noChangeShapeType="1"/>
          </p:cNvSpPr>
          <p:nvPr/>
        </p:nvSpPr>
        <p:spPr bwMode="auto">
          <a:xfrm flipV="1">
            <a:off x="5486400" y="1190328"/>
            <a:ext cx="609600" cy="0"/>
          </a:xfrm>
          <a:prstGeom prst="line">
            <a:avLst/>
          </a:prstGeom>
          <a:noFill/>
          <a:ln w="19050">
            <a:solidFill>
              <a:srgbClr val="0000FF"/>
            </a:solidFill>
            <a:round/>
            <a:headEnd/>
            <a:tailEnd/>
          </a:ln>
        </p:spPr>
        <p:txBody>
          <a:bodyPr wrap="none" anchor="ctr"/>
          <a:lstStyle/>
          <a:p>
            <a:endParaRPr lang="en-US"/>
          </a:p>
        </p:txBody>
      </p:sp>
      <p:sp>
        <p:nvSpPr>
          <p:cNvPr id="47" name="AutoShape 6"/>
          <p:cNvSpPr>
            <a:spLocks noChangeArrowheads="1"/>
          </p:cNvSpPr>
          <p:nvPr/>
        </p:nvSpPr>
        <p:spPr bwMode="auto">
          <a:xfrm>
            <a:off x="5746750" y="1147465"/>
            <a:ext cx="76200" cy="76200"/>
          </a:xfrm>
          <a:prstGeom prst="triangle">
            <a:avLst>
              <a:gd name="adj" fmla="val 50000"/>
            </a:avLst>
          </a:prstGeom>
          <a:solidFill>
            <a:srgbClr val="0000FF"/>
          </a:solidFill>
          <a:ln w="9525">
            <a:solidFill>
              <a:srgbClr val="0000FF"/>
            </a:solidFill>
            <a:miter lim="800000"/>
            <a:headEnd/>
            <a:tailEnd/>
          </a:ln>
        </p:spPr>
        <p:txBody>
          <a:bodyPr wrap="none" anchor="ctr"/>
          <a:lstStyle/>
          <a:p>
            <a:endParaRPr lang="ja-JP" altLang="en-US"/>
          </a:p>
        </p:txBody>
      </p:sp>
      <p:sp>
        <p:nvSpPr>
          <p:cNvPr id="48" name="Line 7"/>
          <p:cNvSpPr>
            <a:spLocks noChangeShapeType="1"/>
          </p:cNvSpPr>
          <p:nvPr/>
        </p:nvSpPr>
        <p:spPr bwMode="auto">
          <a:xfrm flipV="1">
            <a:off x="5486400" y="1572915"/>
            <a:ext cx="609600" cy="0"/>
          </a:xfrm>
          <a:prstGeom prst="line">
            <a:avLst/>
          </a:prstGeom>
          <a:noFill/>
          <a:ln w="19050">
            <a:solidFill>
              <a:schemeClr val="tx1"/>
            </a:solidFill>
            <a:prstDash val="dashDot"/>
            <a:round/>
            <a:headEnd/>
            <a:tailEnd/>
          </a:ln>
        </p:spPr>
        <p:txBody>
          <a:bodyPr wrap="none" anchor="ctr"/>
          <a:lstStyle/>
          <a:p>
            <a:endParaRPr lang="en-US"/>
          </a:p>
        </p:txBody>
      </p:sp>
      <p:sp>
        <p:nvSpPr>
          <p:cNvPr id="49" name="Rectangle 8"/>
          <p:cNvSpPr>
            <a:spLocks noChangeArrowheads="1"/>
          </p:cNvSpPr>
          <p:nvPr/>
        </p:nvSpPr>
        <p:spPr bwMode="auto">
          <a:xfrm>
            <a:off x="5746750" y="1528465"/>
            <a:ext cx="76200" cy="76200"/>
          </a:xfrm>
          <a:prstGeom prst="rect">
            <a:avLst/>
          </a:prstGeom>
          <a:solidFill>
            <a:schemeClr val="bg1"/>
          </a:solidFill>
          <a:ln w="9525">
            <a:solidFill>
              <a:schemeClr val="tx1"/>
            </a:solidFill>
            <a:miter lim="800000"/>
            <a:headEnd/>
            <a:tailEnd/>
          </a:ln>
        </p:spPr>
        <p:txBody>
          <a:bodyPr/>
          <a:lstStyle/>
          <a:p>
            <a:endParaRPr lang="ja-JP" altLang="en-US"/>
          </a:p>
        </p:txBody>
      </p:sp>
      <p:sp>
        <p:nvSpPr>
          <p:cNvPr id="51" name="Text Box 11"/>
          <p:cNvSpPr txBox="1">
            <a:spLocks noChangeArrowheads="1"/>
          </p:cNvSpPr>
          <p:nvPr/>
        </p:nvSpPr>
        <p:spPr bwMode="auto">
          <a:xfrm>
            <a:off x="6096000" y="1283990"/>
            <a:ext cx="2362200" cy="461665"/>
          </a:xfrm>
          <a:prstGeom prst="rect">
            <a:avLst/>
          </a:prstGeom>
          <a:noFill/>
          <a:ln w="9525">
            <a:noFill/>
            <a:miter lim="800000"/>
            <a:headEnd/>
            <a:tailEnd/>
          </a:ln>
        </p:spPr>
        <p:txBody>
          <a:bodyPr wrap="square">
            <a:spAutoFit/>
          </a:bodyPr>
          <a:lstStyle/>
          <a:p>
            <a:r>
              <a:rPr lang="en-US" altLang="ja-JP" sz="2400" dirty="0">
                <a:solidFill>
                  <a:schemeClr val="tx1"/>
                </a:solidFill>
              </a:rPr>
              <a:t>v</a:t>
            </a:r>
            <a:r>
              <a:rPr lang="en-US" altLang="ja-JP" sz="2400" baseline="-25000" dirty="0">
                <a:solidFill>
                  <a:schemeClr val="tx1"/>
                </a:solidFill>
              </a:rPr>
              <a:t>4 </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baseline="-25000" dirty="0">
                <a:solidFill>
                  <a:schemeClr val="tx1"/>
                </a:solidFill>
              </a:rPr>
              <a:t>4 </a:t>
            </a:r>
            <a:r>
              <a:rPr lang="en-US" altLang="ja-JP" sz="2400" dirty="0" err="1">
                <a:solidFill>
                  <a:schemeClr val="tx1"/>
                </a:solidFill>
              </a:rPr>
              <a:t>forw</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dirty="0">
                <a:solidFill>
                  <a:schemeClr val="tx1"/>
                </a:solidFill>
              </a:rPr>
              <a:t>}</a:t>
            </a:r>
          </a:p>
        </p:txBody>
      </p:sp>
      <p:sp>
        <p:nvSpPr>
          <p:cNvPr id="52" name="Rectangle 31"/>
          <p:cNvSpPr>
            <a:spLocks noChangeArrowheads="1"/>
          </p:cNvSpPr>
          <p:nvPr/>
        </p:nvSpPr>
        <p:spPr bwMode="auto">
          <a:xfrm>
            <a:off x="5410200" y="2020669"/>
            <a:ext cx="3594510" cy="707886"/>
          </a:xfrm>
          <a:prstGeom prst="rect">
            <a:avLst/>
          </a:prstGeom>
          <a:solidFill>
            <a:schemeClr val="bg1"/>
          </a:solidFill>
          <a:ln w="9525">
            <a:noFill/>
            <a:miter lim="800000"/>
            <a:headEnd/>
            <a:tailEnd/>
          </a:ln>
        </p:spPr>
        <p:txBody>
          <a:bodyPr wrap="none">
            <a:spAutoFit/>
          </a:bodyPr>
          <a:lstStyle/>
          <a:p>
            <a:r>
              <a:rPr lang="en-US" altLang="ja-JP" sz="2000" dirty="0" smtClean="0">
                <a:solidFill>
                  <a:schemeClr val="tx1"/>
                </a:solidFill>
              </a:rPr>
              <a:t>200 </a:t>
            </a:r>
            <a:r>
              <a:rPr lang="en-US" altLang="ja-JP" sz="2000" dirty="0" err="1" smtClean="0">
                <a:solidFill>
                  <a:schemeClr val="tx1"/>
                </a:solidFill>
              </a:rPr>
              <a:t>GeV</a:t>
            </a:r>
            <a:r>
              <a:rPr lang="en-US" altLang="ja-JP" sz="2000" dirty="0" smtClean="0">
                <a:solidFill>
                  <a:schemeClr val="tx1"/>
                </a:solidFill>
              </a:rPr>
              <a:t> </a:t>
            </a:r>
            <a:r>
              <a:rPr lang="en-US" altLang="ja-JP" sz="2000" dirty="0" err="1" smtClean="0">
                <a:solidFill>
                  <a:schemeClr val="tx1"/>
                </a:solidFill>
              </a:rPr>
              <a:t>AuAu</a:t>
            </a:r>
            <a:r>
              <a:rPr lang="en-US" altLang="ja-JP" sz="2000" dirty="0" smtClean="0">
                <a:solidFill>
                  <a:schemeClr val="tx1"/>
                </a:solidFill>
              </a:rPr>
              <a:t> </a:t>
            </a:r>
            <a:r>
              <a:rPr lang="en-US" altLang="ja-JP" sz="1600" dirty="0" smtClean="0">
                <a:solidFill>
                  <a:schemeClr val="tx1"/>
                </a:solidFill>
              </a:rPr>
              <a:t>– </a:t>
            </a:r>
            <a:r>
              <a:rPr lang="en-US" altLang="ja-JP" sz="1600" b="1" dirty="0" smtClean="0">
                <a:solidFill>
                  <a:schemeClr val="tx1"/>
                </a:solidFill>
              </a:rPr>
              <a:t>30-40% Central</a:t>
            </a:r>
            <a:endParaRPr lang="en-US" altLang="ja-JP" sz="2000" b="1" dirty="0" smtClean="0">
              <a:solidFill>
                <a:schemeClr val="tx1"/>
              </a:solidFill>
            </a:endParaRPr>
          </a:p>
          <a:p>
            <a:r>
              <a:rPr lang="en-US" altLang="ja-JP" sz="2000" dirty="0" smtClean="0">
                <a:solidFill>
                  <a:schemeClr val="tx1"/>
                </a:solidFill>
              </a:rPr>
              <a:t>PHENIX </a:t>
            </a:r>
            <a:r>
              <a:rPr lang="en-US" altLang="ja-JP" sz="2000" dirty="0">
                <a:solidFill>
                  <a:schemeClr val="tx1"/>
                </a:solidFill>
              </a:rPr>
              <a:t>Preliminary</a:t>
            </a:r>
          </a:p>
        </p:txBody>
      </p:sp>
      <p:sp>
        <p:nvSpPr>
          <p:cNvPr id="53" name="AutoShape 34"/>
          <p:cNvSpPr>
            <a:spLocks noChangeArrowheads="1"/>
          </p:cNvSpPr>
          <p:nvPr/>
        </p:nvSpPr>
        <p:spPr bwMode="auto">
          <a:xfrm>
            <a:off x="7696200" y="995065"/>
            <a:ext cx="152400" cy="381000"/>
          </a:xfrm>
          <a:prstGeom prst="roundRect">
            <a:avLst>
              <a:gd name="adj" fmla="val 16667"/>
            </a:avLst>
          </a:prstGeom>
          <a:solidFill>
            <a:schemeClr val="bg1"/>
          </a:solidFill>
          <a:ln w="9525">
            <a:noFill/>
            <a:round/>
            <a:headEnd/>
            <a:tailEnd/>
          </a:ln>
        </p:spPr>
        <p:txBody>
          <a:bodyPr wrap="none" anchor="ctr"/>
          <a:lstStyle/>
          <a:p>
            <a:endParaRPr lang="ja-JP" altLang="en-US"/>
          </a:p>
        </p:txBody>
      </p:sp>
      <p:sp>
        <p:nvSpPr>
          <p:cNvPr id="54" name="Text Box 10"/>
          <p:cNvSpPr txBox="1">
            <a:spLocks noChangeArrowheads="1"/>
          </p:cNvSpPr>
          <p:nvPr/>
        </p:nvSpPr>
        <p:spPr bwMode="auto">
          <a:xfrm>
            <a:off x="6096000" y="914400"/>
            <a:ext cx="1981200" cy="461665"/>
          </a:xfrm>
          <a:prstGeom prst="rect">
            <a:avLst/>
          </a:prstGeom>
          <a:noFill/>
          <a:ln w="9525">
            <a:noFill/>
            <a:miter lim="800000"/>
            <a:headEnd/>
            <a:tailEnd/>
          </a:ln>
        </p:spPr>
        <p:txBody>
          <a:bodyPr wrap="square">
            <a:spAutoFit/>
          </a:bodyPr>
          <a:lstStyle/>
          <a:p>
            <a:r>
              <a:rPr lang="en-US" altLang="ja-JP" sz="2400" dirty="0">
                <a:solidFill>
                  <a:schemeClr val="tx2"/>
                </a:solidFill>
              </a:rPr>
              <a:t>v</a:t>
            </a:r>
            <a:r>
              <a:rPr lang="en-US" altLang="ja-JP" sz="2400" baseline="-25000" dirty="0">
                <a:solidFill>
                  <a:schemeClr val="tx2"/>
                </a:solidFill>
              </a:rPr>
              <a:t>3 </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baseline="-25000" dirty="0">
                <a:solidFill>
                  <a:schemeClr val="tx2"/>
                </a:solidFill>
              </a:rPr>
              <a:t>3 </a:t>
            </a:r>
            <a:r>
              <a:rPr lang="en-US" altLang="ja-JP" sz="2400" dirty="0" err="1">
                <a:solidFill>
                  <a:schemeClr val="tx2"/>
                </a:solidFill>
              </a:rPr>
              <a:t>forw</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dirty="0" smtClean="0">
                <a:solidFill>
                  <a:schemeClr val="tx2"/>
                </a:solidFill>
              </a:rPr>
              <a:t>}</a:t>
            </a:r>
            <a:endParaRPr lang="en-US" altLang="ja-JP" sz="2400" dirty="0">
              <a:solidFill>
                <a:schemeClr val="tx2"/>
              </a:solidFill>
            </a:endParaRPr>
          </a:p>
        </p:txBody>
      </p:sp>
      <p:sp>
        <p:nvSpPr>
          <p:cNvPr id="55" name="TextBox 54"/>
          <p:cNvSpPr txBox="1"/>
          <p:nvPr/>
        </p:nvSpPr>
        <p:spPr>
          <a:xfrm>
            <a:off x="4997278" y="5562600"/>
            <a:ext cx="641522" cy="523220"/>
          </a:xfrm>
          <a:prstGeom prst="rect">
            <a:avLst/>
          </a:prstGeom>
          <a:noFill/>
        </p:spPr>
        <p:txBody>
          <a:bodyPr wrap="none" rtlCol="0">
            <a:spAutoFit/>
          </a:bodyPr>
          <a:lstStyle/>
          <a:p>
            <a:r>
              <a:rPr lang="en-US" sz="2800" dirty="0" smtClean="0"/>
              <a:t>0.0</a:t>
            </a:r>
          </a:p>
        </p:txBody>
      </p:sp>
      <p:pic>
        <p:nvPicPr>
          <p:cNvPr id="56" name="Picture 55" descr="tc_3.gif"/>
          <p:cNvPicPr>
            <a:picLocks noChangeAspect="1"/>
          </p:cNvPicPr>
          <p:nvPr/>
        </p:nvPicPr>
        <p:blipFill>
          <a:blip r:embed="rId3" cstate="print"/>
          <a:srcRect t="8247" r="10413"/>
          <a:stretch>
            <a:fillRect/>
          </a:stretch>
        </p:blipFill>
        <p:spPr>
          <a:xfrm>
            <a:off x="4038600" y="1752600"/>
            <a:ext cx="4876800" cy="4759158"/>
          </a:xfrm>
          <a:prstGeom prst="rect">
            <a:avLst/>
          </a:prstGeom>
        </p:spPr>
      </p:pic>
      <p:sp>
        <p:nvSpPr>
          <p:cNvPr id="57" name="TextBox 56"/>
          <p:cNvSpPr txBox="1"/>
          <p:nvPr/>
        </p:nvSpPr>
        <p:spPr>
          <a:xfrm>
            <a:off x="4953000" y="152400"/>
            <a:ext cx="2973891" cy="461665"/>
          </a:xfrm>
          <a:prstGeom prst="rect">
            <a:avLst/>
          </a:prstGeom>
          <a:noFill/>
        </p:spPr>
        <p:txBody>
          <a:bodyPr wrap="none" rtlCol="0">
            <a:spAutoFit/>
          </a:bodyPr>
          <a:lstStyle/>
          <a:p>
            <a:r>
              <a:rPr lang="en-US" sz="2400" u="sng" dirty="0" smtClean="0">
                <a:solidFill>
                  <a:schemeClr val="tx1"/>
                </a:solidFill>
              </a:rPr>
              <a:t>PHENIX Experiment</a:t>
            </a:r>
            <a:endParaRPr lang="en-US" sz="2400" u="sng" dirty="0">
              <a:solidFill>
                <a:schemeClr val="tx1"/>
              </a:solidFill>
            </a:endParaRPr>
          </a:p>
        </p:txBody>
      </p:sp>
      <p:sp>
        <p:nvSpPr>
          <p:cNvPr id="58" name="TextBox 57"/>
          <p:cNvSpPr txBox="1"/>
          <p:nvPr/>
        </p:nvSpPr>
        <p:spPr>
          <a:xfrm>
            <a:off x="5181600" y="1905000"/>
            <a:ext cx="3685624" cy="461665"/>
          </a:xfrm>
          <a:prstGeom prst="rect">
            <a:avLst/>
          </a:prstGeom>
          <a:solidFill>
            <a:schemeClr val="bg1"/>
          </a:solidFill>
        </p:spPr>
        <p:txBody>
          <a:bodyPr wrap="none" rtlCol="0">
            <a:spAutoFit/>
          </a:bodyPr>
          <a:lstStyle/>
          <a:p>
            <a:r>
              <a:rPr lang="en-US" sz="2400" dirty="0" err="1" smtClean="0">
                <a:solidFill>
                  <a:schemeClr val="tx1"/>
                </a:solidFill>
              </a:rPr>
              <a:t>Au+Au</a:t>
            </a:r>
            <a:r>
              <a:rPr lang="en-US" sz="2400" dirty="0" smtClean="0">
                <a:solidFill>
                  <a:schemeClr val="tx1"/>
                </a:solidFill>
              </a:rPr>
              <a:t> at 30-40% Central</a:t>
            </a:r>
          </a:p>
        </p:txBody>
      </p:sp>
      <p:sp>
        <p:nvSpPr>
          <p:cNvPr id="59" name="TextBox 58"/>
          <p:cNvSpPr txBox="1"/>
          <p:nvPr/>
        </p:nvSpPr>
        <p:spPr>
          <a:xfrm>
            <a:off x="7315200" y="2895600"/>
            <a:ext cx="1146468" cy="523220"/>
          </a:xfrm>
          <a:prstGeom prst="rect">
            <a:avLst/>
          </a:prstGeom>
          <a:noFill/>
        </p:spPr>
        <p:txBody>
          <a:bodyPr wrap="none" rtlCol="0">
            <a:spAutoFit/>
          </a:bodyPr>
          <a:lstStyle/>
          <a:p>
            <a:r>
              <a:rPr lang="en-US" sz="2800" dirty="0" smtClean="0">
                <a:solidFill>
                  <a:srgbClr val="FF0000"/>
                </a:solidFill>
              </a:rPr>
              <a:t>Elliptic</a:t>
            </a:r>
          </a:p>
        </p:txBody>
      </p:sp>
      <p:sp>
        <p:nvSpPr>
          <p:cNvPr id="60" name="TextBox 59"/>
          <p:cNvSpPr txBox="1"/>
          <p:nvPr/>
        </p:nvSpPr>
        <p:spPr>
          <a:xfrm>
            <a:off x="7010400" y="3515380"/>
            <a:ext cx="1640385" cy="523220"/>
          </a:xfrm>
          <a:prstGeom prst="rect">
            <a:avLst/>
          </a:prstGeom>
          <a:noFill/>
        </p:spPr>
        <p:txBody>
          <a:bodyPr wrap="none" rtlCol="0">
            <a:spAutoFit/>
          </a:bodyPr>
          <a:lstStyle/>
          <a:p>
            <a:r>
              <a:rPr lang="en-US" sz="2800" dirty="0" smtClean="0">
                <a:solidFill>
                  <a:schemeClr val="accent1"/>
                </a:solidFill>
              </a:rPr>
              <a:t>Triangular</a:t>
            </a:r>
          </a:p>
        </p:txBody>
      </p:sp>
      <p:sp>
        <p:nvSpPr>
          <p:cNvPr id="61" name="TextBox 60"/>
          <p:cNvSpPr txBox="1"/>
          <p:nvPr/>
        </p:nvSpPr>
        <p:spPr>
          <a:xfrm>
            <a:off x="6629400" y="4886980"/>
            <a:ext cx="2190664" cy="523220"/>
          </a:xfrm>
          <a:prstGeom prst="rect">
            <a:avLst/>
          </a:prstGeom>
          <a:noFill/>
        </p:spPr>
        <p:txBody>
          <a:bodyPr wrap="none" rtlCol="0">
            <a:spAutoFit/>
          </a:bodyPr>
          <a:lstStyle/>
          <a:p>
            <a:r>
              <a:rPr lang="en-US" sz="2800" dirty="0" smtClean="0"/>
              <a:t>Quadrangular</a:t>
            </a:r>
          </a:p>
        </p:txBody>
      </p:sp>
      <p:pic>
        <p:nvPicPr>
          <p:cNvPr id="50" name="Picture 2" descr="C:\cygwin\home\nagle\NagleLaptop\Nagle\Figures\glauber_fluc_picture_028.png"/>
          <p:cNvPicPr>
            <a:picLocks noChangeAspect="1" noChangeArrowheads="1"/>
          </p:cNvPicPr>
          <p:nvPr/>
        </p:nvPicPr>
        <p:blipFill>
          <a:blip r:embed="rId4" cstate="print"/>
          <a:srcRect b="4444"/>
          <a:stretch>
            <a:fillRect/>
          </a:stretch>
        </p:blipFill>
        <p:spPr bwMode="auto">
          <a:xfrm>
            <a:off x="115976" y="228600"/>
            <a:ext cx="3617824" cy="3352800"/>
          </a:xfrm>
          <a:prstGeom prst="rect">
            <a:avLst/>
          </a:prstGeom>
          <a:noFill/>
        </p:spPr>
      </p:pic>
      <p:sp>
        <p:nvSpPr>
          <p:cNvPr id="62" name="TextBox 61"/>
          <p:cNvSpPr txBox="1"/>
          <p:nvPr/>
        </p:nvSpPr>
        <p:spPr>
          <a:xfrm>
            <a:off x="192176" y="3657600"/>
            <a:ext cx="3417923" cy="646331"/>
          </a:xfrm>
          <a:prstGeom prst="rect">
            <a:avLst/>
          </a:prstGeom>
          <a:noFill/>
        </p:spPr>
        <p:txBody>
          <a:bodyPr wrap="none" rtlCol="0">
            <a:spAutoFit/>
          </a:bodyPr>
          <a:lstStyle/>
          <a:p>
            <a:r>
              <a:rPr lang="en-US" sz="3600" dirty="0" smtClean="0">
                <a:solidFill>
                  <a:schemeClr val="bg1"/>
                </a:solidFill>
                <a:latin typeface="Symbol" pitchFamily="18" charset="2"/>
              </a:rPr>
              <a:t>e</a:t>
            </a:r>
            <a:r>
              <a:rPr lang="en-US" sz="3600" baseline="-25000" dirty="0" smtClean="0">
                <a:solidFill>
                  <a:schemeClr val="bg1"/>
                </a:solidFill>
              </a:rPr>
              <a:t>2</a:t>
            </a:r>
            <a:r>
              <a:rPr lang="en-US" sz="3600" dirty="0" smtClean="0">
                <a:solidFill>
                  <a:schemeClr val="bg1"/>
                </a:solidFill>
              </a:rPr>
              <a:t> ≈ 2 x </a:t>
            </a:r>
            <a:r>
              <a:rPr lang="en-US" sz="3600" dirty="0" smtClean="0">
                <a:solidFill>
                  <a:schemeClr val="bg1"/>
                </a:solidFill>
                <a:latin typeface="Symbol" pitchFamily="18" charset="2"/>
              </a:rPr>
              <a:t>e</a:t>
            </a:r>
            <a:r>
              <a:rPr lang="en-US" sz="3600" baseline="-25000" dirty="0" smtClean="0">
                <a:solidFill>
                  <a:schemeClr val="bg1"/>
                </a:solidFill>
              </a:rPr>
              <a:t>3</a:t>
            </a:r>
            <a:r>
              <a:rPr lang="en-US" sz="3600" dirty="0" smtClean="0">
                <a:solidFill>
                  <a:schemeClr val="bg1"/>
                </a:solidFill>
              </a:rPr>
              <a:t> ≈ 2 x </a:t>
            </a:r>
            <a:r>
              <a:rPr lang="en-US" sz="3600" dirty="0" smtClean="0">
                <a:solidFill>
                  <a:schemeClr val="bg1"/>
                </a:solidFill>
                <a:latin typeface="Symbol" pitchFamily="18" charset="2"/>
              </a:rPr>
              <a:t>e</a:t>
            </a:r>
            <a:r>
              <a:rPr lang="en-US" sz="3600" baseline="-25000" dirty="0" smtClean="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3" grpId="0" animBg="1"/>
      <p:bldP spid="35" grpId="0"/>
      <p:bldP spid="36" grpId="0"/>
      <p:bldP spid="37" grpId="0"/>
      <p:bldP spid="38" grpId="0"/>
      <p:bldP spid="39" grpId="0"/>
      <p:bldP spid="40" grpId="0"/>
      <p:bldP spid="41" grpId="0"/>
      <p:bldP spid="42" grpId="0"/>
      <p:bldP spid="43" grpId="0"/>
      <p:bldP spid="44" grpId="0" animBg="1"/>
      <p:bldP spid="45" grpId="0" animBg="1"/>
      <p:bldP spid="46" grpId="0" animBg="1"/>
      <p:bldP spid="47" grpId="0" animBg="1"/>
      <p:bldP spid="48" grpId="0" animBg="1"/>
      <p:bldP spid="49" grpId="0" animBg="1"/>
      <p:bldP spid="51" grpId="0"/>
      <p:bldP spid="52" grpId="0" animBg="1"/>
      <p:bldP spid="53" grpId="0" animBg="1"/>
      <p:bldP spid="54" grpId="0"/>
      <p:bldP spid="55" grpId="0"/>
      <p:bldP spid="57" grpId="0"/>
      <p:bldP spid="58" grpId="0" animBg="1"/>
      <p:bldP spid="59" grpId="0"/>
      <p:bldP spid="60" grpId="0"/>
      <p:bldP spid="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953000" y="2743200"/>
            <a:ext cx="3810000" cy="3200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lide Number Placeholder 3"/>
          <p:cNvSpPr>
            <a:spLocks noGrp="1"/>
          </p:cNvSpPr>
          <p:nvPr>
            <p:ph type="sldNum" sz="quarter" idx="12"/>
          </p:nvPr>
        </p:nvSpPr>
        <p:spPr/>
        <p:txBody>
          <a:bodyPr/>
          <a:lstStyle/>
          <a:p>
            <a:fld id="{5569DBDB-39AD-401B-943D-F87F52C21821}" type="slidenum">
              <a:rPr lang="en-US"/>
              <a:pPr/>
              <a:t>2</a:t>
            </a:fld>
            <a:endParaRPr lang="en-US"/>
          </a:p>
        </p:txBody>
      </p:sp>
      <p:sp>
        <p:nvSpPr>
          <p:cNvPr id="346117" name="Rectangle 5"/>
          <p:cNvSpPr>
            <a:spLocks noChangeArrowheads="1"/>
          </p:cNvSpPr>
          <p:nvPr/>
        </p:nvSpPr>
        <p:spPr bwMode="auto">
          <a:xfrm>
            <a:off x="152400" y="-76200"/>
            <a:ext cx="8991600" cy="838200"/>
          </a:xfrm>
          <a:prstGeom prst="rect">
            <a:avLst/>
          </a:prstGeom>
          <a:noFill/>
          <a:ln w="9525">
            <a:noFill/>
            <a:miter lim="800000"/>
            <a:headEnd/>
            <a:tailEnd/>
          </a:ln>
          <a:effectLst/>
        </p:spPr>
        <p:txBody>
          <a:bodyPr anchor="ctr"/>
          <a:lstStyle/>
          <a:p>
            <a:pPr algn="ctr"/>
            <a:r>
              <a:rPr lang="en-US" sz="3600" u="sng">
                <a:solidFill>
                  <a:schemeClr val="bg1"/>
                </a:solidFill>
              </a:rPr>
              <a:t>Quantum Chromodynamics</a:t>
            </a:r>
          </a:p>
        </p:txBody>
      </p:sp>
      <p:graphicFrame>
        <p:nvGraphicFramePr>
          <p:cNvPr id="346120" name="Object 8"/>
          <p:cNvGraphicFramePr>
            <a:graphicFrameLocks noChangeAspect="1"/>
          </p:cNvGraphicFramePr>
          <p:nvPr/>
        </p:nvGraphicFramePr>
        <p:xfrm>
          <a:off x="228600" y="2895600"/>
          <a:ext cx="4419600" cy="1196975"/>
        </p:xfrm>
        <a:graphic>
          <a:graphicData uri="http://schemas.openxmlformats.org/presentationml/2006/ole">
            <p:oleObj spid="_x0000_s171010" name="Equation" r:id="rId3" imgW="1130040" imgH="393480" progId="Equation.3">
              <p:embed/>
            </p:oleObj>
          </a:graphicData>
        </a:graphic>
      </p:graphicFrame>
      <p:sp>
        <p:nvSpPr>
          <p:cNvPr id="346121" name="Text Box 9"/>
          <p:cNvSpPr txBox="1">
            <a:spLocks noChangeArrowheads="1"/>
          </p:cNvSpPr>
          <p:nvPr/>
        </p:nvSpPr>
        <p:spPr bwMode="auto">
          <a:xfrm>
            <a:off x="152400" y="2209800"/>
            <a:ext cx="9174691" cy="523220"/>
          </a:xfrm>
          <a:prstGeom prst="rect">
            <a:avLst/>
          </a:prstGeom>
          <a:noFill/>
          <a:ln w="9525">
            <a:noFill/>
            <a:miter lim="800000"/>
            <a:headEnd/>
            <a:tailEnd/>
          </a:ln>
          <a:effectLst/>
        </p:spPr>
        <p:txBody>
          <a:bodyPr wrap="none">
            <a:spAutoFit/>
          </a:bodyPr>
          <a:lstStyle/>
          <a:p>
            <a:r>
              <a:rPr lang="en-US" sz="2800" dirty="0">
                <a:solidFill>
                  <a:schemeClr val="bg1"/>
                </a:solidFill>
                <a:cs typeface="Arial" pitchFamily="34" charset="0"/>
              </a:rPr>
              <a:t>QCD is a “confining” gauge theory, with an effective </a:t>
            </a:r>
            <a:r>
              <a:rPr lang="en-US" sz="2800" dirty="0" smtClean="0">
                <a:solidFill>
                  <a:schemeClr val="bg1"/>
                </a:solidFill>
                <a:cs typeface="Arial" pitchFamily="34" charset="0"/>
              </a:rPr>
              <a:t>potential</a:t>
            </a:r>
            <a:endParaRPr lang="en-US" sz="2800" dirty="0">
              <a:solidFill>
                <a:schemeClr val="bg1"/>
              </a:solidFill>
              <a:cs typeface="Arial" pitchFamily="34" charset="0"/>
            </a:endParaRPr>
          </a:p>
        </p:txBody>
      </p:sp>
      <p:sp>
        <p:nvSpPr>
          <p:cNvPr id="346122" name="Line 10"/>
          <p:cNvSpPr>
            <a:spLocks noChangeShapeType="1"/>
          </p:cNvSpPr>
          <p:nvPr/>
        </p:nvSpPr>
        <p:spPr bwMode="auto">
          <a:xfrm>
            <a:off x="5781675" y="3048001"/>
            <a:ext cx="0" cy="259080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3" name="Line 11"/>
          <p:cNvSpPr>
            <a:spLocks noChangeShapeType="1"/>
          </p:cNvSpPr>
          <p:nvPr/>
        </p:nvSpPr>
        <p:spPr bwMode="auto">
          <a:xfrm>
            <a:off x="5629275" y="4114801"/>
            <a:ext cx="2743200" cy="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4" name="Freeform 12"/>
          <p:cNvSpPr>
            <a:spLocks/>
          </p:cNvSpPr>
          <p:nvPr/>
        </p:nvSpPr>
        <p:spPr bwMode="auto">
          <a:xfrm>
            <a:off x="5791200" y="3276600"/>
            <a:ext cx="2514600" cy="173736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square" anchor="ctr">
            <a:spAutoFit/>
          </a:bodyPr>
          <a:lstStyle/>
          <a:p>
            <a:endParaRPr lang="en-US" sz="2000"/>
          </a:p>
        </p:txBody>
      </p:sp>
      <p:sp>
        <p:nvSpPr>
          <p:cNvPr id="346125" name="Text Box 13"/>
          <p:cNvSpPr txBox="1">
            <a:spLocks noChangeArrowheads="1"/>
          </p:cNvSpPr>
          <p:nvPr/>
        </p:nvSpPr>
        <p:spPr bwMode="auto">
          <a:xfrm>
            <a:off x="8161337" y="4129088"/>
            <a:ext cx="276225"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r</a:t>
            </a:r>
          </a:p>
        </p:txBody>
      </p:sp>
      <p:sp>
        <p:nvSpPr>
          <p:cNvPr id="346126" name="Text Box 14"/>
          <p:cNvSpPr txBox="1">
            <a:spLocks noChangeArrowheads="1"/>
          </p:cNvSpPr>
          <p:nvPr/>
        </p:nvSpPr>
        <p:spPr bwMode="auto">
          <a:xfrm>
            <a:off x="4960937" y="2986088"/>
            <a:ext cx="588963"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V(r)</a:t>
            </a:r>
          </a:p>
        </p:txBody>
      </p:sp>
      <p:grpSp>
        <p:nvGrpSpPr>
          <p:cNvPr id="3" name="Group 15"/>
          <p:cNvGrpSpPr>
            <a:grpSpLocks/>
          </p:cNvGrpSpPr>
          <p:nvPr/>
        </p:nvGrpSpPr>
        <p:grpSpPr bwMode="auto">
          <a:xfrm rot="21570107" flipV="1">
            <a:off x="5780087" y="3733801"/>
            <a:ext cx="990600" cy="192088"/>
            <a:chOff x="480" y="3696"/>
            <a:chExt cx="3360" cy="240"/>
          </a:xfrm>
          <a:solidFill>
            <a:schemeClr val="bg1"/>
          </a:solidFill>
        </p:grpSpPr>
        <p:cxnSp>
          <p:nvCxnSpPr>
            <p:cNvPr id="346128" name="AutoShape 16"/>
            <p:cNvCxnSpPr>
              <a:cxnSpLocks noChangeShapeType="1"/>
            </p:cNvCxnSpPr>
            <p:nvPr/>
          </p:nvCxnSpPr>
          <p:spPr bwMode="auto">
            <a:xfrm flipV="1">
              <a:off x="816" y="3696"/>
              <a:ext cx="336" cy="240"/>
            </a:xfrm>
            <a:prstGeom prst="curvedConnector3">
              <a:avLst>
                <a:gd name="adj1" fmla="val 50000"/>
              </a:avLst>
            </a:prstGeom>
            <a:grpFill/>
            <a:ln w="28575">
              <a:solidFill>
                <a:srgbClr val="33CCCC"/>
              </a:solidFill>
              <a:round/>
              <a:headEnd/>
              <a:tailEnd/>
            </a:ln>
            <a:effectLst/>
          </p:spPr>
        </p:cxnSp>
        <p:cxnSp>
          <p:nvCxnSpPr>
            <p:cNvPr id="346129" name="AutoShape 17"/>
            <p:cNvCxnSpPr>
              <a:cxnSpLocks noChangeShapeType="1"/>
            </p:cNvCxnSpPr>
            <p:nvPr/>
          </p:nvCxnSpPr>
          <p:spPr bwMode="auto">
            <a:xfrm>
              <a:off x="480" y="3696"/>
              <a:ext cx="336" cy="240"/>
            </a:xfrm>
            <a:prstGeom prst="curvedConnector3">
              <a:avLst>
                <a:gd name="adj1" fmla="val 50000"/>
              </a:avLst>
            </a:prstGeom>
            <a:grpFill/>
            <a:ln w="28575">
              <a:solidFill>
                <a:srgbClr val="33CCCC"/>
              </a:solidFill>
              <a:round/>
              <a:headEnd/>
              <a:tailEnd/>
            </a:ln>
            <a:effectLst/>
          </p:spPr>
        </p:cxnSp>
        <p:cxnSp>
          <p:nvCxnSpPr>
            <p:cNvPr id="346130" name="AutoShape 18"/>
            <p:cNvCxnSpPr>
              <a:cxnSpLocks noChangeShapeType="1"/>
            </p:cNvCxnSpPr>
            <p:nvPr/>
          </p:nvCxnSpPr>
          <p:spPr bwMode="auto">
            <a:xfrm flipV="1">
              <a:off x="1488" y="3696"/>
              <a:ext cx="336" cy="240"/>
            </a:xfrm>
            <a:prstGeom prst="curvedConnector3">
              <a:avLst>
                <a:gd name="adj1" fmla="val 50000"/>
              </a:avLst>
            </a:prstGeom>
            <a:grpFill/>
            <a:ln w="28575">
              <a:solidFill>
                <a:srgbClr val="33CCCC"/>
              </a:solidFill>
              <a:round/>
              <a:headEnd/>
              <a:tailEnd/>
            </a:ln>
            <a:effectLst/>
          </p:spPr>
        </p:cxnSp>
        <p:cxnSp>
          <p:nvCxnSpPr>
            <p:cNvPr id="346131" name="AutoShape 19"/>
            <p:cNvCxnSpPr>
              <a:cxnSpLocks noChangeShapeType="1"/>
            </p:cNvCxnSpPr>
            <p:nvPr/>
          </p:nvCxnSpPr>
          <p:spPr bwMode="auto">
            <a:xfrm>
              <a:off x="1152" y="3696"/>
              <a:ext cx="336" cy="240"/>
            </a:xfrm>
            <a:prstGeom prst="curvedConnector3">
              <a:avLst>
                <a:gd name="adj1" fmla="val 50000"/>
              </a:avLst>
            </a:prstGeom>
            <a:grpFill/>
            <a:ln w="28575">
              <a:solidFill>
                <a:srgbClr val="33CCCC"/>
              </a:solidFill>
              <a:round/>
              <a:headEnd/>
              <a:tailEnd/>
            </a:ln>
            <a:effectLst/>
          </p:spPr>
        </p:cxnSp>
        <p:cxnSp>
          <p:nvCxnSpPr>
            <p:cNvPr id="346132" name="AutoShape 20"/>
            <p:cNvCxnSpPr>
              <a:cxnSpLocks noChangeShapeType="1"/>
            </p:cNvCxnSpPr>
            <p:nvPr/>
          </p:nvCxnSpPr>
          <p:spPr bwMode="auto">
            <a:xfrm flipV="1">
              <a:off x="2160" y="3696"/>
              <a:ext cx="336" cy="240"/>
            </a:xfrm>
            <a:prstGeom prst="curvedConnector3">
              <a:avLst>
                <a:gd name="adj1" fmla="val 50000"/>
              </a:avLst>
            </a:prstGeom>
            <a:grpFill/>
            <a:ln w="28575">
              <a:solidFill>
                <a:srgbClr val="33CCCC"/>
              </a:solidFill>
              <a:round/>
              <a:headEnd/>
              <a:tailEnd/>
            </a:ln>
            <a:effectLst/>
          </p:spPr>
        </p:cxnSp>
        <p:cxnSp>
          <p:nvCxnSpPr>
            <p:cNvPr id="346133" name="AutoShape 21"/>
            <p:cNvCxnSpPr>
              <a:cxnSpLocks noChangeShapeType="1"/>
            </p:cNvCxnSpPr>
            <p:nvPr/>
          </p:nvCxnSpPr>
          <p:spPr bwMode="auto">
            <a:xfrm>
              <a:off x="1824" y="3696"/>
              <a:ext cx="336" cy="240"/>
            </a:xfrm>
            <a:prstGeom prst="curvedConnector3">
              <a:avLst>
                <a:gd name="adj1" fmla="val 50000"/>
              </a:avLst>
            </a:prstGeom>
            <a:grpFill/>
            <a:ln w="28575">
              <a:solidFill>
                <a:srgbClr val="33CCCC"/>
              </a:solidFill>
              <a:round/>
              <a:headEnd/>
              <a:tailEnd/>
            </a:ln>
            <a:effectLst/>
          </p:spPr>
        </p:cxnSp>
        <p:cxnSp>
          <p:nvCxnSpPr>
            <p:cNvPr id="346134" name="AutoShape 22"/>
            <p:cNvCxnSpPr>
              <a:cxnSpLocks noChangeShapeType="1"/>
            </p:cNvCxnSpPr>
            <p:nvPr/>
          </p:nvCxnSpPr>
          <p:spPr bwMode="auto">
            <a:xfrm flipV="1">
              <a:off x="2832" y="3696"/>
              <a:ext cx="336" cy="240"/>
            </a:xfrm>
            <a:prstGeom prst="curvedConnector3">
              <a:avLst>
                <a:gd name="adj1" fmla="val 50000"/>
              </a:avLst>
            </a:prstGeom>
            <a:grpFill/>
            <a:ln w="28575">
              <a:solidFill>
                <a:srgbClr val="33CCCC"/>
              </a:solidFill>
              <a:round/>
              <a:headEnd/>
              <a:tailEnd/>
            </a:ln>
            <a:effectLst/>
          </p:spPr>
        </p:cxnSp>
        <p:cxnSp>
          <p:nvCxnSpPr>
            <p:cNvPr id="346135" name="AutoShape 23"/>
            <p:cNvCxnSpPr>
              <a:cxnSpLocks noChangeShapeType="1"/>
            </p:cNvCxnSpPr>
            <p:nvPr/>
          </p:nvCxnSpPr>
          <p:spPr bwMode="auto">
            <a:xfrm>
              <a:off x="2496" y="3696"/>
              <a:ext cx="336" cy="240"/>
            </a:xfrm>
            <a:prstGeom prst="curvedConnector3">
              <a:avLst>
                <a:gd name="adj1" fmla="val 50000"/>
              </a:avLst>
            </a:prstGeom>
            <a:grpFill/>
            <a:ln w="28575">
              <a:solidFill>
                <a:srgbClr val="33CCCC"/>
              </a:solidFill>
              <a:round/>
              <a:headEnd/>
              <a:tailEnd/>
            </a:ln>
            <a:effectLst/>
          </p:spPr>
        </p:cxnSp>
        <p:cxnSp>
          <p:nvCxnSpPr>
            <p:cNvPr id="346136" name="AutoShape 24"/>
            <p:cNvCxnSpPr>
              <a:cxnSpLocks noChangeShapeType="1"/>
            </p:cNvCxnSpPr>
            <p:nvPr/>
          </p:nvCxnSpPr>
          <p:spPr bwMode="auto">
            <a:xfrm flipV="1">
              <a:off x="3504" y="3696"/>
              <a:ext cx="336" cy="240"/>
            </a:xfrm>
            <a:prstGeom prst="curvedConnector3">
              <a:avLst>
                <a:gd name="adj1" fmla="val 50000"/>
              </a:avLst>
            </a:prstGeom>
            <a:grpFill/>
            <a:ln w="28575">
              <a:solidFill>
                <a:srgbClr val="33CCCC"/>
              </a:solidFill>
              <a:round/>
              <a:headEnd/>
              <a:tailEnd/>
            </a:ln>
            <a:effectLst/>
          </p:spPr>
        </p:cxnSp>
        <p:cxnSp>
          <p:nvCxnSpPr>
            <p:cNvPr id="346137" name="AutoShape 25"/>
            <p:cNvCxnSpPr>
              <a:cxnSpLocks noChangeShapeType="1"/>
            </p:cNvCxnSpPr>
            <p:nvPr/>
          </p:nvCxnSpPr>
          <p:spPr bwMode="auto">
            <a:xfrm>
              <a:off x="3168" y="3696"/>
              <a:ext cx="336" cy="240"/>
            </a:xfrm>
            <a:prstGeom prst="curvedConnector3">
              <a:avLst>
                <a:gd name="adj1" fmla="val 50000"/>
              </a:avLst>
            </a:prstGeom>
            <a:grpFill/>
            <a:ln w="28575">
              <a:solidFill>
                <a:srgbClr val="33CCCC"/>
              </a:solidFill>
              <a:round/>
              <a:headEnd/>
              <a:tailEnd/>
            </a:ln>
            <a:effectLst/>
          </p:spPr>
        </p:cxnSp>
      </p:grpSp>
      <p:sp>
        <p:nvSpPr>
          <p:cNvPr id="346138" name="Oval 26"/>
          <p:cNvSpPr>
            <a:spLocks noChangeArrowheads="1"/>
          </p:cNvSpPr>
          <p:nvPr/>
        </p:nvSpPr>
        <p:spPr bwMode="auto">
          <a:xfrm>
            <a:off x="6756400" y="3575051"/>
            <a:ext cx="260350" cy="561975"/>
          </a:xfrm>
          <a:prstGeom prst="ellipse">
            <a:avLst/>
          </a:prstGeom>
          <a:solidFill>
            <a:srgbClr val="FF0000"/>
          </a:solidFill>
          <a:ln w="9525">
            <a:solidFill>
              <a:schemeClr val="tx1"/>
            </a:solidFill>
            <a:round/>
            <a:headEnd/>
            <a:tailEnd/>
          </a:ln>
          <a:effectLst/>
        </p:spPr>
        <p:txBody>
          <a:bodyPr wrap="none" anchor="ctr">
            <a:spAutoFit/>
          </a:bodyPr>
          <a:lstStyle/>
          <a:p>
            <a:endParaRPr lang="en-US" sz="2000"/>
          </a:p>
        </p:txBody>
      </p:sp>
      <p:sp>
        <p:nvSpPr>
          <p:cNvPr id="346139" name="Oval 27"/>
          <p:cNvSpPr>
            <a:spLocks noChangeArrowheads="1"/>
          </p:cNvSpPr>
          <p:nvPr/>
        </p:nvSpPr>
        <p:spPr bwMode="auto">
          <a:xfrm>
            <a:off x="5629275" y="3590926"/>
            <a:ext cx="260350" cy="561975"/>
          </a:xfrm>
          <a:prstGeom prst="ellipse">
            <a:avLst/>
          </a:prstGeom>
          <a:solidFill>
            <a:srgbClr val="00B050"/>
          </a:solidFill>
          <a:ln w="9525">
            <a:solidFill>
              <a:schemeClr val="tx1"/>
            </a:solidFill>
            <a:round/>
            <a:headEnd/>
            <a:tailEnd/>
          </a:ln>
          <a:effectLst/>
        </p:spPr>
        <p:txBody>
          <a:bodyPr wrap="none" anchor="ctr">
            <a:spAutoFit/>
          </a:bodyPr>
          <a:lstStyle/>
          <a:p>
            <a:endParaRPr lang="en-US" sz="2000"/>
          </a:p>
        </p:txBody>
      </p:sp>
      <p:sp>
        <p:nvSpPr>
          <p:cNvPr id="346140" name="Text Box 28"/>
          <p:cNvSpPr txBox="1">
            <a:spLocks noChangeArrowheads="1"/>
          </p:cNvSpPr>
          <p:nvPr/>
        </p:nvSpPr>
        <p:spPr bwMode="auto">
          <a:xfrm>
            <a:off x="1865064" y="4233863"/>
            <a:ext cx="3164136"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bg1"/>
                </a:solidFill>
              </a:rPr>
              <a:t>“Coulomb” </a:t>
            </a:r>
            <a:r>
              <a:rPr lang="en-US" sz="2400" dirty="0" smtClean="0">
                <a:solidFill>
                  <a:schemeClr val="bg1"/>
                </a:solidFill>
              </a:rPr>
              <a:t> </a:t>
            </a:r>
            <a:r>
              <a:rPr lang="en-US" sz="2400" dirty="0">
                <a:solidFill>
                  <a:schemeClr val="bg1"/>
                </a:solidFill>
              </a:rPr>
              <a:t>“Confining”</a:t>
            </a:r>
          </a:p>
        </p:txBody>
      </p:sp>
      <p:sp>
        <p:nvSpPr>
          <p:cNvPr id="346151" name="Text Box 39"/>
          <p:cNvSpPr txBox="1">
            <a:spLocks noChangeArrowheads="1"/>
          </p:cNvSpPr>
          <p:nvPr/>
        </p:nvSpPr>
        <p:spPr bwMode="auto">
          <a:xfrm>
            <a:off x="166687" y="854075"/>
            <a:ext cx="47244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Hadrons are composite objects made of quarks and </a:t>
            </a:r>
            <a:r>
              <a:rPr lang="en-US" sz="2800" dirty="0" smtClean="0">
                <a:solidFill>
                  <a:schemeClr val="bg1"/>
                </a:solidFill>
                <a:cs typeface="Arial" pitchFamily="34" charset="0"/>
              </a:rPr>
              <a:t>gluons</a:t>
            </a:r>
            <a:endParaRPr lang="en-US" sz="2800" dirty="0">
              <a:solidFill>
                <a:schemeClr val="bg1"/>
              </a:solidFill>
              <a:cs typeface="Arial" pitchFamily="34" charset="0"/>
            </a:endParaRPr>
          </a:p>
        </p:txBody>
      </p:sp>
      <p:pic>
        <p:nvPicPr>
          <p:cNvPr id="346155" name="Picture 43"/>
          <p:cNvPicPr>
            <a:picLocks noChangeAspect="1" noChangeArrowheads="1"/>
          </p:cNvPicPr>
          <p:nvPr/>
        </p:nvPicPr>
        <p:blipFill>
          <a:blip r:embed="rId4" cstate="print"/>
          <a:srcRect l="45047" t="53773" r="464" b="21698"/>
          <a:stretch>
            <a:fillRect/>
          </a:stretch>
        </p:blipFill>
        <p:spPr bwMode="auto">
          <a:xfrm>
            <a:off x="6948487" y="914400"/>
            <a:ext cx="1676400" cy="990600"/>
          </a:xfrm>
          <a:prstGeom prst="rect">
            <a:avLst/>
          </a:prstGeom>
          <a:noFill/>
          <a:ln w="9525" algn="ctr">
            <a:noFill/>
            <a:miter lim="800000"/>
            <a:headEnd/>
            <a:tailEnd/>
          </a:ln>
          <a:effectLst/>
        </p:spPr>
      </p:pic>
      <p:pic>
        <p:nvPicPr>
          <p:cNvPr id="346156" name="Picture 44"/>
          <p:cNvPicPr>
            <a:picLocks noChangeAspect="1" noChangeArrowheads="1"/>
          </p:cNvPicPr>
          <p:nvPr/>
        </p:nvPicPr>
        <p:blipFill>
          <a:blip r:embed="rId4" cstate="print"/>
          <a:srcRect r="52942" b="75471"/>
          <a:stretch>
            <a:fillRect/>
          </a:stretch>
        </p:blipFill>
        <p:spPr bwMode="auto">
          <a:xfrm>
            <a:off x="5195887" y="914400"/>
            <a:ext cx="1447800" cy="990600"/>
          </a:xfrm>
          <a:prstGeom prst="rect">
            <a:avLst/>
          </a:prstGeom>
          <a:noFill/>
          <a:ln w="9525" algn="ctr">
            <a:noFill/>
            <a:miter lim="800000"/>
            <a:headEnd/>
            <a:tailEnd/>
          </a:ln>
          <a:effectLst/>
        </p:spPr>
      </p:pic>
      <p:sp>
        <p:nvSpPr>
          <p:cNvPr id="346159" name="Text Box 47"/>
          <p:cNvSpPr txBox="1">
            <a:spLocks noChangeArrowheads="1"/>
          </p:cNvSpPr>
          <p:nvPr/>
        </p:nvSpPr>
        <p:spPr bwMode="auto">
          <a:xfrm>
            <a:off x="1992436" y="6182380"/>
            <a:ext cx="5246564" cy="523220"/>
          </a:xfrm>
          <a:prstGeom prst="rect">
            <a:avLst/>
          </a:prstGeom>
          <a:noFill/>
          <a:ln w="9525" algn="ctr">
            <a:noFill/>
            <a:miter lim="800000"/>
            <a:headEnd/>
            <a:tailEnd/>
          </a:ln>
          <a:effectLst/>
        </p:spPr>
        <p:txBody>
          <a:bodyPr wrap="none">
            <a:spAutoFit/>
          </a:bodyPr>
          <a:lstStyle/>
          <a:p>
            <a:r>
              <a:rPr lang="en-US" sz="2800" dirty="0">
                <a:solidFill>
                  <a:schemeClr val="bg1"/>
                </a:solidFill>
              </a:rPr>
              <a:t>No one has ever seen a free </a:t>
            </a:r>
            <a:r>
              <a:rPr lang="en-US" sz="2800" dirty="0" smtClean="0">
                <a:solidFill>
                  <a:schemeClr val="bg1"/>
                </a:solidFill>
              </a:rPr>
              <a:t>quark</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6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61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6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61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1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61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61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61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61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6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6121" grpId="0"/>
      <p:bldP spid="346122" grpId="0" animBg="1"/>
      <p:bldP spid="346123" grpId="0" animBg="1"/>
      <p:bldP spid="346124" grpId="0" animBg="1"/>
      <p:bldP spid="346125" grpId="0"/>
      <p:bldP spid="346126" grpId="0"/>
      <p:bldP spid="346138" grpId="0" animBg="1"/>
      <p:bldP spid="346139" grpId="0" animBg="1"/>
      <p:bldP spid="346140" grpId="0"/>
      <p:bldP spid="3461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733800" y="914400"/>
            <a:ext cx="5257800" cy="5410200"/>
            <a:chOff x="3733800" y="609600"/>
            <a:chExt cx="5410200" cy="5562600"/>
          </a:xfrm>
        </p:grpSpPr>
        <p:sp>
          <p:nvSpPr>
            <p:cNvPr id="15" name="Rectangle 14"/>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6"/>
            <p:cNvGrpSpPr>
              <a:grpSpLocks noChangeAspect="1"/>
            </p:cNvGrpSpPr>
            <p:nvPr/>
          </p:nvGrpSpPr>
          <p:grpSpPr bwMode="auto">
            <a:xfrm>
              <a:off x="3886200" y="762002"/>
              <a:ext cx="5105400" cy="5362473"/>
              <a:chOff x="5410200" y="1016000"/>
              <a:chExt cx="3374164" cy="3543300"/>
            </a:xfrm>
          </p:grpSpPr>
          <p:pic>
            <p:nvPicPr>
              <p:cNvPr id="17" name="Picture 9"/>
              <p:cNvPicPr>
                <a:picLocks noChangeAspect="1"/>
              </p:cNvPicPr>
              <p:nvPr/>
            </p:nvPicPr>
            <p:blipFill>
              <a:blip r:embed="rId2" cstate="print"/>
              <a:srcRect l="2129" t="15958" r="4256"/>
              <a:stretch>
                <a:fillRect/>
              </a:stretch>
            </p:blipFill>
            <p:spPr bwMode="auto">
              <a:xfrm>
                <a:off x="5410200" y="1143000"/>
                <a:ext cx="3352800" cy="2006600"/>
              </a:xfrm>
              <a:prstGeom prst="rect">
                <a:avLst/>
              </a:prstGeom>
              <a:noFill/>
              <a:ln w="9525">
                <a:noFill/>
                <a:miter lim="800000"/>
                <a:headEnd/>
                <a:tailEnd/>
              </a:ln>
            </p:spPr>
          </p:pic>
          <p:grpSp>
            <p:nvGrpSpPr>
              <p:cNvPr id="18" name="Group 23"/>
              <p:cNvGrpSpPr>
                <a:grpSpLocks noChangeAspect="1"/>
              </p:cNvGrpSpPr>
              <p:nvPr/>
            </p:nvGrpSpPr>
            <p:grpSpPr bwMode="auto">
              <a:xfrm>
                <a:off x="5421185" y="2628900"/>
                <a:ext cx="3363179" cy="1930400"/>
                <a:chOff x="228600" y="1203991"/>
                <a:chExt cx="3633398" cy="2085309"/>
              </a:xfrm>
            </p:grpSpPr>
            <p:pic>
              <p:nvPicPr>
                <p:cNvPr id="22" name="Picture 19"/>
                <p:cNvPicPr>
                  <a:picLocks noChangeAspect="1"/>
                </p:cNvPicPr>
                <p:nvPr/>
              </p:nvPicPr>
              <p:blipFill>
                <a:blip r:embed="rId3" cstate="print"/>
                <a:srcRect l="426" t="2881" b="54668"/>
                <a:stretch>
                  <a:fillRect/>
                </a:stretch>
              </p:blipFill>
              <p:spPr bwMode="auto">
                <a:xfrm>
                  <a:off x="230453" y="1203991"/>
                  <a:ext cx="3631545" cy="1626433"/>
                </a:xfrm>
                <a:prstGeom prst="rect">
                  <a:avLst/>
                </a:prstGeom>
                <a:noFill/>
                <a:ln w="9525">
                  <a:noFill/>
                  <a:miter lim="800000"/>
                  <a:headEnd/>
                  <a:tailEnd/>
                </a:ln>
              </p:spPr>
            </p:pic>
            <p:pic>
              <p:nvPicPr>
                <p:cNvPr id="23" name="Picture 20"/>
                <p:cNvPicPr>
                  <a:picLocks noChangeAspect="1"/>
                </p:cNvPicPr>
                <p:nvPr/>
              </p:nvPicPr>
              <p:blipFill>
                <a:blip r:embed="rId3" cstate="print"/>
                <a:srcRect t="86333"/>
                <a:stretch>
                  <a:fillRect/>
                </a:stretch>
              </p:blipFill>
              <p:spPr bwMode="auto">
                <a:xfrm>
                  <a:off x="228600" y="2768600"/>
                  <a:ext cx="3626911" cy="520700"/>
                </a:xfrm>
                <a:prstGeom prst="rect">
                  <a:avLst/>
                </a:prstGeom>
                <a:noFill/>
                <a:ln w="9525">
                  <a:noFill/>
                  <a:miter lim="800000"/>
                  <a:headEnd/>
                  <a:tailEnd/>
                </a:ln>
              </p:spPr>
            </p:pic>
          </p:grpSp>
          <p:pic>
            <p:nvPicPr>
              <p:cNvPr id="19" name="Picture 13"/>
              <p:cNvPicPr>
                <a:picLocks noChangeAspect="1"/>
              </p:cNvPicPr>
              <p:nvPr/>
            </p:nvPicPr>
            <p:blipFill>
              <a:blip r:embed="rId2" cstate="print"/>
              <a:srcRect l="24467" t="5319" r="56738" b="55319"/>
              <a:stretch>
                <a:fillRect/>
              </a:stretch>
            </p:blipFill>
            <p:spPr bwMode="auto">
              <a:xfrm>
                <a:off x="6210300" y="1130300"/>
                <a:ext cx="673100" cy="939800"/>
              </a:xfrm>
              <a:prstGeom prst="rect">
                <a:avLst/>
              </a:prstGeom>
              <a:noFill/>
              <a:ln w="9525">
                <a:noFill/>
                <a:miter lim="800000"/>
                <a:headEnd/>
                <a:tailEnd/>
              </a:ln>
            </p:spPr>
          </p:pic>
          <p:pic>
            <p:nvPicPr>
              <p:cNvPr id="20" name="Picture 14"/>
              <p:cNvPicPr>
                <a:picLocks noChangeAspect="1"/>
              </p:cNvPicPr>
              <p:nvPr/>
            </p:nvPicPr>
            <p:blipFill>
              <a:blip r:embed="rId2" cstate="print"/>
              <a:srcRect l="42554" t="6915" r="23050" b="76596"/>
              <a:stretch>
                <a:fillRect/>
              </a:stretch>
            </p:blipFill>
            <p:spPr bwMode="auto">
              <a:xfrm>
                <a:off x="6858000" y="1143000"/>
                <a:ext cx="1231900" cy="393700"/>
              </a:xfrm>
              <a:prstGeom prst="rect">
                <a:avLst/>
              </a:prstGeom>
              <a:noFill/>
              <a:ln w="9525">
                <a:noFill/>
                <a:miter lim="800000"/>
                <a:headEnd/>
                <a:tailEnd/>
              </a:ln>
            </p:spPr>
          </p:pic>
          <p:pic>
            <p:nvPicPr>
              <p:cNvPr id="21" name="Picture 15"/>
              <p:cNvPicPr>
                <a:picLocks noChangeAspect="1"/>
              </p:cNvPicPr>
              <p:nvPr/>
            </p:nvPicPr>
            <p:blipFill>
              <a:blip r:embed="rId2" cstate="print"/>
              <a:srcRect l="21986" t="1064" r="6383" b="92554"/>
              <a:stretch>
                <a:fillRect/>
              </a:stretch>
            </p:blipFill>
            <p:spPr bwMode="auto">
              <a:xfrm>
                <a:off x="6121400" y="1016000"/>
                <a:ext cx="2565400" cy="152400"/>
              </a:xfrm>
              <a:prstGeom prst="rect">
                <a:avLst/>
              </a:prstGeom>
              <a:noFill/>
              <a:ln w="9525">
                <a:noFill/>
                <a:miter lim="800000"/>
                <a:headEnd/>
                <a:tailEnd/>
              </a:ln>
            </p:spPr>
          </p:pic>
        </p:grpSp>
      </p:grpSp>
      <p:pic>
        <p:nvPicPr>
          <p:cNvPr id="24" name="Picture 23" descr="lumpy_wBoxSmoothing"/>
          <p:cNvPicPr>
            <a:picLocks noChangeAspect="1" noChangeArrowheads="1"/>
          </p:cNvPicPr>
          <p:nvPr/>
        </p:nvPicPr>
        <p:blipFill>
          <a:blip r:embed="rId4" cstate="print"/>
          <a:srcRect/>
          <a:stretch>
            <a:fillRect/>
          </a:stretch>
        </p:blipFill>
        <p:spPr bwMode="auto">
          <a:xfrm>
            <a:off x="152400" y="2209800"/>
            <a:ext cx="3352800" cy="3048000"/>
          </a:xfrm>
          <a:prstGeom prst="rect">
            <a:avLst/>
          </a:prstGeom>
          <a:noFill/>
        </p:spPr>
      </p:pic>
      <p:sp>
        <p:nvSpPr>
          <p:cNvPr id="25" name="Oval 24"/>
          <p:cNvSpPr>
            <a:spLocks noChangeArrowheads="1"/>
          </p:cNvSpPr>
          <p:nvPr/>
        </p:nvSpPr>
        <p:spPr bwMode="auto">
          <a:xfrm>
            <a:off x="1807580"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1892461" y="40653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1892461" y="398082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1722699" y="39385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1765139"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1722699"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1807580"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1977342"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1977342"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1850020" y="317765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1680258"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1510496"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1383175" y="33467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1383175" y="32622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1468056"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1340734" y="313538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1255853" y="32622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1255853"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1340734" y="35158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1510496"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1552937"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1510496"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1468056" y="35158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1468056"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1383175"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1425615"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1468056"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1383175"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1425615"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1425615"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1468056" y="419218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1510496" y="414991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1595377"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1468056" y="406977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1" name="Oval 70"/>
          <p:cNvSpPr>
            <a:spLocks noChangeArrowheads="1"/>
          </p:cNvSpPr>
          <p:nvPr/>
        </p:nvSpPr>
        <p:spPr bwMode="auto">
          <a:xfrm>
            <a:off x="1510496" y="39385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2" name="Oval 71"/>
          <p:cNvSpPr>
            <a:spLocks noChangeArrowheads="1"/>
          </p:cNvSpPr>
          <p:nvPr/>
        </p:nvSpPr>
        <p:spPr bwMode="auto">
          <a:xfrm>
            <a:off x="1595377"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3" name="Oval 72"/>
          <p:cNvSpPr>
            <a:spLocks noChangeArrowheads="1"/>
          </p:cNvSpPr>
          <p:nvPr/>
        </p:nvSpPr>
        <p:spPr bwMode="auto">
          <a:xfrm>
            <a:off x="1680258" y="38540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4" name="Oval 73"/>
          <p:cNvSpPr>
            <a:spLocks noChangeArrowheads="1"/>
          </p:cNvSpPr>
          <p:nvPr/>
        </p:nvSpPr>
        <p:spPr bwMode="auto">
          <a:xfrm>
            <a:off x="1680258"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5" name="Oval 74"/>
          <p:cNvSpPr>
            <a:spLocks noChangeArrowheads="1"/>
          </p:cNvSpPr>
          <p:nvPr/>
        </p:nvSpPr>
        <p:spPr bwMode="auto">
          <a:xfrm>
            <a:off x="1765139"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6" name="Oval 75"/>
          <p:cNvSpPr>
            <a:spLocks noChangeArrowheads="1"/>
          </p:cNvSpPr>
          <p:nvPr/>
        </p:nvSpPr>
        <p:spPr bwMode="auto">
          <a:xfrm>
            <a:off x="1807580" y="33467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7" name="Oval 76"/>
          <p:cNvSpPr>
            <a:spLocks noChangeArrowheads="1"/>
          </p:cNvSpPr>
          <p:nvPr/>
        </p:nvSpPr>
        <p:spPr bwMode="auto">
          <a:xfrm>
            <a:off x="1722699"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8" name="Oval 77"/>
          <p:cNvSpPr>
            <a:spLocks noChangeArrowheads="1"/>
          </p:cNvSpPr>
          <p:nvPr/>
        </p:nvSpPr>
        <p:spPr bwMode="auto">
          <a:xfrm>
            <a:off x="1637818" y="33044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9" name="Oval 78"/>
          <p:cNvSpPr>
            <a:spLocks noChangeArrowheads="1"/>
          </p:cNvSpPr>
          <p:nvPr/>
        </p:nvSpPr>
        <p:spPr bwMode="auto">
          <a:xfrm>
            <a:off x="1637818"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0" name="Oval 79"/>
          <p:cNvSpPr>
            <a:spLocks noChangeArrowheads="1"/>
          </p:cNvSpPr>
          <p:nvPr/>
        </p:nvSpPr>
        <p:spPr bwMode="auto">
          <a:xfrm>
            <a:off x="1722699" y="35211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1" name="Oval 80"/>
          <p:cNvSpPr>
            <a:spLocks noChangeArrowheads="1"/>
          </p:cNvSpPr>
          <p:nvPr/>
        </p:nvSpPr>
        <p:spPr bwMode="auto">
          <a:xfrm>
            <a:off x="1850020"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2" name="Oval 81"/>
          <p:cNvSpPr>
            <a:spLocks noChangeArrowheads="1"/>
          </p:cNvSpPr>
          <p:nvPr/>
        </p:nvSpPr>
        <p:spPr bwMode="auto">
          <a:xfrm>
            <a:off x="1934901" y="362679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3" name="Oval 82"/>
          <p:cNvSpPr>
            <a:spLocks noChangeArrowheads="1"/>
          </p:cNvSpPr>
          <p:nvPr/>
        </p:nvSpPr>
        <p:spPr bwMode="auto">
          <a:xfrm>
            <a:off x="1892461"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4" name="Oval 83"/>
          <p:cNvSpPr>
            <a:spLocks noChangeArrowheads="1"/>
          </p:cNvSpPr>
          <p:nvPr/>
        </p:nvSpPr>
        <p:spPr bwMode="auto">
          <a:xfrm>
            <a:off x="1637818"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5" name="Oval 84"/>
          <p:cNvSpPr>
            <a:spLocks noChangeArrowheads="1"/>
          </p:cNvSpPr>
          <p:nvPr/>
        </p:nvSpPr>
        <p:spPr bwMode="auto">
          <a:xfrm>
            <a:off x="1722699"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6" name="Oval 85"/>
          <p:cNvSpPr>
            <a:spLocks noChangeArrowheads="1"/>
          </p:cNvSpPr>
          <p:nvPr/>
        </p:nvSpPr>
        <p:spPr bwMode="auto">
          <a:xfrm>
            <a:off x="1637818"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7" name="Oval 86"/>
          <p:cNvSpPr>
            <a:spLocks noChangeArrowheads="1"/>
          </p:cNvSpPr>
          <p:nvPr/>
        </p:nvSpPr>
        <p:spPr bwMode="auto">
          <a:xfrm>
            <a:off x="1552937"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8" name="Oval 87"/>
          <p:cNvSpPr>
            <a:spLocks noChangeArrowheads="1"/>
          </p:cNvSpPr>
          <p:nvPr/>
        </p:nvSpPr>
        <p:spPr bwMode="auto">
          <a:xfrm>
            <a:off x="1552937"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9" name="Oval 88"/>
          <p:cNvSpPr>
            <a:spLocks noChangeArrowheads="1"/>
          </p:cNvSpPr>
          <p:nvPr/>
        </p:nvSpPr>
        <p:spPr bwMode="auto">
          <a:xfrm>
            <a:off x="1680258" y="34735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0" name="Oval 89"/>
          <p:cNvSpPr>
            <a:spLocks noChangeArrowheads="1"/>
          </p:cNvSpPr>
          <p:nvPr/>
        </p:nvSpPr>
        <p:spPr bwMode="auto">
          <a:xfrm>
            <a:off x="1722699" y="38540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1" name="Oval 90"/>
          <p:cNvSpPr>
            <a:spLocks noChangeArrowheads="1"/>
          </p:cNvSpPr>
          <p:nvPr/>
        </p:nvSpPr>
        <p:spPr bwMode="auto">
          <a:xfrm>
            <a:off x="1595377"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2" name="Oval 91"/>
          <p:cNvSpPr>
            <a:spLocks noChangeArrowheads="1"/>
          </p:cNvSpPr>
          <p:nvPr/>
        </p:nvSpPr>
        <p:spPr bwMode="auto">
          <a:xfrm>
            <a:off x="1722699"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3" name="Oval 92"/>
          <p:cNvSpPr>
            <a:spLocks noChangeArrowheads="1"/>
          </p:cNvSpPr>
          <p:nvPr/>
        </p:nvSpPr>
        <p:spPr bwMode="auto">
          <a:xfrm>
            <a:off x="1722699" y="34735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pic>
        <p:nvPicPr>
          <p:cNvPr id="94" name="Picture 2" descr="cmb_Edensities_horizontal_v1"/>
          <p:cNvPicPr>
            <a:picLocks noChangeAspect="1" noChangeArrowheads="1"/>
          </p:cNvPicPr>
          <p:nvPr/>
        </p:nvPicPr>
        <p:blipFill>
          <a:blip r:embed="rId5" cstate="print"/>
          <a:srcRect l="62584" b="47775"/>
          <a:stretch>
            <a:fillRect/>
          </a:stretch>
        </p:blipFill>
        <p:spPr bwMode="auto">
          <a:xfrm>
            <a:off x="152400" y="914403"/>
            <a:ext cx="2362200" cy="1143000"/>
          </a:xfrm>
          <a:prstGeom prst="rect">
            <a:avLst/>
          </a:prstGeom>
          <a:noFill/>
          <a:ln w="9525">
            <a:noFill/>
            <a:miter lim="800000"/>
            <a:headEnd/>
            <a:tailEnd/>
          </a:ln>
        </p:spPr>
      </p:pic>
      <p:pic>
        <p:nvPicPr>
          <p:cNvPr id="95" name="Picture 2" descr="cmb_Edensities_horizontal_v1"/>
          <p:cNvPicPr>
            <a:picLocks noChangeAspect="1" noChangeArrowheads="1"/>
          </p:cNvPicPr>
          <p:nvPr/>
        </p:nvPicPr>
        <p:blipFill>
          <a:blip r:embed="rId5" cstate="print"/>
          <a:srcRect l="80689" t="4081" r="1207" b="49736"/>
          <a:stretch>
            <a:fillRect/>
          </a:stretch>
        </p:blipFill>
        <p:spPr bwMode="auto">
          <a:xfrm rot="16200000">
            <a:off x="2438402" y="990601"/>
            <a:ext cx="1142998" cy="990598"/>
          </a:xfrm>
          <a:prstGeom prst="rect">
            <a:avLst/>
          </a:prstGeom>
          <a:noFill/>
          <a:ln w="9525">
            <a:noFill/>
            <a:miter lim="800000"/>
            <a:headEnd/>
            <a:tailEnd/>
          </a:ln>
        </p:spPr>
      </p:pic>
      <p:sp>
        <p:nvSpPr>
          <p:cNvPr id="96" name="TextBox 95"/>
          <p:cNvSpPr txBox="1"/>
          <p:nvPr/>
        </p:nvSpPr>
        <p:spPr>
          <a:xfrm>
            <a:off x="152400" y="5334000"/>
            <a:ext cx="3438505" cy="954107"/>
          </a:xfrm>
          <a:prstGeom prst="rect">
            <a:avLst/>
          </a:prstGeom>
          <a:noFill/>
        </p:spPr>
        <p:txBody>
          <a:bodyPr wrap="none" rtlCol="0">
            <a:spAutoFit/>
          </a:bodyPr>
          <a:lstStyle/>
          <a:p>
            <a:pPr algn="ctr"/>
            <a:r>
              <a:rPr lang="en-US" sz="2800" dirty="0" smtClean="0">
                <a:solidFill>
                  <a:srgbClr val="FFFF00"/>
                </a:solidFill>
              </a:rPr>
              <a:t>Quantum Fluctuations</a:t>
            </a:r>
          </a:p>
          <a:p>
            <a:pPr algn="ctr"/>
            <a:r>
              <a:rPr lang="en-US" sz="2800" dirty="0" smtClean="0">
                <a:solidFill>
                  <a:srgbClr val="FFFF00"/>
                </a:solidFill>
              </a:rPr>
              <a:t>Survive Evolution!</a:t>
            </a:r>
          </a:p>
        </p:txBody>
      </p:sp>
      <p:sp>
        <p:nvSpPr>
          <p:cNvPr id="97" name="TextBox 96"/>
          <p:cNvSpPr txBox="1"/>
          <p:nvPr/>
        </p:nvSpPr>
        <p:spPr>
          <a:xfrm>
            <a:off x="6172200" y="6062246"/>
            <a:ext cx="2889894" cy="338554"/>
          </a:xfrm>
          <a:prstGeom prst="rect">
            <a:avLst/>
          </a:prstGeom>
          <a:noFill/>
        </p:spPr>
        <p:txBody>
          <a:bodyPr wrap="none" rtlCol="0">
            <a:spAutoFit/>
          </a:bodyPr>
          <a:lstStyle/>
          <a:p>
            <a:r>
              <a:rPr lang="en-US" sz="1600" dirty="0" smtClean="0"/>
              <a:t>Calculation from </a:t>
            </a:r>
            <a:r>
              <a:rPr lang="en-US" sz="1600" dirty="0" err="1" smtClean="0"/>
              <a:t>Bjoern</a:t>
            </a:r>
            <a:r>
              <a:rPr lang="en-US" sz="1600" dirty="0" smtClean="0"/>
              <a:t> </a:t>
            </a:r>
            <a:r>
              <a:rPr lang="en-US" sz="1600" dirty="0" err="1" smtClean="0"/>
              <a:t>Schenke</a:t>
            </a:r>
            <a:endParaRPr lang="en-US" sz="1600" dirty="0" smtClean="0"/>
          </a:p>
        </p:txBody>
      </p:sp>
      <p:sp>
        <p:nvSpPr>
          <p:cNvPr id="98" name="TextBox 97"/>
          <p:cNvSpPr txBox="1"/>
          <p:nvPr/>
        </p:nvSpPr>
        <p:spPr>
          <a:xfrm>
            <a:off x="1219200" y="76200"/>
            <a:ext cx="6454075" cy="646331"/>
          </a:xfrm>
          <a:prstGeom prst="rect">
            <a:avLst/>
          </a:prstGeom>
          <a:noFill/>
        </p:spPr>
        <p:txBody>
          <a:bodyPr wrap="none" rtlCol="0">
            <a:spAutoFit/>
          </a:bodyPr>
          <a:lstStyle/>
          <a:p>
            <a:r>
              <a:rPr lang="en-US" sz="3600" u="sng" dirty="0" smtClean="0">
                <a:solidFill>
                  <a:schemeClr val="bg1"/>
                </a:solidFill>
              </a:rPr>
              <a:t>Detailed Fingerprint of Early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0"/>
                                        <p:tgtEl>
                                          <p:spTgt spid="25"/>
                                        </p:tgtEl>
                                      </p:cBhvr>
                                    </p:animEffect>
                                    <p:set>
                                      <p:cBhvr>
                                        <p:cTn id="7" dur="1" fill="hold">
                                          <p:stCondLst>
                                            <p:cond delay="4999"/>
                                          </p:stCondLst>
                                        </p:cTn>
                                        <p:tgtEl>
                                          <p:spTgt spid="2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6"/>
                                        </p:tgtEl>
                                      </p:cBhvr>
                                    </p:animEffect>
                                    <p:set>
                                      <p:cBhvr>
                                        <p:cTn id="10" dur="1" fill="hold">
                                          <p:stCondLst>
                                            <p:cond delay="19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7"/>
                                        </p:tgtEl>
                                      </p:cBhvr>
                                    </p:animEffect>
                                    <p:set>
                                      <p:cBhvr>
                                        <p:cTn id="13" dur="1" fill="hold">
                                          <p:stCondLst>
                                            <p:cond delay="1999"/>
                                          </p:stCondLst>
                                        </p:cTn>
                                        <p:tgtEl>
                                          <p:spTgt spid="2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8"/>
                                        </p:tgtEl>
                                      </p:cBhvr>
                                    </p:animEffect>
                                    <p:set>
                                      <p:cBhvr>
                                        <p:cTn id="16" dur="1" fill="hold">
                                          <p:stCondLst>
                                            <p:cond delay="1999"/>
                                          </p:stCondLst>
                                        </p:cTn>
                                        <p:tgtEl>
                                          <p:spTgt spid="2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9"/>
                                        </p:tgtEl>
                                      </p:cBhvr>
                                    </p:animEffect>
                                    <p:set>
                                      <p:cBhvr>
                                        <p:cTn id="19" dur="1" fill="hold">
                                          <p:stCondLst>
                                            <p:cond delay="1999"/>
                                          </p:stCondLst>
                                        </p:cTn>
                                        <p:tgtEl>
                                          <p:spTgt spid="2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30"/>
                                        </p:tgtEl>
                                      </p:cBhvr>
                                    </p:animEffect>
                                    <p:set>
                                      <p:cBhvr>
                                        <p:cTn id="22" dur="1" fill="hold">
                                          <p:stCondLst>
                                            <p:cond delay="19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31"/>
                                        </p:tgtEl>
                                      </p:cBhvr>
                                    </p:animEffect>
                                    <p:set>
                                      <p:cBhvr>
                                        <p:cTn id="25" dur="1" fill="hold">
                                          <p:stCondLst>
                                            <p:cond delay="1999"/>
                                          </p:stCondLst>
                                        </p:cTn>
                                        <p:tgtEl>
                                          <p:spTgt spid="3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32"/>
                                        </p:tgtEl>
                                      </p:cBhvr>
                                    </p:animEffect>
                                    <p:set>
                                      <p:cBhvr>
                                        <p:cTn id="28" dur="1" fill="hold">
                                          <p:stCondLst>
                                            <p:cond delay="1999"/>
                                          </p:stCondLst>
                                        </p:cTn>
                                        <p:tgtEl>
                                          <p:spTgt spid="3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33"/>
                                        </p:tgtEl>
                                      </p:cBhvr>
                                    </p:animEffect>
                                    <p:set>
                                      <p:cBhvr>
                                        <p:cTn id="31" dur="1" fill="hold">
                                          <p:stCondLst>
                                            <p:cond delay="1999"/>
                                          </p:stCondLst>
                                        </p:cTn>
                                        <p:tgtEl>
                                          <p:spTgt spid="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34"/>
                                        </p:tgtEl>
                                      </p:cBhvr>
                                    </p:animEffect>
                                    <p:set>
                                      <p:cBhvr>
                                        <p:cTn id="34" dur="1" fill="hold">
                                          <p:stCondLst>
                                            <p:cond delay="1999"/>
                                          </p:stCondLst>
                                        </p:cTn>
                                        <p:tgtEl>
                                          <p:spTgt spid="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35"/>
                                        </p:tgtEl>
                                      </p:cBhvr>
                                    </p:animEffect>
                                    <p:set>
                                      <p:cBhvr>
                                        <p:cTn id="37" dur="1" fill="hold">
                                          <p:stCondLst>
                                            <p:cond delay="1999"/>
                                          </p:stCondLst>
                                        </p:cTn>
                                        <p:tgtEl>
                                          <p:spTgt spid="3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36"/>
                                        </p:tgtEl>
                                      </p:cBhvr>
                                    </p:animEffect>
                                    <p:set>
                                      <p:cBhvr>
                                        <p:cTn id="40" dur="1" fill="hold">
                                          <p:stCondLst>
                                            <p:cond delay="1999"/>
                                          </p:stCondLst>
                                        </p:cTn>
                                        <p:tgtEl>
                                          <p:spTgt spid="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37"/>
                                        </p:tgtEl>
                                      </p:cBhvr>
                                    </p:animEffect>
                                    <p:set>
                                      <p:cBhvr>
                                        <p:cTn id="43" dur="1" fill="hold">
                                          <p:stCondLst>
                                            <p:cond delay="1999"/>
                                          </p:stCondLst>
                                        </p:cTn>
                                        <p:tgtEl>
                                          <p:spTgt spid="3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38"/>
                                        </p:tgtEl>
                                      </p:cBhvr>
                                    </p:animEffect>
                                    <p:set>
                                      <p:cBhvr>
                                        <p:cTn id="46" dur="1" fill="hold">
                                          <p:stCondLst>
                                            <p:cond delay="1999"/>
                                          </p:stCondLst>
                                        </p:cTn>
                                        <p:tgtEl>
                                          <p:spTgt spid="3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39"/>
                                        </p:tgtEl>
                                      </p:cBhvr>
                                    </p:animEffect>
                                    <p:set>
                                      <p:cBhvr>
                                        <p:cTn id="49" dur="1" fill="hold">
                                          <p:stCondLst>
                                            <p:cond delay="1999"/>
                                          </p:stCondLst>
                                        </p:cTn>
                                        <p:tgtEl>
                                          <p:spTgt spid="3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40"/>
                                        </p:tgtEl>
                                      </p:cBhvr>
                                    </p:animEffect>
                                    <p:set>
                                      <p:cBhvr>
                                        <p:cTn id="52" dur="1" fill="hold">
                                          <p:stCondLst>
                                            <p:cond delay="1999"/>
                                          </p:stCondLst>
                                        </p:cTn>
                                        <p:tgtEl>
                                          <p:spTgt spid="4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41"/>
                                        </p:tgtEl>
                                      </p:cBhvr>
                                    </p:animEffect>
                                    <p:set>
                                      <p:cBhvr>
                                        <p:cTn id="55" dur="1" fill="hold">
                                          <p:stCondLst>
                                            <p:cond delay="1999"/>
                                          </p:stCondLst>
                                        </p:cTn>
                                        <p:tgtEl>
                                          <p:spTgt spid="4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42"/>
                                        </p:tgtEl>
                                      </p:cBhvr>
                                    </p:animEffect>
                                    <p:set>
                                      <p:cBhvr>
                                        <p:cTn id="58" dur="1" fill="hold">
                                          <p:stCondLst>
                                            <p:cond delay="1999"/>
                                          </p:stCondLst>
                                        </p:cTn>
                                        <p:tgtEl>
                                          <p:spTgt spid="42"/>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43"/>
                                        </p:tgtEl>
                                      </p:cBhvr>
                                    </p:animEffect>
                                    <p:set>
                                      <p:cBhvr>
                                        <p:cTn id="61" dur="1" fill="hold">
                                          <p:stCondLst>
                                            <p:cond delay="1999"/>
                                          </p:stCondLst>
                                        </p:cTn>
                                        <p:tgtEl>
                                          <p:spTgt spid="4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44"/>
                                        </p:tgtEl>
                                      </p:cBhvr>
                                    </p:animEffect>
                                    <p:set>
                                      <p:cBhvr>
                                        <p:cTn id="64" dur="1" fill="hold">
                                          <p:stCondLst>
                                            <p:cond delay="1999"/>
                                          </p:stCondLst>
                                        </p:cTn>
                                        <p:tgtEl>
                                          <p:spTgt spid="44"/>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45"/>
                                        </p:tgtEl>
                                      </p:cBhvr>
                                    </p:animEffect>
                                    <p:set>
                                      <p:cBhvr>
                                        <p:cTn id="67" dur="1" fill="hold">
                                          <p:stCondLst>
                                            <p:cond delay="1999"/>
                                          </p:stCondLst>
                                        </p:cTn>
                                        <p:tgtEl>
                                          <p:spTgt spid="4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000"/>
                                        <p:tgtEl>
                                          <p:spTgt spid="46"/>
                                        </p:tgtEl>
                                      </p:cBhvr>
                                    </p:animEffect>
                                    <p:set>
                                      <p:cBhvr>
                                        <p:cTn id="70" dur="1" fill="hold">
                                          <p:stCondLst>
                                            <p:cond delay="1999"/>
                                          </p:stCondLst>
                                        </p:cTn>
                                        <p:tgtEl>
                                          <p:spTgt spid="46"/>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47"/>
                                        </p:tgtEl>
                                      </p:cBhvr>
                                    </p:animEffect>
                                    <p:set>
                                      <p:cBhvr>
                                        <p:cTn id="73" dur="1" fill="hold">
                                          <p:stCondLst>
                                            <p:cond delay="1999"/>
                                          </p:stCondLst>
                                        </p:cTn>
                                        <p:tgtEl>
                                          <p:spTgt spid="4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48"/>
                                        </p:tgtEl>
                                      </p:cBhvr>
                                    </p:animEffect>
                                    <p:set>
                                      <p:cBhvr>
                                        <p:cTn id="76" dur="1" fill="hold">
                                          <p:stCondLst>
                                            <p:cond delay="1999"/>
                                          </p:stCondLst>
                                        </p:cTn>
                                        <p:tgtEl>
                                          <p:spTgt spid="48"/>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000"/>
                                        <p:tgtEl>
                                          <p:spTgt spid="49"/>
                                        </p:tgtEl>
                                      </p:cBhvr>
                                    </p:animEffect>
                                    <p:set>
                                      <p:cBhvr>
                                        <p:cTn id="79" dur="1" fill="hold">
                                          <p:stCondLst>
                                            <p:cond delay="1999"/>
                                          </p:stCondLst>
                                        </p:cTn>
                                        <p:tgtEl>
                                          <p:spTgt spid="4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2000"/>
                                        <p:tgtEl>
                                          <p:spTgt spid="50"/>
                                        </p:tgtEl>
                                      </p:cBhvr>
                                    </p:animEffect>
                                    <p:set>
                                      <p:cBhvr>
                                        <p:cTn id="82" dur="1" fill="hold">
                                          <p:stCondLst>
                                            <p:cond delay="1999"/>
                                          </p:stCondLst>
                                        </p:cTn>
                                        <p:tgtEl>
                                          <p:spTgt spid="50"/>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2000"/>
                                        <p:tgtEl>
                                          <p:spTgt spid="51"/>
                                        </p:tgtEl>
                                      </p:cBhvr>
                                    </p:animEffect>
                                    <p:set>
                                      <p:cBhvr>
                                        <p:cTn id="85" dur="1" fill="hold">
                                          <p:stCondLst>
                                            <p:cond delay="1999"/>
                                          </p:stCondLst>
                                        </p:cTn>
                                        <p:tgtEl>
                                          <p:spTgt spid="51"/>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2000"/>
                                        <p:tgtEl>
                                          <p:spTgt spid="52"/>
                                        </p:tgtEl>
                                      </p:cBhvr>
                                    </p:animEffect>
                                    <p:set>
                                      <p:cBhvr>
                                        <p:cTn id="88" dur="1" fill="hold">
                                          <p:stCondLst>
                                            <p:cond delay="1999"/>
                                          </p:stCondLst>
                                        </p:cTn>
                                        <p:tgtEl>
                                          <p:spTgt spid="52"/>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2000"/>
                                        <p:tgtEl>
                                          <p:spTgt spid="53"/>
                                        </p:tgtEl>
                                      </p:cBhvr>
                                    </p:animEffect>
                                    <p:set>
                                      <p:cBhvr>
                                        <p:cTn id="91" dur="1" fill="hold">
                                          <p:stCondLst>
                                            <p:cond delay="1999"/>
                                          </p:stCondLst>
                                        </p:cTn>
                                        <p:tgtEl>
                                          <p:spTgt spid="5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2000"/>
                                        <p:tgtEl>
                                          <p:spTgt spid="54"/>
                                        </p:tgtEl>
                                      </p:cBhvr>
                                    </p:animEffect>
                                    <p:set>
                                      <p:cBhvr>
                                        <p:cTn id="94" dur="1" fill="hold">
                                          <p:stCondLst>
                                            <p:cond delay="1999"/>
                                          </p:stCondLst>
                                        </p:cTn>
                                        <p:tgtEl>
                                          <p:spTgt spid="54"/>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2000"/>
                                        <p:tgtEl>
                                          <p:spTgt spid="55"/>
                                        </p:tgtEl>
                                      </p:cBhvr>
                                    </p:animEffect>
                                    <p:set>
                                      <p:cBhvr>
                                        <p:cTn id="97" dur="1" fill="hold">
                                          <p:stCondLst>
                                            <p:cond delay="1999"/>
                                          </p:stCondLst>
                                        </p:cTn>
                                        <p:tgtEl>
                                          <p:spTgt spid="55"/>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2000"/>
                                        <p:tgtEl>
                                          <p:spTgt spid="56"/>
                                        </p:tgtEl>
                                      </p:cBhvr>
                                    </p:animEffect>
                                    <p:set>
                                      <p:cBhvr>
                                        <p:cTn id="100" dur="1" fill="hold">
                                          <p:stCondLst>
                                            <p:cond delay="1999"/>
                                          </p:stCondLst>
                                        </p:cTn>
                                        <p:tgtEl>
                                          <p:spTgt spid="56"/>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2000"/>
                                        <p:tgtEl>
                                          <p:spTgt spid="57"/>
                                        </p:tgtEl>
                                      </p:cBhvr>
                                    </p:animEffect>
                                    <p:set>
                                      <p:cBhvr>
                                        <p:cTn id="103" dur="1" fill="hold">
                                          <p:stCondLst>
                                            <p:cond delay="1999"/>
                                          </p:stCondLst>
                                        </p:cTn>
                                        <p:tgtEl>
                                          <p:spTgt spid="57"/>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2000"/>
                                        <p:tgtEl>
                                          <p:spTgt spid="58"/>
                                        </p:tgtEl>
                                      </p:cBhvr>
                                    </p:animEffect>
                                    <p:set>
                                      <p:cBhvr>
                                        <p:cTn id="106" dur="1" fill="hold">
                                          <p:stCondLst>
                                            <p:cond delay="1999"/>
                                          </p:stCondLst>
                                        </p:cTn>
                                        <p:tgtEl>
                                          <p:spTgt spid="58"/>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2000"/>
                                        <p:tgtEl>
                                          <p:spTgt spid="71"/>
                                        </p:tgtEl>
                                      </p:cBhvr>
                                    </p:animEffect>
                                    <p:set>
                                      <p:cBhvr>
                                        <p:cTn id="109" dur="1" fill="hold">
                                          <p:stCondLst>
                                            <p:cond delay="1999"/>
                                          </p:stCondLst>
                                        </p:cTn>
                                        <p:tgtEl>
                                          <p:spTgt spid="71"/>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2000"/>
                                        <p:tgtEl>
                                          <p:spTgt spid="72"/>
                                        </p:tgtEl>
                                      </p:cBhvr>
                                    </p:animEffect>
                                    <p:set>
                                      <p:cBhvr>
                                        <p:cTn id="112" dur="1" fill="hold">
                                          <p:stCondLst>
                                            <p:cond delay="1999"/>
                                          </p:stCondLst>
                                        </p:cTn>
                                        <p:tgtEl>
                                          <p:spTgt spid="72"/>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2000"/>
                                        <p:tgtEl>
                                          <p:spTgt spid="73"/>
                                        </p:tgtEl>
                                      </p:cBhvr>
                                    </p:animEffect>
                                    <p:set>
                                      <p:cBhvr>
                                        <p:cTn id="115" dur="1" fill="hold">
                                          <p:stCondLst>
                                            <p:cond delay="1999"/>
                                          </p:stCondLst>
                                        </p:cTn>
                                        <p:tgtEl>
                                          <p:spTgt spid="73"/>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2000"/>
                                        <p:tgtEl>
                                          <p:spTgt spid="74"/>
                                        </p:tgtEl>
                                      </p:cBhvr>
                                    </p:animEffect>
                                    <p:set>
                                      <p:cBhvr>
                                        <p:cTn id="118" dur="1" fill="hold">
                                          <p:stCondLst>
                                            <p:cond delay="1999"/>
                                          </p:stCondLst>
                                        </p:cTn>
                                        <p:tgtEl>
                                          <p:spTgt spid="74"/>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2000"/>
                                        <p:tgtEl>
                                          <p:spTgt spid="75"/>
                                        </p:tgtEl>
                                      </p:cBhvr>
                                    </p:animEffect>
                                    <p:set>
                                      <p:cBhvr>
                                        <p:cTn id="121" dur="1" fill="hold">
                                          <p:stCondLst>
                                            <p:cond delay="1999"/>
                                          </p:stCondLst>
                                        </p:cTn>
                                        <p:tgtEl>
                                          <p:spTgt spid="75"/>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2000"/>
                                        <p:tgtEl>
                                          <p:spTgt spid="76"/>
                                        </p:tgtEl>
                                      </p:cBhvr>
                                    </p:animEffect>
                                    <p:set>
                                      <p:cBhvr>
                                        <p:cTn id="124" dur="1" fill="hold">
                                          <p:stCondLst>
                                            <p:cond delay="1999"/>
                                          </p:stCondLst>
                                        </p:cTn>
                                        <p:tgtEl>
                                          <p:spTgt spid="76"/>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2000"/>
                                        <p:tgtEl>
                                          <p:spTgt spid="77"/>
                                        </p:tgtEl>
                                      </p:cBhvr>
                                    </p:animEffect>
                                    <p:set>
                                      <p:cBhvr>
                                        <p:cTn id="127" dur="1" fill="hold">
                                          <p:stCondLst>
                                            <p:cond delay="1999"/>
                                          </p:stCondLst>
                                        </p:cTn>
                                        <p:tgtEl>
                                          <p:spTgt spid="77"/>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2000"/>
                                        <p:tgtEl>
                                          <p:spTgt spid="78"/>
                                        </p:tgtEl>
                                      </p:cBhvr>
                                    </p:animEffect>
                                    <p:set>
                                      <p:cBhvr>
                                        <p:cTn id="130" dur="1" fill="hold">
                                          <p:stCondLst>
                                            <p:cond delay="1999"/>
                                          </p:stCondLst>
                                        </p:cTn>
                                        <p:tgtEl>
                                          <p:spTgt spid="78"/>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2000"/>
                                        <p:tgtEl>
                                          <p:spTgt spid="79"/>
                                        </p:tgtEl>
                                      </p:cBhvr>
                                    </p:animEffect>
                                    <p:set>
                                      <p:cBhvr>
                                        <p:cTn id="133" dur="1" fill="hold">
                                          <p:stCondLst>
                                            <p:cond delay="1999"/>
                                          </p:stCondLst>
                                        </p:cTn>
                                        <p:tgtEl>
                                          <p:spTgt spid="79"/>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2000"/>
                                        <p:tgtEl>
                                          <p:spTgt spid="80"/>
                                        </p:tgtEl>
                                      </p:cBhvr>
                                    </p:animEffect>
                                    <p:set>
                                      <p:cBhvr>
                                        <p:cTn id="136" dur="1" fill="hold">
                                          <p:stCondLst>
                                            <p:cond delay="1999"/>
                                          </p:stCondLst>
                                        </p:cTn>
                                        <p:tgtEl>
                                          <p:spTgt spid="80"/>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2000"/>
                                        <p:tgtEl>
                                          <p:spTgt spid="81"/>
                                        </p:tgtEl>
                                      </p:cBhvr>
                                    </p:animEffect>
                                    <p:set>
                                      <p:cBhvr>
                                        <p:cTn id="139" dur="1" fill="hold">
                                          <p:stCondLst>
                                            <p:cond delay="1999"/>
                                          </p:stCondLst>
                                        </p:cTn>
                                        <p:tgtEl>
                                          <p:spTgt spid="81"/>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2000"/>
                                        <p:tgtEl>
                                          <p:spTgt spid="82"/>
                                        </p:tgtEl>
                                      </p:cBhvr>
                                    </p:animEffect>
                                    <p:set>
                                      <p:cBhvr>
                                        <p:cTn id="142" dur="1" fill="hold">
                                          <p:stCondLst>
                                            <p:cond delay="1999"/>
                                          </p:stCondLst>
                                        </p:cTn>
                                        <p:tgtEl>
                                          <p:spTgt spid="82"/>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000"/>
                                        <p:tgtEl>
                                          <p:spTgt spid="83"/>
                                        </p:tgtEl>
                                      </p:cBhvr>
                                    </p:animEffect>
                                    <p:set>
                                      <p:cBhvr>
                                        <p:cTn id="145" dur="1" fill="hold">
                                          <p:stCondLst>
                                            <p:cond delay="1999"/>
                                          </p:stCondLst>
                                        </p:cTn>
                                        <p:tgtEl>
                                          <p:spTgt spid="83"/>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2000"/>
                                        <p:tgtEl>
                                          <p:spTgt spid="84"/>
                                        </p:tgtEl>
                                      </p:cBhvr>
                                    </p:animEffect>
                                    <p:set>
                                      <p:cBhvr>
                                        <p:cTn id="148" dur="1" fill="hold">
                                          <p:stCondLst>
                                            <p:cond delay="1999"/>
                                          </p:stCondLst>
                                        </p:cTn>
                                        <p:tgtEl>
                                          <p:spTgt spid="84"/>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2000"/>
                                        <p:tgtEl>
                                          <p:spTgt spid="85"/>
                                        </p:tgtEl>
                                      </p:cBhvr>
                                    </p:animEffect>
                                    <p:set>
                                      <p:cBhvr>
                                        <p:cTn id="151" dur="1" fill="hold">
                                          <p:stCondLst>
                                            <p:cond delay="1999"/>
                                          </p:stCondLst>
                                        </p:cTn>
                                        <p:tgtEl>
                                          <p:spTgt spid="85"/>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86"/>
                                        </p:tgtEl>
                                      </p:cBhvr>
                                    </p:animEffect>
                                    <p:set>
                                      <p:cBhvr>
                                        <p:cTn id="154" dur="1" fill="hold">
                                          <p:stCondLst>
                                            <p:cond delay="1999"/>
                                          </p:stCondLst>
                                        </p:cTn>
                                        <p:tgtEl>
                                          <p:spTgt spid="86"/>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2000"/>
                                        <p:tgtEl>
                                          <p:spTgt spid="87"/>
                                        </p:tgtEl>
                                      </p:cBhvr>
                                    </p:animEffect>
                                    <p:set>
                                      <p:cBhvr>
                                        <p:cTn id="157" dur="1" fill="hold">
                                          <p:stCondLst>
                                            <p:cond delay="1999"/>
                                          </p:stCondLst>
                                        </p:cTn>
                                        <p:tgtEl>
                                          <p:spTgt spid="87"/>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2000"/>
                                        <p:tgtEl>
                                          <p:spTgt spid="88"/>
                                        </p:tgtEl>
                                      </p:cBhvr>
                                    </p:animEffect>
                                    <p:set>
                                      <p:cBhvr>
                                        <p:cTn id="160" dur="1" fill="hold">
                                          <p:stCondLst>
                                            <p:cond delay="1999"/>
                                          </p:stCondLst>
                                        </p:cTn>
                                        <p:tgtEl>
                                          <p:spTgt spid="88"/>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2000"/>
                                        <p:tgtEl>
                                          <p:spTgt spid="89"/>
                                        </p:tgtEl>
                                      </p:cBhvr>
                                    </p:animEffect>
                                    <p:set>
                                      <p:cBhvr>
                                        <p:cTn id="163" dur="1" fill="hold">
                                          <p:stCondLst>
                                            <p:cond delay="1999"/>
                                          </p:stCondLst>
                                        </p:cTn>
                                        <p:tgtEl>
                                          <p:spTgt spid="89"/>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2000"/>
                                        <p:tgtEl>
                                          <p:spTgt spid="90"/>
                                        </p:tgtEl>
                                      </p:cBhvr>
                                    </p:animEffect>
                                    <p:set>
                                      <p:cBhvr>
                                        <p:cTn id="166" dur="1" fill="hold">
                                          <p:stCondLst>
                                            <p:cond delay="1999"/>
                                          </p:stCondLst>
                                        </p:cTn>
                                        <p:tgtEl>
                                          <p:spTgt spid="90"/>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2000"/>
                                        <p:tgtEl>
                                          <p:spTgt spid="91"/>
                                        </p:tgtEl>
                                      </p:cBhvr>
                                    </p:animEffect>
                                    <p:set>
                                      <p:cBhvr>
                                        <p:cTn id="169" dur="1" fill="hold">
                                          <p:stCondLst>
                                            <p:cond delay="1999"/>
                                          </p:stCondLst>
                                        </p:cTn>
                                        <p:tgtEl>
                                          <p:spTgt spid="91"/>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2000"/>
                                        <p:tgtEl>
                                          <p:spTgt spid="92"/>
                                        </p:tgtEl>
                                      </p:cBhvr>
                                    </p:animEffect>
                                    <p:set>
                                      <p:cBhvr>
                                        <p:cTn id="172" dur="1" fill="hold">
                                          <p:stCondLst>
                                            <p:cond delay="1999"/>
                                          </p:stCondLst>
                                        </p:cTn>
                                        <p:tgtEl>
                                          <p:spTgt spid="92"/>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2000"/>
                                        <p:tgtEl>
                                          <p:spTgt spid="93"/>
                                        </p:tgtEl>
                                      </p:cBhvr>
                                    </p:animEffect>
                                    <p:set>
                                      <p:cBhvr>
                                        <p:cTn id="175" dur="1" fill="hold">
                                          <p:stCondLst>
                                            <p:cond delay="1999"/>
                                          </p:stCondLst>
                                        </p:cTn>
                                        <p:tgtEl>
                                          <p:spTgt spid="93"/>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96"/>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95" name="Picture 19" descr="akiba2"/>
          <p:cNvPicPr>
            <a:picLocks noChangeAspect="1" noChangeArrowheads="1"/>
          </p:cNvPicPr>
          <p:nvPr/>
        </p:nvPicPr>
        <p:blipFill>
          <a:blip r:embed="rId2" cstate="print"/>
          <a:srcRect/>
          <a:stretch>
            <a:fillRect/>
          </a:stretch>
        </p:blipFill>
        <p:spPr bwMode="auto">
          <a:xfrm>
            <a:off x="152400" y="1050925"/>
            <a:ext cx="4541838" cy="5105400"/>
          </a:xfrm>
          <a:prstGeom prst="rect">
            <a:avLst/>
          </a:prstGeom>
          <a:noFill/>
        </p:spPr>
      </p:pic>
      <p:pic>
        <p:nvPicPr>
          <p:cNvPr id="178196" name="Picture 20" descr="akiba1"/>
          <p:cNvPicPr>
            <a:picLocks noChangeAspect="1" noChangeArrowheads="1"/>
          </p:cNvPicPr>
          <p:nvPr/>
        </p:nvPicPr>
        <p:blipFill>
          <a:blip r:embed="rId3" cstate="print"/>
          <a:srcRect/>
          <a:stretch>
            <a:fillRect/>
          </a:stretch>
        </p:blipFill>
        <p:spPr bwMode="auto">
          <a:xfrm>
            <a:off x="157163" y="1050925"/>
            <a:ext cx="4567237" cy="5133975"/>
          </a:xfrm>
          <a:prstGeom prst="rect">
            <a:avLst/>
          </a:prstGeom>
          <a:noFill/>
        </p:spPr>
      </p:pic>
      <p:sp>
        <p:nvSpPr>
          <p:cNvPr id="178179" name="Text Box 3"/>
          <p:cNvSpPr txBox="1">
            <a:spLocks noChangeArrowheads="1"/>
          </p:cNvSpPr>
          <p:nvPr/>
        </p:nvSpPr>
        <p:spPr bwMode="auto">
          <a:xfrm>
            <a:off x="-609600" y="0"/>
            <a:ext cx="10058400" cy="707886"/>
          </a:xfrm>
          <a:prstGeom prst="rect">
            <a:avLst/>
          </a:prstGeom>
          <a:noFill/>
          <a:ln w="9525" algn="ctr">
            <a:noFill/>
            <a:miter lim="800000"/>
            <a:headEnd/>
            <a:tailEnd/>
          </a:ln>
          <a:effectLst/>
        </p:spPr>
        <p:txBody>
          <a:bodyPr wrap="square">
            <a:spAutoFit/>
          </a:bodyPr>
          <a:lstStyle/>
          <a:p>
            <a:pPr algn="ctr"/>
            <a:r>
              <a:rPr lang="en-US" sz="4000" u="sng" dirty="0" smtClean="0">
                <a:solidFill>
                  <a:schemeClr val="bg1"/>
                </a:solidFill>
              </a:rPr>
              <a:t>Thermal Photon Emission</a:t>
            </a:r>
            <a:endParaRPr lang="en-US" sz="3600" i="1" u="sng" dirty="0">
              <a:solidFill>
                <a:schemeClr val="bg1"/>
              </a:solidFill>
            </a:endParaRPr>
          </a:p>
        </p:txBody>
      </p:sp>
      <p:grpSp>
        <p:nvGrpSpPr>
          <p:cNvPr id="2" name="Group 21"/>
          <p:cNvGrpSpPr>
            <a:grpSpLocks/>
          </p:cNvGrpSpPr>
          <p:nvPr/>
        </p:nvGrpSpPr>
        <p:grpSpPr bwMode="auto">
          <a:xfrm>
            <a:off x="533400" y="3870325"/>
            <a:ext cx="2611438" cy="2351088"/>
            <a:chOff x="432" y="2736"/>
            <a:chExt cx="1645" cy="1481"/>
          </a:xfrm>
        </p:grpSpPr>
        <p:cxnSp>
          <p:nvCxnSpPr>
            <p:cNvPr id="178180" name="Straight Arrow Connector 5"/>
            <p:cNvCxnSpPr>
              <a:cxnSpLocks noChangeShapeType="1"/>
            </p:cNvCxnSpPr>
            <p:nvPr/>
          </p:nvCxnSpPr>
          <p:spPr bwMode="auto">
            <a:xfrm rot="5400000" flipH="1" flipV="1">
              <a:off x="1152" y="3504"/>
              <a:ext cx="624" cy="336"/>
            </a:xfrm>
            <a:prstGeom prst="straightConnector1">
              <a:avLst/>
            </a:prstGeom>
            <a:noFill/>
            <a:ln w="9525" algn="ctr">
              <a:solidFill>
                <a:srgbClr val="FF0000"/>
              </a:solidFill>
              <a:round/>
              <a:headEnd/>
              <a:tailEnd type="arrow" w="med" len="med"/>
            </a:ln>
          </p:spPr>
        </p:cxnSp>
        <p:sp>
          <p:nvSpPr>
            <p:cNvPr id="178181" name="TextBox 6"/>
            <p:cNvSpPr txBox="1">
              <a:spLocks noChangeArrowheads="1"/>
            </p:cNvSpPr>
            <p:nvPr/>
          </p:nvSpPr>
          <p:spPr bwMode="auto">
            <a:xfrm>
              <a:off x="432" y="3984"/>
              <a:ext cx="1645" cy="233"/>
            </a:xfrm>
            <a:prstGeom prst="rect">
              <a:avLst/>
            </a:prstGeom>
            <a:noFill/>
            <a:ln w="9525">
              <a:noFill/>
              <a:miter lim="800000"/>
              <a:headEnd/>
              <a:tailEnd/>
            </a:ln>
          </p:spPr>
          <p:txBody>
            <a:bodyPr wrap="none">
              <a:spAutoFit/>
            </a:bodyPr>
            <a:lstStyle/>
            <a:p>
              <a:r>
                <a:rPr kumimoji="1" lang="en-US" sz="1800" dirty="0">
                  <a:solidFill>
                    <a:srgbClr val="FF0000"/>
                  </a:solidFill>
                  <a:ea typeface="ＭＳ Ｐゴシック" pitchFamily="34" charset="-128"/>
                </a:rPr>
                <a:t>NLO </a:t>
              </a:r>
              <a:r>
                <a:rPr kumimoji="1" lang="en-US" sz="1800" dirty="0" err="1">
                  <a:solidFill>
                    <a:srgbClr val="FF0000"/>
                  </a:solidFill>
                  <a:ea typeface="ＭＳ Ｐゴシック" pitchFamily="34" charset="-128"/>
                </a:rPr>
                <a:t>pQCD</a:t>
              </a:r>
              <a:r>
                <a:rPr kumimoji="1" lang="en-US" sz="1800" dirty="0">
                  <a:solidFill>
                    <a:srgbClr val="FF0000"/>
                  </a:solidFill>
                  <a:ea typeface="ＭＳ Ｐゴシック" pitchFamily="34" charset="-128"/>
                </a:rPr>
                <a:t> (W. </a:t>
              </a:r>
              <a:r>
                <a:rPr kumimoji="1" lang="en-US" sz="1800" dirty="0" err="1">
                  <a:solidFill>
                    <a:srgbClr val="FF0000"/>
                  </a:solidFill>
                  <a:ea typeface="ＭＳ Ｐゴシック" pitchFamily="34" charset="-128"/>
                </a:rPr>
                <a:t>Vogelsang</a:t>
              </a:r>
              <a:r>
                <a:rPr kumimoji="1" lang="en-US" sz="1800" dirty="0">
                  <a:solidFill>
                    <a:srgbClr val="FF0000"/>
                  </a:solidFill>
                  <a:ea typeface="ＭＳ Ｐゴシック" pitchFamily="34" charset="-128"/>
                </a:rPr>
                <a:t>)</a:t>
              </a:r>
            </a:p>
          </p:txBody>
        </p:sp>
        <p:cxnSp>
          <p:nvCxnSpPr>
            <p:cNvPr id="178182" name="Straight Arrow Connector 9"/>
            <p:cNvCxnSpPr>
              <a:cxnSpLocks noChangeShapeType="1"/>
              <a:stCxn id="178183" idx="0"/>
            </p:cNvCxnSpPr>
            <p:nvPr/>
          </p:nvCxnSpPr>
          <p:spPr bwMode="auto">
            <a:xfrm rot="5400000" flipH="1" flipV="1">
              <a:off x="674" y="3026"/>
              <a:ext cx="624" cy="44"/>
            </a:xfrm>
            <a:prstGeom prst="straightConnector1">
              <a:avLst/>
            </a:prstGeom>
            <a:noFill/>
            <a:ln w="9525" algn="ctr">
              <a:solidFill>
                <a:srgbClr val="FF0000"/>
              </a:solidFill>
              <a:round/>
              <a:headEnd/>
              <a:tailEnd type="arrow" w="med" len="med"/>
            </a:ln>
          </p:spPr>
        </p:cxnSp>
        <p:sp>
          <p:nvSpPr>
            <p:cNvPr id="178183" name="TextBox 10"/>
            <p:cNvSpPr txBox="1">
              <a:spLocks noChangeArrowheads="1"/>
            </p:cNvSpPr>
            <p:nvPr/>
          </p:nvSpPr>
          <p:spPr bwMode="auto">
            <a:xfrm>
              <a:off x="660" y="3360"/>
              <a:ext cx="609" cy="233"/>
            </a:xfrm>
            <a:prstGeom prst="rect">
              <a:avLst/>
            </a:prstGeom>
            <a:noFill/>
            <a:ln w="9525">
              <a:noFill/>
              <a:miter lim="800000"/>
              <a:headEnd/>
              <a:tailEnd/>
            </a:ln>
          </p:spPr>
          <p:txBody>
            <a:bodyPr wrap="none">
              <a:spAutoFit/>
            </a:bodyPr>
            <a:lstStyle/>
            <a:p>
              <a:r>
                <a:rPr kumimoji="1" lang="en-US" sz="1800" dirty="0">
                  <a:solidFill>
                    <a:srgbClr val="FF0000"/>
                  </a:solidFill>
                  <a:ea typeface="ＭＳ Ｐゴシック" pitchFamily="34" charset="-128"/>
                </a:rPr>
                <a:t>Fit to pp</a:t>
              </a:r>
            </a:p>
          </p:txBody>
        </p:sp>
      </p:grpSp>
      <p:sp>
        <p:nvSpPr>
          <p:cNvPr id="178189" name="Rectangle 13"/>
          <p:cNvSpPr>
            <a:spLocks noChangeArrowheads="1"/>
          </p:cNvSpPr>
          <p:nvPr/>
        </p:nvSpPr>
        <p:spPr bwMode="auto">
          <a:xfrm>
            <a:off x="593502" y="6198771"/>
            <a:ext cx="3673698" cy="338554"/>
          </a:xfrm>
          <a:prstGeom prst="rect">
            <a:avLst/>
          </a:prstGeom>
          <a:noFill/>
          <a:ln w="9525" algn="ctr">
            <a:noFill/>
            <a:miter lim="800000"/>
            <a:headEnd/>
            <a:tailEnd/>
          </a:ln>
          <a:effectLst/>
        </p:spPr>
        <p:txBody>
          <a:bodyPr wrap="none" anchor="ctr">
            <a:spAutoFit/>
          </a:bodyPr>
          <a:lstStyle/>
          <a:p>
            <a:r>
              <a:rPr lang="en-US" sz="1600" dirty="0">
                <a:solidFill>
                  <a:schemeClr val="bg1"/>
                </a:solidFill>
              </a:rPr>
              <a:t>PHENIX: </a:t>
            </a:r>
            <a:r>
              <a:rPr lang="en-US" sz="1600" dirty="0" err="1" smtClean="0">
                <a:solidFill>
                  <a:schemeClr val="bg1"/>
                </a:solidFill>
              </a:rPr>
              <a:t>Phys.Rev.Lett</a:t>
            </a:r>
            <a:r>
              <a:rPr lang="en-US" sz="1600" dirty="0" smtClean="0">
                <a:solidFill>
                  <a:schemeClr val="bg1"/>
                </a:solidFill>
              </a:rPr>
              <a:t>. 104 (2010) 132301</a:t>
            </a:r>
            <a:endParaRPr lang="en-US" sz="1600" dirty="0">
              <a:solidFill>
                <a:schemeClr val="bg1"/>
              </a:solidFill>
            </a:endParaRPr>
          </a:p>
        </p:txBody>
      </p:sp>
      <p:grpSp>
        <p:nvGrpSpPr>
          <p:cNvPr id="3" name="Group 23"/>
          <p:cNvGrpSpPr>
            <a:grpSpLocks/>
          </p:cNvGrpSpPr>
          <p:nvPr/>
        </p:nvGrpSpPr>
        <p:grpSpPr bwMode="auto">
          <a:xfrm>
            <a:off x="1219200" y="1065213"/>
            <a:ext cx="3403600" cy="1204912"/>
            <a:chOff x="864" y="969"/>
            <a:chExt cx="2144" cy="759"/>
          </a:xfrm>
        </p:grpSpPr>
        <p:sp>
          <p:nvSpPr>
            <p:cNvPr id="178187" name="TextBox 17"/>
            <p:cNvSpPr txBox="1">
              <a:spLocks noChangeArrowheads="1"/>
            </p:cNvSpPr>
            <p:nvPr/>
          </p:nvSpPr>
          <p:spPr bwMode="auto">
            <a:xfrm>
              <a:off x="1104" y="969"/>
              <a:ext cx="1904" cy="231"/>
            </a:xfrm>
            <a:prstGeom prst="rect">
              <a:avLst/>
            </a:prstGeom>
            <a:noFill/>
            <a:ln w="9525">
              <a:noFill/>
              <a:miter lim="800000"/>
              <a:headEnd/>
              <a:tailEnd/>
            </a:ln>
          </p:spPr>
          <p:txBody>
            <a:bodyPr wrap="none">
              <a:spAutoFit/>
            </a:bodyPr>
            <a:lstStyle/>
            <a:p>
              <a:r>
                <a:rPr kumimoji="1" lang="en-US" sz="1800">
                  <a:solidFill>
                    <a:schemeClr val="tx1"/>
                  </a:solidFill>
                  <a:ea typeface="ＭＳ Ｐゴシック" pitchFamily="34" charset="-128"/>
                </a:rPr>
                <a:t>T</a:t>
              </a:r>
              <a:r>
                <a:rPr kumimoji="1" lang="en-US" sz="1800" baseline="-25000">
                  <a:solidFill>
                    <a:schemeClr val="tx1"/>
                  </a:solidFill>
                  <a:ea typeface="ＭＳ Ｐゴシック" pitchFamily="34" charset="-128"/>
                </a:rPr>
                <a:t>AA</a:t>
              </a:r>
              <a:r>
                <a:rPr kumimoji="1" lang="en-US" sz="1800">
                  <a:solidFill>
                    <a:schemeClr val="tx1"/>
                  </a:solidFill>
                  <a:ea typeface="ＭＳ Ｐゴシック" pitchFamily="34" charset="-128"/>
                </a:rPr>
                <a:t> scaled pp + Exponential</a:t>
              </a:r>
            </a:p>
          </p:txBody>
        </p:sp>
        <p:sp>
          <p:nvSpPr>
            <p:cNvPr id="178198" name="Line 22"/>
            <p:cNvSpPr>
              <a:spLocks noChangeShapeType="1"/>
            </p:cNvSpPr>
            <p:nvPr/>
          </p:nvSpPr>
          <p:spPr bwMode="auto">
            <a:xfrm flipH="1">
              <a:off x="864" y="1200"/>
              <a:ext cx="432" cy="528"/>
            </a:xfrm>
            <a:prstGeom prst="line">
              <a:avLst/>
            </a:prstGeom>
            <a:noFill/>
            <a:ln w="9525">
              <a:solidFill>
                <a:schemeClr val="tx1"/>
              </a:solidFill>
              <a:round/>
              <a:headEnd/>
              <a:tailEnd type="triangle" w="med" len="med"/>
            </a:ln>
            <a:effectLst/>
          </p:spPr>
          <p:txBody>
            <a:bodyPr wrap="none">
              <a:spAutoFit/>
            </a:bodyPr>
            <a:lstStyle/>
            <a:p>
              <a:endParaRPr lang="en-US"/>
            </a:p>
          </p:txBody>
        </p:sp>
      </p:grpSp>
      <p:sp>
        <p:nvSpPr>
          <p:cNvPr id="178200" name="Freeform 24"/>
          <p:cNvSpPr>
            <a:spLocks/>
          </p:cNvSpPr>
          <p:nvPr/>
        </p:nvSpPr>
        <p:spPr bwMode="auto">
          <a:xfrm>
            <a:off x="990600" y="1965325"/>
            <a:ext cx="1295400" cy="1682750"/>
          </a:xfrm>
          <a:custGeom>
            <a:avLst/>
            <a:gdLst/>
            <a:ahLst/>
            <a:cxnLst>
              <a:cxn ang="0">
                <a:pos x="802" y="1060"/>
              </a:cxn>
              <a:cxn ang="0">
                <a:pos x="766" y="1044"/>
              </a:cxn>
              <a:cxn ang="0">
                <a:pos x="718" y="1014"/>
              </a:cxn>
              <a:cxn ang="0">
                <a:pos x="384" y="720"/>
              </a:cxn>
              <a:cxn ang="0">
                <a:pos x="0" y="336"/>
              </a:cxn>
              <a:cxn ang="0">
                <a:pos x="0" y="0"/>
              </a:cxn>
              <a:cxn ang="0">
                <a:pos x="288" y="480"/>
              </a:cxn>
              <a:cxn ang="0">
                <a:pos x="528" y="816"/>
              </a:cxn>
              <a:cxn ang="0">
                <a:pos x="816" y="1056"/>
              </a:cxn>
            </a:cxnLst>
            <a:rect l="0" t="0" r="r" b="b"/>
            <a:pathLst>
              <a:path w="816" h="1060">
                <a:moveTo>
                  <a:pt x="802" y="1060"/>
                </a:moveTo>
                <a:cubicBezTo>
                  <a:pt x="790" y="1057"/>
                  <a:pt x="776" y="1050"/>
                  <a:pt x="766" y="1044"/>
                </a:cubicBezTo>
                <a:cubicBezTo>
                  <a:pt x="750" y="1035"/>
                  <a:pt x="718" y="1014"/>
                  <a:pt x="718" y="1014"/>
                </a:cubicBezTo>
                <a:lnTo>
                  <a:pt x="384" y="720"/>
                </a:lnTo>
                <a:lnTo>
                  <a:pt x="0" y="336"/>
                </a:lnTo>
                <a:lnTo>
                  <a:pt x="0" y="0"/>
                </a:lnTo>
                <a:lnTo>
                  <a:pt x="288" y="480"/>
                </a:lnTo>
                <a:lnTo>
                  <a:pt x="528" y="816"/>
                </a:lnTo>
                <a:lnTo>
                  <a:pt x="816" y="1056"/>
                </a:lnTo>
              </a:path>
            </a:pathLst>
          </a:custGeom>
          <a:solidFill>
            <a:srgbClr val="FF0000">
              <a:alpha val="49001"/>
            </a:srgbClr>
          </a:solidFill>
          <a:ln w="9525" cap="flat" cmpd="sng">
            <a:noFill/>
            <a:prstDash val="solid"/>
            <a:round/>
            <a:headEnd/>
            <a:tailEnd/>
          </a:ln>
          <a:effectLst/>
        </p:spPr>
        <p:txBody>
          <a:bodyPr wrap="none">
            <a:spAutoFit/>
          </a:bodyPr>
          <a:lstStyle/>
          <a:p>
            <a:endParaRPr lang="en-US"/>
          </a:p>
        </p:txBody>
      </p:sp>
      <p:sp>
        <p:nvSpPr>
          <p:cNvPr id="178204" name="Text Box 28"/>
          <p:cNvSpPr txBox="1">
            <a:spLocks noChangeArrowheads="1"/>
          </p:cNvSpPr>
          <p:nvPr/>
        </p:nvSpPr>
        <p:spPr bwMode="auto">
          <a:xfrm>
            <a:off x="1949626" y="3305175"/>
            <a:ext cx="2071336" cy="830997"/>
          </a:xfrm>
          <a:prstGeom prst="rect">
            <a:avLst/>
          </a:prstGeom>
          <a:noFill/>
          <a:ln w="9525" algn="ctr">
            <a:noFill/>
            <a:miter lim="800000"/>
            <a:headEnd/>
            <a:tailEnd/>
          </a:ln>
          <a:effectLst/>
        </p:spPr>
        <p:txBody>
          <a:bodyPr wrap="none">
            <a:spAutoFit/>
          </a:bodyPr>
          <a:lstStyle/>
          <a:p>
            <a:pPr algn="ctr"/>
            <a:r>
              <a:rPr lang="en-US" sz="2400" b="1" dirty="0">
                <a:solidFill>
                  <a:schemeClr val="tx1"/>
                </a:solidFill>
              </a:rPr>
              <a:t>Proton-Proton</a:t>
            </a:r>
          </a:p>
          <a:p>
            <a:pPr algn="ctr"/>
            <a:r>
              <a:rPr lang="en-US" sz="2400" b="1" dirty="0">
                <a:solidFill>
                  <a:schemeClr val="tx1"/>
                </a:solidFill>
              </a:rPr>
              <a:t>Direct Photons</a:t>
            </a:r>
          </a:p>
        </p:txBody>
      </p:sp>
      <p:sp>
        <p:nvSpPr>
          <p:cNvPr id="178205" name="Rectangle 29"/>
          <p:cNvSpPr>
            <a:spLocks noChangeArrowheads="1"/>
          </p:cNvSpPr>
          <p:nvPr/>
        </p:nvSpPr>
        <p:spPr bwMode="auto">
          <a:xfrm>
            <a:off x="2209800" y="1660525"/>
            <a:ext cx="1752600" cy="609600"/>
          </a:xfrm>
          <a:prstGeom prst="rect">
            <a:avLst/>
          </a:prstGeom>
          <a:noFill/>
          <a:ln w="9525" algn="ctr">
            <a:solidFill>
              <a:schemeClr val="tx1"/>
            </a:solidFill>
            <a:miter lim="800000"/>
            <a:headEnd/>
            <a:tailEnd/>
          </a:ln>
          <a:effectLst/>
        </p:spPr>
        <p:txBody>
          <a:bodyPr anchor="ctr">
            <a:spAutoFit/>
          </a:bodyPr>
          <a:lstStyle/>
          <a:p>
            <a:endParaRPr lang="en-US"/>
          </a:p>
        </p:txBody>
      </p:sp>
      <p:sp>
        <p:nvSpPr>
          <p:cNvPr id="178206" name="Text Box 30"/>
          <p:cNvSpPr txBox="1">
            <a:spLocks noChangeArrowheads="1"/>
          </p:cNvSpPr>
          <p:nvPr/>
        </p:nvSpPr>
        <p:spPr bwMode="auto">
          <a:xfrm>
            <a:off x="1922639" y="2193925"/>
            <a:ext cx="2071336" cy="830997"/>
          </a:xfrm>
          <a:prstGeom prst="rect">
            <a:avLst/>
          </a:prstGeom>
          <a:noFill/>
          <a:ln w="9525" algn="ctr">
            <a:noFill/>
            <a:miter lim="800000"/>
            <a:headEnd/>
            <a:tailEnd/>
          </a:ln>
          <a:effectLst/>
        </p:spPr>
        <p:txBody>
          <a:bodyPr wrap="none">
            <a:spAutoFit/>
          </a:bodyPr>
          <a:lstStyle/>
          <a:p>
            <a:pPr algn="ctr"/>
            <a:r>
              <a:rPr lang="en-US" sz="2400" b="1" dirty="0">
                <a:solidFill>
                  <a:schemeClr val="tx1"/>
                </a:solidFill>
              </a:rPr>
              <a:t>Gold-Gold</a:t>
            </a:r>
          </a:p>
          <a:p>
            <a:pPr algn="ctr"/>
            <a:r>
              <a:rPr lang="en-US" sz="2400" b="1" dirty="0">
                <a:solidFill>
                  <a:schemeClr val="tx1"/>
                </a:solidFill>
              </a:rPr>
              <a:t>Direct Photons</a:t>
            </a:r>
          </a:p>
        </p:txBody>
      </p:sp>
      <p:pic>
        <p:nvPicPr>
          <p:cNvPr id="22" name="Picture 2"/>
          <p:cNvPicPr>
            <a:picLocks noChangeAspect="1" noChangeArrowheads="1"/>
          </p:cNvPicPr>
          <p:nvPr/>
        </p:nvPicPr>
        <p:blipFill>
          <a:blip r:embed="rId4" cstate="print"/>
          <a:srcRect/>
          <a:stretch>
            <a:fillRect/>
          </a:stretch>
        </p:blipFill>
        <p:spPr bwMode="auto">
          <a:xfrm>
            <a:off x="4876800" y="1066800"/>
            <a:ext cx="4114800" cy="3296912"/>
          </a:xfrm>
          <a:prstGeom prst="rect">
            <a:avLst/>
          </a:prstGeom>
          <a:noFill/>
          <a:ln w="9525">
            <a:noFill/>
            <a:miter lim="800000"/>
            <a:headEnd/>
            <a:tailEnd/>
          </a:ln>
        </p:spPr>
      </p:pic>
      <p:pic>
        <p:nvPicPr>
          <p:cNvPr id="20" name="Picture 12"/>
          <p:cNvPicPr>
            <a:picLocks noChangeAspect="1" noChangeArrowheads="1"/>
          </p:cNvPicPr>
          <p:nvPr/>
        </p:nvPicPr>
        <p:blipFill>
          <a:blip r:embed="rId5" cstate="print"/>
          <a:srcRect l="5547" t="81506" r="82225" b="15779"/>
          <a:stretch>
            <a:fillRect/>
          </a:stretch>
        </p:blipFill>
        <p:spPr bwMode="auto">
          <a:xfrm>
            <a:off x="2438400" y="4800600"/>
            <a:ext cx="6400800" cy="1066800"/>
          </a:xfrm>
          <a:prstGeom prst="rect">
            <a:avLst/>
          </a:prstGeom>
          <a:noFill/>
          <a:ln w="76200" algn="ctr">
            <a:solidFill>
              <a:srgbClr val="FF000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20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81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82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8196"/>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7820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7820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8200"/>
                                        </p:tgtEl>
                                        <p:attrNameLst>
                                          <p:attrName>style.visibility</p:attrName>
                                        </p:attrNameLst>
                                      </p:cBhvr>
                                      <p:to>
                                        <p:strVal val="visible"/>
                                      </p:to>
                                    </p:set>
                                    <p:animEffect transition="in" filter="wipe(down)">
                                      <p:cBhvr>
                                        <p:cTn id="33" dur="2000"/>
                                        <p:tgtEl>
                                          <p:spTgt spid="17820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9" grpId="0"/>
      <p:bldP spid="178200" grpId="0" animBg="1"/>
      <p:bldP spid="178204" grpId="0"/>
      <p:bldP spid="178204" grpId="1"/>
      <p:bldP spid="178205" grpId="0" animBg="1"/>
      <p:bldP spid="17820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101025"/>
            <a:ext cx="5259068" cy="584775"/>
          </a:xfrm>
          <a:prstGeom prst="rect">
            <a:avLst/>
          </a:prstGeom>
          <a:noFill/>
        </p:spPr>
        <p:txBody>
          <a:bodyPr wrap="none" rtlCol="0">
            <a:spAutoFit/>
          </a:bodyPr>
          <a:lstStyle/>
          <a:p>
            <a:r>
              <a:rPr lang="en-US" sz="3200" u="sng" dirty="0" smtClean="0">
                <a:solidFill>
                  <a:schemeClr val="bg1"/>
                </a:solidFill>
              </a:rPr>
              <a:t>“Little Bang” Standard Model</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762000"/>
            <a:ext cx="8522898" cy="2895600"/>
          </a:xfrm>
          <a:prstGeom prst="rect">
            <a:avLst/>
          </a:prstGeom>
          <a:noFill/>
          <a:ln w="9525">
            <a:noFill/>
            <a:miter lim="800000"/>
            <a:headEnd/>
            <a:tailEnd/>
          </a:ln>
        </p:spPr>
      </p:pic>
      <p:sp>
        <p:nvSpPr>
          <p:cNvPr id="13" name="TextBox 12"/>
          <p:cNvSpPr txBox="1"/>
          <p:nvPr/>
        </p:nvSpPr>
        <p:spPr>
          <a:xfrm>
            <a:off x="688727" y="3733800"/>
            <a:ext cx="7836312" cy="3062377"/>
          </a:xfrm>
          <a:prstGeom prst="rect">
            <a:avLst/>
          </a:prstGeom>
          <a:noFill/>
        </p:spPr>
        <p:txBody>
          <a:bodyPr wrap="none" rtlCol="0">
            <a:spAutoFit/>
          </a:bodyPr>
          <a:lstStyle/>
          <a:p>
            <a:pPr algn="ctr"/>
            <a:r>
              <a:rPr lang="en-US" sz="2800" i="1" u="sng" dirty="0" smtClean="0">
                <a:solidFill>
                  <a:schemeClr val="bg1"/>
                </a:solidFill>
              </a:rPr>
              <a:t>Discovery</a:t>
            </a:r>
            <a:r>
              <a:rPr lang="en-US" sz="2800" i="1" dirty="0" smtClean="0">
                <a:solidFill>
                  <a:schemeClr val="bg1"/>
                </a:solidFill>
              </a:rPr>
              <a:t>:   </a:t>
            </a:r>
            <a:r>
              <a:rPr lang="en-US" sz="2800" dirty="0" smtClean="0">
                <a:solidFill>
                  <a:schemeClr val="bg1"/>
                </a:solidFill>
              </a:rPr>
              <a:t>Quark Gluon Plasma = Near Perfect Fluid</a:t>
            </a:r>
          </a:p>
          <a:p>
            <a:pPr algn="ctr"/>
            <a:r>
              <a:rPr lang="en-US" sz="2800" dirty="0" smtClean="0">
                <a:solidFill>
                  <a:schemeClr val="bg1"/>
                </a:solidFill>
              </a:rPr>
              <a:t>Standard Model with Hydrodynamic Evolution</a:t>
            </a:r>
          </a:p>
          <a:p>
            <a:pPr algn="ctr"/>
            <a:r>
              <a:rPr lang="en-US" sz="2800" i="1" u="sng" dirty="0" smtClean="0">
                <a:solidFill>
                  <a:schemeClr val="bg1"/>
                </a:solidFill>
              </a:rPr>
              <a:t>Precision</a:t>
            </a:r>
            <a:r>
              <a:rPr lang="en-US" sz="2800" i="1" dirty="0" smtClean="0">
                <a:solidFill>
                  <a:schemeClr val="bg1"/>
                </a:solidFill>
              </a:rPr>
              <a:t>:   </a:t>
            </a:r>
            <a:r>
              <a:rPr lang="en-US" sz="2800" dirty="0" smtClean="0">
                <a:solidFill>
                  <a:schemeClr val="bg1"/>
                </a:solidFill>
              </a:rPr>
              <a:t>Predictions of Flow Patterns</a:t>
            </a:r>
          </a:p>
          <a:p>
            <a:pPr algn="ctr"/>
            <a:r>
              <a:rPr lang="en-US" sz="1100" dirty="0" smtClean="0">
                <a:solidFill>
                  <a:schemeClr val="bg1"/>
                </a:solidFill>
              </a:rPr>
              <a:t> </a:t>
            </a:r>
          </a:p>
          <a:p>
            <a:pPr algn="ctr"/>
            <a:r>
              <a:rPr lang="en-US" sz="2800" dirty="0" smtClean="0">
                <a:solidFill>
                  <a:schemeClr val="bg1"/>
                </a:solidFill>
              </a:rPr>
              <a:t>but…</a:t>
            </a:r>
          </a:p>
          <a:p>
            <a:pPr algn="ctr"/>
            <a:r>
              <a:rPr lang="en-US" sz="1100" dirty="0" smtClean="0">
                <a:solidFill>
                  <a:schemeClr val="bg1"/>
                </a:solidFill>
              </a:rPr>
              <a:t> </a:t>
            </a:r>
          </a:p>
          <a:p>
            <a:pPr algn="ctr"/>
            <a:r>
              <a:rPr lang="en-US" sz="2800" dirty="0" smtClean="0">
                <a:solidFill>
                  <a:srgbClr val="FFFF00"/>
                </a:solidFill>
              </a:rPr>
              <a:t>How does it equilibrate so quickly?</a:t>
            </a:r>
          </a:p>
          <a:p>
            <a:pPr algn="ctr"/>
            <a:r>
              <a:rPr lang="en-US" sz="2800" dirty="0" smtClean="0">
                <a:solidFill>
                  <a:srgbClr val="FFFF00"/>
                </a:solidFill>
              </a:rPr>
              <a:t>What are the degrees of freedom or </a:t>
            </a:r>
            <a:r>
              <a:rPr lang="en-US" sz="2800" dirty="0" err="1" smtClean="0">
                <a:solidFill>
                  <a:srgbClr val="FFFF00"/>
                </a:solidFill>
              </a:rPr>
              <a:t>quasiparticles</a:t>
            </a:r>
            <a:r>
              <a:rPr lang="en-US" sz="2800" dirty="0" smtClean="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0"/>
            <a:ext cx="4068934" cy="646331"/>
          </a:xfrm>
          <a:prstGeom prst="rect">
            <a:avLst/>
          </a:prstGeom>
          <a:noFill/>
        </p:spPr>
        <p:txBody>
          <a:bodyPr wrap="none" rtlCol="0">
            <a:spAutoFit/>
          </a:bodyPr>
          <a:lstStyle/>
          <a:p>
            <a:r>
              <a:rPr lang="en-US" sz="3600" u="sng" dirty="0" smtClean="0">
                <a:solidFill>
                  <a:schemeClr val="bg1"/>
                </a:solidFill>
              </a:rPr>
              <a:t>Back to Discovery (?)</a:t>
            </a:r>
          </a:p>
        </p:txBody>
      </p:sp>
      <p:pic>
        <p:nvPicPr>
          <p:cNvPr id="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783613"/>
            <a:ext cx="969034" cy="3707780"/>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764415"/>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3" name="Rectangle 12"/>
          <p:cNvSpPr/>
          <p:nvPr/>
        </p:nvSpPr>
        <p:spPr>
          <a:xfrm>
            <a:off x="2438400" y="3733800"/>
            <a:ext cx="41910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62200" y="5181600"/>
            <a:ext cx="4191000" cy="16764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9624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248400" y="48006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438400" y="4724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752600" y="48006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0" y="2348805"/>
            <a:ext cx="4800600" cy="1569660"/>
          </a:xfrm>
          <a:prstGeom prst="rect">
            <a:avLst/>
          </a:prstGeom>
          <a:noFill/>
        </p:spPr>
        <p:txBody>
          <a:bodyPr wrap="square" rtlCol="0">
            <a:spAutoFit/>
          </a:bodyPr>
          <a:lstStyle/>
          <a:p>
            <a:pPr algn="ctr"/>
            <a:r>
              <a:rPr lang="en-US" sz="4000" b="1" dirty="0" smtClean="0">
                <a:solidFill>
                  <a:schemeClr val="bg1"/>
                </a:solidFill>
              </a:rPr>
              <a:t>A+A</a:t>
            </a:r>
          </a:p>
          <a:p>
            <a:pPr algn="ctr"/>
            <a:r>
              <a:rPr lang="en-US" sz="2800" b="1" dirty="0" smtClean="0">
                <a:solidFill>
                  <a:schemeClr val="bg1"/>
                </a:solidFill>
                <a:sym typeface="Wingdings" pitchFamily="2" charset="2"/>
              </a:rPr>
              <a:t>Enough particles to equilibrate, QGP, collective motion</a:t>
            </a:r>
            <a:endParaRPr lang="en-US" sz="2800" b="1" dirty="0" smtClean="0">
              <a:solidFill>
                <a:schemeClr val="bg1"/>
              </a:solidFill>
            </a:endParaRPr>
          </a:p>
        </p:txBody>
      </p:sp>
      <p:sp>
        <p:nvSpPr>
          <p:cNvPr id="25" name="TextBox 24"/>
          <p:cNvSpPr txBox="1"/>
          <p:nvPr/>
        </p:nvSpPr>
        <p:spPr>
          <a:xfrm>
            <a:off x="2133600" y="5288340"/>
            <a:ext cx="4800600" cy="1569660"/>
          </a:xfrm>
          <a:prstGeom prst="rect">
            <a:avLst/>
          </a:prstGeom>
          <a:noFill/>
        </p:spPr>
        <p:txBody>
          <a:bodyPr wrap="square" rtlCol="0">
            <a:spAutoFit/>
          </a:bodyPr>
          <a:lstStyle/>
          <a:p>
            <a:pPr algn="ctr"/>
            <a:r>
              <a:rPr lang="en-US" sz="4000" b="1" dirty="0" err="1" smtClean="0">
                <a:solidFill>
                  <a:schemeClr val="bg1"/>
                </a:solidFill>
              </a:rPr>
              <a:t>p+A</a:t>
            </a:r>
            <a:endParaRPr lang="en-US" sz="4000" b="1" dirty="0" smtClean="0">
              <a:solidFill>
                <a:schemeClr val="bg1"/>
              </a:solidFill>
            </a:endParaRPr>
          </a:p>
          <a:p>
            <a:pPr algn="ctr"/>
            <a:r>
              <a:rPr lang="en-US" sz="2800" b="1" dirty="0" smtClean="0">
                <a:solidFill>
                  <a:schemeClr val="bg1"/>
                </a:solidFill>
                <a:sym typeface="Wingdings" pitchFamily="2" charset="2"/>
              </a:rPr>
              <a:t>Not enough particles to equilibrate, control experiment</a:t>
            </a:r>
            <a:endParaRPr lang="en-US" sz="2800"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http://up.colorado.edu/~nagle/HydroMovies/hydro_movie_156.gif"/>
          <p:cNvPicPr>
            <a:picLocks noChangeAspect="1" noChangeArrowheads="1" noCrop="1"/>
          </p:cNvPicPr>
          <p:nvPr/>
        </p:nvPicPr>
        <p:blipFill>
          <a:blip r:embed="rId2" cstate="print"/>
          <a:srcRect/>
          <a:stretch>
            <a:fillRect/>
          </a:stretch>
        </p:blipFill>
        <p:spPr bwMode="auto">
          <a:xfrm>
            <a:off x="5029200" y="0"/>
            <a:ext cx="3790950" cy="3206682"/>
          </a:xfrm>
          <a:prstGeom prst="rect">
            <a:avLst/>
          </a:prstGeom>
          <a:noFill/>
        </p:spPr>
      </p:pic>
      <p:pic>
        <p:nvPicPr>
          <p:cNvPr id="205825" name="Picture 1" descr="C:\NagleShare\RunningPlot\figure_ppb_scale2.15x63_03272014_cross70.png"/>
          <p:cNvPicPr>
            <a:picLocks noChangeAspect="1" noChangeArrowheads="1"/>
          </p:cNvPicPr>
          <p:nvPr/>
        </p:nvPicPr>
        <p:blipFill>
          <a:blip r:embed="rId3" cstate="print"/>
          <a:srcRect/>
          <a:stretch>
            <a:fillRect/>
          </a:stretch>
        </p:blipFill>
        <p:spPr bwMode="auto">
          <a:xfrm>
            <a:off x="0" y="3352800"/>
            <a:ext cx="4379927" cy="3505200"/>
          </a:xfrm>
          <a:prstGeom prst="rect">
            <a:avLst/>
          </a:prstGeom>
          <a:noFill/>
        </p:spPr>
      </p:pic>
      <p:pic>
        <p:nvPicPr>
          <p:cNvPr id="205826" name="Picture 2" descr="C:\NagleShare\RunningPlot\figure_dau_scale63_03262014.png"/>
          <p:cNvPicPr>
            <a:picLocks noChangeAspect="1" noChangeArrowheads="1"/>
          </p:cNvPicPr>
          <p:nvPr/>
        </p:nvPicPr>
        <p:blipFill>
          <a:blip r:embed="rId4" cstate="print"/>
          <a:srcRect/>
          <a:stretch>
            <a:fillRect/>
          </a:stretch>
        </p:blipFill>
        <p:spPr bwMode="auto">
          <a:xfrm>
            <a:off x="4876800" y="3352800"/>
            <a:ext cx="4267200" cy="3505200"/>
          </a:xfrm>
          <a:prstGeom prst="rect">
            <a:avLst/>
          </a:prstGeom>
          <a:noFill/>
        </p:spPr>
      </p:pic>
      <p:pic>
        <p:nvPicPr>
          <p:cNvPr id="205828" name="Picture 4" descr="http://inspirehep.net/record/1079938/files/phenixg.png"/>
          <p:cNvPicPr>
            <a:picLocks noChangeAspect="1" noChangeArrowheads="1"/>
          </p:cNvPicPr>
          <p:nvPr/>
        </p:nvPicPr>
        <p:blipFill>
          <a:blip r:embed="rId5" cstate="print"/>
          <a:srcRect l="27273" t="20915" r="50505" b="64706"/>
          <a:stretch>
            <a:fillRect/>
          </a:stretch>
        </p:blipFill>
        <p:spPr bwMode="auto">
          <a:xfrm>
            <a:off x="7543800" y="5715000"/>
            <a:ext cx="1066800" cy="533400"/>
          </a:xfrm>
          <a:prstGeom prst="rect">
            <a:avLst/>
          </a:prstGeom>
          <a:noFill/>
        </p:spPr>
      </p:pic>
      <p:pic>
        <p:nvPicPr>
          <p:cNvPr id="203778" name="Picture 2" descr="http://up.colorado.edu/~nagle/HydroMovies/hydro_movie_261.gif"/>
          <p:cNvPicPr>
            <a:picLocks noChangeAspect="1" noChangeArrowheads="1" noCrop="1"/>
          </p:cNvPicPr>
          <p:nvPr/>
        </p:nvPicPr>
        <p:blipFill>
          <a:blip r:embed="rId6" cstate="print"/>
          <a:srcRect/>
          <a:stretch>
            <a:fillRect/>
          </a:stretch>
        </p:blipFill>
        <p:spPr bwMode="auto">
          <a:xfrm>
            <a:off x="609600" y="0"/>
            <a:ext cx="3783523" cy="3200400"/>
          </a:xfrm>
          <a:prstGeom prst="rect">
            <a:avLst/>
          </a:prstGeom>
          <a:noFill/>
        </p:spPr>
      </p:pic>
      <p:sp>
        <p:nvSpPr>
          <p:cNvPr id="11" name="TextBox 10"/>
          <p:cNvSpPr txBox="1"/>
          <p:nvPr/>
        </p:nvSpPr>
        <p:spPr>
          <a:xfrm>
            <a:off x="762000" y="4114800"/>
            <a:ext cx="2024144" cy="707886"/>
          </a:xfrm>
          <a:prstGeom prst="rect">
            <a:avLst/>
          </a:prstGeom>
          <a:noFill/>
        </p:spPr>
        <p:txBody>
          <a:bodyPr wrap="none" rtlCol="0">
            <a:spAutoFit/>
          </a:bodyPr>
          <a:lstStyle/>
          <a:p>
            <a:r>
              <a:rPr lang="en-US" sz="2000" dirty="0" smtClean="0"/>
              <a:t>ALICE Experiment</a:t>
            </a:r>
          </a:p>
          <a:p>
            <a:r>
              <a:rPr lang="en-US" sz="2000" dirty="0" err="1" smtClean="0"/>
              <a:t>p+Pb</a:t>
            </a:r>
            <a:r>
              <a:rPr lang="en-US" sz="2000" dirty="0" smtClean="0"/>
              <a:t> @ LHC</a:t>
            </a:r>
          </a:p>
        </p:txBody>
      </p:sp>
      <p:sp>
        <p:nvSpPr>
          <p:cNvPr id="12" name="TextBox 11"/>
          <p:cNvSpPr txBox="1"/>
          <p:nvPr/>
        </p:nvSpPr>
        <p:spPr>
          <a:xfrm>
            <a:off x="5562600" y="4191000"/>
            <a:ext cx="1576072" cy="707886"/>
          </a:xfrm>
          <a:prstGeom prst="rect">
            <a:avLst/>
          </a:prstGeom>
          <a:noFill/>
        </p:spPr>
        <p:txBody>
          <a:bodyPr wrap="none" rtlCol="0">
            <a:spAutoFit/>
          </a:bodyPr>
          <a:lstStyle/>
          <a:p>
            <a:r>
              <a:rPr lang="en-US" sz="2000" dirty="0" smtClean="0"/>
              <a:t>PHENIX</a:t>
            </a:r>
          </a:p>
          <a:p>
            <a:r>
              <a:rPr lang="en-US" sz="2000" dirty="0" err="1" smtClean="0"/>
              <a:t>d+Au</a:t>
            </a:r>
            <a:r>
              <a:rPr lang="en-US" sz="2000" dirty="0" smtClean="0"/>
              <a:t> @ RHIC</a:t>
            </a:r>
          </a:p>
        </p:txBody>
      </p:sp>
      <p:sp>
        <p:nvSpPr>
          <p:cNvPr id="8" name="TextBox 7"/>
          <p:cNvSpPr txBox="1"/>
          <p:nvPr/>
        </p:nvSpPr>
        <p:spPr>
          <a:xfrm>
            <a:off x="1327539" y="1447800"/>
            <a:ext cx="6560130" cy="1754326"/>
          </a:xfrm>
          <a:prstGeom prst="rect">
            <a:avLst/>
          </a:prstGeom>
          <a:solidFill>
            <a:schemeClr val="bg1"/>
          </a:solidFill>
          <a:ln w="28575">
            <a:solidFill>
              <a:srgbClr val="FF0000"/>
            </a:solidFill>
          </a:ln>
        </p:spPr>
        <p:txBody>
          <a:bodyPr wrap="none" rtlCol="0">
            <a:spAutoFit/>
          </a:bodyPr>
          <a:lstStyle/>
          <a:p>
            <a:pPr algn="ctr"/>
            <a:r>
              <a:rPr lang="en-US" sz="3600" dirty="0" smtClean="0">
                <a:solidFill>
                  <a:srgbClr val="FF0000"/>
                </a:solidFill>
              </a:rPr>
              <a:t>Viscous Hydrodynamics + Cascade</a:t>
            </a:r>
          </a:p>
          <a:p>
            <a:pPr algn="ctr"/>
            <a:r>
              <a:rPr lang="en-US" sz="3600" dirty="0" smtClean="0">
                <a:solidFill>
                  <a:srgbClr val="FF0000"/>
                </a:solidFill>
              </a:rPr>
              <a:t>Similar Flow Fingerprint?</a:t>
            </a:r>
          </a:p>
          <a:p>
            <a:pPr algn="ctr"/>
            <a:r>
              <a:rPr lang="en-US" sz="3600" dirty="0" smtClean="0">
                <a:solidFill>
                  <a:srgbClr val="FF0000"/>
                </a:solidFill>
              </a:rPr>
              <a:t>Small QGP?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8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8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up.colorado.edu/~nagle/HydroMovies/hydro_movie_064.gif"/>
          <p:cNvPicPr>
            <a:picLocks noChangeAspect="1" noChangeArrowheads="1" noCrop="1"/>
          </p:cNvPicPr>
          <p:nvPr/>
        </p:nvPicPr>
        <p:blipFill>
          <a:blip r:embed="rId2" cstate="print"/>
          <a:srcRect/>
          <a:stretch>
            <a:fillRect/>
          </a:stretch>
        </p:blipFill>
        <p:spPr bwMode="auto">
          <a:xfrm>
            <a:off x="0" y="685800"/>
            <a:ext cx="5314950" cy="4495800"/>
          </a:xfrm>
          <a:prstGeom prst="rect">
            <a:avLst/>
          </a:prstGeom>
          <a:noFill/>
        </p:spPr>
      </p:pic>
      <p:pic>
        <p:nvPicPr>
          <p:cNvPr id="7" name="Picture 2"/>
          <p:cNvPicPr>
            <a:picLocks noChangeAspect="1" noChangeArrowheads="1"/>
          </p:cNvPicPr>
          <p:nvPr/>
        </p:nvPicPr>
        <p:blipFill>
          <a:blip r:embed="rId3" cstate="print"/>
          <a:srcRect/>
          <a:stretch>
            <a:fillRect/>
          </a:stretch>
        </p:blipFill>
        <p:spPr bwMode="auto">
          <a:xfrm>
            <a:off x="-1" y="4267200"/>
            <a:ext cx="9195145" cy="2590800"/>
          </a:xfrm>
          <a:prstGeom prst="rect">
            <a:avLst/>
          </a:prstGeom>
          <a:noFill/>
          <a:ln w="9525">
            <a:noFill/>
            <a:miter lim="800000"/>
            <a:headEnd/>
            <a:tailEnd/>
          </a:ln>
        </p:spPr>
      </p:pic>
      <p:sp>
        <p:nvSpPr>
          <p:cNvPr id="8" name="TextBox 7"/>
          <p:cNvSpPr txBox="1"/>
          <p:nvPr/>
        </p:nvSpPr>
        <p:spPr>
          <a:xfrm>
            <a:off x="2438400" y="-36731"/>
            <a:ext cx="4392293" cy="646331"/>
          </a:xfrm>
          <a:prstGeom prst="rect">
            <a:avLst/>
          </a:prstGeom>
          <a:noFill/>
        </p:spPr>
        <p:txBody>
          <a:bodyPr wrap="none" rtlCol="0">
            <a:spAutoFit/>
          </a:bodyPr>
          <a:lstStyle/>
          <a:p>
            <a:r>
              <a:rPr lang="en-US" sz="3600" u="sng" dirty="0" smtClean="0">
                <a:solidFill>
                  <a:schemeClr val="bg1"/>
                </a:solidFill>
              </a:rPr>
              <a:t>Geometry Engineering</a:t>
            </a:r>
          </a:p>
        </p:txBody>
      </p:sp>
      <p:sp>
        <p:nvSpPr>
          <p:cNvPr id="6" name="Rectangle 5"/>
          <p:cNvSpPr/>
          <p:nvPr/>
        </p:nvSpPr>
        <p:spPr>
          <a:xfrm>
            <a:off x="6019800" y="6595646"/>
            <a:ext cx="3242683" cy="338554"/>
          </a:xfrm>
          <a:prstGeom prst="rect">
            <a:avLst/>
          </a:prstGeom>
        </p:spPr>
        <p:txBody>
          <a:bodyPr wrap="none">
            <a:spAutoFit/>
          </a:bodyPr>
          <a:lstStyle/>
          <a:p>
            <a:r>
              <a:rPr lang="en-US" sz="1600" dirty="0" smtClean="0"/>
              <a:t>http://arxiv.org/abs/arXiv:1312.4565</a:t>
            </a:r>
            <a:endParaRPr lang="en-US" sz="1600" dirty="0"/>
          </a:p>
        </p:txBody>
      </p:sp>
      <p:sp>
        <p:nvSpPr>
          <p:cNvPr id="9" name="TextBox 8"/>
          <p:cNvSpPr txBox="1"/>
          <p:nvPr/>
        </p:nvSpPr>
        <p:spPr>
          <a:xfrm>
            <a:off x="5562600" y="685800"/>
            <a:ext cx="3429000" cy="3539430"/>
          </a:xfrm>
          <a:prstGeom prst="rect">
            <a:avLst/>
          </a:prstGeom>
          <a:noFill/>
        </p:spPr>
        <p:txBody>
          <a:bodyPr wrap="square" rtlCol="0">
            <a:spAutoFit/>
          </a:bodyPr>
          <a:lstStyle/>
          <a:p>
            <a:pPr algn="ctr"/>
            <a:r>
              <a:rPr lang="en-US" sz="2800" dirty="0" smtClean="0">
                <a:solidFill>
                  <a:schemeClr val="bg1"/>
                </a:solidFill>
              </a:rPr>
              <a:t>Proposal to run “triangular” system </a:t>
            </a:r>
          </a:p>
          <a:p>
            <a:pPr algn="ctr"/>
            <a:r>
              <a:rPr lang="en-US" sz="2800" dirty="0" smtClean="0">
                <a:solidFill>
                  <a:schemeClr val="bg1"/>
                </a:solidFill>
              </a:rPr>
              <a:t>at RHIC</a:t>
            </a:r>
          </a:p>
          <a:p>
            <a:pPr algn="ctr"/>
            <a:endParaRPr lang="en-US" sz="2800" dirty="0" smtClean="0">
              <a:solidFill>
                <a:schemeClr val="bg1"/>
              </a:solidFill>
            </a:endParaRPr>
          </a:p>
          <a:p>
            <a:pPr algn="ctr"/>
            <a:r>
              <a:rPr lang="en-US" sz="2800" dirty="0" smtClean="0">
                <a:solidFill>
                  <a:schemeClr val="bg1"/>
                </a:solidFill>
              </a:rPr>
              <a:t>Small systems challenge our picture of required time and size scales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fld id="{C5185166-576F-49AB-8769-CF0C2E79270A}" type="slidenum">
              <a:rPr lang="en-US"/>
              <a:pPr/>
              <a:t>26</a:t>
            </a:fld>
            <a:endParaRPr lang="en-US"/>
          </a:p>
        </p:txBody>
      </p:sp>
      <p:sp>
        <p:nvSpPr>
          <p:cNvPr id="419860" name="Rectangle 20"/>
          <p:cNvSpPr>
            <a:spLocks noChangeArrowheads="1"/>
          </p:cNvSpPr>
          <p:nvPr/>
        </p:nvSpPr>
        <p:spPr bwMode="auto">
          <a:xfrm>
            <a:off x="0" y="3810000"/>
            <a:ext cx="9144000" cy="1981200"/>
          </a:xfrm>
          <a:prstGeom prst="rect">
            <a:avLst/>
          </a:prstGeom>
          <a:solidFill>
            <a:schemeClr val="bg1"/>
          </a:solidFill>
          <a:ln w="9525" algn="ctr">
            <a:noFill/>
            <a:miter lim="800000"/>
            <a:headEnd/>
            <a:tailEnd/>
          </a:ln>
          <a:effectLst/>
        </p:spPr>
        <p:txBody>
          <a:bodyPr anchor="ctr">
            <a:spAutoFit/>
          </a:bodyPr>
          <a:lstStyle/>
          <a:p>
            <a:endParaRPr lang="en-US"/>
          </a:p>
        </p:txBody>
      </p:sp>
      <p:pic>
        <p:nvPicPr>
          <p:cNvPr id="419845" name="Picture 5"/>
          <p:cNvPicPr>
            <a:picLocks noChangeAspect="1" noChangeArrowheads="1"/>
          </p:cNvPicPr>
          <p:nvPr/>
        </p:nvPicPr>
        <p:blipFill>
          <a:blip r:embed="rId2" cstate="print"/>
          <a:srcRect/>
          <a:stretch>
            <a:fillRect/>
          </a:stretch>
        </p:blipFill>
        <p:spPr bwMode="auto">
          <a:xfrm>
            <a:off x="5362575" y="1524000"/>
            <a:ext cx="3552825" cy="1906588"/>
          </a:xfrm>
          <a:prstGeom prst="rect">
            <a:avLst/>
          </a:prstGeom>
          <a:noFill/>
          <a:ln w="9525" algn="ctr">
            <a:noFill/>
            <a:miter lim="800000"/>
            <a:headEnd/>
            <a:tailEnd/>
          </a:ln>
          <a:effectLst/>
        </p:spPr>
      </p:pic>
      <p:sp>
        <p:nvSpPr>
          <p:cNvPr id="419846" name="Text Box 6"/>
          <p:cNvSpPr txBox="1">
            <a:spLocks noChangeArrowheads="1"/>
          </p:cNvSpPr>
          <p:nvPr/>
        </p:nvSpPr>
        <p:spPr bwMode="auto">
          <a:xfrm>
            <a:off x="152400" y="104775"/>
            <a:ext cx="4876800" cy="2000548"/>
          </a:xfrm>
          <a:prstGeom prst="rect">
            <a:avLst/>
          </a:prstGeom>
          <a:noFill/>
          <a:ln w="9525" algn="ctr">
            <a:noFill/>
            <a:miter lim="800000"/>
            <a:headEnd/>
            <a:tailEnd/>
          </a:ln>
          <a:effectLst/>
        </p:spPr>
        <p:txBody>
          <a:bodyPr>
            <a:spAutoFit/>
          </a:bodyPr>
          <a:lstStyle/>
          <a:p>
            <a:r>
              <a:rPr lang="en-US" sz="2800" u="sng" dirty="0">
                <a:solidFill>
                  <a:srgbClr val="FFFF66"/>
                </a:solidFill>
              </a:rPr>
              <a:t>Alternative </a:t>
            </a:r>
            <a:r>
              <a:rPr lang="en-US" sz="2800" u="sng" dirty="0" smtClean="0">
                <a:solidFill>
                  <a:srgbClr val="FFFF66"/>
                </a:solidFill>
              </a:rPr>
              <a:t>Fluid Probe:</a:t>
            </a:r>
            <a:endParaRPr lang="en-US" sz="2800" u="sng" dirty="0">
              <a:solidFill>
                <a:srgbClr val="FFFF66"/>
              </a:solidFill>
            </a:endParaRPr>
          </a:p>
          <a:p>
            <a:r>
              <a:rPr lang="en-US" sz="1200" dirty="0">
                <a:solidFill>
                  <a:srgbClr val="FFFF66"/>
                </a:solidFill>
              </a:rPr>
              <a:t> </a:t>
            </a:r>
          </a:p>
          <a:p>
            <a:r>
              <a:rPr lang="en-US" sz="2800" dirty="0">
                <a:solidFill>
                  <a:srgbClr val="FFFF66"/>
                </a:solidFill>
              </a:rPr>
              <a:t>Put a pebble in the stream</a:t>
            </a:r>
          </a:p>
          <a:p>
            <a:r>
              <a:rPr lang="en-US" sz="2800" dirty="0">
                <a:solidFill>
                  <a:srgbClr val="FFFF66"/>
                </a:solidFill>
              </a:rPr>
              <a:t>and watch something out of equilibrium then equilibrate.</a:t>
            </a:r>
          </a:p>
        </p:txBody>
      </p:sp>
      <p:sp>
        <p:nvSpPr>
          <p:cNvPr id="419847" name="Text Box 7"/>
          <p:cNvSpPr txBox="1">
            <a:spLocks noChangeArrowheads="1"/>
          </p:cNvSpPr>
          <p:nvPr/>
        </p:nvSpPr>
        <p:spPr bwMode="auto">
          <a:xfrm>
            <a:off x="1770063" y="2514600"/>
            <a:ext cx="2165978" cy="523220"/>
          </a:xfrm>
          <a:prstGeom prst="rect">
            <a:avLst/>
          </a:prstGeom>
          <a:solidFill>
            <a:schemeClr val="tx1"/>
          </a:solidFill>
          <a:ln w="9525" algn="ctr">
            <a:solidFill>
              <a:schemeClr val="folHlink"/>
            </a:solidFill>
            <a:miter lim="800000"/>
            <a:headEnd/>
            <a:tailEnd/>
          </a:ln>
          <a:effectLst/>
        </p:spPr>
        <p:txBody>
          <a:bodyPr wrap="none">
            <a:spAutoFit/>
          </a:bodyPr>
          <a:lstStyle/>
          <a:p>
            <a:r>
              <a:rPr lang="en-US" sz="2800" b="1">
                <a:solidFill>
                  <a:srgbClr val="99FF33"/>
                </a:solidFill>
              </a:rPr>
              <a:t>Charm Quark</a:t>
            </a:r>
          </a:p>
        </p:txBody>
      </p:sp>
      <p:sp>
        <p:nvSpPr>
          <p:cNvPr id="419849" name="Line 9"/>
          <p:cNvSpPr>
            <a:spLocks noChangeShapeType="1"/>
          </p:cNvSpPr>
          <p:nvPr/>
        </p:nvSpPr>
        <p:spPr bwMode="auto">
          <a:xfrm flipV="1">
            <a:off x="3886200" y="2516188"/>
            <a:ext cx="2819400" cy="227012"/>
          </a:xfrm>
          <a:prstGeom prst="line">
            <a:avLst/>
          </a:prstGeom>
          <a:noFill/>
          <a:ln w="57150">
            <a:solidFill>
              <a:srgbClr val="99FF33"/>
            </a:solidFill>
            <a:round/>
            <a:headEnd/>
            <a:tailEnd type="triangle" w="med" len="med"/>
          </a:ln>
          <a:effectLst/>
        </p:spPr>
        <p:txBody>
          <a:bodyPr>
            <a:spAutoFit/>
          </a:bodyPr>
          <a:lstStyle/>
          <a:p>
            <a:endParaRPr lang="en-US"/>
          </a:p>
        </p:txBody>
      </p:sp>
      <p:sp>
        <p:nvSpPr>
          <p:cNvPr id="419850" name="Line 10"/>
          <p:cNvSpPr>
            <a:spLocks noChangeShapeType="1"/>
          </p:cNvSpPr>
          <p:nvPr/>
        </p:nvSpPr>
        <p:spPr bwMode="auto">
          <a:xfrm flipV="1">
            <a:off x="4495800" y="2743200"/>
            <a:ext cx="1295400" cy="533400"/>
          </a:xfrm>
          <a:prstGeom prst="line">
            <a:avLst/>
          </a:prstGeom>
          <a:noFill/>
          <a:ln w="57150">
            <a:solidFill>
              <a:srgbClr val="FF0000"/>
            </a:solidFill>
            <a:round/>
            <a:headEnd/>
            <a:tailEnd type="triangle" w="med" len="med"/>
          </a:ln>
          <a:effectLst/>
        </p:spPr>
        <p:txBody>
          <a:bodyPr>
            <a:spAutoFit/>
          </a:bodyPr>
          <a:lstStyle/>
          <a:p>
            <a:endParaRPr lang="en-US"/>
          </a:p>
        </p:txBody>
      </p:sp>
      <p:sp>
        <p:nvSpPr>
          <p:cNvPr id="419851" name="Text Box 11"/>
          <p:cNvSpPr txBox="1">
            <a:spLocks noChangeArrowheads="1"/>
          </p:cNvSpPr>
          <p:nvPr/>
        </p:nvSpPr>
        <p:spPr bwMode="auto">
          <a:xfrm>
            <a:off x="6102350" y="2851150"/>
            <a:ext cx="2889250" cy="579438"/>
          </a:xfrm>
          <a:prstGeom prst="rect">
            <a:avLst/>
          </a:prstGeom>
          <a:noFill/>
          <a:ln w="9525" algn="ctr">
            <a:noFill/>
            <a:miter lim="800000"/>
            <a:headEnd/>
            <a:tailEnd/>
          </a:ln>
          <a:effectLst/>
        </p:spPr>
        <p:txBody>
          <a:bodyPr wrap="none">
            <a:spAutoFit/>
          </a:bodyPr>
          <a:lstStyle/>
          <a:p>
            <a:r>
              <a:rPr lang="en-US" sz="3200" b="1">
                <a:solidFill>
                  <a:schemeClr val="tx1"/>
                </a:solidFill>
              </a:rPr>
              <a:t>Perfect Fluid?</a:t>
            </a:r>
          </a:p>
        </p:txBody>
      </p:sp>
      <p:sp>
        <p:nvSpPr>
          <p:cNvPr id="419856" name="Text Box 16"/>
          <p:cNvSpPr txBox="1">
            <a:spLocks noChangeArrowheads="1"/>
          </p:cNvSpPr>
          <p:nvPr/>
        </p:nvSpPr>
        <p:spPr bwMode="auto">
          <a:xfrm>
            <a:off x="1447800" y="4038600"/>
            <a:ext cx="6161088" cy="579438"/>
          </a:xfrm>
          <a:prstGeom prst="rect">
            <a:avLst/>
          </a:prstGeom>
          <a:noFill/>
          <a:ln w="9525" algn="ctr">
            <a:noFill/>
            <a:miter lim="800000"/>
            <a:headEnd/>
            <a:tailEnd/>
          </a:ln>
          <a:effectLst/>
        </p:spPr>
        <p:txBody>
          <a:bodyPr wrap="none">
            <a:spAutoFit/>
          </a:bodyPr>
          <a:lstStyle/>
          <a:p>
            <a:r>
              <a:rPr lang="en-US" sz="3200" u="sng">
                <a:solidFill>
                  <a:schemeClr val="tx1"/>
                </a:solidFill>
              </a:rPr>
              <a:t>“Does the Charm Flow at RHIC?”</a:t>
            </a:r>
          </a:p>
        </p:txBody>
      </p:sp>
      <p:pic>
        <p:nvPicPr>
          <p:cNvPr id="419857" name="Picture 17"/>
          <p:cNvPicPr>
            <a:picLocks noChangeAspect="1" noChangeArrowheads="1"/>
          </p:cNvPicPr>
          <p:nvPr/>
        </p:nvPicPr>
        <p:blipFill>
          <a:blip r:embed="rId3" cstate="print"/>
          <a:srcRect l="14285" t="24814" r="25143" b="67185"/>
          <a:stretch>
            <a:fillRect/>
          </a:stretch>
        </p:blipFill>
        <p:spPr bwMode="auto">
          <a:xfrm>
            <a:off x="152400" y="4694238"/>
            <a:ext cx="8763000" cy="868362"/>
          </a:xfrm>
          <a:prstGeom prst="rect">
            <a:avLst/>
          </a:prstGeom>
          <a:noFill/>
          <a:ln w="9525" algn="ctr">
            <a:noFill/>
            <a:miter lim="800000"/>
            <a:headEnd/>
            <a:tailEnd/>
          </a:ln>
          <a:effectLst/>
        </p:spPr>
      </p:pic>
      <p:sp>
        <p:nvSpPr>
          <p:cNvPr id="419858" name="Line 18"/>
          <p:cNvSpPr>
            <a:spLocks noChangeShapeType="1"/>
          </p:cNvSpPr>
          <p:nvPr/>
        </p:nvSpPr>
        <p:spPr bwMode="auto">
          <a:xfrm>
            <a:off x="0" y="39624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419859" name="Text Box 19"/>
          <p:cNvSpPr txBox="1">
            <a:spLocks noChangeArrowheads="1"/>
          </p:cNvSpPr>
          <p:nvPr/>
        </p:nvSpPr>
        <p:spPr bwMode="auto">
          <a:xfrm>
            <a:off x="892014" y="6106180"/>
            <a:ext cx="7337586" cy="523220"/>
          </a:xfrm>
          <a:prstGeom prst="rect">
            <a:avLst/>
          </a:prstGeom>
          <a:noFill/>
          <a:ln w="9525" algn="ctr">
            <a:noFill/>
            <a:miter lim="800000"/>
            <a:headEnd/>
            <a:tailEnd/>
          </a:ln>
          <a:effectLst/>
        </p:spPr>
        <p:txBody>
          <a:bodyPr wrap="none">
            <a:spAutoFit/>
          </a:bodyPr>
          <a:lstStyle/>
          <a:p>
            <a:r>
              <a:rPr lang="en-US" sz="2800" i="1" dirty="0">
                <a:solidFill>
                  <a:srgbClr val="FFFF00"/>
                </a:solidFill>
              </a:rPr>
              <a:t>At the time, many said this idea was “ridiculous</a:t>
            </a:r>
            <a:r>
              <a:rPr lang="en-US" sz="2800" i="1" dirty="0" smtClean="0">
                <a:solidFill>
                  <a:srgbClr val="FFFF00"/>
                </a:solidFill>
              </a:rPr>
              <a:t>”. </a:t>
            </a:r>
          </a:p>
        </p:txBody>
      </p:sp>
      <p:sp>
        <p:nvSpPr>
          <p:cNvPr id="419848" name="Text Box 8"/>
          <p:cNvSpPr txBox="1">
            <a:spLocks noChangeArrowheads="1"/>
          </p:cNvSpPr>
          <p:nvPr/>
        </p:nvSpPr>
        <p:spPr bwMode="auto">
          <a:xfrm>
            <a:off x="2362200" y="3048000"/>
            <a:ext cx="2233304" cy="523220"/>
          </a:xfrm>
          <a:prstGeom prst="rect">
            <a:avLst/>
          </a:prstGeom>
          <a:solidFill>
            <a:schemeClr val="tx1"/>
          </a:solidFill>
          <a:ln w="9525" algn="ctr">
            <a:solidFill>
              <a:srgbClr val="FF0000"/>
            </a:solidFill>
            <a:miter lim="800000"/>
            <a:headEnd/>
            <a:tailEnd/>
          </a:ln>
          <a:effectLst/>
        </p:spPr>
        <p:txBody>
          <a:bodyPr wrap="none">
            <a:spAutoFit/>
          </a:bodyPr>
          <a:lstStyle/>
          <a:p>
            <a:r>
              <a:rPr lang="en-US" sz="2800" b="1">
                <a:solidFill>
                  <a:srgbClr val="FF0000"/>
                </a:solidFill>
              </a:rPr>
              <a:t>Beauty Quark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8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8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98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98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98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98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98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9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0" grpId="0" animBg="1"/>
      <p:bldP spid="419847" grpId="0" animBg="1"/>
      <p:bldP spid="419849" grpId="0" animBg="1"/>
      <p:bldP spid="419850" grpId="0" animBg="1"/>
      <p:bldP spid="419851" grpId="0"/>
      <p:bldP spid="419856" grpId="0"/>
      <p:bldP spid="419858" grpId="0" animBg="1"/>
      <p:bldP spid="419859" grpId="0"/>
      <p:bldP spid="4198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ovie_charmflow.gif"/>
          <p:cNvPicPr>
            <a:picLocks noChangeAspect="1"/>
          </p:cNvPicPr>
          <p:nvPr/>
        </p:nvPicPr>
        <p:blipFill>
          <a:blip r:embed="rId2" cstate="print"/>
          <a:stretch>
            <a:fillRect/>
          </a:stretch>
        </p:blipFill>
        <p:spPr>
          <a:xfrm>
            <a:off x="4648200" y="2286001"/>
            <a:ext cx="14699228" cy="4572000"/>
          </a:xfrm>
          <a:prstGeom prst="rect">
            <a:avLst/>
          </a:prstGeom>
        </p:spPr>
      </p:pic>
      <p:sp>
        <p:nvSpPr>
          <p:cNvPr id="16" name="TextBox 15"/>
          <p:cNvSpPr txBox="1"/>
          <p:nvPr/>
        </p:nvSpPr>
        <p:spPr>
          <a:xfrm>
            <a:off x="5525257" y="76200"/>
            <a:ext cx="3313944" cy="2031325"/>
          </a:xfrm>
          <a:prstGeom prst="rect">
            <a:avLst/>
          </a:prstGeom>
          <a:noFill/>
        </p:spPr>
        <p:txBody>
          <a:bodyPr wrap="square" rtlCol="0">
            <a:spAutoFit/>
          </a:bodyPr>
          <a:lstStyle/>
          <a:p>
            <a:pPr algn="ctr"/>
            <a:r>
              <a:rPr lang="en-US" sz="2800" dirty="0" smtClean="0">
                <a:solidFill>
                  <a:schemeClr val="bg1"/>
                </a:solidFill>
              </a:rPr>
              <a:t>Ratio </a:t>
            </a:r>
            <a:r>
              <a:rPr lang="en-US" sz="2800" dirty="0" err="1" smtClean="0">
                <a:solidFill>
                  <a:schemeClr val="bg1"/>
                </a:solidFill>
              </a:rPr>
              <a:t>Au+Au</a:t>
            </a:r>
            <a:r>
              <a:rPr lang="en-US" sz="2800" dirty="0" smtClean="0">
                <a:solidFill>
                  <a:schemeClr val="bg1"/>
                </a:solidFill>
              </a:rPr>
              <a:t> / </a:t>
            </a:r>
            <a:r>
              <a:rPr lang="en-US" sz="2800" dirty="0" err="1" smtClean="0">
                <a:solidFill>
                  <a:schemeClr val="bg1"/>
                </a:solidFill>
              </a:rPr>
              <a:t>p+p</a:t>
            </a:r>
            <a:endParaRPr lang="en-US" sz="2800" dirty="0" smtClean="0">
              <a:solidFill>
                <a:schemeClr val="bg1"/>
              </a:solidFill>
            </a:endParaRPr>
          </a:p>
          <a:p>
            <a:pPr algn="ctr"/>
            <a:endParaRPr lang="en-US" sz="1400" dirty="0" smtClean="0">
              <a:solidFill>
                <a:schemeClr val="bg1"/>
              </a:solidFill>
            </a:endParaRPr>
          </a:p>
          <a:p>
            <a:pPr algn="ctr"/>
            <a:r>
              <a:rPr lang="en-US" sz="2800" dirty="0" smtClean="0">
                <a:solidFill>
                  <a:schemeClr val="bg1"/>
                </a:solidFill>
              </a:rPr>
              <a:t>Charm quarks pushed out by blast wave of fluid</a:t>
            </a:r>
          </a:p>
        </p:txBody>
      </p:sp>
      <p:grpSp>
        <p:nvGrpSpPr>
          <p:cNvPr id="17" name="Group 16"/>
          <p:cNvGrpSpPr/>
          <p:nvPr/>
        </p:nvGrpSpPr>
        <p:grpSpPr>
          <a:xfrm>
            <a:off x="0" y="0"/>
            <a:ext cx="5029200" cy="3733800"/>
            <a:chOff x="4800600" y="0"/>
            <a:chExt cx="6248400" cy="4928862"/>
          </a:xfrm>
        </p:grpSpPr>
        <p:pic>
          <p:nvPicPr>
            <p:cNvPr id="18" name="Picture 1"/>
            <p:cNvPicPr>
              <a:picLocks noChangeAspect="1" noChangeArrowheads="1"/>
            </p:cNvPicPr>
            <p:nvPr/>
          </p:nvPicPr>
          <p:blipFill>
            <a:blip r:embed="rId3" cstate="print">
              <a:clrChange>
                <a:clrFrom>
                  <a:srgbClr val="FF0000"/>
                </a:clrFrom>
                <a:clrTo>
                  <a:srgbClr val="FF0000">
                    <a:alpha val="0"/>
                  </a:srgbClr>
                </a:clrTo>
              </a:clrChange>
            </a:blip>
            <a:srcRect/>
            <a:stretch>
              <a:fillRect/>
            </a:stretch>
          </p:blipFill>
          <p:spPr bwMode="auto">
            <a:xfrm>
              <a:off x="4800600" y="0"/>
              <a:ext cx="6248400" cy="4928862"/>
            </a:xfrm>
            <a:prstGeom prst="rect">
              <a:avLst/>
            </a:prstGeom>
            <a:noFill/>
            <a:ln w="9525">
              <a:noFill/>
              <a:miter lim="800000"/>
              <a:headEnd/>
              <a:tailEnd/>
            </a:ln>
          </p:spPr>
        </p:pic>
        <p:sp>
          <p:nvSpPr>
            <p:cNvPr id="19" name="Rectangle 18"/>
            <p:cNvSpPr/>
            <p:nvPr/>
          </p:nvSpPr>
          <p:spPr>
            <a:xfrm>
              <a:off x="9144000" y="2209800"/>
              <a:ext cx="16002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620000" y="1295400"/>
              <a:ext cx="2057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515600" y="2895600"/>
              <a:ext cx="381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96000" y="2590800"/>
              <a:ext cx="1219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610600">
              <a:off x="6307591" y="2199801"/>
              <a:ext cx="1219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9610600">
              <a:off x="7434344" y="1550384"/>
              <a:ext cx="901995" cy="15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rot="19610600">
              <a:off x="5830648" y="2534490"/>
              <a:ext cx="149704" cy="188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677400" y="8382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nim.gif"/>
          <p:cNvPicPr>
            <a:picLocks noChangeAspect="1"/>
          </p:cNvPicPr>
          <p:nvPr/>
        </p:nvPicPr>
        <p:blipFill>
          <a:blip r:embed="rId4" cstate="print"/>
          <a:stretch>
            <a:fillRect/>
          </a:stretch>
        </p:blipFill>
        <p:spPr>
          <a:xfrm>
            <a:off x="0" y="2144663"/>
            <a:ext cx="4953000" cy="4713337"/>
          </a:xfrm>
          <a:prstGeom prst="rect">
            <a:avLst/>
          </a:prstGeom>
        </p:spPr>
      </p:pic>
      <p:sp>
        <p:nvSpPr>
          <p:cNvPr id="27" name="TextBox 26"/>
          <p:cNvSpPr txBox="1"/>
          <p:nvPr/>
        </p:nvSpPr>
        <p:spPr>
          <a:xfrm>
            <a:off x="2286000" y="914400"/>
            <a:ext cx="2520690" cy="400110"/>
          </a:xfrm>
          <a:prstGeom prst="rect">
            <a:avLst/>
          </a:prstGeom>
          <a:noFill/>
        </p:spPr>
        <p:txBody>
          <a:bodyPr wrap="none" rtlCol="0">
            <a:spAutoFit/>
          </a:bodyPr>
          <a:lstStyle/>
          <a:p>
            <a:r>
              <a:rPr lang="en-US" sz="2000" b="1" dirty="0" smtClean="0">
                <a:solidFill>
                  <a:schemeClr val="tx2"/>
                </a:solidFill>
              </a:rPr>
              <a:t>Decade old prediction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752600" y="914400"/>
            <a:ext cx="5638800" cy="4495800"/>
            <a:chOff x="762000" y="685800"/>
            <a:chExt cx="7543800" cy="6553200"/>
          </a:xfrm>
        </p:grpSpPr>
        <p:pic>
          <p:nvPicPr>
            <p:cNvPr id="5" name="Picture 4" descr="lumpy_wBoxSmoothing"/>
            <p:cNvPicPr>
              <a:picLocks noChangeAspect="1" noChangeArrowheads="1"/>
            </p:cNvPicPr>
            <p:nvPr/>
          </p:nvPicPr>
          <p:blipFill>
            <a:blip r:embed="rId2" cstate="print"/>
            <a:srcRect/>
            <a:stretch>
              <a:fillRect/>
            </a:stretch>
          </p:blipFill>
          <p:spPr bwMode="auto">
            <a:xfrm>
              <a:off x="762000" y="685800"/>
              <a:ext cx="7543800" cy="6553200"/>
            </a:xfrm>
            <a:prstGeom prst="rect">
              <a:avLst/>
            </a:prstGeom>
            <a:noFill/>
          </p:spPr>
        </p:pic>
        <p:sp>
          <p:nvSpPr>
            <p:cNvPr id="6" name="Oval 5"/>
            <p:cNvSpPr>
              <a:spLocks noChangeArrowheads="1"/>
            </p:cNvSpPr>
            <p:nvPr/>
          </p:nvSpPr>
          <p:spPr bwMode="auto">
            <a:xfrm>
              <a:off x="448615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6"/>
            <p:cNvSpPr>
              <a:spLocks noChangeArrowheads="1"/>
            </p:cNvSpPr>
            <p:nvPr/>
          </p:nvSpPr>
          <p:spPr bwMode="auto">
            <a:xfrm>
              <a:off x="4677137" y="46752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7"/>
            <p:cNvSpPr>
              <a:spLocks noChangeArrowheads="1"/>
            </p:cNvSpPr>
            <p:nvPr/>
          </p:nvSpPr>
          <p:spPr bwMode="auto">
            <a:xfrm>
              <a:off x="4677137" y="44935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8"/>
            <p:cNvSpPr>
              <a:spLocks noChangeArrowheads="1"/>
            </p:cNvSpPr>
            <p:nvPr/>
          </p:nvSpPr>
          <p:spPr bwMode="auto">
            <a:xfrm>
              <a:off x="4295172"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9"/>
            <p:cNvSpPr>
              <a:spLocks noChangeArrowheads="1"/>
            </p:cNvSpPr>
            <p:nvPr/>
          </p:nvSpPr>
          <p:spPr bwMode="auto">
            <a:xfrm>
              <a:off x="439066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0"/>
            <p:cNvSpPr>
              <a:spLocks noChangeArrowheads="1"/>
            </p:cNvSpPr>
            <p:nvPr/>
          </p:nvSpPr>
          <p:spPr bwMode="auto">
            <a:xfrm>
              <a:off x="4295172"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1"/>
            <p:cNvSpPr>
              <a:spLocks noChangeArrowheads="1"/>
            </p:cNvSpPr>
            <p:nvPr/>
          </p:nvSpPr>
          <p:spPr bwMode="auto">
            <a:xfrm>
              <a:off x="448615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2"/>
            <p:cNvSpPr>
              <a:spLocks noChangeArrowheads="1"/>
            </p:cNvSpPr>
            <p:nvPr/>
          </p:nvSpPr>
          <p:spPr bwMode="auto">
            <a:xfrm>
              <a:off x="4868119"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3"/>
            <p:cNvSpPr>
              <a:spLocks noChangeArrowheads="1"/>
            </p:cNvSpPr>
            <p:nvPr/>
          </p:nvSpPr>
          <p:spPr bwMode="auto">
            <a:xfrm>
              <a:off x="4868119"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4"/>
            <p:cNvSpPr>
              <a:spLocks noChangeArrowheads="1"/>
            </p:cNvSpPr>
            <p:nvPr/>
          </p:nvSpPr>
          <p:spPr bwMode="auto">
            <a:xfrm>
              <a:off x="4581646" y="27666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5"/>
            <p:cNvSpPr>
              <a:spLocks noChangeArrowheads="1"/>
            </p:cNvSpPr>
            <p:nvPr/>
          </p:nvSpPr>
          <p:spPr bwMode="auto">
            <a:xfrm>
              <a:off x="4199681"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6"/>
            <p:cNvSpPr>
              <a:spLocks noChangeArrowheads="1"/>
            </p:cNvSpPr>
            <p:nvPr/>
          </p:nvSpPr>
          <p:spPr bwMode="auto">
            <a:xfrm>
              <a:off x="3817716"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7"/>
            <p:cNvSpPr>
              <a:spLocks noChangeArrowheads="1"/>
            </p:cNvSpPr>
            <p:nvPr/>
          </p:nvSpPr>
          <p:spPr bwMode="auto">
            <a:xfrm>
              <a:off x="3531243"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3531243"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3722225"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3435752" y="26758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3244770"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3244770"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3435752"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3817716"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3913208"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381771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3722225"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3722225"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353124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362673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3722225"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353124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3626734"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362673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3722225" y="49479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3817716" y="48570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4008699"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3722225" y="46847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3817716"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4008699"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4199681"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4199681"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439066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4486154"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4295172"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4104190" y="30393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4104190"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4295172" y="35051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458164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4772628" y="37323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4677137"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4104190"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4295172"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4104190"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3913208"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3913208"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4199681"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4295172"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4008699"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4295172"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Oval 61"/>
            <p:cNvSpPr>
              <a:spLocks noChangeArrowheads="1"/>
            </p:cNvSpPr>
            <p:nvPr/>
          </p:nvSpPr>
          <p:spPr bwMode="auto">
            <a:xfrm>
              <a:off x="4295172"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grpSp>
      <p:pic>
        <p:nvPicPr>
          <p:cNvPr id="63" name="Picture 62"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3351261">
            <a:off x="3289776" y="1695989"/>
            <a:ext cx="2696586" cy="2566106"/>
          </a:xfrm>
          <a:prstGeom prst="rect">
            <a:avLst/>
          </a:prstGeom>
        </p:spPr>
      </p:pic>
      <p:pic>
        <p:nvPicPr>
          <p:cNvPr id="64" name="Picture 63"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14205456">
            <a:off x="2826111" y="1995752"/>
            <a:ext cx="2696586" cy="2566106"/>
          </a:xfrm>
          <a:prstGeom prst="rect">
            <a:avLst/>
          </a:prstGeom>
        </p:spPr>
      </p:pic>
      <p:pic>
        <p:nvPicPr>
          <p:cNvPr id="65" name="Picture 2"/>
          <p:cNvPicPr>
            <a:picLocks noChangeAspect="1" noChangeArrowheads="1"/>
          </p:cNvPicPr>
          <p:nvPr/>
        </p:nvPicPr>
        <p:blipFill>
          <a:blip r:embed="rId4" cstate="print"/>
          <a:srcRect l="26940" t="13542" r="26794" b="20833"/>
          <a:stretch>
            <a:fillRect/>
          </a:stretch>
        </p:blipFill>
        <p:spPr bwMode="auto">
          <a:xfrm>
            <a:off x="1600200" y="838200"/>
            <a:ext cx="6019800" cy="4800600"/>
          </a:xfrm>
          <a:prstGeom prst="rect">
            <a:avLst/>
          </a:prstGeom>
          <a:noFill/>
          <a:ln w="9525">
            <a:noFill/>
            <a:miter lim="800000"/>
            <a:headEnd/>
            <a:tailEnd/>
          </a:ln>
        </p:spPr>
      </p:pic>
      <p:sp>
        <p:nvSpPr>
          <p:cNvPr id="66" name="TextBox 65"/>
          <p:cNvSpPr txBox="1"/>
          <p:nvPr/>
        </p:nvSpPr>
        <p:spPr>
          <a:xfrm>
            <a:off x="1676400" y="39469"/>
            <a:ext cx="5826595" cy="646331"/>
          </a:xfrm>
          <a:prstGeom prst="rect">
            <a:avLst/>
          </a:prstGeom>
          <a:noFill/>
        </p:spPr>
        <p:txBody>
          <a:bodyPr wrap="none" rtlCol="0">
            <a:spAutoFit/>
          </a:bodyPr>
          <a:lstStyle/>
          <a:p>
            <a:r>
              <a:rPr lang="en-US" sz="3600" u="sng" dirty="0" smtClean="0">
                <a:solidFill>
                  <a:schemeClr val="bg1"/>
                </a:solidFill>
              </a:rPr>
              <a:t>Answering the Why and How?</a:t>
            </a:r>
            <a:endParaRPr lang="en-US" sz="3600" u="sng" dirty="0">
              <a:solidFill>
                <a:schemeClr val="bg1"/>
              </a:solidFill>
            </a:endParaRPr>
          </a:p>
        </p:txBody>
      </p:sp>
      <p:sp>
        <p:nvSpPr>
          <p:cNvPr id="67" name="TextBox 66"/>
          <p:cNvSpPr txBox="1"/>
          <p:nvPr/>
        </p:nvSpPr>
        <p:spPr>
          <a:xfrm>
            <a:off x="-76200" y="5675293"/>
            <a:ext cx="9263819" cy="954107"/>
          </a:xfrm>
          <a:prstGeom prst="rect">
            <a:avLst/>
          </a:prstGeom>
          <a:noFill/>
        </p:spPr>
        <p:txBody>
          <a:bodyPr wrap="none" rtlCol="0">
            <a:spAutoFit/>
          </a:bodyPr>
          <a:lstStyle/>
          <a:p>
            <a:pPr algn="ctr"/>
            <a:r>
              <a:rPr lang="en-US" sz="2800" u="sng" dirty="0" smtClean="0">
                <a:solidFill>
                  <a:schemeClr val="bg1"/>
                </a:solidFill>
              </a:rPr>
              <a:t>When does the strongly coupled bulk (</a:t>
            </a:r>
            <a:r>
              <a:rPr lang="en-US" sz="2800" i="1" u="sng" dirty="0" smtClean="0">
                <a:solidFill>
                  <a:schemeClr val="bg1"/>
                </a:solidFill>
              </a:rPr>
              <a:t>lower momentum IR</a:t>
            </a:r>
            <a:r>
              <a:rPr lang="en-US" sz="2800" u="sng" dirty="0" smtClean="0">
                <a:solidFill>
                  <a:schemeClr val="bg1"/>
                </a:solidFill>
              </a:rPr>
              <a:t>)</a:t>
            </a:r>
          </a:p>
          <a:p>
            <a:pPr algn="ctr"/>
            <a:r>
              <a:rPr lang="en-US" sz="2800" u="sng" dirty="0" smtClean="0">
                <a:solidFill>
                  <a:schemeClr val="bg1"/>
                </a:solidFill>
              </a:rPr>
              <a:t>transition to a weakly coupled probe (</a:t>
            </a:r>
            <a:r>
              <a:rPr lang="en-US" sz="2800" i="1" u="sng" dirty="0" smtClean="0">
                <a:solidFill>
                  <a:schemeClr val="bg1"/>
                </a:solidFill>
              </a:rPr>
              <a:t>higher momentum UV</a:t>
            </a:r>
            <a:r>
              <a:rPr lang="en-US" sz="2800" u="sng" dirty="0" smtClean="0">
                <a:solidFill>
                  <a:schemeClr val="bg1"/>
                </a:solidFill>
              </a:rPr>
              <a:t>)?</a:t>
            </a:r>
          </a:p>
        </p:txBody>
      </p:sp>
      <p:sp>
        <p:nvSpPr>
          <p:cNvPr id="68" name="Slide Number Placeholder 67"/>
          <p:cNvSpPr>
            <a:spLocks noGrp="1"/>
          </p:cNvSpPr>
          <p:nvPr>
            <p:ph type="sldNum" sz="quarter" idx="12"/>
          </p:nvPr>
        </p:nvSpPr>
        <p:spPr>
          <a:xfrm>
            <a:off x="6553200" y="6356350"/>
            <a:ext cx="2133600" cy="365125"/>
          </a:xfrm>
        </p:spPr>
        <p:txBody>
          <a:bodyPr/>
          <a:lstStyle/>
          <a:p>
            <a:fld id="{A07E6385-B1DE-4BDE-871A-E8736DCBA3D9}"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228600"/>
            <a:ext cx="5791199" cy="2246769"/>
          </a:xfrm>
          <a:prstGeom prst="rect">
            <a:avLst/>
          </a:prstGeom>
          <a:noFill/>
        </p:spPr>
        <p:txBody>
          <a:bodyPr wrap="square" rtlCol="0">
            <a:spAutoFit/>
          </a:bodyPr>
          <a:lstStyle/>
          <a:p>
            <a:r>
              <a:rPr lang="en-US" sz="2800" dirty="0" smtClean="0">
                <a:solidFill>
                  <a:schemeClr val="bg1"/>
                </a:solidFill>
              </a:rPr>
              <a:t>What happens to a colored object </a:t>
            </a:r>
          </a:p>
          <a:p>
            <a:r>
              <a:rPr lang="en-US" sz="2800" dirty="0" smtClean="0">
                <a:solidFill>
                  <a:schemeClr val="bg1"/>
                </a:solidFill>
              </a:rPr>
              <a:t>(far out of equilibrium) as it </a:t>
            </a:r>
          </a:p>
          <a:p>
            <a:r>
              <a:rPr lang="en-US" sz="2800" dirty="0" smtClean="0">
                <a:solidFill>
                  <a:schemeClr val="bg1"/>
                </a:solidFill>
              </a:rPr>
              <a:t>traverses the QGP?</a:t>
            </a:r>
          </a:p>
          <a:p>
            <a:endParaRPr lang="en-US" sz="2800" dirty="0" smtClean="0">
              <a:solidFill>
                <a:schemeClr val="bg1"/>
              </a:solidFill>
            </a:endParaRPr>
          </a:p>
          <a:p>
            <a:r>
              <a:rPr lang="en-US" sz="2800" dirty="0" smtClean="0">
                <a:solidFill>
                  <a:schemeClr val="bg1"/>
                </a:solidFill>
              </a:rPr>
              <a:t>Think deep-inelastic scattering of QGP</a:t>
            </a:r>
          </a:p>
        </p:txBody>
      </p:sp>
      <p:pic>
        <p:nvPicPr>
          <p:cNvPr id="7" name="Picture 2"/>
          <p:cNvPicPr>
            <a:picLocks noChangeAspect="1" noChangeArrowheads="1"/>
          </p:cNvPicPr>
          <p:nvPr/>
        </p:nvPicPr>
        <p:blipFill>
          <a:blip r:embed="rId2" cstate="print"/>
          <a:srcRect/>
          <a:stretch>
            <a:fillRect/>
          </a:stretch>
        </p:blipFill>
        <p:spPr bwMode="auto">
          <a:xfrm>
            <a:off x="6096000" y="714375"/>
            <a:ext cx="2657475" cy="1343025"/>
          </a:xfrm>
          <a:prstGeom prst="rect">
            <a:avLst/>
          </a:prstGeom>
          <a:noFill/>
          <a:ln w="9525">
            <a:noFill/>
            <a:miter lim="800000"/>
            <a:headEnd/>
            <a:tailEnd/>
          </a:ln>
        </p:spPr>
      </p:pic>
      <p:pic>
        <p:nvPicPr>
          <p:cNvPr id="8" name="Picture 2" descr="http://www.bnl.gov/bnlweb/pubaf/pr/photos/2010%5C02%5Ccollisions-300.jpg"/>
          <p:cNvPicPr>
            <a:picLocks noChangeAspect="1" noChangeArrowheads="1"/>
          </p:cNvPicPr>
          <p:nvPr/>
        </p:nvPicPr>
        <p:blipFill>
          <a:blip r:embed="rId3" cstate="print"/>
          <a:srcRect l="38074" t="67164" r="34236" b="7463"/>
          <a:stretch>
            <a:fillRect/>
          </a:stretch>
        </p:blipFill>
        <p:spPr bwMode="auto">
          <a:xfrm>
            <a:off x="6096000" y="228600"/>
            <a:ext cx="2667000" cy="1889125"/>
          </a:xfrm>
          <a:prstGeom prst="rect">
            <a:avLst/>
          </a:prstGeom>
          <a:noFill/>
        </p:spPr>
      </p:pic>
      <p:cxnSp>
        <p:nvCxnSpPr>
          <p:cNvPr id="9" name="Straight Connector 8"/>
          <p:cNvCxnSpPr/>
          <p:nvPr/>
        </p:nvCxnSpPr>
        <p:spPr>
          <a:xfrm>
            <a:off x="5638800" y="1143000"/>
            <a:ext cx="10668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629400" y="1143000"/>
            <a:ext cx="3810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7010400" y="1143000"/>
            <a:ext cx="838200" cy="30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3"/>
          </p:cNvCxnSpPr>
          <p:nvPr/>
        </p:nvCxnSpPr>
        <p:spPr>
          <a:xfrm flipH="1">
            <a:off x="7848600" y="1173163"/>
            <a:ext cx="914400" cy="274637"/>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8658" name="Picture 2" descr="https://encrypted-tbn2.gstatic.com/images?q=tbn:ANd9GcQokIkLhyHgy9JIH1m3eMPhdxV0_rzHWoCDGCAk4E43iO7B9b_T"/>
          <p:cNvPicPr>
            <a:picLocks noChangeAspect="1" noChangeArrowheads="1"/>
          </p:cNvPicPr>
          <p:nvPr/>
        </p:nvPicPr>
        <p:blipFill>
          <a:blip r:embed="rId4" cstate="print"/>
          <a:srcRect/>
          <a:stretch>
            <a:fillRect/>
          </a:stretch>
        </p:blipFill>
        <p:spPr bwMode="auto">
          <a:xfrm>
            <a:off x="1524000" y="2538786"/>
            <a:ext cx="6477000" cy="39382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CBD5019B-6DFD-46AB-B31F-52FDB3A4FDC0}" type="slidenum">
              <a:rPr lang="en-US"/>
              <a:pPr/>
              <a:t>3</a:t>
            </a:fld>
            <a:endParaRPr lang="en-US"/>
          </a:p>
        </p:txBody>
      </p:sp>
      <p:pic>
        <p:nvPicPr>
          <p:cNvPr id="334852" name="Picture 4" descr="cdf_jets_preview"/>
          <p:cNvPicPr>
            <a:picLocks noChangeAspect="1" noChangeArrowheads="1"/>
          </p:cNvPicPr>
          <p:nvPr/>
        </p:nvPicPr>
        <p:blipFill>
          <a:blip r:embed="rId2" cstate="print"/>
          <a:srcRect/>
          <a:stretch>
            <a:fillRect/>
          </a:stretch>
        </p:blipFill>
        <p:spPr bwMode="auto">
          <a:xfrm>
            <a:off x="457200" y="1612900"/>
            <a:ext cx="3660775" cy="3873500"/>
          </a:xfrm>
          <a:prstGeom prst="rect">
            <a:avLst/>
          </a:prstGeom>
          <a:noFill/>
          <a:ln w="9525">
            <a:solidFill>
              <a:schemeClr val="tx1"/>
            </a:solidFill>
            <a:miter lim="800000"/>
            <a:headEnd/>
            <a:tailEnd/>
          </a:ln>
        </p:spPr>
      </p:pic>
      <p:grpSp>
        <p:nvGrpSpPr>
          <p:cNvPr id="2" name="Group 8"/>
          <p:cNvGrpSpPr>
            <a:grpSpLocks/>
          </p:cNvGrpSpPr>
          <p:nvPr/>
        </p:nvGrpSpPr>
        <p:grpSpPr bwMode="auto">
          <a:xfrm>
            <a:off x="4724400" y="1600200"/>
            <a:ext cx="3973513" cy="3886200"/>
            <a:chOff x="2969" y="816"/>
            <a:chExt cx="2503" cy="2448"/>
          </a:xfrm>
        </p:grpSpPr>
        <p:pic>
          <p:nvPicPr>
            <p:cNvPr id="334853" name="Picture 5" descr="lattice_masses_quench"/>
            <p:cNvPicPr>
              <a:picLocks noChangeAspect="1" noChangeArrowheads="1"/>
            </p:cNvPicPr>
            <p:nvPr/>
          </p:nvPicPr>
          <p:blipFill>
            <a:blip r:embed="rId3" cstate="print"/>
            <a:srcRect l="4898" r="6938"/>
            <a:stretch>
              <a:fillRect/>
            </a:stretch>
          </p:blipFill>
          <p:spPr bwMode="auto">
            <a:xfrm>
              <a:off x="2969" y="816"/>
              <a:ext cx="2503" cy="2448"/>
            </a:xfrm>
            <a:prstGeom prst="rect">
              <a:avLst/>
            </a:prstGeom>
            <a:noFill/>
            <a:ln w="9525">
              <a:solidFill>
                <a:schemeClr val="tx1"/>
              </a:solidFill>
              <a:miter lim="800000"/>
              <a:headEnd/>
              <a:tailEnd/>
            </a:ln>
          </p:spPr>
        </p:pic>
        <p:pic>
          <p:nvPicPr>
            <p:cNvPr id="334854" name="Picture 6"/>
            <p:cNvPicPr>
              <a:picLocks noChangeAspect="1" noChangeArrowheads="1"/>
            </p:cNvPicPr>
            <p:nvPr/>
          </p:nvPicPr>
          <p:blipFill>
            <a:blip r:embed="rId4" cstate="print"/>
            <a:srcRect/>
            <a:stretch>
              <a:fillRect/>
            </a:stretch>
          </p:blipFill>
          <p:spPr bwMode="auto">
            <a:xfrm>
              <a:off x="3456" y="1152"/>
              <a:ext cx="624" cy="624"/>
            </a:xfrm>
            <a:prstGeom prst="rect">
              <a:avLst/>
            </a:prstGeom>
            <a:noFill/>
            <a:ln w="9525">
              <a:noFill/>
              <a:miter lim="800000"/>
              <a:headEnd/>
              <a:tailEnd/>
            </a:ln>
            <a:effectLst/>
          </p:spPr>
        </p:pic>
      </p:grpSp>
      <p:sp>
        <p:nvSpPr>
          <p:cNvPr id="334857" name="Text Box 9"/>
          <p:cNvSpPr txBox="1">
            <a:spLocks noChangeArrowheads="1"/>
          </p:cNvSpPr>
          <p:nvPr/>
        </p:nvSpPr>
        <p:spPr bwMode="auto">
          <a:xfrm>
            <a:off x="381000" y="120650"/>
            <a:ext cx="8686800" cy="1077218"/>
          </a:xfrm>
          <a:prstGeom prst="rect">
            <a:avLst/>
          </a:prstGeom>
          <a:noFill/>
          <a:ln w="9525" algn="ctr">
            <a:noFill/>
            <a:miter lim="800000"/>
            <a:headEnd/>
            <a:tailEnd/>
          </a:ln>
          <a:effectLst/>
        </p:spPr>
        <p:txBody>
          <a:bodyPr>
            <a:spAutoFit/>
          </a:bodyPr>
          <a:lstStyle/>
          <a:p>
            <a:pPr algn="ctr"/>
            <a:r>
              <a:rPr lang="en-US" sz="3200" dirty="0">
                <a:solidFill>
                  <a:schemeClr val="bg2"/>
                </a:solidFill>
              </a:rPr>
              <a:t>We have strong evidence that QCD is the </a:t>
            </a:r>
            <a:endParaRPr lang="en-US" sz="3200" dirty="0" smtClean="0">
              <a:solidFill>
                <a:schemeClr val="bg2"/>
              </a:solidFill>
            </a:endParaRPr>
          </a:p>
          <a:p>
            <a:pPr algn="ctr"/>
            <a:r>
              <a:rPr lang="en-US" sz="3200" dirty="0" smtClean="0">
                <a:solidFill>
                  <a:schemeClr val="bg2"/>
                </a:solidFill>
              </a:rPr>
              <a:t>correct </a:t>
            </a:r>
            <a:r>
              <a:rPr lang="en-US" sz="3200" dirty="0">
                <a:solidFill>
                  <a:schemeClr val="bg2"/>
                </a:solidFill>
              </a:rPr>
              <a:t>theory of the strong </a:t>
            </a:r>
            <a:r>
              <a:rPr lang="en-US" sz="3200" dirty="0" smtClean="0">
                <a:solidFill>
                  <a:schemeClr val="bg2"/>
                </a:solidFill>
              </a:rPr>
              <a:t>interaction</a:t>
            </a:r>
            <a:endParaRPr lang="en-US" sz="3200" dirty="0">
              <a:solidFill>
                <a:schemeClr val="bg2"/>
              </a:solidFill>
            </a:endParaRPr>
          </a:p>
        </p:txBody>
      </p:sp>
      <p:sp>
        <p:nvSpPr>
          <p:cNvPr id="334858" name="Text Box 10"/>
          <p:cNvSpPr txBox="1">
            <a:spLocks noChangeArrowheads="1"/>
          </p:cNvSpPr>
          <p:nvPr/>
        </p:nvSpPr>
        <p:spPr bwMode="auto">
          <a:xfrm>
            <a:off x="838200" y="1219200"/>
            <a:ext cx="3008312" cy="396875"/>
          </a:xfrm>
          <a:prstGeom prst="rect">
            <a:avLst/>
          </a:prstGeom>
          <a:noFill/>
          <a:ln w="9525" algn="ctr">
            <a:noFill/>
            <a:miter lim="800000"/>
            <a:headEnd/>
            <a:tailEnd/>
          </a:ln>
          <a:effectLst/>
        </p:spPr>
        <p:txBody>
          <a:bodyPr wrap="none">
            <a:spAutoFit/>
          </a:bodyPr>
          <a:lstStyle/>
          <a:p>
            <a:r>
              <a:rPr lang="en-US" sz="2000" dirty="0" err="1">
                <a:solidFill>
                  <a:srgbClr val="FFFF66"/>
                </a:solidFill>
              </a:rPr>
              <a:t>Perturbative</a:t>
            </a:r>
            <a:r>
              <a:rPr lang="en-US" sz="2000" dirty="0">
                <a:solidFill>
                  <a:srgbClr val="FFFF66"/>
                </a:solidFill>
              </a:rPr>
              <a:t> Calculations</a:t>
            </a:r>
          </a:p>
        </p:txBody>
      </p:sp>
      <p:sp>
        <p:nvSpPr>
          <p:cNvPr id="334859" name="Text Box 11"/>
          <p:cNvSpPr txBox="1">
            <a:spLocks noChangeArrowheads="1"/>
          </p:cNvSpPr>
          <p:nvPr/>
        </p:nvSpPr>
        <p:spPr bwMode="auto">
          <a:xfrm>
            <a:off x="5562600" y="1219200"/>
            <a:ext cx="2387600" cy="396875"/>
          </a:xfrm>
          <a:prstGeom prst="rect">
            <a:avLst/>
          </a:prstGeom>
          <a:noFill/>
          <a:ln w="9525" algn="ctr">
            <a:noFill/>
            <a:miter lim="800000"/>
            <a:headEnd/>
            <a:tailEnd/>
          </a:ln>
          <a:effectLst/>
        </p:spPr>
        <p:txBody>
          <a:bodyPr wrap="none">
            <a:spAutoFit/>
          </a:bodyPr>
          <a:lstStyle/>
          <a:p>
            <a:r>
              <a:rPr lang="en-US" sz="2000">
                <a:solidFill>
                  <a:srgbClr val="FFFF66"/>
                </a:solidFill>
              </a:rPr>
              <a:t>Lattice Calculations</a:t>
            </a:r>
          </a:p>
        </p:txBody>
      </p:sp>
      <p:sp>
        <p:nvSpPr>
          <p:cNvPr id="334860" name="Text Box 12"/>
          <p:cNvSpPr txBox="1">
            <a:spLocks noChangeArrowheads="1"/>
          </p:cNvSpPr>
          <p:nvPr/>
        </p:nvSpPr>
        <p:spPr bwMode="auto">
          <a:xfrm>
            <a:off x="304800" y="5715000"/>
            <a:ext cx="8626475" cy="954107"/>
          </a:xfrm>
          <a:prstGeom prst="rect">
            <a:avLst/>
          </a:prstGeom>
          <a:noFill/>
          <a:ln w="9525" algn="ctr">
            <a:noFill/>
            <a:miter lim="800000"/>
            <a:headEnd/>
            <a:tailEnd/>
          </a:ln>
          <a:effectLst/>
        </p:spPr>
        <p:txBody>
          <a:bodyPr>
            <a:spAutoFit/>
          </a:bodyPr>
          <a:lstStyle/>
          <a:p>
            <a:pPr algn="ctr"/>
            <a:r>
              <a:rPr lang="en-US" sz="2800" dirty="0">
                <a:solidFill>
                  <a:schemeClr val="bg2"/>
                </a:solidFill>
              </a:rPr>
              <a:t>And yet, there is much about the strongly interacting world we cannot calculate from the QCD </a:t>
            </a:r>
            <a:r>
              <a:rPr lang="en-US" sz="2800" dirty="0" err="1" smtClean="0">
                <a:solidFill>
                  <a:schemeClr val="bg2"/>
                </a:solidFill>
              </a:rPr>
              <a:t>Lagrangian</a:t>
            </a:r>
            <a:endParaRPr lang="en-US" sz="2800" dirty="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48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48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48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4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8" grpId="0"/>
      <p:bldP spid="334859" grpId="0"/>
      <p:bldP spid="3348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9" y="0"/>
            <a:ext cx="8610601" cy="1066800"/>
          </a:xfrm>
          <a:prstGeom prst="rect">
            <a:avLst/>
          </a:prstGeom>
          <a:noFill/>
        </p:spPr>
        <p:txBody>
          <a:bodyPr wrap="square" rtlCol="0">
            <a:spAutoFit/>
          </a:bodyPr>
          <a:lstStyle/>
          <a:p>
            <a:pPr algn="ctr"/>
            <a:r>
              <a:rPr lang="en-US" sz="3200" dirty="0" smtClean="0">
                <a:solidFill>
                  <a:schemeClr val="bg1"/>
                </a:solidFill>
              </a:rPr>
              <a:t>As high energy quarks or quark-</a:t>
            </a:r>
            <a:r>
              <a:rPr lang="en-US" sz="3200" dirty="0" err="1" smtClean="0">
                <a:solidFill>
                  <a:schemeClr val="bg1"/>
                </a:solidFill>
              </a:rPr>
              <a:t>antiquark</a:t>
            </a:r>
            <a:r>
              <a:rPr lang="en-US" sz="3200" dirty="0" smtClean="0">
                <a:solidFill>
                  <a:schemeClr val="bg1"/>
                </a:solidFill>
              </a:rPr>
              <a:t> pairs traverse the QGP, what do they see?</a:t>
            </a:r>
          </a:p>
        </p:txBody>
      </p:sp>
      <p:sp>
        <p:nvSpPr>
          <p:cNvPr id="5" name="Rectangle 4"/>
          <p:cNvSpPr/>
          <p:nvPr/>
        </p:nvSpPr>
        <p:spPr>
          <a:xfrm>
            <a:off x="4267200" y="1143000"/>
            <a:ext cx="4876800" cy="60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3"/>
          <p:cNvPicPr>
            <a:picLocks noChangeAspect="1" noChangeArrowheads="1"/>
          </p:cNvPicPr>
          <p:nvPr/>
        </p:nvPicPr>
        <p:blipFill>
          <a:blip r:embed="rId2" cstate="print"/>
          <a:srcRect/>
          <a:stretch>
            <a:fillRect/>
          </a:stretch>
        </p:blipFill>
        <p:spPr bwMode="auto">
          <a:xfrm>
            <a:off x="4396978" y="1234902"/>
            <a:ext cx="4518422" cy="5598914"/>
          </a:xfrm>
          <a:prstGeom prst="rect">
            <a:avLst/>
          </a:prstGeom>
          <a:noFill/>
          <a:ln w="25400" cap="flat">
            <a:solidFill>
              <a:schemeClr val="tx1"/>
            </a:solidFill>
            <a:prstDash val="solid"/>
            <a:round/>
            <a:headEnd/>
            <a:tailEnd/>
          </a:ln>
        </p:spPr>
      </p:pic>
      <p:sp>
        <p:nvSpPr>
          <p:cNvPr id="7" name="Rectangle 25"/>
          <p:cNvSpPr>
            <a:spLocks/>
          </p:cNvSpPr>
          <p:nvPr/>
        </p:nvSpPr>
        <p:spPr bwMode="auto">
          <a:xfrm>
            <a:off x="5231904" y="1434703"/>
            <a:ext cx="2339578" cy="330398"/>
          </a:xfrm>
          <a:prstGeom prst="rect">
            <a:avLst/>
          </a:prstGeom>
          <a:solidFill>
            <a:schemeClr val="bg1"/>
          </a:solidFill>
          <a:ln w="25400" cap="flat">
            <a:noFill/>
            <a:miter lim="800000"/>
            <a:headEnd type="none" w="med" len="med"/>
            <a:tailEnd type="none" w="med" len="med"/>
          </a:ln>
        </p:spPr>
        <p:txBody>
          <a:bodyPr lIns="0" tIns="0" rIns="0" bIns="0"/>
          <a:lstStyle/>
          <a:p>
            <a:endParaRPr lang="en-US"/>
          </a:p>
        </p:txBody>
      </p:sp>
      <p:sp>
        <p:nvSpPr>
          <p:cNvPr id="8" name="TextBox 7"/>
          <p:cNvSpPr txBox="1"/>
          <p:nvPr/>
        </p:nvSpPr>
        <p:spPr>
          <a:xfrm>
            <a:off x="5087905" y="1290935"/>
            <a:ext cx="627095" cy="461665"/>
          </a:xfrm>
          <a:prstGeom prst="rect">
            <a:avLst/>
          </a:prstGeom>
          <a:noFill/>
        </p:spPr>
        <p:txBody>
          <a:bodyPr wrap="none" rtlCol="0">
            <a:spAutoFit/>
          </a:bodyPr>
          <a:lstStyle/>
          <a:p>
            <a:r>
              <a:rPr lang="en-US" sz="2400" dirty="0" smtClean="0">
                <a:solidFill>
                  <a:srgbClr val="FF0000"/>
                </a:solidFill>
              </a:rPr>
              <a:t>1/</a:t>
            </a:r>
            <a:r>
              <a:rPr lang="en-US" sz="2400" dirty="0" smtClean="0">
                <a:solidFill>
                  <a:srgbClr val="FF0000"/>
                </a:solidFill>
                <a:latin typeface="Symbol" pitchFamily="18" charset="2"/>
              </a:rPr>
              <a:t>l</a:t>
            </a:r>
          </a:p>
        </p:txBody>
      </p:sp>
      <p:sp>
        <p:nvSpPr>
          <p:cNvPr id="9" name="TextBox 8"/>
          <p:cNvSpPr txBox="1"/>
          <p:nvPr/>
        </p:nvSpPr>
        <p:spPr>
          <a:xfrm>
            <a:off x="228601" y="1358205"/>
            <a:ext cx="3962399" cy="1384995"/>
          </a:xfrm>
          <a:prstGeom prst="rect">
            <a:avLst/>
          </a:prstGeom>
          <a:noFill/>
        </p:spPr>
        <p:txBody>
          <a:bodyPr wrap="square" rtlCol="0">
            <a:spAutoFit/>
          </a:bodyPr>
          <a:lstStyle/>
          <a:p>
            <a:pPr algn="ctr"/>
            <a:r>
              <a:rPr lang="en-US" sz="2800" dirty="0" smtClean="0">
                <a:solidFill>
                  <a:srgbClr val="FFFF00"/>
                </a:solidFill>
              </a:rPr>
              <a:t>Do the highest energy</a:t>
            </a:r>
          </a:p>
          <a:p>
            <a:pPr algn="ctr"/>
            <a:r>
              <a:rPr lang="en-US" sz="2800" dirty="0" smtClean="0">
                <a:solidFill>
                  <a:srgbClr val="FFFF00"/>
                </a:solidFill>
              </a:rPr>
              <a:t> jets at LHC see </a:t>
            </a:r>
          </a:p>
          <a:p>
            <a:pPr algn="ctr"/>
            <a:r>
              <a:rPr lang="en-US" sz="2800" dirty="0" smtClean="0">
                <a:solidFill>
                  <a:srgbClr val="FFFF00"/>
                </a:solidFill>
              </a:rPr>
              <a:t>point-like color charges?</a:t>
            </a:r>
          </a:p>
        </p:txBody>
      </p:sp>
      <p:sp>
        <p:nvSpPr>
          <p:cNvPr id="10" name="TextBox 9"/>
          <p:cNvSpPr txBox="1"/>
          <p:nvPr/>
        </p:nvSpPr>
        <p:spPr>
          <a:xfrm>
            <a:off x="304800" y="4343400"/>
            <a:ext cx="3657600" cy="2246769"/>
          </a:xfrm>
          <a:prstGeom prst="rect">
            <a:avLst/>
          </a:prstGeom>
          <a:noFill/>
        </p:spPr>
        <p:txBody>
          <a:bodyPr wrap="square" rtlCol="0">
            <a:spAutoFit/>
          </a:bodyPr>
          <a:lstStyle/>
          <a:p>
            <a:pPr algn="ctr"/>
            <a:r>
              <a:rPr lang="en-US" sz="2800" dirty="0" smtClean="0">
                <a:solidFill>
                  <a:srgbClr val="FFFF00"/>
                </a:solidFill>
              </a:rPr>
              <a:t>Do the lowest energy jets at RHIC scatter from coherent fields or only excite sound waves?</a:t>
            </a:r>
          </a:p>
        </p:txBody>
      </p:sp>
      <p:sp>
        <p:nvSpPr>
          <p:cNvPr id="11" name="Up-Down Arrow 10"/>
          <p:cNvSpPr/>
          <p:nvPr/>
        </p:nvSpPr>
        <p:spPr>
          <a:xfrm>
            <a:off x="1676400" y="2971800"/>
            <a:ext cx="762000" cy="1371600"/>
          </a:xfrm>
          <a:prstGeom prst="upDownArrow">
            <a:avLst/>
          </a:prstGeom>
          <a:gradFill>
            <a:gsLst>
              <a:gs pos="0">
                <a:srgbClr val="000082"/>
              </a:gs>
              <a:gs pos="30000">
                <a:srgbClr val="66008F"/>
              </a:gs>
              <a:gs pos="64999">
                <a:srgbClr val="BA0066"/>
              </a:gs>
              <a:gs pos="89999">
                <a:srgbClr val="FF0000"/>
              </a:gs>
              <a:gs pos="100000">
                <a:srgbClr val="FF8200"/>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43800" y="5029200"/>
            <a:ext cx="914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P spid="10" grpId="0"/>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39000" y="5562600"/>
            <a:ext cx="1905000" cy="129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nvGraphicFramePr>
        <p:xfrm>
          <a:off x="7391400" y="5638800"/>
          <a:ext cx="1524000" cy="964163"/>
        </p:xfrm>
        <a:graphic>
          <a:graphicData uri="http://schemas.openxmlformats.org/presentationml/2006/ole">
            <p:oleObj spid="_x0000_s174082" name="Equation" r:id="rId3" imgW="622080" imgH="393480" progId="Equation.3">
              <p:embed/>
            </p:oleObj>
          </a:graphicData>
        </a:graphic>
      </p:graphicFrame>
      <p:sp>
        <p:nvSpPr>
          <p:cNvPr id="6" name="TextBox 5"/>
          <p:cNvSpPr txBox="1"/>
          <p:nvPr/>
        </p:nvSpPr>
        <p:spPr>
          <a:xfrm>
            <a:off x="135602" y="5334000"/>
            <a:ext cx="6989285" cy="1446550"/>
          </a:xfrm>
          <a:prstGeom prst="rect">
            <a:avLst/>
          </a:prstGeom>
          <a:noFill/>
        </p:spPr>
        <p:txBody>
          <a:bodyPr wrap="none" rtlCol="0">
            <a:spAutoFit/>
          </a:bodyPr>
          <a:lstStyle/>
          <a:p>
            <a:pPr algn="ctr"/>
            <a:r>
              <a:rPr lang="en-US" sz="2400" dirty="0" smtClean="0">
                <a:solidFill>
                  <a:schemeClr val="bg1"/>
                </a:solidFill>
              </a:rPr>
              <a:t>“Small Shear Viscosity Implies Strong Jet Quenching”</a:t>
            </a:r>
          </a:p>
          <a:p>
            <a:pPr marL="457200" indent="-457200" algn="ctr"/>
            <a:r>
              <a:rPr lang="en-US" sz="2000" i="1" dirty="0" smtClean="0">
                <a:solidFill>
                  <a:schemeClr val="bg1"/>
                </a:solidFill>
              </a:rPr>
              <a:t>A. </a:t>
            </a:r>
            <a:r>
              <a:rPr lang="en-US" sz="2000" i="1" dirty="0" err="1" smtClean="0">
                <a:solidFill>
                  <a:schemeClr val="bg1"/>
                </a:solidFill>
              </a:rPr>
              <a:t>Majumder</a:t>
            </a:r>
            <a:r>
              <a:rPr lang="en-US" sz="2000" i="1" dirty="0" smtClean="0">
                <a:solidFill>
                  <a:schemeClr val="bg1"/>
                </a:solidFill>
              </a:rPr>
              <a:t>, B. Muller, X.N. Wang, PRL (2007).</a:t>
            </a:r>
          </a:p>
          <a:p>
            <a:pPr marL="457200" indent="-457200" algn="ctr">
              <a:buAutoNum type="alphaUcPeriod"/>
            </a:pPr>
            <a:endParaRPr lang="en-US" sz="2000" i="1" dirty="0" smtClean="0">
              <a:solidFill>
                <a:schemeClr val="bg1"/>
              </a:solidFill>
            </a:endParaRPr>
          </a:p>
          <a:p>
            <a:pPr marL="457200" indent="-457200" algn="ctr"/>
            <a:r>
              <a:rPr lang="en-US" sz="2400" dirty="0" smtClean="0">
                <a:solidFill>
                  <a:schemeClr val="bg1"/>
                </a:solidFill>
              </a:rPr>
              <a:t>Measure both sides to check strong versus weak case.</a:t>
            </a:r>
            <a:endParaRPr lang="en-US" sz="2400" dirty="0">
              <a:solidFill>
                <a:schemeClr val="bg1"/>
              </a:solidFill>
            </a:endParaRPr>
          </a:p>
        </p:txBody>
      </p:sp>
      <p:pic>
        <p:nvPicPr>
          <p:cNvPr id="7" name="Picture 3"/>
          <p:cNvPicPr>
            <a:picLocks noChangeAspect="1" noChangeArrowheads="1"/>
          </p:cNvPicPr>
          <p:nvPr/>
        </p:nvPicPr>
        <p:blipFill>
          <a:blip r:embed="rId4" cstate="print"/>
          <a:srcRect/>
          <a:stretch>
            <a:fillRect/>
          </a:stretch>
        </p:blipFill>
        <p:spPr bwMode="auto">
          <a:xfrm>
            <a:off x="272601" y="990600"/>
            <a:ext cx="4070799" cy="3857625"/>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4528148" y="990601"/>
            <a:ext cx="4387252" cy="3886199"/>
          </a:xfrm>
          <a:prstGeom prst="rect">
            <a:avLst/>
          </a:prstGeom>
          <a:noFill/>
          <a:ln w="9525">
            <a:noFill/>
            <a:miter lim="800000"/>
            <a:headEnd/>
            <a:tailEnd/>
          </a:ln>
        </p:spPr>
      </p:pic>
      <p:sp>
        <p:nvSpPr>
          <p:cNvPr id="9" name="TextBox 8"/>
          <p:cNvSpPr txBox="1"/>
          <p:nvPr/>
        </p:nvSpPr>
        <p:spPr>
          <a:xfrm>
            <a:off x="2438400" y="76200"/>
            <a:ext cx="4166205" cy="707886"/>
          </a:xfrm>
          <a:prstGeom prst="rect">
            <a:avLst/>
          </a:prstGeom>
          <a:noFill/>
        </p:spPr>
        <p:txBody>
          <a:bodyPr wrap="none" rtlCol="0">
            <a:spAutoFit/>
          </a:bodyPr>
          <a:lstStyle/>
          <a:p>
            <a:r>
              <a:rPr lang="en-US" sz="4000" dirty="0" smtClean="0">
                <a:solidFill>
                  <a:schemeClr val="bg1"/>
                </a:solidFill>
              </a:rPr>
              <a:t>Coupling Measures</a:t>
            </a:r>
          </a:p>
        </p:txBody>
      </p:sp>
      <p:sp>
        <p:nvSpPr>
          <p:cNvPr id="11" name="TextBox 10"/>
          <p:cNvSpPr txBox="1"/>
          <p:nvPr/>
        </p:nvSpPr>
        <p:spPr>
          <a:xfrm>
            <a:off x="7848600" y="2590800"/>
            <a:ext cx="688009" cy="523220"/>
          </a:xfrm>
          <a:prstGeom prst="rect">
            <a:avLst/>
          </a:prstGeom>
          <a:noFill/>
        </p:spPr>
        <p:txBody>
          <a:bodyPr wrap="none" rtlCol="0">
            <a:spAutoFit/>
          </a:bodyPr>
          <a:lstStyle/>
          <a:p>
            <a:r>
              <a:rPr lang="en-US" sz="2800" b="1" dirty="0" smtClean="0">
                <a:solidFill>
                  <a:schemeClr val="tx2">
                    <a:lumMod val="75000"/>
                  </a:schemeClr>
                </a:solidFill>
                <a:latin typeface="Symbol" pitchFamily="18" charset="2"/>
              </a:rPr>
              <a:t>h</a:t>
            </a:r>
            <a:r>
              <a:rPr lang="en-US" sz="2800" b="1" dirty="0" smtClean="0">
                <a:solidFill>
                  <a:schemeClr val="tx2">
                    <a:lumMod val="75000"/>
                  </a:schemeClr>
                </a:solidFill>
              </a:rPr>
              <a:t>/s</a:t>
            </a:r>
          </a:p>
        </p:txBody>
      </p:sp>
      <p:sp>
        <p:nvSpPr>
          <p:cNvPr id="12" name="TextBox 11"/>
          <p:cNvSpPr txBox="1"/>
          <p:nvPr/>
        </p:nvSpPr>
        <p:spPr>
          <a:xfrm>
            <a:off x="5867400" y="3667780"/>
            <a:ext cx="830677" cy="523220"/>
          </a:xfrm>
          <a:prstGeom prst="rect">
            <a:avLst/>
          </a:prstGeom>
          <a:noFill/>
        </p:spPr>
        <p:txBody>
          <a:bodyPr wrap="none" rtlCol="0">
            <a:spAutoFit/>
          </a:bodyPr>
          <a:lstStyle/>
          <a:p>
            <a:r>
              <a:rPr lang="en-US" sz="2800" b="1" dirty="0" smtClean="0">
                <a:solidFill>
                  <a:srgbClr val="FF0000"/>
                </a:solidFill>
              </a:rPr>
              <a:t>T</a:t>
            </a:r>
            <a:r>
              <a:rPr lang="en-US" sz="2800" b="1" baseline="30000" dirty="0" smtClean="0">
                <a:solidFill>
                  <a:srgbClr val="FF0000"/>
                </a:solidFill>
              </a:rPr>
              <a:t>3</a:t>
            </a:r>
            <a:r>
              <a:rPr lang="en-US" sz="2800" b="1" dirty="0" smtClean="0">
                <a:solidFill>
                  <a:srgbClr val="FF0000"/>
                </a:solidFill>
              </a:rPr>
              <a:t>/q</a:t>
            </a:r>
          </a:p>
        </p:txBody>
      </p:sp>
      <p:sp>
        <p:nvSpPr>
          <p:cNvPr id="13" name="TextBox 12"/>
          <p:cNvSpPr txBox="1"/>
          <p:nvPr/>
        </p:nvSpPr>
        <p:spPr>
          <a:xfrm>
            <a:off x="6341398" y="3505200"/>
            <a:ext cx="364202" cy="523220"/>
          </a:xfrm>
          <a:prstGeom prst="rect">
            <a:avLst/>
          </a:prstGeom>
          <a:noFill/>
        </p:spPr>
        <p:txBody>
          <a:bodyPr wrap="none" rtlCol="0">
            <a:spAutoFit/>
          </a:bodyPr>
          <a:lstStyle/>
          <a:p>
            <a:r>
              <a:rPr lang="en-US" sz="2800" b="1" dirty="0" smtClean="0">
                <a:solidFill>
                  <a:srgbClr val="FF0000"/>
                </a:solidFill>
              </a:rPr>
              <a:t>^</a:t>
            </a:r>
          </a:p>
        </p:txBody>
      </p:sp>
      <p:pic>
        <p:nvPicPr>
          <p:cNvPr id="14" name="Picture 3"/>
          <p:cNvPicPr>
            <a:picLocks noChangeAspect="1" noChangeArrowheads="1"/>
          </p:cNvPicPr>
          <p:nvPr/>
        </p:nvPicPr>
        <p:blipFill>
          <a:blip r:embed="rId6" cstate="print"/>
          <a:srcRect/>
          <a:stretch>
            <a:fillRect/>
          </a:stretch>
        </p:blipFill>
        <p:spPr bwMode="auto">
          <a:xfrm>
            <a:off x="304800" y="990600"/>
            <a:ext cx="4038600" cy="382869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65782"/>
            <a:ext cx="8534400" cy="646331"/>
          </a:xfrm>
          <a:prstGeom prst="rect">
            <a:avLst/>
          </a:prstGeom>
          <a:noFill/>
        </p:spPr>
        <p:txBody>
          <a:bodyPr wrap="square" rtlCol="0">
            <a:spAutoFit/>
          </a:bodyPr>
          <a:lstStyle/>
          <a:p>
            <a:pPr algn="ctr"/>
            <a:r>
              <a:rPr lang="en-US" sz="3600" u="sng" dirty="0" err="1" smtClean="0">
                <a:solidFill>
                  <a:schemeClr val="bg1"/>
                </a:solidFill>
              </a:rPr>
              <a:t>sPHENIX</a:t>
            </a:r>
            <a:r>
              <a:rPr lang="en-US" sz="3600" u="sng" dirty="0" smtClean="0">
                <a:solidFill>
                  <a:schemeClr val="bg1"/>
                </a:solidFill>
              </a:rPr>
              <a:t> Proposal</a:t>
            </a:r>
          </a:p>
        </p:txBody>
      </p:sp>
      <p:sp>
        <p:nvSpPr>
          <p:cNvPr id="8" name="Rectangle 7"/>
          <p:cNvSpPr/>
          <p:nvPr/>
        </p:nvSpPr>
        <p:spPr>
          <a:xfrm>
            <a:off x="4572000" y="6488668"/>
            <a:ext cx="4572000" cy="369332"/>
          </a:xfrm>
          <a:prstGeom prst="rect">
            <a:avLst/>
          </a:prstGeom>
        </p:spPr>
        <p:txBody>
          <a:bodyPr>
            <a:spAutoFit/>
          </a:bodyPr>
          <a:lstStyle/>
          <a:p>
            <a:pPr algn="ctr"/>
            <a:r>
              <a:rPr lang="en-US" dirty="0" smtClean="0">
                <a:solidFill>
                  <a:schemeClr val="bg1"/>
                </a:solidFill>
              </a:rPr>
              <a:t>http://arxiv.org/abs/arXiv:1207.6378</a:t>
            </a:r>
          </a:p>
        </p:txBody>
      </p:sp>
      <p:pic>
        <p:nvPicPr>
          <p:cNvPr id="9" name="Picture 2" descr="image1.pn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76400" y="838200"/>
            <a:ext cx="5915025" cy="4419600"/>
          </a:xfrm>
          <a:prstGeom prst="rect">
            <a:avLst/>
          </a:prstGeom>
          <a:noFill/>
          <a:ln>
            <a:solidFill>
              <a:schemeClr val="bg1"/>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2" descr="C:\Users\nagle\Desktop\sPHENIX_front.jpg"/>
          <p:cNvPicPr>
            <a:picLocks noChangeAspect="1" noChangeArrowheads="1"/>
          </p:cNvPicPr>
          <p:nvPr/>
        </p:nvPicPr>
        <p:blipFill>
          <a:blip r:embed="rId3" cstate="print"/>
          <a:srcRect/>
          <a:stretch>
            <a:fillRect/>
          </a:stretch>
        </p:blipFill>
        <p:spPr bwMode="auto">
          <a:xfrm>
            <a:off x="1800225" y="914401"/>
            <a:ext cx="1600200" cy="486372"/>
          </a:xfrm>
          <a:prstGeom prst="rect">
            <a:avLst/>
          </a:prstGeom>
          <a:noFill/>
        </p:spPr>
      </p:pic>
      <p:sp>
        <p:nvSpPr>
          <p:cNvPr id="10" name="TextBox 9"/>
          <p:cNvSpPr txBox="1"/>
          <p:nvPr/>
        </p:nvSpPr>
        <p:spPr>
          <a:xfrm>
            <a:off x="858491" y="5334000"/>
            <a:ext cx="7599709" cy="954107"/>
          </a:xfrm>
          <a:prstGeom prst="rect">
            <a:avLst/>
          </a:prstGeom>
          <a:noFill/>
        </p:spPr>
        <p:txBody>
          <a:bodyPr wrap="none" rtlCol="0">
            <a:spAutoFit/>
          </a:bodyPr>
          <a:lstStyle/>
          <a:p>
            <a:pPr algn="ctr"/>
            <a:r>
              <a:rPr lang="en-US" sz="2800" dirty="0" smtClean="0">
                <a:solidFill>
                  <a:schemeClr val="bg1"/>
                </a:solidFill>
              </a:rPr>
              <a:t>Major new detector project at RHIC</a:t>
            </a:r>
          </a:p>
          <a:p>
            <a:pPr algn="ctr"/>
            <a:r>
              <a:rPr lang="en-US" sz="2800" dirty="0" smtClean="0">
                <a:solidFill>
                  <a:schemeClr val="bg1"/>
                </a:solidFill>
              </a:rPr>
              <a:t>Large coverage </a:t>
            </a:r>
            <a:r>
              <a:rPr lang="en-US" sz="2800" dirty="0" err="1" smtClean="0">
                <a:solidFill>
                  <a:schemeClr val="bg1"/>
                </a:solidFill>
              </a:rPr>
              <a:t>calorimetry</a:t>
            </a:r>
            <a:r>
              <a:rPr lang="en-US" sz="2800" dirty="0" smtClean="0">
                <a:solidFill>
                  <a:schemeClr val="bg1"/>
                </a:solidFill>
              </a:rPr>
              <a:t> coupled with high rates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4"/>
          <p:cNvPicPr>
            <a:picLocks noChangeAspect="1" noChangeArrowheads="1"/>
          </p:cNvPicPr>
          <p:nvPr/>
        </p:nvPicPr>
        <p:blipFill>
          <a:blip r:embed="rId2" cstate="print"/>
          <a:srcRect/>
          <a:stretch>
            <a:fillRect/>
          </a:stretch>
        </p:blipFill>
        <p:spPr bwMode="auto">
          <a:xfrm>
            <a:off x="0" y="1047249"/>
            <a:ext cx="5105400" cy="5301461"/>
          </a:xfrm>
          <a:prstGeom prst="rect">
            <a:avLst/>
          </a:prstGeom>
          <a:noFill/>
          <a:ln w="9525" cap="flat">
            <a:noFill/>
            <a:miter lim="800000"/>
            <a:headEnd/>
            <a:tailEnd/>
          </a:ln>
        </p:spPr>
      </p:pic>
      <p:sp>
        <p:nvSpPr>
          <p:cNvPr id="12" name="TextBox 11"/>
          <p:cNvSpPr txBox="1"/>
          <p:nvPr/>
        </p:nvSpPr>
        <p:spPr>
          <a:xfrm>
            <a:off x="4884196" y="1108531"/>
            <a:ext cx="4488404" cy="5139869"/>
          </a:xfrm>
          <a:prstGeom prst="rect">
            <a:avLst/>
          </a:prstGeom>
          <a:noFill/>
        </p:spPr>
        <p:txBody>
          <a:bodyPr wrap="square" rtlCol="0">
            <a:spAutoFit/>
          </a:bodyPr>
          <a:lstStyle/>
          <a:p>
            <a:pPr algn="ctr"/>
            <a:r>
              <a:rPr lang="en-US" sz="2800" dirty="0" smtClean="0">
                <a:solidFill>
                  <a:schemeClr val="bg1"/>
                </a:solidFill>
              </a:rPr>
              <a:t>Sampling 50 billion </a:t>
            </a:r>
            <a:r>
              <a:rPr lang="en-US" sz="2800" dirty="0" err="1" smtClean="0">
                <a:solidFill>
                  <a:schemeClr val="bg1"/>
                </a:solidFill>
              </a:rPr>
              <a:t>Au+Au</a:t>
            </a:r>
            <a:r>
              <a:rPr lang="en-US" sz="2800" dirty="0" smtClean="0">
                <a:solidFill>
                  <a:schemeClr val="bg1"/>
                </a:solidFill>
              </a:rPr>
              <a:t> </a:t>
            </a:r>
          </a:p>
          <a:p>
            <a:pPr algn="ctr"/>
            <a:r>
              <a:rPr lang="en-US" sz="2800" dirty="0" smtClean="0">
                <a:solidFill>
                  <a:schemeClr val="bg1"/>
                </a:solidFill>
              </a:rPr>
              <a:t>events in one year</a:t>
            </a:r>
          </a:p>
          <a:p>
            <a:pPr algn="ctr"/>
            <a:endParaRPr lang="en-US" sz="1600" dirty="0" smtClean="0">
              <a:solidFill>
                <a:schemeClr val="bg1"/>
              </a:solidFill>
            </a:endParaRPr>
          </a:p>
          <a:p>
            <a:pPr algn="ctr"/>
            <a:r>
              <a:rPr lang="en-US" sz="2800" b="1" dirty="0" smtClean="0">
                <a:solidFill>
                  <a:srgbClr val="FFFF00"/>
                </a:solidFill>
              </a:rPr>
              <a:t>10</a:t>
            </a:r>
            <a:r>
              <a:rPr lang="en-US" sz="2800" b="1" baseline="30000" dirty="0" smtClean="0">
                <a:solidFill>
                  <a:srgbClr val="FFFF00"/>
                </a:solidFill>
              </a:rPr>
              <a:t>7</a:t>
            </a:r>
            <a:r>
              <a:rPr lang="en-US" sz="2800" dirty="0" smtClean="0">
                <a:solidFill>
                  <a:srgbClr val="FFFF00"/>
                </a:solidFill>
              </a:rPr>
              <a:t> jets &gt; 20 </a:t>
            </a:r>
            <a:r>
              <a:rPr lang="en-US" sz="2800" dirty="0" err="1" smtClean="0">
                <a:solidFill>
                  <a:srgbClr val="FFFF00"/>
                </a:solidFill>
              </a:rPr>
              <a:t>GeV</a:t>
            </a:r>
            <a:endParaRPr lang="en-US" sz="2800" dirty="0" smtClean="0">
              <a:solidFill>
                <a:srgbClr val="FFFF00"/>
              </a:solidFill>
            </a:endParaRPr>
          </a:p>
          <a:p>
            <a:pPr algn="ctr"/>
            <a:r>
              <a:rPr lang="en-US" sz="2800" b="1" dirty="0" smtClean="0">
                <a:solidFill>
                  <a:srgbClr val="FFFF00"/>
                </a:solidFill>
              </a:rPr>
              <a:t>10</a:t>
            </a:r>
            <a:r>
              <a:rPr lang="en-US" sz="2800" b="1" baseline="30000" dirty="0" smtClean="0">
                <a:solidFill>
                  <a:srgbClr val="FFFF00"/>
                </a:solidFill>
              </a:rPr>
              <a:t>6</a:t>
            </a:r>
            <a:r>
              <a:rPr lang="en-US" sz="2800" dirty="0" smtClean="0">
                <a:solidFill>
                  <a:srgbClr val="FFFF00"/>
                </a:solidFill>
              </a:rPr>
              <a:t> jets &gt; 30 </a:t>
            </a:r>
            <a:r>
              <a:rPr lang="en-US" sz="2800" dirty="0" err="1" smtClean="0">
                <a:solidFill>
                  <a:srgbClr val="FFFF00"/>
                </a:solidFill>
              </a:rPr>
              <a:t>GeV</a:t>
            </a:r>
            <a:endParaRPr lang="en-US" sz="2800" dirty="0" smtClean="0">
              <a:solidFill>
                <a:srgbClr val="FFFF00"/>
              </a:solidFill>
            </a:endParaRPr>
          </a:p>
          <a:p>
            <a:pPr algn="ctr"/>
            <a:r>
              <a:rPr lang="en-US" sz="2800" dirty="0" smtClean="0">
                <a:solidFill>
                  <a:srgbClr val="FFFF00"/>
                </a:solidFill>
              </a:rPr>
              <a:t>80% are </a:t>
            </a:r>
            <a:r>
              <a:rPr lang="en-US" sz="2800" dirty="0" err="1" smtClean="0">
                <a:solidFill>
                  <a:srgbClr val="FFFF00"/>
                </a:solidFill>
              </a:rPr>
              <a:t>dijet</a:t>
            </a:r>
            <a:r>
              <a:rPr lang="en-US" sz="2800" dirty="0" smtClean="0">
                <a:solidFill>
                  <a:srgbClr val="FFFF00"/>
                </a:solidFill>
              </a:rPr>
              <a:t> events</a:t>
            </a:r>
          </a:p>
          <a:p>
            <a:pPr algn="ctr"/>
            <a:endParaRPr lang="en-US" sz="1600" dirty="0" smtClean="0">
              <a:solidFill>
                <a:srgbClr val="FFFF00"/>
              </a:solidFill>
            </a:endParaRPr>
          </a:p>
          <a:p>
            <a:pPr algn="ctr"/>
            <a:r>
              <a:rPr lang="en-US" sz="2800" b="1" dirty="0" smtClean="0">
                <a:solidFill>
                  <a:srgbClr val="FFFF00"/>
                </a:solidFill>
              </a:rPr>
              <a:t>10</a:t>
            </a:r>
            <a:r>
              <a:rPr lang="en-US" sz="2800" b="1" baseline="30000" dirty="0" smtClean="0">
                <a:solidFill>
                  <a:srgbClr val="FFFF00"/>
                </a:solidFill>
              </a:rPr>
              <a:t>4</a:t>
            </a:r>
            <a:r>
              <a:rPr lang="en-US" sz="2800" dirty="0" smtClean="0">
                <a:solidFill>
                  <a:srgbClr val="FFFF00"/>
                </a:solidFill>
              </a:rPr>
              <a:t> direct </a:t>
            </a:r>
            <a:r>
              <a:rPr lang="en-US" sz="2800" dirty="0" smtClean="0">
                <a:solidFill>
                  <a:srgbClr val="FFFF00"/>
                </a:solidFill>
                <a:latin typeface="Symbol" pitchFamily="18" charset="2"/>
              </a:rPr>
              <a:t>g</a:t>
            </a:r>
            <a:r>
              <a:rPr lang="en-US" sz="2800" dirty="0" smtClean="0">
                <a:solidFill>
                  <a:srgbClr val="FFFF00"/>
                </a:solidFill>
              </a:rPr>
              <a:t> &gt; 20 </a:t>
            </a:r>
            <a:r>
              <a:rPr lang="en-US" sz="2800" dirty="0" err="1" smtClean="0">
                <a:solidFill>
                  <a:srgbClr val="FFFF00"/>
                </a:solidFill>
              </a:rPr>
              <a:t>GeV</a:t>
            </a:r>
            <a:endParaRPr lang="en-US" sz="2800" dirty="0" smtClean="0">
              <a:solidFill>
                <a:srgbClr val="FFFF00"/>
              </a:solidFill>
            </a:endParaRPr>
          </a:p>
          <a:p>
            <a:pPr algn="ctr"/>
            <a:endParaRPr lang="en-US" sz="1600" dirty="0" smtClean="0">
              <a:solidFill>
                <a:schemeClr val="bg1"/>
              </a:solidFill>
            </a:endParaRPr>
          </a:p>
          <a:p>
            <a:pPr algn="ctr"/>
            <a:r>
              <a:rPr lang="en-US" sz="2800" dirty="0" smtClean="0">
                <a:solidFill>
                  <a:schemeClr val="bg1"/>
                </a:solidFill>
              </a:rPr>
              <a:t>A+B</a:t>
            </a:r>
          </a:p>
          <a:p>
            <a:pPr algn="ctr"/>
            <a:r>
              <a:rPr lang="en-US" sz="2800" dirty="0" err="1" smtClean="0">
                <a:solidFill>
                  <a:schemeClr val="bg1"/>
                </a:solidFill>
              </a:rPr>
              <a:t>p+A</a:t>
            </a:r>
            <a:r>
              <a:rPr lang="en-US" sz="2800" dirty="0" smtClean="0">
                <a:solidFill>
                  <a:schemeClr val="bg1"/>
                </a:solidFill>
              </a:rPr>
              <a:t> (different nuclei)</a:t>
            </a:r>
          </a:p>
          <a:p>
            <a:pPr algn="ctr"/>
            <a:r>
              <a:rPr lang="en-US" sz="2800" dirty="0" smtClean="0">
                <a:solidFill>
                  <a:schemeClr val="bg1"/>
                </a:solidFill>
              </a:rPr>
              <a:t>U+U</a:t>
            </a:r>
          </a:p>
          <a:p>
            <a:pPr algn="ctr"/>
            <a:r>
              <a:rPr lang="en-US" sz="2800" dirty="0" smtClean="0">
                <a:solidFill>
                  <a:schemeClr val="bg1"/>
                </a:solidFill>
              </a:rPr>
              <a:t>Differential measures</a:t>
            </a:r>
          </a:p>
        </p:txBody>
      </p:sp>
      <p:pic>
        <p:nvPicPr>
          <p:cNvPr id="13" name="Picture 12" descr="C:\Users\nagle\Desktop\sPHENIX_front.jpg"/>
          <p:cNvPicPr>
            <a:picLocks noChangeAspect="1" noChangeArrowheads="1"/>
          </p:cNvPicPr>
          <p:nvPr/>
        </p:nvPicPr>
        <p:blipFill>
          <a:blip r:embed="rId3" cstate="print"/>
          <a:srcRect/>
          <a:stretch>
            <a:fillRect/>
          </a:stretch>
        </p:blipFill>
        <p:spPr bwMode="auto">
          <a:xfrm>
            <a:off x="3276600" y="3072110"/>
            <a:ext cx="1504223" cy="457200"/>
          </a:xfrm>
          <a:prstGeom prst="rect">
            <a:avLst/>
          </a:prstGeom>
          <a:noFill/>
        </p:spPr>
      </p:pic>
      <p:sp>
        <p:nvSpPr>
          <p:cNvPr id="5" name="TextBox 4"/>
          <p:cNvSpPr txBox="1"/>
          <p:nvPr/>
        </p:nvSpPr>
        <p:spPr>
          <a:xfrm>
            <a:off x="2726961" y="0"/>
            <a:ext cx="3445239" cy="769441"/>
          </a:xfrm>
          <a:prstGeom prst="rect">
            <a:avLst/>
          </a:prstGeom>
          <a:noFill/>
        </p:spPr>
        <p:txBody>
          <a:bodyPr wrap="none" rtlCol="0">
            <a:spAutoFit/>
          </a:bodyPr>
          <a:lstStyle/>
          <a:p>
            <a:r>
              <a:rPr lang="en-US" sz="4400" u="sng" dirty="0" smtClean="0">
                <a:solidFill>
                  <a:schemeClr val="bg1"/>
                </a:solidFill>
              </a:rPr>
              <a:t>RHIC Jet Rates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971800" y="5943600"/>
            <a:ext cx="3124200" cy="914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143000"/>
            <a:ext cx="9144000" cy="4648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a:xfrm>
            <a:off x="12268200" y="9194800"/>
            <a:ext cx="311150" cy="304800"/>
          </a:xfrm>
        </p:spPr>
        <p:txBody>
          <a:bodyPr/>
          <a:lstStyle/>
          <a:p>
            <a:fld id="{6D8482EF-FAFD-4D47-8770-6ABDEFF70199}" type="slidenum">
              <a:rPr lang="en-US"/>
              <a:pPr/>
              <a:t>34</a:t>
            </a:fld>
            <a:endParaRPr lang="en-US"/>
          </a:p>
        </p:txBody>
      </p:sp>
      <p:pic>
        <p:nvPicPr>
          <p:cNvPr id="5" name="Picture 2"/>
          <p:cNvPicPr>
            <a:picLocks noChangeAspect="1" noChangeArrowheads="1"/>
          </p:cNvPicPr>
          <p:nvPr/>
        </p:nvPicPr>
        <p:blipFill>
          <a:blip r:embed="rId3" cstate="print"/>
          <a:srcRect/>
          <a:stretch>
            <a:fillRect/>
          </a:stretch>
        </p:blipFill>
        <p:spPr bwMode="auto">
          <a:xfrm>
            <a:off x="4648200" y="1502208"/>
            <a:ext cx="4267200" cy="4212792"/>
          </a:xfrm>
          <a:prstGeom prst="rect">
            <a:avLst/>
          </a:prstGeom>
          <a:noFill/>
          <a:ln w="12700" cap="flat">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228600" y="1510112"/>
            <a:ext cx="4329391" cy="4052488"/>
          </a:xfrm>
          <a:prstGeom prst="rect">
            <a:avLst/>
          </a:prstGeom>
          <a:noFill/>
          <a:ln w="12700" cap="flat">
            <a:noFill/>
            <a:miter lim="800000"/>
            <a:headEnd/>
            <a:tailEnd/>
          </a:ln>
        </p:spPr>
      </p:pic>
      <p:sp>
        <p:nvSpPr>
          <p:cNvPr id="8" name="Rectangle 5"/>
          <p:cNvSpPr>
            <a:spLocks/>
          </p:cNvSpPr>
          <p:nvPr/>
        </p:nvSpPr>
        <p:spPr bwMode="auto">
          <a:xfrm>
            <a:off x="203200" y="9182100"/>
            <a:ext cx="6426200" cy="457200"/>
          </a:xfrm>
          <a:prstGeom prst="rect">
            <a:avLst/>
          </a:prstGeom>
          <a:noFill/>
          <a:ln w="12700" cap="flat">
            <a:noFill/>
            <a:miter lim="800000"/>
            <a:headEnd type="none" w="med" len="med"/>
            <a:tailEnd type="none" w="med" len="med"/>
          </a:ln>
        </p:spPr>
        <p:txBody>
          <a:bodyPr lIns="0" tIns="0" rIns="0" bIns="0" anchor="b"/>
          <a:lstStyle/>
          <a:p>
            <a:pPr algn="l"/>
            <a:r>
              <a:rPr lang="en-US" sz="2400">
                <a:solidFill>
                  <a:schemeClr val="tx1"/>
                </a:solidFill>
                <a:ea typeface="Helvetica Neue Light" charset="0"/>
                <a:cs typeface="Helvetica Neue Light" charset="0"/>
              </a:rPr>
              <a:t>C. Young, B. Schenke; G-Y Qin, B. Mueller</a:t>
            </a:r>
          </a:p>
        </p:txBody>
      </p:sp>
      <p:sp>
        <p:nvSpPr>
          <p:cNvPr id="10" name="TextBox 9"/>
          <p:cNvSpPr txBox="1"/>
          <p:nvPr/>
        </p:nvSpPr>
        <p:spPr>
          <a:xfrm>
            <a:off x="1752600" y="228600"/>
            <a:ext cx="5798960" cy="646331"/>
          </a:xfrm>
          <a:prstGeom prst="rect">
            <a:avLst/>
          </a:prstGeom>
          <a:noFill/>
        </p:spPr>
        <p:txBody>
          <a:bodyPr wrap="none" rtlCol="0">
            <a:spAutoFit/>
          </a:bodyPr>
          <a:lstStyle/>
          <a:p>
            <a:r>
              <a:rPr lang="en-US" sz="3600" u="sng" dirty="0" smtClean="0">
                <a:solidFill>
                  <a:schemeClr val="bg1"/>
                </a:solidFill>
              </a:rPr>
              <a:t>RHIC Jet Discriminating Power</a:t>
            </a:r>
          </a:p>
        </p:txBody>
      </p:sp>
      <p:pic>
        <p:nvPicPr>
          <p:cNvPr id="11" name="Picture 1"/>
          <p:cNvPicPr>
            <a:picLocks noChangeAspect="1" noChangeArrowheads="1"/>
          </p:cNvPicPr>
          <p:nvPr/>
        </p:nvPicPr>
        <p:blipFill>
          <a:blip r:embed="rId5" cstate="print"/>
          <a:srcRect/>
          <a:stretch>
            <a:fillRect/>
          </a:stretch>
        </p:blipFill>
        <p:spPr bwMode="auto">
          <a:xfrm>
            <a:off x="8045668" y="1"/>
            <a:ext cx="1098331" cy="1676399"/>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3587750" y="5931331"/>
          <a:ext cx="1822450" cy="926669"/>
        </p:xfrm>
        <a:graphic>
          <a:graphicData uri="http://schemas.openxmlformats.org/presentationml/2006/ole">
            <p:oleObj spid="_x0000_s194562" name="Equation" r:id="rId6" imgW="749160" imgH="380880" progId="Equation.3">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7" descr="figure_alphaconstraint_v0.png"/>
          <p:cNvPicPr>
            <a:picLocks noChangeAspect="1"/>
          </p:cNvPicPr>
          <p:nvPr/>
        </p:nvPicPr>
        <p:blipFill>
          <a:blip r:embed="rId2" cstate="print"/>
          <a:srcRect l="948" t="3999" r="2377"/>
          <a:stretch>
            <a:fillRect/>
          </a:stretch>
        </p:blipFill>
        <p:spPr bwMode="auto">
          <a:xfrm>
            <a:off x="514350" y="2971800"/>
            <a:ext cx="8096250" cy="3810000"/>
          </a:xfrm>
          <a:prstGeom prst="rect">
            <a:avLst/>
          </a:prstGeom>
          <a:noFill/>
          <a:ln w="15875">
            <a:solidFill>
              <a:srgbClr val="000000"/>
            </a:solidFill>
            <a:round/>
            <a:headEnd/>
            <a:tailEnd/>
          </a:ln>
        </p:spPr>
      </p:pic>
      <p:pic>
        <p:nvPicPr>
          <p:cNvPr id="6" name="Picture 5" descr="sPHENIX_front.jpg"/>
          <p:cNvPicPr>
            <a:picLocks noChangeAspect="1"/>
          </p:cNvPicPr>
          <p:nvPr/>
        </p:nvPicPr>
        <p:blipFill>
          <a:blip r:embed="rId3" cstate="print"/>
          <a:stretch>
            <a:fillRect/>
          </a:stretch>
        </p:blipFill>
        <p:spPr>
          <a:xfrm>
            <a:off x="2343150" y="3352800"/>
            <a:ext cx="1674073" cy="508825"/>
          </a:xfrm>
          <a:prstGeom prst="rect">
            <a:avLst/>
          </a:prstGeom>
        </p:spPr>
      </p:pic>
      <p:pic>
        <p:nvPicPr>
          <p:cNvPr id="7" name="Picture 1"/>
          <p:cNvPicPr>
            <a:picLocks noChangeAspect="1" noChangeArrowheads="1"/>
          </p:cNvPicPr>
          <p:nvPr/>
        </p:nvPicPr>
        <p:blipFill>
          <a:blip r:embed="rId4" cstate="print"/>
          <a:srcRect/>
          <a:stretch>
            <a:fillRect/>
          </a:stretch>
        </p:blipFill>
        <p:spPr bwMode="auto">
          <a:xfrm>
            <a:off x="7696200" y="1"/>
            <a:ext cx="1447800" cy="2209800"/>
          </a:xfrm>
          <a:prstGeom prst="rect">
            <a:avLst/>
          </a:prstGeom>
          <a:noFill/>
          <a:ln w="9525">
            <a:noFill/>
            <a:miter lim="800000"/>
            <a:headEnd/>
            <a:tailEnd/>
          </a:ln>
        </p:spPr>
      </p:pic>
      <p:sp>
        <p:nvSpPr>
          <p:cNvPr id="8" name="TextBox 7"/>
          <p:cNvSpPr txBox="1"/>
          <p:nvPr/>
        </p:nvSpPr>
        <p:spPr>
          <a:xfrm>
            <a:off x="1371600" y="2387025"/>
            <a:ext cx="6520183" cy="584775"/>
          </a:xfrm>
          <a:prstGeom prst="rect">
            <a:avLst/>
          </a:prstGeom>
          <a:noFill/>
        </p:spPr>
        <p:txBody>
          <a:bodyPr wrap="none" rtlCol="0">
            <a:spAutoFit/>
          </a:bodyPr>
          <a:lstStyle/>
          <a:p>
            <a:r>
              <a:rPr lang="en-US" sz="3200" dirty="0" smtClean="0">
                <a:solidFill>
                  <a:srgbClr val="FFFF00"/>
                </a:solidFill>
              </a:rPr>
              <a:t>Example RHIC precision measurement</a:t>
            </a:r>
          </a:p>
        </p:txBody>
      </p:sp>
      <p:sp>
        <p:nvSpPr>
          <p:cNvPr id="9" name="TextBox 8"/>
          <p:cNvSpPr txBox="1"/>
          <p:nvPr/>
        </p:nvSpPr>
        <p:spPr>
          <a:xfrm>
            <a:off x="0" y="0"/>
            <a:ext cx="7696200" cy="2431435"/>
          </a:xfrm>
          <a:prstGeom prst="rect">
            <a:avLst/>
          </a:prstGeom>
          <a:noFill/>
        </p:spPr>
        <p:txBody>
          <a:bodyPr wrap="square" rtlCol="0">
            <a:spAutoFit/>
          </a:bodyPr>
          <a:lstStyle/>
          <a:p>
            <a:pPr algn="ctr"/>
            <a:r>
              <a:rPr lang="en-US" sz="2800" dirty="0" smtClean="0">
                <a:solidFill>
                  <a:schemeClr val="bg1"/>
                </a:solidFill>
              </a:rPr>
              <a:t>Comprehensive picture across </a:t>
            </a:r>
            <a:r>
              <a:rPr lang="en-US" sz="2800" i="1" dirty="0" smtClean="0">
                <a:solidFill>
                  <a:srgbClr val="FF0000"/>
                </a:solidFill>
              </a:rPr>
              <a:t>scales</a:t>
            </a:r>
            <a:r>
              <a:rPr lang="en-US" sz="2800" dirty="0" smtClean="0">
                <a:solidFill>
                  <a:schemeClr val="bg1"/>
                </a:solidFill>
              </a:rPr>
              <a:t> and QGP </a:t>
            </a:r>
            <a:r>
              <a:rPr lang="en-US" sz="2800" i="1" dirty="0" smtClean="0">
                <a:solidFill>
                  <a:srgbClr val="FF0000"/>
                </a:solidFill>
              </a:rPr>
              <a:t>temperatures</a:t>
            </a:r>
            <a:r>
              <a:rPr lang="en-US" sz="2800" dirty="0" smtClean="0">
                <a:solidFill>
                  <a:schemeClr val="bg1"/>
                </a:solidFill>
              </a:rPr>
              <a:t> spanned by RHIC and LHC needed</a:t>
            </a:r>
          </a:p>
          <a:p>
            <a:pPr algn="ctr"/>
            <a:endParaRPr lang="en-US" sz="2800" dirty="0" smtClean="0">
              <a:solidFill>
                <a:schemeClr val="bg1"/>
              </a:solidFill>
            </a:endParaRPr>
          </a:p>
          <a:p>
            <a:pPr algn="ctr"/>
            <a:r>
              <a:rPr lang="en-US" sz="2800" dirty="0" smtClean="0">
                <a:solidFill>
                  <a:schemeClr val="bg1"/>
                </a:solidFill>
              </a:rPr>
              <a:t>Lever Arm, Strongest Coupling Near </a:t>
            </a:r>
            <a:r>
              <a:rPr lang="en-US" sz="2800" dirty="0" err="1" smtClean="0">
                <a:solidFill>
                  <a:schemeClr val="bg1"/>
                </a:solidFill>
              </a:rPr>
              <a:t>T</a:t>
            </a:r>
            <a:r>
              <a:rPr lang="en-US" sz="2800" baseline="-25000" dirty="0" err="1" smtClean="0">
                <a:solidFill>
                  <a:schemeClr val="bg1"/>
                </a:solidFill>
              </a:rPr>
              <a:t>c</a:t>
            </a:r>
            <a:r>
              <a:rPr lang="en-US" sz="2800" dirty="0" smtClean="0">
                <a:solidFill>
                  <a:schemeClr val="bg1"/>
                </a:solidFill>
              </a:rPr>
              <a:t>?</a:t>
            </a:r>
          </a:p>
          <a:p>
            <a:pPr algn="ctr"/>
            <a:r>
              <a:rPr lang="en-US" sz="2800" dirty="0" smtClean="0">
                <a:solidFill>
                  <a:schemeClr val="bg1"/>
                </a:solidFill>
              </a:rPr>
              <a:t>What is the Underlying Physics?</a:t>
            </a:r>
            <a:endParaRPr lang="en-US" sz="1200" dirty="0" smtClean="0">
              <a:solidFill>
                <a:schemeClr val="bg1"/>
              </a:solidFill>
            </a:endParaRPr>
          </a:p>
          <a:p>
            <a:pPr algn="ctr"/>
            <a:endParaRPr lang="en-US" sz="1200" dirty="0" smtClean="0">
              <a:solidFill>
                <a:schemeClr val="bg1"/>
              </a:solidFill>
            </a:endParaRPr>
          </a:p>
        </p:txBody>
      </p:sp>
      <p:cxnSp>
        <p:nvCxnSpPr>
          <p:cNvPr id="10" name="Straight Connector 9"/>
          <p:cNvCxnSpPr/>
          <p:nvPr/>
        </p:nvCxnSpPr>
        <p:spPr>
          <a:xfrm rot="5400000">
            <a:off x="5638800" y="4572000"/>
            <a:ext cx="25908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819900" y="6210300"/>
            <a:ext cx="228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822100"/>
            <a:ext cx="4572000" cy="5731099"/>
          </a:xfrm>
          <a:prstGeom prst="rect">
            <a:avLst/>
          </a:prstGeom>
          <a:noFill/>
          <a:ln w="9525">
            <a:noFill/>
            <a:miter lim="800000"/>
            <a:headEnd/>
            <a:tailEnd/>
          </a:ln>
        </p:spPr>
      </p:pic>
      <p:pic>
        <p:nvPicPr>
          <p:cNvPr id="5" name="Picture 7" descr="C:\Users\nagle\AppData\Local\Temp\hcal_prototype_stacked.jpg"/>
          <p:cNvPicPr>
            <a:picLocks noChangeAspect="1" noChangeArrowheads="1"/>
          </p:cNvPicPr>
          <p:nvPr/>
        </p:nvPicPr>
        <p:blipFill>
          <a:blip r:embed="rId3" cstate="print"/>
          <a:srcRect/>
          <a:stretch>
            <a:fillRect/>
          </a:stretch>
        </p:blipFill>
        <p:spPr bwMode="auto">
          <a:xfrm rot="5400000">
            <a:off x="4085638" y="1494837"/>
            <a:ext cx="5791197" cy="4325524"/>
          </a:xfrm>
          <a:prstGeom prst="rect">
            <a:avLst/>
          </a:prstGeom>
          <a:noFill/>
        </p:spPr>
      </p:pic>
      <p:sp>
        <p:nvSpPr>
          <p:cNvPr id="6" name="TextBox 5"/>
          <p:cNvSpPr txBox="1"/>
          <p:nvPr/>
        </p:nvSpPr>
        <p:spPr>
          <a:xfrm>
            <a:off x="1021270" y="-76200"/>
            <a:ext cx="6598730" cy="646331"/>
          </a:xfrm>
          <a:prstGeom prst="rect">
            <a:avLst/>
          </a:prstGeom>
          <a:noFill/>
        </p:spPr>
        <p:txBody>
          <a:bodyPr wrap="none" rtlCol="0">
            <a:spAutoFit/>
          </a:bodyPr>
          <a:lstStyle/>
          <a:p>
            <a:r>
              <a:rPr lang="en-US" sz="3600" u="sng" dirty="0" smtClean="0">
                <a:solidFill>
                  <a:schemeClr val="bg1"/>
                </a:solidFill>
              </a:rPr>
              <a:t>Very Fun to Build Something New!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 descr="Untitled.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1800" y="4419601"/>
            <a:ext cx="34290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4483"/>
            <a:ext cx="3251200" cy="2438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80845" y="0"/>
            <a:ext cx="3263153" cy="24473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58220" y="8965"/>
            <a:ext cx="3251200" cy="2438400"/>
          </a:xfrm>
          <a:prstGeom prst="rect">
            <a:avLst/>
          </a:prstGeom>
        </p:spPr>
      </p:pic>
      <p:grpSp>
        <p:nvGrpSpPr>
          <p:cNvPr id="8" name="Group 11"/>
          <p:cNvGrpSpPr/>
          <p:nvPr/>
        </p:nvGrpSpPr>
        <p:grpSpPr>
          <a:xfrm>
            <a:off x="762000" y="2514600"/>
            <a:ext cx="3657600" cy="1787595"/>
            <a:chOff x="228600" y="4001184"/>
            <a:chExt cx="3657600" cy="1787595"/>
          </a:xfrm>
        </p:grpSpPr>
        <p:pic>
          <p:nvPicPr>
            <p:cNvPr id="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0" y="4038600"/>
              <a:ext cx="3657600" cy="17501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1752675" y="4001184"/>
              <a:ext cx="825867"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0000"/>
                  </a:solidFill>
                  <a:latin typeface="Arial"/>
                </a:rPr>
                <a:t>Top fiber </a:t>
              </a:r>
              <a:endParaRPr lang="en-US" sz="1100" b="1" dirty="0">
                <a:solidFill>
                  <a:srgbClr val="FF0000"/>
                </a:solidFill>
                <a:latin typeface="Arial"/>
              </a:endParaRPr>
            </a:p>
          </p:txBody>
        </p:sp>
      </p:grpSp>
      <p:grpSp>
        <p:nvGrpSpPr>
          <p:cNvPr id="11" name="Group 10"/>
          <p:cNvGrpSpPr/>
          <p:nvPr/>
        </p:nvGrpSpPr>
        <p:grpSpPr>
          <a:xfrm>
            <a:off x="4724400" y="2536195"/>
            <a:ext cx="3657600" cy="1763341"/>
            <a:chOff x="4052045" y="4022779"/>
            <a:chExt cx="3657600" cy="1763341"/>
          </a:xfrm>
        </p:grpSpPr>
        <p:pic>
          <p:nvPicPr>
            <p:cNvPr id="12"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052045" y="4038600"/>
              <a:ext cx="3657600" cy="17475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5417094" y="4022779"/>
              <a:ext cx="1059906"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0000"/>
                  </a:solidFill>
                  <a:latin typeface="Arial"/>
                </a:rPr>
                <a:t>Bottom fiber </a:t>
              </a:r>
              <a:endParaRPr lang="en-US" sz="1100" b="1" dirty="0">
                <a:solidFill>
                  <a:srgbClr val="FF0000"/>
                </a:solidFill>
                <a:latin typeface="Arial"/>
              </a:endParaRPr>
            </a:p>
          </p:txBody>
        </p:sp>
      </p:grpSp>
      <p:pic>
        <p:nvPicPr>
          <p:cNvPr id="14" name="Picture 13" descr="2013-10-09-13.59.04.jp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4400550"/>
            <a:ext cx="3276600" cy="2457450"/>
          </a:xfrm>
          <a:prstGeom prst="rect">
            <a:avLst/>
          </a:prstGeom>
        </p:spPr>
      </p:pic>
      <p:pic>
        <p:nvPicPr>
          <p:cNvPr id="15" name="Picture 14" descr="2013-11-26 09.01.05.jpg"/>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096000" y="4343400"/>
            <a:ext cx="3048000" cy="25146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rjs.phys.uvic.ca/sites/rjs.phys.uvic.ca/files/BaBar-detector.jpg"/>
          <p:cNvPicPr>
            <a:picLocks noChangeAspect="1" noChangeArrowheads="1"/>
          </p:cNvPicPr>
          <p:nvPr/>
        </p:nvPicPr>
        <p:blipFill>
          <a:blip r:embed="rId2" cstate="print"/>
          <a:srcRect/>
          <a:stretch>
            <a:fillRect/>
          </a:stretch>
        </p:blipFill>
        <p:spPr bwMode="auto">
          <a:xfrm>
            <a:off x="-1" y="838200"/>
            <a:ext cx="6254217" cy="4267200"/>
          </a:xfrm>
          <a:prstGeom prst="rect">
            <a:avLst/>
          </a:prstGeom>
          <a:noFill/>
        </p:spPr>
      </p:pic>
      <p:sp>
        <p:nvSpPr>
          <p:cNvPr id="6" name="TextBox 5"/>
          <p:cNvSpPr txBox="1"/>
          <p:nvPr/>
        </p:nvSpPr>
        <p:spPr>
          <a:xfrm>
            <a:off x="762000" y="228600"/>
            <a:ext cx="7908062" cy="523220"/>
          </a:xfrm>
          <a:prstGeom prst="rect">
            <a:avLst/>
          </a:prstGeom>
          <a:noFill/>
        </p:spPr>
        <p:txBody>
          <a:bodyPr wrap="none" rtlCol="0">
            <a:spAutoFit/>
          </a:bodyPr>
          <a:lstStyle/>
          <a:p>
            <a:r>
              <a:rPr lang="en-US" sz="2800" dirty="0" smtClean="0">
                <a:solidFill>
                  <a:schemeClr val="bg1"/>
                </a:solidFill>
              </a:rPr>
              <a:t>Sometimes it is better to borrow something working!</a:t>
            </a:r>
          </a:p>
        </p:txBody>
      </p:sp>
      <p:pic>
        <p:nvPicPr>
          <p:cNvPr id="8" name="Picture 2" descr="http://today.slac.stanford.edu/images/2011/babar-magnet.jpg"/>
          <p:cNvPicPr>
            <a:picLocks noChangeAspect="1" noChangeArrowheads="1"/>
          </p:cNvPicPr>
          <p:nvPr/>
        </p:nvPicPr>
        <p:blipFill>
          <a:blip r:embed="rId3" cstate="print"/>
          <a:srcRect/>
          <a:stretch>
            <a:fillRect/>
          </a:stretch>
        </p:blipFill>
        <p:spPr bwMode="auto">
          <a:xfrm>
            <a:off x="3505200" y="2765985"/>
            <a:ext cx="5602490" cy="4092015"/>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0" y="0"/>
            <a:ext cx="906863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6.66667E-6 -2.22222E-6 L -0.35833 -0.32222 " pathEditMode="relative" ptsTypes="AA">
                                      <p:cBhvr>
                                        <p:cTn id="18" dur="2000" fill="hold"/>
                                        <p:tgtEl>
                                          <p:spTgt spid="7"/>
                                        </p:tgtEl>
                                        <p:attrNameLst>
                                          <p:attrName>ppt_x</p:attrName>
                                          <p:attrName>ppt_y</p:attrName>
                                        </p:attrNameLst>
                                      </p:cBhvr>
                                    </p:animMotion>
                                  </p:childTnLst>
                                </p:cTn>
                              </p:par>
                              <p:par>
                                <p:cTn id="19" presetID="6" presetClass="emph" presetSubtype="0" fill="hold" nodeType="withEffect">
                                  <p:stCondLst>
                                    <p:cond delay="0"/>
                                  </p:stCondLst>
                                  <p:childTnLst>
                                    <p:animScale>
                                      <p:cBhvr>
                                        <p:cTn id="2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4506" y="115669"/>
            <a:ext cx="4128694" cy="646331"/>
          </a:xfrm>
          <a:prstGeom prst="rect">
            <a:avLst/>
          </a:prstGeom>
          <a:noFill/>
        </p:spPr>
        <p:txBody>
          <a:bodyPr wrap="none" rtlCol="0">
            <a:spAutoFit/>
          </a:bodyPr>
          <a:lstStyle/>
          <a:p>
            <a:r>
              <a:rPr lang="en-US" sz="3600" u="sng" dirty="0" smtClean="0">
                <a:solidFill>
                  <a:schemeClr val="bg1"/>
                </a:solidFill>
              </a:rPr>
              <a:t>Spin </a:t>
            </a:r>
            <a:r>
              <a:rPr lang="en-US" sz="3600" u="sng" dirty="0" smtClean="0">
                <a:solidFill>
                  <a:schemeClr val="bg1"/>
                </a:solidFill>
              </a:rPr>
              <a:t>Physics Program</a:t>
            </a:r>
            <a:endParaRPr lang="en-US" sz="3600" u="sng" dirty="0" smtClean="0">
              <a:solidFill>
                <a:schemeClr val="bg1"/>
              </a:solidFill>
            </a:endParaRPr>
          </a:p>
        </p:txBody>
      </p:sp>
      <p:pic>
        <p:nvPicPr>
          <p:cNvPr id="227330" name="Picture 2" descr="http://www.bnl.gov/rhic/news/081407/images/ullrich_fig2_410px.gif"/>
          <p:cNvPicPr>
            <a:picLocks noChangeAspect="1" noChangeArrowheads="1"/>
          </p:cNvPicPr>
          <p:nvPr/>
        </p:nvPicPr>
        <p:blipFill>
          <a:blip r:embed="rId2" cstate="print"/>
          <a:srcRect/>
          <a:stretch>
            <a:fillRect/>
          </a:stretch>
        </p:blipFill>
        <p:spPr bwMode="auto">
          <a:xfrm>
            <a:off x="4025857" y="3200401"/>
            <a:ext cx="5118143" cy="3657600"/>
          </a:xfrm>
          <a:prstGeom prst="rect">
            <a:avLst/>
          </a:prstGeom>
          <a:noFill/>
        </p:spPr>
      </p:pic>
      <p:pic>
        <p:nvPicPr>
          <p:cNvPr id="227332" name="Picture 4" descr="http://www.physastro.iastate.edu/sites/default/files/uploads/slideshow/proton-gluouns-300px.jpg"/>
          <p:cNvPicPr>
            <a:picLocks noChangeAspect="1" noChangeArrowheads="1"/>
          </p:cNvPicPr>
          <p:nvPr/>
        </p:nvPicPr>
        <p:blipFill>
          <a:blip r:embed="rId3" cstate="print"/>
          <a:srcRect/>
          <a:stretch>
            <a:fillRect/>
          </a:stretch>
        </p:blipFill>
        <p:spPr bwMode="auto">
          <a:xfrm>
            <a:off x="0" y="795909"/>
            <a:ext cx="3124200" cy="2280667"/>
          </a:xfrm>
          <a:prstGeom prst="rect">
            <a:avLst/>
          </a:prstGeom>
          <a:noFill/>
        </p:spPr>
      </p:pic>
      <p:sp>
        <p:nvSpPr>
          <p:cNvPr id="5" name="TextBox 4"/>
          <p:cNvSpPr txBox="1"/>
          <p:nvPr/>
        </p:nvSpPr>
        <p:spPr>
          <a:xfrm>
            <a:off x="3276600" y="762000"/>
            <a:ext cx="5715000" cy="2246769"/>
          </a:xfrm>
          <a:prstGeom prst="rect">
            <a:avLst/>
          </a:prstGeom>
          <a:noFill/>
        </p:spPr>
        <p:txBody>
          <a:bodyPr wrap="square" rtlCol="0">
            <a:spAutoFit/>
          </a:bodyPr>
          <a:lstStyle/>
          <a:p>
            <a:r>
              <a:rPr lang="en-US" sz="2800" dirty="0" smtClean="0">
                <a:solidFill>
                  <a:schemeClr val="bg1"/>
                </a:solidFill>
              </a:rPr>
              <a:t>Very early realization to expand RHIC program with spin polarized protons</a:t>
            </a:r>
          </a:p>
          <a:p>
            <a:endParaRPr lang="en-US" sz="2800" dirty="0" smtClean="0">
              <a:solidFill>
                <a:schemeClr val="bg1"/>
              </a:solidFill>
            </a:endParaRPr>
          </a:p>
          <a:p>
            <a:r>
              <a:rPr lang="en-US" sz="2800" dirty="0" smtClean="0">
                <a:solidFill>
                  <a:schemeClr val="bg1"/>
                </a:solidFill>
              </a:rPr>
              <a:t>Simple picture of three spin ½ quarks determining spin ½ proton not correct</a:t>
            </a:r>
            <a:endParaRPr lang="en-US" sz="2800" dirty="0" smtClean="0">
              <a:solidFill>
                <a:schemeClr val="bg1"/>
              </a:solidFill>
            </a:endParaRPr>
          </a:p>
        </p:txBody>
      </p:sp>
      <p:sp>
        <p:nvSpPr>
          <p:cNvPr id="6" name="TextBox 5"/>
          <p:cNvSpPr txBox="1"/>
          <p:nvPr/>
        </p:nvSpPr>
        <p:spPr>
          <a:xfrm>
            <a:off x="76200" y="3444657"/>
            <a:ext cx="3733800" cy="3108543"/>
          </a:xfrm>
          <a:prstGeom prst="rect">
            <a:avLst/>
          </a:prstGeom>
          <a:noFill/>
        </p:spPr>
        <p:txBody>
          <a:bodyPr wrap="square" rtlCol="0">
            <a:spAutoFit/>
          </a:bodyPr>
          <a:lstStyle/>
          <a:p>
            <a:pPr algn="ctr"/>
            <a:r>
              <a:rPr lang="en-US" sz="2800" dirty="0" smtClean="0">
                <a:solidFill>
                  <a:schemeClr val="bg1"/>
                </a:solidFill>
              </a:rPr>
              <a:t>Quarks</a:t>
            </a:r>
          </a:p>
          <a:p>
            <a:pPr algn="ctr"/>
            <a:r>
              <a:rPr lang="en-US" sz="2800" dirty="0" smtClean="0">
                <a:solidFill>
                  <a:schemeClr val="bg1"/>
                </a:solidFill>
              </a:rPr>
              <a:t>Gluons</a:t>
            </a:r>
          </a:p>
          <a:p>
            <a:pPr algn="ctr"/>
            <a:r>
              <a:rPr lang="en-US" sz="2800" dirty="0" smtClean="0">
                <a:solidFill>
                  <a:schemeClr val="bg1"/>
                </a:solidFill>
              </a:rPr>
              <a:t>Orbital Angular Motion</a:t>
            </a:r>
          </a:p>
          <a:p>
            <a:pPr algn="ctr"/>
            <a:endParaRPr lang="en-US" sz="2800" dirty="0" smtClean="0">
              <a:solidFill>
                <a:schemeClr val="bg1"/>
              </a:solidFill>
            </a:endParaRPr>
          </a:p>
          <a:p>
            <a:pPr algn="ctr"/>
            <a:r>
              <a:rPr lang="en-US" sz="2800" dirty="0" smtClean="0">
                <a:solidFill>
                  <a:schemeClr val="bg1"/>
                </a:solidFill>
              </a:rPr>
              <a:t>Proposal for polarized Electron Ion Collider turning online in 2025</a:t>
            </a:r>
            <a:endParaRPr lang="en-US" sz="2800" dirty="0" smtClean="0">
              <a:solidFill>
                <a:schemeClr val="bg1"/>
              </a:solidFill>
            </a:endParaRPr>
          </a:p>
        </p:txBody>
      </p:sp>
      <p:sp>
        <p:nvSpPr>
          <p:cNvPr id="7" name="Rectangle 6"/>
          <p:cNvSpPr/>
          <p:nvPr/>
        </p:nvSpPr>
        <p:spPr>
          <a:xfrm>
            <a:off x="5791200" y="3276600"/>
            <a:ext cx="1600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lide Number Placeholder 3"/>
          <p:cNvSpPr>
            <a:spLocks noGrp="1"/>
          </p:cNvSpPr>
          <p:nvPr>
            <p:ph type="sldNum" sz="quarter" idx="12"/>
          </p:nvPr>
        </p:nvSpPr>
        <p:spPr/>
        <p:txBody>
          <a:bodyPr/>
          <a:lstStyle/>
          <a:p>
            <a:fld id="{2359EAA5-3B63-487D-A936-E40264864D05}" type="slidenum">
              <a:rPr lang="en-US"/>
              <a:pPr/>
              <a:t>4</a:t>
            </a:fld>
            <a:endParaRPr lang="en-US"/>
          </a:p>
        </p:txBody>
      </p:sp>
      <p:sp>
        <p:nvSpPr>
          <p:cNvPr id="363524" name="Text Box 4"/>
          <p:cNvSpPr txBox="1">
            <a:spLocks noChangeArrowheads="1"/>
          </p:cNvSpPr>
          <p:nvPr/>
        </p:nvSpPr>
        <p:spPr bwMode="auto">
          <a:xfrm>
            <a:off x="152400" y="838200"/>
            <a:ext cx="8839200" cy="584775"/>
          </a:xfrm>
          <a:prstGeom prst="rect">
            <a:avLst/>
          </a:prstGeom>
          <a:noFill/>
          <a:ln w="9525" algn="ctr">
            <a:noFill/>
            <a:miter lim="800000"/>
            <a:headEnd/>
            <a:tailEnd/>
          </a:ln>
          <a:effectLst/>
        </p:spPr>
        <p:txBody>
          <a:bodyPr>
            <a:spAutoFit/>
          </a:bodyPr>
          <a:lstStyle/>
          <a:p>
            <a:pPr algn="ctr"/>
            <a:r>
              <a:rPr lang="en-US" sz="3200" dirty="0">
                <a:solidFill>
                  <a:schemeClr val="bg1"/>
                </a:solidFill>
              </a:rPr>
              <a:t>Quark Gluon Plasma without color confinement </a:t>
            </a:r>
          </a:p>
        </p:txBody>
      </p:sp>
      <p:grpSp>
        <p:nvGrpSpPr>
          <p:cNvPr id="2" name="Group 5"/>
          <p:cNvGrpSpPr>
            <a:grpSpLocks/>
          </p:cNvGrpSpPr>
          <p:nvPr/>
        </p:nvGrpSpPr>
        <p:grpSpPr bwMode="auto">
          <a:xfrm>
            <a:off x="304800" y="1524000"/>
            <a:ext cx="5486400" cy="4114800"/>
            <a:chOff x="528" y="480"/>
            <a:chExt cx="5088" cy="3312"/>
          </a:xfrm>
        </p:grpSpPr>
        <p:grpSp>
          <p:nvGrpSpPr>
            <p:cNvPr id="3" name="Group 6"/>
            <p:cNvGrpSpPr>
              <a:grpSpLocks/>
            </p:cNvGrpSpPr>
            <p:nvPr/>
          </p:nvGrpSpPr>
          <p:grpSpPr bwMode="auto">
            <a:xfrm>
              <a:off x="528" y="480"/>
              <a:ext cx="5088" cy="3312"/>
              <a:chOff x="912" y="1335"/>
              <a:chExt cx="3696" cy="2745"/>
            </a:xfrm>
          </p:grpSpPr>
          <p:pic>
            <p:nvPicPr>
              <p:cNvPr id="363527" name="Picture 7" descr="krishna"/>
              <p:cNvPicPr>
                <a:picLocks noChangeAspect="1" noChangeArrowheads="1"/>
              </p:cNvPicPr>
              <p:nvPr/>
            </p:nvPicPr>
            <p:blipFill>
              <a:blip r:embed="rId2" cstate="print"/>
              <a:srcRect t="10625"/>
              <a:stretch>
                <a:fillRect/>
              </a:stretch>
            </p:blipFill>
            <p:spPr bwMode="auto">
              <a:xfrm>
                <a:off x="912" y="1335"/>
                <a:ext cx="3696" cy="2745"/>
              </a:xfrm>
              <a:prstGeom prst="rect">
                <a:avLst/>
              </a:prstGeom>
              <a:noFill/>
              <a:ln w="9525">
                <a:noFill/>
                <a:miter lim="800000"/>
                <a:headEnd/>
                <a:tailEnd/>
              </a:ln>
            </p:spPr>
          </p:pic>
          <p:grpSp>
            <p:nvGrpSpPr>
              <p:cNvPr id="4" name="Group 8"/>
              <p:cNvGrpSpPr>
                <a:grpSpLocks noChangeAspect="1"/>
              </p:cNvGrpSpPr>
              <p:nvPr/>
            </p:nvGrpSpPr>
            <p:grpSpPr bwMode="auto">
              <a:xfrm>
                <a:off x="2970" y="3287"/>
                <a:ext cx="198" cy="217"/>
                <a:chOff x="2842" y="3482"/>
                <a:chExt cx="164" cy="180"/>
              </a:xfrm>
            </p:grpSpPr>
            <p:sp>
              <p:nvSpPr>
                <p:cNvPr id="363529" name="Oval 9"/>
                <p:cNvSpPr>
                  <a:spLocks noChangeAspect="1" noChangeArrowheads="1"/>
                </p:cNvSpPr>
                <p:nvPr/>
              </p:nvSpPr>
              <p:spPr bwMode="auto">
                <a:xfrm>
                  <a:off x="2872" y="3592"/>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0" name="Oval 10"/>
                <p:cNvSpPr>
                  <a:spLocks noChangeAspect="1" noChangeArrowheads="1"/>
                </p:cNvSpPr>
                <p:nvPr/>
              </p:nvSpPr>
              <p:spPr bwMode="auto">
                <a:xfrm>
                  <a:off x="2878"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1" name="Oval 11"/>
                <p:cNvSpPr>
                  <a:spLocks noChangeAspect="1" noChangeArrowheads="1"/>
                </p:cNvSpPr>
                <p:nvPr/>
              </p:nvSpPr>
              <p:spPr bwMode="auto">
                <a:xfrm>
                  <a:off x="2912" y="357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2" name="Oval 12"/>
                <p:cNvSpPr>
                  <a:spLocks noChangeAspect="1" noChangeArrowheads="1"/>
                </p:cNvSpPr>
                <p:nvPr/>
              </p:nvSpPr>
              <p:spPr bwMode="auto">
                <a:xfrm>
                  <a:off x="2842"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3" name="Oval 13"/>
                <p:cNvSpPr>
                  <a:spLocks noChangeAspect="1" noChangeArrowheads="1"/>
                </p:cNvSpPr>
                <p:nvPr/>
              </p:nvSpPr>
              <p:spPr bwMode="auto">
                <a:xfrm>
                  <a:off x="2920" y="3482"/>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4" name="Oval 14"/>
                <p:cNvSpPr>
                  <a:spLocks noChangeAspect="1" noChangeArrowheads="1"/>
                </p:cNvSpPr>
                <p:nvPr/>
              </p:nvSpPr>
              <p:spPr bwMode="auto">
                <a:xfrm>
                  <a:off x="2899"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5" name="Oval 15"/>
                <p:cNvSpPr>
                  <a:spLocks noChangeAspect="1" noChangeArrowheads="1"/>
                </p:cNvSpPr>
                <p:nvPr/>
              </p:nvSpPr>
              <p:spPr bwMode="auto">
                <a:xfrm>
                  <a:off x="2935"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6" name="Oval 16"/>
                <p:cNvSpPr>
                  <a:spLocks noChangeAspect="1" noChangeArrowheads="1"/>
                </p:cNvSpPr>
                <p:nvPr/>
              </p:nvSpPr>
              <p:spPr bwMode="auto">
                <a:xfrm>
                  <a:off x="2864" y="350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7" name="Oval 17"/>
                <p:cNvSpPr>
                  <a:spLocks noChangeAspect="1" noChangeArrowheads="1"/>
                </p:cNvSpPr>
                <p:nvPr/>
              </p:nvSpPr>
              <p:spPr bwMode="auto">
                <a:xfrm>
                  <a:off x="2878" y="357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8" name="Oval 18"/>
                <p:cNvSpPr>
                  <a:spLocks noChangeAspect="1" noChangeArrowheads="1"/>
                </p:cNvSpPr>
                <p:nvPr/>
              </p:nvSpPr>
              <p:spPr bwMode="auto">
                <a:xfrm>
                  <a:off x="2899" y="350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grpSp>
          <p:grpSp>
            <p:nvGrpSpPr>
              <p:cNvPr id="5" name="Group 19"/>
              <p:cNvGrpSpPr>
                <a:grpSpLocks noChangeAspect="1"/>
              </p:cNvGrpSpPr>
              <p:nvPr/>
            </p:nvGrpSpPr>
            <p:grpSpPr bwMode="auto">
              <a:xfrm>
                <a:off x="1392" y="1488"/>
                <a:ext cx="480" cy="405"/>
                <a:chOff x="528" y="968"/>
                <a:chExt cx="446" cy="376"/>
              </a:xfrm>
            </p:grpSpPr>
            <p:sp>
              <p:nvSpPr>
                <p:cNvPr id="363540" name="Oval 20"/>
                <p:cNvSpPr>
                  <a:spLocks noChangeAspect="1" noChangeArrowheads="1"/>
                </p:cNvSpPr>
                <p:nvPr/>
              </p:nvSpPr>
              <p:spPr bwMode="auto">
                <a:xfrm>
                  <a:off x="528" y="1171"/>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1" name="Oval 21"/>
                <p:cNvSpPr>
                  <a:spLocks noChangeAspect="1" noChangeArrowheads="1"/>
                </p:cNvSpPr>
                <p:nvPr/>
              </p:nvSpPr>
              <p:spPr bwMode="auto">
                <a:xfrm>
                  <a:off x="672" y="1056"/>
                  <a:ext cx="56" cy="56"/>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2" name="Oval 22"/>
                <p:cNvSpPr>
                  <a:spLocks noChangeAspect="1" noChangeArrowheads="1"/>
                </p:cNvSpPr>
                <p:nvPr/>
              </p:nvSpPr>
              <p:spPr bwMode="auto">
                <a:xfrm>
                  <a:off x="787" y="1171"/>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3" name="Oval 23"/>
                <p:cNvSpPr>
                  <a:spLocks noChangeAspect="1" noChangeArrowheads="1"/>
                </p:cNvSpPr>
                <p:nvPr/>
              </p:nvSpPr>
              <p:spPr bwMode="auto">
                <a:xfrm>
                  <a:off x="585" y="1086"/>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4" name="Oval 24"/>
                <p:cNvSpPr>
                  <a:spLocks noChangeAspect="1" noChangeArrowheads="1"/>
                </p:cNvSpPr>
                <p:nvPr/>
              </p:nvSpPr>
              <p:spPr bwMode="auto">
                <a:xfrm>
                  <a:off x="796" y="1029"/>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5" name="Oval 25"/>
                <p:cNvSpPr>
                  <a:spLocks noChangeAspect="1" noChangeArrowheads="1"/>
                </p:cNvSpPr>
                <p:nvPr/>
              </p:nvSpPr>
              <p:spPr bwMode="auto">
                <a:xfrm>
                  <a:off x="611" y="1000"/>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6" name="Oval 26"/>
                <p:cNvSpPr>
                  <a:spLocks noChangeAspect="1" noChangeArrowheads="1"/>
                </p:cNvSpPr>
                <p:nvPr/>
              </p:nvSpPr>
              <p:spPr bwMode="auto">
                <a:xfrm>
                  <a:off x="917" y="1112"/>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7" name="Oval 27"/>
                <p:cNvSpPr>
                  <a:spLocks noChangeAspect="1" noChangeArrowheads="1"/>
                </p:cNvSpPr>
                <p:nvPr/>
              </p:nvSpPr>
              <p:spPr bwMode="auto">
                <a:xfrm>
                  <a:off x="801" y="1287"/>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8" name="Oval 28"/>
                <p:cNvSpPr>
                  <a:spLocks noChangeAspect="1" noChangeArrowheads="1"/>
                </p:cNvSpPr>
                <p:nvPr/>
              </p:nvSpPr>
              <p:spPr bwMode="auto">
                <a:xfrm>
                  <a:off x="889" y="1199"/>
                  <a:ext cx="56"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9" name="Oval 29"/>
                <p:cNvSpPr>
                  <a:spLocks noChangeAspect="1" noChangeArrowheads="1"/>
                </p:cNvSpPr>
                <p:nvPr/>
              </p:nvSpPr>
              <p:spPr bwMode="auto">
                <a:xfrm>
                  <a:off x="826" y="968"/>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50" name="Oval 30"/>
                <p:cNvSpPr>
                  <a:spLocks noChangeAspect="1" noChangeArrowheads="1"/>
                </p:cNvSpPr>
                <p:nvPr/>
              </p:nvSpPr>
              <p:spPr bwMode="auto">
                <a:xfrm>
                  <a:off x="658" y="1199"/>
                  <a:ext cx="57"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51" name="Oval 31"/>
                <p:cNvSpPr>
                  <a:spLocks noChangeAspect="1" noChangeArrowheads="1"/>
                </p:cNvSpPr>
                <p:nvPr/>
              </p:nvSpPr>
              <p:spPr bwMode="auto">
                <a:xfrm>
                  <a:off x="739" y="999"/>
                  <a:ext cx="57" cy="57"/>
                </a:xfrm>
                <a:prstGeom prst="ellipse">
                  <a:avLst/>
                </a:prstGeom>
                <a:solidFill>
                  <a:srgbClr val="000066"/>
                </a:solidFill>
                <a:ln w="25400">
                  <a:noFill/>
                  <a:round/>
                  <a:headEnd/>
                  <a:tailEnd type="none" w="lg" len="lg"/>
                </a:ln>
                <a:effectLst/>
              </p:spPr>
              <p:txBody>
                <a:bodyPr wrap="none" anchor="ctr"/>
                <a:lstStyle/>
                <a:p>
                  <a:endParaRPr lang="en-US"/>
                </a:p>
              </p:txBody>
            </p:sp>
            <p:pic>
              <p:nvPicPr>
                <p:cNvPr id="363552" name="Picture 32" descr="Gluons1"/>
                <p:cNvPicPr>
                  <a:picLocks noChangeAspect="1" noChangeArrowheads="1"/>
                </p:cNvPicPr>
                <p:nvPr/>
              </p:nvPicPr>
              <p:blipFill>
                <a:blip r:embed="rId3" cstate="print"/>
                <a:srcRect/>
                <a:stretch>
                  <a:fillRect/>
                </a:stretch>
              </p:blipFill>
              <p:spPr bwMode="auto">
                <a:xfrm rot="-1079315">
                  <a:off x="767" y="1202"/>
                  <a:ext cx="176" cy="74"/>
                </a:xfrm>
                <a:prstGeom prst="rect">
                  <a:avLst/>
                </a:prstGeom>
                <a:noFill/>
                <a:ln w="9525">
                  <a:noFill/>
                  <a:miter lim="800000"/>
                  <a:headEnd/>
                  <a:tailEnd/>
                </a:ln>
                <a:effectLst/>
              </p:spPr>
            </p:pic>
            <p:pic>
              <p:nvPicPr>
                <p:cNvPr id="363553" name="Picture 33" descr="Gluons1"/>
                <p:cNvPicPr>
                  <a:picLocks noChangeAspect="1" noChangeArrowheads="1"/>
                </p:cNvPicPr>
                <p:nvPr/>
              </p:nvPicPr>
              <p:blipFill>
                <a:blip r:embed="rId4" cstate="print"/>
                <a:srcRect/>
                <a:stretch>
                  <a:fillRect/>
                </a:stretch>
              </p:blipFill>
              <p:spPr bwMode="auto">
                <a:xfrm rot="-2283694">
                  <a:off x="575" y="1141"/>
                  <a:ext cx="144" cy="61"/>
                </a:xfrm>
                <a:prstGeom prst="rect">
                  <a:avLst/>
                </a:prstGeom>
                <a:noFill/>
                <a:ln w="9525">
                  <a:noFill/>
                  <a:miter lim="800000"/>
                  <a:headEnd/>
                  <a:tailEnd/>
                </a:ln>
                <a:effectLst/>
              </p:spPr>
            </p:pic>
            <p:pic>
              <p:nvPicPr>
                <p:cNvPr id="363554" name="Picture 34" descr="Gluons1"/>
                <p:cNvPicPr>
                  <a:picLocks noChangeAspect="1" noChangeArrowheads="1"/>
                </p:cNvPicPr>
                <p:nvPr/>
              </p:nvPicPr>
              <p:blipFill>
                <a:blip r:embed="rId3" cstate="print"/>
                <a:srcRect/>
                <a:stretch>
                  <a:fillRect/>
                </a:stretch>
              </p:blipFill>
              <p:spPr bwMode="auto">
                <a:xfrm rot="1536724">
                  <a:off x="767" y="1058"/>
                  <a:ext cx="176" cy="74"/>
                </a:xfrm>
                <a:prstGeom prst="rect">
                  <a:avLst/>
                </a:prstGeom>
                <a:noFill/>
                <a:ln w="9525">
                  <a:noFill/>
                  <a:miter lim="800000"/>
                  <a:headEnd/>
                  <a:tailEnd/>
                </a:ln>
                <a:effectLst/>
              </p:spPr>
            </p:pic>
          </p:grpSp>
          <p:grpSp>
            <p:nvGrpSpPr>
              <p:cNvPr id="6" name="Group 35"/>
              <p:cNvGrpSpPr>
                <a:grpSpLocks/>
              </p:cNvGrpSpPr>
              <p:nvPr/>
            </p:nvGrpSpPr>
            <p:grpSpPr bwMode="auto">
              <a:xfrm>
                <a:off x="2237" y="2401"/>
                <a:ext cx="547" cy="431"/>
                <a:chOff x="1372" y="2016"/>
                <a:chExt cx="547" cy="431"/>
              </a:xfrm>
            </p:grpSpPr>
            <p:sp>
              <p:nvSpPr>
                <p:cNvPr id="363556" name="Oval 36"/>
                <p:cNvSpPr>
                  <a:spLocks noChangeAspect="1" noChangeArrowheads="1"/>
                </p:cNvSpPr>
                <p:nvPr/>
              </p:nvSpPr>
              <p:spPr bwMode="auto">
                <a:xfrm>
                  <a:off x="1487" y="2090"/>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7" name="Oval 37"/>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58" name="Oval 38"/>
                <p:cNvSpPr>
                  <a:spLocks noChangeAspect="1" noChangeArrowheads="1"/>
                </p:cNvSpPr>
                <p:nvPr/>
              </p:nvSpPr>
              <p:spPr bwMode="auto">
                <a:xfrm>
                  <a:off x="1572" y="2047"/>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9" name="Oval 39"/>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0" name="Oval 40"/>
                <p:cNvSpPr>
                  <a:spLocks noChangeAspect="1" noChangeArrowheads="1"/>
                </p:cNvSpPr>
                <p:nvPr/>
              </p:nvSpPr>
              <p:spPr bwMode="auto">
                <a:xfrm>
                  <a:off x="1445" y="2016"/>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1" name="Oval 41"/>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2" name="Oval 42"/>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3" name="Oval 43"/>
                <p:cNvSpPr>
                  <a:spLocks noChangeAspect="1" noChangeArrowheads="1"/>
                </p:cNvSpPr>
                <p:nvPr/>
              </p:nvSpPr>
              <p:spPr bwMode="auto">
                <a:xfrm>
                  <a:off x="1475" y="2205"/>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4" name="Oval 44"/>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5" name="Oval 45"/>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6" name="Oval 46"/>
                <p:cNvSpPr>
                  <a:spLocks noChangeAspect="1" noChangeArrowheads="1"/>
                </p:cNvSpPr>
                <p:nvPr/>
              </p:nvSpPr>
              <p:spPr bwMode="auto">
                <a:xfrm>
                  <a:off x="1615" y="2247"/>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7" name="Oval 47"/>
                <p:cNvSpPr>
                  <a:spLocks noChangeAspect="1" noChangeArrowheads="1"/>
                </p:cNvSpPr>
                <p:nvPr/>
              </p:nvSpPr>
              <p:spPr bwMode="auto">
                <a:xfrm>
                  <a:off x="1706"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8" name="Oval 48"/>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9" name="Oval 49"/>
                <p:cNvSpPr>
                  <a:spLocks noChangeAspect="1" noChangeArrowheads="1"/>
                </p:cNvSpPr>
                <p:nvPr/>
              </p:nvSpPr>
              <p:spPr bwMode="auto">
                <a:xfrm>
                  <a:off x="1602" y="2205"/>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0" name="Oval 50"/>
                <p:cNvSpPr>
                  <a:spLocks noChangeAspect="1" noChangeArrowheads="1"/>
                </p:cNvSpPr>
                <p:nvPr/>
              </p:nvSpPr>
              <p:spPr bwMode="auto">
                <a:xfrm>
                  <a:off x="1706" y="2132"/>
                  <a:ext cx="86"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1" name="Oval 51"/>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2" name="Oval 52"/>
                <p:cNvSpPr>
                  <a:spLocks noChangeAspect="1" noChangeArrowheads="1"/>
                </p:cNvSpPr>
                <p:nvPr/>
              </p:nvSpPr>
              <p:spPr bwMode="auto">
                <a:xfrm>
                  <a:off x="1517" y="2247"/>
                  <a:ext cx="85" cy="85"/>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3" name="Oval 53"/>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4" name="Oval 54"/>
                <p:cNvSpPr>
                  <a:spLocks noChangeAspect="1" noChangeArrowheads="1"/>
                </p:cNvSpPr>
                <p:nvPr/>
              </p:nvSpPr>
              <p:spPr bwMode="auto">
                <a:xfrm>
                  <a:off x="1676" y="2247"/>
                  <a:ext cx="86"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5" name="Oval 55"/>
                <p:cNvSpPr>
                  <a:spLocks noChangeAspect="1" noChangeArrowheads="1"/>
                </p:cNvSpPr>
                <p:nvPr/>
              </p:nvSpPr>
              <p:spPr bwMode="auto">
                <a:xfrm>
                  <a:off x="1488" y="23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6" name="Oval 56"/>
                <p:cNvSpPr>
                  <a:spLocks noChangeAspect="1" noChangeArrowheads="1"/>
                </p:cNvSpPr>
                <p:nvPr/>
              </p:nvSpPr>
              <p:spPr bwMode="auto">
                <a:xfrm>
                  <a:off x="1590" y="2321"/>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7" name="Oval 57"/>
                <p:cNvSpPr>
                  <a:spLocks noChangeAspect="1" noChangeArrowheads="1"/>
                </p:cNvSpPr>
                <p:nvPr/>
              </p:nvSpPr>
              <p:spPr bwMode="auto">
                <a:xfrm>
                  <a:off x="1834" y="2132"/>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8" name="Oval 58"/>
                <p:cNvSpPr>
                  <a:spLocks noChangeAspect="1" noChangeArrowheads="1"/>
                </p:cNvSpPr>
                <p:nvPr/>
              </p:nvSpPr>
              <p:spPr bwMode="auto">
                <a:xfrm>
                  <a:off x="1730" y="2321"/>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9" name="Oval 59"/>
                <p:cNvSpPr>
                  <a:spLocks noChangeAspect="1" noChangeArrowheads="1"/>
                </p:cNvSpPr>
                <p:nvPr/>
              </p:nvSpPr>
              <p:spPr bwMode="auto">
                <a:xfrm>
                  <a:off x="1730" y="2363"/>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0" name="Oval 60"/>
                <p:cNvSpPr>
                  <a:spLocks noChangeAspect="1" noChangeArrowheads="1"/>
                </p:cNvSpPr>
                <p:nvPr/>
              </p:nvSpPr>
              <p:spPr bwMode="auto">
                <a:xfrm>
                  <a:off x="1822" y="2247"/>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1" name="Oval 61"/>
                <p:cNvSpPr>
                  <a:spLocks noChangeAspect="1" noChangeArrowheads="1"/>
                </p:cNvSpPr>
                <p:nvPr/>
              </p:nvSpPr>
              <p:spPr bwMode="auto">
                <a:xfrm>
                  <a:off x="1804" y="2279"/>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2" name="Oval 62"/>
                <p:cNvSpPr>
                  <a:spLocks noChangeAspect="1" noChangeArrowheads="1"/>
                </p:cNvSpPr>
                <p:nvPr/>
              </p:nvSpPr>
              <p:spPr bwMode="auto">
                <a:xfrm>
                  <a:off x="1487" y="2090"/>
                  <a:ext cx="85"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3" name="Oval 63"/>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4" name="Oval 64"/>
                <p:cNvSpPr>
                  <a:spLocks noChangeAspect="1" noChangeArrowheads="1"/>
                </p:cNvSpPr>
                <p:nvPr/>
              </p:nvSpPr>
              <p:spPr bwMode="auto">
                <a:xfrm>
                  <a:off x="1572" y="20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5" name="Oval 65"/>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6" name="Oval 66"/>
                <p:cNvSpPr>
                  <a:spLocks noChangeAspect="1" noChangeArrowheads="1"/>
                </p:cNvSpPr>
                <p:nvPr/>
              </p:nvSpPr>
              <p:spPr bwMode="auto">
                <a:xfrm>
                  <a:off x="1445" y="2016"/>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7" name="Oval 67"/>
                <p:cNvSpPr>
                  <a:spLocks noChangeAspect="1" noChangeArrowheads="1"/>
                </p:cNvSpPr>
                <p:nvPr/>
              </p:nvSpPr>
              <p:spPr bwMode="auto">
                <a:xfrm>
                  <a:off x="1560" y="2132"/>
                  <a:ext cx="86"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8" name="Oval 68"/>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9" name="Oval 69"/>
                <p:cNvSpPr>
                  <a:spLocks noChangeAspect="1" noChangeArrowheads="1"/>
                </p:cNvSpPr>
                <p:nvPr/>
              </p:nvSpPr>
              <p:spPr bwMode="auto">
                <a:xfrm>
                  <a:off x="1763" y="2309"/>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90" name="Oval 70"/>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1" name="Oval 71"/>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2" name="Oval 72"/>
                <p:cNvSpPr>
                  <a:spLocks noChangeAspect="1" noChangeArrowheads="1"/>
                </p:cNvSpPr>
                <p:nvPr/>
              </p:nvSpPr>
              <p:spPr bwMode="auto">
                <a:xfrm>
                  <a:off x="1615" y="2247"/>
                  <a:ext cx="85" cy="85"/>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3" name="Oval 73"/>
                <p:cNvSpPr>
                  <a:spLocks noChangeAspect="1" noChangeArrowheads="1"/>
                </p:cNvSpPr>
                <p:nvPr/>
              </p:nvSpPr>
              <p:spPr bwMode="auto">
                <a:xfrm>
                  <a:off x="1706" y="2132"/>
                  <a:ext cx="86" cy="84"/>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4" name="Oval 74"/>
                <p:cNvSpPr>
                  <a:spLocks noChangeAspect="1" noChangeArrowheads="1"/>
                </p:cNvSpPr>
                <p:nvPr/>
              </p:nvSpPr>
              <p:spPr bwMode="auto">
                <a:xfrm>
                  <a:off x="1688" y="2163"/>
                  <a:ext cx="86" cy="84"/>
                </a:xfrm>
                <a:prstGeom prst="ellipse">
                  <a:avLst/>
                </a:prstGeom>
                <a:gradFill rotWithShape="0">
                  <a:gsLst>
                    <a:gs pos="0">
                      <a:srgbClr val="FF33CC"/>
                    </a:gs>
                    <a:gs pos="100000">
                      <a:srgbClr val="FF33CC">
                        <a:gamma/>
                        <a:shade val="46275"/>
                        <a:invGamma/>
                      </a:srgbClr>
                    </a:gs>
                  </a:gsLst>
                  <a:lin ang="2700000" scaled="1"/>
                </a:gradFill>
                <a:ln w="25400">
                  <a:noFill/>
                  <a:round/>
                  <a:headEnd/>
                  <a:tailEnd type="none" w="lg" len="lg"/>
                </a:ln>
                <a:effectLst/>
              </p:spPr>
              <p:txBody>
                <a:bodyPr wrap="none" anchor="ctr"/>
                <a:lstStyle/>
                <a:p>
                  <a:endParaRPr lang="en-US"/>
                </a:p>
              </p:txBody>
            </p:sp>
          </p:grpSp>
        </p:grpSp>
        <p:sp>
          <p:nvSpPr>
            <p:cNvPr id="363595" name="Rectangle 75"/>
            <p:cNvSpPr>
              <a:spLocks noChangeArrowheads="1"/>
            </p:cNvSpPr>
            <p:nvPr/>
          </p:nvSpPr>
          <p:spPr bwMode="auto">
            <a:xfrm rot="-1784693">
              <a:off x="3120" y="2736"/>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6" name="Rectangle 76"/>
            <p:cNvSpPr>
              <a:spLocks noChangeArrowheads="1"/>
            </p:cNvSpPr>
            <p:nvPr/>
          </p:nvSpPr>
          <p:spPr bwMode="auto">
            <a:xfrm rot="-1784693">
              <a:off x="3024" y="2544"/>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7" name="Rectangle 77"/>
            <p:cNvSpPr>
              <a:spLocks noChangeArrowheads="1"/>
            </p:cNvSpPr>
            <p:nvPr/>
          </p:nvSpPr>
          <p:spPr bwMode="auto">
            <a:xfrm rot="-1784693">
              <a:off x="2880" y="235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8" name="Rectangle 78"/>
            <p:cNvSpPr>
              <a:spLocks noChangeArrowheads="1"/>
            </p:cNvSpPr>
            <p:nvPr/>
          </p:nvSpPr>
          <p:spPr bwMode="auto">
            <a:xfrm rot="-1784693">
              <a:off x="2208" y="163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9" name="Rectangle 79"/>
            <p:cNvSpPr>
              <a:spLocks noChangeArrowheads="1"/>
            </p:cNvSpPr>
            <p:nvPr/>
          </p:nvSpPr>
          <p:spPr bwMode="auto">
            <a:xfrm rot="-1784693">
              <a:off x="2016" y="1152"/>
              <a:ext cx="384" cy="96"/>
            </a:xfrm>
            <a:prstGeom prst="rect">
              <a:avLst/>
            </a:prstGeom>
            <a:solidFill>
              <a:schemeClr val="bg1"/>
            </a:solidFill>
            <a:ln w="9525" algn="ctr">
              <a:noFill/>
              <a:miter lim="800000"/>
              <a:headEnd/>
              <a:tailEnd/>
            </a:ln>
            <a:effectLst/>
          </p:spPr>
          <p:txBody>
            <a:bodyPr anchor="ctr">
              <a:spAutoFit/>
            </a:bodyPr>
            <a:lstStyle/>
            <a:p>
              <a:endParaRPr lang="en-US"/>
            </a:p>
          </p:txBody>
        </p:sp>
      </p:grpSp>
      <p:sp>
        <p:nvSpPr>
          <p:cNvPr id="363622" name="Text Box 102"/>
          <p:cNvSpPr txBox="1">
            <a:spLocks noChangeArrowheads="1"/>
          </p:cNvSpPr>
          <p:nvPr/>
        </p:nvSpPr>
        <p:spPr bwMode="auto">
          <a:xfrm>
            <a:off x="1808163" y="106363"/>
            <a:ext cx="5507037" cy="579437"/>
          </a:xfrm>
          <a:prstGeom prst="rect">
            <a:avLst/>
          </a:prstGeom>
          <a:noFill/>
          <a:ln w="9525" algn="ctr">
            <a:noFill/>
            <a:miter lim="800000"/>
            <a:headEnd/>
            <a:tailEnd/>
          </a:ln>
          <a:effectLst/>
        </p:spPr>
        <p:txBody>
          <a:bodyPr wrap="none">
            <a:spAutoFit/>
          </a:bodyPr>
          <a:lstStyle/>
          <a:p>
            <a:r>
              <a:rPr lang="en-US" sz="3200" u="sng">
                <a:solidFill>
                  <a:schemeClr val="bg1"/>
                </a:solidFill>
              </a:rPr>
              <a:t>What about Hot QCD Matter?</a:t>
            </a:r>
            <a:endParaRPr lang="en-US" sz="3200" u="sng"/>
          </a:p>
        </p:txBody>
      </p:sp>
      <p:sp>
        <p:nvSpPr>
          <p:cNvPr id="363623" name="Text Box 103"/>
          <p:cNvSpPr txBox="1">
            <a:spLocks noChangeArrowheads="1"/>
          </p:cNvSpPr>
          <p:nvPr/>
        </p:nvSpPr>
        <p:spPr bwMode="auto">
          <a:xfrm>
            <a:off x="304800" y="5549205"/>
            <a:ext cx="5426075" cy="1384995"/>
          </a:xfrm>
          <a:prstGeom prst="rect">
            <a:avLst/>
          </a:prstGeom>
          <a:noFill/>
          <a:ln w="9525" algn="ctr">
            <a:noFill/>
            <a:miter lim="800000"/>
            <a:headEnd/>
            <a:tailEnd/>
          </a:ln>
          <a:effectLst/>
        </p:spPr>
        <p:txBody>
          <a:bodyPr>
            <a:spAutoFit/>
          </a:bodyPr>
          <a:lstStyle/>
          <a:p>
            <a:pPr algn="ctr"/>
            <a:r>
              <a:rPr lang="en-US" sz="2800" dirty="0">
                <a:solidFill>
                  <a:schemeClr val="bg2"/>
                </a:solidFill>
              </a:rPr>
              <a:t>Screening of long range confining potential expected at high enough temperature or </a:t>
            </a:r>
            <a:r>
              <a:rPr lang="en-US" sz="2800" dirty="0" smtClean="0">
                <a:solidFill>
                  <a:schemeClr val="bg2"/>
                </a:solidFill>
              </a:rPr>
              <a:t>density</a:t>
            </a:r>
            <a:endParaRPr lang="en-US" sz="2800" dirty="0">
              <a:solidFill>
                <a:schemeClr val="bg2"/>
              </a:solidFill>
            </a:endParaRPr>
          </a:p>
        </p:txBody>
      </p:sp>
      <p:grpSp>
        <p:nvGrpSpPr>
          <p:cNvPr id="7" name="Group 105"/>
          <p:cNvGrpSpPr>
            <a:grpSpLocks/>
          </p:cNvGrpSpPr>
          <p:nvPr/>
        </p:nvGrpSpPr>
        <p:grpSpPr bwMode="auto">
          <a:xfrm>
            <a:off x="5943600" y="1524000"/>
            <a:ext cx="3048000" cy="5334000"/>
            <a:chOff x="3744" y="960"/>
            <a:chExt cx="1920" cy="3360"/>
          </a:xfrm>
        </p:grpSpPr>
        <p:sp>
          <p:nvSpPr>
            <p:cNvPr id="363603" name="Rectangle 83"/>
            <p:cNvSpPr>
              <a:spLocks noChangeArrowheads="1"/>
            </p:cNvSpPr>
            <p:nvPr/>
          </p:nvSpPr>
          <p:spPr bwMode="auto">
            <a:xfrm>
              <a:off x="3744" y="960"/>
              <a:ext cx="1920" cy="1776"/>
            </a:xfrm>
            <a:prstGeom prst="rect">
              <a:avLst/>
            </a:prstGeom>
            <a:solidFill>
              <a:srgbClr val="FFFF66"/>
            </a:solidFill>
            <a:ln w="9525">
              <a:solidFill>
                <a:schemeClr val="tx1"/>
              </a:solidFill>
              <a:miter lim="800000"/>
              <a:headEnd/>
              <a:tailEnd/>
            </a:ln>
            <a:effectLst/>
          </p:spPr>
          <p:txBody>
            <a:bodyPr anchor="ctr">
              <a:spAutoFit/>
            </a:bodyPr>
            <a:lstStyle/>
            <a:p>
              <a:endParaRPr lang="en-US"/>
            </a:p>
          </p:txBody>
        </p:sp>
        <p:sp>
          <p:nvSpPr>
            <p:cNvPr id="363604" name="Line 84"/>
            <p:cNvSpPr>
              <a:spLocks noChangeShapeType="1"/>
            </p:cNvSpPr>
            <p:nvPr/>
          </p:nvSpPr>
          <p:spPr bwMode="auto">
            <a:xfrm>
              <a:off x="4171" y="1056"/>
              <a:ext cx="0" cy="1632"/>
            </a:xfrm>
            <a:prstGeom prst="line">
              <a:avLst/>
            </a:prstGeom>
            <a:noFill/>
            <a:ln w="19050">
              <a:solidFill>
                <a:schemeClr val="tx1"/>
              </a:solidFill>
              <a:round/>
              <a:headEnd/>
              <a:tailEnd/>
            </a:ln>
            <a:effectLst/>
          </p:spPr>
          <p:txBody>
            <a:bodyPr wrap="none" anchor="ctr">
              <a:spAutoFit/>
            </a:bodyPr>
            <a:lstStyle/>
            <a:p>
              <a:endParaRPr lang="en-US"/>
            </a:p>
          </p:txBody>
        </p:sp>
        <p:sp>
          <p:nvSpPr>
            <p:cNvPr id="363605" name="Line 85"/>
            <p:cNvSpPr>
              <a:spLocks noChangeShapeType="1"/>
            </p:cNvSpPr>
            <p:nvPr/>
          </p:nvSpPr>
          <p:spPr bwMode="auto">
            <a:xfrm>
              <a:off x="4104" y="1728"/>
              <a:ext cx="1213" cy="0"/>
            </a:xfrm>
            <a:prstGeom prst="line">
              <a:avLst/>
            </a:prstGeom>
            <a:noFill/>
            <a:ln w="19050">
              <a:solidFill>
                <a:schemeClr val="tx1"/>
              </a:solidFill>
              <a:round/>
              <a:headEnd/>
              <a:tailEnd/>
            </a:ln>
            <a:effectLst/>
          </p:spPr>
          <p:txBody>
            <a:bodyPr wrap="none" anchor="ctr">
              <a:spAutoFit/>
            </a:bodyPr>
            <a:lstStyle/>
            <a:p>
              <a:endParaRPr lang="en-US"/>
            </a:p>
          </p:txBody>
        </p:sp>
        <p:sp>
          <p:nvSpPr>
            <p:cNvPr id="363606" name="Freeform 86"/>
            <p:cNvSpPr>
              <a:spLocks/>
            </p:cNvSpPr>
            <p:nvPr/>
          </p:nvSpPr>
          <p:spPr bwMode="auto">
            <a:xfrm>
              <a:off x="4210" y="1108"/>
              <a:ext cx="1006" cy="134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none" anchor="ctr">
              <a:spAutoFit/>
            </a:bodyPr>
            <a:lstStyle/>
            <a:p>
              <a:endParaRPr lang="en-US"/>
            </a:p>
          </p:txBody>
        </p:sp>
        <p:sp>
          <p:nvSpPr>
            <p:cNvPr id="363607" name="Text Box 87"/>
            <p:cNvSpPr txBox="1">
              <a:spLocks noChangeArrowheads="1"/>
            </p:cNvSpPr>
            <p:nvPr/>
          </p:nvSpPr>
          <p:spPr bwMode="auto">
            <a:xfrm>
              <a:off x="5199" y="1735"/>
              <a:ext cx="169"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r</a:t>
              </a:r>
            </a:p>
          </p:txBody>
        </p:sp>
        <p:sp>
          <p:nvSpPr>
            <p:cNvPr id="363608" name="Text Box 88"/>
            <p:cNvSpPr txBox="1">
              <a:spLocks noChangeArrowheads="1"/>
            </p:cNvSpPr>
            <p:nvPr/>
          </p:nvSpPr>
          <p:spPr bwMode="auto">
            <a:xfrm>
              <a:off x="3830" y="1002"/>
              <a:ext cx="382"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V(r)</a:t>
              </a:r>
            </a:p>
          </p:txBody>
        </p:sp>
        <p:grpSp>
          <p:nvGrpSpPr>
            <p:cNvPr id="8" name="Group 89"/>
            <p:cNvGrpSpPr>
              <a:grpSpLocks/>
            </p:cNvGrpSpPr>
            <p:nvPr/>
          </p:nvGrpSpPr>
          <p:grpSpPr bwMode="auto">
            <a:xfrm rot="21570107" flipV="1">
              <a:off x="4171" y="1488"/>
              <a:ext cx="438" cy="121"/>
              <a:chOff x="480" y="3696"/>
              <a:chExt cx="3360" cy="240"/>
            </a:xfrm>
          </p:grpSpPr>
          <p:cxnSp>
            <p:nvCxnSpPr>
              <p:cNvPr id="363610" name="AutoShape 90"/>
              <p:cNvCxnSpPr>
                <a:cxnSpLocks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3611" name="AutoShape 91"/>
              <p:cNvCxnSpPr>
                <a:cxnSpLocks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3612" name="AutoShape 92"/>
              <p:cNvCxnSpPr>
                <a:cxnSpLocks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63613" name="AutoShape 93"/>
              <p:cNvCxnSpPr>
                <a:cxnSpLocks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63614" name="AutoShape 94"/>
              <p:cNvCxnSpPr>
                <a:cxnSpLocks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63615" name="AutoShape 95"/>
              <p:cNvCxnSpPr>
                <a:cxnSpLocks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63616" name="AutoShape 96"/>
              <p:cNvCxnSpPr>
                <a:cxnSpLocks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63617" name="AutoShape 97"/>
              <p:cNvCxnSpPr>
                <a:cxnSpLocks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63618" name="AutoShape 98"/>
              <p:cNvCxnSpPr>
                <a:cxnSpLocks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63619" name="AutoShape 99"/>
              <p:cNvCxnSpPr>
                <a:cxnSpLocks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sp>
          <p:nvSpPr>
            <p:cNvPr id="363620" name="Oval 100"/>
            <p:cNvSpPr>
              <a:spLocks noChangeArrowheads="1"/>
            </p:cNvSpPr>
            <p:nvPr/>
          </p:nvSpPr>
          <p:spPr bwMode="auto">
            <a:xfrm>
              <a:off x="4602" y="1493"/>
              <a:ext cx="101" cy="144"/>
            </a:xfrm>
            <a:prstGeom prst="ellipse">
              <a:avLst/>
            </a:prstGeom>
            <a:solidFill>
              <a:schemeClr val="accent1"/>
            </a:solidFill>
            <a:ln w="9525">
              <a:solidFill>
                <a:schemeClr val="tx1"/>
              </a:solidFill>
              <a:round/>
              <a:headEnd/>
              <a:tailEnd/>
            </a:ln>
            <a:effectLst/>
          </p:spPr>
          <p:txBody>
            <a:bodyPr anchor="ctr">
              <a:spAutoFit/>
            </a:bodyPr>
            <a:lstStyle/>
            <a:p>
              <a:endParaRPr lang="en-US"/>
            </a:p>
          </p:txBody>
        </p:sp>
        <p:sp>
          <p:nvSpPr>
            <p:cNvPr id="363621" name="Oval 101"/>
            <p:cNvSpPr>
              <a:spLocks noChangeArrowheads="1"/>
            </p:cNvSpPr>
            <p:nvPr/>
          </p:nvSpPr>
          <p:spPr bwMode="auto">
            <a:xfrm>
              <a:off x="4104" y="1503"/>
              <a:ext cx="101" cy="144"/>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pic>
          <p:nvPicPr>
            <p:cNvPr id="363624" name="Picture 104"/>
            <p:cNvPicPr>
              <a:picLocks noChangeAspect="1" noChangeArrowheads="1"/>
            </p:cNvPicPr>
            <p:nvPr/>
          </p:nvPicPr>
          <p:blipFill>
            <a:blip r:embed="rId5" cstate="print"/>
            <a:srcRect l="46562" t="13553" r="1703" b="7388"/>
            <a:stretch>
              <a:fillRect/>
            </a:stretch>
          </p:blipFill>
          <p:spPr bwMode="auto">
            <a:xfrm>
              <a:off x="3744" y="2544"/>
              <a:ext cx="1920" cy="1776"/>
            </a:xfrm>
            <a:prstGeom prst="rect">
              <a:avLst/>
            </a:prstGeom>
            <a:noFill/>
            <a:ln w="9525" algn="ctr">
              <a:solidFill>
                <a:schemeClr val="tx1"/>
              </a:solidFill>
              <a:miter lim="800000"/>
              <a:headEnd/>
              <a:tailEnd/>
            </a:ln>
            <a:effectLst/>
          </p:spPr>
        </p:pic>
      </p:grpSp>
      <p:pic>
        <p:nvPicPr>
          <p:cNvPr id="363626" name="Picture 106" descr="karsch_confine"/>
          <p:cNvPicPr>
            <a:picLocks noChangeAspect="1" noChangeArrowheads="1"/>
          </p:cNvPicPr>
          <p:nvPr/>
        </p:nvPicPr>
        <p:blipFill>
          <a:blip r:embed="rId6" cstate="print"/>
          <a:srcRect l="8936" t="54532" r="17198" b="4674"/>
          <a:stretch>
            <a:fillRect/>
          </a:stretch>
        </p:blipFill>
        <p:spPr bwMode="auto">
          <a:xfrm>
            <a:off x="5953125" y="4038600"/>
            <a:ext cx="3038475" cy="2819400"/>
          </a:xfrm>
          <a:prstGeom prst="rect">
            <a:avLst/>
          </a:prstGeom>
          <a:noFill/>
        </p:spPr>
      </p:pic>
      <p:sp>
        <p:nvSpPr>
          <p:cNvPr id="363627" name="Text Box 107"/>
          <p:cNvSpPr txBox="1">
            <a:spLocks noChangeArrowheads="1"/>
          </p:cNvSpPr>
          <p:nvPr/>
        </p:nvSpPr>
        <p:spPr bwMode="auto">
          <a:xfrm>
            <a:off x="8153400" y="6567488"/>
            <a:ext cx="838200" cy="366712"/>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8" name="Text Box 108"/>
          <p:cNvSpPr txBox="1">
            <a:spLocks noChangeArrowheads="1"/>
          </p:cNvSpPr>
          <p:nvPr/>
        </p:nvSpPr>
        <p:spPr bwMode="auto">
          <a:xfrm rot="-5362919">
            <a:off x="5479257" y="4579143"/>
            <a:ext cx="1143000" cy="366713"/>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V(r)/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9" name="Rectangle 109"/>
          <p:cNvSpPr>
            <a:spLocks noChangeArrowheads="1"/>
          </p:cNvSpPr>
          <p:nvPr/>
        </p:nvSpPr>
        <p:spPr bwMode="auto">
          <a:xfrm>
            <a:off x="6553200" y="4070350"/>
            <a:ext cx="457200" cy="228600"/>
          </a:xfrm>
          <a:prstGeom prst="rect">
            <a:avLst/>
          </a:prstGeom>
          <a:solidFill>
            <a:schemeClr val="bg1"/>
          </a:solidFill>
          <a:ln w="9525">
            <a:noFill/>
            <a:miter lim="800000"/>
            <a:headEnd/>
            <a:tailEnd/>
          </a:ln>
          <a:effectLst/>
        </p:spPr>
        <p:txBody>
          <a:bodyPr wrap="none" anchor="ctr"/>
          <a:lstStyle/>
          <a:p>
            <a:endParaRPr lang="en-US"/>
          </a:p>
        </p:txBody>
      </p:sp>
      <p:sp>
        <p:nvSpPr>
          <p:cNvPr id="363631" name="Text Box 111"/>
          <p:cNvSpPr txBox="1">
            <a:spLocks noChangeArrowheads="1"/>
          </p:cNvSpPr>
          <p:nvPr/>
        </p:nvSpPr>
        <p:spPr bwMode="auto">
          <a:xfrm>
            <a:off x="6781800" y="4083050"/>
            <a:ext cx="1371600" cy="336550"/>
          </a:xfrm>
          <a:prstGeom prst="rect">
            <a:avLst/>
          </a:prstGeom>
          <a:noFill/>
          <a:ln w="9525">
            <a:noFill/>
            <a:miter lim="800000"/>
            <a:headEnd/>
            <a:tailEnd/>
          </a:ln>
          <a:effectLst/>
        </p:spPr>
        <p:txBody>
          <a:bodyPr anchor="ctr">
            <a:spAutoFit/>
          </a:bodyPr>
          <a:lstStyle/>
          <a:p>
            <a:pPr eaLnBrk="0" hangingPunct="0"/>
            <a:r>
              <a:rPr lang="en-US" sz="1600">
                <a:solidFill>
                  <a:schemeClr val="tx1"/>
                </a:solidFill>
              </a:rPr>
              <a:t>Lattice QCD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36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36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36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36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36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3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p:bldP spid="363623" grpId="0"/>
      <p:bldP spid="363627" grpId="0"/>
      <p:bldP spid="363628" grpId="0"/>
      <p:bldP spid="363629" grpId="0" animBg="1"/>
      <p:bldP spid="3636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524000"/>
            <a:ext cx="91440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86000" y="0"/>
            <a:ext cx="4406719" cy="707886"/>
          </a:xfrm>
          <a:prstGeom prst="rect">
            <a:avLst/>
          </a:prstGeom>
          <a:noFill/>
        </p:spPr>
        <p:txBody>
          <a:bodyPr wrap="none" rtlCol="0">
            <a:spAutoFit/>
          </a:bodyPr>
          <a:lstStyle/>
          <a:p>
            <a:r>
              <a:rPr lang="en-US" sz="4000" u="sng" dirty="0" smtClean="0">
                <a:solidFill>
                  <a:schemeClr val="bg1"/>
                </a:solidFill>
              </a:rPr>
              <a:t>Electron Ion Collider</a:t>
            </a:r>
          </a:p>
        </p:txBody>
      </p:sp>
      <p:pic>
        <p:nvPicPr>
          <p:cNvPr id="8" name="Picture 2" descr="ePhenix-Ray-Trace-3-10-21-2013-3.png"/>
          <p:cNvPicPr>
            <a:picLocks noChangeAspect="1"/>
          </p:cNvPicPr>
          <p:nvPr/>
        </p:nvPicPr>
        <p:blipFill>
          <a:blip r:embed="rId2" cstate="print"/>
          <a:srcRect l="7744" r="8798"/>
          <a:stretch>
            <a:fillRect/>
          </a:stretch>
        </p:blipFill>
        <p:spPr bwMode="auto">
          <a:xfrm>
            <a:off x="-13841" y="2133600"/>
            <a:ext cx="9157841" cy="5486400"/>
          </a:xfrm>
          <a:prstGeom prst="rect">
            <a:avLst/>
          </a:prstGeom>
          <a:noFill/>
          <a:ln w="12700" cap="flat" cmpd="sng">
            <a:noFill/>
            <a:prstDash val="solid"/>
            <a:miter lim="0"/>
            <a:headEnd type="none" w="med" len="med"/>
            <a:tailEnd type="none" w="med" len="med"/>
          </a:ln>
          <a:effectLst/>
        </p:spPr>
      </p:pic>
      <p:sp>
        <p:nvSpPr>
          <p:cNvPr id="9" name="TextBox 8"/>
          <p:cNvSpPr txBox="1"/>
          <p:nvPr/>
        </p:nvSpPr>
        <p:spPr>
          <a:xfrm>
            <a:off x="0" y="6096000"/>
            <a:ext cx="3242683" cy="584775"/>
          </a:xfrm>
          <a:prstGeom prst="rect">
            <a:avLst/>
          </a:prstGeom>
          <a:noFill/>
        </p:spPr>
        <p:txBody>
          <a:bodyPr wrap="none" rtlCol="0">
            <a:spAutoFit/>
          </a:bodyPr>
          <a:lstStyle/>
          <a:p>
            <a:r>
              <a:rPr lang="en-US" sz="1600" dirty="0" smtClean="0">
                <a:hlinkClick r:id="rId3"/>
              </a:rPr>
              <a:t>http://arxiv.org/abs/arXiv:1402.1209</a:t>
            </a:r>
            <a:endParaRPr lang="en-US" sz="1600" dirty="0" smtClean="0"/>
          </a:p>
          <a:p>
            <a:r>
              <a:rPr lang="en-US" sz="1600" dirty="0" smtClean="0"/>
              <a:t>http://arxiv.org/abs/1212.1701</a:t>
            </a:r>
          </a:p>
        </p:txBody>
      </p:sp>
      <p:sp>
        <p:nvSpPr>
          <p:cNvPr id="10" name="TextBox 9"/>
          <p:cNvSpPr txBox="1"/>
          <p:nvPr/>
        </p:nvSpPr>
        <p:spPr>
          <a:xfrm>
            <a:off x="167269" y="609600"/>
            <a:ext cx="8789008" cy="954107"/>
          </a:xfrm>
          <a:prstGeom prst="rect">
            <a:avLst/>
          </a:prstGeom>
          <a:noFill/>
        </p:spPr>
        <p:txBody>
          <a:bodyPr wrap="none" rtlCol="0">
            <a:spAutoFit/>
          </a:bodyPr>
          <a:lstStyle/>
          <a:p>
            <a:pPr algn="ctr"/>
            <a:r>
              <a:rPr lang="en-US" sz="2800" dirty="0" smtClean="0">
                <a:solidFill>
                  <a:schemeClr val="bg1"/>
                </a:solidFill>
              </a:rPr>
              <a:t>Critical to understanding nature of proton and heavy nuclei</a:t>
            </a:r>
          </a:p>
          <a:p>
            <a:pPr algn="ctr"/>
            <a:r>
              <a:rPr lang="en-US" sz="2800" dirty="0" smtClean="0">
                <a:solidFill>
                  <a:schemeClr val="bg1"/>
                </a:solidFill>
              </a:rPr>
              <a:t>Key to picture of </a:t>
            </a:r>
            <a:r>
              <a:rPr lang="en-US" sz="2800" dirty="0" err="1" smtClean="0">
                <a:solidFill>
                  <a:schemeClr val="bg1"/>
                </a:solidFill>
              </a:rPr>
              <a:t>gluonic</a:t>
            </a:r>
            <a:r>
              <a:rPr lang="en-US" sz="2800" dirty="0" smtClean="0">
                <a:solidFill>
                  <a:schemeClr val="bg1"/>
                </a:solidFill>
              </a:rPr>
              <a:t> initial starting point for QGP</a:t>
            </a:r>
          </a:p>
        </p:txBody>
      </p:sp>
      <p:sp>
        <p:nvSpPr>
          <p:cNvPr id="11" name="TextBox 10"/>
          <p:cNvSpPr txBox="1"/>
          <p:nvPr/>
        </p:nvSpPr>
        <p:spPr>
          <a:xfrm>
            <a:off x="304800" y="1676400"/>
            <a:ext cx="8839200" cy="954107"/>
          </a:xfrm>
          <a:prstGeom prst="rect">
            <a:avLst/>
          </a:prstGeom>
          <a:noFill/>
        </p:spPr>
        <p:txBody>
          <a:bodyPr wrap="square" rtlCol="0">
            <a:spAutoFit/>
          </a:bodyPr>
          <a:lstStyle/>
          <a:p>
            <a:pPr algn="ctr"/>
            <a:r>
              <a:rPr lang="en-US" sz="2800" dirty="0" smtClean="0"/>
              <a:t>Detector built around </a:t>
            </a:r>
            <a:r>
              <a:rPr lang="en-US" sz="2800" dirty="0" err="1" smtClean="0"/>
              <a:t>BaBar</a:t>
            </a:r>
            <a:r>
              <a:rPr lang="en-US" sz="2800" dirty="0" smtClean="0"/>
              <a:t> magnet and </a:t>
            </a:r>
            <a:r>
              <a:rPr lang="en-US" sz="2800" dirty="0" err="1" smtClean="0"/>
              <a:t>sPHENIX</a:t>
            </a:r>
            <a:r>
              <a:rPr lang="en-US" sz="2800" dirty="0" smtClean="0"/>
              <a:t> serves as excellent foundation for EIC detector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9764" t="19742" r="4964" b="8154"/>
          <a:stretch>
            <a:fillRect/>
          </a:stretch>
        </p:blipFill>
        <p:spPr bwMode="auto">
          <a:xfrm>
            <a:off x="526800" y="1647295"/>
            <a:ext cx="8007600" cy="5134504"/>
          </a:xfrm>
          <a:prstGeom prst="rect">
            <a:avLst/>
          </a:prstGeom>
          <a:noFill/>
          <a:ln w="76200">
            <a:solidFill>
              <a:srgbClr val="66CCFF"/>
            </a:solidFill>
            <a:miter lim="800000"/>
            <a:headEnd/>
            <a:tailEnd/>
          </a:ln>
        </p:spPr>
      </p:pic>
      <p:sp>
        <p:nvSpPr>
          <p:cNvPr id="5" name="TextBox 4"/>
          <p:cNvSpPr txBox="1"/>
          <p:nvPr/>
        </p:nvSpPr>
        <p:spPr>
          <a:xfrm>
            <a:off x="517551" y="0"/>
            <a:ext cx="8093049" cy="1569660"/>
          </a:xfrm>
          <a:prstGeom prst="rect">
            <a:avLst/>
          </a:prstGeom>
          <a:noFill/>
        </p:spPr>
        <p:txBody>
          <a:bodyPr wrap="none" rtlCol="0">
            <a:spAutoFit/>
          </a:bodyPr>
          <a:lstStyle/>
          <a:p>
            <a:pPr algn="ctr"/>
            <a:r>
              <a:rPr lang="en-US" sz="2400" dirty="0" smtClean="0">
                <a:solidFill>
                  <a:schemeClr val="bg1"/>
                </a:solidFill>
              </a:rPr>
              <a:t>President’s FY12 Budget indicated bad news for Nuclear Physics</a:t>
            </a:r>
          </a:p>
          <a:p>
            <a:pPr algn="ctr"/>
            <a:r>
              <a:rPr lang="en-US" sz="2400" dirty="0" smtClean="0">
                <a:solidFill>
                  <a:schemeClr val="bg1"/>
                </a:solidFill>
              </a:rPr>
              <a:t>Crisis assessment subcommittee – what would we do?</a:t>
            </a:r>
          </a:p>
          <a:p>
            <a:pPr algn="ctr"/>
            <a:r>
              <a:rPr lang="en-US" sz="2400" dirty="0" smtClean="0">
                <a:solidFill>
                  <a:schemeClr val="bg1"/>
                </a:solidFill>
              </a:rPr>
              <a:t>FY13 Budget had +$50M increase for NP, passed by Congress</a:t>
            </a:r>
          </a:p>
          <a:p>
            <a:pPr algn="ctr"/>
            <a:r>
              <a:rPr lang="en-US" sz="2400" dirty="0" smtClean="0">
                <a:solidFill>
                  <a:schemeClr val="bg1"/>
                </a:solidFill>
              </a:rPr>
              <a:t>FY14 Proposed +4% increase, more good news</a:t>
            </a:r>
          </a:p>
        </p:txBody>
      </p:sp>
      <p:sp>
        <p:nvSpPr>
          <p:cNvPr id="6" name="TextBox 5"/>
          <p:cNvSpPr txBox="1"/>
          <p:nvPr/>
        </p:nvSpPr>
        <p:spPr>
          <a:xfrm>
            <a:off x="2072590" y="2438400"/>
            <a:ext cx="6919010" cy="523220"/>
          </a:xfrm>
          <a:prstGeom prst="rect">
            <a:avLst/>
          </a:prstGeom>
          <a:solidFill>
            <a:schemeClr val="bg2"/>
          </a:solidFill>
          <a:ln>
            <a:solidFill>
              <a:schemeClr val="tx1"/>
            </a:solidFill>
          </a:ln>
        </p:spPr>
        <p:txBody>
          <a:bodyPr wrap="none" rtlCol="0">
            <a:spAutoFit/>
          </a:bodyPr>
          <a:lstStyle/>
          <a:p>
            <a:r>
              <a:rPr lang="en-US" sz="2800" dirty="0" smtClean="0">
                <a:solidFill>
                  <a:srgbClr val="FF0000"/>
                </a:solidFill>
              </a:rPr>
              <a:t>One of the best running periods ongoing now</a:t>
            </a:r>
          </a:p>
        </p:txBody>
      </p:sp>
      <p:sp>
        <p:nvSpPr>
          <p:cNvPr id="7" name="TextBox 6"/>
          <p:cNvSpPr txBox="1"/>
          <p:nvPr/>
        </p:nvSpPr>
        <p:spPr>
          <a:xfrm>
            <a:off x="2057400" y="4810780"/>
            <a:ext cx="5485028" cy="523220"/>
          </a:xfrm>
          <a:prstGeom prst="rect">
            <a:avLst/>
          </a:prstGeom>
          <a:solidFill>
            <a:schemeClr val="bg2"/>
          </a:solidFill>
          <a:ln>
            <a:solidFill>
              <a:schemeClr val="tx1"/>
            </a:solidFill>
          </a:ln>
        </p:spPr>
        <p:txBody>
          <a:bodyPr wrap="none" rtlCol="0">
            <a:spAutoFit/>
          </a:bodyPr>
          <a:lstStyle/>
          <a:p>
            <a:r>
              <a:rPr lang="en-US" sz="2800" dirty="0" smtClean="0">
                <a:solidFill>
                  <a:srgbClr val="FF0000"/>
                </a:solidFill>
              </a:rPr>
              <a:t>Exciting scan of QCD phase diagram</a:t>
            </a:r>
          </a:p>
        </p:txBody>
      </p:sp>
      <p:sp>
        <p:nvSpPr>
          <p:cNvPr id="8" name="TextBox 7"/>
          <p:cNvSpPr txBox="1"/>
          <p:nvPr/>
        </p:nvSpPr>
        <p:spPr>
          <a:xfrm>
            <a:off x="2057400" y="5791200"/>
            <a:ext cx="2749471" cy="523220"/>
          </a:xfrm>
          <a:prstGeom prst="rect">
            <a:avLst/>
          </a:prstGeom>
          <a:solidFill>
            <a:schemeClr val="bg2"/>
          </a:solidFill>
          <a:ln>
            <a:solidFill>
              <a:schemeClr val="tx1"/>
            </a:solidFill>
          </a:ln>
        </p:spPr>
        <p:txBody>
          <a:bodyPr wrap="none" rtlCol="0">
            <a:spAutoFit/>
          </a:bodyPr>
          <a:lstStyle/>
          <a:p>
            <a:r>
              <a:rPr lang="en-US" sz="2800" dirty="0" err="1" smtClean="0">
                <a:solidFill>
                  <a:srgbClr val="FF0000"/>
                </a:solidFill>
              </a:rPr>
              <a:t>sPHENIX</a:t>
            </a:r>
            <a:r>
              <a:rPr lang="en-US" sz="2800" dirty="0" smtClean="0">
                <a:solidFill>
                  <a:srgbClr val="FF0000"/>
                </a:solidFill>
              </a:rPr>
              <a:t> running!</a:t>
            </a:r>
          </a:p>
        </p:txBody>
      </p:sp>
      <p:sp>
        <p:nvSpPr>
          <p:cNvPr id="9" name="TextBox 8"/>
          <p:cNvSpPr txBox="1"/>
          <p:nvPr/>
        </p:nvSpPr>
        <p:spPr>
          <a:xfrm>
            <a:off x="2057400" y="6324600"/>
            <a:ext cx="5158335" cy="523220"/>
          </a:xfrm>
          <a:prstGeom prst="rect">
            <a:avLst/>
          </a:prstGeom>
          <a:solidFill>
            <a:schemeClr val="bg2"/>
          </a:solidFill>
          <a:ln>
            <a:solidFill>
              <a:schemeClr val="tx1"/>
            </a:solidFill>
          </a:ln>
        </p:spPr>
        <p:txBody>
          <a:bodyPr wrap="none" rtlCol="0">
            <a:spAutoFit/>
          </a:bodyPr>
          <a:lstStyle/>
          <a:p>
            <a:r>
              <a:rPr lang="en-US" sz="2800" dirty="0" smtClean="0">
                <a:solidFill>
                  <a:srgbClr val="FF0000"/>
                </a:solidFill>
              </a:rPr>
              <a:t>Transition to Electron Ion Collider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88169" cy="584775"/>
          </a:xfrm>
          <a:prstGeom prst="rect">
            <a:avLst/>
          </a:prstGeom>
          <a:noFill/>
        </p:spPr>
        <p:txBody>
          <a:bodyPr wrap="none" rtlCol="0">
            <a:spAutoFit/>
          </a:bodyPr>
          <a:lstStyle/>
          <a:p>
            <a:r>
              <a:rPr lang="en-US" sz="3200" u="sng" dirty="0" smtClean="0">
                <a:solidFill>
                  <a:schemeClr val="bg1"/>
                </a:solidFill>
              </a:rPr>
              <a:t>Powerful Microscopes </a:t>
            </a:r>
            <a:r>
              <a:rPr lang="en-US" sz="3200" u="sng" dirty="0" smtClean="0">
                <a:solidFill>
                  <a:schemeClr val="bg1"/>
                </a:solidFill>
                <a:sym typeface="Wingdings" pitchFamily="2" charset="2"/>
              </a:rPr>
              <a:t> New Ideas</a:t>
            </a:r>
            <a:endParaRPr lang="en-US" sz="3200" u="sng" dirty="0" smtClean="0">
              <a:solidFill>
                <a:schemeClr val="bg1"/>
              </a:solidFill>
            </a:endParaRPr>
          </a:p>
        </p:txBody>
      </p:sp>
      <p:sp>
        <p:nvSpPr>
          <p:cNvPr id="5" name="TextBox 4"/>
          <p:cNvSpPr txBox="1"/>
          <p:nvPr/>
        </p:nvSpPr>
        <p:spPr>
          <a:xfrm>
            <a:off x="152400" y="762000"/>
            <a:ext cx="8927829" cy="1815882"/>
          </a:xfrm>
          <a:prstGeom prst="rect">
            <a:avLst/>
          </a:prstGeom>
          <a:noFill/>
        </p:spPr>
        <p:txBody>
          <a:bodyPr wrap="none" rtlCol="0">
            <a:spAutoFit/>
          </a:bodyPr>
          <a:lstStyle/>
          <a:p>
            <a:r>
              <a:rPr lang="en-US" sz="2800" dirty="0" smtClean="0">
                <a:solidFill>
                  <a:schemeClr val="bg1"/>
                </a:solidFill>
              </a:rPr>
              <a:t>g-2 experiment – </a:t>
            </a:r>
            <a:r>
              <a:rPr lang="en-US" sz="2800" dirty="0" smtClean="0">
                <a:solidFill>
                  <a:schemeClr val="bg1"/>
                </a:solidFill>
              </a:rPr>
              <a:t>tantalizing hint for new physics</a:t>
            </a:r>
            <a:endParaRPr lang="en-US" sz="2800" dirty="0" smtClean="0">
              <a:solidFill>
                <a:schemeClr val="bg1"/>
              </a:solidFill>
            </a:endParaRPr>
          </a:p>
          <a:p>
            <a:r>
              <a:rPr lang="en-US" sz="2800" dirty="0" smtClean="0">
                <a:solidFill>
                  <a:schemeClr val="bg1"/>
                </a:solidFill>
              </a:rPr>
              <a:t>One idea:          </a:t>
            </a:r>
            <a:r>
              <a:rPr lang="en-US" sz="2800" dirty="0" err="1" smtClean="0">
                <a:solidFill>
                  <a:schemeClr val="bg1"/>
                </a:solidFill>
              </a:rPr>
              <a:t>TeV</a:t>
            </a:r>
            <a:r>
              <a:rPr lang="en-US" sz="2800" dirty="0" smtClean="0">
                <a:solidFill>
                  <a:schemeClr val="bg1"/>
                </a:solidFill>
              </a:rPr>
              <a:t> </a:t>
            </a:r>
            <a:r>
              <a:rPr lang="en-US" sz="2800" dirty="0" smtClean="0">
                <a:solidFill>
                  <a:schemeClr val="bg1"/>
                </a:solidFill>
              </a:rPr>
              <a:t>scale particles (SUSY)  </a:t>
            </a:r>
            <a:r>
              <a:rPr lang="en-US" sz="2800" dirty="0" smtClean="0">
                <a:solidFill>
                  <a:schemeClr val="bg1"/>
                </a:solidFill>
                <a:sym typeface="Wingdings" pitchFamily="2" charset="2"/>
              </a:rPr>
              <a:t> Frontier is </a:t>
            </a:r>
            <a:r>
              <a:rPr lang="en-US" sz="2800" dirty="0" smtClean="0">
                <a:solidFill>
                  <a:schemeClr val="bg1"/>
                </a:solidFill>
              </a:rPr>
              <a:t>LHC</a:t>
            </a:r>
          </a:p>
          <a:p>
            <a:r>
              <a:rPr lang="en-US" sz="2800" dirty="0" smtClean="0">
                <a:solidFill>
                  <a:schemeClr val="bg1"/>
                </a:solidFill>
              </a:rPr>
              <a:t>Another idea:   </a:t>
            </a:r>
            <a:r>
              <a:rPr lang="en-US" sz="2800" dirty="0" err="1" smtClean="0">
                <a:solidFill>
                  <a:schemeClr val="bg1"/>
                </a:solidFill>
              </a:rPr>
              <a:t>MeV</a:t>
            </a:r>
            <a:r>
              <a:rPr lang="en-US" sz="2800" dirty="0" smtClean="0">
                <a:solidFill>
                  <a:schemeClr val="bg1"/>
                </a:solidFill>
              </a:rPr>
              <a:t> </a:t>
            </a:r>
            <a:r>
              <a:rPr lang="en-US" sz="2800" dirty="0" smtClean="0">
                <a:solidFill>
                  <a:schemeClr val="bg1"/>
                </a:solidFill>
              </a:rPr>
              <a:t>scale particles with very weak coupling </a:t>
            </a:r>
            <a:endParaRPr lang="en-US" sz="2800" dirty="0" smtClean="0">
              <a:solidFill>
                <a:schemeClr val="bg1"/>
              </a:solidFill>
            </a:endParaRPr>
          </a:p>
          <a:p>
            <a:r>
              <a:rPr lang="en-US" sz="2800" dirty="0" smtClean="0">
                <a:solidFill>
                  <a:schemeClr val="bg1"/>
                </a:solidFill>
              </a:rPr>
              <a:t> </a:t>
            </a:r>
            <a:r>
              <a:rPr lang="en-US" sz="2800" dirty="0" smtClean="0">
                <a:solidFill>
                  <a:schemeClr val="bg1"/>
                </a:solidFill>
              </a:rPr>
              <a:t>                          </a:t>
            </a:r>
            <a:r>
              <a:rPr lang="en-US" sz="2800" dirty="0" smtClean="0">
                <a:solidFill>
                  <a:schemeClr val="bg1"/>
                </a:solidFill>
              </a:rPr>
              <a:t>(e.g. Dark </a:t>
            </a:r>
            <a:r>
              <a:rPr lang="en-US" sz="2800" dirty="0" smtClean="0">
                <a:solidFill>
                  <a:schemeClr val="bg1"/>
                </a:solidFill>
              </a:rPr>
              <a:t>Photon) </a:t>
            </a:r>
          </a:p>
        </p:txBody>
      </p:sp>
      <p:grpSp>
        <p:nvGrpSpPr>
          <p:cNvPr id="11" name="Group 10"/>
          <p:cNvGrpSpPr/>
          <p:nvPr/>
        </p:nvGrpSpPr>
        <p:grpSpPr>
          <a:xfrm>
            <a:off x="3048000" y="2534603"/>
            <a:ext cx="6096000" cy="4323397"/>
            <a:chOff x="2362200" y="2534603"/>
            <a:chExt cx="6781800" cy="4323397"/>
          </a:xfrm>
        </p:grpSpPr>
        <p:pic>
          <p:nvPicPr>
            <p:cNvPr id="6" name="Picture 2"/>
            <p:cNvPicPr>
              <a:picLocks noChangeAspect="1" noChangeArrowheads="1"/>
            </p:cNvPicPr>
            <p:nvPr/>
          </p:nvPicPr>
          <p:blipFill>
            <a:blip r:embed="rId2" cstate="print"/>
            <a:srcRect l="27159" t="30156" r="28917" b="22917"/>
            <a:stretch>
              <a:fillRect/>
            </a:stretch>
          </p:blipFill>
          <p:spPr bwMode="auto">
            <a:xfrm>
              <a:off x="2362200" y="2534603"/>
              <a:ext cx="6781800" cy="4323397"/>
            </a:xfrm>
            <a:prstGeom prst="rect">
              <a:avLst/>
            </a:prstGeom>
            <a:noFill/>
            <a:ln w="9525">
              <a:solidFill>
                <a:schemeClr val="tx1"/>
              </a:solidFill>
              <a:miter lim="800000"/>
              <a:headEnd/>
              <a:tailEnd/>
            </a:ln>
          </p:spPr>
        </p:pic>
        <p:sp>
          <p:nvSpPr>
            <p:cNvPr id="8" name="Freeform 7"/>
            <p:cNvSpPr/>
            <p:nvPr/>
          </p:nvSpPr>
          <p:spPr>
            <a:xfrm>
              <a:off x="3048000" y="3990109"/>
              <a:ext cx="5708073" cy="1911927"/>
            </a:xfrm>
            <a:custGeom>
              <a:avLst/>
              <a:gdLst>
                <a:gd name="connsiteX0" fmla="*/ 13855 w 5708073"/>
                <a:gd name="connsiteY0" fmla="*/ 1149927 h 1911927"/>
                <a:gd name="connsiteX1" fmla="*/ 1565564 w 5708073"/>
                <a:gd name="connsiteY1" fmla="*/ 748146 h 1911927"/>
                <a:gd name="connsiteX2" fmla="*/ 3629891 w 5708073"/>
                <a:gd name="connsiteY2" fmla="*/ 374073 h 1911927"/>
                <a:gd name="connsiteX3" fmla="*/ 5708073 w 5708073"/>
                <a:gd name="connsiteY3" fmla="*/ 0 h 1911927"/>
                <a:gd name="connsiteX4" fmla="*/ 5708073 w 5708073"/>
                <a:gd name="connsiteY4" fmla="*/ 775855 h 1911927"/>
                <a:gd name="connsiteX5" fmla="*/ 3990109 w 5708073"/>
                <a:gd name="connsiteY5" fmla="*/ 1039091 h 1911927"/>
                <a:gd name="connsiteX6" fmla="*/ 1205345 w 5708073"/>
                <a:gd name="connsiteY6" fmla="*/ 1607127 h 1911927"/>
                <a:gd name="connsiteX7" fmla="*/ 0 w 5708073"/>
                <a:gd name="connsiteY7" fmla="*/ 1911927 h 1911927"/>
                <a:gd name="connsiteX8" fmla="*/ 13855 w 5708073"/>
                <a:gd name="connsiteY8" fmla="*/ 1149927 h 19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8073" h="1911927">
                  <a:moveTo>
                    <a:pt x="13855" y="1149927"/>
                  </a:moveTo>
                  <a:lnTo>
                    <a:pt x="1565564" y="748146"/>
                  </a:lnTo>
                  <a:lnTo>
                    <a:pt x="3629891" y="374073"/>
                  </a:lnTo>
                  <a:lnTo>
                    <a:pt x="5708073" y="0"/>
                  </a:lnTo>
                  <a:lnTo>
                    <a:pt x="5708073" y="775855"/>
                  </a:lnTo>
                  <a:lnTo>
                    <a:pt x="3990109" y="1039091"/>
                  </a:lnTo>
                  <a:lnTo>
                    <a:pt x="1205345" y="1607127"/>
                  </a:lnTo>
                  <a:lnTo>
                    <a:pt x="0" y="1911927"/>
                  </a:lnTo>
                  <a:lnTo>
                    <a:pt x="13855" y="1149927"/>
                  </a:lnTo>
                  <a:close/>
                </a:path>
              </a:pathLst>
            </a:cu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772400" y="6019800"/>
              <a:ext cx="946093" cy="523220"/>
            </a:xfrm>
            <a:prstGeom prst="rect">
              <a:avLst/>
            </a:prstGeom>
            <a:noFill/>
          </p:spPr>
          <p:txBody>
            <a:bodyPr wrap="none" rtlCol="0">
              <a:spAutoFit/>
            </a:bodyPr>
            <a:lstStyle/>
            <a:p>
              <a:r>
                <a:rPr lang="en-US" sz="2800" dirty="0" smtClean="0"/>
                <a:t>Mass</a:t>
              </a:r>
              <a:endParaRPr lang="en-US" sz="2800" dirty="0" smtClean="0"/>
            </a:p>
          </p:txBody>
        </p:sp>
        <p:sp>
          <p:nvSpPr>
            <p:cNvPr id="10" name="TextBox 9"/>
            <p:cNvSpPr txBox="1"/>
            <p:nvPr/>
          </p:nvSpPr>
          <p:spPr>
            <a:xfrm rot="16200000">
              <a:off x="2577680" y="3197459"/>
              <a:ext cx="1463862" cy="523220"/>
            </a:xfrm>
            <a:prstGeom prst="rect">
              <a:avLst/>
            </a:prstGeom>
            <a:noFill/>
          </p:spPr>
          <p:txBody>
            <a:bodyPr wrap="none" rtlCol="0">
              <a:spAutoFit/>
            </a:bodyPr>
            <a:lstStyle/>
            <a:p>
              <a:r>
                <a:rPr lang="en-US" sz="2800" dirty="0" smtClean="0"/>
                <a:t>Coupling</a:t>
              </a:r>
              <a:endParaRPr lang="en-US" sz="2800" dirty="0" smtClean="0"/>
            </a:p>
          </p:txBody>
        </p:sp>
      </p:grpSp>
      <p:pic>
        <p:nvPicPr>
          <p:cNvPr id="223234" name="Picture 2" descr="dark-photon-search"/>
          <p:cNvPicPr>
            <a:picLocks noChangeAspect="1" noChangeArrowheads="1"/>
          </p:cNvPicPr>
          <p:nvPr/>
        </p:nvPicPr>
        <p:blipFill>
          <a:blip r:embed="rId3" cstate="print"/>
          <a:srcRect/>
          <a:stretch>
            <a:fillRect/>
          </a:stretch>
        </p:blipFill>
        <p:spPr bwMode="auto">
          <a:xfrm>
            <a:off x="0" y="2545696"/>
            <a:ext cx="3200400" cy="4312304"/>
          </a:xfrm>
          <a:prstGeom prst="rect">
            <a:avLst/>
          </a:prstGeom>
          <a:solidFill>
            <a:schemeClr val="tx1"/>
          </a:solid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32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719" y="76200"/>
            <a:ext cx="2170081" cy="707886"/>
          </a:xfrm>
          <a:prstGeom prst="rect">
            <a:avLst/>
          </a:prstGeom>
          <a:noFill/>
        </p:spPr>
        <p:txBody>
          <a:bodyPr wrap="none" rtlCol="0">
            <a:spAutoFit/>
          </a:bodyPr>
          <a:lstStyle/>
          <a:p>
            <a:r>
              <a:rPr lang="en-US" sz="4000" u="sng" dirty="0" smtClean="0">
                <a:solidFill>
                  <a:schemeClr val="bg1"/>
                </a:solidFill>
              </a:rPr>
              <a:t>Summary</a:t>
            </a:r>
          </a:p>
        </p:txBody>
      </p:sp>
      <p:grpSp>
        <p:nvGrpSpPr>
          <p:cNvPr id="26" name="Group 25"/>
          <p:cNvGrpSpPr/>
          <p:nvPr/>
        </p:nvGrpSpPr>
        <p:grpSpPr>
          <a:xfrm>
            <a:off x="-609600" y="152400"/>
            <a:ext cx="10515600" cy="7772400"/>
            <a:chOff x="1676400" y="559420"/>
            <a:chExt cx="5943601" cy="3707780"/>
          </a:xfrm>
        </p:grpSpPr>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447800" y="1066800"/>
            <a:ext cx="6172200" cy="5016758"/>
          </a:xfrm>
          <a:prstGeom prst="rect">
            <a:avLst/>
          </a:prstGeom>
          <a:solidFill>
            <a:schemeClr val="tx1">
              <a:lumMod val="95000"/>
              <a:lumOff val="5000"/>
              <a:alpha val="90000"/>
            </a:schemeClr>
          </a:solidFill>
        </p:spPr>
        <p:txBody>
          <a:bodyPr wrap="square" rtlCol="0">
            <a:spAutoFit/>
          </a:bodyPr>
          <a:lstStyle/>
          <a:p>
            <a:pPr algn="ctr"/>
            <a:r>
              <a:rPr lang="en-US" sz="3200" dirty="0" smtClean="0">
                <a:solidFill>
                  <a:schemeClr val="bg1"/>
                </a:solidFill>
              </a:rPr>
              <a:t>Discovery of Quark-Gluon Plasma as Perfect Fluid</a:t>
            </a:r>
          </a:p>
          <a:p>
            <a:pPr algn="ctr"/>
            <a:endParaRPr lang="en-US" sz="3200" dirty="0" smtClean="0">
              <a:solidFill>
                <a:schemeClr val="bg1"/>
              </a:solidFill>
            </a:endParaRPr>
          </a:p>
          <a:p>
            <a:pPr algn="ctr"/>
            <a:r>
              <a:rPr lang="en-US" sz="3200" dirty="0" smtClean="0">
                <a:solidFill>
                  <a:schemeClr val="bg1"/>
                </a:solidFill>
              </a:rPr>
              <a:t>Precision Description of Flow</a:t>
            </a:r>
          </a:p>
          <a:p>
            <a:pPr algn="ctr"/>
            <a:r>
              <a:rPr lang="en-US" sz="3200" dirty="0" smtClean="0">
                <a:solidFill>
                  <a:schemeClr val="bg1"/>
                </a:solidFill>
              </a:rPr>
              <a:t>“Little Bang” Standard Model</a:t>
            </a:r>
          </a:p>
          <a:p>
            <a:pPr algn="ctr"/>
            <a:endParaRPr lang="en-US" sz="3200" dirty="0" smtClean="0">
              <a:solidFill>
                <a:schemeClr val="bg1"/>
              </a:solidFill>
            </a:endParaRPr>
          </a:p>
          <a:p>
            <a:pPr algn="ctr"/>
            <a:r>
              <a:rPr lang="en-US" sz="3200" dirty="0" smtClean="0">
                <a:solidFill>
                  <a:schemeClr val="bg1"/>
                </a:solidFill>
              </a:rPr>
              <a:t>New Questions about Small QGP</a:t>
            </a:r>
          </a:p>
          <a:p>
            <a:pPr algn="ctr"/>
            <a:endParaRPr lang="en-US" sz="3200" dirty="0" smtClean="0">
              <a:solidFill>
                <a:schemeClr val="bg1"/>
              </a:solidFill>
            </a:endParaRPr>
          </a:p>
          <a:p>
            <a:pPr algn="ctr"/>
            <a:r>
              <a:rPr lang="en-US" sz="3200" dirty="0" smtClean="0">
                <a:solidFill>
                  <a:schemeClr val="bg1"/>
                </a:solidFill>
              </a:rPr>
              <a:t>New Opportunities to Discover the How and Why of the QGP</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1752600"/>
            <a:ext cx="5181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2800" y="-76200"/>
            <a:ext cx="2562176" cy="769441"/>
          </a:xfrm>
          <a:prstGeom prst="rect">
            <a:avLst/>
          </a:prstGeom>
          <a:noFill/>
        </p:spPr>
        <p:txBody>
          <a:bodyPr wrap="none" rtlCol="0">
            <a:spAutoFit/>
          </a:bodyPr>
          <a:lstStyle/>
          <a:p>
            <a:r>
              <a:rPr lang="en-US" sz="4400" u="sng" dirty="0" err="1" smtClean="0">
                <a:solidFill>
                  <a:schemeClr val="bg1"/>
                </a:solidFill>
              </a:rPr>
              <a:t>Quarkonia</a:t>
            </a:r>
            <a:endParaRPr lang="en-US" sz="4400" u="sng" dirty="0">
              <a:solidFill>
                <a:schemeClr val="bg1"/>
              </a:solidFill>
            </a:endParaRPr>
          </a:p>
        </p:txBody>
      </p:sp>
      <p:sp>
        <p:nvSpPr>
          <p:cNvPr id="5" name="TextBox 4"/>
          <p:cNvSpPr txBox="1"/>
          <p:nvPr/>
        </p:nvSpPr>
        <p:spPr>
          <a:xfrm>
            <a:off x="304800" y="685800"/>
            <a:ext cx="8686801" cy="954107"/>
          </a:xfrm>
          <a:prstGeom prst="rect">
            <a:avLst/>
          </a:prstGeom>
          <a:noFill/>
        </p:spPr>
        <p:txBody>
          <a:bodyPr wrap="square" rtlCol="0">
            <a:spAutoFit/>
          </a:bodyPr>
          <a:lstStyle/>
          <a:p>
            <a:pPr algn="ctr"/>
            <a:r>
              <a:rPr lang="en-US" sz="2800" dirty="0" smtClean="0">
                <a:solidFill>
                  <a:schemeClr val="bg1"/>
                </a:solidFill>
              </a:rPr>
              <a:t>Bound states of cc and bb can be </a:t>
            </a:r>
            <a:r>
              <a:rPr lang="en-US" sz="2800" i="1" dirty="0" smtClean="0">
                <a:solidFill>
                  <a:schemeClr val="bg1"/>
                </a:solidFill>
              </a:rPr>
              <a:t>Debye color screened </a:t>
            </a:r>
            <a:r>
              <a:rPr lang="en-US" sz="2800" dirty="0" smtClean="0">
                <a:solidFill>
                  <a:schemeClr val="bg1"/>
                </a:solidFill>
              </a:rPr>
              <a:t>in the QGP as one increases the temperature (melting)</a:t>
            </a:r>
            <a:endParaRPr lang="en-US" sz="2800" dirty="0">
              <a:solidFill>
                <a:schemeClr val="bg1"/>
              </a:solidFill>
            </a:endParaRPr>
          </a:p>
        </p:txBody>
      </p:sp>
      <p:pic>
        <p:nvPicPr>
          <p:cNvPr id="24579" name="Picture 3"/>
          <p:cNvPicPr>
            <a:picLocks noChangeAspect="1" noChangeArrowheads="1"/>
          </p:cNvPicPr>
          <p:nvPr/>
        </p:nvPicPr>
        <p:blipFill>
          <a:blip r:embed="rId2" cstate="print"/>
          <a:srcRect/>
          <a:stretch>
            <a:fillRect/>
          </a:stretch>
        </p:blipFill>
        <p:spPr bwMode="auto">
          <a:xfrm>
            <a:off x="304800" y="2057400"/>
            <a:ext cx="4981575" cy="4152900"/>
          </a:xfrm>
          <a:prstGeom prst="rect">
            <a:avLst/>
          </a:prstGeom>
          <a:noFill/>
          <a:ln w="9525">
            <a:noFill/>
            <a:miter lim="800000"/>
            <a:headEnd/>
            <a:tailEnd/>
          </a:ln>
        </p:spPr>
      </p:pic>
      <p:sp>
        <p:nvSpPr>
          <p:cNvPr id="8" name="TextBox 7"/>
          <p:cNvSpPr txBox="1"/>
          <p:nvPr/>
        </p:nvSpPr>
        <p:spPr>
          <a:xfrm>
            <a:off x="1575259" y="1762780"/>
            <a:ext cx="2539541" cy="523220"/>
          </a:xfrm>
          <a:prstGeom prst="rect">
            <a:avLst/>
          </a:prstGeom>
          <a:noFill/>
        </p:spPr>
        <p:txBody>
          <a:bodyPr wrap="none" rtlCol="0">
            <a:spAutoFit/>
          </a:bodyPr>
          <a:lstStyle/>
          <a:p>
            <a:r>
              <a:rPr lang="en-US" sz="2800" dirty="0" smtClean="0"/>
              <a:t>J/</a:t>
            </a:r>
            <a:r>
              <a:rPr lang="en-US" sz="2800" dirty="0" smtClean="0">
                <a:latin typeface="Symbol" pitchFamily="18" charset="2"/>
              </a:rPr>
              <a:t>y</a:t>
            </a:r>
            <a:r>
              <a:rPr lang="en-US" sz="2800" dirty="0" smtClean="0"/>
              <a:t> Suppression</a:t>
            </a:r>
          </a:p>
        </p:txBody>
      </p:sp>
      <p:sp>
        <p:nvSpPr>
          <p:cNvPr id="10" name="Oval 9"/>
          <p:cNvSpPr/>
          <p:nvPr/>
        </p:nvSpPr>
        <p:spPr>
          <a:xfrm>
            <a:off x="4572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244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90600" y="58674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43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95800" y="4953000"/>
            <a:ext cx="899605" cy="523220"/>
          </a:xfrm>
          <a:prstGeom prst="rect">
            <a:avLst/>
          </a:prstGeom>
          <a:noFill/>
        </p:spPr>
        <p:txBody>
          <a:bodyPr wrap="none" rtlCol="0">
            <a:spAutoFit/>
          </a:bodyPr>
          <a:lstStyle/>
          <a:p>
            <a:r>
              <a:rPr lang="en-US" sz="2800" b="1" dirty="0" smtClean="0">
                <a:solidFill>
                  <a:schemeClr val="tx2"/>
                </a:solidFill>
              </a:rPr>
              <a:t>RHIC</a:t>
            </a:r>
          </a:p>
        </p:txBody>
      </p:sp>
      <p:sp>
        <p:nvSpPr>
          <p:cNvPr id="15" name="TextBox 14"/>
          <p:cNvSpPr txBox="1"/>
          <p:nvPr/>
        </p:nvSpPr>
        <p:spPr>
          <a:xfrm>
            <a:off x="4648200" y="4277380"/>
            <a:ext cx="753732" cy="523220"/>
          </a:xfrm>
          <a:prstGeom prst="rect">
            <a:avLst/>
          </a:prstGeom>
          <a:noFill/>
        </p:spPr>
        <p:txBody>
          <a:bodyPr wrap="none" rtlCol="0">
            <a:spAutoFit/>
          </a:bodyPr>
          <a:lstStyle/>
          <a:p>
            <a:r>
              <a:rPr lang="en-US" sz="2800" b="1" dirty="0" smtClean="0">
                <a:solidFill>
                  <a:srgbClr val="FF0000"/>
                </a:solidFill>
              </a:rPr>
              <a:t>LHC</a:t>
            </a:r>
          </a:p>
        </p:txBody>
      </p:sp>
      <p:sp>
        <p:nvSpPr>
          <p:cNvPr id="16" name="TextBox 15"/>
          <p:cNvSpPr txBox="1"/>
          <p:nvPr/>
        </p:nvSpPr>
        <p:spPr>
          <a:xfrm>
            <a:off x="5486400" y="1751380"/>
            <a:ext cx="3657600" cy="3277820"/>
          </a:xfrm>
          <a:prstGeom prst="rect">
            <a:avLst/>
          </a:prstGeom>
          <a:noFill/>
        </p:spPr>
        <p:txBody>
          <a:bodyPr wrap="square" rtlCol="0">
            <a:spAutoFit/>
          </a:bodyPr>
          <a:lstStyle/>
          <a:p>
            <a:pPr algn="ctr"/>
            <a:r>
              <a:rPr lang="en-US" sz="2800" u="sng" dirty="0" smtClean="0">
                <a:solidFill>
                  <a:srgbClr val="FFFF00"/>
                </a:solidFill>
              </a:rPr>
              <a:t>Bizarre twist </a:t>
            </a:r>
          </a:p>
          <a:p>
            <a:pPr algn="ctr"/>
            <a:r>
              <a:rPr lang="en-US" sz="2800" dirty="0" smtClean="0">
                <a:solidFill>
                  <a:srgbClr val="FFFF00"/>
                </a:solidFill>
              </a:rPr>
              <a:t>Less suppression at LHC with higher temperature.</a:t>
            </a:r>
          </a:p>
          <a:p>
            <a:pPr algn="ctr"/>
            <a:r>
              <a:rPr lang="en-US" sz="1100" dirty="0" smtClean="0">
                <a:solidFill>
                  <a:srgbClr val="FFFF00"/>
                </a:solidFill>
              </a:rPr>
              <a:t> </a:t>
            </a:r>
          </a:p>
          <a:p>
            <a:pPr algn="ctr"/>
            <a:r>
              <a:rPr lang="en-US" sz="2800" dirty="0" smtClean="0">
                <a:solidFill>
                  <a:srgbClr val="FFFF00"/>
                </a:solidFill>
              </a:rPr>
              <a:t>Quark </a:t>
            </a:r>
            <a:r>
              <a:rPr lang="en-US" sz="2800" dirty="0" err="1" smtClean="0">
                <a:solidFill>
                  <a:srgbClr val="FFFF00"/>
                </a:solidFill>
              </a:rPr>
              <a:t>deconfinement</a:t>
            </a:r>
            <a:r>
              <a:rPr lang="en-US" sz="2800" dirty="0" smtClean="0">
                <a:solidFill>
                  <a:srgbClr val="FFFF00"/>
                </a:solidFill>
              </a:rPr>
              <a:t> and charm recombination at LHC.</a:t>
            </a:r>
          </a:p>
        </p:txBody>
      </p:sp>
      <p:grpSp>
        <p:nvGrpSpPr>
          <p:cNvPr id="2" name="Group 135"/>
          <p:cNvGrpSpPr/>
          <p:nvPr/>
        </p:nvGrpSpPr>
        <p:grpSpPr>
          <a:xfrm>
            <a:off x="6096000" y="4953000"/>
            <a:ext cx="2514600" cy="1905000"/>
            <a:chOff x="9173983" y="3048000"/>
            <a:chExt cx="3932417" cy="2870385"/>
          </a:xfrm>
        </p:grpSpPr>
        <p:pic>
          <p:nvPicPr>
            <p:cNvPr id="59394" name="Picture 2" descr="https://encrypted-tbn1.google.com/images?q=tbn:ANd9GcSEKA1n89rawUD87yba07jUaCd3be_XAG0-usgWqyCfwGcdtxSA"/>
            <p:cNvPicPr>
              <a:picLocks noChangeAspect="1" noChangeArrowheads="1"/>
            </p:cNvPicPr>
            <p:nvPr/>
          </p:nvPicPr>
          <p:blipFill>
            <a:blip r:embed="rId3" cstate="print">
              <a:clrChange>
                <a:clrFrom>
                  <a:srgbClr val="010101"/>
                </a:clrFrom>
                <a:clrTo>
                  <a:srgbClr val="010101">
                    <a:alpha val="0"/>
                  </a:srgbClr>
                </a:clrTo>
              </a:clrChange>
            </a:blip>
            <a:srcRect/>
            <a:stretch>
              <a:fillRect/>
            </a:stretch>
          </p:blipFill>
          <p:spPr bwMode="auto">
            <a:xfrm>
              <a:off x="9173983" y="3048000"/>
              <a:ext cx="3932417" cy="2870385"/>
            </a:xfrm>
            <a:prstGeom prst="rect">
              <a:avLst/>
            </a:prstGeom>
            <a:noFill/>
            <a:ln w="19050">
              <a:solidFill>
                <a:schemeClr val="tx1"/>
              </a:solidFill>
            </a:ln>
          </p:spPr>
        </p:pic>
        <p:sp>
          <p:nvSpPr>
            <p:cNvPr id="46" name="Oval 45"/>
            <p:cNvSpPr/>
            <p:nvPr/>
          </p:nvSpPr>
          <p:spPr>
            <a:xfrm>
              <a:off x="100584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0210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2039600" y="5105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21920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0363200" y="4876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515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2014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353800" y="3733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896600" y="5638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049000" y="5486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4300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1582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07442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06680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1734800" y="5410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1658600" y="5257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20396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9634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1125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1049000" y="3200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210800" y="5257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0134600" y="5105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9982200" y="4419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99060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0134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0058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13538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1252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7442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0515600" y="5334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1887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16586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08204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0591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22682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20396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11252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08966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09728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07442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1658600" y="3657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658600" y="3886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03632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03632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14300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1430000" y="5562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8298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98298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8110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18110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668000" y="3124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06680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21920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21920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17348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1734800" y="4343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277600" y="4495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08966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08966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05156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05156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07442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107442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13538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1353800" y="5181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12776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12014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15062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14300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14300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08204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07442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1049000" y="5029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08204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9728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09728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115062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1430000" y="3657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1201400" y="4038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09728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10490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1049000" y="3810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1658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1582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113538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1125200" y="4800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1201400" y="4343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11201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8" name="Straight Connector 137"/>
          <p:cNvCxnSpPr/>
          <p:nvPr/>
        </p:nvCxnSpPr>
        <p:spPr>
          <a:xfrm>
            <a:off x="29718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40386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animBg="1"/>
      <p:bldP spid="11" grpId="0" animBg="1"/>
      <p:bldP spid="12" grpId="0" animBg="1"/>
      <p:bldP spid="13" grpId="0" animBg="1"/>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257800" y="2819400"/>
            <a:ext cx="3886200" cy="403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76200"/>
            <a:ext cx="4832798" cy="646331"/>
          </a:xfrm>
          <a:prstGeom prst="rect">
            <a:avLst/>
          </a:prstGeom>
          <a:noFill/>
        </p:spPr>
        <p:txBody>
          <a:bodyPr wrap="none" rtlCol="0">
            <a:spAutoFit/>
          </a:bodyPr>
          <a:lstStyle/>
          <a:p>
            <a:r>
              <a:rPr lang="en-US" sz="3600" u="sng" dirty="0" err="1" smtClean="0">
                <a:solidFill>
                  <a:schemeClr val="bg1"/>
                </a:solidFill>
              </a:rPr>
              <a:t>Quarkonia</a:t>
            </a:r>
            <a:r>
              <a:rPr lang="en-US" sz="3600" u="sng" dirty="0" smtClean="0">
                <a:solidFill>
                  <a:schemeClr val="bg1"/>
                </a:solidFill>
              </a:rPr>
              <a:t> Thermometer</a:t>
            </a:r>
          </a:p>
        </p:txBody>
      </p:sp>
      <p:sp>
        <p:nvSpPr>
          <p:cNvPr id="6" name="Rectangle 5"/>
          <p:cNvSpPr/>
          <p:nvPr/>
        </p:nvSpPr>
        <p:spPr>
          <a:xfrm>
            <a:off x="228600" y="4495800"/>
            <a:ext cx="4572000" cy="1384995"/>
          </a:xfrm>
          <a:prstGeom prst="rect">
            <a:avLst/>
          </a:prstGeom>
        </p:spPr>
        <p:txBody>
          <a:bodyPr>
            <a:spAutoFit/>
          </a:bodyPr>
          <a:lstStyle/>
          <a:p>
            <a:pPr algn="ctr"/>
            <a:r>
              <a:rPr lang="en-US" sz="2800" dirty="0" smtClean="0">
                <a:solidFill>
                  <a:schemeClr val="bg1"/>
                </a:solidFill>
              </a:rPr>
              <a:t>PHENIX, STAR, and CMS data consistent with </a:t>
            </a:r>
            <a:r>
              <a:rPr lang="en-US" sz="2800" i="1" dirty="0" smtClean="0">
                <a:solidFill>
                  <a:schemeClr val="bg1"/>
                </a:solidFill>
              </a:rPr>
              <a:t>melting</a:t>
            </a:r>
            <a:r>
              <a:rPr lang="en-US" sz="2800" dirty="0" smtClean="0">
                <a:solidFill>
                  <a:schemeClr val="bg1"/>
                </a:solidFill>
              </a:rPr>
              <a:t> of </a:t>
            </a:r>
            <a:r>
              <a:rPr lang="en-US" sz="2800" dirty="0" smtClean="0">
                <a:solidFill>
                  <a:schemeClr val="bg1"/>
                </a:solidFill>
                <a:latin typeface="Symbol" pitchFamily="18" charset="2"/>
              </a:rPr>
              <a:t>U</a:t>
            </a:r>
            <a:r>
              <a:rPr lang="en-US" sz="2800" dirty="0" smtClean="0">
                <a:solidFill>
                  <a:schemeClr val="bg1"/>
                </a:solidFill>
              </a:rPr>
              <a:t>(2s,3s)</a:t>
            </a:r>
          </a:p>
        </p:txBody>
      </p:sp>
      <p:pic>
        <p:nvPicPr>
          <p:cNvPr id="7" name="Picture 1"/>
          <p:cNvPicPr>
            <a:picLocks noChangeAspect="1" noChangeArrowheads="1"/>
          </p:cNvPicPr>
          <p:nvPr/>
        </p:nvPicPr>
        <p:blipFill>
          <a:blip r:embed="rId2" cstate="print"/>
          <a:srcRect/>
          <a:stretch>
            <a:fillRect/>
          </a:stretch>
        </p:blipFill>
        <p:spPr bwMode="auto">
          <a:xfrm>
            <a:off x="0" y="914400"/>
            <a:ext cx="5085614" cy="3048000"/>
          </a:xfrm>
          <a:prstGeom prst="rect">
            <a:avLst/>
          </a:prstGeom>
          <a:noFill/>
          <a:ln w="9525">
            <a:noFill/>
            <a:miter lim="800000"/>
            <a:headEnd/>
            <a:tailEnd/>
          </a:ln>
        </p:spPr>
      </p:pic>
      <p:grpSp>
        <p:nvGrpSpPr>
          <p:cNvPr id="2" name="Group 7"/>
          <p:cNvGrpSpPr/>
          <p:nvPr/>
        </p:nvGrpSpPr>
        <p:grpSpPr>
          <a:xfrm>
            <a:off x="5410200" y="2971800"/>
            <a:ext cx="3505200" cy="3751263"/>
            <a:chOff x="9296400" y="1600200"/>
            <a:chExt cx="4114800" cy="4208463"/>
          </a:xfrm>
        </p:grpSpPr>
        <p:pic>
          <p:nvPicPr>
            <p:cNvPr id="9" name="Picture 1" descr="Raa_JpsiY1SY2S.png"/>
            <p:cNvPicPr>
              <a:picLocks noChangeAspect="1"/>
            </p:cNvPicPr>
            <p:nvPr/>
          </p:nvPicPr>
          <p:blipFill>
            <a:blip r:embed="rId3" cstate="print"/>
            <a:srcRect/>
            <a:stretch>
              <a:fillRect/>
            </a:stretch>
          </p:blipFill>
          <p:spPr bwMode="auto">
            <a:xfrm>
              <a:off x="9296400" y="1600200"/>
              <a:ext cx="4114800" cy="4114800"/>
            </a:xfrm>
            <a:prstGeom prst="rect">
              <a:avLst/>
            </a:prstGeom>
            <a:noFill/>
            <a:ln w="9525">
              <a:noFill/>
              <a:miter lim="800000"/>
              <a:headEnd/>
              <a:tailEnd/>
            </a:ln>
          </p:spPr>
        </p:pic>
        <p:pic>
          <p:nvPicPr>
            <p:cNvPr id="10" name="Picture 19"/>
            <p:cNvPicPr preferRelativeResize="0">
              <a:picLocks/>
            </p:cNvPicPr>
            <p:nvPr/>
          </p:nvPicPr>
          <p:blipFill>
            <a:blip r:embed="rId4" cstate="print"/>
            <a:srcRect/>
            <a:stretch>
              <a:fillRect/>
            </a:stretch>
          </p:blipFill>
          <p:spPr bwMode="auto">
            <a:xfrm>
              <a:off x="12192000" y="3810000"/>
              <a:ext cx="655638" cy="288925"/>
            </a:xfrm>
            <a:prstGeom prst="rect">
              <a:avLst/>
            </a:prstGeom>
            <a:noFill/>
            <a:ln w="9525">
              <a:noFill/>
              <a:miter lim="800000"/>
              <a:headEnd/>
              <a:tailEnd/>
            </a:ln>
          </p:spPr>
        </p:pic>
        <p:pic>
          <p:nvPicPr>
            <p:cNvPr id="11" name="Picture 20"/>
            <p:cNvPicPr>
              <a:picLocks noChangeAspect="1"/>
            </p:cNvPicPr>
            <p:nvPr/>
          </p:nvPicPr>
          <p:blipFill>
            <a:blip r:embed="rId5" cstate="print"/>
            <a:srcRect/>
            <a:stretch>
              <a:fillRect/>
            </a:stretch>
          </p:blipFill>
          <p:spPr bwMode="auto">
            <a:xfrm>
              <a:off x="11582400" y="4267200"/>
              <a:ext cx="457200" cy="327025"/>
            </a:xfrm>
            <a:prstGeom prst="rect">
              <a:avLst/>
            </a:prstGeom>
            <a:noFill/>
            <a:ln w="9525">
              <a:noFill/>
              <a:miter lim="800000"/>
              <a:headEnd/>
              <a:tailEnd/>
            </a:ln>
          </p:spPr>
        </p:pic>
        <p:pic>
          <p:nvPicPr>
            <p:cNvPr id="12" name="Picture 21"/>
            <p:cNvPicPr>
              <a:picLocks noChangeAspect="1"/>
            </p:cNvPicPr>
            <p:nvPr/>
          </p:nvPicPr>
          <p:blipFill>
            <a:blip r:embed="rId6" cstate="print"/>
            <a:srcRect/>
            <a:stretch>
              <a:fillRect/>
            </a:stretch>
          </p:blipFill>
          <p:spPr bwMode="auto">
            <a:xfrm>
              <a:off x="11049000" y="4829175"/>
              <a:ext cx="685800" cy="258763"/>
            </a:xfrm>
            <a:prstGeom prst="rect">
              <a:avLst/>
            </a:prstGeom>
            <a:noFill/>
            <a:ln w="9525">
              <a:noFill/>
              <a:miter lim="800000"/>
              <a:headEnd/>
              <a:tailEnd/>
            </a:ln>
          </p:spPr>
        </p:pic>
        <p:sp>
          <p:nvSpPr>
            <p:cNvPr id="13" name="TextBox 21"/>
            <p:cNvSpPr txBox="1">
              <a:spLocks noChangeArrowheads="1"/>
            </p:cNvSpPr>
            <p:nvPr/>
          </p:nvSpPr>
          <p:spPr bwMode="auto">
            <a:xfrm>
              <a:off x="11283950" y="5440363"/>
              <a:ext cx="617538" cy="368300"/>
            </a:xfrm>
            <a:prstGeom prst="rect">
              <a:avLst/>
            </a:prstGeom>
            <a:solidFill>
              <a:srgbClr val="FFFFFF"/>
            </a:solidFill>
            <a:ln w="9525">
              <a:noFill/>
              <a:miter lim="800000"/>
              <a:headEnd/>
              <a:tailEnd/>
            </a:ln>
          </p:spPr>
          <p:txBody>
            <a:bodyPr wrap="none">
              <a:spAutoFit/>
            </a:bodyPr>
            <a:lstStyle/>
            <a:p>
              <a:r>
                <a:rPr lang="en-US" sz="1800" b="0">
                  <a:solidFill>
                    <a:schemeClr val="tx2"/>
                  </a:solidFill>
                </a:rPr>
                <a:t>N</a:t>
              </a:r>
              <a:r>
                <a:rPr lang="en-US" sz="1800" b="0" baseline="-25000">
                  <a:solidFill>
                    <a:schemeClr val="tx2"/>
                  </a:solidFill>
                </a:rPr>
                <a:t>part</a:t>
              </a:r>
            </a:p>
          </p:txBody>
        </p:sp>
      </p:grpSp>
      <p:sp>
        <p:nvSpPr>
          <p:cNvPr id="18" name="Slide Number Placeholder 17"/>
          <p:cNvSpPr>
            <a:spLocks noGrp="1"/>
          </p:cNvSpPr>
          <p:nvPr>
            <p:ph type="sldNum" sz="quarter" idx="12"/>
          </p:nvPr>
        </p:nvSpPr>
        <p:spPr/>
        <p:txBody>
          <a:bodyPr/>
          <a:lstStyle/>
          <a:p>
            <a:fld id="{A07E6385-B1DE-4BDE-871A-E8736DCBA3D9}" type="slidenum">
              <a:rPr lang="en-US" smtClean="0"/>
              <a:pPr/>
              <a:t>46</a:t>
            </a:fld>
            <a:endParaRPr lang="en-US"/>
          </a:p>
        </p:txBody>
      </p:sp>
      <p:sp>
        <p:nvSpPr>
          <p:cNvPr id="21" name="TextBox 20"/>
          <p:cNvSpPr txBox="1"/>
          <p:nvPr/>
        </p:nvSpPr>
        <p:spPr>
          <a:xfrm>
            <a:off x="5410200" y="1053405"/>
            <a:ext cx="3429000" cy="1384995"/>
          </a:xfrm>
          <a:prstGeom prst="rect">
            <a:avLst/>
          </a:prstGeom>
          <a:noFill/>
        </p:spPr>
        <p:txBody>
          <a:bodyPr wrap="square" rtlCol="0">
            <a:spAutoFit/>
          </a:bodyPr>
          <a:lstStyle/>
          <a:p>
            <a:pPr algn="ctr"/>
            <a:r>
              <a:rPr lang="en-US" sz="2800" dirty="0" smtClean="0">
                <a:solidFill>
                  <a:schemeClr val="bg1"/>
                </a:solidFill>
              </a:rPr>
              <a:t>Many states constrains the temperature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457199" y="914400"/>
            <a:ext cx="3975235" cy="3657600"/>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4648200" y="914400"/>
            <a:ext cx="4036790" cy="3657600"/>
          </a:xfrm>
          <a:prstGeom prst="rect">
            <a:avLst/>
          </a:prstGeom>
          <a:noFill/>
          <a:ln w="9525">
            <a:noFill/>
            <a:miter lim="800000"/>
            <a:headEnd/>
            <a:tailEnd/>
          </a:ln>
        </p:spPr>
      </p:pic>
      <p:sp>
        <p:nvSpPr>
          <p:cNvPr id="7" name="TextBox 6"/>
          <p:cNvSpPr txBox="1"/>
          <p:nvPr/>
        </p:nvSpPr>
        <p:spPr>
          <a:xfrm>
            <a:off x="-76200" y="4800362"/>
            <a:ext cx="9185810" cy="1600438"/>
          </a:xfrm>
          <a:prstGeom prst="rect">
            <a:avLst/>
          </a:prstGeom>
          <a:noFill/>
        </p:spPr>
        <p:txBody>
          <a:bodyPr wrap="square" rtlCol="0">
            <a:spAutoFit/>
          </a:bodyPr>
          <a:lstStyle/>
          <a:p>
            <a:pPr algn="ctr"/>
            <a:r>
              <a:rPr lang="en-US" sz="2800" dirty="0" smtClean="0">
                <a:solidFill>
                  <a:schemeClr val="bg2"/>
                </a:solidFill>
              </a:rPr>
              <a:t>Extremely exciting LHC Upsilon results</a:t>
            </a:r>
          </a:p>
          <a:p>
            <a:pPr algn="ctr"/>
            <a:endParaRPr lang="en-US" sz="2800" dirty="0" smtClean="0">
              <a:solidFill>
                <a:schemeClr val="bg2"/>
              </a:solidFill>
            </a:endParaRPr>
          </a:p>
          <a:p>
            <a:pPr algn="ctr"/>
            <a:r>
              <a:rPr lang="en-US" sz="2800" dirty="0" smtClean="0">
                <a:solidFill>
                  <a:schemeClr val="bg2"/>
                </a:solidFill>
              </a:rPr>
              <a:t>Key to map out temperature dependence with precision</a:t>
            </a:r>
          </a:p>
          <a:p>
            <a:pPr algn="ctr"/>
            <a:endParaRPr lang="en-US" sz="1400" dirty="0" smtClean="0">
              <a:solidFill>
                <a:schemeClr val="bg2"/>
              </a:solidFill>
            </a:endParaRPr>
          </a:p>
        </p:txBody>
      </p:sp>
      <p:sp>
        <p:nvSpPr>
          <p:cNvPr id="8" name="TextBox 7"/>
          <p:cNvSpPr txBox="1"/>
          <p:nvPr/>
        </p:nvSpPr>
        <p:spPr>
          <a:xfrm>
            <a:off x="2654733" y="971490"/>
            <a:ext cx="1688667" cy="400110"/>
          </a:xfrm>
          <a:prstGeom prst="rect">
            <a:avLst/>
          </a:prstGeom>
          <a:noFill/>
        </p:spPr>
        <p:txBody>
          <a:bodyPr wrap="none" rtlCol="0">
            <a:spAutoFit/>
          </a:bodyPr>
          <a:lstStyle/>
          <a:p>
            <a:r>
              <a:rPr lang="en-US" sz="2000" dirty="0" err="1" smtClean="0"/>
              <a:t>Au+Au</a:t>
            </a:r>
            <a:r>
              <a:rPr lang="en-US" sz="2000" dirty="0" smtClean="0"/>
              <a:t> Central</a:t>
            </a:r>
          </a:p>
        </p:txBody>
      </p:sp>
      <p:sp>
        <p:nvSpPr>
          <p:cNvPr id="10" name="TextBox 9"/>
          <p:cNvSpPr txBox="1"/>
          <p:nvPr/>
        </p:nvSpPr>
        <p:spPr>
          <a:xfrm>
            <a:off x="1685813" y="228600"/>
            <a:ext cx="5553187" cy="584775"/>
          </a:xfrm>
          <a:prstGeom prst="rect">
            <a:avLst/>
          </a:prstGeom>
          <a:noFill/>
        </p:spPr>
        <p:txBody>
          <a:bodyPr wrap="none" rtlCol="0">
            <a:spAutoFit/>
          </a:bodyPr>
          <a:lstStyle/>
          <a:p>
            <a:r>
              <a:rPr lang="en-US" sz="3200" u="sng" dirty="0" err="1" smtClean="0">
                <a:solidFill>
                  <a:schemeClr val="bg2"/>
                </a:solidFill>
              </a:rPr>
              <a:t>sPHENIX</a:t>
            </a:r>
            <a:r>
              <a:rPr lang="en-US" sz="3200" u="sng" dirty="0" smtClean="0">
                <a:solidFill>
                  <a:schemeClr val="bg2"/>
                </a:solidFill>
              </a:rPr>
              <a:t> Upsilon Measurements</a:t>
            </a:r>
          </a:p>
        </p:txBody>
      </p:sp>
      <p:sp>
        <p:nvSpPr>
          <p:cNvPr id="9" name="Slide Number Placeholder 8"/>
          <p:cNvSpPr>
            <a:spLocks noGrp="1"/>
          </p:cNvSpPr>
          <p:nvPr>
            <p:ph type="sldNum" sz="quarter" idx="12"/>
          </p:nvPr>
        </p:nvSpPr>
        <p:spPr/>
        <p:txBody>
          <a:bodyPr/>
          <a:lstStyle/>
          <a:p>
            <a:fld id="{A07E6385-B1DE-4BDE-871A-E8736DCBA3D9}" type="slidenum">
              <a:rPr lang="en-US" smtClean="0"/>
              <a:pPr/>
              <a:t>47</a:t>
            </a:fld>
            <a:endParaRPr lang="en-US" dirty="0"/>
          </a:p>
        </p:txBody>
      </p:sp>
      <p:pic>
        <p:nvPicPr>
          <p:cNvPr id="12" name="Picture 11" descr="sPHENIX_front.jpg"/>
          <p:cNvPicPr>
            <a:picLocks noChangeAspect="1"/>
          </p:cNvPicPr>
          <p:nvPr/>
        </p:nvPicPr>
        <p:blipFill>
          <a:blip r:embed="rId4" cstate="print"/>
          <a:stretch>
            <a:fillRect/>
          </a:stretch>
        </p:blipFill>
        <p:spPr>
          <a:xfrm>
            <a:off x="5638800" y="1282671"/>
            <a:ext cx="1295400" cy="39372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2"/>
          </p:nvPr>
        </p:nvSpPr>
        <p:spPr/>
        <p:txBody>
          <a:bodyPr/>
          <a:lstStyle/>
          <a:p>
            <a:fld id="{671D5EAE-3C45-4445-BCB1-4DAD68A10FDE}" type="slidenum">
              <a:rPr lang="en-US"/>
              <a:pPr/>
              <a:t>5</a:t>
            </a:fld>
            <a:endParaRPr lang="en-US"/>
          </a:p>
        </p:txBody>
      </p:sp>
      <p:sp>
        <p:nvSpPr>
          <p:cNvPr id="131175" name="Rectangle 103"/>
          <p:cNvSpPr>
            <a:spLocks noChangeArrowheads="1"/>
          </p:cNvSpPr>
          <p:nvPr/>
        </p:nvSpPr>
        <p:spPr bwMode="auto">
          <a:xfrm>
            <a:off x="0" y="2133600"/>
            <a:ext cx="9144000" cy="1219200"/>
          </a:xfrm>
          <a:prstGeom prst="rect">
            <a:avLst/>
          </a:prstGeom>
          <a:solidFill>
            <a:srgbClr val="CCFFFF"/>
          </a:solidFill>
          <a:ln w="9525" algn="ctr">
            <a:solidFill>
              <a:schemeClr val="tx1"/>
            </a:solidFill>
            <a:miter lim="800000"/>
            <a:headEnd/>
            <a:tailEnd/>
          </a:ln>
          <a:effectLst/>
        </p:spPr>
        <p:txBody>
          <a:bodyPr anchor="ctr">
            <a:spAutoFit/>
          </a:bodyPr>
          <a:lstStyle/>
          <a:p>
            <a:endParaRPr lang="en-US"/>
          </a:p>
        </p:txBody>
      </p:sp>
      <p:sp>
        <p:nvSpPr>
          <p:cNvPr id="131182" name="Text Box 110"/>
          <p:cNvSpPr txBox="1">
            <a:spLocks noChangeArrowheads="1"/>
          </p:cNvSpPr>
          <p:nvPr/>
        </p:nvSpPr>
        <p:spPr bwMode="auto">
          <a:xfrm>
            <a:off x="2209800" y="2133600"/>
            <a:ext cx="6248400" cy="1187450"/>
          </a:xfrm>
          <a:prstGeom prst="rect">
            <a:avLst/>
          </a:prstGeom>
          <a:solidFill>
            <a:srgbClr val="CCFFFF"/>
          </a:solidFill>
          <a:ln w="9525" algn="ctr">
            <a:noFill/>
            <a:miter lim="800000"/>
            <a:headEnd/>
            <a:tailEnd/>
          </a:ln>
          <a:effectLst/>
        </p:spPr>
        <p:txBody>
          <a:bodyPr>
            <a:spAutoFit/>
          </a:bodyPr>
          <a:lstStyle/>
          <a:p>
            <a:pPr eaLnBrk="0" hangingPunct="0"/>
            <a:r>
              <a:rPr lang="en-US" sz="2400">
                <a:solidFill>
                  <a:schemeClr val="tx1"/>
                </a:solidFill>
              </a:rPr>
              <a:t>Quark Gluon Plasma:</a:t>
            </a:r>
          </a:p>
          <a:p>
            <a:pPr eaLnBrk="0" hangingPunct="0"/>
            <a:r>
              <a:rPr lang="en-US" sz="2400">
                <a:solidFill>
                  <a:schemeClr val="tx1"/>
                </a:solidFill>
              </a:rPr>
              <a:t>8 gluons; </a:t>
            </a:r>
          </a:p>
          <a:p>
            <a:pPr eaLnBrk="0" hangingPunct="0"/>
            <a:r>
              <a:rPr lang="en-US" sz="2400">
                <a:solidFill>
                  <a:schemeClr val="tx1"/>
                </a:solidFill>
              </a:rPr>
              <a:t>2 quark flavors, antiquarks, 2 spins, 3 colors</a:t>
            </a:r>
          </a:p>
        </p:txBody>
      </p:sp>
      <p:sp>
        <p:nvSpPr>
          <p:cNvPr id="131081" name="Text Box 9"/>
          <p:cNvSpPr txBox="1">
            <a:spLocks noChangeArrowheads="1"/>
          </p:cNvSpPr>
          <p:nvPr/>
        </p:nvSpPr>
        <p:spPr bwMode="auto">
          <a:xfrm>
            <a:off x="4800600" y="3532525"/>
            <a:ext cx="4343400" cy="3323987"/>
          </a:xfrm>
          <a:prstGeom prst="rect">
            <a:avLst/>
          </a:prstGeom>
          <a:solidFill>
            <a:schemeClr val="bg1"/>
          </a:solidFill>
          <a:ln w="9525" algn="ctr">
            <a:noFill/>
            <a:miter lim="800000"/>
            <a:headEnd/>
            <a:tailEnd/>
          </a:ln>
          <a:effectLst/>
        </p:spPr>
        <p:txBody>
          <a:bodyPr>
            <a:spAutoFit/>
          </a:bodyPr>
          <a:lstStyle/>
          <a:p>
            <a:pPr algn="ctr"/>
            <a:r>
              <a:rPr lang="en-US" sz="2800" dirty="0" smtClean="0">
                <a:solidFill>
                  <a:schemeClr val="tx2"/>
                </a:solidFill>
              </a:rPr>
              <a:t>Degrees of Freedom  </a:t>
            </a:r>
            <a:r>
              <a:rPr lang="en-US" sz="2800" dirty="0">
                <a:solidFill>
                  <a:schemeClr val="tx2"/>
                </a:solidFill>
              </a:rPr>
              <a:t>increases </a:t>
            </a:r>
            <a:r>
              <a:rPr lang="en-US" sz="2800" dirty="0" smtClean="0">
                <a:solidFill>
                  <a:schemeClr val="tx2"/>
                </a:solidFill>
              </a:rPr>
              <a:t>x10</a:t>
            </a:r>
          </a:p>
          <a:p>
            <a:pPr algn="ctr"/>
            <a:endParaRPr lang="en-US" sz="1600" dirty="0" smtClean="0">
              <a:solidFill>
                <a:schemeClr val="tx2"/>
              </a:solidFill>
            </a:endParaRPr>
          </a:p>
          <a:p>
            <a:pPr algn="ctr"/>
            <a:r>
              <a:rPr lang="en-US" sz="2800" dirty="0" smtClean="0">
                <a:solidFill>
                  <a:schemeClr val="tx2"/>
                </a:solidFill>
              </a:rPr>
              <a:t>Lattice indicates smooth cross over, not 1</a:t>
            </a:r>
            <a:r>
              <a:rPr lang="en-US" sz="2800" baseline="30000" dirty="0" smtClean="0">
                <a:solidFill>
                  <a:schemeClr val="tx2"/>
                </a:solidFill>
              </a:rPr>
              <a:t>st</a:t>
            </a:r>
            <a:r>
              <a:rPr lang="en-US" sz="2800" dirty="0" smtClean="0">
                <a:solidFill>
                  <a:schemeClr val="tx2"/>
                </a:solidFill>
              </a:rPr>
              <a:t>/2</a:t>
            </a:r>
            <a:r>
              <a:rPr lang="en-US" sz="2800" baseline="30000" dirty="0" smtClean="0">
                <a:solidFill>
                  <a:schemeClr val="tx2"/>
                </a:solidFill>
              </a:rPr>
              <a:t>nd</a:t>
            </a:r>
            <a:r>
              <a:rPr lang="en-US" sz="2800" dirty="0" smtClean="0">
                <a:solidFill>
                  <a:schemeClr val="tx2"/>
                </a:solidFill>
              </a:rPr>
              <a:t> order</a:t>
            </a:r>
            <a:endParaRPr lang="en-US" sz="2800" dirty="0">
              <a:solidFill>
                <a:schemeClr val="tx2"/>
              </a:solidFill>
            </a:endParaRPr>
          </a:p>
          <a:p>
            <a:pPr algn="ctr"/>
            <a:r>
              <a:rPr lang="en-US" sz="1200" dirty="0">
                <a:solidFill>
                  <a:schemeClr val="tx2"/>
                </a:solidFill>
              </a:rPr>
              <a:t> </a:t>
            </a:r>
          </a:p>
          <a:p>
            <a:pPr algn="ctr"/>
            <a:r>
              <a:rPr lang="en-US" sz="1200" dirty="0" smtClean="0">
                <a:solidFill>
                  <a:schemeClr val="tx2"/>
                </a:solidFill>
              </a:rPr>
              <a:t> </a:t>
            </a:r>
            <a:endParaRPr lang="en-US" sz="1200" dirty="0">
              <a:solidFill>
                <a:schemeClr val="tx2"/>
              </a:solidFill>
            </a:endParaRPr>
          </a:p>
          <a:p>
            <a:pPr algn="ctr"/>
            <a:r>
              <a:rPr lang="en-US" sz="2800" dirty="0">
                <a:solidFill>
                  <a:schemeClr val="tx2"/>
                </a:solidFill>
              </a:rPr>
              <a:t>Weakly interacting </a:t>
            </a:r>
          </a:p>
          <a:p>
            <a:pPr algn="ctr"/>
            <a:r>
              <a:rPr lang="en-US" sz="2800" dirty="0">
                <a:solidFill>
                  <a:schemeClr val="tx2"/>
                </a:solidFill>
              </a:rPr>
              <a:t>quarks &amp; gluons (?)</a:t>
            </a:r>
          </a:p>
        </p:txBody>
      </p:sp>
      <p:grpSp>
        <p:nvGrpSpPr>
          <p:cNvPr id="2" name="Group 101"/>
          <p:cNvGrpSpPr>
            <a:grpSpLocks/>
          </p:cNvGrpSpPr>
          <p:nvPr/>
        </p:nvGrpSpPr>
        <p:grpSpPr bwMode="auto">
          <a:xfrm>
            <a:off x="0" y="3513138"/>
            <a:ext cx="4648200" cy="3344862"/>
            <a:chOff x="96" y="48"/>
            <a:chExt cx="2928" cy="2107"/>
          </a:xfrm>
        </p:grpSpPr>
        <p:pic>
          <p:nvPicPr>
            <p:cNvPr id="131160" name="Picture 88"/>
            <p:cNvPicPr>
              <a:picLocks noChangeAspect="1" noChangeArrowheads="1"/>
            </p:cNvPicPr>
            <p:nvPr/>
          </p:nvPicPr>
          <p:blipFill>
            <a:blip r:embed="rId3" cstate="print"/>
            <a:srcRect l="18857" t="12952" r="19429" b="26857"/>
            <a:stretch>
              <a:fillRect/>
            </a:stretch>
          </p:blipFill>
          <p:spPr bwMode="auto">
            <a:xfrm>
              <a:off x="96" y="48"/>
              <a:ext cx="2928" cy="2107"/>
            </a:xfrm>
            <a:prstGeom prst="rect">
              <a:avLst/>
            </a:prstGeom>
            <a:noFill/>
            <a:ln w="9525" algn="ctr">
              <a:noFill/>
              <a:miter lim="800000"/>
              <a:headEnd/>
              <a:tailEnd/>
            </a:ln>
            <a:effectLst/>
          </p:spPr>
        </p:pic>
        <p:sp>
          <p:nvSpPr>
            <p:cNvPr id="131161" name="Text Box 89"/>
            <p:cNvSpPr txBox="1">
              <a:spLocks noChangeArrowheads="1"/>
            </p:cNvSpPr>
            <p:nvPr/>
          </p:nvSpPr>
          <p:spPr bwMode="auto">
            <a:xfrm>
              <a:off x="432" y="96"/>
              <a:ext cx="1337" cy="327"/>
            </a:xfrm>
            <a:prstGeom prst="rect">
              <a:avLst/>
            </a:prstGeom>
            <a:noFill/>
            <a:ln w="9525" algn="ctr">
              <a:noFill/>
              <a:miter lim="800000"/>
              <a:headEnd/>
              <a:tailEnd/>
            </a:ln>
            <a:effectLst/>
          </p:spPr>
          <p:txBody>
            <a:bodyPr wrap="none">
              <a:spAutoFit/>
            </a:bodyPr>
            <a:lstStyle/>
            <a:p>
              <a:r>
                <a:rPr lang="en-US">
                  <a:solidFill>
                    <a:schemeClr val="tx1"/>
                  </a:solidFill>
                </a:rPr>
                <a:t>Lattice QCD</a:t>
              </a:r>
            </a:p>
          </p:txBody>
        </p:sp>
      </p:grpSp>
      <p:sp>
        <p:nvSpPr>
          <p:cNvPr id="131174" name="Rectangle 102"/>
          <p:cNvSpPr>
            <a:spLocks noChangeArrowheads="1"/>
          </p:cNvSpPr>
          <p:nvPr/>
        </p:nvSpPr>
        <p:spPr bwMode="auto">
          <a:xfrm>
            <a:off x="0" y="0"/>
            <a:ext cx="9144000" cy="1066800"/>
          </a:xfrm>
          <a:prstGeom prst="rect">
            <a:avLst/>
          </a:prstGeom>
          <a:solidFill>
            <a:schemeClr val="bg1"/>
          </a:solidFill>
          <a:ln w="9525" algn="ctr">
            <a:solidFill>
              <a:schemeClr val="tx1"/>
            </a:solidFill>
            <a:miter lim="800000"/>
            <a:headEnd/>
            <a:tailEnd/>
          </a:ln>
          <a:effectLst/>
        </p:spPr>
        <p:txBody>
          <a:bodyPr wrap="none" anchor="ctr">
            <a:spAutoFit/>
          </a:bodyPr>
          <a:lstStyle/>
          <a:p>
            <a:endParaRPr lang="en-US"/>
          </a:p>
        </p:txBody>
      </p:sp>
      <p:sp>
        <p:nvSpPr>
          <p:cNvPr id="131176" name="Rectangle 104"/>
          <p:cNvSpPr>
            <a:spLocks noChangeArrowheads="1"/>
          </p:cNvSpPr>
          <p:nvPr/>
        </p:nvSpPr>
        <p:spPr bwMode="auto">
          <a:xfrm>
            <a:off x="0" y="1066800"/>
            <a:ext cx="9144000" cy="1066800"/>
          </a:xfrm>
          <a:prstGeom prst="rect">
            <a:avLst/>
          </a:prstGeom>
          <a:solidFill>
            <a:srgbClr val="FFFF66"/>
          </a:solidFill>
          <a:ln w="9525" algn="ctr">
            <a:solidFill>
              <a:schemeClr val="tx1"/>
            </a:solidFill>
            <a:miter lim="800000"/>
            <a:headEnd/>
            <a:tailEnd/>
          </a:ln>
          <a:effectLst/>
        </p:spPr>
        <p:txBody>
          <a:bodyPr wrap="none" anchor="ctr">
            <a:spAutoFit/>
          </a:bodyPr>
          <a:lstStyle/>
          <a:p>
            <a:endParaRPr lang="en-US"/>
          </a:p>
        </p:txBody>
      </p:sp>
      <p:graphicFrame>
        <p:nvGraphicFramePr>
          <p:cNvPr id="131177" name="Object 105"/>
          <p:cNvGraphicFramePr>
            <a:graphicFrameLocks noChangeAspect="1"/>
          </p:cNvGraphicFramePr>
          <p:nvPr/>
        </p:nvGraphicFramePr>
        <p:xfrm>
          <a:off x="152400" y="76200"/>
          <a:ext cx="1752600" cy="952500"/>
        </p:xfrm>
        <a:graphic>
          <a:graphicData uri="http://schemas.openxmlformats.org/presentationml/2006/ole">
            <p:oleObj spid="_x0000_s172034" name="Equation" r:id="rId4" imgW="761760" imgH="419040" progId="Equation.3">
              <p:embed/>
            </p:oleObj>
          </a:graphicData>
        </a:graphic>
      </p:graphicFrame>
      <p:sp>
        <p:nvSpPr>
          <p:cNvPr id="131178" name="Text Box 106"/>
          <p:cNvSpPr txBox="1">
            <a:spLocks noChangeArrowheads="1"/>
          </p:cNvSpPr>
          <p:nvPr/>
        </p:nvSpPr>
        <p:spPr bwMode="auto">
          <a:xfrm>
            <a:off x="2252663" y="381000"/>
            <a:ext cx="6610143"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tx1"/>
                </a:solidFill>
              </a:rPr>
              <a:t>Energy density for “g” </a:t>
            </a:r>
            <a:r>
              <a:rPr lang="en-US" sz="2400" dirty="0" err="1">
                <a:solidFill>
                  <a:schemeClr val="tx1"/>
                </a:solidFill>
              </a:rPr>
              <a:t>massless</a:t>
            </a:r>
            <a:r>
              <a:rPr lang="en-US" sz="2400" dirty="0">
                <a:solidFill>
                  <a:schemeClr val="tx1"/>
                </a:solidFill>
              </a:rPr>
              <a:t> </a:t>
            </a:r>
            <a:r>
              <a:rPr lang="en-US" sz="2400" dirty="0" smtClean="0">
                <a:solidFill>
                  <a:schemeClr val="tx1"/>
                </a:solidFill>
              </a:rPr>
              <a:t>degrees of freedom</a:t>
            </a:r>
            <a:endParaRPr lang="en-US" sz="2400" dirty="0">
              <a:solidFill>
                <a:schemeClr val="tx1"/>
              </a:solidFill>
            </a:endParaRPr>
          </a:p>
        </p:txBody>
      </p:sp>
      <p:graphicFrame>
        <p:nvGraphicFramePr>
          <p:cNvPr id="131179" name="Object 107"/>
          <p:cNvGraphicFramePr>
            <a:graphicFrameLocks noChangeAspect="1"/>
          </p:cNvGraphicFramePr>
          <p:nvPr/>
        </p:nvGraphicFramePr>
        <p:xfrm>
          <a:off x="152400" y="1143000"/>
          <a:ext cx="1752600" cy="938213"/>
        </p:xfrm>
        <a:graphic>
          <a:graphicData uri="http://schemas.openxmlformats.org/presentationml/2006/ole">
            <p:oleObj spid="_x0000_s172035" name="Equation" r:id="rId5" imgW="774360" imgH="419040" progId="Equation.3">
              <p:embed/>
            </p:oleObj>
          </a:graphicData>
        </a:graphic>
      </p:graphicFrame>
      <p:sp>
        <p:nvSpPr>
          <p:cNvPr id="131180" name="Text Box 108"/>
          <p:cNvSpPr txBox="1">
            <a:spLocks noChangeArrowheads="1"/>
          </p:cNvSpPr>
          <p:nvPr/>
        </p:nvSpPr>
        <p:spPr bwMode="auto">
          <a:xfrm>
            <a:off x="2209800" y="1225550"/>
            <a:ext cx="2819400" cy="831850"/>
          </a:xfrm>
          <a:prstGeom prst="rect">
            <a:avLst/>
          </a:prstGeom>
          <a:solidFill>
            <a:srgbClr val="FFFF66"/>
          </a:solidFill>
          <a:ln w="9525" algn="ctr">
            <a:solidFill>
              <a:srgbClr val="FFFF66"/>
            </a:solidFill>
            <a:miter lim="800000"/>
            <a:headEnd/>
            <a:tailEnd/>
          </a:ln>
          <a:effectLst/>
        </p:spPr>
        <p:txBody>
          <a:bodyPr>
            <a:spAutoFit/>
          </a:bodyPr>
          <a:lstStyle/>
          <a:p>
            <a:pPr eaLnBrk="0" hangingPunct="0"/>
            <a:r>
              <a:rPr lang="en-US" sz="2400">
                <a:solidFill>
                  <a:schemeClr val="tx1"/>
                </a:solidFill>
              </a:rPr>
              <a:t>Hadronic Matter: </a:t>
            </a:r>
          </a:p>
          <a:p>
            <a:pPr eaLnBrk="0" hangingPunct="0"/>
            <a:r>
              <a:rPr lang="en-US" sz="2400">
                <a:solidFill>
                  <a:schemeClr val="tx1"/>
                </a:solidFill>
              </a:rPr>
              <a:t>3 </a:t>
            </a:r>
            <a:r>
              <a:rPr lang="en-US" sz="2400">
                <a:solidFill>
                  <a:schemeClr val="tx1"/>
                </a:solidFill>
                <a:latin typeface="Symbol" pitchFamily="18" charset="2"/>
              </a:rPr>
              <a:t>p</a:t>
            </a:r>
            <a:r>
              <a:rPr lang="en-US" sz="2400">
                <a:solidFill>
                  <a:schemeClr val="tx1"/>
                </a:solidFill>
              </a:rPr>
              <a:t> with spin=0</a:t>
            </a:r>
          </a:p>
        </p:txBody>
      </p:sp>
      <p:graphicFrame>
        <p:nvGraphicFramePr>
          <p:cNvPr id="131181" name="Object 109"/>
          <p:cNvGraphicFramePr>
            <a:graphicFrameLocks noChangeAspect="1"/>
          </p:cNvGraphicFramePr>
          <p:nvPr/>
        </p:nvGraphicFramePr>
        <p:xfrm>
          <a:off x="152400" y="2227263"/>
          <a:ext cx="1965325" cy="944562"/>
        </p:xfrm>
        <a:graphic>
          <a:graphicData uri="http://schemas.openxmlformats.org/presentationml/2006/ole">
            <p:oleObj spid="_x0000_s172036" name="Equation" r:id="rId6" imgW="863280" imgH="419040" progId="Equation.3">
              <p:embed/>
            </p:oleObj>
          </a:graphicData>
        </a:graphic>
      </p:graphicFrame>
      <p:sp>
        <p:nvSpPr>
          <p:cNvPr id="131183" name="AutoShape 111"/>
          <p:cNvSpPr>
            <a:spLocks noChangeArrowheads="1"/>
          </p:cNvSpPr>
          <p:nvPr/>
        </p:nvSpPr>
        <p:spPr bwMode="auto">
          <a:xfrm>
            <a:off x="3962400" y="3962400"/>
            <a:ext cx="304800" cy="457200"/>
          </a:xfrm>
          <a:prstGeom prst="downArrow">
            <a:avLst>
              <a:gd name="adj1" fmla="val 50000"/>
              <a:gd name="adj2" fmla="val 37500"/>
            </a:avLst>
          </a:prstGeom>
          <a:solidFill>
            <a:srgbClr val="FF0000"/>
          </a:solidFill>
          <a:ln w="9525" algn="ctr">
            <a:noFill/>
            <a:miter lim="800000"/>
            <a:headEnd/>
            <a:tailEnd/>
          </a:ln>
          <a:effec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1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1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1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1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10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1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75" grpId="0" animBg="1"/>
      <p:bldP spid="131182" grpId="0" animBg="1"/>
      <p:bldP spid="131081" grpId="0" animBg="1"/>
      <p:bldP spid="131176" grpId="0" animBg="1"/>
      <p:bldP spid="131180" grpId="0" animBg="1"/>
      <p:bldP spid="1311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0D8541A0-E62C-4F57-BBAD-6E5AB24033B8}" type="slidenum">
              <a:rPr lang="en-US"/>
              <a:pPr/>
              <a:t>6</a:t>
            </a:fld>
            <a:endParaRPr lang="en-US"/>
          </a:p>
        </p:txBody>
      </p:sp>
      <p:pic>
        <p:nvPicPr>
          <p:cNvPr id="440322" name="Picture 2"/>
          <p:cNvPicPr>
            <a:picLocks noChangeAspect="1" noChangeArrowheads="1"/>
          </p:cNvPicPr>
          <p:nvPr/>
        </p:nvPicPr>
        <p:blipFill>
          <a:blip r:embed="rId2" cstate="print"/>
          <a:srcRect l="2499" r="2499" b="43239"/>
          <a:stretch>
            <a:fillRect/>
          </a:stretch>
        </p:blipFill>
        <p:spPr bwMode="auto">
          <a:xfrm>
            <a:off x="0" y="992188"/>
            <a:ext cx="9144000" cy="4799012"/>
          </a:xfrm>
          <a:prstGeom prst="rect">
            <a:avLst/>
          </a:prstGeom>
          <a:noFill/>
          <a:ln w="9525">
            <a:noFill/>
            <a:miter lim="800000"/>
            <a:headEnd/>
            <a:tailEnd/>
          </a:ln>
          <a:effectLst/>
        </p:spPr>
      </p:pic>
      <p:sp>
        <p:nvSpPr>
          <p:cNvPr id="440323" name="Text Box 3"/>
          <p:cNvSpPr txBox="1">
            <a:spLocks noChangeArrowheads="1"/>
          </p:cNvSpPr>
          <p:nvPr/>
        </p:nvSpPr>
        <p:spPr bwMode="auto">
          <a:xfrm>
            <a:off x="228600" y="44450"/>
            <a:ext cx="86106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Very early in the universe, quarks and gluons were free in a plasma state</a:t>
            </a:r>
          </a:p>
        </p:txBody>
      </p:sp>
      <p:grpSp>
        <p:nvGrpSpPr>
          <p:cNvPr id="2" name="Group 4"/>
          <p:cNvGrpSpPr>
            <a:grpSpLocks/>
          </p:cNvGrpSpPr>
          <p:nvPr/>
        </p:nvGrpSpPr>
        <p:grpSpPr bwMode="auto">
          <a:xfrm>
            <a:off x="228600" y="5437188"/>
            <a:ext cx="8477250" cy="1352550"/>
            <a:chOff x="144" y="414"/>
            <a:chExt cx="5340" cy="852"/>
          </a:xfrm>
        </p:grpSpPr>
        <p:pic>
          <p:nvPicPr>
            <p:cNvPr id="440325" name="Picture 5"/>
            <p:cNvPicPr>
              <a:picLocks noChangeAspect="1" noChangeArrowheads="1"/>
            </p:cNvPicPr>
            <p:nvPr/>
          </p:nvPicPr>
          <p:blipFill>
            <a:blip r:embed="rId3" cstate="print"/>
            <a:srcRect/>
            <a:stretch>
              <a:fillRect/>
            </a:stretch>
          </p:blipFill>
          <p:spPr bwMode="auto">
            <a:xfrm>
              <a:off x="4704" y="414"/>
              <a:ext cx="780" cy="834"/>
            </a:xfrm>
            <a:prstGeom prst="rect">
              <a:avLst/>
            </a:prstGeom>
            <a:noFill/>
            <a:ln w="9525">
              <a:noFill/>
              <a:miter lim="800000"/>
              <a:headEnd/>
              <a:tailEnd/>
            </a:ln>
            <a:effectLst/>
          </p:spPr>
        </p:pic>
        <p:sp>
          <p:nvSpPr>
            <p:cNvPr id="440326" name="Text Box 6"/>
            <p:cNvSpPr txBox="1">
              <a:spLocks noChangeArrowheads="1"/>
            </p:cNvSpPr>
            <p:nvPr/>
          </p:nvSpPr>
          <p:spPr bwMode="auto">
            <a:xfrm>
              <a:off x="144" y="665"/>
              <a:ext cx="4426" cy="601"/>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As the universe cooled, they were confined and have remained that way since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76200"/>
            <a:ext cx="5186228" cy="707886"/>
          </a:xfrm>
          <a:prstGeom prst="rect">
            <a:avLst/>
          </a:prstGeom>
          <a:noFill/>
        </p:spPr>
        <p:txBody>
          <a:bodyPr wrap="none" rtlCol="0">
            <a:spAutoFit/>
          </a:bodyPr>
          <a:lstStyle/>
          <a:p>
            <a:r>
              <a:rPr lang="en-US" sz="4000" u="sng" dirty="0" smtClean="0">
                <a:solidFill>
                  <a:schemeClr val="bg1"/>
                </a:solidFill>
              </a:rPr>
              <a:t>Laboratory Microscopes</a:t>
            </a:r>
          </a:p>
        </p:txBody>
      </p:sp>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9" name="TextBox 8"/>
          <p:cNvSpPr txBox="1"/>
          <p:nvPr/>
        </p:nvSpPr>
        <p:spPr>
          <a:xfrm>
            <a:off x="5047536" y="838200"/>
            <a:ext cx="1122423" cy="461665"/>
          </a:xfrm>
          <a:prstGeom prst="rect">
            <a:avLst/>
          </a:prstGeom>
          <a:noFill/>
        </p:spPr>
        <p:txBody>
          <a:bodyPr wrap="none" rtlCol="0">
            <a:spAutoFit/>
          </a:bodyPr>
          <a:lstStyle/>
          <a:p>
            <a:r>
              <a:rPr lang="en-US" sz="2400" dirty="0" smtClean="0">
                <a:solidFill>
                  <a:schemeClr val="bg1"/>
                </a:solidFill>
              </a:rPr>
              <a:t>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smtClean="0">
                <a:solidFill>
                  <a:schemeClr val="bg1"/>
                </a:solidFill>
              </a:rPr>
              <a:t>STAR</a:t>
            </a:r>
          </a:p>
        </p:txBody>
      </p:sp>
      <p:pic>
        <p:nvPicPr>
          <p:cNvPr id="193538"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93540"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9354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9354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3" name="TextBox 12"/>
          <p:cNvSpPr txBox="1"/>
          <p:nvPr/>
        </p:nvSpPr>
        <p:spPr>
          <a:xfrm>
            <a:off x="3501347" y="873078"/>
            <a:ext cx="784189" cy="461665"/>
          </a:xfrm>
          <a:prstGeom prst="rect">
            <a:avLst/>
          </a:prstGeom>
          <a:noFill/>
        </p:spPr>
        <p:txBody>
          <a:bodyPr wrap="none" rtlCol="0">
            <a:spAutoFit/>
          </a:bodyPr>
          <a:lstStyle/>
          <a:p>
            <a:r>
              <a:rPr lang="en-US" sz="2400" dirty="0" smtClean="0">
                <a:solidFill>
                  <a:schemeClr val="bg1"/>
                </a:solidFill>
              </a:rPr>
              <a:t>RHIC</a:t>
            </a:r>
          </a:p>
        </p:txBody>
      </p:sp>
      <p:sp>
        <p:nvSpPr>
          <p:cNvPr id="14" name="TextBox 13"/>
          <p:cNvSpPr txBox="1"/>
          <p:nvPr/>
        </p:nvSpPr>
        <p:spPr>
          <a:xfrm>
            <a:off x="5215360" y="2549478"/>
            <a:ext cx="670376" cy="461665"/>
          </a:xfrm>
          <a:prstGeom prst="rect">
            <a:avLst/>
          </a:prstGeom>
          <a:noFill/>
        </p:spPr>
        <p:txBody>
          <a:bodyPr wrap="none" rtlCol="0">
            <a:spAutoFit/>
          </a:bodyPr>
          <a:lstStyle/>
          <a:p>
            <a:r>
              <a:rPr lang="en-US" sz="2400" dirty="0" smtClean="0">
                <a:solidFill>
                  <a:schemeClr val="bg1"/>
                </a:solidFill>
              </a:rPr>
              <a:t>LHC</a:t>
            </a:r>
          </a:p>
        </p:txBody>
      </p:sp>
      <p:sp>
        <p:nvSpPr>
          <p:cNvPr id="15" name="TextBox 14"/>
          <p:cNvSpPr txBox="1"/>
          <p:nvPr/>
        </p:nvSpPr>
        <p:spPr>
          <a:xfrm>
            <a:off x="8187160" y="2625678"/>
            <a:ext cx="752129" cy="461665"/>
          </a:xfrm>
          <a:prstGeom prst="rect">
            <a:avLst/>
          </a:prstGeom>
          <a:noFill/>
        </p:spPr>
        <p:txBody>
          <a:bodyPr wrap="none" rtlCol="0">
            <a:spAutoFit/>
          </a:bodyPr>
          <a:lstStyle/>
          <a:p>
            <a:r>
              <a:rPr lang="en-US" sz="2400" dirty="0" smtClean="0">
                <a:solidFill>
                  <a:schemeClr val="bg1"/>
                </a:solidFill>
              </a:rPr>
              <a:t>CMS</a:t>
            </a:r>
          </a:p>
        </p:txBody>
      </p:sp>
      <p:sp>
        <p:nvSpPr>
          <p:cNvPr id="16" name="TextBox 15"/>
          <p:cNvSpPr txBox="1"/>
          <p:nvPr/>
        </p:nvSpPr>
        <p:spPr>
          <a:xfrm>
            <a:off x="4667250" y="4683078"/>
            <a:ext cx="883575" cy="461665"/>
          </a:xfrm>
          <a:prstGeom prst="rect">
            <a:avLst/>
          </a:prstGeom>
          <a:noFill/>
        </p:spPr>
        <p:txBody>
          <a:bodyPr wrap="none" rtlCol="0">
            <a:spAutoFit/>
          </a:bodyPr>
          <a:lstStyle/>
          <a:p>
            <a:r>
              <a:rPr lang="en-US" sz="2400" dirty="0" smtClean="0">
                <a:solidFill>
                  <a:schemeClr val="tx2"/>
                </a:solidFill>
              </a:rPr>
              <a:t>ALICE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0169" y="4572000"/>
            <a:ext cx="8685326" cy="1754326"/>
          </a:xfrm>
          <a:prstGeom prst="rect">
            <a:avLst/>
          </a:prstGeom>
          <a:noFill/>
          <a:ln w="9525">
            <a:noFill/>
            <a:miter lim="800000"/>
            <a:headEnd/>
            <a:tailEnd/>
          </a:ln>
          <a:effectLst/>
        </p:spPr>
        <p:txBody>
          <a:bodyPr wrap="none">
            <a:spAutoFit/>
          </a:bodyPr>
          <a:lstStyle/>
          <a:p>
            <a:pPr algn="ctr" eaLnBrk="0" hangingPunct="0"/>
            <a:r>
              <a:rPr lang="en-US" sz="3600" dirty="0">
                <a:solidFill>
                  <a:schemeClr val="bg1"/>
                </a:solidFill>
                <a:cs typeface="Arial" charset="0"/>
              </a:rPr>
              <a:t>10,000 virtual gluons, quarks, and </a:t>
            </a:r>
            <a:r>
              <a:rPr lang="en-US" sz="3600" dirty="0" err="1">
                <a:solidFill>
                  <a:schemeClr val="bg1"/>
                </a:solidFill>
                <a:cs typeface="Arial" charset="0"/>
              </a:rPr>
              <a:t>antiquarks</a:t>
            </a:r>
            <a:r>
              <a:rPr lang="en-US" sz="3600" dirty="0">
                <a:solidFill>
                  <a:schemeClr val="bg1"/>
                </a:solidFill>
                <a:cs typeface="Arial" charset="0"/>
              </a:rPr>
              <a:t> </a:t>
            </a:r>
          </a:p>
          <a:p>
            <a:pPr algn="ctr" eaLnBrk="0" hangingPunct="0"/>
            <a:r>
              <a:rPr lang="en-US" sz="3600" dirty="0">
                <a:solidFill>
                  <a:schemeClr val="bg1"/>
                </a:solidFill>
                <a:cs typeface="Arial" charset="0"/>
              </a:rPr>
              <a:t>from the nuclear </a:t>
            </a:r>
            <a:r>
              <a:rPr lang="en-US" sz="3600" dirty="0" err="1">
                <a:solidFill>
                  <a:schemeClr val="bg1"/>
                </a:solidFill>
                <a:cs typeface="Arial" charset="0"/>
              </a:rPr>
              <a:t>wavefunctions</a:t>
            </a:r>
            <a:endParaRPr lang="en-US" sz="3600" dirty="0">
              <a:solidFill>
                <a:schemeClr val="bg1"/>
              </a:solidFill>
              <a:cs typeface="Arial" charset="0"/>
            </a:endParaRPr>
          </a:p>
          <a:p>
            <a:pPr algn="ctr" eaLnBrk="0" hangingPunct="0"/>
            <a:r>
              <a:rPr lang="en-US" sz="3600" dirty="0">
                <a:solidFill>
                  <a:schemeClr val="bg1"/>
                </a:solidFill>
                <a:cs typeface="Arial" charset="0"/>
              </a:rPr>
              <a:t>are made physical in the laboratory !</a:t>
            </a:r>
            <a:endParaRPr lang="en-US" sz="4400" dirty="0">
              <a:solidFill>
                <a:schemeClr val="bg1"/>
              </a:solidFill>
              <a:cs typeface="Arial" charset="0"/>
            </a:endParaRPr>
          </a:p>
        </p:txBody>
      </p:sp>
      <p:grpSp>
        <p:nvGrpSpPr>
          <p:cNvPr id="5" name="Group 4"/>
          <p:cNvGrpSpPr>
            <a:grpSpLocks/>
          </p:cNvGrpSpPr>
          <p:nvPr/>
        </p:nvGrpSpPr>
        <p:grpSpPr bwMode="auto">
          <a:xfrm>
            <a:off x="0" y="0"/>
            <a:ext cx="9144000" cy="4343400"/>
            <a:chOff x="384" y="864"/>
            <a:chExt cx="5088" cy="1968"/>
          </a:xfrm>
        </p:grpSpPr>
        <p:sp>
          <p:nvSpPr>
            <p:cNvPr id="6" name="Rectangle 5"/>
            <p:cNvSpPr>
              <a:spLocks noChangeArrowheads="1"/>
            </p:cNvSpPr>
            <p:nvPr/>
          </p:nvSpPr>
          <p:spPr bwMode="auto">
            <a:xfrm>
              <a:off x="384" y="864"/>
              <a:ext cx="5088" cy="1968"/>
            </a:xfrm>
            <a:prstGeom prst="rect">
              <a:avLst/>
            </a:prstGeom>
            <a:solidFill>
              <a:schemeClr val="bg1"/>
            </a:solidFill>
            <a:ln w="9525" algn="ctr">
              <a:noFill/>
              <a:miter lim="800000"/>
              <a:headEnd/>
              <a:tailEnd/>
            </a:ln>
            <a:effectLst/>
          </p:spPr>
          <p:txBody>
            <a:bodyPr wrap="none" anchor="ctr">
              <a:spAutoFit/>
            </a:bodyPr>
            <a:lstStyle/>
            <a:p>
              <a:endParaRPr lang="en-US"/>
            </a:p>
          </p:txBody>
        </p:sp>
        <p:grpSp>
          <p:nvGrpSpPr>
            <p:cNvPr id="7" name="Group 6"/>
            <p:cNvGrpSpPr>
              <a:grpSpLocks/>
            </p:cNvGrpSpPr>
            <p:nvPr/>
          </p:nvGrpSpPr>
          <p:grpSpPr bwMode="auto">
            <a:xfrm>
              <a:off x="720" y="1056"/>
              <a:ext cx="768" cy="1488"/>
              <a:chOff x="432" y="2592"/>
              <a:chExt cx="768" cy="1488"/>
            </a:xfrm>
          </p:grpSpPr>
          <p:sp>
            <p:nvSpPr>
              <p:cNvPr id="36" name="Line 7"/>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37" name="Line 8"/>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38" name="Line 9"/>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39" name="Line 10"/>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40" name="Line 11"/>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1" name="Line 12"/>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2" name="Line 13"/>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43" name="Line 14"/>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44" name="Line 15"/>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45" name="Line 16"/>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46" name="Line 17"/>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7" name="Line 18"/>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8" name="Line 19"/>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9" name="Line 20"/>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50" name="Line 21"/>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51" name="Line 22"/>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2" name="Line 23"/>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3" name="Line 24"/>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4" name="Line 25"/>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5" name="Line 26"/>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6" name="Line 27"/>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57" name="Line 28"/>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grpSp>
          <p:nvGrpSpPr>
            <p:cNvPr id="8" name="Group 29"/>
            <p:cNvGrpSpPr>
              <a:grpSpLocks/>
            </p:cNvGrpSpPr>
            <p:nvPr/>
          </p:nvGrpSpPr>
          <p:grpSpPr bwMode="auto">
            <a:xfrm>
              <a:off x="4416" y="1008"/>
              <a:ext cx="768" cy="1488"/>
              <a:chOff x="432" y="2592"/>
              <a:chExt cx="768" cy="1488"/>
            </a:xfrm>
          </p:grpSpPr>
          <p:sp>
            <p:nvSpPr>
              <p:cNvPr id="14" name="Line 30"/>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15" name="Line 31"/>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16" name="Line 32"/>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17" name="Line 33"/>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18" name="Line 34"/>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19" name="Line 35"/>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0" name="Line 36"/>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1" name="Line 37"/>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2" name="Line 38"/>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23" name="Line 39"/>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24" name="Line 40"/>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 name="Line 41"/>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6" name="Line 42"/>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7" name="Line 43"/>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8" name="Line 44"/>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9" name="Line 45"/>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0" name="Line 46"/>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1" name="Line 47"/>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2" name="Line 48"/>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3" name="Line 49"/>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4" name="Line 50"/>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35" name="Line 51"/>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sp>
          <p:nvSpPr>
            <p:cNvPr id="9" name="Line 52"/>
            <p:cNvSpPr>
              <a:spLocks noChangeShapeType="1"/>
            </p:cNvSpPr>
            <p:nvPr/>
          </p:nvSpPr>
          <p:spPr bwMode="auto">
            <a:xfrm>
              <a:off x="1488" y="1680"/>
              <a:ext cx="576"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0" name="Line 53"/>
            <p:cNvSpPr>
              <a:spLocks noChangeShapeType="1"/>
            </p:cNvSpPr>
            <p:nvPr/>
          </p:nvSpPr>
          <p:spPr bwMode="auto">
            <a:xfrm>
              <a:off x="3840" y="1824"/>
              <a:ext cx="576" cy="0"/>
            </a:xfrm>
            <a:prstGeom prst="line">
              <a:avLst/>
            </a:prstGeom>
            <a:noFill/>
            <a:ln w="38100">
              <a:solidFill>
                <a:schemeClr val="tx1"/>
              </a:solidFill>
              <a:round/>
              <a:headEnd type="triangle" w="med" len="med"/>
              <a:tailEnd/>
            </a:ln>
            <a:effectLst/>
          </p:spPr>
          <p:txBody>
            <a:bodyPr wrap="none" anchor="ctr"/>
            <a:lstStyle/>
            <a:p>
              <a:endParaRPr lang="en-US"/>
            </a:p>
          </p:txBody>
        </p:sp>
        <p:pic>
          <p:nvPicPr>
            <p:cNvPr id="11" name="Picture 54"/>
            <p:cNvPicPr>
              <a:picLocks noChangeAspect="1" noChangeArrowheads="1"/>
            </p:cNvPicPr>
            <p:nvPr/>
          </p:nvPicPr>
          <p:blipFill>
            <a:blip r:embed="rId2" cstate="print"/>
            <a:srcRect l="35001" r="34999"/>
            <a:stretch>
              <a:fillRect/>
            </a:stretch>
          </p:blipFill>
          <p:spPr bwMode="auto">
            <a:xfrm>
              <a:off x="2631" y="1008"/>
              <a:ext cx="636" cy="1680"/>
            </a:xfrm>
            <a:prstGeom prst="rect">
              <a:avLst/>
            </a:prstGeom>
            <a:noFill/>
          </p:spPr>
        </p:pic>
        <p:pic>
          <p:nvPicPr>
            <p:cNvPr id="12" name="Picture 55"/>
            <p:cNvPicPr>
              <a:picLocks noChangeAspect="1" noChangeArrowheads="1"/>
            </p:cNvPicPr>
            <p:nvPr/>
          </p:nvPicPr>
          <p:blipFill>
            <a:blip r:embed="rId2" cstate="print"/>
            <a:srcRect l="35001" r="34999"/>
            <a:stretch>
              <a:fillRect/>
            </a:stretch>
          </p:blipFill>
          <p:spPr bwMode="auto">
            <a:xfrm>
              <a:off x="2250" y="1008"/>
              <a:ext cx="630" cy="1680"/>
            </a:xfrm>
            <a:prstGeom prst="rect">
              <a:avLst/>
            </a:prstGeom>
            <a:noFill/>
          </p:spPr>
        </p:pic>
        <p:pic>
          <p:nvPicPr>
            <p:cNvPr id="13" name="Picture 56"/>
            <p:cNvPicPr>
              <a:picLocks noChangeAspect="1" noChangeArrowheads="1"/>
            </p:cNvPicPr>
            <p:nvPr/>
          </p:nvPicPr>
          <p:blipFill>
            <a:blip r:embed="rId2" cstate="print"/>
            <a:srcRect l="35001" r="34999"/>
            <a:stretch>
              <a:fillRect/>
            </a:stretch>
          </p:blipFill>
          <p:spPr bwMode="auto">
            <a:xfrm>
              <a:off x="3013" y="1008"/>
              <a:ext cx="539" cy="1680"/>
            </a:xfrm>
            <a:prstGeom prst="rect">
              <a:avLst/>
            </a:prstGeom>
            <a:noFill/>
          </p:spPr>
        </p:pic>
      </p:grpSp>
      <p:pic>
        <p:nvPicPr>
          <p:cNvPr id="5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381000"/>
            <a:ext cx="969034" cy="3707780"/>
          </a:xfrm>
          <a:prstGeom prst="rect">
            <a:avLst/>
          </a:prstGeom>
          <a:noFill/>
        </p:spPr>
      </p:pic>
      <p:pic>
        <p:nvPicPr>
          <p:cNvPr id="5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633393"/>
            <a:ext cx="969034" cy="3707780"/>
          </a:xfrm>
          <a:prstGeom prst="rect">
            <a:avLst/>
          </a:prstGeom>
          <a:noFill/>
        </p:spPr>
      </p:pic>
      <p:pic>
        <p:nvPicPr>
          <p:cNvPr id="6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385805"/>
            <a:ext cx="969034" cy="3707780"/>
          </a:xfrm>
          <a:prstGeom prst="rect">
            <a:avLst/>
          </a:prstGeom>
          <a:noFill/>
        </p:spPr>
      </p:pic>
      <p:pic>
        <p:nvPicPr>
          <p:cNvPr id="6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381000"/>
            <a:ext cx="969034" cy="370778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184900"/>
            <a:ext cx="2133600" cy="476250"/>
          </a:xfrm>
        </p:spPr>
        <p:txBody>
          <a:bodyPr/>
          <a:lstStyle/>
          <a:p>
            <a:fld id="{D66F6FE4-8F63-428E-8AD0-6A2BC5AE0FBE}" type="slidenum">
              <a:rPr lang="en-US"/>
              <a:pPr/>
              <a:t>9</a:t>
            </a:fld>
            <a:endParaRPr lang="en-US"/>
          </a:p>
        </p:txBody>
      </p:sp>
      <p:grpSp>
        <p:nvGrpSpPr>
          <p:cNvPr id="5" name="Group 2"/>
          <p:cNvGrpSpPr>
            <a:grpSpLocks/>
          </p:cNvGrpSpPr>
          <p:nvPr/>
        </p:nvGrpSpPr>
        <p:grpSpPr bwMode="auto">
          <a:xfrm>
            <a:off x="0" y="866308"/>
            <a:ext cx="9144000" cy="5991692"/>
            <a:chOff x="1440" y="1056"/>
            <a:chExt cx="4320" cy="3290"/>
          </a:xfrm>
        </p:grpSpPr>
        <p:sp>
          <p:nvSpPr>
            <p:cNvPr id="6" name="Rectangle 3"/>
            <p:cNvSpPr>
              <a:spLocks noChangeArrowheads="1"/>
            </p:cNvSpPr>
            <p:nvPr/>
          </p:nvSpPr>
          <p:spPr bwMode="auto">
            <a:xfrm>
              <a:off x="1440" y="1056"/>
              <a:ext cx="4320" cy="3264"/>
            </a:xfrm>
            <a:prstGeom prst="rect">
              <a:avLst/>
            </a:prstGeom>
            <a:solidFill>
              <a:schemeClr val="tx2"/>
            </a:solidFill>
            <a:ln w="9525" algn="ctr">
              <a:solidFill>
                <a:schemeClr val="tx1"/>
              </a:solidFill>
              <a:miter lim="800000"/>
              <a:headEnd/>
              <a:tailEnd/>
            </a:ln>
            <a:effectLst/>
          </p:spPr>
          <p:txBody>
            <a:bodyPr wrap="none" anchor="ctr"/>
            <a:lstStyle/>
            <a:p>
              <a:pPr algn="ctr" eaLnBrk="0" hangingPunct="0"/>
              <a:endParaRPr lang="en-US" sz="3600">
                <a:solidFill>
                  <a:schemeClr val="bg1"/>
                </a:solidFill>
              </a:endParaRPr>
            </a:p>
          </p:txBody>
        </p:sp>
        <p:grpSp>
          <p:nvGrpSpPr>
            <p:cNvPr id="7" name="Group 6"/>
            <p:cNvGrpSpPr>
              <a:grpSpLocks noChangeAspect="1"/>
            </p:cNvGrpSpPr>
            <p:nvPr/>
          </p:nvGrpSpPr>
          <p:grpSpPr bwMode="auto">
            <a:xfrm>
              <a:off x="1734" y="1275"/>
              <a:ext cx="3304" cy="2895"/>
              <a:chOff x="1883" y="699"/>
              <a:chExt cx="3637" cy="3189"/>
            </a:xfrm>
          </p:grpSpPr>
          <p:grpSp>
            <p:nvGrpSpPr>
              <p:cNvPr id="17" name="Group 5"/>
              <p:cNvGrpSpPr>
                <a:grpSpLocks noChangeAspect="1"/>
              </p:cNvGrpSpPr>
              <p:nvPr/>
            </p:nvGrpSpPr>
            <p:grpSpPr bwMode="auto">
              <a:xfrm>
                <a:off x="1883" y="795"/>
                <a:ext cx="1061" cy="608"/>
                <a:chOff x="3936" y="2904"/>
                <a:chExt cx="1632" cy="936"/>
              </a:xfrm>
            </p:grpSpPr>
            <p:grpSp>
              <p:nvGrpSpPr>
                <p:cNvPr id="474" name="Group 6"/>
                <p:cNvGrpSpPr>
                  <a:grpSpLocks noChangeAspect="1"/>
                </p:cNvGrpSpPr>
                <p:nvPr/>
              </p:nvGrpSpPr>
              <p:grpSpPr bwMode="auto">
                <a:xfrm rot="6537213" flipV="1">
                  <a:off x="4539" y="3607"/>
                  <a:ext cx="446" cy="20"/>
                  <a:chOff x="2400" y="1776"/>
                  <a:chExt cx="1008" cy="0"/>
                </a:xfrm>
              </p:grpSpPr>
              <p:sp>
                <p:nvSpPr>
                  <p:cNvPr id="515" name="Line 7"/>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516" name="Line 8"/>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75" name="Group 9"/>
                <p:cNvGrpSpPr>
                  <a:grpSpLocks noChangeAspect="1"/>
                </p:cNvGrpSpPr>
                <p:nvPr/>
              </p:nvGrpSpPr>
              <p:grpSpPr bwMode="auto">
                <a:xfrm rot="10795524" flipV="1">
                  <a:off x="4846" y="3387"/>
                  <a:ext cx="446" cy="20"/>
                  <a:chOff x="2400" y="1776"/>
                  <a:chExt cx="1008" cy="0"/>
                </a:xfrm>
              </p:grpSpPr>
              <p:sp>
                <p:nvSpPr>
                  <p:cNvPr id="513" name="Line 10"/>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514" name="Line 11"/>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76" name="Group 12"/>
                <p:cNvGrpSpPr>
                  <a:grpSpLocks noChangeAspect="1"/>
                </p:cNvGrpSpPr>
                <p:nvPr/>
              </p:nvGrpSpPr>
              <p:grpSpPr bwMode="auto">
                <a:xfrm rot="-2316081">
                  <a:off x="4276" y="3009"/>
                  <a:ext cx="842" cy="469"/>
                  <a:chOff x="1152" y="1164"/>
                  <a:chExt cx="1177" cy="853"/>
                </a:xfrm>
              </p:grpSpPr>
              <p:grpSp>
                <p:nvGrpSpPr>
                  <p:cNvPr id="485" name="Group 13"/>
                  <p:cNvGrpSpPr>
                    <a:grpSpLocks noChangeAspect="1"/>
                  </p:cNvGrpSpPr>
                  <p:nvPr/>
                </p:nvGrpSpPr>
                <p:grpSpPr bwMode="auto">
                  <a:xfrm rot="-5370107">
                    <a:off x="1505" y="1607"/>
                    <a:ext cx="620" cy="169"/>
                    <a:chOff x="480" y="3696"/>
                    <a:chExt cx="3360" cy="240"/>
                  </a:xfrm>
                </p:grpSpPr>
                <p:cxnSp>
                  <p:nvCxnSpPr>
                    <p:cNvPr id="503" name="AutoShape 1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504" name="AutoShape 15"/>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505" name="AutoShape 1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506" name="AutoShape 17"/>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507" name="AutoShape 1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508" name="AutoShape 19"/>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509" name="AutoShape 2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510" name="AutoShape 21"/>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511" name="AutoShape 2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512" name="AutoShape 23"/>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86" name="Group 24"/>
                  <p:cNvGrpSpPr>
                    <a:grpSpLocks noChangeAspect="1"/>
                  </p:cNvGrpSpPr>
                  <p:nvPr/>
                </p:nvGrpSpPr>
                <p:grpSpPr bwMode="auto">
                  <a:xfrm rot="2264111">
                    <a:off x="1152" y="1164"/>
                    <a:ext cx="624" cy="49"/>
                    <a:chOff x="2400" y="1776"/>
                    <a:chExt cx="1008" cy="0"/>
                  </a:xfrm>
                </p:grpSpPr>
                <p:sp>
                  <p:nvSpPr>
                    <p:cNvPr id="501" name="Line 25"/>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502" name="Line 26"/>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87" name="Group 27"/>
                  <p:cNvGrpSpPr>
                    <a:grpSpLocks noChangeAspect="1"/>
                  </p:cNvGrpSpPr>
                  <p:nvPr/>
                </p:nvGrpSpPr>
                <p:grpSpPr bwMode="auto">
                  <a:xfrm rot="-1879563">
                    <a:off x="1705" y="1194"/>
                    <a:ext cx="624" cy="49"/>
                    <a:chOff x="2400" y="1776"/>
                    <a:chExt cx="1008" cy="0"/>
                  </a:xfrm>
                </p:grpSpPr>
                <p:sp>
                  <p:nvSpPr>
                    <p:cNvPr id="499" name="Line 28"/>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500" name="Line 29"/>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88" name="Group 30"/>
                  <p:cNvGrpSpPr>
                    <a:grpSpLocks noChangeAspect="1"/>
                  </p:cNvGrpSpPr>
                  <p:nvPr/>
                </p:nvGrpSpPr>
                <p:grpSpPr bwMode="auto">
                  <a:xfrm rot="-5370107">
                    <a:off x="1484" y="1622"/>
                    <a:ext cx="620" cy="169"/>
                    <a:chOff x="480" y="3696"/>
                    <a:chExt cx="3360" cy="240"/>
                  </a:xfrm>
                </p:grpSpPr>
                <p:cxnSp>
                  <p:nvCxnSpPr>
                    <p:cNvPr id="489" name="AutoShape 3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90" name="AutoShape 32"/>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91" name="AutoShape 3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92" name="AutoShape 34"/>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93" name="AutoShape 3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94" name="AutoShape 36"/>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95" name="AutoShape 3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96" name="AutoShape 38"/>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97" name="AutoShape 3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98" name="AutoShape 40"/>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477" name="Oval 41"/>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78" name="Oval 42"/>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79" name="Oval 43"/>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80" name="Oval 44"/>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481" name="Oval 45"/>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82" name="Oval 46"/>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83" name="Oval 47"/>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84" name="Oval 48"/>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18" name="Group 49"/>
              <p:cNvGrpSpPr>
                <a:grpSpLocks noChangeAspect="1"/>
              </p:cNvGrpSpPr>
              <p:nvPr/>
            </p:nvGrpSpPr>
            <p:grpSpPr bwMode="auto">
              <a:xfrm>
                <a:off x="3083" y="699"/>
                <a:ext cx="1061" cy="608"/>
                <a:chOff x="3936" y="2904"/>
                <a:chExt cx="1632" cy="936"/>
              </a:xfrm>
            </p:grpSpPr>
            <p:grpSp>
              <p:nvGrpSpPr>
                <p:cNvPr id="431" name="Group 50"/>
                <p:cNvGrpSpPr>
                  <a:grpSpLocks noChangeAspect="1"/>
                </p:cNvGrpSpPr>
                <p:nvPr/>
              </p:nvGrpSpPr>
              <p:grpSpPr bwMode="auto">
                <a:xfrm rot="6537213" flipV="1">
                  <a:off x="4539" y="3607"/>
                  <a:ext cx="446" cy="20"/>
                  <a:chOff x="2400" y="1776"/>
                  <a:chExt cx="1008" cy="0"/>
                </a:xfrm>
              </p:grpSpPr>
              <p:sp>
                <p:nvSpPr>
                  <p:cNvPr id="472" name="Line 51"/>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73" name="Line 52"/>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32" name="Group 53"/>
                <p:cNvGrpSpPr>
                  <a:grpSpLocks noChangeAspect="1"/>
                </p:cNvGrpSpPr>
                <p:nvPr/>
              </p:nvGrpSpPr>
              <p:grpSpPr bwMode="auto">
                <a:xfrm rot="10795524" flipV="1">
                  <a:off x="4846" y="3387"/>
                  <a:ext cx="446" cy="20"/>
                  <a:chOff x="2400" y="1776"/>
                  <a:chExt cx="1008" cy="0"/>
                </a:xfrm>
              </p:grpSpPr>
              <p:sp>
                <p:nvSpPr>
                  <p:cNvPr id="470" name="Line 54"/>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71" name="Line 55"/>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33" name="Group 56"/>
                <p:cNvGrpSpPr>
                  <a:grpSpLocks noChangeAspect="1"/>
                </p:cNvGrpSpPr>
                <p:nvPr/>
              </p:nvGrpSpPr>
              <p:grpSpPr bwMode="auto">
                <a:xfrm rot="-2316081">
                  <a:off x="4276" y="3009"/>
                  <a:ext cx="842" cy="469"/>
                  <a:chOff x="1152" y="1164"/>
                  <a:chExt cx="1177" cy="853"/>
                </a:xfrm>
              </p:grpSpPr>
              <p:grpSp>
                <p:nvGrpSpPr>
                  <p:cNvPr id="442" name="Group 57"/>
                  <p:cNvGrpSpPr>
                    <a:grpSpLocks noChangeAspect="1"/>
                  </p:cNvGrpSpPr>
                  <p:nvPr/>
                </p:nvGrpSpPr>
                <p:grpSpPr bwMode="auto">
                  <a:xfrm rot="-5370107">
                    <a:off x="1505" y="1607"/>
                    <a:ext cx="620" cy="169"/>
                    <a:chOff x="480" y="3696"/>
                    <a:chExt cx="3360" cy="240"/>
                  </a:xfrm>
                </p:grpSpPr>
                <p:cxnSp>
                  <p:nvCxnSpPr>
                    <p:cNvPr id="460" name="AutoShape 5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461" name="AutoShape 59"/>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462" name="AutoShape 6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463" name="AutoShape 61"/>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464" name="AutoShape 6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465" name="AutoShape 63"/>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466" name="AutoShape 6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467" name="AutoShape 65"/>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468" name="AutoShape 6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469" name="AutoShape 67"/>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43" name="Group 68"/>
                  <p:cNvGrpSpPr>
                    <a:grpSpLocks noChangeAspect="1"/>
                  </p:cNvGrpSpPr>
                  <p:nvPr/>
                </p:nvGrpSpPr>
                <p:grpSpPr bwMode="auto">
                  <a:xfrm rot="2264111">
                    <a:off x="1152" y="1164"/>
                    <a:ext cx="624" cy="49"/>
                    <a:chOff x="2400" y="1776"/>
                    <a:chExt cx="1008" cy="0"/>
                  </a:xfrm>
                </p:grpSpPr>
                <p:sp>
                  <p:nvSpPr>
                    <p:cNvPr id="458" name="Line 69"/>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59" name="Line 70"/>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44" name="Group 71"/>
                  <p:cNvGrpSpPr>
                    <a:grpSpLocks noChangeAspect="1"/>
                  </p:cNvGrpSpPr>
                  <p:nvPr/>
                </p:nvGrpSpPr>
                <p:grpSpPr bwMode="auto">
                  <a:xfrm rot="-1879563">
                    <a:off x="1705" y="1194"/>
                    <a:ext cx="624" cy="49"/>
                    <a:chOff x="2400" y="1776"/>
                    <a:chExt cx="1008" cy="0"/>
                  </a:xfrm>
                </p:grpSpPr>
                <p:sp>
                  <p:nvSpPr>
                    <p:cNvPr id="456" name="Line 72"/>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57" name="Line 73"/>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45" name="Group 74"/>
                  <p:cNvGrpSpPr>
                    <a:grpSpLocks noChangeAspect="1"/>
                  </p:cNvGrpSpPr>
                  <p:nvPr/>
                </p:nvGrpSpPr>
                <p:grpSpPr bwMode="auto">
                  <a:xfrm rot="-5370107">
                    <a:off x="1484" y="1622"/>
                    <a:ext cx="620" cy="169"/>
                    <a:chOff x="480" y="3696"/>
                    <a:chExt cx="3360" cy="240"/>
                  </a:xfrm>
                </p:grpSpPr>
                <p:cxnSp>
                  <p:nvCxnSpPr>
                    <p:cNvPr id="446" name="AutoShape 7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47" name="AutoShape 76"/>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48" name="AutoShape 7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49" name="AutoShape 78"/>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50" name="AutoShape 7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51" name="AutoShape 80"/>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52" name="AutoShape 8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53" name="AutoShape 82"/>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54" name="AutoShape 8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55" name="AutoShape 84"/>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434" name="Oval 85"/>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35" name="Oval 86"/>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36" name="Oval 87"/>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37" name="Oval 88"/>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438" name="Oval 89"/>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39" name="Oval 90"/>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40" name="Oval 91"/>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41" name="Oval 92"/>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19" name="Group 93"/>
              <p:cNvGrpSpPr>
                <a:grpSpLocks noChangeAspect="1"/>
              </p:cNvGrpSpPr>
              <p:nvPr/>
            </p:nvGrpSpPr>
            <p:grpSpPr bwMode="auto">
              <a:xfrm rot="15062787" flipH="1" flipV="1">
                <a:off x="4768" y="1327"/>
                <a:ext cx="429" cy="14"/>
                <a:chOff x="2400" y="1776"/>
                <a:chExt cx="1008" cy="0"/>
              </a:xfrm>
            </p:grpSpPr>
            <p:sp>
              <p:nvSpPr>
                <p:cNvPr id="429" name="Line 9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30" name="Line 9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20" name="Group 96"/>
              <p:cNvGrpSpPr>
                <a:grpSpLocks noChangeAspect="1"/>
              </p:cNvGrpSpPr>
              <p:nvPr/>
            </p:nvGrpSpPr>
            <p:grpSpPr bwMode="auto">
              <a:xfrm rot="10804476" flipH="1" flipV="1">
                <a:off x="4602" y="1118"/>
                <a:ext cx="301" cy="47"/>
                <a:chOff x="2400" y="1776"/>
                <a:chExt cx="1008" cy="0"/>
              </a:xfrm>
            </p:grpSpPr>
            <p:sp>
              <p:nvSpPr>
                <p:cNvPr id="427" name="Line 9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28" name="Line 9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21" name="Group 99"/>
              <p:cNvGrpSpPr>
                <a:grpSpLocks noChangeAspect="1"/>
              </p:cNvGrpSpPr>
              <p:nvPr/>
            </p:nvGrpSpPr>
            <p:grpSpPr bwMode="auto">
              <a:xfrm rot="2316081" flipH="1">
                <a:off x="4718" y="874"/>
                <a:ext cx="570" cy="304"/>
                <a:chOff x="1152" y="1164"/>
                <a:chExt cx="1177" cy="853"/>
              </a:xfrm>
            </p:grpSpPr>
            <p:grpSp>
              <p:nvGrpSpPr>
                <p:cNvPr id="399" name="Group 100"/>
                <p:cNvGrpSpPr>
                  <a:grpSpLocks noChangeAspect="1"/>
                </p:cNvGrpSpPr>
                <p:nvPr/>
              </p:nvGrpSpPr>
              <p:grpSpPr bwMode="auto">
                <a:xfrm rot="-5370107">
                  <a:off x="1505" y="1607"/>
                  <a:ext cx="620" cy="169"/>
                  <a:chOff x="480" y="3696"/>
                  <a:chExt cx="3360" cy="240"/>
                </a:xfrm>
              </p:grpSpPr>
              <p:cxnSp>
                <p:nvCxnSpPr>
                  <p:cNvPr id="417" name="AutoShape 10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418" name="AutoShape 10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419" name="AutoShape 10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420" name="AutoShape 10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421" name="AutoShape 10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422" name="AutoShape 10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423" name="AutoShape 10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424" name="AutoShape 10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425" name="AutoShape 10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426" name="AutoShape 11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00" name="Group 111"/>
                <p:cNvGrpSpPr>
                  <a:grpSpLocks noChangeAspect="1"/>
                </p:cNvGrpSpPr>
                <p:nvPr/>
              </p:nvGrpSpPr>
              <p:grpSpPr bwMode="auto">
                <a:xfrm rot="2264111">
                  <a:off x="1152" y="1164"/>
                  <a:ext cx="624" cy="49"/>
                  <a:chOff x="2400" y="1776"/>
                  <a:chExt cx="1008" cy="0"/>
                </a:xfrm>
              </p:grpSpPr>
              <p:sp>
                <p:nvSpPr>
                  <p:cNvPr id="415" name="Line 112"/>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16" name="Line 113"/>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01" name="Group 114"/>
                <p:cNvGrpSpPr>
                  <a:grpSpLocks noChangeAspect="1"/>
                </p:cNvGrpSpPr>
                <p:nvPr/>
              </p:nvGrpSpPr>
              <p:grpSpPr bwMode="auto">
                <a:xfrm rot="-1879563">
                  <a:off x="1705" y="1194"/>
                  <a:ext cx="624" cy="49"/>
                  <a:chOff x="2400" y="1776"/>
                  <a:chExt cx="1008" cy="0"/>
                </a:xfrm>
              </p:grpSpPr>
              <p:sp>
                <p:nvSpPr>
                  <p:cNvPr id="413" name="Line 115"/>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14" name="Line 116"/>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02" name="Group 117"/>
                <p:cNvGrpSpPr>
                  <a:grpSpLocks noChangeAspect="1"/>
                </p:cNvGrpSpPr>
                <p:nvPr/>
              </p:nvGrpSpPr>
              <p:grpSpPr bwMode="auto">
                <a:xfrm rot="-5370107">
                  <a:off x="1484" y="1622"/>
                  <a:ext cx="620" cy="169"/>
                  <a:chOff x="480" y="3696"/>
                  <a:chExt cx="3360" cy="240"/>
                </a:xfrm>
              </p:grpSpPr>
              <p:cxnSp>
                <p:nvCxnSpPr>
                  <p:cNvPr id="403" name="AutoShape 11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04" name="AutoShape 119"/>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05" name="AutoShape 12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06" name="AutoShape 121"/>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07" name="AutoShape 12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08" name="AutoShape 123"/>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09" name="AutoShape 12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10" name="AutoShape 125"/>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11" name="AutoShape 12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12" name="AutoShape 127"/>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22" name="Oval 128"/>
              <p:cNvSpPr>
                <a:spLocks noChangeAspect="1" noChangeArrowheads="1"/>
              </p:cNvSpPr>
              <p:nvPr/>
            </p:nvSpPr>
            <p:spPr bwMode="auto">
              <a:xfrm flipH="1">
                <a:off x="4416" y="1051"/>
                <a:ext cx="260" cy="377"/>
              </a:xfrm>
              <a:prstGeom prst="ellipse">
                <a:avLst/>
              </a:prstGeom>
              <a:noFill/>
              <a:ln w="6350">
                <a:solidFill>
                  <a:srgbClr val="FFFF00"/>
                </a:solidFill>
                <a:round/>
                <a:headEnd/>
                <a:tailEnd/>
              </a:ln>
              <a:effectLst/>
            </p:spPr>
            <p:txBody>
              <a:bodyPr wrap="none" anchor="ctr">
                <a:spAutoFit/>
              </a:bodyPr>
              <a:lstStyle/>
              <a:p>
                <a:endParaRPr lang="en-US"/>
              </a:p>
            </p:txBody>
          </p:sp>
          <p:sp>
            <p:nvSpPr>
              <p:cNvPr id="23" name="Oval 129"/>
              <p:cNvSpPr>
                <a:spLocks noChangeAspect="1" noChangeArrowheads="1"/>
              </p:cNvSpPr>
              <p:nvPr/>
            </p:nvSpPr>
            <p:spPr bwMode="auto">
              <a:xfrm flipH="1">
                <a:off x="4546" y="1101"/>
                <a:ext cx="65" cy="94"/>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4" name="Oval 130"/>
              <p:cNvSpPr>
                <a:spLocks noChangeAspect="1" noChangeArrowheads="1"/>
              </p:cNvSpPr>
              <p:nvPr/>
            </p:nvSpPr>
            <p:spPr bwMode="auto">
              <a:xfrm flipH="1">
                <a:off x="4543" y="1195"/>
                <a:ext cx="64" cy="94"/>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5" name="Oval 131"/>
              <p:cNvSpPr>
                <a:spLocks noChangeAspect="1" noChangeArrowheads="1"/>
              </p:cNvSpPr>
              <p:nvPr/>
            </p:nvSpPr>
            <p:spPr bwMode="auto">
              <a:xfrm flipH="1">
                <a:off x="4452" y="1138"/>
                <a:ext cx="65" cy="94"/>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nvGrpSpPr>
              <p:cNvPr id="26" name="Group 132"/>
              <p:cNvGrpSpPr>
                <a:grpSpLocks noChangeAspect="1"/>
              </p:cNvGrpSpPr>
              <p:nvPr/>
            </p:nvGrpSpPr>
            <p:grpSpPr bwMode="auto">
              <a:xfrm>
                <a:off x="5260" y="816"/>
                <a:ext cx="260" cy="249"/>
                <a:chOff x="5260" y="806"/>
                <a:chExt cx="260" cy="249"/>
              </a:xfrm>
            </p:grpSpPr>
            <p:sp>
              <p:nvSpPr>
                <p:cNvPr id="395" name="Oval 133"/>
                <p:cNvSpPr>
                  <a:spLocks noChangeAspect="1" noChangeArrowheads="1"/>
                </p:cNvSpPr>
                <p:nvPr/>
              </p:nvSpPr>
              <p:spPr bwMode="auto">
                <a:xfrm flipH="1">
                  <a:off x="5260" y="806"/>
                  <a:ext cx="260" cy="249"/>
                </a:xfrm>
                <a:prstGeom prst="ellipse">
                  <a:avLst/>
                </a:prstGeom>
                <a:noFill/>
                <a:ln w="6350">
                  <a:solidFill>
                    <a:srgbClr val="FFFF00"/>
                  </a:solidFill>
                  <a:round/>
                  <a:headEnd/>
                  <a:tailEnd/>
                </a:ln>
                <a:effectLst/>
              </p:spPr>
              <p:txBody>
                <a:bodyPr wrap="none" anchor="ctr">
                  <a:spAutoFit/>
                </a:bodyPr>
                <a:lstStyle/>
                <a:p>
                  <a:endParaRPr lang="en-US"/>
                </a:p>
              </p:txBody>
            </p:sp>
            <p:sp>
              <p:nvSpPr>
                <p:cNvPr id="396" name="Oval 134"/>
                <p:cNvSpPr>
                  <a:spLocks noChangeAspect="1" noChangeArrowheads="1"/>
                </p:cNvSpPr>
                <p:nvPr/>
              </p:nvSpPr>
              <p:spPr bwMode="auto">
                <a:xfrm flipH="1">
                  <a:off x="5325" y="844"/>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97" name="Oval 135"/>
                <p:cNvSpPr>
                  <a:spLocks noChangeAspect="1" noChangeArrowheads="1"/>
                </p:cNvSpPr>
                <p:nvPr/>
              </p:nvSpPr>
              <p:spPr bwMode="auto">
                <a:xfrm flipH="1">
                  <a:off x="5329" y="950"/>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98" name="Oval 136"/>
                <p:cNvSpPr>
                  <a:spLocks noChangeAspect="1" noChangeArrowheads="1"/>
                </p:cNvSpPr>
                <p:nvPr/>
              </p:nvSpPr>
              <p:spPr bwMode="auto">
                <a:xfrm flipH="1">
                  <a:off x="5423" y="893"/>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27" name="Line 137"/>
              <p:cNvSpPr>
                <a:spLocks noChangeAspect="1" noChangeShapeType="1"/>
              </p:cNvSpPr>
              <p:nvPr/>
            </p:nvSpPr>
            <p:spPr bwMode="auto">
              <a:xfrm flipH="1">
                <a:off x="3370" y="1301"/>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28" name="Line 138"/>
              <p:cNvSpPr>
                <a:spLocks noChangeAspect="1" noChangeShapeType="1"/>
              </p:cNvSpPr>
              <p:nvPr/>
            </p:nvSpPr>
            <p:spPr bwMode="auto">
              <a:xfrm flipH="1">
                <a:off x="2188" y="1359"/>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29" name="Line 139"/>
              <p:cNvSpPr>
                <a:spLocks noChangeAspect="1" noChangeShapeType="1"/>
              </p:cNvSpPr>
              <p:nvPr/>
            </p:nvSpPr>
            <p:spPr bwMode="auto">
              <a:xfrm>
                <a:off x="4967" y="1316"/>
                <a:ext cx="192" cy="734"/>
              </a:xfrm>
              <a:prstGeom prst="line">
                <a:avLst/>
              </a:prstGeom>
              <a:noFill/>
              <a:ln w="28575">
                <a:solidFill>
                  <a:srgbClr val="66FFCC"/>
                </a:solidFill>
                <a:round/>
                <a:headEnd/>
                <a:tailEnd type="triangle" w="med" len="med"/>
              </a:ln>
              <a:effectLst/>
            </p:spPr>
            <p:txBody>
              <a:bodyPr>
                <a:spAutoFit/>
              </a:bodyPr>
              <a:lstStyle/>
              <a:p>
                <a:endParaRPr lang="en-US"/>
              </a:p>
            </p:txBody>
          </p:sp>
          <p:grpSp>
            <p:nvGrpSpPr>
              <p:cNvPr id="30" name="Group 140"/>
              <p:cNvGrpSpPr>
                <a:grpSpLocks noChangeAspect="1"/>
              </p:cNvGrpSpPr>
              <p:nvPr/>
            </p:nvGrpSpPr>
            <p:grpSpPr bwMode="auto">
              <a:xfrm flipH="1">
                <a:off x="3562" y="843"/>
                <a:ext cx="1143" cy="608"/>
                <a:chOff x="3936" y="2904"/>
                <a:chExt cx="1632" cy="936"/>
              </a:xfrm>
            </p:grpSpPr>
            <p:grpSp>
              <p:nvGrpSpPr>
                <p:cNvPr id="352" name="Group 141"/>
                <p:cNvGrpSpPr>
                  <a:grpSpLocks noChangeAspect="1"/>
                </p:cNvGrpSpPr>
                <p:nvPr/>
              </p:nvGrpSpPr>
              <p:grpSpPr bwMode="auto">
                <a:xfrm rot="6537213" flipV="1">
                  <a:off x="4539" y="3607"/>
                  <a:ext cx="446" cy="20"/>
                  <a:chOff x="2400" y="1776"/>
                  <a:chExt cx="1008" cy="0"/>
                </a:xfrm>
              </p:grpSpPr>
              <p:sp>
                <p:nvSpPr>
                  <p:cNvPr id="393" name="Line 142"/>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94" name="Line 143"/>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3" name="Group 144"/>
                <p:cNvGrpSpPr>
                  <a:grpSpLocks noChangeAspect="1"/>
                </p:cNvGrpSpPr>
                <p:nvPr/>
              </p:nvGrpSpPr>
              <p:grpSpPr bwMode="auto">
                <a:xfrm rot="10795524" flipV="1">
                  <a:off x="4846" y="3387"/>
                  <a:ext cx="446" cy="20"/>
                  <a:chOff x="2400" y="1776"/>
                  <a:chExt cx="1008" cy="0"/>
                </a:xfrm>
              </p:grpSpPr>
              <p:sp>
                <p:nvSpPr>
                  <p:cNvPr id="391" name="Line 145"/>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92" name="Line 146"/>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4" name="Group 147"/>
                <p:cNvGrpSpPr>
                  <a:grpSpLocks noChangeAspect="1"/>
                </p:cNvGrpSpPr>
                <p:nvPr/>
              </p:nvGrpSpPr>
              <p:grpSpPr bwMode="auto">
                <a:xfrm rot="-2316081">
                  <a:off x="4276" y="3009"/>
                  <a:ext cx="842" cy="469"/>
                  <a:chOff x="1152" y="1164"/>
                  <a:chExt cx="1177" cy="853"/>
                </a:xfrm>
              </p:grpSpPr>
              <p:grpSp>
                <p:nvGrpSpPr>
                  <p:cNvPr id="363" name="Group 148"/>
                  <p:cNvGrpSpPr>
                    <a:grpSpLocks noChangeAspect="1"/>
                  </p:cNvGrpSpPr>
                  <p:nvPr/>
                </p:nvGrpSpPr>
                <p:grpSpPr bwMode="auto">
                  <a:xfrm rot="-5370107">
                    <a:off x="1505" y="1607"/>
                    <a:ext cx="620" cy="169"/>
                    <a:chOff x="480" y="3696"/>
                    <a:chExt cx="3360" cy="240"/>
                  </a:xfrm>
                </p:grpSpPr>
                <p:cxnSp>
                  <p:nvCxnSpPr>
                    <p:cNvPr id="381" name="AutoShape 149"/>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82" name="AutoShape 150"/>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83" name="AutoShape 151"/>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84" name="AutoShape 152"/>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85" name="AutoShape 153"/>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86" name="AutoShape 154"/>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87" name="AutoShape 155"/>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88" name="AutoShape 156"/>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89" name="AutoShape 157"/>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90" name="AutoShape 158"/>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64" name="Group 159"/>
                  <p:cNvGrpSpPr>
                    <a:grpSpLocks noChangeAspect="1"/>
                  </p:cNvGrpSpPr>
                  <p:nvPr/>
                </p:nvGrpSpPr>
                <p:grpSpPr bwMode="auto">
                  <a:xfrm rot="2264111">
                    <a:off x="1152" y="1164"/>
                    <a:ext cx="624" cy="49"/>
                    <a:chOff x="2400" y="1776"/>
                    <a:chExt cx="1008" cy="0"/>
                  </a:xfrm>
                </p:grpSpPr>
                <p:sp>
                  <p:nvSpPr>
                    <p:cNvPr id="379" name="Line 160"/>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80" name="Line 161"/>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65" name="Group 162"/>
                  <p:cNvGrpSpPr>
                    <a:grpSpLocks noChangeAspect="1"/>
                  </p:cNvGrpSpPr>
                  <p:nvPr/>
                </p:nvGrpSpPr>
                <p:grpSpPr bwMode="auto">
                  <a:xfrm rot="-1879563">
                    <a:off x="1705" y="1194"/>
                    <a:ext cx="624" cy="49"/>
                    <a:chOff x="2400" y="1776"/>
                    <a:chExt cx="1008" cy="0"/>
                  </a:xfrm>
                </p:grpSpPr>
                <p:sp>
                  <p:nvSpPr>
                    <p:cNvPr id="377" name="Line 163"/>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78" name="Line 164"/>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66" name="Group 165"/>
                  <p:cNvGrpSpPr>
                    <a:grpSpLocks noChangeAspect="1"/>
                  </p:cNvGrpSpPr>
                  <p:nvPr/>
                </p:nvGrpSpPr>
                <p:grpSpPr bwMode="auto">
                  <a:xfrm rot="-5370107">
                    <a:off x="1484" y="1622"/>
                    <a:ext cx="620" cy="169"/>
                    <a:chOff x="480" y="3696"/>
                    <a:chExt cx="3360" cy="240"/>
                  </a:xfrm>
                </p:grpSpPr>
                <p:cxnSp>
                  <p:nvCxnSpPr>
                    <p:cNvPr id="367" name="AutoShape 16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8" name="AutoShape 167"/>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9" name="AutoShape 16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70" name="AutoShape 169"/>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71" name="AutoShape 17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72" name="AutoShape 171"/>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73" name="AutoShape 17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74" name="AutoShape 173"/>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75" name="AutoShape 17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76" name="AutoShape 175"/>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55" name="Oval 176"/>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6" name="Oval 177"/>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7" name="Oval 178"/>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8" name="Oval 179"/>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59" name="Oval 180"/>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60" name="Oval 181"/>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61" name="Oval 182"/>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62" name="Oval 183"/>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31" name="Group 184"/>
              <p:cNvGrpSpPr>
                <a:grpSpLocks noChangeAspect="1"/>
              </p:cNvGrpSpPr>
              <p:nvPr/>
            </p:nvGrpSpPr>
            <p:grpSpPr bwMode="auto">
              <a:xfrm>
                <a:off x="2555" y="699"/>
                <a:ext cx="1061" cy="608"/>
                <a:chOff x="3936" y="2904"/>
                <a:chExt cx="1632" cy="936"/>
              </a:xfrm>
            </p:grpSpPr>
            <p:grpSp>
              <p:nvGrpSpPr>
                <p:cNvPr id="309" name="Group 185"/>
                <p:cNvGrpSpPr>
                  <a:grpSpLocks noChangeAspect="1"/>
                </p:cNvGrpSpPr>
                <p:nvPr/>
              </p:nvGrpSpPr>
              <p:grpSpPr bwMode="auto">
                <a:xfrm rot="6537213" flipV="1">
                  <a:off x="4539" y="3607"/>
                  <a:ext cx="446" cy="20"/>
                  <a:chOff x="2400" y="1776"/>
                  <a:chExt cx="1008" cy="0"/>
                </a:xfrm>
              </p:grpSpPr>
              <p:sp>
                <p:nvSpPr>
                  <p:cNvPr id="350" name="Line 186"/>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 name="Line 187"/>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10" name="Group 188"/>
                <p:cNvGrpSpPr>
                  <a:grpSpLocks noChangeAspect="1"/>
                </p:cNvGrpSpPr>
                <p:nvPr/>
              </p:nvGrpSpPr>
              <p:grpSpPr bwMode="auto">
                <a:xfrm rot="10795524" flipV="1">
                  <a:off x="4846" y="3387"/>
                  <a:ext cx="446" cy="20"/>
                  <a:chOff x="2400" y="1776"/>
                  <a:chExt cx="1008" cy="0"/>
                </a:xfrm>
              </p:grpSpPr>
              <p:sp>
                <p:nvSpPr>
                  <p:cNvPr id="348" name="Line 189"/>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49" name="Line 190"/>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11" name="Group 191"/>
                <p:cNvGrpSpPr>
                  <a:grpSpLocks noChangeAspect="1"/>
                </p:cNvGrpSpPr>
                <p:nvPr/>
              </p:nvGrpSpPr>
              <p:grpSpPr bwMode="auto">
                <a:xfrm rot="-2316081">
                  <a:off x="4276" y="3009"/>
                  <a:ext cx="842" cy="469"/>
                  <a:chOff x="1152" y="1164"/>
                  <a:chExt cx="1177" cy="853"/>
                </a:xfrm>
              </p:grpSpPr>
              <p:grpSp>
                <p:nvGrpSpPr>
                  <p:cNvPr id="320" name="Group 192"/>
                  <p:cNvGrpSpPr>
                    <a:grpSpLocks noChangeAspect="1"/>
                  </p:cNvGrpSpPr>
                  <p:nvPr/>
                </p:nvGrpSpPr>
                <p:grpSpPr bwMode="auto">
                  <a:xfrm rot="-5370107">
                    <a:off x="1505" y="1607"/>
                    <a:ext cx="620" cy="169"/>
                    <a:chOff x="480" y="3696"/>
                    <a:chExt cx="3360" cy="240"/>
                  </a:xfrm>
                </p:grpSpPr>
                <p:cxnSp>
                  <p:nvCxnSpPr>
                    <p:cNvPr id="338" name="AutoShape 19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39" name="AutoShape 194"/>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40" name="AutoShape 19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41" name="AutoShape 196"/>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42" name="AutoShape 19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43" name="AutoShape 198"/>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44" name="AutoShape 19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45" name="AutoShape 200"/>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46" name="AutoShape 20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47" name="AutoShape 202"/>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21" name="Group 203"/>
                  <p:cNvGrpSpPr>
                    <a:grpSpLocks noChangeAspect="1"/>
                  </p:cNvGrpSpPr>
                  <p:nvPr/>
                </p:nvGrpSpPr>
                <p:grpSpPr bwMode="auto">
                  <a:xfrm rot="2264111">
                    <a:off x="1152" y="1164"/>
                    <a:ext cx="624" cy="49"/>
                    <a:chOff x="2400" y="1776"/>
                    <a:chExt cx="1008" cy="0"/>
                  </a:xfrm>
                </p:grpSpPr>
                <p:sp>
                  <p:nvSpPr>
                    <p:cNvPr id="336" name="Line 20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37" name="Line 20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22" name="Group 206"/>
                  <p:cNvGrpSpPr>
                    <a:grpSpLocks noChangeAspect="1"/>
                  </p:cNvGrpSpPr>
                  <p:nvPr/>
                </p:nvGrpSpPr>
                <p:grpSpPr bwMode="auto">
                  <a:xfrm rot="-1879563">
                    <a:off x="1705" y="1194"/>
                    <a:ext cx="624" cy="49"/>
                    <a:chOff x="2400" y="1776"/>
                    <a:chExt cx="1008" cy="0"/>
                  </a:xfrm>
                </p:grpSpPr>
                <p:sp>
                  <p:nvSpPr>
                    <p:cNvPr id="334" name="Line 20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35" name="Line 20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23" name="Group 209"/>
                  <p:cNvGrpSpPr>
                    <a:grpSpLocks noChangeAspect="1"/>
                  </p:cNvGrpSpPr>
                  <p:nvPr/>
                </p:nvGrpSpPr>
                <p:grpSpPr bwMode="auto">
                  <a:xfrm rot="-5370107">
                    <a:off x="1484" y="1622"/>
                    <a:ext cx="620" cy="169"/>
                    <a:chOff x="480" y="3696"/>
                    <a:chExt cx="3360" cy="240"/>
                  </a:xfrm>
                </p:grpSpPr>
                <p:cxnSp>
                  <p:nvCxnSpPr>
                    <p:cNvPr id="324" name="AutoShape 21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25" name="AutoShape 211"/>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26" name="AutoShape 21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27" name="AutoShape 213"/>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28" name="AutoShape 21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29" name="AutoShape 215"/>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30" name="AutoShape 21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31" name="AutoShape 217"/>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32" name="AutoShape 21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33" name="AutoShape 219"/>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12" name="Oval 220"/>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13" name="Oval 221"/>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14" name="Oval 222"/>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15" name="Oval 223"/>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16" name="Oval 224"/>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17" name="Oval 225"/>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18" name="Oval 226"/>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19" name="Oval 227"/>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32" name="Line 228"/>
              <p:cNvSpPr>
                <a:spLocks noChangeAspect="1" noChangeShapeType="1"/>
              </p:cNvSpPr>
              <p:nvPr/>
            </p:nvSpPr>
            <p:spPr bwMode="auto">
              <a:xfrm flipH="1">
                <a:off x="2855" y="1296"/>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33" name="Line 229"/>
              <p:cNvSpPr>
                <a:spLocks noChangeAspect="1" noChangeShapeType="1"/>
              </p:cNvSpPr>
              <p:nvPr/>
            </p:nvSpPr>
            <p:spPr bwMode="auto">
              <a:xfrm>
                <a:off x="4264" y="1387"/>
                <a:ext cx="192" cy="734"/>
              </a:xfrm>
              <a:prstGeom prst="line">
                <a:avLst/>
              </a:prstGeom>
              <a:noFill/>
              <a:ln w="28575">
                <a:solidFill>
                  <a:srgbClr val="66FFCC"/>
                </a:solidFill>
                <a:round/>
                <a:headEnd/>
                <a:tailEnd type="triangle" w="med" len="med"/>
              </a:ln>
              <a:effectLst/>
            </p:spPr>
            <p:txBody>
              <a:bodyPr>
                <a:spAutoFit/>
              </a:bodyPr>
              <a:lstStyle/>
              <a:p>
                <a:endParaRPr lang="en-US"/>
              </a:p>
            </p:txBody>
          </p:sp>
          <p:sp>
            <p:nvSpPr>
              <p:cNvPr id="34" name="Freeform 230"/>
              <p:cNvSpPr>
                <a:spLocks noChangeAspect="1"/>
              </p:cNvSpPr>
              <p:nvPr/>
            </p:nvSpPr>
            <p:spPr bwMode="auto">
              <a:xfrm>
                <a:off x="3648" y="1268"/>
                <a:ext cx="339"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5" name="Freeform 231"/>
              <p:cNvSpPr>
                <a:spLocks noChangeAspect="1"/>
              </p:cNvSpPr>
              <p:nvPr/>
            </p:nvSpPr>
            <p:spPr bwMode="auto">
              <a:xfrm>
                <a:off x="4587" y="1230"/>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6" name="Freeform 232"/>
              <p:cNvSpPr>
                <a:spLocks noChangeAspect="1"/>
              </p:cNvSpPr>
              <p:nvPr/>
            </p:nvSpPr>
            <p:spPr bwMode="auto">
              <a:xfrm flipH="1">
                <a:off x="4389" y="1162"/>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7" name="Freeform 233"/>
              <p:cNvSpPr>
                <a:spLocks noChangeAspect="1"/>
              </p:cNvSpPr>
              <p:nvPr/>
            </p:nvSpPr>
            <p:spPr bwMode="auto">
              <a:xfrm flipH="1">
                <a:off x="3264" y="1028"/>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8" name="Freeform 234"/>
              <p:cNvSpPr>
                <a:spLocks noChangeAspect="1"/>
              </p:cNvSpPr>
              <p:nvPr/>
            </p:nvSpPr>
            <p:spPr bwMode="auto">
              <a:xfrm flipH="1">
                <a:off x="2559" y="1124"/>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9" name="Freeform 235"/>
              <p:cNvSpPr>
                <a:spLocks noChangeAspect="1"/>
              </p:cNvSpPr>
              <p:nvPr/>
            </p:nvSpPr>
            <p:spPr bwMode="auto">
              <a:xfrm>
                <a:off x="3744" y="1178"/>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0" name="Freeform 236"/>
              <p:cNvSpPr>
                <a:spLocks noChangeAspect="1"/>
              </p:cNvSpPr>
              <p:nvPr/>
            </p:nvSpPr>
            <p:spPr bwMode="auto">
              <a:xfrm>
                <a:off x="4506" y="1172"/>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1" name="Freeform 237"/>
              <p:cNvSpPr>
                <a:spLocks noChangeAspect="1"/>
              </p:cNvSpPr>
              <p:nvPr/>
            </p:nvSpPr>
            <p:spPr bwMode="auto">
              <a:xfrm flipH="1">
                <a:off x="2016" y="1220"/>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2" name="Freeform 238"/>
              <p:cNvSpPr>
                <a:spLocks noChangeAspect="1"/>
              </p:cNvSpPr>
              <p:nvPr/>
            </p:nvSpPr>
            <p:spPr bwMode="auto">
              <a:xfrm flipH="1">
                <a:off x="2565"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3" name="Freeform 239"/>
              <p:cNvSpPr>
                <a:spLocks noChangeAspect="1"/>
              </p:cNvSpPr>
              <p:nvPr/>
            </p:nvSpPr>
            <p:spPr bwMode="auto">
              <a:xfrm flipH="1">
                <a:off x="3141"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4" name="Freeform 240"/>
              <p:cNvSpPr>
                <a:spLocks noChangeAspect="1"/>
              </p:cNvSpPr>
              <p:nvPr/>
            </p:nvSpPr>
            <p:spPr bwMode="auto">
              <a:xfrm flipH="1">
                <a:off x="3573"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5" name="Freeform 241"/>
              <p:cNvSpPr>
                <a:spLocks noChangeAspect="1"/>
              </p:cNvSpPr>
              <p:nvPr/>
            </p:nvSpPr>
            <p:spPr bwMode="auto">
              <a:xfrm flipH="1">
                <a:off x="4197"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6" name="Freeform 242"/>
              <p:cNvSpPr>
                <a:spLocks noChangeAspect="1"/>
              </p:cNvSpPr>
              <p:nvPr/>
            </p:nvSpPr>
            <p:spPr bwMode="auto">
              <a:xfrm>
                <a:off x="2304" y="1152"/>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7" name="Freeform 243"/>
              <p:cNvSpPr>
                <a:spLocks noChangeAspect="1"/>
              </p:cNvSpPr>
              <p:nvPr/>
            </p:nvSpPr>
            <p:spPr bwMode="auto">
              <a:xfrm>
                <a:off x="2928"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8" name="Freeform 244"/>
              <p:cNvSpPr>
                <a:spLocks noChangeAspect="1"/>
              </p:cNvSpPr>
              <p:nvPr/>
            </p:nvSpPr>
            <p:spPr bwMode="auto">
              <a:xfrm>
                <a:off x="4032" y="1248"/>
                <a:ext cx="144" cy="1344"/>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9" name="Freeform 245"/>
              <p:cNvSpPr>
                <a:spLocks noChangeAspect="1"/>
              </p:cNvSpPr>
              <p:nvPr/>
            </p:nvSpPr>
            <p:spPr bwMode="auto">
              <a:xfrm>
                <a:off x="4752"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50" name="Freeform 246"/>
              <p:cNvSpPr>
                <a:spLocks noChangeAspect="1"/>
              </p:cNvSpPr>
              <p:nvPr/>
            </p:nvSpPr>
            <p:spPr bwMode="auto">
              <a:xfrm>
                <a:off x="5184" y="1200"/>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grpSp>
            <p:nvGrpSpPr>
              <p:cNvPr id="51" name="Group 247"/>
              <p:cNvGrpSpPr>
                <a:grpSpLocks noChangeAspect="1"/>
              </p:cNvGrpSpPr>
              <p:nvPr/>
            </p:nvGrpSpPr>
            <p:grpSpPr bwMode="auto">
              <a:xfrm>
                <a:off x="4466" y="1326"/>
                <a:ext cx="87" cy="350"/>
                <a:chOff x="5014" y="2390"/>
                <a:chExt cx="87" cy="230"/>
              </a:xfrm>
            </p:grpSpPr>
            <p:grpSp>
              <p:nvGrpSpPr>
                <p:cNvPr id="287" name="Group 248"/>
                <p:cNvGrpSpPr>
                  <a:grpSpLocks noChangeAspect="1"/>
                </p:cNvGrpSpPr>
                <p:nvPr/>
              </p:nvGrpSpPr>
              <p:grpSpPr bwMode="auto">
                <a:xfrm rot="7686188" flipH="1">
                  <a:off x="4945" y="2459"/>
                  <a:ext cx="220" cy="82"/>
                  <a:chOff x="480" y="3696"/>
                  <a:chExt cx="3360" cy="240"/>
                </a:xfrm>
              </p:grpSpPr>
              <p:cxnSp>
                <p:nvCxnSpPr>
                  <p:cNvPr id="299" name="AutoShape 249"/>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00" name="AutoShape 250"/>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01" name="AutoShape 251"/>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02" name="AutoShape 252"/>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03" name="AutoShape 253"/>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04" name="AutoShape 254"/>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05" name="AutoShape 255"/>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06" name="AutoShape 256"/>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07" name="AutoShape 257"/>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08" name="AutoShape 258"/>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288" name="Group 259"/>
                <p:cNvGrpSpPr>
                  <a:grpSpLocks noChangeAspect="1"/>
                </p:cNvGrpSpPr>
                <p:nvPr/>
              </p:nvGrpSpPr>
              <p:grpSpPr bwMode="auto">
                <a:xfrm rot="7686188" flipH="1">
                  <a:off x="4950" y="2469"/>
                  <a:ext cx="220" cy="82"/>
                  <a:chOff x="480" y="3696"/>
                  <a:chExt cx="3360" cy="240"/>
                </a:xfrm>
              </p:grpSpPr>
              <p:cxnSp>
                <p:nvCxnSpPr>
                  <p:cNvPr id="289" name="AutoShape 26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290" name="AutoShape 261"/>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291" name="AutoShape 26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292" name="AutoShape 263"/>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293" name="AutoShape 26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294" name="AutoShape 265"/>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295" name="AutoShape 26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296" name="AutoShape 267"/>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297" name="AutoShape 26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298" name="AutoShape 269"/>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52" name="Group 270"/>
              <p:cNvGrpSpPr>
                <a:grpSpLocks noChangeAspect="1"/>
              </p:cNvGrpSpPr>
              <p:nvPr/>
            </p:nvGrpSpPr>
            <p:grpSpPr bwMode="auto">
              <a:xfrm>
                <a:off x="2882" y="1278"/>
                <a:ext cx="87" cy="350"/>
                <a:chOff x="5110" y="2486"/>
                <a:chExt cx="87" cy="230"/>
              </a:xfrm>
            </p:grpSpPr>
            <p:grpSp>
              <p:nvGrpSpPr>
                <p:cNvPr id="265" name="Group 271"/>
                <p:cNvGrpSpPr>
                  <a:grpSpLocks noChangeAspect="1"/>
                </p:cNvGrpSpPr>
                <p:nvPr/>
              </p:nvGrpSpPr>
              <p:grpSpPr bwMode="auto">
                <a:xfrm rot="7686188" flipH="1">
                  <a:off x="5041" y="2555"/>
                  <a:ext cx="220" cy="82"/>
                  <a:chOff x="480" y="3696"/>
                  <a:chExt cx="3360" cy="240"/>
                </a:xfrm>
              </p:grpSpPr>
              <p:cxnSp>
                <p:nvCxnSpPr>
                  <p:cNvPr id="277" name="AutoShape 27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278" name="AutoShape 273"/>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279" name="AutoShape 27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280" name="AutoShape 275"/>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281" name="AutoShape 27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282" name="AutoShape 277"/>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283" name="AutoShape 27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284" name="AutoShape 279"/>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285" name="AutoShape 28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286" name="AutoShape 281"/>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266" name="Group 282"/>
                <p:cNvGrpSpPr>
                  <a:grpSpLocks noChangeAspect="1"/>
                </p:cNvGrpSpPr>
                <p:nvPr/>
              </p:nvGrpSpPr>
              <p:grpSpPr bwMode="auto">
                <a:xfrm rot="7686188" flipH="1">
                  <a:off x="5046" y="2565"/>
                  <a:ext cx="220" cy="82"/>
                  <a:chOff x="480" y="3696"/>
                  <a:chExt cx="3360" cy="240"/>
                </a:xfrm>
              </p:grpSpPr>
              <p:cxnSp>
                <p:nvCxnSpPr>
                  <p:cNvPr id="267" name="AutoShape 28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268" name="AutoShape 284"/>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269" name="AutoShape 28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270" name="AutoShape 286"/>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271" name="AutoShape 28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272" name="AutoShape 288"/>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273" name="AutoShape 28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274" name="AutoShape 290"/>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275" name="AutoShape 29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276" name="AutoShape 292"/>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grpSp>
            <p:nvGrpSpPr>
              <p:cNvPr id="53" name="Group 293"/>
              <p:cNvGrpSpPr>
                <a:grpSpLocks noChangeAspect="1"/>
              </p:cNvGrpSpPr>
              <p:nvPr/>
            </p:nvGrpSpPr>
            <p:grpSpPr bwMode="auto">
              <a:xfrm>
                <a:off x="2210" y="1242"/>
                <a:ext cx="87" cy="360"/>
                <a:chOff x="5206" y="2582"/>
                <a:chExt cx="87" cy="236"/>
              </a:xfrm>
            </p:grpSpPr>
            <p:grpSp>
              <p:nvGrpSpPr>
                <p:cNvPr id="243" name="Group 294"/>
                <p:cNvGrpSpPr>
                  <a:grpSpLocks noChangeAspect="1"/>
                </p:cNvGrpSpPr>
                <p:nvPr/>
              </p:nvGrpSpPr>
              <p:grpSpPr bwMode="auto">
                <a:xfrm rot="7686188" flipH="1">
                  <a:off x="5137" y="2651"/>
                  <a:ext cx="220" cy="82"/>
                  <a:chOff x="480" y="3696"/>
                  <a:chExt cx="3360" cy="240"/>
                </a:xfrm>
              </p:grpSpPr>
              <p:cxnSp>
                <p:nvCxnSpPr>
                  <p:cNvPr id="255" name="AutoShape 29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256" name="AutoShape 296"/>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257" name="AutoShape 29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258" name="AutoShape 298"/>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259" name="AutoShape 29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260" name="AutoShape 300"/>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261" name="AutoShape 30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262" name="AutoShape 302"/>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263" name="AutoShape 30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264" name="AutoShape 304"/>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nvGrpSpPr>
                <p:cNvPr id="244" name="Group 305"/>
                <p:cNvGrpSpPr>
                  <a:grpSpLocks noChangeAspect="1"/>
                </p:cNvGrpSpPr>
                <p:nvPr/>
              </p:nvGrpSpPr>
              <p:grpSpPr bwMode="auto">
                <a:xfrm rot="7686188" flipH="1">
                  <a:off x="5142" y="2667"/>
                  <a:ext cx="220" cy="82"/>
                  <a:chOff x="480" y="3696"/>
                  <a:chExt cx="3360" cy="240"/>
                </a:xfrm>
              </p:grpSpPr>
              <p:cxnSp>
                <p:nvCxnSpPr>
                  <p:cNvPr id="245" name="AutoShape 30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246" name="AutoShape 307"/>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247" name="AutoShape 30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248" name="AutoShape 309"/>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249" name="AutoShape 31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250" name="AutoShape 311"/>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251" name="AutoShape 31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252" name="AutoShape 313"/>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253" name="AutoShape 31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254" name="AutoShape 315"/>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grpSp>
            <p:nvGrpSpPr>
              <p:cNvPr id="54" name="Group 316"/>
              <p:cNvGrpSpPr>
                <a:grpSpLocks noChangeAspect="1"/>
              </p:cNvGrpSpPr>
              <p:nvPr/>
            </p:nvGrpSpPr>
            <p:grpSpPr bwMode="auto">
              <a:xfrm>
                <a:off x="4588" y="2064"/>
                <a:ext cx="260" cy="249"/>
                <a:chOff x="5136" y="1911"/>
                <a:chExt cx="260" cy="249"/>
              </a:xfrm>
            </p:grpSpPr>
            <p:sp>
              <p:nvSpPr>
                <p:cNvPr id="239" name="Oval 317"/>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40" name="Oval 318"/>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41" name="Oval 319"/>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42" name="Oval 320"/>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55" name="Group 321"/>
              <p:cNvGrpSpPr>
                <a:grpSpLocks noChangeAspect="1"/>
              </p:cNvGrpSpPr>
              <p:nvPr/>
            </p:nvGrpSpPr>
            <p:grpSpPr bwMode="auto">
              <a:xfrm>
                <a:off x="4012" y="2064"/>
                <a:ext cx="207" cy="201"/>
                <a:chOff x="4146" y="2007"/>
                <a:chExt cx="207" cy="201"/>
              </a:xfrm>
            </p:grpSpPr>
            <p:sp>
              <p:nvSpPr>
                <p:cNvPr id="236" name="Oval 322"/>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7" name="Oval 323"/>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8" name="Oval 324"/>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6" name="Group 325"/>
              <p:cNvGrpSpPr>
                <a:grpSpLocks noChangeAspect="1"/>
              </p:cNvGrpSpPr>
              <p:nvPr/>
            </p:nvGrpSpPr>
            <p:grpSpPr bwMode="auto">
              <a:xfrm>
                <a:off x="3484" y="2199"/>
                <a:ext cx="207" cy="201"/>
                <a:chOff x="4146" y="2007"/>
                <a:chExt cx="207" cy="201"/>
              </a:xfrm>
            </p:grpSpPr>
            <p:sp>
              <p:nvSpPr>
                <p:cNvPr id="233" name="Oval 326"/>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4" name="Oval 327"/>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5" name="Oval 328"/>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7" name="Group 329"/>
              <p:cNvGrpSpPr>
                <a:grpSpLocks noChangeAspect="1"/>
              </p:cNvGrpSpPr>
              <p:nvPr/>
            </p:nvGrpSpPr>
            <p:grpSpPr bwMode="auto">
              <a:xfrm>
                <a:off x="2764" y="2160"/>
                <a:ext cx="207" cy="201"/>
                <a:chOff x="4146" y="2007"/>
                <a:chExt cx="207" cy="201"/>
              </a:xfrm>
            </p:grpSpPr>
            <p:sp>
              <p:nvSpPr>
                <p:cNvPr id="230" name="Oval 330"/>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1" name="Oval 331"/>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2" name="Oval 332"/>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8" name="Group 333"/>
              <p:cNvGrpSpPr>
                <a:grpSpLocks noChangeAspect="1"/>
              </p:cNvGrpSpPr>
              <p:nvPr/>
            </p:nvGrpSpPr>
            <p:grpSpPr bwMode="auto">
              <a:xfrm>
                <a:off x="2092" y="2151"/>
                <a:ext cx="260" cy="249"/>
                <a:chOff x="5136" y="1911"/>
                <a:chExt cx="260" cy="249"/>
              </a:xfrm>
            </p:grpSpPr>
            <p:sp>
              <p:nvSpPr>
                <p:cNvPr id="226" name="Oval 334"/>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27" name="Oval 335"/>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28" name="Oval 336"/>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29" name="Oval 337"/>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59" name="Group 338"/>
              <p:cNvGrpSpPr>
                <a:grpSpLocks noChangeAspect="1"/>
              </p:cNvGrpSpPr>
              <p:nvPr/>
            </p:nvGrpSpPr>
            <p:grpSpPr bwMode="auto">
              <a:xfrm>
                <a:off x="5020" y="2151"/>
                <a:ext cx="260" cy="249"/>
                <a:chOff x="4896" y="1767"/>
                <a:chExt cx="260" cy="249"/>
              </a:xfrm>
            </p:grpSpPr>
            <p:sp>
              <p:nvSpPr>
                <p:cNvPr id="222" name="Oval 339"/>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23" name="Oval 340"/>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224" name="Oval 341"/>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225" name="Oval 342"/>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0" name="Group 343"/>
              <p:cNvGrpSpPr>
                <a:grpSpLocks noChangeAspect="1"/>
              </p:cNvGrpSpPr>
              <p:nvPr/>
            </p:nvGrpSpPr>
            <p:grpSpPr bwMode="auto">
              <a:xfrm>
                <a:off x="3004" y="2343"/>
                <a:ext cx="207" cy="201"/>
                <a:chOff x="3456" y="2103"/>
                <a:chExt cx="207" cy="201"/>
              </a:xfrm>
            </p:grpSpPr>
            <p:sp>
              <p:nvSpPr>
                <p:cNvPr id="219" name="Oval 344"/>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20" name="Oval 345"/>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21" name="Oval 346"/>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1" name="Group 347"/>
              <p:cNvGrpSpPr>
                <a:grpSpLocks noChangeAspect="1"/>
              </p:cNvGrpSpPr>
              <p:nvPr/>
            </p:nvGrpSpPr>
            <p:grpSpPr bwMode="auto">
              <a:xfrm>
                <a:off x="3820" y="2112"/>
                <a:ext cx="207" cy="201"/>
                <a:chOff x="3729" y="2256"/>
                <a:chExt cx="207" cy="201"/>
              </a:xfrm>
            </p:grpSpPr>
            <p:sp>
              <p:nvSpPr>
                <p:cNvPr id="216" name="Oval 348"/>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17" name="Oval 349"/>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218" name="Oval 350"/>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62" name="Freeform 351"/>
              <p:cNvSpPr>
                <a:spLocks noChangeAspect="1"/>
              </p:cNvSpPr>
              <p:nvPr/>
            </p:nvSpPr>
            <p:spPr bwMode="auto">
              <a:xfrm>
                <a:off x="3067" y="1273"/>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grpSp>
            <p:nvGrpSpPr>
              <p:cNvPr id="63" name="Group 352"/>
              <p:cNvGrpSpPr>
                <a:grpSpLocks noChangeAspect="1"/>
              </p:cNvGrpSpPr>
              <p:nvPr/>
            </p:nvGrpSpPr>
            <p:grpSpPr bwMode="auto">
              <a:xfrm>
                <a:off x="3148" y="2103"/>
                <a:ext cx="260" cy="249"/>
                <a:chOff x="5136" y="1911"/>
                <a:chExt cx="260" cy="249"/>
              </a:xfrm>
            </p:grpSpPr>
            <p:sp>
              <p:nvSpPr>
                <p:cNvPr id="212" name="Oval 353"/>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13" name="Oval 354"/>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14" name="Oval 355"/>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15" name="Oval 356"/>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64" name="Group 357"/>
              <p:cNvGrpSpPr>
                <a:grpSpLocks noChangeAspect="1"/>
              </p:cNvGrpSpPr>
              <p:nvPr/>
            </p:nvGrpSpPr>
            <p:grpSpPr bwMode="auto">
              <a:xfrm>
                <a:off x="2428" y="2247"/>
                <a:ext cx="260" cy="249"/>
                <a:chOff x="4896" y="1767"/>
                <a:chExt cx="260" cy="249"/>
              </a:xfrm>
            </p:grpSpPr>
            <p:sp>
              <p:nvSpPr>
                <p:cNvPr id="208" name="Oval 358"/>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09" name="Oval 359"/>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210" name="Oval 360"/>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211" name="Oval 361"/>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5" name="Group 362"/>
              <p:cNvGrpSpPr>
                <a:grpSpLocks noChangeAspect="1"/>
              </p:cNvGrpSpPr>
              <p:nvPr/>
            </p:nvGrpSpPr>
            <p:grpSpPr bwMode="auto">
              <a:xfrm>
                <a:off x="3580" y="1968"/>
                <a:ext cx="207" cy="201"/>
                <a:chOff x="3456" y="2103"/>
                <a:chExt cx="207" cy="201"/>
              </a:xfrm>
            </p:grpSpPr>
            <p:sp>
              <p:nvSpPr>
                <p:cNvPr id="205" name="Oval 363"/>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6" name="Oval 364"/>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07" name="Oval 365"/>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6" name="Group 366"/>
              <p:cNvGrpSpPr>
                <a:grpSpLocks noChangeAspect="1"/>
              </p:cNvGrpSpPr>
              <p:nvPr/>
            </p:nvGrpSpPr>
            <p:grpSpPr bwMode="auto">
              <a:xfrm>
                <a:off x="4333" y="2103"/>
                <a:ext cx="207" cy="201"/>
                <a:chOff x="3456" y="2103"/>
                <a:chExt cx="207" cy="201"/>
              </a:xfrm>
            </p:grpSpPr>
            <p:sp>
              <p:nvSpPr>
                <p:cNvPr id="202" name="Oval 367"/>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3" name="Oval 368"/>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04" name="Oval 369"/>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7" name="Group 370"/>
              <p:cNvGrpSpPr>
                <a:grpSpLocks noChangeAspect="1"/>
              </p:cNvGrpSpPr>
              <p:nvPr/>
            </p:nvGrpSpPr>
            <p:grpSpPr bwMode="auto">
              <a:xfrm>
                <a:off x="4189" y="2208"/>
                <a:ext cx="207" cy="201"/>
                <a:chOff x="3729" y="2256"/>
                <a:chExt cx="207" cy="201"/>
              </a:xfrm>
            </p:grpSpPr>
            <p:sp>
              <p:nvSpPr>
                <p:cNvPr id="199" name="Oval 371"/>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0" name="Oval 372"/>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201" name="Oval 373"/>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8" name="Group 374"/>
              <p:cNvGrpSpPr>
                <a:grpSpLocks noChangeAspect="1"/>
              </p:cNvGrpSpPr>
              <p:nvPr/>
            </p:nvGrpSpPr>
            <p:grpSpPr bwMode="auto">
              <a:xfrm>
                <a:off x="4881" y="2016"/>
                <a:ext cx="207" cy="201"/>
                <a:chOff x="3456" y="2103"/>
                <a:chExt cx="207" cy="201"/>
              </a:xfrm>
            </p:grpSpPr>
            <p:sp>
              <p:nvSpPr>
                <p:cNvPr id="196" name="Oval 375"/>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97" name="Oval 376"/>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98" name="Oval 377"/>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69" name="Freeform 378"/>
              <p:cNvSpPr>
                <a:spLocks noChangeAspect="1"/>
              </p:cNvSpPr>
              <p:nvPr/>
            </p:nvSpPr>
            <p:spPr bwMode="auto">
              <a:xfrm flipH="1">
                <a:off x="2661" y="1488"/>
                <a:ext cx="267"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grpSp>
            <p:nvGrpSpPr>
              <p:cNvPr id="70" name="Group 379"/>
              <p:cNvGrpSpPr>
                <a:grpSpLocks noChangeAspect="1"/>
              </p:cNvGrpSpPr>
              <p:nvPr/>
            </p:nvGrpSpPr>
            <p:grpSpPr bwMode="auto">
              <a:xfrm>
                <a:off x="3938" y="2319"/>
                <a:ext cx="87" cy="350"/>
                <a:chOff x="5014" y="2390"/>
                <a:chExt cx="87" cy="230"/>
              </a:xfrm>
            </p:grpSpPr>
            <p:grpSp>
              <p:nvGrpSpPr>
                <p:cNvPr id="174" name="Group 380"/>
                <p:cNvGrpSpPr>
                  <a:grpSpLocks noChangeAspect="1"/>
                </p:cNvGrpSpPr>
                <p:nvPr/>
              </p:nvGrpSpPr>
              <p:grpSpPr bwMode="auto">
                <a:xfrm rot="7686188" flipH="1">
                  <a:off x="4945" y="2459"/>
                  <a:ext cx="220" cy="82"/>
                  <a:chOff x="480" y="3696"/>
                  <a:chExt cx="3360" cy="240"/>
                </a:xfrm>
              </p:grpSpPr>
              <p:cxnSp>
                <p:nvCxnSpPr>
                  <p:cNvPr id="186" name="AutoShape 38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187" name="AutoShape 38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188" name="AutoShape 38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189" name="AutoShape 38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190" name="AutoShape 38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191" name="AutoShape 38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192" name="AutoShape 38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193" name="AutoShape 38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194" name="AutoShape 38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195" name="AutoShape 39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175" name="Group 391"/>
                <p:cNvGrpSpPr>
                  <a:grpSpLocks noChangeAspect="1"/>
                </p:cNvGrpSpPr>
                <p:nvPr/>
              </p:nvGrpSpPr>
              <p:grpSpPr bwMode="auto">
                <a:xfrm rot="7686188" flipH="1">
                  <a:off x="4950" y="2469"/>
                  <a:ext cx="220" cy="82"/>
                  <a:chOff x="480" y="3696"/>
                  <a:chExt cx="3360" cy="240"/>
                </a:xfrm>
              </p:grpSpPr>
              <p:cxnSp>
                <p:nvCxnSpPr>
                  <p:cNvPr id="176" name="AutoShape 39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77" name="AutoShape 393"/>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78" name="AutoShape 39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79" name="AutoShape 395"/>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80" name="AutoShape 39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81" name="AutoShape 397"/>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82" name="AutoShape 39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83" name="AutoShape 399"/>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84" name="AutoShape 40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85" name="AutoShape 401"/>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71" name="Group 402"/>
              <p:cNvGrpSpPr>
                <a:grpSpLocks noChangeAspect="1"/>
              </p:cNvGrpSpPr>
              <p:nvPr/>
            </p:nvGrpSpPr>
            <p:grpSpPr bwMode="auto">
              <a:xfrm>
                <a:off x="2603" y="2367"/>
                <a:ext cx="87" cy="350"/>
                <a:chOff x="5014" y="2390"/>
                <a:chExt cx="87" cy="230"/>
              </a:xfrm>
            </p:grpSpPr>
            <p:grpSp>
              <p:nvGrpSpPr>
                <p:cNvPr id="152" name="Group 403"/>
                <p:cNvGrpSpPr>
                  <a:grpSpLocks noChangeAspect="1"/>
                </p:cNvGrpSpPr>
                <p:nvPr/>
              </p:nvGrpSpPr>
              <p:grpSpPr bwMode="auto">
                <a:xfrm rot="7686188" flipH="1">
                  <a:off x="4945" y="2459"/>
                  <a:ext cx="220" cy="82"/>
                  <a:chOff x="480" y="3696"/>
                  <a:chExt cx="3360" cy="240"/>
                </a:xfrm>
              </p:grpSpPr>
              <p:cxnSp>
                <p:nvCxnSpPr>
                  <p:cNvPr id="164" name="AutoShape 40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165" name="AutoShape 405"/>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166" name="AutoShape 40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167" name="AutoShape 407"/>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168" name="AutoShape 40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169" name="AutoShape 409"/>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170" name="AutoShape 41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171" name="AutoShape 411"/>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172" name="AutoShape 41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173" name="AutoShape 413"/>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153" name="Group 414"/>
                <p:cNvGrpSpPr>
                  <a:grpSpLocks noChangeAspect="1"/>
                </p:cNvGrpSpPr>
                <p:nvPr/>
              </p:nvGrpSpPr>
              <p:grpSpPr bwMode="auto">
                <a:xfrm rot="7686188" flipH="1">
                  <a:off x="4950" y="2469"/>
                  <a:ext cx="220" cy="82"/>
                  <a:chOff x="480" y="3696"/>
                  <a:chExt cx="3360" cy="240"/>
                </a:xfrm>
              </p:grpSpPr>
              <p:cxnSp>
                <p:nvCxnSpPr>
                  <p:cNvPr id="154" name="AutoShape 41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55" name="AutoShape 416"/>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56" name="AutoShape 41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57" name="AutoShape 418"/>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58" name="AutoShape 41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59" name="AutoShape 420"/>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60" name="AutoShape 42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61" name="AutoShape 422"/>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62" name="AutoShape 42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63" name="AutoShape 424"/>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72" name="Group 425"/>
              <p:cNvGrpSpPr>
                <a:grpSpLocks noChangeAspect="1"/>
              </p:cNvGrpSpPr>
              <p:nvPr/>
            </p:nvGrpSpPr>
            <p:grpSpPr bwMode="auto">
              <a:xfrm>
                <a:off x="2400" y="2583"/>
                <a:ext cx="207" cy="201"/>
                <a:chOff x="3456" y="2103"/>
                <a:chExt cx="207" cy="201"/>
              </a:xfrm>
            </p:grpSpPr>
            <p:sp>
              <p:nvSpPr>
                <p:cNvPr id="149" name="Oval 426"/>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50" name="Oval 427"/>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51" name="Oval 428"/>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73" name="Group 429"/>
              <p:cNvGrpSpPr>
                <a:grpSpLocks noChangeAspect="1"/>
              </p:cNvGrpSpPr>
              <p:nvPr/>
            </p:nvGrpSpPr>
            <p:grpSpPr bwMode="auto">
              <a:xfrm>
                <a:off x="3729" y="2544"/>
                <a:ext cx="207" cy="201"/>
                <a:chOff x="3456" y="2103"/>
                <a:chExt cx="207" cy="201"/>
              </a:xfrm>
            </p:grpSpPr>
            <p:sp>
              <p:nvSpPr>
                <p:cNvPr id="146" name="Oval 430"/>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7" name="Oval 431"/>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48" name="Oval 432"/>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74" name="Group 433"/>
              <p:cNvGrpSpPr>
                <a:grpSpLocks noChangeAspect="1"/>
              </p:cNvGrpSpPr>
              <p:nvPr/>
            </p:nvGrpSpPr>
            <p:grpSpPr bwMode="auto">
              <a:xfrm>
                <a:off x="4017" y="2583"/>
                <a:ext cx="207" cy="201"/>
                <a:chOff x="4146" y="2007"/>
                <a:chExt cx="207" cy="201"/>
              </a:xfrm>
            </p:grpSpPr>
            <p:sp>
              <p:nvSpPr>
                <p:cNvPr id="143" name="Oval 434"/>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4" name="Oval 435"/>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45" name="Oval 436"/>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75" name="Group 437"/>
              <p:cNvGrpSpPr>
                <a:grpSpLocks noChangeAspect="1"/>
              </p:cNvGrpSpPr>
              <p:nvPr/>
            </p:nvGrpSpPr>
            <p:grpSpPr bwMode="auto">
              <a:xfrm>
                <a:off x="2817" y="2592"/>
                <a:ext cx="207" cy="201"/>
                <a:chOff x="3729" y="2256"/>
                <a:chExt cx="207" cy="201"/>
              </a:xfrm>
            </p:grpSpPr>
            <p:sp>
              <p:nvSpPr>
                <p:cNvPr id="140" name="Oval 438"/>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1" name="Oval 439"/>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42" name="Oval 440"/>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76" name="Oval 441"/>
              <p:cNvSpPr>
                <a:spLocks noChangeAspect="1" noChangeArrowheads="1"/>
              </p:cNvSpPr>
              <p:nvPr/>
            </p:nvSpPr>
            <p:spPr bwMode="auto">
              <a:xfrm>
                <a:off x="2880"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7" name="Oval 442"/>
              <p:cNvSpPr>
                <a:spLocks noChangeAspect="1" noChangeArrowheads="1"/>
              </p:cNvSpPr>
              <p:nvPr/>
            </p:nvSpPr>
            <p:spPr bwMode="auto">
              <a:xfrm>
                <a:off x="3792" y="2928"/>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8" name="Oval 443"/>
              <p:cNvSpPr>
                <a:spLocks noChangeAspect="1" noChangeArrowheads="1"/>
              </p:cNvSpPr>
              <p:nvPr/>
            </p:nvSpPr>
            <p:spPr bwMode="auto">
              <a:xfrm>
                <a:off x="4608"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9" name="Oval 444"/>
              <p:cNvSpPr>
                <a:spLocks noChangeAspect="1" noChangeArrowheads="1"/>
              </p:cNvSpPr>
              <p:nvPr/>
            </p:nvSpPr>
            <p:spPr bwMode="auto">
              <a:xfrm>
                <a:off x="5232" y="2832"/>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0" name="Oval 445"/>
              <p:cNvSpPr>
                <a:spLocks noChangeAspect="1" noChangeArrowheads="1"/>
              </p:cNvSpPr>
              <p:nvPr/>
            </p:nvSpPr>
            <p:spPr bwMode="auto">
              <a:xfrm>
                <a:off x="2016"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1" name="Oval 446"/>
              <p:cNvSpPr>
                <a:spLocks noChangeAspect="1" noChangeArrowheads="1"/>
              </p:cNvSpPr>
              <p:nvPr/>
            </p:nvSpPr>
            <p:spPr bwMode="auto">
              <a:xfrm>
                <a:off x="340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2" name="Oval 447"/>
              <p:cNvSpPr>
                <a:spLocks noChangeAspect="1" noChangeArrowheads="1"/>
              </p:cNvSpPr>
              <p:nvPr/>
            </p:nvSpPr>
            <p:spPr bwMode="auto">
              <a:xfrm>
                <a:off x="2112" y="288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3" name="Oval 448"/>
              <p:cNvSpPr>
                <a:spLocks noChangeAspect="1" noChangeArrowheads="1"/>
              </p:cNvSpPr>
              <p:nvPr/>
            </p:nvSpPr>
            <p:spPr bwMode="auto">
              <a:xfrm>
                <a:off x="436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4" name="Oval 449"/>
              <p:cNvSpPr>
                <a:spLocks noChangeAspect="1" noChangeArrowheads="1"/>
              </p:cNvSpPr>
              <p:nvPr/>
            </p:nvSpPr>
            <p:spPr bwMode="auto">
              <a:xfrm>
                <a:off x="3024" y="3024"/>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5" name="Oval 450"/>
              <p:cNvSpPr>
                <a:spLocks noChangeAspect="1" noChangeArrowheads="1"/>
              </p:cNvSpPr>
              <p:nvPr/>
            </p:nvSpPr>
            <p:spPr bwMode="auto">
              <a:xfrm>
                <a:off x="4032" y="288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6" name="Oval 451"/>
              <p:cNvSpPr>
                <a:spLocks noChangeAspect="1" noChangeArrowheads="1"/>
              </p:cNvSpPr>
              <p:nvPr/>
            </p:nvSpPr>
            <p:spPr bwMode="auto">
              <a:xfrm>
                <a:off x="4800"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7" name="Oval 452"/>
              <p:cNvSpPr>
                <a:spLocks noChangeAspect="1" noChangeArrowheads="1"/>
              </p:cNvSpPr>
              <p:nvPr/>
            </p:nvSpPr>
            <p:spPr bwMode="auto">
              <a:xfrm>
                <a:off x="3216" y="283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8" name="Oval 453"/>
              <p:cNvSpPr>
                <a:spLocks noChangeAspect="1" noChangeArrowheads="1"/>
              </p:cNvSpPr>
              <p:nvPr/>
            </p:nvSpPr>
            <p:spPr bwMode="auto">
              <a:xfrm>
                <a:off x="3648" y="312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9" name="Oval 454"/>
              <p:cNvSpPr>
                <a:spLocks noChangeAspect="1" noChangeArrowheads="1"/>
              </p:cNvSpPr>
              <p:nvPr/>
            </p:nvSpPr>
            <p:spPr bwMode="auto">
              <a:xfrm>
                <a:off x="2688" y="307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90" name="Oval 455"/>
              <p:cNvSpPr>
                <a:spLocks noChangeAspect="1" noChangeArrowheads="1"/>
              </p:cNvSpPr>
              <p:nvPr/>
            </p:nvSpPr>
            <p:spPr bwMode="auto">
              <a:xfrm>
                <a:off x="2352"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91" name="Line 456"/>
              <p:cNvSpPr>
                <a:spLocks noChangeAspect="1" noChangeShapeType="1"/>
              </p:cNvSpPr>
              <p:nvPr/>
            </p:nvSpPr>
            <p:spPr bwMode="auto">
              <a:xfrm>
                <a:off x="3024" y="2928"/>
                <a:ext cx="96" cy="192"/>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92" name="Line 457"/>
              <p:cNvSpPr>
                <a:spLocks noChangeAspect="1" noChangeShapeType="1"/>
              </p:cNvSpPr>
              <p:nvPr/>
            </p:nvSpPr>
            <p:spPr bwMode="auto">
              <a:xfrm flipH="1">
                <a:off x="2832" y="2928"/>
                <a:ext cx="96" cy="192"/>
              </a:xfrm>
              <a:prstGeom prst="line">
                <a:avLst/>
              </a:prstGeom>
              <a:noFill/>
              <a:ln w="9525">
                <a:solidFill>
                  <a:schemeClr val="bg1"/>
                </a:solidFill>
                <a:round/>
                <a:headEnd/>
                <a:tailEnd type="triangle" w="med" len="med"/>
              </a:ln>
              <a:effectLst/>
            </p:spPr>
            <p:txBody>
              <a:bodyPr>
                <a:spAutoFit/>
              </a:bodyPr>
              <a:lstStyle/>
              <a:p>
                <a:endParaRPr lang="en-US"/>
              </a:p>
            </p:txBody>
          </p:sp>
          <p:sp>
            <p:nvSpPr>
              <p:cNvPr id="93" name="Oval 458"/>
              <p:cNvSpPr>
                <a:spLocks noChangeAspect="1" noChangeArrowheads="1"/>
              </p:cNvSpPr>
              <p:nvPr/>
            </p:nvSpPr>
            <p:spPr bwMode="auto">
              <a:xfrm>
                <a:off x="3168"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94" name="Oval 459"/>
              <p:cNvSpPr>
                <a:spLocks noChangeAspect="1" noChangeArrowheads="1"/>
              </p:cNvSpPr>
              <p:nvPr/>
            </p:nvSpPr>
            <p:spPr bwMode="auto">
              <a:xfrm>
                <a:off x="2400"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95" name="Oval 460"/>
              <p:cNvSpPr>
                <a:spLocks noChangeAspect="1" noChangeArrowheads="1"/>
              </p:cNvSpPr>
              <p:nvPr/>
            </p:nvSpPr>
            <p:spPr bwMode="auto">
              <a:xfrm>
                <a:off x="2592" y="2832"/>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6" name="Oval 461"/>
              <p:cNvSpPr>
                <a:spLocks noChangeAspect="1" noChangeArrowheads="1"/>
              </p:cNvSpPr>
              <p:nvPr/>
            </p:nvSpPr>
            <p:spPr bwMode="auto">
              <a:xfrm>
                <a:off x="3504"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7" name="Oval 462"/>
              <p:cNvSpPr>
                <a:spLocks noChangeAspect="1" noChangeArrowheads="1"/>
              </p:cNvSpPr>
              <p:nvPr/>
            </p:nvSpPr>
            <p:spPr bwMode="auto">
              <a:xfrm>
                <a:off x="4032" y="3120"/>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8" name="Oval 463"/>
              <p:cNvSpPr>
                <a:spLocks noChangeAspect="1" noChangeArrowheads="1"/>
              </p:cNvSpPr>
              <p:nvPr/>
            </p:nvSpPr>
            <p:spPr bwMode="auto">
              <a:xfrm>
                <a:off x="4848"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9" name="Oval 464"/>
              <p:cNvSpPr>
                <a:spLocks noChangeAspect="1" noChangeArrowheads="1"/>
              </p:cNvSpPr>
              <p:nvPr/>
            </p:nvSpPr>
            <p:spPr bwMode="auto">
              <a:xfrm>
                <a:off x="5040" y="268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100" name="Line 465"/>
              <p:cNvSpPr>
                <a:spLocks noChangeAspect="1" noChangeShapeType="1"/>
              </p:cNvSpPr>
              <p:nvPr/>
            </p:nvSpPr>
            <p:spPr bwMode="auto">
              <a:xfrm>
                <a:off x="3279" y="3264"/>
                <a:ext cx="144" cy="432"/>
              </a:xfrm>
              <a:prstGeom prst="line">
                <a:avLst/>
              </a:prstGeom>
              <a:noFill/>
              <a:ln w="9525">
                <a:solidFill>
                  <a:schemeClr val="bg1"/>
                </a:solidFill>
                <a:round/>
                <a:headEnd/>
                <a:tailEnd type="triangle" w="med" len="med"/>
              </a:ln>
              <a:effectLst/>
            </p:spPr>
            <p:txBody>
              <a:bodyPr>
                <a:spAutoFit/>
              </a:bodyPr>
              <a:lstStyle/>
              <a:p>
                <a:endParaRPr lang="en-US"/>
              </a:p>
            </p:txBody>
          </p:sp>
          <p:sp>
            <p:nvSpPr>
              <p:cNvPr id="101" name="Line 466"/>
              <p:cNvSpPr>
                <a:spLocks noChangeAspect="1" noChangeShapeType="1"/>
              </p:cNvSpPr>
              <p:nvPr/>
            </p:nvSpPr>
            <p:spPr bwMode="auto">
              <a:xfrm>
                <a:off x="3888" y="3072"/>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102" name="Line 467"/>
              <p:cNvSpPr>
                <a:spLocks noChangeAspect="1" noChangeShapeType="1"/>
              </p:cNvSpPr>
              <p:nvPr/>
            </p:nvSpPr>
            <p:spPr bwMode="auto">
              <a:xfrm>
                <a:off x="4464" y="3120"/>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103" name="Line 468"/>
              <p:cNvSpPr>
                <a:spLocks noChangeAspect="1" noChangeShapeType="1"/>
              </p:cNvSpPr>
              <p:nvPr/>
            </p:nvSpPr>
            <p:spPr bwMode="auto">
              <a:xfrm flipH="1">
                <a:off x="4674" y="3077"/>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4" name="Line 469"/>
              <p:cNvSpPr>
                <a:spLocks noChangeAspect="1" noChangeShapeType="1"/>
              </p:cNvSpPr>
              <p:nvPr/>
            </p:nvSpPr>
            <p:spPr bwMode="auto">
              <a:xfrm flipH="1">
                <a:off x="3537" y="3269"/>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5" name="Line 470"/>
              <p:cNvSpPr>
                <a:spLocks noChangeAspect="1" noChangeShapeType="1"/>
              </p:cNvSpPr>
              <p:nvPr/>
            </p:nvSpPr>
            <p:spPr bwMode="auto">
              <a:xfrm flipH="1">
                <a:off x="2577" y="3234"/>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6" name="Line 471"/>
              <p:cNvSpPr>
                <a:spLocks noChangeAspect="1" noChangeShapeType="1"/>
              </p:cNvSpPr>
              <p:nvPr/>
            </p:nvSpPr>
            <p:spPr bwMode="auto">
              <a:xfrm flipH="1">
                <a:off x="2208" y="3072"/>
                <a:ext cx="192" cy="480"/>
              </a:xfrm>
              <a:prstGeom prst="line">
                <a:avLst/>
              </a:prstGeom>
              <a:noFill/>
              <a:ln w="9525">
                <a:solidFill>
                  <a:schemeClr val="bg1"/>
                </a:solidFill>
                <a:round/>
                <a:headEnd/>
                <a:tailEnd type="triangle" w="med" len="med"/>
              </a:ln>
              <a:effectLst/>
            </p:spPr>
            <p:txBody>
              <a:bodyPr>
                <a:spAutoFit/>
              </a:bodyPr>
              <a:lstStyle/>
              <a:p>
                <a:endParaRPr lang="en-US"/>
              </a:p>
            </p:txBody>
          </p:sp>
          <p:grpSp>
            <p:nvGrpSpPr>
              <p:cNvPr id="107" name="Group 472"/>
              <p:cNvGrpSpPr>
                <a:grpSpLocks noChangeAspect="1"/>
              </p:cNvGrpSpPr>
              <p:nvPr/>
            </p:nvGrpSpPr>
            <p:grpSpPr bwMode="auto">
              <a:xfrm>
                <a:off x="4848" y="2439"/>
                <a:ext cx="260" cy="249"/>
                <a:chOff x="4896" y="1767"/>
                <a:chExt cx="260" cy="249"/>
              </a:xfrm>
            </p:grpSpPr>
            <p:sp>
              <p:nvSpPr>
                <p:cNvPr id="136" name="Oval 473"/>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137" name="Oval 474"/>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138" name="Oval 475"/>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139" name="Oval 476"/>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108" name="Group 477"/>
              <p:cNvGrpSpPr>
                <a:grpSpLocks noChangeAspect="1"/>
              </p:cNvGrpSpPr>
              <p:nvPr/>
            </p:nvGrpSpPr>
            <p:grpSpPr bwMode="auto">
              <a:xfrm>
                <a:off x="4429" y="2535"/>
                <a:ext cx="207" cy="201"/>
                <a:chOff x="3456" y="2103"/>
                <a:chExt cx="207" cy="201"/>
              </a:xfrm>
            </p:grpSpPr>
            <p:sp>
              <p:nvSpPr>
                <p:cNvPr id="133" name="Oval 478"/>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34" name="Oval 479"/>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35" name="Oval 480"/>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109" name="Group 481"/>
              <p:cNvGrpSpPr>
                <a:grpSpLocks noChangeAspect="1"/>
              </p:cNvGrpSpPr>
              <p:nvPr/>
            </p:nvGrpSpPr>
            <p:grpSpPr bwMode="auto">
              <a:xfrm>
                <a:off x="3120" y="2583"/>
                <a:ext cx="207" cy="201"/>
                <a:chOff x="4146" y="2007"/>
                <a:chExt cx="207" cy="201"/>
              </a:xfrm>
            </p:grpSpPr>
            <p:sp>
              <p:nvSpPr>
                <p:cNvPr id="130" name="Oval 482"/>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31" name="Oval 483"/>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32" name="Oval 484"/>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110" name="Group 485"/>
              <p:cNvGrpSpPr>
                <a:grpSpLocks noChangeAspect="1"/>
              </p:cNvGrpSpPr>
              <p:nvPr/>
            </p:nvGrpSpPr>
            <p:grpSpPr bwMode="auto">
              <a:xfrm>
                <a:off x="3441" y="2400"/>
                <a:ext cx="207" cy="201"/>
                <a:chOff x="3729" y="2256"/>
                <a:chExt cx="207" cy="201"/>
              </a:xfrm>
            </p:grpSpPr>
            <p:sp>
              <p:nvSpPr>
                <p:cNvPr id="127" name="Oval 486"/>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8" name="Oval 487"/>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29" name="Oval 488"/>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111" name="Group 489"/>
              <p:cNvGrpSpPr>
                <a:grpSpLocks noChangeAspect="1"/>
              </p:cNvGrpSpPr>
              <p:nvPr/>
            </p:nvGrpSpPr>
            <p:grpSpPr bwMode="auto">
              <a:xfrm>
                <a:off x="3456" y="2631"/>
                <a:ext cx="207" cy="201"/>
                <a:chOff x="3456" y="2103"/>
                <a:chExt cx="207" cy="201"/>
              </a:xfrm>
            </p:grpSpPr>
            <p:sp>
              <p:nvSpPr>
                <p:cNvPr id="124" name="Oval 490"/>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5" name="Oval 491"/>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26" name="Oval 492"/>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112" name="Oval 493"/>
              <p:cNvSpPr>
                <a:spLocks noChangeAspect="1" noChangeArrowheads="1"/>
              </p:cNvSpPr>
              <p:nvPr/>
            </p:nvSpPr>
            <p:spPr bwMode="auto">
              <a:xfrm>
                <a:off x="2208" y="249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113" name="Oval 494"/>
              <p:cNvSpPr>
                <a:spLocks noChangeAspect="1" noChangeArrowheads="1"/>
              </p:cNvSpPr>
              <p:nvPr/>
            </p:nvSpPr>
            <p:spPr bwMode="auto">
              <a:xfrm>
                <a:off x="3696" y="2736"/>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114" name="Oval 495"/>
              <p:cNvSpPr>
                <a:spLocks noChangeAspect="1" noChangeArrowheads="1"/>
              </p:cNvSpPr>
              <p:nvPr/>
            </p:nvSpPr>
            <p:spPr bwMode="auto">
              <a:xfrm>
                <a:off x="4224"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grpSp>
            <p:nvGrpSpPr>
              <p:cNvPr id="115" name="Group 496"/>
              <p:cNvGrpSpPr>
                <a:grpSpLocks noChangeAspect="1"/>
              </p:cNvGrpSpPr>
              <p:nvPr/>
            </p:nvGrpSpPr>
            <p:grpSpPr bwMode="auto">
              <a:xfrm>
                <a:off x="4305" y="2391"/>
                <a:ext cx="207" cy="201"/>
                <a:chOff x="4146" y="2007"/>
                <a:chExt cx="207" cy="201"/>
              </a:xfrm>
            </p:grpSpPr>
            <p:sp>
              <p:nvSpPr>
                <p:cNvPr id="121" name="Oval 497"/>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2" name="Oval 498"/>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23" name="Oval 499"/>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116" name="Group 500"/>
              <p:cNvGrpSpPr>
                <a:grpSpLocks noChangeAspect="1"/>
              </p:cNvGrpSpPr>
              <p:nvPr/>
            </p:nvGrpSpPr>
            <p:grpSpPr bwMode="auto">
              <a:xfrm>
                <a:off x="4608" y="2295"/>
                <a:ext cx="207" cy="201"/>
                <a:chOff x="3729" y="2256"/>
                <a:chExt cx="207" cy="201"/>
              </a:xfrm>
            </p:grpSpPr>
            <p:sp>
              <p:nvSpPr>
                <p:cNvPr id="118" name="Oval 501"/>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19" name="Oval 502"/>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20" name="Oval 503"/>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117" name="Line 504"/>
              <p:cNvSpPr>
                <a:spLocks noChangeAspect="1" noChangeShapeType="1"/>
              </p:cNvSpPr>
              <p:nvPr/>
            </p:nvSpPr>
            <p:spPr bwMode="auto">
              <a:xfrm>
                <a:off x="4982" y="3317"/>
                <a:ext cx="318" cy="528"/>
              </a:xfrm>
              <a:prstGeom prst="line">
                <a:avLst/>
              </a:prstGeom>
              <a:noFill/>
              <a:ln w="9525">
                <a:solidFill>
                  <a:schemeClr val="bg1"/>
                </a:solidFill>
                <a:round/>
                <a:headEnd/>
                <a:tailEnd type="triangle" w="med" len="med"/>
              </a:ln>
              <a:effectLst/>
            </p:spPr>
            <p:txBody>
              <a:bodyPr>
                <a:spAutoFit/>
              </a:bodyPr>
              <a:lstStyle/>
              <a:p>
                <a:endParaRPr lang="en-US"/>
              </a:p>
            </p:txBody>
          </p:sp>
        </p:grpSp>
        <p:pic>
          <p:nvPicPr>
            <p:cNvPr id="8" name="Picture 505"/>
            <p:cNvPicPr>
              <a:picLocks noChangeAspect="1" noChangeArrowheads="1"/>
            </p:cNvPicPr>
            <p:nvPr/>
          </p:nvPicPr>
          <p:blipFill>
            <a:blip r:embed="rId2" cstate="print"/>
            <a:srcRect/>
            <a:stretch>
              <a:fillRect/>
            </a:stretch>
          </p:blipFill>
          <p:spPr bwMode="auto">
            <a:xfrm>
              <a:off x="5336" y="1152"/>
              <a:ext cx="376" cy="624"/>
            </a:xfrm>
            <a:prstGeom prst="rect">
              <a:avLst/>
            </a:prstGeom>
            <a:noFill/>
          </p:spPr>
        </p:pic>
        <p:pic>
          <p:nvPicPr>
            <p:cNvPr id="9" name="Picture 506"/>
            <p:cNvPicPr>
              <a:picLocks noChangeAspect="1" noChangeArrowheads="1"/>
            </p:cNvPicPr>
            <p:nvPr/>
          </p:nvPicPr>
          <p:blipFill>
            <a:blip r:embed="rId3" cstate="print"/>
            <a:srcRect/>
            <a:stretch>
              <a:fillRect/>
            </a:stretch>
          </p:blipFill>
          <p:spPr bwMode="auto">
            <a:xfrm>
              <a:off x="5209" y="1824"/>
              <a:ext cx="498" cy="624"/>
            </a:xfrm>
            <a:prstGeom prst="rect">
              <a:avLst/>
            </a:prstGeom>
            <a:noFill/>
          </p:spPr>
        </p:pic>
        <p:pic>
          <p:nvPicPr>
            <p:cNvPr id="10" name="Picture 507" descr="ev2_front"/>
            <p:cNvPicPr>
              <a:picLocks noChangeAspect="1" noChangeArrowheads="1"/>
            </p:cNvPicPr>
            <p:nvPr/>
          </p:nvPicPr>
          <p:blipFill>
            <a:blip r:embed="rId4" cstate="print"/>
            <a:srcRect/>
            <a:stretch>
              <a:fillRect/>
            </a:stretch>
          </p:blipFill>
          <p:spPr bwMode="auto">
            <a:xfrm>
              <a:off x="4747" y="3408"/>
              <a:ext cx="960" cy="741"/>
            </a:xfrm>
            <a:prstGeom prst="rect">
              <a:avLst/>
            </a:prstGeom>
            <a:noFill/>
          </p:spPr>
        </p:pic>
        <p:pic>
          <p:nvPicPr>
            <p:cNvPr id="11" name="Picture 508"/>
            <p:cNvPicPr>
              <a:picLocks noChangeAspect="1" noChangeArrowheads="1"/>
            </p:cNvPicPr>
            <p:nvPr/>
          </p:nvPicPr>
          <p:blipFill>
            <a:blip r:embed="rId5" cstate="print"/>
            <a:srcRect/>
            <a:stretch>
              <a:fillRect/>
            </a:stretch>
          </p:blipFill>
          <p:spPr bwMode="auto">
            <a:xfrm>
              <a:off x="5004" y="2544"/>
              <a:ext cx="703" cy="720"/>
            </a:xfrm>
            <a:prstGeom prst="rect">
              <a:avLst/>
            </a:prstGeom>
            <a:noFill/>
          </p:spPr>
        </p:pic>
        <p:sp>
          <p:nvSpPr>
            <p:cNvPr id="12" name="Text Box 509"/>
            <p:cNvSpPr txBox="1">
              <a:spLocks noChangeArrowheads="1"/>
            </p:cNvSpPr>
            <p:nvPr/>
          </p:nvSpPr>
          <p:spPr bwMode="auto">
            <a:xfrm>
              <a:off x="4833" y="1577"/>
              <a:ext cx="603" cy="287"/>
            </a:xfrm>
            <a:prstGeom prst="rect">
              <a:avLst/>
            </a:prstGeom>
            <a:noFill/>
            <a:ln w="9525">
              <a:noFill/>
              <a:miter lim="800000"/>
              <a:headEnd/>
              <a:tailEnd/>
            </a:ln>
            <a:effectLst/>
          </p:spPr>
          <p:txBody>
            <a:bodyPr wrap="none">
              <a:spAutoFit/>
            </a:bodyPr>
            <a:lstStyle/>
            <a:p>
              <a:pPr algn="ctr"/>
              <a:r>
                <a:rPr lang="en-US" sz="2800" dirty="0">
                  <a:solidFill>
                    <a:schemeClr val="bg1"/>
                  </a:solidFill>
                  <a:latin typeface="Trebuchet MS" pitchFamily="34" charset="0"/>
                </a:rPr>
                <a:t>0 fm/c</a:t>
              </a:r>
            </a:p>
          </p:txBody>
        </p:sp>
        <p:sp>
          <p:nvSpPr>
            <p:cNvPr id="13" name="Text Box 510"/>
            <p:cNvSpPr txBox="1">
              <a:spLocks noChangeArrowheads="1"/>
            </p:cNvSpPr>
            <p:nvPr/>
          </p:nvSpPr>
          <p:spPr bwMode="auto">
            <a:xfrm>
              <a:off x="4722" y="2269"/>
              <a:ext cx="603" cy="287"/>
            </a:xfrm>
            <a:prstGeom prst="rect">
              <a:avLst/>
            </a:prstGeom>
            <a:noFill/>
            <a:ln w="9525">
              <a:noFill/>
              <a:miter lim="800000"/>
              <a:headEnd/>
              <a:tailEnd/>
            </a:ln>
            <a:effectLst/>
          </p:spPr>
          <p:txBody>
            <a:bodyPr wrap="none">
              <a:spAutoFit/>
            </a:bodyPr>
            <a:lstStyle/>
            <a:p>
              <a:pPr algn="ctr"/>
              <a:r>
                <a:rPr lang="en-US" sz="2800" dirty="0" smtClean="0">
                  <a:solidFill>
                    <a:schemeClr val="bg1"/>
                  </a:solidFill>
                  <a:latin typeface="Trebuchet MS" pitchFamily="34" charset="0"/>
                </a:rPr>
                <a:t>5 </a:t>
              </a:r>
              <a:r>
                <a:rPr lang="en-US" sz="2800" dirty="0">
                  <a:solidFill>
                    <a:schemeClr val="bg1"/>
                  </a:solidFill>
                  <a:latin typeface="Trebuchet MS" pitchFamily="34" charset="0"/>
                </a:rPr>
                <a:t>fm/c</a:t>
              </a:r>
            </a:p>
          </p:txBody>
        </p:sp>
        <p:sp>
          <p:nvSpPr>
            <p:cNvPr id="14" name="Text Box 511"/>
            <p:cNvSpPr txBox="1">
              <a:spLocks noChangeArrowheads="1"/>
            </p:cNvSpPr>
            <p:nvPr/>
          </p:nvSpPr>
          <p:spPr bwMode="auto">
            <a:xfrm>
              <a:off x="4509" y="2844"/>
              <a:ext cx="692" cy="287"/>
            </a:xfrm>
            <a:prstGeom prst="rect">
              <a:avLst/>
            </a:prstGeom>
            <a:noFill/>
            <a:ln w="9525">
              <a:noFill/>
              <a:miter lim="800000"/>
              <a:headEnd/>
              <a:tailEnd/>
            </a:ln>
            <a:effectLst/>
          </p:spPr>
          <p:txBody>
            <a:bodyPr wrap="none">
              <a:spAutoFit/>
            </a:bodyPr>
            <a:lstStyle/>
            <a:p>
              <a:pPr algn="ctr"/>
              <a:r>
                <a:rPr lang="en-US" sz="2800" dirty="0" smtClean="0">
                  <a:solidFill>
                    <a:schemeClr val="bg1"/>
                  </a:solidFill>
                  <a:latin typeface="Trebuchet MS" pitchFamily="34" charset="0"/>
                </a:rPr>
                <a:t>10 </a:t>
              </a:r>
              <a:r>
                <a:rPr lang="en-US" sz="2800" dirty="0">
                  <a:solidFill>
                    <a:schemeClr val="bg1"/>
                  </a:solidFill>
                  <a:latin typeface="Trebuchet MS" pitchFamily="34" charset="0"/>
                </a:rPr>
                <a:t>fm/c</a:t>
              </a:r>
            </a:p>
          </p:txBody>
        </p:sp>
        <p:sp>
          <p:nvSpPr>
            <p:cNvPr id="15" name="Text Box 512"/>
            <p:cNvSpPr txBox="1">
              <a:spLocks noChangeArrowheads="1"/>
            </p:cNvSpPr>
            <p:nvPr/>
          </p:nvSpPr>
          <p:spPr bwMode="auto">
            <a:xfrm>
              <a:off x="4129" y="3948"/>
              <a:ext cx="780" cy="287"/>
            </a:xfrm>
            <a:prstGeom prst="rect">
              <a:avLst/>
            </a:prstGeom>
            <a:noFill/>
            <a:ln w="9525">
              <a:noFill/>
              <a:miter lim="800000"/>
              <a:headEnd/>
              <a:tailEnd/>
            </a:ln>
            <a:effectLst/>
          </p:spPr>
          <p:txBody>
            <a:bodyPr wrap="none">
              <a:spAutoFit/>
            </a:bodyPr>
            <a:lstStyle/>
            <a:p>
              <a:pPr algn="ctr"/>
              <a:r>
                <a:rPr lang="en-US" sz="2800" dirty="0" smtClean="0">
                  <a:solidFill>
                    <a:schemeClr val="bg1"/>
                  </a:solidFill>
                  <a:latin typeface="Trebuchet MS" pitchFamily="34" charset="0"/>
                </a:rPr>
                <a:t>&gt;15 </a:t>
              </a:r>
              <a:r>
                <a:rPr lang="en-US" sz="2800" dirty="0">
                  <a:solidFill>
                    <a:schemeClr val="bg1"/>
                  </a:solidFill>
                  <a:latin typeface="Trebuchet MS" pitchFamily="34" charset="0"/>
                </a:rPr>
                <a:t>fm/c</a:t>
              </a:r>
            </a:p>
          </p:txBody>
        </p:sp>
        <p:sp>
          <p:nvSpPr>
            <p:cNvPr id="16" name="Text Box 513"/>
            <p:cNvSpPr txBox="1">
              <a:spLocks noChangeArrowheads="1"/>
            </p:cNvSpPr>
            <p:nvPr/>
          </p:nvSpPr>
          <p:spPr bwMode="auto">
            <a:xfrm>
              <a:off x="1440" y="4160"/>
              <a:ext cx="97" cy="186"/>
            </a:xfrm>
            <a:prstGeom prst="rect">
              <a:avLst/>
            </a:prstGeom>
            <a:noFill/>
            <a:ln w="9525" algn="ctr">
              <a:noFill/>
              <a:miter lim="800000"/>
              <a:headEnd/>
              <a:tailEnd/>
            </a:ln>
            <a:effectLst/>
          </p:spPr>
          <p:txBody>
            <a:bodyPr wrap="none">
              <a:spAutoFit/>
            </a:bodyPr>
            <a:lstStyle/>
            <a:p>
              <a:pPr eaLnBrk="0" hangingPunct="0"/>
              <a:endParaRPr lang="en-US" sz="1600" dirty="0">
                <a:solidFill>
                  <a:schemeClr val="bg1"/>
                </a:solidFill>
              </a:endParaRPr>
            </a:p>
          </p:txBody>
        </p:sp>
      </p:grpSp>
      <p:sp>
        <p:nvSpPr>
          <p:cNvPr id="517" name="Text Box 514"/>
          <p:cNvSpPr txBox="1">
            <a:spLocks noChangeArrowheads="1"/>
          </p:cNvSpPr>
          <p:nvPr/>
        </p:nvSpPr>
        <p:spPr bwMode="auto">
          <a:xfrm>
            <a:off x="2933700" y="60325"/>
            <a:ext cx="3543300" cy="701675"/>
          </a:xfrm>
          <a:prstGeom prst="rect">
            <a:avLst/>
          </a:prstGeom>
          <a:noFill/>
          <a:ln w="9525" algn="ctr">
            <a:noFill/>
            <a:miter lim="800000"/>
            <a:headEnd/>
            <a:tailEnd/>
          </a:ln>
          <a:effectLst/>
        </p:spPr>
        <p:txBody>
          <a:bodyPr wrap="none">
            <a:spAutoFit/>
          </a:bodyPr>
          <a:lstStyle/>
          <a:p>
            <a:r>
              <a:rPr lang="en-US" sz="4000" u="sng" dirty="0">
                <a:solidFill>
                  <a:schemeClr val="bg1"/>
                </a:solidFill>
              </a:rPr>
              <a:t>Time Evolution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24226</TotalTime>
  <Words>1401</Words>
  <Application>Microsoft Office PowerPoint</Application>
  <PresentationFormat>On-screen Show (4:3)</PresentationFormat>
  <Paragraphs>307</Paragraphs>
  <Slides>47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Office Theme</vt:lpstr>
      <vt:lpstr>Equation</vt:lpstr>
      <vt:lpstr>Slide 1</vt:lpstr>
      <vt:lpstr>Slide 2</vt:lpstr>
      <vt:lpstr>Slide 3</vt:lpstr>
      <vt:lpstr>Slide 4</vt:lpstr>
      <vt:lpstr>Slide 5</vt:lpstr>
      <vt:lpstr>Slide 6</vt:lpstr>
      <vt:lpstr>Slide 7</vt:lpstr>
      <vt:lpstr>Slide 8</vt:lpstr>
      <vt:lpstr>Slide 9</vt:lpstr>
      <vt:lpstr>Non-Central A+A Geometry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nagle</cp:lastModifiedBy>
  <cp:revision>263</cp:revision>
  <dcterms:created xsi:type="dcterms:W3CDTF">2011-04-24T10:36:49Z</dcterms:created>
  <dcterms:modified xsi:type="dcterms:W3CDTF">2014-04-19T03:46:07Z</dcterms:modified>
</cp:coreProperties>
</file>