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455" r:id="rId2"/>
    <p:sldId id="471" r:id="rId3"/>
    <p:sldId id="352" r:id="rId4"/>
    <p:sldId id="353" r:id="rId5"/>
    <p:sldId id="354" r:id="rId6"/>
    <p:sldId id="362" r:id="rId7"/>
    <p:sldId id="334" r:id="rId8"/>
    <p:sldId id="371" r:id="rId9"/>
    <p:sldId id="373" r:id="rId10"/>
    <p:sldId id="372" r:id="rId11"/>
    <p:sldId id="376" r:id="rId12"/>
    <p:sldId id="377" r:id="rId13"/>
    <p:sldId id="419" r:id="rId14"/>
    <p:sldId id="393" r:id="rId15"/>
    <p:sldId id="394" r:id="rId16"/>
    <p:sldId id="282" r:id="rId17"/>
    <p:sldId id="391" r:id="rId18"/>
    <p:sldId id="380" r:id="rId19"/>
    <p:sldId id="384" r:id="rId20"/>
    <p:sldId id="370" r:id="rId21"/>
    <p:sldId id="383" r:id="rId22"/>
    <p:sldId id="454" r:id="rId23"/>
    <p:sldId id="382" r:id="rId24"/>
    <p:sldId id="450" r:id="rId25"/>
    <p:sldId id="452" r:id="rId26"/>
    <p:sldId id="453" r:id="rId27"/>
    <p:sldId id="361" r:id="rId28"/>
    <p:sldId id="396" r:id="rId29"/>
    <p:sldId id="368" r:id="rId30"/>
    <p:sldId id="398" r:id="rId31"/>
    <p:sldId id="463" r:id="rId32"/>
    <p:sldId id="472" r:id="rId33"/>
    <p:sldId id="401" r:id="rId34"/>
    <p:sldId id="426" r:id="rId35"/>
    <p:sldId id="459" r:id="rId36"/>
    <p:sldId id="464" r:id="rId37"/>
    <p:sldId id="465" r:id="rId38"/>
    <p:sldId id="410" r:id="rId39"/>
    <p:sldId id="402" r:id="rId40"/>
    <p:sldId id="458" r:id="rId41"/>
    <p:sldId id="385" r:id="rId42"/>
    <p:sldId id="438" r:id="rId43"/>
    <p:sldId id="457" r:id="rId44"/>
    <p:sldId id="431" r:id="rId45"/>
    <p:sldId id="430" r:id="rId46"/>
    <p:sldId id="425" r:id="rId47"/>
    <p:sldId id="439" r:id="rId48"/>
    <p:sldId id="456" r:id="rId49"/>
    <p:sldId id="437" r:id="rId50"/>
    <p:sldId id="473" r:id="rId51"/>
    <p:sldId id="441" r:id="rId52"/>
    <p:sldId id="475" r:id="rId53"/>
    <p:sldId id="444" r:id="rId54"/>
    <p:sldId id="44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63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4" autoAdjust="0"/>
    <p:restoredTop sz="94624" autoAdjust="0"/>
  </p:normalViewPr>
  <p:slideViewPr>
    <p:cSldViewPr>
      <p:cViewPr varScale="1">
        <p:scale>
          <a:sx n="73" d="100"/>
          <a:sy n="73" d="100"/>
        </p:scale>
        <p:origin x="-1920" y="-102"/>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sorterViewPr>
    <p:cViewPr>
      <p:scale>
        <a:sx n="66" d="100"/>
        <a:sy n="66" d="100"/>
      </p:scale>
      <p:origin x="0" y="4578"/>
    </p:cViewPr>
  </p:sorter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9448E-5B2B-43FD-A5FC-1886621C0850}" type="datetimeFigureOut">
              <a:rPr lang="en-US" smtClean="0"/>
              <a:pPr/>
              <a:t>8/20/2014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D1C90-B652-49DC-843A-4B19CEDFE6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TextBox 9"/>
          <p:cNvSpPr txBox="1"/>
          <p:nvPr userDrawn="1"/>
        </p:nvSpPr>
        <p:spPr>
          <a:xfrm>
            <a:off x="0" y="6477000"/>
            <a:ext cx="7132658" cy="369332"/>
          </a:xfrm>
          <a:prstGeom prst="rect">
            <a:avLst/>
          </a:prstGeom>
          <a:noFill/>
        </p:spPr>
        <p:txBody>
          <a:bodyPr wrap="none" rtlCol="0">
            <a:spAutoFit/>
          </a:bodyPr>
          <a:lstStyle/>
          <a:p>
            <a:r>
              <a:rPr lang="en-US" dirty="0" err="1" smtClean="0"/>
              <a:t>sPHENIX</a:t>
            </a:r>
            <a:r>
              <a:rPr lang="en-US" dirty="0" smtClean="0"/>
              <a:t> Director’s Review                             June 10, 2014                               </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7FE0F-8151-4A21-9F4C-444DF1008B9C}" type="datetime1">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45CF7-56BB-4D81-B350-829E536D3481}" type="datetime1">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a:solidFill>
            <a:schemeClr val="bg2">
              <a:lumMod val="25000"/>
            </a:schemeClr>
          </a:solidFill>
        </p:spPr>
        <p:txBody>
          <a:bodyPr>
            <a:noAutofit/>
          </a:bodyPr>
          <a:lstStyle>
            <a:lvl1pPr>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990B7-B1B5-446F-89DD-D538C4F6C68B}" type="datetime1">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34FDF-ABE5-4C37-9B53-D57FA6887ED9}" type="datetime1">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764CC8-3054-432D-AE7E-2EE16FD58CC2}" type="datetime1">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9A65CA-4A57-42E0-8A20-C7390DC070A6}" type="datetime1">
              <a:rPr lang="en-US" smtClean="0"/>
              <a:pPr/>
              <a:t>8/20/2014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DBA00C-DB69-457F-AE1D-30DC447E5BAC}" type="datetime1">
              <a:rPr lang="en-US" smtClean="0"/>
              <a:pPr/>
              <a:t>8/20/2014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9A190-6AFC-442A-BD13-59B4CCC7E778}" type="datetime1">
              <a:rPr lang="en-US" smtClean="0"/>
              <a:pPr/>
              <a:t>8/20/2014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87006-F97B-4E3C-8BCA-F0955D2B5468}" type="datetime1">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DAC8B-C647-4090-8E1F-C829E38474BC}" type="datetime1">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09600"/>
          </a:xfrm>
          <a:prstGeom prst="rect">
            <a:avLst/>
          </a:prstGeom>
          <a:solidFill>
            <a:schemeClr val="tx1">
              <a:lumMod val="85000"/>
              <a:lumOff val="15000"/>
            </a:schemeClr>
          </a:solid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525DF-0661-4E49-9070-7C0E8CB4E5B2}" type="datetime1">
              <a:rPr lang="en-US" smtClean="0"/>
              <a:pPr/>
              <a:t>8/20/2014</a:t>
            </a:fld>
            <a:endParaRPr lang="en-US" dirty="0"/>
          </a:p>
        </p:txBody>
      </p:sp>
      <p:sp>
        <p:nvSpPr>
          <p:cNvPr id="5" name="Footer Placeholder 4"/>
          <p:cNvSpPr>
            <a:spLocks noGrp="1"/>
          </p:cNvSpPr>
          <p:nvPr>
            <p:ph type="ftr" sz="quarter" idx="3"/>
          </p:nvPr>
        </p:nvSpPr>
        <p:spPr>
          <a:xfrm>
            <a:off x="3124200" y="6477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97ED8-C353-4ECF-B1C2-D4A41D5022B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2.tiff"/><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Probing </a:t>
            </a:r>
            <a:endParaRPr lang="en-US" dirty="0"/>
          </a:p>
        </p:txBody>
      </p:sp>
      <p:pic>
        <p:nvPicPr>
          <p:cNvPr id="6" name="Picture 4" descr="http://voiceofdetroit.net/wp-content/uploads/2012/09/belle-isle-aerial-view.jpg"/>
          <p:cNvPicPr>
            <a:picLocks noChangeAspect="1" noChangeArrowheads="1"/>
          </p:cNvPicPr>
          <p:nvPr/>
        </p:nvPicPr>
        <p:blipFill>
          <a:blip r:embed="rId2" cstate="print"/>
          <a:srcRect/>
          <a:stretch>
            <a:fillRect/>
          </a:stretch>
        </p:blipFill>
        <p:spPr bwMode="auto">
          <a:xfrm>
            <a:off x="4495800" y="4724400"/>
            <a:ext cx="4648200" cy="2133600"/>
          </a:xfrm>
          <a:prstGeom prst="rect">
            <a:avLst/>
          </a:prstGeom>
          <a:noFill/>
          <a:ln>
            <a:solidFill>
              <a:schemeClr val="tx1"/>
            </a:solidFill>
          </a:ln>
        </p:spPr>
      </p:pic>
      <p:sp>
        <p:nvSpPr>
          <p:cNvPr id="4" name="Slide Number Placeholder 3"/>
          <p:cNvSpPr>
            <a:spLocks noGrp="1"/>
          </p:cNvSpPr>
          <p:nvPr>
            <p:ph type="sldNum" sz="quarter" idx="12"/>
          </p:nvPr>
        </p:nvSpPr>
        <p:spPr/>
        <p:txBody>
          <a:bodyPr/>
          <a:lstStyle/>
          <a:p>
            <a:fld id="{29097ED8-C353-4ECF-B1C2-D4A41D5022BE}" type="slidenum">
              <a:rPr lang="en-US" smtClean="0"/>
              <a:pPr/>
              <a:t>1</a:t>
            </a:fld>
            <a:endParaRPr lang="en-US"/>
          </a:p>
        </p:txBody>
      </p:sp>
      <p:pic>
        <p:nvPicPr>
          <p:cNvPr id="5" name="Picture 2" descr="http://rhig.physics.wayne.edu/JetMeeting/images/Jet.jpg"/>
          <p:cNvPicPr>
            <a:picLocks noChangeAspect="1" noChangeArrowheads="1"/>
          </p:cNvPicPr>
          <p:nvPr/>
        </p:nvPicPr>
        <p:blipFill>
          <a:blip r:embed="rId3" cstate="print"/>
          <a:srcRect/>
          <a:stretch>
            <a:fillRect/>
          </a:stretch>
        </p:blipFill>
        <p:spPr bwMode="auto">
          <a:xfrm>
            <a:off x="0" y="4730861"/>
            <a:ext cx="4648199" cy="2127139"/>
          </a:xfrm>
          <a:prstGeom prst="rect">
            <a:avLst/>
          </a:prstGeom>
          <a:noFill/>
        </p:spPr>
      </p:pic>
      <p:sp>
        <p:nvSpPr>
          <p:cNvPr id="2" name="Title 1"/>
          <p:cNvSpPr>
            <a:spLocks noGrp="1"/>
          </p:cNvSpPr>
          <p:nvPr>
            <p:ph type="title"/>
          </p:nvPr>
        </p:nvSpPr>
        <p:spPr/>
        <p:txBody>
          <a:bodyPr/>
          <a:lstStyle/>
          <a:p>
            <a:r>
              <a:rPr lang="en-US" dirty="0" smtClean="0"/>
              <a:t>Answering the How and Why of the QGP</a:t>
            </a:r>
            <a:endParaRPr lang="en-US" dirty="0"/>
          </a:p>
        </p:txBody>
      </p:sp>
      <p:pic>
        <p:nvPicPr>
          <p:cNvPr id="11" name="Picture 10" descr="slows2.jpg"/>
          <p:cNvPicPr>
            <a:picLocks noChangeAspect="1"/>
          </p:cNvPicPr>
          <p:nvPr/>
        </p:nvPicPr>
        <p:blipFill>
          <a:blip r:embed="rId4" cstate="print"/>
          <a:stretch>
            <a:fillRect/>
          </a:stretch>
        </p:blipFill>
        <p:spPr>
          <a:xfrm>
            <a:off x="2279715" y="838200"/>
            <a:ext cx="4883085" cy="3657600"/>
          </a:xfrm>
          <a:prstGeom prst="rect">
            <a:avLst/>
          </a:prstGeom>
        </p:spPr>
      </p:pic>
      <p:sp>
        <p:nvSpPr>
          <p:cNvPr id="12" name="TextBox 11"/>
          <p:cNvSpPr txBox="1"/>
          <p:nvPr/>
        </p:nvSpPr>
        <p:spPr>
          <a:xfrm rot="320152">
            <a:off x="5190829" y="2987138"/>
            <a:ext cx="766172" cy="369332"/>
          </a:xfrm>
          <a:prstGeom prst="rect">
            <a:avLst/>
          </a:prstGeom>
          <a:noFill/>
        </p:spPr>
        <p:txBody>
          <a:bodyPr wrap="none" rtlCol="0">
            <a:spAutoFit/>
          </a:bodyPr>
          <a:lstStyle/>
          <a:p>
            <a:r>
              <a:rPr lang="en-US" b="1" dirty="0" smtClean="0"/>
              <a:t>ATLAS</a:t>
            </a:r>
            <a:endParaRPr lang="en-US" b="1" dirty="0"/>
          </a:p>
        </p:txBody>
      </p:sp>
      <p:sp>
        <p:nvSpPr>
          <p:cNvPr id="13" name="TextBox 12"/>
          <p:cNvSpPr txBox="1"/>
          <p:nvPr/>
        </p:nvSpPr>
        <p:spPr>
          <a:xfrm rot="21116905">
            <a:off x="3823953" y="3176035"/>
            <a:ext cx="617477" cy="369332"/>
          </a:xfrm>
          <a:prstGeom prst="rect">
            <a:avLst/>
          </a:prstGeom>
          <a:noFill/>
        </p:spPr>
        <p:txBody>
          <a:bodyPr wrap="none" rtlCol="0">
            <a:spAutoFit/>
          </a:bodyPr>
          <a:lstStyle/>
          <a:p>
            <a:r>
              <a:rPr lang="en-US" b="1" dirty="0" smtClean="0"/>
              <a:t>CMS</a:t>
            </a:r>
            <a:endParaRPr lang="en-US" b="1" dirty="0"/>
          </a:p>
        </p:txBody>
      </p:sp>
      <p:sp>
        <p:nvSpPr>
          <p:cNvPr id="14" name="TextBox 13"/>
          <p:cNvSpPr txBox="1"/>
          <p:nvPr/>
        </p:nvSpPr>
        <p:spPr>
          <a:xfrm rot="560920">
            <a:off x="6297004" y="3085006"/>
            <a:ext cx="656398" cy="369332"/>
          </a:xfrm>
          <a:prstGeom prst="rect">
            <a:avLst/>
          </a:prstGeom>
          <a:noFill/>
        </p:spPr>
        <p:txBody>
          <a:bodyPr wrap="none" rtlCol="0">
            <a:spAutoFit/>
          </a:bodyPr>
          <a:lstStyle/>
          <a:p>
            <a:r>
              <a:rPr lang="en-US" b="1" dirty="0" smtClean="0"/>
              <a:t>STAR</a:t>
            </a:r>
            <a:endParaRPr lang="en-US" b="1" dirty="0"/>
          </a:p>
        </p:txBody>
      </p:sp>
      <p:sp>
        <p:nvSpPr>
          <p:cNvPr id="15" name="TextBox 14"/>
          <p:cNvSpPr txBox="1"/>
          <p:nvPr/>
        </p:nvSpPr>
        <p:spPr>
          <a:xfrm>
            <a:off x="4413316" y="2946459"/>
            <a:ext cx="716863" cy="369332"/>
          </a:xfrm>
          <a:prstGeom prst="rect">
            <a:avLst/>
          </a:prstGeom>
          <a:noFill/>
        </p:spPr>
        <p:txBody>
          <a:bodyPr wrap="none" rtlCol="0">
            <a:spAutoFit/>
          </a:bodyPr>
          <a:lstStyle/>
          <a:p>
            <a:r>
              <a:rPr lang="en-US" b="1" dirty="0" smtClean="0"/>
              <a:t>ALICE</a:t>
            </a:r>
            <a:endParaRPr lang="en-US" b="1" dirty="0"/>
          </a:p>
        </p:txBody>
      </p:sp>
      <p:sp>
        <p:nvSpPr>
          <p:cNvPr id="16" name="TextBox 15"/>
          <p:cNvSpPr txBox="1"/>
          <p:nvPr/>
        </p:nvSpPr>
        <p:spPr>
          <a:xfrm rot="20629828">
            <a:off x="2610274" y="3537695"/>
            <a:ext cx="997389" cy="369332"/>
          </a:xfrm>
          <a:prstGeom prst="rect">
            <a:avLst/>
          </a:prstGeom>
          <a:noFill/>
        </p:spPr>
        <p:txBody>
          <a:bodyPr wrap="none" rtlCol="0">
            <a:spAutoFit/>
          </a:bodyPr>
          <a:lstStyle/>
          <a:p>
            <a:r>
              <a:rPr lang="en-US" b="1" dirty="0" err="1" smtClean="0"/>
              <a:t>sPHENIX</a:t>
            </a:r>
            <a:endParaRPr lang="en-US" b="1" dirty="0"/>
          </a:p>
        </p:txBody>
      </p:sp>
      <p:sp>
        <p:nvSpPr>
          <p:cNvPr id="10" name="TextBox 9"/>
          <p:cNvSpPr txBox="1"/>
          <p:nvPr/>
        </p:nvSpPr>
        <p:spPr>
          <a:xfrm>
            <a:off x="2354451" y="762000"/>
            <a:ext cx="3512949" cy="954107"/>
          </a:xfrm>
          <a:prstGeom prst="rect">
            <a:avLst/>
          </a:prstGeom>
          <a:noFill/>
        </p:spPr>
        <p:txBody>
          <a:bodyPr wrap="none" rtlCol="0">
            <a:spAutoFit/>
          </a:bodyPr>
          <a:lstStyle/>
          <a:p>
            <a:r>
              <a:rPr lang="en-US" sz="2800" b="1" dirty="0" smtClean="0"/>
              <a:t>Jamie Nagle</a:t>
            </a:r>
          </a:p>
          <a:p>
            <a:r>
              <a:rPr lang="en-US" sz="2800" b="1" dirty="0" smtClean="0"/>
              <a:t>University of Colorado</a:t>
            </a:r>
            <a:endParaRPr lang="en-US" sz="2800" b="1" dirty="0"/>
          </a:p>
        </p:txBody>
      </p:sp>
      <p:sp>
        <p:nvSpPr>
          <p:cNvPr id="17" name="TextBox 16"/>
          <p:cNvSpPr txBox="1"/>
          <p:nvPr/>
        </p:nvSpPr>
        <p:spPr>
          <a:xfrm>
            <a:off x="7391400" y="1524000"/>
            <a:ext cx="1524000" cy="2246769"/>
          </a:xfrm>
          <a:prstGeom prst="rect">
            <a:avLst/>
          </a:prstGeom>
          <a:noFill/>
        </p:spPr>
        <p:txBody>
          <a:bodyPr wrap="square" rtlCol="0">
            <a:spAutoFit/>
          </a:bodyPr>
          <a:lstStyle/>
          <a:p>
            <a:pPr algn="ctr"/>
            <a:r>
              <a:rPr lang="en-US" sz="2800" dirty="0" smtClean="0">
                <a:solidFill>
                  <a:schemeClr val="bg1"/>
                </a:solidFill>
              </a:rPr>
              <a:t>Probing the QGP Across Length Scales</a:t>
            </a:r>
            <a:endParaRPr lang="en-US" sz="2800" dirty="0">
              <a:solidFill>
                <a:schemeClr val="bg1"/>
              </a:solidFill>
            </a:endParaRPr>
          </a:p>
        </p:txBody>
      </p:sp>
      <p:sp>
        <p:nvSpPr>
          <p:cNvPr id="18" name="TextBox 17"/>
          <p:cNvSpPr txBox="1"/>
          <p:nvPr/>
        </p:nvSpPr>
        <p:spPr>
          <a:xfrm>
            <a:off x="381000" y="1524000"/>
            <a:ext cx="1524000" cy="2246769"/>
          </a:xfrm>
          <a:prstGeom prst="rect">
            <a:avLst/>
          </a:prstGeom>
          <a:noFill/>
        </p:spPr>
        <p:txBody>
          <a:bodyPr wrap="square" rtlCol="0">
            <a:spAutoFit/>
          </a:bodyPr>
          <a:lstStyle/>
          <a:p>
            <a:pPr algn="ctr"/>
            <a:r>
              <a:rPr lang="en-US" sz="2800" dirty="0" smtClean="0">
                <a:solidFill>
                  <a:schemeClr val="bg1"/>
                </a:solidFill>
              </a:rPr>
              <a:t>Probing the BBQ Across </a:t>
            </a:r>
          </a:p>
          <a:p>
            <a:pPr algn="ctr"/>
            <a:r>
              <a:rPr lang="en-US" sz="2800" dirty="0" smtClean="0">
                <a:solidFill>
                  <a:schemeClr val="bg1"/>
                </a:solidFill>
              </a:rPr>
              <a:t>Taste Scales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of Stronger Coupling at RHIC</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10</a:t>
            </a:fld>
            <a:endParaRPr lang="en-US"/>
          </a:p>
        </p:txBody>
      </p:sp>
      <p:grpSp>
        <p:nvGrpSpPr>
          <p:cNvPr id="5" name="Group 4"/>
          <p:cNvGrpSpPr/>
          <p:nvPr/>
        </p:nvGrpSpPr>
        <p:grpSpPr>
          <a:xfrm>
            <a:off x="228600" y="990600"/>
            <a:ext cx="5257800" cy="5410200"/>
            <a:chOff x="3733800" y="609600"/>
            <a:chExt cx="5410200" cy="5562600"/>
          </a:xfrm>
        </p:grpSpPr>
        <p:sp>
          <p:nvSpPr>
            <p:cNvPr id="6" name="Rectangle 5"/>
            <p:cNvSpPr/>
            <p:nvPr/>
          </p:nvSpPr>
          <p:spPr>
            <a:xfrm>
              <a:off x="3733800" y="609600"/>
              <a:ext cx="5410200" cy="556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6"/>
            <p:cNvGrpSpPr>
              <a:grpSpLocks noChangeAspect="1"/>
            </p:cNvGrpSpPr>
            <p:nvPr/>
          </p:nvGrpSpPr>
          <p:grpSpPr bwMode="auto">
            <a:xfrm>
              <a:off x="3886200" y="762006"/>
              <a:ext cx="5105400" cy="5362473"/>
              <a:chOff x="5410200" y="1016000"/>
              <a:chExt cx="3374164" cy="3543300"/>
            </a:xfrm>
          </p:grpSpPr>
          <p:pic>
            <p:nvPicPr>
              <p:cNvPr id="8" name="Picture 9"/>
              <p:cNvPicPr>
                <a:picLocks noChangeAspect="1"/>
              </p:cNvPicPr>
              <p:nvPr/>
            </p:nvPicPr>
            <p:blipFill>
              <a:blip r:embed="rId2" cstate="print"/>
              <a:srcRect l="2129" t="15958" r="4256"/>
              <a:stretch>
                <a:fillRect/>
              </a:stretch>
            </p:blipFill>
            <p:spPr bwMode="auto">
              <a:xfrm>
                <a:off x="5410200" y="1143000"/>
                <a:ext cx="3352800" cy="2006600"/>
              </a:xfrm>
              <a:prstGeom prst="rect">
                <a:avLst/>
              </a:prstGeom>
              <a:noFill/>
              <a:ln w="9525">
                <a:noFill/>
                <a:miter lim="800000"/>
                <a:headEnd/>
                <a:tailEnd/>
              </a:ln>
            </p:spPr>
          </p:pic>
          <p:grpSp>
            <p:nvGrpSpPr>
              <p:cNvPr id="9" name="Group 23"/>
              <p:cNvGrpSpPr>
                <a:grpSpLocks noChangeAspect="1"/>
              </p:cNvGrpSpPr>
              <p:nvPr/>
            </p:nvGrpSpPr>
            <p:grpSpPr bwMode="auto">
              <a:xfrm>
                <a:off x="5421185" y="2628900"/>
                <a:ext cx="3363179" cy="1930400"/>
                <a:chOff x="228600" y="1203991"/>
                <a:chExt cx="3633398" cy="2085309"/>
              </a:xfrm>
            </p:grpSpPr>
            <p:pic>
              <p:nvPicPr>
                <p:cNvPr id="13" name="Picture 19"/>
                <p:cNvPicPr>
                  <a:picLocks noChangeAspect="1"/>
                </p:cNvPicPr>
                <p:nvPr/>
              </p:nvPicPr>
              <p:blipFill>
                <a:blip r:embed="rId3" cstate="print"/>
                <a:srcRect l="426" t="2881" b="54668"/>
                <a:stretch>
                  <a:fillRect/>
                </a:stretch>
              </p:blipFill>
              <p:spPr bwMode="auto">
                <a:xfrm>
                  <a:off x="230453" y="1203991"/>
                  <a:ext cx="3631545" cy="1626433"/>
                </a:xfrm>
                <a:prstGeom prst="rect">
                  <a:avLst/>
                </a:prstGeom>
                <a:noFill/>
                <a:ln w="9525">
                  <a:noFill/>
                  <a:miter lim="800000"/>
                  <a:headEnd/>
                  <a:tailEnd/>
                </a:ln>
              </p:spPr>
            </p:pic>
            <p:pic>
              <p:nvPicPr>
                <p:cNvPr id="14" name="Picture 20"/>
                <p:cNvPicPr>
                  <a:picLocks noChangeAspect="1"/>
                </p:cNvPicPr>
                <p:nvPr/>
              </p:nvPicPr>
              <p:blipFill>
                <a:blip r:embed="rId3" cstate="print"/>
                <a:srcRect t="86333"/>
                <a:stretch>
                  <a:fillRect/>
                </a:stretch>
              </p:blipFill>
              <p:spPr bwMode="auto">
                <a:xfrm>
                  <a:off x="228600" y="2768600"/>
                  <a:ext cx="3626911" cy="520700"/>
                </a:xfrm>
                <a:prstGeom prst="rect">
                  <a:avLst/>
                </a:prstGeom>
                <a:noFill/>
                <a:ln w="9525">
                  <a:noFill/>
                  <a:miter lim="800000"/>
                  <a:headEnd/>
                  <a:tailEnd/>
                </a:ln>
              </p:spPr>
            </p:pic>
          </p:grpSp>
          <p:pic>
            <p:nvPicPr>
              <p:cNvPr id="10" name="Picture 13"/>
              <p:cNvPicPr>
                <a:picLocks noChangeAspect="1"/>
              </p:cNvPicPr>
              <p:nvPr/>
            </p:nvPicPr>
            <p:blipFill>
              <a:blip r:embed="rId2" cstate="print"/>
              <a:srcRect l="24467" t="5319" r="56738" b="55319"/>
              <a:stretch>
                <a:fillRect/>
              </a:stretch>
            </p:blipFill>
            <p:spPr bwMode="auto">
              <a:xfrm>
                <a:off x="6210300" y="1130300"/>
                <a:ext cx="673100" cy="939800"/>
              </a:xfrm>
              <a:prstGeom prst="rect">
                <a:avLst/>
              </a:prstGeom>
              <a:noFill/>
              <a:ln w="9525">
                <a:noFill/>
                <a:miter lim="800000"/>
                <a:headEnd/>
                <a:tailEnd/>
              </a:ln>
            </p:spPr>
          </p:pic>
          <p:pic>
            <p:nvPicPr>
              <p:cNvPr id="11" name="Picture 14"/>
              <p:cNvPicPr>
                <a:picLocks noChangeAspect="1"/>
              </p:cNvPicPr>
              <p:nvPr/>
            </p:nvPicPr>
            <p:blipFill>
              <a:blip r:embed="rId2" cstate="print"/>
              <a:srcRect l="42554" t="6915" r="23050" b="76596"/>
              <a:stretch>
                <a:fillRect/>
              </a:stretch>
            </p:blipFill>
            <p:spPr bwMode="auto">
              <a:xfrm>
                <a:off x="6858000" y="1143000"/>
                <a:ext cx="1231900" cy="393700"/>
              </a:xfrm>
              <a:prstGeom prst="rect">
                <a:avLst/>
              </a:prstGeom>
              <a:noFill/>
              <a:ln w="9525">
                <a:noFill/>
                <a:miter lim="800000"/>
                <a:headEnd/>
                <a:tailEnd/>
              </a:ln>
            </p:spPr>
          </p:pic>
          <p:pic>
            <p:nvPicPr>
              <p:cNvPr id="12" name="Picture 15"/>
              <p:cNvPicPr>
                <a:picLocks noChangeAspect="1"/>
              </p:cNvPicPr>
              <p:nvPr/>
            </p:nvPicPr>
            <p:blipFill>
              <a:blip r:embed="rId2" cstate="print"/>
              <a:srcRect l="21986" t="1064" r="6383" b="92554"/>
              <a:stretch>
                <a:fillRect/>
              </a:stretch>
            </p:blipFill>
            <p:spPr bwMode="auto">
              <a:xfrm>
                <a:off x="6121400" y="1016000"/>
                <a:ext cx="2565400" cy="152400"/>
              </a:xfrm>
              <a:prstGeom prst="rect">
                <a:avLst/>
              </a:prstGeom>
              <a:noFill/>
              <a:ln w="9525">
                <a:noFill/>
                <a:miter lim="800000"/>
                <a:headEnd/>
                <a:tailEnd/>
              </a:ln>
            </p:spPr>
          </p:pic>
        </p:grpSp>
      </p:grpSp>
      <p:sp>
        <p:nvSpPr>
          <p:cNvPr id="15" name="TextBox 14"/>
          <p:cNvSpPr txBox="1"/>
          <p:nvPr/>
        </p:nvSpPr>
        <p:spPr>
          <a:xfrm>
            <a:off x="2672706" y="6138446"/>
            <a:ext cx="2889894" cy="338554"/>
          </a:xfrm>
          <a:prstGeom prst="rect">
            <a:avLst/>
          </a:prstGeom>
          <a:noFill/>
        </p:spPr>
        <p:txBody>
          <a:bodyPr wrap="none" rtlCol="0">
            <a:spAutoFit/>
          </a:bodyPr>
          <a:lstStyle/>
          <a:p>
            <a:r>
              <a:rPr lang="en-US" sz="1600" dirty="0" smtClean="0"/>
              <a:t>Calculation from </a:t>
            </a:r>
            <a:r>
              <a:rPr lang="en-US" sz="1600" dirty="0" err="1" smtClean="0"/>
              <a:t>Bjoern</a:t>
            </a:r>
            <a:r>
              <a:rPr lang="en-US" sz="1600" dirty="0" smtClean="0"/>
              <a:t> </a:t>
            </a:r>
            <a:r>
              <a:rPr lang="en-US" sz="1600" dirty="0" err="1" smtClean="0"/>
              <a:t>Schenke</a:t>
            </a:r>
            <a:endParaRPr lang="en-US" sz="1600" dirty="0" smtClean="0"/>
          </a:p>
        </p:txBody>
      </p:sp>
      <p:sp>
        <p:nvSpPr>
          <p:cNvPr id="16" name="TextBox 15"/>
          <p:cNvSpPr txBox="1"/>
          <p:nvPr/>
        </p:nvSpPr>
        <p:spPr>
          <a:xfrm>
            <a:off x="5867400" y="1263908"/>
            <a:ext cx="2895600" cy="4832092"/>
          </a:xfrm>
          <a:prstGeom prst="rect">
            <a:avLst/>
          </a:prstGeom>
          <a:noFill/>
        </p:spPr>
        <p:txBody>
          <a:bodyPr wrap="square" rtlCol="0">
            <a:spAutoFit/>
          </a:bodyPr>
          <a:lstStyle/>
          <a:p>
            <a:pPr algn="ctr"/>
            <a:r>
              <a:rPr lang="en-US" sz="2800" dirty="0" smtClean="0"/>
              <a:t>There are indications that the QGP is most strongly coupled as created at RHIC</a:t>
            </a:r>
          </a:p>
          <a:p>
            <a:pPr algn="ctr"/>
            <a:endParaRPr lang="en-US" sz="2800" dirty="0" smtClean="0"/>
          </a:p>
          <a:p>
            <a:pPr algn="ctr"/>
            <a:r>
              <a:rPr lang="en-US" sz="2800" dirty="0" smtClean="0"/>
              <a:t>What are the underlying changes in QGP properties near the transition?</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Super-Strong Coupling near </a:t>
            </a:r>
            <a:r>
              <a:rPr lang="en-US" dirty="0" err="1" smtClean="0"/>
              <a:t>T</a:t>
            </a:r>
            <a:r>
              <a:rPr lang="en-US" baseline="-25000" dirty="0" err="1" smtClean="0"/>
              <a:t>c</a:t>
            </a:r>
            <a:r>
              <a:rPr lang="en-US" dirty="0" smtClean="0"/>
              <a:t>?</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11</a:t>
            </a:fld>
            <a:endParaRPr lang="en-US"/>
          </a:p>
        </p:txBody>
      </p:sp>
      <p:sp>
        <p:nvSpPr>
          <p:cNvPr id="5" name="TextBox 4"/>
          <p:cNvSpPr txBox="1"/>
          <p:nvPr/>
        </p:nvSpPr>
        <p:spPr>
          <a:xfrm>
            <a:off x="304800" y="878265"/>
            <a:ext cx="4800601" cy="1508105"/>
          </a:xfrm>
          <a:prstGeom prst="rect">
            <a:avLst/>
          </a:prstGeom>
          <a:solidFill>
            <a:schemeClr val="bg1"/>
          </a:solidFill>
        </p:spPr>
        <p:txBody>
          <a:bodyPr wrap="square" rtlCol="0">
            <a:spAutoFit/>
          </a:bodyPr>
          <a:lstStyle/>
          <a:p>
            <a:pPr algn="ctr"/>
            <a:r>
              <a:rPr lang="en-US" sz="2400" b="1" dirty="0" smtClean="0">
                <a:solidFill>
                  <a:schemeClr val="tx2"/>
                </a:solidFill>
              </a:rPr>
              <a:t>“Jet Quenching is a few times </a:t>
            </a:r>
            <a:r>
              <a:rPr lang="en-US" sz="2400" b="1" u="sng" dirty="0" smtClean="0">
                <a:solidFill>
                  <a:schemeClr val="tx2"/>
                </a:solidFill>
              </a:rPr>
              <a:t>stronger</a:t>
            </a:r>
            <a:r>
              <a:rPr lang="en-US" sz="2400" b="1" dirty="0" smtClean="0">
                <a:solidFill>
                  <a:schemeClr val="tx2"/>
                </a:solidFill>
              </a:rPr>
              <a:t> near </a:t>
            </a:r>
            <a:r>
              <a:rPr lang="en-US" sz="2400" b="1" dirty="0" err="1" smtClean="0">
                <a:solidFill>
                  <a:schemeClr val="tx2"/>
                </a:solidFill>
              </a:rPr>
              <a:t>T</a:t>
            </a:r>
            <a:r>
              <a:rPr lang="en-US" sz="2400" b="1" baseline="-25000" dirty="0" err="1" smtClean="0">
                <a:solidFill>
                  <a:schemeClr val="tx2"/>
                </a:solidFill>
              </a:rPr>
              <a:t>c</a:t>
            </a:r>
            <a:r>
              <a:rPr lang="en-US" sz="2400" b="1" dirty="0" smtClean="0">
                <a:solidFill>
                  <a:schemeClr val="tx2"/>
                </a:solidFill>
              </a:rPr>
              <a:t> relative to the </a:t>
            </a:r>
          </a:p>
          <a:p>
            <a:pPr algn="ctr"/>
            <a:r>
              <a:rPr lang="en-US" sz="2400" b="1" dirty="0" smtClean="0">
                <a:solidFill>
                  <a:schemeClr val="tx2"/>
                </a:solidFill>
              </a:rPr>
              <a:t>QGP at T &gt; </a:t>
            </a:r>
            <a:r>
              <a:rPr lang="en-US" sz="2400" b="1" dirty="0" err="1" smtClean="0">
                <a:solidFill>
                  <a:schemeClr val="tx2"/>
                </a:solidFill>
              </a:rPr>
              <a:t>T</a:t>
            </a:r>
            <a:r>
              <a:rPr lang="en-US" sz="2400" b="1" baseline="-25000" dirty="0" err="1" smtClean="0">
                <a:solidFill>
                  <a:schemeClr val="tx2"/>
                </a:solidFill>
              </a:rPr>
              <a:t>c</a:t>
            </a:r>
            <a:r>
              <a:rPr lang="en-US" sz="2400" b="1" dirty="0" smtClean="0">
                <a:solidFill>
                  <a:schemeClr val="tx2"/>
                </a:solidFill>
              </a:rPr>
              <a:t>.”</a:t>
            </a:r>
          </a:p>
          <a:p>
            <a:pPr algn="ctr"/>
            <a:r>
              <a:rPr lang="en-US" sz="2000" dirty="0" smtClean="0">
                <a:solidFill>
                  <a:schemeClr val="tx2"/>
                </a:solidFill>
              </a:rPr>
              <a:t>Liao and </a:t>
            </a:r>
            <a:r>
              <a:rPr lang="en-US" sz="2000" dirty="0" err="1" smtClean="0">
                <a:solidFill>
                  <a:schemeClr val="tx2"/>
                </a:solidFill>
              </a:rPr>
              <a:t>Shuryak</a:t>
            </a:r>
            <a:r>
              <a:rPr lang="en-US" sz="2000" dirty="0" smtClean="0">
                <a:solidFill>
                  <a:schemeClr val="tx2"/>
                </a:solidFill>
              </a:rPr>
              <a:t>, PRL (2009)</a:t>
            </a:r>
            <a:endParaRPr lang="en-US" sz="2000" dirty="0">
              <a:solidFill>
                <a:schemeClr val="tx2"/>
              </a:solidFill>
            </a:endParaRPr>
          </a:p>
        </p:txBody>
      </p:sp>
      <p:sp>
        <p:nvSpPr>
          <p:cNvPr id="6" name="TextBox 5"/>
          <p:cNvSpPr txBox="1"/>
          <p:nvPr/>
        </p:nvSpPr>
        <p:spPr>
          <a:xfrm>
            <a:off x="304800" y="2680752"/>
            <a:ext cx="4800601" cy="1138773"/>
          </a:xfrm>
          <a:prstGeom prst="rect">
            <a:avLst/>
          </a:prstGeom>
          <a:solidFill>
            <a:schemeClr val="bg1"/>
          </a:solidFill>
        </p:spPr>
        <p:txBody>
          <a:bodyPr wrap="square" rtlCol="0">
            <a:spAutoFit/>
          </a:bodyPr>
          <a:lstStyle/>
          <a:p>
            <a:pPr algn="ctr"/>
            <a:r>
              <a:rPr lang="en-US" sz="2400" b="1" dirty="0" smtClean="0">
                <a:solidFill>
                  <a:srgbClr val="7030A0"/>
                </a:solidFill>
              </a:rPr>
              <a:t>“The surprisingly transparent </a:t>
            </a:r>
            <a:r>
              <a:rPr lang="en-US" sz="2400" b="1" dirty="0" err="1" smtClean="0">
                <a:solidFill>
                  <a:srgbClr val="7030A0"/>
                </a:solidFill>
              </a:rPr>
              <a:t>sQGP</a:t>
            </a:r>
            <a:r>
              <a:rPr lang="en-US" sz="2400" b="1" dirty="0" smtClean="0">
                <a:solidFill>
                  <a:srgbClr val="7030A0"/>
                </a:solidFill>
              </a:rPr>
              <a:t> at the LHC [compared to RHIC]”</a:t>
            </a:r>
          </a:p>
          <a:p>
            <a:pPr algn="ctr"/>
            <a:r>
              <a:rPr lang="en-US" sz="2000" dirty="0" smtClean="0">
                <a:solidFill>
                  <a:srgbClr val="7030A0"/>
                </a:solidFill>
              </a:rPr>
              <a:t>Horowitz and </a:t>
            </a:r>
            <a:r>
              <a:rPr lang="en-US" sz="2000" dirty="0" err="1" smtClean="0">
                <a:solidFill>
                  <a:srgbClr val="7030A0"/>
                </a:solidFill>
              </a:rPr>
              <a:t>Gyulassy</a:t>
            </a:r>
            <a:r>
              <a:rPr lang="en-US" sz="2000" dirty="0" smtClean="0">
                <a:solidFill>
                  <a:srgbClr val="7030A0"/>
                </a:solidFill>
              </a:rPr>
              <a:t>, NPA (2011)</a:t>
            </a:r>
            <a:endParaRPr lang="en-US" sz="2000" dirty="0">
              <a:solidFill>
                <a:srgbClr val="7030A0"/>
              </a:solidFill>
            </a:endParaRPr>
          </a:p>
        </p:txBody>
      </p:sp>
      <p:pic>
        <p:nvPicPr>
          <p:cNvPr id="7" name="Picture 2"/>
          <p:cNvPicPr>
            <a:picLocks noChangeAspect="1" noChangeArrowheads="1"/>
          </p:cNvPicPr>
          <p:nvPr/>
        </p:nvPicPr>
        <p:blipFill>
          <a:blip r:embed="rId2" cstate="print"/>
          <a:srcRect b="48535"/>
          <a:stretch>
            <a:fillRect/>
          </a:stretch>
        </p:blipFill>
        <p:spPr bwMode="auto">
          <a:xfrm>
            <a:off x="304800" y="4029075"/>
            <a:ext cx="2838450" cy="2676525"/>
          </a:xfrm>
          <a:prstGeom prst="rect">
            <a:avLst/>
          </a:prstGeom>
          <a:noFill/>
          <a:ln w="9525">
            <a:noFill/>
            <a:miter lim="800000"/>
            <a:headEnd/>
            <a:tailEnd/>
          </a:ln>
        </p:spPr>
      </p:pic>
      <p:sp>
        <p:nvSpPr>
          <p:cNvPr id="8" name="TextBox 7"/>
          <p:cNvSpPr txBox="1"/>
          <p:nvPr/>
        </p:nvSpPr>
        <p:spPr>
          <a:xfrm>
            <a:off x="3733800" y="4840665"/>
            <a:ext cx="5181600" cy="1754326"/>
          </a:xfrm>
          <a:prstGeom prst="rect">
            <a:avLst/>
          </a:prstGeom>
          <a:solidFill>
            <a:schemeClr val="tx2">
              <a:lumMod val="75000"/>
            </a:schemeClr>
          </a:solidFill>
        </p:spPr>
        <p:txBody>
          <a:bodyPr wrap="square" rtlCol="0">
            <a:spAutoFit/>
          </a:bodyPr>
          <a:lstStyle/>
          <a:p>
            <a:pPr algn="ctr"/>
            <a:r>
              <a:rPr lang="en-US" sz="2800" dirty="0" smtClean="0">
                <a:solidFill>
                  <a:schemeClr val="bg1"/>
                </a:solidFill>
              </a:rPr>
              <a:t>“Large v</a:t>
            </a:r>
            <a:r>
              <a:rPr lang="en-US" sz="2800" baseline="-25000" dirty="0" smtClean="0">
                <a:solidFill>
                  <a:schemeClr val="bg1"/>
                </a:solidFill>
              </a:rPr>
              <a:t>2</a:t>
            </a:r>
            <a:r>
              <a:rPr lang="en-US" sz="2800" dirty="0" smtClean="0">
                <a:solidFill>
                  <a:schemeClr val="bg1"/>
                </a:solidFill>
              </a:rPr>
              <a:t> is striking in that it exceeds expectations of </a:t>
            </a:r>
            <a:r>
              <a:rPr lang="en-US" sz="2800" dirty="0" err="1" smtClean="0">
                <a:solidFill>
                  <a:schemeClr val="bg1"/>
                </a:solidFill>
              </a:rPr>
              <a:t>pQCD</a:t>
            </a:r>
            <a:r>
              <a:rPr lang="en-US" sz="2800" dirty="0" smtClean="0">
                <a:solidFill>
                  <a:schemeClr val="bg1"/>
                </a:solidFill>
              </a:rPr>
              <a:t> models even at 10 </a:t>
            </a:r>
            <a:r>
              <a:rPr lang="en-US" sz="2800" dirty="0" err="1" smtClean="0">
                <a:solidFill>
                  <a:schemeClr val="bg1"/>
                </a:solidFill>
              </a:rPr>
              <a:t>GeV</a:t>
            </a:r>
            <a:r>
              <a:rPr lang="en-US" sz="2800" dirty="0" smtClean="0">
                <a:solidFill>
                  <a:schemeClr val="bg1"/>
                </a:solidFill>
              </a:rPr>
              <a:t>/c.”</a:t>
            </a:r>
          </a:p>
          <a:p>
            <a:pPr algn="ctr"/>
            <a:r>
              <a:rPr lang="en-US" sz="2400" dirty="0" smtClean="0">
                <a:solidFill>
                  <a:schemeClr val="bg1"/>
                </a:solidFill>
              </a:rPr>
              <a:t>PHENIX, PRL (2010)</a:t>
            </a:r>
            <a:endParaRPr lang="en-US" sz="2400" dirty="0">
              <a:solidFill>
                <a:schemeClr val="bg1"/>
              </a:solidFill>
            </a:endParaRPr>
          </a:p>
        </p:txBody>
      </p:sp>
      <p:pic>
        <p:nvPicPr>
          <p:cNvPr id="9" name="Picture 5"/>
          <p:cNvPicPr>
            <a:picLocks noChangeAspect="1" noChangeArrowheads="1"/>
          </p:cNvPicPr>
          <p:nvPr/>
        </p:nvPicPr>
        <p:blipFill>
          <a:blip r:embed="rId3" cstate="print"/>
          <a:srcRect/>
          <a:stretch>
            <a:fillRect/>
          </a:stretch>
        </p:blipFill>
        <p:spPr bwMode="auto">
          <a:xfrm>
            <a:off x="5277852" y="923925"/>
            <a:ext cx="3561348" cy="3352800"/>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t="89560"/>
          <a:stretch>
            <a:fillRect/>
          </a:stretch>
        </p:blipFill>
        <p:spPr bwMode="auto">
          <a:xfrm>
            <a:off x="304800" y="6172200"/>
            <a:ext cx="283845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NTC = </a:t>
            </a:r>
            <a:r>
              <a:rPr lang="en-US" dirty="0" smtClean="0">
                <a:solidFill>
                  <a:srgbClr val="FF0000"/>
                </a:solidFill>
              </a:rPr>
              <a:t>N</a:t>
            </a:r>
            <a:r>
              <a:rPr lang="en-US" dirty="0" smtClean="0"/>
              <a:t>ear </a:t>
            </a:r>
            <a:r>
              <a:rPr lang="en-US" dirty="0" err="1" smtClean="0">
                <a:solidFill>
                  <a:srgbClr val="FFFF00"/>
                </a:solidFill>
              </a:rPr>
              <a:t>T</a:t>
            </a:r>
            <a:r>
              <a:rPr lang="en-US" dirty="0" err="1" smtClean="0">
                <a:solidFill>
                  <a:schemeClr val="bg2">
                    <a:lumMod val="50000"/>
                  </a:schemeClr>
                </a:solidFill>
              </a:rPr>
              <a:t>c</a:t>
            </a:r>
            <a:r>
              <a:rPr lang="en-US" dirty="0" smtClean="0"/>
              <a:t> Enhancement</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12</a:t>
            </a:fld>
            <a:endParaRPr lang="en-US"/>
          </a:p>
        </p:txBody>
      </p:sp>
      <p:sp>
        <p:nvSpPr>
          <p:cNvPr id="5" name="TextBox 4"/>
          <p:cNvSpPr txBox="1"/>
          <p:nvPr/>
        </p:nvSpPr>
        <p:spPr>
          <a:xfrm>
            <a:off x="0" y="1447800"/>
            <a:ext cx="4724400" cy="3216265"/>
          </a:xfrm>
          <a:prstGeom prst="rect">
            <a:avLst/>
          </a:prstGeom>
          <a:noFill/>
        </p:spPr>
        <p:txBody>
          <a:bodyPr wrap="square" rtlCol="0">
            <a:spAutoFit/>
          </a:bodyPr>
          <a:lstStyle/>
          <a:p>
            <a:pPr algn="ctr"/>
            <a:r>
              <a:rPr lang="en-US" sz="2400" dirty="0" smtClean="0"/>
              <a:t>Thorsten </a:t>
            </a:r>
            <a:r>
              <a:rPr lang="en-US" sz="2400" dirty="0" err="1" smtClean="0"/>
              <a:t>Renk</a:t>
            </a:r>
            <a:r>
              <a:rPr lang="en-US" sz="2400" dirty="0" smtClean="0"/>
              <a:t>: </a:t>
            </a:r>
          </a:p>
          <a:p>
            <a:pPr algn="ctr"/>
            <a:r>
              <a:rPr lang="en-US" sz="2400" dirty="0" smtClean="0"/>
              <a:t>  </a:t>
            </a:r>
          </a:p>
          <a:p>
            <a:pPr algn="ctr"/>
            <a:endParaRPr lang="en-US" sz="1100" dirty="0" smtClean="0"/>
          </a:p>
          <a:p>
            <a:pPr algn="ctr"/>
            <a:r>
              <a:rPr lang="en-US" sz="2400" dirty="0" smtClean="0">
                <a:solidFill>
                  <a:srgbClr val="002060"/>
                </a:solidFill>
              </a:rPr>
              <a:t>“Comparing weak coupling scenarios with data, NTC is favored.   An answer to this question will require a systematic picture across several different high </a:t>
            </a:r>
            <a:r>
              <a:rPr lang="en-US" sz="2400" dirty="0" err="1" smtClean="0">
                <a:solidFill>
                  <a:srgbClr val="002060"/>
                </a:solidFill>
              </a:rPr>
              <a:t>p</a:t>
            </a:r>
            <a:r>
              <a:rPr lang="en-US" sz="2400" baseline="-25000" dirty="0" err="1" smtClean="0">
                <a:solidFill>
                  <a:srgbClr val="002060"/>
                </a:solidFill>
              </a:rPr>
              <a:t>T</a:t>
            </a:r>
            <a:r>
              <a:rPr lang="en-US" sz="2400" dirty="0" smtClean="0">
                <a:solidFill>
                  <a:srgbClr val="002060"/>
                </a:solidFill>
              </a:rPr>
              <a:t> observables.”</a:t>
            </a:r>
            <a:endParaRPr lang="en-US" sz="2400" dirty="0">
              <a:solidFill>
                <a:srgbClr val="002060"/>
              </a:solidFill>
            </a:endParaRPr>
          </a:p>
        </p:txBody>
      </p:sp>
      <p:pic>
        <p:nvPicPr>
          <p:cNvPr id="118786" name="Picture 2"/>
          <p:cNvPicPr>
            <a:picLocks noChangeAspect="1" noChangeArrowheads="1"/>
          </p:cNvPicPr>
          <p:nvPr/>
        </p:nvPicPr>
        <p:blipFill>
          <a:blip r:embed="rId2" cstate="print"/>
          <a:srcRect/>
          <a:stretch>
            <a:fillRect/>
          </a:stretch>
        </p:blipFill>
        <p:spPr bwMode="auto">
          <a:xfrm>
            <a:off x="4703266" y="1219200"/>
            <a:ext cx="4412159" cy="4114800"/>
          </a:xfrm>
          <a:prstGeom prst="rect">
            <a:avLst/>
          </a:prstGeom>
          <a:noFill/>
          <a:ln w="9525">
            <a:noFill/>
            <a:miter lim="800000"/>
            <a:headEnd/>
            <a:tailEnd/>
          </a:ln>
        </p:spPr>
      </p:pic>
      <p:sp>
        <p:nvSpPr>
          <p:cNvPr id="8" name="TextBox 7"/>
          <p:cNvSpPr txBox="1"/>
          <p:nvPr/>
        </p:nvSpPr>
        <p:spPr>
          <a:xfrm>
            <a:off x="714727" y="1992868"/>
            <a:ext cx="3476273" cy="369332"/>
          </a:xfrm>
          <a:prstGeom prst="rect">
            <a:avLst/>
          </a:prstGeom>
          <a:noFill/>
        </p:spPr>
        <p:txBody>
          <a:bodyPr wrap="none" rtlCol="0">
            <a:spAutoFit/>
          </a:bodyPr>
          <a:lstStyle/>
          <a:p>
            <a:r>
              <a:rPr lang="en-US" dirty="0" smtClean="0"/>
              <a:t>http://arxiv.org/pdf/1402.5798.pdf</a:t>
            </a:r>
            <a:endParaRPr lang="en-US" dirty="0"/>
          </a:p>
        </p:txBody>
      </p:sp>
      <p:sp>
        <p:nvSpPr>
          <p:cNvPr id="9" name="TextBox 8"/>
          <p:cNvSpPr txBox="1"/>
          <p:nvPr/>
        </p:nvSpPr>
        <p:spPr>
          <a:xfrm>
            <a:off x="2057400" y="5786735"/>
            <a:ext cx="4797339" cy="461665"/>
          </a:xfrm>
          <a:prstGeom prst="rect">
            <a:avLst/>
          </a:prstGeom>
          <a:noFill/>
        </p:spPr>
        <p:txBody>
          <a:bodyPr wrap="none" rtlCol="0">
            <a:spAutoFit/>
          </a:bodyPr>
          <a:lstStyle/>
          <a:p>
            <a:r>
              <a:rPr lang="en-US" sz="2400" dirty="0" smtClean="0"/>
              <a:t>Theorists need to work on acronyms.</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Knobs to Turn</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z="1100" smtClean="0"/>
              <a:pPr/>
              <a:t>13</a:t>
            </a:fld>
            <a:endParaRPr lang="en-US" sz="1100"/>
          </a:p>
        </p:txBody>
      </p:sp>
      <p:pic>
        <p:nvPicPr>
          <p:cNvPr id="197634" name="Picture 2"/>
          <p:cNvPicPr>
            <a:picLocks noChangeAspect="1" noChangeArrowheads="1"/>
          </p:cNvPicPr>
          <p:nvPr/>
        </p:nvPicPr>
        <p:blipFill>
          <a:blip r:embed="rId2" cstate="print"/>
          <a:srcRect/>
          <a:stretch>
            <a:fillRect/>
          </a:stretch>
        </p:blipFill>
        <p:spPr bwMode="auto">
          <a:xfrm>
            <a:off x="933450" y="685800"/>
            <a:ext cx="7277100" cy="3105150"/>
          </a:xfrm>
          <a:prstGeom prst="rect">
            <a:avLst/>
          </a:prstGeom>
          <a:noFill/>
          <a:ln w="9525">
            <a:noFill/>
            <a:miter lim="800000"/>
            <a:headEnd/>
            <a:tailEnd/>
          </a:ln>
        </p:spPr>
      </p:pic>
      <p:pic>
        <p:nvPicPr>
          <p:cNvPr id="197635" name="Picture 3"/>
          <p:cNvPicPr>
            <a:picLocks noChangeAspect="1" noChangeArrowheads="1"/>
          </p:cNvPicPr>
          <p:nvPr/>
        </p:nvPicPr>
        <p:blipFill>
          <a:blip r:embed="rId3" cstate="print"/>
          <a:srcRect/>
          <a:stretch>
            <a:fillRect/>
          </a:stretch>
        </p:blipFill>
        <p:spPr bwMode="auto">
          <a:xfrm>
            <a:off x="823913" y="3733800"/>
            <a:ext cx="7496175" cy="1733550"/>
          </a:xfrm>
          <a:prstGeom prst="rect">
            <a:avLst/>
          </a:prstGeom>
          <a:noFill/>
          <a:ln w="9525">
            <a:noFill/>
            <a:miter lim="800000"/>
            <a:headEnd/>
            <a:tailEnd/>
          </a:ln>
        </p:spPr>
      </p:pic>
      <p:sp>
        <p:nvSpPr>
          <p:cNvPr id="8" name="TextBox 7"/>
          <p:cNvSpPr txBox="1"/>
          <p:nvPr/>
        </p:nvSpPr>
        <p:spPr>
          <a:xfrm>
            <a:off x="228600" y="5276671"/>
            <a:ext cx="3048000" cy="1200329"/>
          </a:xfrm>
          <a:prstGeom prst="rect">
            <a:avLst/>
          </a:prstGeom>
          <a:noFill/>
        </p:spPr>
        <p:txBody>
          <a:bodyPr wrap="square" rtlCol="0">
            <a:spAutoFit/>
          </a:bodyPr>
          <a:lstStyle/>
          <a:p>
            <a:r>
              <a:rPr lang="en-US" sz="2400" dirty="0" smtClean="0">
                <a:solidFill>
                  <a:srgbClr val="C00000"/>
                </a:solidFill>
              </a:rPr>
              <a:t>Can we observe the strongest coupling near </a:t>
            </a:r>
            <a:r>
              <a:rPr lang="en-US" sz="2400" dirty="0" err="1" smtClean="0">
                <a:solidFill>
                  <a:srgbClr val="C00000"/>
                </a:solidFill>
              </a:rPr>
              <a:t>T</a:t>
            </a:r>
            <a:r>
              <a:rPr lang="en-US" sz="2400" baseline="-25000" dirty="0" err="1" smtClean="0">
                <a:solidFill>
                  <a:srgbClr val="C00000"/>
                </a:solidFill>
              </a:rPr>
              <a:t>c</a:t>
            </a:r>
            <a:r>
              <a:rPr lang="en-US" sz="2400" dirty="0" smtClean="0">
                <a:solidFill>
                  <a:srgbClr val="C00000"/>
                </a:solidFill>
              </a:rPr>
              <a:t> definitively</a:t>
            </a:r>
            <a:endParaRPr lang="en-US" sz="2400" dirty="0">
              <a:solidFill>
                <a:srgbClr val="C00000"/>
              </a:solidFill>
            </a:endParaRPr>
          </a:p>
        </p:txBody>
      </p:sp>
      <p:sp>
        <p:nvSpPr>
          <p:cNvPr id="9" name="TextBox 8"/>
          <p:cNvSpPr txBox="1"/>
          <p:nvPr/>
        </p:nvSpPr>
        <p:spPr>
          <a:xfrm>
            <a:off x="6400800" y="5334000"/>
            <a:ext cx="2819400" cy="1569660"/>
          </a:xfrm>
          <a:prstGeom prst="rect">
            <a:avLst/>
          </a:prstGeom>
          <a:noFill/>
        </p:spPr>
        <p:txBody>
          <a:bodyPr wrap="square" rtlCol="0">
            <a:spAutoFit/>
          </a:bodyPr>
          <a:lstStyle/>
          <a:p>
            <a:pPr algn="ctr"/>
            <a:r>
              <a:rPr lang="en-US" sz="2400" dirty="0" smtClean="0">
                <a:solidFill>
                  <a:schemeClr val="tx2"/>
                </a:solidFill>
              </a:rPr>
              <a:t>What are the inner workings? </a:t>
            </a:r>
          </a:p>
          <a:p>
            <a:pPr algn="ctr"/>
            <a:r>
              <a:rPr lang="en-US" sz="2400" dirty="0" smtClean="0">
                <a:solidFill>
                  <a:schemeClr val="tx2"/>
                </a:solidFill>
              </a:rPr>
              <a:t>(</a:t>
            </a:r>
            <a:r>
              <a:rPr lang="en-US" sz="2400" dirty="0" err="1" smtClean="0">
                <a:solidFill>
                  <a:schemeClr val="tx2"/>
                </a:solidFill>
              </a:rPr>
              <a:t>quasiparticles</a:t>
            </a:r>
            <a:r>
              <a:rPr lang="en-US" sz="2400" dirty="0" smtClean="0">
                <a:solidFill>
                  <a:schemeClr val="tx2"/>
                </a:solidFill>
              </a:rPr>
              <a:t>, fields, modes)</a:t>
            </a:r>
            <a:endParaRPr lang="en-US" sz="2400" dirty="0">
              <a:solidFill>
                <a:schemeClr val="tx2"/>
              </a:solidFill>
            </a:endParaRPr>
          </a:p>
        </p:txBody>
      </p:sp>
      <p:sp>
        <p:nvSpPr>
          <p:cNvPr id="11" name="TextBox 10"/>
          <p:cNvSpPr txBox="1"/>
          <p:nvPr/>
        </p:nvSpPr>
        <p:spPr>
          <a:xfrm>
            <a:off x="3048000" y="5029200"/>
            <a:ext cx="3200400" cy="1200329"/>
          </a:xfrm>
          <a:prstGeom prst="rect">
            <a:avLst/>
          </a:prstGeom>
          <a:noFill/>
        </p:spPr>
        <p:txBody>
          <a:bodyPr wrap="square" rtlCol="0">
            <a:spAutoFit/>
          </a:bodyPr>
          <a:lstStyle/>
          <a:p>
            <a:pPr algn="ctr"/>
            <a:r>
              <a:rPr lang="en-US" sz="2400" dirty="0" smtClean="0">
                <a:solidFill>
                  <a:srgbClr val="FF0000"/>
                </a:solidFill>
              </a:rPr>
              <a:t>How do the </a:t>
            </a:r>
            <a:r>
              <a:rPr lang="en-US" sz="2400" dirty="0" err="1" smtClean="0">
                <a:solidFill>
                  <a:srgbClr val="FF0000"/>
                </a:solidFill>
              </a:rPr>
              <a:t>parton</a:t>
            </a:r>
            <a:r>
              <a:rPr lang="en-US" sz="2400" dirty="0" smtClean="0">
                <a:solidFill>
                  <a:srgbClr val="FF0000"/>
                </a:solidFill>
              </a:rPr>
              <a:t> shower and medium evolve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what length scale is the medium probed?</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14</a:t>
            </a:fld>
            <a:endParaRPr lang="en-US"/>
          </a:p>
        </p:txBody>
      </p:sp>
      <p:sp>
        <p:nvSpPr>
          <p:cNvPr id="6" name="Rectangle 5"/>
          <p:cNvSpPr/>
          <p:nvPr/>
        </p:nvSpPr>
        <p:spPr>
          <a:xfrm>
            <a:off x="4267200" y="685800"/>
            <a:ext cx="4876800" cy="617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23"/>
          <p:cNvPicPr>
            <a:picLocks noChangeAspect="1" noChangeArrowheads="1"/>
          </p:cNvPicPr>
          <p:nvPr/>
        </p:nvPicPr>
        <p:blipFill>
          <a:blip r:embed="rId2" cstate="print"/>
          <a:srcRect/>
          <a:stretch>
            <a:fillRect/>
          </a:stretch>
        </p:blipFill>
        <p:spPr bwMode="auto">
          <a:xfrm>
            <a:off x="4396978" y="853902"/>
            <a:ext cx="4518422" cy="5598914"/>
          </a:xfrm>
          <a:prstGeom prst="rect">
            <a:avLst/>
          </a:prstGeom>
          <a:noFill/>
          <a:ln w="25400" cap="flat">
            <a:solidFill>
              <a:schemeClr val="tx1"/>
            </a:solidFill>
            <a:prstDash val="solid"/>
            <a:round/>
            <a:headEnd/>
            <a:tailEnd/>
          </a:ln>
        </p:spPr>
      </p:pic>
      <p:sp>
        <p:nvSpPr>
          <p:cNvPr id="18" name="Rectangle 24"/>
          <p:cNvSpPr>
            <a:spLocks/>
          </p:cNvSpPr>
          <p:nvPr/>
        </p:nvSpPr>
        <p:spPr bwMode="auto">
          <a:xfrm>
            <a:off x="7888935" y="6490156"/>
            <a:ext cx="1016047" cy="215444"/>
          </a:xfrm>
          <a:prstGeom prst="rect">
            <a:avLst/>
          </a:prstGeom>
          <a:noFill/>
          <a:ln w="12700" cap="flat">
            <a:noFill/>
            <a:miter lim="800000"/>
            <a:headEnd type="none" w="med" len="med"/>
            <a:tailEnd type="none" w="med" len="med"/>
          </a:ln>
        </p:spPr>
        <p:txBody>
          <a:bodyPr wrap="none" lIns="0" tIns="0" rIns="0" bIns="0" anchor="ctr">
            <a:spAutoFit/>
          </a:bodyPr>
          <a:lstStyle/>
          <a:p>
            <a:r>
              <a:rPr lang="en-US" sz="1400" b="1" dirty="0">
                <a:latin typeface="Baskerville" charset="0"/>
                <a:ea typeface="Baskerville" charset="0"/>
                <a:cs typeface="Baskerville" charset="0"/>
                <a:sym typeface="Baskerville" charset="0"/>
              </a:rPr>
              <a:t>W. Horowitz</a:t>
            </a:r>
          </a:p>
        </p:txBody>
      </p:sp>
      <p:sp>
        <p:nvSpPr>
          <p:cNvPr id="19" name="Rectangle 25"/>
          <p:cNvSpPr>
            <a:spLocks/>
          </p:cNvSpPr>
          <p:nvPr/>
        </p:nvSpPr>
        <p:spPr bwMode="auto">
          <a:xfrm>
            <a:off x="5231904" y="1053703"/>
            <a:ext cx="2339578" cy="330398"/>
          </a:xfrm>
          <a:prstGeom prst="rect">
            <a:avLst/>
          </a:prstGeom>
          <a:solidFill>
            <a:schemeClr val="bg1"/>
          </a:solidFill>
          <a:ln w="25400" cap="flat">
            <a:noFill/>
            <a:miter lim="800000"/>
            <a:headEnd type="none" w="med" len="med"/>
            <a:tailEnd type="none" w="med" len="med"/>
          </a:ln>
        </p:spPr>
        <p:txBody>
          <a:bodyPr lIns="0" tIns="0" rIns="0" bIns="0"/>
          <a:lstStyle/>
          <a:p>
            <a:endParaRPr lang="en-US"/>
          </a:p>
        </p:txBody>
      </p:sp>
      <p:sp>
        <p:nvSpPr>
          <p:cNvPr id="20" name="Rectangle 26"/>
          <p:cNvSpPr txBox="1">
            <a:spLocks noChangeArrowheads="1"/>
          </p:cNvSpPr>
          <p:nvPr/>
        </p:nvSpPr>
        <p:spPr>
          <a:xfrm>
            <a:off x="0" y="3294459"/>
            <a:ext cx="4264819" cy="2268141"/>
          </a:xfrm>
          <a:prstGeom prst="rect">
            <a:avLst/>
          </a:prstGeom>
          <a:ln/>
        </p:spPr>
        <p:txBody>
          <a:bodyPr vert="horz" lIns="91440" tIns="45720" rIns="91440" bIns="45720" rtlCol="0">
            <a:noAutofit/>
          </a:bodyPr>
          <a:lstStyle/>
          <a:p>
            <a:pPr marL="491115"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What sets this scale?</a:t>
            </a:r>
          </a:p>
          <a:p>
            <a:pPr marL="732208"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the exchange gluon momentum?</a:t>
            </a:r>
          </a:p>
          <a:p>
            <a:pPr marL="732208"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total coherent energy loss?</a:t>
            </a:r>
          </a:p>
          <a:p>
            <a:pPr marL="732208"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impact of deconfinement?</a:t>
            </a:r>
          </a:p>
          <a:p>
            <a:pPr marL="732208"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2" name="Picture 2"/>
          <p:cNvPicPr>
            <a:picLocks noChangeAspect="1" noChangeArrowheads="1"/>
          </p:cNvPicPr>
          <p:nvPr/>
        </p:nvPicPr>
        <p:blipFill>
          <a:blip r:embed="rId3" cstate="print"/>
          <a:srcRect t="2957"/>
          <a:stretch>
            <a:fillRect/>
          </a:stretch>
        </p:blipFill>
        <p:spPr bwMode="auto">
          <a:xfrm>
            <a:off x="381000" y="762000"/>
            <a:ext cx="3398193" cy="2500312"/>
          </a:xfrm>
          <a:prstGeom prst="rect">
            <a:avLst/>
          </a:prstGeom>
          <a:noFill/>
          <a:ln w="9525">
            <a:noFill/>
            <a:miter lim="800000"/>
            <a:headEnd/>
            <a:tailEnd/>
          </a:ln>
        </p:spPr>
      </p:pic>
      <p:sp>
        <p:nvSpPr>
          <p:cNvPr id="23" name="TextBox 22"/>
          <p:cNvSpPr txBox="1"/>
          <p:nvPr/>
        </p:nvSpPr>
        <p:spPr>
          <a:xfrm>
            <a:off x="5087905" y="909935"/>
            <a:ext cx="627095" cy="461665"/>
          </a:xfrm>
          <a:prstGeom prst="rect">
            <a:avLst/>
          </a:prstGeom>
          <a:noFill/>
        </p:spPr>
        <p:txBody>
          <a:bodyPr wrap="none" rtlCol="0">
            <a:spAutoFit/>
          </a:bodyPr>
          <a:lstStyle/>
          <a:p>
            <a:r>
              <a:rPr lang="en-US" sz="2400" dirty="0" smtClean="0"/>
              <a:t>1/</a:t>
            </a:r>
            <a:r>
              <a:rPr lang="en-US" sz="2400" dirty="0" smtClean="0">
                <a:latin typeface="Symbol" pitchFamily="18" charset="2"/>
              </a:rPr>
              <a:t>l</a:t>
            </a:r>
          </a:p>
        </p:txBody>
      </p:sp>
      <p:grpSp>
        <p:nvGrpSpPr>
          <p:cNvPr id="11" name="Group 10"/>
          <p:cNvGrpSpPr/>
          <p:nvPr/>
        </p:nvGrpSpPr>
        <p:grpSpPr>
          <a:xfrm>
            <a:off x="0" y="685800"/>
            <a:ext cx="4267200" cy="6172200"/>
            <a:chOff x="0" y="685800"/>
            <a:chExt cx="4267200" cy="6172200"/>
          </a:xfrm>
        </p:grpSpPr>
        <p:sp>
          <p:nvSpPr>
            <p:cNvPr id="12" name="Rectangle 11"/>
            <p:cNvSpPr/>
            <p:nvPr/>
          </p:nvSpPr>
          <p:spPr>
            <a:xfrm>
              <a:off x="0" y="685800"/>
              <a:ext cx="4267200" cy="617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1" y="977205"/>
              <a:ext cx="3962399" cy="1384995"/>
            </a:xfrm>
            <a:prstGeom prst="rect">
              <a:avLst/>
            </a:prstGeom>
            <a:noFill/>
          </p:spPr>
          <p:txBody>
            <a:bodyPr wrap="square" rtlCol="0">
              <a:spAutoFit/>
            </a:bodyPr>
            <a:lstStyle/>
            <a:p>
              <a:pPr algn="ctr"/>
              <a:r>
                <a:rPr lang="en-US" sz="2800" dirty="0" smtClean="0"/>
                <a:t>Do the highest energy</a:t>
              </a:r>
            </a:p>
            <a:p>
              <a:pPr algn="ctr"/>
              <a:r>
                <a:rPr lang="en-US" sz="2800" dirty="0" smtClean="0"/>
                <a:t> jets at LHC see </a:t>
              </a:r>
            </a:p>
            <a:p>
              <a:pPr algn="ctr"/>
              <a:r>
                <a:rPr lang="en-US" sz="2800" dirty="0" smtClean="0"/>
                <a:t>point-like color charges?</a:t>
              </a:r>
            </a:p>
          </p:txBody>
        </p:sp>
        <p:sp>
          <p:nvSpPr>
            <p:cNvPr id="14" name="TextBox 13"/>
            <p:cNvSpPr txBox="1"/>
            <p:nvPr/>
          </p:nvSpPr>
          <p:spPr>
            <a:xfrm>
              <a:off x="304800" y="3962400"/>
              <a:ext cx="3657600" cy="2246769"/>
            </a:xfrm>
            <a:prstGeom prst="rect">
              <a:avLst/>
            </a:prstGeom>
            <a:noFill/>
          </p:spPr>
          <p:txBody>
            <a:bodyPr wrap="square" rtlCol="0">
              <a:spAutoFit/>
            </a:bodyPr>
            <a:lstStyle/>
            <a:p>
              <a:pPr algn="ctr"/>
              <a:r>
                <a:rPr lang="en-US" sz="2800" dirty="0" smtClean="0"/>
                <a:t>Do the lowest energy jets at RHIC scatter from coherent fields or only excite sound waves?</a:t>
              </a:r>
            </a:p>
          </p:txBody>
        </p:sp>
        <p:sp>
          <p:nvSpPr>
            <p:cNvPr id="15" name="Up-Down Arrow 14"/>
            <p:cNvSpPr/>
            <p:nvPr/>
          </p:nvSpPr>
          <p:spPr>
            <a:xfrm>
              <a:off x="1676400" y="2590800"/>
              <a:ext cx="762000" cy="1371600"/>
            </a:xfrm>
            <a:prstGeom prst="upDownArrow">
              <a:avLst/>
            </a:prstGeom>
            <a:gradFill>
              <a:gsLst>
                <a:gs pos="0">
                  <a:srgbClr val="000082"/>
                </a:gs>
                <a:gs pos="30000">
                  <a:srgbClr val="66008F"/>
                </a:gs>
                <a:gs pos="64999">
                  <a:srgbClr val="BA0066"/>
                </a:gs>
                <a:gs pos="89999">
                  <a:srgbClr val="FF0000"/>
                </a:gs>
                <a:gs pos="100000">
                  <a:srgbClr val="FF8200"/>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QGP Constituent Mass Dependence</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15</a:t>
            </a:fld>
            <a:endParaRPr lang="en-US"/>
          </a:p>
        </p:txBody>
      </p:sp>
      <p:pic>
        <p:nvPicPr>
          <p:cNvPr id="7" name="Picture 6" descr="Figure_coleman_mass.png"/>
          <p:cNvPicPr>
            <a:picLocks noChangeAspect="1"/>
          </p:cNvPicPr>
          <p:nvPr/>
        </p:nvPicPr>
        <p:blipFill>
          <a:blip r:embed="rId2" cstate="print"/>
          <a:stretch>
            <a:fillRect/>
          </a:stretch>
        </p:blipFill>
        <p:spPr>
          <a:xfrm>
            <a:off x="0" y="2343090"/>
            <a:ext cx="5353050" cy="4495800"/>
          </a:xfrm>
          <a:prstGeom prst="rect">
            <a:avLst/>
          </a:prstGeom>
        </p:spPr>
      </p:pic>
      <p:sp>
        <p:nvSpPr>
          <p:cNvPr id="8" name="TextBox 7"/>
          <p:cNvSpPr txBox="1"/>
          <p:nvPr/>
        </p:nvSpPr>
        <p:spPr>
          <a:xfrm>
            <a:off x="2645506" y="2952690"/>
            <a:ext cx="2101794" cy="1200329"/>
          </a:xfrm>
          <a:prstGeom prst="rect">
            <a:avLst/>
          </a:prstGeom>
          <a:noFill/>
        </p:spPr>
        <p:txBody>
          <a:bodyPr wrap="none" rtlCol="0">
            <a:spAutoFit/>
          </a:bodyPr>
          <a:lstStyle/>
          <a:p>
            <a:pPr algn="ctr"/>
            <a:r>
              <a:rPr lang="en-US" sz="2400" dirty="0" smtClean="0">
                <a:solidFill>
                  <a:srgbClr val="FF0000"/>
                </a:solidFill>
              </a:rPr>
              <a:t>Jet E</a:t>
            </a:r>
            <a:r>
              <a:rPr lang="en-US" sz="2400" baseline="-25000" dirty="0" smtClean="0">
                <a:solidFill>
                  <a:srgbClr val="FF0000"/>
                </a:solidFill>
              </a:rPr>
              <a:t>T</a:t>
            </a:r>
            <a:r>
              <a:rPr lang="en-US" sz="2400" dirty="0" smtClean="0">
                <a:solidFill>
                  <a:srgbClr val="FF0000"/>
                </a:solidFill>
              </a:rPr>
              <a:t> = 30 </a:t>
            </a:r>
            <a:r>
              <a:rPr lang="en-US" sz="2400" dirty="0" err="1" smtClean="0">
                <a:solidFill>
                  <a:srgbClr val="FF0000"/>
                </a:solidFill>
              </a:rPr>
              <a:t>GeV</a:t>
            </a:r>
            <a:endParaRPr lang="en-US" sz="2400" dirty="0" smtClean="0">
              <a:solidFill>
                <a:srgbClr val="FF0000"/>
              </a:solidFill>
            </a:endParaRPr>
          </a:p>
          <a:p>
            <a:pPr algn="ctr"/>
            <a:r>
              <a:rPr lang="en-US" sz="2400" dirty="0" smtClean="0">
                <a:solidFill>
                  <a:srgbClr val="FF0000"/>
                </a:solidFill>
              </a:rPr>
              <a:t>T = 350 </a:t>
            </a:r>
            <a:r>
              <a:rPr lang="en-US" sz="2400" dirty="0" err="1" smtClean="0">
                <a:solidFill>
                  <a:srgbClr val="FF0000"/>
                </a:solidFill>
              </a:rPr>
              <a:t>MeV</a:t>
            </a:r>
            <a:endParaRPr lang="en-US" sz="2400" dirty="0" smtClean="0">
              <a:solidFill>
                <a:srgbClr val="FF0000"/>
              </a:solidFill>
            </a:endParaRPr>
          </a:p>
          <a:p>
            <a:pPr algn="ctr"/>
            <a:r>
              <a:rPr lang="en-US" sz="2400" dirty="0" smtClean="0">
                <a:solidFill>
                  <a:srgbClr val="FF0000"/>
                </a:solidFill>
                <a:latin typeface="Symbol" pitchFamily="18" charset="2"/>
              </a:rPr>
              <a:t>a</a:t>
            </a:r>
            <a:r>
              <a:rPr lang="en-US" sz="2400" baseline="-25000" dirty="0" smtClean="0">
                <a:solidFill>
                  <a:srgbClr val="FF0000"/>
                </a:solidFill>
              </a:rPr>
              <a:t>s</a:t>
            </a:r>
            <a:r>
              <a:rPr lang="en-US" sz="2400" dirty="0" smtClean="0">
                <a:solidFill>
                  <a:srgbClr val="FF0000"/>
                </a:solidFill>
              </a:rPr>
              <a:t> = 0.3</a:t>
            </a:r>
          </a:p>
        </p:txBody>
      </p:sp>
      <p:sp>
        <p:nvSpPr>
          <p:cNvPr id="9" name="TextBox 8"/>
          <p:cNvSpPr txBox="1"/>
          <p:nvPr/>
        </p:nvSpPr>
        <p:spPr>
          <a:xfrm>
            <a:off x="5410200" y="4819471"/>
            <a:ext cx="3581400" cy="1200329"/>
          </a:xfrm>
          <a:prstGeom prst="rect">
            <a:avLst/>
          </a:prstGeom>
          <a:noFill/>
        </p:spPr>
        <p:txBody>
          <a:bodyPr wrap="square" rtlCol="0">
            <a:spAutoFit/>
          </a:bodyPr>
          <a:lstStyle/>
          <a:p>
            <a:pPr algn="ctr"/>
            <a:r>
              <a:rPr lang="en-US" sz="2400" dirty="0" smtClean="0">
                <a:solidFill>
                  <a:srgbClr val="FF0000"/>
                </a:solidFill>
              </a:rPr>
              <a:t>Limit of infinitely massive scattering centers yields all </a:t>
            </a:r>
            <a:r>
              <a:rPr lang="en-US" sz="2400" dirty="0" err="1" smtClean="0">
                <a:solidFill>
                  <a:srgbClr val="FF0000"/>
                </a:solidFill>
              </a:rPr>
              <a:t>radiative</a:t>
            </a:r>
            <a:r>
              <a:rPr lang="en-US" sz="2400" dirty="0" smtClean="0">
                <a:solidFill>
                  <a:srgbClr val="FF0000"/>
                </a:solidFill>
              </a:rPr>
              <a:t> e-loss.</a:t>
            </a:r>
          </a:p>
        </p:txBody>
      </p:sp>
      <p:pic>
        <p:nvPicPr>
          <p:cNvPr id="10" name="Picture 2"/>
          <p:cNvPicPr>
            <a:picLocks noChangeAspect="1" noChangeArrowheads="1"/>
          </p:cNvPicPr>
          <p:nvPr/>
        </p:nvPicPr>
        <p:blipFill>
          <a:blip r:embed="rId3" cstate="print"/>
          <a:srcRect t="32520" b="21951"/>
          <a:stretch>
            <a:fillRect/>
          </a:stretch>
        </p:blipFill>
        <p:spPr bwMode="auto">
          <a:xfrm>
            <a:off x="342900" y="685800"/>
            <a:ext cx="8801100" cy="533400"/>
          </a:xfrm>
          <a:prstGeom prst="rect">
            <a:avLst/>
          </a:prstGeom>
          <a:noFill/>
          <a:ln w="9525">
            <a:noFill/>
            <a:miter lim="800000"/>
            <a:headEnd/>
            <a:tailEnd/>
          </a:ln>
        </p:spPr>
      </p:pic>
      <p:cxnSp>
        <p:nvCxnSpPr>
          <p:cNvPr id="11" name="Straight Arrow Connector 10"/>
          <p:cNvCxnSpPr/>
          <p:nvPr/>
        </p:nvCxnSpPr>
        <p:spPr>
          <a:xfrm>
            <a:off x="4800600" y="5695890"/>
            <a:ext cx="2895600" cy="609600"/>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767305" y="1230868"/>
            <a:ext cx="3633495" cy="369332"/>
          </a:xfrm>
          <a:prstGeom prst="rect">
            <a:avLst/>
          </a:prstGeom>
        </p:spPr>
        <p:txBody>
          <a:bodyPr wrap="none">
            <a:spAutoFit/>
          </a:bodyPr>
          <a:lstStyle/>
          <a:p>
            <a:r>
              <a:rPr lang="en-US" dirty="0" smtClean="0"/>
              <a:t>http://arxiv.org/abs/arXiv:1209.3328</a:t>
            </a:r>
            <a:endParaRPr lang="en-US" dirty="0"/>
          </a:p>
        </p:txBody>
      </p:sp>
      <p:pic>
        <p:nvPicPr>
          <p:cNvPr id="13" name="Picture 2"/>
          <p:cNvPicPr>
            <a:picLocks noChangeAspect="1" noChangeArrowheads="1"/>
          </p:cNvPicPr>
          <p:nvPr/>
        </p:nvPicPr>
        <p:blipFill>
          <a:blip r:embed="rId4" cstate="print"/>
          <a:srcRect/>
          <a:stretch>
            <a:fillRect/>
          </a:stretch>
        </p:blipFill>
        <p:spPr bwMode="auto">
          <a:xfrm>
            <a:off x="5867400" y="3228975"/>
            <a:ext cx="2657475" cy="1343025"/>
          </a:xfrm>
          <a:prstGeom prst="rect">
            <a:avLst/>
          </a:prstGeom>
          <a:noFill/>
          <a:ln w="9525">
            <a:noFill/>
            <a:miter lim="800000"/>
            <a:headEnd/>
            <a:tailEnd/>
          </a:ln>
        </p:spPr>
      </p:pic>
      <p:sp>
        <p:nvSpPr>
          <p:cNvPr id="14" name="TextBox 13"/>
          <p:cNvSpPr txBox="1"/>
          <p:nvPr/>
        </p:nvSpPr>
        <p:spPr>
          <a:xfrm>
            <a:off x="1600200" y="6534090"/>
            <a:ext cx="1860509" cy="400110"/>
          </a:xfrm>
          <a:prstGeom prst="rect">
            <a:avLst/>
          </a:prstGeom>
          <a:noFill/>
        </p:spPr>
        <p:txBody>
          <a:bodyPr wrap="none" rtlCol="0">
            <a:spAutoFit/>
          </a:bodyPr>
          <a:lstStyle/>
          <a:p>
            <a:r>
              <a:rPr lang="en-US" sz="2000" b="1" dirty="0" smtClean="0"/>
              <a:t>Medium </a:t>
            </a:r>
            <a:r>
              <a:rPr lang="en-US" sz="2000" b="1" dirty="0" err="1" smtClean="0"/>
              <a:t>parton</a:t>
            </a:r>
            <a:endParaRPr lang="en-US" sz="2000" b="1" dirty="0" smtClean="0"/>
          </a:p>
        </p:txBody>
      </p:sp>
      <p:pic>
        <p:nvPicPr>
          <p:cNvPr id="15" name="Picture 2" descr="http://www.bnl.gov/bnlweb/pubaf/pr/photos/2010%5C02%5Ccollisions-300.jpg"/>
          <p:cNvPicPr>
            <a:picLocks noChangeAspect="1" noChangeArrowheads="1"/>
          </p:cNvPicPr>
          <p:nvPr/>
        </p:nvPicPr>
        <p:blipFill>
          <a:blip r:embed="rId5" cstate="print"/>
          <a:srcRect l="38074" t="67164" r="34236" b="7463"/>
          <a:stretch>
            <a:fillRect/>
          </a:stretch>
        </p:blipFill>
        <p:spPr bwMode="auto">
          <a:xfrm>
            <a:off x="5867400" y="2743200"/>
            <a:ext cx="2667000" cy="1889125"/>
          </a:xfrm>
          <a:prstGeom prst="rect">
            <a:avLst/>
          </a:prstGeom>
          <a:noFill/>
        </p:spPr>
      </p:pic>
      <p:cxnSp>
        <p:nvCxnSpPr>
          <p:cNvPr id="16" name="Straight Connector 15"/>
          <p:cNvCxnSpPr/>
          <p:nvPr/>
        </p:nvCxnSpPr>
        <p:spPr>
          <a:xfrm>
            <a:off x="5410200" y="3657600"/>
            <a:ext cx="1066800" cy="228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00800" y="3657600"/>
            <a:ext cx="381000" cy="228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6781800" y="3657600"/>
            <a:ext cx="838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3"/>
          </p:cNvCxnSpPr>
          <p:nvPr/>
        </p:nvCxnSpPr>
        <p:spPr>
          <a:xfrm flipH="1">
            <a:off x="7620000" y="3687763"/>
            <a:ext cx="914400" cy="274637"/>
          </a:xfrm>
          <a:prstGeom prst="line">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0975" y="1484293"/>
            <a:ext cx="8210197" cy="954107"/>
          </a:xfrm>
          <a:prstGeom prst="rect">
            <a:avLst/>
          </a:prstGeom>
          <a:noFill/>
        </p:spPr>
        <p:txBody>
          <a:bodyPr wrap="none" rtlCol="0">
            <a:spAutoFit/>
          </a:bodyPr>
          <a:lstStyle/>
          <a:p>
            <a:pPr algn="ctr"/>
            <a:r>
              <a:rPr lang="en-US" sz="2800" dirty="0" err="1" smtClean="0"/>
              <a:t>qhat</a:t>
            </a:r>
            <a:r>
              <a:rPr lang="en-US" sz="2800" dirty="0" smtClean="0"/>
              <a:t>  </a:t>
            </a:r>
            <a:r>
              <a:rPr lang="en-US" sz="2800" dirty="0" smtClean="0">
                <a:sym typeface="Wingdings" pitchFamily="2" charset="2"/>
              </a:rPr>
              <a:t></a:t>
            </a:r>
            <a:r>
              <a:rPr lang="en-US" sz="2800" dirty="0" smtClean="0"/>
              <a:t> scattering of leading </a:t>
            </a:r>
            <a:r>
              <a:rPr lang="en-US" sz="2800" dirty="0" err="1" smtClean="0"/>
              <a:t>parton</a:t>
            </a:r>
            <a:r>
              <a:rPr lang="en-US" sz="2800" dirty="0" smtClean="0"/>
              <a:t> </a:t>
            </a:r>
            <a:r>
              <a:rPr lang="en-US" sz="2800" dirty="0" smtClean="0">
                <a:sym typeface="Wingdings" pitchFamily="2" charset="2"/>
              </a:rPr>
              <a:t> radiation e-loss</a:t>
            </a:r>
          </a:p>
          <a:p>
            <a:pPr algn="ctr"/>
            <a:r>
              <a:rPr lang="en-US" sz="2800" dirty="0" err="1" smtClean="0">
                <a:sym typeface="Wingdings" pitchFamily="2" charset="2"/>
              </a:rPr>
              <a:t>ehat</a:t>
            </a:r>
            <a:r>
              <a:rPr lang="en-US" sz="2800" dirty="0" smtClean="0">
                <a:sym typeface="Wingdings" pitchFamily="2" charset="2"/>
              </a:rPr>
              <a:t>   energy transferred to the QGP medium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4793561" y="2362201"/>
            <a:ext cx="4350439" cy="4495800"/>
          </a:xfrm>
          <a:prstGeom prst="rect">
            <a:avLst/>
          </a:prstGeom>
          <a:noFill/>
          <a:ln w="9525">
            <a:noFill/>
            <a:miter lim="800000"/>
            <a:headEnd/>
            <a:tailEnd/>
          </a:ln>
        </p:spPr>
      </p:pic>
      <p:pic>
        <p:nvPicPr>
          <p:cNvPr id="33795" name="Picture 3"/>
          <p:cNvPicPr>
            <a:picLocks noChangeAspect="1" noChangeArrowheads="1"/>
          </p:cNvPicPr>
          <p:nvPr/>
        </p:nvPicPr>
        <p:blipFill>
          <a:blip r:embed="rId4" cstate="print"/>
          <a:srcRect/>
          <a:stretch>
            <a:fillRect/>
          </a:stretch>
        </p:blipFill>
        <p:spPr bwMode="auto">
          <a:xfrm>
            <a:off x="1" y="2373606"/>
            <a:ext cx="4572000" cy="4484393"/>
          </a:xfrm>
          <a:prstGeom prst="rect">
            <a:avLst/>
          </a:prstGeom>
          <a:noFill/>
          <a:ln w="9525">
            <a:noFill/>
            <a:miter lim="800000"/>
            <a:headEnd/>
            <a:tailEnd/>
          </a:ln>
        </p:spPr>
      </p:pic>
      <p:pic>
        <p:nvPicPr>
          <p:cNvPr id="33798" name="Picture 6" descr="http://www.phy.duke.edu/research/NPTheory/QGP/members/pics/gyqin.jpg"/>
          <p:cNvPicPr>
            <a:picLocks noChangeAspect="1" noChangeArrowheads="1"/>
          </p:cNvPicPr>
          <p:nvPr/>
        </p:nvPicPr>
        <p:blipFill>
          <a:blip r:embed="rId5" cstate="print"/>
          <a:srcRect/>
          <a:stretch>
            <a:fillRect/>
          </a:stretch>
        </p:blipFill>
        <p:spPr bwMode="auto">
          <a:xfrm>
            <a:off x="0" y="0"/>
            <a:ext cx="1345864" cy="1600200"/>
          </a:xfrm>
          <a:prstGeom prst="rect">
            <a:avLst/>
          </a:prstGeom>
          <a:noFill/>
        </p:spPr>
      </p:pic>
      <p:sp>
        <p:nvSpPr>
          <p:cNvPr id="5" name="Rectangle 4"/>
          <p:cNvSpPr/>
          <p:nvPr/>
        </p:nvSpPr>
        <p:spPr>
          <a:xfrm>
            <a:off x="1475636" y="0"/>
            <a:ext cx="3858364" cy="830997"/>
          </a:xfrm>
          <a:prstGeom prst="rect">
            <a:avLst/>
          </a:prstGeom>
        </p:spPr>
        <p:txBody>
          <a:bodyPr wrap="none">
            <a:spAutoFit/>
          </a:bodyPr>
          <a:lstStyle/>
          <a:p>
            <a:pPr algn="ctr"/>
            <a:r>
              <a:rPr lang="en-US" sz="2400" dirty="0" smtClean="0"/>
              <a:t>PRL 2011</a:t>
            </a:r>
          </a:p>
          <a:p>
            <a:pPr algn="ctr"/>
            <a:r>
              <a:rPr lang="en-US" sz="2400" i="1" dirty="0" err="1" smtClean="0"/>
              <a:t>Guangyou</a:t>
            </a:r>
            <a:r>
              <a:rPr lang="en-US" sz="2400" i="1" dirty="0" smtClean="0"/>
              <a:t> Qin, Berndt Muller</a:t>
            </a:r>
            <a:endParaRPr lang="en-US" sz="2400" i="1" dirty="0"/>
          </a:p>
        </p:txBody>
      </p:sp>
      <p:pic>
        <p:nvPicPr>
          <p:cNvPr id="19458" name="Picture 2"/>
          <p:cNvPicPr>
            <a:picLocks noChangeAspect="1" noChangeArrowheads="1"/>
          </p:cNvPicPr>
          <p:nvPr/>
        </p:nvPicPr>
        <p:blipFill>
          <a:blip r:embed="rId6" cstate="print"/>
          <a:srcRect/>
          <a:stretch>
            <a:fillRect/>
          </a:stretch>
        </p:blipFill>
        <p:spPr bwMode="auto">
          <a:xfrm>
            <a:off x="0" y="2362200"/>
            <a:ext cx="4495800" cy="4495800"/>
          </a:xfrm>
          <a:prstGeom prst="rect">
            <a:avLst/>
          </a:prstGeom>
          <a:noFill/>
          <a:ln w="9525">
            <a:noFill/>
            <a:miter lim="800000"/>
            <a:headEnd/>
            <a:tailEnd/>
          </a:ln>
        </p:spPr>
      </p:pic>
      <p:pic>
        <p:nvPicPr>
          <p:cNvPr id="19459" name="Picture 3"/>
          <p:cNvPicPr>
            <a:picLocks noChangeAspect="1" noChangeArrowheads="1"/>
          </p:cNvPicPr>
          <p:nvPr/>
        </p:nvPicPr>
        <p:blipFill>
          <a:blip r:embed="rId7" cstate="print"/>
          <a:srcRect/>
          <a:stretch>
            <a:fillRect/>
          </a:stretch>
        </p:blipFill>
        <p:spPr bwMode="auto">
          <a:xfrm>
            <a:off x="1371600" y="838200"/>
            <a:ext cx="4114800" cy="1415907"/>
          </a:xfrm>
          <a:prstGeom prst="rect">
            <a:avLst/>
          </a:prstGeom>
          <a:noFill/>
          <a:ln w="9525">
            <a:noFill/>
            <a:miter lim="800000"/>
            <a:headEnd/>
            <a:tailEnd/>
          </a:ln>
        </p:spPr>
      </p:pic>
      <p:sp>
        <p:nvSpPr>
          <p:cNvPr id="8" name="TextBox 7"/>
          <p:cNvSpPr txBox="1"/>
          <p:nvPr/>
        </p:nvSpPr>
        <p:spPr>
          <a:xfrm>
            <a:off x="5638800" y="381000"/>
            <a:ext cx="3505200" cy="1569660"/>
          </a:xfrm>
          <a:prstGeom prst="rect">
            <a:avLst/>
          </a:prstGeom>
          <a:noFill/>
          <a:ln>
            <a:solidFill>
              <a:schemeClr val="tx2"/>
            </a:solidFill>
          </a:ln>
        </p:spPr>
        <p:txBody>
          <a:bodyPr wrap="square" rtlCol="0">
            <a:spAutoFit/>
          </a:bodyPr>
          <a:lstStyle/>
          <a:p>
            <a:pPr algn="ctr"/>
            <a:r>
              <a:rPr lang="en-US" sz="2400" dirty="0" smtClean="0"/>
              <a:t>Larger modification </a:t>
            </a:r>
          </a:p>
          <a:p>
            <a:pPr algn="ctr"/>
            <a:r>
              <a:rPr lang="en-US" sz="2400" dirty="0" smtClean="0"/>
              <a:t>at RHIC,</a:t>
            </a:r>
          </a:p>
          <a:p>
            <a:pPr algn="ctr"/>
            <a:r>
              <a:rPr lang="en-US" sz="2400" dirty="0" smtClean="0"/>
              <a:t>more of </a:t>
            </a:r>
            <a:r>
              <a:rPr lang="en-US" sz="2400" dirty="0" err="1" smtClean="0"/>
              <a:t>parton</a:t>
            </a:r>
            <a:r>
              <a:rPr lang="en-US" sz="2400" dirty="0" smtClean="0"/>
              <a:t> shower equilibrated into medium.</a:t>
            </a:r>
          </a:p>
        </p:txBody>
      </p:sp>
      <p:sp>
        <p:nvSpPr>
          <p:cNvPr id="9" name="Down Arrow 8"/>
          <p:cNvSpPr/>
          <p:nvPr/>
        </p:nvSpPr>
        <p:spPr>
          <a:xfrm>
            <a:off x="6629400" y="1981200"/>
            <a:ext cx="1371600" cy="457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Slide Number Placeholder 9"/>
          <p:cNvSpPr>
            <a:spLocks noGrp="1"/>
          </p:cNvSpPr>
          <p:nvPr>
            <p:ph type="sldNum" sz="quarter" idx="12"/>
          </p:nvPr>
        </p:nvSpPr>
        <p:spPr/>
        <p:txBody>
          <a:bodyPr/>
          <a:lstStyle/>
          <a:p>
            <a:fld id="{A07E6385-B1DE-4BDE-871A-E8736DCBA3D9}" type="slidenum">
              <a:rPr lang="en-US" smtClean="0"/>
              <a:pPr/>
              <a:t>16</a:t>
            </a:fld>
            <a:endParaRPr lang="en-US"/>
          </a:p>
        </p:txBody>
      </p:sp>
      <p:graphicFrame>
        <p:nvGraphicFramePr>
          <p:cNvPr id="157697" name="Object 1"/>
          <p:cNvGraphicFramePr>
            <a:graphicFrameLocks noChangeAspect="1"/>
          </p:cNvGraphicFramePr>
          <p:nvPr/>
        </p:nvGraphicFramePr>
        <p:xfrm>
          <a:off x="2438400" y="3733800"/>
          <a:ext cx="1822450" cy="927100"/>
        </p:xfrm>
        <a:graphic>
          <a:graphicData uri="http://schemas.openxmlformats.org/presentationml/2006/ole">
            <p:oleObj spid="_x0000_s157697" name="Equation" r:id="rId8" imgW="749160" imgH="38088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RHIC Jet Discriminating Power</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17</a:t>
            </a:fld>
            <a:endParaRPr lang="en-US"/>
          </a:p>
        </p:txBody>
      </p:sp>
      <p:sp>
        <p:nvSpPr>
          <p:cNvPr id="5" name="Rectangle 4"/>
          <p:cNvSpPr/>
          <p:nvPr/>
        </p:nvSpPr>
        <p:spPr>
          <a:xfrm>
            <a:off x="4572000" y="6488668"/>
            <a:ext cx="4572000" cy="369332"/>
          </a:xfrm>
          <a:prstGeom prst="rect">
            <a:avLst/>
          </a:prstGeom>
        </p:spPr>
        <p:txBody>
          <a:bodyPr>
            <a:spAutoFit/>
          </a:bodyPr>
          <a:lstStyle/>
          <a:p>
            <a:pPr algn="ctr"/>
            <a:r>
              <a:rPr lang="en-US" dirty="0" smtClean="0">
                <a:solidFill>
                  <a:schemeClr val="bg1"/>
                </a:solidFill>
              </a:rPr>
              <a:t>http://arxiv.org/abs/arXiv:1207.6378</a:t>
            </a:r>
          </a:p>
        </p:txBody>
      </p:sp>
      <p:sp>
        <p:nvSpPr>
          <p:cNvPr id="6" name="TextBox 5"/>
          <p:cNvSpPr txBox="1"/>
          <p:nvPr/>
        </p:nvSpPr>
        <p:spPr>
          <a:xfrm>
            <a:off x="858491" y="5334000"/>
            <a:ext cx="7599709" cy="954107"/>
          </a:xfrm>
          <a:prstGeom prst="rect">
            <a:avLst/>
          </a:prstGeom>
          <a:noFill/>
        </p:spPr>
        <p:txBody>
          <a:bodyPr wrap="none" rtlCol="0">
            <a:spAutoFit/>
          </a:bodyPr>
          <a:lstStyle/>
          <a:p>
            <a:pPr algn="ctr"/>
            <a:r>
              <a:rPr lang="en-US" sz="2800" dirty="0" smtClean="0">
                <a:solidFill>
                  <a:schemeClr val="bg1"/>
                </a:solidFill>
              </a:rPr>
              <a:t>Major new detector project at RHIC</a:t>
            </a:r>
          </a:p>
          <a:p>
            <a:pPr algn="ctr"/>
            <a:r>
              <a:rPr lang="en-US" sz="2800" dirty="0" smtClean="0">
                <a:solidFill>
                  <a:schemeClr val="bg1"/>
                </a:solidFill>
              </a:rPr>
              <a:t>Large coverage </a:t>
            </a:r>
            <a:r>
              <a:rPr lang="en-US" sz="2800" dirty="0" err="1" smtClean="0">
                <a:solidFill>
                  <a:schemeClr val="bg1"/>
                </a:solidFill>
              </a:rPr>
              <a:t>calorimetry</a:t>
            </a:r>
            <a:r>
              <a:rPr lang="en-US" sz="2800" dirty="0" smtClean="0">
                <a:solidFill>
                  <a:schemeClr val="bg1"/>
                </a:solidFill>
              </a:rPr>
              <a:t> coupled with high rates</a:t>
            </a:r>
          </a:p>
        </p:txBody>
      </p:sp>
      <p:sp>
        <p:nvSpPr>
          <p:cNvPr id="7" name="Rectangle 6"/>
          <p:cNvSpPr/>
          <p:nvPr/>
        </p:nvSpPr>
        <p:spPr>
          <a:xfrm>
            <a:off x="2971800" y="5943600"/>
            <a:ext cx="3124200"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3000"/>
            <a:ext cx="91440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cstate="print"/>
          <a:srcRect/>
          <a:stretch>
            <a:fillRect/>
          </a:stretch>
        </p:blipFill>
        <p:spPr bwMode="auto">
          <a:xfrm>
            <a:off x="4648200" y="1502208"/>
            <a:ext cx="4267200" cy="4212792"/>
          </a:xfrm>
          <a:prstGeom prst="rect">
            <a:avLst/>
          </a:prstGeom>
          <a:noFill/>
          <a:ln w="12700" cap="flat">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228600" y="1510112"/>
            <a:ext cx="4329391" cy="4052488"/>
          </a:xfrm>
          <a:prstGeom prst="rect">
            <a:avLst/>
          </a:prstGeom>
          <a:noFill/>
          <a:ln w="12700" cap="flat">
            <a:noFill/>
            <a:miter lim="800000"/>
            <a:headEnd/>
            <a:tailEnd/>
          </a:ln>
        </p:spPr>
      </p:pic>
      <p:pic>
        <p:nvPicPr>
          <p:cNvPr id="11" name="Picture 1"/>
          <p:cNvPicPr>
            <a:picLocks noChangeAspect="1" noChangeArrowheads="1"/>
          </p:cNvPicPr>
          <p:nvPr/>
        </p:nvPicPr>
        <p:blipFill>
          <a:blip r:embed="rId5" cstate="print"/>
          <a:srcRect/>
          <a:stretch>
            <a:fillRect/>
          </a:stretch>
        </p:blipFill>
        <p:spPr bwMode="auto">
          <a:xfrm>
            <a:off x="8045668" y="1"/>
            <a:ext cx="1098331" cy="1676399"/>
          </a:xfrm>
          <a:prstGeom prst="rect">
            <a:avLst/>
          </a:prstGeom>
          <a:noFill/>
          <a:ln w="9525">
            <a:noFill/>
            <a:miter lim="800000"/>
            <a:headEnd/>
            <a:tailEnd/>
          </a:ln>
        </p:spPr>
      </p:pic>
      <p:graphicFrame>
        <p:nvGraphicFramePr>
          <p:cNvPr id="12" name="Object 11"/>
          <p:cNvGraphicFramePr>
            <a:graphicFrameLocks noChangeAspect="1"/>
          </p:cNvGraphicFramePr>
          <p:nvPr/>
        </p:nvGraphicFramePr>
        <p:xfrm>
          <a:off x="3587750" y="5931331"/>
          <a:ext cx="1822450" cy="926669"/>
        </p:xfrm>
        <a:graphic>
          <a:graphicData uri="http://schemas.openxmlformats.org/presentationml/2006/ole">
            <p:oleObj spid="_x0000_s117762" name="Equation" r:id="rId6" imgW="749160" imgH="38088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3429000" y="3298686"/>
            <a:ext cx="5759733" cy="3581400"/>
          </a:xfrm>
          <a:prstGeom prst="rect">
            <a:avLst/>
          </a:prstGeom>
          <a:noFill/>
          <a:ln w="38100">
            <a:solidFill>
              <a:schemeClr val="tx1"/>
            </a:solidFill>
            <a:miter lim="800000"/>
            <a:headEnd/>
            <a:tailEnd/>
          </a:ln>
        </p:spPr>
      </p:pic>
      <p:sp>
        <p:nvSpPr>
          <p:cNvPr id="2" name="Title 1"/>
          <p:cNvSpPr>
            <a:spLocks noGrp="1"/>
          </p:cNvSpPr>
          <p:nvPr>
            <p:ph type="title"/>
          </p:nvPr>
        </p:nvSpPr>
        <p:spPr/>
        <p:txBody>
          <a:bodyPr/>
          <a:lstStyle/>
          <a:p>
            <a:r>
              <a:rPr lang="en-US" dirty="0" smtClean="0"/>
              <a:t>STAR Jet Program</a:t>
            </a:r>
            <a:endParaRPr lang="en-US" dirty="0"/>
          </a:p>
        </p:txBody>
      </p:sp>
      <p:sp>
        <p:nvSpPr>
          <p:cNvPr id="4" name="Slide Number Placeholder 3"/>
          <p:cNvSpPr>
            <a:spLocks noGrp="1"/>
          </p:cNvSpPr>
          <p:nvPr>
            <p:ph type="sldNum" sz="quarter" idx="12"/>
          </p:nvPr>
        </p:nvSpPr>
        <p:spPr>
          <a:xfrm>
            <a:off x="7010400" y="6514961"/>
            <a:ext cx="2133600" cy="365125"/>
          </a:xfrm>
        </p:spPr>
        <p:txBody>
          <a:bodyPr/>
          <a:lstStyle/>
          <a:p>
            <a:fld id="{29097ED8-C353-4ECF-B1C2-D4A41D5022BE}" type="slidenum">
              <a:rPr lang="en-US" smtClean="0"/>
              <a:pPr/>
              <a:t>18</a:t>
            </a:fld>
            <a:endParaRPr lang="en-US"/>
          </a:p>
        </p:txBody>
      </p:sp>
      <p:pic>
        <p:nvPicPr>
          <p:cNvPr id="116738" name="Picture 2"/>
          <p:cNvPicPr>
            <a:picLocks noChangeAspect="1" noChangeArrowheads="1"/>
          </p:cNvPicPr>
          <p:nvPr/>
        </p:nvPicPr>
        <p:blipFill>
          <a:blip r:embed="rId3" cstate="print"/>
          <a:srcRect/>
          <a:stretch>
            <a:fillRect/>
          </a:stretch>
        </p:blipFill>
        <p:spPr bwMode="auto">
          <a:xfrm>
            <a:off x="228600" y="838200"/>
            <a:ext cx="2381250" cy="2143125"/>
          </a:xfrm>
          <a:prstGeom prst="rect">
            <a:avLst/>
          </a:prstGeom>
          <a:noFill/>
          <a:ln w="9525">
            <a:noFill/>
            <a:miter lim="800000"/>
            <a:headEnd/>
            <a:tailEnd/>
          </a:ln>
        </p:spPr>
      </p:pic>
      <p:sp>
        <p:nvSpPr>
          <p:cNvPr id="8" name="TextBox 7"/>
          <p:cNvSpPr txBox="1"/>
          <p:nvPr/>
        </p:nvSpPr>
        <p:spPr>
          <a:xfrm>
            <a:off x="2743200" y="838200"/>
            <a:ext cx="6400799" cy="2215991"/>
          </a:xfrm>
          <a:prstGeom prst="rect">
            <a:avLst/>
          </a:prstGeom>
          <a:noFill/>
        </p:spPr>
        <p:txBody>
          <a:bodyPr wrap="square" rtlCol="0">
            <a:spAutoFit/>
          </a:bodyPr>
          <a:lstStyle/>
          <a:p>
            <a:r>
              <a:rPr lang="en-US" sz="2400" dirty="0" smtClean="0"/>
              <a:t>Very good jet capabilities</a:t>
            </a:r>
          </a:p>
          <a:p>
            <a:r>
              <a:rPr lang="en-US" sz="2400" dirty="0" smtClean="0"/>
              <a:t>Large acceptance, tracking + </a:t>
            </a:r>
            <a:r>
              <a:rPr lang="en-US" sz="2400" dirty="0" err="1" smtClean="0"/>
              <a:t>EMCal</a:t>
            </a:r>
            <a:endParaRPr lang="en-US" sz="2400" dirty="0" smtClean="0"/>
          </a:p>
          <a:p>
            <a:endParaRPr lang="en-US" dirty="0" smtClean="0"/>
          </a:p>
          <a:p>
            <a:r>
              <a:rPr lang="en-US" sz="2400" dirty="0" smtClean="0"/>
              <a:t>Exciting recent results from QM2014</a:t>
            </a:r>
          </a:p>
          <a:p>
            <a:r>
              <a:rPr lang="en-US" sz="2400" dirty="0" smtClean="0"/>
              <a:t>Trigger on jet &gt; 20 </a:t>
            </a:r>
            <a:r>
              <a:rPr lang="en-US" sz="2400" dirty="0" err="1" smtClean="0"/>
              <a:t>GeV</a:t>
            </a:r>
            <a:r>
              <a:rPr lang="en-US" sz="2400" dirty="0" smtClean="0"/>
              <a:t> requiring online trigger of &gt; 5.4 </a:t>
            </a:r>
            <a:r>
              <a:rPr lang="en-US" sz="2400" dirty="0" err="1" smtClean="0"/>
              <a:t>GeV</a:t>
            </a:r>
            <a:r>
              <a:rPr lang="en-US" sz="2400" dirty="0" smtClean="0"/>
              <a:t> in one </a:t>
            </a:r>
            <a:r>
              <a:rPr lang="en-US" sz="2400" dirty="0" err="1" smtClean="0"/>
              <a:t>EMCal</a:t>
            </a:r>
            <a:r>
              <a:rPr lang="en-US" sz="2400" dirty="0" smtClean="0"/>
              <a:t> tower and all </a:t>
            </a:r>
            <a:r>
              <a:rPr lang="en-US" sz="2400" dirty="0" err="1" smtClean="0"/>
              <a:t>p</a:t>
            </a:r>
            <a:r>
              <a:rPr lang="en-US" sz="2400" baseline="-25000" dirty="0" err="1" smtClean="0"/>
              <a:t>T</a:t>
            </a:r>
            <a:r>
              <a:rPr lang="en-US" sz="2400" dirty="0" smtClean="0"/>
              <a:t> &gt; 2 </a:t>
            </a:r>
            <a:r>
              <a:rPr lang="en-US" sz="2400" dirty="0" err="1" smtClean="0"/>
              <a:t>GeV</a:t>
            </a:r>
            <a:endParaRPr lang="en-US" sz="2400" dirty="0"/>
          </a:p>
        </p:txBody>
      </p:sp>
      <p:sp>
        <p:nvSpPr>
          <p:cNvPr id="9" name="Oval 8"/>
          <p:cNvSpPr/>
          <p:nvPr/>
        </p:nvSpPr>
        <p:spPr>
          <a:xfrm>
            <a:off x="685800" y="3984486"/>
            <a:ext cx="20574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80" y="3200400"/>
            <a:ext cx="3514680" cy="707886"/>
          </a:xfrm>
          <a:prstGeom prst="rect">
            <a:avLst/>
          </a:prstGeom>
          <a:noFill/>
        </p:spPr>
        <p:txBody>
          <a:bodyPr wrap="none" rtlCol="0">
            <a:spAutoFit/>
          </a:bodyPr>
          <a:lstStyle/>
          <a:p>
            <a:pPr algn="ctr"/>
            <a:r>
              <a:rPr lang="en-US" sz="2000" dirty="0" smtClean="0"/>
              <a:t>Expect Surface Bias on Trigger</a:t>
            </a:r>
          </a:p>
          <a:p>
            <a:pPr algn="ctr"/>
            <a:r>
              <a:rPr lang="en-US" sz="2000" dirty="0" smtClean="0"/>
              <a:t>And Long Path on Opposite Side</a:t>
            </a:r>
            <a:endParaRPr lang="en-US" sz="2000" dirty="0"/>
          </a:p>
        </p:txBody>
      </p:sp>
      <p:cxnSp>
        <p:nvCxnSpPr>
          <p:cNvPr id="13" name="Straight Arrow Connector 12"/>
          <p:cNvCxnSpPr/>
          <p:nvPr/>
        </p:nvCxnSpPr>
        <p:spPr>
          <a:xfrm rot="10800000">
            <a:off x="457200" y="4060687"/>
            <a:ext cx="533400" cy="45720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43000" y="4670286"/>
            <a:ext cx="1600200" cy="121919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5-Point Star 10"/>
          <p:cNvSpPr/>
          <p:nvPr/>
        </p:nvSpPr>
        <p:spPr>
          <a:xfrm>
            <a:off x="914400" y="4441686"/>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 y="6118086"/>
            <a:ext cx="3124200" cy="707886"/>
          </a:xfrm>
          <a:prstGeom prst="rect">
            <a:avLst/>
          </a:prstGeom>
          <a:noFill/>
        </p:spPr>
        <p:txBody>
          <a:bodyPr wrap="square" rtlCol="0">
            <a:spAutoFit/>
          </a:bodyPr>
          <a:lstStyle/>
          <a:p>
            <a:pPr algn="ctr"/>
            <a:r>
              <a:rPr lang="en-US" sz="2000" dirty="0" smtClean="0">
                <a:solidFill>
                  <a:srgbClr val="FF0000"/>
                </a:solidFill>
              </a:rPr>
              <a:t>However, only modest suppression of balanced jets</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P spid="11"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a:t>
            </a:r>
            <a:r>
              <a:rPr lang="en-US" dirty="0" smtClean="0"/>
              <a:t>Engineering or Jet Geometry Engineering</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19</a:t>
            </a:fld>
            <a:endParaRPr lang="en-US"/>
          </a:p>
        </p:txBody>
      </p:sp>
      <p:pic>
        <p:nvPicPr>
          <p:cNvPr id="5" name="Picture 2"/>
          <p:cNvPicPr>
            <a:picLocks noChangeAspect="1" noChangeArrowheads="1"/>
          </p:cNvPicPr>
          <p:nvPr/>
        </p:nvPicPr>
        <p:blipFill>
          <a:blip r:embed="rId2" cstate="print"/>
          <a:srcRect b="34201"/>
          <a:stretch>
            <a:fillRect/>
          </a:stretch>
        </p:blipFill>
        <p:spPr bwMode="auto">
          <a:xfrm>
            <a:off x="152400" y="1591314"/>
            <a:ext cx="8686799" cy="3209286"/>
          </a:xfrm>
          <a:prstGeom prst="rect">
            <a:avLst/>
          </a:prstGeom>
          <a:noFill/>
          <a:ln w="9525">
            <a:noFill/>
            <a:miter lim="800000"/>
            <a:headEnd/>
            <a:tailEnd/>
          </a:ln>
        </p:spPr>
      </p:pic>
      <p:sp>
        <p:nvSpPr>
          <p:cNvPr id="6" name="TextBox 5"/>
          <p:cNvSpPr txBox="1"/>
          <p:nvPr/>
        </p:nvSpPr>
        <p:spPr>
          <a:xfrm>
            <a:off x="228600" y="609600"/>
            <a:ext cx="8610600" cy="1200329"/>
          </a:xfrm>
          <a:prstGeom prst="rect">
            <a:avLst/>
          </a:prstGeom>
          <a:noFill/>
        </p:spPr>
        <p:txBody>
          <a:bodyPr wrap="square" rtlCol="0">
            <a:spAutoFit/>
          </a:bodyPr>
          <a:lstStyle/>
          <a:p>
            <a:pPr algn="ctr"/>
            <a:r>
              <a:rPr lang="en-US" sz="2400" dirty="0" smtClean="0"/>
              <a:t>Thorsten </a:t>
            </a:r>
            <a:r>
              <a:rPr lang="en-US" sz="2400" dirty="0" err="1" smtClean="0"/>
              <a:t>Renk</a:t>
            </a:r>
            <a:r>
              <a:rPr lang="en-US" sz="2400" dirty="0" smtClean="0"/>
              <a:t> has explored the ability to engineer the surface and energy loss bias to gain more information.  Works particularly well at RHIC due to steeply falling jet spectrum.</a:t>
            </a:r>
            <a:endParaRPr lang="en-US" sz="2400" dirty="0"/>
          </a:p>
        </p:txBody>
      </p:sp>
      <p:sp>
        <p:nvSpPr>
          <p:cNvPr id="7" name="TextBox 6"/>
          <p:cNvSpPr txBox="1"/>
          <p:nvPr/>
        </p:nvSpPr>
        <p:spPr>
          <a:xfrm>
            <a:off x="0" y="4648200"/>
            <a:ext cx="9144000" cy="2308324"/>
          </a:xfrm>
          <a:prstGeom prst="rect">
            <a:avLst/>
          </a:prstGeom>
          <a:noFill/>
        </p:spPr>
        <p:txBody>
          <a:bodyPr wrap="square" rtlCol="0">
            <a:spAutoFit/>
          </a:bodyPr>
          <a:lstStyle/>
          <a:p>
            <a:pPr algn="ctr"/>
            <a:r>
              <a:rPr lang="en-US" sz="2400" dirty="0" err="1" smtClean="0">
                <a:solidFill>
                  <a:srgbClr val="002060"/>
                </a:solidFill>
              </a:rPr>
              <a:t>sPHENIX</a:t>
            </a:r>
            <a:r>
              <a:rPr lang="en-US" sz="2400" dirty="0" smtClean="0">
                <a:solidFill>
                  <a:srgbClr val="002060"/>
                </a:solidFill>
              </a:rPr>
              <a:t> can measure these jets with no minimum </a:t>
            </a:r>
            <a:r>
              <a:rPr lang="en-US" sz="2400" dirty="0" err="1" smtClean="0">
                <a:solidFill>
                  <a:srgbClr val="002060"/>
                </a:solidFill>
              </a:rPr>
              <a:t>p</a:t>
            </a:r>
            <a:r>
              <a:rPr lang="en-US" sz="2400" baseline="-25000" dirty="0" err="1" smtClean="0">
                <a:solidFill>
                  <a:srgbClr val="002060"/>
                </a:solidFill>
              </a:rPr>
              <a:t>T</a:t>
            </a:r>
            <a:r>
              <a:rPr lang="en-US" sz="2400" dirty="0" smtClean="0">
                <a:solidFill>
                  <a:srgbClr val="002060"/>
                </a:solidFill>
              </a:rPr>
              <a:t> selection and no online trigger bias.  Thus, one can explore the full range of engineered geometries.   High statistics and full jet energy range enabled.  </a:t>
            </a:r>
          </a:p>
          <a:p>
            <a:pPr algn="ctr"/>
            <a:r>
              <a:rPr lang="en-US" sz="2400" dirty="0" smtClean="0">
                <a:solidFill>
                  <a:srgbClr val="002060"/>
                </a:solidFill>
              </a:rPr>
              <a:t>Systematic measurements enabled “tomography”</a:t>
            </a:r>
          </a:p>
          <a:p>
            <a:pPr algn="ctr"/>
            <a:r>
              <a:rPr lang="en-US" sz="2400" dirty="0" smtClean="0">
                <a:solidFill>
                  <a:srgbClr val="FF0000"/>
                </a:solidFill>
              </a:rPr>
              <a:t>Recently it was proposed that medium response can only be seen when energy loss near surface (so not damped out by medium)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097ED8-C353-4ECF-B1C2-D4A41D5022BE}" type="slidenum">
              <a:rPr lang="en-US" smtClean="0"/>
              <a:pPr/>
              <a:t>2</a:t>
            </a:fld>
            <a:endParaRPr lang="en-US"/>
          </a:p>
        </p:txBody>
      </p:sp>
      <p:pic>
        <p:nvPicPr>
          <p:cNvPr id="5" name="Picture 4"/>
          <p:cNvPicPr>
            <a:picLocks noChangeAspect="1" noChangeArrowheads="1"/>
          </p:cNvPicPr>
          <p:nvPr/>
        </p:nvPicPr>
        <p:blipFill>
          <a:blip r:embed="rId2" cstate="print"/>
          <a:srcRect l="16541" t="15984" r="9774" b="13499"/>
          <a:stretch>
            <a:fillRect/>
          </a:stretch>
        </p:blipFill>
        <p:spPr bwMode="auto">
          <a:xfrm>
            <a:off x="1183640" y="1371600"/>
            <a:ext cx="6969760" cy="5334000"/>
          </a:xfrm>
          <a:prstGeom prst="rect">
            <a:avLst/>
          </a:prstGeom>
          <a:noFill/>
          <a:ln w="9525">
            <a:noFill/>
            <a:miter lim="800000"/>
            <a:headEnd/>
            <a:tailEnd/>
          </a:ln>
        </p:spPr>
      </p:pic>
      <p:pic>
        <p:nvPicPr>
          <p:cNvPr id="6" name="Picture 5" descr="sPHENIX_front.jpg"/>
          <p:cNvPicPr>
            <a:picLocks noChangeAspect="1"/>
          </p:cNvPicPr>
          <p:nvPr/>
        </p:nvPicPr>
        <p:blipFill>
          <a:blip r:embed="rId3" cstate="print"/>
          <a:stretch>
            <a:fillRect/>
          </a:stretch>
        </p:blipFill>
        <p:spPr>
          <a:xfrm>
            <a:off x="2590800" y="76200"/>
            <a:ext cx="4011263" cy="1219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Calorimeter Measure Unbiased on FF</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20</a:t>
            </a:fld>
            <a:endParaRPr lang="en-US"/>
          </a:p>
        </p:txBody>
      </p:sp>
      <p:pic>
        <p:nvPicPr>
          <p:cNvPr id="113666" name="Picture 2"/>
          <p:cNvPicPr>
            <a:picLocks noChangeAspect="1" noChangeArrowheads="1"/>
          </p:cNvPicPr>
          <p:nvPr/>
        </p:nvPicPr>
        <p:blipFill>
          <a:blip r:embed="rId2" cstate="print"/>
          <a:srcRect r="3333"/>
          <a:stretch>
            <a:fillRect/>
          </a:stretch>
        </p:blipFill>
        <p:spPr bwMode="auto">
          <a:xfrm>
            <a:off x="4724400" y="1496695"/>
            <a:ext cx="4419600" cy="4070370"/>
          </a:xfrm>
          <a:prstGeom prst="rect">
            <a:avLst/>
          </a:prstGeom>
          <a:noFill/>
          <a:ln w="9525">
            <a:noFill/>
            <a:miter lim="800000"/>
            <a:headEnd/>
            <a:tailEnd/>
          </a:ln>
        </p:spPr>
      </p:pic>
      <p:pic>
        <p:nvPicPr>
          <p:cNvPr id="113667" name="Picture 3"/>
          <p:cNvPicPr>
            <a:picLocks noChangeAspect="1" noChangeArrowheads="1"/>
          </p:cNvPicPr>
          <p:nvPr/>
        </p:nvPicPr>
        <p:blipFill>
          <a:blip r:embed="rId3" cstate="print"/>
          <a:srcRect l="1562"/>
          <a:stretch>
            <a:fillRect/>
          </a:stretch>
        </p:blipFill>
        <p:spPr bwMode="auto">
          <a:xfrm>
            <a:off x="0" y="1452265"/>
            <a:ext cx="4800600" cy="4085968"/>
          </a:xfrm>
          <a:prstGeom prst="rect">
            <a:avLst/>
          </a:prstGeom>
          <a:noFill/>
          <a:ln w="9525">
            <a:noFill/>
            <a:miter lim="800000"/>
            <a:headEnd/>
            <a:tailEnd/>
          </a:ln>
        </p:spPr>
      </p:pic>
      <p:sp>
        <p:nvSpPr>
          <p:cNvPr id="7" name="Rectangle 6"/>
          <p:cNvSpPr/>
          <p:nvPr/>
        </p:nvSpPr>
        <p:spPr>
          <a:xfrm>
            <a:off x="6324600" y="1299865"/>
            <a:ext cx="2209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838200"/>
            <a:ext cx="7940122" cy="461665"/>
          </a:xfrm>
          <a:prstGeom prst="rect">
            <a:avLst/>
          </a:prstGeom>
          <a:noFill/>
        </p:spPr>
        <p:txBody>
          <a:bodyPr wrap="none" rtlCol="0">
            <a:spAutoFit/>
          </a:bodyPr>
          <a:lstStyle/>
          <a:p>
            <a:r>
              <a:rPr lang="en-US" sz="2400" dirty="0" smtClean="0"/>
              <a:t>Quark and Gluons have very different fragmentation functions</a:t>
            </a:r>
            <a:endParaRPr lang="en-US" sz="2400" dirty="0"/>
          </a:p>
        </p:txBody>
      </p:sp>
      <p:sp>
        <p:nvSpPr>
          <p:cNvPr id="9" name="TextBox 8"/>
          <p:cNvSpPr txBox="1"/>
          <p:nvPr/>
        </p:nvSpPr>
        <p:spPr>
          <a:xfrm>
            <a:off x="762001" y="5490865"/>
            <a:ext cx="7467600" cy="1200329"/>
          </a:xfrm>
          <a:prstGeom prst="rect">
            <a:avLst/>
          </a:prstGeom>
          <a:noFill/>
        </p:spPr>
        <p:txBody>
          <a:bodyPr wrap="square" rtlCol="0">
            <a:spAutoFit/>
          </a:bodyPr>
          <a:lstStyle/>
          <a:p>
            <a:pPr algn="ctr"/>
            <a:r>
              <a:rPr lang="en-US" sz="2400" dirty="0" err="1" smtClean="0"/>
              <a:t>sPHENIX</a:t>
            </a:r>
            <a:r>
              <a:rPr lang="en-US" sz="2400" dirty="0" smtClean="0"/>
              <a:t> calorimetric measurement  gives the</a:t>
            </a:r>
          </a:p>
          <a:p>
            <a:pPr algn="ctr"/>
            <a:r>
              <a:rPr lang="en-US" sz="2400" dirty="0" smtClean="0"/>
              <a:t> same energy scale and resolution.  </a:t>
            </a:r>
          </a:p>
          <a:p>
            <a:pPr algn="ctr"/>
            <a:r>
              <a:rPr lang="en-US" sz="2400" dirty="0" smtClean="0"/>
              <a:t>Critical for extracting longitudinal redistribution of energy.</a:t>
            </a:r>
            <a:endParaRPr lang="en-US" sz="2400" dirty="0"/>
          </a:p>
        </p:txBody>
      </p:sp>
      <p:pic>
        <p:nvPicPr>
          <p:cNvPr id="10" name="Picture 9" descr="sPHENIX_front.jpg"/>
          <p:cNvPicPr>
            <a:picLocks noChangeAspect="1"/>
          </p:cNvPicPr>
          <p:nvPr/>
        </p:nvPicPr>
        <p:blipFill>
          <a:blip r:embed="rId4" cstate="print"/>
          <a:stretch>
            <a:fillRect/>
          </a:stretch>
        </p:blipFill>
        <p:spPr>
          <a:xfrm>
            <a:off x="7010400" y="2286000"/>
            <a:ext cx="1295400" cy="3937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Tools</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21</a:t>
            </a:fld>
            <a:endParaRPr lang="en-US"/>
          </a:p>
        </p:txBody>
      </p:sp>
      <p:sp>
        <p:nvSpPr>
          <p:cNvPr id="5" name="TextBox 4"/>
          <p:cNvSpPr txBox="1"/>
          <p:nvPr/>
        </p:nvSpPr>
        <p:spPr>
          <a:xfrm>
            <a:off x="4953000" y="1190685"/>
            <a:ext cx="4092787" cy="4893647"/>
          </a:xfrm>
          <a:prstGeom prst="rect">
            <a:avLst/>
          </a:prstGeom>
          <a:blipFill>
            <a:blip r:embed="rId2" cstate="print"/>
            <a:tile tx="0" ty="0" sx="100000" sy="100000" flip="none" algn="tl"/>
          </a:blipFill>
          <a:ln>
            <a:solidFill>
              <a:schemeClr val="tx1"/>
            </a:solidFill>
          </a:ln>
        </p:spPr>
        <p:txBody>
          <a:bodyPr wrap="none" rtlCol="0">
            <a:spAutoFit/>
          </a:bodyPr>
          <a:lstStyle/>
          <a:p>
            <a:r>
              <a:rPr lang="en-US" sz="2400" b="1" dirty="0" err="1" smtClean="0"/>
              <a:t>YaJEM</a:t>
            </a:r>
            <a:r>
              <a:rPr lang="en-US" sz="2400" b="1" dirty="0" smtClean="0"/>
              <a:t> (now publicly available)</a:t>
            </a:r>
          </a:p>
          <a:p>
            <a:endParaRPr lang="en-US" sz="2400" b="1" dirty="0" smtClean="0"/>
          </a:p>
          <a:p>
            <a:r>
              <a:rPr lang="en-US" sz="2400" b="1" dirty="0" smtClean="0"/>
              <a:t>JEWEL (now publicly available)</a:t>
            </a:r>
          </a:p>
          <a:p>
            <a:endParaRPr lang="en-US" sz="2400" b="1" dirty="0" smtClean="0"/>
          </a:p>
          <a:p>
            <a:r>
              <a:rPr lang="en-US" sz="2400" b="1" dirty="0" smtClean="0"/>
              <a:t>MARTINI</a:t>
            </a:r>
          </a:p>
          <a:p>
            <a:endParaRPr lang="en-US" sz="2400" b="1" dirty="0" smtClean="0"/>
          </a:p>
          <a:p>
            <a:r>
              <a:rPr lang="en-US" sz="2400" b="1" dirty="0" smtClean="0"/>
              <a:t>CUJET</a:t>
            </a:r>
          </a:p>
          <a:p>
            <a:endParaRPr lang="en-US" sz="2400" b="1" dirty="0" smtClean="0"/>
          </a:p>
          <a:p>
            <a:r>
              <a:rPr lang="en-US" sz="2400" b="1" dirty="0" smtClean="0"/>
              <a:t>MATTER</a:t>
            </a:r>
          </a:p>
          <a:p>
            <a:endParaRPr lang="en-US" sz="2400" b="1" dirty="0" smtClean="0"/>
          </a:p>
          <a:p>
            <a:r>
              <a:rPr lang="en-US" sz="2400" b="1" dirty="0" smtClean="0"/>
              <a:t>Q-PYTHIA</a:t>
            </a:r>
          </a:p>
          <a:p>
            <a:endParaRPr lang="en-US" sz="2400" b="1" dirty="0" smtClean="0"/>
          </a:p>
          <a:p>
            <a:r>
              <a:rPr lang="en-US" sz="2400" b="1" dirty="0" smtClean="0"/>
              <a:t>VNI</a:t>
            </a:r>
          </a:p>
        </p:txBody>
      </p:sp>
      <p:sp>
        <p:nvSpPr>
          <p:cNvPr id="7" name="TextBox 6"/>
          <p:cNvSpPr txBox="1"/>
          <p:nvPr/>
        </p:nvSpPr>
        <p:spPr>
          <a:xfrm>
            <a:off x="228600" y="838200"/>
            <a:ext cx="4343400" cy="5740033"/>
          </a:xfrm>
          <a:prstGeom prst="rect">
            <a:avLst/>
          </a:prstGeom>
          <a:noFill/>
        </p:spPr>
        <p:txBody>
          <a:bodyPr wrap="square" rtlCol="0">
            <a:spAutoFit/>
          </a:bodyPr>
          <a:lstStyle/>
          <a:p>
            <a:pPr algn="ctr"/>
            <a:r>
              <a:rPr lang="en-US" sz="2400" dirty="0" smtClean="0"/>
              <a:t>A host of Monte Carlo </a:t>
            </a:r>
            <a:r>
              <a:rPr lang="en-US" sz="2400" dirty="0" err="1" smtClean="0"/>
              <a:t>parton</a:t>
            </a:r>
            <a:r>
              <a:rPr lang="en-US" sz="2400" dirty="0" smtClean="0"/>
              <a:t> shower codes are now available to fully interpret the combined set of </a:t>
            </a:r>
            <a:r>
              <a:rPr lang="en-US" sz="2400" dirty="0" err="1" smtClean="0"/>
              <a:t>sPHENIX</a:t>
            </a:r>
            <a:r>
              <a:rPr lang="en-US" sz="2400" dirty="0" smtClean="0"/>
              <a:t>, RHIC and LHC jet observables.  </a:t>
            </a:r>
          </a:p>
          <a:p>
            <a:pPr algn="ctr"/>
            <a:endParaRPr lang="en-US" sz="1100" dirty="0" smtClean="0"/>
          </a:p>
          <a:p>
            <a:pPr algn="ctr"/>
            <a:r>
              <a:rPr lang="en-US" sz="2400" dirty="0" smtClean="0">
                <a:solidFill>
                  <a:srgbClr val="002060"/>
                </a:solidFill>
              </a:rPr>
              <a:t>The close collaboration between experimentalists and theorists is necessary to incorporate the full suite of observables and test the basic physics and then constrain the detail parameters.</a:t>
            </a:r>
          </a:p>
          <a:p>
            <a:pPr algn="ctr"/>
            <a:endParaRPr lang="en-US" sz="1100" dirty="0" smtClean="0">
              <a:solidFill>
                <a:srgbClr val="002060"/>
              </a:solidFill>
            </a:endParaRPr>
          </a:p>
          <a:p>
            <a:pPr algn="ctr"/>
            <a:r>
              <a:rPr lang="en-US" sz="2400" dirty="0" smtClean="0">
                <a:solidFill>
                  <a:srgbClr val="FF0000"/>
                </a:solidFill>
              </a:rPr>
              <a:t>Continued RHIC and LHC data up through </a:t>
            </a:r>
            <a:r>
              <a:rPr lang="en-US" sz="2400" dirty="0" err="1" smtClean="0">
                <a:solidFill>
                  <a:srgbClr val="FF0000"/>
                </a:solidFill>
              </a:rPr>
              <a:t>sPHENIX</a:t>
            </a:r>
            <a:r>
              <a:rPr lang="en-US" sz="2400" dirty="0" smtClean="0">
                <a:solidFill>
                  <a:srgbClr val="FF0000"/>
                </a:solidFill>
              </a:rPr>
              <a:t> program fuels this collaboration.</a:t>
            </a:r>
          </a:p>
        </p:txBody>
      </p:sp>
      <p:pic>
        <p:nvPicPr>
          <p:cNvPr id="8" name="Picture 7" descr="anim5rad.gif"/>
          <p:cNvPicPr>
            <a:picLocks noChangeAspect="1"/>
          </p:cNvPicPr>
          <p:nvPr/>
        </p:nvPicPr>
        <p:blipFill>
          <a:blip r:embed="rId3" cstate="print"/>
          <a:stretch>
            <a:fillRect/>
          </a:stretch>
        </p:blipFill>
        <p:spPr>
          <a:xfrm>
            <a:off x="6477000" y="2788674"/>
            <a:ext cx="2514600" cy="239292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097ED8-C353-4ECF-B1C2-D4A41D5022BE}" type="slidenum">
              <a:rPr lang="en-US" smtClean="0"/>
              <a:pPr/>
              <a:t>22</a:t>
            </a:fld>
            <a:endParaRPr lang="en-US"/>
          </a:p>
        </p:txBody>
      </p:sp>
      <p:sp>
        <p:nvSpPr>
          <p:cNvPr id="5" name="TextBox 4"/>
          <p:cNvSpPr txBox="1"/>
          <p:nvPr/>
        </p:nvSpPr>
        <p:spPr>
          <a:xfrm>
            <a:off x="1676400" y="2743200"/>
            <a:ext cx="5514010" cy="707886"/>
          </a:xfrm>
          <a:prstGeom prst="rect">
            <a:avLst/>
          </a:prstGeom>
          <a:noFill/>
        </p:spPr>
        <p:txBody>
          <a:bodyPr wrap="none" rtlCol="0">
            <a:spAutoFit/>
          </a:bodyPr>
          <a:lstStyle/>
          <a:p>
            <a:r>
              <a:rPr lang="en-US" sz="4000" b="1" dirty="0" err="1" smtClean="0">
                <a:solidFill>
                  <a:srgbClr val="FF0000"/>
                </a:solidFill>
              </a:rPr>
              <a:t>sPHENIX</a:t>
            </a:r>
            <a:r>
              <a:rPr lang="en-US" sz="4000" b="1" dirty="0" smtClean="0">
                <a:solidFill>
                  <a:srgbClr val="FF0000"/>
                </a:solidFill>
              </a:rPr>
              <a:t> Physics Delivery</a:t>
            </a:r>
            <a:endParaRPr lang="en-US" sz="40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a:t>
            </a:r>
            <a:r>
              <a:rPr lang="en-US" dirty="0" smtClean="0">
                <a:sym typeface="Wingdings" pitchFamily="2" charset="2"/>
              </a:rPr>
              <a:t> </a:t>
            </a:r>
            <a:r>
              <a:rPr lang="en-US" dirty="0" err="1" smtClean="0">
                <a:sym typeface="Wingdings" pitchFamily="2" charset="2"/>
              </a:rPr>
              <a:t>sPHENIX</a:t>
            </a:r>
            <a:r>
              <a:rPr lang="en-US" dirty="0" smtClean="0">
                <a:sym typeface="Wingdings" pitchFamily="2" charset="2"/>
              </a:rPr>
              <a:t>  Knowledge</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23</a:t>
            </a:fld>
            <a:endParaRPr lang="en-US"/>
          </a:p>
        </p:txBody>
      </p:sp>
      <p:sp>
        <p:nvSpPr>
          <p:cNvPr id="6" name="TextBox 5"/>
          <p:cNvSpPr txBox="1"/>
          <p:nvPr/>
        </p:nvSpPr>
        <p:spPr>
          <a:xfrm>
            <a:off x="410457" y="6120825"/>
            <a:ext cx="8352543" cy="584775"/>
          </a:xfrm>
          <a:prstGeom prst="rect">
            <a:avLst/>
          </a:prstGeom>
          <a:noFill/>
        </p:spPr>
        <p:txBody>
          <a:bodyPr wrap="none" rtlCol="0">
            <a:spAutoFit/>
          </a:bodyPr>
          <a:lstStyle/>
          <a:p>
            <a:r>
              <a:rPr lang="en-US" sz="3200" dirty="0" smtClean="0"/>
              <a:t>How does </a:t>
            </a:r>
            <a:r>
              <a:rPr lang="en-US" sz="3200" dirty="0" err="1" smtClean="0"/>
              <a:t>sPHENIX</a:t>
            </a:r>
            <a:r>
              <a:rPr lang="en-US" sz="3200" dirty="0" smtClean="0"/>
              <a:t> enable access to this physics?</a:t>
            </a:r>
          </a:p>
        </p:txBody>
      </p:sp>
      <p:pic>
        <p:nvPicPr>
          <p:cNvPr id="188417" name="Picture 1"/>
          <p:cNvPicPr>
            <a:picLocks noChangeAspect="1" noChangeArrowheads="1"/>
          </p:cNvPicPr>
          <p:nvPr/>
        </p:nvPicPr>
        <p:blipFill>
          <a:blip r:embed="rId2" cstate="print"/>
          <a:srcRect/>
          <a:stretch>
            <a:fillRect/>
          </a:stretch>
        </p:blipFill>
        <p:spPr bwMode="auto">
          <a:xfrm>
            <a:off x="1700213" y="685800"/>
            <a:ext cx="5767387" cy="5483890"/>
          </a:xfrm>
          <a:prstGeom prst="rect">
            <a:avLst/>
          </a:prstGeom>
          <a:noFill/>
          <a:ln w="9525">
            <a:noFill/>
            <a:miter lim="800000"/>
            <a:headEnd/>
            <a:tailEnd/>
          </a:ln>
        </p:spPr>
      </p:pic>
      <p:pic>
        <p:nvPicPr>
          <p:cNvPr id="7" name="Picture 6" descr="sPHENIX_front.jpg"/>
          <p:cNvPicPr>
            <a:picLocks noChangeAspect="1"/>
          </p:cNvPicPr>
          <p:nvPr/>
        </p:nvPicPr>
        <p:blipFill>
          <a:blip r:embed="rId3" cstate="print"/>
          <a:stretch>
            <a:fillRect/>
          </a:stretch>
        </p:blipFill>
        <p:spPr>
          <a:xfrm>
            <a:off x="1828800" y="762001"/>
            <a:ext cx="2256335" cy="76199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06-04-2014-sPhenix-Stand Alone with Man End View.bmp"/>
          <p:cNvPicPr>
            <a:picLocks noChangeAspect="1"/>
          </p:cNvPicPr>
          <p:nvPr/>
        </p:nvPicPr>
        <p:blipFill>
          <a:blip r:embed="rId2" cstate="print">
            <a:extLst>
              <a:ext uri="{28A0092B-C50C-407E-A947-70E740481C1C}">
                <a14:useLocalDpi xmlns="" xmlns:a14="http://schemas.microsoft.com/office/drawing/2010/main" val="0"/>
              </a:ext>
            </a:extLst>
          </a:blip>
          <a:srcRect l="13333" t="7077" r="21667" b="9415"/>
          <a:stretch>
            <a:fillRect/>
          </a:stretch>
        </p:blipFill>
        <p:spPr>
          <a:xfrm>
            <a:off x="152400" y="838200"/>
            <a:ext cx="5943600" cy="4495800"/>
          </a:xfrm>
          <a:prstGeom prst="rect">
            <a:avLst/>
          </a:prstGeom>
        </p:spPr>
      </p:pic>
      <p:sp>
        <p:nvSpPr>
          <p:cNvPr id="2" name="Title 1"/>
          <p:cNvSpPr>
            <a:spLocks noGrp="1"/>
          </p:cNvSpPr>
          <p:nvPr>
            <p:ph type="title"/>
          </p:nvPr>
        </p:nvSpPr>
        <p:spPr/>
        <p:txBody>
          <a:bodyPr/>
          <a:lstStyle/>
          <a:p>
            <a:r>
              <a:rPr lang="en-US" dirty="0" err="1" smtClean="0"/>
              <a:t>sPHENIX</a:t>
            </a:r>
            <a:r>
              <a:rPr lang="en-US" dirty="0" smtClean="0"/>
              <a:t> in a Nutshell</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24</a:t>
            </a:fld>
            <a:endParaRPr lang="en-US"/>
          </a:p>
        </p:txBody>
      </p:sp>
      <p:sp>
        <p:nvSpPr>
          <p:cNvPr id="9" name="TextBox 8"/>
          <p:cNvSpPr txBox="1"/>
          <p:nvPr/>
        </p:nvSpPr>
        <p:spPr>
          <a:xfrm>
            <a:off x="6096000" y="856595"/>
            <a:ext cx="3048000" cy="4401205"/>
          </a:xfrm>
          <a:prstGeom prst="rect">
            <a:avLst/>
          </a:prstGeom>
          <a:noFill/>
        </p:spPr>
        <p:txBody>
          <a:bodyPr wrap="square" rtlCol="0">
            <a:spAutoFit/>
          </a:bodyPr>
          <a:lstStyle/>
          <a:p>
            <a:pPr algn="ctr"/>
            <a:r>
              <a:rPr lang="en-US" sz="2400" dirty="0" err="1" smtClean="0"/>
              <a:t>BaBar</a:t>
            </a:r>
            <a:r>
              <a:rPr lang="en-US" sz="2400" dirty="0" smtClean="0"/>
              <a:t> Magnet 1.5 T</a:t>
            </a:r>
          </a:p>
          <a:p>
            <a:pPr algn="ctr"/>
            <a:endParaRPr lang="en-US" sz="1600" dirty="0" smtClean="0"/>
          </a:p>
          <a:p>
            <a:pPr algn="ctr"/>
            <a:r>
              <a:rPr lang="en-US" sz="2400" dirty="0" smtClean="0"/>
              <a:t>Coverage |</a:t>
            </a:r>
            <a:r>
              <a:rPr lang="en-US" sz="2400" dirty="0" smtClean="0">
                <a:latin typeface="Symbol" pitchFamily="18" charset="2"/>
              </a:rPr>
              <a:t>h</a:t>
            </a:r>
            <a:r>
              <a:rPr lang="en-US" sz="2400" dirty="0" smtClean="0"/>
              <a:t>| &lt; 1.1</a:t>
            </a:r>
          </a:p>
          <a:p>
            <a:pPr algn="ctr"/>
            <a:endParaRPr lang="en-US" sz="1600" dirty="0" smtClean="0"/>
          </a:p>
          <a:p>
            <a:pPr algn="ctr"/>
            <a:r>
              <a:rPr lang="en-US" sz="2400" dirty="0" smtClean="0"/>
              <a:t>All silicon tracking</a:t>
            </a:r>
          </a:p>
          <a:p>
            <a:pPr algn="ctr"/>
            <a:r>
              <a:rPr lang="en-US" sz="2400" dirty="0" smtClean="0"/>
              <a:t>Heavy flavor tagging</a:t>
            </a:r>
          </a:p>
          <a:p>
            <a:pPr algn="ctr"/>
            <a:endParaRPr lang="en-US" sz="1600" dirty="0" smtClean="0"/>
          </a:p>
          <a:p>
            <a:pPr algn="ctr"/>
            <a:r>
              <a:rPr lang="en-US" sz="2400" dirty="0" smtClean="0"/>
              <a:t>Electromagnetic</a:t>
            </a:r>
          </a:p>
          <a:p>
            <a:pPr algn="ctr"/>
            <a:r>
              <a:rPr lang="en-US" sz="2400" dirty="0" smtClean="0"/>
              <a:t>Calorimeter</a:t>
            </a:r>
          </a:p>
          <a:p>
            <a:pPr algn="ctr"/>
            <a:endParaRPr lang="en-US" sz="1600" dirty="0" smtClean="0"/>
          </a:p>
          <a:p>
            <a:pPr algn="ctr"/>
            <a:r>
              <a:rPr lang="en-US" sz="2400" dirty="0" smtClean="0"/>
              <a:t>Two longitudinal </a:t>
            </a:r>
          </a:p>
          <a:p>
            <a:pPr algn="ctr"/>
            <a:r>
              <a:rPr lang="en-US" sz="2400" dirty="0" smtClean="0"/>
              <a:t>Segment </a:t>
            </a:r>
            <a:r>
              <a:rPr lang="en-US" sz="2400" dirty="0" err="1" smtClean="0"/>
              <a:t>Hadronic</a:t>
            </a:r>
            <a:r>
              <a:rPr lang="en-US" sz="2400" dirty="0" smtClean="0"/>
              <a:t> Calorimeter</a:t>
            </a:r>
          </a:p>
        </p:txBody>
      </p:sp>
      <p:sp>
        <p:nvSpPr>
          <p:cNvPr id="10" name="TextBox 9"/>
          <p:cNvSpPr txBox="1"/>
          <p:nvPr/>
        </p:nvSpPr>
        <p:spPr>
          <a:xfrm>
            <a:off x="838200" y="5486400"/>
            <a:ext cx="7486730" cy="1200329"/>
          </a:xfrm>
          <a:prstGeom prst="rect">
            <a:avLst/>
          </a:prstGeom>
          <a:noFill/>
        </p:spPr>
        <p:txBody>
          <a:bodyPr wrap="none" rtlCol="0">
            <a:spAutoFit/>
          </a:bodyPr>
          <a:lstStyle/>
          <a:p>
            <a:pPr algn="ctr"/>
            <a:r>
              <a:rPr lang="en-US" sz="2400" dirty="0" smtClean="0">
                <a:solidFill>
                  <a:srgbClr val="002060"/>
                </a:solidFill>
              </a:rPr>
              <a:t>Common Silicon Photomultiplier readout for Calorimeters</a:t>
            </a:r>
          </a:p>
          <a:p>
            <a:pPr algn="ctr"/>
            <a:r>
              <a:rPr lang="en-US" sz="2400" dirty="0" smtClean="0">
                <a:solidFill>
                  <a:srgbClr val="002060"/>
                </a:solidFill>
              </a:rPr>
              <a:t>Full clock speed digitizers, digital information for triggering</a:t>
            </a:r>
          </a:p>
          <a:p>
            <a:pPr algn="ctr"/>
            <a:r>
              <a:rPr lang="en-US" sz="2400" dirty="0" smtClean="0">
                <a:solidFill>
                  <a:srgbClr val="002060"/>
                </a:solidFill>
              </a:rPr>
              <a:t>High data acquisition rate capability ~ 10 kHz </a:t>
            </a:r>
            <a:endParaRPr lang="en-US" sz="2400" dirty="0">
              <a:solidFill>
                <a:srgbClr val="002060"/>
              </a:solidFill>
            </a:endParaRPr>
          </a:p>
        </p:txBody>
      </p:sp>
      <p:pic>
        <p:nvPicPr>
          <p:cNvPr id="11" name="Picture 10" descr="sPHENIX_front.jpg"/>
          <p:cNvPicPr>
            <a:picLocks noChangeAspect="1"/>
          </p:cNvPicPr>
          <p:nvPr/>
        </p:nvPicPr>
        <p:blipFill>
          <a:blip r:embed="rId3" cstate="print"/>
          <a:stretch>
            <a:fillRect/>
          </a:stretch>
        </p:blipFill>
        <p:spPr>
          <a:xfrm>
            <a:off x="152400" y="838200"/>
            <a:ext cx="2438400" cy="741138"/>
          </a:xfrm>
          <a:prstGeom prst="rect">
            <a:avLst/>
          </a:prstGeom>
        </p:spPr>
      </p:pic>
      <p:cxnSp>
        <p:nvCxnSpPr>
          <p:cNvPr id="12" name="Straight Arrow Connector 11"/>
          <p:cNvCxnSpPr/>
          <p:nvPr/>
        </p:nvCxnSpPr>
        <p:spPr>
          <a:xfrm rot="10800000" flipV="1">
            <a:off x="4191000" y="1066800"/>
            <a:ext cx="2133600" cy="1066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3352800" y="2285998"/>
            <a:ext cx="2971800" cy="6858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4114800" y="3276598"/>
            <a:ext cx="2438400" cy="2286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4114801" y="3810001"/>
            <a:ext cx="2286003" cy="4571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4419601" y="4267198"/>
            <a:ext cx="1981203" cy="3048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sPHENIX</a:t>
            </a:r>
            <a:r>
              <a:rPr lang="en-US" dirty="0" smtClean="0"/>
              <a:t> Run Plan</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25</a:t>
            </a:fld>
            <a:endParaRPr lang="en-US"/>
          </a:p>
        </p:txBody>
      </p:sp>
      <p:sp>
        <p:nvSpPr>
          <p:cNvPr id="5" name="TextBox 4"/>
          <p:cNvSpPr txBox="1"/>
          <p:nvPr/>
        </p:nvSpPr>
        <p:spPr>
          <a:xfrm>
            <a:off x="152400" y="920889"/>
            <a:ext cx="8915400" cy="5632311"/>
          </a:xfrm>
          <a:prstGeom prst="rect">
            <a:avLst/>
          </a:prstGeom>
          <a:noFill/>
        </p:spPr>
        <p:txBody>
          <a:bodyPr wrap="square" rtlCol="0">
            <a:spAutoFit/>
          </a:bodyPr>
          <a:lstStyle/>
          <a:p>
            <a:r>
              <a:rPr lang="en-US" sz="2400" dirty="0" smtClean="0"/>
              <a:t>Two years of physics running 2021 and 2022 with 30-cryo week runs</a:t>
            </a:r>
          </a:p>
          <a:p>
            <a:endParaRPr lang="en-US" sz="2400" dirty="0" smtClean="0"/>
          </a:p>
          <a:p>
            <a:r>
              <a:rPr lang="en-US" sz="2400" dirty="0" smtClean="0">
                <a:solidFill>
                  <a:srgbClr val="FF0000"/>
                </a:solidFill>
              </a:rPr>
              <a:t>20 weeks </a:t>
            </a:r>
            <a:r>
              <a:rPr lang="en-US" sz="2400" dirty="0" err="1" smtClean="0">
                <a:solidFill>
                  <a:srgbClr val="FF0000"/>
                </a:solidFill>
              </a:rPr>
              <a:t>Au+Au</a:t>
            </a:r>
            <a:r>
              <a:rPr lang="en-US" sz="2400" dirty="0" smtClean="0">
                <a:solidFill>
                  <a:srgbClr val="FF0000"/>
                </a:solidFill>
              </a:rPr>
              <a:t> @ 200 </a:t>
            </a:r>
            <a:r>
              <a:rPr lang="en-US" sz="2400" dirty="0" err="1" smtClean="0">
                <a:solidFill>
                  <a:srgbClr val="FF0000"/>
                </a:solidFill>
              </a:rPr>
              <a:t>GeV</a:t>
            </a:r>
            <a:endParaRPr lang="en-US" sz="2400" dirty="0" smtClean="0">
              <a:solidFill>
                <a:srgbClr val="FF0000"/>
              </a:solidFill>
            </a:endParaRPr>
          </a:p>
          <a:p>
            <a:r>
              <a:rPr lang="en-US" sz="2400" dirty="0" smtClean="0">
                <a:solidFill>
                  <a:srgbClr val="FF0000"/>
                </a:solidFill>
              </a:rPr>
              <a:t>10+ weeks </a:t>
            </a:r>
            <a:r>
              <a:rPr lang="en-US" sz="2400" dirty="0" err="1" smtClean="0">
                <a:solidFill>
                  <a:srgbClr val="FF0000"/>
                </a:solidFill>
              </a:rPr>
              <a:t>p+p</a:t>
            </a:r>
            <a:r>
              <a:rPr lang="en-US" sz="2400" dirty="0" smtClean="0">
                <a:solidFill>
                  <a:srgbClr val="FF0000"/>
                </a:solidFill>
              </a:rPr>
              <a:t> @ 200 </a:t>
            </a:r>
            <a:r>
              <a:rPr lang="en-US" sz="2400" dirty="0" err="1" smtClean="0">
                <a:solidFill>
                  <a:srgbClr val="FF0000"/>
                </a:solidFill>
              </a:rPr>
              <a:t>GeV</a:t>
            </a:r>
            <a:r>
              <a:rPr lang="en-US" sz="2400" dirty="0" smtClean="0">
                <a:solidFill>
                  <a:srgbClr val="FF0000"/>
                </a:solidFill>
              </a:rPr>
              <a:t>  [comparable baseline statistics]</a:t>
            </a:r>
          </a:p>
          <a:p>
            <a:r>
              <a:rPr lang="en-US" sz="2400" dirty="0" smtClean="0">
                <a:solidFill>
                  <a:srgbClr val="FF0000"/>
                </a:solidFill>
              </a:rPr>
              <a:t>10+ weeks </a:t>
            </a:r>
            <a:r>
              <a:rPr lang="en-US" sz="2400" dirty="0" err="1" smtClean="0">
                <a:solidFill>
                  <a:srgbClr val="FF0000"/>
                </a:solidFill>
              </a:rPr>
              <a:t>p+Au</a:t>
            </a:r>
            <a:r>
              <a:rPr lang="en-US" sz="2400" dirty="0" smtClean="0">
                <a:solidFill>
                  <a:srgbClr val="FF0000"/>
                </a:solidFill>
              </a:rPr>
              <a:t> @ 200 </a:t>
            </a:r>
            <a:r>
              <a:rPr lang="en-US" sz="2400" dirty="0" err="1" smtClean="0">
                <a:solidFill>
                  <a:srgbClr val="FF0000"/>
                </a:solidFill>
              </a:rPr>
              <a:t>GeV</a:t>
            </a:r>
            <a:r>
              <a:rPr lang="en-US" sz="2400" dirty="0" smtClean="0">
                <a:solidFill>
                  <a:srgbClr val="FF0000"/>
                </a:solidFill>
              </a:rPr>
              <a:t> [comparable baseline/new physics stats]</a:t>
            </a:r>
          </a:p>
          <a:p>
            <a:endParaRPr lang="en-US" sz="2400" dirty="0" smtClean="0"/>
          </a:p>
          <a:p>
            <a:r>
              <a:rPr lang="en-US" sz="2400" dirty="0" err="1" smtClean="0"/>
              <a:t>sPHENIX</a:t>
            </a:r>
            <a:r>
              <a:rPr lang="en-US" sz="2400" dirty="0" smtClean="0"/>
              <a:t> maintains very high PHENIX DAQ rate</a:t>
            </a:r>
          </a:p>
          <a:p>
            <a:r>
              <a:rPr lang="en-US" sz="2400" dirty="0" err="1" smtClean="0"/>
              <a:t>sPHENIX</a:t>
            </a:r>
            <a:r>
              <a:rPr lang="en-US" sz="2400" dirty="0" smtClean="0"/>
              <a:t> maintains fast detector capability – no pile up problems</a:t>
            </a:r>
          </a:p>
          <a:p>
            <a:endParaRPr lang="en-US" sz="2400" dirty="0" smtClean="0"/>
          </a:p>
          <a:p>
            <a:r>
              <a:rPr lang="en-US" sz="2400" dirty="0" smtClean="0">
                <a:solidFill>
                  <a:srgbClr val="002060"/>
                </a:solidFill>
              </a:rPr>
              <a:t>If we just record </a:t>
            </a:r>
            <a:r>
              <a:rPr lang="en-US" sz="2400" dirty="0" err="1" smtClean="0">
                <a:solidFill>
                  <a:srgbClr val="002060"/>
                </a:solidFill>
              </a:rPr>
              <a:t>Au+Au</a:t>
            </a:r>
            <a:r>
              <a:rPr lang="en-US" sz="2400" dirty="0" smtClean="0">
                <a:solidFill>
                  <a:srgbClr val="002060"/>
                </a:solidFill>
              </a:rPr>
              <a:t> minimum bias events (no trigger bias), in 20 weeks with current RHIC performance and PHENIX </a:t>
            </a:r>
            <a:r>
              <a:rPr lang="en-US" sz="2400" dirty="0" err="1" smtClean="0">
                <a:solidFill>
                  <a:srgbClr val="002060"/>
                </a:solidFill>
              </a:rPr>
              <a:t>livetime</a:t>
            </a:r>
            <a:r>
              <a:rPr lang="en-US" sz="2400" dirty="0" smtClean="0">
                <a:solidFill>
                  <a:srgbClr val="002060"/>
                </a:solidFill>
              </a:rPr>
              <a:t>, we record </a:t>
            </a:r>
            <a:r>
              <a:rPr lang="en-US" sz="2400" b="1" u="sng" dirty="0" smtClean="0">
                <a:solidFill>
                  <a:srgbClr val="002060"/>
                </a:solidFill>
              </a:rPr>
              <a:t>50 billion events within |z| &lt; 10 cm </a:t>
            </a:r>
            <a:r>
              <a:rPr lang="en-US" sz="2400" dirty="0" smtClean="0">
                <a:solidFill>
                  <a:srgbClr val="002060"/>
                </a:solidFill>
              </a:rPr>
              <a:t>[optimal for silicon tracking]</a:t>
            </a:r>
          </a:p>
          <a:p>
            <a:endParaRPr lang="en-US" sz="2400" dirty="0" smtClean="0">
              <a:solidFill>
                <a:srgbClr val="002060"/>
              </a:solidFill>
            </a:endParaRPr>
          </a:p>
          <a:p>
            <a:r>
              <a:rPr lang="en-US" sz="2400" dirty="0" smtClean="0">
                <a:solidFill>
                  <a:srgbClr val="002060"/>
                </a:solidFill>
              </a:rPr>
              <a:t>Note this is not sampled, but recorded.   Full range of differential measurements and centralities with no trigger biases.</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Fantastic C-AD Performance</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26</a:t>
            </a:fld>
            <a:endParaRPr lang="en-US"/>
          </a:p>
        </p:txBody>
      </p:sp>
      <p:pic>
        <p:nvPicPr>
          <p:cNvPr id="5" name="Picture 1"/>
          <p:cNvPicPr>
            <a:picLocks noChangeAspect="1" noChangeArrowheads="1"/>
          </p:cNvPicPr>
          <p:nvPr/>
        </p:nvPicPr>
        <p:blipFill>
          <a:blip r:embed="rId2" cstate="print"/>
          <a:srcRect/>
          <a:stretch>
            <a:fillRect/>
          </a:stretch>
        </p:blipFill>
        <p:spPr bwMode="auto">
          <a:xfrm>
            <a:off x="4419600" y="838200"/>
            <a:ext cx="4572000" cy="3208421"/>
          </a:xfrm>
          <a:prstGeom prst="rect">
            <a:avLst/>
          </a:prstGeom>
          <a:noFill/>
          <a:ln w="9525">
            <a:solidFill>
              <a:schemeClr val="tx2"/>
            </a:solidFill>
            <a:miter lim="800000"/>
            <a:headEnd/>
            <a:tailEnd/>
          </a:ln>
        </p:spPr>
      </p:pic>
      <p:sp>
        <p:nvSpPr>
          <p:cNvPr id="6" name="TextBox 5"/>
          <p:cNvSpPr txBox="1"/>
          <p:nvPr/>
        </p:nvSpPr>
        <p:spPr>
          <a:xfrm>
            <a:off x="76200" y="762000"/>
            <a:ext cx="4267200" cy="3416320"/>
          </a:xfrm>
          <a:prstGeom prst="rect">
            <a:avLst/>
          </a:prstGeom>
          <a:noFill/>
        </p:spPr>
        <p:txBody>
          <a:bodyPr wrap="square" rtlCol="0">
            <a:spAutoFit/>
          </a:bodyPr>
          <a:lstStyle/>
          <a:p>
            <a:r>
              <a:rPr lang="en-US" sz="2400" dirty="0" smtClean="0"/>
              <a:t>Run-14 </a:t>
            </a:r>
            <a:r>
              <a:rPr lang="en-US" sz="2400" dirty="0" err="1" smtClean="0"/>
              <a:t>Au+Au</a:t>
            </a:r>
            <a:r>
              <a:rPr lang="en-US" sz="2400" dirty="0" smtClean="0"/>
              <a:t> @ 200 </a:t>
            </a:r>
            <a:r>
              <a:rPr lang="en-US" sz="2400" dirty="0" err="1" smtClean="0"/>
              <a:t>GeV</a:t>
            </a:r>
            <a:r>
              <a:rPr lang="en-US" sz="2400" dirty="0" smtClean="0"/>
              <a:t> has been so successful that with minimal trigger requirements, for high energy jets and photons [with acceptance over the whole z-vertex range] we could sample almost </a:t>
            </a:r>
            <a:r>
              <a:rPr lang="en-US" sz="2400" b="1" u="sng" dirty="0" smtClean="0"/>
              <a:t>200 billion in 20 weeks</a:t>
            </a:r>
            <a:r>
              <a:rPr lang="en-US" sz="2400" dirty="0" smtClean="0"/>
              <a:t>.  This assumes no performance improvements from C-AD!</a:t>
            </a:r>
            <a:endParaRPr lang="en-US" sz="2400" dirty="0"/>
          </a:p>
        </p:txBody>
      </p:sp>
      <p:sp>
        <p:nvSpPr>
          <p:cNvPr id="7" name="TextBox 6"/>
          <p:cNvSpPr txBox="1"/>
          <p:nvPr/>
        </p:nvSpPr>
        <p:spPr>
          <a:xfrm>
            <a:off x="76200" y="4321076"/>
            <a:ext cx="8763000" cy="2308324"/>
          </a:xfrm>
          <a:prstGeom prst="rect">
            <a:avLst/>
          </a:prstGeom>
          <a:noFill/>
        </p:spPr>
        <p:txBody>
          <a:bodyPr wrap="square" rtlCol="0">
            <a:spAutoFit/>
          </a:bodyPr>
          <a:lstStyle/>
          <a:p>
            <a:r>
              <a:rPr lang="en-US" sz="2400" u="sng" dirty="0" smtClean="0">
                <a:solidFill>
                  <a:srgbClr val="002060"/>
                </a:solidFill>
              </a:rPr>
              <a:t>Level-1 triggering</a:t>
            </a:r>
            <a:r>
              <a:rPr lang="en-US" sz="2400" dirty="0" smtClean="0">
                <a:solidFill>
                  <a:srgbClr val="002060"/>
                </a:solidFill>
              </a:rPr>
              <a:t>:  </a:t>
            </a:r>
            <a:r>
              <a:rPr lang="en-US" sz="2400" dirty="0" err="1" smtClean="0">
                <a:solidFill>
                  <a:srgbClr val="002060"/>
                </a:solidFill>
              </a:rPr>
              <a:t>EmCal</a:t>
            </a:r>
            <a:r>
              <a:rPr lang="en-US" sz="2400" dirty="0" smtClean="0">
                <a:solidFill>
                  <a:srgbClr val="002060"/>
                </a:solidFill>
              </a:rPr>
              <a:t> and </a:t>
            </a:r>
            <a:r>
              <a:rPr lang="en-US" sz="2400" dirty="0" err="1" smtClean="0">
                <a:solidFill>
                  <a:srgbClr val="002060"/>
                </a:solidFill>
              </a:rPr>
              <a:t>HCal</a:t>
            </a:r>
            <a:r>
              <a:rPr lang="en-US" sz="2400" dirty="0" smtClean="0">
                <a:solidFill>
                  <a:srgbClr val="002060"/>
                </a:solidFill>
              </a:rPr>
              <a:t> electronics digitize at full clock speed.    Thus, fully digital triggering is a feature with entire calorimeter information brought into one electronics module </a:t>
            </a:r>
          </a:p>
          <a:p>
            <a:r>
              <a:rPr lang="en-US" sz="2400" dirty="0" smtClean="0">
                <a:solidFill>
                  <a:srgbClr val="002060"/>
                </a:solidFill>
              </a:rPr>
              <a:t>(i.e. very flexible for jet patch triggering, pairs, etc.) .   </a:t>
            </a:r>
          </a:p>
          <a:p>
            <a:r>
              <a:rPr lang="en-US" sz="2400" dirty="0" smtClean="0">
                <a:solidFill>
                  <a:srgbClr val="002060"/>
                </a:solidFill>
              </a:rPr>
              <a:t>Also, crucial for </a:t>
            </a:r>
            <a:r>
              <a:rPr lang="en-US" sz="2400" dirty="0" err="1" smtClean="0">
                <a:solidFill>
                  <a:srgbClr val="002060"/>
                </a:solidFill>
              </a:rPr>
              <a:t>p+p</a:t>
            </a:r>
            <a:r>
              <a:rPr lang="en-US" sz="2400" dirty="0" smtClean="0">
                <a:solidFill>
                  <a:srgbClr val="002060"/>
                </a:solidFill>
              </a:rPr>
              <a:t> and </a:t>
            </a:r>
            <a:r>
              <a:rPr lang="en-US" sz="2400" dirty="0" err="1" smtClean="0">
                <a:solidFill>
                  <a:srgbClr val="002060"/>
                </a:solidFill>
              </a:rPr>
              <a:t>p+Au</a:t>
            </a:r>
            <a:r>
              <a:rPr lang="en-US" sz="2400" dirty="0" smtClean="0">
                <a:solidFill>
                  <a:srgbClr val="002060"/>
                </a:solidFill>
              </a:rPr>
              <a:t> with minimal bias on jet fragmentation functions, quark versus gluon jets, single high </a:t>
            </a:r>
            <a:r>
              <a:rPr lang="en-US" sz="2400" dirty="0" err="1" smtClean="0">
                <a:solidFill>
                  <a:srgbClr val="002060"/>
                </a:solidFill>
              </a:rPr>
              <a:t>p</a:t>
            </a:r>
            <a:r>
              <a:rPr lang="en-US" sz="2400" baseline="-25000" dirty="0" err="1" smtClean="0">
                <a:solidFill>
                  <a:srgbClr val="002060"/>
                </a:solidFill>
              </a:rPr>
              <a:t>T</a:t>
            </a:r>
            <a:r>
              <a:rPr lang="en-US" sz="2400" dirty="0" smtClean="0">
                <a:solidFill>
                  <a:srgbClr val="002060"/>
                </a:solidFill>
              </a:rPr>
              <a:t> hadrons, etc.</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sPHENIX</a:t>
            </a:r>
            <a:r>
              <a:rPr lang="en-US" dirty="0" smtClean="0"/>
              <a:t> Rates:  Jets, </a:t>
            </a:r>
            <a:r>
              <a:rPr lang="en-US" dirty="0" err="1" smtClean="0"/>
              <a:t>Dijets</a:t>
            </a:r>
            <a:r>
              <a:rPr lang="en-US" dirty="0" smtClean="0"/>
              <a:t>, </a:t>
            </a:r>
            <a:r>
              <a:rPr lang="en-US" dirty="0" smtClean="0">
                <a:latin typeface="Symbol" pitchFamily="18" charset="2"/>
              </a:rPr>
              <a:t>g</a:t>
            </a:r>
            <a:r>
              <a:rPr lang="en-US" dirty="0" smtClean="0"/>
              <a:t>-Jet</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27</a:t>
            </a:fld>
            <a:endParaRPr lang="en-US"/>
          </a:p>
        </p:txBody>
      </p:sp>
      <p:pic>
        <p:nvPicPr>
          <p:cNvPr id="5" name="Picture 74"/>
          <p:cNvPicPr>
            <a:picLocks noChangeAspect="1" noChangeArrowheads="1"/>
          </p:cNvPicPr>
          <p:nvPr/>
        </p:nvPicPr>
        <p:blipFill>
          <a:blip r:embed="rId2" cstate="print"/>
          <a:srcRect/>
          <a:stretch>
            <a:fillRect/>
          </a:stretch>
        </p:blipFill>
        <p:spPr bwMode="auto">
          <a:xfrm>
            <a:off x="0" y="914400"/>
            <a:ext cx="5105400" cy="5301461"/>
          </a:xfrm>
          <a:prstGeom prst="rect">
            <a:avLst/>
          </a:prstGeom>
          <a:noFill/>
          <a:ln w="9525" cap="flat">
            <a:noFill/>
            <a:miter lim="800000"/>
            <a:headEnd/>
            <a:tailEnd/>
          </a:ln>
        </p:spPr>
      </p:pic>
      <p:sp>
        <p:nvSpPr>
          <p:cNvPr id="6" name="TextBox 5"/>
          <p:cNvSpPr txBox="1"/>
          <p:nvPr/>
        </p:nvSpPr>
        <p:spPr>
          <a:xfrm>
            <a:off x="4884196" y="1158419"/>
            <a:ext cx="4488404" cy="4708981"/>
          </a:xfrm>
          <a:prstGeom prst="rect">
            <a:avLst/>
          </a:prstGeom>
          <a:noFill/>
        </p:spPr>
        <p:txBody>
          <a:bodyPr wrap="square" rtlCol="0">
            <a:spAutoFit/>
          </a:bodyPr>
          <a:lstStyle/>
          <a:p>
            <a:pPr algn="ctr"/>
            <a:r>
              <a:rPr lang="en-US" sz="2800" dirty="0" smtClean="0"/>
              <a:t>Recording 50 billion </a:t>
            </a:r>
            <a:r>
              <a:rPr lang="en-US" sz="2800" dirty="0" err="1" smtClean="0"/>
              <a:t>Au+Au</a:t>
            </a:r>
            <a:r>
              <a:rPr lang="en-US" sz="2800" dirty="0" smtClean="0"/>
              <a:t> </a:t>
            </a:r>
          </a:p>
          <a:p>
            <a:pPr algn="ctr"/>
            <a:r>
              <a:rPr lang="en-US" sz="2800" dirty="0" smtClean="0"/>
              <a:t>events in one year</a:t>
            </a:r>
            <a:endParaRPr lang="en-US" sz="1600" dirty="0" smtClean="0"/>
          </a:p>
          <a:p>
            <a:pPr algn="ctr"/>
            <a:endParaRPr lang="en-US" sz="1600" dirty="0" smtClean="0"/>
          </a:p>
          <a:p>
            <a:pPr algn="ctr"/>
            <a:r>
              <a:rPr lang="en-US" sz="2800" b="1" dirty="0" smtClean="0"/>
              <a:t>10</a:t>
            </a:r>
            <a:r>
              <a:rPr lang="en-US" sz="2800" b="1" baseline="30000" dirty="0" smtClean="0"/>
              <a:t>7</a:t>
            </a:r>
            <a:r>
              <a:rPr lang="en-US" sz="2800" dirty="0" smtClean="0"/>
              <a:t> jets &gt; 20 </a:t>
            </a:r>
            <a:r>
              <a:rPr lang="en-US" sz="2800" dirty="0" err="1" smtClean="0"/>
              <a:t>GeV</a:t>
            </a:r>
            <a:endParaRPr lang="en-US" sz="2800" dirty="0" smtClean="0"/>
          </a:p>
          <a:p>
            <a:pPr algn="ctr"/>
            <a:r>
              <a:rPr lang="en-US" sz="2800" b="1" dirty="0" smtClean="0"/>
              <a:t>10</a:t>
            </a:r>
            <a:r>
              <a:rPr lang="en-US" sz="2800" b="1" baseline="30000" dirty="0" smtClean="0"/>
              <a:t>6</a:t>
            </a:r>
            <a:r>
              <a:rPr lang="en-US" sz="2800" dirty="0" smtClean="0"/>
              <a:t> jets &gt; 30 </a:t>
            </a:r>
            <a:r>
              <a:rPr lang="en-US" sz="2800" dirty="0" err="1" smtClean="0"/>
              <a:t>GeV</a:t>
            </a:r>
            <a:endParaRPr lang="en-US" sz="2800" dirty="0" smtClean="0"/>
          </a:p>
          <a:p>
            <a:pPr algn="ctr"/>
            <a:r>
              <a:rPr lang="en-US" sz="2800" dirty="0" smtClean="0"/>
              <a:t>80% are </a:t>
            </a:r>
            <a:r>
              <a:rPr lang="en-US" sz="2800" dirty="0" err="1" smtClean="0"/>
              <a:t>dijet</a:t>
            </a:r>
            <a:r>
              <a:rPr lang="en-US" sz="2800" dirty="0" smtClean="0"/>
              <a:t> events</a:t>
            </a:r>
          </a:p>
          <a:p>
            <a:pPr algn="ctr"/>
            <a:endParaRPr lang="en-US" sz="1600" dirty="0" smtClean="0"/>
          </a:p>
          <a:p>
            <a:pPr algn="ctr"/>
            <a:r>
              <a:rPr lang="en-US" sz="2800" b="1" dirty="0" smtClean="0"/>
              <a:t>10</a:t>
            </a:r>
            <a:r>
              <a:rPr lang="en-US" sz="2800" b="1" baseline="30000" dirty="0" smtClean="0"/>
              <a:t>4</a:t>
            </a:r>
            <a:r>
              <a:rPr lang="en-US" sz="2800" dirty="0" smtClean="0"/>
              <a:t> direct </a:t>
            </a:r>
            <a:r>
              <a:rPr lang="en-US" sz="2800" dirty="0" smtClean="0">
                <a:latin typeface="Symbol" pitchFamily="18" charset="2"/>
              </a:rPr>
              <a:t>g</a:t>
            </a:r>
            <a:r>
              <a:rPr lang="en-US" sz="2800" dirty="0" smtClean="0"/>
              <a:t> &gt; 20 </a:t>
            </a:r>
            <a:r>
              <a:rPr lang="en-US" sz="2800" dirty="0" err="1" smtClean="0"/>
              <a:t>GeV</a:t>
            </a:r>
            <a:endParaRPr lang="en-US" sz="2800" dirty="0" smtClean="0"/>
          </a:p>
          <a:p>
            <a:pPr algn="ctr"/>
            <a:endParaRPr lang="en-US" sz="1600" dirty="0" smtClean="0"/>
          </a:p>
          <a:p>
            <a:pPr algn="ctr"/>
            <a:r>
              <a:rPr lang="en-US" sz="2800" dirty="0" err="1" smtClean="0"/>
              <a:t>p+p</a:t>
            </a:r>
            <a:endParaRPr lang="en-US" sz="2800" dirty="0" smtClean="0"/>
          </a:p>
          <a:p>
            <a:pPr algn="ctr"/>
            <a:r>
              <a:rPr lang="en-US" sz="2800" dirty="0" smtClean="0"/>
              <a:t>p(d)+A</a:t>
            </a:r>
          </a:p>
          <a:p>
            <a:pPr algn="ctr"/>
            <a:r>
              <a:rPr lang="en-US" sz="2800" dirty="0" smtClean="0"/>
              <a:t>Differential measures</a:t>
            </a:r>
          </a:p>
        </p:txBody>
      </p:sp>
      <p:sp>
        <p:nvSpPr>
          <p:cNvPr id="7" name="TextBox 6"/>
          <p:cNvSpPr txBox="1"/>
          <p:nvPr/>
        </p:nvSpPr>
        <p:spPr>
          <a:xfrm>
            <a:off x="685800" y="6243935"/>
            <a:ext cx="7948266" cy="461665"/>
          </a:xfrm>
          <a:prstGeom prst="rect">
            <a:avLst/>
          </a:prstGeom>
          <a:noFill/>
        </p:spPr>
        <p:txBody>
          <a:bodyPr wrap="none" rtlCol="0">
            <a:spAutoFit/>
          </a:bodyPr>
          <a:lstStyle/>
          <a:p>
            <a:r>
              <a:rPr lang="en-US" sz="2400" dirty="0" smtClean="0">
                <a:solidFill>
                  <a:srgbClr val="FF0000"/>
                </a:solidFill>
              </a:rPr>
              <a:t>With C-AD delivered results now, of order </a:t>
            </a:r>
            <a:r>
              <a:rPr lang="en-US" sz="2400" dirty="0" smtClean="0">
                <a:solidFill>
                  <a:srgbClr val="FF0000"/>
                </a:solidFill>
                <a:sym typeface="Wingdings" pitchFamily="2" charset="2"/>
              </a:rPr>
              <a:t>200 billion sampled</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Photon-Jet/h</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28</a:t>
            </a:fld>
            <a:endParaRPr lang="en-US"/>
          </a:p>
        </p:txBody>
      </p:sp>
      <p:pic>
        <p:nvPicPr>
          <p:cNvPr id="5" name="Picture 5"/>
          <p:cNvPicPr>
            <a:picLocks noChangeAspect="1" noChangeArrowheads="1"/>
          </p:cNvPicPr>
          <p:nvPr/>
        </p:nvPicPr>
        <p:blipFill>
          <a:blip r:embed="rId2" cstate="print"/>
          <a:srcRect/>
          <a:stretch>
            <a:fillRect/>
          </a:stretch>
        </p:blipFill>
        <p:spPr bwMode="auto">
          <a:xfrm>
            <a:off x="0" y="1752600"/>
            <a:ext cx="5055577" cy="4191000"/>
          </a:xfrm>
          <a:prstGeom prst="rect">
            <a:avLst/>
          </a:prstGeom>
          <a:noFill/>
          <a:ln w="9525">
            <a:noFill/>
            <a:miter lim="800000"/>
            <a:headEnd/>
            <a:tailEnd/>
          </a:ln>
        </p:spPr>
      </p:pic>
      <p:sp>
        <p:nvSpPr>
          <p:cNvPr id="6" name="TextBox 5"/>
          <p:cNvSpPr txBox="1"/>
          <p:nvPr/>
        </p:nvSpPr>
        <p:spPr>
          <a:xfrm>
            <a:off x="5029200" y="1828800"/>
            <a:ext cx="4191000" cy="3970318"/>
          </a:xfrm>
          <a:prstGeom prst="rect">
            <a:avLst/>
          </a:prstGeom>
          <a:noFill/>
        </p:spPr>
        <p:txBody>
          <a:bodyPr wrap="square" rtlCol="0">
            <a:spAutoFit/>
          </a:bodyPr>
          <a:lstStyle/>
          <a:p>
            <a:pPr algn="ctr"/>
            <a:r>
              <a:rPr lang="en-US" sz="2800" dirty="0" smtClean="0"/>
              <a:t>In </a:t>
            </a:r>
            <a:r>
              <a:rPr lang="en-US" sz="2800" dirty="0" err="1" smtClean="0"/>
              <a:t>Au+Au</a:t>
            </a:r>
            <a:r>
              <a:rPr lang="en-US" sz="2800" dirty="0" smtClean="0"/>
              <a:t> central collisions for </a:t>
            </a:r>
            <a:r>
              <a:rPr lang="en-US" sz="2800" dirty="0" err="1" smtClean="0"/>
              <a:t>p</a:t>
            </a:r>
            <a:r>
              <a:rPr lang="en-US" sz="2800" baseline="-25000" dirty="0" err="1" smtClean="0"/>
              <a:t>T</a:t>
            </a:r>
            <a:r>
              <a:rPr lang="en-US" sz="2800" dirty="0" smtClean="0"/>
              <a:t> &gt; 20 </a:t>
            </a:r>
            <a:r>
              <a:rPr lang="en-US" sz="2800" dirty="0" err="1" smtClean="0"/>
              <a:t>GeV</a:t>
            </a:r>
            <a:r>
              <a:rPr lang="en-US" sz="2800" dirty="0" smtClean="0"/>
              <a:t>, direct photons dominate S/B &gt; 3</a:t>
            </a:r>
          </a:p>
          <a:p>
            <a:pPr algn="ctr"/>
            <a:endParaRPr lang="en-US" sz="2800" dirty="0" smtClean="0"/>
          </a:p>
          <a:p>
            <a:pPr algn="ctr"/>
            <a:r>
              <a:rPr lang="en-US" sz="2800" dirty="0" smtClean="0">
                <a:solidFill>
                  <a:srgbClr val="002060"/>
                </a:solidFill>
              </a:rPr>
              <a:t>Simple isolation cuts with full </a:t>
            </a:r>
            <a:r>
              <a:rPr lang="en-US" sz="2800" dirty="0" err="1" smtClean="0">
                <a:solidFill>
                  <a:srgbClr val="002060"/>
                </a:solidFill>
              </a:rPr>
              <a:t>calorimetry</a:t>
            </a:r>
            <a:r>
              <a:rPr lang="en-US" sz="2800" dirty="0" smtClean="0">
                <a:solidFill>
                  <a:srgbClr val="002060"/>
                </a:solidFill>
              </a:rPr>
              <a:t> give additional handle and enable </a:t>
            </a:r>
            <a:r>
              <a:rPr lang="en-US" sz="2800" dirty="0" err="1" smtClean="0">
                <a:solidFill>
                  <a:srgbClr val="002060"/>
                </a:solidFill>
              </a:rPr>
              <a:t>p+p</a:t>
            </a:r>
            <a:r>
              <a:rPr lang="en-US" sz="2800" dirty="0" smtClean="0">
                <a:solidFill>
                  <a:srgbClr val="002060"/>
                </a:solidFill>
              </a:rPr>
              <a:t> and </a:t>
            </a:r>
            <a:r>
              <a:rPr lang="en-US" sz="2800" dirty="0" err="1" smtClean="0">
                <a:solidFill>
                  <a:srgbClr val="002060"/>
                </a:solidFill>
              </a:rPr>
              <a:t>p+A</a:t>
            </a:r>
            <a:r>
              <a:rPr lang="en-US" sz="2800" dirty="0" smtClean="0">
                <a:solidFill>
                  <a:srgbClr val="002060"/>
                </a:solidFill>
              </a:rPr>
              <a:t> comparison measurements</a:t>
            </a:r>
            <a:endParaRPr lang="en-US" sz="2800" dirty="0">
              <a:solidFill>
                <a:srgbClr val="002060"/>
              </a:solidFill>
            </a:endParaRPr>
          </a:p>
        </p:txBody>
      </p:sp>
      <p:sp>
        <p:nvSpPr>
          <p:cNvPr id="7" name="TextBox 6"/>
          <p:cNvSpPr txBox="1"/>
          <p:nvPr/>
        </p:nvSpPr>
        <p:spPr>
          <a:xfrm>
            <a:off x="990600" y="1000780"/>
            <a:ext cx="7168116" cy="523220"/>
          </a:xfrm>
          <a:prstGeom prst="rect">
            <a:avLst/>
          </a:prstGeom>
          <a:noFill/>
        </p:spPr>
        <p:txBody>
          <a:bodyPr wrap="none" rtlCol="0">
            <a:spAutoFit/>
          </a:bodyPr>
          <a:lstStyle/>
          <a:p>
            <a:r>
              <a:rPr lang="en-US" sz="2800" dirty="0" err="1" smtClean="0">
                <a:solidFill>
                  <a:srgbClr val="FF0000"/>
                </a:solidFill>
              </a:rPr>
              <a:t>sPHENIX</a:t>
            </a:r>
            <a:r>
              <a:rPr lang="en-US" sz="2800" dirty="0" smtClean="0">
                <a:solidFill>
                  <a:srgbClr val="FF0000"/>
                </a:solidFill>
              </a:rPr>
              <a:t> has excellent direct photon capabilities</a:t>
            </a:r>
          </a:p>
        </p:txBody>
      </p:sp>
      <p:sp>
        <p:nvSpPr>
          <p:cNvPr id="8" name="TextBox 7"/>
          <p:cNvSpPr txBox="1"/>
          <p:nvPr/>
        </p:nvSpPr>
        <p:spPr>
          <a:xfrm>
            <a:off x="3962400" y="3048000"/>
            <a:ext cx="833883" cy="584775"/>
          </a:xfrm>
          <a:prstGeom prst="rect">
            <a:avLst/>
          </a:prstGeom>
          <a:noFill/>
        </p:spPr>
        <p:txBody>
          <a:bodyPr wrap="none" rtlCol="0">
            <a:spAutoFit/>
          </a:bodyPr>
          <a:lstStyle/>
          <a:p>
            <a:r>
              <a:rPr lang="en-US" sz="3200" dirty="0" smtClean="0"/>
              <a:t>LHC</a:t>
            </a:r>
            <a:endParaRPr lang="en-US" sz="3200" dirty="0"/>
          </a:p>
        </p:txBody>
      </p:sp>
      <p:sp>
        <p:nvSpPr>
          <p:cNvPr id="9" name="TextBox 8"/>
          <p:cNvSpPr txBox="1"/>
          <p:nvPr/>
        </p:nvSpPr>
        <p:spPr>
          <a:xfrm>
            <a:off x="1981200" y="3505200"/>
            <a:ext cx="987771" cy="584775"/>
          </a:xfrm>
          <a:prstGeom prst="rect">
            <a:avLst/>
          </a:prstGeom>
          <a:noFill/>
        </p:spPr>
        <p:txBody>
          <a:bodyPr wrap="none" rtlCol="0">
            <a:spAutoFit/>
          </a:bodyPr>
          <a:lstStyle/>
          <a:p>
            <a:r>
              <a:rPr lang="en-US" sz="3200" dirty="0" smtClean="0"/>
              <a:t>RHIC</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Jet Spectra</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29</a:t>
            </a:fld>
            <a:endParaRPr lang="en-US"/>
          </a:p>
        </p:txBody>
      </p:sp>
      <p:sp>
        <p:nvSpPr>
          <p:cNvPr id="5" name="Rectangle 4"/>
          <p:cNvSpPr/>
          <p:nvPr/>
        </p:nvSpPr>
        <p:spPr>
          <a:xfrm>
            <a:off x="3810000" y="772180"/>
            <a:ext cx="5105400" cy="533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2"/>
          <p:cNvPicPr>
            <a:picLocks noChangeAspect="1" noChangeArrowheads="1"/>
          </p:cNvPicPr>
          <p:nvPr/>
        </p:nvPicPr>
        <p:blipFill>
          <a:blip r:embed="rId2" cstate="print"/>
          <a:srcRect/>
          <a:stretch>
            <a:fillRect/>
          </a:stretch>
        </p:blipFill>
        <p:spPr bwMode="auto">
          <a:xfrm>
            <a:off x="3810000" y="848380"/>
            <a:ext cx="5076159" cy="5067300"/>
          </a:xfrm>
          <a:prstGeom prst="rect">
            <a:avLst/>
          </a:prstGeom>
          <a:noFill/>
          <a:ln w="9525">
            <a:noFill/>
            <a:miter lim="800000"/>
            <a:headEnd/>
            <a:tailEnd/>
          </a:ln>
        </p:spPr>
      </p:pic>
      <p:sp>
        <p:nvSpPr>
          <p:cNvPr id="7" name="TextBox 6"/>
          <p:cNvSpPr txBox="1"/>
          <p:nvPr/>
        </p:nvSpPr>
        <p:spPr>
          <a:xfrm>
            <a:off x="152400" y="1153180"/>
            <a:ext cx="3505200" cy="4462760"/>
          </a:xfrm>
          <a:prstGeom prst="rect">
            <a:avLst/>
          </a:prstGeom>
          <a:noFill/>
        </p:spPr>
        <p:txBody>
          <a:bodyPr wrap="square" rtlCol="0">
            <a:spAutoFit/>
          </a:bodyPr>
          <a:lstStyle/>
          <a:p>
            <a:pPr algn="ctr"/>
            <a:endParaRPr lang="en-US" sz="1600" dirty="0" smtClean="0"/>
          </a:p>
          <a:p>
            <a:pPr algn="ctr"/>
            <a:r>
              <a:rPr lang="en-US" sz="2800" dirty="0" smtClean="0"/>
              <a:t>Example ROOUNFOLD Iterative </a:t>
            </a:r>
            <a:r>
              <a:rPr lang="en-US" sz="2800" dirty="0" err="1" smtClean="0"/>
              <a:t>Bayes</a:t>
            </a:r>
            <a:r>
              <a:rPr lang="en-US" sz="2800" dirty="0" smtClean="0"/>
              <a:t> </a:t>
            </a:r>
          </a:p>
          <a:p>
            <a:pPr algn="ctr"/>
            <a:endParaRPr lang="en-US" sz="2800" dirty="0" smtClean="0"/>
          </a:p>
          <a:p>
            <a:pPr algn="ctr"/>
            <a:r>
              <a:rPr lang="en-US" sz="2800" dirty="0" smtClean="0">
                <a:solidFill>
                  <a:srgbClr val="FF0000"/>
                </a:solidFill>
              </a:rPr>
              <a:t>Method shows very good result.</a:t>
            </a:r>
          </a:p>
          <a:p>
            <a:pPr algn="ctr"/>
            <a:endParaRPr lang="en-US" sz="1600" dirty="0" smtClean="0"/>
          </a:p>
          <a:p>
            <a:pPr algn="ctr"/>
            <a:r>
              <a:rPr lang="en-US" sz="2800" dirty="0" smtClean="0"/>
              <a:t>Full GEANT-4 simulation with </a:t>
            </a:r>
            <a:r>
              <a:rPr lang="en-US" sz="2800" dirty="0" err="1" smtClean="0"/>
              <a:t>FastJet</a:t>
            </a:r>
            <a:r>
              <a:rPr lang="en-US" sz="2800" dirty="0" smtClean="0"/>
              <a:t> Reconstruction gives good resolution.</a:t>
            </a:r>
          </a:p>
        </p:txBody>
      </p:sp>
      <p:sp>
        <p:nvSpPr>
          <p:cNvPr id="8" name="TextBox 7"/>
          <p:cNvSpPr txBox="1"/>
          <p:nvPr/>
        </p:nvSpPr>
        <p:spPr>
          <a:xfrm>
            <a:off x="3810000" y="6106180"/>
            <a:ext cx="5137753" cy="523220"/>
          </a:xfrm>
          <a:prstGeom prst="rect">
            <a:avLst/>
          </a:prstGeom>
          <a:noFill/>
        </p:spPr>
        <p:txBody>
          <a:bodyPr wrap="none" rtlCol="0">
            <a:spAutoFit/>
          </a:bodyPr>
          <a:lstStyle/>
          <a:p>
            <a:r>
              <a:rPr lang="en-US" sz="2800" dirty="0" smtClean="0"/>
              <a:t>Jet R</a:t>
            </a:r>
            <a:r>
              <a:rPr lang="en-US" sz="2800" baseline="-25000" dirty="0" smtClean="0"/>
              <a:t>AA</a:t>
            </a:r>
            <a:r>
              <a:rPr lang="en-US" sz="2800" dirty="0" smtClean="0"/>
              <a:t> measurable with high stats</a:t>
            </a:r>
            <a:endParaRPr lang="en-US" sz="2800" dirty="0"/>
          </a:p>
        </p:txBody>
      </p:sp>
      <p:sp>
        <p:nvSpPr>
          <p:cNvPr id="9" name="TextBox 8"/>
          <p:cNvSpPr txBox="1"/>
          <p:nvPr/>
        </p:nvSpPr>
        <p:spPr>
          <a:xfrm>
            <a:off x="5181600" y="5648980"/>
            <a:ext cx="3630161" cy="461665"/>
          </a:xfrm>
          <a:prstGeom prst="rect">
            <a:avLst/>
          </a:prstGeom>
          <a:solidFill>
            <a:schemeClr val="bg1"/>
          </a:solidFill>
        </p:spPr>
        <p:txBody>
          <a:bodyPr wrap="none" rtlCol="0">
            <a:spAutoFit/>
          </a:bodyPr>
          <a:lstStyle/>
          <a:p>
            <a:r>
              <a:rPr lang="en-US" sz="2400" dirty="0" smtClean="0"/>
              <a:t>Jet Transverse Energy (</a:t>
            </a:r>
            <a:r>
              <a:rPr lang="en-US" sz="2400" dirty="0" err="1" smtClean="0"/>
              <a:t>GeV</a:t>
            </a:r>
            <a:r>
              <a:rPr lang="en-US" sz="2400" dirty="0" smtClean="0"/>
              <a:t>)</a:t>
            </a:r>
            <a:endParaRPr lang="en-US" sz="2400" dirty="0"/>
          </a:p>
        </p:txBody>
      </p:sp>
      <p:sp>
        <p:nvSpPr>
          <p:cNvPr id="10" name="Rectangle 9"/>
          <p:cNvSpPr/>
          <p:nvPr/>
        </p:nvSpPr>
        <p:spPr>
          <a:xfrm>
            <a:off x="3810000" y="772180"/>
            <a:ext cx="5105400" cy="533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pic>
        <p:nvPicPr>
          <p:cNvPr id="11" name="Picture 2"/>
          <p:cNvPicPr>
            <a:picLocks noChangeAspect="1" noChangeArrowheads="1"/>
          </p:cNvPicPr>
          <p:nvPr/>
        </p:nvPicPr>
        <p:blipFill>
          <a:blip r:embed="rId3" cstate="print"/>
          <a:srcRect/>
          <a:stretch>
            <a:fillRect/>
          </a:stretch>
        </p:blipFill>
        <p:spPr bwMode="auto">
          <a:xfrm>
            <a:off x="3886200" y="1534180"/>
            <a:ext cx="5029200" cy="3886200"/>
          </a:xfrm>
          <a:prstGeom prst="rect">
            <a:avLst/>
          </a:prstGeom>
          <a:noFill/>
          <a:ln w="9525">
            <a:noFill/>
            <a:miter lim="800000"/>
            <a:headEnd/>
            <a:tailEnd/>
          </a:ln>
        </p:spPr>
      </p:pic>
      <p:sp>
        <p:nvSpPr>
          <p:cNvPr id="12" name="TextBox 11"/>
          <p:cNvSpPr txBox="1"/>
          <p:nvPr/>
        </p:nvSpPr>
        <p:spPr>
          <a:xfrm>
            <a:off x="5200336" y="924580"/>
            <a:ext cx="2724464" cy="830997"/>
          </a:xfrm>
          <a:prstGeom prst="rect">
            <a:avLst/>
          </a:prstGeom>
          <a:noFill/>
        </p:spPr>
        <p:txBody>
          <a:bodyPr wrap="none" rtlCol="0">
            <a:spAutoFit/>
          </a:bodyPr>
          <a:lstStyle/>
          <a:p>
            <a:r>
              <a:rPr lang="en-US" sz="2400" dirty="0" smtClean="0"/>
              <a:t>50 billion MB events</a:t>
            </a:r>
          </a:p>
          <a:p>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097ED8-C353-4ECF-B1C2-D4A41D5022BE}" type="slidenum">
              <a:rPr lang="en-US" smtClean="0"/>
              <a:pPr/>
              <a:t>3</a:t>
            </a:fld>
            <a:endParaRPr lang="en-US"/>
          </a:p>
        </p:txBody>
      </p:sp>
      <p:sp>
        <p:nvSpPr>
          <p:cNvPr id="5" name="TextBox 4"/>
          <p:cNvSpPr txBox="1"/>
          <p:nvPr/>
        </p:nvSpPr>
        <p:spPr>
          <a:xfrm>
            <a:off x="1670807" y="2286000"/>
            <a:ext cx="5949193" cy="1938992"/>
          </a:xfrm>
          <a:prstGeom prst="rect">
            <a:avLst/>
          </a:prstGeom>
          <a:noFill/>
        </p:spPr>
        <p:txBody>
          <a:bodyPr wrap="none" rtlCol="0">
            <a:spAutoFit/>
          </a:bodyPr>
          <a:lstStyle/>
          <a:p>
            <a:pPr algn="ctr"/>
            <a:r>
              <a:rPr lang="en-US" sz="4000" b="1" dirty="0" smtClean="0">
                <a:solidFill>
                  <a:srgbClr val="FF0000"/>
                </a:solidFill>
              </a:rPr>
              <a:t>Fundamental Physics Goals</a:t>
            </a:r>
          </a:p>
          <a:p>
            <a:pPr algn="ctr"/>
            <a:endParaRPr lang="en-US" sz="4000" b="1" dirty="0" smtClean="0">
              <a:solidFill>
                <a:srgbClr val="FF0000"/>
              </a:solidFill>
            </a:endParaRPr>
          </a:p>
          <a:p>
            <a:pPr algn="ctr"/>
            <a:r>
              <a:rPr lang="en-US" sz="4000" b="1" dirty="0" smtClean="0">
                <a:solidFill>
                  <a:srgbClr val="FF0000"/>
                </a:solidFill>
              </a:rPr>
              <a:t>Mission Need</a:t>
            </a:r>
            <a:endParaRPr lang="en-US" sz="4000"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Dijet Asymmetries</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30</a:t>
            </a:fld>
            <a:endParaRPr lang="en-US"/>
          </a:p>
        </p:txBody>
      </p:sp>
      <p:sp>
        <p:nvSpPr>
          <p:cNvPr id="5" name="Rectangle 4"/>
          <p:cNvSpPr/>
          <p:nvPr/>
        </p:nvSpPr>
        <p:spPr>
          <a:xfrm>
            <a:off x="152400" y="1143000"/>
            <a:ext cx="39624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52400" y="1066800"/>
            <a:ext cx="4419600" cy="3762568"/>
          </a:xfrm>
          <a:prstGeom prst="rect">
            <a:avLst/>
          </a:prstGeom>
          <a:noFill/>
        </p:spPr>
        <p:txBody>
          <a:bodyPr wrap="square" rtlCol="0">
            <a:spAutoFit/>
          </a:bodyPr>
          <a:lstStyle/>
          <a:p>
            <a:pPr algn="ctr"/>
            <a:endParaRPr lang="en-US" sz="900" dirty="0"/>
          </a:p>
          <a:p>
            <a:pPr algn="ctr">
              <a:buFont typeface="Arial" pitchFamily="34" charset="0"/>
              <a:buChar char="•"/>
            </a:pPr>
            <a:r>
              <a:rPr lang="en-US" sz="2400" b="1" dirty="0" smtClean="0">
                <a:solidFill>
                  <a:srgbClr val="FF0000"/>
                </a:solidFill>
              </a:rPr>
              <a:t> PYTHIA (vacuum case)</a:t>
            </a:r>
          </a:p>
          <a:p>
            <a:pPr algn="ctr">
              <a:buFont typeface="Arial" pitchFamily="34" charset="0"/>
              <a:buChar char="•"/>
            </a:pPr>
            <a:r>
              <a:rPr lang="en-US" sz="2400" b="1" dirty="0" smtClean="0">
                <a:solidFill>
                  <a:srgbClr val="002060"/>
                </a:solidFill>
              </a:rPr>
              <a:t> PYQUEN (quenched case)</a:t>
            </a:r>
          </a:p>
          <a:p>
            <a:pPr algn="ctr"/>
            <a:endParaRPr lang="en-US" sz="2400" dirty="0" smtClean="0"/>
          </a:p>
          <a:p>
            <a:pPr algn="ctr"/>
            <a:r>
              <a:rPr lang="en-US" sz="2400" dirty="0" smtClean="0"/>
              <a:t>Full jets + HIJING background + detector resolution + </a:t>
            </a:r>
            <a:r>
              <a:rPr lang="en-US" sz="2400" dirty="0" err="1" smtClean="0"/>
              <a:t>FastJet</a:t>
            </a:r>
            <a:r>
              <a:rPr lang="en-US" sz="2400" dirty="0" smtClean="0"/>
              <a:t> + underlying event subtraction</a:t>
            </a:r>
          </a:p>
          <a:p>
            <a:pPr algn="ctr"/>
            <a:endParaRPr lang="en-US" sz="1050" dirty="0" smtClean="0"/>
          </a:p>
          <a:p>
            <a:pPr algn="ctr"/>
            <a:endParaRPr lang="en-US" sz="700" dirty="0"/>
          </a:p>
          <a:p>
            <a:pPr algn="ctr"/>
            <a:r>
              <a:rPr lang="en-US" sz="2800" b="1" i="1" dirty="0" smtClean="0"/>
              <a:t>Very easily discriminated (large effect)</a:t>
            </a:r>
          </a:p>
          <a:p>
            <a:pPr algn="ctr"/>
            <a:endParaRPr lang="en-US" sz="1200" dirty="0" smtClean="0"/>
          </a:p>
        </p:txBody>
      </p:sp>
      <p:grpSp>
        <p:nvGrpSpPr>
          <p:cNvPr id="7" name="Group 18"/>
          <p:cNvGrpSpPr/>
          <p:nvPr/>
        </p:nvGrpSpPr>
        <p:grpSpPr>
          <a:xfrm>
            <a:off x="4267200" y="1143000"/>
            <a:ext cx="4724400" cy="3505200"/>
            <a:chOff x="4419600" y="0"/>
            <a:chExt cx="4724400" cy="3505200"/>
          </a:xfrm>
        </p:grpSpPr>
        <p:grpSp>
          <p:nvGrpSpPr>
            <p:cNvPr id="8" name="Group 14"/>
            <p:cNvGrpSpPr/>
            <p:nvPr/>
          </p:nvGrpSpPr>
          <p:grpSpPr>
            <a:xfrm>
              <a:off x="4419600" y="0"/>
              <a:ext cx="4724400" cy="3505200"/>
              <a:chOff x="4419600" y="0"/>
              <a:chExt cx="4724400" cy="3505200"/>
            </a:xfrm>
          </p:grpSpPr>
          <p:sp>
            <p:nvSpPr>
              <p:cNvPr id="12" name="Rectangle 11"/>
              <p:cNvSpPr/>
              <p:nvPr/>
            </p:nvSpPr>
            <p:spPr>
              <a:xfrm>
                <a:off x="4419600" y="0"/>
                <a:ext cx="4724400" cy="350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descr="figure_hanks3.png"/>
              <p:cNvPicPr>
                <a:picLocks noChangeAspect="1"/>
              </p:cNvPicPr>
              <p:nvPr/>
            </p:nvPicPr>
            <p:blipFill>
              <a:blip r:embed="rId2" cstate="print"/>
              <a:stretch>
                <a:fillRect/>
              </a:stretch>
            </p:blipFill>
            <p:spPr>
              <a:xfrm>
                <a:off x="4424768" y="1"/>
                <a:ext cx="4719232" cy="3200399"/>
              </a:xfrm>
              <a:prstGeom prst="rect">
                <a:avLst/>
              </a:prstGeom>
            </p:spPr>
          </p:pic>
          <p:sp>
            <p:nvSpPr>
              <p:cNvPr id="14" name="TextBox 13"/>
              <p:cNvSpPr txBox="1"/>
              <p:nvPr/>
            </p:nvSpPr>
            <p:spPr>
              <a:xfrm>
                <a:off x="6464869" y="3048000"/>
                <a:ext cx="2679131" cy="400110"/>
              </a:xfrm>
              <a:prstGeom prst="rect">
                <a:avLst/>
              </a:prstGeom>
              <a:solidFill>
                <a:schemeClr val="bg1"/>
              </a:solidFill>
            </p:spPr>
            <p:txBody>
              <a:bodyPr wrap="none" rtlCol="0">
                <a:spAutoFit/>
              </a:bodyPr>
              <a:lstStyle/>
              <a:p>
                <a:r>
                  <a:rPr lang="en-US" sz="2000" b="1" dirty="0" smtClean="0"/>
                  <a:t>Dijet A</a:t>
                </a:r>
                <a:r>
                  <a:rPr lang="en-US" sz="2000" b="1" baseline="-25000" dirty="0" smtClean="0"/>
                  <a:t>J</a:t>
                </a:r>
                <a:r>
                  <a:rPr lang="en-US" sz="2000" b="1" dirty="0" smtClean="0"/>
                  <a:t> (E1-E2)/(E1+E2)</a:t>
                </a:r>
                <a:endParaRPr lang="en-US" sz="2000" b="1" dirty="0"/>
              </a:p>
            </p:txBody>
          </p:sp>
        </p:grpSp>
        <p:sp>
          <p:nvSpPr>
            <p:cNvPr id="9" name="Rectangle 8"/>
            <p:cNvSpPr/>
            <p:nvPr/>
          </p:nvSpPr>
          <p:spPr>
            <a:xfrm>
              <a:off x="6858000" y="381000"/>
              <a:ext cx="1143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7848600" y="609600"/>
              <a:ext cx="1143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6725210" y="130314"/>
              <a:ext cx="2266390" cy="707886"/>
            </a:xfrm>
            <a:prstGeom prst="rect">
              <a:avLst/>
            </a:prstGeom>
            <a:solidFill>
              <a:schemeClr val="bg1"/>
            </a:solidFill>
          </p:spPr>
          <p:txBody>
            <a:bodyPr wrap="none" rtlCol="0">
              <a:spAutoFit/>
            </a:bodyPr>
            <a:lstStyle/>
            <a:p>
              <a:pPr algn="ctr"/>
              <a:r>
                <a:rPr lang="en-US" sz="2000" b="1" dirty="0" smtClean="0"/>
                <a:t>E</a:t>
              </a:r>
              <a:r>
                <a:rPr lang="en-US" sz="2000" b="1" baseline="-25000" dirty="0" smtClean="0"/>
                <a:t>1</a:t>
              </a:r>
              <a:r>
                <a:rPr lang="en-US" sz="2000" b="1" dirty="0" smtClean="0"/>
                <a:t> &gt; 35 </a:t>
              </a:r>
              <a:r>
                <a:rPr lang="en-US" sz="2000" b="1" dirty="0" err="1" smtClean="0"/>
                <a:t>GeV</a:t>
              </a:r>
              <a:r>
                <a:rPr lang="en-US" sz="2000" b="1" dirty="0" smtClean="0"/>
                <a:t>, R = 0.3</a:t>
              </a:r>
            </a:p>
            <a:p>
              <a:pPr algn="ctr"/>
              <a:r>
                <a:rPr lang="en-US" sz="2000" b="1" dirty="0" smtClean="0"/>
                <a:t>Truth = solid lines</a:t>
              </a:r>
              <a:endParaRPr lang="en-US" sz="2000" b="1" dirty="0"/>
            </a:p>
          </p:txBody>
        </p:sp>
      </p:grpSp>
      <p:grpSp>
        <p:nvGrpSpPr>
          <p:cNvPr id="15" name="Group 28"/>
          <p:cNvGrpSpPr/>
          <p:nvPr/>
        </p:nvGrpSpPr>
        <p:grpSpPr>
          <a:xfrm>
            <a:off x="4267200" y="1143000"/>
            <a:ext cx="4719233" cy="3448110"/>
            <a:chOff x="9149167" y="0"/>
            <a:chExt cx="4719233" cy="3448110"/>
          </a:xfrm>
        </p:grpSpPr>
        <p:pic>
          <p:nvPicPr>
            <p:cNvPr id="16" name="Picture 15" descr="figure_hanks2.png"/>
            <p:cNvPicPr>
              <a:picLocks noChangeAspect="1"/>
            </p:cNvPicPr>
            <p:nvPr/>
          </p:nvPicPr>
          <p:blipFill>
            <a:blip r:embed="rId3" cstate="print"/>
            <a:stretch>
              <a:fillRect/>
            </a:stretch>
          </p:blipFill>
          <p:spPr>
            <a:xfrm>
              <a:off x="9149167" y="0"/>
              <a:ext cx="4719233" cy="3200400"/>
            </a:xfrm>
            <a:prstGeom prst="rect">
              <a:avLst/>
            </a:prstGeom>
          </p:spPr>
        </p:pic>
        <p:sp>
          <p:nvSpPr>
            <p:cNvPr id="17" name="TextBox 16"/>
            <p:cNvSpPr txBox="1"/>
            <p:nvPr/>
          </p:nvSpPr>
          <p:spPr>
            <a:xfrm>
              <a:off x="11125200" y="3048000"/>
              <a:ext cx="2679131" cy="400110"/>
            </a:xfrm>
            <a:prstGeom prst="rect">
              <a:avLst/>
            </a:prstGeom>
            <a:solidFill>
              <a:schemeClr val="bg1"/>
            </a:solidFill>
          </p:spPr>
          <p:txBody>
            <a:bodyPr wrap="none" rtlCol="0">
              <a:spAutoFit/>
            </a:bodyPr>
            <a:lstStyle/>
            <a:p>
              <a:r>
                <a:rPr lang="en-US" sz="2000" b="1" dirty="0" smtClean="0"/>
                <a:t>Dijet A</a:t>
              </a:r>
              <a:r>
                <a:rPr lang="en-US" sz="2000" b="1" baseline="-25000" dirty="0" smtClean="0"/>
                <a:t>J</a:t>
              </a:r>
              <a:r>
                <a:rPr lang="en-US" sz="2000" b="1" dirty="0" smtClean="0"/>
                <a:t> (E1-E2)/(E1+E2)</a:t>
              </a:r>
              <a:endParaRPr lang="en-US" sz="2000" b="1" dirty="0"/>
            </a:p>
          </p:txBody>
        </p:sp>
        <p:sp>
          <p:nvSpPr>
            <p:cNvPr id="18" name="TextBox 17"/>
            <p:cNvSpPr txBox="1"/>
            <p:nvPr/>
          </p:nvSpPr>
          <p:spPr>
            <a:xfrm>
              <a:off x="10744200" y="152400"/>
              <a:ext cx="2952860" cy="1015663"/>
            </a:xfrm>
            <a:prstGeom prst="rect">
              <a:avLst/>
            </a:prstGeom>
            <a:solidFill>
              <a:schemeClr val="bg1"/>
            </a:solidFill>
          </p:spPr>
          <p:txBody>
            <a:bodyPr wrap="none" rtlCol="0">
              <a:spAutoFit/>
            </a:bodyPr>
            <a:lstStyle/>
            <a:p>
              <a:pPr algn="ctr"/>
              <a:r>
                <a:rPr lang="en-US" sz="2000" b="1" dirty="0" smtClean="0"/>
                <a:t>E</a:t>
              </a:r>
              <a:r>
                <a:rPr lang="en-US" sz="2000" b="1" baseline="-25000" dirty="0" smtClean="0"/>
                <a:t>1</a:t>
              </a:r>
              <a:r>
                <a:rPr lang="en-US" sz="2000" b="1" dirty="0" smtClean="0"/>
                <a:t> &gt; 35 </a:t>
              </a:r>
              <a:r>
                <a:rPr lang="en-US" sz="2000" b="1" dirty="0" err="1" smtClean="0"/>
                <a:t>GeV</a:t>
              </a:r>
              <a:r>
                <a:rPr lang="en-US" sz="2000" b="1" dirty="0" smtClean="0"/>
                <a:t>, R = 0.3</a:t>
              </a:r>
            </a:p>
            <a:p>
              <a:pPr algn="ctr"/>
              <a:r>
                <a:rPr lang="en-US" sz="2000" b="1" dirty="0" smtClean="0"/>
                <a:t>Truth = solid lines</a:t>
              </a:r>
            </a:p>
            <a:p>
              <a:pPr algn="ctr"/>
              <a:r>
                <a:rPr lang="en-US" sz="2000" b="1" dirty="0" smtClean="0"/>
                <a:t>Boxes = Measure + Unfold</a:t>
              </a:r>
              <a:endParaRPr lang="en-US" sz="2000" b="1" dirty="0"/>
            </a:p>
          </p:txBody>
        </p:sp>
      </p:grpSp>
      <p:sp>
        <p:nvSpPr>
          <p:cNvPr id="20" name="TextBox 19"/>
          <p:cNvSpPr txBox="1"/>
          <p:nvPr/>
        </p:nvSpPr>
        <p:spPr>
          <a:xfrm>
            <a:off x="304800" y="5181600"/>
            <a:ext cx="8534400" cy="1200329"/>
          </a:xfrm>
          <a:prstGeom prst="rect">
            <a:avLst/>
          </a:prstGeom>
          <a:noFill/>
          <a:ln>
            <a:solidFill>
              <a:schemeClr val="tx1"/>
            </a:solidFill>
          </a:ln>
        </p:spPr>
        <p:txBody>
          <a:bodyPr wrap="square" rtlCol="0">
            <a:spAutoFit/>
          </a:bodyPr>
          <a:lstStyle/>
          <a:p>
            <a:pPr algn="ctr"/>
            <a:r>
              <a:rPr lang="en-US" sz="2400" dirty="0" smtClean="0">
                <a:solidFill>
                  <a:srgbClr val="7030A0"/>
                </a:solidFill>
              </a:rPr>
              <a:t>Using core calorimeter energy cuts and also hybrid tracking methods one can also reproduce the STAR biased </a:t>
            </a:r>
            <a:r>
              <a:rPr lang="en-US" sz="2400" dirty="0" err="1" smtClean="0">
                <a:solidFill>
                  <a:srgbClr val="7030A0"/>
                </a:solidFill>
              </a:rPr>
              <a:t>dijet</a:t>
            </a:r>
            <a:r>
              <a:rPr lang="en-US" sz="2400" dirty="0" smtClean="0">
                <a:solidFill>
                  <a:srgbClr val="7030A0"/>
                </a:solidFill>
              </a:rPr>
              <a:t> result, again scanning the range of surface bias engineering</a:t>
            </a:r>
            <a:endParaRPr lang="en-US" sz="24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&amp; Jets (like a mini-CMS)</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31</a:t>
            </a:fld>
            <a:endParaRPr lang="en-US"/>
          </a:p>
        </p:txBody>
      </p:sp>
      <p:pic>
        <p:nvPicPr>
          <p:cNvPr id="258050" name="Picture 2"/>
          <p:cNvPicPr>
            <a:picLocks noChangeAspect="1" noChangeArrowheads="1"/>
          </p:cNvPicPr>
          <p:nvPr/>
        </p:nvPicPr>
        <p:blipFill>
          <a:blip r:embed="rId2" cstate="print"/>
          <a:srcRect/>
          <a:stretch>
            <a:fillRect/>
          </a:stretch>
        </p:blipFill>
        <p:spPr bwMode="auto">
          <a:xfrm>
            <a:off x="228600" y="685800"/>
            <a:ext cx="4876800" cy="2954047"/>
          </a:xfrm>
          <a:prstGeom prst="rect">
            <a:avLst/>
          </a:prstGeom>
          <a:noFill/>
          <a:ln w="9525">
            <a:noFill/>
            <a:miter lim="800000"/>
            <a:headEnd/>
            <a:tailEnd/>
          </a:ln>
        </p:spPr>
      </p:pic>
      <p:sp>
        <p:nvSpPr>
          <p:cNvPr id="7" name="Rectangle 6"/>
          <p:cNvSpPr/>
          <p:nvPr/>
        </p:nvSpPr>
        <p:spPr>
          <a:xfrm>
            <a:off x="3352800" y="3276600"/>
            <a:ext cx="2057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8051" name="Picture 3"/>
          <p:cNvPicPr>
            <a:picLocks noChangeAspect="1" noChangeArrowheads="1"/>
          </p:cNvPicPr>
          <p:nvPr/>
        </p:nvPicPr>
        <p:blipFill>
          <a:blip r:embed="rId3" cstate="print"/>
          <a:srcRect/>
          <a:stretch>
            <a:fillRect/>
          </a:stretch>
        </p:blipFill>
        <p:spPr bwMode="auto">
          <a:xfrm>
            <a:off x="1828800" y="3743325"/>
            <a:ext cx="7315200" cy="3114675"/>
          </a:xfrm>
          <a:prstGeom prst="rect">
            <a:avLst/>
          </a:prstGeom>
          <a:noFill/>
          <a:ln w="9525">
            <a:noFill/>
            <a:miter lim="800000"/>
            <a:headEnd/>
            <a:tailEnd/>
          </a:ln>
        </p:spPr>
      </p:pic>
      <p:sp>
        <p:nvSpPr>
          <p:cNvPr id="8" name="TextBox 7"/>
          <p:cNvSpPr txBox="1"/>
          <p:nvPr/>
        </p:nvSpPr>
        <p:spPr>
          <a:xfrm>
            <a:off x="5562600" y="2057400"/>
            <a:ext cx="3276600" cy="1569660"/>
          </a:xfrm>
          <a:prstGeom prst="rect">
            <a:avLst/>
          </a:prstGeom>
          <a:noFill/>
        </p:spPr>
        <p:txBody>
          <a:bodyPr wrap="square" rtlCol="0">
            <a:spAutoFit/>
          </a:bodyPr>
          <a:lstStyle/>
          <a:p>
            <a:pPr algn="ctr"/>
            <a:r>
              <a:rPr lang="en-US" sz="2400" dirty="0" smtClean="0"/>
              <a:t>One can use pure calorimetric jets, hybrid track jets, combinations in between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8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Studies in Progress</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32</a:t>
            </a:fld>
            <a:endParaRPr lang="en-US"/>
          </a:p>
        </p:txBody>
      </p:sp>
      <p:sp>
        <p:nvSpPr>
          <p:cNvPr id="5" name="TextBox 4"/>
          <p:cNvSpPr txBox="1"/>
          <p:nvPr/>
        </p:nvSpPr>
        <p:spPr>
          <a:xfrm>
            <a:off x="228600" y="905470"/>
            <a:ext cx="7448899" cy="461665"/>
          </a:xfrm>
          <a:prstGeom prst="rect">
            <a:avLst/>
          </a:prstGeom>
          <a:noFill/>
        </p:spPr>
        <p:txBody>
          <a:bodyPr wrap="none" rtlCol="0">
            <a:spAutoFit/>
          </a:bodyPr>
          <a:lstStyle/>
          <a:p>
            <a:r>
              <a:rPr lang="en-US" sz="2400" dirty="0" smtClean="0"/>
              <a:t>Example – </a:t>
            </a:r>
            <a:r>
              <a:rPr lang="en-US" sz="2400" dirty="0" err="1" smtClean="0"/>
              <a:t>hadron</a:t>
            </a:r>
            <a:r>
              <a:rPr lang="en-US" sz="2400" dirty="0" smtClean="0"/>
              <a:t> triggered jet </a:t>
            </a:r>
            <a:r>
              <a:rPr lang="en-US" sz="2400" dirty="0" smtClean="0">
                <a:sym typeface="Wingdings" pitchFamily="2" charset="2"/>
              </a:rPr>
              <a:t></a:t>
            </a:r>
            <a:r>
              <a:rPr lang="en-US" sz="2400" dirty="0" smtClean="0"/>
              <a:t> jet triggered hadrons</a:t>
            </a:r>
            <a:endParaRPr lang="en-US" sz="2400" dirty="0"/>
          </a:p>
        </p:txBody>
      </p:sp>
      <p:cxnSp>
        <p:nvCxnSpPr>
          <p:cNvPr id="7" name="Straight Arrow Connector 6"/>
          <p:cNvCxnSpPr/>
          <p:nvPr/>
        </p:nvCxnSpPr>
        <p:spPr>
          <a:xfrm rot="10800000" flipV="1">
            <a:off x="3352800" y="1819870"/>
            <a:ext cx="22098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41382" y="1819870"/>
            <a:ext cx="859018" cy="369332"/>
          </a:xfrm>
          <a:prstGeom prst="rect">
            <a:avLst/>
          </a:prstGeom>
          <a:noFill/>
        </p:spPr>
        <p:txBody>
          <a:bodyPr wrap="none" rtlCol="0">
            <a:spAutoFit/>
          </a:bodyPr>
          <a:lstStyle/>
          <a:p>
            <a:r>
              <a:rPr lang="en-US" dirty="0" err="1" smtClean="0">
                <a:solidFill>
                  <a:srgbClr val="FF0000"/>
                </a:solidFill>
              </a:rPr>
              <a:t>hadron</a:t>
            </a:r>
            <a:endParaRPr lang="en-US" dirty="0">
              <a:solidFill>
                <a:srgbClr val="FF0000"/>
              </a:solidFill>
            </a:endParaRPr>
          </a:p>
        </p:txBody>
      </p:sp>
      <p:cxnSp>
        <p:nvCxnSpPr>
          <p:cNvPr id="10" name="Straight Arrow Connector 9"/>
          <p:cNvCxnSpPr/>
          <p:nvPr/>
        </p:nvCxnSpPr>
        <p:spPr>
          <a:xfrm>
            <a:off x="5562600" y="1819870"/>
            <a:ext cx="1828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638800" y="1438870"/>
            <a:ext cx="762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638800" y="1438870"/>
            <a:ext cx="1219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791200" y="1591270"/>
            <a:ext cx="1828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72400" y="1362670"/>
            <a:ext cx="430311" cy="369332"/>
          </a:xfrm>
          <a:prstGeom prst="rect">
            <a:avLst/>
          </a:prstGeom>
          <a:noFill/>
        </p:spPr>
        <p:txBody>
          <a:bodyPr wrap="none" rtlCol="0">
            <a:spAutoFit/>
          </a:bodyPr>
          <a:lstStyle/>
          <a:p>
            <a:r>
              <a:rPr lang="en-US" dirty="0" smtClean="0">
                <a:solidFill>
                  <a:schemeClr val="accent1"/>
                </a:solidFill>
              </a:rPr>
              <a:t>jet</a:t>
            </a:r>
            <a:endParaRPr lang="en-US" dirty="0">
              <a:solidFill>
                <a:schemeClr val="accent1"/>
              </a:solidFill>
            </a:endParaRPr>
          </a:p>
        </p:txBody>
      </p:sp>
      <p:sp>
        <p:nvSpPr>
          <p:cNvPr id="19" name="TextBox 18"/>
          <p:cNvSpPr txBox="1"/>
          <p:nvPr/>
        </p:nvSpPr>
        <p:spPr>
          <a:xfrm>
            <a:off x="1295400" y="2200870"/>
            <a:ext cx="7828169" cy="1200329"/>
          </a:xfrm>
          <a:prstGeom prst="rect">
            <a:avLst/>
          </a:prstGeom>
          <a:noFill/>
        </p:spPr>
        <p:txBody>
          <a:bodyPr wrap="none" rtlCol="0">
            <a:spAutoFit/>
          </a:bodyPr>
          <a:lstStyle/>
          <a:p>
            <a:r>
              <a:rPr lang="en-US" dirty="0" smtClean="0"/>
              <a:t>Exploring maximum jet R value with good purity in central and mid-central </a:t>
            </a:r>
            <a:r>
              <a:rPr lang="en-US" dirty="0" err="1" smtClean="0"/>
              <a:t>Au+Au</a:t>
            </a:r>
            <a:endParaRPr lang="en-US" dirty="0" smtClean="0"/>
          </a:p>
          <a:p>
            <a:r>
              <a:rPr lang="en-US" dirty="0" smtClean="0"/>
              <a:t>Can also measure FF of opposing jet</a:t>
            </a:r>
          </a:p>
          <a:p>
            <a:r>
              <a:rPr lang="en-US" dirty="0" smtClean="0"/>
              <a:t>Bias to longer path length, much higher statistics to compare with </a:t>
            </a:r>
            <a:r>
              <a:rPr lang="en-US" dirty="0" smtClean="0">
                <a:latin typeface="Symbol" pitchFamily="18" charset="2"/>
              </a:rPr>
              <a:t>g</a:t>
            </a:r>
            <a:r>
              <a:rPr lang="en-US" dirty="0" smtClean="0"/>
              <a:t>-jet/h</a:t>
            </a:r>
          </a:p>
          <a:p>
            <a:r>
              <a:rPr lang="en-US" dirty="0" err="1" smtClean="0"/>
              <a:t>sPHENIX</a:t>
            </a:r>
            <a:r>
              <a:rPr lang="en-US" dirty="0" smtClean="0"/>
              <a:t> very high rates, trigger on hadrons in </a:t>
            </a:r>
            <a:r>
              <a:rPr lang="en-US" dirty="0" err="1" smtClean="0"/>
              <a:t>HCal</a:t>
            </a:r>
            <a:r>
              <a:rPr lang="en-US" dirty="0" smtClean="0"/>
              <a:t> in </a:t>
            </a:r>
            <a:r>
              <a:rPr lang="en-US" dirty="0" err="1" smtClean="0"/>
              <a:t>p+p</a:t>
            </a:r>
            <a:r>
              <a:rPr lang="en-US" dirty="0" smtClean="0"/>
              <a:t> and </a:t>
            </a:r>
            <a:r>
              <a:rPr lang="en-US" dirty="0" err="1" smtClean="0"/>
              <a:t>p+A</a:t>
            </a:r>
            <a:r>
              <a:rPr lang="en-US" dirty="0" smtClean="0"/>
              <a:t> </a:t>
            </a:r>
            <a:endParaRPr lang="en-US" dirty="0"/>
          </a:p>
        </p:txBody>
      </p:sp>
      <p:cxnSp>
        <p:nvCxnSpPr>
          <p:cNvPr id="21" name="Straight Connector 20"/>
          <p:cNvCxnSpPr/>
          <p:nvPr/>
        </p:nvCxnSpPr>
        <p:spPr>
          <a:xfrm rot="10800000">
            <a:off x="0" y="3496269"/>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8600" y="3648670"/>
            <a:ext cx="7790146" cy="461665"/>
          </a:xfrm>
          <a:prstGeom prst="rect">
            <a:avLst/>
          </a:prstGeom>
          <a:noFill/>
        </p:spPr>
        <p:txBody>
          <a:bodyPr wrap="none" rtlCol="0">
            <a:spAutoFit/>
          </a:bodyPr>
          <a:lstStyle/>
          <a:p>
            <a:r>
              <a:rPr lang="en-US" sz="2400" dirty="0" smtClean="0"/>
              <a:t>Example –  jets &gt; 30 </a:t>
            </a:r>
            <a:r>
              <a:rPr lang="en-US" sz="2400" dirty="0" err="1" smtClean="0"/>
              <a:t>GeV</a:t>
            </a:r>
            <a:r>
              <a:rPr lang="en-US" sz="2400" dirty="0" smtClean="0"/>
              <a:t> with associated </a:t>
            </a:r>
            <a:r>
              <a:rPr lang="en-US" sz="2400" dirty="0" err="1" smtClean="0"/>
              <a:t>hadron</a:t>
            </a:r>
            <a:r>
              <a:rPr lang="en-US" sz="2400" dirty="0" smtClean="0"/>
              <a:t> </a:t>
            </a:r>
            <a:r>
              <a:rPr lang="en-US" sz="2400" dirty="0" err="1" smtClean="0"/>
              <a:t>pT</a:t>
            </a:r>
            <a:r>
              <a:rPr lang="en-US" sz="2400" dirty="0" smtClean="0"/>
              <a:t> &gt; 10 </a:t>
            </a:r>
            <a:r>
              <a:rPr lang="en-US" sz="2400" dirty="0" err="1" smtClean="0"/>
              <a:t>GeV</a:t>
            </a:r>
            <a:endParaRPr lang="en-US" sz="2400" dirty="0" smtClean="0"/>
          </a:p>
        </p:txBody>
      </p:sp>
      <p:cxnSp>
        <p:nvCxnSpPr>
          <p:cNvPr id="23" name="Straight Arrow Connector 22"/>
          <p:cNvCxnSpPr/>
          <p:nvPr/>
        </p:nvCxnSpPr>
        <p:spPr>
          <a:xfrm>
            <a:off x="4876800" y="4953000"/>
            <a:ext cx="1828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953000" y="4572000"/>
            <a:ext cx="762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953000" y="4572000"/>
            <a:ext cx="1219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105400" y="4724400"/>
            <a:ext cx="18288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086600" y="4495800"/>
            <a:ext cx="430311" cy="369332"/>
          </a:xfrm>
          <a:prstGeom prst="rect">
            <a:avLst/>
          </a:prstGeom>
          <a:noFill/>
        </p:spPr>
        <p:txBody>
          <a:bodyPr wrap="none" rtlCol="0">
            <a:spAutoFit/>
          </a:bodyPr>
          <a:lstStyle/>
          <a:p>
            <a:r>
              <a:rPr lang="en-US" dirty="0" smtClean="0">
                <a:solidFill>
                  <a:schemeClr val="accent1"/>
                </a:solidFill>
              </a:rPr>
              <a:t>jet</a:t>
            </a:r>
            <a:endParaRPr lang="en-US" dirty="0">
              <a:solidFill>
                <a:schemeClr val="accent1"/>
              </a:solidFill>
            </a:endParaRPr>
          </a:p>
        </p:txBody>
      </p:sp>
      <p:sp>
        <p:nvSpPr>
          <p:cNvPr id="28" name="TextBox 27"/>
          <p:cNvSpPr txBox="1"/>
          <p:nvPr/>
        </p:nvSpPr>
        <p:spPr>
          <a:xfrm>
            <a:off x="3657600" y="5410200"/>
            <a:ext cx="5465969" cy="1477328"/>
          </a:xfrm>
          <a:prstGeom prst="rect">
            <a:avLst/>
          </a:prstGeom>
          <a:noFill/>
        </p:spPr>
        <p:txBody>
          <a:bodyPr wrap="square" rtlCol="0">
            <a:spAutoFit/>
          </a:bodyPr>
          <a:lstStyle/>
          <a:p>
            <a:r>
              <a:rPr lang="en-US" dirty="0" smtClean="0"/>
              <a:t>Exploring maximum jet R value with good purity in central and mid-central </a:t>
            </a:r>
            <a:r>
              <a:rPr lang="en-US" dirty="0" err="1" smtClean="0"/>
              <a:t>Au+Au</a:t>
            </a:r>
            <a:endParaRPr lang="en-US" dirty="0" smtClean="0"/>
          </a:p>
          <a:p>
            <a:r>
              <a:rPr lang="en-US" dirty="0" smtClean="0"/>
              <a:t>One can measure the relative change in FF for z &gt; 0.3</a:t>
            </a:r>
          </a:p>
          <a:p>
            <a:r>
              <a:rPr lang="en-US" dirty="0" smtClean="0"/>
              <a:t>Is energy really lost outside the cone or lost within the cone (to the UE)</a:t>
            </a:r>
            <a:endParaRPr lang="en-US" dirty="0"/>
          </a:p>
        </p:txBody>
      </p:sp>
      <p:pic>
        <p:nvPicPr>
          <p:cNvPr id="264194" name="Picture 2"/>
          <p:cNvPicPr>
            <a:picLocks noChangeAspect="1" noChangeArrowheads="1"/>
          </p:cNvPicPr>
          <p:nvPr/>
        </p:nvPicPr>
        <p:blipFill>
          <a:blip r:embed="rId2" cstate="print"/>
          <a:srcRect/>
          <a:stretch>
            <a:fillRect/>
          </a:stretch>
        </p:blipFill>
        <p:spPr bwMode="auto">
          <a:xfrm>
            <a:off x="0" y="4294573"/>
            <a:ext cx="3352800" cy="25634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 Functions</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33</a:t>
            </a:fld>
            <a:endParaRPr lang="en-US"/>
          </a:p>
        </p:txBody>
      </p:sp>
      <p:sp>
        <p:nvSpPr>
          <p:cNvPr id="5" name="TextBox 4"/>
          <p:cNvSpPr txBox="1"/>
          <p:nvPr/>
        </p:nvSpPr>
        <p:spPr>
          <a:xfrm>
            <a:off x="228600" y="873978"/>
            <a:ext cx="4114800" cy="5755422"/>
          </a:xfrm>
          <a:prstGeom prst="rect">
            <a:avLst/>
          </a:prstGeom>
          <a:noFill/>
        </p:spPr>
        <p:txBody>
          <a:bodyPr wrap="square" rtlCol="0">
            <a:spAutoFit/>
          </a:bodyPr>
          <a:lstStyle/>
          <a:p>
            <a:pPr algn="ctr"/>
            <a:r>
              <a:rPr lang="en-US" sz="2400" dirty="0" err="1" smtClean="0"/>
              <a:t>sPHENIX</a:t>
            </a:r>
            <a:r>
              <a:rPr lang="en-US" sz="2400" dirty="0" smtClean="0"/>
              <a:t> combination of excellent tracking and calorimetric jet reconstruction enable FF measurements</a:t>
            </a:r>
          </a:p>
          <a:p>
            <a:pPr algn="ctr"/>
            <a:endParaRPr lang="en-US" sz="1400" dirty="0" smtClean="0"/>
          </a:p>
          <a:p>
            <a:pPr algn="ctr"/>
            <a:r>
              <a:rPr lang="en-US" sz="2400" dirty="0" smtClean="0">
                <a:solidFill>
                  <a:srgbClr val="002060"/>
                </a:solidFill>
              </a:rPr>
              <a:t>Very beneficial that numerator (charge track) and denominator (jet energy) are measured separately.  Dramatically reduces high-z backgrounds</a:t>
            </a:r>
          </a:p>
          <a:p>
            <a:pPr algn="ctr"/>
            <a:endParaRPr lang="en-US" sz="1400" dirty="0" smtClean="0"/>
          </a:p>
          <a:p>
            <a:pPr algn="ctr"/>
            <a:r>
              <a:rPr lang="en-US" sz="2400" dirty="0" smtClean="0"/>
              <a:t>Again, key measurement across all </a:t>
            </a:r>
            <a:r>
              <a:rPr lang="en-US" sz="2400" dirty="0" err="1" smtClean="0"/>
              <a:t>Au+Au</a:t>
            </a:r>
            <a:r>
              <a:rPr lang="en-US" sz="2400" dirty="0" smtClean="0"/>
              <a:t> centralities and with different jet definitions</a:t>
            </a:r>
          </a:p>
          <a:p>
            <a:pPr algn="ctr"/>
            <a:endParaRPr lang="en-US" sz="1400" dirty="0" smtClean="0"/>
          </a:p>
          <a:p>
            <a:pPr algn="ctr"/>
            <a:r>
              <a:rPr lang="en-US" sz="2400" dirty="0" smtClean="0">
                <a:solidFill>
                  <a:srgbClr val="FF0000"/>
                </a:solidFill>
              </a:rPr>
              <a:t>Key to compare with </a:t>
            </a:r>
            <a:r>
              <a:rPr lang="en-US" sz="2400" dirty="0" smtClean="0">
                <a:solidFill>
                  <a:srgbClr val="FF0000"/>
                </a:solidFill>
                <a:latin typeface="Symbol" pitchFamily="18" charset="2"/>
              </a:rPr>
              <a:t>g</a:t>
            </a:r>
            <a:r>
              <a:rPr lang="en-US" sz="2400" dirty="0" smtClean="0">
                <a:solidFill>
                  <a:srgbClr val="FF0000"/>
                </a:solidFill>
              </a:rPr>
              <a:t>-h</a:t>
            </a:r>
          </a:p>
        </p:txBody>
      </p:sp>
      <p:pic>
        <p:nvPicPr>
          <p:cNvPr id="181249" name="Picture 1"/>
          <p:cNvPicPr>
            <a:picLocks noChangeAspect="1" noChangeArrowheads="1"/>
          </p:cNvPicPr>
          <p:nvPr/>
        </p:nvPicPr>
        <p:blipFill>
          <a:blip r:embed="rId2" cstate="print"/>
          <a:srcRect/>
          <a:stretch>
            <a:fillRect/>
          </a:stretch>
        </p:blipFill>
        <p:spPr bwMode="auto">
          <a:xfrm>
            <a:off x="4451684" y="1219200"/>
            <a:ext cx="4692315" cy="4419599"/>
          </a:xfrm>
          <a:prstGeom prst="rect">
            <a:avLst/>
          </a:prstGeom>
          <a:noFill/>
          <a:ln w="9525">
            <a:noFill/>
            <a:miter lim="800000"/>
            <a:headEnd/>
            <a:tailEnd/>
          </a:ln>
        </p:spPr>
      </p:pic>
      <p:sp>
        <p:nvSpPr>
          <p:cNvPr id="9" name="TextBox 8"/>
          <p:cNvSpPr txBox="1"/>
          <p:nvPr/>
        </p:nvSpPr>
        <p:spPr>
          <a:xfrm>
            <a:off x="5181600" y="4001869"/>
            <a:ext cx="2283574" cy="646331"/>
          </a:xfrm>
          <a:prstGeom prst="rect">
            <a:avLst/>
          </a:prstGeom>
          <a:noFill/>
        </p:spPr>
        <p:txBody>
          <a:bodyPr wrap="none" rtlCol="0">
            <a:spAutoFit/>
          </a:bodyPr>
          <a:lstStyle/>
          <a:p>
            <a:pPr algn="ctr"/>
            <a:r>
              <a:rPr lang="en-US" dirty="0" err="1" smtClean="0"/>
              <a:t>sPHENIX</a:t>
            </a:r>
            <a:r>
              <a:rPr lang="en-US" dirty="0" smtClean="0"/>
              <a:t> statistics</a:t>
            </a:r>
          </a:p>
          <a:p>
            <a:pPr algn="ctr"/>
            <a:r>
              <a:rPr lang="en-US" dirty="0" smtClean="0"/>
              <a:t>for </a:t>
            </a:r>
            <a:r>
              <a:rPr lang="en-US" dirty="0" err="1" smtClean="0"/>
              <a:t>Au+Au</a:t>
            </a:r>
            <a:r>
              <a:rPr lang="en-US" dirty="0" smtClean="0"/>
              <a:t> in 20 weeks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Measurement Example</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34</a:t>
            </a:fld>
            <a:endParaRPr lang="en-US"/>
          </a:p>
        </p:txBody>
      </p:sp>
      <p:pic>
        <p:nvPicPr>
          <p:cNvPr id="6" name="Picture 2"/>
          <p:cNvPicPr>
            <a:picLocks noChangeAspect="1" noChangeArrowheads="1"/>
          </p:cNvPicPr>
          <p:nvPr/>
        </p:nvPicPr>
        <p:blipFill>
          <a:blip r:embed="rId2" cstate="print"/>
          <a:srcRect/>
          <a:stretch>
            <a:fillRect/>
          </a:stretch>
        </p:blipFill>
        <p:spPr bwMode="auto">
          <a:xfrm>
            <a:off x="1" y="2514600"/>
            <a:ext cx="5448993" cy="43434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t="14737" r="49059" b="20000"/>
          <a:stretch>
            <a:fillRect/>
          </a:stretch>
        </p:blipFill>
        <p:spPr bwMode="auto">
          <a:xfrm>
            <a:off x="6248400" y="994064"/>
            <a:ext cx="2590800" cy="1825336"/>
          </a:xfrm>
          <a:prstGeom prst="rect">
            <a:avLst/>
          </a:prstGeom>
          <a:noFill/>
          <a:ln w="9525">
            <a:noFill/>
            <a:miter lim="800000"/>
            <a:headEnd/>
            <a:tailEnd/>
          </a:ln>
        </p:spPr>
      </p:pic>
      <p:sp>
        <p:nvSpPr>
          <p:cNvPr id="9" name="TextBox 8"/>
          <p:cNvSpPr txBox="1"/>
          <p:nvPr/>
        </p:nvSpPr>
        <p:spPr>
          <a:xfrm>
            <a:off x="152400" y="762000"/>
            <a:ext cx="7543800" cy="1846659"/>
          </a:xfrm>
          <a:prstGeom prst="rect">
            <a:avLst/>
          </a:prstGeom>
          <a:noFill/>
        </p:spPr>
        <p:txBody>
          <a:bodyPr wrap="square" rtlCol="0">
            <a:spAutoFit/>
          </a:bodyPr>
          <a:lstStyle/>
          <a:p>
            <a:r>
              <a:rPr lang="en-US" sz="2400" dirty="0" smtClean="0">
                <a:solidFill>
                  <a:schemeClr val="accent1"/>
                </a:solidFill>
              </a:rPr>
              <a:t>Predictions that Fragmentation Function D(z) = p / </a:t>
            </a:r>
            <a:r>
              <a:rPr lang="en-US" sz="2400" dirty="0" err="1" smtClean="0">
                <a:solidFill>
                  <a:schemeClr val="accent1"/>
                </a:solidFill>
              </a:rPr>
              <a:t>E</a:t>
            </a:r>
            <a:r>
              <a:rPr lang="en-US" sz="2400" baseline="-25000" dirty="0" err="1" smtClean="0">
                <a:solidFill>
                  <a:schemeClr val="accent1"/>
                </a:solidFill>
              </a:rPr>
              <a:t>parton</a:t>
            </a:r>
            <a:r>
              <a:rPr lang="en-US" sz="2400" dirty="0" smtClean="0">
                <a:solidFill>
                  <a:schemeClr val="accent1"/>
                </a:solidFill>
              </a:rPr>
              <a:t> will have dramatic high-z suppression</a:t>
            </a:r>
          </a:p>
          <a:p>
            <a:endParaRPr lang="en-US" sz="1400" dirty="0" smtClean="0">
              <a:solidFill>
                <a:schemeClr val="accent1"/>
              </a:solidFill>
            </a:endParaRPr>
          </a:p>
          <a:p>
            <a:r>
              <a:rPr lang="en-US" sz="2400" dirty="0" smtClean="0"/>
              <a:t>If </a:t>
            </a:r>
            <a:r>
              <a:rPr lang="en-US" sz="2400" dirty="0" err="1" smtClean="0"/>
              <a:t>E</a:t>
            </a:r>
            <a:r>
              <a:rPr lang="en-US" sz="2400" baseline="-25000" dirty="0" err="1" smtClean="0"/>
              <a:t>jet</a:t>
            </a:r>
            <a:r>
              <a:rPr lang="en-US" sz="2400" dirty="0" smtClean="0"/>
              <a:t> &lt; </a:t>
            </a:r>
            <a:r>
              <a:rPr lang="en-US" sz="2400" dirty="0" err="1" smtClean="0"/>
              <a:t>E</a:t>
            </a:r>
            <a:r>
              <a:rPr lang="en-US" sz="2400" baseline="-25000" dirty="0" err="1" smtClean="0"/>
              <a:t>parton</a:t>
            </a:r>
            <a:r>
              <a:rPr lang="en-US" sz="2400" dirty="0" smtClean="0"/>
              <a:t> in A+A due to out of cone radiation or </a:t>
            </a:r>
          </a:p>
          <a:p>
            <a:r>
              <a:rPr lang="en-US" sz="2400" dirty="0" smtClean="0"/>
              <a:t>medium excitation or … then shifting z denominator</a:t>
            </a:r>
            <a:endParaRPr lang="en-US" sz="2400" dirty="0"/>
          </a:p>
        </p:txBody>
      </p:sp>
      <p:sp>
        <p:nvSpPr>
          <p:cNvPr id="10" name="TextBox 9"/>
          <p:cNvSpPr txBox="1"/>
          <p:nvPr/>
        </p:nvSpPr>
        <p:spPr>
          <a:xfrm>
            <a:off x="5486400" y="2895600"/>
            <a:ext cx="3429000" cy="3847207"/>
          </a:xfrm>
          <a:prstGeom prst="rect">
            <a:avLst/>
          </a:prstGeom>
          <a:noFill/>
          <a:ln>
            <a:solidFill>
              <a:schemeClr val="tx1"/>
            </a:solidFill>
          </a:ln>
        </p:spPr>
        <p:txBody>
          <a:bodyPr wrap="square" rtlCol="0">
            <a:spAutoFit/>
          </a:bodyPr>
          <a:lstStyle/>
          <a:p>
            <a:pPr algn="ctr"/>
            <a:r>
              <a:rPr lang="en-US" sz="2400" dirty="0" err="1" smtClean="0">
                <a:solidFill>
                  <a:srgbClr val="FF0000"/>
                </a:solidFill>
              </a:rPr>
              <a:t>sPHENIX</a:t>
            </a:r>
            <a:r>
              <a:rPr lang="en-US" sz="2400" dirty="0" smtClean="0">
                <a:solidFill>
                  <a:srgbClr val="FF0000"/>
                </a:solidFill>
              </a:rPr>
              <a:t> enables precision measurement</a:t>
            </a:r>
          </a:p>
          <a:p>
            <a:pPr algn="ctr"/>
            <a:endParaRPr lang="en-US" sz="1400" dirty="0" smtClean="0">
              <a:solidFill>
                <a:srgbClr val="FF0000"/>
              </a:solidFill>
            </a:endParaRPr>
          </a:p>
          <a:p>
            <a:pPr algn="ctr"/>
            <a:r>
              <a:rPr lang="en-US" sz="2400" dirty="0" smtClean="0">
                <a:solidFill>
                  <a:srgbClr val="FF0000"/>
                </a:solidFill>
              </a:rPr>
              <a:t>Cannot be done otherwise at RHIC</a:t>
            </a:r>
          </a:p>
          <a:p>
            <a:pPr algn="ctr"/>
            <a:endParaRPr lang="en-US" sz="1400" dirty="0" smtClean="0">
              <a:solidFill>
                <a:srgbClr val="FF0000"/>
              </a:solidFill>
            </a:endParaRPr>
          </a:p>
          <a:p>
            <a:pPr algn="ctr"/>
            <a:r>
              <a:rPr lang="en-US" sz="2400" dirty="0" smtClean="0">
                <a:solidFill>
                  <a:srgbClr val="FF0000"/>
                </a:solidFill>
              </a:rPr>
              <a:t>Coupled with precision measure at LHC across different jet energies and different QGP couplings </a:t>
            </a:r>
            <a:r>
              <a:rPr lang="en-US" sz="2400" dirty="0" smtClean="0">
                <a:solidFill>
                  <a:srgbClr val="FF0000"/>
                </a:solidFill>
                <a:sym typeface="Wingdings" pitchFamily="2" charset="2"/>
              </a:rPr>
              <a:t>Definitive Answers</a:t>
            </a:r>
            <a:endParaRPr lang="en-US" sz="2400" dirty="0" smtClean="0">
              <a:solidFill>
                <a:srgbClr val="FF0000"/>
              </a:solidFill>
            </a:endParaRPr>
          </a:p>
        </p:txBody>
      </p:sp>
      <p:pic>
        <p:nvPicPr>
          <p:cNvPr id="11" name="Picture 10" descr="sPHENIX_front.jpg"/>
          <p:cNvPicPr>
            <a:picLocks noChangeAspect="1"/>
          </p:cNvPicPr>
          <p:nvPr/>
        </p:nvPicPr>
        <p:blipFill>
          <a:blip r:embed="rId4" cstate="print"/>
          <a:stretch>
            <a:fillRect/>
          </a:stretch>
        </p:blipFill>
        <p:spPr>
          <a:xfrm>
            <a:off x="685800" y="2819400"/>
            <a:ext cx="762000" cy="231605"/>
          </a:xfrm>
          <a:prstGeom prst="rect">
            <a:avLst/>
          </a:prstGeom>
        </p:spPr>
      </p:pic>
      <p:sp>
        <p:nvSpPr>
          <p:cNvPr id="12" name="TextBox 11"/>
          <p:cNvSpPr txBox="1"/>
          <p:nvPr/>
        </p:nvSpPr>
        <p:spPr>
          <a:xfrm>
            <a:off x="1447800" y="6123801"/>
            <a:ext cx="1204176" cy="276999"/>
          </a:xfrm>
          <a:prstGeom prst="rect">
            <a:avLst/>
          </a:prstGeom>
          <a:noFill/>
        </p:spPr>
        <p:txBody>
          <a:bodyPr wrap="none" rtlCol="0">
            <a:spAutoFit/>
          </a:bodyPr>
          <a:lstStyle/>
          <a:p>
            <a:r>
              <a:rPr lang="en-US" sz="1200" dirty="0" smtClean="0">
                <a:solidFill>
                  <a:schemeClr val="accent1"/>
                </a:solidFill>
              </a:rPr>
              <a:t>arXiv:0710.3073</a:t>
            </a:r>
            <a:endParaRPr lang="en-US" sz="12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JEWEL Monte Carlo Investigation</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35</a:t>
            </a:fld>
            <a:endParaRPr lang="en-US"/>
          </a:p>
        </p:txBody>
      </p:sp>
      <p:sp>
        <p:nvSpPr>
          <p:cNvPr id="5" name="TextBox 4"/>
          <p:cNvSpPr txBox="1"/>
          <p:nvPr/>
        </p:nvSpPr>
        <p:spPr>
          <a:xfrm>
            <a:off x="979089" y="685800"/>
            <a:ext cx="7250510" cy="1754326"/>
          </a:xfrm>
          <a:prstGeom prst="rect">
            <a:avLst/>
          </a:prstGeom>
          <a:noFill/>
        </p:spPr>
        <p:txBody>
          <a:bodyPr wrap="none" rtlCol="0">
            <a:spAutoFit/>
          </a:bodyPr>
          <a:lstStyle/>
          <a:p>
            <a:pPr algn="ctr"/>
            <a:r>
              <a:rPr lang="en-US" sz="2400" dirty="0" smtClean="0"/>
              <a:t>Goal:   JEWEL </a:t>
            </a:r>
            <a:r>
              <a:rPr lang="en-US" sz="2400" dirty="0" smtClean="0">
                <a:sym typeface="Wingdings" pitchFamily="2" charset="2"/>
              </a:rPr>
              <a:t> HEPMC output  GEANT-4 </a:t>
            </a:r>
            <a:r>
              <a:rPr lang="en-US" sz="2400" dirty="0" err="1" smtClean="0">
                <a:sym typeface="Wingdings" pitchFamily="2" charset="2"/>
              </a:rPr>
              <a:t>sPHENIX</a:t>
            </a:r>
            <a:endParaRPr lang="en-US" sz="2400" dirty="0" smtClean="0">
              <a:sym typeface="Wingdings" pitchFamily="2" charset="2"/>
            </a:endParaRPr>
          </a:p>
          <a:p>
            <a:pPr algn="ctr"/>
            <a:r>
              <a:rPr lang="en-US" sz="2400" dirty="0" smtClean="0">
                <a:sym typeface="Wingdings" pitchFamily="2" charset="2"/>
              </a:rPr>
              <a:t>Work by </a:t>
            </a:r>
            <a:r>
              <a:rPr lang="en-US" sz="2400" b="1" u="sng" dirty="0" smtClean="0">
                <a:sym typeface="Wingdings" pitchFamily="2" charset="2"/>
              </a:rPr>
              <a:t>Mike </a:t>
            </a:r>
            <a:r>
              <a:rPr lang="en-US" sz="2400" b="1" u="sng" dirty="0" err="1" smtClean="0">
                <a:sym typeface="Wingdings" pitchFamily="2" charset="2"/>
              </a:rPr>
              <a:t>McCumber</a:t>
            </a:r>
            <a:r>
              <a:rPr lang="en-US" sz="2400" b="1" u="sng" dirty="0" smtClean="0">
                <a:sym typeface="Wingdings" pitchFamily="2" charset="2"/>
              </a:rPr>
              <a:t> (LANL)</a:t>
            </a:r>
            <a:r>
              <a:rPr lang="en-US" sz="2400" b="1" dirty="0" smtClean="0">
                <a:sym typeface="Wingdings" pitchFamily="2" charset="2"/>
              </a:rPr>
              <a:t> </a:t>
            </a:r>
            <a:r>
              <a:rPr lang="en-US" sz="2400" dirty="0" smtClean="0">
                <a:sym typeface="Wingdings" pitchFamily="2" charset="2"/>
              </a:rPr>
              <a:t>and Kurt Hill (Colorado)</a:t>
            </a:r>
          </a:p>
          <a:p>
            <a:pPr algn="ctr"/>
            <a:r>
              <a:rPr lang="en-US" sz="2400" dirty="0" smtClean="0">
                <a:sym typeface="Wingdings" pitchFamily="2" charset="2"/>
              </a:rPr>
              <a:t>Thanks to help from </a:t>
            </a:r>
            <a:r>
              <a:rPr lang="en-US" sz="2400" dirty="0" err="1" smtClean="0">
                <a:sym typeface="Wingdings" pitchFamily="2" charset="2"/>
              </a:rPr>
              <a:t>Korinna</a:t>
            </a:r>
            <a:r>
              <a:rPr lang="en-US" sz="2400" dirty="0" smtClean="0">
                <a:sym typeface="Wingdings" pitchFamily="2" charset="2"/>
              </a:rPr>
              <a:t> </a:t>
            </a:r>
            <a:r>
              <a:rPr lang="en-US" sz="2400" dirty="0" err="1" smtClean="0">
                <a:sym typeface="Wingdings" pitchFamily="2" charset="2"/>
              </a:rPr>
              <a:t>Zapp</a:t>
            </a:r>
            <a:r>
              <a:rPr lang="en-US" sz="2400" dirty="0" smtClean="0">
                <a:sym typeface="Wingdings" pitchFamily="2" charset="2"/>
              </a:rPr>
              <a:t> and </a:t>
            </a:r>
            <a:r>
              <a:rPr lang="en-US" sz="2400" dirty="0" err="1" smtClean="0">
                <a:sym typeface="Wingdings" pitchFamily="2" charset="2"/>
              </a:rPr>
              <a:t>Urs</a:t>
            </a:r>
            <a:r>
              <a:rPr lang="en-US" sz="2400" dirty="0" smtClean="0">
                <a:sym typeface="Wingdings" pitchFamily="2" charset="2"/>
              </a:rPr>
              <a:t> </a:t>
            </a:r>
            <a:r>
              <a:rPr lang="en-US" sz="2400" dirty="0" err="1" smtClean="0">
                <a:sym typeface="Wingdings" pitchFamily="2" charset="2"/>
              </a:rPr>
              <a:t>Wiedemann</a:t>
            </a:r>
            <a:endParaRPr lang="en-US" sz="2400" dirty="0" smtClean="0">
              <a:sym typeface="Wingdings" pitchFamily="2" charset="2"/>
            </a:endParaRPr>
          </a:p>
          <a:p>
            <a:pPr algn="ctr"/>
            <a:endParaRPr lang="en-US" sz="1000" dirty="0" smtClean="0">
              <a:sym typeface="Wingdings" pitchFamily="2" charset="2"/>
            </a:endParaRPr>
          </a:p>
          <a:p>
            <a:pPr algn="ctr"/>
            <a:r>
              <a:rPr lang="en-US" sz="2400" dirty="0" smtClean="0">
                <a:sym typeface="Wingdings" pitchFamily="2" charset="2"/>
              </a:rPr>
              <a:t>Works in Progress </a:t>
            </a:r>
            <a:r>
              <a:rPr lang="en-US" sz="2400" dirty="0" smtClean="0">
                <a:sym typeface="Wingdings" pitchFamily="2" charset="2"/>
              </a:rPr>
              <a:t>(needs further checks)</a:t>
            </a:r>
            <a:endParaRPr lang="en-US" sz="2400" dirty="0"/>
          </a:p>
        </p:txBody>
      </p:sp>
      <p:pic>
        <p:nvPicPr>
          <p:cNvPr id="233473" name="Picture 1"/>
          <p:cNvPicPr>
            <a:picLocks noChangeAspect="1" noChangeArrowheads="1"/>
          </p:cNvPicPr>
          <p:nvPr/>
        </p:nvPicPr>
        <p:blipFill>
          <a:blip r:embed="rId2" cstate="print"/>
          <a:srcRect/>
          <a:stretch>
            <a:fillRect/>
          </a:stretch>
        </p:blipFill>
        <p:spPr bwMode="auto">
          <a:xfrm>
            <a:off x="609600" y="2438400"/>
            <a:ext cx="7801417" cy="3733800"/>
          </a:xfrm>
          <a:prstGeom prst="rect">
            <a:avLst/>
          </a:prstGeom>
          <a:noFill/>
          <a:ln w="9525">
            <a:noFill/>
            <a:miter lim="800000"/>
            <a:headEnd/>
            <a:tailEnd/>
          </a:ln>
        </p:spPr>
      </p:pic>
      <p:sp>
        <p:nvSpPr>
          <p:cNvPr id="6" name="TextBox 5"/>
          <p:cNvSpPr txBox="1"/>
          <p:nvPr/>
        </p:nvSpPr>
        <p:spPr>
          <a:xfrm>
            <a:off x="780457" y="6248400"/>
            <a:ext cx="7677743" cy="369332"/>
          </a:xfrm>
          <a:prstGeom prst="rect">
            <a:avLst/>
          </a:prstGeom>
          <a:noFill/>
        </p:spPr>
        <p:txBody>
          <a:bodyPr wrap="none" rtlCol="0">
            <a:spAutoFit/>
          </a:bodyPr>
          <a:lstStyle/>
          <a:p>
            <a:r>
              <a:rPr lang="en-US" dirty="0" smtClean="0"/>
              <a:t>Qualitative match to RHIC </a:t>
            </a:r>
            <a:r>
              <a:rPr lang="en-US" dirty="0" err="1" smtClean="0"/>
              <a:t>hadron</a:t>
            </a:r>
            <a:r>
              <a:rPr lang="en-US" dirty="0" smtClean="0"/>
              <a:t> R</a:t>
            </a:r>
            <a:r>
              <a:rPr lang="en-US" baseline="-25000" dirty="0" smtClean="0"/>
              <a:t>AA</a:t>
            </a:r>
            <a:r>
              <a:rPr lang="en-US" dirty="0" smtClean="0"/>
              <a:t>, LHC </a:t>
            </a:r>
            <a:r>
              <a:rPr lang="en-US" dirty="0" err="1" smtClean="0"/>
              <a:t>hadron</a:t>
            </a:r>
            <a:r>
              <a:rPr lang="en-US" dirty="0" smtClean="0"/>
              <a:t> R</a:t>
            </a:r>
            <a:r>
              <a:rPr lang="en-US" baseline="-25000" dirty="0" smtClean="0"/>
              <a:t>AA</a:t>
            </a:r>
            <a:r>
              <a:rPr lang="en-US" dirty="0" smtClean="0"/>
              <a:t>, single R=0.2-0.4 jet R</a:t>
            </a:r>
            <a:r>
              <a:rPr lang="en-US" baseline="-25000" dirty="0" smtClean="0"/>
              <a:t>AA</a:t>
            </a:r>
            <a:endParaRPr lang="en-US" baseline="-25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772400" y="1447800"/>
            <a:ext cx="685800" cy="1600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What is the Medium Made of?</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36</a:t>
            </a:fld>
            <a:endParaRPr lang="en-US"/>
          </a:p>
        </p:txBody>
      </p:sp>
      <p:sp>
        <p:nvSpPr>
          <p:cNvPr id="5" name="TextBox 4"/>
          <p:cNvSpPr txBox="1"/>
          <p:nvPr/>
        </p:nvSpPr>
        <p:spPr>
          <a:xfrm>
            <a:off x="228600" y="762000"/>
            <a:ext cx="8157169" cy="523220"/>
          </a:xfrm>
          <a:prstGeom prst="rect">
            <a:avLst/>
          </a:prstGeom>
          <a:noFill/>
        </p:spPr>
        <p:txBody>
          <a:bodyPr wrap="none" rtlCol="0">
            <a:spAutoFit/>
          </a:bodyPr>
          <a:lstStyle/>
          <a:p>
            <a:r>
              <a:rPr lang="en-US" sz="2800" dirty="0" smtClean="0"/>
              <a:t>Cartoon of QGP medium (free gas of </a:t>
            </a:r>
            <a:r>
              <a:rPr lang="en-US" sz="2800" dirty="0" err="1" smtClean="0"/>
              <a:t>partons</a:t>
            </a:r>
            <a:r>
              <a:rPr lang="en-US" sz="2800" dirty="0" smtClean="0"/>
              <a:t> </a:t>
            </a:r>
            <a:r>
              <a:rPr lang="en-US" sz="2800" dirty="0" smtClean="0"/>
              <a:t>in JEWEL</a:t>
            </a:r>
            <a:r>
              <a:rPr lang="en-US" sz="2800" dirty="0" smtClean="0"/>
              <a:t>)</a:t>
            </a:r>
            <a:endParaRPr lang="en-US" sz="2800" dirty="0"/>
          </a:p>
        </p:txBody>
      </p:sp>
      <p:sp>
        <p:nvSpPr>
          <p:cNvPr id="6" name="Oval 5"/>
          <p:cNvSpPr/>
          <p:nvPr/>
        </p:nvSpPr>
        <p:spPr>
          <a:xfrm>
            <a:off x="5181600" y="19050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86400" y="21336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38800" y="16002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19800" y="19812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19800" y="24384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53200" y="22098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00800" y="16764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858000" y="16002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10400" y="25146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62600" y="25908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029200" y="23622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36960" y="3048000"/>
            <a:ext cx="2302040" cy="830997"/>
          </a:xfrm>
          <a:prstGeom prst="rect">
            <a:avLst/>
          </a:prstGeom>
          <a:noFill/>
        </p:spPr>
        <p:txBody>
          <a:bodyPr wrap="none" rtlCol="0">
            <a:spAutoFit/>
          </a:bodyPr>
          <a:lstStyle/>
          <a:p>
            <a:pPr algn="ctr"/>
            <a:r>
              <a:rPr lang="en-US" sz="2400" dirty="0" smtClean="0">
                <a:solidFill>
                  <a:srgbClr val="FF0000"/>
                </a:solidFill>
              </a:rPr>
              <a:t>QGP </a:t>
            </a:r>
            <a:r>
              <a:rPr lang="en-US" sz="2400" dirty="0" err="1" smtClean="0">
                <a:solidFill>
                  <a:srgbClr val="FF0000"/>
                </a:solidFill>
              </a:rPr>
              <a:t>Partons</a:t>
            </a:r>
            <a:r>
              <a:rPr lang="en-US" sz="2400" dirty="0" smtClean="0">
                <a:solidFill>
                  <a:srgbClr val="FF0000"/>
                </a:solidFill>
              </a:rPr>
              <a:t> </a:t>
            </a:r>
          </a:p>
          <a:p>
            <a:pPr algn="ctr"/>
            <a:r>
              <a:rPr lang="en-US" sz="2400" dirty="0" smtClean="0">
                <a:solidFill>
                  <a:srgbClr val="FF0000"/>
                </a:solidFill>
              </a:rPr>
              <a:t>at temperature T</a:t>
            </a:r>
            <a:endParaRPr lang="en-US" sz="2400" dirty="0">
              <a:solidFill>
                <a:srgbClr val="FF0000"/>
              </a:solidFill>
            </a:endParaRPr>
          </a:p>
        </p:txBody>
      </p:sp>
      <p:sp>
        <p:nvSpPr>
          <p:cNvPr id="18" name="Oval 17"/>
          <p:cNvSpPr/>
          <p:nvPr/>
        </p:nvSpPr>
        <p:spPr>
          <a:xfrm>
            <a:off x="2971800" y="2057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638800" y="1981200"/>
            <a:ext cx="228600" cy="2286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81800" y="2209800"/>
            <a:ext cx="228600" cy="2286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111239" y="3048000"/>
            <a:ext cx="2041969" cy="830997"/>
          </a:xfrm>
          <a:prstGeom prst="rect">
            <a:avLst/>
          </a:prstGeom>
          <a:noFill/>
        </p:spPr>
        <p:txBody>
          <a:bodyPr wrap="none" rtlCol="0">
            <a:spAutoFit/>
          </a:bodyPr>
          <a:lstStyle/>
          <a:p>
            <a:pPr algn="ctr"/>
            <a:r>
              <a:rPr lang="en-US" sz="2400" dirty="0" smtClean="0">
                <a:solidFill>
                  <a:schemeClr val="accent1"/>
                </a:solidFill>
              </a:rPr>
              <a:t>Hard Scattered</a:t>
            </a:r>
          </a:p>
          <a:p>
            <a:pPr algn="ctr"/>
            <a:r>
              <a:rPr lang="en-US" sz="2400" dirty="0" smtClean="0">
                <a:solidFill>
                  <a:schemeClr val="accent1"/>
                </a:solidFill>
              </a:rPr>
              <a:t>Parton Probe</a:t>
            </a:r>
            <a:endParaRPr lang="en-US" sz="2400" dirty="0">
              <a:solidFill>
                <a:schemeClr val="accent1"/>
              </a:solidFill>
            </a:endParaRPr>
          </a:p>
        </p:txBody>
      </p:sp>
      <p:sp>
        <p:nvSpPr>
          <p:cNvPr id="24" name="TextBox 23"/>
          <p:cNvSpPr txBox="1"/>
          <p:nvPr/>
        </p:nvSpPr>
        <p:spPr>
          <a:xfrm>
            <a:off x="5715000" y="4343400"/>
            <a:ext cx="3251146" cy="461665"/>
          </a:xfrm>
          <a:prstGeom prst="rect">
            <a:avLst/>
          </a:prstGeom>
          <a:noFill/>
          <a:ln>
            <a:solidFill>
              <a:schemeClr val="tx1"/>
            </a:solidFill>
          </a:ln>
        </p:spPr>
        <p:txBody>
          <a:bodyPr wrap="none" rtlCol="0">
            <a:spAutoFit/>
          </a:bodyPr>
          <a:lstStyle/>
          <a:p>
            <a:r>
              <a:rPr lang="en-US" sz="2400" dirty="0" smtClean="0"/>
              <a:t>Recoil </a:t>
            </a:r>
            <a:r>
              <a:rPr lang="en-US" sz="2400" dirty="0" err="1" smtClean="0"/>
              <a:t>Partons</a:t>
            </a:r>
            <a:r>
              <a:rPr lang="en-US" sz="2400" dirty="0" smtClean="0"/>
              <a:t> from QGP</a:t>
            </a:r>
            <a:endParaRPr lang="en-US" sz="2400" dirty="0"/>
          </a:p>
        </p:txBody>
      </p:sp>
      <p:cxnSp>
        <p:nvCxnSpPr>
          <p:cNvPr id="26" name="Straight Arrow Connector 25"/>
          <p:cNvCxnSpPr>
            <a:stCxn id="24" idx="0"/>
            <a:endCxn id="23" idx="4"/>
          </p:cNvCxnSpPr>
          <p:nvPr/>
        </p:nvCxnSpPr>
        <p:spPr>
          <a:xfrm rot="5400000" flipH="1" flipV="1">
            <a:off x="7080236" y="3308337"/>
            <a:ext cx="1295400" cy="7747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0" y="4953000"/>
            <a:ext cx="9144000" cy="1938992"/>
          </a:xfrm>
          <a:prstGeom prst="rect">
            <a:avLst/>
          </a:prstGeom>
          <a:noFill/>
          <a:ln>
            <a:solidFill>
              <a:schemeClr val="tx1"/>
            </a:solidFill>
          </a:ln>
        </p:spPr>
        <p:txBody>
          <a:bodyPr wrap="square" rtlCol="0">
            <a:spAutoFit/>
          </a:bodyPr>
          <a:lstStyle/>
          <a:p>
            <a:r>
              <a:rPr lang="en-US" sz="2400" b="1" u="sng" dirty="0" smtClean="0"/>
              <a:t>JEWEL has two options:</a:t>
            </a:r>
          </a:p>
          <a:p>
            <a:pPr marL="457200" indent="-457200">
              <a:buAutoNum type="arabicParenR"/>
            </a:pPr>
            <a:r>
              <a:rPr lang="en-US" sz="2400" dirty="0" smtClean="0"/>
              <a:t>write out recoil </a:t>
            </a:r>
            <a:r>
              <a:rPr lang="en-US" sz="2400" dirty="0" err="1" smtClean="0"/>
              <a:t>parton</a:t>
            </a:r>
            <a:endParaRPr lang="en-US" sz="2400" dirty="0" smtClean="0"/>
          </a:p>
          <a:p>
            <a:pPr marL="457200" indent="-457200"/>
            <a:r>
              <a:rPr lang="en-US" sz="2400" dirty="0" smtClean="0"/>
              <a:t>                                       (energy not conserved, extra extracted from QGP)</a:t>
            </a:r>
          </a:p>
          <a:p>
            <a:r>
              <a:rPr lang="en-US" sz="2400" dirty="0" smtClean="0"/>
              <a:t>2) </a:t>
            </a:r>
            <a:r>
              <a:rPr lang="en-US" sz="2400" dirty="0" smtClean="0"/>
              <a:t>  do </a:t>
            </a:r>
            <a:r>
              <a:rPr lang="en-US" sz="2400" dirty="0" smtClean="0"/>
              <a:t>not write them out</a:t>
            </a:r>
          </a:p>
          <a:p>
            <a:r>
              <a:rPr lang="en-US" sz="2400" dirty="0" smtClean="0"/>
              <a:t>                                       (energy not conserved, lost into QGP)</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2.22222E-6 L 0.25833 -2.22222E-6 " pathEditMode="relative" rAng="0" ptsTypes="AA">
                                      <p:cBhvr>
                                        <p:cTn id="6" dur="2000" fill="hold"/>
                                        <p:tgtEl>
                                          <p:spTgt spid="18"/>
                                        </p:tgtEl>
                                        <p:attrNameLst>
                                          <p:attrName>ppt_x</p:attrName>
                                          <p:attrName>ppt_y</p:attrName>
                                        </p:attrNameLst>
                                      </p:cBhvr>
                                      <p:rCtr x="129" y="0"/>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2500"/>
                            </p:stCondLst>
                            <p:childTnLst>
                              <p:par>
                                <p:cTn id="12" presetID="56" presetClass="path" presetSubtype="0" accel="50000" decel="50000" fill="hold" grpId="1" nodeType="afterEffect">
                                  <p:stCondLst>
                                    <p:cond delay="0"/>
                                  </p:stCondLst>
                                  <p:childTnLst>
                                    <p:animMotion origin="layout" path="M -0.02916 0.01667 L 0.3 -0.05556 " pathEditMode="relative" rAng="0" ptsTypes="AA">
                                      <p:cBhvr>
                                        <p:cTn id="13" dur="2000" fill="hold"/>
                                        <p:tgtEl>
                                          <p:spTgt spid="19"/>
                                        </p:tgtEl>
                                        <p:attrNameLst>
                                          <p:attrName>ppt_x</p:attrName>
                                          <p:attrName>ppt_y</p:attrName>
                                        </p:attrNameLst>
                                      </p:cBhvr>
                                      <p:rCtr x="165" y="-36"/>
                                    </p:animMotion>
                                  </p:childTnLst>
                                </p:cTn>
                              </p:par>
                              <p:par>
                                <p:cTn id="14" presetID="63" presetClass="path" presetSubtype="0" accel="50000" decel="50000" fill="hold" grpId="0" nodeType="withEffect">
                                  <p:stCondLst>
                                    <p:cond delay="0"/>
                                  </p:stCondLst>
                                  <p:childTnLst>
                                    <p:animMotion origin="layout" path="M -0.0125 -0.00555 L 0.29167 0.01111 " pathEditMode="relative" rAng="0" ptsTypes="AA">
                                      <p:cBhvr>
                                        <p:cTn id="15" dur="2000" fill="hold"/>
                                        <p:tgtEl>
                                          <p:spTgt spid="7"/>
                                        </p:tgtEl>
                                        <p:attrNameLst>
                                          <p:attrName>ppt_x</p:attrName>
                                          <p:attrName>ppt_y</p:attrName>
                                        </p:attrNameLst>
                                      </p:cBhvr>
                                      <p:rCtr x="152" y="8"/>
                                    </p:animMotion>
                                  </p:childTnLst>
                                </p:cTn>
                              </p:par>
                              <p:par>
                                <p:cTn id="16" presetID="63" presetClass="path" presetSubtype="0" accel="50000" decel="50000" fill="hold" grpId="1" nodeType="withEffect">
                                  <p:stCondLst>
                                    <p:cond delay="0"/>
                                  </p:stCondLst>
                                  <p:childTnLst>
                                    <p:animMotion origin="layout" path="M 0.25833 -2.22222E-6 L 0.39166 0.02222 " pathEditMode="relative" rAng="0" ptsTypes="AA">
                                      <p:cBhvr>
                                        <p:cTn id="17" dur="2000" fill="hold"/>
                                        <p:tgtEl>
                                          <p:spTgt spid="18"/>
                                        </p:tgtEl>
                                        <p:attrNameLst>
                                          <p:attrName>ppt_x</p:attrName>
                                          <p:attrName>ppt_y</p:attrName>
                                        </p:attrNameLst>
                                      </p:cBhvr>
                                      <p:rCtr x="67" y="11"/>
                                    </p:animMotion>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4500"/>
                            </p:stCondLst>
                            <p:childTnLst>
                              <p:par>
                                <p:cTn id="22" presetID="63" presetClass="path" presetSubtype="0" accel="50000" decel="50000" fill="hold" grpId="1" nodeType="afterEffect">
                                  <p:stCondLst>
                                    <p:cond delay="0"/>
                                  </p:stCondLst>
                                  <p:childTnLst>
                                    <p:animMotion origin="layout" path="M -0.02083 0.00556 L 0.2 0.04445 " pathEditMode="relative" rAng="0" ptsTypes="AA">
                                      <p:cBhvr>
                                        <p:cTn id="23" dur="2000" fill="hold"/>
                                        <p:tgtEl>
                                          <p:spTgt spid="20"/>
                                        </p:tgtEl>
                                        <p:attrNameLst>
                                          <p:attrName>ppt_x</p:attrName>
                                          <p:attrName>ppt_y</p:attrName>
                                        </p:attrNameLst>
                                      </p:cBhvr>
                                      <p:rCtr x="110" y="19"/>
                                    </p:animMotion>
                                  </p:childTnLst>
                                </p:cTn>
                              </p:par>
                              <p:par>
                                <p:cTn id="24" presetID="63" presetClass="path" presetSubtype="0" accel="50000" decel="50000" fill="hold" grpId="0" nodeType="withEffect">
                                  <p:stCondLst>
                                    <p:cond delay="0"/>
                                  </p:stCondLst>
                                  <p:childTnLst>
                                    <p:animMotion origin="layout" path="M 0.00417 0.00556 L 0.15 -0.03333 " pathEditMode="relative" rAng="0" ptsTypes="AA">
                                      <p:cBhvr>
                                        <p:cTn id="25" dur="2000" fill="hold"/>
                                        <p:tgtEl>
                                          <p:spTgt spid="11"/>
                                        </p:tgtEl>
                                        <p:attrNameLst>
                                          <p:attrName>ppt_x</p:attrName>
                                          <p:attrName>ppt_y</p:attrName>
                                        </p:attrNameLst>
                                      </p:cBhvr>
                                      <p:rCtr x="73" y="-19"/>
                                    </p:animMotion>
                                  </p:childTnLst>
                                </p:cTn>
                              </p:par>
                              <p:par>
                                <p:cTn id="26" presetID="63" presetClass="path" presetSubtype="0" accel="50000" decel="50000" fill="hold" grpId="2" nodeType="withEffect">
                                  <p:stCondLst>
                                    <p:cond delay="0"/>
                                  </p:stCondLst>
                                  <p:childTnLst>
                                    <p:animMotion origin="layout" path="M 0.39166 0.02222 L 0.625 -2.22222E-6 " pathEditMode="relative" rAng="0" ptsTypes="AA">
                                      <p:cBhvr>
                                        <p:cTn id="27" dur="2000" fill="hold"/>
                                        <p:tgtEl>
                                          <p:spTgt spid="18"/>
                                        </p:tgtEl>
                                        <p:attrNameLst>
                                          <p:attrName>ppt_x</p:attrName>
                                          <p:attrName>ppt_y</p:attrName>
                                        </p:attrNameLst>
                                      </p:cBhvr>
                                      <p:rCtr x="117" y="-11"/>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11" grpId="0" animBg="1"/>
      <p:bldP spid="18" grpId="0" animBg="1"/>
      <p:bldP spid="18" grpId="1" animBg="1"/>
      <p:bldP spid="18" grpId="2" animBg="1"/>
      <p:bldP spid="19" grpId="0" animBg="1"/>
      <p:bldP spid="19" grpId="1" animBg="1"/>
      <p:bldP spid="20" grpId="0" animBg="1"/>
      <p:bldP spid="20" grpId="1" animBg="1"/>
      <p:bldP spid="24" grpId="0" animBg="1"/>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Recoils Important – Lesson on Medium?</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37</a:t>
            </a:fld>
            <a:endParaRPr lang="en-US"/>
          </a:p>
        </p:txBody>
      </p:sp>
      <p:pic>
        <p:nvPicPr>
          <p:cNvPr id="259074" name="Picture 2"/>
          <p:cNvPicPr>
            <a:picLocks noChangeAspect="1" noChangeArrowheads="1"/>
          </p:cNvPicPr>
          <p:nvPr/>
        </p:nvPicPr>
        <p:blipFill>
          <a:blip r:embed="rId2" cstate="print"/>
          <a:srcRect/>
          <a:stretch>
            <a:fillRect/>
          </a:stretch>
        </p:blipFill>
        <p:spPr bwMode="auto">
          <a:xfrm>
            <a:off x="381000" y="762000"/>
            <a:ext cx="7696200" cy="5953474"/>
          </a:xfrm>
          <a:prstGeom prst="rect">
            <a:avLst/>
          </a:prstGeom>
          <a:noFill/>
          <a:ln w="9525">
            <a:noFill/>
            <a:miter lim="800000"/>
            <a:headEnd/>
            <a:tailEnd/>
          </a:ln>
        </p:spPr>
      </p:pic>
      <p:sp>
        <p:nvSpPr>
          <p:cNvPr id="6" name="TextBox 5"/>
          <p:cNvSpPr txBox="1"/>
          <p:nvPr/>
        </p:nvSpPr>
        <p:spPr>
          <a:xfrm>
            <a:off x="6096000" y="2743200"/>
            <a:ext cx="2819400" cy="646331"/>
          </a:xfrm>
          <a:prstGeom prst="rect">
            <a:avLst/>
          </a:prstGeom>
          <a:solidFill>
            <a:srgbClr val="FFFF00"/>
          </a:solidFill>
          <a:ln>
            <a:solidFill>
              <a:schemeClr val="tx1"/>
            </a:solidFill>
          </a:ln>
        </p:spPr>
        <p:txBody>
          <a:bodyPr wrap="square" rtlCol="0">
            <a:spAutoFit/>
          </a:bodyPr>
          <a:lstStyle/>
          <a:p>
            <a:pPr algn="ctr"/>
            <a:r>
              <a:rPr lang="en-US" b="1" dirty="0" smtClean="0"/>
              <a:t>No matter how large the jet R, jet energy lost to QGP</a:t>
            </a:r>
            <a:endParaRPr lang="en-US" b="1" dirty="0"/>
          </a:p>
        </p:txBody>
      </p:sp>
      <p:sp>
        <p:nvSpPr>
          <p:cNvPr id="7" name="TextBox 6"/>
          <p:cNvSpPr txBox="1"/>
          <p:nvPr/>
        </p:nvSpPr>
        <p:spPr>
          <a:xfrm>
            <a:off x="6096000" y="4154269"/>
            <a:ext cx="2819400" cy="923330"/>
          </a:xfrm>
          <a:prstGeom prst="rect">
            <a:avLst/>
          </a:prstGeom>
          <a:solidFill>
            <a:srgbClr val="FFFF00"/>
          </a:solidFill>
          <a:ln>
            <a:solidFill>
              <a:schemeClr val="tx1"/>
            </a:solidFill>
          </a:ln>
        </p:spPr>
        <p:txBody>
          <a:bodyPr wrap="square" rtlCol="0">
            <a:spAutoFit/>
          </a:bodyPr>
          <a:lstStyle/>
          <a:p>
            <a:pPr algn="ctr"/>
            <a:r>
              <a:rPr lang="en-US" b="1" dirty="0" smtClean="0"/>
              <a:t>Boost in jet energy particularly with large R values gained from QGP</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2" cstate="print"/>
          <a:srcRect r="3750"/>
          <a:stretch>
            <a:fillRect/>
          </a:stretch>
        </p:blipFill>
        <p:spPr bwMode="auto">
          <a:xfrm>
            <a:off x="3276600" y="3352800"/>
            <a:ext cx="5867400" cy="349092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No one key Observable, Instead a Data Army</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38</a:t>
            </a:fld>
            <a:endParaRPr lang="en-US"/>
          </a:p>
        </p:txBody>
      </p:sp>
      <p:sp>
        <p:nvSpPr>
          <p:cNvPr id="5" name="TextBox 4"/>
          <p:cNvSpPr txBox="1"/>
          <p:nvPr/>
        </p:nvSpPr>
        <p:spPr>
          <a:xfrm>
            <a:off x="76200" y="762000"/>
            <a:ext cx="8942833" cy="5293757"/>
          </a:xfrm>
          <a:prstGeom prst="rect">
            <a:avLst/>
          </a:prstGeom>
          <a:noFill/>
        </p:spPr>
        <p:txBody>
          <a:bodyPr wrap="none" rtlCol="0">
            <a:spAutoFit/>
          </a:bodyPr>
          <a:lstStyle/>
          <a:p>
            <a:r>
              <a:rPr lang="en-US" sz="2400" u="sng" dirty="0" smtClean="0"/>
              <a:t>Bulk QGP Constraints (</a:t>
            </a:r>
            <a:r>
              <a:rPr lang="en-US" sz="2400" u="sng" dirty="0" smtClean="0">
                <a:latin typeface="Symbol" pitchFamily="18" charset="2"/>
              </a:rPr>
              <a:t>h</a:t>
            </a:r>
            <a:r>
              <a:rPr lang="en-US" sz="2400" u="sng" dirty="0" smtClean="0"/>
              <a:t>/s example) </a:t>
            </a:r>
          </a:p>
          <a:p>
            <a:endParaRPr lang="en-US" sz="1400" dirty="0" smtClean="0"/>
          </a:p>
          <a:p>
            <a:r>
              <a:rPr lang="en-US" sz="2400" dirty="0" smtClean="0"/>
              <a:t>Very close coordinated effort by experimentalists and theorists</a:t>
            </a:r>
          </a:p>
          <a:p>
            <a:r>
              <a:rPr lang="en-US" sz="2400" dirty="0" smtClean="0"/>
              <a:t>spectra, v</a:t>
            </a:r>
            <a:r>
              <a:rPr lang="en-US" sz="2400" baseline="-25000" dirty="0" smtClean="0"/>
              <a:t>2</a:t>
            </a:r>
            <a:r>
              <a:rPr lang="en-US" sz="2400" dirty="0" smtClean="0"/>
              <a:t> </a:t>
            </a:r>
            <a:r>
              <a:rPr lang="en-US" sz="2400" dirty="0" smtClean="0">
                <a:sym typeface="Wingdings" pitchFamily="2" charset="2"/>
              </a:rPr>
              <a:t> </a:t>
            </a:r>
            <a:r>
              <a:rPr lang="en-US" sz="2400" dirty="0" err="1" smtClean="0">
                <a:sym typeface="Wingdings" pitchFamily="2" charset="2"/>
              </a:rPr>
              <a:t>v</a:t>
            </a:r>
            <a:r>
              <a:rPr lang="en-US" sz="2400" baseline="-25000" dirty="0" err="1" smtClean="0">
                <a:sym typeface="Wingdings" pitchFamily="2" charset="2"/>
              </a:rPr>
              <a:t>n</a:t>
            </a:r>
            <a:r>
              <a:rPr lang="en-US" sz="2400" dirty="0" smtClean="0">
                <a:sym typeface="Wingdings" pitchFamily="2" charset="2"/>
              </a:rPr>
              <a:t>, HBT  HBT versus </a:t>
            </a:r>
            <a:r>
              <a:rPr lang="en-US" sz="2400" dirty="0" err="1" smtClean="0">
                <a:latin typeface="Symbol" pitchFamily="18" charset="2"/>
                <a:sym typeface="Wingdings" pitchFamily="2" charset="2"/>
              </a:rPr>
              <a:t>Y</a:t>
            </a:r>
            <a:r>
              <a:rPr lang="en-US" sz="2400" baseline="-25000" dirty="0" err="1" smtClean="0">
                <a:sym typeface="Wingdings" pitchFamily="2" charset="2"/>
              </a:rPr>
              <a:t>n</a:t>
            </a:r>
            <a:r>
              <a:rPr lang="en-US" sz="2400" dirty="0" smtClean="0">
                <a:sym typeface="Wingdings" pitchFamily="2" charset="2"/>
              </a:rPr>
              <a:t>, direct photons  photon </a:t>
            </a:r>
            <a:r>
              <a:rPr lang="en-US" sz="2400" dirty="0" err="1" smtClean="0">
                <a:sym typeface="Wingdings" pitchFamily="2" charset="2"/>
              </a:rPr>
              <a:t>v</a:t>
            </a:r>
            <a:r>
              <a:rPr lang="en-US" sz="2400" baseline="-25000" dirty="0" err="1" smtClean="0">
                <a:sym typeface="Wingdings" pitchFamily="2" charset="2"/>
              </a:rPr>
              <a:t>n</a:t>
            </a:r>
            <a:endParaRPr lang="en-US" sz="2400" baseline="-25000" dirty="0" smtClean="0">
              <a:sym typeface="Wingdings" pitchFamily="2" charset="2"/>
            </a:endParaRPr>
          </a:p>
          <a:p>
            <a:r>
              <a:rPr lang="en-US" sz="2400" dirty="0" smtClean="0">
                <a:sym typeface="Wingdings" pitchFamily="2" charset="2"/>
              </a:rPr>
              <a:t>Over-constraining the theory  </a:t>
            </a:r>
          </a:p>
          <a:p>
            <a:r>
              <a:rPr lang="en-US" sz="2400" dirty="0" smtClean="0">
                <a:sym typeface="Wingdings" pitchFamily="2" charset="2"/>
              </a:rPr>
              <a:t>                                                          </a:t>
            </a:r>
            <a:r>
              <a:rPr lang="en-US" sz="2400" dirty="0" smtClean="0">
                <a:solidFill>
                  <a:srgbClr val="002060"/>
                </a:solidFill>
                <a:sym typeface="Wingdings" pitchFamily="2" charset="2"/>
              </a:rPr>
              <a:t>Current “Standard Little Bang” Model</a:t>
            </a:r>
          </a:p>
          <a:p>
            <a:r>
              <a:rPr lang="en-US" sz="2400" dirty="0" smtClean="0">
                <a:solidFill>
                  <a:srgbClr val="002060"/>
                </a:solidFill>
                <a:sym typeface="Wingdings" pitchFamily="2" charset="2"/>
              </a:rPr>
              <a:t>                                                          Path to precision QGP bulk properties </a:t>
            </a:r>
          </a:p>
          <a:p>
            <a:endParaRPr lang="en-US" sz="2400" dirty="0" smtClean="0">
              <a:sym typeface="Wingdings" pitchFamily="2" charset="2"/>
            </a:endParaRPr>
          </a:p>
          <a:p>
            <a:r>
              <a:rPr lang="en-US" sz="2400" u="sng" dirty="0" smtClean="0">
                <a:solidFill>
                  <a:srgbClr val="FF0000"/>
                </a:solidFill>
              </a:rPr>
              <a:t>Jet Probe Physics</a:t>
            </a:r>
          </a:p>
          <a:p>
            <a:endParaRPr lang="en-US" sz="1200" dirty="0" smtClean="0">
              <a:solidFill>
                <a:srgbClr val="FF0000"/>
              </a:solidFill>
            </a:endParaRPr>
          </a:p>
          <a:p>
            <a:r>
              <a:rPr lang="en-US" sz="2400" dirty="0" smtClean="0">
                <a:solidFill>
                  <a:srgbClr val="FF0000"/>
                </a:solidFill>
              </a:rPr>
              <a:t>Not one key observable alone.</a:t>
            </a:r>
          </a:p>
          <a:p>
            <a:r>
              <a:rPr lang="en-US" sz="1400" dirty="0" smtClean="0">
                <a:solidFill>
                  <a:srgbClr val="FF0000"/>
                </a:solidFill>
              </a:rPr>
              <a:t> </a:t>
            </a:r>
          </a:p>
          <a:p>
            <a:r>
              <a:rPr lang="en-US" sz="2400" dirty="0" smtClean="0">
                <a:solidFill>
                  <a:srgbClr val="FF0000"/>
                </a:solidFill>
              </a:rPr>
              <a:t>It is the army of observables in </a:t>
            </a:r>
          </a:p>
          <a:p>
            <a:r>
              <a:rPr lang="en-US" sz="2400" dirty="0" smtClean="0">
                <a:solidFill>
                  <a:srgbClr val="FF0000"/>
                </a:solidFill>
              </a:rPr>
              <a:t>concert with theory that has</a:t>
            </a:r>
          </a:p>
          <a:p>
            <a:r>
              <a:rPr lang="en-US" sz="2400" dirty="0" smtClean="0">
                <a:solidFill>
                  <a:srgbClr val="FF0000"/>
                </a:solidFill>
              </a:rPr>
              <a:t>the physics pay-off.</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4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Beauty Tagged Jets</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39</a:t>
            </a:fld>
            <a:endParaRPr lang="en-US"/>
          </a:p>
        </p:txBody>
      </p:sp>
      <p:pic>
        <p:nvPicPr>
          <p:cNvPr id="5" name="Picture 8"/>
          <p:cNvPicPr>
            <a:picLocks noChangeAspect="1" noChangeArrowheads="1"/>
          </p:cNvPicPr>
          <p:nvPr/>
        </p:nvPicPr>
        <p:blipFill>
          <a:blip r:embed="rId2" cstate="print"/>
          <a:srcRect/>
          <a:stretch>
            <a:fillRect/>
          </a:stretch>
        </p:blipFill>
        <p:spPr bwMode="auto">
          <a:xfrm>
            <a:off x="173027" y="762000"/>
            <a:ext cx="4627573" cy="4495800"/>
          </a:xfrm>
          <a:prstGeom prst="rect">
            <a:avLst/>
          </a:prstGeom>
          <a:noFill/>
          <a:ln w="9525">
            <a:noFill/>
            <a:miter lim="800000"/>
            <a:headEnd/>
            <a:tailEnd/>
          </a:ln>
        </p:spPr>
      </p:pic>
      <p:sp>
        <p:nvSpPr>
          <p:cNvPr id="6" name="TextBox 5"/>
          <p:cNvSpPr txBox="1"/>
          <p:nvPr/>
        </p:nvSpPr>
        <p:spPr>
          <a:xfrm>
            <a:off x="5105400" y="1044476"/>
            <a:ext cx="3810000" cy="2123658"/>
          </a:xfrm>
          <a:prstGeom prst="rect">
            <a:avLst/>
          </a:prstGeom>
          <a:noFill/>
        </p:spPr>
        <p:txBody>
          <a:bodyPr wrap="square" rtlCol="0">
            <a:spAutoFit/>
          </a:bodyPr>
          <a:lstStyle/>
          <a:p>
            <a:pPr algn="ctr"/>
            <a:r>
              <a:rPr lang="en-US" sz="2400" dirty="0" smtClean="0">
                <a:solidFill>
                  <a:srgbClr val="FF0000"/>
                </a:solidFill>
              </a:rPr>
              <a:t>Beauty tagged jets with </a:t>
            </a:r>
            <a:r>
              <a:rPr lang="en-US" sz="2400" dirty="0" err="1" smtClean="0">
                <a:solidFill>
                  <a:srgbClr val="FF0000"/>
                </a:solidFill>
              </a:rPr>
              <a:t>sPHENIX</a:t>
            </a:r>
            <a:endParaRPr lang="en-US" sz="2400" dirty="0" smtClean="0">
              <a:solidFill>
                <a:srgbClr val="FF0000"/>
              </a:solidFill>
            </a:endParaRPr>
          </a:p>
          <a:p>
            <a:pPr algn="ctr"/>
            <a:endParaRPr lang="en-US" sz="1200" dirty="0" smtClean="0"/>
          </a:p>
          <a:p>
            <a:pPr algn="ctr"/>
            <a:r>
              <a:rPr lang="en-US" sz="2400" dirty="0" smtClean="0"/>
              <a:t>Substantial rate and tagged with large displaced vertex using inner silicon detector</a:t>
            </a:r>
          </a:p>
        </p:txBody>
      </p:sp>
      <p:sp>
        <p:nvSpPr>
          <p:cNvPr id="7" name="TextBox 6"/>
          <p:cNvSpPr txBox="1"/>
          <p:nvPr/>
        </p:nvSpPr>
        <p:spPr>
          <a:xfrm>
            <a:off x="1143000" y="990600"/>
            <a:ext cx="813043" cy="369332"/>
          </a:xfrm>
          <a:prstGeom prst="rect">
            <a:avLst/>
          </a:prstGeom>
          <a:noFill/>
        </p:spPr>
        <p:txBody>
          <a:bodyPr wrap="none" rtlCol="0">
            <a:spAutoFit/>
          </a:bodyPr>
          <a:lstStyle/>
          <a:p>
            <a:r>
              <a:rPr lang="en-US" b="1" dirty="0" smtClean="0"/>
              <a:t>Charm</a:t>
            </a:r>
            <a:endParaRPr lang="en-US" b="1" dirty="0"/>
          </a:p>
        </p:txBody>
      </p:sp>
      <p:sp>
        <p:nvSpPr>
          <p:cNvPr id="8" name="TextBox 7"/>
          <p:cNvSpPr txBox="1"/>
          <p:nvPr/>
        </p:nvSpPr>
        <p:spPr>
          <a:xfrm>
            <a:off x="2572675" y="2971800"/>
            <a:ext cx="856325" cy="369332"/>
          </a:xfrm>
          <a:prstGeom prst="rect">
            <a:avLst/>
          </a:prstGeom>
          <a:noFill/>
        </p:spPr>
        <p:txBody>
          <a:bodyPr wrap="none" rtlCol="0">
            <a:spAutoFit/>
          </a:bodyPr>
          <a:lstStyle/>
          <a:p>
            <a:r>
              <a:rPr lang="en-US" b="1" dirty="0" smtClean="0">
                <a:solidFill>
                  <a:srgbClr val="FF0000"/>
                </a:solidFill>
              </a:rPr>
              <a:t>Beauty</a:t>
            </a:r>
            <a:endParaRPr lang="en-US" b="1" dirty="0">
              <a:solidFill>
                <a:srgbClr val="FF0000"/>
              </a:solidFill>
            </a:endParaRPr>
          </a:p>
        </p:txBody>
      </p:sp>
      <p:pic>
        <p:nvPicPr>
          <p:cNvPr id="9" name="내용 개체 틀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257800" y="3200400"/>
            <a:ext cx="3657600" cy="2562122"/>
          </a:xfrm>
        </p:spPr>
      </p:pic>
      <p:sp>
        <p:nvSpPr>
          <p:cNvPr id="10" name="TextBox 9"/>
          <p:cNvSpPr txBox="1"/>
          <p:nvPr/>
        </p:nvSpPr>
        <p:spPr>
          <a:xfrm>
            <a:off x="311090" y="5715000"/>
            <a:ext cx="8591775" cy="1015663"/>
          </a:xfrm>
          <a:prstGeom prst="rect">
            <a:avLst/>
          </a:prstGeom>
          <a:noFill/>
        </p:spPr>
        <p:txBody>
          <a:bodyPr wrap="none" rtlCol="0">
            <a:spAutoFit/>
          </a:bodyPr>
          <a:lstStyle/>
          <a:p>
            <a:pPr algn="ctr"/>
            <a:r>
              <a:rPr lang="en-US" sz="2400" dirty="0" smtClean="0">
                <a:solidFill>
                  <a:srgbClr val="002060"/>
                </a:solidFill>
              </a:rPr>
              <a:t>Key tests of mass dependence of </a:t>
            </a:r>
            <a:r>
              <a:rPr lang="en-US" sz="2400" dirty="0" err="1" smtClean="0">
                <a:solidFill>
                  <a:srgbClr val="002060"/>
                </a:solidFill>
              </a:rPr>
              <a:t>radiative</a:t>
            </a:r>
            <a:r>
              <a:rPr lang="en-US" sz="2400" dirty="0" smtClean="0">
                <a:solidFill>
                  <a:srgbClr val="002060"/>
                </a:solidFill>
              </a:rPr>
              <a:t> energy loss</a:t>
            </a:r>
          </a:p>
          <a:p>
            <a:pPr algn="ctr"/>
            <a:endParaRPr lang="en-US" sz="1200" dirty="0" smtClean="0">
              <a:solidFill>
                <a:srgbClr val="002060"/>
              </a:solidFill>
            </a:endParaRPr>
          </a:p>
          <a:p>
            <a:pPr algn="ctr"/>
            <a:r>
              <a:rPr lang="en-US" sz="2400" dirty="0" smtClean="0">
                <a:solidFill>
                  <a:srgbClr val="002060"/>
                </a:solidFill>
              </a:rPr>
              <a:t>Again, crucial to have overlapping energy ranges with RHIC and LHC</a:t>
            </a:r>
          </a:p>
        </p:txBody>
      </p:sp>
      <p:sp>
        <p:nvSpPr>
          <p:cNvPr id="11" name="TextBox 10"/>
          <p:cNvSpPr txBox="1"/>
          <p:nvPr/>
        </p:nvSpPr>
        <p:spPr>
          <a:xfrm>
            <a:off x="5257800" y="3468469"/>
            <a:ext cx="3657600" cy="646331"/>
          </a:xfrm>
          <a:prstGeom prst="rect">
            <a:avLst/>
          </a:prstGeom>
          <a:noFill/>
        </p:spPr>
        <p:txBody>
          <a:bodyPr wrap="square" rtlCol="0">
            <a:spAutoFit/>
          </a:bodyPr>
          <a:lstStyle/>
          <a:p>
            <a:pPr algn="ctr"/>
            <a:r>
              <a:rPr lang="en-US" dirty="0" smtClean="0"/>
              <a:t>Run-14 </a:t>
            </a:r>
            <a:r>
              <a:rPr lang="en-US" dirty="0" err="1" smtClean="0"/>
              <a:t>Au+Au</a:t>
            </a:r>
            <a:endParaRPr lang="en-US" dirty="0" smtClean="0"/>
          </a:p>
          <a:p>
            <a:pPr algn="ctr"/>
            <a:r>
              <a:rPr lang="en-US" dirty="0" smtClean="0"/>
              <a:t>VTX DCA Resolution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Emergent Phenomena</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4</a:t>
            </a:fld>
            <a:endParaRPr lang="en-US"/>
          </a:p>
        </p:txBody>
      </p:sp>
      <p:sp>
        <p:nvSpPr>
          <p:cNvPr id="6" name="TextBox 5"/>
          <p:cNvSpPr txBox="1"/>
          <p:nvPr/>
        </p:nvSpPr>
        <p:spPr>
          <a:xfrm>
            <a:off x="304800" y="838200"/>
            <a:ext cx="8458200" cy="2677656"/>
          </a:xfrm>
          <a:prstGeom prst="rect">
            <a:avLst/>
          </a:prstGeom>
          <a:noFill/>
        </p:spPr>
        <p:txBody>
          <a:bodyPr wrap="square" rtlCol="0">
            <a:spAutoFit/>
          </a:bodyPr>
          <a:lstStyle/>
          <a:p>
            <a:r>
              <a:rPr lang="en-US" sz="2400" dirty="0" smtClean="0"/>
              <a:t>Connection from the QCD </a:t>
            </a:r>
            <a:r>
              <a:rPr lang="en-US" sz="2400" dirty="0" err="1" smtClean="0"/>
              <a:t>Lagrangian</a:t>
            </a:r>
            <a:r>
              <a:rPr lang="en-US" sz="2400" dirty="0" smtClean="0"/>
              <a:t> to</a:t>
            </a:r>
          </a:p>
          <a:p>
            <a:r>
              <a:rPr lang="en-US" sz="2400" dirty="0" smtClean="0"/>
              <a:t>phenomena of confinement and asymptotic freedom </a:t>
            </a:r>
          </a:p>
          <a:p>
            <a:r>
              <a:rPr lang="en-US" sz="2400" dirty="0" smtClean="0"/>
              <a:t>was fundamental</a:t>
            </a:r>
          </a:p>
          <a:p>
            <a:endParaRPr lang="en-US" sz="2400" dirty="0" smtClean="0"/>
          </a:p>
          <a:p>
            <a:r>
              <a:rPr lang="en-US" sz="2400" dirty="0" smtClean="0">
                <a:solidFill>
                  <a:srgbClr val="002060"/>
                </a:solidFill>
              </a:rPr>
              <a:t>Connection from QCD to the emergent phenomena of near perfect fluidity of the Quark-Gluon Plasma near the phase transformation is just as fundamental</a:t>
            </a:r>
          </a:p>
        </p:txBody>
      </p:sp>
      <p:pic>
        <p:nvPicPr>
          <p:cNvPr id="82946" name="Picture 2" descr="http://amhistory.si.edu/img/collections_xlarge/nmah2004-02801_428px.jpg"/>
          <p:cNvPicPr>
            <a:picLocks noChangeAspect="1" noChangeArrowheads="1"/>
          </p:cNvPicPr>
          <p:nvPr/>
        </p:nvPicPr>
        <p:blipFill>
          <a:blip r:embed="rId2" cstate="print">
            <a:clrChange>
              <a:clrFrom>
                <a:srgbClr val="0A0A0A"/>
              </a:clrFrom>
              <a:clrTo>
                <a:srgbClr val="0A0A0A">
                  <a:alpha val="0"/>
                </a:srgbClr>
              </a:clrTo>
            </a:clrChange>
          </a:blip>
          <a:srcRect/>
          <a:stretch>
            <a:fillRect/>
          </a:stretch>
        </p:blipFill>
        <p:spPr bwMode="auto">
          <a:xfrm>
            <a:off x="7239001" y="762000"/>
            <a:ext cx="1676399" cy="1535394"/>
          </a:xfrm>
          <a:prstGeom prst="rect">
            <a:avLst/>
          </a:prstGeom>
          <a:noFill/>
        </p:spPr>
      </p:pic>
      <p:pic>
        <p:nvPicPr>
          <p:cNvPr id="8" name="Picture 2"/>
          <p:cNvPicPr>
            <a:picLocks noChangeAspect="1" noChangeArrowheads="1"/>
          </p:cNvPicPr>
          <p:nvPr/>
        </p:nvPicPr>
        <p:blipFill>
          <a:blip r:embed="rId3" cstate="print"/>
          <a:srcRect/>
          <a:stretch>
            <a:fillRect/>
          </a:stretch>
        </p:blipFill>
        <p:spPr bwMode="auto">
          <a:xfrm>
            <a:off x="0" y="3886200"/>
            <a:ext cx="5526906" cy="2439278"/>
          </a:xfrm>
          <a:prstGeom prst="rect">
            <a:avLst/>
          </a:prstGeom>
          <a:noFill/>
          <a:ln w="9525">
            <a:noFill/>
            <a:miter lim="800000"/>
            <a:headEnd/>
            <a:tailEnd/>
          </a:ln>
        </p:spPr>
      </p:pic>
      <p:sp>
        <p:nvSpPr>
          <p:cNvPr id="9" name="TextBox 8"/>
          <p:cNvSpPr txBox="1"/>
          <p:nvPr/>
        </p:nvSpPr>
        <p:spPr>
          <a:xfrm>
            <a:off x="5334000" y="3928408"/>
            <a:ext cx="3810000" cy="1938992"/>
          </a:xfrm>
          <a:prstGeom prst="rect">
            <a:avLst/>
          </a:prstGeom>
          <a:noFill/>
        </p:spPr>
        <p:txBody>
          <a:bodyPr wrap="square" rtlCol="0">
            <a:spAutoFit/>
          </a:bodyPr>
          <a:lstStyle/>
          <a:p>
            <a:pPr algn="ctr"/>
            <a:r>
              <a:rPr lang="en-US" sz="2400" dirty="0" smtClean="0">
                <a:solidFill>
                  <a:srgbClr val="FF0000"/>
                </a:solidFill>
              </a:rPr>
              <a:t>Pinning down the fluid imperfection (</a:t>
            </a:r>
            <a:r>
              <a:rPr lang="en-US" sz="2400" dirty="0" smtClean="0">
                <a:solidFill>
                  <a:srgbClr val="FF0000"/>
                </a:solidFill>
                <a:latin typeface="Symbol" pitchFamily="18" charset="2"/>
              </a:rPr>
              <a:t>h</a:t>
            </a:r>
            <a:r>
              <a:rPr lang="en-US" sz="2400" dirty="0" smtClean="0">
                <a:solidFill>
                  <a:srgbClr val="FF0000"/>
                </a:solidFill>
              </a:rPr>
              <a:t>/s) tells us the nature of the QGP,</a:t>
            </a:r>
          </a:p>
          <a:p>
            <a:pPr algn="ctr"/>
            <a:r>
              <a:rPr lang="en-US" sz="2400" dirty="0" smtClean="0">
                <a:solidFill>
                  <a:srgbClr val="FF0000"/>
                </a:solidFill>
              </a:rPr>
              <a:t> while leaving open the “how” and “why”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sPHENIX</a:t>
            </a:r>
            <a:r>
              <a:rPr lang="en-US" dirty="0" smtClean="0"/>
              <a:t> b-jet Tagging</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40</a:t>
            </a:fld>
            <a:endParaRPr lang="en-US"/>
          </a:p>
        </p:txBody>
      </p:sp>
      <p:pic>
        <p:nvPicPr>
          <p:cNvPr id="231425" name="Picture 1"/>
          <p:cNvPicPr>
            <a:picLocks noChangeAspect="1" noChangeArrowheads="1"/>
          </p:cNvPicPr>
          <p:nvPr/>
        </p:nvPicPr>
        <p:blipFill>
          <a:blip r:embed="rId2" cstate="print"/>
          <a:srcRect/>
          <a:stretch>
            <a:fillRect/>
          </a:stretch>
        </p:blipFill>
        <p:spPr bwMode="auto">
          <a:xfrm>
            <a:off x="762000" y="685800"/>
            <a:ext cx="7591425" cy="5457825"/>
          </a:xfrm>
          <a:prstGeom prst="rect">
            <a:avLst/>
          </a:prstGeom>
          <a:noFill/>
          <a:ln w="9525">
            <a:solidFill>
              <a:schemeClr val="tx1"/>
            </a:solidFill>
            <a:miter lim="800000"/>
            <a:headEnd/>
            <a:tailEnd/>
          </a:ln>
        </p:spPr>
      </p:pic>
      <p:sp>
        <p:nvSpPr>
          <p:cNvPr id="6" name="TextBox 5"/>
          <p:cNvSpPr txBox="1"/>
          <p:nvPr/>
        </p:nvSpPr>
        <p:spPr>
          <a:xfrm>
            <a:off x="3124200" y="6324600"/>
            <a:ext cx="2932085" cy="369332"/>
          </a:xfrm>
          <a:prstGeom prst="rect">
            <a:avLst/>
          </a:prstGeom>
          <a:noFill/>
        </p:spPr>
        <p:txBody>
          <a:bodyPr wrap="none" rtlCol="0">
            <a:spAutoFit/>
          </a:bodyPr>
          <a:lstStyle/>
          <a:p>
            <a:r>
              <a:rPr lang="en-US" dirty="0" smtClean="0"/>
              <a:t>Slide from Dennis </a:t>
            </a:r>
            <a:r>
              <a:rPr lang="en-US" dirty="0" err="1" smtClean="0"/>
              <a:t>Perepelitsa</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Scale </a:t>
            </a:r>
            <a:r>
              <a:rPr lang="en-US" dirty="0" err="1" smtClean="0"/>
              <a:t>QQbar</a:t>
            </a:r>
            <a:r>
              <a:rPr lang="en-US" dirty="0" smtClean="0"/>
              <a:t> Probes</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41</a:t>
            </a:fld>
            <a:endParaRPr lang="en-US"/>
          </a:p>
        </p:txBody>
      </p:sp>
      <p:sp>
        <p:nvSpPr>
          <p:cNvPr id="5" name="Rectangle 4"/>
          <p:cNvSpPr/>
          <p:nvPr/>
        </p:nvSpPr>
        <p:spPr>
          <a:xfrm>
            <a:off x="4724400" y="2514600"/>
            <a:ext cx="42672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5800" y="1219200"/>
            <a:ext cx="4572000" cy="1384995"/>
          </a:xfrm>
          <a:prstGeom prst="rect">
            <a:avLst/>
          </a:prstGeom>
        </p:spPr>
        <p:txBody>
          <a:bodyPr>
            <a:spAutoFit/>
          </a:bodyPr>
          <a:lstStyle/>
          <a:p>
            <a:pPr algn="ctr"/>
            <a:r>
              <a:rPr lang="en-US" sz="2800" dirty="0" smtClean="0">
                <a:solidFill>
                  <a:schemeClr val="tx2"/>
                </a:solidFill>
              </a:rPr>
              <a:t>PHENIX, STAR, and CMS data consistent with </a:t>
            </a:r>
            <a:r>
              <a:rPr lang="en-US" sz="2800" i="1" dirty="0" smtClean="0">
                <a:solidFill>
                  <a:schemeClr val="tx2"/>
                </a:solidFill>
              </a:rPr>
              <a:t>melting</a:t>
            </a:r>
            <a:r>
              <a:rPr lang="en-US" sz="2800" dirty="0" smtClean="0">
                <a:solidFill>
                  <a:schemeClr val="tx2"/>
                </a:solidFill>
              </a:rPr>
              <a:t> of </a:t>
            </a:r>
            <a:r>
              <a:rPr lang="en-US" sz="2800" dirty="0" smtClean="0">
                <a:solidFill>
                  <a:schemeClr val="tx2"/>
                </a:solidFill>
                <a:latin typeface="Symbol" pitchFamily="18" charset="2"/>
              </a:rPr>
              <a:t>U</a:t>
            </a:r>
            <a:r>
              <a:rPr lang="en-US" sz="2800" dirty="0" smtClean="0">
                <a:solidFill>
                  <a:schemeClr val="tx2"/>
                </a:solidFill>
              </a:rPr>
              <a:t>(2s,3s)</a:t>
            </a:r>
          </a:p>
        </p:txBody>
      </p:sp>
      <p:pic>
        <p:nvPicPr>
          <p:cNvPr id="7" name="Picture 1"/>
          <p:cNvPicPr>
            <a:picLocks noChangeAspect="1" noChangeArrowheads="1"/>
          </p:cNvPicPr>
          <p:nvPr/>
        </p:nvPicPr>
        <p:blipFill>
          <a:blip r:embed="rId2" cstate="print"/>
          <a:srcRect/>
          <a:stretch>
            <a:fillRect/>
          </a:stretch>
        </p:blipFill>
        <p:spPr bwMode="auto">
          <a:xfrm>
            <a:off x="114300" y="838200"/>
            <a:ext cx="4381500" cy="2625998"/>
          </a:xfrm>
          <a:prstGeom prst="rect">
            <a:avLst/>
          </a:prstGeom>
          <a:noFill/>
          <a:ln w="9525">
            <a:noFill/>
            <a:miter lim="800000"/>
            <a:headEnd/>
            <a:tailEnd/>
          </a:ln>
        </p:spPr>
      </p:pic>
      <p:grpSp>
        <p:nvGrpSpPr>
          <p:cNvPr id="8" name="Group 7"/>
          <p:cNvGrpSpPr/>
          <p:nvPr/>
        </p:nvGrpSpPr>
        <p:grpSpPr>
          <a:xfrm>
            <a:off x="4800600" y="2514600"/>
            <a:ext cx="4114800" cy="4208463"/>
            <a:chOff x="9296400" y="1600200"/>
            <a:chExt cx="4114800" cy="4208463"/>
          </a:xfrm>
        </p:grpSpPr>
        <p:pic>
          <p:nvPicPr>
            <p:cNvPr id="9" name="Picture 1" descr="Raa_JpsiY1SY2S.png"/>
            <p:cNvPicPr>
              <a:picLocks noChangeAspect="1"/>
            </p:cNvPicPr>
            <p:nvPr/>
          </p:nvPicPr>
          <p:blipFill>
            <a:blip r:embed="rId3" cstate="print"/>
            <a:srcRect/>
            <a:stretch>
              <a:fillRect/>
            </a:stretch>
          </p:blipFill>
          <p:spPr bwMode="auto">
            <a:xfrm>
              <a:off x="9296400" y="1600200"/>
              <a:ext cx="4114800" cy="4114800"/>
            </a:xfrm>
            <a:prstGeom prst="rect">
              <a:avLst/>
            </a:prstGeom>
            <a:noFill/>
            <a:ln w="9525">
              <a:noFill/>
              <a:miter lim="800000"/>
              <a:headEnd/>
              <a:tailEnd/>
            </a:ln>
          </p:spPr>
        </p:pic>
        <p:pic>
          <p:nvPicPr>
            <p:cNvPr id="10" name="Picture 19"/>
            <p:cNvPicPr preferRelativeResize="0">
              <a:picLocks/>
            </p:cNvPicPr>
            <p:nvPr/>
          </p:nvPicPr>
          <p:blipFill>
            <a:blip r:embed="rId4" cstate="print"/>
            <a:srcRect/>
            <a:stretch>
              <a:fillRect/>
            </a:stretch>
          </p:blipFill>
          <p:spPr bwMode="auto">
            <a:xfrm>
              <a:off x="12192000" y="3810000"/>
              <a:ext cx="655638" cy="288925"/>
            </a:xfrm>
            <a:prstGeom prst="rect">
              <a:avLst/>
            </a:prstGeom>
            <a:noFill/>
            <a:ln w="9525">
              <a:noFill/>
              <a:miter lim="800000"/>
              <a:headEnd/>
              <a:tailEnd/>
            </a:ln>
          </p:spPr>
        </p:pic>
        <p:pic>
          <p:nvPicPr>
            <p:cNvPr id="11" name="Picture 20"/>
            <p:cNvPicPr>
              <a:picLocks noChangeAspect="1"/>
            </p:cNvPicPr>
            <p:nvPr/>
          </p:nvPicPr>
          <p:blipFill>
            <a:blip r:embed="rId5" cstate="print"/>
            <a:srcRect/>
            <a:stretch>
              <a:fillRect/>
            </a:stretch>
          </p:blipFill>
          <p:spPr bwMode="auto">
            <a:xfrm>
              <a:off x="11582400" y="4267200"/>
              <a:ext cx="457200" cy="327025"/>
            </a:xfrm>
            <a:prstGeom prst="rect">
              <a:avLst/>
            </a:prstGeom>
            <a:noFill/>
            <a:ln w="9525">
              <a:noFill/>
              <a:miter lim="800000"/>
              <a:headEnd/>
              <a:tailEnd/>
            </a:ln>
          </p:spPr>
        </p:pic>
        <p:pic>
          <p:nvPicPr>
            <p:cNvPr id="12" name="Picture 21"/>
            <p:cNvPicPr>
              <a:picLocks noChangeAspect="1"/>
            </p:cNvPicPr>
            <p:nvPr/>
          </p:nvPicPr>
          <p:blipFill>
            <a:blip r:embed="rId6" cstate="print"/>
            <a:srcRect/>
            <a:stretch>
              <a:fillRect/>
            </a:stretch>
          </p:blipFill>
          <p:spPr bwMode="auto">
            <a:xfrm>
              <a:off x="11049000" y="4829175"/>
              <a:ext cx="685800" cy="258763"/>
            </a:xfrm>
            <a:prstGeom prst="rect">
              <a:avLst/>
            </a:prstGeom>
            <a:noFill/>
            <a:ln w="9525">
              <a:noFill/>
              <a:miter lim="800000"/>
              <a:headEnd/>
              <a:tailEnd/>
            </a:ln>
          </p:spPr>
        </p:pic>
        <p:sp>
          <p:nvSpPr>
            <p:cNvPr id="13" name="TextBox 21"/>
            <p:cNvSpPr txBox="1">
              <a:spLocks noChangeArrowheads="1"/>
            </p:cNvSpPr>
            <p:nvPr/>
          </p:nvSpPr>
          <p:spPr bwMode="auto">
            <a:xfrm>
              <a:off x="11283950" y="5440363"/>
              <a:ext cx="617538" cy="368300"/>
            </a:xfrm>
            <a:prstGeom prst="rect">
              <a:avLst/>
            </a:prstGeom>
            <a:solidFill>
              <a:srgbClr val="FFFFFF"/>
            </a:solidFill>
            <a:ln w="9525">
              <a:noFill/>
              <a:miter lim="800000"/>
              <a:headEnd/>
              <a:tailEnd/>
            </a:ln>
          </p:spPr>
          <p:txBody>
            <a:bodyPr wrap="none">
              <a:spAutoFit/>
            </a:bodyPr>
            <a:lstStyle/>
            <a:p>
              <a:r>
                <a:rPr lang="en-US" sz="1800" b="0">
                  <a:solidFill>
                    <a:schemeClr val="tx2"/>
                  </a:solidFill>
                </a:rPr>
                <a:t>N</a:t>
              </a:r>
              <a:r>
                <a:rPr lang="en-US" sz="1800" b="0" baseline="-25000">
                  <a:solidFill>
                    <a:schemeClr val="tx2"/>
                  </a:solidFill>
                </a:rPr>
                <a:t>part</a:t>
              </a:r>
            </a:p>
          </p:txBody>
        </p:sp>
      </p:grpSp>
      <p:pic>
        <p:nvPicPr>
          <p:cNvPr id="14" name="Picture 13" descr="psip_rdau_wjpsi_cent_wlogo.pdf"/>
          <p:cNvPicPr>
            <a:picLocks noChangeAspect="1"/>
          </p:cNvPicPr>
          <p:nvPr/>
        </p:nvPicPr>
        <p:blipFill>
          <a:blip r:embed="rId7" cstate="print"/>
          <a:stretch>
            <a:fillRect/>
          </a:stretch>
        </p:blipFill>
        <p:spPr>
          <a:xfrm>
            <a:off x="152400" y="4084558"/>
            <a:ext cx="4343400" cy="2773442"/>
          </a:xfrm>
          <a:prstGeom prst="rect">
            <a:avLst/>
          </a:prstGeom>
        </p:spPr>
      </p:pic>
      <p:sp>
        <p:nvSpPr>
          <p:cNvPr id="15" name="TextBox 14"/>
          <p:cNvSpPr txBox="1"/>
          <p:nvPr/>
        </p:nvSpPr>
        <p:spPr>
          <a:xfrm>
            <a:off x="3733800" y="4724400"/>
            <a:ext cx="704039" cy="523220"/>
          </a:xfrm>
          <a:prstGeom prst="rect">
            <a:avLst/>
          </a:prstGeom>
          <a:noFill/>
        </p:spPr>
        <p:txBody>
          <a:bodyPr wrap="none" rtlCol="0">
            <a:spAutoFit/>
          </a:bodyPr>
          <a:lstStyle/>
          <a:p>
            <a:r>
              <a:rPr lang="en-US" sz="2800" dirty="0" smtClean="0">
                <a:solidFill>
                  <a:schemeClr val="tx2">
                    <a:lumMod val="60000"/>
                    <a:lumOff val="40000"/>
                  </a:schemeClr>
                </a:solidFill>
              </a:rPr>
              <a:t>J/</a:t>
            </a:r>
            <a:r>
              <a:rPr lang="en-US" sz="2800" dirty="0" smtClean="0">
                <a:solidFill>
                  <a:schemeClr val="tx2">
                    <a:lumMod val="60000"/>
                    <a:lumOff val="40000"/>
                  </a:schemeClr>
                </a:solidFill>
                <a:latin typeface="Symbol" pitchFamily="18" charset="2"/>
              </a:rPr>
              <a:t>y</a:t>
            </a:r>
          </a:p>
        </p:txBody>
      </p:sp>
      <p:sp>
        <p:nvSpPr>
          <p:cNvPr id="16" name="TextBox 15"/>
          <p:cNvSpPr txBox="1"/>
          <p:nvPr/>
        </p:nvSpPr>
        <p:spPr>
          <a:xfrm>
            <a:off x="3822103" y="5725180"/>
            <a:ext cx="521297" cy="523220"/>
          </a:xfrm>
          <a:prstGeom prst="rect">
            <a:avLst/>
          </a:prstGeom>
          <a:noFill/>
        </p:spPr>
        <p:txBody>
          <a:bodyPr wrap="none" rtlCol="0">
            <a:spAutoFit/>
          </a:bodyPr>
          <a:lstStyle/>
          <a:p>
            <a:r>
              <a:rPr lang="en-US" sz="2800" dirty="0" smtClean="0">
                <a:latin typeface="Symbol" pitchFamily="18" charset="2"/>
              </a:rPr>
              <a:t>y</a:t>
            </a:r>
            <a:r>
              <a:rPr lang="en-US" sz="2800" dirty="0" smtClean="0"/>
              <a:t>’</a:t>
            </a:r>
            <a:endParaRPr lang="en-US" sz="2800" dirty="0" smtClean="0">
              <a:latin typeface="Symbol" pitchFamily="18" charset="2"/>
            </a:endParaRPr>
          </a:p>
        </p:txBody>
      </p:sp>
      <p:sp>
        <p:nvSpPr>
          <p:cNvPr id="17" name="TextBox 16"/>
          <p:cNvSpPr txBox="1"/>
          <p:nvPr/>
        </p:nvSpPr>
        <p:spPr>
          <a:xfrm>
            <a:off x="609600" y="3581400"/>
            <a:ext cx="3602781" cy="523220"/>
          </a:xfrm>
          <a:prstGeom prst="rect">
            <a:avLst/>
          </a:prstGeom>
          <a:noFill/>
        </p:spPr>
        <p:txBody>
          <a:bodyPr wrap="none" rtlCol="0">
            <a:spAutoFit/>
          </a:bodyPr>
          <a:lstStyle/>
          <a:p>
            <a:r>
              <a:rPr lang="en-US" sz="2800" dirty="0" smtClean="0">
                <a:solidFill>
                  <a:schemeClr val="tx2"/>
                </a:solidFill>
              </a:rPr>
              <a:t>Controls:  PHENIX </a:t>
            </a:r>
            <a:r>
              <a:rPr lang="en-US" sz="2800" dirty="0" err="1" smtClean="0">
                <a:solidFill>
                  <a:schemeClr val="tx2"/>
                </a:solidFill>
              </a:rPr>
              <a:t>d+Au</a:t>
            </a:r>
            <a:endParaRPr lang="en-US" sz="28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Upsilon Look Forward</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42</a:t>
            </a:fld>
            <a:endParaRPr lang="en-US"/>
          </a:p>
        </p:txBody>
      </p:sp>
      <p:pic>
        <p:nvPicPr>
          <p:cNvPr id="180225" name="Picture 1" descr="C:\Users\nagle\AppData\Local\Temp\inclusive_raa_strickland_curves_200GeV_AuAu_etas2.png"/>
          <p:cNvPicPr>
            <a:picLocks noChangeAspect="1" noChangeArrowheads="1"/>
          </p:cNvPicPr>
          <p:nvPr/>
        </p:nvPicPr>
        <p:blipFill>
          <a:blip r:embed="rId2" cstate="print"/>
          <a:srcRect/>
          <a:stretch>
            <a:fillRect/>
          </a:stretch>
        </p:blipFill>
        <p:spPr bwMode="auto">
          <a:xfrm>
            <a:off x="5243565" y="3276600"/>
            <a:ext cx="3915926" cy="3581400"/>
          </a:xfrm>
          <a:prstGeom prst="rect">
            <a:avLst/>
          </a:prstGeom>
          <a:noFill/>
        </p:spPr>
      </p:pic>
      <p:pic>
        <p:nvPicPr>
          <p:cNvPr id="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70003"/>
            <a:ext cx="3733800" cy="3836965"/>
          </a:xfrm>
          <a:prstGeom prst="rect">
            <a:avLst/>
          </a:prstGeom>
          <a:noFill/>
          <a:ln w="12700" cap="flat">
            <a:noFill/>
            <a:miter lim="800000"/>
            <a:headEnd/>
            <a:tailEnd/>
          </a:ln>
        </p:spPr>
      </p:pic>
      <p:sp>
        <p:nvSpPr>
          <p:cNvPr id="10" name="TextBox 9"/>
          <p:cNvSpPr txBox="1"/>
          <p:nvPr/>
        </p:nvSpPr>
        <p:spPr>
          <a:xfrm>
            <a:off x="7772400" y="914400"/>
            <a:ext cx="1178856" cy="1569660"/>
          </a:xfrm>
          <a:prstGeom prst="rect">
            <a:avLst/>
          </a:prstGeom>
          <a:noFill/>
        </p:spPr>
        <p:txBody>
          <a:bodyPr wrap="square" rtlCol="0">
            <a:spAutoFit/>
          </a:bodyPr>
          <a:lstStyle/>
          <a:p>
            <a:pPr algn="ctr"/>
            <a:r>
              <a:rPr lang="en-US" sz="2400" dirty="0" smtClean="0"/>
              <a:t>Current RHIC &amp; LHC Picture</a:t>
            </a:r>
            <a:endParaRPr lang="en-US" sz="2400" dirty="0"/>
          </a:p>
        </p:txBody>
      </p:sp>
      <p:pic>
        <p:nvPicPr>
          <p:cNvPr id="11" name="Picture 10" descr="sPHENIX_front.jpg"/>
          <p:cNvPicPr>
            <a:picLocks noChangeAspect="1"/>
          </p:cNvPicPr>
          <p:nvPr/>
        </p:nvPicPr>
        <p:blipFill>
          <a:blip r:embed="rId4" cstate="print"/>
          <a:stretch>
            <a:fillRect/>
          </a:stretch>
        </p:blipFill>
        <p:spPr>
          <a:xfrm>
            <a:off x="7814280" y="4343400"/>
            <a:ext cx="872520" cy="265197"/>
          </a:xfrm>
          <a:prstGeom prst="rect">
            <a:avLst/>
          </a:prstGeom>
        </p:spPr>
      </p:pic>
      <p:sp>
        <p:nvSpPr>
          <p:cNvPr id="12" name="TextBox 11"/>
          <p:cNvSpPr txBox="1"/>
          <p:nvPr/>
        </p:nvSpPr>
        <p:spPr>
          <a:xfrm>
            <a:off x="152400" y="4538008"/>
            <a:ext cx="4952999" cy="1938992"/>
          </a:xfrm>
          <a:prstGeom prst="rect">
            <a:avLst/>
          </a:prstGeom>
          <a:noFill/>
        </p:spPr>
        <p:txBody>
          <a:bodyPr wrap="square" rtlCol="0">
            <a:spAutoFit/>
          </a:bodyPr>
          <a:lstStyle/>
          <a:p>
            <a:pPr algn="ctr"/>
            <a:r>
              <a:rPr lang="en-US" sz="2400" u="sng" dirty="0" smtClean="0"/>
              <a:t>Picture in 2023</a:t>
            </a:r>
          </a:p>
          <a:p>
            <a:pPr algn="ctr">
              <a:buFont typeface="Arial" pitchFamily="34" charset="0"/>
              <a:buChar char="•"/>
            </a:pPr>
            <a:r>
              <a:rPr lang="en-US" sz="2400" dirty="0" smtClean="0"/>
              <a:t> CMS with reduced uncertainties</a:t>
            </a:r>
          </a:p>
          <a:p>
            <a:pPr algn="ctr">
              <a:buFont typeface="Arial" pitchFamily="34" charset="0"/>
              <a:buChar char="•"/>
            </a:pPr>
            <a:r>
              <a:rPr lang="en-US" sz="2400" dirty="0" smtClean="0">
                <a:solidFill>
                  <a:srgbClr val="FF0000"/>
                </a:solidFill>
              </a:rPr>
              <a:t> </a:t>
            </a:r>
            <a:r>
              <a:rPr lang="en-US" sz="2400" dirty="0" err="1" smtClean="0">
                <a:solidFill>
                  <a:srgbClr val="FF0000"/>
                </a:solidFill>
              </a:rPr>
              <a:t>sPHENIX</a:t>
            </a:r>
            <a:r>
              <a:rPr lang="en-US" sz="2400" dirty="0" smtClean="0">
                <a:solidFill>
                  <a:srgbClr val="FF0000"/>
                </a:solidFill>
              </a:rPr>
              <a:t> with unique combination of lever arm and precision</a:t>
            </a:r>
          </a:p>
          <a:p>
            <a:pPr algn="ctr">
              <a:buFont typeface="Arial" pitchFamily="34" charset="0"/>
              <a:buChar char="•"/>
            </a:pPr>
            <a:r>
              <a:rPr lang="en-US" sz="2400" dirty="0" smtClean="0"/>
              <a:t> Constraining key QGP properties</a:t>
            </a:r>
          </a:p>
        </p:txBody>
      </p:sp>
      <p:pic>
        <p:nvPicPr>
          <p:cNvPr id="178177" name="Picture 1" descr="C:\Users\nagle\AppData\Local\Temp\PastedGraphic-6.tiff"/>
          <p:cNvPicPr>
            <a:picLocks noChangeAspect="1" noChangeArrowheads="1"/>
          </p:cNvPicPr>
          <p:nvPr/>
        </p:nvPicPr>
        <p:blipFill>
          <a:blip r:embed="rId5" cstate="print"/>
          <a:srcRect/>
          <a:stretch>
            <a:fillRect/>
          </a:stretch>
        </p:blipFill>
        <p:spPr bwMode="auto">
          <a:xfrm>
            <a:off x="3962400" y="762000"/>
            <a:ext cx="3616599"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2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the Tracking</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43</a:t>
            </a:fld>
            <a:endParaRPr lang="en-US"/>
          </a:p>
        </p:txBody>
      </p:sp>
      <p:pic>
        <p:nvPicPr>
          <p:cNvPr id="227329" name="Picture 1" descr="C:\Users\nagle\AppData\Local\Temp\CB_fit_upsilons_2stereo_2mm_80cm_max.png"/>
          <p:cNvPicPr>
            <a:picLocks noChangeAspect="1" noChangeArrowheads="1"/>
          </p:cNvPicPr>
          <p:nvPr/>
        </p:nvPicPr>
        <p:blipFill>
          <a:blip r:embed="rId2" cstate="print"/>
          <a:srcRect/>
          <a:stretch>
            <a:fillRect/>
          </a:stretch>
        </p:blipFill>
        <p:spPr bwMode="auto">
          <a:xfrm>
            <a:off x="4504726" y="3352800"/>
            <a:ext cx="4639274" cy="3333750"/>
          </a:xfrm>
          <a:prstGeom prst="rect">
            <a:avLst/>
          </a:prstGeom>
          <a:noFill/>
        </p:spPr>
      </p:pic>
      <p:pic>
        <p:nvPicPr>
          <p:cNvPr id="227330" name="Picture 2"/>
          <p:cNvPicPr>
            <a:picLocks noChangeAspect="1" noChangeArrowheads="1"/>
          </p:cNvPicPr>
          <p:nvPr/>
        </p:nvPicPr>
        <p:blipFill>
          <a:blip r:embed="rId3" cstate="print"/>
          <a:srcRect/>
          <a:stretch>
            <a:fillRect/>
          </a:stretch>
        </p:blipFill>
        <p:spPr bwMode="auto">
          <a:xfrm>
            <a:off x="228600" y="762000"/>
            <a:ext cx="3912781" cy="3048000"/>
          </a:xfrm>
          <a:prstGeom prst="rect">
            <a:avLst/>
          </a:prstGeom>
          <a:noFill/>
          <a:ln w="9525">
            <a:noFill/>
            <a:miter lim="800000"/>
            <a:headEnd/>
            <a:tailEnd/>
          </a:ln>
        </p:spPr>
      </p:pic>
      <p:sp>
        <p:nvSpPr>
          <p:cNvPr id="8" name="TextBox 7"/>
          <p:cNvSpPr txBox="1"/>
          <p:nvPr/>
        </p:nvSpPr>
        <p:spPr>
          <a:xfrm>
            <a:off x="4495801" y="1143000"/>
            <a:ext cx="4343400" cy="1754326"/>
          </a:xfrm>
          <a:prstGeom prst="rect">
            <a:avLst/>
          </a:prstGeom>
          <a:noFill/>
        </p:spPr>
        <p:txBody>
          <a:bodyPr wrap="square" rtlCol="0">
            <a:spAutoFit/>
          </a:bodyPr>
          <a:lstStyle/>
          <a:p>
            <a:r>
              <a:rPr lang="en-US" dirty="0" smtClean="0"/>
              <a:t>Figure of mass resolution and expected counts (without backgrounds) from </a:t>
            </a:r>
            <a:r>
              <a:rPr lang="en-US" dirty="0" err="1" smtClean="0"/>
              <a:t>sPHENIX</a:t>
            </a:r>
            <a:r>
              <a:rPr lang="en-US" dirty="0" smtClean="0"/>
              <a:t> Proposal</a:t>
            </a:r>
          </a:p>
          <a:p>
            <a:endParaRPr lang="en-US" dirty="0" smtClean="0"/>
          </a:p>
          <a:p>
            <a:r>
              <a:rPr lang="en-US" dirty="0" smtClean="0"/>
              <a:t>Received suggestion to further optimize tracking and see performance/cost tradeoff</a:t>
            </a:r>
            <a:endParaRPr lang="en-US" dirty="0"/>
          </a:p>
        </p:txBody>
      </p:sp>
      <p:sp>
        <p:nvSpPr>
          <p:cNvPr id="9" name="TextBox 8"/>
          <p:cNvSpPr txBox="1"/>
          <p:nvPr/>
        </p:nvSpPr>
        <p:spPr>
          <a:xfrm>
            <a:off x="457201" y="3886200"/>
            <a:ext cx="4038599" cy="2554545"/>
          </a:xfrm>
          <a:prstGeom prst="rect">
            <a:avLst/>
          </a:prstGeom>
          <a:noFill/>
        </p:spPr>
        <p:txBody>
          <a:bodyPr wrap="square" rtlCol="0">
            <a:spAutoFit/>
          </a:bodyPr>
          <a:lstStyle/>
          <a:p>
            <a:r>
              <a:rPr lang="en-US" sz="2000" dirty="0" smtClean="0">
                <a:solidFill>
                  <a:srgbClr val="C00000"/>
                </a:solidFill>
              </a:rPr>
              <a:t>This is a work in progress for a particular modified configuration (still under evaluation for all performance metrics) that shows promising resolution results.   This just shows the resolution and statistics as our first step in evaluating this configuration.</a:t>
            </a:r>
            <a:endParaRPr lang="en-US" sz="2000" dirty="0">
              <a:solidFill>
                <a:srgbClr val="C00000"/>
              </a:solidFill>
            </a:endParaRPr>
          </a:p>
        </p:txBody>
      </p:sp>
      <p:sp>
        <p:nvSpPr>
          <p:cNvPr id="10" name="TextBox 9"/>
          <p:cNvSpPr txBox="1"/>
          <p:nvPr/>
        </p:nvSpPr>
        <p:spPr>
          <a:xfrm>
            <a:off x="2642064" y="1143000"/>
            <a:ext cx="1396536" cy="646331"/>
          </a:xfrm>
          <a:prstGeom prst="rect">
            <a:avLst/>
          </a:prstGeom>
          <a:noFill/>
        </p:spPr>
        <p:txBody>
          <a:bodyPr wrap="none" rtlCol="0">
            <a:spAutoFit/>
          </a:bodyPr>
          <a:lstStyle/>
          <a:p>
            <a:pPr algn="ctr"/>
            <a:r>
              <a:rPr lang="en-US" dirty="0" err="1" smtClean="0"/>
              <a:t>sPHENIX</a:t>
            </a:r>
            <a:r>
              <a:rPr lang="en-US" dirty="0" smtClean="0"/>
              <a:t> MIE</a:t>
            </a:r>
          </a:p>
          <a:p>
            <a:pPr algn="ctr"/>
            <a:r>
              <a:rPr lang="en-US" dirty="0" smtClean="0"/>
              <a:t>July 2014</a:t>
            </a:r>
            <a:endParaRPr lang="en-US" dirty="0"/>
          </a:p>
        </p:txBody>
      </p:sp>
      <p:sp>
        <p:nvSpPr>
          <p:cNvPr id="11" name="TextBox 10"/>
          <p:cNvSpPr txBox="1"/>
          <p:nvPr/>
        </p:nvSpPr>
        <p:spPr>
          <a:xfrm>
            <a:off x="7239000" y="3657600"/>
            <a:ext cx="1369927" cy="1200329"/>
          </a:xfrm>
          <a:prstGeom prst="rect">
            <a:avLst/>
          </a:prstGeom>
          <a:noFill/>
        </p:spPr>
        <p:txBody>
          <a:bodyPr wrap="none" rtlCol="0">
            <a:spAutoFit/>
          </a:bodyPr>
          <a:lstStyle/>
          <a:p>
            <a:pPr algn="ctr"/>
            <a:r>
              <a:rPr lang="en-US" b="1" dirty="0" err="1" smtClean="0"/>
              <a:t>sPHENIX</a:t>
            </a:r>
            <a:endParaRPr lang="en-US" b="1" dirty="0" smtClean="0"/>
          </a:p>
          <a:p>
            <a:pPr algn="ctr"/>
            <a:r>
              <a:rPr lang="en-US" b="1" dirty="0" smtClean="0"/>
              <a:t>New </a:t>
            </a:r>
            <a:r>
              <a:rPr lang="en-US" b="1" dirty="0" err="1" smtClean="0"/>
              <a:t>Config</a:t>
            </a:r>
            <a:r>
              <a:rPr lang="en-US" b="1" dirty="0" smtClean="0"/>
              <a:t>.</a:t>
            </a:r>
          </a:p>
          <a:p>
            <a:pPr algn="ctr"/>
            <a:r>
              <a:rPr lang="en-US" b="1" dirty="0" smtClean="0"/>
              <a:t>Under </a:t>
            </a:r>
            <a:r>
              <a:rPr lang="en-US" b="1" dirty="0" err="1" smtClean="0"/>
              <a:t>Eval</a:t>
            </a:r>
            <a:r>
              <a:rPr lang="en-US" b="1" dirty="0" smtClean="0"/>
              <a:t>.</a:t>
            </a:r>
          </a:p>
          <a:p>
            <a:pPr algn="ctr"/>
            <a:r>
              <a:rPr lang="en-US" b="1" dirty="0" smtClean="0"/>
              <a:t>August 2014</a:t>
            </a:r>
            <a:endParaRPr lang="en-US" b="1" dirty="0"/>
          </a:p>
        </p:txBody>
      </p:sp>
      <p:sp>
        <p:nvSpPr>
          <p:cNvPr id="12" name="Rectangle 11"/>
          <p:cNvSpPr/>
          <p:nvPr/>
        </p:nvSpPr>
        <p:spPr>
          <a:xfrm>
            <a:off x="4953000" y="3657600"/>
            <a:ext cx="3733800" cy="2667000"/>
          </a:xfrm>
          <a:prstGeom prst="rect">
            <a:avLst/>
          </a:prstGeom>
          <a:solidFill>
            <a:srgbClr val="C0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Brookhaven Lab Proposed 10 Year Plan</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44</a:t>
            </a:fld>
            <a:endParaRPr lang="en-US"/>
          </a:p>
        </p:txBody>
      </p:sp>
      <p:pic>
        <p:nvPicPr>
          <p:cNvPr id="5" name="Picture 2"/>
          <p:cNvPicPr>
            <a:picLocks noChangeAspect="1" noChangeArrowheads="1"/>
          </p:cNvPicPr>
          <p:nvPr/>
        </p:nvPicPr>
        <p:blipFill>
          <a:blip r:embed="rId2" cstate="print"/>
          <a:srcRect l="9764" t="19742" r="4964" b="8154"/>
          <a:stretch>
            <a:fillRect/>
          </a:stretch>
        </p:blipFill>
        <p:spPr bwMode="auto">
          <a:xfrm>
            <a:off x="-1" y="990601"/>
            <a:ext cx="9150601" cy="5867400"/>
          </a:xfrm>
          <a:prstGeom prst="rect">
            <a:avLst/>
          </a:prstGeom>
          <a:noFill/>
          <a:ln w="76200">
            <a:solidFill>
              <a:srgbClr val="66CCFF"/>
            </a:solidFill>
            <a:miter lim="800000"/>
            <a:headEnd/>
            <a:tailEnd/>
          </a:ln>
        </p:spPr>
      </p:pic>
      <p:sp>
        <p:nvSpPr>
          <p:cNvPr id="6" name="Rectangle 5"/>
          <p:cNvSpPr/>
          <p:nvPr/>
        </p:nvSpPr>
        <p:spPr>
          <a:xfrm>
            <a:off x="0" y="3276600"/>
            <a:ext cx="91440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334000"/>
            <a:ext cx="91440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PHENIX_front.jpg"/>
          <p:cNvPicPr>
            <a:picLocks noChangeAspect="1"/>
          </p:cNvPicPr>
          <p:nvPr/>
        </p:nvPicPr>
        <p:blipFill>
          <a:blip r:embed="rId3" cstate="print"/>
          <a:stretch>
            <a:fillRect/>
          </a:stretch>
        </p:blipFill>
        <p:spPr>
          <a:xfrm>
            <a:off x="6705600" y="5454223"/>
            <a:ext cx="2362200" cy="71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685800"/>
            <a:ext cx="9144000" cy="3733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LHC Physics in the Next Ten Years</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45</a:t>
            </a:fld>
            <a:endParaRPr lang="en-US"/>
          </a:p>
        </p:txBody>
      </p:sp>
      <p:pic>
        <p:nvPicPr>
          <p:cNvPr id="5" name="Picture 4"/>
          <p:cNvPicPr>
            <a:picLocks noChangeAspect="1"/>
          </p:cNvPicPr>
          <p:nvPr/>
        </p:nvPicPr>
        <p:blipFill>
          <a:blip r:embed="rId2" cstate="print"/>
          <a:stretch>
            <a:fillRect/>
          </a:stretch>
        </p:blipFill>
        <p:spPr>
          <a:xfrm>
            <a:off x="76200" y="2006600"/>
            <a:ext cx="9067800" cy="992074"/>
          </a:xfrm>
          <a:prstGeom prst="rect">
            <a:avLst/>
          </a:prstGeom>
        </p:spPr>
      </p:pic>
      <p:grpSp>
        <p:nvGrpSpPr>
          <p:cNvPr id="6" name="Group 16"/>
          <p:cNvGrpSpPr/>
          <p:nvPr/>
        </p:nvGrpSpPr>
        <p:grpSpPr>
          <a:xfrm>
            <a:off x="76200" y="990600"/>
            <a:ext cx="3505200" cy="990600"/>
            <a:chOff x="0" y="1905000"/>
            <a:chExt cx="3505200" cy="990600"/>
          </a:xfrm>
        </p:grpSpPr>
        <p:sp>
          <p:nvSpPr>
            <p:cNvPr id="7" name="Rounded Rectangle 4"/>
            <p:cNvSpPr/>
            <p:nvPr/>
          </p:nvSpPr>
          <p:spPr>
            <a:xfrm>
              <a:off x="990600" y="1905000"/>
              <a:ext cx="1524000" cy="533400"/>
            </a:xfrm>
            <a:prstGeom prst="roundRect">
              <a:avLst/>
            </a:prstGeom>
          </p:spPr>
          <p:style>
            <a:lnRef idx="1">
              <a:schemeClr val="accent1"/>
            </a:lnRef>
            <a:fillRef idx="3">
              <a:schemeClr val="accent1"/>
            </a:fillRef>
            <a:effectRef idx="2">
              <a:schemeClr val="accent1"/>
            </a:effectRef>
            <a:fontRef idx="minor">
              <a:schemeClr val="lt1"/>
            </a:fontRef>
          </p:style>
          <p:txBody>
            <a:bodyPr tIns="0" bIns="46800" rtlCol="0" anchor="ctr"/>
            <a:lstStyle/>
            <a:p>
              <a:pPr algn="ctr"/>
              <a:r>
                <a:rPr lang="en-US" dirty="0" smtClean="0"/>
                <a:t>Run 2</a:t>
              </a:r>
            </a:p>
          </p:txBody>
        </p:sp>
        <p:sp>
          <p:nvSpPr>
            <p:cNvPr id="8" name="Right Brace 7"/>
            <p:cNvSpPr/>
            <p:nvPr/>
          </p:nvSpPr>
          <p:spPr>
            <a:xfrm rot="16200000">
              <a:off x="1600200" y="990600"/>
              <a:ext cx="304800" cy="3505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 name="Group 17"/>
          <p:cNvGrpSpPr/>
          <p:nvPr/>
        </p:nvGrpSpPr>
        <p:grpSpPr>
          <a:xfrm>
            <a:off x="5105400" y="990600"/>
            <a:ext cx="3048000" cy="990600"/>
            <a:chOff x="5029200" y="1905000"/>
            <a:chExt cx="3048000" cy="990600"/>
          </a:xfrm>
        </p:grpSpPr>
        <p:sp>
          <p:nvSpPr>
            <p:cNvPr id="10" name="Rounded Rectangle 8"/>
            <p:cNvSpPr/>
            <p:nvPr/>
          </p:nvSpPr>
          <p:spPr>
            <a:xfrm>
              <a:off x="5867400" y="1905000"/>
              <a:ext cx="1325217" cy="533400"/>
            </a:xfrm>
            <a:prstGeom prst="roundRect">
              <a:avLst/>
            </a:prstGeom>
          </p:spPr>
          <p:style>
            <a:lnRef idx="1">
              <a:schemeClr val="accent1"/>
            </a:lnRef>
            <a:fillRef idx="3">
              <a:schemeClr val="accent1"/>
            </a:fillRef>
            <a:effectRef idx="2">
              <a:schemeClr val="accent1"/>
            </a:effectRef>
            <a:fontRef idx="minor">
              <a:schemeClr val="lt1"/>
            </a:fontRef>
          </p:style>
          <p:txBody>
            <a:bodyPr tIns="0" bIns="46800" rtlCol="0" anchor="ctr"/>
            <a:lstStyle/>
            <a:p>
              <a:pPr algn="ctr"/>
              <a:r>
                <a:rPr lang="en-US" dirty="0" smtClean="0"/>
                <a:t>Run 3</a:t>
              </a:r>
            </a:p>
          </p:txBody>
        </p:sp>
        <p:sp>
          <p:nvSpPr>
            <p:cNvPr id="11" name="Right Brace 10"/>
            <p:cNvSpPr/>
            <p:nvPr/>
          </p:nvSpPr>
          <p:spPr>
            <a:xfrm rot="16200000">
              <a:off x="6400800" y="1219200"/>
              <a:ext cx="304800" cy="3048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2" name="Down Arrow 11"/>
          <p:cNvSpPr/>
          <p:nvPr/>
        </p:nvSpPr>
        <p:spPr>
          <a:xfrm rot="10800000">
            <a:off x="762000" y="3048000"/>
            <a:ext cx="381000" cy="838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0800000">
            <a:off x="1828800" y="3048000"/>
            <a:ext cx="381000" cy="838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0800000">
            <a:off x="3352801" y="3048000"/>
            <a:ext cx="381000" cy="838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0800000">
            <a:off x="5791201" y="3048000"/>
            <a:ext cx="381000" cy="838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0800000">
            <a:off x="6858001" y="3048000"/>
            <a:ext cx="381000" cy="838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0800000">
            <a:off x="7924801" y="3048000"/>
            <a:ext cx="381000" cy="838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3400" y="3962400"/>
            <a:ext cx="780983" cy="369332"/>
          </a:xfrm>
          <a:prstGeom prst="rect">
            <a:avLst/>
          </a:prstGeom>
          <a:noFill/>
        </p:spPr>
        <p:txBody>
          <a:bodyPr wrap="none" rtlCol="0">
            <a:spAutoFit/>
          </a:bodyPr>
          <a:lstStyle/>
          <a:p>
            <a:r>
              <a:rPr lang="en-US" dirty="0" err="1" smtClean="0"/>
              <a:t>Pb+Pb</a:t>
            </a:r>
            <a:endParaRPr lang="en-US" dirty="0"/>
          </a:p>
        </p:txBody>
      </p:sp>
      <p:sp>
        <p:nvSpPr>
          <p:cNvPr id="20" name="TextBox 19"/>
          <p:cNvSpPr txBox="1"/>
          <p:nvPr/>
        </p:nvSpPr>
        <p:spPr>
          <a:xfrm>
            <a:off x="2156754" y="3962400"/>
            <a:ext cx="1348446" cy="369332"/>
          </a:xfrm>
          <a:prstGeom prst="rect">
            <a:avLst/>
          </a:prstGeom>
          <a:noFill/>
        </p:spPr>
        <p:txBody>
          <a:bodyPr wrap="none" rtlCol="0">
            <a:spAutoFit/>
          </a:bodyPr>
          <a:lstStyle/>
          <a:p>
            <a:r>
              <a:rPr lang="en-US" dirty="0" err="1" smtClean="0"/>
              <a:t>Pb+Pb</a:t>
            </a:r>
            <a:r>
              <a:rPr lang="en-US" dirty="0" smtClean="0"/>
              <a:t>/</a:t>
            </a:r>
            <a:r>
              <a:rPr lang="en-US" dirty="0" err="1" smtClean="0"/>
              <a:t>p+Pb</a:t>
            </a:r>
            <a:endParaRPr lang="en-US" dirty="0"/>
          </a:p>
        </p:txBody>
      </p:sp>
      <p:sp>
        <p:nvSpPr>
          <p:cNvPr id="21" name="TextBox 20"/>
          <p:cNvSpPr txBox="1"/>
          <p:nvPr/>
        </p:nvSpPr>
        <p:spPr>
          <a:xfrm>
            <a:off x="6172200" y="3886200"/>
            <a:ext cx="1972015" cy="369332"/>
          </a:xfrm>
          <a:prstGeom prst="rect">
            <a:avLst/>
          </a:prstGeom>
          <a:noFill/>
        </p:spPr>
        <p:txBody>
          <a:bodyPr wrap="none" rtlCol="0">
            <a:spAutoFit/>
          </a:bodyPr>
          <a:lstStyle/>
          <a:p>
            <a:r>
              <a:rPr lang="en-US" dirty="0" err="1" smtClean="0"/>
              <a:t>Pb+Pb</a:t>
            </a:r>
            <a:r>
              <a:rPr lang="en-US" dirty="0" smtClean="0"/>
              <a:t>/</a:t>
            </a:r>
            <a:r>
              <a:rPr lang="en-US" dirty="0" err="1" smtClean="0"/>
              <a:t>p+Pb</a:t>
            </a:r>
            <a:r>
              <a:rPr lang="en-US" dirty="0" smtClean="0"/>
              <a:t>/</a:t>
            </a:r>
            <a:r>
              <a:rPr lang="en-US" dirty="0" err="1" smtClean="0"/>
              <a:t>Ar+Ar</a:t>
            </a:r>
            <a:endParaRPr lang="en-US" dirty="0"/>
          </a:p>
        </p:txBody>
      </p:sp>
      <p:pic>
        <p:nvPicPr>
          <p:cNvPr id="22" name="Picture 21" descr="sPHENIX_front.jpg"/>
          <p:cNvPicPr>
            <a:picLocks noChangeAspect="1"/>
          </p:cNvPicPr>
          <p:nvPr/>
        </p:nvPicPr>
        <p:blipFill>
          <a:blip r:embed="rId3" cstate="print"/>
          <a:stretch>
            <a:fillRect/>
          </a:stretch>
        </p:blipFill>
        <p:spPr>
          <a:xfrm>
            <a:off x="5867400" y="5992088"/>
            <a:ext cx="2362200" cy="717977"/>
          </a:xfrm>
          <a:prstGeom prst="rect">
            <a:avLst/>
          </a:prstGeom>
        </p:spPr>
      </p:pic>
      <p:sp>
        <p:nvSpPr>
          <p:cNvPr id="23" name="Right Brace 22"/>
          <p:cNvSpPr/>
          <p:nvPr/>
        </p:nvSpPr>
        <p:spPr>
          <a:xfrm rot="5400000">
            <a:off x="6858000" y="4576465"/>
            <a:ext cx="381000" cy="22098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6201" y="4805065"/>
            <a:ext cx="5791200" cy="1938992"/>
          </a:xfrm>
          <a:prstGeom prst="rect">
            <a:avLst/>
          </a:prstGeom>
          <a:noFill/>
        </p:spPr>
        <p:txBody>
          <a:bodyPr wrap="square" rtlCol="0">
            <a:spAutoFit/>
          </a:bodyPr>
          <a:lstStyle/>
          <a:p>
            <a:pPr algn="ctr"/>
            <a:r>
              <a:rPr lang="en-US" sz="2400" dirty="0" err="1" smtClean="0"/>
              <a:t>sPHENIX</a:t>
            </a:r>
            <a:r>
              <a:rPr lang="en-US" sz="2400" dirty="0" smtClean="0"/>
              <a:t> measurements well timed with </a:t>
            </a:r>
          </a:p>
          <a:p>
            <a:pPr algn="ctr"/>
            <a:r>
              <a:rPr lang="en-US" sz="2400" dirty="0" smtClean="0"/>
              <a:t>LHC Run-3 measurements</a:t>
            </a:r>
          </a:p>
          <a:p>
            <a:pPr algn="ctr"/>
            <a:endParaRPr lang="en-US" sz="2400" dirty="0" smtClean="0"/>
          </a:p>
          <a:p>
            <a:pPr algn="ctr"/>
            <a:r>
              <a:rPr lang="en-US" sz="2400" dirty="0" smtClean="0"/>
              <a:t>Very good for enabling theory focus </a:t>
            </a:r>
          </a:p>
          <a:p>
            <a:pPr algn="ctr"/>
            <a:r>
              <a:rPr lang="en-US" sz="2400" dirty="0" smtClean="0"/>
              <a:t>on simultaneous understanding</a:t>
            </a:r>
          </a:p>
        </p:txBody>
      </p:sp>
      <p:pic>
        <p:nvPicPr>
          <p:cNvPr id="25" name="Picture 24"/>
          <p:cNvPicPr>
            <a:picLocks noChangeAspect="1"/>
          </p:cNvPicPr>
          <p:nvPr/>
        </p:nvPicPr>
        <p:blipFill>
          <a:blip r:embed="rId2" cstate="print"/>
          <a:srcRect l="64706" r="10924"/>
          <a:stretch>
            <a:fillRect/>
          </a:stretch>
        </p:blipFill>
        <p:spPr>
          <a:xfrm>
            <a:off x="5943600" y="4422591"/>
            <a:ext cx="2209800" cy="992074"/>
          </a:xfrm>
          <a:prstGeom prst="rect">
            <a:avLst/>
          </a:prstGeom>
        </p:spPr>
      </p:pic>
      <p:sp>
        <p:nvSpPr>
          <p:cNvPr id="26" name="Rectangle 25"/>
          <p:cNvSpPr/>
          <p:nvPr/>
        </p:nvSpPr>
        <p:spPr>
          <a:xfrm>
            <a:off x="5943600" y="4879791"/>
            <a:ext cx="2209800" cy="533400"/>
          </a:xfrm>
          <a:prstGeom prst="rect">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48400" y="4879791"/>
            <a:ext cx="685800" cy="533400"/>
          </a:xfrm>
          <a:prstGeom prst="rect">
            <a:avLst/>
          </a:prstGeom>
          <a:solidFill>
            <a:schemeClr val="accent5">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239000" y="4879791"/>
            <a:ext cx="685800" cy="533400"/>
          </a:xfrm>
          <a:prstGeom prst="rect">
            <a:avLst/>
          </a:prstGeom>
          <a:solidFill>
            <a:schemeClr val="accent5">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257800" y="4343400"/>
            <a:ext cx="797013" cy="461665"/>
          </a:xfrm>
          <a:prstGeom prst="rect">
            <a:avLst/>
          </a:prstGeom>
          <a:noFill/>
        </p:spPr>
        <p:txBody>
          <a:bodyPr wrap="none" rtlCol="0">
            <a:spAutoFit/>
          </a:bodyPr>
          <a:lstStyle/>
          <a:p>
            <a:r>
              <a:rPr lang="en-US" sz="2400" b="1" dirty="0" smtClean="0"/>
              <a:t>RHIC</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6" grpId="0" animBg="1"/>
      <p:bldP spid="27" grpId="0" animBg="1"/>
      <p:bldP spid="28" grpId="0" animBg="1"/>
      <p:bldP spid="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RHIC and LHC Together</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46</a:t>
            </a:fld>
            <a:endParaRPr lang="en-US"/>
          </a:p>
        </p:txBody>
      </p:sp>
      <p:pic>
        <p:nvPicPr>
          <p:cNvPr id="6" name="Picture 4"/>
          <p:cNvPicPr>
            <a:picLocks noChangeAspect="1" noChangeArrowheads="1"/>
          </p:cNvPicPr>
          <p:nvPr/>
        </p:nvPicPr>
        <p:blipFill>
          <a:blip r:embed="rId2" cstate="print"/>
          <a:srcRect l="10277" r="9322" b="18457"/>
          <a:stretch>
            <a:fillRect/>
          </a:stretch>
        </p:blipFill>
        <p:spPr bwMode="auto">
          <a:xfrm>
            <a:off x="3886200" y="3418344"/>
            <a:ext cx="5257800" cy="2819400"/>
          </a:xfrm>
          <a:prstGeom prst="rect">
            <a:avLst/>
          </a:prstGeom>
          <a:noFill/>
          <a:ln w="9525">
            <a:noFill/>
            <a:miter lim="800000"/>
            <a:headEnd/>
            <a:tailEnd/>
          </a:ln>
        </p:spPr>
      </p:pic>
      <p:sp>
        <p:nvSpPr>
          <p:cNvPr id="7" name="TextBox 6"/>
          <p:cNvSpPr txBox="1"/>
          <p:nvPr/>
        </p:nvSpPr>
        <p:spPr>
          <a:xfrm>
            <a:off x="533400" y="903744"/>
            <a:ext cx="8153400" cy="2123658"/>
          </a:xfrm>
          <a:prstGeom prst="rect">
            <a:avLst/>
          </a:prstGeom>
          <a:noFill/>
        </p:spPr>
        <p:txBody>
          <a:bodyPr wrap="square" rtlCol="0">
            <a:spAutoFit/>
          </a:bodyPr>
          <a:lstStyle/>
          <a:p>
            <a:pPr algn="ctr"/>
            <a:r>
              <a:rPr lang="en-US" sz="2400" dirty="0" smtClean="0"/>
              <a:t>It is fundamental to making major (paradigm changing) advances in the field to probe the QGP (through different temperature evolutions) at a range of length scales.</a:t>
            </a:r>
          </a:p>
          <a:p>
            <a:pPr algn="ctr"/>
            <a:endParaRPr lang="en-US" sz="1100" dirty="0" smtClean="0"/>
          </a:p>
          <a:p>
            <a:pPr algn="ctr"/>
            <a:r>
              <a:rPr lang="en-US" sz="2400" dirty="0" smtClean="0">
                <a:solidFill>
                  <a:schemeClr val="tx2"/>
                </a:solidFill>
              </a:rPr>
              <a:t>That program requires </a:t>
            </a:r>
            <a:r>
              <a:rPr lang="en-US" sz="2400" dirty="0" err="1" smtClean="0">
                <a:solidFill>
                  <a:schemeClr val="tx2"/>
                </a:solidFill>
              </a:rPr>
              <a:t>sPHENIX</a:t>
            </a:r>
            <a:r>
              <a:rPr lang="en-US" sz="2400" dirty="0" smtClean="0">
                <a:solidFill>
                  <a:schemeClr val="tx2"/>
                </a:solidFill>
              </a:rPr>
              <a:t> for precision overlapping and unique measurements from both RHIC and LHC</a:t>
            </a:r>
            <a:endParaRPr lang="en-US" sz="2400" dirty="0">
              <a:solidFill>
                <a:schemeClr val="tx2"/>
              </a:solidFill>
            </a:endParaRPr>
          </a:p>
        </p:txBody>
      </p:sp>
      <p:sp>
        <p:nvSpPr>
          <p:cNvPr id="8" name="TextBox 7"/>
          <p:cNvSpPr txBox="1"/>
          <p:nvPr/>
        </p:nvSpPr>
        <p:spPr>
          <a:xfrm>
            <a:off x="228600" y="3570744"/>
            <a:ext cx="3505200" cy="2677656"/>
          </a:xfrm>
          <a:prstGeom prst="rect">
            <a:avLst/>
          </a:prstGeom>
          <a:noFill/>
        </p:spPr>
        <p:txBody>
          <a:bodyPr wrap="square" rtlCol="0">
            <a:spAutoFit/>
          </a:bodyPr>
          <a:lstStyle/>
          <a:p>
            <a:pPr algn="ctr"/>
            <a:r>
              <a:rPr lang="en-US" sz="2400" dirty="0" smtClean="0">
                <a:solidFill>
                  <a:srgbClr val="FF0000"/>
                </a:solidFill>
              </a:rPr>
              <a:t>Kinematic differences also play a major role with </a:t>
            </a:r>
            <a:r>
              <a:rPr lang="en-US" sz="2400" dirty="0" err="1" smtClean="0">
                <a:solidFill>
                  <a:srgbClr val="FF0000"/>
                </a:solidFill>
              </a:rPr>
              <a:t>sPHENIX</a:t>
            </a:r>
            <a:r>
              <a:rPr lang="en-US" sz="2400" dirty="0" smtClean="0">
                <a:solidFill>
                  <a:srgbClr val="FF0000"/>
                </a:solidFill>
              </a:rPr>
              <a:t> changing the data landscape and constraining the underlying physics and QGP properties</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Proton+Nucleus</a:t>
            </a:r>
            <a:r>
              <a:rPr lang="en-US" dirty="0" smtClean="0"/>
              <a:t> Surprises</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47</a:t>
            </a:fld>
            <a:endParaRPr lang="en-US"/>
          </a:p>
        </p:txBody>
      </p:sp>
      <p:sp>
        <p:nvSpPr>
          <p:cNvPr id="5" name="TextBox 4"/>
          <p:cNvSpPr txBox="1"/>
          <p:nvPr/>
        </p:nvSpPr>
        <p:spPr>
          <a:xfrm>
            <a:off x="341116" y="762000"/>
            <a:ext cx="8657755" cy="1200329"/>
          </a:xfrm>
          <a:prstGeom prst="rect">
            <a:avLst/>
          </a:prstGeom>
          <a:noFill/>
        </p:spPr>
        <p:txBody>
          <a:bodyPr wrap="none" rtlCol="0">
            <a:spAutoFit/>
          </a:bodyPr>
          <a:lstStyle/>
          <a:p>
            <a:pPr algn="ctr"/>
            <a:r>
              <a:rPr lang="en-US" sz="2400" dirty="0" err="1" smtClean="0"/>
              <a:t>sPHENIX</a:t>
            </a:r>
            <a:r>
              <a:rPr lang="en-US" sz="2400" dirty="0" smtClean="0"/>
              <a:t> provides discriminating power on </a:t>
            </a:r>
            <a:r>
              <a:rPr lang="en-US" sz="2400" dirty="0" err="1" smtClean="0"/>
              <a:t>p+A</a:t>
            </a:r>
            <a:r>
              <a:rPr lang="en-US" sz="2400" dirty="0" smtClean="0"/>
              <a:t> physics explanations</a:t>
            </a:r>
          </a:p>
          <a:p>
            <a:pPr algn="ctr"/>
            <a:endParaRPr lang="en-US" sz="2400" dirty="0" smtClean="0"/>
          </a:p>
          <a:p>
            <a:pPr algn="ctr"/>
            <a:r>
              <a:rPr lang="en-US" sz="2400" dirty="0" smtClean="0"/>
              <a:t>Enabled by </a:t>
            </a:r>
            <a:r>
              <a:rPr lang="en-US" sz="2400" dirty="0" err="1" smtClean="0"/>
              <a:t>p+p</a:t>
            </a:r>
            <a:r>
              <a:rPr lang="en-US" sz="2400" dirty="0" smtClean="0"/>
              <a:t>/</a:t>
            </a:r>
            <a:r>
              <a:rPr lang="en-US" sz="2400" dirty="0" err="1" smtClean="0"/>
              <a:t>p+A</a:t>
            </a:r>
            <a:r>
              <a:rPr lang="en-US" sz="2400" dirty="0" smtClean="0"/>
              <a:t> </a:t>
            </a:r>
            <a:r>
              <a:rPr lang="en-US" sz="2400" dirty="0" err="1" smtClean="0"/>
              <a:t>Hcal</a:t>
            </a:r>
            <a:r>
              <a:rPr lang="en-US" sz="2400" dirty="0" smtClean="0"/>
              <a:t> triggering (as done in CMS for example) </a:t>
            </a:r>
          </a:p>
        </p:txBody>
      </p:sp>
      <p:pic>
        <p:nvPicPr>
          <p:cNvPr id="201730" name="Picture 2"/>
          <p:cNvPicPr>
            <a:picLocks noChangeAspect="1" noChangeArrowheads="1"/>
          </p:cNvPicPr>
          <p:nvPr/>
        </p:nvPicPr>
        <p:blipFill>
          <a:blip r:embed="rId2" cstate="print"/>
          <a:srcRect/>
          <a:stretch>
            <a:fillRect/>
          </a:stretch>
        </p:blipFill>
        <p:spPr bwMode="auto">
          <a:xfrm>
            <a:off x="660638" y="2209800"/>
            <a:ext cx="3606562" cy="3581400"/>
          </a:xfrm>
          <a:prstGeom prst="rect">
            <a:avLst/>
          </a:prstGeom>
          <a:noFill/>
          <a:ln w="9525">
            <a:noFill/>
            <a:miter lim="800000"/>
            <a:headEnd/>
            <a:tailEnd/>
          </a:ln>
        </p:spPr>
      </p:pic>
      <p:pic>
        <p:nvPicPr>
          <p:cNvPr id="179201" name="Picture 1"/>
          <p:cNvPicPr>
            <a:picLocks noChangeAspect="1" noChangeArrowheads="1"/>
          </p:cNvPicPr>
          <p:nvPr/>
        </p:nvPicPr>
        <p:blipFill>
          <a:blip r:embed="rId3" cstate="print"/>
          <a:srcRect l="9370" t="22917" r="47291" b="11458"/>
          <a:stretch>
            <a:fillRect/>
          </a:stretch>
        </p:blipFill>
        <p:spPr bwMode="auto">
          <a:xfrm>
            <a:off x="4724400" y="2362200"/>
            <a:ext cx="3848705" cy="3276600"/>
          </a:xfrm>
          <a:prstGeom prst="rect">
            <a:avLst/>
          </a:prstGeom>
          <a:noFill/>
          <a:ln w="9525">
            <a:noFill/>
            <a:miter lim="800000"/>
            <a:headEnd/>
            <a:tailEnd/>
          </a:ln>
        </p:spPr>
      </p:pic>
      <p:sp>
        <p:nvSpPr>
          <p:cNvPr id="7" name="TextBox 6"/>
          <p:cNvSpPr txBox="1"/>
          <p:nvPr/>
        </p:nvSpPr>
        <p:spPr>
          <a:xfrm rot="16200000">
            <a:off x="4248182" y="3421649"/>
            <a:ext cx="559769" cy="369332"/>
          </a:xfrm>
          <a:prstGeom prst="rect">
            <a:avLst/>
          </a:prstGeom>
          <a:noFill/>
        </p:spPr>
        <p:txBody>
          <a:bodyPr wrap="square" rtlCol="0">
            <a:spAutoFit/>
          </a:bodyPr>
          <a:lstStyle/>
          <a:p>
            <a:r>
              <a:rPr lang="en-US" dirty="0" err="1" smtClean="0"/>
              <a:t>R</a:t>
            </a:r>
            <a:r>
              <a:rPr lang="en-US" baseline="-25000" dirty="0" err="1" smtClean="0"/>
              <a:t>pAu</a:t>
            </a:r>
            <a:endParaRPr lang="en-US" baseline="-25000" dirty="0"/>
          </a:p>
        </p:txBody>
      </p:sp>
      <p:pic>
        <p:nvPicPr>
          <p:cNvPr id="8" name="Picture 7" descr="sPHENIX_front.jpg"/>
          <p:cNvPicPr>
            <a:picLocks noChangeAspect="1"/>
          </p:cNvPicPr>
          <p:nvPr/>
        </p:nvPicPr>
        <p:blipFill>
          <a:blip r:embed="rId4" cstate="print"/>
          <a:stretch>
            <a:fillRect/>
          </a:stretch>
        </p:blipFill>
        <p:spPr>
          <a:xfrm>
            <a:off x="5181600" y="2514600"/>
            <a:ext cx="1447800" cy="440050"/>
          </a:xfrm>
          <a:prstGeom prst="rect">
            <a:avLst/>
          </a:prstGeom>
        </p:spPr>
      </p:pic>
      <p:sp>
        <p:nvSpPr>
          <p:cNvPr id="9" name="TextBox 8"/>
          <p:cNvSpPr txBox="1"/>
          <p:nvPr/>
        </p:nvSpPr>
        <p:spPr>
          <a:xfrm>
            <a:off x="1744726" y="5943600"/>
            <a:ext cx="5646674" cy="461665"/>
          </a:xfrm>
          <a:prstGeom prst="rect">
            <a:avLst/>
          </a:prstGeom>
          <a:noFill/>
        </p:spPr>
        <p:txBody>
          <a:bodyPr wrap="none" rtlCol="0">
            <a:spAutoFit/>
          </a:bodyPr>
          <a:lstStyle/>
          <a:p>
            <a:r>
              <a:rPr lang="en-US" sz="2400" dirty="0" err="1" smtClean="0"/>
              <a:t>sPHENIX</a:t>
            </a:r>
            <a:r>
              <a:rPr lang="en-US" sz="2400" dirty="0" smtClean="0"/>
              <a:t> covers up to very high </a:t>
            </a:r>
            <a:r>
              <a:rPr lang="en-US" sz="2400" dirty="0" err="1" smtClean="0"/>
              <a:t>Bjorken</a:t>
            </a:r>
            <a:r>
              <a:rPr lang="en-US" sz="2400" dirty="0" smtClean="0"/>
              <a:t> x</a:t>
            </a:r>
            <a:r>
              <a:rPr lang="en-US" sz="2400" baseline="-25000" dirty="0" smtClean="0"/>
              <a:t>2</a:t>
            </a:r>
            <a:r>
              <a:rPr lang="en-US" sz="2400" dirty="0" smtClean="0"/>
              <a:t>.  </a:t>
            </a:r>
            <a:endParaRPr lang="en-US" sz="2400" dirty="0"/>
          </a:p>
        </p:txBody>
      </p:sp>
      <p:sp>
        <p:nvSpPr>
          <p:cNvPr id="10" name="TextBox 9"/>
          <p:cNvSpPr txBox="1"/>
          <p:nvPr/>
        </p:nvSpPr>
        <p:spPr>
          <a:xfrm>
            <a:off x="3503221" y="2450068"/>
            <a:ext cx="992579" cy="369332"/>
          </a:xfrm>
          <a:prstGeom prst="rect">
            <a:avLst/>
          </a:prstGeom>
          <a:solidFill>
            <a:schemeClr val="bg1"/>
          </a:solidFill>
          <a:ln>
            <a:solidFill>
              <a:schemeClr val="tx1"/>
            </a:solidFill>
          </a:ln>
        </p:spPr>
        <p:txBody>
          <a:bodyPr wrap="none" rtlCol="0">
            <a:spAutoFit/>
          </a:bodyPr>
          <a:lstStyle/>
          <a:p>
            <a:r>
              <a:rPr lang="en-US" dirty="0" smtClean="0"/>
              <a:t>x</a:t>
            </a:r>
            <a:r>
              <a:rPr lang="en-US" baseline="-25000" dirty="0" smtClean="0"/>
              <a:t>2</a:t>
            </a:r>
            <a:r>
              <a:rPr lang="en-US" dirty="0" smtClean="0"/>
              <a:t> ~ 0.06</a:t>
            </a:r>
            <a:endParaRPr lang="en-US" dirty="0"/>
          </a:p>
        </p:txBody>
      </p:sp>
      <p:sp>
        <p:nvSpPr>
          <p:cNvPr id="11" name="TextBox 10"/>
          <p:cNvSpPr txBox="1"/>
          <p:nvPr/>
        </p:nvSpPr>
        <p:spPr>
          <a:xfrm>
            <a:off x="7848600" y="3135868"/>
            <a:ext cx="875561" cy="369332"/>
          </a:xfrm>
          <a:prstGeom prst="rect">
            <a:avLst/>
          </a:prstGeom>
          <a:solidFill>
            <a:schemeClr val="bg1"/>
          </a:solidFill>
          <a:ln>
            <a:solidFill>
              <a:schemeClr val="tx1"/>
            </a:solidFill>
          </a:ln>
        </p:spPr>
        <p:txBody>
          <a:bodyPr wrap="none" rtlCol="0">
            <a:spAutoFit/>
          </a:bodyPr>
          <a:lstStyle/>
          <a:p>
            <a:r>
              <a:rPr lang="en-US" dirty="0" smtClean="0"/>
              <a:t>x</a:t>
            </a:r>
            <a:r>
              <a:rPr lang="en-US" baseline="-25000" dirty="0" smtClean="0"/>
              <a:t>2</a:t>
            </a:r>
            <a:r>
              <a:rPr lang="en-US" dirty="0" smtClean="0"/>
              <a:t> ~ 0.6</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2 Years of Running?</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48</a:t>
            </a:fld>
            <a:endParaRPr lang="en-US"/>
          </a:p>
        </p:txBody>
      </p:sp>
      <p:sp>
        <p:nvSpPr>
          <p:cNvPr id="5" name="TextBox 4"/>
          <p:cNvSpPr txBox="1"/>
          <p:nvPr/>
        </p:nvSpPr>
        <p:spPr>
          <a:xfrm>
            <a:off x="304800" y="914400"/>
            <a:ext cx="4800600" cy="5632311"/>
          </a:xfrm>
          <a:prstGeom prst="rect">
            <a:avLst/>
          </a:prstGeom>
          <a:noFill/>
        </p:spPr>
        <p:txBody>
          <a:bodyPr wrap="square" rtlCol="0">
            <a:spAutoFit/>
          </a:bodyPr>
          <a:lstStyle/>
          <a:p>
            <a:r>
              <a:rPr lang="en-US" sz="2400" b="1" dirty="0" smtClean="0"/>
              <a:t>Strengthening the program</a:t>
            </a:r>
          </a:p>
          <a:p>
            <a:r>
              <a:rPr lang="en-US" sz="2400" dirty="0" smtClean="0"/>
              <a:t>- better tracking (Upsilon, b-tag)</a:t>
            </a:r>
          </a:p>
          <a:p>
            <a:r>
              <a:rPr lang="en-US" sz="2400" dirty="0" smtClean="0"/>
              <a:t>- additional forward calorimeter coverage (instrument end return)</a:t>
            </a:r>
          </a:p>
          <a:p>
            <a:endParaRPr lang="en-US" sz="2400" dirty="0" smtClean="0"/>
          </a:p>
          <a:p>
            <a:r>
              <a:rPr lang="en-US" sz="2400" b="1" dirty="0" smtClean="0"/>
              <a:t>Extending the program </a:t>
            </a:r>
          </a:p>
          <a:p>
            <a:r>
              <a:rPr lang="en-US" sz="2400" dirty="0" smtClean="0"/>
              <a:t>- Lower Energy Running (39, 62 </a:t>
            </a:r>
            <a:r>
              <a:rPr lang="en-US" sz="2400" dirty="0" err="1" smtClean="0"/>
              <a:t>GeV</a:t>
            </a:r>
            <a:r>
              <a:rPr lang="en-US" sz="2400" dirty="0" smtClean="0"/>
              <a:t>)</a:t>
            </a:r>
          </a:p>
          <a:p>
            <a:endParaRPr lang="en-US" sz="2400" dirty="0" smtClean="0"/>
          </a:p>
          <a:p>
            <a:r>
              <a:rPr lang="en-US" sz="2400" dirty="0" smtClean="0"/>
              <a:t> </a:t>
            </a:r>
            <a:r>
              <a:rPr lang="en-US" sz="2400" u="sng" dirty="0" smtClean="0"/>
              <a:t>Energy</a:t>
            </a:r>
            <a:r>
              <a:rPr lang="en-US" sz="2400" dirty="0" smtClean="0"/>
              <a:t>    </a:t>
            </a:r>
            <a:r>
              <a:rPr lang="en-US" sz="2400" u="sng" dirty="0" err="1" smtClean="0"/>
              <a:t>Hadron</a:t>
            </a:r>
            <a:r>
              <a:rPr lang="en-US" sz="2400" u="sng" dirty="0" smtClean="0"/>
              <a:t> </a:t>
            </a:r>
            <a:r>
              <a:rPr lang="en-US" sz="2400" u="sng" dirty="0" err="1" smtClean="0"/>
              <a:t>p</a:t>
            </a:r>
            <a:r>
              <a:rPr lang="en-US" sz="2400" u="sng" baseline="-25000" dirty="0" err="1" smtClean="0"/>
              <a:t>T</a:t>
            </a:r>
            <a:r>
              <a:rPr lang="en-US" sz="2400" dirty="0" smtClean="0"/>
              <a:t>    </a:t>
            </a:r>
            <a:r>
              <a:rPr lang="en-US" sz="2400" u="sng" dirty="0" smtClean="0"/>
              <a:t>Jet </a:t>
            </a:r>
            <a:r>
              <a:rPr lang="en-US" sz="2400" u="sng" dirty="0" err="1" smtClean="0"/>
              <a:t>p</a:t>
            </a:r>
            <a:r>
              <a:rPr lang="en-US" sz="2400" u="sng" baseline="-25000" dirty="0" err="1" smtClean="0"/>
              <a:t>T</a:t>
            </a:r>
            <a:endParaRPr lang="en-US" sz="2400" u="sng" baseline="-25000" dirty="0" smtClean="0"/>
          </a:p>
          <a:p>
            <a:r>
              <a:rPr lang="da-DK" sz="2400" dirty="0" smtClean="0"/>
              <a:t> 200         40 GeV/c     70 GeV</a:t>
            </a:r>
          </a:p>
          <a:p>
            <a:r>
              <a:rPr lang="da-DK" sz="2400" dirty="0" smtClean="0"/>
              <a:t> 100         23 GeV/c     35 GeV</a:t>
            </a:r>
          </a:p>
          <a:p>
            <a:r>
              <a:rPr lang="da-DK" sz="2400" dirty="0" smtClean="0"/>
              <a:t>  62.4       18 GeV/c</a:t>
            </a:r>
          </a:p>
          <a:p>
            <a:r>
              <a:rPr lang="da-DK" sz="2400" dirty="0" smtClean="0"/>
              <a:t>  39          12 GeV/c</a:t>
            </a:r>
          </a:p>
          <a:p>
            <a:endParaRPr lang="en-US" sz="2400" dirty="0" smtClean="0"/>
          </a:p>
          <a:p>
            <a:r>
              <a:rPr lang="en-US" sz="2400" dirty="0" smtClean="0"/>
              <a:t>- Lighter Ion Running (C+C, </a:t>
            </a:r>
            <a:r>
              <a:rPr lang="en-US" sz="2400" dirty="0" err="1" smtClean="0"/>
              <a:t>Al+Al</a:t>
            </a:r>
            <a:r>
              <a:rPr lang="en-US" sz="2400" dirty="0" smtClean="0"/>
              <a:t>)</a:t>
            </a:r>
            <a:endParaRPr lang="en-US" sz="2400" dirty="0"/>
          </a:p>
        </p:txBody>
      </p:sp>
      <p:pic>
        <p:nvPicPr>
          <p:cNvPr id="6" name="Picture 5"/>
          <p:cNvPicPr>
            <a:picLocks noChangeAspect="1" noChangeArrowheads="1"/>
          </p:cNvPicPr>
          <p:nvPr/>
        </p:nvPicPr>
        <p:blipFill>
          <a:blip r:embed="rId2" cstate="print"/>
          <a:srcRect l="16541" t="15984" r="9774" b="13499"/>
          <a:stretch>
            <a:fillRect/>
          </a:stretch>
        </p:blipFill>
        <p:spPr bwMode="auto">
          <a:xfrm>
            <a:off x="5181600" y="914400"/>
            <a:ext cx="3733800" cy="2857500"/>
          </a:xfrm>
          <a:prstGeom prst="rect">
            <a:avLst/>
          </a:prstGeom>
          <a:noFill/>
          <a:ln w="9525">
            <a:noFill/>
            <a:miter lim="800000"/>
            <a:headEnd/>
            <a:tailEnd/>
          </a:ln>
        </p:spPr>
      </p:pic>
      <p:sp>
        <p:nvSpPr>
          <p:cNvPr id="7" name="TextBox 6"/>
          <p:cNvSpPr txBox="1"/>
          <p:nvPr/>
        </p:nvSpPr>
        <p:spPr>
          <a:xfrm>
            <a:off x="5181600" y="4191000"/>
            <a:ext cx="3733800" cy="2308324"/>
          </a:xfrm>
          <a:prstGeom prst="rect">
            <a:avLst/>
          </a:prstGeom>
          <a:noFill/>
        </p:spPr>
        <p:txBody>
          <a:bodyPr wrap="square" rtlCol="0">
            <a:spAutoFit/>
          </a:bodyPr>
          <a:lstStyle/>
          <a:p>
            <a:pPr algn="ctr"/>
            <a:r>
              <a:rPr lang="en-US" sz="2400" dirty="0" smtClean="0">
                <a:solidFill>
                  <a:srgbClr val="FF0000"/>
                </a:solidFill>
              </a:rPr>
              <a:t>Needs discussion with theory community </a:t>
            </a:r>
          </a:p>
          <a:p>
            <a:pPr algn="ctr"/>
            <a:r>
              <a:rPr lang="en-US" sz="2400" dirty="0" smtClean="0">
                <a:solidFill>
                  <a:srgbClr val="FF0000"/>
                </a:solidFill>
              </a:rPr>
              <a:t>(QCD Town Meeting)</a:t>
            </a:r>
          </a:p>
          <a:p>
            <a:pPr algn="ctr"/>
            <a:endParaRPr lang="en-US" sz="2400" dirty="0" smtClean="0">
              <a:solidFill>
                <a:srgbClr val="FF0000"/>
              </a:solidFill>
            </a:endParaRPr>
          </a:p>
          <a:p>
            <a:pPr algn="ctr"/>
            <a:r>
              <a:rPr lang="en-US" sz="2400" dirty="0" smtClean="0">
                <a:solidFill>
                  <a:srgbClr val="FF0000"/>
                </a:solidFill>
              </a:rPr>
              <a:t>How does this fit in with STAR plans in 2020s?</a:t>
            </a:r>
          </a:p>
        </p:txBody>
      </p:sp>
      <p:pic>
        <p:nvPicPr>
          <p:cNvPr id="220161" name="Picture 1"/>
          <p:cNvPicPr>
            <a:picLocks noChangeAspect="1" noChangeArrowheads="1"/>
          </p:cNvPicPr>
          <p:nvPr/>
        </p:nvPicPr>
        <p:blipFill>
          <a:blip r:embed="rId3" cstate="print"/>
          <a:srcRect/>
          <a:stretch>
            <a:fillRect/>
          </a:stretch>
        </p:blipFill>
        <p:spPr bwMode="auto">
          <a:xfrm>
            <a:off x="5257800" y="3962400"/>
            <a:ext cx="3505200" cy="2821796"/>
          </a:xfrm>
          <a:prstGeom prst="rect">
            <a:avLst/>
          </a:prstGeom>
          <a:noFill/>
          <a:ln w="9525">
            <a:noFill/>
            <a:miter lim="800000"/>
            <a:headEnd/>
            <a:tailEnd/>
          </a:ln>
        </p:spPr>
      </p:pic>
      <p:sp>
        <p:nvSpPr>
          <p:cNvPr id="8" name="TextBox 7"/>
          <p:cNvSpPr txBox="1"/>
          <p:nvPr/>
        </p:nvSpPr>
        <p:spPr>
          <a:xfrm>
            <a:off x="6096000" y="4876800"/>
            <a:ext cx="1981200" cy="646331"/>
          </a:xfrm>
          <a:prstGeom prst="rect">
            <a:avLst/>
          </a:prstGeom>
          <a:noFill/>
        </p:spPr>
        <p:txBody>
          <a:bodyPr wrap="square" rtlCol="0">
            <a:spAutoFit/>
          </a:bodyPr>
          <a:lstStyle/>
          <a:p>
            <a:pPr algn="ctr"/>
            <a:r>
              <a:rPr lang="en-US" b="1" dirty="0" smtClean="0"/>
              <a:t>Please calculate up to 40 </a:t>
            </a:r>
            <a:r>
              <a:rPr lang="en-US" b="1" dirty="0" err="1" smtClean="0"/>
              <a:t>GeV</a:t>
            </a:r>
            <a:r>
              <a:rPr lang="en-US" b="1" dirty="0" smtClean="0"/>
              <a:t>/c</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220161"/>
                                        </p:tgtEl>
                                      </p:cBhvr>
                                    </p:animEffect>
                                    <p:set>
                                      <p:cBhvr>
                                        <p:cTn id="13" dur="1" fill="hold">
                                          <p:stCondLst>
                                            <p:cond delay="499"/>
                                          </p:stCondLst>
                                        </p:cTn>
                                        <p:tgtEl>
                                          <p:spTgt spid="220161"/>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Context Summary</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49</a:t>
            </a:fld>
            <a:endParaRPr lang="en-US"/>
          </a:p>
        </p:txBody>
      </p:sp>
      <p:sp>
        <p:nvSpPr>
          <p:cNvPr id="5" name="TextBox 4"/>
          <p:cNvSpPr txBox="1"/>
          <p:nvPr/>
        </p:nvSpPr>
        <p:spPr>
          <a:xfrm>
            <a:off x="457200" y="838200"/>
            <a:ext cx="8458200" cy="1815882"/>
          </a:xfrm>
          <a:prstGeom prst="rect">
            <a:avLst/>
          </a:prstGeom>
          <a:noFill/>
        </p:spPr>
        <p:txBody>
          <a:bodyPr wrap="square" rtlCol="0">
            <a:spAutoFit/>
          </a:bodyPr>
          <a:lstStyle/>
          <a:p>
            <a:pPr algn="ctr"/>
            <a:r>
              <a:rPr lang="en-US" sz="2800" dirty="0" smtClean="0"/>
              <a:t>The impact of the planned scientific program on the advancement of nuclear physics in the context of </a:t>
            </a:r>
          </a:p>
          <a:p>
            <a:pPr algn="ctr"/>
            <a:r>
              <a:rPr lang="en-US" sz="2800" dirty="0" smtClean="0"/>
              <a:t>current and planned </a:t>
            </a:r>
          </a:p>
          <a:p>
            <a:pPr algn="ctr"/>
            <a:r>
              <a:rPr lang="en-US" sz="2800" dirty="0" smtClean="0"/>
              <a:t>world-wide capabilities</a:t>
            </a:r>
          </a:p>
        </p:txBody>
      </p:sp>
      <p:sp>
        <p:nvSpPr>
          <p:cNvPr id="6" name="TextBox 5"/>
          <p:cNvSpPr txBox="1"/>
          <p:nvPr/>
        </p:nvSpPr>
        <p:spPr>
          <a:xfrm>
            <a:off x="457200" y="2937570"/>
            <a:ext cx="8229600" cy="3539430"/>
          </a:xfrm>
          <a:prstGeom prst="rect">
            <a:avLst/>
          </a:prstGeom>
          <a:noFill/>
        </p:spPr>
        <p:txBody>
          <a:bodyPr wrap="square" rtlCol="0">
            <a:spAutoFit/>
          </a:bodyPr>
          <a:lstStyle/>
          <a:p>
            <a:pPr algn="ctr"/>
            <a:r>
              <a:rPr lang="en-US" sz="2800" dirty="0" err="1" smtClean="0">
                <a:solidFill>
                  <a:srgbClr val="FF0000"/>
                </a:solidFill>
              </a:rPr>
              <a:t>sPHENIX</a:t>
            </a:r>
            <a:r>
              <a:rPr lang="en-US" sz="2800" dirty="0" smtClean="0">
                <a:solidFill>
                  <a:srgbClr val="FF0000"/>
                </a:solidFill>
              </a:rPr>
              <a:t> is crucial to the advancement of our knowledge of the QGP in key areas</a:t>
            </a:r>
          </a:p>
          <a:p>
            <a:pPr algn="ctr"/>
            <a:endParaRPr lang="en-US" sz="2800" dirty="0" smtClean="0">
              <a:solidFill>
                <a:srgbClr val="FF0000"/>
              </a:solidFill>
            </a:endParaRPr>
          </a:p>
          <a:p>
            <a:pPr algn="ctr"/>
            <a:r>
              <a:rPr lang="en-US" sz="2800" dirty="0" err="1" smtClean="0">
                <a:solidFill>
                  <a:srgbClr val="FF0000"/>
                </a:solidFill>
              </a:rPr>
              <a:t>sPHENIX</a:t>
            </a:r>
            <a:r>
              <a:rPr lang="en-US" sz="2800" dirty="0" smtClean="0">
                <a:solidFill>
                  <a:srgbClr val="FF0000"/>
                </a:solidFill>
              </a:rPr>
              <a:t> will provide key measurements that will add uniquely to our picture of strongly interacting matter</a:t>
            </a:r>
          </a:p>
          <a:p>
            <a:pPr algn="ctr"/>
            <a:endParaRPr lang="en-US" sz="2800" dirty="0" smtClean="0">
              <a:solidFill>
                <a:srgbClr val="FF0000"/>
              </a:solidFill>
            </a:endParaRPr>
          </a:p>
          <a:p>
            <a:pPr algn="ctr"/>
            <a:r>
              <a:rPr lang="en-US" sz="2800" dirty="0" smtClean="0">
                <a:solidFill>
                  <a:srgbClr val="FF0000"/>
                </a:solidFill>
              </a:rPr>
              <a:t>‘How’ and ‘why’ questions on the QGP will be left with incomplete answers without </a:t>
            </a:r>
            <a:r>
              <a:rPr lang="en-US" sz="2800" dirty="0" err="1" smtClean="0">
                <a:solidFill>
                  <a:srgbClr val="FF0000"/>
                </a:solidFill>
              </a:rPr>
              <a:t>sPHENIX</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Probing the QGP across Length Scales</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5</a:t>
            </a:fld>
            <a:endParaRPr lang="en-US"/>
          </a:p>
        </p:txBody>
      </p:sp>
      <p:sp>
        <p:nvSpPr>
          <p:cNvPr id="5" name="TextBox 4"/>
          <p:cNvSpPr txBox="1"/>
          <p:nvPr/>
        </p:nvSpPr>
        <p:spPr>
          <a:xfrm>
            <a:off x="152400" y="609600"/>
            <a:ext cx="8839199" cy="3447098"/>
          </a:xfrm>
          <a:prstGeom prst="rect">
            <a:avLst/>
          </a:prstGeom>
          <a:noFill/>
        </p:spPr>
        <p:txBody>
          <a:bodyPr wrap="square" rtlCol="0">
            <a:spAutoFit/>
          </a:bodyPr>
          <a:lstStyle/>
          <a:p>
            <a:r>
              <a:rPr lang="en-US" sz="2400" dirty="0" smtClean="0"/>
              <a:t>To address these questions, need to probe the QGP at different length scales and particularly in the region of strongest coupling (RHIC)</a:t>
            </a:r>
          </a:p>
          <a:p>
            <a:pPr algn="ctr"/>
            <a:endParaRPr lang="en-US" sz="1400" dirty="0" smtClean="0"/>
          </a:p>
          <a:p>
            <a:r>
              <a:rPr lang="en-US" sz="2400" dirty="0" smtClean="0">
                <a:solidFill>
                  <a:srgbClr val="FF0000"/>
                </a:solidFill>
              </a:rPr>
              <a:t>Hard Scattered </a:t>
            </a:r>
            <a:r>
              <a:rPr lang="en-US" sz="2400" dirty="0" err="1" smtClean="0">
                <a:solidFill>
                  <a:srgbClr val="FF0000"/>
                </a:solidFill>
              </a:rPr>
              <a:t>Partons</a:t>
            </a:r>
            <a:r>
              <a:rPr lang="en-US" sz="2400" dirty="0" smtClean="0">
                <a:solidFill>
                  <a:srgbClr val="FF0000"/>
                </a:solidFill>
              </a:rPr>
              <a:t> Traversing the QGP</a:t>
            </a:r>
          </a:p>
          <a:p>
            <a:r>
              <a:rPr lang="en-US" sz="2400" dirty="0" smtClean="0">
                <a:solidFill>
                  <a:srgbClr val="FF0000"/>
                </a:solidFill>
              </a:rPr>
              <a:t>(Jets, </a:t>
            </a:r>
            <a:r>
              <a:rPr lang="en-US" sz="2400" dirty="0" err="1" smtClean="0">
                <a:solidFill>
                  <a:srgbClr val="FF0000"/>
                </a:solidFill>
              </a:rPr>
              <a:t>Dijets</a:t>
            </a:r>
            <a:r>
              <a:rPr lang="en-US" sz="2400" dirty="0" smtClean="0">
                <a:solidFill>
                  <a:srgbClr val="FF0000"/>
                </a:solidFill>
              </a:rPr>
              <a:t>, </a:t>
            </a:r>
            <a:r>
              <a:rPr lang="en-US" sz="2400" dirty="0" smtClean="0">
                <a:solidFill>
                  <a:srgbClr val="FF0000"/>
                </a:solidFill>
                <a:latin typeface="Symbol" pitchFamily="18" charset="2"/>
              </a:rPr>
              <a:t>g</a:t>
            </a:r>
            <a:r>
              <a:rPr lang="en-US" sz="2400" dirty="0" smtClean="0">
                <a:solidFill>
                  <a:srgbClr val="FF0000"/>
                </a:solidFill>
              </a:rPr>
              <a:t>-Jet, Fragmentation, Medium Response)</a:t>
            </a:r>
          </a:p>
          <a:p>
            <a:r>
              <a:rPr lang="en-US" sz="2400" dirty="0" smtClean="0">
                <a:solidFill>
                  <a:srgbClr val="FF0000"/>
                </a:solidFill>
              </a:rPr>
              <a:t>length scale set by initial energy, coherent energy lost</a:t>
            </a:r>
          </a:p>
          <a:p>
            <a:r>
              <a:rPr lang="en-US" sz="2400" dirty="0" smtClean="0">
                <a:solidFill>
                  <a:srgbClr val="FF0000"/>
                </a:solidFill>
              </a:rPr>
              <a:t>20-50 </a:t>
            </a:r>
            <a:r>
              <a:rPr lang="en-US" sz="2400" dirty="0" err="1" smtClean="0">
                <a:solidFill>
                  <a:srgbClr val="FF0000"/>
                </a:solidFill>
              </a:rPr>
              <a:t>GeV</a:t>
            </a:r>
            <a:r>
              <a:rPr lang="en-US" sz="2400" dirty="0" smtClean="0">
                <a:solidFill>
                  <a:srgbClr val="FF0000"/>
                </a:solidFill>
              </a:rPr>
              <a:t> (0.01-0.004 fm), 1-5 </a:t>
            </a:r>
            <a:r>
              <a:rPr lang="en-US" sz="2400" dirty="0" err="1" smtClean="0">
                <a:solidFill>
                  <a:srgbClr val="FF0000"/>
                </a:solidFill>
              </a:rPr>
              <a:t>GeV</a:t>
            </a:r>
            <a:r>
              <a:rPr lang="en-US" sz="2400" dirty="0" smtClean="0">
                <a:solidFill>
                  <a:srgbClr val="FF0000"/>
                </a:solidFill>
              </a:rPr>
              <a:t> (0.2-0.05 fm)</a:t>
            </a:r>
          </a:p>
          <a:p>
            <a:endParaRPr lang="en-US" sz="1200" dirty="0" smtClean="0"/>
          </a:p>
          <a:p>
            <a:r>
              <a:rPr lang="en-US" sz="2400" dirty="0" smtClean="0">
                <a:solidFill>
                  <a:schemeClr val="tx2"/>
                </a:solidFill>
              </a:rPr>
              <a:t>Beauty </a:t>
            </a:r>
            <a:r>
              <a:rPr lang="en-US" sz="2400" dirty="0" err="1" smtClean="0">
                <a:solidFill>
                  <a:schemeClr val="tx2"/>
                </a:solidFill>
              </a:rPr>
              <a:t>Quarkonia</a:t>
            </a:r>
            <a:endParaRPr lang="en-US" sz="2400" dirty="0" smtClean="0">
              <a:solidFill>
                <a:schemeClr val="tx2"/>
              </a:solidFill>
            </a:endParaRPr>
          </a:p>
          <a:p>
            <a:r>
              <a:rPr lang="en-US" sz="2400" dirty="0" smtClean="0">
                <a:solidFill>
                  <a:schemeClr val="tx2"/>
                </a:solidFill>
              </a:rPr>
              <a:t>length scale set by size of state (</a:t>
            </a:r>
            <a:r>
              <a:rPr lang="en-US" sz="2400" dirty="0" smtClean="0">
                <a:solidFill>
                  <a:schemeClr val="tx2"/>
                </a:solidFill>
                <a:latin typeface="Symbol" pitchFamily="18" charset="2"/>
              </a:rPr>
              <a:t>U</a:t>
            </a:r>
            <a:r>
              <a:rPr lang="en-US" sz="2400" dirty="0" smtClean="0">
                <a:solidFill>
                  <a:schemeClr val="tx2"/>
                </a:solidFill>
              </a:rPr>
              <a:t>(1s,2s,3s) ~ 0.28, 0.56, 0.78 fm)</a:t>
            </a:r>
            <a:endParaRPr lang="en-US" sz="2400" dirty="0">
              <a:solidFill>
                <a:schemeClr val="tx2"/>
              </a:solidFill>
            </a:endParaRPr>
          </a:p>
        </p:txBody>
      </p:sp>
      <p:pic>
        <p:nvPicPr>
          <p:cNvPr id="6" name="Picture 3" descr="C:\Users\nagle\AppData\Local\Temp\DSCF5013.jpg"/>
          <p:cNvPicPr>
            <a:picLocks noChangeAspect="1" noChangeArrowheads="1"/>
          </p:cNvPicPr>
          <p:nvPr/>
        </p:nvPicPr>
        <p:blipFill>
          <a:blip r:embed="rId2" cstate="print"/>
          <a:srcRect/>
          <a:stretch>
            <a:fillRect/>
          </a:stretch>
        </p:blipFill>
        <p:spPr bwMode="auto">
          <a:xfrm>
            <a:off x="76200" y="4229162"/>
            <a:ext cx="3883631" cy="2579427"/>
          </a:xfrm>
          <a:prstGeom prst="rect">
            <a:avLst/>
          </a:prstGeom>
          <a:noFill/>
        </p:spPr>
      </p:pic>
      <p:sp>
        <p:nvSpPr>
          <p:cNvPr id="7" name="TextBox 6"/>
          <p:cNvSpPr txBox="1"/>
          <p:nvPr/>
        </p:nvSpPr>
        <p:spPr>
          <a:xfrm>
            <a:off x="3962400" y="4191000"/>
            <a:ext cx="5257800" cy="2400657"/>
          </a:xfrm>
          <a:prstGeom prst="rect">
            <a:avLst/>
          </a:prstGeom>
          <a:noFill/>
        </p:spPr>
        <p:txBody>
          <a:bodyPr wrap="square" rtlCol="0">
            <a:spAutoFit/>
          </a:bodyPr>
          <a:lstStyle/>
          <a:p>
            <a:pPr algn="ctr"/>
            <a:endParaRPr lang="en-US" sz="2000" u="sng" dirty="0" smtClean="0"/>
          </a:p>
          <a:p>
            <a:pPr algn="ctr"/>
            <a:r>
              <a:rPr lang="en-US" sz="2400" dirty="0" smtClean="0"/>
              <a:t>Krishna </a:t>
            </a:r>
            <a:r>
              <a:rPr lang="en-US" sz="2400" dirty="0" smtClean="0"/>
              <a:t>refers </a:t>
            </a:r>
            <a:r>
              <a:rPr lang="en-US" sz="2400" dirty="0" smtClean="0"/>
              <a:t>to this as </a:t>
            </a:r>
          </a:p>
          <a:p>
            <a:pPr algn="ctr"/>
            <a:r>
              <a:rPr lang="en-US" sz="2400" dirty="0" smtClean="0"/>
              <a:t>microscopy of the QGP</a:t>
            </a:r>
          </a:p>
          <a:p>
            <a:pPr algn="ctr"/>
            <a:r>
              <a:rPr lang="en-US" sz="1000" dirty="0" smtClean="0"/>
              <a:t> </a:t>
            </a:r>
          </a:p>
          <a:p>
            <a:pPr algn="ctr"/>
            <a:r>
              <a:rPr lang="en-US" sz="2400" dirty="0" smtClean="0"/>
              <a:t>Critical to push jets to lower energy, looking for hard radiation to understand what it’s being scattered from?</a:t>
            </a:r>
          </a:p>
        </p:txBody>
      </p:sp>
      <p:pic>
        <p:nvPicPr>
          <p:cNvPr id="111617" name="Picture 1"/>
          <p:cNvPicPr>
            <a:picLocks noChangeAspect="1" noChangeArrowheads="1"/>
          </p:cNvPicPr>
          <p:nvPr/>
        </p:nvPicPr>
        <p:blipFill>
          <a:blip r:embed="rId3" cstate="print"/>
          <a:srcRect/>
          <a:stretch>
            <a:fillRect/>
          </a:stretch>
        </p:blipFill>
        <p:spPr bwMode="auto">
          <a:xfrm>
            <a:off x="6553200" y="2667000"/>
            <a:ext cx="2514600" cy="72749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6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097ED8-C353-4ECF-B1C2-D4A41D5022BE}" type="slidenum">
              <a:rPr lang="en-US" smtClean="0"/>
              <a:pPr/>
              <a:t>50</a:t>
            </a:fld>
            <a:endParaRPr lang="en-US"/>
          </a:p>
        </p:txBody>
      </p:sp>
      <p:pic>
        <p:nvPicPr>
          <p:cNvPr id="5" name="Picture 4" descr="slows2.jpg"/>
          <p:cNvPicPr>
            <a:picLocks noChangeAspect="1"/>
          </p:cNvPicPr>
          <p:nvPr/>
        </p:nvPicPr>
        <p:blipFill>
          <a:blip r:embed="rId2" cstate="print"/>
          <a:stretch>
            <a:fillRect/>
          </a:stretch>
        </p:blipFill>
        <p:spPr>
          <a:xfrm>
            <a:off x="0" y="0"/>
            <a:ext cx="9525000" cy="6858000"/>
          </a:xfrm>
          <a:prstGeom prst="rect">
            <a:avLst/>
          </a:prstGeom>
        </p:spPr>
      </p:pic>
      <p:sp>
        <p:nvSpPr>
          <p:cNvPr id="6" name="TextBox 5"/>
          <p:cNvSpPr txBox="1"/>
          <p:nvPr/>
        </p:nvSpPr>
        <p:spPr>
          <a:xfrm rot="320152">
            <a:off x="5807198" y="4021567"/>
            <a:ext cx="1478290" cy="707886"/>
          </a:xfrm>
          <a:prstGeom prst="rect">
            <a:avLst/>
          </a:prstGeom>
          <a:noFill/>
        </p:spPr>
        <p:txBody>
          <a:bodyPr wrap="none" rtlCol="0">
            <a:spAutoFit/>
          </a:bodyPr>
          <a:lstStyle/>
          <a:p>
            <a:r>
              <a:rPr lang="en-US" sz="4000" b="1" dirty="0" smtClean="0"/>
              <a:t>ATLAS</a:t>
            </a:r>
            <a:endParaRPr lang="en-US" sz="4000" b="1" dirty="0"/>
          </a:p>
        </p:txBody>
      </p:sp>
      <p:sp>
        <p:nvSpPr>
          <p:cNvPr id="7" name="TextBox 6"/>
          <p:cNvSpPr txBox="1"/>
          <p:nvPr/>
        </p:nvSpPr>
        <p:spPr>
          <a:xfrm rot="21116905">
            <a:off x="3041204" y="4375749"/>
            <a:ext cx="1146468" cy="707886"/>
          </a:xfrm>
          <a:prstGeom prst="rect">
            <a:avLst/>
          </a:prstGeom>
          <a:noFill/>
        </p:spPr>
        <p:txBody>
          <a:bodyPr wrap="none" rtlCol="0">
            <a:spAutoFit/>
          </a:bodyPr>
          <a:lstStyle/>
          <a:p>
            <a:r>
              <a:rPr lang="en-US" sz="4000" b="1" dirty="0" smtClean="0"/>
              <a:t>CMS</a:t>
            </a:r>
            <a:endParaRPr lang="en-US" sz="4000" b="1" dirty="0"/>
          </a:p>
        </p:txBody>
      </p:sp>
      <p:sp>
        <p:nvSpPr>
          <p:cNvPr id="8" name="TextBox 7"/>
          <p:cNvSpPr txBox="1"/>
          <p:nvPr/>
        </p:nvSpPr>
        <p:spPr>
          <a:xfrm rot="560920">
            <a:off x="7859267" y="4205069"/>
            <a:ext cx="1234184" cy="707886"/>
          </a:xfrm>
          <a:prstGeom prst="rect">
            <a:avLst/>
          </a:prstGeom>
          <a:noFill/>
        </p:spPr>
        <p:txBody>
          <a:bodyPr wrap="none" rtlCol="0">
            <a:spAutoFit/>
          </a:bodyPr>
          <a:lstStyle/>
          <a:p>
            <a:r>
              <a:rPr lang="en-US" sz="4000" b="1" dirty="0" smtClean="0"/>
              <a:t>STAR</a:t>
            </a:r>
            <a:endParaRPr lang="en-US" sz="4000" b="1" dirty="0"/>
          </a:p>
        </p:txBody>
      </p:sp>
      <p:sp>
        <p:nvSpPr>
          <p:cNvPr id="9" name="TextBox 8"/>
          <p:cNvSpPr txBox="1"/>
          <p:nvPr/>
        </p:nvSpPr>
        <p:spPr>
          <a:xfrm>
            <a:off x="4269514" y="3952986"/>
            <a:ext cx="1369286" cy="707886"/>
          </a:xfrm>
          <a:prstGeom prst="rect">
            <a:avLst/>
          </a:prstGeom>
          <a:noFill/>
        </p:spPr>
        <p:txBody>
          <a:bodyPr wrap="none" rtlCol="0">
            <a:spAutoFit/>
          </a:bodyPr>
          <a:lstStyle/>
          <a:p>
            <a:r>
              <a:rPr lang="en-US" sz="4000" b="1" dirty="0" smtClean="0"/>
              <a:t>ALICE</a:t>
            </a:r>
            <a:endParaRPr lang="en-US" sz="4000" b="1" dirty="0"/>
          </a:p>
        </p:txBody>
      </p:sp>
      <p:sp>
        <p:nvSpPr>
          <p:cNvPr id="10" name="TextBox 9"/>
          <p:cNvSpPr txBox="1"/>
          <p:nvPr/>
        </p:nvSpPr>
        <p:spPr>
          <a:xfrm rot="20629828">
            <a:off x="621126" y="5053861"/>
            <a:ext cx="1992853" cy="707886"/>
          </a:xfrm>
          <a:prstGeom prst="rect">
            <a:avLst/>
          </a:prstGeom>
          <a:noFill/>
        </p:spPr>
        <p:txBody>
          <a:bodyPr wrap="none" rtlCol="0">
            <a:spAutoFit/>
          </a:bodyPr>
          <a:lstStyle/>
          <a:p>
            <a:r>
              <a:rPr lang="en-US" sz="4000" b="1" dirty="0" err="1" smtClean="0"/>
              <a:t>sPHENIX</a:t>
            </a:r>
            <a:endParaRPr lang="en-US" sz="40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reatkrypton.com/wordpress/wp-content/uploads/2011/01/walljump.jpg"/>
          <p:cNvPicPr>
            <a:picLocks noChangeAspect="1" noChangeArrowheads="1"/>
          </p:cNvPicPr>
          <p:nvPr/>
        </p:nvPicPr>
        <p:blipFill>
          <a:blip r:embed="rId2" cstate="print"/>
          <a:srcRect/>
          <a:stretch>
            <a:fillRect/>
          </a:stretch>
        </p:blipFill>
        <p:spPr bwMode="auto">
          <a:xfrm>
            <a:off x="609600" y="304800"/>
            <a:ext cx="7924800" cy="6070399"/>
          </a:xfrm>
          <a:prstGeom prst="rect">
            <a:avLst/>
          </a:prstGeom>
          <a:noFill/>
        </p:spPr>
      </p:pic>
      <p:sp>
        <p:nvSpPr>
          <p:cNvPr id="5" name="Slide Number Placeholder 4"/>
          <p:cNvSpPr>
            <a:spLocks noGrp="1"/>
          </p:cNvSpPr>
          <p:nvPr>
            <p:ph type="sldNum" sz="quarter" idx="12"/>
          </p:nvPr>
        </p:nvSpPr>
        <p:spPr/>
        <p:txBody>
          <a:bodyPr/>
          <a:lstStyle/>
          <a:p>
            <a:fld id="{29097ED8-C353-4ECF-B1C2-D4A41D5022BE}"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52</a:t>
            </a:fld>
            <a:endParaRPr lang="en-US"/>
          </a:p>
        </p:txBody>
      </p:sp>
      <p:pic>
        <p:nvPicPr>
          <p:cNvPr id="254984" name="Picture 8" descr="http://cookingwithmelody.com/wp-content/uploads/2011/09/Slows-bbq-detroit.jpg"/>
          <p:cNvPicPr>
            <a:picLocks noChangeAspect="1" noChangeArrowheads="1"/>
          </p:cNvPicPr>
          <p:nvPr/>
        </p:nvPicPr>
        <p:blipFill>
          <a:blip r:embed="rId2" cstate="print"/>
          <a:srcRect/>
          <a:stretch>
            <a:fillRect/>
          </a:stretch>
        </p:blipFill>
        <p:spPr bwMode="auto">
          <a:xfrm>
            <a:off x="0" y="0"/>
            <a:ext cx="9144000" cy="6834754"/>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Ion Collider (EIC) Detector Concept</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53</a:t>
            </a:fld>
            <a:endParaRPr lang="en-US"/>
          </a:p>
        </p:txBody>
      </p:sp>
      <p:pic>
        <p:nvPicPr>
          <p:cNvPr id="109570" name="Picture 2" descr="https://www.phenix.bnl.gov/WWW/p/draft/donlynch/sPHENIXfigures/sPHENIX%20Review%20061014/03-04-2014-sPhenix%2012.bmp"/>
          <p:cNvPicPr>
            <a:picLocks noChangeAspect="1" noChangeArrowheads="1"/>
          </p:cNvPicPr>
          <p:nvPr/>
        </p:nvPicPr>
        <p:blipFill>
          <a:blip r:embed="rId2" cstate="print"/>
          <a:srcRect l="4795" t="13847" r="13014" b="28457"/>
          <a:stretch>
            <a:fillRect/>
          </a:stretch>
        </p:blipFill>
        <p:spPr bwMode="auto">
          <a:xfrm>
            <a:off x="0" y="1447800"/>
            <a:ext cx="9144000" cy="3810000"/>
          </a:xfrm>
          <a:prstGeom prst="rect">
            <a:avLst/>
          </a:prstGeom>
          <a:noFill/>
        </p:spPr>
      </p:pic>
      <p:sp>
        <p:nvSpPr>
          <p:cNvPr id="7" name="TextBox 6"/>
          <p:cNvSpPr txBox="1"/>
          <p:nvPr/>
        </p:nvSpPr>
        <p:spPr>
          <a:xfrm>
            <a:off x="0" y="5334000"/>
            <a:ext cx="9144000" cy="1200329"/>
          </a:xfrm>
          <a:prstGeom prst="rect">
            <a:avLst/>
          </a:prstGeom>
          <a:solidFill>
            <a:schemeClr val="bg1"/>
          </a:solidFill>
        </p:spPr>
        <p:txBody>
          <a:bodyPr wrap="square" rtlCol="0">
            <a:spAutoFit/>
          </a:bodyPr>
          <a:lstStyle/>
          <a:p>
            <a:pPr algn="ctr">
              <a:buFont typeface="Arial" pitchFamily="34" charset="0"/>
              <a:buChar char="•"/>
            </a:pPr>
            <a:r>
              <a:rPr lang="en-US" sz="2400" dirty="0" smtClean="0"/>
              <a:t> </a:t>
            </a:r>
            <a:r>
              <a:rPr lang="en-US" sz="2400" dirty="0" err="1" smtClean="0"/>
              <a:t>BaBar</a:t>
            </a:r>
            <a:r>
              <a:rPr lang="en-US" sz="2400" dirty="0" smtClean="0"/>
              <a:t> magnet has extra coil density near the ends – with proper flux return shaping, provides good analyzing power at very forward angles</a:t>
            </a:r>
          </a:p>
          <a:p>
            <a:pPr algn="ctr">
              <a:buFont typeface="Arial" pitchFamily="34" charset="0"/>
              <a:buChar char="•"/>
            </a:pPr>
            <a:r>
              <a:rPr lang="en-US" sz="2400" dirty="0" smtClean="0"/>
              <a:t> </a:t>
            </a:r>
            <a:r>
              <a:rPr lang="en-US" sz="2400" dirty="0" err="1" smtClean="0"/>
              <a:t>sPHENIX</a:t>
            </a:r>
            <a:r>
              <a:rPr lang="en-US" sz="2400" dirty="0" smtClean="0"/>
              <a:t> </a:t>
            </a:r>
            <a:r>
              <a:rPr lang="en-US" sz="2400" dirty="0" err="1" smtClean="0"/>
              <a:t>EMCal</a:t>
            </a:r>
            <a:r>
              <a:rPr lang="en-US" sz="2400" dirty="0" smtClean="0"/>
              <a:t> meets EIC detector specifications</a:t>
            </a:r>
          </a:p>
        </p:txBody>
      </p:sp>
      <p:sp>
        <p:nvSpPr>
          <p:cNvPr id="8" name="TextBox 7"/>
          <p:cNvSpPr txBox="1"/>
          <p:nvPr/>
        </p:nvSpPr>
        <p:spPr>
          <a:xfrm>
            <a:off x="5977517" y="6595646"/>
            <a:ext cx="3242683" cy="338554"/>
          </a:xfrm>
          <a:prstGeom prst="rect">
            <a:avLst/>
          </a:prstGeom>
          <a:noFill/>
        </p:spPr>
        <p:txBody>
          <a:bodyPr wrap="none" rtlCol="0">
            <a:spAutoFit/>
          </a:bodyPr>
          <a:lstStyle/>
          <a:p>
            <a:r>
              <a:rPr lang="en-US" sz="1600" dirty="0" smtClean="0"/>
              <a:t>http://arxiv.org/abs/arXiv:1402.1209</a:t>
            </a:r>
          </a:p>
        </p:txBody>
      </p:sp>
      <p:sp>
        <p:nvSpPr>
          <p:cNvPr id="6" name="TextBox 5"/>
          <p:cNvSpPr txBox="1"/>
          <p:nvPr/>
        </p:nvSpPr>
        <p:spPr>
          <a:xfrm>
            <a:off x="321137" y="838200"/>
            <a:ext cx="8441863" cy="523220"/>
          </a:xfrm>
          <a:prstGeom prst="rect">
            <a:avLst/>
          </a:prstGeom>
          <a:noFill/>
        </p:spPr>
        <p:txBody>
          <a:bodyPr wrap="none" rtlCol="0">
            <a:spAutoFit/>
          </a:bodyPr>
          <a:lstStyle/>
          <a:p>
            <a:pPr algn="ctr"/>
            <a:r>
              <a:rPr lang="en-US" sz="2800" dirty="0" smtClean="0"/>
              <a:t>Built around the </a:t>
            </a:r>
            <a:r>
              <a:rPr lang="en-US" sz="2800" dirty="0" err="1" smtClean="0"/>
              <a:t>BaBar</a:t>
            </a:r>
            <a:r>
              <a:rPr lang="en-US" sz="2800" dirty="0" smtClean="0"/>
              <a:t> Magnet and </a:t>
            </a:r>
            <a:r>
              <a:rPr lang="en-US" sz="2800" dirty="0" err="1" smtClean="0"/>
              <a:t>sPHENIX</a:t>
            </a:r>
            <a:r>
              <a:rPr lang="en-US" sz="2800" dirty="0" smtClean="0"/>
              <a:t> </a:t>
            </a:r>
            <a:r>
              <a:rPr lang="en-US" sz="2800" dirty="0" err="1" smtClean="0"/>
              <a:t>Calorimetry</a:t>
            </a:r>
            <a:endParaRPr lang="en-US" sz="2800" dirty="0"/>
          </a:p>
        </p:txBody>
      </p:sp>
      <p:pic>
        <p:nvPicPr>
          <p:cNvPr id="179201" name="Picture 1"/>
          <p:cNvPicPr>
            <a:picLocks noChangeAspect="1" noChangeArrowheads="1"/>
          </p:cNvPicPr>
          <p:nvPr/>
        </p:nvPicPr>
        <p:blipFill>
          <a:blip r:embed="rId3" cstate="print"/>
          <a:srcRect b="12335"/>
          <a:stretch>
            <a:fillRect/>
          </a:stretch>
        </p:blipFill>
        <p:spPr bwMode="auto">
          <a:xfrm>
            <a:off x="0" y="1447800"/>
            <a:ext cx="9144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EIC Concept Review (January 10, 2014)</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54</a:t>
            </a:fld>
            <a:endParaRPr lang="en-US"/>
          </a:p>
        </p:txBody>
      </p:sp>
      <p:sp>
        <p:nvSpPr>
          <p:cNvPr id="5" name="TextBox 4"/>
          <p:cNvSpPr txBox="1"/>
          <p:nvPr/>
        </p:nvSpPr>
        <p:spPr>
          <a:xfrm>
            <a:off x="0" y="685800"/>
            <a:ext cx="9220200" cy="707886"/>
          </a:xfrm>
          <a:prstGeom prst="rect">
            <a:avLst/>
          </a:prstGeom>
          <a:noFill/>
        </p:spPr>
        <p:txBody>
          <a:bodyPr wrap="square" rtlCol="0">
            <a:spAutoFit/>
          </a:bodyPr>
          <a:lstStyle/>
          <a:p>
            <a:pPr algn="ctr"/>
            <a:r>
              <a:rPr lang="en-US" sz="2000" dirty="0" smtClean="0">
                <a:solidFill>
                  <a:srgbClr val="FF0000"/>
                </a:solidFill>
              </a:rPr>
              <a:t>Reviewers:  Sam Aronson (BNL); Krishna Kumar (UMass-Amherst); </a:t>
            </a:r>
            <a:r>
              <a:rPr lang="en-US" sz="2000" dirty="0" err="1" smtClean="0">
                <a:solidFill>
                  <a:srgbClr val="FF0000"/>
                </a:solidFill>
              </a:rPr>
              <a:t>Jianwei</a:t>
            </a:r>
            <a:r>
              <a:rPr lang="en-US" sz="2000" dirty="0" smtClean="0">
                <a:solidFill>
                  <a:srgbClr val="FF0000"/>
                </a:solidFill>
              </a:rPr>
              <a:t> </a:t>
            </a:r>
            <a:r>
              <a:rPr lang="en-US" sz="2000" dirty="0" err="1" smtClean="0">
                <a:solidFill>
                  <a:srgbClr val="FF0000"/>
                </a:solidFill>
              </a:rPr>
              <a:t>Qiu</a:t>
            </a:r>
            <a:r>
              <a:rPr lang="en-US" sz="2000" dirty="0" smtClean="0">
                <a:solidFill>
                  <a:srgbClr val="FF0000"/>
                </a:solidFill>
              </a:rPr>
              <a:t> (BNL); </a:t>
            </a:r>
            <a:r>
              <a:rPr lang="en-US" sz="2000" dirty="0" err="1" smtClean="0">
                <a:solidFill>
                  <a:srgbClr val="FF0000"/>
                </a:solidFill>
              </a:rPr>
              <a:t>Veljko</a:t>
            </a:r>
            <a:r>
              <a:rPr lang="en-US" sz="2000" dirty="0" smtClean="0">
                <a:solidFill>
                  <a:srgbClr val="FF0000"/>
                </a:solidFill>
              </a:rPr>
              <a:t> </a:t>
            </a:r>
            <a:r>
              <a:rPr lang="en-US" sz="2000" dirty="0" err="1" smtClean="0">
                <a:solidFill>
                  <a:srgbClr val="FF0000"/>
                </a:solidFill>
              </a:rPr>
              <a:t>Radeka</a:t>
            </a:r>
            <a:r>
              <a:rPr lang="en-US" sz="2000" dirty="0" smtClean="0">
                <a:solidFill>
                  <a:srgbClr val="FF0000"/>
                </a:solidFill>
              </a:rPr>
              <a:t> (BNL); Paul E. Reimer (ANL); Jim Thomas (LBNL); Glenn Young (</a:t>
            </a:r>
            <a:r>
              <a:rPr lang="en-US" sz="2000" dirty="0" err="1" smtClean="0">
                <a:solidFill>
                  <a:srgbClr val="FF0000"/>
                </a:solidFill>
              </a:rPr>
              <a:t>JLab</a:t>
            </a:r>
            <a:r>
              <a:rPr lang="en-US" sz="2000" dirty="0" smtClean="0">
                <a:solidFill>
                  <a:srgbClr val="FF0000"/>
                </a:solidFill>
              </a:rPr>
              <a:t>)</a:t>
            </a:r>
            <a:endParaRPr lang="en-US" sz="2000" dirty="0">
              <a:solidFill>
                <a:srgbClr val="FF0000"/>
              </a:solidFill>
            </a:endParaRPr>
          </a:p>
        </p:txBody>
      </p:sp>
      <p:sp>
        <p:nvSpPr>
          <p:cNvPr id="6" name="Rectangle 5"/>
          <p:cNvSpPr/>
          <p:nvPr/>
        </p:nvSpPr>
        <p:spPr>
          <a:xfrm>
            <a:off x="0" y="1456521"/>
            <a:ext cx="9144000" cy="5401479"/>
          </a:xfrm>
          <a:prstGeom prst="rect">
            <a:avLst/>
          </a:prstGeom>
          <a:ln>
            <a:solidFill>
              <a:schemeClr val="tx1"/>
            </a:solidFill>
          </a:ln>
        </p:spPr>
        <p:txBody>
          <a:bodyPr wrap="square">
            <a:spAutoFit/>
          </a:bodyPr>
          <a:lstStyle/>
          <a:p>
            <a:pPr algn="just"/>
            <a:r>
              <a:rPr lang="en-US" sz="2400" dirty="0" smtClean="0"/>
              <a:t>“The review team was unanimous in its praise for the LOI.  </a:t>
            </a:r>
          </a:p>
          <a:p>
            <a:pPr algn="just"/>
            <a:endParaRPr lang="en-US" sz="1100" dirty="0" smtClean="0"/>
          </a:p>
          <a:p>
            <a:pPr algn="just"/>
            <a:r>
              <a:rPr lang="en-US" sz="2400" dirty="0" smtClean="0"/>
              <a:t>It was clear (and encouraging) to the review team that key elements of the LOI were prepared and presented by some of the more junior members of the collaboration.   The review team found merit in the path chosen by the PHENIX Collaboration in responding to the Laboratory’s plans for evolving the facility from RHIC to </a:t>
            </a:r>
            <a:r>
              <a:rPr lang="en-US" sz="2400" dirty="0" err="1" smtClean="0"/>
              <a:t>eRHIC</a:t>
            </a:r>
            <a:r>
              <a:rPr lang="en-US" sz="2400" dirty="0" smtClean="0"/>
              <a:t>.  </a:t>
            </a:r>
          </a:p>
          <a:p>
            <a:pPr algn="just"/>
            <a:endParaRPr lang="en-US" sz="1100" dirty="0" smtClean="0"/>
          </a:p>
          <a:p>
            <a:pPr algn="just"/>
            <a:r>
              <a:rPr lang="en-US" sz="2400" dirty="0" smtClean="0"/>
              <a:t>This approach allows for a cost-effective way of providing the capability to address the physics agenda of </a:t>
            </a:r>
            <a:r>
              <a:rPr lang="en-US" sz="2400" dirty="0" err="1" smtClean="0"/>
              <a:t>eRHIC</a:t>
            </a:r>
            <a:r>
              <a:rPr lang="en-US" sz="2400" dirty="0" smtClean="0"/>
              <a:t> from Day-1 of </a:t>
            </a:r>
            <a:r>
              <a:rPr lang="en-US" sz="2400" dirty="0" err="1" smtClean="0"/>
              <a:t>eRHIC</a:t>
            </a:r>
            <a:r>
              <a:rPr lang="en-US" sz="2400" dirty="0" smtClean="0"/>
              <a:t> operation. </a:t>
            </a:r>
          </a:p>
          <a:p>
            <a:pPr algn="just"/>
            <a:endParaRPr lang="en-US" sz="1100" dirty="0" smtClean="0"/>
          </a:p>
          <a:p>
            <a:pPr algn="just"/>
            <a:r>
              <a:rPr lang="en-US" sz="2400" dirty="0" smtClean="0"/>
              <a:t>We thought it well demonstrated that [this EIC detector] would be a good day-one detector capable of addressing almost all of the physics that can be covered by </a:t>
            </a:r>
            <a:r>
              <a:rPr lang="en-US" sz="2400" dirty="0" err="1" smtClean="0"/>
              <a:t>eRHIC</a:t>
            </a:r>
            <a:r>
              <a:rPr lang="en-US" sz="2400" dirty="0" smtClean="0"/>
              <a:t>. It also appears to be a solid foundation for future upgrades so that it can explore the full physics potentials available as </a:t>
            </a:r>
            <a:r>
              <a:rPr lang="en-US" sz="2400" dirty="0" err="1" smtClean="0"/>
              <a:t>eRHIC</a:t>
            </a:r>
            <a:r>
              <a:rPr lang="en-US" sz="2400" dirty="0" smtClean="0"/>
              <a:t> itself evolves.”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RHIC Probing Region of Strongest Coupling</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6</a:t>
            </a:fld>
            <a:endParaRPr lang="en-US"/>
          </a:p>
        </p:txBody>
      </p:sp>
      <p:sp>
        <p:nvSpPr>
          <p:cNvPr id="5" name="TextBox 4"/>
          <p:cNvSpPr txBox="1"/>
          <p:nvPr/>
        </p:nvSpPr>
        <p:spPr>
          <a:xfrm>
            <a:off x="228600" y="827068"/>
            <a:ext cx="8686800" cy="5878532"/>
          </a:xfrm>
          <a:prstGeom prst="rect">
            <a:avLst/>
          </a:prstGeom>
          <a:noFill/>
        </p:spPr>
        <p:txBody>
          <a:bodyPr wrap="square" rtlCol="0">
            <a:spAutoFit/>
          </a:bodyPr>
          <a:lstStyle/>
          <a:p>
            <a:pPr algn="ctr"/>
            <a:r>
              <a:rPr lang="en-US" sz="2800" dirty="0" smtClean="0"/>
              <a:t>The textbook (or Wiki entry) on the Quark-Gluon Plasma will be incomplete without </a:t>
            </a:r>
          </a:p>
          <a:p>
            <a:pPr algn="ctr"/>
            <a:r>
              <a:rPr lang="en-US" sz="1200" dirty="0" smtClean="0"/>
              <a:t> </a:t>
            </a:r>
          </a:p>
          <a:p>
            <a:pPr algn="ctr"/>
            <a:r>
              <a:rPr lang="en-US" sz="2800" i="1" dirty="0" smtClean="0">
                <a:solidFill>
                  <a:srgbClr val="FF0000"/>
                </a:solidFill>
              </a:rPr>
              <a:t>a fundamental explanation for how the perfect fluid emerges at strong coupling near </a:t>
            </a:r>
            <a:r>
              <a:rPr lang="en-US" sz="2800" i="1" dirty="0" err="1" smtClean="0">
                <a:solidFill>
                  <a:srgbClr val="FF0000"/>
                </a:solidFill>
              </a:rPr>
              <a:t>T</a:t>
            </a:r>
            <a:r>
              <a:rPr lang="en-US" sz="2800" i="1" baseline="-25000" dirty="0" err="1" smtClean="0">
                <a:solidFill>
                  <a:srgbClr val="FF0000"/>
                </a:solidFill>
              </a:rPr>
              <a:t>c</a:t>
            </a:r>
            <a:r>
              <a:rPr lang="en-US" sz="2800" i="1" dirty="0" smtClean="0">
                <a:solidFill>
                  <a:srgbClr val="FF0000"/>
                </a:solidFill>
              </a:rPr>
              <a:t> </a:t>
            </a:r>
          </a:p>
          <a:p>
            <a:pPr algn="ctr"/>
            <a:r>
              <a:rPr lang="en-US" sz="2800" i="1" dirty="0" smtClean="0">
                <a:solidFill>
                  <a:srgbClr val="FF0000"/>
                </a:solidFill>
              </a:rPr>
              <a:t>from an asymptotically free theory of quarks and gluons</a:t>
            </a:r>
          </a:p>
          <a:p>
            <a:pPr algn="ctr"/>
            <a:endParaRPr lang="en-US" sz="2800" dirty="0" smtClean="0"/>
          </a:p>
          <a:p>
            <a:pPr algn="ctr"/>
            <a:r>
              <a:rPr lang="en-US" sz="2800" dirty="0" smtClean="0"/>
              <a:t>Jet observables at RHIC enabled by the </a:t>
            </a:r>
            <a:r>
              <a:rPr lang="en-US" sz="2800" dirty="0" err="1" smtClean="0"/>
              <a:t>sPHENIX</a:t>
            </a:r>
            <a:r>
              <a:rPr lang="en-US" sz="2800" dirty="0" smtClean="0"/>
              <a:t> upgrade</a:t>
            </a:r>
          </a:p>
          <a:p>
            <a:pPr algn="ctr"/>
            <a:r>
              <a:rPr lang="en-US" sz="2800" dirty="0" smtClean="0"/>
              <a:t>are critical to providing this explanation by probing the QGP near 1-2 </a:t>
            </a:r>
            <a:r>
              <a:rPr lang="en-US" sz="2800" dirty="0" err="1" smtClean="0"/>
              <a:t>T</a:t>
            </a:r>
            <a:r>
              <a:rPr lang="en-US" sz="2800" baseline="-25000" dirty="0" err="1" smtClean="0"/>
              <a:t>c</a:t>
            </a:r>
            <a:r>
              <a:rPr lang="en-US" sz="2800" dirty="0" smtClean="0"/>
              <a:t> and over a broad ranges of scales</a:t>
            </a:r>
          </a:p>
          <a:p>
            <a:pPr algn="ctr"/>
            <a:endParaRPr lang="en-US" sz="2800" dirty="0" smtClean="0"/>
          </a:p>
          <a:p>
            <a:pPr algn="ctr"/>
            <a:r>
              <a:rPr lang="en-US" sz="2800" dirty="0" smtClean="0"/>
              <a:t>Measurements of jets only at the LHC will leave these questions with an incomplete answer </a:t>
            </a:r>
          </a:p>
          <a:p>
            <a:pPr algn="ctr"/>
            <a:r>
              <a:rPr lang="en-US" sz="2800" dirty="0" smtClean="0"/>
              <a:t>(particularly right where the coupling </a:t>
            </a:r>
            <a:r>
              <a:rPr lang="en-US" sz="2800" u="sng" dirty="0" smtClean="0"/>
              <a:t>may</a:t>
            </a:r>
            <a:r>
              <a:rPr lang="en-US" sz="2800" dirty="0" smtClean="0"/>
              <a:t> be strongest)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097ED8-C353-4ECF-B1C2-D4A41D5022BE}" type="slidenum">
              <a:rPr lang="en-US" smtClean="0"/>
              <a:pPr/>
              <a:t>7</a:t>
            </a:fld>
            <a:endParaRPr lang="en-US"/>
          </a:p>
        </p:txBody>
      </p:sp>
      <p:sp>
        <p:nvSpPr>
          <p:cNvPr id="5" name="TextBox 4"/>
          <p:cNvSpPr txBox="1"/>
          <p:nvPr/>
        </p:nvSpPr>
        <p:spPr>
          <a:xfrm>
            <a:off x="685800" y="2743200"/>
            <a:ext cx="7766870" cy="707886"/>
          </a:xfrm>
          <a:prstGeom prst="rect">
            <a:avLst/>
          </a:prstGeom>
          <a:noFill/>
        </p:spPr>
        <p:txBody>
          <a:bodyPr wrap="none" rtlCol="0">
            <a:spAutoFit/>
          </a:bodyPr>
          <a:lstStyle/>
          <a:p>
            <a:r>
              <a:rPr lang="en-US" sz="4000" b="1" dirty="0" smtClean="0">
                <a:solidFill>
                  <a:srgbClr val="FF0000"/>
                </a:solidFill>
              </a:rPr>
              <a:t>Getting at the Fundamental Science</a:t>
            </a:r>
            <a:endParaRPr lang="en-US" sz="40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Strongest QGP Coupling Near 1-2 </a:t>
            </a:r>
            <a:r>
              <a:rPr lang="en-US" dirty="0" err="1" smtClean="0"/>
              <a:t>T</a:t>
            </a:r>
            <a:r>
              <a:rPr lang="en-US" baseline="-25000" dirty="0" err="1" smtClean="0"/>
              <a:t>c</a:t>
            </a:r>
            <a:r>
              <a:rPr lang="en-US" dirty="0" smtClean="0"/>
              <a:t>?</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8</a:t>
            </a:fld>
            <a:endParaRPr lang="en-US"/>
          </a:p>
        </p:txBody>
      </p:sp>
      <p:pic>
        <p:nvPicPr>
          <p:cNvPr id="5" name="Picture 4"/>
          <p:cNvPicPr>
            <a:picLocks noChangeAspect="1" noChangeArrowheads="1"/>
          </p:cNvPicPr>
          <p:nvPr/>
        </p:nvPicPr>
        <p:blipFill>
          <a:blip r:embed="rId2" cstate="print"/>
          <a:srcRect/>
          <a:stretch>
            <a:fillRect/>
          </a:stretch>
        </p:blipFill>
        <p:spPr bwMode="auto">
          <a:xfrm>
            <a:off x="152994" y="1367135"/>
            <a:ext cx="4688682" cy="3352800"/>
          </a:xfrm>
          <a:prstGeom prst="rect">
            <a:avLst/>
          </a:prstGeom>
          <a:noFill/>
          <a:ln w="9525">
            <a:noFill/>
            <a:miter lim="800000"/>
            <a:headEnd/>
            <a:tailEnd/>
          </a:ln>
        </p:spPr>
      </p:pic>
      <p:pic>
        <p:nvPicPr>
          <p:cNvPr id="6" name="Picture 5" descr="pt4_fig.png"/>
          <p:cNvPicPr>
            <a:picLocks noChangeAspect="1"/>
          </p:cNvPicPr>
          <p:nvPr/>
        </p:nvPicPr>
        <p:blipFill>
          <a:blip r:embed="rId3" cstate="print">
            <a:clrChange>
              <a:clrFrom>
                <a:srgbClr val="FFFFFF"/>
              </a:clrFrom>
              <a:clrTo>
                <a:srgbClr val="FFFFFF">
                  <a:alpha val="0"/>
                </a:srgbClr>
              </a:clrTo>
            </a:clrChange>
          </a:blip>
          <a:srcRect l="8929" b="9091"/>
          <a:stretch>
            <a:fillRect/>
          </a:stretch>
        </p:blipFill>
        <p:spPr>
          <a:xfrm>
            <a:off x="685800" y="1367135"/>
            <a:ext cx="3886200" cy="2971800"/>
          </a:xfrm>
          <a:prstGeom prst="rect">
            <a:avLst/>
          </a:prstGeom>
        </p:spPr>
      </p:pic>
      <p:pic>
        <p:nvPicPr>
          <p:cNvPr id="7" name="Picture 6" descr="pt4_fig.png"/>
          <p:cNvPicPr>
            <a:picLocks noChangeAspect="1"/>
          </p:cNvPicPr>
          <p:nvPr/>
        </p:nvPicPr>
        <p:blipFill>
          <a:blip r:embed="rId3" cstate="print"/>
          <a:stretch>
            <a:fillRect/>
          </a:stretch>
        </p:blipFill>
        <p:spPr>
          <a:xfrm>
            <a:off x="5029200" y="1379681"/>
            <a:ext cx="3962400" cy="3340254"/>
          </a:xfrm>
          <a:prstGeom prst="rect">
            <a:avLst/>
          </a:prstGeom>
        </p:spPr>
      </p:pic>
      <p:sp>
        <p:nvSpPr>
          <p:cNvPr id="8" name="TextBox 7"/>
          <p:cNvSpPr txBox="1"/>
          <p:nvPr/>
        </p:nvSpPr>
        <p:spPr>
          <a:xfrm>
            <a:off x="5638800" y="1443335"/>
            <a:ext cx="2544286" cy="261610"/>
          </a:xfrm>
          <a:prstGeom prst="rect">
            <a:avLst/>
          </a:prstGeom>
          <a:noFill/>
        </p:spPr>
        <p:txBody>
          <a:bodyPr wrap="none" rtlCol="0">
            <a:spAutoFit/>
          </a:bodyPr>
          <a:lstStyle/>
          <a:p>
            <a:r>
              <a:rPr lang="en-US" sz="1100" dirty="0" smtClean="0"/>
              <a:t>Data from Phys. Rev. D80, 014504 (2009)</a:t>
            </a:r>
          </a:p>
        </p:txBody>
      </p:sp>
      <p:sp>
        <p:nvSpPr>
          <p:cNvPr id="9" name="Rectangle 8"/>
          <p:cNvSpPr/>
          <p:nvPr/>
        </p:nvSpPr>
        <p:spPr>
          <a:xfrm>
            <a:off x="838200" y="1443335"/>
            <a:ext cx="3886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027558" y="905470"/>
            <a:ext cx="2934842" cy="461665"/>
          </a:xfrm>
          <a:prstGeom prst="rect">
            <a:avLst/>
          </a:prstGeom>
          <a:noFill/>
        </p:spPr>
        <p:txBody>
          <a:bodyPr wrap="none" rtlCol="0">
            <a:spAutoFit/>
          </a:bodyPr>
          <a:lstStyle/>
          <a:p>
            <a:r>
              <a:rPr lang="en-US" sz="2400" dirty="0" smtClean="0"/>
              <a:t>Lattice Trace Anomaly</a:t>
            </a:r>
          </a:p>
        </p:txBody>
      </p:sp>
      <p:sp>
        <p:nvSpPr>
          <p:cNvPr id="12" name="TextBox 11"/>
          <p:cNvSpPr txBox="1"/>
          <p:nvPr/>
        </p:nvSpPr>
        <p:spPr>
          <a:xfrm>
            <a:off x="5181600" y="909935"/>
            <a:ext cx="3784562" cy="461665"/>
          </a:xfrm>
          <a:prstGeom prst="rect">
            <a:avLst/>
          </a:prstGeom>
          <a:noFill/>
        </p:spPr>
        <p:txBody>
          <a:bodyPr wrap="none" rtlCol="0">
            <a:spAutoFit/>
          </a:bodyPr>
          <a:lstStyle/>
          <a:p>
            <a:r>
              <a:rPr lang="en-US" sz="2400" b="1" dirty="0" smtClean="0"/>
              <a:t>P/T</a:t>
            </a:r>
            <a:r>
              <a:rPr lang="en-US" sz="2400" b="1" baseline="30000" dirty="0" smtClean="0"/>
              <a:t>4</a:t>
            </a:r>
            <a:r>
              <a:rPr lang="en-US" sz="2400" dirty="0" smtClean="0"/>
              <a:t> deviation from Free Gas</a:t>
            </a:r>
          </a:p>
        </p:txBody>
      </p:sp>
      <p:sp>
        <p:nvSpPr>
          <p:cNvPr id="14" name="TextBox 13"/>
          <p:cNvSpPr txBox="1"/>
          <p:nvPr/>
        </p:nvSpPr>
        <p:spPr>
          <a:xfrm>
            <a:off x="381000" y="4876800"/>
            <a:ext cx="8581388" cy="1261884"/>
          </a:xfrm>
          <a:prstGeom prst="rect">
            <a:avLst/>
          </a:prstGeom>
          <a:noFill/>
        </p:spPr>
        <p:txBody>
          <a:bodyPr wrap="none" rtlCol="0">
            <a:spAutoFit/>
          </a:bodyPr>
          <a:lstStyle/>
          <a:p>
            <a:pPr algn="ctr"/>
            <a:r>
              <a:rPr lang="en-US" sz="3200" dirty="0" smtClean="0"/>
              <a:t>RHIC and LHC give a key lever arm in Temperature.</a:t>
            </a:r>
          </a:p>
          <a:p>
            <a:pPr algn="ctr"/>
            <a:r>
              <a:rPr lang="en-US" sz="1050" dirty="0" smtClean="0"/>
              <a:t> </a:t>
            </a:r>
          </a:p>
          <a:p>
            <a:pPr algn="ctr"/>
            <a:r>
              <a:rPr lang="en-US" sz="3200" dirty="0" smtClean="0"/>
              <a:t>If the QGP properties are not different, </a:t>
            </a:r>
            <a:r>
              <a:rPr lang="en-US" sz="3200" u="sng" dirty="0" smtClean="0"/>
              <a:t>why not</a:t>
            </a:r>
            <a:r>
              <a:rPr lang="en-US" sz="32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Fluidity</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9</a:t>
            </a:fld>
            <a:endParaRPr lang="en-US"/>
          </a:p>
        </p:txBody>
      </p:sp>
      <p:pic>
        <p:nvPicPr>
          <p:cNvPr id="6" name="Picture 3"/>
          <p:cNvPicPr>
            <a:picLocks noChangeAspect="1" noChangeArrowheads="1"/>
          </p:cNvPicPr>
          <p:nvPr/>
        </p:nvPicPr>
        <p:blipFill>
          <a:blip r:embed="rId2" cstate="print"/>
          <a:srcRect/>
          <a:stretch>
            <a:fillRect/>
          </a:stretch>
        </p:blipFill>
        <p:spPr bwMode="auto">
          <a:xfrm>
            <a:off x="304800" y="990600"/>
            <a:ext cx="4038600" cy="3828693"/>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4692201" y="914400"/>
            <a:ext cx="4151210" cy="3933825"/>
          </a:xfrm>
          <a:prstGeom prst="rect">
            <a:avLst/>
          </a:prstGeom>
          <a:noFill/>
          <a:ln w="9525">
            <a:noFill/>
            <a:miter lim="800000"/>
            <a:headEnd/>
            <a:tailEnd/>
          </a:ln>
        </p:spPr>
      </p:pic>
      <p:sp>
        <p:nvSpPr>
          <p:cNvPr id="8" name="TextBox 7"/>
          <p:cNvSpPr txBox="1"/>
          <p:nvPr/>
        </p:nvSpPr>
        <p:spPr>
          <a:xfrm>
            <a:off x="381000" y="4983540"/>
            <a:ext cx="4038600" cy="1569660"/>
          </a:xfrm>
          <a:prstGeom prst="rect">
            <a:avLst/>
          </a:prstGeom>
          <a:noFill/>
        </p:spPr>
        <p:txBody>
          <a:bodyPr wrap="square" rtlCol="0">
            <a:spAutoFit/>
          </a:bodyPr>
          <a:lstStyle/>
          <a:p>
            <a:pPr algn="ctr"/>
            <a:r>
              <a:rPr lang="en-US" sz="2400" dirty="0" smtClean="0"/>
              <a:t>Many systems have minimum shear viscosity to entropy density near phase transformation</a:t>
            </a:r>
            <a:endParaRPr lang="en-US" sz="2400" dirty="0"/>
          </a:p>
        </p:txBody>
      </p:sp>
      <p:sp>
        <p:nvSpPr>
          <p:cNvPr id="9" name="TextBox 8"/>
          <p:cNvSpPr txBox="1"/>
          <p:nvPr/>
        </p:nvSpPr>
        <p:spPr>
          <a:xfrm>
            <a:off x="4953000" y="4953000"/>
            <a:ext cx="4038600" cy="1569660"/>
          </a:xfrm>
          <a:prstGeom prst="rect">
            <a:avLst/>
          </a:prstGeom>
          <a:noFill/>
        </p:spPr>
        <p:txBody>
          <a:bodyPr wrap="square" rtlCol="0">
            <a:spAutoFit/>
          </a:bodyPr>
          <a:lstStyle/>
          <a:p>
            <a:pPr algn="ctr"/>
            <a:r>
              <a:rPr lang="en-US" sz="2400" dirty="0" smtClean="0"/>
              <a:t>Theory for</a:t>
            </a:r>
          </a:p>
          <a:p>
            <a:pPr algn="ctr"/>
            <a:r>
              <a:rPr lang="en-US" sz="2400" dirty="0" smtClean="0"/>
              <a:t> Quark-Gluon Plasma </a:t>
            </a:r>
          </a:p>
          <a:p>
            <a:pPr algn="ctr"/>
            <a:r>
              <a:rPr lang="en-US" sz="2400" dirty="0" smtClean="0"/>
              <a:t>is not yet well constrained </a:t>
            </a:r>
          </a:p>
          <a:p>
            <a:pPr algn="ctr"/>
            <a:r>
              <a:rPr lang="en-US" sz="2400" dirty="0" smtClean="0"/>
              <a:t>on this question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18683</TotalTime>
  <Words>2895</Words>
  <Application>Microsoft Office PowerPoint</Application>
  <PresentationFormat>On-screen Show (4:3)</PresentationFormat>
  <Paragraphs>478</Paragraphs>
  <Slides>54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Equation</vt:lpstr>
      <vt:lpstr>Answering the How and Why of the QGP</vt:lpstr>
      <vt:lpstr>Slide 2</vt:lpstr>
      <vt:lpstr>Slide 3</vt:lpstr>
      <vt:lpstr>Emergent Phenomena</vt:lpstr>
      <vt:lpstr>Probing the QGP across Length Scales</vt:lpstr>
      <vt:lpstr>RHIC Probing Region of Strongest Coupling</vt:lpstr>
      <vt:lpstr>Slide 7</vt:lpstr>
      <vt:lpstr>Strongest QGP Coupling Near 1-2 Tc?</vt:lpstr>
      <vt:lpstr>Perfect Fluidity</vt:lpstr>
      <vt:lpstr>Indications of Stronger Coupling at RHIC</vt:lpstr>
      <vt:lpstr>Super-Strong Coupling near Tc?</vt:lpstr>
      <vt:lpstr>NTC = Near Tc Enhancement</vt:lpstr>
      <vt:lpstr>Critical Knobs to Turn</vt:lpstr>
      <vt:lpstr>At what length scale is the medium probed?</vt:lpstr>
      <vt:lpstr>QGP Constituent Mass Dependence</vt:lpstr>
      <vt:lpstr>Slide 16</vt:lpstr>
      <vt:lpstr>RHIC Jet Discriminating Power</vt:lpstr>
      <vt:lpstr>STAR Jet Program</vt:lpstr>
      <vt:lpstr>Bias Engineering or Jet Geometry Engineering</vt:lpstr>
      <vt:lpstr>Calorimeter Measure Unbiased on FF</vt:lpstr>
      <vt:lpstr>Theory Tools</vt:lpstr>
      <vt:lpstr>Slide 22</vt:lpstr>
      <vt:lpstr>Physics  sPHENIX  Knowledge</vt:lpstr>
      <vt:lpstr>sPHENIX in a Nutshell</vt:lpstr>
      <vt:lpstr>sPHENIX Run Plan</vt:lpstr>
      <vt:lpstr>Fantastic C-AD Performance</vt:lpstr>
      <vt:lpstr>sPHENIX Rates:  Jets, Dijets, g-Jet</vt:lpstr>
      <vt:lpstr>Direct Photon-Jet/h</vt:lpstr>
      <vt:lpstr>Inclusive Jet Spectra</vt:lpstr>
      <vt:lpstr>Dijet Asymmetries</vt:lpstr>
      <vt:lpstr>Tracking &amp; Jets (like a mini-CMS)</vt:lpstr>
      <vt:lpstr>Additional Studies in Progress</vt:lpstr>
      <vt:lpstr>Fragmentation Functions</vt:lpstr>
      <vt:lpstr>Unique Measurement Example</vt:lpstr>
      <vt:lpstr>JEWEL Monte Carlo Investigation</vt:lpstr>
      <vt:lpstr>What is the Medium Made of?</vt:lpstr>
      <vt:lpstr>Recoils Important – Lesson on Medium?</vt:lpstr>
      <vt:lpstr>No one key Observable, Instead a Data Army</vt:lpstr>
      <vt:lpstr>Beauty Tagged Jets</vt:lpstr>
      <vt:lpstr>sPHENIX b-jet Tagging</vt:lpstr>
      <vt:lpstr>Length Scale QQbar Probes</vt:lpstr>
      <vt:lpstr>World Upsilon Look Forward</vt:lpstr>
      <vt:lpstr>Optimizing the Tracking</vt:lpstr>
      <vt:lpstr>Brookhaven Lab Proposed 10 Year Plan</vt:lpstr>
      <vt:lpstr>LHC Physics in the Next Ten Years</vt:lpstr>
      <vt:lpstr>RHIC and LHC Together</vt:lpstr>
      <vt:lpstr>Proton+Nucleus Surprises</vt:lpstr>
      <vt:lpstr>More than 2 Years of Running?</vt:lpstr>
      <vt:lpstr>World Context Summary</vt:lpstr>
      <vt:lpstr>Slide 50</vt:lpstr>
      <vt:lpstr>Slide 51</vt:lpstr>
      <vt:lpstr>Slide 52</vt:lpstr>
      <vt:lpstr>Electron Ion Collider (EIC) Detector Concept</vt:lpstr>
      <vt:lpstr>EIC Concept Review (January 10, 2014)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nagle</dc:creator>
  <cp:lastModifiedBy>nagle</cp:lastModifiedBy>
  <cp:revision>189</cp:revision>
  <dcterms:created xsi:type="dcterms:W3CDTF">2014-05-31T17:20:19Z</dcterms:created>
  <dcterms:modified xsi:type="dcterms:W3CDTF">2014-08-21T15:15:24Z</dcterms:modified>
</cp:coreProperties>
</file>