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559" r:id="rId2"/>
    <p:sldId id="626" r:id="rId3"/>
    <p:sldId id="627" r:id="rId4"/>
    <p:sldId id="628" r:id="rId5"/>
    <p:sldId id="629" r:id="rId6"/>
    <p:sldId id="630" r:id="rId7"/>
    <p:sldId id="616" r:id="rId8"/>
    <p:sldId id="617" r:id="rId9"/>
    <p:sldId id="618" r:id="rId10"/>
    <p:sldId id="619" r:id="rId11"/>
    <p:sldId id="620" r:id="rId12"/>
    <p:sldId id="621" r:id="rId13"/>
    <p:sldId id="625" r:id="rId14"/>
    <p:sldId id="555" r:id="rId15"/>
    <p:sldId id="538" r:id="rId16"/>
    <p:sldId id="571" r:id="rId17"/>
    <p:sldId id="633" r:id="rId18"/>
    <p:sldId id="632" r:id="rId19"/>
    <p:sldId id="635" r:id="rId20"/>
    <p:sldId id="613" r:id="rId21"/>
    <p:sldId id="575" r:id="rId22"/>
    <p:sldId id="577" r:id="rId23"/>
    <p:sldId id="578" r:id="rId24"/>
    <p:sldId id="631" r:id="rId25"/>
    <p:sldId id="5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CC"/>
    <a:srgbClr val="22FE22"/>
    <a:srgbClr val="F51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9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7F5F-8397-4642-8CA8-62A78307AFD5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0CB1-231F-4F88-B3FC-8005E75AC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1207-3D22-40FA-89C2-408CEF8F0141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E13E-175B-46ED-911B-514F7D1D6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26" Type="http://schemas.openxmlformats.org/officeDocument/2006/relationships/image" Target="../media/image65.jpeg"/><Relationship Id="rId3" Type="http://schemas.openxmlformats.org/officeDocument/2006/relationships/image" Target="../media/image42.jpeg"/><Relationship Id="rId21" Type="http://schemas.openxmlformats.org/officeDocument/2006/relationships/image" Target="../media/image60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5" Type="http://schemas.openxmlformats.org/officeDocument/2006/relationships/image" Target="../media/image64.jpeg"/><Relationship Id="rId2" Type="http://schemas.openxmlformats.org/officeDocument/2006/relationships/image" Target="../media/image3.jpeg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24" Type="http://schemas.openxmlformats.org/officeDocument/2006/relationships/image" Target="../media/image63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23" Type="http://schemas.openxmlformats.org/officeDocument/2006/relationships/image" Target="../media/image62.jpeg"/><Relationship Id="rId28" Type="http://schemas.openxmlformats.org/officeDocument/2006/relationships/image" Target="../media/image5.png"/><Relationship Id="rId10" Type="http://schemas.openxmlformats.org/officeDocument/2006/relationships/image" Target="../media/image49.jpeg"/><Relationship Id="rId19" Type="http://schemas.openxmlformats.org/officeDocument/2006/relationships/image" Target="../media/image58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Relationship Id="rId22" Type="http://schemas.openxmlformats.org/officeDocument/2006/relationships/image" Target="../media/image61.jpeg"/><Relationship Id="rId27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encrypted-tbn2.gstatic.com/images?q=tbn:ANd9GcRIEIA3GlabftUm6vjkJVhLnZ4yjRjyuUur5LbruIHA07AwJDu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25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5626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 "</a:t>
            </a:r>
            <a:r>
              <a:rPr lang="en-US" sz="2400" dirty="0" err="1" smtClean="0">
                <a:solidFill>
                  <a:schemeClr val="bg1"/>
                </a:solidFill>
              </a:rPr>
              <a:t>Ab</a:t>
            </a:r>
            <a:r>
              <a:rPr lang="en-US" sz="2400" dirty="0" smtClean="0">
                <a:solidFill>
                  <a:schemeClr val="bg1"/>
                </a:solidFill>
              </a:rPr>
              <a:t> initio approaches in many-body QCD confront heavy-ion experiments"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Heidelberg, Germany on December, 2014.</a:t>
            </a:r>
          </a:p>
        </p:txBody>
      </p:sp>
      <p:pic>
        <p:nvPicPr>
          <p:cNvPr id="56324" name="Picture 4" descr="http://www.uni-heidelberg.de/md/journal/2012/04/news4_iw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224" y="5562600"/>
            <a:ext cx="1848775" cy="12694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76200"/>
            <a:ext cx="90226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Probing the QGP across length scales…</a:t>
            </a:r>
          </a:p>
          <a:p>
            <a:endParaRPr lang="en-US" sz="4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54174" y="914400"/>
            <a:ext cx="4608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Jamie Nagle, University of Colorado</a:t>
            </a:r>
          </a:p>
        </p:txBody>
      </p:sp>
      <p:pic>
        <p:nvPicPr>
          <p:cNvPr id="14" name="Picture 8" descr="http://2.bp.blogspot.com/-AsDLiRVS1Fg/ULq_Zx7XKWI/AAAAAAAAAM0/iaGSiLlnKmU/s1600/magnifying%2Bglas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057399"/>
            <a:ext cx="2514600" cy="251460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6553200" y="2285999"/>
            <a:ext cx="12192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 descr="http://2.bp.blogspot.com/-AsDLiRVS1Fg/ULq_Zx7XKWI/AAAAAAAAAM0/iaGSiLlnKmU/s1600/magnifying%2Bglas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438399"/>
            <a:ext cx="2514600" cy="25146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4648200" y="2666999"/>
            <a:ext cx="12192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8" descr="http://2.bp.blogspot.com/-AsDLiRVS1Fg/ULq_Zx7XKWI/AAAAAAAAAM0/iaGSiLlnKmU/s1600/magnifying%2Bglas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819399"/>
            <a:ext cx="2514600" cy="2514600"/>
          </a:xfrm>
          <a:prstGeom prst="rect">
            <a:avLst/>
          </a:prstGeom>
          <a:noFill/>
        </p:spPr>
      </p:pic>
      <p:sp>
        <p:nvSpPr>
          <p:cNvPr id="21" name="Oval 20"/>
          <p:cNvSpPr/>
          <p:nvPr/>
        </p:nvSpPr>
        <p:spPr>
          <a:xfrm>
            <a:off x="2743200" y="3047999"/>
            <a:ext cx="12192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8" descr="http://2.bp.blogspot.com/-AsDLiRVS1Fg/ULq_Zx7XKWI/AAAAAAAAAM0/iaGSiLlnKmU/s1600/magnifying%2Bglas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124199"/>
            <a:ext cx="2514600" cy="2514600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838200" y="3352799"/>
            <a:ext cx="1219200" cy="1219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792"/>
          <a:stretch>
            <a:fillRect/>
          </a:stretch>
        </p:blipFill>
        <p:spPr bwMode="auto">
          <a:xfrm>
            <a:off x="2743200" y="3124199"/>
            <a:ext cx="990600" cy="89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AutoShape 2" descr="data:image/jpeg;base64,/9j/4AAQSkZJRgABAQAAAQABAAD/2wCEAAkGBwgHBhUIBwgVFRUVFRYZFBcXGRweIRwfHhwXHiAfIh8eHCgnJCAlHhwcLTEhJzUrLjAuGiA0PDMwNygvLjcBCgoKBQUFDgUFDisZExkrKysrKysrKysrKysrKysrKysrKysrKysrKysrKysrKysrKysrKysrKysrKysrKysrK//AABEIAMwAzAMBIgACEQEDEQH/xAAcAAEAAgMBAQEAAAAAAAAAAAAABwgBBQYDBAL/xABAEAACAQIDAwcJBgMJAAAAAAAAAQIDBQQGEQchQRIiMVFhcYEIExQyQlKRobFicoKiwdEjM5IVJDRDk8LT4fD/xAAUAQEAAAAAAAAAAAAAAAAAAAAA/8QAFBEBAAAAAAAAAAAAAAAAAAAAAP/aAAwDAQACEQMRAD8Ag0AAAAAAAAAAAAAAAAAAAAAAAAAAAAAAAAAAAAAAAAAAADbZdy3d8y430SzYKVR+00ubHtlLoSA1J7YXDYjGVlQwlCU5PojBOTfckT1lLYXgMKliMz4t1ZdPmqfNgu+XTLw08SVbTZrbZqHmLVgadKPVCKXx6wKw2jZRnK6RU1anSTWqdZqH5fWXijqMJsDvVSCeKu1GD4pKUv2LCACCY+T7X052ZI/6L/5DzreT9jV/IzDTf3qTX0kyegBW247Dc0YbV4StQqpdUnF/Bo4u95NzHYlyrrZqsIrpnyeVH+qOsfmXGD3rRgUcBbXM2zfK+Y4N4u3qnN/5lLSEvktH4pkMZy2M3uyQlirPL0qktXpFaVEvu+1+H4ARiDMoyhJxnHRrc0zAAAAAAAAAAAAAAAAJs2P7LY4iMMwZloc3dKhRkunqnNdXVHxYGj2a7JMXmOMbnfeVRw2usY6aTqLs19WL97jw6yw1otOAsuBWCtWEjTpx6IxXzfW+1n2JJLRIyAAAAAAAAAAAAAAcLn/ZlZ8303iIJUcTwqxXrdk1xXb09vArbmfLd0yvc3gLvhnGS15L9ma96L4r/wAy5hpM3ZXtmbLQ7ddaWq6YTXrQl70X+nQwKbg3+dMqXHKF5lb7jDdvdKovVnHrXb1rgzQAAAAAAAAAADbZVsWKzLf6Vpwa31JJN+7H2pPsS/biB3WxXIEcx4/+2btSfo1GS5MX0VJrfp2xju169y6yySSS0SPjstrwtltVO24CnyadOKjFfq+1ve+8+0AAAAAAAAAAAAAAAAAAAOdz1lLBZxsUrfi90lzqVTjCXB9z4rqKlXe24uz3OpbrhScalOTjJPs4rrT6U+KaZdciHb7k3+0bWsyYCn/EoLSsl7VP3u+L+TfUBXoAAAAAAAAsB5O+WfRbXUzFiYc6q+RR14Qj6z/FLd+HtIFwmHq4zFQwuHjrKcoxiutyaSXxZc+xWylZrPStuHXNpU4wXgunxYH3AAAAAAAAAAAAAAAAAAAAAB54ijTxNCVCvBOMk1JPinuaPQAU6zxl6plfNFa1T15MZa02+MHvi/h09qZoSdPKRsn8LDX2lDi6NR96cofSfyILAAAAAAO32M2uN02hYdTimqTlVaf2FzfhJxfgWsK9+Tdho1Mx4nESjvhRST+9L/osIAAAAAAAAAAAAAAAAAAAAAAAAByG1m2K65AxVHk6uMPOR74NS/QqWXaueH9LttTDaevTnH4popM1o9GBgAAAABNvkzxXpOOlp7ND61SdiBfJpq6XHGUeunSfwc1/uJ6AAAAAAAAAAAAAAAAAAAAAAAAAFI8bFRxs4rhOX1ZduclCDlJ7ktWUhrz87XlUfFt/FgeYAAAACUfJ6x3o2dpYVvRVaEl4xaaX1LJFOci3dWLN+GuUnpGFWPL+7Lmy/K2XGW9aoAAAAAAAAAAAAAAAAAAAAAAAADUZuxsbdlfE4yb3QoVH+V/qUzLNbfLwrbkZ4SEtJYipGmtPdXOk+7RJfiRWUAAAAAAFtdleYY5jyVRxLnrOmvNVfvQSXzWj8SpRJ2wjNcbJmV2rF1NKWK5MVr0KovV/q108UBZUAAAAAAAAAAAAAAAAAAAAAANFnbMVDK2W6t1rvfFaU1703uivj8kwII2/Zgjdc2q20J6wwseS+rly0cvglFeBGB64rEVcXiZYnETcpzk5Sk+ltvVvxbPIAAAAAAGYylCSlB6Nb00YAFqdkudoZvsHIxM/7zRSjWXvdU12Pj2p9h3RTPKuYcdle9QulunpKL50dd048Yvsf7PgWxyhme3Zss0blbKm57pwfrQlxi/34reBuwAAAAAAAAAAAAAAAAABhtJatlYts+d1mm++hYCprh8O2ovhOfQ593BdmvWdptr2kLD05ZasNfnvdiKkX6q4wT63xfDoIGAAAAAAAAAAAAb/ACbmy55Quyx9sqbtyqU2+bOPU+3qfSjQAC4OS85WrONu9KtlXSS085Sl60H2riuprcdEUotV0x1nx0cda8VKnUi9VKL08H1p8U9z4k85F214C4qOCzTBUKnQqq/ly7+MX8V2oCXgedCtSxNFVsPUUotaqUXqn3NHoAAAAAAAAAANFmjN1kythfPXjGqL9mC3zl3RW/x6AN42ktWyFtqm1yGHU7LlWtrPfGrXXRHrjB8X9rhwOL2gbWLrmmMsFgE8Ph30xT5019uS4fZW7vI6AzKUpycpvVve2zAAAAAAAAAAAAAAAAAAG+yznC/ZXq8qz3CUY66um98H3xe7xW/tJWy/t8hoqeYbS+2pRaf5JafXwILAFtLTtMyhdUvMXmEW/Zqawf5jpsNcMFi/8LjKc/uyT+jKSmU2nqmBeIxKUYR5U5JLrZSSOLxMVpHETX4n+5+KlarV/mVW+9tgXIx+Z7DbocrG3ihBdtSP01ONvm2rKltTjgp1MRLqpx0j4ylpu7VqVlAEn5l22ZiusXRtVOOFg+MedPT7zW7wRGuJxFfF13XxVaU5yespSbbb623vZ5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 l="75833" t="23665" r="7500" b="34264"/>
          <a:stretch>
            <a:fillRect/>
          </a:stretch>
        </p:blipFill>
        <p:spPr bwMode="auto">
          <a:xfrm rot="1537230">
            <a:off x="6773399" y="2616883"/>
            <a:ext cx="753336" cy="60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736"/>
          <a:stretch>
            <a:fillRect/>
          </a:stretch>
        </p:blipFill>
        <p:spPr bwMode="auto">
          <a:xfrm>
            <a:off x="859767" y="3428999"/>
            <a:ext cx="892833" cy="90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2895599"/>
            <a:ext cx="83011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s://encrypted-tbn2.gstatic.com/images?q=tbn:ANd9GcQ1f1JHFmD_rbWu-9L_ex6-F-Cxce_6mLLjcBZXJmDrGbhUb-W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0375" y="2514600"/>
            <a:ext cx="733425" cy="8382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295400" y="487680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91900" y="4648200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8800" y="4267200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x2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6477000" y="1600200"/>
            <a:ext cx="2667000" cy="685800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Search your feelings…   </a:t>
            </a:r>
          </a:p>
          <a:p>
            <a:pPr algn="ctr"/>
            <a:r>
              <a:rPr lang="en-US" sz="2000" dirty="0" smtClean="0"/>
              <a:t>You know it to be true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354155" y="4114800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r>
              <a:rPr lang="en-US" sz="2800" dirty="0" smtClean="0"/>
              <a:t>1/10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0"/>
            <a:ext cx="89154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271588" y="4652963"/>
            <a:ext cx="4772025" cy="528637"/>
          </a:xfrm>
          <a:custGeom>
            <a:avLst/>
            <a:gdLst>
              <a:gd name="connsiteX0" fmla="*/ 0 w 4772025"/>
              <a:gd name="connsiteY0" fmla="*/ 528637 h 528637"/>
              <a:gd name="connsiteX1" fmla="*/ 1385887 w 4772025"/>
              <a:gd name="connsiteY1" fmla="*/ 442912 h 528637"/>
              <a:gd name="connsiteX2" fmla="*/ 3028950 w 4772025"/>
              <a:gd name="connsiteY2" fmla="*/ 242887 h 528637"/>
              <a:gd name="connsiteX3" fmla="*/ 4772025 w 4772025"/>
              <a:gd name="connsiteY3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2025" h="528637">
                <a:moveTo>
                  <a:pt x="0" y="528637"/>
                </a:moveTo>
                <a:cubicBezTo>
                  <a:pt x="440531" y="509587"/>
                  <a:pt x="881062" y="490537"/>
                  <a:pt x="1385887" y="442912"/>
                </a:cubicBezTo>
                <a:cubicBezTo>
                  <a:pt x="1890712" y="395287"/>
                  <a:pt x="3028950" y="242887"/>
                  <a:pt x="3028950" y="242887"/>
                </a:cubicBezTo>
                <a:lnTo>
                  <a:pt x="4772025" y="0"/>
                </a:lnTo>
              </a:path>
            </a:pathLst>
          </a:cu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30036" y="2944091"/>
            <a:ext cx="4724400" cy="2244436"/>
          </a:xfrm>
          <a:custGeom>
            <a:avLst/>
            <a:gdLst>
              <a:gd name="connsiteX0" fmla="*/ 0 w 4724400"/>
              <a:gd name="connsiteY0" fmla="*/ 2244436 h 2244436"/>
              <a:gd name="connsiteX1" fmla="*/ 1025237 w 4724400"/>
              <a:gd name="connsiteY1" fmla="*/ 1537854 h 2244436"/>
              <a:gd name="connsiteX2" fmla="*/ 2036619 w 4724400"/>
              <a:gd name="connsiteY2" fmla="*/ 858982 h 2244436"/>
              <a:gd name="connsiteX3" fmla="*/ 3380509 w 4724400"/>
              <a:gd name="connsiteY3" fmla="*/ 318654 h 2244436"/>
              <a:gd name="connsiteX4" fmla="*/ 4724400 w 4724400"/>
              <a:gd name="connsiteY4" fmla="*/ 0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2244436">
                <a:moveTo>
                  <a:pt x="0" y="2244436"/>
                </a:moveTo>
                <a:lnTo>
                  <a:pt x="1025237" y="1537854"/>
                </a:lnTo>
                <a:cubicBezTo>
                  <a:pt x="1364673" y="1306945"/>
                  <a:pt x="1644074" y="1062182"/>
                  <a:pt x="2036619" y="858982"/>
                </a:cubicBezTo>
                <a:cubicBezTo>
                  <a:pt x="2429164" y="655782"/>
                  <a:pt x="2932546" y="461818"/>
                  <a:pt x="3380509" y="318654"/>
                </a:cubicBezTo>
                <a:cubicBezTo>
                  <a:pt x="3828472" y="175490"/>
                  <a:pt x="4276436" y="87745"/>
                  <a:pt x="4724400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96589" y="5943600"/>
            <a:ext cx="933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r>
              <a:rPr lang="en-US" sz="2800" dirty="0" smtClean="0">
                <a:solidFill>
                  <a:schemeClr val="bg1"/>
                </a:solidFill>
              </a:rPr>
              <a:t> IC + Hydro (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/s=1/4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) + </a:t>
            </a:r>
            <a:r>
              <a:rPr lang="en-US" sz="2800" dirty="0" err="1" smtClean="0">
                <a:solidFill>
                  <a:schemeClr val="bg1"/>
                </a:solidFill>
              </a:rPr>
              <a:t>Hadronic</a:t>
            </a:r>
            <a:r>
              <a:rPr lang="en-US" sz="2800" dirty="0" smtClean="0">
                <a:solidFill>
                  <a:schemeClr val="bg1"/>
                </a:solidFill>
              </a:rPr>
              <a:t> Cascade (PRL 2014)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Dashed Lines – adding pre-flow (</a:t>
            </a:r>
            <a:r>
              <a:rPr lang="en-US" sz="2800" dirty="0" err="1" smtClean="0">
                <a:solidFill>
                  <a:schemeClr val="bg1"/>
                </a:solidFill>
              </a:rPr>
              <a:t>Romatschke’s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AdS</a:t>
            </a:r>
            <a:r>
              <a:rPr lang="en-US" sz="2800" dirty="0" smtClean="0">
                <a:solidFill>
                  <a:schemeClr val="bg1"/>
                </a:solidFill>
              </a:rPr>
              <a:t>/CFT calc.)</a:t>
            </a:r>
          </a:p>
        </p:txBody>
      </p:sp>
      <p:sp>
        <p:nvSpPr>
          <p:cNvPr id="10" name="Freeform 9"/>
          <p:cNvSpPr/>
          <p:nvPr/>
        </p:nvSpPr>
        <p:spPr>
          <a:xfrm>
            <a:off x="1413164" y="2528455"/>
            <a:ext cx="4530436" cy="2632363"/>
          </a:xfrm>
          <a:custGeom>
            <a:avLst/>
            <a:gdLst>
              <a:gd name="connsiteX0" fmla="*/ 4530436 w 4530436"/>
              <a:gd name="connsiteY0" fmla="*/ 0 h 2632363"/>
              <a:gd name="connsiteX1" fmla="*/ 3020291 w 4530436"/>
              <a:gd name="connsiteY1" fmla="*/ 429490 h 2632363"/>
              <a:gd name="connsiteX2" fmla="*/ 1814945 w 4530436"/>
              <a:gd name="connsiteY2" fmla="*/ 1039090 h 2632363"/>
              <a:gd name="connsiteX3" fmla="*/ 803563 w 4530436"/>
              <a:gd name="connsiteY3" fmla="*/ 1939636 h 2632363"/>
              <a:gd name="connsiteX4" fmla="*/ 0 w 4530436"/>
              <a:gd name="connsiteY4" fmla="*/ 2632363 h 263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436" h="2632363">
                <a:moveTo>
                  <a:pt x="4530436" y="0"/>
                </a:moveTo>
                <a:cubicBezTo>
                  <a:pt x="4001654" y="128154"/>
                  <a:pt x="3472873" y="256308"/>
                  <a:pt x="3020291" y="429490"/>
                </a:cubicBezTo>
                <a:cubicBezTo>
                  <a:pt x="2567709" y="602672"/>
                  <a:pt x="2184400" y="787399"/>
                  <a:pt x="1814945" y="1039090"/>
                </a:cubicBezTo>
                <a:cubicBezTo>
                  <a:pt x="1445490" y="1290781"/>
                  <a:pt x="1106054" y="1674091"/>
                  <a:pt x="803563" y="1939636"/>
                </a:cubicBezTo>
                <a:cubicBezTo>
                  <a:pt x="501072" y="2205182"/>
                  <a:pt x="250536" y="2418772"/>
                  <a:pt x="0" y="2632363"/>
                </a:cubicBezTo>
              </a:path>
            </a:pathLst>
          </a:cu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71600" y="4260273"/>
            <a:ext cx="4572000" cy="902854"/>
          </a:xfrm>
          <a:custGeom>
            <a:avLst/>
            <a:gdLst>
              <a:gd name="connsiteX0" fmla="*/ 4572000 w 4572000"/>
              <a:gd name="connsiteY0" fmla="*/ 0 h 902854"/>
              <a:gd name="connsiteX1" fmla="*/ 3006436 w 4572000"/>
              <a:gd name="connsiteY1" fmla="*/ 332509 h 902854"/>
              <a:gd name="connsiteX2" fmla="*/ 2119745 w 4572000"/>
              <a:gd name="connsiteY2" fmla="*/ 554182 h 902854"/>
              <a:gd name="connsiteX3" fmla="*/ 942109 w 4572000"/>
              <a:gd name="connsiteY3" fmla="*/ 845127 h 902854"/>
              <a:gd name="connsiteX4" fmla="*/ 0 w 4572000"/>
              <a:gd name="connsiteY4" fmla="*/ 900545 h 90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902854">
                <a:moveTo>
                  <a:pt x="4572000" y="0"/>
                </a:moveTo>
                <a:lnTo>
                  <a:pt x="3006436" y="332509"/>
                </a:lnTo>
                <a:cubicBezTo>
                  <a:pt x="2597727" y="424873"/>
                  <a:pt x="2119745" y="554182"/>
                  <a:pt x="2119745" y="554182"/>
                </a:cubicBezTo>
                <a:cubicBezTo>
                  <a:pt x="1775691" y="639618"/>
                  <a:pt x="1295400" y="787400"/>
                  <a:pt x="942109" y="845127"/>
                </a:cubicBezTo>
                <a:cubicBezTo>
                  <a:pt x="588818" y="902854"/>
                  <a:pt x="294409" y="901699"/>
                  <a:pt x="0" y="900545"/>
                </a:cubicBezTo>
              </a:path>
            </a:pathLst>
          </a:custGeom>
          <a:ln w="762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allAtOnce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89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2819400"/>
            <a:ext cx="9067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IP </a:t>
            </a:r>
            <a:r>
              <a:rPr lang="en-US" sz="2800" dirty="0" err="1" smtClean="0">
                <a:solidFill>
                  <a:schemeClr val="bg1"/>
                </a:solidFill>
              </a:rPr>
              <a:t>Glasma</a:t>
            </a:r>
            <a:r>
              <a:rPr lang="en-US" sz="2800" dirty="0" smtClean="0">
                <a:solidFill>
                  <a:schemeClr val="bg1"/>
                </a:solidFill>
              </a:rPr>
              <a:t> gives very different eccentricity from </a:t>
            </a:r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r>
              <a:rPr lang="en-US" sz="2800" dirty="0" smtClean="0">
                <a:solidFill>
                  <a:schemeClr val="bg1"/>
                </a:solidFill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</a:rPr>
              <a:t>pA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Schenke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Venugopalan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However, in </a:t>
            </a:r>
            <a:r>
              <a:rPr lang="en-US" sz="2800" dirty="0" err="1" smtClean="0">
                <a:solidFill>
                  <a:srgbClr val="FFFF00"/>
                </a:solidFill>
              </a:rPr>
              <a:t>d+Au</a:t>
            </a:r>
            <a:r>
              <a:rPr lang="en-US" sz="2800" dirty="0" smtClean="0">
                <a:solidFill>
                  <a:srgbClr val="FFFF00"/>
                </a:solidFill>
              </a:rPr>
              <a:t> and </a:t>
            </a:r>
            <a:r>
              <a:rPr lang="en-US" sz="2800" baseline="300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He+Au,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the eccentricity is driven by the 2 and 3 hot stops,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not their individual geometry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Note though that the </a:t>
            </a:r>
            <a:r>
              <a:rPr lang="en-US" sz="2800" dirty="0" err="1" smtClean="0">
                <a:solidFill>
                  <a:schemeClr val="bg1"/>
                </a:solidFill>
              </a:rPr>
              <a:t>IPGlasma</a:t>
            </a:r>
            <a:r>
              <a:rPr lang="en-US" sz="2800" dirty="0" smtClean="0">
                <a:solidFill>
                  <a:schemeClr val="bg1"/>
                </a:solidFill>
              </a:rPr>
              <a:t> has a smaller hot spots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with higher energy density that result in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more rapid radial 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0"/>
            <a:ext cx="89154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1316182" y="1767752"/>
            <a:ext cx="5818909" cy="3415146"/>
          </a:xfrm>
          <a:custGeom>
            <a:avLst/>
            <a:gdLst>
              <a:gd name="connsiteX0" fmla="*/ 5818909 w 5818909"/>
              <a:gd name="connsiteY0" fmla="*/ 62346 h 3415146"/>
              <a:gd name="connsiteX1" fmla="*/ 4710545 w 5818909"/>
              <a:gd name="connsiteY1" fmla="*/ 62346 h 3415146"/>
              <a:gd name="connsiteX2" fmla="*/ 3463636 w 5818909"/>
              <a:gd name="connsiteY2" fmla="*/ 436419 h 3415146"/>
              <a:gd name="connsiteX3" fmla="*/ 2493818 w 5818909"/>
              <a:gd name="connsiteY3" fmla="*/ 852055 h 3415146"/>
              <a:gd name="connsiteX4" fmla="*/ 1620982 w 5818909"/>
              <a:gd name="connsiteY4" fmla="*/ 1572492 h 3415146"/>
              <a:gd name="connsiteX5" fmla="*/ 872836 w 5818909"/>
              <a:gd name="connsiteY5" fmla="*/ 2306783 h 3415146"/>
              <a:gd name="connsiteX6" fmla="*/ 387927 w 5818909"/>
              <a:gd name="connsiteY6" fmla="*/ 3041074 h 3415146"/>
              <a:gd name="connsiteX7" fmla="*/ 0 w 5818909"/>
              <a:gd name="connsiteY7" fmla="*/ 3415146 h 3415146"/>
              <a:gd name="connsiteX8" fmla="*/ 0 w 5818909"/>
              <a:gd name="connsiteY8" fmla="*/ 3415146 h 341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8909" h="3415146">
                <a:moveTo>
                  <a:pt x="5818909" y="62346"/>
                </a:moveTo>
                <a:cubicBezTo>
                  <a:pt x="5461000" y="31173"/>
                  <a:pt x="5103091" y="0"/>
                  <a:pt x="4710545" y="62346"/>
                </a:cubicBezTo>
                <a:cubicBezTo>
                  <a:pt x="4317999" y="124692"/>
                  <a:pt x="3833090" y="304801"/>
                  <a:pt x="3463636" y="436419"/>
                </a:cubicBezTo>
                <a:cubicBezTo>
                  <a:pt x="3094182" y="568037"/>
                  <a:pt x="2800927" y="662710"/>
                  <a:pt x="2493818" y="852055"/>
                </a:cubicBezTo>
                <a:cubicBezTo>
                  <a:pt x="2186709" y="1041400"/>
                  <a:pt x="1891146" y="1330037"/>
                  <a:pt x="1620982" y="1572492"/>
                </a:cubicBezTo>
                <a:cubicBezTo>
                  <a:pt x="1350818" y="1814947"/>
                  <a:pt x="1078345" y="2062019"/>
                  <a:pt x="872836" y="2306783"/>
                </a:cubicBezTo>
                <a:cubicBezTo>
                  <a:pt x="667327" y="2551547"/>
                  <a:pt x="533400" y="2856347"/>
                  <a:pt x="387927" y="3041074"/>
                </a:cubicBezTo>
                <a:cubicBezTo>
                  <a:pt x="242454" y="3225801"/>
                  <a:pt x="0" y="3415146"/>
                  <a:pt x="0" y="3415146"/>
                </a:cubicBezTo>
                <a:lnTo>
                  <a:pt x="0" y="3415146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316182" y="3880571"/>
            <a:ext cx="5818909" cy="1341582"/>
          </a:xfrm>
          <a:custGeom>
            <a:avLst/>
            <a:gdLst>
              <a:gd name="connsiteX0" fmla="*/ 5818909 w 5818909"/>
              <a:gd name="connsiteY0" fmla="*/ 0 h 1341582"/>
              <a:gd name="connsiteX1" fmla="*/ 4585854 w 5818909"/>
              <a:gd name="connsiteY1" fmla="*/ 110836 h 1341582"/>
              <a:gd name="connsiteX2" fmla="*/ 2549236 w 5818909"/>
              <a:gd name="connsiteY2" fmla="*/ 581891 h 1341582"/>
              <a:gd name="connsiteX3" fmla="*/ 471054 w 5818909"/>
              <a:gd name="connsiteY3" fmla="*/ 1219200 h 1341582"/>
              <a:gd name="connsiteX4" fmla="*/ 0 w 5818909"/>
              <a:gd name="connsiteY4" fmla="*/ 1316182 h 134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909" h="1341582">
                <a:moveTo>
                  <a:pt x="5818909" y="0"/>
                </a:moveTo>
                <a:cubicBezTo>
                  <a:pt x="5474854" y="6927"/>
                  <a:pt x="5130800" y="13854"/>
                  <a:pt x="4585854" y="110836"/>
                </a:cubicBezTo>
                <a:cubicBezTo>
                  <a:pt x="4040909" y="207818"/>
                  <a:pt x="3235036" y="397164"/>
                  <a:pt x="2549236" y="581891"/>
                </a:cubicBezTo>
                <a:cubicBezTo>
                  <a:pt x="1863436" y="766618"/>
                  <a:pt x="895927" y="1096818"/>
                  <a:pt x="471054" y="1219200"/>
                </a:cubicBezTo>
                <a:cubicBezTo>
                  <a:pt x="46181" y="1341582"/>
                  <a:pt x="23090" y="1328882"/>
                  <a:pt x="0" y="1316182"/>
                </a:cubicBezTo>
              </a:path>
            </a:pathLst>
          </a:custGeom>
          <a:ln w="762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5980093"/>
            <a:ext cx="8944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IP </a:t>
            </a:r>
            <a:r>
              <a:rPr lang="en-US" sz="2800" dirty="0" err="1" smtClean="0">
                <a:solidFill>
                  <a:schemeClr val="bg1"/>
                </a:solidFill>
              </a:rPr>
              <a:t>Glasma</a:t>
            </a:r>
            <a:r>
              <a:rPr lang="en-US" sz="2800" dirty="0" smtClean="0">
                <a:solidFill>
                  <a:schemeClr val="bg1"/>
                </a:solidFill>
              </a:rPr>
              <a:t> + MUSIC (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/s =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1.5 x 1/4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Much larger initial radial expansion, but also no late cascade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ovie_charmflo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195" y="2133600"/>
            <a:ext cx="15189205" cy="4724401"/>
          </a:xfrm>
          <a:prstGeom prst="rect">
            <a:avLst/>
          </a:prstGeom>
        </p:spPr>
      </p:pic>
      <p:pic>
        <p:nvPicPr>
          <p:cNvPr id="5" name="Picture 4" descr="an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4663"/>
            <a:ext cx="4953000" cy="47133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76200"/>
            <a:ext cx="84499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Need to look for all the usual signals in p(d/He)+A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with theory tools understand new ones…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d/</a:t>
            </a:r>
            <a:r>
              <a:rPr lang="en-US" sz="3200" dirty="0" err="1" smtClean="0">
                <a:solidFill>
                  <a:schemeClr val="bg1"/>
                </a:solidFill>
              </a:rPr>
              <a:t>He+Pb</a:t>
            </a:r>
            <a:r>
              <a:rPr lang="en-US" sz="3200" dirty="0" smtClean="0">
                <a:solidFill>
                  <a:schemeClr val="bg1"/>
                </a:solidFill>
              </a:rPr>
              <a:t> Workshop for LHC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03" r="36887"/>
          <a:stretch>
            <a:fillRect/>
          </a:stretch>
        </p:blipFill>
        <p:spPr bwMode="auto">
          <a:xfrm>
            <a:off x="621494" y="4249603"/>
            <a:ext cx="4953953" cy="19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Brace 18"/>
          <p:cNvSpPr/>
          <p:nvPr/>
        </p:nvSpPr>
        <p:spPr>
          <a:xfrm rot="5400000">
            <a:off x="2820389" y="5317556"/>
            <a:ext cx="197793" cy="1112603"/>
          </a:xfrm>
          <a:prstGeom prst="rightBrace">
            <a:avLst>
              <a:gd name="adj1" fmla="val 81620"/>
              <a:gd name="adj2" fmla="val 50000"/>
            </a:avLst>
          </a:prstGeom>
          <a:noFill/>
          <a:ln w="381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75" y="0"/>
            <a:ext cx="7849325" cy="618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17478" y="4970812"/>
            <a:ext cx="6574756" cy="439827"/>
          </a:xfrm>
          <a:prstGeom prst="rect">
            <a:avLst/>
          </a:prstGeom>
          <a:gradFill flip="none" rotWithShape="0">
            <a:gsLst>
              <a:gs pos="0">
                <a:srgbClr val="000000">
                  <a:alpha val="67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160000" scaled="0"/>
            <a:tileRect/>
          </a:gradFill>
          <a:ln w="25400" cap="flat">
            <a:solidFill>
              <a:srgbClr val="557E8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928" y="5607723"/>
            <a:ext cx="320837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tx1"/>
                </a:solidFill>
                <a:sym typeface="Wingdings" pitchFamily="2" charset="2"/>
              </a:rPr>
              <a:t>Most Perfect Fluid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130" name="AutoShape 2" descr="data:image/jpeg;base64,/9j/4AAQSkZJRgABAQAAAQABAAD/2wCEAAkGBxASEBISEBMWEBAQEA8QDw8REBAPEA8VFBQWFxQUExMYHDQgGBolGxUUITEhJSkrLy46Fx8zODMuNygtLi0BCgoKDg0OGhAQGiwkHB0sLCwsLCwsLCwsLCwsLCwsLCwsLCwsLCwsLCwsLCwsLCw3LCwsLCwsLCwsLCwsLCwsLP/AABEIAMIBAwMBIgACEQEDEQH/xAAcAAEAAgIDAQAAAAAAAAAAAAAABQYEBwECAwj/xAA/EAACAgECAwUFBQUGBwEAAAAAAQIDBAUREiExBhNBcYEHFCJRYSMyQpGhQ1JicoIkU5KisdEWMzREY8HwFf/EABcBAQEBAQAAAAAAAAAAAAAAAAABAgP/xAAcEQEBAQEAAwEBAAAAAAAAAAAAARECITFREkH/2gAMAwEAAhEDEQA/AN4gAAAAAAAAAAAAAAAAAAAAAAAAAAAAAAAAAAAAAAAAAAAAAAAAAAAAAMXUdRox4OzIthTWus7JxhH82Qf/ABf3nLDxMnLXTvVWsajzVl7jxL6xTCbFmBW45WsT6Y2JQv48u6+Xqo0pfqz2S1ZdXhy+UeHJr/zbv/QGp4EIs/Phv3uHCxLp7rlRnN/03Rgl/iZ6U9osdyULHLGsk1GMMmEsdzk/w1yl8Nj5P7jYNS4ACgAAAAAAAAAAAAAAAAAAAAAAAAAAAAAAcNgGyrWdobcuU6tLSlGDcLNQsW+NXJcnGpftpL6fD9TBtss1iyVdcpVaRXJwtthJws1KcXtKFclzjQmtnJc5dFy63LExa6q411QjXXXFRhXBKMYJdEkugZ9oPS+x+PXNXXuWdlLn7zlNWSj9KofdqX0ikWIALJgAAodL6Yzi4TipwktpQklKMl8mnyaO4AgnollHxYFndJf9na5TxJdOUPxUclsuD4Vu24SMrS9YjbJ1TjKjJgt549m3Fw77cdclysr5r4o/PZ7PkSZg6vpVeRBKe8Zwlx031tRux57bKdctuT5tNPdNNppptMmM4EJpGqWK14mXssqMHOuyKcasytPZ21J9JJtKUN3wtrqpJubCgAAAAAAAAAAAAAAAAAAAAAAAAAAFM7WZVmXk16XjycFOCv1K6LalTjbtRqjJdJ2NNfRJvxLLquoQoqstsfDXVXOyb+UYRcpP8kQXs7wJrGll3rbK1Gx5d6fWEZL7GryhXwr8yJfiy4eLXVXCqqKrrrjGEIRW0YxS2SSPYAqgAAAAAAAAAAjde0pZFSSl3d1clbjXpbyotjvwyXzXNqUfxKUk+TOvZ7VHkVNzj3d9U5U5VO+/dWw24kn4xacZRfjGcX4koVvU/wCy59OQuVOY4YeUvBWc/dbfo+Juv695D90IsgACgAAAAAAAAAAAAAAAAAAAADg6WTO7MPJnyJRUvaDJ214+GuufmY+PPZ7fZJu2704Kmv6i8xikklySSSXy2KLkfaazp8X0qp1G/b+JKmuL9FZJf1MvZYk9gACgAAAAAAAAAAER2u055GFkVRfDN1ylVPxhZD4q5r6qST9CXOJLdNfNbBKj+z2pe84mPkbcLvpqslH9yUopyj6PdehIlX9nU37pZW/2GZm1rk1spXSsgufgo2R/QtAIAAKAAAAAAAAAAAAAAAAAADrIjsyRIyI3OIKziy21nFf7+FqMF5qzFl/oXo19lWd3nYFu3L3mePN7c4xvpsS5+CdkKl+RsEsSAACgAAAAAAAAAAAGHrOfDHx7r58oUU2Wy267Qi5cl4vkBAez2W9eY1zT1C/b0rqT/VMtZTPZJdCemxshJTVuRlWyklKK4rLZTcdpLf4eLh/pezLmEnoAAUAAAAAAAAAAAAAAAAAAHWRG53QkpGBlrkQU/tBiyspsVa3tjwXUeH2tMlZVz8PjhFfmXXR9QhkY9N9b3hdVC2D+koprdeHUruTHZnXshldzdZiS5V2OeTiPw+J7307/ADjOXGly5WJL7rERcAAVQAAAAAAAAAADWXt+1zuNMWPF/a51sa0k9pd3W1Oxr58+CP8AWbMnJJNt7JJttvZJLq2z5f7b65fq+rSsxN3XjcNeH8nwT+Gez5bzse/Pw4U+gG6vZhbXj6fRiNOE6FwT33+Oyf2ljgurjxWOO/5eBdovdbro+h8/1+0fIhvDV6d5qUqKchQ4Iwf2kbrEo/ealKuT4W9+COyW+5uTR9SruqVuFdDLp8OCUVYvo1yW/Tk1F/NlROgwY6pX0l8LX3lL4XH6uMufg/y5bnlk9oMOuyFVl9cLLE3CMppb7bePRdV1+ZDUmDhM5CgAAAAAAAAAAAAAAAOsjFviZbPKyJKIDMqIjPxONLaXBZXNW02pbuqyO/DJLxWzaa8VKS8SzZNW5FX1bGaJXs7rPvEGpx7vIq2jkU778LfScH+KuXWMvNPaSlFSxRcjHlxRtql3V9e/d27cS2f3q7I7/HW9lvHddE000mrDouvRtaqtj3OTw7uri4oWJdZUT2XeR9FJbrdLdb6l1EyACqAAAAAAOJSSTbeyXNt8kik9qO2M+KWLp0Vfk9Jz3cacdP8AFbNL4fol8T8F4oluIP2z9ob+7jp+HFyeTvDJtgm+CLaSqbX3VL4m2/CEl4vardkuzscPglF73pScrHzjxSW26j9PD1+ZbNI7OqpSlOTuvtalffJbStkuiS/DBdFFdPPdmZPS/kY6t/hL9YuJi484QjlVRtUa5xblFWxcrGu8k4vpvwrb5L5EDl+zqVNnvOiZUsS3blXxylVP+Hi5vb6SUkWJ0yieU7mt+FuLf3tm0pLxT81y36ok6sa9qfZ7Q8uu7udYp+LuqIRyK+FRguOyffxS5PfaqW0Xz9322+JpVyu7E1PLy7J5E8a669PF4pNqNUI8MISTfxvbh35/g+pK+1PtGlRLFUftsqcLb5bfAqa3tTGHrH/LL941SdZ0z1Nbf0/Xdb0jbf8AtmGn1jvbWl/L96Hpy8zZPZP2p6fmJRnJY1r23jZJd22/lPw9dj530PthmY3KM+8r/u7PiXo+qLJDK0nUOct8DLf7SHwxlL6/hf6M1kvpz88vp6Mk1uuafNNc0zk+ddP1TW9J51y97xFz2jvZDb5uvrD0/M2N2R9rmBl7Rufutz8Jvet+UvD1/MzZjc6jYgOtdiklKLUotbqSaaa+aaOxGgAAAAAAAAAADrJHYAYtsDByMclpI8LKyCvXUbGHlY0Zx4Zx4lumt904yXSUWucZLwktmvAsV1BgX4piwYeFqWVTy4veql0jbLgvivlG1LazlskpJPxc2StHajGa+1k8aXLdZEe6im/BW/8ALk/5ZMi7KWjzaZf0i313Rkt4yUk+jTTT9Q7Y/Nfmihy0qhty7mtTfJzjXGM39HNLc8JaFQ+sZP6O6/b8uIv6h5XrM1XHqTlbbCEVzblJJLzZXcrt9jtbYcLM6T5J48eKrf63NqteskyJxOzeJCXFDGpjP9/ua+P/ABNbkzVjsumVBZNeoZj/ALVb7tTv/wBNjSbskvlO/ZcP9C4ufKZLabpNdUFCqCrgt3wxXi+rb6tvxb5slKcYzascE5YVeKcyxSVjScuojSu5GF9CFz8H5F3sx9zAysHcYjVOv6DRkra+HE47qM18M4+Ul/o+Rr7WewV1e8seXfR/ce0bF/6l+nkb4z9I38CCytNlEnmI+d7qZQk4zi4SXWMk4teaZ5m8NW0em9cN1amvBtbSj5SXNFF1jsFNbyxZca691PZT8oy6P12LOjULoXavLxWu7m5Q/u57yj6eKLNHUdK1B/bx9yyn+2r2jFv5vwfrsyh5WNZXJwsi4SXWMk0/PyPE6TpLzK2tg361pPx4tnvmJ12h8cdv4qfDzj+ZsLsl7YsLJ2hk/wBlt6Nvd1N+fWPruvqfP2jdpMvFf2NjUf7uXxQfp4ehZXrunZ/LNq92v8Mmrlu/nJ7c/Vepcl9M+Y+o6L4Tip1yU4SW8ZRalFr6NHofNGnLVtN+206/3vH6uMHxpr+Kp9fNbvyNgdk/bXi3NV50fdbejsSlKpv+JdYfqZvNizptc42PHDy67YKyqcbK5LeM4SU4vyaPcjYAAAAAAAAcNHIA8pVnjOkyzjYgjLMUx5YRMuB1dZMEL7kcrBJnugqhgi4YZkV4pnKBzwlHjCk9YxO2xyMDYAFHGx0nA9ABg3YyZG5Onp+BPtHlOoiKXm6Pv4EDl6XKPgbItxyPycFPwJiY1Vqml12x4bq1OPhxLmvJ9U/IpOsdhOssaX17qx/pGf8Av+ZvHN0dPfkV/M0iS6Izlg+fszDtqlw2wcJfKS23+qfivIxzd2fp0ZxcbYKcf3ZLdenyZStX7Dx5yxpcP/jm24+kuq9d/M1Ol1VdK1nIxpcVFkofOO+8X5xfIs3/ABDg5i4dQp7q3bZZVPJ/Tdf77oqedp9tMuG2Dg/Ddcn5SXJ+hjG50l5lbC03H1LAff6Vk+8Ub8TjVJSbXXayl8penP6I2D2T9t9E2qtRrePZ0d0E5V7/AMUPvR9NzQuBn3Uy46Zyrl84vbfzXRljj2jxslKGoUpy6LKpSjav5l4/r5GvFZyx9XafqFN9asosjbXLpOuSkv08TJPlfTaczDbydJy++rjznCMuGxJc9rKnykv/ALY+keyOo2ZOBi5FyUbL8eq2aXJbyinuvNbP1M2Y1z1qXABGgAAAAAAAAAAAAAAAAAAAAAAAAAAdZRPGdRkHGwEfbjmBkYKfgTsoHjOoiKhm6On4FeztFa6GyLMcwr8JPwJhjUufp26cZwUovrGSTT9Cnar2LhLeVD7uXXglvKHkn1X6m9MzR0/Ar2d2f+SJliPn3UNMupe1sHHwUusX5SXIxDeuToj2cZR4ovk01un5ojF7JYZO7rk8aT6fDx17/wAu+69H6GpV1rnsVolubnU4tTlHvpbWzi2uCpc7JN/y79er2XifYePTGEIwguGEIxhCK6RjFbJL0RSvZn7O6dKhObl3+VcuGd3DwqMN91XBb8lvs389l8kXkoAAKAAAAAAAAAAAAAAAAAAAAcE0cnG4OCDsDgIo5ABQONjkAdHA85VHuCYMKeOeE8FPwJPYbARH/wCTF+BmY2JGHRGXsAY5QOEclAAAAAAAAAAAAAAAAAAAAAAOACAACAcgFAAFAAAAAAAAAAAAAAAAH//Z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676175" y="259158"/>
            <a:ext cx="2514600" cy="2514600"/>
            <a:chOff x="7010400" y="1905000"/>
            <a:chExt cx="2514600" cy="2514600"/>
          </a:xfrm>
        </p:grpSpPr>
        <p:grpSp>
          <p:nvGrpSpPr>
            <p:cNvPr id="30" name="Group 29"/>
            <p:cNvGrpSpPr/>
            <p:nvPr/>
          </p:nvGrpSpPr>
          <p:grpSpPr>
            <a:xfrm>
              <a:off x="7010400" y="1905000"/>
              <a:ext cx="2514600" cy="2514600"/>
              <a:chOff x="7010400" y="1905000"/>
              <a:chExt cx="2514600" cy="2514600"/>
            </a:xfrm>
          </p:grpSpPr>
          <p:pic>
            <p:nvPicPr>
              <p:cNvPr id="48136" name="Picture 8" descr="http://2.bp.blogspot.com/-AsDLiRVS1Fg/ULq_Zx7XKWI/AAAAAAAAAM0/iaGSiLlnKmU/s1600/magnifying%2Bglas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10400" y="1905000"/>
                <a:ext cx="2514600" cy="2514600"/>
              </a:xfrm>
              <a:prstGeom prst="rect">
                <a:avLst/>
              </a:prstGeom>
              <a:noFill/>
            </p:spPr>
          </p:pic>
          <p:sp>
            <p:nvSpPr>
              <p:cNvPr id="25" name="Oval 24"/>
              <p:cNvSpPr/>
              <p:nvPr/>
            </p:nvSpPr>
            <p:spPr>
              <a:xfrm>
                <a:off x="7239000" y="21336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5736"/>
              <a:stretch>
                <a:fillRect/>
              </a:stretch>
            </p:blipFill>
            <p:spPr bwMode="auto">
              <a:xfrm>
                <a:off x="7315200" y="2286000"/>
                <a:ext cx="892833" cy="90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" name="TextBox 36"/>
            <p:cNvSpPr txBox="1"/>
            <p:nvPr/>
          </p:nvSpPr>
          <p:spPr>
            <a:xfrm rot="749638">
              <a:off x="7615398" y="2528287"/>
              <a:ext cx="914401" cy="76200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669852"/>
                </a:avLst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Bare Color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Charges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18775" y="2697558"/>
            <a:ext cx="2514600" cy="2514600"/>
            <a:chOff x="8610600" y="0"/>
            <a:chExt cx="2514600" cy="2514600"/>
          </a:xfrm>
        </p:grpSpPr>
        <p:grpSp>
          <p:nvGrpSpPr>
            <p:cNvPr id="35" name="Group 34"/>
            <p:cNvGrpSpPr/>
            <p:nvPr/>
          </p:nvGrpSpPr>
          <p:grpSpPr>
            <a:xfrm>
              <a:off x="8610600" y="0"/>
              <a:ext cx="2514600" cy="2514600"/>
              <a:chOff x="8610600" y="0"/>
              <a:chExt cx="2514600" cy="2514600"/>
            </a:xfrm>
          </p:grpSpPr>
          <p:pic>
            <p:nvPicPr>
              <p:cNvPr id="27" name="Picture 8" descr="http://2.bp.blogspot.com/-AsDLiRVS1Fg/ULq_Zx7XKWI/AAAAAAAAAM0/iaGSiLlnKmU/s1600/magnifying%2Bglas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610600" y="0"/>
                <a:ext cx="2514600" cy="2514600"/>
              </a:xfrm>
              <a:prstGeom prst="rect">
                <a:avLst/>
              </a:prstGeom>
              <a:noFill/>
            </p:spPr>
          </p:pic>
          <p:sp>
            <p:nvSpPr>
              <p:cNvPr id="28" name="Oval 27"/>
              <p:cNvSpPr/>
              <p:nvPr/>
            </p:nvSpPr>
            <p:spPr>
              <a:xfrm>
                <a:off x="8839200" y="22860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792"/>
              <a:stretch>
                <a:fillRect/>
              </a:stretch>
            </p:blipFill>
            <p:spPr bwMode="auto">
              <a:xfrm>
                <a:off x="8839200" y="405235"/>
                <a:ext cx="990600" cy="890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TextBox 38"/>
            <p:cNvSpPr txBox="1"/>
            <p:nvPr/>
          </p:nvSpPr>
          <p:spPr>
            <a:xfrm rot="749638">
              <a:off x="9195892" y="783040"/>
              <a:ext cx="963016" cy="58514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669852"/>
                </a:avLst>
              </a:prstTxWarp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</a:rPr>
                <a:t>Thermal Mass</a:t>
              </a:r>
            </a:p>
            <a:p>
              <a:r>
                <a:rPr lang="en-US" sz="1600" dirty="0" smtClean="0">
                  <a:solidFill>
                    <a:schemeClr val="tx2"/>
                  </a:solidFill>
                </a:rPr>
                <a:t> Gluons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61375" y="3459558"/>
            <a:ext cx="2514600" cy="2514600"/>
            <a:chOff x="2133600" y="-2133600"/>
            <a:chExt cx="2514600" cy="2514600"/>
          </a:xfrm>
        </p:grpSpPr>
        <p:pic>
          <p:nvPicPr>
            <p:cNvPr id="32" name="Picture 8" descr="http://2.bp.blogspot.com/-AsDLiRVS1Fg/ULq_Zx7XKWI/AAAAAAAAAM0/iaGSiLlnKmU/s1600/magnifying%2Bglas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-2133600"/>
              <a:ext cx="2514600" cy="2514600"/>
            </a:xfrm>
            <a:prstGeom prst="rect">
              <a:avLst/>
            </a:prstGeom>
            <a:noFill/>
          </p:spPr>
        </p:pic>
        <p:sp>
          <p:nvSpPr>
            <p:cNvPr id="33" name="Oval 32"/>
            <p:cNvSpPr/>
            <p:nvPr/>
          </p:nvSpPr>
          <p:spPr>
            <a:xfrm>
              <a:off x="2362200" y="-19050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749638">
              <a:off x="2414618" y="-1220589"/>
              <a:ext cx="963016" cy="59000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669852"/>
                </a:avLst>
              </a:prstTxWarp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Color </a:t>
              </a: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Magnetic</a:t>
              </a:r>
            </a:p>
            <a:p>
              <a:pPr algn="ctr"/>
              <a:r>
                <a:rPr lang="en-US" sz="1600" dirty="0" smtClean="0">
                  <a:solidFill>
                    <a:schemeClr val="tx2"/>
                  </a:solidFill>
                </a:rPr>
                <a:t> Monopoles?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04619" y="6334780"/>
            <a:ext cx="6343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Key part of RHIC and LHC future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Deeper Connections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t="5264"/>
          <a:stretch>
            <a:fillRect/>
          </a:stretch>
        </p:blipFill>
        <p:spPr bwMode="auto">
          <a:xfrm>
            <a:off x="685800" y="1941830"/>
            <a:ext cx="7467600" cy="491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467600" cy="506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800"/>
            <a:ext cx="8715375" cy="9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Probes at RHIC and LHC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856595"/>
            <a:ext cx="304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BaBar</a:t>
            </a:r>
            <a:r>
              <a:rPr lang="en-US" sz="2400" dirty="0" smtClean="0">
                <a:solidFill>
                  <a:schemeClr val="bg1"/>
                </a:solidFill>
              </a:rPr>
              <a:t> Magnet 1.5 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Coverage |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| &lt; 1.1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All silicon tracking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Heavy flavor tagging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Electromagnetic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Calorimeter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Two longitudinal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Segment </a:t>
            </a:r>
            <a:r>
              <a:rPr lang="en-US" sz="2400" dirty="0" err="1" smtClean="0">
                <a:solidFill>
                  <a:schemeClr val="bg1"/>
                </a:solidFill>
              </a:rPr>
              <a:t>Hadronic</a:t>
            </a:r>
            <a:r>
              <a:rPr lang="en-US" sz="2400" dirty="0" smtClean="0">
                <a:solidFill>
                  <a:schemeClr val="bg1"/>
                </a:solidFill>
              </a:rPr>
              <a:t> Calorimeter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2225" y="5329535"/>
            <a:ext cx="6786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High data acquisition rate capability ~ 15 kHz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6200" y="5955268"/>
            <a:ext cx="93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http://www.phenix.bnl.gov/phenix/WWW/publish/documents/sPHENIX_proposal_19112014.pdf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710" r="13253"/>
          <a:stretch>
            <a:fillRect/>
          </a:stretch>
        </p:blipFill>
        <p:spPr bwMode="auto">
          <a:xfrm>
            <a:off x="152400" y="914400"/>
            <a:ext cx="5410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PHENIX_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1524000" cy="46321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962400" y="1066800"/>
            <a:ext cx="2362200" cy="1524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3276600" y="2285998"/>
            <a:ext cx="3048000" cy="99060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038600" y="3276598"/>
            <a:ext cx="2514600" cy="45720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114800" y="3810000"/>
            <a:ext cx="2286003" cy="45719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343402" y="4038602"/>
            <a:ext cx="2057399" cy="22859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0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71765" y="6324600"/>
            <a:ext cx="344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G. Roland – QCD Town Meeting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62295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6248400"/>
            <a:ext cx="852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</a:rPr>
              <a:t> + RHIC Luminosity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0.6 trillion </a:t>
            </a:r>
            <a:r>
              <a:rPr lang="en-US" sz="2800" dirty="0" err="1" smtClean="0">
                <a:solidFill>
                  <a:schemeClr val="bg1"/>
                </a:solidFill>
                <a:sym typeface="Wingdings" pitchFamily="2" charset="2"/>
              </a:rPr>
              <a:t>Au+Au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collisions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34" r="54114"/>
          <a:stretch>
            <a:fillRect/>
          </a:stretch>
        </p:blipFill>
        <p:spPr bwMode="auto">
          <a:xfrm>
            <a:off x="152400" y="9906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177225"/>
            <a:ext cx="700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Flat or not flat – what is the physics?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5052" r="4056"/>
          <a:stretch>
            <a:fillRect/>
          </a:stretch>
        </p:blipFill>
        <p:spPr bwMode="auto">
          <a:xfrm>
            <a:off x="4343400" y="9906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257800"/>
            <a:ext cx="8588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Precision at LHC and doubling the </a:t>
            </a:r>
            <a:r>
              <a:rPr lang="en-US" sz="3200" dirty="0" err="1" smtClean="0">
                <a:solidFill>
                  <a:schemeClr val="bg1"/>
                </a:solidFill>
              </a:rPr>
              <a:t>p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 range at RHIC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47" t="69091" r="64077" b="28182"/>
          <a:stretch>
            <a:fillRect/>
          </a:stretch>
        </p:blipFill>
        <p:spPr bwMode="auto">
          <a:xfrm>
            <a:off x="5105400" y="3200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23" t="61818" r="34951" b="20909"/>
          <a:stretch>
            <a:fillRect/>
          </a:stretch>
        </p:blipFill>
        <p:spPr bwMode="auto">
          <a:xfrm>
            <a:off x="6477000" y="25908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PHENIX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581400"/>
            <a:ext cx="1002816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12954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600" y="34290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41148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43434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7338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3200" y="12954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8800" y="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71600" y="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1295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30480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2438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3200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19812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914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7620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981200"/>
            <a:ext cx="2286000" cy="2286000"/>
          </a:xfrm>
          <a:prstGeom prst="ellipse">
            <a:avLst/>
          </a:prstGeom>
          <a:solidFill>
            <a:srgbClr val="FF0000">
              <a:alpha val="6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533400" y="28956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45720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53200" y="49530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72400" y="35052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01000" y="7620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Proton + Nucleus Collision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Projectile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rgbClr val="00B050"/>
                </a:solidFill>
              </a:rPr>
              <a:t>Target</a:t>
            </a:r>
            <a:r>
              <a:rPr lang="en-US" sz="3200" b="1" dirty="0" smtClean="0">
                <a:solidFill>
                  <a:schemeClr val="bg1"/>
                </a:solidFill>
              </a:rPr>
              <a:t> Participants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781800" cy="642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0"/>
            <a:ext cx="3913047" cy="604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495800"/>
            <a:ext cx="532731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rot="16691954">
            <a:off x="7066553" y="851420"/>
            <a:ext cx="1390181" cy="2285009"/>
          </a:xfrm>
          <a:prstGeom prst="triangle">
            <a:avLst>
              <a:gd name="adj" fmla="val 5261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6691954">
            <a:off x="7380290" y="832809"/>
            <a:ext cx="760722" cy="2284789"/>
          </a:xfrm>
          <a:prstGeom prst="triangle">
            <a:avLst>
              <a:gd name="adj" fmla="val 52619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Enhanced Sensitivity at RHIC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938149">
            <a:off x="5308597" y="444608"/>
            <a:ext cx="384095" cy="2284789"/>
          </a:xfrm>
          <a:prstGeom prst="triangle">
            <a:avLst>
              <a:gd name="adj" fmla="val 5261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85800"/>
            <a:ext cx="17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Trigger Jet R=0.2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16691954">
            <a:off x="7519258" y="810814"/>
            <a:ext cx="384095" cy="2284789"/>
          </a:xfrm>
          <a:prstGeom prst="triangle">
            <a:avLst>
              <a:gd name="adj" fmla="val 5261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6630" y="838200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Away Side Jet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R=0.2, 0.4, 0.7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819400"/>
            <a:ext cx="533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Look for jet energy shifted to larger radius or underneath and equilibrated.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JEWEL predicts huge effect at RHIC.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Good purity even for large R jets!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83373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en-US" sz="2400" baseline="-25000" dirty="0" smtClean="0">
                <a:solidFill>
                  <a:schemeClr val="bg1"/>
                </a:solidFill>
              </a:rPr>
              <a:t>AA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95793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en-US" sz="2400" baseline="-25000" dirty="0" smtClean="0">
                <a:solidFill>
                  <a:schemeClr val="bg1"/>
                </a:solidFill>
              </a:rPr>
              <a:t>AA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pic>
        <p:nvPicPr>
          <p:cNvPr id="19" name="Picture 18" descr="sPHENIX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648200"/>
            <a:ext cx="1002818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67400" y="6260068"/>
            <a:ext cx="90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fakejets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1097" y="5498068"/>
            <a:ext cx="10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Reco</a:t>
            </a:r>
            <a:r>
              <a:rPr lang="en-US" dirty="0" smtClean="0">
                <a:solidFill>
                  <a:schemeClr val="bg1"/>
                </a:solidFill>
              </a:rPr>
              <a:t>. jets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066800" y="1905000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107" name="Picture 3" descr="http://www.quantumdiaries.org/wp-content/uploads/2010/12/partonshower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77" r="29473" b="48768"/>
          <a:stretch>
            <a:fillRect/>
          </a:stretch>
        </p:blipFill>
        <p:spPr bwMode="auto">
          <a:xfrm rot="11775925">
            <a:off x="3541355" y="1088878"/>
            <a:ext cx="2994960" cy="816871"/>
          </a:xfrm>
          <a:prstGeom prst="rect">
            <a:avLst/>
          </a:prstGeom>
          <a:noFill/>
        </p:spPr>
      </p:pic>
      <p:pic>
        <p:nvPicPr>
          <p:cNvPr id="24" name="Picture 3" descr="http://www.quantumdiaries.org/wp-content/uploads/2010/12/partonshower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77" r="29473" b="48768"/>
          <a:stretch>
            <a:fillRect/>
          </a:stretch>
        </p:blipFill>
        <p:spPr bwMode="auto">
          <a:xfrm rot="1035410">
            <a:off x="6613927" y="1501478"/>
            <a:ext cx="2994960" cy="104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2438400"/>
            <a:ext cx="51720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Beauty Tagged Jets at RHIC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807184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Variety of proven techniques: soft lepton tagging, track counting, secondary vertex reconstruction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090" y="6010870"/>
            <a:ext cx="859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Key tests of mass dependence of </a:t>
            </a:r>
            <a:r>
              <a:rPr lang="en-US" sz="2400" dirty="0" err="1" smtClean="0">
                <a:solidFill>
                  <a:schemeClr val="bg1"/>
                </a:solidFill>
              </a:rPr>
              <a:t>radiative</a:t>
            </a:r>
            <a:r>
              <a:rPr lang="en-US" sz="2400" dirty="0" smtClean="0">
                <a:solidFill>
                  <a:schemeClr val="bg1"/>
                </a:solidFill>
              </a:rPr>
              <a:t> energy loss</a:t>
            </a:r>
          </a:p>
          <a:p>
            <a:pPr algn="ctr"/>
            <a:endParaRPr lang="en-US" sz="6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Again, crucial to have overlapping energy ranges with RHIC and LHC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62525" y="55626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sPHENIX_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2325" y="3352800"/>
            <a:ext cx="762000" cy="231605"/>
          </a:xfrm>
          <a:prstGeom prst="rect">
            <a:avLst/>
          </a:prstGeom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3810000" cy="309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Upsilon Probes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81200" y="762000"/>
            <a:ext cx="5181600" cy="2981325"/>
            <a:chOff x="4572000" y="1828800"/>
            <a:chExt cx="5181600" cy="2981325"/>
          </a:xfrm>
        </p:grpSpPr>
        <p:sp>
          <p:nvSpPr>
            <p:cNvPr id="10" name="Rectangle 9"/>
            <p:cNvSpPr/>
            <p:nvPr/>
          </p:nvSpPr>
          <p:spPr>
            <a:xfrm>
              <a:off x="4572000" y="1828800"/>
              <a:ext cx="5181600" cy="29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905000"/>
              <a:ext cx="5143500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715000" y="19050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419065" y="1776092"/>
            <a:ext cx="2428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Inverse Length [1/fm]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1" y="39624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Precision measurement at LHC (and more to come).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Needs precision RHIC </a:t>
            </a:r>
            <a:r>
              <a:rPr lang="en-US" sz="2800" dirty="0" err="1" smtClean="0">
                <a:solidFill>
                  <a:schemeClr val="bg1"/>
                </a:solidFill>
              </a:rPr>
              <a:t>p+p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p+A</a:t>
            </a:r>
            <a:r>
              <a:rPr lang="en-US" sz="2800" dirty="0" smtClean="0">
                <a:solidFill>
                  <a:schemeClr val="bg1"/>
                </a:solidFill>
              </a:rPr>
              <a:t>, A+A to map out temperature and coupling dependence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91200" y="3893004"/>
            <a:ext cx="3352800" cy="2964995"/>
            <a:chOff x="5791200" y="3893004"/>
            <a:chExt cx="3352800" cy="2964995"/>
          </a:xfrm>
        </p:grpSpPr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3893004"/>
              <a:ext cx="3352800" cy="296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sPHENIX_fron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00" y="4038600"/>
              <a:ext cx="762000" cy="2316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694" y="0"/>
            <a:ext cx="624550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905000"/>
            <a:ext cx="9144000" cy="495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1"/>
            <a:ext cx="4191000" cy="42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514600"/>
            <a:ext cx="4648201" cy="423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1981200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 Dependence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8049" y="1981200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p+A</a:t>
            </a:r>
            <a:r>
              <a:rPr lang="en-US" sz="2800" dirty="0" smtClean="0">
                <a:solidFill>
                  <a:schemeClr val="bg1"/>
                </a:solidFill>
              </a:rPr>
              <a:t> Dependence</a:t>
            </a:r>
          </a:p>
        </p:txBody>
      </p:sp>
      <p:pic>
        <p:nvPicPr>
          <p:cNvPr id="12" name="Picture 11" descr="sPHENIX_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81000"/>
            <a:ext cx="762000" cy="231605"/>
          </a:xfrm>
          <a:prstGeom prst="rect">
            <a:avLst/>
          </a:prstGeom>
        </p:spPr>
      </p:pic>
      <p:pic>
        <p:nvPicPr>
          <p:cNvPr id="13" name="Picture 12" descr="sPHENIX_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819400"/>
            <a:ext cx="762000" cy="231605"/>
          </a:xfrm>
          <a:prstGeom prst="rect">
            <a:avLst/>
          </a:prstGeom>
        </p:spPr>
      </p:pic>
      <p:pic>
        <p:nvPicPr>
          <p:cNvPr id="14" name="Picture 13" descr="sPHENIX_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2895600"/>
            <a:ext cx="762000" cy="231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85361"/>
            <a:ext cx="4876800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‘How’ and ‘why’ questions on the QGP will be left with incomplete answers without </a:t>
            </a:r>
            <a:r>
              <a:rPr lang="en-US" sz="2800" dirty="0" err="1" smtClean="0">
                <a:solidFill>
                  <a:schemeClr val="bg1"/>
                </a:solidFill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</a:rPr>
              <a:t> in conjunction with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ongoing RHIC and LHC program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5800" y="2971800"/>
            <a:ext cx="6705600" cy="5638800"/>
            <a:chOff x="0" y="3657600"/>
            <a:chExt cx="2514600" cy="2514600"/>
          </a:xfrm>
        </p:grpSpPr>
        <p:pic>
          <p:nvPicPr>
            <p:cNvPr id="5" name="Picture 8" descr="http://2.bp.blogspot.com/-AsDLiRVS1Fg/ULq_Zx7XKWI/AAAAAAAAAM0/iaGSiLlnKmU/s1600/magnifying%2Bglas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657600"/>
              <a:ext cx="2514600" cy="2514600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228600" y="3886200"/>
              <a:ext cx="1219200" cy="1219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35331" y="4138613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635331" y="4114800"/>
            <a:ext cx="2213269" cy="13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886200" y="838200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p+Au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p+Al</a:t>
            </a:r>
            <a:r>
              <a:rPr lang="en-US" sz="2800" dirty="0" smtClean="0">
                <a:solidFill>
                  <a:schemeClr val="bg1"/>
                </a:solidFill>
              </a:rPr>
              <a:t> at RHIC this spring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Bringing the full picture into view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Full connection of RHIC and LHC small system data needed</a:t>
            </a:r>
          </a:p>
        </p:txBody>
      </p:sp>
      <p:grpSp>
        <p:nvGrpSpPr>
          <p:cNvPr id="35" name="Group 34"/>
          <p:cNvGrpSpPr/>
          <p:nvPr/>
        </p:nvGrpSpPr>
        <p:grpSpPr>
          <a:xfrm rot="10131489">
            <a:off x="-1509636" y="-833540"/>
            <a:ext cx="5229071" cy="4602016"/>
            <a:chOff x="0" y="3657600"/>
            <a:chExt cx="2514600" cy="2514600"/>
          </a:xfrm>
        </p:grpSpPr>
        <p:pic>
          <p:nvPicPr>
            <p:cNvPr id="36" name="Picture 8" descr="http://2.bp.blogspot.com/-AsDLiRVS1Fg/ULq_Zx7XKWI/AAAAAAAAAM0/iaGSiLlnKmU/s1600/magnifying%2Bglas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657600"/>
              <a:ext cx="2514600" cy="2514600"/>
            </a:xfrm>
            <a:prstGeom prst="rect">
              <a:avLst/>
            </a:prstGeom>
            <a:noFill/>
          </p:spPr>
        </p:pic>
        <p:sp>
          <p:nvSpPr>
            <p:cNvPr id="37" name="Oval 36"/>
            <p:cNvSpPr/>
            <p:nvPr/>
          </p:nvSpPr>
          <p:spPr>
            <a:xfrm>
              <a:off x="228600" y="3886200"/>
              <a:ext cx="12192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8" cstate="print"/>
          <a:srcRect l="10834" t="31553" r="80833" b="42152"/>
          <a:stretch>
            <a:fillRect/>
          </a:stretch>
        </p:blipFill>
        <p:spPr bwMode="auto">
          <a:xfrm>
            <a:off x="1524000" y="1371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 descr="https://encrypted-tbn2.gstatic.com/images?q=tbn:ANd9GcQ1f1JHFmD_rbWu-9L_ex6-F-Cxce_6mLLjcBZXJmDrGbhUb-Wf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552575" y="1371600"/>
            <a:ext cx="1143000" cy="130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12954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600" y="34290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41148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43434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7338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3200" y="12954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8800" y="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71600" y="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1295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30480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2438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3200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19812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4600" y="9144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762000"/>
            <a:ext cx="2286000" cy="22860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981200"/>
            <a:ext cx="2286000" cy="2286000"/>
          </a:xfrm>
          <a:prstGeom prst="ellipse">
            <a:avLst/>
          </a:prstGeom>
          <a:solidFill>
            <a:srgbClr val="FF0000">
              <a:alpha val="6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533400" y="28956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45720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53200" y="49530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72400" y="35052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01000" y="762000"/>
            <a:ext cx="2286000" cy="2286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442587">
            <a:off x="1690832" y="957035"/>
            <a:ext cx="6152835" cy="4270579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8600" y="56283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MC </a:t>
            </a:r>
            <a:r>
              <a:rPr lang="en-US" sz="3200" b="1" dirty="0" err="1" smtClean="0">
                <a:solidFill>
                  <a:schemeClr val="bg1"/>
                </a:solidFill>
              </a:rPr>
              <a:t>Glauber</a:t>
            </a:r>
            <a:r>
              <a:rPr lang="en-US" sz="3200" b="1" dirty="0" smtClean="0">
                <a:solidFill>
                  <a:schemeClr val="bg1"/>
                </a:solidFill>
              </a:rPr>
              <a:t> – initial energy density of participants, large eccentricities from fluctuations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-533400" y="0"/>
            <a:ext cx="10820400" cy="7239000"/>
            <a:chOff x="-533400" y="0"/>
            <a:chExt cx="10820400" cy="7239000"/>
          </a:xfrm>
        </p:grpSpPr>
        <p:sp>
          <p:nvSpPr>
            <p:cNvPr id="12" name="Oval 11"/>
            <p:cNvSpPr/>
            <p:nvPr/>
          </p:nvSpPr>
          <p:spPr>
            <a:xfrm>
              <a:off x="457200" y="12954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34290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28800" y="41148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14800" y="43434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172200" y="37338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553200" y="12954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38800" y="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71600" y="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419600" y="12954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0480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10200" y="24384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72000" y="32004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05000" y="19812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14600" y="9144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81400" y="762000"/>
              <a:ext cx="2286000" cy="2286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352800" y="1981200"/>
              <a:ext cx="2286000" cy="2286000"/>
            </a:xfrm>
            <a:prstGeom prst="ellipse">
              <a:avLst/>
            </a:prstGeom>
            <a:solidFill>
              <a:srgbClr val="FF000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533400" y="28956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45720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553200" y="49530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72400" y="35052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762000"/>
              <a:ext cx="2286000" cy="2286000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442587">
              <a:off x="3336706" y="1953660"/>
              <a:ext cx="2375630" cy="2383127"/>
            </a:xfrm>
            <a:prstGeom prst="ellipse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56283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IP </a:t>
            </a:r>
            <a:r>
              <a:rPr lang="en-US" sz="3200" b="1" dirty="0" err="1" smtClean="0">
                <a:solidFill>
                  <a:schemeClr val="bg1"/>
                </a:solidFill>
              </a:rPr>
              <a:t>Glasma</a:t>
            </a:r>
            <a:r>
              <a:rPr lang="en-US" sz="3200" b="1" dirty="0" smtClean="0">
                <a:solidFill>
                  <a:schemeClr val="bg1"/>
                </a:solidFill>
              </a:rPr>
              <a:t>– initial energy density only in region where nucleons overlap, much smaller eccentricities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76200"/>
            <a:ext cx="726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Initial Geometry + Hydrodynamics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31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IP </a:t>
            </a:r>
            <a:r>
              <a:rPr lang="en-US" sz="2800" dirty="0" err="1" smtClean="0">
                <a:solidFill>
                  <a:schemeClr val="bg1"/>
                </a:solidFill>
              </a:rPr>
              <a:t>Glasma</a:t>
            </a:r>
            <a:r>
              <a:rPr lang="en-US" sz="2800" dirty="0" smtClean="0">
                <a:solidFill>
                  <a:schemeClr val="bg1"/>
                </a:solidFill>
              </a:rPr>
              <a:t> + Hydro – under-predicts </a:t>
            </a:r>
            <a:r>
              <a:rPr lang="en-US" sz="2800" dirty="0" err="1" smtClean="0">
                <a:solidFill>
                  <a:schemeClr val="bg1"/>
                </a:solidFill>
              </a:rPr>
              <a:t>p+Pb</a:t>
            </a:r>
            <a:r>
              <a:rPr lang="en-US" sz="2800" dirty="0" smtClean="0">
                <a:solidFill>
                  <a:schemeClr val="bg1"/>
                </a:solidFill>
              </a:rPr>
              <a:t> v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and v</a:t>
            </a:r>
            <a:r>
              <a:rPr lang="en-US" sz="2800" baseline="-25000" dirty="0" smtClean="0">
                <a:solidFill>
                  <a:schemeClr val="bg1"/>
                </a:solidFill>
              </a:rPr>
              <a:t>3 </a:t>
            </a:r>
            <a:r>
              <a:rPr lang="en-US" sz="2800" dirty="0" smtClean="0">
                <a:solidFill>
                  <a:schemeClr val="bg1"/>
                </a:solidFill>
              </a:rPr>
              <a:t>by x3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One could enhance the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effect by including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fluctuating proton shape,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still smaller initial size</a:t>
            </a:r>
          </a:p>
        </p:txBody>
      </p:sp>
      <p:sp>
        <p:nvSpPr>
          <p:cNvPr id="7" name="Freeform 6"/>
          <p:cNvSpPr/>
          <p:nvPr/>
        </p:nvSpPr>
        <p:spPr>
          <a:xfrm>
            <a:off x="1191491" y="3048000"/>
            <a:ext cx="2660073" cy="69273"/>
          </a:xfrm>
          <a:custGeom>
            <a:avLst/>
            <a:gdLst>
              <a:gd name="connsiteX0" fmla="*/ 0 w 2660073"/>
              <a:gd name="connsiteY0" fmla="*/ 0 h 69273"/>
              <a:gd name="connsiteX1" fmla="*/ 609600 w 2660073"/>
              <a:gd name="connsiteY1" fmla="*/ 41564 h 69273"/>
              <a:gd name="connsiteX2" fmla="*/ 1524000 w 2660073"/>
              <a:gd name="connsiteY2" fmla="*/ 27709 h 69273"/>
              <a:gd name="connsiteX3" fmla="*/ 2660073 w 2660073"/>
              <a:gd name="connsiteY3" fmla="*/ 69273 h 6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0073" h="69273">
                <a:moveTo>
                  <a:pt x="0" y="0"/>
                </a:moveTo>
                <a:lnTo>
                  <a:pt x="609600" y="41564"/>
                </a:lnTo>
                <a:lnTo>
                  <a:pt x="1524000" y="27709"/>
                </a:lnTo>
                <a:lnTo>
                  <a:pt x="2660073" y="69273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88182" y="2770909"/>
            <a:ext cx="2563091" cy="96982"/>
          </a:xfrm>
          <a:custGeom>
            <a:avLst/>
            <a:gdLst>
              <a:gd name="connsiteX0" fmla="*/ 0 w 2563091"/>
              <a:gd name="connsiteY0" fmla="*/ 96982 h 96982"/>
              <a:gd name="connsiteX1" fmla="*/ 554182 w 2563091"/>
              <a:gd name="connsiteY1" fmla="*/ 27709 h 96982"/>
              <a:gd name="connsiteX2" fmla="*/ 1482436 w 2563091"/>
              <a:gd name="connsiteY2" fmla="*/ 0 h 96982"/>
              <a:gd name="connsiteX3" fmla="*/ 2563091 w 2563091"/>
              <a:gd name="connsiteY3" fmla="*/ 0 h 96982"/>
              <a:gd name="connsiteX4" fmla="*/ 2563091 w 2563091"/>
              <a:gd name="connsiteY4" fmla="*/ 0 h 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3091" h="96982">
                <a:moveTo>
                  <a:pt x="0" y="96982"/>
                </a:moveTo>
                <a:lnTo>
                  <a:pt x="554182" y="27709"/>
                </a:lnTo>
                <a:lnTo>
                  <a:pt x="1482436" y="0"/>
                </a:lnTo>
                <a:lnTo>
                  <a:pt x="2563091" y="0"/>
                </a:lnTo>
                <a:lnTo>
                  <a:pt x="2563091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2438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236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2438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7400" y="236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236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4200" y="2286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33800" y="2286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24600" y="2819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2514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39000" y="2209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72400" y="2057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05800" y="1905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52115" y="501396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85008" y="586740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50983" y="614172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49096" y="623316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47397" y="598932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13749" y="501396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14504" y="449580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1361" y="449580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2177" y="501396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49662" y="571500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14693" y="547116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48718" y="577596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84254" y="528828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50417" y="486156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16203" y="4800600"/>
            <a:ext cx="998113" cy="914400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484287">
            <a:off x="5998005" y="5327674"/>
            <a:ext cx="1323305" cy="914400"/>
          </a:xfrm>
          <a:prstGeom prst="ellipse">
            <a:avLst/>
          </a:prstGeom>
          <a:solidFill>
            <a:srgbClr val="FF0000">
              <a:alpha val="6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19600" y="565404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85575" y="632460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13749" y="647700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46076" y="589788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145887" y="4800600"/>
            <a:ext cx="998113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7830801">
            <a:off x="6192945" y="5128351"/>
            <a:ext cx="1037247" cy="1333566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"/>
            <a:ext cx="74676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5486400"/>
            <a:ext cx="90601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Glauber</a:t>
            </a:r>
            <a:r>
              <a:rPr lang="en-US" sz="2800" dirty="0" smtClean="0">
                <a:solidFill>
                  <a:schemeClr val="bg1"/>
                </a:solidFill>
              </a:rPr>
              <a:t> + Hydro (</a:t>
            </a:r>
            <a:r>
              <a:rPr lang="en-US" sz="2800" dirty="0" err="1" smtClean="0">
                <a:solidFill>
                  <a:schemeClr val="bg1"/>
                </a:solidFill>
              </a:rPr>
              <a:t>Bozek</a:t>
            </a:r>
            <a:r>
              <a:rPr lang="en-US" sz="2800" dirty="0" smtClean="0">
                <a:solidFill>
                  <a:schemeClr val="bg1"/>
                </a:solidFill>
              </a:rPr>
              <a:t>) – qualitative description of v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and v</a:t>
            </a:r>
            <a:r>
              <a:rPr lang="en-US" sz="2800" baseline="-250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</a:t>
            </a:r>
            <a:r>
              <a:rPr lang="en-US" sz="2800" dirty="0" smtClean="0">
                <a:solidFill>
                  <a:schemeClr val="bg1"/>
                </a:solidFill>
              </a:rPr>
              <a:t>pre-equilibrium, no </a:t>
            </a:r>
            <a:r>
              <a:rPr lang="en-US" sz="2800" dirty="0" err="1" smtClean="0">
                <a:solidFill>
                  <a:schemeClr val="bg1"/>
                </a:solidFill>
              </a:rPr>
              <a:t>hadronic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cascade</a:t>
            </a:r>
          </a:p>
          <a:p>
            <a:pPr algn="ctr"/>
            <a:r>
              <a:rPr lang="en-US" sz="2800" dirty="0" err="1" smtClean="0">
                <a:solidFill>
                  <a:schemeClr val="accent1"/>
                </a:solidFill>
              </a:rPr>
              <a:t>Romatschke</a:t>
            </a:r>
            <a:r>
              <a:rPr lang="en-US" sz="2800" dirty="0" smtClean="0">
                <a:solidFill>
                  <a:schemeClr val="accent1"/>
                </a:solidFill>
              </a:rPr>
              <a:t> et al. Hydro + Cascade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41418" y="1925782"/>
            <a:ext cx="3616037" cy="2424545"/>
          </a:xfrm>
          <a:custGeom>
            <a:avLst/>
            <a:gdLst>
              <a:gd name="connsiteX0" fmla="*/ 3616037 w 3616037"/>
              <a:gd name="connsiteY0" fmla="*/ 0 h 2424545"/>
              <a:gd name="connsiteX1" fmla="*/ 2618509 w 3616037"/>
              <a:gd name="connsiteY1" fmla="*/ 387927 h 2424545"/>
              <a:gd name="connsiteX2" fmla="*/ 1745673 w 3616037"/>
              <a:gd name="connsiteY2" fmla="*/ 858982 h 2424545"/>
              <a:gd name="connsiteX3" fmla="*/ 914400 w 3616037"/>
              <a:gd name="connsiteY3" fmla="*/ 1496291 h 2424545"/>
              <a:gd name="connsiteX4" fmla="*/ 0 w 3616037"/>
              <a:gd name="connsiteY4" fmla="*/ 2424545 h 24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037" h="2424545">
                <a:moveTo>
                  <a:pt x="3616037" y="0"/>
                </a:moveTo>
                <a:cubicBezTo>
                  <a:pt x="3273136" y="122381"/>
                  <a:pt x="2930236" y="244763"/>
                  <a:pt x="2618509" y="387927"/>
                </a:cubicBezTo>
                <a:cubicBezTo>
                  <a:pt x="2306782" y="531091"/>
                  <a:pt x="2029691" y="674255"/>
                  <a:pt x="1745673" y="858982"/>
                </a:cubicBezTo>
                <a:cubicBezTo>
                  <a:pt x="1461655" y="1043709"/>
                  <a:pt x="1205345" y="1235364"/>
                  <a:pt x="914400" y="1496291"/>
                </a:cubicBezTo>
                <a:cubicBezTo>
                  <a:pt x="623455" y="1757218"/>
                  <a:pt x="311727" y="2090881"/>
                  <a:pt x="0" y="2424545"/>
                </a:cubicBezTo>
              </a:path>
            </a:pathLst>
          </a:cu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24545" y="2826327"/>
            <a:ext cx="3519055" cy="1537855"/>
          </a:xfrm>
          <a:custGeom>
            <a:avLst/>
            <a:gdLst>
              <a:gd name="connsiteX0" fmla="*/ 3519055 w 3519055"/>
              <a:gd name="connsiteY0" fmla="*/ 0 h 1537855"/>
              <a:gd name="connsiteX1" fmla="*/ 2563091 w 3519055"/>
              <a:gd name="connsiteY1" fmla="*/ 429491 h 1537855"/>
              <a:gd name="connsiteX2" fmla="*/ 1607128 w 3519055"/>
              <a:gd name="connsiteY2" fmla="*/ 872837 h 1537855"/>
              <a:gd name="connsiteX3" fmla="*/ 748146 w 3519055"/>
              <a:gd name="connsiteY3" fmla="*/ 1288473 h 1537855"/>
              <a:gd name="connsiteX4" fmla="*/ 332510 w 3519055"/>
              <a:gd name="connsiteY4" fmla="*/ 1482437 h 1537855"/>
              <a:gd name="connsiteX5" fmla="*/ 0 w 3519055"/>
              <a:gd name="connsiteY5" fmla="*/ 1537855 h 153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055" h="1537855">
                <a:moveTo>
                  <a:pt x="3519055" y="0"/>
                </a:moveTo>
                <a:lnTo>
                  <a:pt x="2563091" y="429491"/>
                </a:lnTo>
                <a:lnTo>
                  <a:pt x="1607128" y="872837"/>
                </a:lnTo>
                <a:cubicBezTo>
                  <a:pt x="1304637" y="1016001"/>
                  <a:pt x="960582" y="1186873"/>
                  <a:pt x="748146" y="1288473"/>
                </a:cubicBezTo>
                <a:cubicBezTo>
                  <a:pt x="535710" y="1390073"/>
                  <a:pt x="457201" y="1440873"/>
                  <a:pt x="332510" y="1482437"/>
                </a:cubicBezTo>
                <a:cubicBezTo>
                  <a:pt x="207819" y="1524001"/>
                  <a:pt x="103909" y="1530928"/>
                  <a:pt x="0" y="1537855"/>
                </a:cubicBezTo>
              </a:path>
            </a:pathLst>
          </a:cu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up.colorado.edu/~nagle/HydroMovies/hydro_movie_1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790950" cy="3206682"/>
          </a:xfrm>
          <a:prstGeom prst="rect">
            <a:avLst/>
          </a:prstGeom>
          <a:noFill/>
        </p:spPr>
      </p:pic>
      <p:pic>
        <p:nvPicPr>
          <p:cNvPr id="205825" name="Picture 1" descr="C:\NagleShare\RunningPlot\figure_ppb_scale2.15x63_03272014_cross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379927" cy="3505200"/>
          </a:xfrm>
          <a:prstGeom prst="rect">
            <a:avLst/>
          </a:prstGeom>
          <a:noFill/>
        </p:spPr>
      </p:pic>
      <p:pic>
        <p:nvPicPr>
          <p:cNvPr id="205826" name="Picture 2" descr="C:\NagleShare\RunningPlot\figure_dau_scale63_0326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52800"/>
            <a:ext cx="4267200" cy="3505200"/>
          </a:xfrm>
          <a:prstGeom prst="rect">
            <a:avLst/>
          </a:prstGeom>
          <a:noFill/>
        </p:spPr>
      </p:pic>
      <p:pic>
        <p:nvPicPr>
          <p:cNvPr id="205828" name="Picture 4" descr="http://inspirehep.net/record/1079938/files/phenixg.png"/>
          <p:cNvPicPr>
            <a:picLocks noChangeAspect="1" noChangeArrowheads="1"/>
          </p:cNvPicPr>
          <p:nvPr/>
        </p:nvPicPr>
        <p:blipFill>
          <a:blip r:embed="rId5" cstate="print"/>
          <a:srcRect l="27273" t="20915" r="50505" b="64706"/>
          <a:stretch>
            <a:fillRect/>
          </a:stretch>
        </p:blipFill>
        <p:spPr bwMode="auto">
          <a:xfrm>
            <a:off x="7543800" y="5715000"/>
            <a:ext cx="1066800" cy="533400"/>
          </a:xfrm>
          <a:prstGeom prst="rect">
            <a:avLst/>
          </a:prstGeom>
          <a:noFill/>
        </p:spPr>
      </p:pic>
      <p:pic>
        <p:nvPicPr>
          <p:cNvPr id="203778" name="Picture 2" descr="http://up.colorado.edu/~nagle/HydroMovies/hydro_movie_2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0"/>
            <a:ext cx="3783523" cy="3200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4114800"/>
            <a:ext cx="2024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 Experiment</a:t>
            </a:r>
          </a:p>
          <a:p>
            <a:r>
              <a:rPr lang="en-US" sz="2000" dirty="0" err="1" smtClean="0"/>
              <a:t>p+Pb</a:t>
            </a:r>
            <a:r>
              <a:rPr lang="en-US" sz="2000" dirty="0" smtClean="0"/>
              <a:t> @ LHC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4191000"/>
            <a:ext cx="1576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PHENIX</a:t>
            </a:r>
          </a:p>
          <a:p>
            <a:r>
              <a:rPr lang="en-US" sz="2000" dirty="0" err="1" smtClean="0"/>
              <a:t>d+Au</a:t>
            </a:r>
            <a:r>
              <a:rPr lang="en-US" sz="2000" dirty="0" smtClean="0"/>
              <a:t> @ RHIC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http://up.colorado.edu/~nagle/HydroMovies/hydro_movie_0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314950" cy="4495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67200"/>
            <a:ext cx="919514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-36731"/>
            <a:ext cx="486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Geometry Engineering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6595646"/>
            <a:ext cx="3242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http://arxiv.org/abs/arXiv:1312.4565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68580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Proposal to run “triangular” system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 RHIC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Small systems challenge our picture of required time and size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43584"/>
            <a:ext cx="8001000" cy="561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22930" y="0"/>
            <a:ext cx="4030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Not Enough Time?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4089" y="762000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 = 150 </a:t>
            </a:r>
            <a:r>
              <a:rPr lang="en-US" sz="2800" dirty="0" err="1" smtClean="0">
                <a:solidFill>
                  <a:schemeClr val="bg1"/>
                </a:solidFill>
              </a:rPr>
              <a:t>MeV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5489" y="762000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 = 170 </a:t>
            </a:r>
            <a:r>
              <a:rPr lang="en-US" sz="2800" dirty="0" err="1" smtClean="0">
                <a:solidFill>
                  <a:schemeClr val="bg1"/>
                </a:solidFill>
              </a:rPr>
              <a:t>MeV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33600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v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598" y="4886980"/>
            <a:ext cx="590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v</a:t>
            </a:r>
            <a:r>
              <a:rPr lang="en-US" sz="4000" baseline="-25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721114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464314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ymbol" pitchFamily="18" charset="2"/>
              </a:rPr>
              <a:t>e</a:t>
            </a:r>
            <a:r>
              <a:rPr lang="en-US" sz="4000" baseline="-25000" dirty="0" smtClean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28194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56388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23133</TotalTime>
  <Words>584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Deeper Connections</vt:lpstr>
      <vt:lpstr>Key Probes at RHIC and LHC</vt:lpstr>
      <vt:lpstr>Slide 17</vt:lpstr>
      <vt:lpstr>Slide 18</vt:lpstr>
      <vt:lpstr>Slide 19</vt:lpstr>
      <vt:lpstr>Slide 20</vt:lpstr>
      <vt:lpstr>Enhanced Sensitivity at RHIC</vt:lpstr>
      <vt:lpstr>Beauty Tagged Jets at RHIC</vt:lpstr>
      <vt:lpstr>Upsilon Probes</vt:lpstr>
      <vt:lpstr>Slide 24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nagle</dc:creator>
  <cp:lastModifiedBy>nagle</cp:lastModifiedBy>
  <cp:revision>337</cp:revision>
  <dcterms:created xsi:type="dcterms:W3CDTF">2011-04-24T10:36:49Z</dcterms:created>
  <dcterms:modified xsi:type="dcterms:W3CDTF">2014-12-16T16:03:59Z</dcterms:modified>
</cp:coreProperties>
</file>