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280" r:id="rId4"/>
    <p:sldId id="270" r:id="rId5"/>
    <p:sldId id="267" r:id="rId6"/>
    <p:sldId id="301" r:id="rId7"/>
    <p:sldId id="303" r:id="rId8"/>
    <p:sldId id="281" r:id="rId9"/>
    <p:sldId id="299" r:id="rId10"/>
    <p:sldId id="272" r:id="rId11"/>
    <p:sldId id="291" r:id="rId12"/>
    <p:sldId id="295" r:id="rId13"/>
    <p:sldId id="302" r:id="rId14"/>
    <p:sldId id="298" r:id="rId15"/>
    <p:sldId id="273" r:id="rId16"/>
    <p:sldId id="297" r:id="rId17"/>
    <p:sldId id="266" r:id="rId18"/>
    <p:sldId id="316" r:id="rId19"/>
    <p:sldId id="318" r:id="rId20"/>
    <p:sldId id="264" r:id="rId21"/>
    <p:sldId id="265" r:id="rId22"/>
    <p:sldId id="314" r:id="rId23"/>
    <p:sldId id="309" r:id="rId24"/>
    <p:sldId id="308" r:id="rId25"/>
    <p:sldId id="300" r:id="rId26"/>
    <p:sldId id="260" r:id="rId27"/>
    <p:sldId id="315" r:id="rId28"/>
    <p:sldId id="310" r:id="rId29"/>
    <p:sldId id="312" r:id="rId30"/>
    <p:sldId id="311" r:id="rId31"/>
    <p:sldId id="285" r:id="rId32"/>
    <p:sldId id="317" r:id="rId33"/>
    <p:sldId id="323" r:id="rId34"/>
    <p:sldId id="319" r:id="rId35"/>
    <p:sldId id="320" r:id="rId36"/>
    <p:sldId id="321" r:id="rId37"/>
    <p:sldId id="322" r:id="rId38"/>
    <p:sldId id="287" r:id="rId39"/>
    <p:sldId id="325" r:id="rId40"/>
    <p:sldId id="324" r:id="rId41"/>
    <p:sldId id="313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2402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96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0D40-1EB6-4301-AEAC-679C1C1EB8BE}" type="datetimeFigureOut">
              <a:rPr lang="en-US" smtClean="0"/>
              <a:pPr/>
              <a:t>8/26/2013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28C2-41E3-4238-9AB7-0B3F45764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0D40-1EB6-4301-AEAC-679C1C1EB8BE}" type="datetimeFigureOut">
              <a:rPr lang="en-US" smtClean="0"/>
              <a:pPr/>
              <a:t>8/26/2013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28C2-41E3-4238-9AB7-0B3F45764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0D40-1EB6-4301-AEAC-679C1C1EB8BE}" type="datetimeFigureOut">
              <a:rPr lang="en-US" smtClean="0"/>
              <a:pPr/>
              <a:t>8/26/2013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28C2-41E3-4238-9AB7-0B3F45764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0D40-1EB6-4301-AEAC-679C1C1EB8BE}" type="datetimeFigureOut">
              <a:rPr lang="en-US" smtClean="0"/>
              <a:pPr/>
              <a:t>8/26/2013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28C2-41E3-4238-9AB7-0B3F45764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0D40-1EB6-4301-AEAC-679C1C1EB8BE}" type="datetimeFigureOut">
              <a:rPr lang="en-US" smtClean="0"/>
              <a:pPr/>
              <a:t>8/26/2013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28C2-41E3-4238-9AB7-0B3F45764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0D40-1EB6-4301-AEAC-679C1C1EB8BE}" type="datetimeFigureOut">
              <a:rPr lang="en-US" smtClean="0"/>
              <a:pPr/>
              <a:t>8/26/2013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28C2-41E3-4238-9AB7-0B3F45764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0D40-1EB6-4301-AEAC-679C1C1EB8BE}" type="datetimeFigureOut">
              <a:rPr lang="en-US" smtClean="0"/>
              <a:pPr/>
              <a:t>8/26/2013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28C2-41E3-4238-9AB7-0B3F45764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0D40-1EB6-4301-AEAC-679C1C1EB8BE}" type="datetimeFigureOut">
              <a:rPr lang="en-US" smtClean="0"/>
              <a:pPr/>
              <a:t>8/26/2013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28C2-41E3-4238-9AB7-0B3F45764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0D40-1EB6-4301-AEAC-679C1C1EB8BE}" type="datetimeFigureOut">
              <a:rPr lang="en-US" smtClean="0"/>
              <a:pPr/>
              <a:t>8/26/2013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28C2-41E3-4238-9AB7-0B3F45764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0D40-1EB6-4301-AEAC-679C1C1EB8BE}" type="datetimeFigureOut">
              <a:rPr lang="en-US" smtClean="0"/>
              <a:pPr/>
              <a:t>8/26/2013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28C2-41E3-4238-9AB7-0B3F45764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0D40-1EB6-4301-AEAC-679C1C1EB8BE}" type="datetimeFigureOut">
              <a:rPr lang="en-US" smtClean="0"/>
              <a:pPr/>
              <a:t>8/26/2013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28C2-41E3-4238-9AB7-0B3F45764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00D40-1EB6-4301-AEAC-679C1C1EB8BE}" type="datetimeFigureOut">
              <a:rPr lang="en-US" smtClean="0"/>
              <a:pPr/>
              <a:t>8/26/2013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A28C2-41E3-4238-9AB7-0B3F457648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mail-attachment.googleusercontent.com/attachment/?ui=2&amp;ik=2472c66718&amp;view=att&amp;th=13fa1787d8d1ebe0&amp;attid=0.1&amp;disp=inline&amp;safe=1&amp;zw&amp;saduie=AG9B_P_5pxH-A445qHuEjz7YR9Yy&amp;sadet=1374521994764&amp;sads=z1r6zBUzcLBRm6mB5rP3WNTIslY"/>
          <p:cNvSpPr>
            <a:spLocks noChangeAspect="1" noChangeArrowheads="1"/>
          </p:cNvSpPr>
          <p:nvPr/>
        </p:nvSpPr>
        <p:spPr bwMode="auto">
          <a:xfrm>
            <a:off x="155575" y="-2719388"/>
            <a:ext cx="4619625" cy="56769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https://mail-attachment.googleusercontent.com/attachment/?ui=2&amp;ik=2472c66718&amp;view=att&amp;th=13fa1787d8d1ebe0&amp;attid=0.1&amp;disp=inline&amp;safe=1&amp;zw&amp;saduie=AG9B_P_5pxH-A445qHuEjz7YR9Yy&amp;sadet=1374521994764&amp;sads=z1r6zBUzcLBRm6mB5rP3WNTIslY"/>
          <p:cNvSpPr>
            <a:spLocks noChangeAspect="1" noChangeArrowheads="1"/>
          </p:cNvSpPr>
          <p:nvPr/>
        </p:nvSpPr>
        <p:spPr bwMode="auto">
          <a:xfrm>
            <a:off x="155575" y="-2719388"/>
            <a:ext cx="4619625" cy="56769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sPHENIX_2013-PROOF-V2[1]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6409" t="17778" r="18101" b="64444"/>
          <a:stretch>
            <a:fillRect/>
          </a:stretch>
        </p:blipFill>
        <p:spPr>
          <a:xfrm>
            <a:off x="2667000" y="76200"/>
            <a:ext cx="4495800" cy="2766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01573" y="5798403"/>
            <a:ext cx="4608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Jamie Nagle, University of Colorado</a:t>
            </a:r>
          </a:p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August 25, 2013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351" y="3512403"/>
            <a:ext cx="83280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C000"/>
                </a:solidFill>
              </a:rPr>
              <a:t>RHIC Strategy Meeting in Detroit</a:t>
            </a:r>
          </a:p>
        </p:txBody>
      </p:sp>
      <p:sp>
        <p:nvSpPr>
          <p:cNvPr id="9" name="Rectangle 8"/>
          <p:cNvSpPr/>
          <p:nvPr/>
        </p:nvSpPr>
        <p:spPr>
          <a:xfrm>
            <a:off x="2049952" y="4546937"/>
            <a:ext cx="32191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6000" smtClean="0">
                <a:solidFill>
                  <a:srgbClr val="FFC000"/>
                </a:solidFill>
              </a:rPr>
              <a:t>デトロイト</a:t>
            </a:r>
            <a:endParaRPr lang="en-US" sz="6000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8740" y="2753380"/>
            <a:ext cx="6650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Recent </a:t>
            </a:r>
            <a:r>
              <a:rPr lang="en-US" sz="2800" dirty="0" err="1" smtClean="0">
                <a:solidFill>
                  <a:schemeClr val="bg1"/>
                </a:solidFill>
              </a:rPr>
              <a:t>sPHENIX</a:t>
            </a:r>
            <a:r>
              <a:rPr lang="en-US" sz="2800" dirty="0" smtClean="0">
                <a:solidFill>
                  <a:schemeClr val="bg1"/>
                </a:solidFill>
              </a:rPr>
              <a:t> / </a:t>
            </a:r>
            <a:r>
              <a:rPr lang="en-US" sz="2800" dirty="0" err="1" smtClean="0">
                <a:solidFill>
                  <a:schemeClr val="bg1"/>
                </a:solidFill>
              </a:rPr>
              <a:t>ePHENIX</a:t>
            </a:r>
            <a:r>
              <a:rPr lang="en-US" sz="2800" dirty="0" smtClean="0">
                <a:solidFill>
                  <a:schemeClr val="bg1"/>
                </a:solidFill>
              </a:rPr>
              <a:t> Meeting in Japan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20015" y="4546937"/>
            <a:ext cx="17427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</a:rPr>
              <a:t>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533400" y="3581400"/>
            <a:ext cx="10985500" cy="7188200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charset="0"/>
              <a:ea typeface="+mn-ea"/>
              <a:cs typeface="+mn-cs"/>
              <a:sym typeface="Helvetica" charset="0"/>
            </a:endParaRPr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>
            <a:off x="0" y="4102100"/>
            <a:ext cx="12776200" cy="1308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l">
              <a:spcBef>
                <a:spcPts val="2400"/>
              </a:spcBef>
            </a:pPr>
            <a:r>
              <a:rPr lang="en-US" sz="1100" i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“</a:t>
            </a:r>
            <a:endParaRPr lang="en-US" sz="1100" i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75" y="152400"/>
            <a:ext cx="8744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u="sng" dirty="0" smtClean="0">
                <a:solidFill>
                  <a:schemeClr val="bg1"/>
                </a:solidFill>
              </a:rPr>
              <a:t>External </a:t>
            </a:r>
            <a:r>
              <a:rPr lang="en-US" sz="3200" u="sng" dirty="0">
                <a:solidFill>
                  <a:schemeClr val="bg1"/>
                </a:solidFill>
              </a:rPr>
              <a:t>review of </a:t>
            </a:r>
            <a:r>
              <a:rPr lang="en-US" sz="3200" u="sng" dirty="0" err="1">
                <a:solidFill>
                  <a:schemeClr val="bg1"/>
                </a:solidFill>
              </a:rPr>
              <a:t>sPHENIX</a:t>
            </a:r>
            <a:r>
              <a:rPr lang="en-US" sz="3200" u="sng" dirty="0">
                <a:solidFill>
                  <a:schemeClr val="bg1"/>
                </a:solidFill>
              </a:rPr>
              <a:t> MIE, October 5–6, </a:t>
            </a:r>
            <a:r>
              <a:rPr lang="en-US" sz="3200" u="sng" dirty="0" smtClean="0">
                <a:solidFill>
                  <a:schemeClr val="bg1"/>
                </a:solidFill>
              </a:rPr>
              <a:t>2012</a:t>
            </a:r>
            <a:endParaRPr lang="en-US" sz="3200" u="sng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914400"/>
            <a:ext cx="830579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solidFill>
                  <a:schemeClr val="bg1"/>
                </a:solidFill>
              </a:rPr>
              <a:t>Committee </a:t>
            </a:r>
            <a:r>
              <a:rPr lang="en-US" sz="2000" dirty="0">
                <a:solidFill>
                  <a:schemeClr val="bg1"/>
                </a:solidFill>
              </a:rPr>
              <a:t>members: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Miklos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Gyulassy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 (Columbia),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Xin-Nian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 Wang (LBNL),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Raju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Venugopalan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 (BNL), John Harris (Yale), Jimmy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Proudfoot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 (Argonne), Mike Harrison (BNL),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Bolek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Wyslouch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 (MIT) </a:t>
            </a:r>
            <a:endParaRPr lang="en-US" sz="2000" dirty="0" smtClean="0">
              <a:solidFill>
                <a:schemeClr val="bg1"/>
              </a:solidFill>
              <a:latin typeface="Helvetica" charset="0"/>
              <a:cs typeface="Helvetica" charset="0"/>
              <a:sym typeface="Helvetica" charset="0"/>
            </a:endParaRPr>
          </a:p>
          <a:p>
            <a:pPr lvl="0"/>
            <a:endParaRPr lang="en-US" sz="2400" dirty="0">
              <a:solidFill>
                <a:schemeClr val="bg1"/>
              </a:solidFill>
              <a:latin typeface="Helvetica" charset="0"/>
              <a:cs typeface="Helvetica" charset="0"/>
              <a:sym typeface="Helvetica" charset="0"/>
            </a:endParaRPr>
          </a:p>
          <a:p>
            <a:r>
              <a:rPr lang="en-US" sz="2400" i="1" dirty="0" smtClean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The Committee ... “strongly endorses the science case for this program.”</a:t>
            </a:r>
          </a:p>
          <a:p>
            <a:pPr>
              <a:spcBef>
                <a:spcPts val="2400"/>
              </a:spcBef>
              <a:buClr>
                <a:srgbClr val="000000"/>
              </a:buClr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- emphasize broad physics program of </a:t>
            </a:r>
            <a:r>
              <a:rPr lang="en-US" sz="2400" dirty="0" err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sPHENIX</a:t>
            </a:r>
            <a:endParaRPr lang="en-US" sz="24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>
              <a:spcBef>
                <a:spcPts val="2400"/>
              </a:spcBef>
              <a:buClr>
                <a:srgbClr val="000000"/>
              </a:buClr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- emphasize uniqueness of the RHIC measurements</a:t>
            </a:r>
          </a:p>
          <a:p>
            <a:pPr>
              <a:spcBef>
                <a:spcPts val="2400"/>
              </a:spcBef>
              <a:buClr>
                <a:srgbClr val="000000"/>
              </a:buClr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- more GEANT4 studies of full jet reconstruction</a:t>
            </a:r>
          </a:p>
          <a:p>
            <a:pPr>
              <a:spcBef>
                <a:spcPts val="2400"/>
              </a:spcBef>
              <a:buClr>
                <a:srgbClr val="000000"/>
              </a:buClr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- test beam to validate </a:t>
            </a:r>
            <a:r>
              <a:rPr lang="en-US" sz="2400" dirty="0" err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EMCal</a:t>
            </a:r>
            <a:r>
              <a:rPr lang="en-US" sz="2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/</a:t>
            </a:r>
            <a:r>
              <a:rPr lang="en-US" sz="2400" dirty="0" err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HCal</a:t>
            </a:r>
            <a:r>
              <a:rPr lang="en-US" sz="2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design</a:t>
            </a:r>
          </a:p>
          <a:p>
            <a:pPr>
              <a:spcBef>
                <a:spcPts val="2400"/>
              </a:spcBef>
              <a:buClr>
                <a:srgbClr val="000000"/>
              </a:buClr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- reduce technical risk on solenoid (biggest issue)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today.slac.stanford.edu/images/2011/babar-magn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1310" y="1752600"/>
            <a:ext cx="5602490" cy="409201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33400" y="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ts val="4413"/>
              </a:spcBef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4000" u="sng" dirty="0" err="1">
                <a:solidFill>
                  <a:schemeClr val="bg1"/>
                </a:solidFill>
              </a:rPr>
              <a:t>BaBar</a:t>
            </a:r>
            <a:r>
              <a:rPr lang="en-US" sz="4000" u="sng" dirty="0">
                <a:solidFill>
                  <a:schemeClr val="bg1"/>
                </a:solidFill>
              </a:rPr>
              <a:t> </a:t>
            </a:r>
            <a:r>
              <a:rPr lang="en-US" sz="4000" u="sng" dirty="0" smtClean="0">
                <a:solidFill>
                  <a:schemeClr val="bg1"/>
                </a:solidFill>
              </a:rPr>
              <a:t>Solenoid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0" y="685800"/>
            <a:ext cx="714868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dirty="0" smtClean="0">
                <a:solidFill>
                  <a:schemeClr val="bg1"/>
                </a:solidFill>
              </a:rPr>
              <a:t>Excellent foundation for </a:t>
            </a:r>
            <a:r>
              <a:rPr lang="en-US" sz="2800" dirty="0" err="1" smtClean="0">
                <a:solidFill>
                  <a:schemeClr val="bg1"/>
                </a:solidFill>
              </a:rPr>
              <a:t>sPHENIX</a:t>
            </a:r>
            <a:r>
              <a:rPr lang="en-US" sz="2800" dirty="0" smtClean="0">
                <a:solidFill>
                  <a:schemeClr val="bg1"/>
                </a:solidFill>
              </a:rPr>
              <a:t> and </a:t>
            </a:r>
            <a:r>
              <a:rPr lang="en-US" sz="2800" dirty="0" err="1" smtClean="0">
                <a:solidFill>
                  <a:schemeClr val="bg1"/>
                </a:solidFill>
              </a:rPr>
              <a:t>ePHENIX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inner radius 140 cm, length 385 cm, field 1.5 T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679" y="5867400"/>
            <a:ext cx="87575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ts val="4413"/>
              </a:spcBef>
              <a:buClr>
                <a:srgbClr val="000000"/>
              </a:buClr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Reduces </a:t>
            </a:r>
            <a:r>
              <a:rPr lang="en-US" sz="2800" dirty="0">
                <a:solidFill>
                  <a:schemeClr val="bg1"/>
                </a:solidFill>
              </a:rPr>
              <a:t>technical risk associated with acquiring new superconducting research magnets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67200" y="1752600"/>
            <a:ext cx="3237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Just moving to SLAC station A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                 Soon to Brookhaven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686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420469"/>
            <a:ext cx="7106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</a:t>
            </a:r>
            <a:r>
              <a:rPr lang="en-US" sz="3600" dirty="0" smtClean="0">
                <a:solidFill>
                  <a:schemeClr val="bg1"/>
                </a:solidFill>
              </a:rPr>
              <a:t> broad physics program of the </a:t>
            </a:r>
            <a:r>
              <a:rPr lang="en-US" sz="3600" dirty="0" err="1" smtClean="0">
                <a:solidFill>
                  <a:schemeClr val="bg1"/>
                </a:solidFill>
              </a:rPr>
              <a:t>sQGP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371600"/>
            <a:ext cx="8382000" cy="491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</a:rPr>
              <a:t>What are the inner workings of the </a:t>
            </a:r>
            <a:r>
              <a:rPr lang="en-US" sz="2800" dirty="0" err="1">
                <a:solidFill>
                  <a:srgbClr val="FFFF00"/>
                </a:solidFill>
              </a:rPr>
              <a:t>sQGP</a:t>
            </a:r>
            <a:r>
              <a:rPr lang="en-US" sz="2800" dirty="0">
                <a:solidFill>
                  <a:srgbClr val="FFFF00"/>
                </a:solidFill>
              </a:rPr>
              <a:t>?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</a:rPr>
              <a:t>Are the key degrees of freedom quasi-particles? excitations? other?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</a:rPr>
              <a:t>full jet probes and high statistics </a:t>
            </a:r>
            <a:r>
              <a:rPr lang="en-US" sz="2800" dirty="0" err="1" smtClean="0">
                <a:solidFill>
                  <a:srgbClr val="FFFF00"/>
                </a:solidFill>
              </a:rPr>
              <a:t>dijets</a:t>
            </a:r>
            <a:endParaRPr lang="en-US" sz="2800" dirty="0" smtClean="0">
              <a:solidFill>
                <a:srgbClr val="FFFF00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</a:rPr>
              <a:t>w</a:t>
            </a:r>
            <a:r>
              <a:rPr lang="en-US" sz="2800" dirty="0" smtClean="0">
                <a:solidFill>
                  <a:srgbClr val="FFFF00"/>
                </a:solidFill>
              </a:rPr>
              <a:t>here does jet energy lost go?</a:t>
            </a:r>
            <a:endParaRPr lang="en-US" sz="2800" dirty="0">
              <a:solidFill>
                <a:srgbClr val="FFFF00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</a:rPr>
              <a:t>direct photons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</a:rPr>
              <a:t>photon-jet, photon-</a:t>
            </a:r>
            <a:r>
              <a:rPr lang="en-US" sz="2800" dirty="0" err="1">
                <a:solidFill>
                  <a:srgbClr val="FFFF00"/>
                </a:solidFill>
              </a:rPr>
              <a:t>hadron</a:t>
            </a:r>
            <a:r>
              <a:rPr lang="en-US" sz="2800" dirty="0">
                <a:solidFill>
                  <a:srgbClr val="FFFF00"/>
                </a:solidFill>
              </a:rPr>
              <a:t>, jet-</a:t>
            </a:r>
            <a:r>
              <a:rPr lang="en-US" sz="2800" dirty="0" err="1">
                <a:solidFill>
                  <a:srgbClr val="FFFF00"/>
                </a:solidFill>
              </a:rPr>
              <a:t>hadron</a:t>
            </a:r>
            <a:r>
              <a:rPr lang="en-US" sz="2800" dirty="0">
                <a:solidFill>
                  <a:srgbClr val="FFFF00"/>
                </a:solidFill>
              </a:rPr>
              <a:t> correlations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</a:rPr>
              <a:t>high statistics upsilons, high statistics open heavy flavor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encrypted-tbn0.gstatic.com/images?q=tbn:ANd9GcTIMCQnhNf3Q4AaRIohJsBKPHguIs6ZjJMpqxdWawo9uK2V_0mr3A"/>
          <p:cNvPicPr>
            <a:picLocks noChangeAspect="1" noChangeArrowheads="1"/>
          </p:cNvPicPr>
          <p:nvPr/>
        </p:nvPicPr>
        <p:blipFill>
          <a:blip r:embed="rId2" cstate="print"/>
          <a:srcRect r="333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95096" y="0"/>
            <a:ext cx="69821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 smtClean="0">
                <a:solidFill>
                  <a:schemeClr val="bg1"/>
                </a:solidFill>
              </a:rPr>
              <a:t>sPHENIX</a:t>
            </a:r>
            <a:r>
              <a:rPr lang="en-US" sz="4000" u="sng" dirty="0" smtClean="0">
                <a:solidFill>
                  <a:schemeClr val="bg1"/>
                </a:solidFill>
              </a:rPr>
              <a:t> Rates:  Jets, </a:t>
            </a:r>
            <a:r>
              <a:rPr lang="en-US" sz="4000" u="sng" dirty="0" err="1" smtClean="0">
                <a:solidFill>
                  <a:schemeClr val="bg1"/>
                </a:solidFill>
              </a:rPr>
              <a:t>Dijets</a:t>
            </a:r>
            <a:r>
              <a:rPr lang="en-US" sz="4000" u="sng" dirty="0" smtClean="0">
                <a:solidFill>
                  <a:schemeClr val="bg1"/>
                </a:solidFill>
              </a:rPr>
              <a:t>, </a:t>
            </a:r>
            <a:r>
              <a:rPr lang="en-US" sz="4000" u="sng" dirty="0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sz="4000" u="sng" dirty="0" smtClean="0">
                <a:solidFill>
                  <a:schemeClr val="bg1"/>
                </a:solidFill>
              </a:rPr>
              <a:t>-Jet</a:t>
            </a:r>
          </a:p>
        </p:txBody>
      </p:sp>
      <p:pic>
        <p:nvPicPr>
          <p:cNvPr id="7" name="Picture 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46939"/>
            <a:ext cx="5105400" cy="5301461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884196" y="914400"/>
            <a:ext cx="448840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Sampling 50 billion </a:t>
            </a:r>
            <a:r>
              <a:rPr lang="en-US" sz="2800" dirty="0" err="1" smtClean="0">
                <a:solidFill>
                  <a:schemeClr val="bg1"/>
                </a:solidFill>
              </a:rPr>
              <a:t>Au+Au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events in one year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(can record 20 billion without selective triggers) </a:t>
            </a:r>
          </a:p>
          <a:p>
            <a:pPr algn="ctr"/>
            <a:endParaRPr lang="en-US" sz="16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10</a:t>
            </a:r>
            <a:r>
              <a:rPr lang="en-US" sz="2800" b="1" baseline="30000" dirty="0" smtClean="0">
                <a:solidFill>
                  <a:srgbClr val="FFFF00"/>
                </a:solidFill>
              </a:rPr>
              <a:t>7</a:t>
            </a:r>
            <a:r>
              <a:rPr lang="en-US" sz="2800" dirty="0" smtClean="0">
                <a:solidFill>
                  <a:srgbClr val="FFFF00"/>
                </a:solidFill>
              </a:rPr>
              <a:t> jets &gt; 20 </a:t>
            </a:r>
            <a:r>
              <a:rPr lang="en-US" sz="2800" dirty="0" err="1" smtClean="0">
                <a:solidFill>
                  <a:srgbClr val="FFFF00"/>
                </a:solidFill>
              </a:rPr>
              <a:t>GeV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10</a:t>
            </a:r>
            <a:r>
              <a:rPr lang="en-US" sz="2800" b="1" baseline="30000" dirty="0" smtClean="0">
                <a:solidFill>
                  <a:srgbClr val="FFFF00"/>
                </a:solidFill>
              </a:rPr>
              <a:t>6</a:t>
            </a:r>
            <a:r>
              <a:rPr lang="en-US" sz="2800" dirty="0" smtClean="0">
                <a:solidFill>
                  <a:srgbClr val="FFFF00"/>
                </a:solidFill>
              </a:rPr>
              <a:t> jets &gt; 30 </a:t>
            </a:r>
            <a:r>
              <a:rPr lang="en-US" sz="2800" dirty="0" err="1" smtClean="0">
                <a:solidFill>
                  <a:srgbClr val="FFFF00"/>
                </a:solidFill>
              </a:rPr>
              <a:t>GeV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80% are </a:t>
            </a:r>
            <a:r>
              <a:rPr lang="en-US" sz="2800" dirty="0" err="1" smtClean="0">
                <a:solidFill>
                  <a:srgbClr val="FFFF00"/>
                </a:solidFill>
              </a:rPr>
              <a:t>dijet</a:t>
            </a:r>
            <a:r>
              <a:rPr lang="en-US" sz="2800" dirty="0" smtClean="0">
                <a:solidFill>
                  <a:srgbClr val="FFFF00"/>
                </a:solidFill>
              </a:rPr>
              <a:t> events</a:t>
            </a:r>
          </a:p>
          <a:p>
            <a:pPr algn="ctr"/>
            <a:endParaRPr lang="en-US" sz="16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10</a:t>
            </a:r>
            <a:r>
              <a:rPr lang="en-US" sz="2800" b="1" baseline="30000" dirty="0" smtClean="0">
                <a:solidFill>
                  <a:srgbClr val="FFFF00"/>
                </a:solidFill>
              </a:rPr>
              <a:t>4</a:t>
            </a:r>
            <a:r>
              <a:rPr lang="en-US" sz="2800" dirty="0" smtClean="0">
                <a:solidFill>
                  <a:srgbClr val="FFFF00"/>
                </a:solidFill>
              </a:rPr>
              <a:t> direct </a:t>
            </a:r>
            <a:r>
              <a:rPr lang="en-US" sz="2800" dirty="0" smtClean="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2800" dirty="0" smtClean="0">
                <a:solidFill>
                  <a:srgbClr val="FFFF00"/>
                </a:solidFill>
              </a:rPr>
              <a:t> &gt; 20 </a:t>
            </a:r>
            <a:r>
              <a:rPr lang="en-US" sz="2800" dirty="0" err="1" smtClean="0">
                <a:solidFill>
                  <a:srgbClr val="FFFF00"/>
                </a:solidFill>
              </a:rPr>
              <a:t>GeV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endParaRPr lang="en-US" sz="16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A+B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p+A</a:t>
            </a:r>
            <a:r>
              <a:rPr lang="en-US" sz="2800" dirty="0" smtClean="0">
                <a:solidFill>
                  <a:schemeClr val="bg1"/>
                </a:solidFill>
              </a:rPr>
              <a:t> (different nuclei)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U+U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Differential measures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6412468"/>
            <a:ext cx="8982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Jets Rates for </a:t>
            </a:r>
            <a:r>
              <a:rPr lang="en-US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Au+Au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@ 100 </a:t>
            </a:r>
            <a:r>
              <a:rPr lang="en-US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GeV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and Unique Flexibility of RHIC Enable Additional Lever Arm 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 descr="C:\Users\nagle\Desktop\sPHENIX_fro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2971800"/>
            <a:ext cx="1504223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971800" y="5943600"/>
            <a:ext cx="3124200" cy="914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143000"/>
            <a:ext cx="9144000" cy="4648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268200" y="9194800"/>
            <a:ext cx="311150" cy="304800"/>
          </a:xfrm>
        </p:spPr>
        <p:txBody>
          <a:bodyPr/>
          <a:lstStyle/>
          <a:p>
            <a:fld id="{6D8482EF-FAFD-4D47-8770-6ABDEFF70199}" type="slidenum">
              <a:rPr lang="en-US"/>
              <a:pPr/>
              <a:t>15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02208"/>
            <a:ext cx="4267200" cy="421279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10112"/>
            <a:ext cx="4329391" cy="405248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/>
          </p:cNvSpPr>
          <p:nvPr/>
        </p:nvSpPr>
        <p:spPr bwMode="auto">
          <a:xfrm>
            <a:off x="203200" y="9182100"/>
            <a:ext cx="6426200" cy="457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b"/>
          <a:lstStyle/>
          <a:p>
            <a:pPr algn="l"/>
            <a:r>
              <a:rPr lang="en-US" sz="2400">
                <a:solidFill>
                  <a:schemeClr val="tx1"/>
                </a:solidFill>
                <a:ea typeface="Helvetica Neue Light" charset="0"/>
                <a:cs typeface="Helvetica Neue Light" charset="0"/>
              </a:rPr>
              <a:t>C. Young, B. Schenke; G-Y Qin, B. Mueller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52600" y="228600"/>
            <a:ext cx="5798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RHIC Jet Discriminating Power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5668" y="1"/>
            <a:ext cx="1098331" cy="167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587750" y="5931331"/>
          <a:ext cx="1822450" cy="926669"/>
        </p:xfrm>
        <a:graphic>
          <a:graphicData uri="http://schemas.openxmlformats.org/presentationml/2006/ole">
            <p:oleObj spid="_x0000_s16385" name="Equation" r:id="rId6" imgW="749160" imgH="3808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7" descr="figure_alphaconstraint_v0.png"/>
          <p:cNvPicPr>
            <a:picLocks noChangeAspect="1"/>
          </p:cNvPicPr>
          <p:nvPr/>
        </p:nvPicPr>
        <p:blipFill>
          <a:blip r:embed="rId2" cstate="print"/>
          <a:srcRect l="948" t="3999" r="2377"/>
          <a:stretch>
            <a:fillRect/>
          </a:stretch>
        </p:blipFill>
        <p:spPr bwMode="auto">
          <a:xfrm>
            <a:off x="514350" y="2971800"/>
            <a:ext cx="8096250" cy="3810000"/>
          </a:xfrm>
          <a:prstGeom prst="rect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 descr="sPHENIX_fro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3150" y="3352800"/>
            <a:ext cx="1674073" cy="508825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"/>
            <a:ext cx="1447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371600" y="2387025"/>
            <a:ext cx="6520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Example RHIC precision measurement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6962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Comprehensive picture across </a:t>
            </a:r>
            <a:r>
              <a:rPr lang="en-US" sz="2800" i="1" dirty="0" smtClean="0">
                <a:solidFill>
                  <a:srgbClr val="FF0000"/>
                </a:solidFill>
              </a:rPr>
              <a:t>scales</a:t>
            </a:r>
            <a:r>
              <a:rPr lang="en-US" sz="2800" dirty="0" smtClean="0">
                <a:solidFill>
                  <a:schemeClr val="bg1"/>
                </a:solidFill>
              </a:rPr>
              <a:t> and QGP </a:t>
            </a:r>
            <a:r>
              <a:rPr lang="en-US" sz="2800" i="1" dirty="0" smtClean="0">
                <a:solidFill>
                  <a:srgbClr val="FF0000"/>
                </a:solidFill>
              </a:rPr>
              <a:t>temperatures</a:t>
            </a:r>
            <a:r>
              <a:rPr lang="en-US" sz="2800" dirty="0" smtClean="0">
                <a:solidFill>
                  <a:schemeClr val="bg1"/>
                </a:solidFill>
              </a:rPr>
              <a:t> spanned by RHIC and LHC needed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Lever Arm, Strongest Coupling Near </a:t>
            </a:r>
            <a:r>
              <a:rPr lang="en-US" sz="2800" dirty="0" err="1" smtClean="0">
                <a:solidFill>
                  <a:schemeClr val="bg1"/>
                </a:solidFill>
              </a:rPr>
              <a:t>T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c</a:t>
            </a:r>
            <a:r>
              <a:rPr lang="en-US" sz="2800" dirty="0" smtClean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What is the Underlying Physics (not just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chemeClr val="bg1"/>
                </a:solidFill>
              </a:rPr>
              <a:t>/s value)?</a:t>
            </a:r>
            <a:endParaRPr lang="en-US" sz="1200" dirty="0" smtClean="0">
              <a:solidFill>
                <a:schemeClr val="bg1"/>
              </a:solidFill>
            </a:endParaRPr>
          </a:p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5638800" y="4572000"/>
            <a:ext cx="2590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6819900" y="6210300"/>
            <a:ext cx="2286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93873" y="2971800"/>
            <a:ext cx="1925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Chris-Coleman Smith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09600" y="3505200"/>
            <a:ext cx="7848600" cy="3276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0"/>
            <a:ext cx="4114800" cy="328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0"/>
            <a:ext cx="4499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6385-B1DE-4BDE-871A-E8736DCBA3D9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066800" y="3505201"/>
            <a:ext cx="6858000" cy="3352800"/>
            <a:chOff x="1981200" y="4374629"/>
            <a:chExt cx="5334000" cy="2483371"/>
          </a:xfrm>
        </p:grpSpPr>
        <p:sp>
          <p:nvSpPr>
            <p:cNvPr id="11" name="Freeform 10"/>
            <p:cNvSpPr/>
            <p:nvPr/>
          </p:nvSpPr>
          <p:spPr>
            <a:xfrm>
              <a:off x="5134708" y="4489939"/>
              <a:ext cx="1913206" cy="1896793"/>
            </a:xfrm>
            <a:custGeom>
              <a:avLst/>
              <a:gdLst>
                <a:gd name="connsiteX0" fmla="*/ 0 w 1913206"/>
                <a:gd name="connsiteY0" fmla="*/ 96129 h 1896793"/>
                <a:gd name="connsiteX1" fmla="*/ 112541 w 1913206"/>
                <a:gd name="connsiteY1" fmla="*/ 138332 h 1896793"/>
                <a:gd name="connsiteX2" fmla="*/ 365760 w 1913206"/>
                <a:gd name="connsiteY2" fmla="*/ 926123 h 1896793"/>
                <a:gd name="connsiteX3" fmla="*/ 633046 w 1913206"/>
                <a:gd name="connsiteY3" fmla="*/ 1348153 h 1896793"/>
                <a:gd name="connsiteX4" fmla="*/ 1083212 w 1913206"/>
                <a:gd name="connsiteY4" fmla="*/ 1671710 h 1896793"/>
                <a:gd name="connsiteX5" fmla="*/ 1645920 w 1913206"/>
                <a:gd name="connsiteY5" fmla="*/ 1798319 h 1896793"/>
                <a:gd name="connsiteX6" fmla="*/ 1800664 w 1913206"/>
                <a:gd name="connsiteY6" fmla="*/ 1812387 h 1896793"/>
                <a:gd name="connsiteX7" fmla="*/ 1913206 w 1913206"/>
                <a:gd name="connsiteY7" fmla="*/ 1896793 h 1896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206" h="1896793">
                  <a:moveTo>
                    <a:pt x="0" y="96129"/>
                  </a:moveTo>
                  <a:cubicBezTo>
                    <a:pt x="25790" y="48064"/>
                    <a:pt x="51581" y="0"/>
                    <a:pt x="112541" y="138332"/>
                  </a:cubicBezTo>
                  <a:cubicBezTo>
                    <a:pt x="173501" y="276664"/>
                    <a:pt x="279009" y="724486"/>
                    <a:pt x="365760" y="926123"/>
                  </a:cubicBezTo>
                  <a:cubicBezTo>
                    <a:pt x="452511" y="1127760"/>
                    <a:pt x="513471" y="1223889"/>
                    <a:pt x="633046" y="1348153"/>
                  </a:cubicBezTo>
                  <a:cubicBezTo>
                    <a:pt x="752621" y="1472417"/>
                    <a:pt x="914400" y="1596682"/>
                    <a:pt x="1083212" y="1671710"/>
                  </a:cubicBezTo>
                  <a:cubicBezTo>
                    <a:pt x="1252024" y="1746738"/>
                    <a:pt x="1526345" y="1774873"/>
                    <a:pt x="1645920" y="1798319"/>
                  </a:cubicBezTo>
                  <a:cubicBezTo>
                    <a:pt x="1765495" y="1821765"/>
                    <a:pt x="1756116" y="1795975"/>
                    <a:pt x="1800664" y="1812387"/>
                  </a:cubicBezTo>
                  <a:cubicBezTo>
                    <a:pt x="1845212" y="1828799"/>
                    <a:pt x="1879209" y="1862796"/>
                    <a:pt x="1913206" y="1896793"/>
                  </a:cubicBezTo>
                </a:path>
              </a:pathLst>
            </a:cu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10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81200" y="4374629"/>
              <a:ext cx="5334000" cy="2483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3581400" y="4572000"/>
              <a:ext cx="7649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D(z)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958" y="2514600"/>
            <a:ext cx="4571042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52286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876800" y="457200"/>
            <a:ext cx="38853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Jet R</a:t>
            </a:r>
            <a:r>
              <a:rPr lang="en-US" sz="2800" baseline="-25000" dirty="0" smtClean="0">
                <a:solidFill>
                  <a:schemeClr val="bg1"/>
                </a:solidFill>
              </a:rPr>
              <a:t>AA</a:t>
            </a:r>
            <a:r>
              <a:rPr lang="en-US" sz="2800" dirty="0" smtClean="0">
                <a:solidFill>
                  <a:schemeClr val="bg1"/>
                </a:solidFill>
              </a:rPr>
              <a:t> high statistics…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Good first measurements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657600"/>
            <a:ext cx="45720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Good heavy quark jet rates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However, difficulty in tag jet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err="1" smtClean="0">
                <a:solidFill>
                  <a:schemeClr val="bg1"/>
                </a:solidFill>
              </a:rPr>
              <a:t>sPHENIX</a:t>
            </a:r>
            <a:r>
              <a:rPr lang="en-US" sz="2800" dirty="0" smtClean="0">
                <a:solidFill>
                  <a:schemeClr val="bg1"/>
                </a:solidFill>
              </a:rPr>
              <a:t> has great D meson acceptance and DCA tag, but loses S/B without </a:t>
            </a:r>
            <a:r>
              <a:rPr lang="en-US" sz="2800" dirty="0" err="1" smtClean="0">
                <a:solidFill>
                  <a:schemeClr val="bg1"/>
                </a:solidFill>
              </a:rPr>
              <a:t>Kaon</a:t>
            </a:r>
            <a:r>
              <a:rPr lang="en-US" sz="2800" dirty="0" smtClean="0">
                <a:solidFill>
                  <a:schemeClr val="bg1"/>
                </a:solidFill>
              </a:rPr>
              <a:t> ID.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768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3143250"/>
            <a:ext cx="40671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38200" y="3212068"/>
            <a:ext cx="3633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http://arxiv.org/abs/arXiv:1212.0646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4038600"/>
            <a:ext cx="464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Can measure not only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sz="2800" dirty="0" smtClean="0">
                <a:solidFill>
                  <a:schemeClr val="bg1"/>
                </a:solidFill>
              </a:rPr>
              <a:t>-h I</a:t>
            </a:r>
            <a:r>
              <a:rPr lang="en-US" sz="2800" baseline="-25000" dirty="0" smtClean="0">
                <a:solidFill>
                  <a:schemeClr val="bg1"/>
                </a:solidFill>
              </a:rPr>
              <a:t>AA</a:t>
            </a:r>
            <a:r>
              <a:rPr lang="en-US" sz="2800" dirty="0" smtClean="0">
                <a:solidFill>
                  <a:schemeClr val="bg1"/>
                </a:solidFill>
              </a:rPr>
              <a:t>, but also angular dependence…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3816" y="228600"/>
            <a:ext cx="5355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What does the future hold?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47800" y="990600"/>
            <a:ext cx="6172200" cy="4114800"/>
            <a:chOff x="2362200" y="1295400"/>
            <a:chExt cx="4343400" cy="3257551"/>
          </a:xfrm>
        </p:grpSpPr>
        <p:pic>
          <p:nvPicPr>
            <p:cNvPr id="77826" name="Picture 2" descr="http://static.dmcloud.net/4e5bf73e94a6f629c900461b/4f665019f325e11a49000212/jpeg_thumbnail_large-1332145638.jpe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62200" y="1295400"/>
              <a:ext cx="4343400" cy="3257551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 rot="242513">
              <a:off x="3610034" y="2753804"/>
              <a:ext cx="2990731" cy="9502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lgerian" pitchFamily="82" charset="0"/>
                </a:rPr>
                <a:t>Hard Probes unravel the secret inner workings of the </a:t>
              </a:r>
              <a:r>
                <a:rPr lang="en-US" sz="2400" b="1" dirty="0" err="1" smtClean="0">
                  <a:latin typeface="Algerian" pitchFamily="82" charset="0"/>
                </a:rPr>
                <a:t>sQGP</a:t>
              </a:r>
              <a:endParaRPr lang="en-US" sz="2400" b="1" dirty="0" smtClean="0">
                <a:latin typeface="Algerian" pitchFamily="82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1" y="5410200"/>
            <a:ext cx="6857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Maybe Berndt, </a:t>
            </a:r>
            <a:r>
              <a:rPr lang="en-US" sz="2800" dirty="0" err="1" smtClean="0">
                <a:solidFill>
                  <a:schemeClr val="bg1"/>
                </a:solidFill>
              </a:rPr>
              <a:t>Xin-Nian</a:t>
            </a:r>
            <a:r>
              <a:rPr lang="en-US" sz="2800" dirty="0" smtClean="0">
                <a:solidFill>
                  <a:schemeClr val="bg1"/>
                </a:solidFill>
              </a:rPr>
              <a:t>, and Dave know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from their trip to China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114800"/>
            <a:ext cx="4403789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724400" y="2514600"/>
            <a:ext cx="4267200" cy="434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09800" y="76200"/>
            <a:ext cx="4832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err="1" smtClean="0">
                <a:solidFill>
                  <a:schemeClr val="bg1"/>
                </a:solidFill>
              </a:rPr>
              <a:t>Quarkonia</a:t>
            </a:r>
            <a:r>
              <a:rPr lang="en-US" sz="3600" u="sng" dirty="0" smtClean="0">
                <a:solidFill>
                  <a:schemeClr val="bg1"/>
                </a:solidFill>
              </a:rPr>
              <a:t> Thermometer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4495800" y="12192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CMS data consistent with </a:t>
            </a:r>
            <a:r>
              <a:rPr lang="en-US" sz="2800" i="1" dirty="0" smtClean="0">
                <a:solidFill>
                  <a:schemeClr val="bg1"/>
                </a:solidFill>
              </a:rPr>
              <a:t>melting</a:t>
            </a:r>
            <a:r>
              <a:rPr lang="en-US" sz="2800" dirty="0" smtClean="0">
                <a:solidFill>
                  <a:schemeClr val="bg1"/>
                </a:solidFill>
              </a:rPr>
              <a:t> of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U</a:t>
            </a:r>
            <a:r>
              <a:rPr lang="en-US" sz="2800" dirty="0" smtClean="0">
                <a:solidFill>
                  <a:schemeClr val="bg1"/>
                </a:solidFill>
              </a:rPr>
              <a:t>(2s,3s)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838200"/>
            <a:ext cx="4381500" cy="262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/>
          <p:nvPr/>
        </p:nvGrpSpPr>
        <p:grpSpPr>
          <a:xfrm>
            <a:off x="4800600" y="2514600"/>
            <a:ext cx="4114800" cy="4208463"/>
            <a:chOff x="9296400" y="1600200"/>
            <a:chExt cx="4114800" cy="4208463"/>
          </a:xfrm>
        </p:grpSpPr>
        <p:pic>
          <p:nvPicPr>
            <p:cNvPr id="9" name="Picture 1" descr="Raa_JpsiY1SY2S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296400" y="1600200"/>
              <a:ext cx="4114800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9"/>
            <p:cNvPicPr preferRelativeResize="0">
              <a:picLocks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92000" y="3810000"/>
              <a:ext cx="655638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0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582400" y="4267200"/>
              <a:ext cx="457200" cy="32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1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9000" y="4829175"/>
              <a:ext cx="685800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21"/>
            <p:cNvSpPr txBox="1">
              <a:spLocks noChangeArrowheads="1"/>
            </p:cNvSpPr>
            <p:nvPr/>
          </p:nvSpPr>
          <p:spPr bwMode="auto">
            <a:xfrm>
              <a:off x="11283950" y="5440363"/>
              <a:ext cx="617538" cy="3683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>
                  <a:solidFill>
                    <a:schemeClr val="tx2"/>
                  </a:solidFill>
                </a:rPr>
                <a:t>N</a:t>
              </a:r>
              <a:r>
                <a:rPr lang="en-US" sz="1800" b="0" baseline="-25000">
                  <a:solidFill>
                    <a:schemeClr val="tx2"/>
                  </a:solidFill>
                </a:rPr>
                <a:t>part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733800" y="4886980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J/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18" charset="2"/>
              </a:rPr>
              <a:t>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22103" y="5801380"/>
            <a:ext cx="52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y</a:t>
            </a:r>
            <a:r>
              <a:rPr lang="en-US" sz="2800" dirty="0" smtClean="0"/>
              <a:t>’</a:t>
            </a:r>
            <a:endParaRPr lang="en-US" sz="2800" dirty="0" smtClean="0">
              <a:latin typeface="Symbol" pitchFamily="18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3581400"/>
            <a:ext cx="3602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Controls:  PHENIX </a:t>
            </a:r>
            <a:r>
              <a:rPr lang="en-US" sz="2800" dirty="0" err="1" smtClean="0">
                <a:solidFill>
                  <a:schemeClr val="bg1"/>
                </a:solidFill>
              </a:rPr>
              <a:t>d+Au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6385-B1DE-4BDE-871A-E8736DCBA3D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2"/>
            <a:ext cx="3229876" cy="297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1108" y="1066800"/>
            <a:ext cx="327989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76200" y="4149566"/>
            <a:ext cx="918581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Extremely exciting LHC Upsilon results</a:t>
            </a:r>
          </a:p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Key to map out temperature dependence</a:t>
            </a:r>
          </a:p>
          <a:p>
            <a:pPr algn="ctr"/>
            <a:endParaRPr lang="en-US" sz="1400" dirty="0" smtClean="0">
              <a:solidFill>
                <a:schemeClr val="bg2"/>
              </a:solidFill>
            </a:endParaRPr>
          </a:p>
          <a:p>
            <a:pPr algn="ctr"/>
            <a:r>
              <a:rPr lang="en-US" sz="2800" dirty="0" err="1" smtClean="0">
                <a:solidFill>
                  <a:schemeClr val="bg2"/>
                </a:solidFill>
              </a:rPr>
              <a:t>sPHENIX</a:t>
            </a:r>
            <a:r>
              <a:rPr lang="en-US" sz="2800" dirty="0" smtClean="0">
                <a:solidFill>
                  <a:schemeClr val="bg2"/>
                </a:solidFill>
              </a:rPr>
              <a:t> will have similar statistics to LHC</a:t>
            </a:r>
          </a:p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and &gt; 7x STAR MTD measurement</a:t>
            </a:r>
          </a:p>
          <a:p>
            <a:pPr algn="ctr"/>
            <a:endParaRPr lang="en-US" sz="1400" dirty="0" smtClean="0">
              <a:solidFill>
                <a:schemeClr val="bg2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Needs additional tracking + </a:t>
            </a:r>
            <a:r>
              <a:rPr lang="en-US" sz="2800" dirty="0" err="1" smtClean="0">
                <a:solidFill>
                  <a:schemeClr val="bg2"/>
                </a:solidFill>
              </a:rPr>
              <a:t>preshower</a:t>
            </a:r>
            <a:endParaRPr lang="en-US" sz="2800" dirty="0" smtClean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9933" y="1066800"/>
            <a:ext cx="1688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Au+Au</a:t>
            </a:r>
            <a:r>
              <a:rPr lang="en-US" sz="2000" dirty="0" smtClean="0"/>
              <a:t> Central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85813" y="228600"/>
            <a:ext cx="5553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 smtClean="0">
                <a:solidFill>
                  <a:schemeClr val="bg2"/>
                </a:solidFill>
              </a:rPr>
              <a:t>sPHENIX</a:t>
            </a:r>
            <a:r>
              <a:rPr lang="en-US" sz="3200" u="sng" dirty="0" smtClean="0">
                <a:solidFill>
                  <a:schemeClr val="bg2"/>
                </a:solidFill>
              </a:rPr>
              <a:t> Upsilon Measurements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6385-B1DE-4BDE-871A-E8736DCBA3D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52328"/>
            <a:ext cx="9144000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There are arguments that fully reconstructed jets are not in the end the most sensitive to medium properties.</a:t>
            </a: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2"/>
                </a:solidFill>
              </a:rPr>
              <a:t>   Single hadrons</a:t>
            </a:r>
          </a:p>
          <a:p>
            <a:r>
              <a:rPr lang="en-US" sz="2800" dirty="0" smtClean="0">
                <a:solidFill>
                  <a:schemeClr val="bg2"/>
                </a:solidFill>
              </a:rPr>
              <a:t>   Di-</a:t>
            </a:r>
            <a:r>
              <a:rPr lang="en-US" sz="2800" dirty="0" err="1" smtClean="0">
                <a:solidFill>
                  <a:schemeClr val="bg2"/>
                </a:solidFill>
              </a:rPr>
              <a:t>hadron</a:t>
            </a:r>
            <a:r>
              <a:rPr lang="en-US" sz="2800" dirty="0" smtClean="0">
                <a:solidFill>
                  <a:schemeClr val="bg2"/>
                </a:solidFill>
              </a:rPr>
              <a:t> correlations</a:t>
            </a:r>
          </a:p>
          <a:p>
            <a:r>
              <a:rPr lang="en-US" sz="2800" dirty="0" smtClean="0">
                <a:solidFill>
                  <a:schemeClr val="bg2"/>
                </a:solidFill>
              </a:rPr>
              <a:t>   Photon-</a:t>
            </a:r>
            <a:r>
              <a:rPr lang="en-US" sz="2800" dirty="0" err="1" smtClean="0">
                <a:solidFill>
                  <a:schemeClr val="bg2"/>
                </a:solidFill>
              </a:rPr>
              <a:t>hadron</a:t>
            </a:r>
            <a:r>
              <a:rPr lang="en-US" sz="2800" dirty="0" smtClean="0">
                <a:solidFill>
                  <a:schemeClr val="bg2"/>
                </a:solidFill>
              </a:rPr>
              <a:t> correlations</a:t>
            </a:r>
          </a:p>
          <a:p>
            <a:r>
              <a:rPr lang="en-US" sz="2800" dirty="0" smtClean="0">
                <a:solidFill>
                  <a:schemeClr val="bg2"/>
                </a:solidFill>
              </a:rPr>
              <a:t>   Multi-</a:t>
            </a:r>
            <a:r>
              <a:rPr lang="en-US" sz="2800" dirty="0" err="1" smtClean="0">
                <a:solidFill>
                  <a:schemeClr val="bg2"/>
                </a:solidFill>
              </a:rPr>
              <a:t>hadron</a:t>
            </a:r>
            <a:r>
              <a:rPr lang="en-US" sz="2800" dirty="0" smtClean="0">
                <a:solidFill>
                  <a:schemeClr val="bg2"/>
                </a:solidFill>
              </a:rPr>
              <a:t> correlations</a:t>
            </a:r>
          </a:p>
          <a:p>
            <a:r>
              <a:rPr lang="en-US" sz="2800" dirty="0" smtClean="0">
                <a:solidFill>
                  <a:schemeClr val="bg2"/>
                </a:solidFill>
              </a:rPr>
              <a:t>   </a:t>
            </a:r>
            <a:r>
              <a:rPr lang="en-US" sz="2800" dirty="0" err="1" smtClean="0">
                <a:solidFill>
                  <a:schemeClr val="bg2"/>
                </a:solidFill>
              </a:rPr>
              <a:t>Hadron</a:t>
            </a:r>
            <a:r>
              <a:rPr lang="en-US" sz="2800" dirty="0" smtClean="0">
                <a:solidFill>
                  <a:schemeClr val="bg2"/>
                </a:solidFill>
              </a:rPr>
              <a:t>-flow correlations (v</a:t>
            </a:r>
            <a:r>
              <a:rPr lang="en-US" sz="2800" baseline="-25000" dirty="0" smtClean="0">
                <a:solidFill>
                  <a:schemeClr val="bg2"/>
                </a:solidFill>
              </a:rPr>
              <a:t>2</a:t>
            </a:r>
            <a:r>
              <a:rPr lang="en-US" sz="2800" dirty="0" smtClean="0">
                <a:solidFill>
                  <a:schemeClr val="bg2"/>
                </a:solidFill>
              </a:rPr>
              <a:t>, v</a:t>
            </a:r>
            <a:r>
              <a:rPr lang="en-US" sz="2800" baseline="-25000" dirty="0" smtClean="0">
                <a:solidFill>
                  <a:schemeClr val="bg2"/>
                </a:solidFill>
              </a:rPr>
              <a:t>3</a:t>
            </a:r>
            <a:r>
              <a:rPr lang="en-US" sz="2800" dirty="0" smtClean="0">
                <a:solidFill>
                  <a:schemeClr val="bg2"/>
                </a:solidFill>
              </a:rPr>
              <a:t>, v</a:t>
            </a:r>
            <a:r>
              <a:rPr lang="en-US" sz="2800" baseline="-25000" dirty="0" smtClean="0">
                <a:solidFill>
                  <a:schemeClr val="bg2"/>
                </a:solidFill>
              </a:rPr>
              <a:t>4</a:t>
            </a:r>
            <a:r>
              <a:rPr lang="en-US" sz="2800" dirty="0" smtClean="0">
                <a:solidFill>
                  <a:schemeClr val="bg2"/>
                </a:solidFill>
              </a:rPr>
              <a:t>, v</a:t>
            </a:r>
            <a:r>
              <a:rPr lang="en-US" sz="2800" baseline="-25000" dirty="0" smtClean="0">
                <a:solidFill>
                  <a:schemeClr val="bg2"/>
                </a:solidFill>
              </a:rPr>
              <a:t>5</a:t>
            </a:r>
            <a:r>
              <a:rPr lang="en-US" sz="2800" dirty="0" smtClean="0">
                <a:solidFill>
                  <a:schemeClr val="bg2"/>
                </a:solidFill>
              </a:rPr>
              <a:t>)</a:t>
            </a:r>
          </a:p>
          <a:p>
            <a:r>
              <a:rPr lang="en-US" sz="2800" dirty="0" smtClean="0">
                <a:solidFill>
                  <a:schemeClr val="bg2"/>
                </a:solidFill>
              </a:rPr>
              <a:t>   </a:t>
            </a:r>
            <a:r>
              <a:rPr lang="en-US" sz="2800" dirty="0" err="1" smtClean="0">
                <a:solidFill>
                  <a:schemeClr val="bg2"/>
                </a:solidFill>
              </a:rPr>
              <a:t>Reco</a:t>
            </a:r>
            <a:r>
              <a:rPr lang="en-US" sz="2800" dirty="0" smtClean="0">
                <a:solidFill>
                  <a:schemeClr val="bg2"/>
                </a:solidFill>
              </a:rPr>
              <a:t> Jet spectrum</a:t>
            </a:r>
          </a:p>
          <a:p>
            <a:r>
              <a:rPr lang="en-US" sz="2800" dirty="0" smtClean="0">
                <a:solidFill>
                  <a:schemeClr val="bg2"/>
                </a:solidFill>
              </a:rPr>
              <a:t>   </a:t>
            </a:r>
            <a:r>
              <a:rPr lang="en-US" sz="2800" dirty="0" err="1" smtClean="0">
                <a:solidFill>
                  <a:schemeClr val="bg2"/>
                </a:solidFill>
              </a:rPr>
              <a:t>Reco</a:t>
            </a:r>
            <a:r>
              <a:rPr lang="en-US" sz="2800" dirty="0" smtClean="0">
                <a:solidFill>
                  <a:schemeClr val="bg2"/>
                </a:solidFill>
              </a:rPr>
              <a:t> Jet-</a:t>
            </a:r>
            <a:r>
              <a:rPr lang="en-US" sz="2800" dirty="0" err="1" smtClean="0">
                <a:solidFill>
                  <a:schemeClr val="bg2"/>
                </a:solidFill>
              </a:rPr>
              <a:t>hadron</a:t>
            </a:r>
            <a:r>
              <a:rPr lang="en-US" sz="2800" dirty="0" smtClean="0">
                <a:solidFill>
                  <a:schemeClr val="bg2"/>
                </a:solidFill>
              </a:rPr>
              <a:t> correlations</a:t>
            </a:r>
          </a:p>
          <a:p>
            <a:r>
              <a:rPr lang="en-US" sz="2800" dirty="0" smtClean="0">
                <a:solidFill>
                  <a:schemeClr val="bg2"/>
                </a:solidFill>
              </a:rPr>
              <a:t>   </a:t>
            </a:r>
            <a:r>
              <a:rPr lang="en-US" sz="2800" dirty="0" err="1" smtClean="0">
                <a:solidFill>
                  <a:schemeClr val="bg2"/>
                </a:solidFill>
              </a:rPr>
              <a:t>Reco</a:t>
            </a:r>
            <a:r>
              <a:rPr lang="en-US" sz="2800" dirty="0" smtClean="0">
                <a:solidFill>
                  <a:schemeClr val="bg2"/>
                </a:solidFill>
              </a:rPr>
              <a:t>-Jet – underlying event correlations (v</a:t>
            </a:r>
            <a:r>
              <a:rPr lang="en-US" sz="2800" baseline="-25000" dirty="0" smtClean="0">
                <a:solidFill>
                  <a:schemeClr val="bg2"/>
                </a:solidFill>
              </a:rPr>
              <a:t>2</a:t>
            </a:r>
            <a:r>
              <a:rPr lang="en-US" sz="2800" dirty="0" smtClean="0">
                <a:solidFill>
                  <a:schemeClr val="bg2"/>
                </a:solidFill>
              </a:rPr>
              <a:t>, v</a:t>
            </a:r>
            <a:r>
              <a:rPr lang="en-US" sz="2800" baseline="-25000" dirty="0" smtClean="0">
                <a:solidFill>
                  <a:schemeClr val="bg2"/>
                </a:solidFill>
              </a:rPr>
              <a:t>3</a:t>
            </a:r>
            <a:r>
              <a:rPr lang="en-US" sz="2800" dirty="0" smtClean="0">
                <a:solidFill>
                  <a:schemeClr val="bg2"/>
                </a:solidFill>
              </a:rPr>
              <a:t>, v</a:t>
            </a:r>
            <a:r>
              <a:rPr lang="en-US" sz="2800" baseline="-25000" dirty="0" smtClean="0">
                <a:solidFill>
                  <a:schemeClr val="bg2"/>
                </a:solidFill>
              </a:rPr>
              <a:t>4</a:t>
            </a:r>
            <a:r>
              <a:rPr lang="en-US" sz="2800" dirty="0" smtClean="0">
                <a:solidFill>
                  <a:schemeClr val="bg2"/>
                </a:solidFill>
              </a:rPr>
              <a:t>, v</a:t>
            </a:r>
            <a:r>
              <a:rPr lang="en-US" sz="2800" baseline="-25000" dirty="0" smtClean="0">
                <a:solidFill>
                  <a:schemeClr val="bg2"/>
                </a:solidFill>
              </a:rPr>
              <a:t>5</a:t>
            </a:r>
            <a:r>
              <a:rPr lang="en-US" sz="2800" dirty="0" smtClean="0">
                <a:solidFill>
                  <a:schemeClr val="bg2"/>
                </a:solidFill>
              </a:rPr>
              <a:t>)</a:t>
            </a:r>
          </a:p>
          <a:p>
            <a:r>
              <a:rPr lang="en-US" sz="2800" dirty="0" smtClean="0">
                <a:solidFill>
                  <a:schemeClr val="bg2"/>
                </a:solidFill>
              </a:rPr>
              <a:t>   </a:t>
            </a:r>
            <a:r>
              <a:rPr lang="en-US" sz="2800" dirty="0" err="1" smtClean="0">
                <a:solidFill>
                  <a:schemeClr val="bg2"/>
                </a:solidFill>
              </a:rPr>
              <a:t>Quarkonia</a:t>
            </a:r>
            <a:r>
              <a:rPr lang="en-US" sz="2800" dirty="0" smtClean="0">
                <a:solidFill>
                  <a:schemeClr val="bg2"/>
                </a:solidFill>
              </a:rPr>
              <a:t> – underlying event correlations</a:t>
            </a:r>
          </a:p>
          <a:p>
            <a:r>
              <a:rPr lang="en-US" sz="2800" dirty="0" smtClean="0">
                <a:solidFill>
                  <a:schemeClr val="bg2"/>
                </a:solidFill>
              </a:rPr>
              <a:t>   </a:t>
            </a:r>
            <a:r>
              <a:rPr lang="en-US" sz="2800" dirty="0" err="1" smtClean="0">
                <a:solidFill>
                  <a:schemeClr val="bg2"/>
                </a:solidFill>
              </a:rPr>
              <a:t>Quarkonia</a:t>
            </a:r>
            <a:r>
              <a:rPr lang="en-US" sz="2800" dirty="0" smtClean="0">
                <a:solidFill>
                  <a:schemeClr val="bg2"/>
                </a:solidFill>
              </a:rPr>
              <a:t> – </a:t>
            </a:r>
            <a:r>
              <a:rPr lang="en-US" sz="2800" dirty="0" err="1" smtClean="0">
                <a:solidFill>
                  <a:schemeClr val="bg2"/>
                </a:solidFill>
              </a:rPr>
              <a:t>Reco</a:t>
            </a:r>
            <a:r>
              <a:rPr lang="en-US" sz="2800" dirty="0" smtClean="0">
                <a:solidFill>
                  <a:schemeClr val="bg2"/>
                </a:solidFill>
              </a:rPr>
              <a:t>-Jet correlations</a:t>
            </a:r>
          </a:p>
          <a:p>
            <a:r>
              <a:rPr lang="en-US" sz="2800" dirty="0" smtClean="0">
                <a:solidFill>
                  <a:schemeClr val="bg2"/>
                </a:solidFill>
              </a:rPr>
              <a:t>   …. </a:t>
            </a:r>
          </a:p>
          <a:p>
            <a:r>
              <a:rPr lang="en-US" sz="1200" dirty="0" smtClean="0">
                <a:solidFill>
                  <a:schemeClr val="bg2"/>
                </a:solidFill>
              </a:rPr>
              <a:t> </a:t>
            </a:r>
            <a:endParaRPr lang="en-US" sz="1100" dirty="0" smtClean="0">
              <a:solidFill>
                <a:schemeClr val="bg2"/>
              </a:solidFill>
            </a:endParaRPr>
          </a:p>
          <a:p>
            <a:r>
              <a:rPr lang="en-US" sz="2800" dirty="0" err="1" smtClean="0">
                <a:solidFill>
                  <a:schemeClr val="bg1"/>
                </a:solidFill>
              </a:rPr>
              <a:t>sPHENIX</a:t>
            </a:r>
            <a:r>
              <a:rPr lang="en-US" sz="2800" dirty="0" smtClean="0">
                <a:solidFill>
                  <a:schemeClr val="bg1"/>
                </a:solidFill>
              </a:rPr>
              <a:t> can do all that with 25 billion recorded events (no trigger bias) with very large acceptance.  And in </a:t>
            </a:r>
            <a:r>
              <a:rPr lang="en-US" sz="2800" dirty="0" err="1" smtClean="0">
                <a:solidFill>
                  <a:schemeClr val="bg1"/>
                </a:solidFill>
              </a:rPr>
              <a:t>p+p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p+A</a:t>
            </a:r>
            <a:r>
              <a:rPr lang="en-US" sz="2800" dirty="0" smtClean="0">
                <a:solidFill>
                  <a:schemeClr val="bg1"/>
                </a:solidFill>
              </a:rPr>
              <a:t> too.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2674" y="0"/>
            <a:ext cx="3419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My g-2 Analogy</a:t>
            </a:r>
          </a:p>
        </p:txBody>
      </p:sp>
      <p:pic>
        <p:nvPicPr>
          <p:cNvPr id="106500" name="Picture 4" descr="http://www.bnl.gov/today/splash_pics/2013/07/muon-g-2-ring-fermilab-road-640p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4023597"/>
            <a:ext cx="4514850" cy="283440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" y="762000"/>
            <a:ext cx="8839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Years ago when g-2 was proposing a factor of 10 improvement with more running at BNL, the BNL PAC noted that the experiment would have uncertainties much smaller than those from theory.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Bill Marciano confidently stated that given the time to build and run the experiment, theory would be much lower.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5903893"/>
            <a:ext cx="373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Fermilab</a:t>
            </a:r>
            <a:r>
              <a:rPr lang="en-US" sz="2800" dirty="0" smtClean="0">
                <a:solidFill>
                  <a:schemeClr val="bg1"/>
                </a:solidFill>
              </a:rPr>
              <a:t> believed that to be the case!</a:t>
            </a:r>
          </a:p>
        </p:txBody>
      </p:sp>
      <p:pic>
        <p:nvPicPr>
          <p:cNvPr id="106502" name="Picture 6" descr="http://www.bnl.gov/bnlweb/pubaf/pr/photos/2001/Marciano-w.gif"/>
          <p:cNvPicPr>
            <a:picLocks noChangeAspect="1" noChangeArrowheads="1"/>
          </p:cNvPicPr>
          <p:nvPr/>
        </p:nvPicPr>
        <p:blipFill>
          <a:blip r:embed="rId3" cstate="print"/>
          <a:srcRect r="8280" b="10698"/>
          <a:stretch>
            <a:fillRect/>
          </a:stretch>
        </p:blipFill>
        <p:spPr bwMode="auto">
          <a:xfrm>
            <a:off x="1371600" y="3886200"/>
            <a:ext cx="137160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152400"/>
            <a:ext cx="5929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What is our theory projection?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Where do we really have a solid connection between theory and experiment?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If things are not </a:t>
            </a:r>
            <a:r>
              <a:rPr lang="en-US" sz="2800" dirty="0" err="1" smtClean="0">
                <a:solidFill>
                  <a:schemeClr val="bg1"/>
                </a:solidFill>
              </a:rPr>
              <a:t>perturbatively</a:t>
            </a:r>
            <a:r>
              <a:rPr lang="en-US" sz="2800" dirty="0" smtClean="0">
                <a:solidFill>
                  <a:schemeClr val="bg1"/>
                </a:solidFill>
              </a:rPr>
              <a:t> describable, do we “jump into a black hole”?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599" y="0"/>
            <a:ext cx="8610601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As high energy quarks or quark-</a:t>
            </a:r>
            <a:r>
              <a:rPr lang="en-US" sz="3200" dirty="0" err="1" smtClean="0">
                <a:solidFill>
                  <a:schemeClr val="bg1"/>
                </a:solidFill>
              </a:rPr>
              <a:t>antiquark</a:t>
            </a:r>
            <a:r>
              <a:rPr lang="en-US" sz="3200" dirty="0" smtClean="0">
                <a:solidFill>
                  <a:schemeClr val="bg1"/>
                </a:solidFill>
              </a:rPr>
              <a:t> pairs traverse the QGP, what do they see?</a:t>
            </a:r>
          </a:p>
        </p:txBody>
      </p:sp>
      <p:sp>
        <p:nvSpPr>
          <p:cNvPr id="5" name="Rectangle 4"/>
          <p:cNvSpPr/>
          <p:nvPr/>
        </p:nvSpPr>
        <p:spPr>
          <a:xfrm>
            <a:off x="4267200" y="1143000"/>
            <a:ext cx="48768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6978" y="1234902"/>
            <a:ext cx="4518422" cy="5598914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/>
            <a:tailEnd/>
          </a:ln>
        </p:spPr>
      </p:pic>
      <p:sp>
        <p:nvSpPr>
          <p:cNvPr id="7" name="Rectangle 25"/>
          <p:cNvSpPr>
            <a:spLocks/>
          </p:cNvSpPr>
          <p:nvPr/>
        </p:nvSpPr>
        <p:spPr bwMode="auto">
          <a:xfrm>
            <a:off x="5231904" y="1434703"/>
            <a:ext cx="2339578" cy="330398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87905" y="1290935"/>
            <a:ext cx="62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1/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1" y="1358205"/>
            <a:ext cx="3962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Do the highest energy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 jets at LHC see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point-like color charges?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4343400"/>
            <a:ext cx="365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Do the lowest energy jets at RHIC scatter from coherent fields or only excite sound waves?</a:t>
            </a:r>
          </a:p>
        </p:txBody>
      </p:sp>
      <p:sp>
        <p:nvSpPr>
          <p:cNvPr id="11" name="Up-Down Arrow 10"/>
          <p:cNvSpPr/>
          <p:nvPr/>
        </p:nvSpPr>
        <p:spPr>
          <a:xfrm>
            <a:off x="1676400" y="2971800"/>
            <a:ext cx="762000" cy="1371600"/>
          </a:xfrm>
          <a:prstGeom prst="upDownArrow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43800" y="5029200"/>
            <a:ext cx="914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  <p:bldP spid="10" grpId="0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0"/>
            <a:ext cx="8937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2"/>
                </a:solidFill>
              </a:rPr>
              <a:t>Sensitivity to Medium Composition (at a given Scale)</a:t>
            </a:r>
          </a:p>
        </p:txBody>
      </p:sp>
      <p:pic>
        <p:nvPicPr>
          <p:cNvPr id="6" name="Picture 5" descr="Figure_coleman_mas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43090"/>
            <a:ext cx="5353050" cy="4495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5506" y="2952690"/>
            <a:ext cx="21017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Jet E</a:t>
            </a:r>
            <a:r>
              <a:rPr lang="en-US" sz="2400" baseline="-25000" dirty="0" smtClean="0">
                <a:solidFill>
                  <a:srgbClr val="FF0000"/>
                </a:solidFill>
              </a:rPr>
              <a:t>T</a:t>
            </a:r>
            <a:r>
              <a:rPr lang="en-US" sz="2400" dirty="0" smtClean="0">
                <a:solidFill>
                  <a:srgbClr val="FF0000"/>
                </a:solidFill>
              </a:rPr>
              <a:t> = 30 </a:t>
            </a:r>
            <a:r>
              <a:rPr lang="en-US" sz="2400" dirty="0" err="1" smtClean="0">
                <a:solidFill>
                  <a:srgbClr val="FF0000"/>
                </a:solidFill>
              </a:rPr>
              <a:t>GeV</a:t>
            </a:r>
            <a:endParaRPr lang="en-US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T = 350 </a:t>
            </a:r>
            <a:r>
              <a:rPr lang="en-US" sz="2400" dirty="0" err="1" smtClean="0">
                <a:solidFill>
                  <a:srgbClr val="FF0000"/>
                </a:solidFill>
              </a:rPr>
              <a:t>MeV</a:t>
            </a:r>
            <a:endParaRPr lang="en-US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</a:rPr>
              <a:t>s</a:t>
            </a:r>
            <a:r>
              <a:rPr lang="en-US" sz="2400" dirty="0" smtClean="0">
                <a:solidFill>
                  <a:srgbClr val="FF0000"/>
                </a:solidFill>
              </a:rPr>
              <a:t> = 0.3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0200" y="4819471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Limit of infinitely massive scattering centers yields all </a:t>
            </a:r>
            <a:r>
              <a:rPr lang="en-US" sz="2400" dirty="0" err="1" smtClean="0">
                <a:solidFill>
                  <a:srgbClr val="FF0000"/>
                </a:solidFill>
              </a:rPr>
              <a:t>radiative</a:t>
            </a:r>
            <a:r>
              <a:rPr lang="en-US" sz="2400" dirty="0" smtClean="0">
                <a:solidFill>
                  <a:srgbClr val="FF0000"/>
                </a:solidFill>
              </a:rPr>
              <a:t> e-loss.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7625"/>
            <a:ext cx="88011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4800600" y="5695890"/>
            <a:ext cx="2895600" cy="609600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667000" y="1143000"/>
            <a:ext cx="3633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http://arxiv.org/abs/arXiv:1209.3328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940050"/>
            <a:ext cx="26574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600200" y="6534090"/>
            <a:ext cx="1860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Medium </a:t>
            </a:r>
            <a:r>
              <a:rPr lang="en-US" sz="2000" b="1" dirty="0" err="1" smtClean="0"/>
              <a:t>parton</a:t>
            </a:r>
            <a:endParaRPr lang="en-US" sz="2000" b="1" dirty="0" smtClean="0"/>
          </a:p>
        </p:txBody>
      </p:sp>
      <p:pic>
        <p:nvPicPr>
          <p:cNvPr id="15" name="Picture 2" descr="http://www.bnl.gov/bnlweb/pubaf/pr/photos/2010%5C02%5Ccollisions-300.jpg"/>
          <p:cNvPicPr>
            <a:picLocks noChangeAspect="1" noChangeArrowheads="1"/>
          </p:cNvPicPr>
          <p:nvPr/>
        </p:nvPicPr>
        <p:blipFill>
          <a:blip r:embed="rId5" cstate="print"/>
          <a:srcRect l="38074" t="67164" r="34236" b="7463"/>
          <a:stretch>
            <a:fillRect/>
          </a:stretch>
        </p:blipFill>
        <p:spPr bwMode="auto">
          <a:xfrm>
            <a:off x="5943600" y="2454275"/>
            <a:ext cx="2667000" cy="1889125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/>
        </p:nvCxnSpPr>
        <p:spPr>
          <a:xfrm>
            <a:off x="5486400" y="3368675"/>
            <a:ext cx="1066800" cy="2286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477000" y="3368675"/>
            <a:ext cx="381000" cy="2286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>
            <a:off x="6858000" y="3368675"/>
            <a:ext cx="838200" cy="3048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5" idx="3"/>
          </p:cNvCxnSpPr>
          <p:nvPr/>
        </p:nvCxnSpPr>
        <p:spPr>
          <a:xfrm flipH="1">
            <a:off x="7696200" y="3398838"/>
            <a:ext cx="914400" cy="274637"/>
          </a:xfrm>
          <a:prstGeom prst="line">
            <a:avLst/>
          </a:prstGeom>
          <a:ln w="3810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5740" y="1447800"/>
            <a:ext cx="78206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</a:rPr>
              <a:t>qhat</a:t>
            </a:r>
            <a:r>
              <a:rPr lang="en-US" sz="2800" dirty="0" smtClean="0">
                <a:solidFill>
                  <a:schemeClr val="bg2"/>
                </a:solidFill>
              </a:rPr>
              <a:t>  </a:t>
            </a:r>
            <a:r>
              <a:rPr lang="en-US" sz="2800" dirty="0" smtClean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2800" dirty="0" smtClean="0">
                <a:solidFill>
                  <a:schemeClr val="bg2"/>
                </a:solidFill>
              </a:rPr>
              <a:t> scattering of lead </a:t>
            </a:r>
            <a:r>
              <a:rPr lang="en-US" sz="2800" dirty="0" err="1" smtClean="0">
                <a:solidFill>
                  <a:schemeClr val="bg2"/>
                </a:solidFill>
              </a:rPr>
              <a:t>parton</a:t>
            </a:r>
            <a:r>
              <a:rPr lang="en-US" sz="2800" dirty="0" smtClean="0">
                <a:solidFill>
                  <a:schemeClr val="bg2"/>
                </a:solidFill>
              </a:rPr>
              <a:t> </a:t>
            </a:r>
            <a:r>
              <a:rPr lang="en-US" sz="2800" dirty="0" smtClean="0">
                <a:solidFill>
                  <a:schemeClr val="bg2"/>
                </a:solidFill>
                <a:sym typeface="Wingdings" pitchFamily="2" charset="2"/>
              </a:rPr>
              <a:t> radiation e-loss</a:t>
            </a:r>
          </a:p>
          <a:p>
            <a:pPr algn="ctr"/>
            <a:r>
              <a:rPr lang="en-US" sz="2800" dirty="0" err="1" smtClean="0">
                <a:solidFill>
                  <a:srgbClr val="FF33CC"/>
                </a:solidFill>
                <a:sym typeface="Wingdings" pitchFamily="2" charset="2"/>
              </a:rPr>
              <a:t>ehat</a:t>
            </a:r>
            <a:r>
              <a:rPr lang="en-US" sz="2800" dirty="0" smtClean="0">
                <a:solidFill>
                  <a:schemeClr val="bg2"/>
                </a:solidFill>
                <a:sym typeface="Wingdings" pitchFamily="2" charset="2"/>
              </a:rPr>
              <a:t>   energy transferred to the QGP medium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2300" y="-76200"/>
            <a:ext cx="70611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Is there experimental evidence for influence of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strong </a:t>
            </a:r>
            <a:r>
              <a:rPr lang="en-US" sz="2800" dirty="0" smtClean="0">
                <a:solidFill>
                  <a:srgbClr val="FF0000"/>
                </a:solidFill>
              </a:rPr>
              <a:t>C</a:t>
            </a:r>
            <a:r>
              <a:rPr lang="en-US" sz="2800" dirty="0" smtClean="0">
                <a:solidFill>
                  <a:srgbClr val="00B0F0"/>
                </a:solidFill>
              </a:rPr>
              <a:t>o</a:t>
            </a:r>
            <a:r>
              <a:rPr lang="en-US" sz="2800" dirty="0" smtClean="0">
                <a:solidFill>
                  <a:srgbClr val="00B050"/>
                </a:solidFill>
              </a:rPr>
              <a:t>l</a:t>
            </a:r>
            <a:r>
              <a:rPr lang="en-US" sz="2800" dirty="0" smtClean="0">
                <a:solidFill>
                  <a:srgbClr val="FFFF00"/>
                </a:solidFill>
              </a:rPr>
              <a:t>o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sz="2800" dirty="0" smtClean="0">
                <a:solidFill>
                  <a:schemeClr val="bg1"/>
                </a:solidFill>
              </a:rPr>
              <a:t> E+M fields?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4737318"/>
            <a:ext cx="8686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Is the </a:t>
            </a:r>
            <a:r>
              <a:rPr lang="en-US" sz="2800" dirty="0" err="1" smtClean="0">
                <a:solidFill>
                  <a:schemeClr val="bg1"/>
                </a:solidFill>
              </a:rPr>
              <a:t>perturbative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qhat</a:t>
            </a:r>
            <a:r>
              <a:rPr lang="en-US" sz="2800" dirty="0" smtClean="0">
                <a:solidFill>
                  <a:schemeClr val="bg1"/>
                </a:solidFill>
              </a:rPr>
              <a:t> / </a:t>
            </a:r>
            <a:r>
              <a:rPr lang="en-US" sz="2800" dirty="0" err="1" smtClean="0">
                <a:solidFill>
                  <a:schemeClr val="bg1"/>
                </a:solidFill>
              </a:rPr>
              <a:t>ehat</a:t>
            </a:r>
            <a:r>
              <a:rPr lang="en-US" sz="2800" dirty="0" smtClean="0">
                <a:solidFill>
                  <a:schemeClr val="bg1"/>
                </a:solidFill>
              </a:rPr>
              <a:t> prescription appropriate at the earliest times?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What is the influence of pre-equilibrium times?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How to connect these with experimental observables?</a:t>
            </a:r>
          </a:p>
        </p:txBody>
      </p:sp>
      <p:pic>
        <p:nvPicPr>
          <p:cNvPr id="112642" name="Picture 2" descr="http://personal.kent.edu/%7Emstrick6/images/plasma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90600"/>
            <a:ext cx="6858000" cy="35295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86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Qhat</a:t>
            </a:r>
            <a:r>
              <a:rPr lang="en-US" sz="2800" dirty="0" smtClean="0">
                <a:solidFill>
                  <a:schemeClr val="bg1"/>
                </a:solidFill>
              </a:rPr>
              <a:t> constraint…  the past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Not the key observables, but pinning down the right picture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Very strong historical evidence for the power of energy reach of observables… (both up and down)</a:t>
            </a:r>
          </a:p>
        </p:txBody>
      </p:sp>
      <p:pic>
        <p:nvPicPr>
          <p:cNvPr id="1054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3048000"/>
            <a:ext cx="69766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7848600" cy="5856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152400"/>
            <a:ext cx="8480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Lattice Revolution:   Non-</a:t>
            </a:r>
            <a:r>
              <a:rPr lang="en-US" sz="3200" dirty="0" err="1" smtClean="0">
                <a:solidFill>
                  <a:schemeClr val="bg1"/>
                </a:solidFill>
              </a:rPr>
              <a:t>perturbative</a:t>
            </a:r>
            <a:r>
              <a:rPr lang="en-US" sz="3200" dirty="0" smtClean="0">
                <a:solidFill>
                  <a:schemeClr val="bg1"/>
                </a:solidFill>
              </a:rPr>
              <a:t> Connection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0"/>
            <a:ext cx="8763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sPHENIX</a:t>
            </a:r>
            <a:r>
              <a:rPr lang="en-US" sz="3200" dirty="0" smtClean="0">
                <a:solidFill>
                  <a:schemeClr val="bg1"/>
                </a:solidFill>
              </a:rPr>
              <a:t>  is motivated by interest in dissecting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how the quark-gluon plasma works and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how its nature evolves with temperature </a:t>
            </a:r>
          </a:p>
          <a:p>
            <a:pPr algn="ctr"/>
            <a:endParaRPr lang="en-US" sz="1400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Is the QGP a perfect fluid with 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no quasi-particles at any scale?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22331"/>
            <a:ext cx="9144000" cy="403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9325" y="1219200"/>
            <a:ext cx="48672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752725" y="5181600"/>
            <a:ext cx="3633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http://arxiv.org/abs/arXiv:1303.0318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152400"/>
            <a:ext cx="84802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Lattice Revolution:   Non-</a:t>
            </a:r>
            <a:r>
              <a:rPr lang="en-US" sz="3200" dirty="0" err="1" smtClean="0">
                <a:solidFill>
                  <a:schemeClr val="bg1"/>
                </a:solidFill>
              </a:rPr>
              <a:t>perturbative</a:t>
            </a:r>
            <a:r>
              <a:rPr lang="en-US" sz="3200" dirty="0" smtClean="0">
                <a:solidFill>
                  <a:schemeClr val="bg1"/>
                </a:solidFill>
              </a:rPr>
              <a:t> Connection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sym typeface="Wingdings" pitchFamily="2" charset="2"/>
              </a:rPr>
              <a:t> Revolution in Jet Quenching Theory (?) 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5562600"/>
            <a:ext cx="838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If they can calculate </a:t>
            </a:r>
            <a:r>
              <a:rPr lang="en-US" sz="2800" dirty="0" err="1" smtClean="0">
                <a:solidFill>
                  <a:schemeClr val="bg1"/>
                </a:solidFill>
              </a:rPr>
              <a:t>parton</a:t>
            </a:r>
            <a:r>
              <a:rPr lang="en-US" sz="2800" dirty="0" smtClean="0">
                <a:solidFill>
                  <a:schemeClr val="bg1"/>
                </a:solidFill>
              </a:rPr>
              <a:t> distribution functions and </a:t>
            </a:r>
            <a:r>
              <a:rPr lang="en-US" sz="2800" dirty="0" err="1" smtClean="0">
                <a:solidFill>
                  <a:schemeClr val="bg1"/>
                </a:solidFill>
              </a:rPr>
              <a:t>helicity</a:t>
            </a:r>
            <a:r>
              <a:rPr lang="en-US" sz="2800" dirty="0" smtClean="0">
                <a:solidFill>
                  <a:schemeClr val="bg1"/>
                </a:solidFill>
              </a:rPr>
              <a:t> distribution functions on the lattice in 10 years, what can be done for jet quenching observables?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https://mail.google.com/mail/?ui=2&amp;ik=2472c66718&amp;view=att&amp;th=1400d30ed095df59&amp;attid=0.1.1&amp;disp=emb&amp;zw&amp;atsh=1"/>
          <p:cNvSpPr>
            <a:spLocks noChangeAspect="1" noChangeArrowheads="1"/>
          </p:cNvSpPr>
          <p:nvPr/>
        </p:nvSpPr>
        <p:spPr bwMode="auto">
          <a:xfrm>
            <a:off x="155575" y="-3276600"/>
            <a:ext cx="5934075" cy="68389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4" name="AutoShape 4" descr="https://mail.google.com/mail/?ui=2&amp;ik=2472c66718&amp;view=att&amp;th=1400d30ed095df59&amp;attid=0.1.1&amp;disp=emb&amp;zw&amp;atsh=1"/>
          <p:cNvSpPr>
            <a:spLocks noChangeAspect="1" noChangeArrowheads="1"/>
          </p:cNvSpPr>
          <p:nvPr/>
        </p:nvSpPr>
        <p:spPr bwMode="auto">
          <a:xfrm>
            <a:off x="155575" y="-3276600"/>
            <a:ext cx="5934075" cy="68389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6" name="AutoShape 6" descr="https://mail.google.com/mail/?ui=2&amp;ik=2472c66718&amp;view=att&amp;th=1400d30ed095df59&amp;attid=0.1.1&amp;disp=emb&amp;zw&amp;atsh=1"/>
          <p:cNvSpPr>
            <a:spLocks noChangeAspect="1" noChangeArrowheads="1"/>
          </p:cNvSpPr>
          <p:nvPr/>
        </p:nvSpPr>
        <p:spPr bwMode="auto">
          <a:xfrm>
            <a:off x="155575" y="-3276600"/>
            <a:ext cx="5934075" cy="68389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8" name="AutoShape 8" descr="https://mail.google.com/mail/?ui=2&amp;ik=2472c66718&amp;view=att&amp;th=1400d30ed095df59&amp;attid=0.1.1&amp;disp=emb&amp;zw&amp;atsh=1"/>
          <p:cNvSpPr>
            <a:spLocks noChangeAspect="1" noChangeArrowheads="1"/>
          </p:cNvSpPr>
          <p:nvPr/>
        </p:nvSpPr>
        <p:spPr bwMode="auto">
          <a:xfrm>
            <a:off x="155575" y="-3276600"/>
            <a:ext cx="5934075" cy="68389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0" name="AutoShape 10" descr="https://mail.google.com/mail/?ui=2&amp;ik=2472c66718&amp;view=att&amp;th=1400d30ed095df59&amp;attid=0.1.1&amp;disp=emb&amp;zw&amp;atsh=1"/>
          <p:cNvSpPr>
            <a:spLocks noChangeAspect="1" noChangeArrowheads="1"/>
          </p:cNvSpPr>
          <p:nvPr/>
        </p:nvSpPr>
        <p:spPr bwMode="auto">
          <a:xfrm>
            <a:off x="155575" y="-3276600"/>
            <a:ext cx="5934075" cy="68389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2" name="Picture 12" descr="C:\Users\nagle\AppData\Local\Temp\ePhenix 6-27-2013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1"/>
            <a:ext cx="9144000" cy="6096000"/>
          </a:xfrm>
          <a:prstGeom prst="rect">
            <a:avLst/>
          </a:prstGeom>
          <a:noFill/>
        </p:spPr>
      </p:pic>
      <p:pic>
        <p:nvPicPr>
          <p:cNvPr id="5131" name="Picture 11" descr="C:\Users\nagle\Desktop\godzill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29204"/>
            <a:ext cx="1327254" cy="152879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9266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</a:rPr>
              <a:t>ePHENIX</a:t>
            </a:r>
            <a:r>
              <a:rPr lang="en-US" sz="4000" dirty="0" smtClean="0">
                <a:solidFill>
                  <a:schemeClr val="bg1"/>
                </a:solidFill>
              </a:rPr>
              <a:t> – built on the </a:t>
            </a:r>
            <a:r>
              <a:rPr lang="en-US" sz="4000" dirty="0" err="1" smtClean="0">
                <a:solidFill>
                  <a:schemeClr val="bg1"/>
                </a:solidFill>
              </a:rPr>
              <a:t>sPHENIX</a:t>
            </a:r>
            <a:r>
              <a:rPr lang="en-US" sz="4000" dirty="0" smtClean="0">
                <a:solidFill>
                  <a:schemeClr val="bg1"/>
                </a:solidFill>
              </a:rPr>
              <a:t> foundation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762000"/>
            <a:ext cx="510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1954 Japanese original, Dr. Yamane estimates that Godzilla is 50 meters tall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133" name="Picture 13" descr="C:\Users\nagle\Desktop\godzill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71600" y="1600200"/>
            <a:ext cx="595390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821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9600" y="1524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ePHENIX</a:t>
            </a:r>
            <a:r>
              <a:rPr lang="en-US" sz="2800" dirty="0" smtClean="0">
                <a:solidFill>
                  <a:schemeClr val="bg1"/>
                </a:solidFill>
              </a:rPr>
              <a:t> DIS on heavy nuclei….  Large range in struck quark energy in nuclear rest frame and initial </a:t>
            </a:r>
            <a:r>
              <a:rPr lang="en-US" sz="2800" dirty="0" err="1" smtClean="0">
                <a:solidFill>
                  <a:schemeClr val="bg1"/>
                </a:solidFill>
              </a:rPr>
              <a:t>virtuality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Good to see </a:t>
            </a:r>
            <a:r>
              <a:rPr lang="en-US" sz="2800" dirty="0" err="1" smtClean="0">
                <a:solidFill>
                  <a:schemeClr val="bg1"/>
                </a:solidFill>
              </a:rPr>
              <a:t>virtuality</a:t>
            </a:r>
            <a:r>
              <a:rPr lang="en-US" sz="2800" dirty="0" smtClean="0">
                <a:solidFill>
                  <a:schemeClr val="bg1"/>
                </a:solidFill>
              </a:rPr>
              <a:t> evolution plot and prediction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1" y="17007"/>
            <a:ext cx="5943600" cy="684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8" name="Picture 2" descr="http://www.nikhef.nl/pub/experiments/zeus/theses/wouter_verkerke/latex2html/img17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495800"/>
            <a:ext cx="2667000" cy="22002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76200" y="-76200"/>
            <a:ext cx="29718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Calculation done as if scattering off intrinsic charm, so that scattered electron gives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n,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denominator for z.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Broken with photon-gluon fusion.  Is that still worth measuring?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1" y="76200"/>
            <a:ext cx="8458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Two action items: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1.  Write some text regarding analogy of theory on h/s (factor of 10 differences in 2009).  Theory advances, higher moments, ruling out some pictures…</a:t>
            </a: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362200"/>
            <a:ext cx="422483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8600" y="5178623"/>
            <a:ext cx="29203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http://arxiv.org/pdf/0907.4513v2.pdf</a:t>
            </a:r>
            <a:endParaRPr lang="en-US" sz="1400" dirty="0"/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362200"/>
            <a:ext cx="3057525" cy="311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0" y="5675293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Now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chemeClr val="bg1"/>
                </a:solidFill>
              </a:rPr>
              <a:t>/s pinned down to &lt; ±50%, thus indicating the tools exist to attack the temperature dependence  and more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572000" y="3429000"/>
            <a:ext cx="914400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58109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0" y="76200"/>
            <a:ext cx="26825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Reasonable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Representation…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86400" cy="683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38800" y="86916"/>
            <a:ext cx="35052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Perhaps </a:t>
            </a:r>
            <a:r>
              <a:rPr lang="en-US" sz="2800" dirty="0" smtClean="0">
                <a:solidFill>
                  <a:schemeClr val="bg1"/>
                </a:solidFill>
              </a:rPr>
              <a:t>a version of </a:t>
            </a:r>
            <a:r>
              <a:rPr lang="en-US" sz="2800" dirty="0" err="1" smtClean="0">
                <a:solidFill>
                  <a:schemeClr val="bg1"/>
                </a:solidFill>
              </a:rPr>
              <a:t>Xin-Nian’s</a:t>
            </a:r>
            <a:r>
              <a:rPr lang="en-US" sz="2800" dirty="0" smtClean="0">
                <a:solidFill>
                  <a:schemeClr val="bg1"/>
                </a:solidFill>
              </a:rPr>
              <a:t> figure with a larger box from 5 years ago and today would be a good proximity…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Then argue that progress for tools to go to the next step…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Can we attach evolution, </a:t>
            </a:r>
            <a:r>
              <a:rPr lang="en-US" sz="2800" dirty="0" err="1" smtClean="0">
                <a:solidFill>
                  <a:schemeClr val="bg1"/>
                </a:solidFill>
              </a:rPr>
              <a:t>m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D</a:t>
            </a:r>
            <a:r>
              <a:rPr lang="en-US" sz="2800" dirty="0" smtClean="0">
                <a:solidFill>
                  <a:schemeClr val="bg1"/>
                </a:solidFill>
              </a:rPr>
              <a:t>, scattering from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0"/>
            <a:ext cx="8610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2"/>
            </a:pPr>
            <a:r>
              <a:rPr lang="en-US" sz="2800" dirty="0" smtClean="0">
                <a:solidFill>
                  <a:schemeClr val="bg1"/>
                </a:solidFill>
              </a:rPr>
              <a:t>Read Thorsten’s paper and get his code…</a:t>
            </a:r>
          </a:p>
          <a:p>
            <a:pPr marL="514350" indent="-514350">
              <a:buAutoNum type="arabicPeriod" startAt="2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 startAt="2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 startAt="2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 startAt="2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 startAt="2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514350" indent="-514350"/>
            <a:r>
              <a:rPr lang="en-US" sz="2800" dirty="0" smtClean="0">
                <a:solidFill>
                  <a:schemeClr val="bg1"/>
                </a:solidFill>
              </a:rPr>
              <a:t>Try thinking through connecting </a:t>
            </a:r>
            <a:r>
              <a:rPr lang="en-US" sz="2800" dirty="0" err="1" smtClean="0">
                <a:solidFill>
                  <a:schemeClr val="bg1"/>
                </a:solidFill>
              </a:rPr>
              <a:t>sPHENIX</a:t>
            </a:r>
            <a:r>
              <a:rPr lang="en-US" sz="2800" dirty="0" smtClean="0">
                <a:solidFill>
                  <a:schemeClr val="bg1"/>
                </a:solidFill>
              </a:rPr>
              <a:t> capabilities / </a:t>
            </a:r>
          </a:p>
          <a:p>
            <a:pPr marL="514350" indent="-514350"/>
            <a:r>
              <a:rPr lang="en-US" sz="2800" dirty="0" smtClean="0">
                <a:solidFill>
                  <a:schemeClr val="bg1"/>
                </a:solidFill>
              </a:rPr>
              <a:t>statistics with these different “bias is good” observables…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1419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962" y="3505200"/>
            <a:ext cx="6472238" cy="237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2452" y="5867400"/>
            <a:ext cx="80263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sPHENIX</a:t>
            </a:r>
            <a:r>
              <a:rPr lang="en-US" sz="2800" dirty="0" smtClean="0">
                <a:solidFill>
                  <a:schemeClr val="bg1"/>
                </a:solidFill>
              </a:rPr>
              <a:t> can dial the range between these extremes…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And </a:t>
            </a:r>
            <a:r>
              <a:rPr lang="en-US" sz="2800" dirty="0" err="1" smtClean="0">
                <a:solidFill>
                  <a:schemeClr val="bg1"/>
                </a:solidFill>
              </a:rPr>
              <a:t>sPHENIX</a:t>
            </a:r>
            <a:r>
              <a:rPr lang="en-US" sz="2800" dirty="0" smtClean="0">
                <a:solidFill>
                  <a:schemeClr val="bg1"/>
                </a:solidFill>
              </a:rPr>
              <a:t> has discovered color plots!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2800" y="0"/>
            <a:ext cx="25665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 dirty="0" smtClean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990600"/>
            <a:ext cx="8382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sPHENIX</a:t>
            </a:r>
            <a:r>
              <a:rPr lang="en-US" sz="2800" dirty="0" smtClean="0">
                <a:solidFill>
                  <a:schemeClr val="bg1"/>
                </a:solidFill>
              </a:rPr>
              <a:t> will have unprecedented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RHIC measurement capabilities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Very strong argument for key insights with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large collision energy span combined with LHC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(almost 100% parallel in previous examples)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How to gain fundamental new insights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from these hard probes?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How to translate that into precision constraints?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Open for discussion…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33800" y="381000"/>
            <a:ext cx="1171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Extras…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09600"/>
            <a:ext cx="7239000" cy="476129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6353" y="0"/>
            <a:ext cx="903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Can even </a:t>
            </a:r>
            <a:r>
              <a:rPr lang="en-US" sz="3200" dirty="0" err="1" smtClean="0">
                <a:solidFill>
                  <a:schemeClr val="bg1"/>
                </a:solidFill>
              </a:rPr>
              <a:t>d+Au</a:t>
            </a:r>
            <a:r>
              <a:rPr lang="en-US" sz="3200" dirty="0" smtClean="0">
                <a:solidFill>
                  <a:schemeClr val="bg1"/>
                </a:solidFill>
              </a:rPr>
              <a:t>/</a:t>
            </a:r>
            <a:r>
              <a:rPr lang="en-US" sz="3200" dirty="0" err="1" smtClean="0">
                <a:solidFill>
                  <a:schemeClr val="bg1"/>
                </a:solidFill>
              </a:rPr>
              <a:t>p+Pb</a:t>
            </a:r>
            <a:r>
              <a:rPr lang="en-US" sz="3200" dirty="0" smtClean="0">
                <a:solidFill>
                  <a:schemeClr val="bg1"/>
                </a:solidFill>
              </a:rPr>
              <a:t> produce a nearly </a:t>
            </a:r>
            <a:r>
              <a:rPr lang="en-US" sz="3200" dirty="0" err="1" smtClean="0">
                <a:solidFill>
                  <a:schemeClr val="bg1"/>
                </a:solidFill>
              </a:rPr>
              <a:t>inviscid</a:t>
            </a:r>
            <a:r>
              <a:rPr lang="en-US" sz="3200" dirty="0" smtClean="0">
                <a:solidFill>
                  <a:schemeClr val="bg1"/>
                </a:solidFill>
              </a:rPr>
              <a:t> fluid?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1" y="5410200"/>
            <a:ext cx="853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a typeface="Helvetica Neue Light" charset="0"/>
                <a:cs typeface="Helvetica Neue Light" charset="0"/>
              </a:rPr>
              <a:t>These developments in the past year underscore the need for measurements to address </a:t>
            </a:r>
          </a:p>
          <a:p>
            <a:pPr algn="ctr"/>
            <a:r>
              <a:rPr lang="en-US" sz="2800" u="sng" dirty="0" smtClean="0">
                <a:solidFill>
                  <a:srgbClr val="FFFF00"/>
                </a:solidFill>
                <a:ea typeface="Helvetica Neue Light" charset="0"/>
                <a:cs typeface="Helvetica Neue Light" charset="0"/>
              </a:rPr>
              <a:t>why</a:t>
            </a:r>
            <a:r>
              <a:rPr lang="en-US" sz="2800" dirty="0" smtClean="0">
                <a:solidFill>
                  <a:srgbClr val="FFFF00"/>
                </a:solidFill>
                <a:ea typeface="Helvetica Neue Light" charset="0"/>
                <a:cs typeface="Helvetica Neue Light" charset="0"/>
              </a:rPr>
              <a:t> and </a:t>
            </a:r>
            <a:r>
              <a:rPr lang="en-US" sz="2800" u="sng" dirty="0" smtClean="0">
                <a:solidFill>
                  <a:srgbClr val="FFFF00"/>
                </a:solidFill>
                <a:ea typeface="Helvetica Neue Light" charset="0"/>
                <a:cs typeface="Helvetica Neue Light" charset="0"/>
              </a:rPr>
              <a:t>how</a:t>
            </a:r>
            <a:r>
              <a:rPr lang="en-US" sz="2800" dirty="0" smtClean="0">
                <a:solidFill>
                  <a:srgbClr val="FFFF00"/>
                </a:solidFill>
                <a:ea typeface="Helvetica Neue Light" charset="0"/>
                <a:cs typeface="Helvetica Neue Light" charset="0"/>
              </a:rPr>
              <a:t> perfect fluidity arises</a:t>
            </a:r>
          </a:p>
          <a:p>
            <a:pPr algn="ctr"/>
            <a:endParaRPr lang="en-US" sz="28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91725"/>
            <a:ext cx="6172200" cy="572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09800" y="6248400"/>
            <a:ext cx="4771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http://arxiv.org/abs/arXiv:1002.1165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9600" y="2514600"/>
            <a:ext cx="1014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9600" y="3048000"/>
            <a:ext cx="2567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Bag Model EOS?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842187"/>
            <a:ext cx="8248650" cy="296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4329"/>
            <a:ext cx="9144000" cy="289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66800" y="4343400"/>
            <a:ext cx="885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RHIC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91821" y="4429780"/>
            <a:ext cx="75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LHC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0400" y="6477000"/>
            <a:ext cx="3430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http://arxiv.org/abs/1301.0099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2300" y="-76200"/>
            <a:ext cx="70611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Is there experimental evidence for influence of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strong E+M fields?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52600" y="914400"/>
            <a:ext cx="5638800" cy="4495800"/>
            <a:chOff x="762000" y="685800"/>
            <a:chExt cx="7543800" cy="6553200"/>
          </a:xfrm>
        </p:grpSpPr>
        <p:pic>
          <p:nvPicPr>
            <p:cNvPr id="5" name="Picture 4" descr="lumpy_wBoxSmoothi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0" y="685800"/>
              <a:ext cx="7543800" cy="6553200"/>
            </a:xfrm>
            <a:prstGeom prst="rect">
              <a:avLst/>
            </a:prstGeom>
            <a:noFill/>
          </p:spPr>
        </p:pic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4486154" y="4766166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4677137" y="4675281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677137" y="4493511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4295172" y="440262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4390663" y="431174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4295172" y="403908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486154" y="385731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4868119" y="385731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4868119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4581646" y="2766692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4199681" y="285757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3817716" y="285757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3531243" y="313023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3531243" y="294846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3722225" y="285757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3435752" y="267580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3244770" y="294846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3244770" y="322111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3435752" y="349377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3817716" y="322111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3913208" y="331200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3817716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3722225" y="349377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3722225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3531243" y="376642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3626734" y="385731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3722225" y="412997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3531243" y="431174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3626734" y="431174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3626734" y="4766166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722225" y="4947936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3817716" y="4857051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4008699" y="4766166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3722225" y="468474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3817716" y="440262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4008699" y="431174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4199681" y="422085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4199681" y="412997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4390663" y="376642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4486154" y="313023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4295172" y="322111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4104190" y="303934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4104190" y="331200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4295172" y="350513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4581646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4772628" y="373234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4677137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4104190" y="403908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4295172" y="376642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4104190" y="385731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3913208" y="412997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3913208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4199681" y="340288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4295172" y="422085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4008699" y="403908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4295172" y="331200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4295172" y="340288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63" name="Picture 62" descr="super_anim3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351261">
            <a:off x="3289776" y="1695989"/>
            <a:ext cx="2696586" cy="2566106"/>
          </a:xfrm>
          <a:prstGeom prst="rect">
            <a:avLst/>
          </a:prstGeom>
        </p:spPr>
      </p:pic>
      <p:pic>
        <p:nvPicPr>
          <p:cNvPr id="64" name="Picture 63" descr="super_anim3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4205456">
            <a:off x="2826111" y="1995752"/>
            <a:ext cx="2696586" cy="2566106"/>
          </a:xfrm>
          <a:prstGeom prst="rect">
            <a:avLst/>
          </a:prstGeom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 cstate="print"/>
          <a:srcRect l="26940" t="13542" r="26794" b="20833"/>
          <a:stretch>
            <a:fillRect/>
          </a:stretch>
        </p:blipFill>
        <p:spPr bwMode="auto">
          <a:xfrm>
            <a:off x="1600200" y="838200"/>
            <a:ext cx="6019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TextBox 65"/>
          <p:cNvSpPr txBox="1"/>
          <p:nvPr/>
        </p:nvSpPr>
        <p:spPr>
          <a:xfrm>
            <a:off x="2306151" y="76200"/>
            <a:ext cx="4475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Probing the Medium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-76200" y="5675293"/>
            <a:ext cx="92638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 smtClean="0">
                <a:solidFill>
                  <a:schemeClr val="bg1"/>
                </a:solidFill>
              </a:rPr>
              <a:t>When does the strongly coupled bulk (</a:t>
            </a:r>
            <a:r>
              <a:rPr lang="en-US" sz="2800" i="1" u="sng" dirty="0" smtClean="0">
                <a:solidFill>
                  <a:schemeClr val="bg1"/>
                </a:solidFill>
              </a:rPr>
              <a:t>lower momentum IR</a:t>
            </a:r>
            <a:r>
              <a:rPr lang="en-US" sz="2800" u="sng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2800" u="sng" dirty="0" smtClean="0">
                <a:solidFill>
                  <a:schemeClr val="bg1"/>
                </a:solidFill>
              </a:rPr>
              <a:t>transition to a weakly coupled probe (</a:t>
            </a:r>
            <a:r>
              <a:rPr lang="en-US" sz="2800" i="1" u="sng" dirty="0" smtClean="0">
                <a:solidFill>
                  <a:schemeClr val="bg1"/>
                </a:solidFill>
              </a:rPr>
              <a:t>higher momentum UV</a:t>
            </a:r>
            <a:r>
              <a:rPr lang="en-US" sz="2800" u="sng" dirty="0" smtClean="0">
                <a:solidFill>
                  <a:schemeClr val="bg1"/>
                </a:solidFill>
              </a:rPr>
              <a:t>)?</a:t>
            </a:r>
          </a:p>
        </p:txBody>
      </p:sp>
      <p:sp>
        <p:nvSpPr>
          <p:cNvPr id="68" name="Slide Number Placeholder 6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07E6385-B1DE-4BDE-871A-E8736DCBA3D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90600"/>
            <a:ext cx="400610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990600"/>
            <a:ext cx="413385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162580"/>
            <a:ext cx="8671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At what scale does bulk coupling relate to probe coupling?</a:t>
            </a:r>
          </a:p>
        </p:txBody>
      </p:sp>
      <p:sp>
        <p:nvSpPr>
          <p:cNvPr id="7" name="Rectangle 6"/>
          <p:cNvSpPr/>
          <p:nvPr/>
        </p:nvSpPr>
        <p:spPr>
          <a:xfrm>
            <a:off x="6629400" y="5105400"/>
            <a:ext cx="2133600" cy="1295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5105400"/>
            <a:ext cx="6019800" cy="1292000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629399" y="5105400"/>
          <a:ext cx="1927123" cy="1219200"/>
        </p:xfrm>
        <a:graphic>
          <a:graphicData uri="http://schemas.openxmlformats.org/presentationml/2006/ole">
            <p:oleObj spid="_x0000_s55298" name="Equation" r:id="rId6" imgW="62208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62580"/>
            <a:ext cx="8671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At what scale does bulk coupling relate to probe coupling?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90600"/>
            <a:ext cx="400610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990600"/>
            <a:ext cx="413385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629400" y="5105400"/>
            <a:ext cx="2133600" cy="1295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5105400"/>
            <a:ext cx="6019800" cy="1292000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629399" y="5105400"/>
          <a:ext cx="1927123" cy="1219200"/>
        </p:xfrm>
        <a:graphic>
          <a:graphicData uri="http://schemas.openxmlformats.org/presentationml/2006/ole">
            <p:oleObj spid="_x0000_s56322" name="Equation" r:id="rId6" imgW="622080" imgH="393480" progId="Equation.3">
              <p:embed/>
            </p:oleObj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304800" y="885825"/>
            <a:ext cx="8458200" cy="5591175"/>
            <a:chOff x="304800" y="838200"/>
            <a:chExt cx="8458200" cy="5591175"/>
          </a:xfrm>
        </p:grpSpPr>
        <p:sp>
          <p:nvSpPr>
            <p:cNvPr id="11" name="Rectangle 10"/>
            <p:cNvSpPr/>
            <p:nvPr/>
          </p:nvSpPr>
          <p:spPr>
            <a:xfrm>
              <a:off x="6629400" y="5105400"/>
              <a:ext cx="2133600" cy="1295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6924675" y="5181600"/>
            <a:ext cx="1533525" cy="1100137"/>
          </p:xfrm>
          <a:graphic>
            <a:graphicData uri="http://schemas.openxmlformats.org/presentationml/2006/ole">
              <p:oleObj spid="_x0000_s56323" name="Equation" r:id="rId7" imgW="495000" imgH="355320" progId="Equation.3">
                <p:embed/>
              </p:oleObj>
            </a:graphicData>
          </a:graphic>
        </p:graphicFrame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 t="9524" r="53163"/>
            <a:stretch>
              <a:fillRect/>
            </a:stretch>
          </p:blipFill>
          <p:spPr bwMode="auto">
            <a:xfrm>
              <a:off x="381000" y="838200"/>
              <a:ext cx="4114800" cy="3747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 l="48673" t="9524"/>
            <a:stretch>
              <a:fillRect/>
            </a:stretch>
          </p:blipFill>
          <p:spPr bwMode="auto">
            <a:xfrm>
              <a:off x="4724400" y="840169"/>
              <a:ext cx="4038600" cy="3808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5486400" y="4186535"/>
              <a:ext cx="257102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Temperature [</a:t>
              </a:r>
              <a:r>
                <a:rPr lang="en-US" sz="2400" dirty="0" err="1" smtClean="0"/>
                <a:t>GeV</a:t>
              </a:r>
              <a:r>
                <a:rPr lang="en-US" sz="2400" dirty="0" smtClean="0"/>
                <a:t>]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38975" y="4114800"/>
              <a:ext cx="257102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Temperature [</a:t>
              </a:r>
              <a:r>
                <a:rPr lang="en-US" sz="2400" dirty="0" err="1" smtClean="0"/>
                <a:t>GeV</a:t>
              </a:r>
              <a:r>
                <a:rPr lang="en-US" sz="2400" dirty="0" smtClean="0"/>
                <a:t>]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1000" y="909935"/>
              <a:ext cx="60362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Symbol" pitchFamily="18" charset="2"/>
                </a:rPr>
                <a:t>h</a:t>
              </a:r>
              <a:r>
                <a:rPr lang="en-US" sz="2400" dirty="0" smtClean="0"/>
                <a:t>/s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00600" y="914400"/>
              <a:ext cx="264546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Charm Diffusion (D)</a:t>
              </a:r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304800" y="5105400"/>
              <a:ext cx="6248400" cy="1323975"/>
              <a:chOff x="381000" y="5153025"/>
              <a:chExt cx="7605712" cy="1857375"/>
            </a:xfrm>
          </p:grpSpPr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b="35612"/>
              <a:stretch>
                <a:fillRect/>
              </a:stretch>
            </p:blipFill>
            <p:spPr bwMode="auto">
              <a:xfrm>
                <a:off x="381000" y="5153025"/>
                <a:ext cx="7591425" cy="1704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t="78777"/>
              <a:stretch>
                <a:fillRect/>
              </a:stretch>
            </p:blipFill>
            <p:spPr bwMode="auto">
              <a:xfrm>
                <a:off x="395287" y="6448425"/>
                <a:ext cx="7591425" cy="561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i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762000"/>
            <a:ext cx="6400800" cy="60910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762000"/>
            <a:ext cx="9144000" cy="60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8001" y="152400"/>
            <a:ext cx="7852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chemeClr val="bg1"/>
                </a:solidFill>
              </a:rPr>
              <a:t>Charm and Beauty – sensitivity to early time!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358608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3772" y="3352800"/>
            <a:ext cx="563022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4900" y="3276600"/>
            <a:ext cx="5849099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657600" y="838200"/>
            <a:ext cx="533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Beauty R</a:t>
            </a:r>
            <a:r>
              <a:rPr lang="en-US" sz="2800" baseline="-25000" dirty="0" smtClean="0"/>
              <a:t>AA</a:t>
            </a:r>
            <a:r>
              <a:rPr lang="en-US" sz="2800" dirty="0" smtClean="0"/>
              <a:t> sensitive to </a:t>
            </a:r>
          </a:p>
          <a:p>
            <a:pPr algn="ctr"/>
            <a:r>
              <a:rPr lang="en-US" sz="2800" dirty="0" smtClean="0"/>
              <a:t>early time coupling!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57600" y="1815405"/>
            <a:ext cx="533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Charm-</a:t>
            </a:r>
            <a:r>
              <a:rPr lang="en-US" sz="2800" dirty="0" err="1" smtClean="0">
                <a:solidFill>
                  <a:srgbClr val="FF0000"/>
                </a:solidFill>
              </a:rPr>
              <a:t>AntiCharm</a:t>
            </a:r>
            <a:r>
              <a:rPr lang="en-US" sz="2800" dirty="0" smtClean="0">
                <a:solidFill>
                  <a:srgbClr val="FF0000"/>
                </a:solidFill>
              </a:rPr>
              <a:t> Correlations sensitive to 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early time coupling!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511" r="14167" b="20269"/>
          <a:stretch>
            <a:fillRect/>
          </a:stretch>
        </p:blipFill>
        <p:spPr bwMode="auto">
          <a:xfrm>
            <a:off x="4648200" y="2590800"/>
            <a:ext cx="4419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1" y="-238"/>
            <a:ext cx="8610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Major Upgrade to PHENIX Proposed</a:t>
            </a: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Taking advantage of significant technology advances (exciting synergies with LHC upgrades)</a:t>
            </a:r>
          </a:p>
        </p:txBody>
      </p:sp>
      <p:pic>
        <p:nvPicPr>
          <p:cNvPr id="6" name="Picture 1" descr="C:\Users\nagle\Desktop\sPHENIX_back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538" y="2743200"/>
            <a:ext cx="4271062" cy="304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914285" y="6182380"/>
            <a:ext cx="55533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http://arxiv.org/abs/arXiv:1207.6378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8" name="Picture 7" descr="C:\Users\nagle\Desktop\sPHENIX_fro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1752600"/>
            <a:ext cx="2362200" cy="717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solidFill>
              <a:schemeClr val="bg1"/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8419</TotalTime>
  <Words>1394</Words>
  <Application>Microsoft Office PowerPoint</Application>
  <PresentationFormat>On-screen Show (4:3)</PresentationFormat>
  <Paragraphs>221</Paragraphs>
  <Slides>41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nagle</dc:creator>
  <cp:lastModifiedBy>nagle</cp:lastModifiedBy>
  <cp:revision>45</cp:revision>
  <dcterms:created xsi:type="dcterms:W3CDTF">2013-07-22T19:40:41Z</dcterms:created>
  <dcterms:modified xsi:type="dcterms:W3CDTF">2013-08-26T14:58:49Z</dcterms:modified>
</cp:coreProperties>
</file>