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5" r:id="rId3"/>
    <p:sldId id="286" r:id="rId4"/>
    <p:sldId id="257" r:id="rId5"/>
    <p:sldId id="287" r:id="rId6"/>
    <p:sldId id="283" r:id="rId7"/>
    <p:sldId id="284" r:id="rId8"/>
    <p:sldId id="266" r:id="rId9"/>
    <p:sldId id="258" r:id="rId10"/>
    <p:sldId id="259" r:id="rId11"/>
    <p:sldId id="299" r:id="rId12"/>
    <p:sldId id="261" r:id="rId13"/>
    <p:sldId id="264" r:id="rId14"/>
    <p:sldId id="265" r:id="rId15"/>
    <p:sldId id="268" r:id="rId16"/>
    <p:sldId id="279" r:id="rId17"/>
    <p:sldId id="260" r:id="rId18"/>
    <p:sldId id="297" r:id="rId19"/>
    <p:sldId id="269" r:id="rId20"/>
    <p:sldId id="271" r:id="rId21"/>
    <p:sldId id="273" r:id="rId22"/>
    <p:sldId id="274" r:id="rId23"/>
    <p:sldId id="272" r:id="rId24"/>
    <p:sldId id="275" r:id="rId25"/>
    <p:sldId id="277" r:id="rId26"/>
    <p:sldId id="280" r:id="rId27"/>
    <p:sldId id="276" r:id="rId28"/>
    <p:sldId id="294" r:id="rId29"/>
    <p:sldId id="289" r:id="rId30"/>
    <p:sldId id="290" r:id="rId31"/>
    <p:sldId id="291" r:id="rId32"/>
    <p:sldId id="303" r:id="rId33"/>
    <p:sldId id="293" r:id="rId34"/>
    <p:sldId id="295" r:id="rId35"/>
    <p:sldId id="302" r:id="rId36"/>
    <p:sldId id="298" r:id="rId37"/>
    <p:sldId id="300" r:id="rId38"/>
    <p:sldId id="292" r:id="rId39"/>
    <p:sldId id="296" r:id="rId40"/>
    <p:sldId id="301" r:id="rId41"/>
    <p:sldId id="270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7C80"/>
    <a:srgbClr val="FF0066"/>
    <a:srgbClr val="00642D"/>
    <a:srgbClr val="65D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14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2C81E-89DC-43DA-BC4F-4DD7C029750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91F8-CA7E-4647-86B3-9EFF0AEBE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84D4-549C-4FCD-8D60-F2E720808604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71A7-E0C8-448C-B707-706774C53657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D60E-7783-4FCF-A7D1-71B409640732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D1A-2CC7-4760-86D0-78AC849C0E5A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01CB-94A3-4E22-B2EB-281B0DF40A3B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9E0-7502-4A48-B616-83B7AAFF7B14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2295-D048-4033-AC14-D640E1C885D6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503E-2AE3-4EA9-9BA8-A085F8FF6ED1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F711-B5A0-441A-A749-3F9EB5B1E70A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4CC3-380B-4ED7-A37B-3CB6486051A4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D2A3-E54B-4587-8BC1-EC0803F2766D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D303-8493-47CD-958D-B6B11D4B0806}" type="datetime1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80D8-E978-4CA6-90ED-B711AF6CF5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rhichome.bnl.gov/RHIC/Runs/RhicProjections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3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848600" y="59537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90" t="16510" r="27182" b="6601"/>
          <a:stretch>
            <a:fillRect/>
          </a:stretch>
        </p:blipFill>
        <p:spPr bwMode="auto">
          <a:xfrm>
            <a:off x="304800" y="2971800"/>
            <a:ext cx="251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0065" y="228600"/>
            <a:ext cx="7874335" cy="3046988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/>
                </a:solidFill>
              </a:rPr>
              <a:t>PHENIX Beam Use Proposal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</a:rPr>
              <a:t>Run-14 and Run-15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Jamie Nagle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for the PHENIX Collaboration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886200"/>
            <a:ext cx="5715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Curiosity driven program…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  Quantitative assessments…</a:t>
            </a:r>
          </a:p>
          <a:p>
            <a:r>
              <a:rPr lang="en-US" sz="10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    Taking maximal advantage of RHIC   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         uniqueness and versatility</a:t>
            </a:r>
          </a:p>
        </p:txBody>
      </p:sp>
      <p:sp>
        <p:nvSpPr>
          <p:cNvPr id="8" name="Oval 7"/>
          <p:cNvSpPr/>
          <p:nvPr/>
        </p:nvSpPr>
        <p:spPr>
          <a:xfrm>
            <a:off x="1981200" y="6172200"/>
            <a:ext cx="76200" cy="762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6200" y="60960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4800" y="57912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48600" y="64008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53400" y="60198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01000" y="61722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48600" y="59436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01000" y="63246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77200" y="58674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72400" y="64008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48600" y="61722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77200" y="62484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48600" y="64770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77200" y="64770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01000" y="58674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01000" y="6019800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-0.01823 -0.01782 -0.03646 -0.03541 -0.03715 -0.02963 C -0.03785 -0.02384 -0.12031 0.02685 -0.00434 0.03472 C 0.11163 0.04283 0.38507 0.03033 0.65851 0.0180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375 -0.0833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4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 -0.0375 L 0.15434 0.0347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6 L 0.06701 -0.04768 C 0.08108 -0.05972 0.10208 -0.06643 0.12396 -0.06643 C 0.14896 -0.06643 0.16892 -0.05972 0.18299 -0.04768 L 0.25 0.00556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2" grpId="0" animBg="1"/>
      <p:bldP spid="22" grpId="1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569893"/>
            <a:ext cx="3146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bg2"/>
                </a:solidFill>
              </a:rPr>
              <a:t>Run-14 Request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4668"/>
            <a:ext cx="9144000" cy="22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1" y="392269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In the scenario of only 15 </a:t>
            </a:r>
            <a:r>
              <a:rPr lang="en-US" sz="2800" i="1" dirty="0" err="1" smtClean="0">
                <a:solidFill>
                  <a:srgbClr val="FFFF00"/>
                </a:solidFill>
              </a:rPr>
              <a:t>cryo</a:t>
            </a:r>
            <a:r>
              <a:rPr lang="en-US" sz="2800" i="1" dirty="0" smtClean="0">
                <a:solidFill>
                  <a:srgbClr val="FFFF00"/>
                </a:solidFill>
              </a:rPr>
              <a:t>-weeks, we would only be able to run </a:t>
            </a:r>
            <a:r>
              <a:rPr lang="en-US" sz="2800" i="1" dirty="0" err="1" smtClean="0">
                <a:solidFill>
                  <a:srgbClr val="FFFF00"/>
                </a:solidFill>
              </a:rPr>
              <a:t>Au+Au</a:t>
            </a:r>
            <a:r>
              <a:rPr lang="en-US" sz="2800" i="1" dirty="0" smtClean="0">
                <a:solidFill>
                  <a:srgbClr val="FFFF00"/>
                </a:solidFill>
              </a:rPr>
              <a:t> @ 200 </a:t>
            </a:r>
            <a:r>
              <a:rPr lang="en-US" sz="2800" i="1" dirty="0" err="1" smtClean="0">
                <a:solidFill>
                  <a:srgbClr val="FFFF00"/>
                </a:solidFill>
              </a:rPr>
              <a:t>GeV</a:t>
            </a:r>
            <a:endParaRPr lang="en-US" sz="28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t="9524" r="53163"/>
          <a:stretch>
            <a:fillRect/>
          </a:stretch>
        </p:blipFill>
        <p:spPr bwMode="auto">
          <a:xfrm>
            <a:off x="381000" y="1903031"/>
            <a:ext cx="4114800" cy="37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48673" t="9524"/>
          <a:stretch>
            <a:fillRect/>
          </a:stretch>
        </p:blipFill>
        <p:spPr bwMode="auto">
          <a:xfrm>
            <a:off x="4724400" y="1905000"/>
            <a:ext cx="4038600" cy="380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86400" y="5251366"/>
            <a:ext cx="25710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[</a:t>
            </a:r>
            <a:r>
              <a:rPr lang="en-US" sz="2400" dirty="0" err="1" smtClean="0"/>
              <a:t>GeV</a:t>
            </a:r>
            <a:r>
              <a:rPr lang="en-US" sz="2400" dirty="0" smtClean="0"/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975" y="5179631"/>
            <a:ext cx="25710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[</a:t>
            </a:r>
            <a:r>
              <a:rPr lang="en-US" sz="2400" dirty="0" err="1" smtClean="0"/>
              <a:t>GeV</a:t>
            </a:r>
            <a:r>
              <a:rPr lang="en-US" sz="2400" dirty="0" smtClean="0"/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1974766"/>
            <a:ext cx="6036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h</a:t>
            </a:r>
            <a:r>
              <a:rPr lang="en-US" sz="2400" dirty="0" smtClean="0"/>
              <a:t>/s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1979231"/>
            <a:ext cx="26454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Charm Diffusion (D)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6478" y="772180"/>
            <a:ext cx="7423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2"/>
                </a:solidFill>
              </a:rPr>
              <a:t>Relating Perfect Fluidity to Charm Quark Diffusion</a:t>
            </a:r>
          </a:p>
        </p:txBody>
      </p:sp>
      <p:pic>
        <p:nvPicPr>
          <p:cNvPr id="5" name="Picture 4" descr="an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7010400" cy="667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76200"/>
            <a:ext cx="5996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bg2"/>
                </a:solidFill>
              </a:rPr>
              <a:t>Run-14 </a:t>
            </a:r>
            <a:r>
              <a:rPr lang="en-US" sz="3200" u="sng" dirty="0" err="1" smtClean="0">
                <a:solidFill>
                  <a:schemeClr val="bg2"/>
                </a:solidFill>
              </a:rPr>
              <a:t>Au+Au</a:t>
            </a:r>
            <a:r>
              <a:rPr lang="en-US" sz="3200" u="sng" dirty="0" smtClean="0">
                <a:solidFill>
                  <a:schemeClr val="bg2"/>
                </a:solidFill>
              </a:rPr>
              <a:t> @ 200 </a:t>
            </a:r>
            <a:r>
              <a:rPr lang="en-US" sz="3200" u="sng" dirty="0" err="1" smtClean="0">
                <a:solidFill>
                  <a:schemeClr val="bg2"/>
                </a:solidFill>
              </a:rPr>
              <a:t>GeV</a:t>
            </a:r>
            <a:r>
              <a:rPr lang="en-US" sz="3200" u="sng" dirty="0" smtClean="0">
                <a:solidFill>
                  <a:schemeClr val="bg2"/>
                </a:solidFill>
              </a:rPr>
              <a:t> Request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4191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1.5 nb</a:t>
            </a:r>
            <a:r>
              <a:rPr lang="en-US" sz="2800" baseline="30000" dirty="0" smtClean="0">
                <a:solidFill>
                  <a:schemeClr val="bg2"/>
                </a:solidFill>
              </a:rPr>
              <a:t>-1</a:t>
            </a:r>
            <a:r>
              <a:rPr lang="en-US" sz="2800" dirty="0" smtClean="0">
                <a:solidFill>
                  <a:schemeClr val="bg2"/>
                </a:solidFill>
              </a:rPr>
              <a:t> request is driven by charm / beauty physics</a:t>
            </a:r>
          </a:p>
          <a:p>
            <a:pPr algn="ctr"/>
            <a:endParaRPr lang="en-US" sz="14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FVTX first </a:t>
            </a:r>
            <a:r>
              <a:rPr lang="en-US" sz="2800" dirty="0" err="1" smtClean="0">
                <a:solidFill>
                  <a:schemeClr val="bg2"/>
                </a:solidFill>
              </a:rPr>
              <a:t>Au+Au</a:t>
            </a:r>
            <a:r>
              <a:rPr lang="en-US" sz="2800" dirty="0" smtClean="0">
                <a:solidFill>
                  <a:schemeClr val="bg2"/>
                </a:solidFill>
              </a:rPr>
              <a:t> data set</a:t>
            </a:r>
          </a:p>
          <a:p>
            <a:pPr algn="ctr"/>
            <a:endParaRPr lang="en-US" sz="14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Example projected uncertainties in </a:t>
            </a:r>
            <a:r>
              <a:rPr lang="en-US" sz="2800" dirty="0" err="1" smtClean="0">
                <a:solidFill>
                  <a:schemeClr val="bg2"/>
                </a:solidFill>
              </a:rPr>
              <a:t>collisional</a:t>
            </a:r>
            <a:r>
              <a:rPr lang="en-US" sz="2800" dirty="0" smtClean="0">
                <a:solidFill>
                  <a:schemeClr val="bg2"/>
                </a:solidFill>
              </a:rPr>
              <a:t> dissociation model</a:t>
            </a:r>
          </a:p>
          <a:p>
            <a:pPr algn="ctr"/>
            <a:endParaRPr lang="en-US" sz="14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Bands include unfolding systematic uncertainties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33450"/>
            <a:ext cx="4572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8468" y="5599093"/>
            <a:ext cx="8764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12 weeks is our estimate to obtain the physics driven goal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(see backup slides for full details)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3881735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Charm</a:t>
            </a:r>
          </a:p>
        </p:txBody>
      </p:sp>
      <p:sp>
        <p:nvSpPr>
          <p:cNvPr id="10" name="TextBox 9"/>
          <p:cNvSpPr txBox="1"/>
          <p:nvPr/>
        </p:nvSpPr>
        <p:spPr>
          <a:xfrm rot="2359432">
            <a:off x="5665449" y="188275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60093"/>
                </a:solidFill>
              </a:rPr>
              <a:t>Beauty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28600"/>
            <a:ext cx="4991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496431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VTX projected uncertainties and sensitivity relative to heavy quark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diffusion parameter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61341"/>
          <a:stretch>
            <a:fillRect/>
          </a:stretch>
        </p:blipFill>
        <p:spPr bwMode="auto">
          <a:xfrm>
            <a:off x="152400" y="3400425"/>
            <a:ext cx="3733800" cy="3152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14800" y="51054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In extreme scenario of beauty quarks following flow field, very different 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3200400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8752" y="1447800"/>
            <a:ext cx="1200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Beauty</a:t>
            </a:r>
          </a:p>
        </p:txBody>
      </p:sp>
      <p:sp>
        <p:nvSpPr>
          <p:cNvPr id="12" name="Freeform 11"/>
          <p:cNvSpPr/>
          <p:nvPr/>
        </p:nvSpPr>
        <p:spPr>
          <a:xfrm>
            <a:off x="613954" y="4384766"/>
            <a:ext cx="3043646" cy="1284514"/>
          </a:xfrm>
          <a:custGeom>
            <a:avLst/>
            <a:gdLst>
              <a:gd name="connsiteX0" fmla="*/ 0 w 3043646"/>
              <a:gd name="connsiteY0" fmla="*/ 709748 h 1284514"/>
              <a:gd name="connsiteX1" fmla="*/ 222069 w 3043646"/>
              <a:gd name="connsiteY1" fmla="*/ 775063 h 1284514"/>
              <a:gd name="connsiteX2" fmla="*/ 679269 w 3043646"/>
              <a:gd name="connsiteY2" fmla="*/ 631371 h 1284514"/>
              <a:gd name="connsiteX3" fmla="*/ 1084217 w 3043646"/>
              <a:gd name="connsiteY3" fmla="*/ 226423 h 1284514"/>
              <a:gd name="connsiteX4" fmla="*/ 1463040 w 3043646"/>
              <a:gd name="connsiteY4" fmla="*/ 4354 h 1284514"/>
              <a:gd name="connsiteX5" fmla="*/ 1972492 w 3043646"/>
              <a:gd name="connsiteY5" fmla="*/ 252548 h 1284514"/>
              <a:gd name="connsiteX6" fmla="*/ 2429692 w 3043646"/>
              <a:gd name="connsiteY6" fmla="*/ 853440 h 1284514"/>
              <a:gd name="connsiteX7" fmla="*/ 2756263 w 3043646"/>
              <a:gd name="connsiteY7" fmla="*/ 1140823 h 1284514"/>
              <a:gd name="connsiteX8" fmla="*/ 3043646 w 3043646"/>
              <a:gd name="connsiteY8" fmla="*/ 1284514 h 128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3646" h="1284514">
                <a:moveTo>
                  <a:pt x="0" y="709748"/>
                </a:moveTo>
                <a:cubicBezTo>
                  <a:pt x="54429" y="748937"/>
                  <a:pt x="108858" y="788126"/>
                  <a:pt x="222069" y="775063"/>
                </a:cubicBezTo>
                <a:cubicBezTo>
                  <a:pt x="335281" y="762000"/>
                  <a:pt x="535578" y="722811"/>
                  <a:pt x="679269" y="631371"/>
                </a:cubicBezTo>
                <a:cubicBezTo>
                  <a:pt x="822960" y="539931"/>
                  <a:pt x="953589" y="330926"/>
                  <a:pt x="1084217" y="226423"/>
                </a:cubicBezTo>
                <a:cubicBezTo>
                  <a:pt x="1214845" y="121920"/>
                  <a:pt x="1314994" y="0"/>
                  <a:pt x="1463040" y="4354"/>
                </a:cubicBezTo>
                <a:cubicBezTo>
                  <a:pt x="1611086" y="8708"/>
                  <a:pt x="1811383" y="111034"/>
                  <a:pt x="1972492" y="252548"/>
                </a:cubicBezTo>
                <a:cubicBezTo>
                  <a:pt x="2133601" y="394062"/>
                  <a:pt x="2299064" y="705394"/>
                  <a:pt x="2429692" y="853440"/>
                </a:cubicBezTo>
                <a:cubicBezTo>
                  <a:pt x="2560320" y="1001486"/>
                  <a:pt x="2653937" y="1068977"/>
                  <a:pt x="2756263" y="1140823"/>
                </a:cubicBezTo>
                <a:cubicBezTo>
                  <a:pt x="2858589" y="1212669"/>
                  <a:pt x="2951117" y="1248591"/>
                  <a:pt x="3043646" y="1284514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7017" y="4380412"/>
            <a:ext cx="3233058" cy="1441268"/>
          </a:xfrm>
          <a:custGeom>
            <a:avLst/>
            <a:gdLst>
              <a:gd name="connsiteX0" fmla="*/ 0 w 3233058"/>
              <a:gd name="connsiteY0" fmla="*/ 1001485 h 1441268"/>
              <a:gd name="connsiteX1" fmla="*/ 391886 w 3233058"/>
              <a:gd name="connsiteY1" fmla="*/ 309154 h 1441268"/>
              <a:gd name="connsiteX2" fmla="*/ 653143 w 3233058"/>
              <a:gd name="connsiteY2" fmla="*/ 21771 h 1441268"/>
              <a:gd name="connsiteX3" fmla="*/ 966652 w 3233058"/>
              <a:gd name="connsiteY3" fmla="*/ 178525 h 1441268"/>
              <a:gd name="connsiteX4" fmla="*/ 1345474 w 3233058"/>
              <a:gd name="connsiteY4" fmla="*/ 818605 h 1441268"/>
              <a:gd name="connsiteX5" fmla="*/ 1711234 w 3233058"/>
              <a:gd name="connsiteY5" fmla="*/ 1301931 h 1441268"/>
              <a:gd name="connsiteX6" fmla="*/ 2076994 w 3233058"/>
              <a:gd name="connsiteY6" fmla="*/ 1419497 h 1441268"/>
              <a:gd name="connsiteX7" fmla="*/ 3069772 w 3233058"/>
              <a:gd name="connsiteY7" fmla="*/ 1432559 h 1441268"/>
              <a:gd name="connsiteX8" fmla="*/ 3056709 w 3233058"/>
              <a:gd name="connsiteY8" fmla="*/ 1432559 h 144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3058" h="1441268">
                <a:moveTo>
                  <a:pt x="0" y="1001485"/>
                </a:moveTo>
                <a:cubicBezTo>
                  <a:pt x="141514" y="736962"/>
                  <a:pt x="283029" y="472440"/>
                  <a:pt x="391886" y="309154"/>
                </a:cubicBezTo>
                <a:cubicBezTo>
                  <a:pt x="500743" y="145868"/>
                  <a:pt x="557349" y="43543"/>
                  <a:pt x="653143" y="21771"/>
                </a:cubicBezTo>
                <a:cubicBezTo>
                  <a:pt x="748937" y="0"/>
                  <a:pt x="851264" y="45719"/>
                  <a:pt x="966652" y="178525"/>
                </a:cubicBezTo>
                <a:cubicBezTo>
                  <a:pt x="1082041" y="311331"/>
                  <a:pt x="1221377" y="631371"/>
                  <a:pt x="1345474" y="818605"/>
                </a:cubicBezTo>
                <a:cubicBezTo>
                  <a:pt x="1469571" y="1005839"/>
                  <a:pt x="1589314" y="1201782"/>
                  <a:pt x="1711234" y="1301931"/>
                </a:cubicBezTo>
                <a:cubicBezTo>
                  <a:pt x="1833154" y="1402080"/>
                  <a:pt x="1850571" y="1397726"/>
                  <a:pt x="2076994" y="1419497"/>
                </a:cubicBezTo>
                <a:cubicBezTo>
                  <a:pt x="2303417" y="1441268"/>
                  <a:pt x="2906486" y="1430382"/>
                  <a:pt x="3069772" y="1432559"/>
                </a:cubicBezTo>
                <a:cubicBezTo>
                  <a:pt x="3233058" y="1434736"/>
                  <a:pt x="3144883" y="1433647"/>
                  <a:pt x="3056709" y="143255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591580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Charm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3581400"/>
            <a:ext cx="1200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Beauty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6600" y="40386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/>
      <p:bldP spid="15" grpId="0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8659"/>
          <a:stretch>
            <a:fillRect/>
          </a:stretch>
        </p:blipFill>
        <p:spPr bwMode="auto">
          <a:xfrm>
            <a:off x="1219200" y="663136"/>
            <a:ext cx="6629400" cy="35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2293" y="76200"/>
            <a:ext cx="8977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Example full unfolding from DCA electrons to parent mesons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2672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Au+Au</a:t>
            </a:r>
            <a:r>
              <a:rPr lang="en-US" sz="2800" dirty="0" smtClean="0">
                <a:solidFill>
                  <a:srgbClr val="FFFF00"/>
                </a:solidFill>
              </a:rPr>
              <a:t> data set will also provide a factor of 2.5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more statistics for all measurements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For J/</a:t>
            </a:r>
            <a:r>
              <a:rPr lang="en-US" sz="2800" dirty="0" smtClean="0">
                <a:solidFill>
                  <a:srgbClr val="FFFF00"/>
                </a:solidFill>
                <a:latin typeface="Symbol" pitchFamily="18" charset="2"/>
              </a:rPr>
              <a:t>y</a:t>
            </a:r>
            <a:r>
              <a:rPr lang="en-US" sz="2800" dirty="0" smtClean="0">
                <a:solidFill>
                  <a:srgbClr val="FFFF00"/>
                </a:solidFill>
              </a:rPr>
              <a:t> and </a:t>
            </a:r>
            <a:r>
              <a:rPr lang="en-US" sz="2800" dirty="0" smtClean="0">
                <a:solidFill>
                  <a:srgbClr val="FFFF00"/>
                </a:solidFill>
                <a:latin typeface="Symbol" pitchFamily="18" charset="2"/>
              </a:rPr>
              <a:t>y</a:t>
            </a:r>
            <a:r>
              <a:rPr lang="en-US" sz="2800" dirty="0" smtClean="0">
                <a:solidFill>
                  <a:srgbClr val="FFFF00"/>
                </a:solidFill>
              </a:rPr>
              <a:t>’, significantly improved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mass resolution and background rejection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 Definitive Heavy Quark + </a:t>
            </a:r>
            <a:r>
              <a:rPr lang="en-US" sz="2800" dirty="0" err="1" smtClean="0">
                <a:solidFill>
                  <a:srgbClr val="FFFF00"/>
                </a:solidFill>
              </a:rPr>
              <a:t>Quarkonia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Au+Au</a:t>
            </a:r>
            <a:r>
              <a:rPr lang="en-US" sz="2800" dirty="0" smtClean="0">
                <a:solidFill>
                  <a:srgbClr val="FFFF00"/>
                </a:solidFill>
              </a:rPr>
              <a:t> Data Set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5105400"/>
            <a:ext cx="91409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First indication of non-zero gluon contribution to proton spin!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PHENIX publication of these results in the next month.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Critical to improve the low-x (low </a:t>
            </a:r>
            <a:r>
              <a:rPr lang="en-US" sz="2800" dirty="0" err="1" smtClean="0">
                <a:solidFill>
                  <a:schemeClr val="bg1"/>
                </a:solidFill>
              </a:rPr>
              <a:t>p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chemeClr val="bg1"/>
                </a:solidFill>
              </a:rPr>
              <a:t>0</a:t>
            </a:r>
            <a:r>
              <a:rPr lang="en-US" sz="2800" dirty="0" smtClean="0">
                <a:solidFill>
                  <a:schemeClr val="bg1"/>
                </a:solidFill>
              </a:rPr>
              <a:t> A</a:t>
            </a:r>
            <a:r>
              <a:rPr lang="en-US" sz="2800" baseline="-25000" dirty="0" smtClean="0">
                <a:solidFill>
                  <a:schemeClr val="bg1"/>
                </a:solidFill>
              </a:rPr>
              <a:t>LL</a:t>
            </a:r>
            <a:r>
              <a:rPr lang="en-US" sz="2800" dirty="0" smtClean="0">
                <a:solidFill>
                  <a:schemeClr val="bg1"/>
                </a:solidFill>
              </a:rPr>
              <a:t>) constraint!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493" y="76200"/>
            <a:ext cx="7376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bg2"/>
                </a:solidFill>
              </a:rPr>
              <a:t>Run-14 </a:t>
            </a:r>
            <a:r>
              <a:rPr lang="en-US" sz="3200" u="sng" dirty="0" err="1" smtClean="0">
                <a:solidFill>
                  <a:schemeClr val="bg2"/>
                </a:solidFill>
              </a:rPr>
              <a:t>p+p</a:t>
            </a:r>
            <a:r>
              <a:rPr lang="en-US" sz="3200" u="sng" dirty="0" smtClean="0">
                <a:solidFill>
                  <a:schemeClr val="bg2"/>
                </a:solidFill>
              </a:rPr>
              <a:t> (Long. </a:t>
            </a:r>
            <a:r>
              <a:rPr lang="en-US" sz="3200" u="sng" dirty="0" err="1" smtClean="0">
                <a:solidFill>
                  <a:schemeClr val="bg2"/>
                </a:solidFill>
              </a:rPr>
              <a:t>Pol</a:t>
            </a:r>
            <a:r>
              <a:rPr lang="en-US" sz="3200" u="sng" dirty="0" smtClean="0">
                <a:solidFill>
                  <a:schemeClr val="bg2"/>
                </a:solidFill>
              </a:rPr>
              <a:t>) @ 200 </a:t>
            </a:r>
            <a:r>
              <a:rPr lang="en-US" sz="3200" u="sng" dirty="0" err="1" smtClean="0">
                <a:solidFill>
                  <a:schemeClr val="bg2"/>
                </a:solidFill>
              </a:rPr>
              <a:t>GeV</a:t>
            </a:r>
            <a:r>
              <a:rPr lang="en-US" sz="3200" u="sng" dirty="0" smtClean="0">
                <a:solidFill>
                  <a:schemeClr val="bg2"/>
                </a:solidFill>
              </a:rPr>
              <a:t> Request</a:t>
            </a:r>
          </a:p>
        </p:txBody>
      </p:sp>
      <p:sp>
        <p:nvSpPr>
          <p:cNvPr id="7" name="Freeform 6"/>
          <p:cNvSpPr/>
          <p:nvPr/>
        </p:nvSpPr>
        <p:spPr>
          <a:xfrm>
            <a:off x="6831874" y="1240971"/>
            <a:ext cx="1554480" cy="2899955"/>
          </a:xfrm>
          <a:custGeom>
            <a:avLst/>
            <a:gdLst>
              <a:gd name="connsiteX0" fmla="*/ 0 w 1554480"/>
              <a:gd name="connsiteY0" fmla="*/ 0 h 2899955"/>
              <a:gd name="connsiteX1" fmla="*/ 91440 w 1554480"/>
              <a:gd name="connsiteY1" fmla="*/ 653143 h 2899955"/>
              <a:gd name="connsiteX2" fmla="*/ 300446 w 1554480"/>
              <a:gd name="connsiteY2" fmla="*/ 1645920 h 2899955"/>
              <a:gd name="connsiteX3" fmla="*/ 496389 w 1554480"/>
              <a:gd name="connsiteY3" fmla="*/ 2390503 h 2899955"/>
              <a:gd name="connsiteX4" fmla="*/ 666206 w 1554480"/>
              <a:gd name="connsiteY4" fmla="*/ 2717075 h 2899955"/>
              <a:gd name="connsiteX5" fmla="*/ 783772 w 1554480"/>
              <a:gd name="connsiteY5" fmla="*/ 2808515 h 2899955"/>
              <a:gd name="connsiteX6" fmla="*/ 953589 w 1554480"/>
              <a:gd name="connsiteY6" fmla="*/ 2782389 h 2899955"/>
              <a:gd name="connsiteX7" fmla="*/ 1240972 w 1554480"/>
              <a:gd name="connsiteY7" fmla="*/ 2103120 h 2899955"/>
              <a:gd name="connsiteX8" fmla="*/ 1554480 w 1554480"/>
              <a:gd name="connsiteY8" fmla="*/ 0 h 28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2899955">
                <a:moveTo>
                  <a:pt x="0" y="0"/>
                </a:moveTo>
                <a:cubicBezTo>
                  <a:pt x="20683" y="189411"/>
                  <a:pt x="41366" y="378823"/>
                  <a:pt x="91440" y="653143"/>
                </a:cubicBezTo>
                <a:cubicBezTo>
                  <a:pt x="141514" y="927463"/>
                  <a:pt x="232955" y="1356360"/>
                  <a:pt x="300446" y="1645920"/>
                </a:cubicBezTo>
                <a:cubicBezTo>
                  <a:pt x="367937" y="1935480"/>
                  <a:pt x="435429" y="2211977"/>
                  <a:pt x="496389" y="2390503"/>
                </a:cubicBezTo>
                <a:cubicBezTo>
                  <a:pt x="557349" y="2569029"/>
                  <a:pt x="618309" y="2647406"/>
                  <a:pt x="666206" y="2717075"/>
                </a:cubicBezTo>
                <a:cubicBezTo>
                  <a:pt x="714103" y="2786744"/>
                  <a:pt x="735875" y="2797629"/>
                  <a:pt x="783772" y="2808515"/>
                </a:cubicBezTo>
                <a:cubicBezTo>
                  <a:pt x="831669" y="2819401"/>
                  <a:pt x="877389" y="2899955"/>
                  <a:pt x="953589" y="2782389"/>
                </a:cubicBezTo>
                <a:cubicBezTo>
                  <a:pt x="1029789" y="2664823"/>
                  <a:pt x="1140824" y="2566852"/>
                  <a:pt x="1240972" y="2103120"/>
                </a:cubicBezTo>
                <a:cubicBezTo>
                  <a:pt x="1341121" y="1639389"/>
                  <a:pt x="1447800" y="819694"/>
                  <a:pt x="155448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4419600" cy="421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21831" y="36493"/>
            <a:ext cx="622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2"/>
                </a:solidFill>
              </a:rPr>
              <a:t>p+p</a:t>
            </a:r>
            <a:r>
              <a:rPr lang="en-US" sz="2800" dirty="0" smtClean="0">
                <a:solidFill>
                  <a:schemeClr val="bg2"/>
                </a:solidFill>
              </a:rPr>
              <a:t> (long. pol.) @ 200 </a:t>
            </a:r>
            <a:r>
              <a:rPr lang="en-US" sz="2800" dirty="0" err="1" smtClean="0">
                <a:solidFill>
                  <a:schemeClr val="bg2"/>
                </a:solidFill>
              </a:rPr>
              <a:t>GeV</a:t>
            </a:r>
            <a:r>
              <a:rPr lang="en-US" sz="2800" dirty="0" smtClean="0">
                <a:solidFill>
                  <a:schemeClr val="bg2"/>
                </a:solidFill>
              </a:rPr>
              <a:t> for 6.5 weeks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(30 pb</a:t>
            </a:r>
            <a:r>
              <a:rPr lang="en-US" sz="2800" baseline="30000" dirty="0" smtClean="0">
                <a:solidFill>
                  <a:schemeClr val="bg2"/>
                </a:solidFill>
              </a:rPr>
              <a:t>-1</a:t>
            </a:r>
            <a:r>
              <a:rPr lang="en-US" sz="2800" dirty="0" smtClean="0">
                <a:solidFill>
                  <a:schemeClr val="bg2"/>
                </a:solidFill>
              </a:rPr>
              <a:t> |z|&lt;30cm)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2578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Doubling statistical precision, and more importantly significantly reduced systematic uncertainty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Also provides timely baseline measure for </a:t>
            </a:r>
            <a:r>
              <a:rPr lang="en-US" sz="2800" dirty="0" err="1" smtClean="0">
                <a:solidFill>
                  <a:schemeClr val="bg2"/>
                </a:solidFill>
              </a:rPr>
              <a:t>Au+Au</a:t>
            </a:r>
            <a:r>
              <a:rPr lang="en-US" sz="2800" dirty="0" smtClean="0">
                <a:solidFill>
                  <a:schemeClr val="bg2"/>
                </a:solidFill>
              </a:rPr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0"/>
            <a:ext cx="3146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bg2"/>
                </a:solidFill>
              </a:rPr>
              <a:t>Run-15 Request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85800"/>
            <a:ext cx="9144000" cy="35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1" y="4268244"/>
            <a:ext cx="8686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In the scenario of only 15 </a:t>
            </a:r>
            <a:r>
              <a:rPr lang="en-US" sz="2800" i="1" dirty="0" err="1" smtClean="0">
                <a:solidFill>
                  <a:srgbClr val="FFFF00"/>
                </a:solidFill>
              </a:rPr>
              <a:t>cryo</a:t>
            </a:r>
            <a:r>
              <a:rPr lang="en-US" sz="2800" i="1" dirty="0" smtClean="0">
                <a:solidFill>
                  <a:srgbClr val="FFFF00"/>
                </a:solidFill>
              </a:rPr>
              <a:t> weeks, we would only be able to run a shorter </a:t>
            </a:r>
            <a:r>
              <a:rPr lang="en-US" sz="2800" i="1" dirty="0" err="1" smtClean="0">
                <a:solidFill>
                  <a:srgbClr val="FFFF00"/>
                </a:solidFill>
              </a:rPr>
              <a:t>p+p</a:t>
            </a:r>
            <a:r>
              <a:rPr lang="en-US" sz="2800" i="1" dirty="0" smtClean="0">
                <a:solidFill>
                  <a:srgbClr val="FFFF00"/>
                </a:solidFill>
              </a:rPr>
              <a:t> and </a:t>
            </a:r>
            <a:r>
              <a:rPr lang="en-US" sz="2800" i="1" dirty="0" err="1" smtClean="0">
                <a:solidFill>
                  <a:srgbClr val="FFFF00"/>
                </a:solidFill>
              </a:rPr>
              <a:t>p+Au</a:t>
            </a:r>
            <a:r>
              <a:rPr lang="en-US" sz="2800" i="1" dirty="0" smtClean="0">
                <a:solidFill>
                  <a:srgbClr val="FFFF00"/>
                </a:solidFill>
              </a:rPr>
              <a:t> @ 200 </a:t>
            </a:r>
            <a:r>
              <a:rPr lang="en-US" sz="2800" i="1" dirty="0" err="1" smtClean="0">
                <a:solidFill>
                  <a:srgbClr val="FFFF00"/>
                </a:solidFill>
              </a:rPr>
              <a:t>GeV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Note that not utilizing additional collision combinations greatly diminishes the utility of the measurements and does not fully exploit the uniqueness of RHIC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76200"/>
            <a:ext cx="4514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chemeClr val="bg2"/>
                </a:solidFill>
              </a:rPr>
              <a:t>Transverse Spin Physics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2000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7C80"/>
                </a:solidFill>
              </a:rPr>
              <a:t>Single spin asymmetries A</a:t>
            </a:r>
            <a:r>
              <a:rPr lang="en-US" sz="2800" baseline="-25000" dirty="0" smtClean="0">
                <a:solidFill>
                  <a:srgbClr val="FF7C80"/>
                </a:solidFill>
              </a:rPr>
              <a:t>N</a:t>
            </a:r>
            <a:r>
              <a:rPr lang="en-US" sz="2800" dirty="0" smtClean="0">
                <a:solidFill>
                  <a:srgbClr val="FF7C80"/>
                </a:solidFill>
              </a:rPr>
              <a:t> in transversely polarized </a:t>
            </a:r>
            <a:r>
              <a:rPr lang="en-US" sz="2800" dirty="0" err="1" smtClean="0">
                <a:solidFill>
                  <a:srgbClr val="FF7C80"/>
                </a:solidFill>
              </a:rPr>
              <a:t>p+p</a:t>
            </a:r>
            <a:r>
              <a:rPr lang="en-US" sz="2800" dirty="0" smtClean="0">
                <a:solidFill>
                  <a:srgbClr val="FF7C80"/>
                </a:solidFill>
              </a:rPr>
              <a:t> collisions may contain key information on the </a:t>
            </a:r>
            <a:r>
              <a:rPr lang="en-US" sz="2800" dirty="0" err="1" smtClean="0">
                <a:solidFill>
                  <a:srgbClr val="FF7C80"/>
                </a:solidFill>
              </a:rPr>
              <a:t>parton’s</a:t>
            </a:r>
            <a:r>
              <a:rPr lang="en-US" sz="2800" dirty="0" smtClean="0">
                <a:solidFill>
                  <a:srgbClr val="FF7C80"/>
                </a:solidFill>
              </a:rPr>
              <a:t> transverse motion in the transversely polarized proton </a:t>
            </a:r>
          </a:p>
          <a:p>
            <a:pPr algn="ctr"/>
            <a:r>
              <a:rPr lang="en-US" sz="2800" dirty="0" smtClean="0">
                <a:solidFill>
                  <a:srgbClr val="FF7C80"/>
                </a:solidFill>
              </a:rPr>
              <a:t>(i.e. language already hinting at orbital angular motion)</a:t>
            </a:r>
          </a:p>
          <a:p>
            <a:pPr algn="ctr"/>
            <a:endParaRPr lang="en-US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Different theoretical approaches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(TMD factorization and Collinear twist-three factorization)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TMDs include </a:t>
            </a:r>
            <a:r>
              <a:rPr lang="en-US" sz="2800" dirty="0" err="1" smtClean="0">
                <a:solidFill>
                  <a:schemeClr val="bg2"/>
                </a:solidFill>
              </a:rPr>
              <a:t>Sivers</a:t>
            </a:r>
            <a:r>
              <a:rPr lang="en-US" sz="2800" dirty="0" smtClean="0">
                <a:solidFill>
                  <a:schemeClr val="bg2"/>
                </a:solidFill>
              </a:rPr>
              <a:t> and Collins functions</a:t>
            </a:r>
          </a:p>
          <a:p>
            <a:pPr algn="ctr"/>
            <a:endParaRPr lang="en-US" sz="28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Direct photon A</a:t>
            </a:r>
            <a:r>
              <a:rPr lang="en-US" sz="2800" baseline="-25000" dirty="0" smtClean="0">
                <a:solidFill>
                  <a:srgbClr val="FFFF00"/>
                </a:solidFill>
              </a:rPr>
              <a:t>N</a:t>
            </a:r>
            <a:r>
              <a:rPr lang="en-US" sz="2800" dirty="0" smtClean="0">
                <a:solidFill>
                  <a:srgbClr val="FFFF00"/>
                </a:solidFill>
              </a:rPr>
              <a:t> is an excellent clean test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almost exclusively sensitive to </a:t>
            </a:r>
            <a:r>
              <a:rPr lang="en-US" sz="2800" dirty="0" err="1" smtClean="0">
                <a:solidFill>
                  <a:srgbClr val="FFFF00"/>
                </a:solidFill>
              </a:rPr>
              <a:t>Sivers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Also, good measure of twist-three quark-gluon </a:t>
            </a:r>
            <a:r>
              <a:rPr lang="en-US" sz="2800" dirty="0" err="1" smtClean="0">
                <a:solidFill>
                  <a:srgbClr val="FFFF00"/>
                </a:solidFill>
              </a:rPr>
              <a:t>correlator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FFFF00"/>
                </a:solidFill>
              </a:rPr>
              <a:t>q,F</a:t>
            </a:r>
            <a:endParaRPr lang="en-US" sz="2800" baseline="-25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5715000" cy="52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6633" y="36493"/>
            <a:ext cx="7677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/>
                </a:solidFill>
              </a:rPr>
              <a:t>p+p</a:t>
            </a:r>
            <a:r>
              <a:rPr lang="en-US" sz="3200" dirty="0" smtClean="0">
                <a:solidFill>
                  <a:schemeClr val="bg2"/>
                </a:solidFill>
              </a:rPr>
              <a:t> (transverse pol.) @ 200 </a:t>
            </a:r>
            <a:r>
              <a:rPr lang="en-US" sz="3200" dirty="0" err="1" smtClean="0">
                <a:solidFill>
                  <a:schemeClr val="bg2"/>
                </a:solidFill>
              </a:rPr>
              <a:t>GeV</a:t>
            </a:r>
            <a:r>
              <a:rPr lang="en-US" sz="3200" dirty="0" smtClean="0">
                <a:solidFill>
                  <a:schemeClr val="bg2"/>
                </a:solidFill>
              </a:rPr>
              <a:t> for 9 weeks </a:t>
            </a:r>
          </a:p>
          <a:p>
            <a:pPr algn="ctr"/>
            <a:r>
              <a:rPr lang="en-US" sz="2400" i="1" dirty="0" smtClean="0">
                <a:solidFill>
                  <a:schemeClr val="bg2"/>
                </a:solidFill>
              </a:rPr>
              <a:t>(50 pb</a:t>
            </a:r>
            <a:r>
              <a:rPr lang="en-US" sz="2400" i="1" baseline="30000" dirty="0" smtClean="0">
                <a:solidFill>
                  <a:schemeClr val="bg2"/>
                </a:solidFill>
              </a:rPr>
              <a:t>-1</a:t>
            </a:r>
            <a:r>
              <a:rPr lang="en-US" sz="2400" i="1" dirty="0" smtClean="0">
                <a:solidFill>
                  <a:schemeClr val="bg2"/>
                </a:solidFill>
              </a:rPr>
              <a:t> |z|&lt;40cm)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143000"/>
            <a:ext cx="281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Utilize unique capabilities of MPC-EX upgrade</a:t>
            </a:r>
          </a:p>
          <a:p>
            <a:pPr algn="ctr"/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Direct photon with no final state interactions</a:t>
            </a:r>
          </a:p>
          <a:p>
            <a:pPr algn="ctr"/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Uncertainties clearly resolve sign disagreement for </a:t>
            </a:r>
            <a:r>
              <a:rPr lang="en-US" sz="2800" dirty="0" err="1" smtClean="0">
                <a:solidFill>
                  <a:srgbClr val="FFFF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FFFF00"/>
                </a:solidFill>
              </a:rPr>
              <a:t>q,F</a:t>
            </a:r>
            <a:endParaRPr lang="en-US" sz="2800" baseline="-25000" dirty="0" smtClean="0">
              <a:solidFill>
                <a:srgbClr val="FFFF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67543" y="4715691"/>
            <a:ext cx="3605348" cy="26126"/>
          </a:xfrm>
          <a:custGeom>
            <a:avLst/>
            <a:gdLst>
              <a:gd name="connsiteX0" fmla="*/ 0 w 3605348"/>
              <a:gd name="connsiteY0" fmla="*/ 13063 h 26126"/>
              <a:gd name="connsiteX1" fmla="*/ 1593668 w 3605348"/>
              <a:gd name="connsiteY1" fmla="*/ 13063 h 26126"/>
              <a:gd name="connsiteX2" fmla="*/ 2782388 w 3605348"/>
              <a:gd name="connsiteY2" fmla="*/ 26126 h 26126"/>
              <a:gd name="connsiteX3" fmla="*/ 3605348 w 3605348"/>
              <a:gd name="connsiteY3" fmla="*/ 0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348" h="26126">
                <a:moveTo>
                  <a:pt x="0" y="13063"/>
                </a:moveTo>
                <a:lnTo>
                  <a:pt x="1593668" y="13063"/>
                </a:lnTo>
                <a:lnTo>
                  <a:pt x="2782388" y="26126"/>
                </a:lnTo>
                <a:cubicBezTo>
                  <a:pt x="3117668" y="23949"/>
                  <a:pt x="3361508" y="11974"/>
                  <a:pt x="3605348" y="0"/>
                </a:cubicBezTo>
              </a:path>
            </a:pathLst>
          </a:custGeom>
          <a:ln w="57150">
            <a:solidFill>
              <a:srgbClr val="006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67543" y="1985554"/>
            <a:ext cx="3566160" cy="287383"/>
          </a:xfrm>
          <a:custGeom>
            <a:avLst/>
            <a:gdLst>
              <a:gd name="connsiteX0" fmla="*/ 0 w 3566160"/>
              <a:gd name="connsiteY0" fmla="*/ 0 h 287383"/>
              <a:gd name="connsiteX1" fmla="*/ 3566160 w 3566160"/>
              <a:gd name="connsiteY1" fmla="*/ 287383 h 28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6160" h="287383">
                <a:moveTo>
                  <a:pt x="0" y="0"/>
                </a:moveTo>
                <a:lnTo>
                  <a:pt x="3566160" y="287383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67543" y="4060371"/>
            <a:ext cx="3553097" cy="198120"/>
          </a:xfrm>
          <a:custGeom>
            <a:avLst/>
            <a:gdLst>
              <a:gd name="connsiteX0" fmla="*/ 0 w 3553097"/>
              <a:gd name="connsiteY0" fmla="*/ 198120 h 198120"/>
              <a:gd name="connsiteX1" fmla="*/ 1254034 w 3553097"/>
              <a:gd name="connsiteY1" fmla="*/ 93618 h 198120"/>
              <a:gd name="connsiteX2" fmla="*/ 2690948 w 3553097"/>
              <a:gd name="connsiteY2" fmla="*/ 15240 h 198120"/>
              <a:gd name="connsiteX3" fmla="*/ 3553097 w 3553097"/>
              <a:gd name="connsiteY3" fmla="*/ 2178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3097" h="198120">
                <a:moveTo>
                  <a:pt x="0" y="198120"/>
                </a:moveTo>
                <a:lnTo>
                  <a:pt x="1254034" y="93618"/>
                </a:lnTo>
                <a:cubicBezTo>
                  <a:pt x="1702525" y="63138"/>
                  <a:pt x="2307771" y="30480"/>
                  <a:pt x="2690948" y="15240"/>
                </a:cubicBezTo>
                <a:cubicBezTo>
                  <a:pt x="3074125" y="0"/>
                  <a:pt x="3313611" y="1089"/>
                  <a:pt x="3553097" y="2178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152400"/>
            <a:ext cx="260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bg2"/>
                </a:solidFill>
              </a:rPr>
              <a:t>Run-13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866775"/>
            <a:ext cx="838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Last year, PAC recommended highest priority was to integrate sufficient luminosity for </a:t>
            </a:r>
            <a:r>
              <a:rPr lang="en-US" sz="2800" dirty="0" err="1" smtClean="0">
                <a:solidFill>
                  <a:schemeClr val="bg2"/>
                </a:solidFill>
              </a:rPr>
              <a:t>p+p</a:t>
            </a:r>
            <a:r>
              <a:rPr lang="en-US" sz="2800" dirty="0" smtClean="0">
                <a:solidFill>
                  <a:schemeClr val="bg2"/>
                </a:solidFill>
              </a:rPr>
              <a:t> @ 500 </a:t>
            </a:r>
            <a:r>
              <a:rPr lang="en-US" sz="2800" dirty="0" err="1" smtClean="0">
                <a:solidFill>
                  <a:schemeClr val="bg2"/>
                </a:solidFill>
              </a:rPr>
              <a:t>GeV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for a definitive W measurement (750 pb</a:t>
            </a:r>
            <a:r>
              <a:rPr lang="en-US" sz="2800" baseline="30000" dirty="0" smtClean="0">
                <a:solidFill>
                  <a:schemeClr val="bg2"/>
                </a:solidFill>
              </a:rPr>
              <a:t>-1</a:t>
            </a:r>
            <a:r>
              <a:rPr lang="en-US" sz="2800" dirty="0" smtClean="0">
                <a:solidFill>
                  <a:schemeClr val="bg2"/>
                </a:solidFill>
              </a:rPr>
              <a:t> delivered)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Note that this translates into 250 pb</a:t>
            </a:r>
            <a:r>
              <a:rPr lang="en-US" sz="2800" i="1" baseline="30000" dirty="0" smtClean="0">
                <a:solidFill>
                  <a:srgbClr val="FFFF00"/>
                </a:solidFill>
              </a:rPr>
              <a:t>-1</a:t>
            </a:r>
            <a:r>
              <a:rPr lang="en-US" sz="2800" i="1" dirty="0" smtClean="0">
                <a:solidFill>
                  <a:srgbClr val="FFFF00"/>
                </a:solidFill>
              </a:rPr>
              <a:t> sampled by PHENIX </a:t>
            </a:r>
            <a:r>
              <a:rPr lang="en-US" sz="2800" i="1" dirty="0" err="1" smtClean="0">
                <a:solidFill>
                  <a:srgbClr val="FFFF00"/>
                </a:solidFill>
              </a:rPr>
              <a:t>within|z</a:t>
            </a:r>
            <a:r>
              <a:rPr lang="en-US" sz="2800" i="1" dirty="0" smtClean="0">
                <a:solidFill>
                  <a:srgbClr val="FFFF00"/>
                </a:solidFill>
              </a:rPr>
              <a:t>|&lt;30 cm</a:t>
            </a:r>
          </a:p>
          <a:p>
            <a:pPr algn="ctr"/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The entire Run-13 has been </a:t>
            </a:r>
            <a:r>
              <a:rPr lang="en-US" sz="2800" dirty="0" err="1" smtClean="0">
                <a:solidFill>
                  <a:schemeClr val="bg2"/>
                </a:solidFill>
              </a:rPr>
              <a:t>p+p</a:t>
            </a:r>
            <a:r>
              <a:rPr lang="en-US" sz="2800" dirty="0" smtClean="0">
                <a:solidFill>
                  <a:schemeClr val="bg2"/>
                </a:solidFill>
              </a:rPr>
              <a:t> @ 500 </a:t>
            </a:r>
            <a:r>
              <a:rPr lang="en-US" sz="2800" dirty="0" err="1" smtClean="0">
                <a:solidFill>
                  <a:schemeClr val="bg2"/>
                </a:solidFill>
              </a:rPr>
              <a:t>GeV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following the PAC guidance</a:t>
            </a:r>
          </a:p>
          <a:p>
            <a:pPr algn="ctr"/>
            <a:endParaRPr lang="en-US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Multiple machine / polarization issues early on… 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Goal seemed very far away, and then some key breakthroughs and an extension of the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616" y="2133600"/>
            <a:ext cx="4561984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5397" y="76200"/>
            <a:ext cx="766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 smtClean="0">
                <a:solidFill>
                  <a:schemeClr val="bg2"/>
                </a:solidFill>
              </a:rPr>
              <a:t>p+Au</a:t>
            </a:r>
            <a:r>
              <a:rPr lang="en-US" sz="3600" u="sng" dirty="0" smtClean="0">
                <a:solidFill>
                  <a:schemeClr val="bg2"/>
                </a:solidFill>
              </a:rPr>
              <a:t> with transversely polarized proton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7984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7C80"/>
                </a:solidFill>
              </a:rPr>
              <a:t>New theory developments…  Transverse polarization A</a:t>
            </a:r>
            <a:r>
              <a:rPr lang="en-US" sz="2800" baseline="-25000" dirty="0" smtClean="0">
                <a:solidFill>
                  <a:srgbClr val="FF7C80"/>
                </a:solidFill>
              </a:rPr>
              <a:t>N</a:t>
            </a:r>
            <a:r>
              <a:rPr lang="en-US" sz="2800" dirty="0" smtClean="0">
                <a:solidFill>
                  <a:srgbClr val="FF7C80"/>
                </a:solidFill>
              </a:rPr>
              <a:t> in </a:t>
            </a:r>
            <a:r>
              <a:rPr lang="en-US" sz="2800" dirty="0" err="1" smtClean="0">
                <a:solidFill>
                  <a:srgbClr val="FF7C80"/>
                </a:solidFill>
              </a:rPr>
              <a:t>p+A</a:t>
            </a:r>
            <a:r>
              <a:rPr lang="en-US" sz="2800" dirty="0" smtClean="0">
                <a:solidFill>
                  <a:srgbClr val="FF7C80"/>
                </a:solidFill>
              </a:rPr>
              <a:t> scales with the saturation scale for </a:t>
            </a:r>
            <a:r>
              <a:rPr lang="en-US" sz="2800" dirty="0" err="1" smtClean="0">
                <a:solidFill>
                  <a:srgbClr val="FF7C8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FF7C80"/>
                </a:solidFill>
              </a:rPr>
              <a:t>T</a:t>
            </a:r>
            <a:r>
              <a:rPr lang="en-US" sz="2800" dirty="0" smtClean="0">
                <a:solidFill>
                  <a:srgbClr val="FF7C80"/>
                </a:solidFill>
              </a:rPr>
              <a:t> &lt; Q</a:t>
            </a:r>
            <a:r>
              <a:rPr lang="en-US" sz="2800" baseline="-25000" dirty="0" smtClean="0">
                <a:solidFill>
                  <a:srgbClr val="FF7C80"/>
                </a:solidFill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449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Completely unique RHIC access to saturation physics</a:t>
            </a:r>
          </a:p>
          <a:p>
            <a:pPr algn="ctr"/>
            <a:endParaRPr lang="en-US" sz="12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bg2"/>
                </a:solidFill>
              </a:rPr>
              <a:t>p+Au</a:t>
            </a:r>
            <a:r>
              <a:rPr lang="en-US" sz="2800" dirty="0" smtClean="0">
                <a:solidFill>
                  <a:schemeClr val="bg2"/>
                </a:solidFill>
              </a:rPr>
              <a:t> measurement with projected uncertainties in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4 weeks (150 nb</a:t>
            </a:r>
            <a:r>
              <a:rPr lang="en-US" sz="2800" baseline="30000" dirty="0" smtClean="0">
                <a:solidFill>
                  <a:schemeClr val="bg2"/>
                </a:solidFill>
              </a:rPr>
              <a:t>-1</a:t>
            </a:r>
            <a:r>
              <a:rPr lang="en-US" sz="2800" dirty="0" smtClean="0">
                <a:solidFill>
                  <a:schemeClr val="bg2"/>
                </a:solidFill>
              </a:rPr>
              <a:t> |z|&lt;40cm)</a:t>
            </a:r>
          </a:p>
          <a:p>
            <a:pPr algn="ctr"/>
            <a:endParaRPr lang="en-US" sz="12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Testing geometric scaling with Si, Cu target nuclei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Comparable uncertainties with 2 week runs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68638"/>
          <a:stretch>
            <a:fillRect/>
          </a:stretch>
        </p:blipFill>
        <p:spPr bwMode="auto">
          <a:xfrm>
            <a:off x="4807590" y="800100"/>
            <a:ext cx="4184009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0"/>
            <a:ext cx="501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chemeClr val="bg2"/>
                </a:solidFill>
              </a:rPr>
              <a:t>Constraining Gluon </a:t>
            </a:r>
            <a:r>
              <a:rPr lang="en-US" sz="3600" u="sng" dirty="0" err="1" smtClean="0">
                <a:solidFill>
                  <a:schemeClr val="bg2"/>
                </a:solidFill>
              </a:rPr>
              <a:t>nPDFs</a:t>
            </a:r>
            <a:endParaRPr lang="en-US" sz="3600" u="sng" dirty="0" smtClean="0">
              <a:solidFill>
                <a:schemeClr val="bg2"/>
              </a:solidFill>
            </a:endParaRPr>
          </a:p>
        </p:txBody>
      </p:sp>
      <p:pic>
        <p:nvPicPr>
          <p:cNvPr id="20482" name="Picture 2" descr="http://inspirehep.net/record/826740/files/DIAGRAMS.png"/>
          <p:cNvPicPr>
            <a:picLocks noChangeAspect="1" noChangeArrowheads="1"/>
          </p:cNvPicPr>
          <p:nvPr/>
        </p:nvPicPr>
        <p:blipFill>
          <a:blip r:embed="rId3" cstate="print"/>
          <a:srcRect l="29727" t="7407" r="49290" b="29630"/>
          <a:stretch>
            <a:fillRect/>
          </a:stretch>
        </p:blipFill>
        <p:spPr bwMode="auto">
          <a:xfrm>
            <a:off x="762000" y="5029200"/>
            <a:ext cx="1981200" cy="140335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838200"/>
            <a:ext cx="4648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Strong indications of low-x shadowing/saturation physics with </a:t>
            </a:r>
            <a:r>
              <a:rPr lang="en-US" sz="2800" dirty="0" err="1" smtClean="0">
                <a:solidFill>
                  <a:schemeClr val="bg2"/>
                </a:solidFill>
              </a:rPr>
              <a:t>d+Au</a:t>
            </a:r>
            <a:r>
              <a:rPr lang="en-US" sz="2800" dirty="0" smtClean="0">
                <a:solidFill>
                  <a:schemeClr val="bg2"/>
                </a:solidFill>
              </a:rPr>
              <a:t> J/</a:t>
            </a:r>
            <a:r>
              <a:rPr lang="en-US" sz="2800" dirty="0" smtClean="0">
                <a:solidFill>
                  <a:schemeClr val="bg2"/>
                </a:solidFill>
                <a:latin typeface="Symbol" pitchFamily="18" charset="2"/>
              </a:rPr>
              <a:t>y</a:t>
            </a:r>
            <a:r>
              <a:rPr lang="en-US" sz="2800" dirty="0" smtClean="0">
                <a:solidFill>
                  <a:schemeClr val="bg2"/>
                </a:solidFill>
              </a:rPr>
              <a:t>, e-</a:t>
            </a:r>
            <a:r>
              <a:rPr lang="en-US" sz="2800" dirty="0" smtClean="0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800" dirty="0" smtClean="0">
                <a:solidFill>
                  <a:schemeClr val="bg2"/>
                </a:solidFill>
              </a:rPr>
              <a:t> correlations, h-h correlations, single </a:t>
            </a:r>
            <a:r>
              <a:rPr lang="en-US" sz="2800" dirty="0" err="1" smtClean="0">
                <a:solidFill>
                  <a:schemeClr val="bg2"/>
                </a:solidFill>
              </a:rPr>
              <a:t>muons</a:t>
            </a:r>
            <a:r>
              <a:rPr lang="en-US" sz="2800" dirty="0" smtClean="0">
                <a:solidFill>
                  <a:schemeClr val="bg2"/>
                </a:solidFill>
              </a:rPr>
              <a:t>, electrons, …</a:t>
            </a: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And yet, all have final state interactions.  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Golden channel direct photon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5124271"/>
            <a:ext cx="5943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Using full statistical / systematic constraint method on EPS09 </a:t>
            </a:r>
            <a:r>
              <a:rPr lang="en-US" sz="2400" dirty="0" err="1" smtClean="0">
                <a:solidFill>
                  <a:srgbClr val="0070C0"/>
                </a:solidFill>
              </a:rPr>
              <a:t>nPDFs</a:t>
            </a:r>
            <a:r>
              <a:rPr lang="en-US" sz="2400" dirty="0" smtClean="0">
                <a:solidFill>
                  <a:srgbClr val="0070C0"/>
                </a:solidFill>
              </a:rPr>
              <a:t>, blue bands indicate projected measurement (</a:t>
            </a: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</a:rPr>
              <a:t>, 2 </a:t>
            </a:r>
            <a:r>
              <a:rPr lang="en-US" sz="2400" b="1" dirty="0" smtClean="0">
                <a:solidFill>
                  <a:srgbClr val="0070C0"/>
                </a:solidFill>
                <a:latin typeface="Symbol" pitchFamily="18" charset="2"/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 level)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7869" y="819090"/>
            <a:ext cx="2507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MPC-EX Direct Photon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3614" y="1349514"/>
            <a:ext cx="143500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Gluon </a:t>
            </a:r>
            <a:r>
              <a:rPr lang="en-US" sz="2000" b="1" dirty="0" err="1" smtClean="0"/>
              <a:t>nPDF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Au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30319"/>
            <a:ext cx="6858000" cy="303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09601"/>
            <a:ext cx="3581400" cy="28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76200"/>
            <a:ext cx="687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2"/>
                </a:solidFill>
              </a:rPr>
              <a:t>Open Heavy Flavor Probes of </a:t>
            </a:r>
            <a:r>
              <a:rPr lang="en-US" sz="2800" u="sng" dirty="0" err="1" smtClean="0">
                <a:solidFill>
                  <a:schemeClr val="bg2"/>
                </a:solidFill>
              </a:rPr>
              <a:t>nPDFs</a:t>
            </a:r>
            <a:r>
              <a:rPr lang="en-US" sz="2800" u="sng" dirty="0" smtClean="0">
                <a:solidFill>
                  <a:schemeClr val="bg2"/>
                </a:solidFill>
              </a:rPr>
              <a:t> and More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28600" y="609600"/>
            <a:ext cx="60760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Another handle on gluon </a:t>
            </a:r>
            <a:r>
              <a:rPr lang="en-US" sz="2800" dirty="0" err="1" smtClean="0">
                <a:solidFill>
                  <a:schemeClr val="bg2"/>
                </a:solidFill>
              </a:rPr>
              <a:t>nPDF</a:t>
            </a:r>
            <a:endParaRPr lang="en-US" sz="28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and critical baseline for </a:t>
            </a:r>
            <a:r>
              <a:rPr lang="en-US" sz="2800" dirty="0" err="1" smtClean="0">
                <a:solidFill>
                  <a:schemeClr val="bg2"/>
                </a:solidFill>
              </a:rPr>
              <a:t>quarkonia</a:t>
            </a:r>
            <a:endParaRPr lang="en-US" sz="2800" dirty="0" smtClean="0">
              <a:solidFill>
                <a:schemeClr val="bg2"/>
              </a:solidFill>
            </a:endParaRPr>
          </a:p>
          <a:p>
            <a:pPr algn="ctr"/>
            <a:endParaRPr lang="en-US" sz="8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Measure open charm and beauty at forward/backward rapidity with FVTX</a:t>
            </a:r>
          </a:p>
          <a:p>
            <a:pPr algn="ctr"/>
            <a:endParaRPr lang="en-US" sz="9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Can we run </a:t>
            </a:r>
            <a:r>
              <a:rPr lang="en-US" sz="2800" dirty="0" err="1" smtClean="0">
                <a:solidFill>
                  <a:srgbClr val="FFFF00"/>
                </a:solidFill>
              </a:rPr>
              <a:t>p+Au</a:t>
            </a:r>
            <a:r>
              <a:rPr lang="en-US" sz="2800" dirty="0" smtClean="0">
                <a:solidFill>
                  <a:srgbClr val="FFFF00"/>
                </a:solidFill>
              </a:rPr>
              <a:t> and </a:t>
            </a:r>
            <a:r>
              <a:rPr lang="en-US" sz="2800" dirty="0" err="1" smtClean="0">
                <a:solidFill>
                  <a:srgbClr val="FFFF00"/>
                </a:solidFill>
              </a:rPr>
              <a:t>Au+p</a:t>
            </a:r>
            <a:r>
              <a:rPr lang="en-US" sz="2800" dirty="0" smtClean="0">
                <a:solidFill>
                  <a:srgbClr val="FFFF00"/>
                </a:solidFill>
              </a:rPr>
              <a:t> for systematic checks (</a:t>
            </a:r>
            <a:r>
              <a:rPr lang="en-US" sz="2800" i="1" dirty="0" smtClean="0">
                <a:solidFill>
                  <a:srgbClr val="FFFF00"/>
                </a:solidFill>
              </a:rPr>
              <a:t>a la </a:t>
            </a:r>
            <a:r>
              <a:rPr lang="en-US" sz="2800" dirty="0" smtClean="0">
                <a:solidFill>
                  <a:srgbClr val="FFFF00"/>
                </a:solidFill>
              </a:rPr>
              <a:t>LHC </a:t>
            </a:r>
            <a:r>
              <a:rPr lang="en-US" sz="2800" dirty="0" err="1" smtClean="0">
                <a:solidFill>
                  <a:srgbClr val="FFFF00"/>
                </a:solidFill>
              </a:rPr>
              <a:t>p+Pb</a:t>
            </a:r>
            <a:r>
              <a:rPr lang="en-US" sz="2800" dirty="0" smtClean="0">
                <a:solidFill>
                  <a:srgbClr val="FFFF00"/>
                </a:solidFill>
              </a:rPr>
              <a:t>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819090"/>
            <a:ext cx="1978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Anti-shadowing?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8403" y="2340114"/>
            <a:ext cx="1411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Gluon</a:t>
            </a:r>
          </a:p>
          <a:p>
            <a:pPr algn="ctr"/>
            <a:r>
              <a:rPr lang="en-US" sz="2000" b="1" dirty="0" smtClean="0"/>
              <a:t>Saturation?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4329" y="5572780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Charm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5562600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Beauty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495800" cy="35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1280"/>
            <a:ext cx="9144000" cy="274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76200"/>
            <a:ext cx="2616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bg2"/>
                </a:solidFill>
              </a:rPr>
              <a:t>Geometry Test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99968"/>
            <a:ext cx="4419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DIS measures give geometry averaged </a:t>
            </a:r>
            <a:r>
              <a:rPr lang="en-US" sz="2800" dirty="0" err="1" smtClean="0">
                <a:solidFill>
                  <a:schemeClr val="bg2"/>
                </a:solidFill>
              </a:rPr>
              <a:t>nPDF</a:t>
            </a:r>
            <a:endParaRPr lang="en-US" sz="2800" dirty="0" smtClean="0">
              <a:solidFill>
                <a:schemeClr val="bg2"/>
              </a:solidFill>
            </a:endParaRPr>
          </a:p>
          <a:p>
            <a:pPr algn="ctr"/>
            <a:endParaRPr lang="en-US" sz="10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Utilized </a:t>
            </a:r>
            <a:r>
              <a:rPr lang="en-US" sz="2800" dirty="0" err="1" smtClean="0">
                <a:solidFill>
                  <a:srgbClr val="FFFF00"/>
                </a:solidFill>
              </a:rPr>
              <a:t>d+Au</a:t>
            </a:r>
            <a:r>
              <a:rPr lang="en-US" sz="2800" dirty="0" smtClean="0">
                <a:solidFill>
                  <a:srgbClr val="FFFF00"/>
                </a:solidFill>
              </a:rPr>
              <a:t> centrality measures to date…</a:t>
            </a:r>
          </a:p>
          <a:p>
            <a:pPr algn="ctr"/>
            <a:r>
              <a:rPr lang="en-US" sz="2800" dirty="0" smtClean="0">
                <a:solidFill>
                  <a:srgbClr val="FF7C80"/>
                </a:solidFill>
              </a:rPr>
              <a:t>Excellent opportunity to validate with direct photons </a:t>
            </a:r>
            <a:r>
              <a:rPr lang="en-US" sz="2800" dirty="0" err="1" smtClean="0">
                <a:solidFill>
                  <a:srgbClr val="FF7C80"/>
                </a:solidFill>
              </a:rPr>
              <a:t>nPDF</a:t>
            </a:r>
            <a:r>
              <a:rPr lang="en-US" sz="2800" dirty="0" smtClean="0">
                <a:solidFill>
                  <a:srgbClr val="FF7C80"/>
                </a:solidFill>
              </a:rPr>
              <a:t> of different 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762000"/>
            <a:ext cx="3810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51667"/>
          <a:stretch>
            <a:fillRect/>
          </a:stretch>
        </p:blipFill>
        <p:spPr bwMode="auto">
          <a:xfrm>
            <a:off x="4495800" y="762000"/>
            <a:ext cx="4419600" cy="398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76200"/>
            <a:ext cx="5324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chemeClr val="bg2"/>
                </a:solidFill>
              </a:rPr>
              <a:t>Quarkonia</a:t>
            </a:r>
            <a:r>
              <a:rPr lang="en-US" sz="2800" u="sng" dirty="0" smtClean="0">
                <a:solidFill>
                  <a:schemeClr val="bg2"/>
                </a:solidFill>
              </a:rPr>
              <a:t> in Medium (Cold or Hot)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897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Instead of </a:t>
            </a:r>
            <a:r>
              <a:rPr lang="en-US" sz="2800" dirty="0" err="1" smtClean="0">
                <a:solidFill>
                  <a:srgbClr val="FFFF00"/>
                </a:solidFill>
              </a:rPr>
              <a:t>d+Au</a:t>
            </a:r>
            <a:r>
              <a:rPr lang="en-US" sz="2800" dirty="0" smtClean="0">
                <a:solidFill>
                  <a:srgbClr val="FFFF00"/>
                </a:solidFill>
              </a:rPr>
              <a:t> centrality selection, another method to change nuclear density is with </a:t>
            </a:r>
            <a:r>
              <a:rPr lang="en-US" sz="2800" b="1" u="sng" dirty="0" smtClean="0">
                <a:solidFill>
                  <a:srgbClr val="FFC000"/>
                </a:solidFill>
              </a:rPr>
              <a:t>different targets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Also combined with improved S/B and for the first time </a:t>
            </a:r>
            <a:r>
              <a:rPr lang="en-US" sz="2800" dirty="0" smtClean="0">
                <a:solidFill>
                  <a:srgbClr val="FFFF00"/>
                </a:solidFill>
                <a:latin typeface="Symbol" pitchFamily="18" charset="2"/>
              </a:rPr>
              <a:t>y</a:t>
            </a:r>
            <a:r>
              <a:rPr lang="en-US" sz="2800" dirty="0" smtClean="0">
                <a:solidFill>
                  <a:srgbClr val="FFFF00"/>
                </a:solidFill>
              </a:rPr>
              <a:t>’ at forward and backward rapidity (FVTX)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12884" t="13542" r="42606" b="23958"/>
          <a:stretch>
            <a:fillRect/>
          </a:stretch>
        </p:blipFill>
        <p:spPr bwMode="auto">
          <a:xfrm>
            <a:off x="381000" y="1776663"/>
            <a:ext cx="3810000" cy="2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762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J/</a:t>
            </a:r>
            <a:r>
              <a:rPr lang="en-US" sz="2800" dirty="0" smtClean="0">
                <a:latin typeface="Symbol" pitchFamily="18" charset="2"/>
              </a:rPr>
              <a:t>y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Symbol" pitchFamily="18" charset="2"/>
              </a:rPr>
              <a:t>y</a:t>
            </a:r>
            <a:r>
              <a:rPr lang="en-US" sz="2800" dirty="0" smtClean="0"/>
              <a:t>’ are hard to explain w/ </a:t>
            </a:r>
            <a:r>
              <a:rPr lang="en-US" sz="2800" dirty="0" err="1" smtClean="0"/>
              <a:t>nPDF</a:t>
            </a:r>
            <a:r>
              <a:rPr lang="en-US" sz="2800" dirty="0" smtClean="0"/>
              <a:t> &amp; </a:t>
            </a:r>
            <a:r>
              <a:rPr lang="en-US" sz="2800" dirty="0" err="1" smtClean="0">
                <a:latin typeface="Symbol" pitchFamily="18" charset="2"/>
              </a:rPr>
              <a:t>s</a:t>
            </a:r>
            <a:r>
              <a:rPr lang="en-US" sz="2800" baseline="-25000" dirty="0" err="1" smtClean="0"/>
              <a:t>breakup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91530"/>
            <a:ext cx="9144000" cy="35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101025"/>
            <a:ext cx="497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bg2"/>
                </a:solidFill>
              </a:rPr>
              <a:t>Cracking the Geometry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95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Are there competing </a:t>
            </a:r>
            <a:r>
              <a:rPr lang="en-US" sz="2400" dirty="0" err="1" smtClean="0">
                <a:solidFill>
                  <a:schemeClr val="bg2"/>
                </a:solidFill>
              </a:rPr>
              <a:t>partonic</a:t>
            </a:r>
            <a:r>
              <a:rPr lang="en-US" sz="2400" dirty="0" smtClean="0">
                <a:solidFill>
                  <a:schemeClr val="bg2"/>
                </a:solidFill>
              </a:rPr>
              <a:t> effects at play at high </a:t>
            </a:r>
            <a:r>
              <a:rPr lang="en-US" sz="2400" dirty="0" err="1" smtClean="0">
                <a:solidFill>
                  <a:schemeClr val="bg2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bg2"/>
                </a:solidFill>
              </a:rPr>
              <a:t>T</a:t>
            </a:r>
            <a:r>
              <a:rPr lang="en-US" sz="2400" dirty="0" smtClean="0">
                <a:solidFill>
                  <a:schemeClr val="bg2"/>
                </a:solidFill>
              </a:rPr>
              <a:t>?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Are there auto-correlations beyond those accounted for between centrality measure and particle of interest?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2 weeks of </a:t>
            </a:r>
            <a:r>
              <a:rPr lang="en-US" sz="2400" dirty="0" err="1" smtClean="0">
                <a:solidFill>
                  <a:srgbClr val="FFFF00"/>
                </a:solidFill>
              </a:rPr>
              <a:t>p+Si</a:t>
            </a:r>
            <a:r>
              <a:rPr lang="en-US" sz="2400" dirty="0" smtClean="0">
                <a:solidFill>
                  <a:srgbClr val="FFFF00"/>
                </a:solidFill>
              </a:rPr>
              <a:t> gives &lt;</a:t>
            </a:r>
            <a:r>
              <a:rPr lang="en-US" sz="2400" dirty="0" err="1" smtClean="0">
                <a:solidFill>
                  <a:srgbClr val="FFFF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FFFF00"/>
                </a:solidFill>
              </a:rPr>
              <a:t>coll</a:t>
            </a:r>
            <a:r>
              <a:rPr lang="en-US" sz="2400" dirty="0" smtClean="0">
                <a:solidFill>
                  <a:srgbClr val="FFFF00"/>
                </a:solidFill>
              </a:rPr>
              <a:t>&gt; ~ (</a:t>
            </a:r>
            <a:r>
              <a:rPr lang="en-US" sz="2400" dirty="0" err="1" smtClean="0">
                <a:solidFill>
                  <a:srgbClr val="FFFF00"/>
                </a:solidFill>
              </a:rPr>
              <a:t>d+Au</a:t>
            </a:r>
            <a:r>
              <a:rPr lang="en-US" sz="2400" dirty="0" smtClean="0">
                <a:solidFill>
                  <a:srgbClr val="FFFF00"/>
                </a:solidFill>
              </a:rPr>
              <a:t> 60-88% central), better statistical precision, and no centrality categorization required (i.e. definitive test)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44000" cy="37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782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2"/>
                </a:solidFill>
              </a:rPr>
              <a:t>Can a nearly </a:t>
            </a:r>
            <a:r>
              <a:rPr lang="en-US" sz="2800" u="sng" dirty="0" err="1" smtClean="0">
                <a:solidFill>
                  <a:schemeClr val="bg2"/>
                </a:solidFill>
              </a:rPr>
              <a:t>inviscid</a:t>
            </a:r>
            <a:r>
              <a:rPr lang="en-US" sz="2800" u="sng" dirty="0" smtClean="0">
                <a:solidFill>
                  <a:schemeClr val="bg2"/>
                </a:solidFill>
              </a:rPr>
              <a:t> fluid be created in p(d) + A too?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38600" y="762000"/>
            <a:ext cx="4953000" cy="3657600"/>
            <a:chOff x="4038600" y="762000"/>
            <a:chExt cx="4953000" cy="3733800"/>
          </a:xfrm>
        </p:grpSpPr>
        <p:sp>
          <p:nvSpPr>
            <p:cNvPr id="6" name="Rectangle 5"/>
            <p:cNvSpPr/>
            <p:nvPr/>
          </p:nvSpPr>
          <p:spPr>
            <a:xfrm>
              <a:off x="4038600" y="762000"/>
              <a:ext cx="49530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850392"/>
              <a:ext cx="3962400" cy="3645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04800" y="4631829"/>
            <a:ext cx="855567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Hydrodynamic flow?  </a:t>
            </a:r>
            <a:r>
              <a:rPr lang="en-US" sz="2800" dirty="0" err="1" smtClean="0">
                <a:solidFill>
                  <a:schemeClr val="bg2"/>
                </a:solidFill>
              </a:rPr>
              <a:t>Glasma</a:t>
            </a:r>
            <a:r>
              <a:rPr lang="en-US" sz="2800" dirty="0" smtClean="0">
                <a:solidFill>
                  <a:schemeClr val="bg2"/>
                </a:solidFill>
              </a:rPr>
              <a:t> diagrams?  Something else?</a:t>
            </a:r>
          </a:p>
          <a:p>
            <a:pPr algn="ctr"/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LHC has highest </a:t>
            </a:r>
            <a:r>
              <a:rPr lang="en-US" sz="2800" dirty="0" err="1" smtClean="0">
                <a:solidFill>
                  <a:srgbClr val="FFFF00"/>
                </a:solidFill>
              </a:rPr>
              <a:t>parton</a:t>
            </a:r>
            <a:r>
              <a:rPr lang="en-US" sz="2800" dirty="0" smtClean="0">
                <a:solidFill>
                  <a:srgbClr val="FFFF00"/>
                </a:solidFill>
              </a:rPr>
              <a:t> densities…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RHIC has unique access to geometry controls…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297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038600"/>
            <a:ext cx="89154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Large PHENIX Acceptance:  VTX, FVTX, MPC-EX</a:t>
            </a:r>
          </a:p>
          <a:p>
            <a:pPr algn="ctr"/>
            <a:endParaRPr lang="en-US" sz="105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1 billion events with larger acceptance detectors will yield 20++ times the statistics of current measurements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Only takes ~ 1 week with high rate PHENIX DAQ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Low luminosity requirement.  How quickly can CA-D switch?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 + 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8782" y="76200"/>
            <a:ext cx="3558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chemeClr val="bg2"/>
                </a:solidFill>
              </a:rPr>
              <a:t>Geometry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2655" y="152400"/>
            <a:ext cx="4369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chemeClr val="bg2"/>
                </a:solidFill>
              </a:rPr>
              <a:t>PHENIX BUP 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61395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 Exciting physics program for Run-14 and Run-15</a:t>
            </a:r>
          </a:p>
          <a:p>
            <a:pPr algn="ctr"/>
            <a:endParaRPr lang="en-US" sz="2800" dirty="0" smtClean="0">
              <a:solidFill>
                <a:srgbClr val="FFC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 Lots of debate within PHENIX because of all the 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top science opportunities</a:t>
            </a:r>
          </a:p>
          <a:p>
            <a:pPr algn="ctr"/>
            <a:endParaRPr lang="en-US" sz="2800" dirty="0" smtClean="0">
              <a:solidFill>
                <a:srgbClr val="FFC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 Running periods need to be sufficient to make definitive measurements</a:t>
            </a:r>
          </a:p>
          <a:p>
            <a:pPr algn="ctr"/>
            <a:endParaRPr lang="en-US" sz="2800" dirty="0" smtClean="0">
              <a:solidFill>
                <a:srgbClr val="FFC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000"/>
                </a:solidFill>
              </a:rPr>
              <a:t> Run-15 in particular emphasizes the truly unique RHIC capabilities to provide definitive new insights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14742"/>
            <a:ext cx="91203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/>
                </a:solidFill>
              </a:rPr>
              <a:t>Additional Material</a:t>
            </a:r>
          </a:p>
          <a:p>
            <a:pPr algn="ctr"/>
            <a:endParaRPr lang="en-US" sz="4400" dirty="0" smtClean="0">
              <a:solidFill>
                <a:schemeClr val="bg2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2"/>
                </a:solidFill>
              </a:rPr>
              <a:t>Explanations </a:t>
            </a:r>
            <a:r>
              <a:rPr lang="en-US" sz="4400" dirty="0" smtClean="0">
                <a:solidFill>
                  <a:schemeClr val="bg2"/>
                </a:solidFill>
              </a:rPr>
              <a:t>of Weeks to Physics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3958" r="51391" b="25000"/>
          <a:stretch>
            <a:fillRect/>
          </a:stretch>
        </p:blipFill>
        <p:spPr bwMode="auto">
          <a:xfrm>
            <a:off x="0" y="0"/>
            <a:ext cx="5715000" cy="337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37500" r="50805" b="11458"/>
          <a:stretch>
            <a:fillRect/>
          </a:stretch>
        </p:blipFill>
        <p:spPr bwMode="auto">
          <a:xfrm>
            <a:off x="0" y="3371850"/>
            <a:ext cx="571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0" y="0"/>
            <a:ext cx="3429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Early May, polarization issues had been largely resolved and luminosities delivered were nearing or exceeding CA-D projected maximum values.</a:t>
            </a:r>
          </a:p>
          <a:p>
            <a:pPr algn="ctr"/>
            <a:endParaRPr lang="en-US" sz="2800" dirty="0" smtClean="0">
              <a:solidFill>
                <a:schemeClr val="bg2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More modest goal of 150 pb</a:t>
            </a:r>
            <a:r>
              <a:rPr lang="en-US" sz="2800" baseline="30000" dirty="0" smtClean="0">
                <a:solidFill>
                  <a:srgbClr val="FFFF00"/>
                </a:solidFill>
              </a:rPr>
              <a:t>-1</a:t>
            </a:r>
            <a:r>
              <a:rPr lang="en-US" sz="2800" dirty="0" smtClean="0">
                <a:solidFill>
                  <a:srgbClr val="FFFF00"/>
                </a:solidFill>
              </a:rPr>
              <a:t> was set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(compare to 250 pb</a:t>
            </a:r>
            <a:r>
              <a:rPr lang="en-US" sz="2800" baseline="30000" dirty="0" smtClean="0">
                <a:solidFill>
                  <a:srgbClr val="FFFF00"/>
                </a:solidFill>
              </a:rPr>
              <a:t>-1</a:t>
            </a:r>
            <a:r>
              <a:rPr lang="en-US" sz="2800" dirty="0" smtClean="0">
                <a:solidFill>
                  <a:srgbClr val="FFFF00"/>
                </a:solidFill>
              </a:rPr>
              <a:t>) </a:t>
            </a:r>
          </a:p>
          <a:p>
            <a:pPr algn="ctr"/>
            <a:r>
              <a:rPr lang="en-US" sz="2800" b="1" u="sng" smtClean="0">
                <a:solidFill>
                  <a:srgbClr val="FF0066"/>
                </a:solidFill>
              </a:rPr>
              <a:t>and ~150 </a:t>
            </a:r>
            <a:r>
              <a:rPr lang="en-US" sz="2800" b="1" u="sng" dirty="0" smtClean="0">
                <a:solidFill>
                  <a:srgbClr val="FF0066"/>
                </a:solidFill>
              </a:rPr>
              <a:t>pb</a:t>
            </a:r>
            <a:r>
              <a:rPr lang="en-US" sz="2800" b="1" u="sng" baseline="30000" dirty="0" smtClean="0">
                <a:solidFill>
                  <a:srgbClr val="FF0066"/>
                </a:solidFill>
              </a:rPr>
              <a:t>-1</a:t>
            </a:r>
            <a:r>
              <a:rPr lang="en-US" sz="2800" b="1" u="sng" dirty="0" smtClean="0">
                <a:solidFill>
                  <a:srgbClr val="FF0066"/>
                </a:solidFill>
              </a:rPr>
              <a:t> is </a:t>
            </a:r>
          </a:p>
          <a:p>
            <a:pPr algn="ctr"/>
            <a:r>
              <a:rPr lang="en-US" sz="2800" b="1" u="sng" dirty="0" smtClean="0">
                <a:solidFill>
                  <a:srgbClr val="FF0066"/>
                </a:solidFill>
              </a:rPr>
              <a:t>now on tape!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4800600"/>
            <a:ext cx="480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08369" y="434340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76535"/>
            <a:ext cx="391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PHENIX Integrated Luminosity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3743980"/>
            <a:ext cx="243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 Polarization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0612" y="13716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150 pb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5334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250 pb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2209800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50 pb</a:t>
            </a:r>
            <a:r>
              <a:rPr lang="en-US" sz="2400" baseline="30000" dirty="0" smtClean="0">
                <a:solidFill>
                  <a:srgbClr val="FF0000"/>
                </a:solidFill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62580"/>
            <a:ext cx="7940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2"/>
                </a:solidFill>
              </a:rPr>
              <a:t>How are the number of weeks for Run-14 calculated?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762000"/>
            <a:ext cx="8915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We have attempted to closely follow CA-D guidance as provided at:</a:t>
            </a:r>
          </a:p>
          <a:p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2"/>
              </a:rPr>
              <a:t>http://www.rhichome.bnl.gov/RHIC/Runs/RhicProjections.pdf</a:t>
            </a:r>
            <a:endParaRPr lang="en-US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Example with Run-14 and 22 </a:t>
            </a:r>
            <a:r>
              <a:rPr lang="en-US" sz="2400" dirty="0" err="1" smtClean="0">
                <a:solidFill>
                  <a:schemeClr val="bg2"/>
                </a:solidFill>
              </a:rPr>
              <a:t>cryo</a:t>
            </a:r>
            <a:r>
              <a:rPr lang="en-US" sz="2400" dirty="0" smtClean="0">
                <a:solidFill>
                  <a:schemeClr val="bg2"/>
                </a:solidFill>
              </a:rPr>
              <a:t>-weeks </a:t>
            </a:r>
            <a:r>
              <a:rPr lang="en-US" sz="2000" dirty="0" smtClean="0">
                <a:solidFill>
                  <a:schemeClr val="bg2"/>
                </a:solidFill>
              </a:rPr>
              <a:t>(following chart on page 2 in doc.)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26171"/>
          <a:stretch>
            <a:fillRect/>
          </a:stretch>
        </p:blipFill>
        <p:spPr bwMode="auto">
          <a:xfrm>
            <a:off x="1" y="2438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2971800"/>
            <a:ext cx="18831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/nucleon)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3505200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59474"/>
          <a:stretch>
            <a:fillRect/>
          </a:stretch>
        </p:blipFill>
        <p:spPr bwMode="auto">
          <a:xfrm>
            <a:off x="0" y="3886200"/>
            <a:ext cx="9144000" cy="15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09490" y="388620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4290" y="417189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40049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4419600"/>
            <a:ext cx="6062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sz="1400" dirty="0" smtClean="0"/>
              <a:t>1/2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410200"/>
            <a:ext cx="7764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1 + 1 + 0.5 + 11 + 1 + 0.5 + 6.5 + 0.5 = 22 </a:t>
            </a:r>
            <a:r>
              <a:rPr lang="en-US" sz="2800" dirty="0" err="1" smtClean="0">
                <a:solidFill>
                  <a:schemeClr val="bg2"/>
                </a:solidFill>
              </a:rPr>
              <a:t>cryo</a:t>
            </a:r>
            <a:r>
              <a:rPr lang="en-US" sz="2800" dirty="0" smtClean="0">
                <a:solidFill>
                  <a:schemeClr val="bg2"/>
                </a:solidFill>
              </a:rPr>
              <a:t>-weeks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35" y="5867400"/>
            <a:ext cx="8920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Note that we quote 12 weeks of </a:t>
            </a:r>
            <a:r>
              <a:rPr lang="en-US" sz="2400" dirty="0" err="1" smtClean="0">
                <a:solidFill>
                  <a:srgbClr val="FFFF00"/>
                </a:solidFill>
              </a:rPr>
              <a:t>Au+Au</a:t>
            </a:r>
            <a:r>
              <a:rPr lang="en-US" sz="2400" dirty="0" smtClean="0">
                <a:solidFill>
                  <a:srgbClr val="FFFF00"/>
                </a:solidFill>
              </a:rPr>
              <a:t> physics running in our request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Past experience has a very quick turn on for </a:t>
            </a:r>
            <a:r>
              <a:rPr lang="en-US" sz="2400" dirty="0" err="1" smtClean="0">
                <a:solidFill>
                  <a:srgbClr val="FFFF00"/>
                </a:solidFill>
              </a:rPr>
              <a:t>Au+Au</a:t>
            </a:r>
            <a:r>
              <a:rPr lang="en-US" sz="2400" dirty="0" smtClean="0">
                <a:solidFill>
                  <a:srgbClr val="FFFF00"/>
                </a:solidFill>
              </a:rPr>
              <a:t> (optimist view)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1" y="76200"/>
            <a:ext cx="84582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How did we calculate 12 weeks </a:t>
            </a:r>
            <a:r>
              <a:rPr lang="en-US" sz="2800" dirty="0" err="1" smtClean="0">
                <a:solidFill>
                  <a:schemeClr val="tx2"/>
                </a:solidFill>
              </a:rPr>
              <a:t>Au+Au</a:t>
            </a:r>
            <a:r>
              <a:rPr lang="en-US" sz="2800" dirty="0" smtClean="0">
                <a:solidFill>
                  <a:schemeClr val="tx2"/>
                </a:solidFill>
              </a:rPr>
              <a:t> for 1.5 nb</a:t>
            </a:r>
            <a:r>
              <a:rPr lang="en-US" sz="2800" baseline="30000" dirty="0" smtClean="0">
                <a:solidFill>
                  <a:schemeClr val="tx2"/>
                </a:solidFill>
              </a:rPr>
              <a:t>-1</a:t>
            </a:r>
            <a:r>
              <a:rPr lang="en-US" sz="2800" dirty="0" smtClean="0">
                <a:solidFill>
                  <a:schemeClr val="tx2"/>
                </a:solidFill>
              </a:rPr>
              <a:t> recorded by PHENIX within |z| &lt; 10 cm.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(VTX/FVTX optimal acceptance)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Physics driven goal (set by desire to decompose charm and beauty contributions over a wide </a:t>
            </a:r>
            <a:r>
              <a:rPr lang="en-US" sz="2400" dirty="0" err="1" smtClean="0">
                <a:solidFill>
                  <a:srgbClr val="FFFF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400" dirty="0" smtClean="0">
                <a:solidFill>
                  <a:srgbClr val="FFFF00"/>
                </a:solidFill>
              </a:rPr>
              <a:t> range).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098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Low to moderate </a:t>
            </a:r>
            <a:r>
              <a:rPr lang="en-US" sz="2400" dirty="0" err="1" smtClean="0">
                <a:solidFill>
                  <a:schemeClr val="bg2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bg2"/>
                </a:solidFill>
              </a:rPr>
              <a:t>T</a:t>
            </a:r>
            <a:r>
              <a:rPr lang="en-US" sz="2400" dirty="0" smtClean="0">
                <a:solidFill>
                  <a:schemeClr val="bg2"/>
                </a:solidFill>
              </a:rPr>
              <a:t> electrons/</a:t>
            </a:r>
            <a:r>
              <a:rPr lang="en-US" sz="2400" dirty="0" err="1" smtClean="0">
                <a:solidFill>
                  <a:schemeClr val="bg2"/>
                </a:solidFill>
              </a:rPr>
              <a:t>muons</a:t>
            </a:r>
            <a:r>
              <a:rPr lang="en-US" sz="2400" dirty="0" smtClean="0">
                <a:solidFill>
                  <a:schemeClr val="bg2"/>
                </a:solidFill>
              </a:rPr>
              <a:t> come from minimum bias data sample (no Level-1 trigger selection).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Excellent DAQ bandwidth 5 kHz even with silicon detectors.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Thus, the key is running time and luminosity exceeding 5 kHz for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|z|&lt; 10 cm (mostly true with current projections)</a:t>
            </a:r>
          </a:p>
          <a:p>
            <a:pPr algn="ctr"/>
            <a:r>
              <a:rPr lang="en-US" sz="2400" dirty="0" err="1" smtClean="0">
                <a:solidFill>
                  <a:schemeClr val="bg2"/>
                </a:solidFill>
              </a:rPr>
              <a:t>Evts</a:t>
            </a:r>
            <a:r>
              <a:rPr lang="en-US" sz="2400" dirty="0" smtClean="0">
                <a:solidFill>
                  <a:schemeClr val="bg2"/>
                </a:solidFill>
              </a:rPr>
              <a:t> / week = 5000 x 60x60x24x7 x 0.7 x 0.55 = 1.16 B = 0.17 nb</a:t>
            </a:r>
            <a:r>
              <a:rPr lang="en-US" sz="2400" baseline="30000" dirty="0" smtClean="0">
                <a:solidFill>
                  <a:schemeClr val="bg2"/>
                </a:solidFill>
              </a:rPr>
              <a:t>-1</a:t>
            </a:r>
            <a:r>
              <a:rPr lang="en-US" sz="2400" dirty="0" smtClean="0">
                <a:solidFill>
                  <a:schemeClr val="bg2"/>
                </a:solidFill>
              </a:rPr>
              <a:t>/wk</a:t>
            </a:r>
          </a:p>
          <a:p>
            <a:pPr algn="ctr"/>
            <a:r>
              <a:rPr lang="en-US" sz="2400" i="1" dirty="0" smtClean="0">
                <a:solidFill>
                  <a:schemeClr val="bg2"/>
                </a:solidFill>
              </a:rPr>
              <a:t>Note 0.7 (PHENIX Uptime), 0.55 (RHIC Uptime)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Thus, it </a:t>
            </a:r>
            <a:r>
              <a:rPr lang="en-US" sz="2400" i="1" u="sng" dirty="0" smtClean="0">
                <a:solidFill>
                  <a:schemeClr val="bg2"/>
                </a:solidFill>
              </a:rPr>
              <a:t>might</a:t>
            </a:r>
            <a:r>
              <a:rPr lang="en-US" sz="2400" dirty="0" smtClean="0">
                <a:solidFill>
                  <a:schemeClr val="bg2"/>
                </a:solidFill>
              </a:rPr>
              <a:t> only take 9 weeks to achieve this goal.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However, there is some ramp-up time for luminosity to exceed the 5 kHz DAQ bandwidth.  There is also some vertex trigger resolution.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Based on past experience, scale luminosity/wk x 0.75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and that gives the 12 week request.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45095" t="22917" r="8638" b="18750"/>
          <a:stretch>
            <a:fillRect/>
          </a:stretch>
        </p:blipFill>
        <p:spPr bwMode="auto">
          <a:xfrm>
            <a:off x="2895600" y="762000"/>
            <a:ext cx="601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76200"/>
            <a:ext cx="5969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2"/>
                </a:solidFill>
              </a:rPr>
              <a:t>Run-11 </a:t>
            </a:r>
            <a:r>
              <a:rPr lang="en-US" sz="2800" u="sng" dirty="0" err="1" smtClean="0">
                <a:solidFill>
                  <a:schemeClr val="bg2"/>
                </a:solidFill>
              </a:rPr>
              <a:t>Au+Au</a:t>
            </a:r>
            <a:r>
              <a:rPr lang="en-US" sz="2800" u="sng" dirty="0" smtClean="0">
                <a:solidFill>
                  <a:schemeClr val="bg2"/>
                </a:solidFill>
              </a:rPr>
              <a:t> @ 200 </a:t>
            </a:r>
            <a:r>
              <a:rPr lang="en-US" sz="2800" u="sng" dirty="0" err="1" smtClean="0">
                <a:solidFill>
                  <a:schemeClr val="bg2"/>
                </a:solidFill>
              </a:rPr>
              <a:t>GeV</a:t>
            </a:r>
            <a:r>
              <a:rPr lang="en-US" sz="2800" u="sng" dirty="0" smtClean="0">
                <a:solidFill>
                  <a:schemeClr val="bg2"/>
                </a:solidFill>
              </a:rPr>
              <a:t>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1" y="990600"/>
            <a:ext cx="281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</a:rPr>
              <a:t>Au+Au</a:t>
            </a:r>
            <a:r>
              <a:rPr lang="en-US" sz="2400" dirty="0" smtClean="0">
                <a:solidFill>
                  <a:schemeClr val="bg2"/>
                </a:solidFill>
              </a:rPr>
              <a:t> interaction rate within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|z| &lt; 10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5029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Time Tag throughout Run-11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29000" y="2286000"/>
            <a:ext cx="4953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6249" y="5613737"/>
            <a:ext cx="8768298" cy="1015663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CA-D Quoted Run-11 Achieved: L (peak) 50×10</a:t>
            </a:r>
            <a:r>
              <a:rPr lang="en-US" sz="2000" baseline="30000" dirty="0" smtClean="0">
                <a:solidFill>
                  <a:srgbClr val="FFFF00"/>
                </a:solidFill>
              </a:rPr>
              <a:t>26</a:t>
            </a:r>
            <a:r>
              <a:rPr lang="en-US" sz="2000" dirty="0" smtClean="0">
                <a:solidFill>
                  <a:srgbClr val="FFFF00"/>
                </a:solidFill>
              </a:rPr>
              <a:t> [31 kHz] L(</a:t>
            </a:r>
            <a:r>
              <a:rPr lang="en-US" sz="2000" dirty="0" err="1" smtClean="0">
                <a:solidFill>
                  <a:srgbClr val="FFFF00"/>
                </a:solidFill>
              </a:rPr>
              <a:t>ave</a:t>
            </a:r>
            <a:r>
              <a:rPr lang="en-US" sz="2000" dirty="0" smtClean="0">
                <a:solidFill>
                  <a:srgbClr val="FFFF00"/>
                </a:solidFill>
              </a:rPr>
              <a:t>) = 30×10</a:t>
            </a:r>
            <a:r>
              <a:rPr lang="en-US" sz="2000" baseline="30000" dirty="0" smtClean="0">
                <a:solidFill>
                  <a:srgbClr val="FFFF00"/>
                </a:solidFill>
              </a:rPr>
              <a:t>26</a:t>
            </a:r>
            <a:r>
              <a:rPr lang="en-US" sz="2000" dirty="0" smtClean="0">
                <a:solidFill>
                  <a:srgbClr val="FFFF00"/>
                </a:solidFill>
              </a:rPr>
              <a:t> [18 kHz]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Fraction of all interactions within |z|  &lt; 10 cm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 0.30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Thus, within |z| &lt; 10 cm these correspond to peak 9 kHz and average 6 kHz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1" y="76200"/>
            <a:ext cx="84582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How did we calculate 6.5 weeks </a:t>
            </a:r>
            <a:r>
              <a:rPr lang="en-US" sz="2800" dirty="0" err="1" smtClean="0">
                <a:solidFill>
                  <a:schemeClr val="tx2"/>
                </a:solidFill>
              </a:rPr>
              <a:t>p+p</a:t>
            </a:r>
            <a:r>
              <a:rPr lang="en-US" sz="2800" dirty="0" smtClean="0">
                <a:solidFill>
                  <a:schemeClr val="tx2"/>
                </a:solidFill>
              </a:rPr>
              <a:t> for 30 pb</a:t>
            </a:r>
            <a:r>
              <a:rPr lang="en-US" sz="2800" baseline="30000" dirty="0" smtClean="0">
                <a:solidFill>
                  <a:schemeClr val="tx2"/>
                </a:solidFill>
              </a:rPr>
              <a:t>-1</a:t>
            </a:r>
            <a:r>
              <a:rPr lang="en-US" sz="2800" dirty="0" smtClean="0">
                <a:solidFill>
                  <a:schemeClr val="tx2"/>
                </a:solidFill>
              </a:rPr>
              <a:t> recorded by PHENIX within |z| &lt; 30 cm.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(Central Arm </a:t>
            </a:r>
            <a:r>
              <a:rPr lang="en-US" sz="2800" dirty="0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acceptance)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Physics driven goal (set by desire substantially improve low-x constraint on gluon contribution to proton spin).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896612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For the </a:t>
            </a:r>
            <a:r>
              <a:rPr lang="en-US" sz="2400" dirty="0" err="1" smtClean="0">
                <a:solidFill>
                  <a:schemeClr val="bg1"/>
                </a:solidFill>
              </a:rPr>
              <a:t>p+p</a:t>
            </a:r>
            <a:r>
              <a:rPr lang="en-US" sz="2400" dirty="0" smtClean="0">
                <a:solidFill>
                  <a:schemeClr val="bg1"/>
                </a:solidFill>
              </a:rPr>
              <a:t> @ 200 </a:t>
            </a:r>
            <a:r>
              <a:rPr lang="en-US" sz="2400" dirty="0" err="1" smtClean="0">
                <a:solidFill>
                  <a:schemeClr val="bg1"/>
                </a:solidFill>
              </a:rPr>
              <a:t>GeV</a:t>
            </a:r>
            <a:r>
              <a:rPr lang="en-US" sz="2400" dirty="0" smtClean="0">
                <a:solidFill>
                  <a:schemeClr val="bg1"/>
                </a:solidFill>
              </a:rPr>
              <a:t>, we took the first two weeks at the minimum (9.3 pb</a:t>
            </a:r>
            <a:r>
              <a:rPr lang="en-US" sz="2400" baseline="30000" dirty="0" smtClean="0">
                <a:solidFill>
                  <a:schemeClr val="bg1"/>
                </a:solidFill>
              </a:rPr>
              <a:t>-1</a:t>
            </a:r>
            <a:r>
              <a:rPr lang="en-US" sz="2400" dirty="0" smtClean="0">
                <a:solidFill>
                  <a:schemeClr val="bg1"/>
                </a:solidFill>
              </a:rPr>
              <a:t> per week) and then 4.5 weeks at the mean of the minimum/maximum, and that gives us the total for 6.5 weeks.  The Figure 5 has a slower ramp on than the minimum, on the other hand it is quite possible to achieve higher than the mean of the min/max for the running duration afterwards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 then fold in the PHENIX uptime and the z-vertex selection factors.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590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685800"/>
            <a:ext cx="8229112" cy="4647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Cool-down from 50 K to 4 K                               1 week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Set-up mode 1 (p-p at 100 </a:t>
            </a:r>
            <a:r>
              <a:rPr lang="en-US" sz="1600" dirty="0" err="1" smtClean="0">
                <a:solidFill>
                  <a:srgbClr val="002060"/>
                </a:solidFill>
              </a:rPr>
              <a:t>GeV</a:t>
            </a:r>
            <a:r>
              <a:rPr lang="en-US" sz="1600" dirty="0" smtClean="0">
                <a:solidFill>
                  <a:srgbClr val="002060"/>
                </a:solidFill>
              </a:rPr>
              <a:t>/nucleon)        1 week        (no dedicated time for experiments)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Ramp-up mode 1                                                 ½ week        (8 h/night for experiments)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Data taking mode 1                                             9 weeks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Set-up mode 2 (p-Au @ 100 </a:t>
            </a:r>
            <a:r>
              <a:rPr lang="en-US" sz="1600" dirty="0" err="1" smtClean="0">
                <a:solidFill>
                  <a:srgbClr val="002060"/>
                </a:solidFill>
              </a:rPr>
              <a:t>GeV</a:t>
            </a:r>
            <a:r>
              <a:rPr lang="en-US" sz="1600" dirty="0" smtClean="0">
                <a:solidFill>
                  <a:srgbClr val="002060"/>
                </a:solidFill>
              </a:rPr>
              <a:t>/nucleon)     1 week         (no dedicated time for experiments)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Ramp-up mode 2                                                 ½ week         (8 h/night for experiments)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Data taking mode 2                                             4 weeks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Set-up/Ramp-up/Data taking mode 3 d-Au     1 week          (note very low luminosity requirement)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Set-up/Ramp-up/Data taking mode 4 He</a:t>
            </a:r>
            <a:r>
              <a:rPr lang="en-US" sz="1600" baseline="30000" dirty="0" smtClean="0">
                <a:solidFill>
                  <a:srgbClr val="002060"/>
                </a:solidFill>
              </a:rPr>
              <a:t>3</a:t>
            </a:r>
            <a:r>
              <a:rPr lang="en-US" sz="1600" dirty="0" smtClean="0">
                <a:solidFill>
                  <a:srgbClr val="002060"/>
                </a:solidFill>
              </a:rPr>
              <a:t>-Au 1 week          (note very low luminosity requirement)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Mode 5 (</a:t>
            </a:r>
            <a:r>
              <a:rPr lang="en-US" sz="1600" dirty="0" err="1" smtClean="0">
                <a:solidFill>
                  <a:srgbClr val="002060"/>
                </a:solidFill>
              </a:rPr>
              <a:t>p+Si</a:t>
            </a:r>
            <a:r>
              <a:rPr lang="en-US" sz="1600" dirty="0" smtClean="0">
                <a:solidFill>
                  <a:srgbClr val="002060"/>
                </a:solidFill>
              </a:rPr>
              <a:t>/Al, </a:t>
            </a:r>
            <a:r>
              <a:rPr lang="en-US" sz="1600" dirty="0" err="1" smtClean="0">
                <a:solidFill>
                  <a:srgbClr val="002060"/>
                </a:solidFill>
              </a:rPr>
              <a:t>p+Cu</a:t>
            </a:r>
            <a:r>
              <a:rPr lang="en-US" sz="1600" dirty="0" smtClean="0">
                <a:solidFill>
                  <a:srgbClr val="002060"/>
                </a:solidFill>
              </a:rPr>
              <a:t>)                                        2.5 weeks    (what fits depends on earlier perform.)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Warm-up                                                               ½ week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1 + 1 + 0.5 + 9 + 1 + 0.5 + 4 + 1 + 1 + 2.5 + 0.5 = 22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76200"/>
            <a:ext cx="7660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2"/>
                </a:solidFill>
              </a:rPr>
              <a:t>How are the number of weeks calculated (Run-15)?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334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Exact switching times and ramp-up for </a:t>
            </a:r>
            <a:r>
              <a:rPr lang="en-US" sz="2400" dirty="0" err="1" smtClean="0">
                <a:solidFill>
                  <a:srgbClr val="FFFF00"/>
                </a:solidFill>
              </a:rPr>
              <a:t>p+A</a:t>
            </a:r>
            <a:r>
              <a:rPr lang="en-US" sz="2400" dirty="0" smtClean="0">
                <a:solidFill>
                  <a:srgbClr val="FFFF00"/>
                </a:solidFill>
              </a:rPr>
              <a:t>  needs more guidance.  Aggressive physics driven schedule.  Modes 3-5 will need prioritization depending on running time and switching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1" y="135315"/>
            <a:ext cx="86867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Phil Pile requested values for RHIC delivered luminosities corresponding to the PHENIX BUP requests.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They are provided below.  Of course, the physics projections require the PHENIX recorded/sampled luminosities within specified z-vertex cuts and the PHENIX uptime.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Run-14:  </a:t>
            </a:r>
            <a:r>
              <a:rPr lang="en-US" sz="1600" dirty="0" err="1" smtClean="0">
                <a:solidFill>
                  <a:srgbClr val="FFFF00"/>
                </a:solidFill>
              </a:rPr>
              <a:t>p+p</a:t>
            </a:r>
            <a:r>
              <a:rPr lang="en-US" sz="1600" dirty="0" smtClean="0">
                <a:solidFill>
                  <a:srgbClr val="FFFF00"/>
                </a:solidFill>
              </a:rPr>
              <a:t> @ 200 </a:t>
            </a:r>
            <a:r>
              <a:rPr lang="en-US" sz="1600" dirty="0" err="1" smtClean="0">
                <a:solidFill>
                  <a:srgbClr val="FFFF00"/>
                </a:solidFill>
              </a:rPr>
              <a:t>GeV</a:t>
            </a:r>
            <a:r>
              <a:rPr lang="en-US" sz="1600" dirty="0" smtClean="0">
                <a:solidFill>
                  <a:srgbClr val="FFFF00"/>
                </a:solidFill>
              </a:rPr>
              <a:t> Long --&gt; delivered = 30 </a:t>
            </a:r>
            <a:r>
              <a:rPr lang="en-US" sz="1600" dirty="0" err="1" smtClean="0">
                <a:solidFill>
                  <a:srgbClr val="FFFF00"/>
                </a:solidFill>
              </a:rPr>
              <a:t>pb</a:t>
            </a:r>
            <a:r>
              <a:rPr lang="en-US" sz="1600" dirty="0" smtClean="0">
                <a:solidFill>
                  <a:srgbClr val="FFFF00"/>
                </a:solidFill>
              </a:rPr>
              <a:t>^-1 x (1/0.7) x (1/0.6) = 71 </a:t>
            </a:r>
            <a:r>
              <a:rPr lang="en-US" sz="1600" dirty="0" err="1" smtClean="0">
                <a:solidFill>
                  <a:srgbClr val="FFFF00"/>
                </a:solidFill>
              </a:rPr>
              <a:t>pb</a:t>
            </a:r>
            <a:r>
              <a:rPr lang="en-US" sz="1600" dirty="0" smtClean="0">
                <a:solidFill>
                  <a:srgbClr val="FFFF00"/>
                </a:solidFill>
              </a:rPr>
              <a:t>^-1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Run-15:  </a:t>
            </a:r>
            <a:r>
              <a:rPr lang="en-US" sz="1600" dirty="0" err="1" smtClean="0">
                <a:solidFill>
                  <a:srgbClr val="FFFF00"/>
                </a:solidFill>
              </a:rPr>
              <a:t>p+p</a:t>
            </a:r>
            <a:r>
              <a:rPr lang="en-US" sz="1600" dirty="0" smtClean="0">
                <a:solidFill>
                  <a:srgbClr val="FFFF00"/>
                </a:solidFill>
              </a:rPr>
              <a:t> @ 200 </a:t>
            </a:r>
            <a:r>
              <a:rPr lang="en-US" sz="1600" dirty="0" err="1" smtClean="0">
                <a:solidFill>
                  <a:srgbClr val="FFFF00"/>
                </a:solidFill>
              </a:rPr>
              <a:t>GeV</a:t>
            </a:r>
            <a:r>
              <a:rPr lang="en-US" sz="1600" dirty="0" smtClean="0">
                <a:solidFill>
                  <a:srgbClr val="FFFF00"/>
                </a:solidFill>
              </a:rPr>
              <a:t> Trans --&gt; delivered = 50 </a:t>
            </a:r>
            <a:r>
              <a:rPr lang="en-US" sz="1600" dirty="0" err="1" smtClean="0">
                <a:solidFill>
                  <a:srgbClr val="FFFF00"/>
                </a:solidFill>
              </a:rPr>
              <a:t>pb</a:t>
            </a:r>
            <a:r>
              <a:rPr lang="en-US" sz="1600" dirty="0" smtClean="0">
                <a:solidFill>
                  <a:srgbClr val="FFFF00"/>
                </a:solidFill>
              </a:rPr>
              <a:t>^-1 x (1/0.7) x (1/0.7) = 102 </a:t>
            </a:r>
            <a:r>
              <a:rPr lang="en-US" sz="1600" dirty="0" err="1" smtClean="0">
                <a:solidFill>
                  <a:srgbClr val="FFFF00"/>
                </a:solidFill>
              </a:rPr>
              <a:t>pb</a:t>
            </a:r>
            <a:r>
              <a:rPr lang="en-US" sz="1600" dirty="0" smtClean="0">
                <a:solidFill>
                  <a:srgbClr val="FFFF00"/>
                </a:solidFill>
              </a:rPr>
              <a:t>^-1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Run-15:  </a:t>
            </a:r>
            <a:r>
              <a:rPr lang="en-US" sz="1600" dirty="0" err="1" smtClean="0">
                <a:solidFill>
                  <a:srgbClr val="FFFF00"/>
                </a:solidFill>
              </a:rPr>
              <a:t>p+Au</a:t>
            </a:r>
            <a:r>
              <a:rPr lang="en-US" sz="1600" dirty="0" smtClean="0">
                <a:solidFill>
                  <a:srgbClr val="FFFF00"/>
                </a:solidFill>
              </a:rPr>
              <a:t> @ 200 </a:t>
            </a:r>
            <a:r>
              <a:rPr lang="en-US" sz="1600" dirty="0" err="1" smtClean="0">
                <a:solidFill>
                  <a:srgbClr val="FFFF00"/>
                </a:solidFill>
              </a:rPr>
              <a:t>GeV</a:t>
            </a:r>
            <a:r>
              <a:rPr lang="en-US" sz="1600" dirty="0" smtClean="0">
                <a:solidFill>
                  <a:srgbClr val="FFFF00"/>
                </a:solidFill>
              </a:rPr>
              <a:t> Trans --&gt; delivered = 150 </a:t>
            </a:r>
            <a:r>
              <a:rPr lang="en-US" sz="1600" dirty="0" err="1" smtClean="0">
                <a:solidFill>
                  <a:srgbClr val="FFFF00"/>
                </a:solidFill>
              </a:rPr>
              <a:t>nb</a:t>
            </a:r>
            <a:r>
              <a:rPr lang="en-US" sz="1600" dirty="0" smtClean="0">
                <a:solidFill>
                  <a:srgbClr val="FFFF00"/>
                </a:solidFill>
              </a:rPr>
              <a:t>^-1 x (1/0.7) x (1/0.7) = 306 </a:t>
            </a:r>
            <a:r>
              <a:rPr lang="en-US" sz="1600" dirty="0" err="1" smtClean="0">
                <a:solidFill>
                  <a:srgbClr val="FFFF00"/>
                </a:solidFill>
              </a:rPr>
              <a:t>nb</a:t>
            </a:r>
            <a:r>
              <a:rPr lang="en-US" sz="1600" dirty="0" smtClean="0">
                <a:solidFill>
                  <a:srgbClr val="FFFF00"/>
                </a:solidFill>
              </a:rPr>
              <a:t>^-1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Run-15:  </a:t>
            </a:r>
            <a:r>
              <a:rPr lang="en-US" sz="1600" dirty="0" err="1" smtClean="0">
                <a:solidFill>
                  <a:srgbClr val="FFFF00"/>
                </a:solidFill>
              </a:rPr>
              <a:t>p+Si</a:t>
            </a:r>
            <a:r>
              <a:rPr lang="en-US" sz="1600" dirty="0" smtClean="0">
                <a:solidFill>
                  <a:srgbClr val="FFFF00"/>
                </a:solidFill>
              </a:rPr>
              <a:t> @ 200 </a:t>
            </a:r>
            <a:r>
              <a:rPr lang="en-US" sz="1600" dirty="0" err="1" smtClean="0">
                <a:solidFill>
                  <a:srgbClr val="FFFF00"/>
                </a:solidFill>
              </a:rPr>
              <a:t>GeV</a:t>
            </a:r>
            <a:r>
              <a:rPr lang="en-US" sz="1600" dirty="0" smtClean="0">
                <a:solidFill>
                  <a:srgbClr val="FFFF00"/>
                </a:solidFill>
              </a:rPr>
              <a:t> Trans --&gt; delivered = 450 </a:t>
            </a:r>
            <a:r>
              <a:rPr lang="en-US" sz="1600" dirty="0" err="1" smtClean="0">
                <a:solidFill>
                  <a:srgbClr val="FFFF00"/>
                </a:solidFill>
              </a:rPr>
              <a:t>nb</a:t>
            </a:r>
            <a:r>
              <a:rPr lang="en-US" sz="1600" dirty="0" smtClean="0">
                <a:solidFill>
                  <a:srgbClr val="FFFF00"/>
                </a:solidFill>
              </a:rPr>
              <a:t>^-1 x (1/0.7) x (1/0.7) = 918 </a:t>
            </a:r>
            <a:r>
              <a:rPr lang="en-US" sz="1600" dirty="0" err="1" smtClean="0">
                <a:solidFill>
                  <a:srgbClr val="FFFF00"/>
                </a:solidFill>
              </a:rPr>
              <a:t>nb</a:t>
            </a:r>
            <a:r>
              <a:rPr lang="en-US" sz="1600" dirty="0" smtClean="0">
                <a:solidFill>
                  <a:srgbClr val="FFFF00"/>
                </a:solidFill>
              </a:rPr>
              <a:t>^-1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/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Run-15:   </a:t>
            </a:r>
            <a:r>
              <a:rPr lang="en-US" sz="1600" dirty="0" err="1" smtClean="0">
                <a:solidFill>
                  <a:srgbClr val="FFFF00"/>
                </a:solidFill>
              </a:rPr>
              <a:t>p+Cu</a:t>
            </a:r>
            <a:r>
              <a:rPr lang="en-US" sz="1600" dirty="0" smtClean="0">
                <a:solidFill>
                  <a:srgbClr val="FFFF00"/>
                </a:solidFill>
              </a:rPr>
              <a:t> @ 200 </a:t>
            </a:r>
            <a:r>
              <a:rPr lang="en-US" sz="1600" dirty="0" err="1" smtClean="0">
                <a:solidFill>
                  <a:srgbClr val="FFFF00"/>
                </a:solidFill>
              </a:rPr>
              <a:t>GeV</a:t>
            </a:r>
            <a:r>
              <a:rPr lang="en-US" sz="1600" dirty="0" smtClean="0">
                <a:solidFill>
                  <a:srgbClr val="FFFF00"/>
                </a:solidFill>
              </a:rPr>
              <a:t> Trans --&gt; delivered = 225 </a:t>
            </a:r>
            <a:r>
              <a:rPr lang="en-US" sz="1600" dirty="0" err="1" smtClean="0">
                <a:solidFill>
                  <a:srgbClr val="FFFF00"/>
                </a:solidFill>
              </a:rPr>
              <a:t>nb</a:t>
            </a:r>
            <a:r>
              <a:rPr lang="en-US" sz="1600" dirty="0" smtClean="0">
                <a:solidFill>
                  <a:srgbClr val="FFFF00"/>
                </a:solidFill>
              </a:rPr>
              <a:t>^-1 x (1/0.7) x (1/0.7) = 459 </a:t>
            </a:r>
            <a:r>
              <a:rPr lang="en-US" sz="1600" dirty="0" err="1" smtClean="0">
                <a:solidFill>
                  <a:srgbClr val="FFFF00"/>
                </a:solidFill>
              </a:rPr>
              <a:t>nb</a:t>
            </a:r>
            <a:r>
              <a:rPr lang="en-US" sz="1600" dirty="0" smtClean="0">
                <a:solidFill>
                  <a:srgbClr val="FFFF00"/>
                </a:solidFill>
              </a:rPr>
              <a:t>^-1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These values above have a straightforward correspondence as outlined in the BUP.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For the Run-14 </a:t>
            </a:r>
            <a:r>
              <a:rPr lang="en-US" sz="1600" dirty="0" err="1" smtClean="0">
                <a:solidFill>
                  <a:schemeClr val="bg1"/>
                </a:solidFill>
              </a:rPr>
              <a:t>Au+Au</a:t>
            </a:r>
            <a:r>
              <a:rPr lang="en-US" sz="1600" dirty="0" smtClean="0">
                <a:solidFill>
                  <a:schemeClr val="bg1"/>
                </a:solidFill>
              </a:rPr>
              <a:t> request, the main physics driver is bandwidth limited at 5 kHz by the PHENIX DAQ.    Thus, what matters is the RHIC uptime and when the luminosity within |z| &lt; 10 cm exceeds this 5 kHz limit.     See earlier slide.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For the Run-15 </a:t>
            </a:r>
            <a:r>
              <a:rPr lang="en-US" sz="1600" dirty="0" err="1" smtClean="0">
                <a:solidFill>
                  <a:schemeClr val="bg1"/>
                </a:solidFill>
              </a:rPr>
              <a:t>d+Au</a:t>
            </a:r>
            <a:r>
              <a:rPr lang="en-US" sz="1600" dirty="0" smtClean="0">
                <a:solidFill>
                  <a:schemeClr val="bg1"/>
                </a:solidFill>
              </a:rPr>
              <a:t> and Run-15 He</a:t>
            </a:r>
            <a:r>
              <a:rPr lang="en-US" sz="1600" baseline="30000" dirty="0" smtClean="0">
                <a:solidFill>
                  <a:schemeClr val="bg1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+Au these are again bulk observables and come from the minimum bias trigger sample.  Thus, the calculation to get 1 billion events is simply 5000 (DAQ rate) x 60 x 60 x 24 x 5 (days) x 0.7 (PHENIX uptime) x 0.6 (RHIC delivery).  The luminosities required during these 5 days much less than 10% of the minimum value quoted for delivered luminosities.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8441" y="685800"/>
            <a:ext cx="39709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u="sng" dirty="0" smtClean="0">
                <a:solidFill>
                  <a:schemeClr val="bg2"/>
                </a:solidFill>
              </a:rPr>
              <a:t>EXTRAS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3633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7C80"/>
                </a:solidFill>
              </a:rPr>
              <a:t>http://arxiv.org/abs/arXiv:1305.5516</a:t>
            </a:r>
            <a:endParaRPr lang="en-US" dirty="0">
              <a:solidFill>
                <a:srgbClr val="FF7C8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2245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76200"/>
            <a:ext cx="4907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solidFill>
                  <a:schemeClr val="bg2"/>
                </a:solidFill>
                <a:latin typeface="Symbol" pitchFamily="18" charset="2"/>
              </a:rPr>
              <a:t>y</a:t>
            </a:r>
            <a:r>
              <a:rPr lang="en-US" sz="4000" u="sng" dirty="0" smtClean="0">
                <a:solidFill>
                  <a:schemeClr val="bg2"/>
                </a:solidFill>
              </a:rPr>
              <a:t>’ Physics Implications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3999"/>
            <a:ext cx="4114800" cy="396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80716" y="990600"/>
            <a:ext cx="294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Projections Run-15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33923"/>
            <a:ext cx="5486400" cy="50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76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Why does a smaller </a:t>
            </a:r>
            <a:r>
              <a:rPr lang="en-US" sz="2800" dirty="0" err="1" smtClean="0">
                <a:solidFill>
                  <a:schemeClr val="bg2"/>
                </a:solidFill>
              </a:rPr>
              <a:t>p+p</a:t>
            </a:r>
            <a:r>
              <a:rPr lang="en-US" sz="2800" dirty="0" smtClean="0">
                <a:solidFill>
                  <a:schemeClr val="bg2"/>
                </a:solidFill>
              </a:rPr>
              <a:t> @ 200 </a:t>
            </a:r>
            <a:r>
              <a:rPr lang="en-US" sz="2800" dirty="0" err="1" smtClean="0">
                <a:solidFill>
                  <a:schemeClr val="bg2"/>
                </a:solidFill>
              </a:rPr>
              <a:t>GeV</a:t>
            </a:r>
            <a:r>
              <a:rPr lang="en-US" sz="2800" dirty="0" smtClean="0">
                <a:solidFill>
                  <a:schemeClr val="bg2"/>
                </a:solidFill>
              </a:rPr>
              <a:t> data set constrain the low-x gluon spin contributions better than larger </a:t>
            </a:r>
            <a:r>
              <a:rPr lang="en-US" sz="2800" dirty="0" err="1" smtClean="0">
                <a:solidFill>
                  <a:schemeClr val="bg2"/>
                </a:solidFill>
              </a:rPr>
              <a:t>p+p</a:t>
            </a:r>
            <a:r>
              <a:rPr lang="en-US" sz="2800" dirty="0" smtClean="0">
                <a:solidFill>
                  <a:schemeClr val="bg2"/>
                </a:solidFill>
              </a:rPr>
              <a:t> @ 500 </a:t>
            </a:r>
            <a:r>
              <a:rPr lang="en-US" sz="2800" dirty="0" err="1" smtClean="0">
                <a:solidFill>
                  <a:schemeClr val="bg2"/>
                </a:solidFill>
              </a:rPr>
              <a:t>GeV</a:t>
            </a:r>
            <a:r>
              <a:rPr lang="en-US" sz="2800" dirty="0" smtClean="0">
                <a:solidFill>
                  <a:schemeClr val="bg2"/>
                </a:solidFill>
              </a:rPr>
              <a:t> data set?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47750"/>
            <a:ext cx="9144000" cy="465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4298" y="314980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2"/>
                </a:solidFill>
              </a:rPr>
              <a:t>PHENIX Detector Performance in Run-13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066800"/>
            <a:ext cx="480862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1" y="1104305"/>
            <a:ext cx="38099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W</a:t>
            </a:r>
            <a:r>
              <a:rPr lang="en-US" sz="2400" dirty="0" err="1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 trigger now fully implemented and gave more than sufficient rejection for full luminosity sampling</a:t>
            </a:r>
          </a:p>
          <a:p>
            <a:endParaRPr lang="en-US" sz="1100" dirty="0" smtClean="0">
              <a:solidFill>
                <a:schemeClr val="bg2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 High DAQ </a:t>
            </a:r>
            <a:r>
              <a:rPr lang="en-US" sz="2400" dirty="0" err="1" smtClean="0">
                <a:solidFill>
                  <a:schemeClr val="bg2"/>
                </a:solidFill>
                <a:sym typeface="Wingdings" pitchFamily="2" charset="2"/>
              </a:rPr>
              <a:t>livetime</a:t>
            </a: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 &gt; 90%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>
              <a:solidFill>
                <a:schemeClr val="bg2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 Good PHENIX uptime ~ 70%</a:t>
            </a:r>
          </a:p>
          <a:p>
            <a:endParaRPr lang="en-US" sz="1100" dirty="0" smtClean="0">
              <a:solidFill>
                <a:schemeClr val="bg2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 FVTX working very well and</a:t>
            </a:r>
          </a:p>
          <a:p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demonstrated benefit for W background rejection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410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Major problem with VTX cooling leak. 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Since not critical for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p+p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@ 500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GeV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physics goals, decision to remove and maximize time for readiness in Run-14.  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579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zh-CN" dirty="0" smtClean="0">
              <a:solidFill>
                <a:srgbClr val="0000CC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zh-CN" sz="2000" b="1" u="sng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1600" b="1" dirty="0" smtClean="0">
                <a:solidFill>
                  <a:srgbClr val="FF0000"/>
                </a:solidFill>
                <a:ea typeface="宋体" pitchFamily="2" charset="-122"/>
              </a:rPr>
              <a:t>TMD: </a:t>
            </a:r>
            <a:r>
              <a:rPr lang="en-US" altLang="zh-CN" sz="1600" dirty="0" smtClean="0">
                <a:ea typeface="宋体" pitchFamily="2" charset="-122"/>
              </a:rPr>
              <a:t>Correlation </a:t>
            </a:r>
            <a:r>
              <a:rPr lang="en-US" altLang="zh-CN" sz="1600" dirty="0">
                <a:ea typeface="宋体" pitchFamily="2" charset="-122"/>
              </a:rPr>
              <a:t>between nucleon spin and </a:t>
            </a:r>
            <a:r>
              <a:rPr lang="en-US" altLang="zh-CN" sz="1600" dirty="0" err="1">
                <a:ea typeface="宋体" pitchFamily="2" charset="-122"/>
              </a:rPr>
              <a:t>parton</a:t>
            </a:r>
            <a:r>
              <a:rPr lang="en-US" altLang="zh-CN" sz="1600" dirty="0">
                <a:ea typeface="宋体" pitchFamily="2" charset="-122"/>
              </a:rPr>
              <a:t> </a:t>
            </a:r>
            <a:r>
              <a:rPr lang="en-US" altLang="zh-CN" sz="1600" dirty="0" err="1">
                <a:ea typeface="宋体" pitchFamily="2" charset="-122"/>
              </a:rPr>
              <a:t>k</a:t>
            </a:r>
            <a:r>
              <a:rPr lang="en-US" altLang="zh-CN" sz="1600" baseline="-25000" dirty="0" err="1">
                <a:ea typeface="宋体" pitchFamily="2" charset="-122"/>
              </a:rPr>
              <a:t>T</a:t>
            </a:r>
            <a:r>
              <a:rPr lang="en-US" altLang="zh-CN" sz="1600" dirty="0" err="1">
                <a:ea typeface="宋体" pitchFamily="2" charset="-122"/>
              </a:rPr>
              <a:t>.</a:t>
            </a:r>
            <a:endParaRPr lang="en-US" altLang="zh-CN" sz="1600" dirty="0">
              <a:solidFill>
                <a:schemeClr val="accent2"/>
              </a:solidFill>
              <a:ea typeface="宋体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1600" dirty="0">
              <a:solidFill>
                <a:schemeClr val="accent2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zh-CN" sz="1600" b="1" dirty="0" smtClean="0">
                <a:solidFill>
                  <a:srgbClr val="FF0000"/>
                </a:solidFill>
                <a:ea typeface="宋体" pitchFamily="2" charset="-122"/>
              </a:rPr>
              <a:t>Twist-3: </a:t>
            </a:r>
            <a:r>
              <a:rPr lang="en-US" altLang="zh-CN" sz="1600" dirty="0" smtClean="0">
                <a:ea typeface="宋体" pitchFamily="2" charset="-122"/>
              </a:rPr>
              <a:t>Quark-gluon correlations in polarized hadron</a:t>
            </a:r>
            <a:endParaRPr lang="en-US" altLang="zh-CN" sz="1600" dirty="0">
              <a:solidFill>
                <a:schemeClr val="accent2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 smtClean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 smtClean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zh-CN" dirty="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26608" cy="71596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Transverse Motion of </a:t>
            </a:r>
            <a:r>
              <a:rPr lang="en-US" u="sng" dirty="0" err="1" smtClean="0">
                <a:solidFill>
                  <a:schemeClr val="bg1"/>
                </a:solidFill>
              </a:rPr>
              <a:t>Partons</a:t>
            </a:r>
            <a:r>
              <a:rPr lang="en-US" u="sng" dirty="0" smtClean="0">
                <a:solidFill>
                  <a:schemeClr val="bg1"/>
                </a:solidFill>
              </a:rPr>
              <a:t> in a Proton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37" y="1427160"/>
            <a:ext cx="3135312" cy="135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7241" y="1752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Phys. Rev. </a:t>
            </a:r>
            <a:r>
              <a:rPr lang="en-US" sz="1200" dirty="0" smtClean="0"/>
              <a:t>D </a:t>
            </a:r>
            <a:r>
              <a:rPr lang="en-US" sz="1200" b="1" dirty="0"/>
              <a:t>41</a:t>
            </a:r>
            <a:r>
              <a:rPr lang="en-US" sz="1200" dirty="0"/>
              <a:t>, 83 (1990)     Phys. Rev. </a:t>
            </a:r>
            <a:r>
              <a:rPr lang="en-US" sz="1200" dirty="0" smtClean="0"/>
              <a:t>D </a:t>
            </a:r>
            <a:r>
              <a:rPr lang="en-US" sz="1200" b="1" dirty="0"/>
              <a:t>43</a:t>
            </a:r>
            <a:r>
              <a:rPr lang="en-US" sz="1200" dirty="0"/>
              <a:t>, 261, (1991)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2522538" cy="43338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utoShape 12"/>
          <p:cNvSpPr>
            <a:spLocks/>
          </p:cNvSpPr>
          <p:nvPr/>
        </p:nvSpPr>
        <p:spPr bwMode="auto">
          <a:xfrm rot="16200000">
            <a:off x="3840316" y="172323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185336" y="2298813"/>
            <a:ext cx="17219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ko-KR" sz="1400" dirty="0" smtClean="0">
                <a:solidFill>
                  <a:srgbClr val="FF0000"/>
                </a:solidFill>
                <a:latin typeface="Arial Unicode MS" pitchFamily="34" charset="-128"/>
                <a:ea typeface="Gulim" pitchFamily="34" charset="-127"/>
              </a:rPr>
              <a:t>“</a:t>
            </a:r>
            <a:r>
              <a:rPr lang="en-US" altLang="ko-KR" sz="1400" dirty="0" err="1" smtClean="0">
                <a:solidFill>
                  <a:srgbClr val="FF0000"/>
                </a:solidFill>
                <a:latin typeface="Arial Unicode MS" pitchFamily="34" charset="-128"/>
                <a:ea typeface="Gulim" pitchFamily="34" charset="-127"/>
              </a:rPr>
              <a:t>Sivers</a:t>
            </a:r>
            <a:r>
              <a:rPr lang="en-US" altLang="ko-KR" sz="1400" dirty="0" smtClean="0">
                <a:solidFill>
                  <a:srgbClr val="FF0000"/>
                </a:solidFill>
                <a:latin typeface="Arial Unicode MS" pitchFamily="34" charset="-128"/>
                <a:ea typeface="Gulim" pitchFamily="34" charset="-127"/>
              </a:rPr>
              <a:t>” distribution</a:t>
            </a:r>
            <a:endParaRPr lang="en-US" altLang="ko-KR" sz="1400" dirty="0">
              <a:solidFill>
                <a:srgbClr val="FF0000"/>
              </a:solidFill>
              <a:latin typeface="Arial Unicode MS" pitchFamily="34" charset="-128"/>
              <a:ea typeface="Gulim" pitchFamily="34" charset="-127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2438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Phys. Rev. </a:t>
            </a:r>
            <a:r>
              <a:rPr lang="en-US" sz="1200" dirty="0" smtClean="0"/>
              <a:t>D </a:t>
            </a:r>
            <a:r>
              <a:rPr lang="en-US" sz="1200" b="1" dirty="0" smtClean="0"/>
              <a:t>59</a:t>
            </a:r>
            <a:r>
              <a:rPr lang="en-US" sz="1200" dirty="0" smtClean="0"/>
              <a:t>, 014004 </a:t>
            </a:r>
            <a:r>
              <a:rPr lang="en-US" sz="1200" dirty="0"/>
              <a:t>(</a:t>
            </a:r>
            <a:r>
              <a:rPr lang="en-US" sz="1200" dirty="0" smtClean="0"/>
              <a:t>1998)</a:t>
            </a:r>
            <a:endParaRPr lang="en-US" sz="12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97026114"/>
              </p:ext>
            </p:extLst>
          </p:nvPr>
        </p:nvGraphicFramePr>
        <p:xfrm>
          <a:off x="1482781" y="2957899"/>
          <a:ext cx="3586162" cy="725488"/>
        </p:xfrm>
        <a:graphic>
          <a:graphicData uri="http://schemas.openxmlformats.org/presentationml/2006/ole">
            <p:oleObj spid="_x0000_s1026" name="Equation" r:id="rId5" imgW="2260440" imgH="45720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0045" y="914400"/>
            <a:ext cx="8721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60093"/>
                </a:solidFill>
              </a:rPr>
              <a:t>Two theoretical approaches to the correlation between </a:t>
            </a:r>
            <a:r>
              <a:rPr lang="en-US" sz="2000" dirty="0" err="1" smtClean="0">
                <a:solidFill>
                  <a:srgbClr val="D60093"/>
                </a:solidFill>
              </a:rPr>
              <a:t>parton</a:t>
            </a:r>
            <a:r>
              <a:rPr lang="en-US" sz="2000" dirty="0" smtClean="0">
                <a:solidFill>
                  <a:srgbClr val="D60093"/>
                </a:solidFill>
              </a:rPr>
              <a:t> </a:t>
            </a:r>
            <a:r>
              <a:rPr lang="en-US" sz="2000" dirty="0" err="1" smtClean="0">
                <a:solidFill>
                  <a:srgbClr val="D60093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D60093"/>
                </a:solidFill>
              </a:rPr>
              <a:t>T</a:t>
            </a:r>
            <a:r>
              <a:rPr lang="en-US" sz="2000" dirty="0" smtClean="0">
                <a:solidFill>
                  <a:srgbClr val="D60093"/>
                </a:solidFill>
              </a:rPr>
              <a:t> and proton spin:</a:t>
            </a:r>
            <a:endParaRPr lang="en-US" sz="2000" dirty="0">
              <a:solidFill>
                <a:srgbClr val="D60093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4" y="3684814"/>
            <a:ext cx="3295221" cy="28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4615" y="4011102"/>
            <a:ext cx="430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Extracted from SIDIS data </a:t>
            </a:r>
            <a:r>
              <a:rPr lang="en-US" sz="1600" i="1" dirty="0" smtClean="0">
                <a:solidFill>
                  <a:srgbClr val="0070C0"/>
                </a:solidFill>
              </a:rPr>
              <a:t>(extrapolated x&gt;0.3)</a:t>
            </a:r>
            <a:endParaRPr lang="en-US" sz="1600" i="1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2057399" y="4195768"/>
            <a:ext cx="1897216" cy="348734"/>
          </a:xfrm>
          <a:prstGeom prst="straightConnector1">
            <a:avLst/>
          </a:prstGeom>
          <a:ln>
            <a:solidFill>
              <a:schemeClr val="tx2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4616" y="4359836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Extracted from 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2514600" y="4544502"/>
            <a:ext cx="1440016" cy="750391"/>
          </a:xfrm>
          <a:prstGeom prst="straightConnector1">
            <a:avLst/>
          </a:prstGeom>
          <a:ln>
            <a:solidFill>
              <a:schemeClr val="tx2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5715000" y="1447800"/>
            <a:ext cx="293688" cy="2362200"/>
          </a:xfrm>
          <a:prstGeom prst="rightBrace">
            <a:avLst>
              <a:gd name="adj1" fmla="val 8333"/>
              <a:gd name="adj2" fmla="val 638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0" y="2819400"/>
            <a:ext cx="2776786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Approaches are related and</a:t>
            </a:r>
            <a:br>
              <a:rPr lang="en-US" dirty="0" smtClean="0"/>
            </a:br>
            <a:r>
              <a:rPr lang="en-US" dirty="0" smtClean="0"/>
              <a:t>shown to be equivalent at </a:t>
            </a:r>
            <a:br>
              <a:rPr lang="en-US" dirty="0" smtClean="0"/>
            </a:br>
            <a:r>
              <a:rPr lang="en-US" dirty="0" smtClean="0"/>
              <a:t>intermediate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err="1" smtClean="0"/>
              <a:t>.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47441329"/>
              </p:ext>
            </p:extLst>
          </p:nvPr>
        </p:nvGraphicFramePr>
        <p:xfrm>
          <a:off x="5480090" y="4307018"/>
          <a:ext cx="1768451" cy="420007"/>
        </p:xfrm>
        <a:graphic>
          <a:graphicData uri="http://schemas.openxmlformats.org/presentationml/2006/ole">
            <p:oleObj spid="_x0000_s1027" name="Equation" r:id="rId7" imgW="1015920" imgH="241200" progId="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61697" y="4710118"/>
            <a:ext cx="304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(Assuming that transverse motion </a:t>
            </a:r>
            <a:br>
              <a:rPr lang="en-US" sz="1600" i="1" dirty="0" smtClean="0">
                <a:solidFill>
                  <a:srgbClr val="0070C0"/>
                </a:solidFill>
              </a:rPr>
            </a:br>
            <a:r>
              <a:rPr lang="en-US" sz="1600" i="1" dirty="0" smtClean="0">
                <a:solidFill>
                  <a:srgbClr val="0070C0"/>
                </a:solidFill>
              </a:rPr>
              <a:t>dominates the </a:t>
            </a:r>
            <a:r>
              <a:rPr lang="en-US" sz="1600" i="1" dirty="0" err="1" smtClean="0">
                <a:solidFill>
                  <a:srgbClr val="0070C0"/>
                </a:solidFill>
              </a:rPr>
              <a:t>hadronic</a:t>
            </a:r>
            <a:r>
              <a:rPr lang="en-US" sz="1600" i="1" dirty="0" smtClean="0">
                <a:solidFill>
                  <a:srgbClr val="0070C0"/>
                </a:solidFill>
              </a:rPr>
              <a:t> A</a:t>
            </a:r>
            <a:r>
              <a:rPr lang="en-US" sz="1600" i="1" baseline="-25000" dirty="0" smtClean="0">
                <a:solidFill>
                  <a:srgbClr val="0070C0"/>
                </a:solidFill>
              </a:rPr>
              <a:t>N</a:t>
            </a:r>
            <a:r>
              <a:rPr lang="en-US" sz="1600" i="1" dirty="0" smtClean="0">
                <a:solidFill>
                  <a:srgbClr val="0070C0"/>
                </a:solidFill>
              </a:rPr>
              <a:t>)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3369" y="5410200"/>
            <a:ext cx="52151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Two Possibilities: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Transverse motion </a:t>
            </a:r>
            <a:r>
              <a:rPr lang="en-US" u="sng" dirty="0" smtClean="0"/>
              <a:t>not</a:t>
            </a:r>
            <a:r>
              <a:rPr lang="en-US" dirty="0" smtClean="0"/>
              <a:t> responsible for </a:t>
            </a:r>
            <a:r>
              <a:rPr lang="en-US" dirty="0" err="1" smtClean="0"/>
              <a:t>hadronic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SIDIS extrapolation to large x </a:t>
            </a:r>
            <a:r>
              <a:rPr lang="en-US" u="sng" dirty="0" smtClean="0"/>
              <a:t>not</a:t>
            </a:r>
            <a:r>
              <a:rPr lang="en-US" dirty="0" smtClean="0"/>
              <a:t> valid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019800" cy="554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effidist_run13_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6442651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53340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June 3,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8534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Producing </a:t>
            </a:r>
            <a:r>
              <a:rPr lang="en-US" sz="2400" dirty="0" err="1" smtClean="0">
                <a:solidFill>
                  <a:schemeClr val="bg2"/>
                </a:solidFill>
              </a:rPr>
              <a:t>W</a:t>
            </a:r>
            <a:r>
              <a:rPr lang="en-US" sz="2400" dirty="0" err="1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 data set is nearly real-time. 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Full data set production expected to be finished in 2-3 weeks.</a:t>
            </a:r>
          </a:p>
          <a:p>
            <a:pPr algn="ctr"/>
            <a:endParaRPr lang="en-US" sz="1100" dirty="0" smtClean="0">
              <a:solidFill>
                <a:schemeClr val="bg2"/>
              </a:solidFill>
              <a:sym typeface="Wingdings" pitchFamily="2" charset="2"/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One month long </a:t>
            </a:r>
            <a:r>
              <a:rPr lang="en-US" sz="2400" dirty="0" err="1" smtClean="0">
                <a:solidFill>
                  <a:schemeClr val="bg2"/>
                </a:solidFill>
                <a:sym typeface="Wingdings" pitchFamily="2" charset="2"/>
              </a:rPr>
              <a:t>SpinFest</a:t>
            </a: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 at RIKEN in July 2013 is planned and expect first look at full statistics physics result.</a:t>
            </a:r>
          </a:p>
          <a:p>
            <a:pPr algn="ctr"/>
            <a:endParaRPr lang="en-US" sz="2400" dirty="0" smtClean="0">
              <a:solidFill>
                <a:schemeClr val="bg2"/>
              </a:solidFill>
              <a:sym typeface="Wingdings" pitchFamily="2" charset="2"/>
            </a:endParaRP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6" name="Content Placeholder 1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020" y="1905000"/>
            <a:ext cx="5106979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905000"/>
            <a:ext cx="3581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Conservative S/B projected uncertainties from Run-13 150 pb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505200"/>
            <a:ext cx="350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We are very hopeful that  the PHENIX and STAR data combined will result in exciting new insights on the u(</a:t>
            </a:r>
            <a:r>
              <a:rPr lang="en-US" sz="2800" dirty="0" err="1" smtClean="0">
                <a:solidFill>
                  <a:schemeClr val="bg2"/>
                </a:solidFill>
              </a:rPr>
              <a:t>ubar</a:t>
            </a:r>
            <a:r>
              <a:rPr lang="en-US" sz="2800" dirty="0" smtClean="0">
                <a:solidFill>
                  <a:schemeClr val="bg2"/>
                </a:solidFill>
              </a:rPr>
              <a:t>), d(</a:t>
            </a:r>
            <a:r>
              <a:rPr lang="en-US" sz="2800" dirty="0" err="1" smtClean="0">
                <a:solidFill>
                  <a:schemeClr val="bg2"/>
                </a:solidFill>
              </a:rPr>
              <a:t>dbar</a:t>
            </a:r>
            <a:r>
              <a:rPr lang="en-US" sz="2800" dirty="0" smtClean="0">
                <a:solidFill>
                  <a:schemeClr val="bg2"/>
                </a:solidFill>
              </a:rPr>
              <a:t>) spin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2580"/>
            <a:ext cx="882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2"/>
                </a:solidFill>
              </a:rPr>
              <a:t>Run-14/15 Key Detector Upgrades (Silicon Vertex Detectors)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463" t="8553" r="911" b="9435"/>
          <a:stretch>
            <a:fillRect/>
          </a:stretch>
        </p:blipFill>
        <p:spPr bwMode="auto">
          <a:xfrm rot="5400000">
            <a:off x="5621974" y="263360"/>
            <a:ext cx="2794786" cy="39444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7153933" y="1623536"/>
            <a:ext cx="1572546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improved </a:t>
            </a:r>
            <a:r>
              <a:rPr lang="en-US" sz="16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dimuon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mass </a:t>
            </a:r>
            <a:r>
              <a:rPr lang="en-US" sz="16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resolution</a:t>
            </a:r>
          </a:p>
          <a:p>
            <a:pPr algn="ctr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and S/B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5088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FVTX (forward rapidity)  commissioning run in Run-12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&gt; 96% live active area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Fast analysis results indicate performance exceeding specifications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Displaced vertex results for open heavy flavor from Run-12 </a:t>
            </a:r>
            <a:r>
              <a:rPr lang="en-US" sz="2400" dirty="0" err="1" smtClean="0">
                <a:solidFill>
                  <a:srgbClr val="FFFF00"/>
                </a:solidFill>
              </a:rPr>
              <a:t>Cu+Au</a:t>
            </a:r>
            <a:r>
              <a:rPr lang="en-US" sz="2400" dirty="0" smtClean="0">
                <a:solidFill>
                  <a:srgbClr val="FFFF00"/>
                </a:solidFill>
              </a:rPr>
              <a:t> expected soon</a:t>
            </a:r>
          </a:p>
          <a:p>
            <a:pPr algn="ctr"/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4168676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5D7FF"/>
                </a:solidFill>
              </a:rPr>
              <a:t> VTX commissioning run in Run-11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5D7FF"/>
                </a:solidFill>
              </a:rPr>
              <a:t> Preliminary </a:t>
            </a:r>
            <a:r>
              <a:rPr lang="en-US" sz="2400" dirty="0" err="1" smtClean="0">
                <a:solidFill>
                  <a:srgbClr val="65D7FF"/>
                </a:solidFill>
              </a:rPr>
              <a:t>p+p</a:t>
            </a:r>
            <a:r>
              <a:rPr lang="en-US" sz="2400" dirty="0" smtClean="0">
                <a:solidFill>
                  <a:srgbClr val="65D7FF"/>
                </a:solidFill>
              </a:rPr>
              <a:t> charm/beauty results 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5D7FF"/>
                </a:solidFill>
              </a:rPr>
              <a:t> Significant detector performance issues have slowed progress 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65D7FF"/>
                </a:solidFill>
              </a:rPr>
              <a:t> Repair plans in place for </a:t>
            </a:r>
          </a:p>
          <a:p>
            <a:pPr algn="ctr"/>
            <a:r>
              <a:rPr lang="en-US" sz="2400" dirty="0" smtClean="0">
                <a:solidFill>
                  <a:srgbClr val="65D7FF"/>
                </a:solidFill>
              </a:rPr>
              <a:t>Run-14 readiness</a:t>
            </a:r>
          </a:p>
        </p:txBody>
      </p:sp>
      <p:pic>
        <p:nvPicPr>
          <p:cNvPr id="13" name="Picture 6" descr="bcratioPPG094_VTX_pp_RN"/>
          <p:cNvPicPr>
            <a:picLocks noChangeAspect="1" noChangeArrowheads="1"/>
          </p:cNvPicPr>
          <p:nvPr/>
        </p:nvPicPr>
        <p:blipFill>
          <a:blip r:embed="rId3" cstate="print"/>
          <a:srcRect r="2029" b="3087"/>
          <a:stretch>
            <a:fillRect/>
          </a:stretch>
        </p:blipFill>
        <p:spPr bwMode="auto">
          <a:xfrm>
            <a:off x="5105401" y="4038600"/>
            <a:ext cx="39623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50744"/>
            <a:ext cx="5867400" cy="40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3044" y="0"/>
            <a:ext cx="266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2"/>
                </a:solidFill>
              </a:rPr>
              <a:t>MPC-EX Upgrade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33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The PHENIX MPC Crystal Calorimeter (|</a:t>
            </a:r>
            <a:r>
              <a:rPr lang="en-US" sz="2400" dirty="0" smtClean="0">
                <a:solidFill>
                  <a:schemeClr val="bg2"/>
                </a:solidFill>
                <a:latin typeface="Symbol" pitchFamily="18" charset="2"/>
              </a:rPr>
              <a:t>h</a:t>
            </a:r>
            <a:r>
              <a:rPr lang="en-US" sz="2400" dirty="0" smtClean="0">
                <a:solidFill>
                  <a:schemeClr val="bg2"/>
                </a:solidFill>
              </a:rPr>
              <a:t>|=3.1-3.8) has played a critical role in our forward (low-x) and transverse spin physics program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MPC-EX upgrade adds novel silicon tracking / </a:t>
            </a:r>
            <a:r>
              <a:rPr lang="en-US" sz="2400" dirty="0" err="1" smtClean="0">
                <a:solidFill>
                  <a:schemeClr val="bg2"/>
                </a:solidFill>
              </a:rPr>
              <a:t>preshower</a:t>
            </a:r>
            <a:r>
              <a:rPr lang="en-US" sz="2400" dirty="0" smtClean="0">
                <a:solidFill>
                  <a:schemeClr val="bg2"/>
                </a:solidFill>
              </a:rPr>
              <a:t> detector to enable </a:t>
            </a:r>
            <a:r>
              <a:rPr lang="en-US" sz="2400" i="1" dirty="0" smtClean="0">
                <a:solidFill>
                  <a:schemeClr val="bg2"/>
                </a:solidFill>
              </a:rPr>
              <a:t>direct photon </a:t>
            </a:r>
            <a:r>
              <a:rPr lang="en-US" sz="2400" dirty="0" smtClean="0">
                <a:solidFill>
                  <a:schemeClr val="bg2"/>
                </a:solidFill>
              </a:rPr>
              <a:t>identification and </a:t>
            </a:r>
            <a:r>
              <a:rPr lang="en-US" sz="2400" dirty="0" smtClean="0">
                <a:solidFill>
                  <a:schemeClr val="bg2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chemeClr val="bg2"/>
                </a:solidFill>
              </a:rPr>
              <a:t>0</a:t>
            </a: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en-US" sz="2400" dirty="0" smtClean="0">
                <a:solidFill>
                  <a:schemeClr val="bg2"/>
                </a:solidFill>
                <a:sym typeface="Wingdings" pitchFamily="2" charset="2"/>
              </a:rPr>
              <a:t> to higher momentum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590800"/>
            <a:ext cx="2819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Beam test in fall, and section available for integration tests in Run-14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Full detector available for physics in Run-15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3276600"/>
            <a:ext cx="86106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23919" y="0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 smtClean="0">
                <a:solidFill>
                  <a:schemeClr val="bg2"/>
                </a:solidFill>
              </a:rPr>
              <a:t>sPHENIX</a:t>
            </a:r>
            <a:r>
              <a:rPr lang="en-US" sz="3600" u="sng" dirty="0" smtClean="0">
                <a:solidFill>
                  <a:schemeClr val="bg2"/>
                </a:solidFill>
              </a:rPr>
              <a:t> &amp; </a:t>
            </a:r>
            <a:r>
              <a:rPr lang="en-US" sz="3600" u="sng" dirty="0" err="1" smtClean="0">
                <a:solidFill>
                  <a:schemeClr val="bg2"/>
                </a:solidFill>
              </a:rPr>
              <a:t>ePHENIX</a:t>
            </a:r>
            <a:endParaRPr lang="en-US" sz="3600" u="sng" dirty="0" smtClean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98718"/>
            <a:ext cx="853440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 Major changes in PHENIX detector</a:t>
            </a:r>
          </a:p>
          <a:p>
            <a:pPr algn="ctr"/>
            <a:r>
              <a:rPr lang="en-US" sz="1050" dirty="0" smtClean="0">
                <a:solidFill>
                  <a:schemeClr val="bg2"/>
                </a:solidFill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 Greatly increased acceptance (x20-50 in many channels) 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   and key new detector capabilities</a:t>
            </a:r>
          </a:p>
          <a:p>
            <a:pPr algn="ctr"/>
            <a:r>
              <a:rPr lang="en-US" sz="1000" dirty="0" smtClean="0">
                <a:solidFill>
                  <a:schemeClr val="bg2"/>
                </a:solidFill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 Some current PHENIX capabilities no longer available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   after 2016 – 2017…</a:t>
            </a:r>
          </a:p>
        </p:txBody>
      </p:sp>
      <p:pic>
        <p:nvPicPr>
          <p:cNvPr id="9" name="Picture 8" descr="sPhenix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3384014"/>
            <a:ext cx="4876800" cy="286438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000" t="49933"/>
          <a:stretch>
            <a:fillRect/>
          </a:stretch>
        </p:blipFill>
        <p:spPr bwMode="auto">
          <a:xfrm>
            <a:off x="4648200" y="33528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33822" y="3352800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</a:rPr>
              <a:t>sPHENIX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2422" y="3352800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</a:rPr>
              <a:t>ePHENIX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80D8-E978-4CA6-90ED-B711AF6CF52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2"/>
                </a:solidFill>
              </a:rPr>
              <a:t>Brookhaven Lab Timeline</a:t>
            </a:r>
            <a:endParaRPr lang="en-US" sz="3200" u="sng" dirty="0">
              <a:solidFill>
                <a:schemeClr val="bg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2347"/>
          <a:stretch>
            <a:fillRect/>
          </a:stretch>
        </p:blipFill>
        <p:spPr bwMode="auto">
          <a:xfrm>
            <a:off x="457200" y="685800"/>
            <a:ext cx="80965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701605"/>
            <a:ext cx="9271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Run-14/15/16:  Thinking in terms of definitive measurements 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(not hints to return to later)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905000"/>
            <a:ext cx="1500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sPHENIX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physics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30480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ePHENIX</a:t>
            </a:r>
            <a:r>
              <a:rPr lang="en-US" sz="2800" dirty="0" smtClean="0">
                <a:solidFill>
                  <a:srgbClr val="00B050"/>
                </a:solidFill>
              </a:rPr>
              <a:t> physics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0970" y="1074003"/>
            <a:ext cx="2433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1-year shutdown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to install </a:t>
            </a:r>
            <a:r>
              <a:rPr lang="en-US" sz="2400" dirty="0" err="1" smtClean="0">
                <a:solidFill>
                  <a:srgbClr val="FF0000"/>
                </a:solidFill>
              </a:rPr>
              <a:t>sPHENIX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762000"/>
            <a:ext cx="762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762000"/>
            <a:ext cx="1219200" cy="304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15200" y="762000"/>
            <a:ext cx="1219200" cy="304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5883</TotalTime>
  <Words>2295</Words>
  <Application>Microsoft Office PowerPoint</Application>
  <PresentationFormat>On-screen Show (4:3)</PresentationFormat>
  <Paragraphs>360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Transverse Motion of Partons in a Proton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nagle</dc:creator>
  <cp:lastModifiedBy>nagle</cp:lastModifiedBy>
  <cp:revision>45</cp:revision>
  <dcterms:created xsi:type="dcterms:W3CDTF">2013-05-29T22:20:01Z</dcterms:created>
  <dcterms:modified xsi:type="dcterms:W3CDTF">2013-06-10T18:13:31Z</dcterms:modified>
</cp:coreProperties>
</file>