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80" r:id="rId4"/>
    <p:sldId id="289" r:id="rId5"/>
    <p:sldId id="307" r:id="rId6"/>
    <p:sldId id="305" r:id="rId7"/>
    <p:sldId id="318" r:id="rId8"/>
    <p:sldId id="285" r:id="rId9"/>
    <p:sldId id="286" r:id="rId10"/>
    <p:sldId id="288" r:id="rId11"/>
    <p:sldId id="320" r:id="rId12"/>
    <p:sldId id="325" r:id="rId13"/>
    <p:sldId id="304" r:id="rId14"/>
    <p:sldId id="290" r:id="rId15"/>
    <p:sldId id="291" r:id="rId16"/>
    <p:sldId id="292" r:id="rId17"/>
    <p:sldId id="293" r:id="rId18"/>
    <p:sldId id="279" r:id="rId19"/>
    <p:sldId id="261" r:id="rId20"/>
    <p:sldId id="295" r:id="rId21"/>
    <p:sldId id="282" r:id="rId22"/>
    <p:sldId id="313" r:id="rId23"/>
    <p:sldId id="317" r:id="rId24"/>
    <p:sldId id="336" r:id="rId25"/>
    <p:sldId id="337" r:id="rId26"/>
    <p:sldId id="335" r:id="rId27"/>
    <p:sldId id="283" r:id="rId28"/>
    <p:sldId id="309" r:id="rId29"/>
    <p:sldId id="311" r:id="rId30"/>
    <p:sldId id="312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ience.energy.gov/~/media/np/nsac/pdf/20130201/2013_NSAC_Implementing_the_2007_Long_Range_Plan.pdf" TargetMode="External"/><Relationship Id="rId4" Type="http://schemas.openxmlformats.org/officeDocument/2006/relationships/hyperlink" Target="http://www.golem.de/news/rhic-kein-geld-keine-kollisionen-1301-97275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028" t="61875" r="72008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61000">
                <a:schemeClr val="tx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39000">
                <a:schemeClr val="tx1"/>
              </a:gs>
              <a:gs pos="93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2" descr="cmb_Edensities_horizontal_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7924800" cy="26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9144000" cy="1447800"/>
            <a:chOff x="0" y="0"/>
            <a:chExt cx="9144000" cy="1447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028" t="61875" r="72008" b="19792"/>
            <a:stretch>
              <a:fillRect/>
            </a:stretch>
          </p:blipFill>
          <p:spPr bwMode="auto">
            <a:xfrm>
              <a:off x="0" y="0"/>
              <a:ext cx="9144000" cy="1447800"/>
            </a:xfrm>
            <a:prstGeom prst="rect">
              <a:avLst/>
            </a:prstGeom>
            <a:gradFill>
              <a:gsLst>
                <a:gs pos="6100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028" t="40625" r="8638" b="19792"/>
            <a:stretch>
              <a:fillRect/>
            </a:stretch>
          </p:blipFill>
          <p:spPr bwMode="auto">
            <a:xfrm>
              <a:off x="1752600" y="0"/>
              <a:ext cx="54864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3122384" y="5638800"/>
            <a:ext cx="296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Jamie Nagle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University of Colorado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823" y="4343400"/>
            <a:ext cx="84396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Prospects and Challenges for Future Experiments </a:t>
            </a:r>
          </a:p>
          <a:p>
            <a:pPr algn="ctr"/>
            <a:r>
              <a:rPr lang="en-US" sz="3600" b="1" dirty="0" smtClean="0">
                <a:solidFill>
                  <a:schemeClr val="bg2"/>
                </a:solidFill>
              </a:rPr>
              <a:t>at RHIC with Hard Probes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38200"/>
            <a:ext cx="9296400" cy="495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6790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7063" y="76200"/>
            <a:ext cx="8844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Study of QGP is about the temperature dependence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956" y="5943600"/>
            <a:ext cx="767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does this have to do with hard probes?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400610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990600"/>
            <a:ext cx="4133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62580"/>
            <a:ext cx="8671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what scale does bulk coupling relate to probe coupling?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400" y="5105400"/>
            <a:ext cx="21336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05400"/>
            <a:ext cx="6019800" cy="12920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629399" y="5105400"/>
          <a:ext cx="1927123" cy="1219200"/>
        </p:xfrm>
        <a:graphic>
          <a:graphicData uri="http://schemas.openxmlformats.org/presentationml/2006/ole">
            <p:oleObj spid="_x0000_s71682" name="Equation" r:id="rId6" imgW="62208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62580"/>
            <a:ext cx="8671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what scale does bulk coupling relate to probe coupling?</a:t>
            </a: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400610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990600"/>
            <a:ext cx="4133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6629400" y="5105400"/>
            <a:ext cx="21336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05400"/>
            <a:ext cx="6019800" cy="12920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6629399" y="5105400"/>
          <a:ext cx="1927123" cy="1219200"/>
        </p:xfrm>
        <a:graphic>
          <a:graphicData uri="http://schemas.openxmlformats.org/presentationml/2006/ole">
            <p:oleObj spid="_x0000_s96262" name="Equation" r:id="rId6" imgW="622080" imgH="393480" progId="Equation.3">
              <p:embed/>
            </p:oleObj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04800" y="885825"/>
            <a:ext cx="8458200" cy="5591175"/>
            <a:chOff x="304800" y="838200"/>
            <a:chExt cx="8458200" cy="5591175"/>
          </a:xfrm>
        </p:grpSpPr>
        <p:sp>
          <p:nvSpPr>
            <p:cNvPr id="23" name="Rectangle 22"/>
            <p:cNvSpPr/>
            <p:nvPr/>
          </p:nvSpPr>
          <p:spPr>
            <a:xfrm>
              <a:off x="6629400" y="5105400"/>
              <a:ext cx="2133600" cy="1295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6924675" y="5181600"/>
            <a:ext cx="1533525" cy="1100137"/>
          </p:xfrm>
          <a:graphic>
            <a:graphicData uri="http://schemas.openxmlformats.org/presentationml/2006/ole">
              <p:oleObj spid="_x0000_s96260" name="Equation" r:id="rId7" imgW="495000" imgH="355320" progId="Equation.3">
                <p:embed/>
              </p:oleObj>
            </a:graphicData>
          </a:graphic>
        </p:graphicFrame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t="9524" r="53163"/>
            <a:stretch>
              <a:fillRect/>
            </a:stretch>
          </p:blipFill>
          <p:spPr bwMode="auto">
            <a:xfrm>
              <a:off x="381000" y="838200"/>
              <a:ext cx="4114800" cy="3747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48673" t="9524"/>
            <a:stretch>
              <a:fillRect/>
            </a:stretch>
          </p:blipFill>
          <p:spPr bwMode="auto">
            <a:xfrm>
              <a:off x="4724400" y="840169"/>
              <a:ext cx="4038600" cy="3808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5486400" y="4186535"/>
              <a:ext cx="25710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Temperature [</a:t>
              </a:r>
              <a:r>
                <a:rPr lang="en-US" sz="2400" dirty="0" err="1" smtClean="0"/>
                <a:t>GeV</a:t>
              </a:r>
              <a:r>
                <a:rPr lang="en-US" sz="2400" dirty="0" smtClean="0"/>
                <a:t>]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38975" y="4114800"/>
              <a:ext cx="25710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Temperature [</a:t>
              </a:r>
              <a:r>
                <a:rPr lang="en-US" sz="2400" dirty="0" err="1" smtClean="0"/>
                <a:t>GeV</a:t>
              </a:r>
              <a:r>
                <a:rPr lang="en-US" sz="2400" dirty="0" smtClean="0"/>
                <a:t>]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000" y="909935"/>
              <a:ext cx="6036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h</a:t>
              </a:r>
              <a:r>
                <a:rPr lang="en-US" sz="2400" dirty="0" smtClean="0"/>
                <a:t>/s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00600" y="914400"/>
              <a:ext cx="26454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Charm Diffusion (D)</a:t>
              </a:r>
            </a:p>
          </p:txBody>
        </p:sp>
        <p:grpSp>
          <p:nvGrpSpPr>
            <p:cNvPr id="31" name="Group 19"/>
            <p:cNvGrpSpPr/>
            <p:nvPr/>
          </p:nvGrpSpPr>
          <p:grpSpPr>
            <a:xfrm>
              <a:off x="304800" y="5105400"/>
              <a:ext cx="6248400" cy="1323975"/>
              <a:chOff x="381000" y="5153025"/>
              <a:chExt cx="7605712" cy="1857375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b="35612"/>
              <a:stretch>
                <a:fillRect/>
              </a:stretch>
            </p:blipFill>
            <p:spPr bwMode="auto">
              <a:xfrm>
                <a:off x="381000" y="5153025"/>
                <a:ext cx="7591425" cy="170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78777"/>
              <a:stretch>
                <a:fillRect/>
              </a:stretch>
            </p:blipFill>
            <p:spPr bwMode="auto">
              <a:xfrm>
                <a:off x="395287" y="6448425"/>
                <a:ext cx="7591425" cy="56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4724400" cy="370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71486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0"/>
            <a:ext cx="4321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Golden Charm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685800"/>
            <a:ext cx="38100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“Does the charm flow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 at RHIC?”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JN, </a:t>
            </a:r>
            <a:r>
              <a:rPr lang="en-US" sz="2400" dirty="0" err="1" smtClean="0">
                <a:solidFill>
                  <a:srgbClr val="FF0000"/>
                </a:solidFill>
              </a:rPr>
              <a:t>Miklos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Gyulassy</a:t>
            </a:r>
            <a:r>
              <a:rPr lang="en-US" sz="2400" dirty="0" smtClean="0">
                <a:solidFill>
                  <a:srgbClr val="FF0000"/>
                </a:solidFill>
              </a:rPr>
              <a:t> (2003)</a:t>
            </a:r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Answer = YES</a:t>
            </a:r>
          </a:p>
        </p:txBody>
      </p:sp>
      <p:pic>
        <p:nvPicPr>
          <p:cNvPr id="7" name="Picture 6" descr="ani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048000"/>
            <a:ext cx="3780295" cy="35973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572000"/>
            <a:ext cx="4579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Langevin</a:t>
            </a:r>
            <a:r>
              <a:rPr lang="en-US" sz="2400" dirty="0" smtClean="0">
                <a:solidFill>
                  <a:schemeClr val="bg1"/>
                </a:solidFill>
              </a:rPr>
              <a:t> + Viscous Hydrodynamics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Adare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McCumber</a:t>
            </a:r>
            <a:r>
              <a:rPr lang="en-US" sz="2400" dirty="0" smtClean="0">
                <a:solidFill>
                  <a:schemeClr val="bg1"/>
                </a:solidFill>
              </a:rPr>
              <a:t>, JN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Testing various scenarios of coupling versus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101025"/>
            <a:ext cx="4570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Sensitivity to Earlier Times</a:t>
            </a: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 t="1697"/>
          <a:stretch>
            <a:fillRect/>
          </a:stretch>
        </p:blipFill>
        <p:spPr bwMode="auto">
          <a:xfrm>
            <a:off x="0" y="766763"/>
            <a:ext cx="4512663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t="7981"/>
          <a:stretch>
            <a:fillRect/>
          </a:stretch>
        </p:blipFill>
        <p:spPr bwMode="auto">
          <a:xfrm>
            <a:off x="4762500" y="762000"/>
            <a:ext cx="4381500" cy="439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800600"/>
            <a:ext cx="220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Adare</a:t>
            </a:r>
            <a:r>
              <a:rPr lang="en-US" dirty="0" smtClean="0"/>
              <a:t>, </a:t>
            </a:r>
            <a:r>
              <a:rPr lang="en-US" dirty="0" err="1" smtClean="0"/>
              <a:t>McCumber</a:t>
            </a:r>
            <a:r>
              <a:rPr lang="en-US" dirty="0" smtClean="0"/>
              <a:t>, JN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5181600"/>
            <a:ext cx="42672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Charm quark R</a:t>
            </a:r>
            <a:r>
              <a:rPr lang="en-US" sz="2400" baseline="-25000" dirty="0" smtClean="0">
                <a:solidFill>
                  <a:schemeClr val="bg1"/>
                </a:solidFill>
              </a:rPr>
              <a:t>AA</a:t>
            </a:r>
            <a:r>
              <a:rPr lang="en-US" sz="2400" dirty="0" smtClean="0">
                <a:solidFill>
                  <a:schemeClr val="bg1"/>
                </a:solidFill>
              </a:rPr>
              <a:t> at low </a:t>
            </a:r>
            <a:r>
              <a:rPr lang="en-US" sz="2400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 a balance of early time slow down and late time boost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5181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Charm / Anti-Charm </a:t>
            </a:r>
            <a:r>
              <a:rPr lang="en-US" sz="2400" dirty="0" err="1" smtClean="0">
                <a:solidFill>
                  <a:schemeClr val="bg1"/>
                </a:solidFill>
              </a:rPr>
              <a:t>azimuthal</a:t>
            </a:r>
            <a:r>
              <a:rPr lang="en-US" sz="2400" dirty="0" smtClean="0">
                <a:solidFill>
                  <a:schemeClr val="bg1"/>
                </a:solidFill>
              </a:rPr>
              <a:t> correlation very sensitive to early time coupling!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6324600"/>
            <a:ext cx="6559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Does the Beauty Flow at RHIC (at the LHC)?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-76200"/>
            <a:ext cx="647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Silicon Upgrades and Investments</a:t>
            </a:r>
          </a:p>
        </p:txBody>
      </p:sp>
      <p:pic>
        <p:nvPicPr>
          <p:cNvPr id="5" name="Picture 2" descr="C:\Users\ECAnderssen_local\Desktop\Figures Integration\STAR HALL 3D_Zoom_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t="16000" r="19685"/>
          <a:stretch>
            <a:fillRect/>
          </a:stretch>
        </p:blipFill>
        <p:spPr bwMode="auto">
          <a:xfrm>
            <a:off x="4648200" y="656338"/>
            <a:ext cx="1981200" cy="193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438400" y="685800"/>
            <a:ext cx="2209800" cy="1905000"/>
            <a:chOff x="0" y="457200"/>
            <a:chExt cx="2895600" cy="2689225"/>
          </a:xfrm>
        </p:grpSpPr>
        <p:sp>
          <p:nvSpPr>
            <p:cNvPr id="7" name="Rectangle 6"/>
            <p:cNvSpPr/>
            <p:nvPr/>
          </p:nvSpPr>
          <p:spPr>
            <a:xfrm>
              <a:off x="0" y="457200"/>
              <a:ext cx="2895600" cy="2667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50000"/>
            <a:stretch>
              <a:fillRect/>
            </a:stretch>
          </p:blipFill>
          <p:spPr bwMode="auto">
            <a:xfrm>
              <a:off x="0" y="457200"/>
              <a:ext cx="2895600" cy="2689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0" y="685800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2590800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27432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4800" y="884938"/>
            <a:ext cx="19447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PHENIX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VTX (2011)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FVTX (2012)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0555" y="1073831"/>
            <a:ext cx="17796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STAR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HFT (2014)</a:t>
            </a:r>
          </a:p>
        </p:txBody>
      </p:sp>
      <p:pic>
        <p:nvPicPr>
          <p:cNvPr id="14" name="Picture 38" descr="hqdiffusion_v0.png"/>
          <p:cNvPicPr>
            <a:picLocks noChangeAspect="1"/>
          </p:cNvPicPr>
          <p:nvPr/>
        </p:nvPicPr>
        <p:blipFill>
          <a:blip r:embed="rId4" cstate="print"/>
          <a:srcRect t="4637"/>
          <a:stretch>
            <a:fillRect/>
          </a:stretch>
        </p:blipFill>
        <p:spPr bwMode="auto">
          <a:xfrm>
            <a:off x="685800" y="3200400"/>
            <a:ext cx="79248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1143000" y="4267200"/>
            <a:ext cx="3048000" cy="0"/>
          </a:xfrm>
          <a:prstGeom prst="line">
            <a:avLst/>
          </a:prstGeom>
          <a:noFill/>
          <a:ln w="12700">
            <a:solidFill>
              <a:srgbClr val="262626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914400" y="3395663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Charm </a:t>
            </a:r>
            <a:r>
              <a:rPr lang="en-US" sz="1600" dirty="0" smtClean="0">
                <a:cs typeface="Arial" charset="0"/>
              </a:rPr>
              <a:t>Suppression (van </a:t>
            </a:r>
            <a:r>
              <a:rPr lang="en-US" sz="1600" dirty="0" err="1" smtClean="0">
                <a:cs typeface="Arial" charset="0"/>
              </a:rPr>
              <a:t>Hees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i="1" dirty="0" smtClean="0">
                <a:cs typeface="Arial" charset="0"/>
              </a:rPr>
              <a:t>et al</a:t>
            </a:r>
            <a:r>
              <a:rPr lang="en-US" sz="1600" dirty="0" smtClean="0">
                <a:cs typeface="Arial" charset="0"/>
              </a:rPr>
              <a:t>.)</a:t>
            </a:r>
            <a:endParaRPr lang="en-US" sz="1600" dirty="0"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2667000"/>
            <a:ext cx="7940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 RHIC precision measurement by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48451" y="486229"/>
            <a:ext cx="6423949" cy="4923971"/>
            <a:chOff x="762000" y="685800"/>
            <a:chExt cx="7543800" cy="6553200"/>
          </a:xfrm>
        </p:grpSpPr>
        <p:pic>
          <p:nvPicPr>
            <p:cNvPr id="6" name="Picture 5" descr="lumpy_wBoxSmooth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685800"/>
              <a:ext cx="7543800" cy="6553200"/>
            </a:xfrm>
            <a:prstGeom prst="rect">
              <a:avLst/>
            </a:prstGeom>
            <a:noFill/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48615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677137" y="467528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677137" y="449351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295172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39066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295172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48615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868119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868119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581646" y="2766692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4199681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817716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531243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531243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722225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435752" y="267580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244770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244770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435752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817716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913208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81771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722225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22225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53124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62673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722225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53124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626734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2673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722225" y="494793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3817716" y="485705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4008699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3722225" y="46847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3817716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4008699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4199681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4199681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439066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4486154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4295172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4104190" y="303934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4104190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4295172" y="350513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58164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4772628" y="37323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4677137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4104190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4295172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4104190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3913208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3913208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199681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4295172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4008699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4295172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4295172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64" name="Picture 63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3229807" y="1462241"/>
            <a:ext cx="3072060" cy="2923412"/>
          </a:xfrm>
          <a:prstGeom prst="rect">
            <a:avLst/>
          </a:prstGeom>
        </p:spPr>
      </p:pic>
      <p:pic>
        <p:nvPicPr>
          <p:cNvPr id="65" name="Picture 64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2767042" y="1758018"/>
            <a:ext cx="3072060" cy="2923412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 cstate="print"/>
          <a:srcRect l="26940" t="13542" r="26794" b="20833"/>
          <a:stretch>
            <a:fillRect/>
          </a:stretch>
        </p:blipFill>
        <p:spPr bwMode="auto">
          <a:xfrm>
            <a:off x="1143000" y="169762"/>
            <a:ext cx="6858000" cy="54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-43619" y="5638800"/>
            <a:ext cx="9263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When does the strongly coupled bulk (</a:t>
            </a:r>
            <a:r>
              <a:rPr lang="en-US" sz="2800" i="1" u="sng" dirty="0" smtClean="0">
                <a:solidFill>
                  <a:schemeClr val="bg1"/>
                </a:solidFill>
              </a:rPr>
              <a:t>lower momentum IR</a:t>
            </a:r>
            <a:r>
              <a:rPr lang="en-US" sz="2800" u="sng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transition to a weakly coupled probe (</a:t>
            </a:r>
            <a:r>
              <a:rPr lang="en-US" sz="2800" i="1" u="sng" dirty="0" smtClean="0">
                <a:solidFill>
                  <a:schemeClr val="bg1"/>
                </a:solidFill>
              </a:rPr>
              <a:t>higher momentum UV</a:t>
            </a:r>
            <a:r>
              <a:rPr lang="en-US" sz="2800" u="sng" dirty="0" smtClean="0">
                <a:solidFill>
                  <a:schemeClr val="bg1"/>
                </a:solidFill>
              </a:rPr>
              <a:t>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599" y="0"/>
            <a:ext cx="861060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As high energy quarks or quark-</a:t>
            </a:r>
            <a:r>
              <a:rPr lang="en-US" sz="3200" dirty="0" err="1" smtClean="0">
                <a:solidFill>
                  <a:schemeClr val="bg1"/>
                </a:solidFill>
              </a:rPr>
              <a:t>antiquark</a:t>
            </a:r>
            <a:r>
              <a:rPr lang="en-US" sz="3200" dirty="0" smtClean="0">
                <a:solidFill>
                  <a:schemeClr val="bg1"/>
                </a:solidFill>
              </a:rPr>
              <a:t> pairs traverse the QGP, what do they see?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7200" y="1143000"/>
            <a:ext cx="48768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978" y="1234902"/>
            <a:ext cx="4518422" cy="5598914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</p:spPr>
      </p:pic>
      <p:sp>
        <p:nvSpPr>
          <p:cNvPr id="9" name="Rectangle 25"/>
          <p:cNvSpPr>
            <a:spLocks/>
          </p:cNvSpPr>
          <p:nvPr/>
        </p:nvSpPr>
        <p:spPr bwMode="auto">
          <a:xfrm>
            <a:off x="5231904" y="1434703"/>
            <a:ext cx="2339578" cy="33039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87905" y="1290935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1/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1" y="1358205"/>
            <a:ext cx="3962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Do the highest energy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 jets at LHC see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point-like color charges?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4343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Do the lowest energy jets at RHIC scatter from coherent fields or only excite sound waves?</a:t>
            </a:r>
          </a:p>
        </p:txBody>
      </p:sp>
      <p:sp>
        <p:nvSpPr>
          <p:cNvPr id="14" name="Up-Down Arrow 13"/>
          <p:cNvSpPr/>
          <p:nvPr/>
        </p:nvSpPr>
        <p:spPr>
          <a:xfrm>
            <a:off x="1676400" y="2971800"/>
            <a:ext cx="762000" cy="1371600"/>
          </a:xfrm>
          <a:prstGeom prst="up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43800" y="50292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11" r="14167" b="20269"/>
          <a:stretch>
            <a:fillRect/>
          </a:stretch>
        </p:blipFill>
        <p:spPr bwMode="auto">
          <a:xfrm>
            <a:off x="4648200" y="25908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1" y="-238"/>
            <a:ext cx="861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Major Upgrade to PHENIX Proposed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Taking advantage of significant technology advances (exciting synergies with LHC upgrades)</a:t>
            </a:r>
          </a:p>
        </p:txBody>
      </p:sp>
      <p:pic>
        <p:nvPicPr>
          <p:cNvPr id="7" name="Picture 1" descr="C:\Users\nagle\Desktop\sPHENIX_bac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538" y="2743200"/>
            <a:ext cx="4271062" cy="304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914285" y="6182380"/>
            <a:ext cx="5553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http://arxiv.org/abs/arXiv:1207.6378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C:\Users\nagle\Desktop\sPHENIX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752600"/>
            <a:ext cx="2362200" cy="717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encrypted-tbn0.gstatic.com/images?q=tbn:ANd9GcTIMCQnhNf3Q4AaRIohJsBKPHguIs6ZjJMpqxdWawo9uK2V_0mr3A"/>
          <p:cNvPicPr>
            <a:picLocks noChangeAspect="1" noChangeArrowheads="1"/>
          </p:cNvPicPr>
          <p:nvPr/>
        </p:nvPicPr>
        <p:blipFill>
          <a:blip r:embed="rId2" cstate="print"/>
          <a:srcRect r="3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5096" y="0"/>
            <a:ext cx="6982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solidFill>
                  <a:schemeClr val="bg1"/>
                </a:solidFill>
              </a:rPr>
              <a:t>sPHENIX</a:t>
            </a:r>
            <a:r>
              <a:rPr lang="en-US" sz="4000" u="sng" dirty="0" smtClean="0">
                <a:solidFill>
                  <a:schemeClr val="bg1"/>
                </a:solidFill>
              </a:rPr>
              <a:t> Rates:  Jets, </a:t>
            </a:r>
            <a:r>
              <a:rPr lang="en-US" sz="4000" u="sng" dirty="0" err="1" smtClean="0">
                <a:solidFill>
                  <a:schemeClr val="bg1"/>
                </a:solidFill>
              </a:rPr>
              <a:t>Dijets</a:t>
            </a:r>
            <a:r>
              <a:rPr lang="en-US" sz="4000" u="sng" dirty="0" smtClean="0">
                <a:solidFill>
                  <a:schemeClr val="bg1"/>
                </a:solidFill>
              </a:rPr>
              <a:t>,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4000" u="sng" dirty="0" smtClean="0">
                <a:solidFill>
                  <a:schemeClr val="bg1"/>
                </a:solidFill>
              </a:rPr>
              <a:t>-Jet</a:t>
            </a:r>
          </a:p>
        </p:txBody>
      </p:sp>
      <p:pic>
        <p:nvPicPr>
          <p:cNvPr id="5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6939"/>
            <a:ext cx="5105400" cy="530146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84196" y="914400"/>
            <a:ext cx="4488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Sampling 50 billion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events in one year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(can record 20 billion without selective triggers) 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7</a:t>
            </a:r>
            <a:r>
              <a:rPr lang="en-US" sz="2800" dirty="0" smtClean="0">
                <a:solidFill>
                  <a:srgbClr val="FFFF00"/>
                </a:solidFill>
              </a:rPr>
              <a:t> jets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6</a:t>
            </a:r>
            <a:r>
              <a:rPr lang="en-US" sz="2800" dirty="0" smtClean="0">
                <a:solidFill>
                  <a:srgbClr val="FFFF00"/>
                </a:solidFill>
              </a:rPr>
              <a:t> jets &gt; 30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80% are </a:t>
            </a:r>
            <a:r>
              <a:rPr lang="en-US" sz="2800" dirty="0" err="1" smtClean="0">
                <a:solidFill>
                  <a:srgbClr val="FFFF00"/>
                </a:solidFill>
              </a:rPr>
              <a:t>dijet</a:t>
            </a:r>
            <a:r>
              <a:rPr lang="en-US" sz="2800" dirty="0" smtClean="0">
                <a:solidFill>
                  <a:srgbClr val="FFFF00"/>
                </a:solidFill>
              </a:rPr>
              <a:t> events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4</a:t>
            </a:r>
            <a:r>
              <a:rPr lang="en-US" sz="2800" dirty="0" smtClean="0">
                <a:solidFill>
                  <a:srgbClr val="FFFF00"/>
                </a:solidFill>
              </a:rPr>
              <a:t> direct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A+B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p+A</a:t>
            </a:r>
            <a:r>
              <a:rPr lang="en-US" sz="2800" dirty="0" smtClean="0">
                <a:solidFill>
                  <a:schemeClr val="bg1"/>
                </a:solidFill>
              </a:rPr>
              <a:t> (different nuclei)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U+U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Differential measures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412468"/>
            <a:ext cx="898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Jets Rates for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Au+Au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@ 100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and Unique Flexibility of RHIC Enable Additional Lever Arm 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nagle\Desktop\sPHENIX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971800"/>
            <a:ext cx="1504223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logs-images.forbes.com/afontevecchia/files/2011/11/Gold-Bars-in-Fort-Knox.jpg"/>
          <p:cNvPicPr>
            <a:picLocks noChangeAspect="1" noChangeArrowheads="1"/>
          </p:cNvPicPr>
          <p:nvPr/>
        </p:nvPicPr>
        <p:blipFill>
          <a:blip r:embed="rId2" cstate="print"/>
          <a:srcRect r="128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76200" y="228601"/>
            <a:ext cx="4648200" cy="4648199"/>
            <a:chOff x="228600" y="228600"/>
            <a:chExt cx="5410200" cy="5117559"/>
          </a:xfrm>
        </p:grpSpPr>
        <p:sp>
          <p:nvSpPr>
            <p:cNvPr id="5" name="Rectangle 4"/>
            <p:cNvSpPr/>
            <p:nvPr/>
          </p:nvSpPr>
          <p:spPr>
            <a:xfrm>
              <a:off x="228600" y="228600"/>
              <a:ext cx="5257800" cy="4953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028" t="19792" r="44949" b="7076"/>
            <a:stretch>
              <a:fillRect/>
            </a:stretch>
          </p:blipFill>
          <p:spPr bwMode="auto">
            <a:xfrm>
              <a:off x="304800" y="304800"/>
              <a:ext cx="5116132" cy="4370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304800" y="4888705"/>
              <a:ext cx="5334000" cy="45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 smtClean="0">
                  <a:hlinkClick r:id="rId4"/>
                </a:rPr>
                <a:t>http://www.golem.de/news/rhic-kein-geld-keine-kollisionen-1301-97275.htm</a:t>
              </a:r>
              <a:endParaRPr lang="en-US" sz="1050" dirty="0" smtClean="0"/>
            </a:p>
            <a:p>
              <a:endParaRPr lang="en-US" sz="105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48200" y="228600"/>
            <a:ext cx="4495800" cy="29238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Current budgetary issues represent an existential crisis for the world wide field of </a:t>
            </a:r>
          </a:p>
          <a:p>
            <a:pPr algn="ctr"/>
            <a:r>
              <a:rPr lang="en-US" sz="2400" dirty="0" smtClean="0"/>
              <a:t>quark-gluon plasma physics</a:t>
            </a:r>
          </a:p>
          <a:p>
            <a:pPr algn="ctr"/>
            <a:r>
              <a:rPr lang="en-US" sz="700" dirty="0" smtClean="0"/>
              <a:t> </a:t>
            </a:r>
          </a:p>
          <a:p>
            <a:pPr algn="ctr"/>
            <a:r>
              <a:rPr lang="en-US" sz="2400" dirty="0" smtClean="0"/>
              <a:t>U.S. Nuclear Science Advisory Committee Report: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1200" dirty="0" smtClean="0">
                <a:hlinkClick r:id="rId5"/>
              </a:rPr>
              <a:t>science.energy.gov/~/media/</a:t>
            </a:r>
            <a:r>
              <a:rPr lang="en-US" sz="1200" dirty="0" err="1" smtClean="0">
                <a:hlinkClick r:id="rId5"/>
              </a:rPr>
              <a:t>np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err="1" smtClean="0">
                <a:hlinkClick r:id="rId5"/>
              </a:rPr>
              <a:t>nsac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err="1" smtClean="0">
                <a:hlinkClick r:id="rId5"/>
              </a:rPr>
              <a:t>pdf</a:t>
            </a:r>
            <a:r>
              <a:rPr lang="en-US" sz="1200" dirty="0" smtClean="0">
                <a:hlinkClick r:id="rId5"/>
              </a:rPr>
              <a:t>/20130201/</a:t>
            </a:r>
          </a:p>
          <a:p>
            <a:pPr algn="ctr"/>
            <a:r>
              <a:rPr lang="en-US" sz="1200" dirty="0" smtClean="0">
                <a:hlinkClick r:id="rId5"/>
              </a:rPr>
              <a:t>2013_NSAC_Implementing_the_2007_Long_Range_Plan.pdf</a:t>
            </a:r>
            <a:endParaRPr lang="en-US" sz="7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6200" y="3243858"/>
            <a:ext cx="9067800" cy="33855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“The subcommittee was unanimous in endorsing the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modest growth budget scenario … that is needed to maintain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a viable long-term U.S. nuclear science program”</a:t>
            </a:r>
          </a:p>
          <a:p>
            <a:pPr algn="ctr"/>
            <a:r>
              <a:rPr lang="en-US" sz="11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“Closing RHIC at this time would leave unexploited a major fraction of the investments, both intellectual and financial, made by the United States in the science of quark-gluon plasma over the past decade.”</a:t>
            </a:r>
          </a:p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Department of Energy has no plans for closing RHIC, and there are positive budget indications for the modest growth scenario.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7" descr="figure_alphaconstraint_v0.png"/>
          <p:cNvPicPr>
            <a:picLocks noChangeAspect="1"/>
          </p:cNvPicPr>
          <p:nvPr/>
        </p:nvPicPr>
        <p:blipFill>
          <a:blip r:embed="rId2" cstate="print"/>
          <a:srcRect l="948" t="3999" r="2377"/>
          <a:stretch>
            <a:fillRect/>
          </a:stretch>
        </p:blipFill>
        <p:spPr bwMode="auto">
          <a:xfrm>
            <a:off x="514350" y="2971800"/>
            <a:ext cx="8096250" cy="3810000"/>
          </a:xfrm>
          <a:prstGeom prst="rect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 descr="sPHENIX_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3150" y="3352800"/>
            <a:ext cx="1674073" cy="50882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"/>
            <a:ext cx="1447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2362200"/>
            <a:ext cx="7940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 RHIC precision measurement by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696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Comprehensive picture across </a:t>
            </a:r>
            <a:r>
              <a:rPr lang="en-US" sz="2800" i="1" dirty="0" smtClean="0">
                <a:solidFill>
                  <a:srgbClr val="FF0000"/>
                </a:solidFill>
              </a:rPr>
              <a:t>scales</a:t>
            </a:r>
            <a:r>
              <a:rPr lang="en-US" sz="2800" dirty="0" smtClean="0">
                <a:solidFill>
                  <a:schemeClr val="bg1"/>
                </a:solidFill>
              </a:rPr>
              <a:t> and QGP </a:t>
            </a:r>
            <a:r>
              <a:rPr lang="en-US" sz="2800" i="1" dirty="0" smtClean="0">
                <a:solidFill>
                  <a:srgbClr val="FF0000"/>
                </a:solidFill>
              </a:rPr>
              <a:t>temperatures</a:t>
            </a:r>
            <a:r>
              <a:rPr lang="en-US" sz="2800" dirty="0" smtClean="0">
                <a:solidFill>
                  <a:schemeClr val="bg1"/>
                </a:solidFill>
              </a:rPr>
              <a:t> spanned by RHIC and LHC needed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Lever Arm, Strongest Coupling Near </a:t>
            </a:r>
            <a:r>
              <a:rPr lang="en-US" sz="28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What is the Underlying Physics (not just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/s value)?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5638800" y="4572000"/>
            <a:ext cx="2590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819900" y="6210300"/>
            <a:ext cx="228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24400" y="1828800"/>
            <a:ext cx="4267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0"/>
            <a:ext cx="483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Quarkonia</a:t>
            </a:r>
            <a:r>
              <a:rPr lang="en-US" sz="3600" dirty="0" smtClean="0">
                <a:solidFill>
                  <a:schemeClr val="bg1"/>
                </a:solidFill>
              </a:rPr>
              <a:t> Thermometer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7984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STAR and CMS data consistent with </a:t>
            </a:r>
            <a:r>
              <a:rPr lang="en-US" sz="2800" i="1" dirty="0" smtClean="0">
                <a:solidFill>
                  <a:schemeClr val="bg1"/>
                </a:solidFill>
              </a:rPr>
              <a:t>melting</a:t>
            </a:r>
            <a:r>
              <a:rPr lang="en-US" sz="2800" dirty="0" smtClean="0">
                <a:solidFill>
                  <a:schemeClr val="bg1"/>
                </a:solidFill>
              </a:rPr>
              <a:t> of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U</a:t>
            </a:r>
            <a:r>
              <a:rPr lang="en-US" sz="2800" dirty="0" smtClean="0">
                <a:solidFill>
                  <a:schemeClr val="bg1"/>
                </a:solidFill>
              </a:rPr>
              <a:t>(2s,3s)</a:t>
            </a: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838200"/>
            <a:ext cx="4381500" cy="26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/>
          <p:nvPr/>
        </p:nvGrpSpPr>
        <p:grpSpPr>
          <a:xfrm>
            <a:off x="4800600" y="1981200"/>
            <a:ext cx="4114800" cy="4741863"/>
            <a:chOff x="9296400" y="1600200"/>
            <a:chExt cx="4114800" cy="4208463"/>
          </a:xfrm>
        </p:grpSpPr>
        <p:pic>
          <p:nvPicPr>
            <p:cNvPr id="21" name="Picture 1" descr="Raa_JpsiY1SY2S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6400" y="1600200"/>
              <a:ext cx="41148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9"/>
            <p:cNvPicPr preferRelativeResize="0"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0" y="3810000"/>
              <a:ext cx="655638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82400" y="4267200"/>
              <a:ext cx="457200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9000" y="4829175"/>
              <a:ext cx="685800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1"/>
            <p:cNvSpPr txBox="1">
              <a:spLocks noChangeArrowheads="1"/>
            </p:cNvSpPr>
            <p:nvPr/>
          </p:nvSpPr>
          <p:spPr bwMode="auto">
            <a:xfrm>
              <a:off x="11283950" y="5440363"/>
              <a:ext cx="617538" cy="368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2"/>
                  </a:solidFill>
                </a:rPr>
                <a:t>N</a:t>
              </a:r>
              <a:r>
                <a:rPr lang="en-US" sz="1800" b="0" baseline="-25000">
                  <a:solidFill>
                    <a:schemeClr val="tx2"/>
                  </a:solidFill>
                </a:rPr>
                <a:t>part</a:t>
              </a:r>
            </a:p>
          </p:txBody>
        </p:sp>
      </p:grpSp>
      <p:pic>
        <p:nvPicPr>
          <p:cNvPr id="15" name="Picture 14" descr="psip_rdau_wjpsi_cent_wlogo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4084558"/>
            <a:ext cx="4343400" cy="27734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33800" y="472440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J/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103" y="5725180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y</a:t>
            </a:r>
            <a:r>
              <a:rPr lang="en-US" sz="2800" dirty="0" smtClean="0"/>
              <a:t>’</a:t>
            </a:r>
            <a:endParaRPr lang="en-US" sz="2800" dirty="0" smtClean="0">
              <a:latin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4497" y="3581400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PHENIX </a:t>
            </a:r>
            <a:r>
              <a:rPr lang="en-US" sz="2800" dirty="0" err="1" smtClean="0">
                <a:solidFill>
                  <a:schemeClr val="bg1"/>
                </a:solidFill>
              </a:rPr>
              <a:t>d+Au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3505200"/>
            <a:ext cx="9144000" cy="3352800"/>
            <a:chOff x="0" y="457200"/>
            <a:chExt cx="9144000" cy="3124200"/>
          </a:xfrm>
        </p:grpSpPr>
        <p:sp>
          <p:nvSpPr>
            <p:cNvPr id="20" name="Rectangle 19"/>
            <p:cNvSpPr/>
            <p:nvPr/>
          </p:nvSpPr>
          <p:spPr>
            <a:xfrm>
              <a:off x="0" y="457200"/>
              <a:ext cx="9144000" cy="3124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53000" y="636229"/>
              <a:ext cx="3886200" cy="2792771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76200" y="865947"/>
              <a:ext cx="4876800" cy="226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Requires RHIC </a:t>
              </a:r>
              <a:r>
                <a:rPr lang="en-US" sz="2800" dirty="0" err="1" smtClean="0"/>
                <a:t>p+A</a:t>
              </a:r>
              <a:r>
                <a:rPr lang="en-US" sz="2800" dirty="0" smtClean="0"/>
                <a:t> and A+A</a:t>
              </a:r>
            </a:p>
            <a:p>
              <a:pPr algn="ctr"/>
              <a:r>
                <a:rPr lang="en-US" sz="2800" dirty="0" smtClean="0"/>
                <a:t>for a complete picture and</a:t>
              </a:r>
            </a:p>
            <a:p>
              <a:pPr algn="ctr"/>
              <a:r>
                <a:rPr lang="en-US" sz="2800" dirty="0" smtClean="0"/>
                <a:t>to bracket the screening lengths</a:t>
              </a:r>
            </a:p>
            <a:p>
              <a:pPr algn="ctr"/>
              <a:r>
                <a:rPr lang="en-US" sz="1200" dirty="0" smtClean="0"/>
                <a:t> </a:t>
              </a:r>
              <a:endParaRPr lang="en-US" sz="1100" dirty="0" smtClean="0"/>
            </a:p>
            <a:p>
              <a:pPr algn="ctr"/>
              <a:r>
                <a:rPr lang="en-US" sz="2800" dirty="0" smtClean="0"/>
                <a:t>STAR MTD 2014 install</a:t>
              </a:r>
            </a:p>
            <a:p>
              <a:pPr algn="ctr"/>
              <a:r>
                <a:rPr lang="en-US" sz="2800" dirty="0" err="1" smtClean="0"/>
                <a:t>sPHENIX</a:t>
              </a:r>
              <a:r>
                <a:rPr lang="en-US" sz="2800" dirty="0" smtClean="0"/>
                <a:t> 2018 install (7x stats)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s.123rf.com/400wm/400/400/zven0/zven01110/zven0111000011/10843784-liquid-gold-or-oil-or-yellow-fluid--full-screen.jpg"/>
          <p:cNvPicPr>
            <a:picLocks noChangeAspect="1" noChangeArrowheads="1"/>
          </p:cNvPicPr>
          <p:nvPr/>
        </p:nvPicPr>
        <p:blipFill>
          <a:blip r:embed="rId2" cstate="print"/>
          <a:srcRect b="10898"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609600"/>
            <a:ext cx="7620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86282" y="685800"/>
            <a:ext cx="3790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Golden 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495485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Exciting path to knowledge with RHIC and LHC working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   together (as well as theory and experiment)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Exciting heavy flavor program and new observables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</a:rPr>
              <a:t>sPHENIX</a:t>
            </a:r>
            <a:r>
              <a:rPr lang="en-US" sz="2400" dirty="0" smtClean="0">
                <a:solidFill>
                  <a:srgbClr val="FFC000"/>
                </a:solidFill>
              </a:rPr>
              <a:t> proposal for full jet, </a:t>
            </a:r>
            <a:r>
              <a:rPr lang="en-US" sz="2400" dirty="0" err="1" smtClean="0">
                <a:solidFill>
                  <a:srgbClr val="FFC000"/>
                </a:solidFill>
              </a:rPr>
              <a:t>dijet</a:t>
            </a:r>
            <a:r>
              <a:rPr lang="en-US" sz="2400" dirty="0" smtClean="0">
                <a:solidFill>
                  <a:srgbClr val="FFC000"/>
                </a:solidFill>
              </a:rPr>
              <a:t>, </a:t>
            </a:r>
            <a:r>
              <a:rPr lang="en-US" sz="2400" dirty="0" smtClean="0">
                <a:solidFill>
                  <a:srgbClr val="FFC000"/>
                </a:solidFill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rgbClr val="FFC000"/>
                </a:solidFill>
              </a:rPr>
              <a:t>-jet program at RHIC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Full </a:t>
            </a:r>
            <a:r>
              <a:rPr lang="en-US" sz="2400" dirty="0" err="1" smtClean="0">
                <a:solidFill>
                  <a:srgbClr val="FFC000"/>
                </a:solidFill>
              </a:rPr>
              <a:t>quarkonia</a:t>
            </a:r>
            <a:r>
              <a:rPr lang="en-US" sz="2400" dirty="0" smtClean="0">
                <a:solidFill>
                  <a:srgbClr val="FFC000"/>
                </a:solidFill>
              </a:rPr>
              <a:t> comparison between RHIC and LHC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Future forward spin and polarized </a:t>
            </a:r>
            <a:r>
              <a:rPr lang="en-US" sz="2400" dirty="0" err="1" smtClean="0">
                <a:solidFill>
                  <a:srgbClr val="FFC000"/>
                </a:solidFill>
              </a:rPr>
              <a:t>p+A</a:t>
            </a:r>
            <a:r>
              <a:rPr lang="en-US" sz="2400" dirty="0" smtClean="0">
                <a:solidFill>
                  <a:srgbClr val="FFC000"/>
                </a:solidFill>
              </a:rPr>
              <a:t> low-x program,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   with detectors designed as first stage Electron-Ion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   Collider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76200"/>
            <a:ext cx="5225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MC </a:t>
            </a:r>
            <a:r>
              <a:rPr lang="en-US" sz="3200" dirty="0" err="1" smtClean="0">
                <a:solidFill>
                  <a:schemeClr val="bg1"/>
                </a:solidFill>
              </a:rPr>
              <a:t>Glauber</a:t>
            </a:r>
            <a:r>
              <a:rPr lang="en-US" sz="3200" dirty="0" smtClean="0">
                <a:solidFill>
                  <a:schemeClr val="bg1"/>
                </a:solidFill>
              </a:rPr>
              <a:t> Event Display (JN)</a:t>
            </a:r>
          </a:p>
        </p:txBody>
      </p:sp>
      <p:pic>
        <p:nvPicPr>
          <p:cNvPr id="5" name="Picture 4" descr="fig_daudisplay_e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838200"/>
            <a:ext cx="3962400" cy="3770671"/>
          </a:xfrm>
          <a:prstGeom prst="rect">
            <a:avLst/>
          </a:prstGeom>
        </p:spPr>
      </p:pic>
      <p:pic>
        <p:nvPicPr>
          <p:cNvPr id="6" name="Picture 5" descr="fig_daudisplay_e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838200"/>
            <a:ext cx="3962399" cy="3770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876800"/>
            <a:ext cx="7880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Is the eccentricity value meaningful?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How far apart can the “hot spots” be and still be connected?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daudisplay_e36_zo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295400"/>
            <a:ext cx="5204847" cy="5105400"/>
          </a:xfrm>
          <a:prstGeom prst="rect">
            <a:avLst/>
          </a:prstGeom>
        </p:spPr>
      </p:pic>
      <p:pic>
        <p:nvPicPr>
          <p:cNvPr id="4" name="Picture 3" descr="fig_daudisplay_e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3202983" cy="30480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2293034" y="1295400"/>
            <a:ext cx="1440766" cy="5181600"/>
          </a:xfrm>
          <a:custGeom>
            <a:avLst/>
            <a:gdLst>
              <a:gd name="connsiteX0" fmla="*/ 14068 w 1744394"/>
              <a:gd name="connsiteY0" fmla="*/ 506437 h 4276578"/>
              <a:gd name="connsiteX1" fmla="*/ 0 w 1744394"/>
              <a:gd name="connsiteY1" fmla="*/ 1448972 h 4276578"/>
              <a:gd name="connsiteX2" fmla="*/ 1744394 w 1744394"/>
              <a:gd name="connsiteY2" fmla="*/ 4276578 h 4276578"/>
              <a:gd name="connsiteX3" fmla="*/ 1744394 w 1744394"/>
              <a:gd name="connsiteY3" fmla="*/ 0 h 4276578"/>
              <a:gd name="connsiteX4" fmla="*/ 14068 w 1744394"/>
              <a:gd name="connsiteY4" fmla="*/ 506437 h 427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394" h="4276578">
                <a:moveTo>
                  <a:pt x="14068" y="506437"/>
                </a:moveTo>
                <a:lnTo>
                  <a:pt x="0" y="1448972"/>
                </a:lnTo>
                <a:lnTo>
                  <a:pt x="1744394" y="4276578"/>
                </a:lnTo>
                <a:lnTo>
                  <a:pt x="1744394" y="0"/>
                </a:lnTo>
                <a:lnTo>
                  <a:pt x="14068" y="506437"/>
                </a:lnTo>
                <a:close/>
              </a:path>
            </a:pathLst>
          </a:cu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981200"/>
            <a:ext cx="9144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0"/>
            <a:ext cx="8937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Sensitivity to Medium Composition (at a given Scale)</a:t>
            </a:r>
          </a:p>
        </p:txBody>
      </p:sp>
      <p:pic>
        <p:nvPicPr>
          <p:cNvPr id="7" name="Picture 6" descr="Figure_coleman_ma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3090"/>
            <a:ext cx="5353050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5506" y="2952690"/>
            <a:ext cx="2101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Jet E</a:t>
            </a:r>
            <a:r>
              <a:rPr lang="en-US" sz="240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= 30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 = 350 </a:t>
            </a:r>
            <a:r>
              <a:rPr lang="en-US" sz="2400" dirty="0" err="1" smtClean="0">
                <a:solidFill>
                  <a:srgbClr val="FF0000"/>
                </a:solidFill>
              </a:rPr>
              <a:t>MeV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 = 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48194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Limit of infinitely massive scattering centers yields all </a:t>
            </a:r>
            <a:r>
              <a:rPr lang="en-US" sz="2400" dirty="0" err="1" smtClean="0">
                <a:solidFill>
                  <a:srgbClr val="FF0000"/>
                </a:solidFill>
              </a:rPr>
              <a:t>radiative</a:t>
            </a:r>
            <a:r>
              <a:rPr lang="en-US" sz="2400" dirty="0" smtClean="0">
                <a:solidFill>
                  <a:srgbClr val="FF0000"/>
                </a:solidFill>
              </a:rPr>
              <a:t> e-loss.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625"/>
            <a:ext cx="88011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4800600" y="5695890"/>
            <a:ext cx="2895600" cy="60960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67000" y="1143000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http://arxiv.org/abs/arXiv:1209.3328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940050"/>
            <a:ext cx="26574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600200" y="6534090"/>
            <a:ext cx="1860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Medium </a:t>
            </a:r>
            <a:r>
              <a:rPr lang="en-US" sz="2000" b="1" dirty="0" err="1" smtClean="0"/>
              <a:t>parton</a:t>
            </a:r>
            <a:endParaRPr lang="en-US" sz="2000" b="1" dirty="0" smtClean="0"/>
          </a:p>
        </p:txBody>
      </p:sp>
      <p:pic>
        <p:nvPicPr>
          <p:cNvPr id="15" name="Picture 2" descr="http://www.bnl.gov/bnlweb/pubaf/pr/photos/2010%5C02%5Ccollisions-300.jpg"/>
          <p:cNvPicPr>
            <a:picLocks noChangeAspect="1" noChangeArrowheads="1"/>
          </p:cNvPicPr>
          <p:nvPr/>
        </p:nvPicPr>
        <p:blipFill>
          <a:blip r:embed="rId5" cstate="print"/>
          <a:srcRect l="38074" t="67164" r="34236" b="7463"/>
          <a:stretch>
            <a:fillRect/>
          </a:stretch>
        </p:blipFill>
        <p:spPr bwMode="auto">
          <a:xfrm>
            <a:off x="5943600" y="2454275"/>
            <a:ext cx="2667000" cy="1889125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5486400" y="3368675"/>
            <a:ext cx="10668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477000" y="3368675"/>
            <a:ext cx="3810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6858000" y="3368675"/>
            <a:ext cx="83820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5" idx="3"/>
          </p:cNvCxnSpPr>
          <p:nvPr/>
        </p:nvCxnSpPr>
        <p:spPr>
          <a:xfrm flipH="1">
            <a:off x="7696200" y="3398838"/>
            <a:ext cx="914400" cy="274637"/>
          </a:xfrm>
          <a:prstGeom prst="line">
            <a:avLst/>
          </a:prstGeom>
          <a:ln w="381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5740" y="1447800"/>
            <a:ext cx="7820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qhat</a:t>
            </a:r>
            <a:r>
              <a:rPr lang="en-US" sz="2800" dirty="0" smtClean="0">
                <a:solidFill>
                  <a:schemeClr val="bg2"/>
                </a:solidFill>
              </a:rPr>
              <a:t> 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chemeClr val="bg2"/>
                </a:solidFill>
              </a:rPr>
              <a:t> scattering of lead </a:t>
            </a:r>
            <a:r>
              <a:rPr lang="en-US" sz="2800" dirty="0" err="1" smtClean="0">
                <a:solidFill>
                  <a:schemeClr val="bg2"/>
                </a:solidFill>
              </a:rPr>
              <a:t>parton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 radiation e-loss</a:t>
            </a:r>
          </a:p>
          <a:p>
            <a:pPr algn="ctr"/>
            <a:r>
              <a:rPr lang="en-US" sz="2800" dirty="0" err="1" smtClean="0">
                <a:solidFill>
                  <a:srgbClr val="FF33CC"/>
                </a:solidFill>
                <a:sym typeface="Wingdings" pitchFamily="2" charset="2"/>
              </a:rPr>
              <a:t>ehat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   energy transferred to the QGP medium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ounded Rectangle 321"/>
          <p:cNvSpPr/>
          <p:nvPr/>
        </p:nvSpPr>
        <p:spPr>
          <a:xfrm>
            <a:off x="1143000" y="76200"/>
            <a:ext cx="6858000" cy="6096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AutoShape 2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8" name="AutoShape 4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AutoShape 6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AutoShape 8" descr="https://www.phenix.bnl.gov/viewvc/viewvc.cgi/phenix/offline/analysis/Nagle/LowX/figure_lowx_eps09quadratic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90031" y="76200"/>
            <a:ext cx="4796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 + A and Gluon Saturation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830512" y="1066800"/>
            <a:ext cx="750888" cy="2971800"/>
            <a:chOff x="815" y="2150"/>
            <a:chExt cx="857" cy="760"/>
          </a:xfrm>
        </p:grpSpPr>
        <p:sp>
          <p:nvSpPr>
            <p:cNvPr id="12" name="Oval 40"/>
            <p:cNvSpPr>
              <a:spLocks noChangeArrowheads="1"/>
            </p:cNvSpPr>
            <p:nvPr/>
          </p:nvSpPr>
          <p:spPr bwMode="auto">
            <a:xfrm>
              <a:off x="815" y="2150"/>
              <a:ext cx="857" cy="760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41"/>
            <p:cNvSpPr>
              <a:spLocks noChangeArrowheads="1"/>
            </p:cNvSpPr>
            <p:nvPr/>
          </p:nvSpPr>
          <p:spPr bwMode="auto">
            <a:xfrm>
              <a:off x="1492" y="2750"/>
              <a:ext cx="3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42"/>
            <p:cNvSpPr>
              <a:spLocks noChangeArrowheads="1"/>
            </p:cNvSpPr>
            <p:nvPr/>
          </p:nvSpPr>
          <p:spPr bwMode="auto">
            <a:xfrm>
              <a:off x="1058" y="245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43"/>
            <p:cNvSpPr>
              <a:spLocks noChangeArrowheads="1"/>
            </p:cNvSpPr>
            <p:nvPr/>
          </p:nvSpPr>
          <p:spPr bwMode="auto">
            <a:xfrm>
              <a:off x="965" y="2479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5" y="2393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45"/>
            <p:cNvSpPr>
              <a:spLocks noChangeArrowheads="1"/>
            </p:cNvSpPr>
            <p:nvPr/>
          </p:nvSpPr>
          <p:spPr bwMode="auto">
            <a:xfrm>
              <a:off x="1088" y="2393"/>
              <a:ext cx="65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46"/>
            <p:cNvSpPr>
              <a:spLocks noChangeArrowheads="1"/>
            </p:cNvSpPr>
            <p:nvPr/>
          </p:nvSpPr>
          <p:spPr bwMode="auto">
            <a:xfrm>
              <a:off x="1026" y="252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47"/>
            <p:cNvSpPr>
              <a:spLocks noChangeArrowheads="1"/>
            </p:cNvSpPr>
            <p:nvPr/>
          </p:nvSpPr>
          <p:spPr bwMode="auto">
            <a:xfrm>
              <a:off x="901" y="2522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48"/>
            <p:cNvSpPr>
              <a:spLocks noChangeArrowheads="1"/>
            </p:cNvSpPr>
            <p:nvPr/>
          </p:nvSpPr>
          <p:spPr bwMode="auto">
            <a:xfrm>
              <a:off x="965" y="2565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49"/>
            <p:cNvSpPr>
              <a:spLocks noChangeArrowheads="1"/>
            </p:cNvSpPr>
            <p:nvPr/>
          </p:nvSpPr>
          <p:spPr bwMode="auto">
            <a:xfrm>
              <a:off x="933" y="23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50"/>
            <p:cNvSpPr>
              <a:spLocks noChangeArrowheads="1"/>
            </p:cNvSpPr>
            <p:nvPr/>
          </p:nvSpPr>
          <p:spPr bwMode="auto">
            <a:xfrm>
              <a:off x="870" y="237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51"/>
            <p:cNvSpPr>
              <a:spLocks noChangeArrowheads="1"/>
            </p:cNvSpPr>
            <p:nvPr/>
          </p:nvSpPr>
          <p:spPr bwMode="auto">
            <a:xfrm>
              <a:off x="1026" y="2350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52"/>
            <p:cNvSpPr>
              <a:spLocks noChangeArrowheads="1"/>
            </p:cNvSpPr>
            <p:nvPr/>
          </p:nvSpPr>
          <p:spPr bwMode="auto">
            <a:xfrm>
              <a:off x="901" y="2436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53"/>
            <p:cNvSpPr>
              <a:spLocks noChangeArrowheads="1"/>
            </p:cNvSpPr>
            <p:nvPr/>
          </p:nvSpPr>
          <p:spPr bwMode="auto">
            <a:xfrm>
              <a:off x="870" y="24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54"/>
            <p:cNvSpPr>
              <a:spLocks noChangeArrowheads="1"/>
            </p:cNvSpPr>
            <p:nvPr/>
          </p:nvSpPr>
          <p:spPr bwMode="auto">
            <a:xfrm>
              <a:off x="901" y="232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55"/>
            <p:cNvSpPr>
              <a:spLocks noChangeArrowheads="1"/>
            </p:cNvSpPr>
            <p:nvPr/>
          </p:nvSpPr>
          <p:spPr bwMode="auto">
            <a:xfrm>
              <a:off x="933" y="228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56"/>
            <p:cNvSpPr>
              <a:spLocks noChangeArrowheads="1"/>
            </p:cNvSpPr>
            <p:nvPr/>
          </p:nvSpPr>
          <p:spPr bwMode="auto">
            <a:xfrm>
              <a:off x="965" y="2265"/>
              <a:ext cx="61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7"/>
            <p:cNvSpPr>
              <a:spLocks noChangeArrowheads="1"/>
            </p:cNvSpPr>
            <p:nvPr/>
          </p:nvSpPr>
          <p:spPr bwMode="auto">
            <a:xfrm>
              <a:off x="838" y="241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58"/>
            <p:cNvSpPr>
              <a:spLocks noChangeArrowheads="1"/>
            </p:cNvSpPr>
            <p:nvPr/>
          </p:nvSpPr>
          <p:spPr bwMode="auto">
            <a:xfrm>
              <a:off x="995" y="243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59"/>
            <p:cNvSpPr>
              <a:spLocks noChangeArrowheads="1"/>
            </p:cNvSpPr>
            <p:nvPr/>
          </p:nvSpPr>
          <p:spPr bwMode="auto">
            <a:xfrm>
              <a:off x="1088" y="2350"/>
              <a:ext cx="65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60"/>
            <p:cNvSpPr>
              <a:spLocks noChangeArrowheads="1"/>
            </p:cNvSpPr>
            <p:nvPr/>
          </p:nvSpPr>
          <p:spPr bwMode="auto">
            <a:xfrm>
              <a:off x="933" y="237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61"/>
            <p:cNvSpPr>
              <a:spLocks noChangeArrowheads="1"/>
            </p:cNvSpPr>
            <p:nvPr/>
          </p:nvSpPr>
          <p:spPr bwMode="auto">
            <a:xfrm>
              <a:off x="965" y="2522"/>
              <a:ext cx="61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62"/>
            <p:cNvSpPr>
              <a:spLocks noChangeArrowheads="1"/>
            </p:cNvSpPr>
            <p:nvPr/>
          </p:nvSpPr>
          <p:spPr bwMode="auto">
            <a:xfrm>
              <a:off x="933" y="247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63"/>
            <p:cNvSpPr>
              <a:spLocks noChangeArrowheads="1"/>
            </p:cNvSpPr>
            <p:nvPr/>
          </p:nvSpPr>
          <p:spPr bwMode="auto">
            <a:xfrm>
              <a:off x="1088" y="2501"/>
              <a:ext cx="65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1120" y="243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026" y="2393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870" y="232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>
              <a:off x="1026" y="2265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995" y="23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1058" y="2307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70"/>
            <p:cNvSpPr>
              <a:spLocks noChangeArrowheads="1"/>
            </p:cNvSpPr>
            <p:nvPr/>
          </p:nvSpPr>
          <p:spPr bwMode="auto">
            <a:xfrm>
              <a:off x="901" y="2393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71"/>
            <p:cNvSpPr>
              <a:spLocks noChangeArrowheads="1"/>
            </p:cNvSpPr>
            <p:nvPr/>
          </p:nvSpPr>
          <p:spPr bwMode="auto">
            <a:xfrm>
              <a:off x="965" y="2436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72"/>
            <p:cNvSpPr>
              <a:spLocks noChangeArrowheads="1"/>
            </p:cNvSpPr>
            <p:nvPr/>
          </p:nvSpPr>
          <p:spPr bwMode="auto">
            <a:xfrm>
              <a:off x="1026" y="2543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73"/>
            <p:cNvSpPr>
              <a:spLocks noChangeArrowheads="1"/>
            </p:cNvSpPr>
            <p:nvPr/>
          </p:nvSpPr>
          <p:spPr bwMode="auto">
            <a:xfrm>
              <a:off x="1088" y="2436"/>
              <a:ext cx="65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74"/>
            <p:cNvSpPr>
              <a:spLocks noChangeArrowheads="1"/>
            </p:cNvSpPr>
            <p:nvPr/>
          </p:nvSpPr>
          <p:spPr bwMode="auto">
            <a:xfrm>
              <a:off x="1058" y="23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75"/>
            <p:cNvSpPr>
              <a:spLocks noChangeArrowheads="1"/>
            </p:cNvSpPr>
            <p:nvPr/>
          </p:nvSpPr>
          <p:spPr bwMode="auto">
            <a:xfrm>
              <a:off x="901" y="2479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76"/>
            <p:cNvSpPr>
              <a:spLocks noChangeArrowheads="1"/>
            </p:cNvSpPr>
            <p:nvPr/>
          </p:nvSpPr>
          <p:spPr bwMode="auto">
            <a:xfrm>
              <a:off x="1273" y="23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77"/>
            <p:cNvSpPr>
              <a:spLocks noChangeArrowheads="1"/>
            </p:cNvSpPr>
            <p:nvPr/>
          </p:nvSpPr>
          <p:spPr bwMode="auto">
            <a:xfrm>
              <a:off x="1180" y="2400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78"/>
            <p:cNvSpPr>
              <a:spLocks noChangeArrowheads="1"/>
            </p:cNvSpPr>
            <p:nvPr/>
          </p:nvSpPr>
          <p:spPr bwMode="auto">
            <a:xfrm>
              <a:off x="1180" y="231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9"/>
            <p:cNvSpPr>
              <a:spLocks noChangeArrowheads="1"/>
            </p:cNvSpPr>
            <p:nvPr/>
          </p:nvSpPr>
          <p:spPr bwMode="auto">
            <a:xfrm>
              <a:off x="1305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0"/>
            <p:cNvSpPr>
              <a:spLocks noChangeArrowheads="1"/>
            </p:cNvSpPr>
            <p:nvPr/>
          </p:nvSpPr>
          <p:spPr bwMode="auto">
            <a:xfrm>
              <a:off x="1243" y="244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81"/>
            <p:cNvSpPr>
              <a:spLocks noChangeArrowheads="1"/>
            </p:cNvSpPr>
            <p:nvPr/>
          </p:nvSpPr>
          <p:spPr bwMode="auto">
            <a:xfrm>
              <a:off x="1117" y="2443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82"/>
            <p:cNvSpPr>
              <a:spLocks noChangeArrowheads="1"/>
            </p:cNvSpPr>
            <p:nvPr/>
          </p:nvSpPr>
          <p:spPr bwMode="auto">
            <a:xfrm>
              <a:off x="1180" y="248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83"/>
            <p:cNvSpPr>
              <a:spLocks noChangeArrowheads="1"/>
            </p:cNvSpPr>
            <p:nvPr/>
          </p:nvSpPr>
          <p:spPr bwMode="auto">
            <a:xfrm>
              <a:off x="1148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84"/>
            <p:cNvSpPr>
              <a:spLocks noChangeArrowheads="1"/>
            </p:cNvSpPr>
            <p:nvPr/>
          </p:nvSpPr>
          <p:spPr bwMode="auto">
            <a:xfrm>
              <a:off x="1085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85"/>
            <p:cNvSpPr>
              <a:spLocks noChangeArrowheads="1"/>
            </p:cNvSpPr>
            <p:nvPr/>
          </p:nvSpPr>
          <p:spPr bwMode="auto">
            <a:xfrm>
              <a:off x="1243" y="2272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86"/>
            <p:cNvSpPr>
              <a:spLocks noChangeArrowheads="1"/>
            </p:cNvSpPr>
            <p:nvPr/>
          </p:nvSpPr>
          <p:spPr bwMode="auto">
            <a:xfrm>
              <a:off x="1117" y="235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87"/>
            <p:cNvSpPr>
              <a:spLocks noChangeArrowheads="1"/>
            </p:cNvSpPr>
            <p:nvPr/>
          </p:nvSpPr>
          <p:spPr bwMode="auto">
            <a:xfrm>
              <a:off x="1085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88"/>
            <p:cNvSpPr>
              <a:spLocks noChangeArrowheads="1"/>
            </p:cNvSpPr>
            <p:nvPr/>
          </p:nvSpPr>
          <p:spPr bwMode="auto">
            <a:xfrm>
              <a:off x="1117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89"/>
            <p:cNvSpPr>
              <a:spLocks noChangeArrowheads="1"/>
            </p:cNvSpPr>
            <p:nvPr/>
          </p:nvSpPr>
          <p:spPr bwMode="auto">
            <a:xfrm>
              <a:off x="1148" y="22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90"/>
            <p:cNvSpPr>
              <a:spLocks noChangeArrowheads="1"/>
            </p:cNvSpPr>
            <p:nvPr/>
          </p:nvSpPr>
          <p:spPr bwMode="auto">
            <a:xfrm>
              <a:off x="1180" y="2186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91"/>
            <p:cNvSpPr>
              <a:spLocks noChangeArrowheads="1"/>
            </p:cNvSpPr>
            <p:nvPr/>
          </p:nvSpPr>
          <p:spPr bwMode="auto">
            <a:xfrm>
              <a:off x="1053" y="2336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92"/>
            <p:cNvSpPr>
              <a:spLocks noChangeArrowheads="1"/>
            </p:cNvSpPr>
            <p:nvPr/>
          </p:nvSpPr>
          <p:spPr bwMode="auto">
            <a:xfrm>
              <a:off x="1211" y="2357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93"/>
            <p:cNvSpPr>
              <a:spLocks noChangeArrowheads="1"/>
            </p:cNvSpPr>
            <p:nvPr/>
          </p:nvSpPr>
          <p:spPr bwMode="auto">
            <a:xfrm>
              <a:off x="1305" y="2272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94"/>
            <p:cNvSpPr>
              <a:spLocks noChangeArrowheads="1"/>
            </p:cNvSpPr>
            <p:nvPr/>
          </p:nvSpPr>
          <p:spPr bwMode="auto">
            <a:xfrm>
              <a:off x="1148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95"/>
            <p:cNvSpPr>
              <a:spLocks noChangeArrowheads="1"/>
            </p:cNvSpPr>
            <p:nvPr/>
          </p:nvSpPr>
          <p:spPr bwMode="auto">
            <a:xfrm>
              <a:off x="1180" y="2443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96"/>
            <p:cNvSpPr>
              <a:spLocks noChangeArrowheads="1"/>
            </p:cNvSpPr>
            <p:nvPr/>
          </p:nvSpPr>
          <p:spPr bwMode="auto">
            <a:xfrm>
              <a:off x="1148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97"/>
            <p:cNvSpPr>
              <a:spLocks noChangeArrowheads="1"/>
            </p:cNvSpPr>
            <p:nvPr/>
          </p:nvSpPr>
          <p:spPr bwMode="auto">
            <a:xfrm>
              <a:off x="1305" y="242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98"/>
            <p:cNvSpPr>
              <a:spLocks noChangeArrowheads="1"/>
            </p:cNvSpPr>
            <p:nvPr/>
          </p:nvSpPr>
          <p:spPr bwMode="auto">
            <a:xfrm>
              <a:off x="1336" y="235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99"/>
            <p:cNvSpPr>
              <a:spLocks noChangeArrowheads="1"/>
            </p:cNvSpPr>
            <p:nvPr/>
          </p:nvSpPr>
          <p:spPr bwMode="auto">
            <a:xfrm>
              <a:off x="1243" y="2314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100"/>
            <p:cNvSpPr>
              <a:spLocks noChangeArrowheads="1"/>
            </p:cNvSpPr>
            <p:nvPr/>
          </p:nvSpPr>
          <p:spPr bwMode="auto">
            <a:xfrm>
              <a:off x="1085" y="225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101"/>
            <p:cNvSpPr>
              <a:spLocks noChangeArrowheads="1"/>
            </p:cNvSpPr>
            <p:nvPr/>
          </p:nvSpPr>
          <p:spPr bwMode="auto">
            <a:xfrm>
              <a:off x="1243" y="2186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102"/>
            <p:cNvSpPr>
              <a:spLocks noChangeArrowheads="1"/>
            </p:cNvSpPr>
            <p:nvPr/>
          </p:nvSpPr>
          <p:spPr bwMode="auto">
            <a:xfrm>
              <a:off x="1211" y="22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103"/>
            <p:cNvSpPr>
              <a:spLocks noChangeArrowheads="1"/>
            </p:cNvSpPr>
            <p:nvPr/>
          </p:nvSpPr>
          <p:spPr bwMode="auto">
            <a:xfrm>
              <a:off x="1273" y="2229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104"/>
            <p:cNvSpPr>
              <a:spLocks noChangeArrowheads="1"/>
            </p:cNvSpPr>
            <p:nvPr/>
          </p:nvSpPr>
          <p:spPr bwMode="auto">
            <a:xfrm>
              <a:off x="1117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105"/>
            <p:cNvSpPr>
              <a:spLocks noChangeArrowheads="1"/>
            </p:cNvSpPr>
            <p:nvPr/>
          </p:nvSpPr>
          <p:spPr bwMode="auto">
            <a:xfrm>
              <a:off x="1180" y="235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106"/>
            <p:cNvSpPr>
              <a:spLocks noChangeArrowheads="1"/>
            </p:cNvSpPr>
            <p:nvPr/>
          </p:nvSpPr>
          <p:spPr bwMode="auto">
            <a:xfrm>
              <a:off x="1243" y="246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107"/>
            <p:cNvSpPr>
              <a:spLocks noChangeArrowheads="1"/>
            </p:cNvSpPr>
            <p:nvPr/>
          </p:nvSpPr>
          <p:spPr bwMode="auto">
            <a:xfrm>
              <a:off x="1305" y="2357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108"/>
            <p:cNvSpPr>
              <a:spLocks noChangeArrowheads="1"/>
            </p:cNvSpPr>
            <p:nvPr/>
          </p:nvSpPr>
          <p:spPr bwMode="auto">
            <a:xfrm>
              <a:off x="1273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109"/>
            <p:cNvSpPr>
              <a:spLocks noChangeArrowheads="1"/>
            </p:cNvSpPr>
            <p:nvPr/>
          </p:nvSpPr>
          <p:spPr bwMode="auto">
            <a:xfrm>
              <a:off x="1117" y="240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>
              <a:off x="1101" y="269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111"/>
            <p:cNvSpPr>
              <a:spLocks noChangeArrowheads="1"/>
            </p:cNvSpPr>
            <p:nvPr/>
          </p:nvSpPr>
          <p:spPr bwMode="auto">
            <a:xfrm>
              <a:off x="1007" y="2717"/>
              <a:ext cx="62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112"/>
            <p:cNvSpPr>
              <a:spLocks noChangeArrowheads="1"/>
            </p:cNvSpPr>
            <p:nvPr/>
          </p:nvSpPr>
          <p:spPr bwMode="auto">
            <a:xfrm>
              <a:off x="1007" y="263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113"/>
            <p:cNvSpPr>
              <a:spLocks noChangeArrowheads="1"/>
            </p:cNvSpPr>
            <p:nvPr/>
          </p:nvSpPr>
          <p:spPr bwMode="auto">
            <a:xfrm>
              <a:off x="1133" y="2631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114"/>
            <p:cNvSpPr>
              <a:spLocks noChangeArrowheads="1"/>
            </p:cNvSpPr>
            <p:nvPr/>
          </p:nvSpPr>
          <p:spPr bwMode="auto">
            <a:xfrm>
              <a:off x="1069" y="275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115"/>
            <p:cNvSpPr>
              <a:spLocks noChangeArrowheads="1"/>
            </p:cNvSpPr>
            <p:nvPr/>
          </p:nvSpPr>
          <p:spPr bwMode="auto">
            <a:xfrm>
              <a:off x="945" y="275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116"/>
            <p:cNvSpPr>
              <a:spLocks noChangeArrowheads="1"/>
            </p:cNvSpPr>
            <p:nvPr/>
          </p:nvSpPr>
          <p:spPr bwMode="auto">
            <a:xfrm>
              <a:off x="1007" y="2802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117"/>
            <p:cNvSpPr>
              <a:spLocks noChangeArrowheads="1"/>
            </p:cNvSpPr>
            <p:nvPr/>
          </p:nvSpPr>
          <p:spPr bwMode="auto">
            <a:xfrm>
              <a:off x="975" y="256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118"/>
            <p:cNvSpPr>
              <a:spLocks noChangeArrowheads="1"/>
            </p:cNvSpPr>
            <p:nvPr/>
          </p:nvSpPr>
          <p:spPr bwMode="auto">
            <a:xfrm>
              <a:off x="913" y="260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119"/>
            <p:cNvSpPr>
              <a:spLocks noChangeArrowheads="1"/>
            </p:cNvSpPr>
            <p:nvPr/>
          </p:nvSpPr>
          <p:spPr bwMode="auto">
            <a:xfrm>
              <a:off x="1069" y="2588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120"/>
            <p:cNvSpPr>
              <a:spLocks noChangeArrowheads="1"/>
            </p:cNvSpPr>
            <p:nvPr/>
          </p:nvSpPr>
          <p:spPr bwMode="auto">
            <a:xfrm>
              <a:off x="945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121"/>
            <p:cNvSpPr>
              <a:spLocks noChangeArrowheads="1"/>
            </p:cNvSpPr>
            <p:nvPr/>
          </p:nvSpPr>
          <p:spPr bwMode="auto">
            <a:xfrm>
              <a:off x="913" y="2717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122"/>
            <p:cNvSpPr>
              <a:spLocks noChangeArrowheads="1"/>
            </p:cNvSpPr>
            <p:nvPr/>
          </p:nvSpPr>
          <p:spPr bwMode="auto">
            <a:xfrm>
              <a:off x="945" y="256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123"/>
            <p:cNvSpPr>
              <a:spLocks noChangeArrowheads="1"/>
            </p:cNvSpPr>
            <p:nvPr/>
          </p:nvSpPr>
          <p:spPr bwMode="auto">
            <a:xfrm>
              <a:off x="975" y="2524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124"/>
            <p:cNvSpPr>
              <a:spLocks noChangeArrowheads="1"/>
            </p:cNvSpPr>
            <p:nvPr/>
          </p:nvSpPr>
          <p:spPr bwMode="auto">
            <a:xfrm>
              <a:off x="1007" y="2502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125"/>
            <p:cNvSpPr>
              <a:spLocks noChangeArrowheads="1"/>
            </p:cNvSpPr>
            <p:nvPr/>
          </p:nvSpPr>
          <p:spPr bwMode="auto">
            <a:xfrm>
              <a:off x="881" y="2652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126"/>
            <p:cNvSpPr>
              <a:spLocks noChangeArrowheads="1"/>
            </p:cNvSpPr>
            <p:nvPr/>
          </p:nvSpPr>
          <p:spPr bwMode="auto">
            <a:xfrm>
              <a:off x="1038" y="267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127"/>
            <p:cNvSpPr>
              <a:spLocks noChangeArrowheads="1"/>
            </p:cNvSpPr>
            <p:nvPr/>
          </p:nvSpPr>
          <p:spPr bwMode="auto">
            <a:xfrm>
              <a:off x="1133" y="258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128"/>
            <p:cNvSpPr>
              <a:spLocks noChangeArrowheads="1"/>
            </p:cNvSpPr>
            <p:nvPr/>
          </p:nvSpPr>
          <p:spPr bwMode="auto">
            <a:xfrm>
              <a:off x="975" y="260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129"/>
            <p:cNvSpPr>
              <a:spLocks noChangeArrowheads="1"/>
            </p:cNvSpPr>
            <p:nvPr/>
          </p:nvSpPr>
          <p:spPr bwMode="auto">
            <a:xfrm>
              <a:off x="1007" y="2759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130"/>
            <p:cNvSpPr>
              <a:spLocks noChangeArrowheads="1"/>
            </p:cNvSpPr>
            <p:nvPr/>
          </p:nvSpPr>
          <p:spPr bwMode="auto">
            <a:xfrm>
              <a:off x="975" y="271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131"/>
            <p:cNvSpPr>
              <a:spLocks noChangeArrowheads="1"/>
            </p:cNvSpPr>
            <p:nvPr/>
          </p:nvSpPr>
          <p:spPr bwMode="auto">
            <a:xfrm>
              <a:off x="1133" y="273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132"/>
            <p:cNvSpPr>
              <a:spLocks noChangeArrowheads="1"/>
            </p:cNvSpPr>
            <p:nvPr/>
          </p:nvSpPr>
          <p:spPr bwMode="auto">
            <a:xfrm>
              <a:off x="1163" y="2674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133"/>
            <p:cNvSpPr>
              <a:spLocks noChangeArrowheads="1"/>
            </p:cNvSpPr>
            <p:nvPr/>
          </p:nvSpPr>
          <p:spPr bwMode="auto">
            <a:xfrm>
              <a:off x="1069" y="2631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134"/>
            <p:cNvSpPr>
              <a:spLocks noChangeArrowheads="1"/>
            </p:cNvSpPr>
            <p:nvPr/>
          </p:nvSpPr>
          <p:spPr bwMode="auto">
            <a:xfrm>
              <a:off x="913" y="256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35"/>
            <p:cNvSpPr>
              <a:spLocks noChangeArrowheads="1"/>
            </p:cNvSpPr>
            <p:nvPr/>
          </p:nvSpPr>
          <p:spPr bwMode="auto">
            <a:xfrm>
              <a:off x="1069" y="2502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36"/>
            <p:cNvSpPr>
              <a:spLocks noChangeArrowheads="1"/>
            </p:cNvSpPr>
            <p:nvPr/>
          </p:nvSpPr>
          <p:spPr bwMode="auto">
            <a:xfrm>
              <a:off x="1038" y="254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37"/>
            <p:cNvSpPr>
              <a:spLocks noChangeArrowheads="1"/>
            </p:cNvSpPr>
            <p:nvPr/>
          </p:nvSpPr>
          <p:spPr bwMode="auto">
            <a:xfrm>
              <a:off x="1101" y="25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38"/>
            <p:cNvSpPr>
              <a:spLocks noChangeArrowheads="1"/>
            </p:cNvSpPr>
            <p:nvPr/>
          </p:nvSpPr>
          <p:spPr bwMode="auto">
            <a:xfrm>
              <a:off x="945" y="2631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39"/>
            <p:cNvSpPr>
              <a:spLocks noChangeArrowheads="1"/>
            </p:cNvSpPr>
            <p:nvPr/>
          </p:nvSpPr>
          <p:spPr bwMode="auto">
            <a:xfrm>
              <a:off x="1007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140"/>
            <p:cNvSpPr>
              <a:spLocks noChangeArrowheads="1"/>
            </p:cNvSpPr>
            <p:nvPr/>
          </p:nvSpPr>
          <p:spPr bwMode="auto">
            <a:xfrm>
              <a:off x="1069" y="2781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41"/>
            <p:cNvSpPr>
              <a:spLocks noChangeArrowheads="1"/>
            </p:cNvSpPr>
            <p:nvPr/>
          </p:nvSpPr>
          <p:spPr bwMode="auto">
            <a:xfrm>
              <a:off x="1133" y="2674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42"/>
            <p:cNvSpPr>
              <a:spLocks noChangeArrowheads="1"/>
            </p:cNvSpPr>
            <p:nvPr/>
          </p:nvSpPr>
          <p:spPr bwMode="auto">
            <a:xfrm>
              <a:off x="1101" y="256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43"/>
            <p:cNvSpPr>
              <a:spLocks noChangeArrowheads="1"/>
            </p:cNvSpPr>
            <p:nvPr/>
          </p:nvSpPr>
          <p:spPr bwMode="auto">
            <a:xfrm>
              <a:off x="945" y="2717"/>
              <a:ext cx="62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44"/>
            <p:cNvSpPr>
              <a:spLocks noChangeArrowheads="1"/>
            </p:cNvSpPr>
            <p:nvPr/>
          </p:nvSpPr>
          <p:spPr bwMode="auto">
            <a:xfrm>
              <a:off x="1446" y="264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45"/>
            <p:cNvSpPr>
              <a:spLocks noChangeArrowheads="1"/>
            </p:cNvSpPr>
            <p:nvPr/>
          </p:nvSpPr>
          <p:spPr bwMode="auto">
            <a:xfrm>
              <a:off x="1353" y="266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146"/>
            <p:cNvSpPr>
              <a:spLocks noChangeArrowheads="1"/>
            </p:cNvSpPr>
            <p:nvPr/>
          </p:nvSpPr>
          <p:spPr bwMode="auto">
            <a:xfrm>
              <a:off x="1353" y="257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147"/>
            <p:cNvSpPr>
              <a:spLocks noChangeArrowheads="1"/>
            </p:cNvSpPr>
            <p:nvPr/>
          </p:nvSpPr>
          <p:spPr bwMode="auto">
            <a:xfrm>
              <a:off x="1478" y="2578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148"/>
            <p:cNvSpPr>
              <a:spLocks noChangeArrowheads="1"/>
            </p:cNvSpPr>
            <p:nvPr/>
          </p:nvSpPr>
          <p:spPr bwMode="auto">
            <a:xfrm>
              <a:off x="1415" y="27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49"/>
            <p:cNvSpPr>
              <a:spLocks noChangeArrowheads="1"/>
            </p:cNvSpPr>
            <p:nvPr/>
          </p:nvSpPr>
          <p:spPr bwMode="auto">
            <a:xfrm>
              <a:off x="1290" y="2707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50"/>
            <p:cNvSpPr>
              <a:spLocks noChangeArrowheads="1"/>
            </p:cNvSpPr>
            <p:nvPr/>
          </p:nvSpPr>
          <p:spPr bwMode="auto">
            <a:xfrm>
              <a:off x="1353" y="2750"/>
              <a:ext cx="62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51"/>
            <p:cNvSpPr>
              <a:spLocks noChangeArrowheads="1"/>
            </p:cNvSpPr>
            <p:nvPr/>
          </p:nvSpPr>
          <p:spPr bwMode="auto">
            <a:xfrm>
              <a:off x="1321" y="2514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52"/>
            <p:cNvSpPr>
              <a:spLocks noChangeArrowheads="1"/>
            </p:cNvSpPr>
            <p:nvPr/>
          </p:nvSpPr>
          <p:spPr bwMode="auto">
            <a:xfrm>
              <a:off x="1258" y="255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153"/>
            <p:cNvSpPr>
              <a:spLocks noChangeArrowheads="1"/>
            </p:cNvSpPr>
            <p:nvPr/>
          </p:nvSpPr>
          <p:spPr bwMode="auto">
            <a:xfrm>
              <a:off x="1415" y="253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154"/>
            <p:cNvSpPr>
              <a:spLocks noChangeArrowheads="1"/>
            </p:cNvSpPr>
            <p:nvPr/>
          </p:nvSpPr>
          <p:spPr bwMode="auto">
            <a:xfrm>
              <a:off x="1290" y="262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55"/>
            <p:cNvSpPr>
              <a:spLocks noChangeArrowheads="1"/>
            </p:cNvSpPr>
            <p:nvPr/>
          </p:nvSpPr>
          <p:spPr bwMode="auto">
            <a:xfrm>
              <a:off x="1258" y="266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56"/>
            <p:cNvSpPr>
              <a:spLocks noChangeArrowheads="1"/>
            </p:cNvSpPr>
            <p:nvPr/>
          </p:nvSpPr>
          <p:spPr bwMode="auto">
            <a:xfrm>
              <a:off x="1290" y="2514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57"/>
            <p:cNvSpPr>
              <a:spLocks noChangeArrowheads="1"/>
            </p:cNvSpPr>
            <p:nvPr/>
          </p:nvSpPr>
          <p:spPr bwMode="auto">
            <a:xfrm>
              <a:off x="1321" y="2471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58"/>
            <p:cNvSpPr>
              <a:spLocks noChangeArrowheads="1"/>
            </p:cNvSpPr>
            <p:nvPr/>
          </p:nvSpPr>
          <p:spPr bwMode="auto">
            <a:xfrm>
              <a:off x="1353" y="244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159"/>
            <p:cNvSpPr>
              <a:spLocks noChangeArrowheads="1"/>
            </p:cNvSpPr>
            <p:nvPr/>
          </p:nvSpPr>
          <p:spPr bwMode="auto">
            <a:xfrm>
              <a:off x="1227" y="259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160"/>
            <p:cNvSpPr>
              <a:spLocks noChangeArrowheads="1"/>
            </p:cNvSpPr>
            <p:nvPr/>
          </p:nvSpPr>
          <p:spPr bwMode="auto">
            <a:xfrm>
              <a:off x="1385" y="2621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161"/>
            <p:cNvSpPr>
              <a:spLocks noChangeArrowheads="1"/>
            </p:cNvSpPr>
            <p:nvPr/>
          </p:nvSpPr>
          <p:spPr bwMode="auto">
            <a:xfrm>
              <a:off x="1478" y="253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162"/>
            <p:cNvSpPr>
              <a:spLocks noChangeArrowheads="1"/>
            </p:cNvSpPr>
            <p:nvPr/>
          </p:nvSpPr>
          <p:spPr bwMode="auto">
            <a:xfrm>
              <a:off x="1321" y="2556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163"/>
            <p:cNvSpPr>
              <a:spLocks noChangeArrowheads="1"/>
            </p:cNvSpPr>
            <p:nvPr/>
          </p:nvSpPr>
          <p:spPr bwMode="auto">
            <a:xfrm>
              <a:off x="1353" y="270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164"/>
            <p:cNvSpPr>
              <a:spLocks noChangeArrowheads="1"/>
            </p:cNvSpPr>
            <p:nvPr/>
          </p:nvSpPr>
          <p:spPr bwMode="auto">
            <a:xfrm>
              <a:off x="1321" y="2664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165"/>
            <p:cNvSpPr>
              <a:spLocks noChangeArrowheads="1"/>
            </p:cNvSpPr>
            <p:nvPr/>
          </p:nvSpPr>
          <p:spPr bwMode="auto">
            <a:xfrm>
              <a:off x="1478" y="268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166"/>
            <p:cNvSpPr>
              <a:spLocks noChangeArrowheads="1"/>
            </p:cNvSpPr>
            <p:nvPr/>
          </p:nvSpPr>
          <p:spPr bwMode="auto">
            <a:xfrm>
              <a:off x="1508" y="2621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167"/>
            <p:cNvSpPr>
              <a:spLocks noChangeArrowheads="1"/>
            </p:cNvSpPr>
            <p:nvPr/>
          </p:nvSpPr>
          <p:spPr bwMode="auto">
            <a:xfrm>
              <a:off x="1415" y="2578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168"/>
            <p:cNvSpPr>
              <a:spLocks noChangeArrowheads="1"/>
            </p:cNvSpPr>
            <p:nvPr/>
          </p:nvSpPr>
          <p:spPr bwMode="auto">
            <a:xfrm>
              <a:off x="1258" y="2514"/>
              <a:ext cx="63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169"/>
            <p:cNvSpPr>
              <a:spLocks noChangeArrowheads="1"/>
            </p:cNvSpPr>
            <p:nvPr/>
          </p:nvSpPr>
          <p:spPr bwMode="auto">
            <a:xfrm>
              <a:off x="1415" y="244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170"/>
            <p:cNvSpPr>
              <a:spLocks noChangeArrowheads="1"/>
            </p:cNvSpPr>
            <p:nvPr/>
          </p:nvSpPr>
          <p:spPr bwMode="auto">
            <a:xfrm>
              <a:off x="1385" y="2492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171"/>
            <p:cNvSpPr>
              <a:spLocks noChangeArrowheads="1"/>
            </p:cNvSpPr>
            <p:nvPr/>
          </p:nvSpPr>
          <p:spPr bwMode="auto">
            <a:xfrm>
              <a:off x="1446" y="2492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172"/>
            <p:cNvSpPr>
              <a:spLocks noChangeArrowheads="1"/>
            </p:cNvSpPr>
            <p:nvPr/>
          </p:nvSpPr>
          <p:spPr bwMode="auto">
            <a:xfrm>
              <a:off x="1290" y="2578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173"/>
            <p:cNvSpPr>
              <a:spLocks noChangeArrowheads="1"/>
            </p:cNvSpPr>
            <p:nvPr/>
          </p:nvSpPr>
          <p:spPr bwMode="auto">
            <a:xfrm>
              <a:off x="1353" y="262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174"/>
            <p:cNvSpPr>
              <a:spLocks noChangeArrowheads="1"/>
            </p:cNvSpPr>
            <p:nvPr/>
          </p:nvSpPr>
          <p:spPr bwMode="auto">
            <a:xfrm>
              <a:off x="1415" y="2728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175"/>
            <p:cNvSpPr>
              <a:spLocks noChangeArrowheads="1"/>
            </p:cNvSpPr>
            <p:nvPr/>
          </p:nvSpPr>
          <p:spPr bwMode="auto">
            <a:xfrm>
              <a:off x="1478" y="2621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76"/>
            <p:cNvSpPr>
              <a:spLocks noChangeArrowheads="1"/>
            </p:cNvSpPr>
            <p:nvPr/>
          </p:nvSpPr>
          <p:spPr bwMode="auto">
            <a:xfrm>
              <a:off x="1446" y="2514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177"/>
            <p:cNvSpPr>
              <a:spLocks noChangeArrowheads="1"/>
            </p:cNvSpPr>
            <p:nvPr/>
          </p:nvSpPr>
          <p:spPr bwMode="auto">
            <a:xfrm>
              <a:off x="1290" y="266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178"/>
            <p:cNvSpPr>
              <a:spLocks noChangeArrowheads="1"/>
            </p:cNvSpPr>
            <p:nvPr/>
          </p:nvSpPr>
          <p:spPr bwMode="auto">
            <a:xfrm>
              <a:off x="1533" y="248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179"/>
            <p:cNvSpPr>
              <a:spLocks noChangeArrowheads="1"/>
            </p:cNvSpPr>
            <p:nvPr/>
          </p:nvSpPr>
          <p:spPr bwMode="auto">
            <a:xfrm>
              <a:off x="1438" y="2506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180"/>
            <p:cNvSpPr>
              <a:spLocks noChangeArrowheads="1"/>
            </p:cNvSpPr>
            <p:nvPr/>
          </p:nvSpPr>
          <p:spPr bwMode="auto">
            <a:xfrm>
              <a:off x="1438" y="242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181"/>
            <p:cNvSpPr>
              <a:spLocks noChangeArrowheads="1"/>
            </p:cNvSpPr>
            <p:nvPr/>
          </p:nvSpPr>
          <p:spPr bwMode="auto">
            <a:xfrm>
              <a:off x="1563" y="2420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182"/>
            <p:cNvSpPr>
              <a:spLocks noChangeArrowheads="1"/>
            </p:cNvSpPr>
            <p:nvPr/>
          </p:nvSpPr>
          <p:spPr bwMode="auto">
            <a:xfrm>
              <a:off x="1501" y="254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Oval 183"/>
            <p:cNvSpPr>
              <a:spLocks noChangeArrowheads="1"/>
            </p:cNvSpPr>
            <p:nvPr/>
          </p:nvSpPr>
          <p:spPr bwMode="auto">
            <a:xfrm>
              <a:off x="1376" y="254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184"/>
            <p:cNvSpPr>
              <a:spLocks noChangeArrowheads="1"/>
            </p:cNvSpPr>
            <p:nvPr/>
          </p:nvSpPr>
          <p:spPr bwMode="auto">
            <a:xfrm>
              <a:off x="1438" y="2592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185"/>
            <p:cNvSpPr>
              <a:spLocks noChangeArrowheads="1"/>
            </p:cNvSpPr>
            <p:nvPr/>
          </p:nvSpPr>
          <p:spPr bwMode="auto">
            <a:xfrm>
              <a:off x="1408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345" y="239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501" y="237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188"/>
            <p:cNvSpPr>
              <a:spLocks noChangeArrowheads="1"/>
            </p:cNvSpPr>
            <p:nvPr/>
          </p:nvSpPr>
          <p:spPr bwMode="auto">
            <a:xfrm>
              <a:off x="1376" y="246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189"/>
            <p:cNvSpPr>
              <a:spLocks noChangeArrowheads="1"/>
            </p:cNvSpPr>
            <p:nvPr/>
          </p:nvSpPr>
          <p:spPr bwMode="auto">
            <a:xfrm>
              <a:off x="1345" y="250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190"/>
            <p:cNvSpPr>
              <a:spLocks noChangeArrowheads="1"/>
            </p:cNvSpPr>
            <p:nvPr/>
          </p:nvSpPr>
          <p:spPr bwMode="auto">
            <a:xfrm>
              <a:off x="1376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191"/>
            <p:cNvSpPr>
              <a:spLocks noChangeArrowheads="1"/>
            </p:cNvSpPr>
            <p:nvPr/>
          </p:nvSpPr>
          <p:spPr bwMode="auto">
            <a:xfrm>
              <a:off x="1408" y="231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192"/>
            <p:cNvSpPr>
              <a:spLocks noChangeArrowheads="1"/>
            </p:cNvSpPr>
            <p:nvPr/>
          </p:nvSpPr>
          <p:spPr bwMode="auto">
            <a:xfrm>
              <a:off x="1438" y="2292"/>
              <a:ext cx="63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193"/>
            <p:cNvSpPr>
              <a:spLocks noChangeArrowheads="1"/>
            </p:cNvSpPr>
            <p:nvPr/>
          </p:nvSpPr>
          <p:spPr bwMode="auto">
            <a:xfrm>
              <a:off x="1313" y="2442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194"/>
            <p:cNvSpPr>
              <a:spLocks noChangeArrowheads="1"/>
            </p:cNvSpPr>
            <p:nvPr/>
          </p:nvSpPr>
          <p:spPr bwMode="auto">
            <a:xfrm>
              <a:off x="1470" y="2463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195"/>
            <p:cNvSpPr>
              <a:spLocks noChangeArrowheads="1"/>
            </p:cNvSpPr>
            <p:nvPr/>
          </p:nvSpPr>
          <p:spPr bwMode="auto">
            <a:xfrm>
              <a:off x="1563" y="237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196"/>
            <p:cNvSpPr>
              <a:spLocks noChangeArrowheads="1"/>
            </p:cNvSpPr>
            <p:nvPr/>
          </p:nvSpPr>
          <p:spPr bwMode="auto">
            <a:xfrm>
              <a:off x="1408" y="239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197"/>
            <p:cNvSpPr>
              <a:spLocks noChangeArrowheads="1"/>
            </p:cNvSpPr>
            <p:nvPr/>
          </p:nvSpPr>
          <p:spPr bwMode="auto">
            <a:xfrm>
              <a:off x="1438" y="254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198"/>
            <p:cNvSpPr>
              <a:spLocks noChangeArrowheads="1"/>
            </p:cNvSpPr>
            <p:nvPr/>
          </p:nvSpPr>
          <p:spPr bwMode="auto">
            <a:xfrm>
              <a:off x="1408" y="250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199"/>
            <p:cNvSpPr>
              <a:spLocks noChangeArrowheads="1"/>
            </p:cNvSpPr>
            <p:nvPr/>
          </p:nvSpPr>
          <p:spPr bwMode="auto">
            <a:xfrm>
              <a:off x="1563" y="2528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Oval 200"/>
            <p:cNvSpPr>
              <a:spLocks noChangeArrowheads="1"/>
            </p:cNvSpPr>
            <p:nvPr/>
          </p:nvSpPr>
          <p:spPr bwMode="auto">
            <a:xfrm>
              <a:off x="1595" y="246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201"/>
            <p:cNvSpPr>
              <a:spLocks noChangeArrowheads="1"/>
            </p:cNvSpPr>
            <p:nvPr/>
          </p:nvSpPr>
          <p:spPr bwMode="auto">
            <a:xfrm>
              <a:off x="1501" y="2420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202"/>
            <p:cNvSpPr>
              <a:spLocks noChangeArrowheads="1"/>
            </p:cNvSpPr>
            <p:nvPr/>
          </p:nvSpPr>
          <p:spPr bwMode="auto">
            <a:xfrm>
              <a:off x="1345" y="235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203"/>
            <p:cNvSpPr>
              <a:spLocks noChangeArrowheads="1"/>
            </p:cNvSpPr>
            <p:nvPr/>
          </p:nvSpPr>
          <p:spPr bwMode="auto">
            <a:xfrm>
              <a:off x="1501" y="2292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204"/>
            <p:cNvSpPr>
              <a:spLocks noChangeArrowheads="1"/>
            </p:cNvSpPr>
            <p:nvPr/>
          </p:nvSpPr>
          <p:spPr bwMode="auto">
            <a:xfrm>
              <a:off x="1470" y="233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205"/>
            <p:cNvSpPr>
              <a:spLocks noChangeArrowheads="1"/>
            </p:cNvSpPr>
            <p:nvPr/>
          </p:nvSpPr>
          <p:spPr bwMode="auto">
            <a:xfrm>
              <a:off x="1533" y="233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Oval 206"/>
            <p:cNvSpPr>
              <a:spLocks noChangeArrowheads="1"/>
            </p:cNvSpPr>
            <p:nvPr/>
          </p:nvSpPr>
          <p:spPr bwMode="auto">
            <a:xfrm>
              <a:off x="1376" y="242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Oval 207"/>
            <p:cNvSpPr>
              <a:spLocks noChangeArrowheads="1"/>
            </p:cNvSpPr>
            <p:nvPr/>
          </p:nvSpPr>
          <p:spPr bwMode="auto">
            <a:xfrm>
              <a:off x="1438" y="246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Oval 208"/>
            <p:cNvSpPr>
              <a:spLocks noChangeArrowheads="1"/>
            </p:cNvSpPr>
            <p:nvPr/>
          </p:nvSpPr>
          <p:spPr bwMode="auto">
            <a:xfrm>
              <a:off x="1501" y="257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Oval 209"/>
            <p:cNvSpPr>
              <a:spLocks noChangeArrowheads="1"/>
            </p:cNvSpPr>
            <p:nvPr/>
          </p:nvSpPr>
          <p:spPr bwMode="auto">
            <a:xfrm>
              <a:off x="1563" y="2463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210"/>
            <p:cNvSpPr>
              <a:spLocks noChangeArrowheads="1"/>
            </p:cNvSpPr>
            <p:nvPr/>
          </p:nvSpPr>
          <p:spPr bwMode="auto">
            <a:xfrm>
              <a:off x="1533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Oval 211"/>
            <p:cNvSpPr>
              <a:spLocks noChangeArrowheads="1"/>
            </p:cNvSpPr>
            <p:nvPr/>
          </p:nvSpPr>
          <p:spPr bwMode="auto">
            <a:xfrm>
              <a:off x="1376" y="250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Oval 212"/>
            <p:cNvSpPr>
              <a:spLocks noChangeArrowheads="1"/>
            </p:cNvSpPr>
            <p:nvPr/>
          </p:nvSpPr>
          <p:spPr bwMode="auto">
            <a:xfrm>
              <a:off x="1316" y="2748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Oval 213"/>
            <p:cNvSpPr>
              <a:spLocks noChangeArrowheads="1"/>
            </p:cNvSpPr>
            <p:nvPr/>
          </p:nvSpPr>
          <p:spPr bwMode="auto">
            <a:xfrm>
              <a:off x="1223" y="276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Oval 214"/>
            <p:cNvSpPr>
              <a:spLocks noChangeArrowheads="1"/>
            </p:cNvSpPr>
            <p:nvPr/>
          </p:nvSpPr>
          <p:spPr bwMode="auto">
            <a:xfrm>
              <a:off x="1223" y="268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Oval 215"/>
            <p:cNvSpPr>
              <a:spLocks noChangeArrowheads="1"/>
            </p:cNvSpPr>
            <p:nvPr/>
          </p:nvSpPr>
          <p:spPr bwMode="auto">
            <a:xfrm>
              <a:off x="1348" y="268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216"/>
            <p:cNvSpPr>
              <a:spLocks noChangeArrowheads="1"/>
            </p:cNvSpPr>
            <p:nvPr/>
          </p:nvSpPr>
          <p:spPr bwMode="auto">
            <a:xfrm>
              <a:off x="1285" y="281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217"/>
            <p:cNvSpPr>
              <a:spLocks noChangeArrowheads="1"/>
            </p:cNvSpPr>
            <p:nvPr/>
          </p:nvSpPr>
          <p:spPr bwMode="auto">
            <a:xfrm>
              <a:off x="1160" y="2812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Oval 218"/>
            <p:cNvSpPr>
              <a:spLocks noChangeArrowheads="1"/>
            </p:cNvSpPr>
            <p:nvPr/>
          </p:nvSpPr>
          <p:spPr bwMode="auto">
            <a:xfrm>
              <a:off x="1192" y="261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219"/>
            <p:cNvSpPr>
              <a:spLocks noChangeArrowheads="1"/>
            </p:cNvSpPr>
            <p:nvPr/>
          </p:nvSpPr>
          <p:spPr bwMode="auto">
            <a:xfrm>
              <a:off x="1128" y="2662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220"/>
            <p:cNvSpPr>
              <a:spLocks noChangeArrowheads="1"/>
            </p:cNvSpPr>
            <p:nvPr/>
          </p:nvSpPr>
          <p:spPr bwMode="auto">
            <a:xfrm>
              <a:off x="1285" y="2641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Oval 221"/>
            <p:cNvSpPr>
              <a:spLocks noChangeArrowheads="1"/>
            </p:cNvSpPr>
            <p:nvPr/>
          </p:nvSpPr>
          <p:spPr bwMode="auto">
            <a:xfrm>
              <a:off x="1160" y="272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Oval 222"/>
            <p:cNvSpPr>
              <a:spLocks noChangeArrowheads="1"/>
            </p:cNvSpPr>
            <p:nvPr/>
          </p:nvSpPr>
          <p:spPr bwMode="auto">
            <a:xfrm>
              <a:off x="1128" y="276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223"/>
            <p:cNvSpPr>
              <a:spLocks noChangeArrowheads="1"/>
            </p:cNvSpPr>
            <p:nvPr/>
          </p:nvSpPr>
          <p:spPr bwMode="auto">
            <a:xfrm>
              <a:off x="1160" y="261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224"/>
            <p:cNvSpPr>
              <a:spLocks noChangeArrowheads="1"/>
            </p:cNvSpPr>
            <p:nvPr/>
          </p:nvSpPr>
          <p:spPr bwMode="auto">
            <a:xfrm>
              <a:off x="1192" y="257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225"/>
            <p:cNvSpPr>
              <a:spLocks noChangeArrowheads="1"/>
            </p:cNvSpPr>
            <p:nvPr/>
          </p:nvSpPr>
          <p:spPr bwMode="auto">
            <a:xfrm>
              <a:off x="1223" y="255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226"/>
            <p:cNvSpPr>
              <a:spLocks noChangeArrowheads="1"/>
            </p:cNvSpPr>
            <p:nvPr/>
          </p:nvSpPr>
          <p:spPr bwMode="auto">
            <a:xfrm>
              <a:off x="1098" y="2705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227"/>
            <p:cNvSpPr>
              <a:spLocks noChangeArrowheads="1"/>
            </p:cNvSpPr>
            <p:nvPr/>
          </p:nvSpPr>
          <p:spPr bwMode="auto">
            <a:xfrm>
              <a:off x="1255" y="2727"/>
              <a:ext cx="61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228"/>
            <p:cNvSpPr>
              <a:spLocks noChangeArrowheads="1"/>
            </p:cNvSpPr>
            <p:nvPr/>
          </p:nvSpPr>
          <p:spPr bwMode="auto">
            <a:xfrm>
              <a:off x="1348" y="264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229"/>
            <p:cNvSpPr>
              <a:spLocks noChangeArrowheads="1"/>
            </p:cNvSpPr>
            <p:nvPr/>
          </p:nvSpPr>
          <p:spPr bwMode="auto">
            <a:xfrm>
              <a:off x="1192" y="266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Oval 230"/>
            <p:cNvSpPr>
              <a:spLocks noChangeArrowheads="1"/>
            </p:cNvSpPr>
            <p:nvPr/>
          </p:nvSpPr>
          <p:spPr bwMode="auto">
            <a:xfrm>
              <a:off x="1223" y="2812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231"/>
            <p:cNvSpPr>
              <a:spLocks noChangeArrowheads="1"/>
            </p:cNvSpPr>
            <p:nvPr/>
          </p:nvSpPr>
          <p:spPr bwMode="auto">
            <a:xfrm>
              <a:off x="1192" y="276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Oval 232"/>
            <p:cNvSpPr>
              <a:spLocks noChangeArrowheads="1"/>
            </p:cNvSpPr>
            <p:nvPr/>
          </p:nvSpPr>
          <p:spPr bwMode="auto">
            <a:xfrm>
              <a:off x="1348" y="279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Oval 233"/>
            <p:cNvSpPr>
              <a:spLocks noChangeArrowheads="1"/>
            </p:cNvSpPr>
            <p:nvPr/>
          </p:nvSpPr>
          <p:spPr bwMode="auto">
            <a:xfrm>
              <a:off x="1380" y="272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Oval 234"/>
            <p:cNvSpPr>
              <a:spLocks noChangeArrowheads="1"/>
            </p:cNvSpPr>
            <p:nvPr/>
          </p:nvSpPr>
          <p:spPr bwMode="auto">
            <a:xfrm>
              <a:off x="1285" y="268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Oval 235"/>
            <p:cNvSpPr>
              <a:spLocks noChangeArrowheads="1"/>
            </p:cNvSpPr>
            <p:nvPr/>
          </p:nvSpPr>
          <p:spPr bwMode="auto">
            <a:xfrm>
              <a:off x="1128" y="2619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236"/>
            <p:cNvSpPr>
              <a:spLocks noChangeArrowheads="1"/>
            </p:cNvSpPr>
            <p:nvPr/>
          </p:nvSpPr>
          <p:spPr bwMode="auto">
            <a:xfrm>
              <a:off x="1285" y="255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237"/>
            <p:cNvSpPr>
              <a:spLocks noChangeArrowheads="1"/>
            </p:cNvSpPr>
            <p:nvPr/>
          </p:nvSpPr>
          <p:spPr bwMode="auto">
            <a:xfrm>
              <a:off x="1255" y="2598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238"/>
            <p:cNvSpPr>
              <a:spLocks noChangeArrowheads="1"/>
            </p:cNvSpPr>
            <p:nvPr/>
          </p:nvSpPr>
          <p:spPr bwMode="auto">
            <a:xfrm>
              <a:off x="1316" y="2598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Oval 239"/>
            <p:cNvSpPr>
              <a:spLocks noChangeArrowheads="1"/>
            </p:cNvSpPr>
            <p:nvPr/>
          </p:nvSpPr>
          <p:spPr bwMode="auto">
            <a:xfrm>
              <a:off x="1160" y="268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240"/>
            <p:cNvSpPr>
              <a:spLocks noChangeArrowheads="1"/>
            </p:cNvSpPr>
            <p:nvPr/>
          </p:nvSpPr>
          <p:spPr bwMode="auto">
            <a:xfrm>
              <a:off x="1223" y="2727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Oval 241"/>
            <p:cNvSpPr>
              <a:spLocks noChangeArrowheads="1"/>
            </p:cNvSpPr>
            <p:nvPr/>
          </p:nvSpPr>
          <p:spPr bwMode="auto">
            <a:xfrm>
              <a:off x="1285" y="283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Oval 242"/>
            <p:cNvSpPr>
              <a:spLocks noChangeArrowheads="1"/>
            </p:cNvSpPr>
            <p:nvPr/>
          </p:nvSpPr>
          <p:spPr bwMode="auto">
            <a:xfrm>
              <a:off x="1348" y="2727"/>
              <a:ext cx="63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243"/>
            <p:cNvSpPr>
              <a:spLocks noChangeArrowheads="1"/>
            </p:cNvSpPr>
            <p:nvPr/>
          </p:nvSpPr>
          <p:spPr bwMode="auto">
            <a:xfrm>
              <a:off x="1316" y="261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Oval 244"/>
            <p:cNvSpPr>
              <a:spLocks noChangeArrowheads="1"/>
            </p:cNvSpPr>
            <p:nvPr/>
          </p:nvSpPr>
          <p:spPr bwMode="auto">
            <a:xfrm>
              <a:off x="1160" y="276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245"/>
            <p:cNvSpPr>
              <a:spLocks noChangeArrowheads="1"/>
            </p:cNvSpPr>
            <p:nvPr/>
          </p:nvSpPr>
          <p:spPr bwMode="auto">
            <a:xfrm>
              <a:off x="1403" y="23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Oval 246"/>
            <p:cNvSpPr>
              <a:spLocks noChangeArrowheads="1"/>
            </p:cNvSpPr>
            <p:nvPr/>
          </p:nvSpPr>
          <p:spPr bwMode="auto">
            <a:xfrm>
              <a:off x="1310" y="2400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247"/>
            <p:cNvSpPr>
              <a:spLocks noChangeArrowheads="1"/>
            </p:cNvSpPr>
            <p:nvPr/>
          </p:nvSpPr>
          <p:spPr bwMode="auto">
            <a:xfrm>
              <a:off x="1310" y="2314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Oval 248"/>
            <p:cNvSpPr>
              <a:spLocks noChangeArrowheads="1"/>
            </p:cNvSpPr>
            <p:nvPr/>
          </p:nvSpPr>
          <p:spPr bwMode="auto">
            <a:xfrm>
              <a:off x="1435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Oval 249"/>
            <p:cNvSpPr>
              <a:spLocks noChangeArrowheads="1"/>
            </p:cNvSpPr>
            <p:nvPr/>
          </p:nvSpPr>
          <p:spPr bwMode="auto">
            <a:xfrm>
              <a:off x="1371" y="244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Oval 250"/>
            <p:cNvSpPr>
              <a:spLocks noChangeArrowheads="1"/>
            </p:cNvSpPr>
            <p:nvPr/>
          </p:nvSpPr>
          <p:spPr bwMode="auto">
            <a:xfrm>
              <a:off x="1246" y="2443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Oval 251"/>
            <p:cNvSpPr>
              <a:spLocks noChangeArrowheads="1"/>
            </p:cNvSpPr>
            <p:nvPr/>
          </p:nvSpPr>
          <p:spPr bwMode="auto">
            <a:xfrm>
              <a:off x="1310" y="2486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Oval 252"/>
            <p:cNvSpPr>
              <a:spLocks noChangeArrowheads="1"/>
            </p:cNvSpPr>
            <p:nvPr/>
          </p:nvSpPr>
          <p:spPr bwMode="auto">
            <a:xfrm>
              <a:off x="1278" y="2250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Oval 253"/>
            <p:cNvSpPr>
              <a:spLocks noChangeArrowheads="1"/>
            </p:cNvSpPr>
            <p:nvPr/>
          </p:nvSpPr>
          <p:spPr bwMode="auto">
            <a:xfrm>
              <a:off x="1215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Oval 254"/>
            <p:cNvSpPr>
              <a:spLocks noChangeArrowheads="1"/>
            </p:cNvSpPr>
            <p:nvPr/>
          </p:nvSpPr>
          <p:spPr bwMode="auto">
            <a:xfrm>
              <a:off x="1371" y="2272"/>
              <a:ext cx="64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Oval 255"/>
            <p:cNvSpPr>
              <a:spLocks noChangeArrowheads="1"/>
            </p:cNvSpPr>
            <p:nvPr/>
          </p:nvSpPr>
          <p:spPr bwMode="auto">
            <a:xfrm>
              <a:off x="1246" y="235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Oval 256"/>
            <p:cNvSpPr>
              <a:spLocks noChangeArrowheads="1"/>
            </p:cNvSpPr>
            <p:nvPr/>
          </p:nvSpPr>
          <p:spPr bwMode="auto">
            <a:xfrm>
              <a:off x="1215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Oval 257"/>
            <p:cNvSpPr>
              <a:spLocks noChangeArrowheads="1"/>
            </p:cNvSpPr>
            <p:nvPr/>
          </p:nvSpPr>
          <p:spPr bwMode="auto">
            <a:xfrm>
              <a:off x="1246" y="2250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Oval 258"/>
            <p:cNvSpPr>
              <a:spLocks noChangeArrowheads="1"/>
            </p:cNvSpPr>
            <p:nvPr/>
          </p:nvSpPr>
          <p:spPr bwMode="auto">
            <a:xfrm>
              <a:off x="1278" y="220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Oval 259"/>
            <p:cNvSpPr>
              <a:spLocks noChangeArrowheads="1"/>
            </p:cNvSpPr>
            <p:nvPr/>
          </p:nvSpPr>
          <p:spPr bwMode="auto">
            <a:xfrm>
              <a:off x="1310" y="2186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Oval 260"/>
            <p:cNvSpPr>
              <a:spLocks noChangeArrowheads="1"/>
            </p:cNvSpPr>
            <p:nvPr/>
          </p:nvSpPr>
          <p:spPr bwMode="auto">
            <a:xfrm>
              <a:off x="1183" y="2336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Oval 261"/>
            <p:cNvSpPr>
              <a:spLocks noChangeArrowheads="1"/>
            </p:cNvSpPr>
            <p:nvPr/>
          </p:nvSpPr>
          <p:spPr bwMode="auto">
            <a:xfrm>
              <a:off x="1340" y="2357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Oval 262"/>
            <p:cNvSpPr>
              <a:spLocks noChangeArrowheads="1"/>
            </p:cNvSpPr>
            <p:nvPr/>
          </p:nvSpPr>
          <p:spPr bwMode="auto">
            <a:xfrm>
              <a:off x="1435" y="2272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Oval 263"/>
            <p:cNvSpPr>
              <a:spLocks noChangeArrowheads="1"/>
            </p:cNvSpPr>
            <p:nvPr/>
          </p:nvSpPr>
          <p:spPr bwMode="auto">
            <a:xfrm>
              <a:off x="1278" y="229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Oval 264"/>
            <p:cNvSpPr>
              <a:spLocks noChangeArrowheads="1"/>
            </p:cNvSpPr>
            <p:nvPr/>
          </p:nvSpPr>
          <p:spPr bwMode="auto">
            <a:xfrm>
              <a:off x="1310" y="2443"/>
              <a:ext cx="61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Oval 265"/>
            <p:cNvSpPr>
              <a:spLocks noChangeArrowheads="1"/>
            </p:cNvSpPr>
            <p:nvPr/>
          </p:nvSpPr>
          <p:spPr bwMode="auto">
            <a:xfrm>
              <a:off x="1278" y="2400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Oval 266"/>
            <p:cNvSpPr>
              <a:spLocks noChangeArrowheads="1"/>
            </p:cNvSpPr>
            <p:nvPr/>
          </p:nvSpPr>
          <p:spPr bwMode="auto">
            <a:xfrm>
              <a:off x="1435" y="242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Oval 267"/>
            <p:cNvSpPr>
              <a:spLocks noChangeArrowheads="1"/>
            </p:cNvSpPr>
            <p:nvPr/>
          </p:nvSpPr>
          <p:spPr bwMode="auto">
            <a:xfrm>
              <a:off x="1466" y="235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Oval 268"/>
            <p:cNvSpPr>
              <a:spLocks noChangeArrowheads="1"/>
            </p:cNvSpPr>
            <p:nvPr/>
          </p:nvSpPr>
          <p:spPr bwMode="auto">
            <a:xfrm>
              <a:off x="1371" y="2314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Oval 269"/>
            <p:cNvSpPr>
              <a:spLocks noChangeArrowheads="1"/>
            </p:cNvSpPr>
            <p:nvPr/>
          </p:nvSpPr>
          <p:spPr bwMode="auto">
            <a:xfrm>
              <a:off x="1215" y="225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Oval 270"/>
            <p:cNvSpPr>
              <a:spLocks noChangeArrowheads="1"/>
            </p:cNvSpPr>
            <p:nvPr/>
          </p:nvSpPr>
          <p:spPr bwMode="auto">
            <a:xfrm>
              <a:off x="1371" y="2186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271"/>
            <p:cNvSpPr>
              <a:spLocks noChangeArrowheads="1"/>
            </p:cNvSpPr>
            <p:nvPr/>
          </p:nvSpPr>
          <p:spPr bwMode="auto">
            <a:xfrm>
              <a:off x="1340" y="222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Oval 272"/>
            <p:cNvSpPr>
              <a:spLocks noChangeArrowheads="1"/>
            </p:cNvSpPr>
            <p:nvPr/>
          </p:nvSpPr>
          <p:spPr bwMode="auto">
            <a:xfrm>
              <a:off x="1403" y="2229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Oval 273"/>
            <p:cNvSpPr>
              <a:spLocks noChangeArrowheads="1"/>
            </p:cNvSpPr>
            <p:nvPr/>
          </p:nvSpPr>
          <p:spPr bwMode="auto">
            <a:xfrm>
              <a:off x="1246" y="2314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Oval 274"/>
            <p:cNvSpPr>
              <a:spLocks noChangeArrowheads="1"/>
            </p:cNvSpPr>
            <p:nvPr/>
          </p:nvSpPr>
          <p:spPr bwMode="auto">
            <a:xfrm>
              <a:off x="1310" y="2357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Oval 275"/>
            <p:cNvSpPr>
              <a:spLocks noChangeArrowheads="1"/>
            </p:cNvSpPr>
            <p:nvPr/>
          </p:nvSpPr>
          <p:spPr bwMode="auto">
            <a:xfrm>
              <a:off x="1371" y="2465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Oval 276"/>
            <p:cNvSpPr>
              <a:spLocks noChangeArrowheads="1"/>
            </p:cNvSpPr>
            <p:nvPr/>
          </p:nvSpPr>
          <p:spPr bwMode="auto">
            <a:xfrm>
              <a:off x="1435" y="2357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Oval 277"/>
            <p:cNvSpPr>
              <a:spLocks noChangeArrowheads="1"/>
            </p:cNvSpPr>
            <p:nvPr/>
          </p:nvSpPr>
          <p:spPr bwMode="auto">
            <a:xfrm>
              <a:off x="1403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Oval 278"/>
            <p:cNvSpPr>
              <a:spLocks noChangeArrowheads="1"/>
            </p:cNvSpPr>
            <p:nvPr/>
          </p:nvSpPr>
          <p:spPr bwMode="auto">
            <a:xfrm>
              <a:off x="1246" y="2400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Oval 279"/>
            <p:cNvSpPr>
              <a:spLocks noChangeArrowheads="1"/>
            </p:cNvSpPr>
            <p:nvPr/>
          </p:nvSpPr>
          <p:spPr bwMode="auto">
            <a:xfrm>
              <a:off x="1056" y="245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Oval 280"/>
            <p:cNvSpPr>
              <a:spLocks noChangeArrowheads="1"/>
            </p:cNvSpPr>
            <p:nvPr/>
          </p:nvSpPr>
          <p:spPr bwMode="auto">
            <a:xfrm>
              <a:off x="1073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Oval 281"/>
            <p:cNvSpPr>
              <a:spLocks noChangeArrowheads="1"/>
            </p:cNvSpPr>
            <p:nvPr/>
          </p:nvSpPr>
          <p:spPr bwMode="auto">
            <a:xfrm>
              <a:off x="1198" y="267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Oval 282"/>
            <p:cNvSpPr>
              <a:spLocks noChangeArrowheads="1"/>
            </p:cNvSpPr>
            <p:nvPr/>
          </p:nvSpPr>
          <p:spPr bwMode="auto">
            <a:xfrm>
              <a:off x="1135" y="2631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Oval 283"/>
            <p:cNvSpPr>
              <a:spLocks noChangeArrowheads="1"/>
            </p:cNvSpPr>
            <p:nvPr/>
          </p:nvSpPr>
          <p:spPr bwMode="auto">
            <a:xfrm>
              <a:off x="1073" y="25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Oval 284"/>
            <p:cNvSpPr>
              <a:spLocks noChangeArrowheads="1"/>
            </p:cNvSpPr>
            <p:nvPr/>
          </p:nvSpPr>
          <p:spPr bwMode="auto">
            <a:xfrm>
              <a:off x="1105" y="2717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Oval 285"/>
            <p:cNvSpPr>
              <a:spLocks noChangeArrowheads="1"/>
            </p:cNvSpPr>
            <p:nvPr/>
          </p:nvSpPr>
          <p:spPr bwMode="auto">
            <a:xfrm>
              <a:off x="1198" y="263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Oval 286"/>
            <p:cNvSpPr>
              <a:spLocks noChangeArrowheads="1"/>
            </p:cNvSpPr>
            <p:nvPr/>
          </p:nvSpPr>
          <p:spPr bwMode="auto">
            <a:xfrm>
              <a:off x="1228" y="271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Oval 287"/>
            <p:cNvSpPr>
              <a:spLocks noChangeArrowheads="1"/>
            </p:cNvSpPr>
            <p:nvPr/>
          </p:nvSpPr>
          <p:spPr bwMode="auto">
            <a:xfrm>
              <a:off x="1135" y="267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Oval 288"/>
            <p:cNvSpPr>
              <a:spLocks noChangeArrowheads="1"/>
            </p:cNvSpPr>
            <p:nvPr/>
          </p:nvSpPr>
          <p:spPr bwMode="auto">
            <a:xfrm>
              <a:off x="1135" y="254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Oval 289"/>
            <p:cNvSpPr>
              <a:spLocks noChangeArrowheads="1"/>
            </p:cNvSpPr>
            <p:nvPr/>
          </p:nvSpPr>
          <p:spPr bwMode="auto">
            <a:xfrm>
              <a:off x="1105" y="2588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Oval 290"/>
            <p:cNvSpPr>
              <a:spLocks noChangeArrowheads="1"/>
            </p:cNvSpPr>
            <p:nvPr/>
          </p:nvSpPr>
          <p:spPr bwMode="auto">
            <a:xfrm>
              <a:off x="1166" y="2588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Oval 291"/>
            <p:cNvSpPr>
              <a:spLocks noChangeArrowheads="1"/>
            </p:cNvSpPr>
            <p:nvPr/>
          </p:nvSpPr>
          <p:spPr bwMode="auto">
            <a:xfrm>
              <a:off x="1073" y="271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Oval 292"/>
            <p:cNvSpPr>
              <a:spLocks noChangeArrowheads="1"/>
            </p:cNvSpPr>
            <p:nvPr/>
          </p:nvSpPr>
          <p:spPr bwMode="auto">
            <a:xfrm>
              <a:off x="1198" y="271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293"/>
            <p:cNvSpPr>
              <a:spLocks noChangeArrowheads="1"/>
            </p:cNvSpPr>
            <p:nvPr/>
          </p:nvSpPr>
          <p:spPr bwMode="auto">
            <a:xfrm>
              <a:off x="1166" y="2610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Oval 294"/>
            <p:cNvSpPr>
              <a:spLocks noChangeArrowheads="1"/>
            </p:cNvSpPr>
            <p:nvPr/>
          </p:nvSpPr>
          <p:spPr bwMode="auto">
            <a:xfrm>
              <a:off x="1253" y="258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Oval 295"/>
            <p:cNvSpPr>
              <a:spLocks noChangeArrowheads="1"/>
            </p:cNvSpPr>
            <p:nvPr/>
          </p:nvSpPr>
          <p:spPr bwMode="auto">
            <a:xfrm>
              <a:off x="1158" y="2602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Oval 296"/>
            <p:cNvSpPr>
              <a:spLocks noChangeArrowheads="1"/>
            </p:cNvSpPr>
            <p:nvPr/>
          </p:nvSpPr>
          <p:spPr bwMode="auto">
            <a:xfrm>
              <a:off x="1158" y="251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Oval 297"/>
            <p:cNvSpPr>
              <a:spLocks noChangeArrowheads="1"/>
            </p:cNvSpPr>
            <p:nvPr/>
          </p:nvSpPr>
          <p:spPr bwMode="auto">
            <a:xfrm>
              <a:off x="1283" y="2516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Oval 298"/>
            <p:cNvSpPr>
              <a:spLocks noChangeArrowheads="1"/>
            </p:cNvSpPr>
            <p:nvPr/>
          </p:nvSpPr>
          <p:spPr bwMode="auto">
            <a:xfrm>
              <a:off x="1221" y="264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Oval 299"/>
            <p:cNvSpPr>
              <a:spLocks noChangeArrowheads="1"/>
            </p:cNvSpPr>
            <p:nvPr/>
          </p:nvSpPr>
          <p:spPr bwMode="auto">
            <a:xfrm>
              <a:off x="1096" y="26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Oval 300"/>
            <p:cNvSpPr>
              <a:spLocks noChangeArrowheads="1"/>
            </p:cNvSpPr>
            <p:nvPr/>
          </p:nvSpPr>
          <p:spPr bwMode="auto">
            <a:xfrm>
              <a:off x="1158" y="2688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Oval 301"/>
            <p:cNvSpPr>
              <a:spLocks noChangeArrowheads="1"/>
            </p:cNvSpPr>
            <p:nvPr/>
          </p:nvSpPr>
          <p:spPr bwMode="auto">
            <a:xfrm>
              <a:off x="1128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Oval 302"/>
            <p:cNvSpPr>
              <a:spLocks noChangeArrowheads="1"/>
            </p:cNvSpPr>
            <p:nvPr/>
          </p:nvSpPr>
          <p:spPr bwMode="auto">
            <a:xfrm>
              <a:off x="1065" y="249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Oval 303"/>
            <p:cNvSpPr>
              <a:spLocks noChangeArrowheads="1"/>
            </p:cNvSpPr>
            <p:nvPr/>
          </p:nvSpPr>
          <p:spPr bwMode="auto">
            <a:xfrm>
              <a:off x="1221" y="2473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Oval 304"/>
            <p:cNvSpPr>
              <a:spLocks noChangeArrowheads="1"/>
            </p:cNvSpPr>
            <p:nvPr/>
          </p:nvSpPr>
          <p:spPr bwMode="auto">
            <a:xfrm>
              <a:off x="1096" y="255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Oval 305"/>
            <p:cNvSpPr>
              <a:spLocks noChangeArrowheads="1"/>
            </p:cNvSpPr>
            <p:nvPr/>
          </p:nvSpPr>
          <p:spPr bwMode="auto">
            <a:xfrm>
              <a:off x="1065" y="260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Oval 306"/>
            <p:cNvSpPr>
              <a:spLocks noChangeArrowheads="1"/>
            </p:cNvSpPr>
            <p:nvPr/>
          </p:nvSpPr>
          <p:spPr bwMode="auto">
            <a:xfrm>
              <a:off x="1096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Oval 307"/>
            <p:cNvSpPr>
              <a:spLocks noChangeArrowheads="1"/>
            </p:cNvSpPr>
            <p:nvPr/>
          </p:nvSpPr>
          <p:spPr bwMode="auto">
            <a:xfrm>
              <a:off x="1128" y="240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Oval 308"/>
            <p:cNvSpPr>
              <a:spLocks noChangeArrowheads="1"/>
            </p:cNvSpPr>
            <p:nvPr/>
          </p:nvSpPr>
          <p:spPr bwMode="auto">
            <a:xfrm>
              <a:off x="1158" y="2388"/>
              <a:ext cx="63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Oval 309"/>
            <p:cNvSpPr>
              <a:spLocks noChangeArrowheads="1"/>
            </p:cNvSpPr>
            <p:nvPr/>
          </p:nvSpPr>
          <p:spPr bwMode="auto">
            <a:xfrm>
              <a:off x="1190" y="255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Oval 310"/>
            <p:cNvSpPr>
              <a:spLocks noChangeArrowheads="1"/>
            </p:cNvSpPr>
            <p:nvPr/>
          </p:nvSpPr>
          <p:spPr bwMode="auto">
            <a:xfrm>
              <a:off x="1283" y="247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Oval 311"/>
            <p:cNvSpPr>
              <a:spLocks noChangeArrowheads="1"/>
            </p:cNvSpPr>
            <p:nvPr/>
          </p:nvSpPr>
          <p:spPr bwMode="auto">
            <a:xfrm>
              <a:off x="1128" y="249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Oval 312"/>
            <p:cNvSpPr>
              <a:spLocks noChangeArrowheads="1"/>
            </p:cNvSpPr>
            <p:nvPr/>
          </p:nvSpPr>
          <p:spPr bwMode="auto">
            <a:xfrm>
              <a:off x="1158" y="264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Oval 313"/>
            <p:cNvSpPr>
              <a:spLocks noChangeArrowheads="1"/>
            </p:cNvSpPr>
            <p:nvPr/>
          </p:nvSpPr>
          <p:spPr bwMode="auto">
            <a:xfrm>
              <a:off x="1128" y="260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Oval 314"/>
            <p:cNvSpPr>
              <a:spLocks noChangeArrowheads="1"/>
            </p:cNvSpPr>
            <p:nvPr/>
          </p:nvSpPr>
          <p:spPr bwMode="auto">
            <a:xfrm>
              <a:off x="1283" y="2624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Oval 315"/>
            <p:cNvSpPr>
              <a:spLocks noChangeArrowheads="1"/>
            </p:cNvSpPr>
            <p:nvPr/>
          </p:nvSpPr>
          <p:spPr bwMode="auto">
            <a:xfrm>
              <a:off x="1315" y="255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Oval 316"/>
            <p:cNvSpPr>
              <a:spLocks noChangeArrowheads="1"/>
            </p:cNvSpPr>
            <p:nvPr/>
          </p:nvSpPr>
          <p:spPr bwMode="auto">
            <a:xfrm>
              <a:off x="1221" y="251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Oval 317"/>
            <p:cNvSpPr>
              <a:spLocks noChangeArrowheads="1"/>
            </p:cNvSpPr>
            <p:nvPr/>
          </p:nvSpPr>
          <p:spPr bwMode="auto">
            <a:xfrm>
              <a:off x="1065" y="2452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Oval 318"/>
            <p:cNvSpPr>
              <a:spLocks noChangeArrowheads="1"/>
            </p:cNvSpPr>
            <p:nvPr/>
          </p:nvSpPr>
          <p:spPr bwMode="auto">
            <a:xfrm>
              <a:off x="1221" y="2388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319"/>
            <p:cNvSpPr>
              <a:spLocks noChangeArrowheads="1"/>
            </p:cNvSpPr>
            <p:nvPr/>
          </p:nvSpPr>
          <p:spPr bwMode="auto">
            <a:xfrm>
              <a:off x="1190" y="243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Oval 320"/>
            <p:cNvSpPr>
              <a:spLocks noChangeArrowheads="1"/>
            </p:cNvSpPr>
            <p:nvPr/>
          </p:nvSpPr>
          <p:spPr bwMode="auto">
            <a:xfrm>
              <a:off x="1253" y="243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Oval 321"/>
            <p:cNvSpPr>
              <a:spLocks noChangeArrowheads="1"/>
            </p:cNvSpPr>
            <p:nvPr/>
          </p:nvSpPr>
          <p:spPr bwMode="auto">
            <a:xfrm>
              <a:off x="1096" y="2516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Oval 322"/>
            <p:cNvSpPr>
              <a:spLocks noChangeArrowheads="1"/>
            </p:cNvSpPr>
            <p:nvPr/>
          </p:nvSpPr>
          <p:spPr bwMode="auto">
            <a:xfrm>
              <a:off x="1158" y="255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Oval 323"/>
            <p:cNvSpPr>
              <a:spLocks noChangeArrowheads="1"/>
            </p:cNvSpPr>
            <p:nvPr/>
          </p:nvSpPr>
          <p:spPr bwMode="auto">
            <a:xfrm>
              <a:off x="1221" y="2666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Oval 324"/>
            <p:cNvSpPr>
              <a:spLocks noChangeArrowheads="1"/>
            </p:cNvSpPr>
            <p:nvPr/>
          </p:nvSpPr>
          <p:spPr bwMode="auto">
            <a:xfrm>
              <a:off x="989" y="2559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Oval 325"/>
            <p:cNvSpPr>
              <a:spLocks noChangeArrowheads="1"/>
            </p:cNvSpPr>
            <p:nvPr/>
          </p:nvSpPr>
          <p:spPr bwMode="auto">
            <a:xfrm>
              <a:off x="1253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Oval 326"/>
            <p:cNvSpPr>
              <a:spLocks noChangeArrowheads="1"/>
            </p:cNvSpPr>
            <p:nvPr/>
          </p:nvSpPr>
          <p:spPr bwMode="auto">
            <a:xfrm>
              <a:off x="1096" y="2602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Oval 327"/>
            <p:cNvSpPr>
              <a:spLocks noChangeArrowheads="1"/>
            </p:cNvSpPr>
            <p:nvPr/>
          </p:nvSpPr>
          <p:spPr bwMode="auto">
            <a:xfrm>
              <a:off x="1123" y="247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Oval 328"/>
            <p:cNvSpPr>
              <a:spLocks noChangeArrowheads="1"/>
            </p:cNvSpPr>
            <p:nvPr/>
          </p:nvSpPr>
          <p:spPr bwMode="auto">
            <a:xfrm>
              <a:off x="1155" y="2410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Oval 329"/>
            <p:cNvSpPr>
              <a:spLocks noChangeArrowheads="1"/>
            </p:cNvSpPr>
            <p:nvPr/>
          </p:nvSpPr>
          <p:spPr bwMode="auto">
            <a:xfrm>
              <a:off x="1091" y="253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Oval 330"/>
            <p:cNvSpPr>
              <a:spLocks noChangeArrowheads="1"/>
            </p:cNvSpPr>
            <p:nvPr/>
          </p:nvSpPr>
          <p:spPr bwMode="auto">
            <a:xfrm>
              <a:off x="1091" y="2368"/>
              <a:ext cx="64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Oval 331"/>
            <p:cNvSpPr>
              <a:spLocks noChangeArrowheads="1"/>
            </p:cNvSpPr>
            <p:nvPr/>
          </p:nvSpPr>
          <p:spPr bwMode="auto">
            <a:xfrm>
              <a:off x="1060" y="2453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Oval 332"/>
            <p:cNvSpPr>
              <a:spLocks noChangeArrowheads="1"/>
            </p:cNvSpPr>
            <p:nvPr/>
          </p:nvSpPr>
          <p:spPr bwMode="auto">
            <a:xfrm>
              <a:off x="1155" y="2368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Oval 333"/>
            <p:cNvSpPr>
              <a:spLocks noChangeArrowheads="1"/>
            </p:cNvSpPr>
            <p:nvPr/>
          </p:nvSpPr>
          <p:spPr bwMode="auto">
            <a:xfrm>
              <a:off x="1155" y="2518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Oval 334"/>
            <p:cNvSpPr>
              <a:spLocks noChangeArrowheads="1"/>
            </p:cNvSpPr>
            <p:nvPr/>
          </p:nvSpPr>
          <p:spPr bwMode="auto">
            <a:xfrm>
              <a:off x="1186" y="245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Oval 335"/>
            <p:cNvSpPr>
              <a:spLocks noChangeArrowheads="1"/>
            </p:cNvSpPr>
            <p:nvPr/>
          </p:nvSpPr>
          <p:spPr bwMode="auto">
            <a:xfrm>
              <a:off x="1091" y="2410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Oval 336"/>
            <p:cNvSpPr>
              <a:spLocks noChangeArrowheads="1"/>
            </p:cNvSpPr>
            <p:nvPr/>
          </p:nvSpPr>
          <p:spPr bwMode="auto">
            <a:xfrm>
              <a:off x="1060" y="232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Oval 337"/>
            <p:cNvSpPr>
              <a:spLocks noChangeArrowheads="1"/>
            </p:cNvSpPr>
            <p:nvPr/>
          </p:nvSpPr>
          <p:spPr bwMode="auto">
            <a:xfrm>
              <a:off x="1123" y="2325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Oval 338"/>
            <p:cNvSpPr>
              <a:spLocks noChangeArrowheads="1"/>
            </p:cNvSpPr>
            <p:nvPr/>
          </p:nvSpPr>
          <p:spPr bwMode="auto">
            <a:xfrm>
              <a:off x="1091" y="2561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Oval 339"/>
            <p:cNvSpPr>
              <a:spLocks noChangeArrowheads="1"/>
            </p:cNvSpPr>
            <p:nvPr/>
          </p:nvSpPr>
          <p:spPr bwMode="auto">
            <a:xfrm>
              <a:off x="1155" y="2453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Oval 340"/>
            <p:cNvSpPr>
              <a:spLocks noChangeArrowheads="1"/>
            </p:cNvSpPr>
            <p:nvPr/>
          </p:nvSpPr>
          <p:spPr bwMode="auto">
            <a:xfrm>
              <a:off x="1123" y="234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41"/>
          <p:cNvGrpSpPr>
            <a:grpSpLocks/>
          </p:cNvGrpSpPr>
          <p:nvPr/>
        </p:nvGrpSpPr>
        <p:grpSpPr bwMode="auto">
          <a:xfrm>
            <a:off x="304800" y="1066800"/>
            <a:ext cx="2590800" cy="533400"/>
            <a:chOff x="288" y="1296"/>
            <a:chExt cx="1632" cy="336"/>
          </a:xfrm>
        </p:grpSpPr>
        <p:sp>
          <p:nvSpPr>
            <p:cNvPr id="314" name="Line 342"/>
            <p:cNvSpPr>
              <a:spLocks noChangeShapeType="1"/>
            </p:cNvSpPr>
            <p:nvPr/>
          </p:nvSpPr>
          <p:spPr bwMode="auto">
            <a:xfrm>
              <a:off x="480" y="1440"/>
              <a:ext cx="144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Oval 343"/>
            <p:cNvSpPr>
              <a:spLocks noChangeArrowheads="1"/>
            </p:cNvSpPr>
            <p:nvPr/>
          </p:nvSpPr>
          <p:spPr bwMode="auto">
            <a:xfrm>
              <a:off x="288" y="1296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44"/>
          <p:cNvGrpSpPr>
            <a:grpSpLocks/>
          </p:cNvGrpSpPr>
          <p:nvPr/>
        </p:nvGrpSpPr>
        <p:grpSpPr bwMode="auto">
          <a:xfrm>
            <a:off x="304800" y="1676400"/>
            <a:ext cx="2286000" cy="533400"/>
            <a:chOff x="288" y="1680"/>
            <a:chExt cx="1440" cy="336"/>
          </a:xfrm>
        </p:grpSpPr>
        <p:sp>
          <p:nvSpPr>
            <p:cNvPr id="317" name="Line 345"/>
            <p:cNvSpPr>
              <a:spLocks noChangeShapeType="1"/>
            </p:cNvSpPr>
            <p:nvPr/>
          </p:nvSpPr>
          <p:spPr bwMode="auto">
            <a:xfrm>
              <a:off x="480" y="1824"/>
              <a:ext cx="124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Oval 346"/>
            <p:cNvSpPr>
              <a:spLocks noChangeArrowheads="1"/>
            </p:cNvSpPr>
            <p:nvPr/>
          </p:nvSpPr>
          <p:spPr bwMode="auto">
            <a:xfrm>
              <a:off x="288" y="1680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47"/>
          <p:cNvGrpSpPr>
            <a:grpSpLocks/>
          </p:cNvGrpSpPr>
          <p:nvPr/>
        </p:nvGrpSpPr>
        <p:grpSpPr bwMode="auto">
          <a:xfrm>
            <a:off x="304800" y="2286000"/>
            <a:ext cx="2286000" cy="533400"/>
            <a:chOff x="288" y="2064"/>
            <a:chExt cx="1440" cy="336"/>
          </a:xfrm>
        </p:grpSpPr>
        <p:sp>
          <p:nvSpPr>
            <p:cNvPr id="320" name="Line 348"/>
            <p:cNvSpPr>
              <a:spLocks noChangeShapeType="1"/>
            </p:cNvSpPr>
            <p:nvPr/>
          </p:nvSpPr>
          <p:spPr bwMode="auto">
            <a:xfrm>
              <a:off x="480" y="2208"/>
              <a:ext cx="124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Oval 349"/>
            <p:cNvSpPr>
              <a:spLocks noChangeArrowheads="1"/>
            </p:cNvSpPr>
            <p:nvPr/>
          </p:nvSpPr>
          <p:spPr bwMode="auto">
            <a:xfrm>
              <a:off x="288" y="2064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Stochastic Cooling at RHIC enables switch to </a:t>
            </a:r>
            <a:r>
              <a:rPr lang="en-US" sz="2800" dirty="0" err="1" smtClean="0">
                <a:solidFill>
                  <a:srgbClr val="FFFF00"/>
                </a:solidFill>
              </a:rPr>
              <a:t>p+A</a:t>
            </a:r>
            <a:r>
              <a:rPr lang="en-US" sz="2800" dirty="0" smtClean="0">
                <a:solidFill>
                  <a:srgbClr val="FFFF00"/>
                </a:solidFill>
              </a:rPr>
              <a:t> quickly. 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Very exciting option for </a:t>
            </a:r>
            <a:r>
              <a:rPr lang="en-US" sz="2800" dirty="0" err="1" smtClean="0">
                <a:solidFill>
                  <a:srgbClr val="FFFF00"/>
                </a:solidFill>
              </a:rPr>
              <a:t>p+C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p+Si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p+Cu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p+Au</a:t>
            </a:r>
            <a:r>
              <a:rPr lang="en-US" sz="2800" dirty="0" smtClean="0">
                <a:solidFill>
                  <a:srgbClr val="FFFF00"/>
                </a:solidFill>
              </a:rPr>
              <a:t> all in one run!</a:t>
            </a: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848732"/>
            <a:ext cx="4572000" cy="37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" name="Freeform 324"/>
          <p:cNvSpPr/>
          <p:nvPr/>
        </p:nvSpPr>
        <p:spPr>
          <a:xfrm>
            <a:off x="5194300" y="3429000"/>
            <a:ext cx="2247900" cy="533400"/>
          </a:xfrm>
          <a:custGeom>
            <a:avLst/>
            <a:gdLst>
              <a:gd name="connsiteX0" fmla="*/ 12700 w 2247900"/>
              <a:gd name="connsiteY0" fmla="*/ 88900 h 533400"/>
              <a:gd name="connsiteX1" fmla="*/ 2222500 w 2247900"/>
              <a:gd name="connsiteY1" fmla="*/ 533400 h 533400"/>
              <a:gd name="connsiteX2" fmla="*/ 2247900 w 2247900"/>
              <a:gd name="connsiteY2" fmla="*/ 457200 h 533400"/>
              <a:gd name="connsiteX3" fmla="*/ 0 w 2247900"/>
              <a:gd name="connsiteY3" fmla="*/ 0 h 533400"/>
              <a:gd name="connsiteX4" fmla="*/ 12700 w 2247900"/>
              <a:gd name="connsiteY4" fmla="*/ 889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533400">
                <a:moveTo>
                  <a:pt x="12700" y="88900"/>
                </a:moveTo>
                <a:lnTo>
                  <a:pt x="2222500" y="533400"/>
                </a:lnTo>
                <a:lnTo>
                  <a:pt x="2247900" y="457200"/>
                </a:lnTo>
                <a:lnTo>
                  <a:pt x="0" y="0"/>
                </a:lnTo>
                <a:lnTo>
                  <a:pt x="12700" y="889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TextBox 325"/>
          <p:cNvSpPr txBox="1"/>
          <p:nvPr/>
        </p:nvSpPr>
        <p:spPr>
          <a:xfrm>
            <a:off x="0" y="45586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Test picture of factorization of </a:t>
            </a:r>
            <a:r>
              <a:rPr lang="en-US" sz="2800" dirty="0" err="1" smtClean="0">
                <a:solidFill>
                  <a:schemeClr val="bg2"/>
                </a:solidFill>
              </a:rPr>
              <a:t>nPDFs</a:t>
            </a:r>
            <a:r>
              <a:rPr lang="en-US" sz="2800" dirty="0" smtClean="0">
                <a:solidFill>
                  <a:schemeClr val="bg2"/>
                </a:solidFill>
              </a:rPr>
              <a:t>, 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multi-</a:t>
            </a:r>
            <a:r>
              <a:rPr lang="en-US" sz="2800" dirty="0" err="1" smtClean="0">
                <a:solidFill>
                  <a:schemeClr val="bg2"/>
                </a:solidFill>
              </a:rPr>
              <a:t>parton</a:t>
            </a:r>
            <a:r>
              <a:rPr lang="en-US" sz="2800" dirty="0" smtClean="0">
                <a:solidFill>
                  <a:schemeClr val="bg2"/>
                </a:solidFill>
              </a:rPr>
              <a:t> interaction (MPI) contributions,  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and high-x anti-shadowing / EMC effects at backward rapidity.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0" y="2971800"/>
            <a:ext cx="2929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Geometric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Dependence is Key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6" grpId="0"/>
      <p:bldP spid="3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9599" y="4724400"/>
            <a:ext cx="3581400" cy="167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38AB-43D5-4667-8375-1D26C66C476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9081" y="1295400"/>
            <a:ext cx="435251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>
            <a:stCxn id="6" idx="1"/>
          </p:cNvCxnSpPr>
          <p:nvPr/>
        </p:nvCxnSpPr>
        <p:spPr>
          <a:xfrm flipH="1" flipV="1">
            <a:off x="6146310" y="3635633"/>
            <a:ext cx="406890" cy="1121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6" idx="1"/>
          </p:cNvCxnSpPr>
          <p:nvPr/>
        </p:nvCxnSpPr>
        <p:spPr>
          <a:xfrm flipH="1" flipV="1">
            <a:off x="6146310" y="3189319"/>
            <a:ext cx="406890" cy="1567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53200" y="45720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 C.L.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1371600"/>
            <a:ext cx="1932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MPC-EX</a:t>
            </a:r>
          </a:p>
          <a:p>
            <a:r>
              <a:rPr lang="en-US" dirty="0" smtClean="0"/>
              <a:t>700nb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+Au</a:t>
            </a:r>
            <a:endParaRPr lang="en-US" dirty="0" smtClean="0"/>
          </a:p>
          <a:p>
            <a:r>
              <a:rPr lang="en-US" dirty="0" smtClean="0"/>
              <a:t>50pb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endParaRPr lang="en-US" dirty="0" smtClean="0"/>
          </a:p>
          <a:p>
            <a:r>
              <a:rPr lang="en-US" dirty="0" smtClean="0"/>
              <a:t>Measured by 2016</a:t>
            </a:r>
            <a:endParaRPr lang="en-US" dirty="0"/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3974"/>
            <a:ext cx="4267200" cy="334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" y="4724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nucleus is an </a:t>
            </a:r>
            <a:r>
              <a:rPr lang="en-US" sz="2400" i="1" dirty="0" smtClean="0"/>
              <a:t>amplifier</a:t>
            </a:r>
            <a:r>
              <a:rPr lang="en-US" sz="2400" dirty="0" smtClean="0"/>
              <a:t> of high gluon densities </a:t>
            </a:r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45960953"/>
              </p:ext>
            </p:extLst>
          </p:nvPr>
        </p:nvGraphicFramePr>
        <p:xfrm>
          <a:off x="1142999" y="5410200"/>
          <a:ext cx="2319318" cy="893904"/>
        </p:xfrm>
        <a:graphic>
          <a:graphicData uri="http://schemas.openxmlformats.org/presentationml/2006/ole">
            <p:oleObj spid="_x0000_s53250" name="Equation" r:id="rId5" imgW="1218960" imgH="469800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42400" y="5486400"/>
            <a:ext cx="3996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Direct photon channel.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7647" y="6349425"/>
            <a:ext cx="7870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Key is connecting RHIC forward-y to LHC mid-y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687" y="685800"/>
            <a:ext cx="440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Does gluon density saturate?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4400" y="685800"/>
            <a:ext cx="433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via direct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 in 2016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45" r="48205" b="29519"/>
          <a:stretch/>
        </p:blipFill>
        <p:spPr bwMode="auto">
          <a:xfrm>
            <a:off x="6912942" y="3810000"/>
            <a:ext cx="1621458" cy="68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914400" y="68263"/>
            <a:ext cx="7315200" cy="609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2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https://www.phenix.bnl.gov/viewvc/viewvc.cgi/phenix/offline/analysis/Nagle/LowX/figure_lowx_eps09quadratic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90600" y="68263"/>
            <a:ext cx="7207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Cold Nuclear Matter and Gluon Saturation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 l="4762" t="44651" r="15038" b="33023"/>
          <a:stretch>
            <a:fillRect/>
          </a:stretch>
        </p:blipFill>
        <p:spPr bwMode="auto">
          <a:xfrm>
            <a:off x="2819400" y="5181600"/>
            <a:ext cx="609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58105" y="6412468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CC"/>
                </a:solidFill>
              </a:rPr>
              <a:t>http://arxiv.org/abs/arXiv:1106.1375</a:t>
            </a:r>
            <a:endParaRPr lang="en-US" dirty="0">
              <a:solidFill>
                <a:srgbClr val="FF66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76200"/>
            <a:ext cx="4632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Polarized p-A Insights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1" y="990600"/>
            <a:ext cx="5257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RHIC is a unique collider with spin polarized protons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i="1" dirty="0" smtClean="0">
                <a:solidFill>
                  <a:schemeClr val="bg1"/>
                </a:solidFill>
              </a:rPr>
              <a:t>Large</a:t>
            </a:r>
            <a:r>
              <a:rPr lang="en-US" sz="2800" dirty="0" smtClean="0">
                <a:solidFill>
                  <a:schemeClr val="bg1"/>
                </a:solidFill>
              </a:rPr>
              <a:t> transverse spin effects observed at forward rapidity (</a:t>
            </a:r>
            <a:r>
              <a:rPr lang="en-US" sz="2800" dirty="0" err="1" smtClean="0">
                <a:solidFill>
                  <a:schemeClr val="bg1"/>
                </a:solidFill>
              </a:rPr>
              <a:t>x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657600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Exploiting the link between the TMD and Gluon Saturation frameworks, one can learn about the saturation scale via transverse spin asymmetries!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5638800" y="914400"/>
            <a:ext cx="3235325" cy="2705100"/>
            <a:chOff x="5638800" y="914400"/>
            <a:chExt cx="3235325" cy="270510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914400"/>
              <a:ext cx="3235325" cy="270510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6019800" y="914400"/>
              <a:ext cx="27126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p+p</a:t>
              </a:r>
              <a:r>
                <a:rPr lang="en-US" sz="2400" dirty="0" smtClean="0"/>
                <a:t> A</a:t>
              </a:r>
              <a:r>
                <a:rPr lang="en-US" sz="2400" baseline="-25000" dirty="0" smtClean="0"/>
                <a:t>N</a:t>
              </a:r>
              <a:r>
                <a:rPr lang="en-US" sz="2400" dirty="0" smtClean="0"/>
                <a:t>(</a:t>
              </a:r>
              <a:r>
                <a:rPr lang="en-US" sz="2400" dirty="0" smtClean="0">
                  <a:latin typeface="Symbol" pitchFamily="18" charset="2"/>
                </a:rPr>
                <a:t>p</a:t>
              </a:r>
              <a:r>
                <a:rPr lang="en-US" sz="2400" dirty="0" smtClean="0"/>
                <a:t>) @ 62 </a:t>
              </a:r>
              <a:r>
                <a:rPr lang="en-US" sz="2400" dirty="0" err="1" smtClean="0"/>
                <a:t>GeV</a:t>
              </a:r>
              <a:endParaRPr lang="en-US" sz="2400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72200" y="1524000"/>
              <a:ext cx="14478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94543" y="0"/>
            <a:ext cx="594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World Wide Progress (Example #1)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85800" y="685800"/>
            <a:ext cx="4251325" cy="3011487"/>
            <a:chOff x="-2895600" y="3505200"/>
            <a:chExt cx="4251325" cy="3011487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11380" r="11696"/>
            <a:stretch>
              <a:fillRect/>
            </a:stretch>
          </p:blipFill>
          <p:spPr bwMode="auto">
            <a:xfrm>
              <a:off x="-2895600" y="3505200"/>
              <a:ext cx="4251325" cy="3011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-182562" y="6149975"/>
              <a:ext cx="47148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="0">
                  <a:solidFill>
                    <a:schemeClr val="tx1"/>
                  </a:solidFill>
                  <a:effectLst/>
                  <a:latin typeface="Symbol" pitchFamily="18" charset="2"/>
                </a:rPr>
                <a:t>Df</a:t>
              </a: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-2057400" y="3967162"/>
              <a:ext cx="1838325" cy="42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b="0">
                  <a:solidFill>
                    <a:srgbClr val="FF0000"/>
                  </a:solidFill>
                  <a:effectLst/>
                </a:rPr>
                <a:t>Au+Au 0-5%</a:t>
              </a: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-1981200" y="3544887"/>
              <a:ext cx="28194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dirty="0">
                  <a:solidFill>
                    <a:srgbClr val="FF0000"/>
                  </a:solidFill>
                  <a:effectLst/>
                </a:rPr>
                <a:t>STAR </a:t>
              </a:r>
              <a:r>
                <a:rPr lang="en-US" sz="2000" dirty="0" smtClean="0">
                  <a:solidFill>
                    <a:srgbClr val="FF0000"/>
                  </a:solidFill>
                  <a:effectLst/>
                </a:rPr>
                <a:t>Preliminary (2004)</a:t>
              </a:r>
              <a:endParaRPr lang="en-US" sz="2000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-1844675" y="5783262"/>
              <a:ext cx="22987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1"/>
                  </a:solidFill>
                  <a:effectLst/>
                </a:rPr>
                <a:t>Background subtracted</a:t>
              </a:r>
            </a:p>
          </p:txBody>
        </p:sp>
      </p:grpSp>
      <p:pic>
        <p:nvPicPr>
          <p:cNvPr id="23" name="Picture 29" descr="jet_correlation_auauc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685800"/>
            <a:ext cx="3200400" cy="2979632"/>
          </a:xfrm>
          <a:prstGeom prst="rect">
            <a:avLst/>
          </a:prstGeom>
          <a:noFill/>
        </p:spPr>
      </p:pic>
      <p:pic>
        <p:nvPicPr>
          <p:cNvPr id="78851" name="Picture 3" descr="http://www.bnl.gov/rhic/news/091107/images/kovtun_fig1_410px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0"/>
            <a:ext cx="4267200" cy="26670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188071" y="1219200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PHENIX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181600" y="3962400"/>
            <a:ext cx="3200400" cy="2667000"/>
            <a:chOff x="4495800" y="3581400"/>
            <a:chExt cx="3352800" cy="3276600"/>
          </a:xfrm>
        </p:grpSpPr>
        <p:pic>
          <p:nvPicPr>
            <p:cNvPr id="7884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45048" r="43770"/>
            <a:stretch>
              <a:fillRect/>
            </a:stretch>
          </p:blipFill>
          <p:spPr bwMode="auto">
            <a:xfrm>
              <a:off x="4495800" y="3581400"/>
              <a:ext cx="33528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20448" t="4153" r="57827" b="89457"/>
            <a:stretch>
              <a:fillRect/>
            </a:stretch>
          </p:blipFill>
          <p:spPr bwMode="auto">
            <a:xfrm>
              <a:off x="5715000" y="3733800"/>
              <a:ext cx="1295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227867" y="6229290"/>
            <a:ext cx="315413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smtClean="0"/>
              <a:t>CERES [CERN-SPS] @ 17 GeV</a:t>
            </a:r>
            <a:endParaRPr lang="de-DE" sz="2000" dirty="0"/>
          </a:p>
        </p:txBody>
      </p:sp>
      <p:sp>
        <p:nvSpPr>
          <p:cNvPr id="17" name="Right Arrow 16"/>
          <p:cNvSpPr/>
          <p:nvPr/>
        </p:nvSpPr>
        <p:spPr>
          <a:xfrm>
            <a:off x="4724400" y="1752600"/>
            <a:ext cx="6096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7858799">
            <a:off x="4493165" y="3453359"/>
            <a:ext cx="1017566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4724400" y="4800600"/>
            <a:ext cx="6096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19200" y="3886200"/>
            <a:ext cx="156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Mach cone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 animBg="1"/>
      <p:bldP spid="17" grpId="0" animBg="1"/>
      <p:bldP spid="28" grpId="0" animBg="1"/>
      <p:bldP spid="29" grpId="0" animBg="1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899150"/>
            <a:ext cx="2133600" cy="365125"/>
          </a:xfrm>
        </p:spPr>
        <p:txBody>
          <a:bodyPr/>
          <a:lstStyle/>
          <a:p>
            <a:fld id="{A96838AB-43D5-4667-8375-1D26C66C476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03654"/>
            <a:ext cx="5791200" cy="254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4036565"/>
            <a:ext cx="1524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STAR/PHENIX Forward Upgrades</a:t>
            </a:r>
            <a:endParaRPr lang="en-US" sz="4000" u="sng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1143000"/>
            <a:ext cx="335280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STAR Staged Approach: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Calorimeters: 2015-2017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GEM Trackers: ~2017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Cerenkov:  2018-2019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85800"/>
            <a:ext cx="5181600" cy="3012237"/>
          </a:xfrm>
        </p:spPr>
      </p:pic>
      <p:sp>
        <p:nvSpPr>
          <p:cNvPr id="10" name="TextBox 9"/>
          <p:cNvSpPr txBox="1"/>
          <p:nvPr/>
        </p:nvSpPr>
        <p:spPr>
          <a:xfrm>
            <a:off x="76200" y="3810000"/>
            <a:ext cx="731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000" u="sng" dirty="0" smtClean="0">
                <a:solidFill>
                  <a:srgbClr val="FF0000"/>
                </a:solidFill>
              </a:rPr>
              <a:t>Extension of </a:t>
            </a:r>
            <a:r>
              <a:rPr lang="en-US" sz="2000" u="sng" dirty="0" err="1" smtClean="0">
                <a:solidFill>
                  <a:srgbClr val="FF0000"/>
                </a:solidFill>
              </a:rPr>
              <a:t>sPHENIX</a:t>
            </a:r>
            <a:r>
              <a:rPr lang="en-US" sz="2000" u="sng" dirty="0" smtClean="0">
                <a:solidFill>
                  <a:srgbClr val="FF0000"/>
                </a:solidFill>
              </a:rPr>
              <a:t> at forward angles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GEM based tracking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Diamond pixel for heavy flavor tagging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RICH based PID (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/K/p)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EM and </a:t>
            </a:r>
            <a:r>
              <a:rPr lang="en-US" dirty="0" err="1" smtClean="0">
                <a:solidFill>
                  <a:srgbClr val="FF0000"/>
                </a:solidFill>
              </a:rPr>
              <a:t>hadronic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calorimetry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identification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24600"/>
            <a:ext cx="9271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Excellent transverse spin capabilities, and first stage EIC option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3305"/>
            <a:ext cx="5322094" cy="513791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914" y="705445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39986" y="634008"/>
            <a:ext cx="8600405" cy="0"/>
          </a:xfrm>
          <a:prstGeom prst="line">
            <a:avLst/>
          </a:prstGeom>
          <a:noFill/>
          <a:ln w="38100" cap="flat">
            <a:solidFill>
              <a:srgbClr val="034B9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785938" y="830461"/>
            <a:ext cx="455414" cy="4464844"/>
          </a:xfrm>
          <a:prstGeom prst="rect">
            <a:avLst/>
          </a:prstGeom>
          <a:solidFill>
            <a:srgbClr val="4A00E6">
              <a:alpha val="39999"/>
            </a:srgbClr>
          </a:solidFill>
          <a:ln w="25400" cap="flat">
            <a:solidFill>
              <a:schemeClr val="tx1">
                <a:alpha val="39999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2250281" y="830461"/>
            <a:ext cx="446484" cy="4464844"/>
          </a:xfrm>
          <a:prstGeom prst="rect">
            <a:avLst/>
          </a:prstGeom>
          <a:solidFill>
            <a:srgbClr val="0044FE">
              <a:alpha val="39999"/>
            </a:srgbClr>
          </a:solidFill>
          <a:ln w="25400" cap="flat">
            <a:solidFill>
              <a:schemeClr val="tx1">
                <a:alpha val="39999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2714625" y="830461"/>
            <a:ext cx="446484" cy="4464844"/>
          </a:xfrm>
          <a:prstGeom prst="rect">
            <a:avLst/>
          </a:prstGeom>
          <a:solidFill>
            <a:srgbClr val="558E28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3232547" y="3712518"/>
            <a:ext cx="2397621" cy="434206"/>
          </a:xfrm>
          <a:prstGeom prst="line">
            <a:avLst/>
          </a:prstGeom>
          <a:noFill/>
          <a:ln w="127000" cap="flat">
            <a:solidFill>
              <a:srgbClr val="558E28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3178969" y="830461"/>
            <a:ext cx="446484" cy="4464844"/>
          </a:xfrm>
          <a:prstGeom prst="rect">
            <a:avLst/>
          </a:prstGeom>
          <a:solidFill>
            <a:srgbClr val="FF2712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914" y="1526977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9985" y="2750344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6774" y="3839766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 rot="10800000">
            <a:off x="3687961" y="4503911"/>
            <a:ext cx="2097361" cy="673075"/>
          </a:xfrm>
          <a:prstGeom prst="line">
            <a:avLst/>
          </a:prstGeom>
          <a:noFill/>
          <a:ln w="127000" cap="flat">
            <a:solidFill>
              <a:srgbClr val="D90B00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2768203" y="2897684"/>
            <a:ext cx="2964656" cy="927572"/>
          </a:xfrm>
          <a:prstGeom prst="line">
            <a:avLst/>
          </a:prstGeom>
          <a:noFill/>
          <a:ln w="127000" cap="flat">
            <a:solidFill>
              <a:srgbClr val="0044FE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2300511" y="2176612"/>
            <a:ext cx="3384352" cy="1021333"/>
          </a:xfrm>
          <a:prstGeom prst="line">
            <a:avLst/>
          </a:prstGeom>
          <a:noFill/>
          <a:ln w="127000" cap="flat">
            <a:solidFill>
              <a:srgbClr val="4A00E6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96838AB-43D5-4667-8375-1D26C66C4762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33800" y="1219200"/>
            <a:ext cx="5257800" cy="5410200"/>
            <a:chOff x="3733800" y="609600"/>
            <a:chExt cx="5410200" cy="5562600"/>
          </a:xfrm>
        </p:grpSpPr>
        <p:sp>
          <p:nvSpPr>
            <p:cNvPr id="7" name="Rectangle 6"/>
            <p:cNvSpPr/>
            <p:nvPr/>
          </p:nvSpPr>
          <p:spPr>
            <a:xfrm>
              <a:off x="3733800" y="609600"/>
              <a:ext cx="5410200" cy="5562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6"/>
            <p:cNvGrpSpPr>
              <a:grpSpLocks noChangeAspect="1"/>
            </p:cNvGrpSpPr>
            <p:nvPr/>
          </p:nvGrpSpPr>
          <p:grpSpPr bwMode="auto">
            <a:xfrm>
              <a:off x="3886200" y="762002"/>
              <a:ext cx="5105400" cy="5362473"/>
              <a:chOff x="5410200" y="1016000"/>
              <a:chExt cx="3374164" cy="3543300"/>
            </a:xfrm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2" cstate="print"/>
              <a:srcRect l="2129" t="15958" r="4256"/>
              <a:stretch>
                <a:fillRect/>
              </a:stretch>
            </p:blipFill>
            <p:spPr bwMode="auto">
              <a:xfrm>
                <a:off x="5410200" y="1143000"/>
                <a:ext cx="3352800" cy="2006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3"/>
              <p:cNvGrpSpPr>
                <a:grpSpLocks noChangeAspect="1"/>
              </p:cNvGrpSpPr>
              <p:nvPr/>
            </p:nvGrpSpPr>
            <p:grpSpPr bwMode="auto">
              <a:xfrm>
                <a:off x="5421185" y="2628900"/>
                <a:ext cx="3363179" cy="1930400"/>
                <a:chOff x="228600" y="1203991"/>
                <a:chExt cx="3633398" cy="2085309"/>
              </a:xfrm>
            </p:grpSpPr>
            <p:pic>
              <p:nvPicPr>
                <p:cNvPr id="14" name="Picture 19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426" t="2881" b="54668"/>
                <a:stretch>
                  <a:fillRect/>
                </a:stretch>
              </p:blipFill>
              <p:spPr bwMode="auto">
                <a:xfrm>
                  <a:off x="230453" y="1203991"/>
                  <a:ext cx="3631545" cy="1626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20"/>
                <p:cNvPicPr>
                  <a:picLocks noChangeAspect="1"/>
                </p:cNvPicPr>
                <p:nvPr/>
              </p:nvPicPr>
              <p:blipFill>
                <a:blip r:embed="rId3" cstate="print"/>
                <a:srcRect t="86333"/>
                <a:stretch>
                  <a:fillRect/>
                </a:stretch>
              </p:blipFill>
              <p:spPr bwMode="auto">
                <a:xfrm>
                  <a:off x="228600" y="2768600"/>
                  <a:ext cx="3626911" cy="520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2" cstate="print"/>
              <a:srcRect l="24467" t="5319" r="56738" b="55319"/>
              <a:stretch>
                <a:fillRect/>
              </a:stretch>
            </p:blipFill>
            <p:spPr bwMode="auto">
              <a:xfrm>
                <a:off x="6210300" y="1130300"/>
                <a:ext cx="673100" cy="93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2" cstate="print"/>
              <a:srcRect l="42554" t="6915" r="23050" b="76596"/>
              <a:stretch>
                <a:fillRect/>
              </a:stretch>
            </p:blipFill>
            <p:spPr bwMode="auto">
              <a:xfrm>
                <a:off x="6858000" y="1143000"/>
                <a:ext cx="1231900" cy="393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5"/>
              <p:cNvPicPr>
                <a:picLocks noChangeAspect="1"/>
              </p:cNvPicPr>
              <p:nvPr/>
            </p:nvPicPr>
            <p:blipFill>
              <a:blip r:embed="rId2" cstate="print"/>
              <a:srcRect l="21986" t="1064" r="6383" b="92554"/>
              <a:stretch>
                <a:fillRect/>
              </a:stretch>
            </p:blipFill>
            <p:spPr bwMode="auto">
              <a:xfrm>
                <a:off x="6121400" y="1016000"/>
                <a:ext cx="25654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7" name="Picture 16" descr="lumpy_wBoxSmooth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514600"/>
            <a:ext cx="3352800" cy="3048000"/>
          </a:xfrm>
          <a:prstGeom prst="rect">
            <a:avLst/>
          </a:prstGeom>
          <a:noFill/>
        </p:spPr>
      </p:pic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807580" y="441244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892461" y="437017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892461" y="428562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1722699" y="424335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1765139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1722699" y="407426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1807580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977342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977342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1850020" y="348245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1680258" y="352472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1510496" y="352472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1383175" y="365154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1383175" y="356700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1468056" y="352472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340734" y="344018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255853" y="356700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1255853" y="36938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340734" y="382063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1510496" y="36938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552937" y="373609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1510496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1468056" y="382063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1468056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383175" y="394745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425615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1468056" y="411654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1383175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425615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1425615" y="441244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468056" y="449698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1510496" y="445471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1595377" y="441244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468056" y="437457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1510496" y="424335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1595377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1680258" y="415881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80258" y="411654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765139" y="394745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807580" y="365154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1722699" y="36938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37818" y="360927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1637818" y="373609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22699" y="38259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1850020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934901" y="393159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1892461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1637818" y="407426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1722699" y="394745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1637818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1552937" y="411654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1552937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1680258" y="377836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1722699" y="415881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1595377" y="407426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1722699" y="373609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722699" y="377836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5" name="Picture 2" descr="cmb_Edensities_horizontal_v1"/>
          <p:cNvPicPr>
            <a:picLocks noChangeAspect="1" noChangeArrowheads="1"/>
          </p:cNvPicPr>
          <p:nvPr/>
        </p:nvPicPr>
        <p:blipFill>
          <a:blip r:embed="rId5" cstate="print"/>
          <a:srcRect l="62584" b="47775"/>
          <a:stretch>
            <a:fillRect/>
          </a:stretch>
        </p:blipFill>
        <p:spPr bwMode="auto">
          <a:xfrm>
            <a:off x="152400" y="1219203"/>
            <a:ext cx="236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" descr="cmb_Edensities_horizontal_v1"/>
          <p:cNvPicPr>
            <a:picLocks noChangeAspect="1" noChangeArrowheads="1"/>
          </p:cNvPicPr>
          <p:nvPr/>
        </p:nvPicPr>
        <p:blipFill>
          <a:blip r:embed="rId5" cstate="print"/>
          <a:srcRect l="80689" t="4081" r="1207" b="49736"/>
          <a:stretch>
            <a:fillRect/>
          </a:stretch>
        </p:blipFill>
        <p:spPr bwMode="auto">
          <a:xfrm rot="16200000">
            <a:off x="2438402" y="1295401"/>
            <a:ext cx="1142998" cy="99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" y="5675293"/>
            <a:ext cx="3438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Quantum Fluctuations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Survive Evolution!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72200" y="6367046"/>
            <a:ext cx="2889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Calculation from </a:t>
            </a:r>
            <a:r>
              <a:rPr lang="en-US" sz="1600" dirty="0" err="1" smtClean="0"/>
              <a:t>Bjoern</a:t>
            </a:r>
            <a:r>
              <a:rPr lang="en-US" sz="1600" dirty="0" smtClean="0"/>
              <a:t> </a:t>
            </a:r>
            <a:r>
              <a:rPr lang="en-US" sz="1600" dirty="0" err="1" smtClean="0"/>
              <a:t>Schenke</a:t>
            </a:r>
            <a:endParaRPr lang="en-US" sz="1600" dirty="0" smtClean="0"/>
          </a:p>
        </p:txBody>
      </p:sp>
      <p:sp>
        <p:nvSpPr>
          <p:cNvPr id="79" name="TextBox 78"/>
          <p:cNvSpPr txBox="1"/>
          <p:nvPr/>
        </p:nvSpPr>
        <p:spPr>
          <a:xfrm>
            <a:off x="1676400" y="24825"/>
            <a:ext cx="594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World Wide Progress (Example #1)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6200" y="5331023"/>
            <a:ext cx="2137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Romatschke</a:t>
            </a:r>
            <a:r>
              <a:rPr lang="en-US" sz="1400" dirty="0" smtClean="0">
                <a:solidFill>
                  <a:schemeClr val="tx2"/>
                </a:solidFill>
              </a:rPr>
              <a:t> Viscous Hydro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63271" y="609600"/>
            <a:ext cx="787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Initial State Fluctuations play a very important role….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131475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“Quark-gluon plasma isn't possible with </a:t>
            </a:r>
            <a:r>
              <a:rPr lang="en-US" sz="2800" dirty="0" err="1" smtClean="0">
                <a:solidFill>
                  <a:srgbClr val="FFFF00"/>
                </a:solidFill>
              </a:rPr>
              <a:t>p+Pb</a:t>
            </a:r>
            <a:r>
              <a:rPr lang="en-US" sz="2800" dirty="0" smtClean="0">
                <a:solidFill>
                  <a:srgbClr val="FFFF00"/>
                </a:solidFill>
              </a:rPr>
              <a:t> collisions”,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and thus signature of “New State of Matter CGC”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ALICE &amp; ATLAS follow with nearly equal away-side correlation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24825"/>
            <a:ext cx="594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World Wide Progress (Example #2)</a:t>
            </a: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 r="51773"/>
          <a:stretch>
            <a:fillRect/>
          </a:stretch>
        </p:blipFill>
        <p:spPr bwMode="auto">
          <a:xfrm>
            <a:off x="198912" y="990600"/>
            <a:ext cx="3230088" cy="396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4056" t="20833" r="41435" b="25358"/>
          <a:stretch>
            <a:fillRect/>
          </a:stretch>
        </p:blipFill>
        <p:spPr bwMode="auto">
          <a:xfrm>
            <a:off x="3781425" y="1524000"/>
            <a:ext cx="5105400" cy="34701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 descr="The Huffington P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990600"/>
            <a:ext cx="5257800" cy="326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38600" y="712846"/>
            <a:ext cx="4419600" cy="2868554"/>
            <a:chOff x="0" y="0"/>
            <a:chExt cx="9144000" cy="5992754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599275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1676400" y="838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2600" y="4267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71800" y="3810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67200" y="3505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62600" y="32766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58000" y="32004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458200" y="32766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85800" y="4876800"/>
            <a:ext cx="4114800" cy="144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AutoShape 2" descr="https://docs.google.com/viewer?attid=0.1&amp;pid=gmail&amp;thid=13cb5a70fc4d488b&amp;url=https%3A%2F%2Fmail.google.com%2Fmail%2F%3Fui%3D2%26ik%3D2472c66718%26view%3Datt%26th%3D13cb5a70fc4d488b%26attid%3D0.1%26disp%3Dsafe%26realattid%3Df_hcw61cm31%26zw&amp;docid=7c16b92460439131863ce41a3a0d94cb%7C3378d0ccdbdbd62c7e47b2d30c67a85c&amp;a=bi&amp;pagenumber=1&amp;w=5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https://docs.google.com/viewer?attid=0.1&amp;pid=gmail&amp;thid=13cb5a70fc4d488b&amp;url=https%3A%2F%2Fmail.google.com%2Fmail%2F%3Fui%3D2%26ik%3D2472c66718%26view%3Datt%26th%3D13cb5a70fc4d488b%26attid%3D0.1%26disp%3Dsafe%26realattid%3Df_hcw61cm31%26zw&amp;docid=7c16b92460439131863ce41a3a0d94cb%7C3378d0ccdbdbd62c7e47b2d30c67a85c&amp;a=bi&amp;pagenumber=1&amp;w=5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4825"/>
            <a:ext cx="8218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World Wide Progress Advantage of Deuterons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See talk of Anne Sickles:  rhic.physics.wayne.edu/~</a:t>
            </a:r>
            <a:r>
              <a:rPr lang="en-US" dirty="0" err="1" smtClean="0">
                <a:solidFill>
                  <a:srgbClr val="FFFF00"/>
                </a:solidFill>
              </a:rPr>
              <a:t>bellwied</a:t>
            </a:r>
            <a:r>
              <a:rPr lang="en-US" dirty="0" smtClean="0">
                <a:solidFill>
                  <a:srgbClr val="FFFF00"/>
                </a:solidFill>
              </a:rPr>
              <a:t>/wwnd2013/wwnd2013-sickles.pdf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664808"/>
            <a:ext cx="2895600" cy="279470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85800"/>
            <a:ext cx="3048000" cy="2849366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5800" y="38862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PHENIX observes similar signal, </a:t>
            </a:r>
            <a:r>
              <a:rPr lang="en-US" sz="2400" u="sng" dirty="0" smtClean="0">
                <a:solidFill>
                  <a:schemeClr val="bg1"/>
                </a:solidFill>
              </a:rPr>
              <a:t>though significantly larger</a:t>
            </a:r>
          </a:p>
          <a:p>
            <a:pPr algn="ctr"/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As predicted by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Bozek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larger initial eccentricity &amp; viscous hydrodynamics</a:t>
            </a:r>
          </a:p>
        </p:txBody>
      </p:sp>
      <p:sp>
        <p:nvSpPr>
          <p:cNvPr id="15" name="Freeform 14"/>
          <p:cNvSpPr/>
          <p:nvPr/>
        </p:nvSpPr>
        <p:spPr>
          <a:xfrm>
            <a:off x="4648200" y="1885950"/>
            <a:ext cx="1709738" cy="1023938"/>
          </a:xfrm>
          <a:custGeom>
            <a:avLst/>
            <a:gdLst>
              <a:gd name="connsiteX0" fmla="*/ 0 w 1709738"/>
              <a:gd name="connsiteY0" fmla="*/ 1023938 h 1023938"/>
              <a:gd name="connsiteX1" fmla="*/ 461963 w 1709738"/>
              <a:gd name="connsiteY1" fmla="*/ 690563 h 1023938"/>
              <a:gd name="connsiteX2" fmla="*/ 733425 w 1709738"/>
              <a:gd name="connsiteY2" fmla="*/ 514350 h 1023938"/>
              <a:gd name="connsiteX3" fmla="*/ 1133475 w 1709738"/>
              <a:gd name="connsiteY3" fmla="*/ 314325 h 1023938"/>
              <a:gd name="connsiteX4" fmla="*/ 1709738 w 1709738"/>
              <a:gd name="connsiteY4" fmla="*/ 0 h 102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1023938">
                <a:moveTo>
                  <a:pt x="0" y="1023938"/>
                </a:moveTo>
                <a:lnTo>
                  <a:pt x="461963" y="690563"/>
                </a:lnTo>
                <a:cubicBezTo>
                  <a:pt x="584201" y="605632"/>
                  <a:pt x="621506" y="577056"/>
                  <a:pt x="733425" y="514350"/>
                </a:cubicBezTo>
                <a:cubicBezTo>
                  <a:pt x="845344" y="451644"/>
                  <a:pt x="970756" y="400050"/>
                  <a:pt x="1133475" y="314325"/>
                </a:cubicBezTo>
                <a:cubicBezTo>
                  <a:pt x="1296194" y="228600"/>
                  <a:pt x="1502966" y="114300"/>
                  <a:pt x="1709738" y="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652963" y="2495550"/>
            <a:ext cx="2247900" cy="519113"/>
          </a:xfrm>
          <a:custGeom>
            <a:avLst/>
            <a:gdLst>
              <a:gd name="connsiteX0" fmla="*/ 0 w 2247900"/>
              <a:gd name="connsiteY0" fmla="*/ 519113 h 519113"/>
              <a:gd name="connsiteX1" fmla="*/ 500062 w 2247900"/>
              <a:gd name="connsiteY1" fmla="*/ 323850 h 519113"/>
              <a:gd name="connsiteX2" fmla="*/ 842962 w 2247900"/>
              <a:gd name="connsiteY2" fmla="*/ 252413 h 519113"/>
              <a:gd name="connsiteX3" fmla="*/ 1333500 w 2247900"/>
              <a:gd name="connsiteY3" fmla="*/ 185738 h 519113"/>
              <a:gd name="connsiteX4" fmla="*/ 1657350 w 2247900"/>
              <a:gd name="connsiteY4" fmla="*/ 80963 h 519113"/>
              <a:gd name="connsiteX5" fmla="*/ 1971675 w 2247900"/>
              <a:gd name="connsiteY5" fmla="*/ 47625 h 519113"/>
              <a:gd name="connsiteX6" fmla="*/ 2247900 w 2247900"/>
              <a:gd name="connsiteY6" fmla="*/ 0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7900" h="519113">
                <a:moveTo>
                  <a:pt x="0" y="519113"/>
                </a:moveTo>
                <a:cubicBezTo>
                  <a:pt x="179784" y="443706"/>
                  <a:pt x="359568" y="368300"/>
                  <a:pt x="500062" y="323850"/>
                </a:cubicBezTo>
                <a:cubicBezTo>
                  <a:pt x="640556" y="279400"/>
                  <a:pt x="704056" y="275432"/>
                  <a:pt x="842962" y="252413"/>
                </a:cubicBezTo>
                <a:cubicBezTo>
                  <a:pt x="981868" y="229394"/>
                  <a:pt x="1197769" y="214313"/>
                  <a:pt x="1333500" y="185738"/>
                </a:cubicBezTo>
                <a:cubicBezTo>
                  <a:pt x="1469231" y="157163"/>
                  <a:pt x="1550988" y="103982"/>
                  <a:pt x="1657350" y="80963"/>
                </a:cubicBezTo>
                <a:cubicBezTo>
                  <a:pt x="1763712" y="57944"/>
                  <a:pt x="1873250" y="61119"/>
                  <a:pt x="1971675" y="47625"/>
                </a:cubicBezTo>
                <a:cubicBezTo>
                  <a:pt x="2070100" y="34131"/>
                  <a:pt x="2159000" y="17065"/>
                  <a:pt x="2247900" y="0"/>
                </a:cubicBezTo>
              </a:path>
            </a:pathLst>
          </a:cu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6096000" y="3048000"/>
            <a:ext cx="228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etftrends.com/wp-content/uploads/2012/01/investing-in-gold.jpg"/>
          <p:cNvPicPr>
            <a:picLocks noChangeAspect="1" noChangeArrowheads="1"/>
          </p:cNvPicPr>
          <p:nvPr/>
        </p:nvPicPr>
        <p:blipFill>
          <a:blip r:embed="rId2" cstate="print"/>
          <a:srcRect r="125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7" descr="superplot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685800"/>
            <a:ext cx="6629400" cy="5305425"/>
          </a:xfrm>
          <a:prstGeom prst="rect">
            <a:avLst/>
          </a:prstGeom>
        </p:spPr>
      </p:pic>
      <p:pic>
        <p:nvPicPr>
          <p:cNvPr id="9" name="Picture 8" descr="superplo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685800"/>
            <a:ext cx="6629400" cy="5305425"/>
          </a:xfrm>
          <a:prstGeom prst="rect">
            <a:avLst/>
          </a:prstGeom>
        </p:spPr>
      </p:pic>
      <p:pic>
        <p:nvPicPr>
          <p:cNvPr id="10" name="Picture 9" descr="superplot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685800"/>
            <a:ext cx="6629400" cy="530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icLuminosityA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69427"/>
            <a:ext cx="4953000" cy="4288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0"/>
            <a:ext cx="4854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Laboratory Tool (RHIC)</a:t>
            </a:r>
          </a:p>
        </p:txBody>
      </p:sp>
      <p:pic>
        <p:nvPicPr>
          <p:cNvPr id="6" name="Picture 2" descr="http://www.bluesci.org/wordpress/wp-content/uploads/2011/05/S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50922"/>
            <a:ext cx="1752600" cy="1787478"/>
          </a:xfrm>
          <a:prstGeom prst="rect">
            <a:avLst/>
          </a:prstGeom>
          <a:noFill/>
        </p:spPr>
      </p:pic>
      <p:pic>
        <p:nvPicPr>
          <p:cNvPr id="7" name="Picture 4" descr="http://www.interactions.org/imagebank/images/BN0023M.jpg"/>
          <p:cNvPicPr>
            <a:picLocks noChangeAspect="1" noChangeArrowheads="1"/>
          </p:cNvPicPr>
          <p:nvPr/>
        </p:nvPicPr>
        <p:blipFill>
          <a:blip r:embed="rId4" cstate="print"/>
          <a:srcRect b="51220"/>
          <a:stretch>
            <a:fillRect/>
          </a:stretch>
        </p:blipFill>
        <p:spPr bwMode="auto">
          <a:xfrm>
            <a:off x="362664" y="751820"/>
            <a:ext cx="4191000" cy="1507554"/>
          </a:xfrm>
          <a:prstGeom prst="rect">
            <a:avLst/>
          </a:prstGeom>
          <a:noFill/>
        </p:spPr>
      </p:pic>
      <p:pic>
        <p:nvPicPr>
          <p:cNvPr id="8" name="Picture 15" descr="http://www.popsci.com/files/imagecache/article_image_large/articles/bigscience-main2-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03323"/>
            <a:ext cx="2231540" cy="147494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685800"/>
            <a:ext cx="281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RHIC – 7-200 </a:t>
            </a:r>
            <a:r>
              <a:rPr lang="en-US" sz="2400" dirty="0" err="1" smtClean="0">
                <a:solidFill>
                  <a:schemeClr val="bg1"/>
                </a:solidFill>
              </a:rPr>
              <a:t>GeV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r>
              <a:rPr lang="en-US" sz="2400" dirty="0" err="1" smtClean="0">
                <a:solidFill>
                  <a:schemeClr val="bg1"/>
                </a:solidFill>
              </a:rPr>
              <a:t>nn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727122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PHENIX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3302" y="727122"/>
            <a:ext cx="79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2688372"/>
            <a:ext cx="434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RHIC Machine Performance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3D stochastic cooling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Script MT Bold" pitchFamily="66" charset="0"/>
              </a:rPr>
              <a:t>L</a:t>
            </a:r>
            <a:r>
              <a:rPr lang="en-US" sz="2800" dirty="0" smtClean="0">
                <a:solidFill>
                  <a:schemeClr val="bg1"/>
                </a:solidFill>
              </a:rPr>
              <a:t> &gt; 15 x RHIC design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New EBIS Source provides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new geometries (U+U)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Great energy flexibility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Polarized </a:t>
            </a:r>
            <a:r>
              <a:rPr lang="en-US" sz="2800" dirty="0" err="1" smtClean="0">
                <a:solidFill>
                  <a:srgbClr val="FFFF00"/>
                </a:solidFill>
              </a:rPr>
              <a:t>p+p</a:t>
            </a:r>
            <a:r>
              <a:rPr lang="en-US" sz="2800" dirty="0" smtClean="0">
                <a:solidFill>
                  <a:srgbClr val="FFFF00"/>
                </a:solidFill>
              </a:rPr>
              <a:t> / </a:t>
            </a:r>
            <a:r>
              <a:rPr lang="en-US" sz="2800" dirty="0" err="1" smtClean="0">
                <a:solidFill>
                  <a:srgbClr val="FFFF00"/>
                </a:solidFill>
              </a:rPr>
              <a:t>p+A</a:t>
            </a:r>
            <a:r>
              <a:rPr lang="en-US" sz="2800" dirty="0" smtClean="0">
                <a:solidFill>
                  <a:srgbClr val="FFFF00"/>
                </a:solidFill>
              </a:rPr>
              <a:t> Program</a:t>
            </a:r>
          </a:p>
        </p:txBody>
      </p:sp>
      <p:sp>
        <p:nvSpPr>
          <p:cNvPr id="13" name="Freeform 12"/>
          <p:cNvSpPr/>
          <p:nvPr/>
        </p:nvSpPr>
        <p:spPr>
          <a:xfrm>
            <a:off x="766482" y="5401236"/>
            <a:ext cx="3200400" cy="918882"/>
          </a:xfrm>
          <a:custGeom>
            <a:avLst/>
            <a:gdLst>
              <a:gd name="connsiteX0" fmla="*/ 0 w 3200400"/>
              <a:gd name="connsiteY0" fmla="*/ 918882 h 918882"/>
              <a:gd name="connsiteX1" fmla="*/ 685800 w 3200400"/>
              <a:gd name="connsiteY1" fmla="*/ 878540 h 918882"/>
              <a:gd name="connsiteX2" fmla="*/ 1156447 w 3200400"/>
              <a:gd name="connsiteY2" fmla="*/ 824752 h 918882"/>
              <a:gd name="connsiteX3" fmla="*/ 1707777 w 3200400"/>
              <a:gd name="connsiteY3" fmla="*/ 609599 h 918882"/>
              <a:gd name="connsiteX4" fmla="*/ 2272553 w 3200400"/>
              <a:gd name="connsiteY4" fmla="*/ 354105 h 918882"/>
              <a:gd name="connsiteX5" fmla="*/ 2770094 w 3200400"/>
              <a:gd name="connsiteY5" fmla="*/ 112058 h 918882"/>
              <a:gd name="connsiteX6" fmla="*/ 3065930 w 3200400"/>
              <a:gd name="connsiteY6" fmla="*/ 17929 h 918882"/>
              <a:gd name="connsiteX7" fmla="*/ 3200400 w 3200400"/>
              <a:gd name="connsiteY7" fmla="*/ 4482 h 9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0400" h="918882">
                <a:moveTo>
                  <a:pt x="0" y="918882"/>
                </a:moveTo>
                <a:lnTo>
                  <a:pt x="685800" y="878540"/>
                </a:lnTo>
                <a:cubicBezTo>
                  <a:pt x="878541" y="862852"/>
                  <a:pt x="986118" y="869575"/>
                  <a:pt x="1156447" y="824752"/>
                </a:cubicBezTo>
                <a:cubicBezTo>
                  <a:pt x="1326776" y="779929"/>
                  <a:pt x="1521760" y="688040"/>
                  <a:pt x="1707777" y="609599"/>
                </a:cubicBezTo>
                <a:cubicBezTo>
                  <a:pt x="1893794" y="531158"/>
                  <a:pt x="2095500" y="437028"/>
                  <a:pt x="2272553" y="354105"/>
                </a:cubicBezTo>
                <a:cubicBezTo>
                  <a:pt x="2449606" y="271182"/>
                  <a:pt x="2637865" y="168087"/>
                  <a:pt x="2770094" y="112058"/>
                </a:cubicBezTo>
                <a:cubicBezTo>
                  <a:pt x="2902324" y="56029"/>
                  <a:pt x="2994212" y="35858"/>
                  <a:pt x="3065930" y="17929"/>
                </a:cubicBezTo>
                <a:cubicBezTo>
                  <a:pt x="3137648" y="0"/>
                  <a:pt x="3169024" y="2241"/>
                  <a:pt x="3200400" y="448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93376" y="4195482"/>
            <a:ext cx="2770095" cy="2097742"/>
          </a:xfrm>
          <a:custGeom>
            <a:avLst/>
            <a:gdLst>
              <a:gd name="connsiteX0" fmla="*/ 0 w 2770095"/>
              <a:gd name="connsiteY0" fmla="*/ 2097742 h 2097742"/>
              <a:gd name="connsiteX1" fmla="*/ 591671 w 2770095"/>
              <a:gd name="connsiteY1" fmla="*/ 1976718 h 2097742"/>
              <a:gd name="connsiteX2" fmla="*/ 806824 w 2770095"/>
              <a:gd name="connsiteY2" fmla="*/ 1707777 h 2097742"/>
              <a:gd name="connsiteX3" fmla="*/ 1035424 w 2770095"/>
              <a:gd name="connsiteY3" fmla="*/ 1600200 h 2097742"/>
              <a:gd name="connsiteX4" fmla="*/ 1183342 w 2770095"/>
              <a:gd name="connsiteY4" fmla="*/ 1425389 h 2097742"/>
              <a:gd name="connsiteX5" fmla="*/ 1411942 w 2770095"/>
              <a:gd name="connsiteY5" fmla="*/ 1277471 h 2097742"/>
              <a:gd name="connsiteX6" fmla="*/ 1775012 w 2770095"/>
              <a:gd name="connsiteY6" fmla="*/ 860612 h 2097742"/>
              <a:gd name="connsiteX7" fmla="*/ 2017059 w 2770095"/>
              <a:gd name="connsiteY7" fmla="*/ 658906 h 2097742"/>
              <a:gd name="connsiteX8" fmla="*/ 2245659 w 2770095"/>
              <a:gd name="connsiteY8" fmla="*/ 551330 h 2097742"/>
              <a:gd name="connsiteX9" fmla="*/ 2581836 w 2770095"/>
              <a:gd name="connsiteY9" fmla="*/ 94130 h 2097742"/>
              <a:gd name="connsiteX10" fmla="*/ 2770095 w 2770095"/>
              <a:gd name="connsiteY10" fmla="*/ 0 h 209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0095" h="2097742">
                <a:moveTo>
                  <a:pt x="0" y="2097742"/>
                </a:moveTo>
                <a:cubicBezTo>
                  <a:pt x="228600" y="2069727"/>
                  <a:pt x="457200" y="2041712"/>
                  <a:pt x="591671" y="1976718"/>
                </a:cubicBezTo>
                <a:cubicBezTo>
                  <a:pt x="726142" y="1911724"/>
                  <a:pt x="732865" y="1770530"/>
                  <a:pt x="806824" y="1707777"/>
                </a:cubicBezTo>
                <a:cubicBezTo>
                  <a:pt x="880783" y="1645024"/>
                  <a:pt x="972671" y="1647265"/>
                  <a:pt x="1035424" y="1600200"/>
                </a:cubicBezTo>
                <a:cubicBezTo>
                  <a:pt x="1098177" y="1553135"/>
                  <a:pt x="1120589" y="1479177"/>
                  <a:pt x="1183342" y="1425389"/>
                </a:cubicBezTo>
                <a:cubicBezTo>
                  <a:pt x="1246095" y="1371601"/>
                  <a:pt x="1313330" y="1371600"/>
                  <a:pt x="1411942" y="1277471"/>
                </a:cubicBezTo>
                <a:cubicBezTo>
                  <a:pt x="1510554" y="1183342"/>
                  <a:pt x="1674159" y="963706"/>
                  <a:pt x="1775012" y="860612"/>
                </a:cubicBezTo>
                <a:cubicBezTo>
                  <a:pt x="1875865" y="757518"/>
                  <a:pt x="1938618" y="710453"/>
                  <a:pt x="2017059" y="658906"/>
                </a:cubicBezTo>
                <a:cubicBezTo>
                  <a:pt x="2095500" y="607359"/>
                  <a:pt x="2151530" y="645459"/>
                  <a:pt x="2245659" y="551330"/>
                </a:cubicBezTo>
                <a:cubicBezTo>
                  <a:pt x="2339788" y="457201"/>
                  <a:pt x="2494430" y="186018"/>
                  <a:pt x="2581836" y="94130"/>
                </a:cubicBezTo>
                <a:cubicBezTo>
                  <a:pt x="2669242" y="2242"/>
                  <a:pt x="2719668" y="1121"/>
                  <a:pt x="2770095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9929" y="3092824"/>
            <a:ext cx="2218765" cy="3245223"/>
          </a:xfrm>
          <a:custGeom>
            <a:avLst/>
            <a:gdLst>
              <a:gd name="connsiteX0" fmla="*/ 0 w 2218765"/>
              <a:gd name="connsiteY0" fmla="*/ 3227294 h 3245223"/>
              <a:gd name="connsiteX1" fmla="*/ 363071 w 2218765"/>
              <a:gd name="connsiteY1" fmla="*/ 3160058 h 3245223"/>
              <a:gd name="connsiteX2" fmla="*/ 578224 w 2218765"/>
              <a:gd name="connsiteY2" fmla="*/ 2716305 h 3245223"/>
              <a:gd name="connsiteX3" fmla="*/ 806824 w 2218765"/>
              <a:gd name="connsiteY3" fmla="*/ 2474258 h 3245223"/>
              <a:gd name="connsiteX4" fmla="*/ 1156447 w 2218765"/>
              <a:gd name="connsiteY4" fmla="*/ 1815352 h 3245223"/>
              <a:gd name="connsiteX5" fmla="*/ 1371600 w 2218765"/>
              <a:gd name="connsiteY5" fmla="*/ 1586752 h 3245223"/>
              <a:gd name="connsiteX6" fmla="*/ 1748118 w 2218765"/>
              <a:gd name="connsiteY6" fmla="*/ 941294 h 3245223"/>
              <a:gd name="connsiteX7" fmla="*/ 2218765 w 2218765"/>
              <a:gd name="connsiteY7" fmla="*/ 0 h 324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8765" h="3245223">
                <a:moveTo>
                  <a:pt x="0" y="3227294"/>
                </a:moveTo>
                <a:cubicBezTo>
                  <a:pt x="133350" y="3236258"/>
                  <a:pt x="266700" y="3245223"/>
                  <a:pt x="363071" y="3160058"/>
                </a:cubicBezTo>
                <a:cubicBezTo>
                  <a:pt x="459442" y="3074893"/>
                  <a:pt x="504265" y="2830605"/>
                  <a:pt x="578224" y="2716305"/>
                </a:cubicBezTo>
                <a:cubicBezTo>
                  <a:pt x="652183" y="2602005"/>
                  <a:pt x="710454" y="2624417"/>
                  <a:pt x="806824" y="2474258"/>
                </a:cubicBezTo>
                <a:cubicBezTo>
                  <a:pt x="903194" y="2324099"/>
                  <a:pt x="1062318" y="1963270"/>
                  <a:pt x="1156447" y="1815352"/>
                </a:cubicBezTo>
                <a:cubicBezTo>
                  <a:pt x="1250576" y="1667434"/>
                  <a:pt x="1272988" y="1732428"/>
                  <a:pt x="1371600" y="1586752"/>
                </a:cubicBezTo>
                <a:cubicBezTo>
                  <a:pt x="1470212" y="1441076"/>
                  <a:pt x="1606924" y="1205753"/>
                  <a:pt x="1748118" y="941294"/>
                </a:cubicBezTo>
                <a:cubicBezTo>
                  <a:pt x="1889312" y="676835"/>
                  <a:pt x="2054038" y="338417"/>
                  <a:pt x="2218765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66482" y="3065929"/>
            <a:ext cx="1425389" cy="3330389"/>
          </a:xfrm>
          <a:custGeom>
            <a:avLst/>
            <a:gdLst>
              <a:gd name="connsiteX0" fmla="*/ 0 w 1425389"/>
              <a:gd name="connsiteY0" fmla="*/ 3254189 h 3330389"/>
              <a:gd name="connsiteX1" fmla="*/ 215153 w 1425389"/>
              <a:gd name="connsiteY1" fmla="*/ 3065930 h 3330389"/>
              <a:gd name="connsiteX2" fmla="*/ 860612 w 1425389"/>
              <a:gd name="connsiteY2" fmla="*/ 1667436 h 3330389"/>
              <a:gd name="connsiteX3" fmla="*/ 1223683 w 1425389"/>
              <a:gd name="connsiteY3" fmla="*/ 322730 h 3330389"/>
              <a:gd name="connsiteX4" fmla="*/ 1425389 w 1425389"/>
              <a:gd name="connsiteY4" fmla="*/ 0 h 33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389" h="3330389">
                <a:moveTo>
                  <a:pt x="0" y="3254189"/>
                </a:moveTo>
                <a:cubicBezTo>
                  <a:pt x="35859" y="3292289"/>
                  <a:pt x="71718" y="3330389"/>
                  <a:pt x="215153" y="3065930"/>
                </a:cubicBezTo>
                <a:cubicBezTo>
                  <a:pt x="358588" y="2801471"/>
                  <a:pt x="692524" y="2124636"/>
                  <a:pt x="860612" y="1667436"/>
                </a:cubicBezTo>
                <a:cubicBezTo>
                  <a:pt x="1028700" y="1210236"/>
                  <a:pt x="1129553" y="600636"/>
                  <a:pt x="1223683" y="322730"/>
                </a:cubicBezTo>
                <a:cubicBezTo>
                  <a:pt x="1317813" y="44824"/>
                  <a:pt x="1371601" y="22412"/>
                  <a:pt x="1425389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52156" y="6564868"/>
            <a:ext cx="17530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Weeks in Physics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030665" y="4840667"/>
            <a:ext cx="24614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Integrated Luminosity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ages.businessweek.com/cms/2012-08-31/0831_gold_630x420.jpg"/>
          <p:cNvPicPr>
            <a:picLocks noChangeAspect="1" noChangeArrowheads="1"/>
          </p:cNvPicPr>
          <p:nvPr/>
        </p:nvPicPr>
        <p:blipFill>
          <a:blip r:embed="rId2" cstate="print"/>
          <a:srcRect r="11196"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609600" y="838200"/>
            <a:ext cx="7924800" cy="5105400"/>
            <a:chOff x="-773728" y="1"/>
            <a:chExt cx="3771900" cy="19691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73728" y="1"/>
              <a:ext cx="3771900" cy="1969108"/>
            </a:xfrm>
            <a:prstGeom prst="rect">
              <a:avLst/>
            </a:prstGeom>
          </p:spPr>
        </p:pic>
        <p:sp>
          <p:nvSpPr>
            <p:cNvPr id="6" name="TextBox 11"/>
            <p:cNvSpPr txBox="1"/>
            <p:nvPr/>
          </p:nvSpPr>
          <p:spPr>
            <a:xfrm>
              <a:off x="-290151" y="1128646"/>
              <a:ext cx="2098040" cy="266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1200" dirty="0">
                  <a:solidFill>
                    <a:srgbClr val="000000"/>
                  </a:solidFill>
                  <a:effectLst/>
                  <a:latin typeface="Arial"/>
                  <a:ea typeface="MS PGothic"/>
                  <a:cs typeface="MS PGothic"/>
                </a:rPr>
                <a:t>2012 RHIC U-U run</a:t>
              </a:r>
              <a:endParaRPr lang="en-US" sz="18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09800" y="0"/>
            <a:ext cx="4585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Stochastic Cooling Success</a:t>
            </a:r>
          </a:p>
        </p:txBody>
      </p:sp>
      <p:sp>
        <p:nvSpPr>
          <p:cNvPr id="8" name="Down Arrow 7"/>
          <p:cNvSpPr/>
          <p:nvPr/>
        </p:nvSpPr>
        <p:spPr>
          <a:xfrm rot="10800000">
            <a:off x="2209800" y="1600200"/>
            <a:ext cx="914400" cy="3124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96096" y="6258580"/>
            <a:ext cx="4714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RHIC like a shiny new Gold Coin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1119</Words>
  <Application>Microsoft Office PowerPoint</Application>
  <PresentationFormat>On-screen Show (4:3)</PresentationFormat>
  <Paragraphs>206</Paragraphs>
  <Slides>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STAR/PHENIX Forward Upgrades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36</cp:revision>
  <dcterms:created xsi:type="dcterms:W3CDTF">2013-02-04T05:00:28Z</dcterms:created>
  <dcterms:modified xsi:type="dcterms:W3CDTF">2013-02-16T07:00:57Z</dcterms:modified>
</cp:coreProperties>
</file>