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72" r:id="rId5"/>
    <p:sldId id="267" r:id="rId6"/>
    <p:sldId id="268" r:id="rId7"/>
    <p:sldId id="261" r:id="rId8"/>
    <p:sldId id="262" r:id="rId9"/>
    <p:sldId id="265" r:id="rId10"/>
    <p:sldId id="266" r:id="rId11"/>
    <p:sldId id="271" r:id="rId12"/>
    <p:sldId id="273" r:id="rId13"/>
    <p:sldId id="25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6815B-91C0-47A2-B816-1AD668A51FD9}" type="datetimeFigureOut">
              <a:rPr lang="en-US" smtClean="0"/>
              <a:pPr/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6BC94-47F3-4E20-8BA0-22AB03945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70035" y="2676942"/>
            <a:ext cx="568232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Upgrade Program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Jamie Nagle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University of Colorado, Boulder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nagle\Desktop\sPHENIX_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160" y="619542"/>
            <a:ext cx="6568440" cy="1996440"/>
          </a:xfrm>
          <a:prstGeom prst="rect">
            <a:avLst/>
          </a:prstGeom>
          <a:noFill/>
        </p:spPr>
      </p:pic>
      <p:pic>
        <p:nvPicPr>
          <p:cNvPr id="2054" name="Picture 6" descr="http://physics.ucr.edu/dnp2012/logos/DNP_web_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05450"/>
            <a:ext cx="9144000" cy="135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" y="2895600"/>
            <a:ext cx="8534400" cy="35814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838200"/>
            <a:ext cx="8534400" cy="1752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9000" y="2971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Abhay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Deshpande</a:t>
            </a:r>
            <a:r>
              <a:rPr lang="en-US" dirty="0" smtClean="0">
                <a:solidFill>
                  <a:srgbClr val="FFFF00"/>
                </a:solidFill>
              </a:rPr>
              <a:t> (chair), Christine </a:t>
            </a:r>
            <a:r>
              <a:rPr lang="en-US" dirty="0" err="1" smtClean="0">
                <a:solidFill>
                  <a:srgbClr val="FFFF00"/>
                </a:solidFill>
              </a:rPr>
              <a:t>Aidala</a:t>
            </a:r>
            <a:r>
              <a:rPr lang="en-US" dirty="0" smtClean="0">
                <a:solidFill>
                  <a:srgbClr val="FFFF00"/>
                </a:solidFill>
              </a:rPr>
              <a:t>, Ken </a:t>
            </a:r>
            <a:r>
              <a:rPr lang="en-US" dirty="0" err="1" smtClean="0">
                <a:solidFill>
                  <a:srgbClr val="FFFF00"/>
                </a:solidFill>
              </a:rPr>
              <a:t>Barish</a:t>
            </a:r>
            <a:r>
              <a:rPr lang="en-US" dirty="0" smtClean="0">
                <a:solidFill>
                  <a:srgbClr val="FFFF00"/>
                </a:solidFill>
              </a:rPr>
              <a:t>, Sasha </a:t>
            </a:r>
            <a:r>
              <a:rPr lang="en-US" dirty="0" err="1" smtClean="0">
                <a:solidFill>
                  <a:srgbClr val="FFFF00"/>
                </a:solidFill>
              </a:rPr>
              <a:t>Bazilevsky</a:t>
            </a:r>
            <a:r>
              <a:rPr lang="en-US" dirty="0" smtClean="0">
                <a:solidFill>
                  <a:srgbClr val="FFFF00"/>
                </a:solidFill>
              </a:rPr>
              <a:t>, Kieran Boyle, Tom </a:t>
            </a:r>
            <a:r>
              <a:rPr lang="en-US" dirty="0" err="1" smtClean="0">
                <a:solidFill>
                  <a:srgbClr val="FFFF00"/>
                </a:solidFill>
              </a:rPr>
              <a:t>Hemmick</a:t>
            </a:r>
            <a:r>
              <a:rPr lang="en-US" dirty="0" smtClean="0">
                <a:solidFill>
                  <a:srgbClr val="FFFF00"/>
                </a:solidFill>
              </a:rPr>
              <a:t>, Dave Morrison, </a:t>
            </a:r>
            <a:r>
              <a:rPr lang="en-US" dirty="0" err="1" smtClean="0">
                <a:solidFill>
                  <a:srgbClr val="FFFF00"/>
                </a:solidFill>
              </a:rPr>
              <a:t>Itaru</a:t>
            </a:r>
            <a:r>
              <a:rPr lang="en-US" dirty="0" smtClean="0">
                <a:solidFill>
                  <a:srgbClr val="FFFF00"/>
                </a:solidFill>
              </a:rPr>
              <a:t> Nakagawa, Joe </a:t>
            </a:r>
            <a:r>
              <a:rPr lang="en-US" dirty="0" err="1" smtClean="0">
                <a:solidFill>
                  <a:srgbClr val="FFFF00"/>
                </a:solidFill>
              </a:rPr>
              <a:t>Seele</a:t>
            </a:r>
            <a:r>
              <a:rPr lang="en-US" dirty="0" smtClean="0">
                <a:solidFill>
                  <a:srgbClr val="FFFF00"/>
                </a:solidFill>
              </a:rPr>
              <a:t>, Ralf </a:t>
            </a:r>
            <a:r>
              <a:rPr lang="en-US" dirty="0" err="1" smtClean="0">
                <a:solidFill>
                  <a:srgbClr val="FFFF00"/>
                </a:solidFill>
              </a:rPr>
              <a:t>Seidl</a:t>
            </a:r>
            <a:r>
              <a:rPr lang="en-US" dirty="0" smtClean="0">
                <a:solidFill>
                  <a:srgbClr val="FFFF00"/>
                </a:solidFill>
              </a:rPr>
              <a:t> and Craig Woody.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679" y="76200"/>
            <a:ext cx="8336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2"/>
                </a:solidFill>
              </a:rPr>
              <a:t>Forward </a:t>
            </a:r>
            <a:r>
              <a:rPr lang="en-US" sz="3600" u="sng" dirty="0" err="1" smtClean="0">
                <a:solidFill>
                  <a:schemeClr val="bg2"/>
                </a:solidFill>
              </a:rPr>
              <a:t>sPHENIX</a:t>
            </a:r>
            <a:r>
              <a:rPr lang="en-US" sz="3600" u="sng" dirty="0" smtClean="0">
                <a:solidFill>
                  <a:schemeClr val="bg2"/>
                </a:solidFill>
              </a:rPr>
              <a:t> and Evolution to </a:t>
            </a:r>
            <a:r>
              <a:rPr lang="en-US" sz="3600" u="sng" dirty="0" err="1" smtClean="0">
                <a:solidFill>
                  <a:schemeClr val="bg2"/>
                </a:solidFill>
              </a:rPr>
              <a:t>ePHENIX</a:t>
            </a:r>
            <a:endParaRPr lang="en-US" sz="3600" u="sng" dirty="0" smtClean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9144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2"/>
                </a:solidFill>
              </a:rPr>
              <a:t>Next stage </a:t>
            </a:r>
            <a:r>
              <a:rPr lang="en-US" sz="2400" u="sng" dirty="0" smtClean="0">
                <a:solidFill>
                  <a:schemeClr val="bg2"/>
                </a:solidFill>
              </a:rPr>
              <a:t>forward spectrometer under design </a:t>
            </a:r>
            <a:r>
              <a:rPr lang="en-US" sz="2400" dirty="0" smtClean="0">
                <a:solidFill>
                  <a:schemeClr val="bg2"/>
                </a:solidFill>
              </a:rPr>
              <a:t>– enabled by open geometry of central solenoid.  </a:t>
            </a:r>
            <a:r>
              <a:rPr lang="en-US" sz="2400" dirty="0" err="1" smtClean="0">
                <a:solidFill>
                  <a:schemeClr val="bg2"/>
                </a:solidFill>
              </a:rPr>
              <a:t>p+A</a:t>
            </a:r>
            <a:r>
              <a:rPr lang="en-US" sz="2400" dirty="0" smtClean="0">
                <a:solidFill>
                  <a:schemeClr val="bg2"/>
                </a:solidFill>
              </a:rPr>
              <a:t> and transversely polarized </a:t>
            </a:r>
            <a:r>
              <a:rPr lang="en-US" sz="2400" dirty="0" err="1" smtClean="0">
                <a:solidFill>
                  <a:schemeClr val="bg2"/>
                </a:solidFill>
              </a:rPr>
              <a:t>p+p</a:t>
            </a:r>
            <a:r>
              <a:rPr lang="en-US" sz="2400" dirty="0" smtClean="0">
                <a:solidFill>
                  <a:schemeClr val="bg2"/>
                </a:solidFill>
              </a:rPr>
              <a:t> is the focus.  Task force writing detailed physics and design report (somewhat longer time scale).</a:t>
            </a:r>
          </a:p>
          <a:p>
            <a:pPr algn="just"/>
            <a:endParaRPr lang="en-US" sz="2400" dirty="0" smtClean="0">
              <a:solidFill>
                <a:schemeClr val="bg2"/>
              </a:solidFill>
            </a:endParaRPr>
          </a:p>
          <a:p>
            <a:endParaRPr lang="en-US" sz="2400" dirty="0" smtClean="0">
              <a:solidFill>
                <a:schemeClr val="bg2"/>
              </a:solidFill>
            </a:endParaRPr>
          </a:p>
          <a:p>
            <a:r>
              <a:rPr lang="en-US" sz="2400" u="sng" dirty="0" err="1" smtClean="0">
                <a:solidFill>
                  <a:schemeClr val="bg2"/>
                </a:solidFill>
              </a:rPr>
              <a:t>ePHENIX</a:t>
            </a:r>
            <a:r>
              <a:rPr lang="en-US" sz="2400" u="sng" dirty="0" smtClean="0">
                <a:solidFill>
                  <a:schemeClr val="bg2"/>
                </a:solidFill>
              </a:rPr>
              <a:t> task force</a:t>
            </a:r>
            <a:r>
              <a:rPr lang="en-US" sz="2400" dirty="0" smtClean="0">
                <a:solidFill>
                  <a:schemeClr val="bg2"/>
                </a:solidFill>
              </a:rPr>
              <a:t>…. </a:t>
            </a:r>
          </a:p>
          <a:p>
            <a:r>
              <a:rPr lang="en-US" sz="2400" dirty="0" smtClean="0">
                <a:solidFill>
                  <a:schemeClr val="bg2"/>
                </a:solidFill>
              </a:rPr>
              <a:t>Lots of real work, </a:t>
            </a:r>
          </a:p>
          <a:p>
            <a:r>
              <a:rPr lang="en-US" sz="2400" dirty="0" smtClean="0">
                <a:solidFill>
                  <a:schemeClr val="bg2"/>
                </a:solidFill>
              </a:rPr>
              <a:t>very engaged…  </a:t>
            </a:r>
          </a:p>
          <a:p>
            <a:endParaRPr lang="en-US" sz="2400" dirty="0" smtClean="0">
              <a:solidFill>
                <a:schemeClr val="bg2"/>
              </a:solidFill>
            </a:endParaRPr>
          </a:p>
          <a:p>
            <a:pPr algn="just"/>
            <a:r>
              <a:rPr lang="en-US" sz="2400" dirty="0" smtClean="0">
                <a:solidFill>
                  <a:schemeClr val="bg2"/>
                </a:solidFill>
              </a:rPr>
              <a:t>Really investigating the barrel first stage requirements for enabling a world class EIC program for 5-10 </a:t>
            </a:r>
            <a:r>
              <a:rPr lang="en-US" sz="2400" dirty="0" err="1" smtClean="0">
                <a:solidFill>
                  <a:schemeClr val="bg2"/>
                </a:solidFill>
              </a:rPr>
              <a:t>GeV</a:t>
            </a:r>
            <a:r>
              <a:rPr lang="en-US" sz="2400" dirty="0" smtClean="0">
                <a:solidFill>
                  <a:schemeClr val="bg2"/>
                </a:solidFill>
              </a:rPr>
              <a:t> electron beam.  Direct coupling with EIC task forces and with EIC R&amp;D projects.  Included details in MIE Appendix, and world-class program builds on </a:t>
            </a:r>
            <a:r>
              <a:rPr lang="en-US" sz="2400" dirty="0" err="1" smtClean="0">
                <a:solidFill>
                  <a:schemeClr val="bg2"/>
                </a:solidFill>
              </a:rPr>
              <a:t>sPHENIX</a:t>
            </a:r>
            <a:r>
              <a:rPr lang="en-US" sz="2400" dirty="0" smtClean="0">
                <a:solidFill>
                  <a:schemeClr val="bg2"/>
                </a:solidFill>
              </a:rPr>
              <a:t> foundation.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47492" y="76200"/>
            <a:ext cx="2367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smtClean="0">
                <a:solidFill>
                  <a:schemeClr val="bg1"/>
                </a:solidFill>
              </a:rPr>
              <a:t>Summary</a:t>
            </a:r>
            <a:endParaRPr lang="en-US" sz="4400" u="sng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098590"/>
            <a:ext cx="85344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Just completed BNL Internal Review  for </a:t>
            </a:r>
            <a:r>
              <a:rPr lang="en-US" sz="3200" dirty="0" err="1" smtClean="0">
                <a:solidFill>
                  <a:schemeClr val="bg1"/>
                </a:solidFill>
              </a:rPr>
              <a:t>sPHENIX</a:t>
            </a:r>
            <a:r>
              <a:rPr lang="en-US" sz="3200" dirty="0" smtClean="0">
                <a:solidFill>
                  <a:schemeClr val="bg1"/>
                </a:solidFill>
              </a:rPr>
              <a:t> MIE, October 5-6 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Very excited collaboration eager to turn this proposal into a physics reality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Then we can enjoy the physics desserts!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://icecreamjournal.turkeyhill.com/blog/wp-content/uploads/2009/05/banana-spl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4572000"/>
            <a:ext cx="3429000" cy="2133599"/>
          </a:xfrm>
          <a:prstGeom prst="rect">
            <a:avLst/>
          </a:prstGeom>
          <a:noFill/>
        </p:spPr>
      </p:pic>
      <p:grpSp>
        <p:nvGrpSpPr>
          <p:cNvPr id="8" name="Group 3"/>
          <p:cNvGrpSpPr/>
          <p:nvPr/>
        </p:nvGrpSpPr>
        <p:grpSpPr>
          <a:xfrm>
            <a:off x="152400" y="4564284"/>
            <a:ext cx="2783711" cy="2140857"/>
            <a:chOff x="762000" y="685800"/>
            <a:chExt cx="7543800" cy="6553200"/>
          </a:xfrm>
        </p:grpSpPr>
        <p:pic>
          <p:nvPicPr>
            <p:cNvPr id="9" name="Picture 8" descr="lumpy_wBoxSmooth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685800"/>
              <a:ext cx="7543800" cy="6553200"/>
            </a:xfrm>
            <a:prstGeom prst="rect">
              <a:avLst/>
            </a:prstGeom>
            <a:noFill/>
          </p:spPr>
        </p:pic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48615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677137" y="467528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677137" y="449351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295172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39066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295172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448615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4868119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4868119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4581646" y="2766692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4199681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817716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531243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531243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3722225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3435752" y="267580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3244770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244770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3435752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817716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913208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81771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722225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722225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53124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362673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722225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353124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3626734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2673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3722225" y="494793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3817716" y="485705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4008699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3722225" y="46847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3817716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4008699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4199681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4199681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439066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4486154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4295172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4104190" y="303934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4104190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4295172" y="350513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458164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4772628" y="37323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4677137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4104190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4295172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4104190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3913208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3913208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4199681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4295172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4008699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4295172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4295172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67" name="Picture 66" descr="super_anim3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51261">
            <a:off x="994211" y="4837279"/>
            <a:ext cx="1331226" cy="1266812"/>
          </a:xfrm>
          <a:prstGeom prst="rect">
            <a:avLst/>
          </a:prstGeom>
        </p:spPr>
      </p:pic>
      <p:pic>
        <p:nvPicPr>
          <p:cNvPr id="68" name="Picture 67" descr="super_anim3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05456">
            <a:off x="533819" y="5122551"/>
            <a:ext cx="1331226" cy="1266812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 cstate="print"/>
          <a:srcRect l="26940" t="13542" r="26794" b="20833"/>
          <a:stretch>
            <a:fillRect/>
          </a:stretch>
        </p:blipFill>
        <p:spPr bwMode="auto">
          <a:xfrm>
            <a:off x="0" y="4488084"/>
            <a:ext cx="2971800" cy="236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" name="Group 3"/>
          <p:cNvGrpSpPr/>
          <p:nvPr/>
        </p:nvGrpSpPr>
        <p:grpSpPr>
          <a:xfrm>
            <a:off x="6324600" y="4564284"/>
            <a:ext cx="2783711" cy="2140857"/>
            <a:chOff x="762000" y="685800"/>
            <a:chExt cx="7543800" cy="6553200"/>
          </a:xfrm>
        </p:grpSpPr>
        <p:pic>
          <p:nvPicPr>
            <p:cNvPr id="71" name="Picture 70" descr="lumpy_wBoxSmooth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685800"/>
              <a:ext cx="7543800" cy="6553200"/>
            </a:xfrm>
            <a:prstGeom prst="rect">
              <a:avLst/>
            </a:prstGeom>
            <a:noFill/>
          </p:spPr>
        </p:pic>
        <p:sp>
          <p:nvSpPr>
            <p:cNvPr id="72" name="Oval 71"/>
            <p:cNvSpPr>
              <a:spLocks noChangeArrowheads="1"/>
            </p:cNvSpPr>
            <p:nvPr/>
          </p:nvSpPr>
          <p:spPr bwMode="auto">
            <a:xfrm>
              <a:off x="448615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4677137" y="467528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4677137" y="449351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4295172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439066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4295172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448615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4868119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4868119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4581646" y="2766692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4199681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3817716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3531243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3531243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3722225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3435752" y="267580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3244770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3244770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3435752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3817716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3913208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381771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3722225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3722225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353124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362673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3722225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353124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3626734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362673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3722225" y="494793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3817716" y="485705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4008699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3722225" y="46847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3817716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4008699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4199681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4199681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439066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4486154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2" name="Oval 111"/>
            <p:cNvSpPr>
              <a:spLocks noChangeArrowheads="1"/>
            </p:cNvSpPr>
            <p:nvPr/>
          </p:nvSpPr>
          <p:spPr bwMode="auto">
            <a:xfrm>
              <a:off x="4295172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3" name="Oval 112"/>
            <p:cNvSpPr>
              <a:spLocks noChangeArrowheads="1"/>
            </p:cNvSpPr>
            <p:nvPr/>
          </p:nvSpPr>
          <p:spPr bwMode="auto">
            <a:xfrm>
              <a:off x="4104190" y="303934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4" name="Oval 113"/>
            <p:cNvSpPr>
              <a:spLocks noChangeArrowheads="1"/>
            </p:cNvSpPr>
            <p:nvPr/>
          </p:nvSpPr>
          <p:spPr bwMode="auto">
            <a:xfrm>
              <a:off x="4104190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5" name="Oval 114"/>
            <p:cNvSpPr>
              <a:spLocks noChangeArrowheads="1"/>
            </p:cNvSpPr>
            <p:nvPr/>
          </p:nvSpPr>
          <p:spPr bwMode="auto">
            <a:xfrm>
              <a:off x="4295172" y="350513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6" name="Oval 115"/>
            <p:cNvSpPr>
              <a:spLocks noChangeArrowheads="1"/>
            </p:cNvSpPr>
            <p:nvPr/>
          </p:nvSpPr>
          <p:spPr bwMode="auto">
            <a:xfrm>
              <a:off x="458164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4772628" y="37323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4677137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4104190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4295172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4104190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3913208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3913208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4199681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4295172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4008699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4295172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4295172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29" name="Picture 128" descr="super_anim3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51261">
            <a:off x="7166411" y="4837279"/>
            <a:ext cx="1331226" cy="1266812"/>
          </a:xfrm>
          <a:prstGeom prst="rect">
            <a:avLst/>
          </a:prstGeom>
        </p:spPr>
      </p:pic>
      <p:pic>
        <p:nvPicPr>
          <p:cNvPr id="130" name="Picture 129" descr="super_anim3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05456">
            <a:off x="6706019" y="5122551"/>
            <a:ext cx="1331226" cy="1266812"/>
          </a:xfrm>
          <a:prstGeom prst="rect">
            <a:avLst/>
          </a:prstGeom>
        </p:spPr>
      </p:pic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5" cstate="print"/>
          <a:srcRect l="26940" t="13542" r="26794" b="20833"/>
          <a:stretch>
            <a:fillRect/>
          </a:stretch>
        </p:blipFill>
        <p:spPr bwMode="auto">
          <a:xfrm>
            <a:off x="6172200" y="4488084"/>
            <a:ext cx="2971800" cy="236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211" t="17709" r="21523" b="9375"/>
          <a:stretch>
            <a:fillRect/>
          </a:stretch>
        </p:blipFill>
        <p:spPr bwMode="auto">
          <a:xfrm>
            <a:off x="1447800" y="1524000"/>
            <a:ext cx="6019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2431" t="37500" r="21303" b="46875"/>
          <a:stretch>
            <a:fillRect/>
          </a:stretch>
        </p:blipFill>
        <p:spPr bwMode="auto">
          <a:xfrm>
            <a:off x="1524000" y="228600"/>
            <a:ext cx="601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71600" y="0"/>
            <a:ext cx="6248400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11" r="14167" b="20269"/>
          <a:stretch>
            <a:fillRect/>
          </a:stretch>
        </p:blipFill>
        <p:spPr bwMode="auto">
          <a:xfrm>
            <a:off x="4648200" y="22860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1" y="1524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</a:t>
            </a:r>
            <a:r>
              <a:rPr lang="en-US" sz="2800" dirty="0" smtClean="0">
                <a:solidFill>
                  <a:schemeClr val="bg1"/>
                </a:solidFill>
              </a:rPr>
              <a:t>ajor </a:t>
            </a:r>
            <a:r>
              <a:rPr lang="en-US" sz="2800" dirty="0" smtClean="0">
                <a:solidFill>
                  <a:schemeClr val="bg1"/>
                </a:solidFill>
              </a:rPr>
              <a:t>upgrade to the PHENIX </a:t>
            </a:r>
            <a:r>
              <a:rPr lang="en-US" sz="2800" dirty="0" smtClean="0">
                <a:solidFill>
                  <a:schemeClr val="bg1"/>
                </a:solidFill>
              </a:rPr>
              <a:t>detector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advancing </a:t>
            </a:r>
            <a:r>
              <a:rPr lang="en-US" sz="2800" dirty="0" smtClean="0">
                <a:solidFill>
                  <a:schemeClr val="bg1"/>
                </a:solidFill>
              </a:rPr>
              <a:t>a fundamental understanding of the nature of the strongest coupled fluid, the underlying dynamics (quasi-particles), and the temperature dependencies.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1" descr="C:\Users\nagle\Desktop\sPHENIX_back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538" y="2438400"/>
            <a:ext cx="4271062" cy="304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524000" y="6120825"/>
            <a:ext cx="5553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http://arxiv.org/abs/arXiv:1207.6378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12163" y="1047923"/>
            <a:ext cx="7874637" cy="5657677"/>
            <a:chOff x="431163" y="285923"/>
            <a:chExt cx="4076640" cy="318288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4800"/>
              <a:ext cx="3715200" cy="2819816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flipH="1">
              <a:off x="1816800" y="546745"/>
              <a:ext cx="782533" cy="449191"/>
            </a:xfrm>
            <a:custGeom>
              <a:avLst/>
              <a:gdLst>
                <a:gd name="G0" fmla="+- 13320 0 0"/>
                <a:gd name="G1" fmla="+- 3357 0 0"/>
                <a:gd name="G2" fmla="+- 21600 0 3357"/>
                <a:gd name="G3" fmla="+- 21600 0 13320"/>
                <a:gd name="G4" fmla="*/ G3 3357 1"/>
                <a:gd name="G5" fmla="*/ G4 1 10800"/>
                <a:gd name="G6" fmla="+- 13320 G5 0"/>
                <a:gd name="T0" fmla="*/ 0 w 21600"/>
                <a:gd name="T1" fmla="*/ 10800 h 21600"/>
                <a:gd name="T2" fmla="*/ 21600 w 21600"/>
                <a:gd name="T3" fmla="*/ 10800 h 21600"/>
                <a:gd name="T4" fmla="*/ 13320 w 21600"/>
                <a:gd name="T5" fmla="*/ 0 h 21600"/>
                <a:gd name="T6" fmla="*/ 13320 w 21600"/>
                <a:gd name="T7" fmla="*/ 21600 h 21600"/>
                <a:gd name="T8" fmla="*/ 4000 w 21600"/>
                <a:gd name="T9" fmla="*/ G1 h 21600"/>
                <a:gd name="T10" fmla="*/ G6 w 21600"/>
                <a:gd name="T11" fmla="*/ G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13320" y="0"/>
                  </a:moveTo>
                  <a:lnTo>
                    <a:pt x="21600" y="10800"/>
                  </a:lnTo>
                  <a:lnTo>
                    <a:pt x="13320" y="21800"/>
                  </a:lnTo>
                  <a:lnTo>
                    <a:pt x="13320" y="18243"/>
                  </a:lnTo>
                  <a:lnTo>
                    <a:pt x="4000" y="18243"/>
                  </a:lnTo>
                  <a:lnTo>
                    <a:pt x="4000" y="3357"/>
                  </a:lnTo>
                  <a:lnTo>
                    <a:pt x="13320" y="3357"/>
                  </a:lnTo>
                  <a:lnTo>
                    <a:pt x="13320" y="0"/>
                  </a:lnTo>
                  <a:moveTo>
                    <a:pt x="0" y="3357"/>
                  </a:moveTo>
                  <a:lnTo>
                    <a:pt x="0" y="18243"/>
                  </a:lnTo>
                  <a:lnTo>
                    <a:pt x="1000" y="18243"/>
                  </a:lnTo>
                  <a:lnTo>
                    <a:pt x="1000" y="3357"/>
                  </a:lnTo>
                  <a:lnTo>
                    <a:pt x="0" y="3357"/>
                  </a:lnTo>
                  <a:moveTo>
                    <a:pt x="2000" y="3357"/>
                  </a:moveTo>
                  <a:lnTo>
                    <a:pt x="2000" y="18243"/>
                  </a:lnTo>
                  <a:lnTo>
                    <a:pt x="3000" y="18243"/>
                  </a:lnTo>
                  <a:lnTo>
                    <a:pt x="3000" y="3357"/>
                  </a:lnTo>
                  <a:lnTo>
                    <a:pt x="2000" y="3357"/>
                  </a:lnTo>
                  <a:close/>
                </a:path>
              </a:pathLst>
            </a:custGeom>
            <a:solidFill>
              <a:srgbClr val="FF950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5221" rIns="81639" bIns="40820" anchor="ctr"/>
            <a:lstStyle/>
            <a:p>
              <a:pPr algn="ctr">
                <a:tabLst>
                  <a:tab pos="656650" algn="l"/>
                </a:tabLst>
              </a:pPr>
              <a:r>
                <a:rPr lang="it-IT" b="1" dirty="0">
                  <a:solidFill>
                    <a:srgbClr val="000000"/>
                  </a:solidFill>
                </a:rPr>
                <a:t>RHIC</a:t>
              </a: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flipH="1">
              <a:off x="3147120" y="285923"/>
              <a:ext cx="796321" cy="442212"/>
            </a:xfrm>
            <a:custGeom>
              <a:avLst/>
              <a:gdLst>
                <a:gd name="G0" fmla="+- 13320 0 0"/>
                <a:gd name="G1" fmla="+- 3357 0 0"/>
                <a:gd name="G2" fmla="+- 21600 0 3357"/>
                <a:gd name="G3" fmla="+- 21600 0 13320"/>
                <a:gd name="G4" fmla="*/ G3 3357 1"/>
                <a:gd name="G5" fmla="*/ G4 1 10800"/>
                <a:gd name="G6" fmla="+- 13320 G5 0"/>
                <a:gd name="T0" fmla="*/ 0 w 21600"/>
                <a:gd name="T1" fmla="*/ 10800 h 21600"/>
                <a:gd name="T2" fmla="*/ 21600 w 21600"/>
                <a:gd name="T3" fmla="*/ 10800 h 21600"/>
                <a:gd name="T4" fmla="*/ 13320 w 21600"/>
                <a:gd name="T5" fmla="*/ 0 h 21600"/>
                <a:gd name="T6" fmla="*/ 13320 w 21600"/>
                <a:gd name="T7" fmla="*/ 21600 h 21600"/>
                <a:gd name="T8" fmla="*/ 4000 w 21600"/>
                <a:gd name="T9" fmla="*/ G1 h 21600"/>
                <a:gd name="T10" fmla="*/ G6 w 21600"/>
                <a:gd name="T11" fmla="*/ G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13320" y="0"/>
                  </a:moveTo>
                  <a:lnTo>
                    <a:pt x="21600" y="10800"/>
                  </a:lnTo>
                  <a:lnTo>
                    <a:pt x="13320" y="21800"/>
                  </a:lnTo>
                  <a:lnTo>
                    <a:pt x="13320" y="18243"/>
                  </a:lnTo>
                  <a:lnTo>
                    <a:pt x="4000" y="18243"/>
                  </a:lnTo>
                  <a:lnTo>
                    <a:pt x="4000" y="3357"/>
                  </a:lnTo>
                  <a:lnTo>
                    <a:pt x="13320" y="3357"/>
                  </a:lnTo>
                  <a:lnTo>
                    <a:pt x="13320" y="0"/>
                  </a:lnTo>
                  <a:moveTo>
                    <a:pt x="0" y="3357"/>
                  </a:moveTo>
                  <a:lnTo>
                    <a:pt x="0" y="18243"/>
                  </a:lnTo>
                  <a:lnTo>
                    <a:pt x="1000" y="18243"/>
                  </a:lnTo>
                  <a:lnTo>
                    <a:pt x="1000" y="3357"/>
                  </a:lnTo>
                  <a:lnTo>
                    <a:pt x="0" y="3357"/>
                  </a:lnTo>
                  <a:moveTo>
                    <a:pt x="2000" y="3357"/>
                  </a:moveTo>
                  <a:lnTo>
                    <a:pt x="2000" y="18243"/>
                  </a:lnTo>
                  <a:lnTo>
                    <a:pt x="3000" y="18243"/>
                  </a:lnTo>
                  <a:lnTo>
                    <a:pt x="3000" y="3357"/>
                  </a:lnTo>
                  <a:lnTo>
                    <a:pt x="2000" y="3357"/>
                  </a:lnTo>
                  <a:close/>
                </a:path>
              </a:pathLst>
            </a:custGeom>
            <a:solidFill>
              <a:srgbClr val="FF950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5221" rIns="81639" bIns="40820" anchor="ctr"/>
            <a:lstStyle/>
            <a:p>
              <a:pPr algn="ctr">
                <a:tabLst>
                  <a:tab pos="656650" algn="l"/>
                </a:tabLst>
              </a:pPr>
              <a:r>
                <a:rPr lang="it-IT" b="1" dirty="0">
                  <a:solidFill>
                    <a:srgbClr val="000000"/>
                  </a:solidFill>
                </a:rPr>
                <a:t>LHC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31163" y="3154859"/>
              <a:ext cx="4076640" cy="313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55221" rIns="81639" bIns="4082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it-IT" dirty="0" smtClean="0">
                  <a:solidFill>
                    <a:schemeClr val="bg1"/>
                  </a:solidFill>
                </a:rPr>
                <a:t>                    Plumari </a:t>
              </a:r>
              <a:r>
                <a:rPr lang="it-IT" dirty="0">
                  <a:solidFill>
                    <a:schemeClr val="bg1"/>
                  </a:solidFill>
                </a:rPr>
                <a:t>et al., arxiv:1103.5611[hep-ph].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8857" y="228600"/>
            <a:ext cx="8510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 smtClean="0">
                <a:solidFill>
                  <a:schemeClr val="bg1"/>
                </a:solidFill>
              </a:rPr>
              <a:t>sQGP</a:t>
            </a:r>
            <a:r>
              <a:rPr lang="en-US" sz="3200" u="sng" dirty="0" smtClean="0">
                <a:solidFill>
                  <a:schemeClr val="bg1"/>
                </a:solidFill>
              </a:rPr>
              <a:t> Fundamentals as a Function of Temperature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28800" y="2667000"/>
            <a:ext cx="7086600" cy="3923038"/>
            <a:chOff x="6019800" y="2667000"/>
            <a:chExt cx="51054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019800" y="2667000"/>
              <a:ext cx="5105400" cy="3124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48399" y="2743200"/>
              <a:ext cx="4800601" cy="15931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tx2"/>
                  </a:solidFill>
                </a:rPr>
                <a:t>“Jet Quenching is a few times </a:t>
              </a:r>
            </a:p>
            <a:p>
              <a:pPr algn="ctr"/>
              <a:r>
                <a:rPr lang="en-US" sz="3200" b="1" u="sng" dirty="0" smtClean="0">
                  <a:solidFill>
                    <a:schemeClr val="tx2"/>
                  </a:solidFill>
                </a:rPr>
                <a:t>stronger</a:t>
              </a:r>
              <a:r>
                <a:rPr lang="en-US" sz="3200" b="1" dirty="0" smtClean="0">
                  <a:solidFill>
                    <a:schemeClr val="tx2"/>
                  </a:solidFill>
                </a:rPr>
                <a:t> near </a:t>
              </a:r>
              <a:r>
                <a:rPr lang="en-US" sz="3200" b="1" dirty="0" err="1" smtClean="0">
                  <a:solidFill>
                    <a:schemeClr val="tx2"/>
                  </a:solidFill>
                </a:rPr>
                <a:t>T</a:t>
              </a:r>
              <a:r>
                <a:rPr lang="en-US" sz="3200" b="1" baseline="-25000" dirty="0" err="1" smtClean="0">
                  <a:solidFill>
                    <a:schemeClr val="tx2"/>
                  </a:solidFill>
                </a:rPr>
                <a:t>c</a:t>
              </a:r>
              <a:r>
                <a:rPr lang="en-US" sz="3200" b="1" dirty="0" smtClean="0">
                  <a:solidFill>
                    <a:schemeClr val="tx2"/>
                  </a:solidFill>
                </a:rPr>
                <a:t> </a:t>
              </a:r>
            </a:p>
            <a:p>
              <a:pPr algn="ctr"/>
              <a:r>
                <a:rPr lang="en-US" sz="3200" b="1" dirty="0" smtClean="0">
                  <a:solidFill>
                    <a:schemeClr val="tx2"/>
                  </a:solidFill>
                </a:rPr>
                <a:t>relative to the QGP at T &gt; </a:t>
              </a:r>
              <a:r>
                <a:rPr lang="en-US" sz="3200" b="1" dirty="0" err="1" smtClean="0">
                  <a:solidFill>
                    <a:schemeClr val="tx2"/>
                  </a:solidFill>
                </a:rPr>
                <a:t>T</a:t>
              </a:r>
              <a:r>
                <a:rPr lang="en-US" sz="3200" b="1" baseline="-25000" dirty="0" err="1" smtClean="0">
                  <a:solidFill>
                    <a:schemeClr val="tx2"/>
                  </a:solidFill>
                </a:rPr>
                <a:t>c</a:t>
              </a:r>
              <a:r>
                <a:rPr lang="en-US" sz="3200" b="1" dirty="0" smtClean="0">
                  <a:solidFill>
                    <a:schemeClr val="tx2"/>
                  </a:solidFill>
                </a:rPr>
                <a:t>.”</a:t>
              </a:r>
            </a:p>
            <a:p>
              <a:pPr algn="ctr"/>
              <a:r>
                <a:rPr lang="en-US" sz="2800" dirty="0" smtClean="0">
                  <a:solidFill>
                    <a:schemeClr val="tx2"/>
                  </a:solidFill>
                </a:rPr>
                <a:t>Liao and </a:t>
              </a:r>
              <a:r>
                <a:rPr lang="en-US" sz="2800" dirty="0" err="1" smtClean="0">
                  <a:solidFill>
                    <a:schemeClr val="tx2"/>
                  </a:solidFill>
                </a:rPr>
                <a:t>Shuryak</a:t>
              </a:r>
              <a:r>
                <a:rPr lang="en-US" sz="2800" dirty="0" smtClean="0">
                  <a:solidFill>
                    <a:schemeClr val="tx2"/>
                  </a:solidFill>
                </a:rPr>
                <a:t>, PRL (2009)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48399" y="4545687"/>
              <a:ext cx="4800601" cy="12010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“The </a:t>
              </a:r>
              <a:r>
                <a:rPr lang="en-US" sz="3200" b="1" u="sng" dirty="0" smtClean="0">
                  <a:solidFill>
                    <a:srgbClr val="FF0000"/>
                  </a:solidFill>
                </a:rPr>
                <a:t>surprisingly transparent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sQGP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at the LHC [compared to RHIC]”</a:t>
              </a:r>
            </a:p>
            <a:p>
              <a:pPr algn="ctr"/>
              <a:r>
                <a:rPr lang="en-US" sz="2800" dirty="0" smtClean="0">
                  <a:solidFill>
                    <a:srgbClr val="FF0000"/>
                  </a:solidFill>
                </a:rPr>
                <a:t>Horowitz and 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Gyulassy</a:t>
              </a:r>
              <a:r>
                <a:rPr lang="en-US" sz="2800" dirty="0" smtClean="0">
                  <a:solidFill>
                    <a:srgbClr val="FF0000"/>
                  </a:solidFill>
                </a:rPr>
                <a:t>, NPA (2011)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76200"/>
            <a:ext cx="610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Coupling Measures with Jets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47800" y="990600"/>
            <a:ext cx="6248400" cy="5410200"/>
            <a:chOff x="4484147" y="1447801"/>
            <a:chExt cx="4387252" cy="3886199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84147" y="1447801"/>
              <a:ext cx="4387252" cy="388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804599" y="3048000"/>
              <a:ext cx="688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Symbol" pitchFamily="18" charset="2"/>
                </a:rPr>
                <a:t>h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/s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23399" y="4124980"/>
              <a:ext cx="8306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30000" dirty="0" smtClean="0">
                  <a:solidFill>
                    <a:srgbClr val="FF0000"/>
                  </a:solidFill>
                </a:rPr>
                <a:t>3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/q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97397" y="39624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^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" y="685800"/>
            <a:ext cx="32004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67200" y="685800"/>
            <a:ext cx="4876800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  <a:ln/>
        </p:spPr>
        <p:txBody>
          <a:bodyPr/>
          <a:lstStyle/>
          <a:p>
            <a:r>
              <a:rPr lang="en-US" sz="3200" u="sng" dirty="0">
                <a:solidFill>
                  <a:schemeClr val="bg1"/>
                </a:solidFill>
              </a:rPr>
              <a:t>At </a:t>
            </a:r>
            <a:r>
              <a:rPr lang="en-US" sz="3200" u="sng" dirty="0" smtClean="0">
                <a:solidFill>
                  <a:schemeClr val="bg1"/>
                </a:solidFill>
              </a:rPr>
              <a:t>what </a:t>
            </a:r>
            <a:r>
              <a:rPr lang="en-US" sz="3200" u="sng" dirty="0">
                <a:solidFill>
                  <a:schemeClr val="bg1"/>
                </a:solidFill>
              </a:rPr>
              <a:t>length scale is the medium probed?</a:t>
            </a:r>
          </a:p>
        </p:txBody>
      </p:sp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7703" y="1104792"/>
            <a:ext cx="2191122" cy="1528068"/>
          </a:xfrm>
          <a:prstGeom prst="rect">
            <a:avLst/>
          </a:prstGeom>
          <a:noFill/>
          <a:ln w="25400" cap="flat">
            <a:noFill/>
            <a:round/>
            <a:headEnd/>
            <a:tailEnd/>
          </a:ln>
        </p:spPr>
      </p:pic>
      <p:sp>
        <p:nvSpPr>
          <p:cNvPr id="21516" name="Rectangle 12"/>
          <p:cNvSpPr>
            <a:spLocks/>
          </p:cNvSpPr>
          <p:nvPr/>
        </p:nvSpPr>
        <p:spPr bwMode="auto">
          <a:xfrm>
            <a:off x="2252067" y="1295400"/>
            <a:ext cx="506884" cy="56810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50800" tIns="50800" rIns="108599" bIns="50800">
            <a:spAutoFit/>
          </a:bodyPr>
          <a:lstStyle/>
          <a:p>
            <a:pPr marL="4465">
              <a:lnSpc>
                <a:spcPct val="142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  <a:cs typeface="Times New Roman" charset="0"/>
                <a:sym typeface="Times New Roman" charset="0"/>
              </a:rPr>
              <a:t>Q</a:t>
            </a:r>
            <a:r>
              <a:rPr lang="en-US" sz="2400" b="1" baseline="32000" dirty="0">
                <a:solidFill>
                  <a:schemeClr val="bg1"/>
                </a:solidFill>
                <a:latin typeface="Times New Roman" charset="0"/>
                <a:cs typeface="Times New Roman" charset="0"/>
                <a:sym typeface="Times New Roman" charset="0"/>
              </a:rPr>
              <a:t>2</a:t>
            </a:r>
          </a:p>
        </p:txBody>
      </p:sp>
      <p:sp>
        <p:nvSpPr>
          <p:cNvPr id="21517" name="Rectangle 13"/>
          <p:cNvSpPr>
            <a:spLocks/>
          </p:cNvSpPr>
          <p:nvPr/>
        </p:nvSpPr>
        <p:spPr bwMode="auto">
          <a:xfrm>
            <a:off x="790501" y="870220"/>
            <a:ext cx="314524" cy="50988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50800" tIns="50800" rIns="108599" bIns="50800">
            <a:spAutoFit/>
          </a:bodyPr>
          <a:lstStyle/>
          <a:p>
            <a:pPr marL="4465">
              <a:lnSpc>
                <a:spcPct val="142000"/>
              </a:lnSpc>
            </a:pPr>
            <a:r>
              <a:rPr lang="en-US" sz="2100" b="1" dirty="0">
                <a:solidFill>
                  <a:schemeClr val="bg1"/>
                </a:solidFill>
                <a:latin typeface="Times New Roman" charset="0"/>
                <a:cs typeface="Times New Roman" charset="0"/>
                <a:sym typeface="Times New Roman" charset="0"/>
              </a:rPr>
              <a:t>q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64828" y="1453298"/>
            <a:ext cx="1346150" cy="0"/>
            <a:chOff x="0" y="0"/>
            <a:chExt cx="1206" cy="0"/>
          </a:xfrm>
        </p:grpSpPr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 flipH="1">
              <a:off x="0" y="0"/>
              <a:ext cx="694" cy="0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b="1"/>
            </a:p>
          </p:txBody>
        </p:sp>
        <p:sp>
          <p:nvSpPr>
            <p:cNvPr id="21519" name="Line 15"/>
            <p:cNvSpPr>
              <a:spLocks noChangeShapeType="1"/>
            </p:cNvSpPr>
            <p:nvPr/>
          </p:nvSpPr>
          <p:spPr bwMode="auto">
            <a:xfrm flipH="1">
              <a:off x="688" y="0"/>
              <a:ext cx="518" cy="0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b="1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102049" y="1070165"/>
            <a:ext cx="1098351" cy="370847"/>
            <a:chOff x="0" y="0"/>
            <a:chExt cx="984" cy="332"/>
          </a:xfrm>
        </p:grpSpPr>
        <p:sp>
          <p:nvSpPr>
            <p:cNvPr id="21521" name="Line 17"/>
            <p:cNvSpPr>
              <a:spLocks noChangeShapeType="1"/>
            </p:cNvSpPr>
            <p:nvPr/>
          </p:nvSpPr>
          <p:spPr bwMode="auto">
            <a:xfrm flipH="1">
              <a:off x="3" y="170"/>
              <a:ext cx="460" cy="162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b="1"/>
            </a:p>
          </p:txBody>
        </p:sp>
        <p:sp>
          <p:nvSpPr>
            <p:cNvPr id="21522" name="Line 18"/>
            <p:cNvSpPr>
              <a:spLocks noChangeShapeType="1"/>
            </p:cNvSpPr>
            <p:nvPr/>
          </p:nvSpPr>
          <p:spPr bwMode="auto">
            <a:xfrm flipH="1">
              <a:off x="446" y="0"/>
              <a:ext cx="538" cy="181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b="1"/>
            </a:p>
          </p:txBody>
        </p:sp>
      </p:grpSp>
      <p:sp>
        <p:nvSpPr>
          <p:cNvPr id="21525" name="Rectangle 21"/>
          <p:cNvSpPr>
            <a:spLocks/>
          </p:cNvSpPr>
          <p:nvPr/>
        </p:nvSpPr>
        <p:spPr bwMode="auto">
          <a:xfrm>
            <a:off x="1639937" y="1640956"/>
            <a:ext cx="434749" cy="50988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50800" tIns="50800" rIns="108599" bIns="50800">
            <a:spAutoFit/>
          </a:bodyPr>
          <a:lstStyle/>
          <a:p>
            <a:pPr marL="4465">
              <a:lnSpc>
                <a:spcPct val="142000"/>
              </a:lnSpc>
            </a:pPr>
            <a:r>
              <a:rPr lang="en-US" sz="2100" b="1" dirty="0">
                <a:solidFill>
                  <a:schemeClr val="bg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g*</a:t>
            </a:r>
          </a:p>
        </p:txBody>
      </p:sp>
      <p:pic>
        <p:nvPicPr>
          <p:cNvPr id="21527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6978" y="853902"/>
            <a:ext cx="4518422" cy="5598914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</p:spPr>
      </p:pic>
      <p:sp>
        <p:nvSpPr>
          <p:cNvPr id="21528" name="Rectangle 24"/>
          <p:cNvSpPr>
            <a:spLocks/>
          </p:cNvSpPr>
          <p:nvPr/>
        </p:nvSpPr>
        <p:spPr bwMode="auto">
          <a:xfrm>
            <a:off x="7888935" y="6490156"/>
            <a:ext cx="1016047" cy="2154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400" b="1" dirty="0">
                <a:latin typeface="Baskerville" charset="0"/>
                <a:ea typeface="Baskerville" charset="0"/>
                <a:cs typeface="Baskerville" charset="0"/>
                <a:sym typeface="Baskerville" charset="0"/>
              </a:rPr>
              <a:t>W. Horowitz</a:t>
            </a:r>
          </a:p>
        </p:txBody>
      </p:sp>
      <p:sp>
        <p:nvSpPr>
          <p:cNvPr id="21529" name="Rectangle 25"/>
          <p:cNvSpPr>
            <a:spLocks/>
          </p:cNvSpPr>
          <p:nvPr/>
        </p:nvSpPr>
        <p:spPr bwMode="auto">
          <a:xfrm>
            <a:off x="5231904" y="1053703"/>
            <a:ext cx="2339578" cy="33039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30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0" y="3294459"/>
            <a:ext cx="4264819" cy="2268141"/>
          </a:xfrm>
          <a:ln/>
        </p:spPr>
        <p:txBody>
          <a:bodyPr>
            <a:noAutofit/>
          </a:bodyPr>
          <a:lstStyle/>
          <a:p>
            <a:pPr marL="491115">
              <a:buNone/>
            </a:pPr>
            <a:r>
              <a:rPr lang="en-US" sz="2800" dirty="0">
                <a:solidFill>
                  <a:schemeClr val="bg1"/>
                </a:solidFill>
              </a:rPr>
              <a:t>What sets this scale?</a:t>
            </a:r>
          </a:p>
          <a:p>
            <a:pPr marL="732208" lvl="1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exchange gluon </a:t>
            </a:r>
            <a:r>
              <a:rPr lang="en-US" dirty="0">
                <a:solidFill>
                  <a:schemeClr val="bg1"/>
                </a:solidFill>
              </a:rPr>
              <a:t>momentum?</a:t>
            </a:r>
          </a:p>
          <a:p>
            <a:pPr marL="732208" lvl="1"/>
            <a:r>
              <a:rPr lang="en-US" dirty="0">
                <a:solidFill>
                  <a:schemeClr val="bg1"/>
                </a:solidFill>
              </a:rPr>
              <a:t>total coherent energy loss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732208" lvl="1"/>
            <a:r>
              <a:rPr lang="en-US" dirty="0" smtClean="0">
                <a:solidFill>
                  <a:schemeClr val="bg1"/>
                </a:solidFill>
              </a:rPr>
              <a:t>impact of </a:t>
            </a:r>
            <a:r>
              <a:rPr lang="en-US" dirty="0" err="1" smtClean="0">
                <a:solidFill>
                  <a:schemeClr val="bg1"/>
                </a:solidFill>
              </a:rPr>
              <a:t>deconfinement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732208" lvl="1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600200" y="2209800"/>
            <a:ext cx="990600" cy="838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807" y="685800"/>
            <a:ext cx="3398193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385-B1DE-4BDE-871A-E8736DCBA3D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87905" y="909935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1/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8937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Sensitivity to Medium Composition (at a given Scale)</a:t>
            </a:r>
          </a:p>
        </p:txBody>
      </p:sp>
      <p:pic>
        <p:nvPicPr>
          <p:cNvPr id="5" name="Picture 4" descr="Figure_coleman_ma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43090"/>
            <a:ext cx="5353050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5506" y="2952690"/>
            <a:ext cx="2101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Jet E</a:t>
            </a:r>
            <a:r>
              <a:rPr lang="en-US" sz="2400" baseline="-25000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 = 30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 = 350 </a:t>
            </a:r>
            <a:r>
              <a:rPr lang="en-US" sz="2400" dirty="0" err="1" smtClean="0">
                <a:solidFill>
                  <a:srgbClr val="FF0000"/>
                </a:solidFill>
              </a:rPr>
              <a:t>MeV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 = 0.3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4819471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Limit of infinitely massive scattering centers yields all </a:t>
            </a:r>
            <a:r>
              <a:rPr lang="en-US" sz="2400" dirty="0" err="1" smtClean="0">
                <a:solidFill>
                  <a:srgbClr val="FF0000"/>
                </a:solidFill>
              </a:rPr>
              <a:t>radiative</a:t>
            </a:r>
            <a:r>
              <a:rPr lang="en-US" sz="2400" dirty="0" smtClean="0">
                <a:solidFill>
                  <a:srgbClr val="FF0000"/>
                </a:solidFill>
              </a:rPr>
              <a:t> e-loss.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7625"/>
            <a:ext cx="88011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4800600" y="5695890"/>
            <a:ext cx="2895600" cy="609600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667000" y="1143000"/>
            <a:ext cx="36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http://arxiv.org/abs/arXiv:1209.3328</a:t>
            </a:r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940050"/>
            <a:ext cx="26574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600200" y="6534090"/>
            <a:ext cx="1860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Medium </a:t>
            </a:r>
            <a:r>
              <a:rPr lang="en-US" sz="2000" b="1" dirty="0" err="1" smtClean="0"/>
              <a:t>parton</a:t>
            </a:r>
            <a:endParaRPr lang="en-US" sz="2000" b="1" dirty="0" smtClean="0"/>
          </a:p>
        </p:txBody>
      </p:sp>
      <p:pic>
        <p:nvPicPr>
          <p:cNvPr id="91138" name="Picture 2" descr="http://www.bnl.gov/bnlweb/pubaf/pr/photos/2010%5C02%5Ccollisions-300.jpg"/>
          <p:cNvPicPr>
            <a:picLocks noChangeAspect="1" noChangeArrowheads="1"/>
          </p:cNvPicPr>
          <p:nvPr/>
        </p:nvPicPr>
        <p:blipFill>
          <a:blip r:embed="rId5" cstate="print"/>
          <a:srcRect l="38074" t="67164" r="34236" b="7463"/>
          <a:stretch>
            <a:fillRect/>
          </a:stretch>
        </p:blipFill>
        <p:spPr bwMode="auto">
          <a:xfrm>
            <a:off x="5943600" y="2454275"/>
            <a:ext cx="2667000" cy="1889125"/>
          </a:xfrm>
          <a:prstGeom prst="rect">
            <a:avLst/>
          </a:prstGeom>
          <a:noFill/>
        </p:spPr>
      </p:pic>
      <p:cxnSp>
        <p:nvCxnSpPr>
          <p:cNvPr id="18" name="Straight Connector 17"/>
          <p:cNvCxnSpPr/>
          <p:nvPr/>
        </p:nvCxnSpPr>
        <p:spPr>
          <a:xfrm>
            <a:off x="5486400" y="3368675"/>
            <a:ext cx="10668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77000" y="3368675"/>
            <a:ext cx="3810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6858000" y="3368675"/>
            <a:ext cx="838200" cy="30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1138" idx="3"/>
          </p:cNvCxnSpPr>
          <p:nvPr/>
        </p:nvCxnSpPr>
        <p:spPr>
          <a:xfrm flipH="1">
            <a:off x="7696200" y="3398838"/>
            <a:ext cx="914400" cy="274637"/>
          </a:xfrm>
          <a:prstGeom prst="line">
            <a:avLst/>
          </a:prstGeom>
          <a:ln w="381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5740" y="1447800"/>
            <a:ext cx="7820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qhat</a:t>
            </a:r>
            <a:r>
              <a:rPr lang="en-US" sz="2800" dirty="0" smtClean="0">
                <a:solidFill>
                  <a:schemeClr val="bg2"/>
                </a:solidFill>
              </a:rPr>
              <a:t>  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2800" dirty="0" smtClean="0">
                <a:solidFill>
                  <a:schemeClr val="bg2"/>
                </a:solidFill>
              </a:rPr>
              <a:t> scattering of lead </a:t>
            </a:r>
            <a:r>
              <a:rPr lang="en-US" sz="2800" dirty="0" err="1" smtClean="0">
                <a:solidFill>
                  <a:schemeClr val="bg2"/>
                </a:solidFill>
              </a:rPr>
              <a:t>parton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 radiation e-loss</a:t>
            </a:r>
          </a:p>
          <a:p>
            <a:pPr algn="ctr"/>
            <a:r>
              <a:rPr lang="en-US" sz="2800" dirty="0" err="1" smtClean="0">
                <a:solidFill>
                  <a:srgbClr val="FF33CC"/>
                </a:solidFill>
                <a:sym typeface="Wingdings" pitchFamily="2" charset="2"/>
              </a:rPr>
              <a:t>ehat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   energy transferred to the QGP medium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5096" y="0"/>
            <a:ext cx="6982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solidFill>
                  <a:schemeClr val="bg1"/>
                </a:solidFill>
              </a:rPr>
              <a:t>sPHENIX</a:t>
            </a:r>
            <a:r>
              <a:rPr lang="en-US" sz="4000" u="sng" dirty="0" smtClean="0">
                <a:solidFill>
                  <a:schemeClr val="bg1"/>
                </a:solidFill>
              </a:rPr>
              <a:t> Rates:  Jets, </a:t>
            </a:r>
            <a:r>
              <a:rPr lang="en-US" sz="4000" u="sng" dirty="0" err="1" smtClean="0">
                <a:solidFill>
                  <a:schemeClr val="bg1"/>
                </a:solidFill>
              </a:rPr>
              <a:t>Dijets</a:t>
            </a:r>
            <a:r>
              <a:rPr lang="en-US" sz="4000" u="sng" dirty="0" smtClean="0">
                <a:solidFill>
                  <a:schemeClr val="bg1"/>
                </a:solidFill>
              </a:rPr>
              <a:t>, </a:t>
            </a:r>
            <a:r>
              <a:rPr lang="en-US" sz="4000" u="sng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4000" u="sng" dirty="0" smtClean="0">
                <a:solidFill>
                  <a:schemeClr val="bg1"/>
                </a:solidFill>
              </a:rPr>
              <a:t>-Jet</a:t>
            </a:r>
          </a:p>
        </p:txBody>
      </p:sp>
      <p:pic>
        <p:nvPicPr>
          <p:cNvPr id="5" name="Picture 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6939"/>
            <a:ext cx="5105400" cy="5301461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84196" y="914400"/>
            <a:ext cx="44884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Sampling 50 billion </a:t>
            </a:r>
            <a:r>
              <a:rPr lang="en-US" sz="2800" dirty="0" err="1" smtClean="0">
                <a:solidFill>
                  <a:schemeClr val="bg1"/>
                </a:solidFill>
              </a:rPr>
              <a:t>Au+Au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events in one year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(can record 20 billion without selective triggers) 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7</a:t>
            </a:r>
            <a:r>
              <a:rPr lang="en-US" sz="2800" dirty="0" smtClean="0">
                <a:solidFill>
                  <a:srgbClr val="FFFF00"/>
                </a:solidFill>
              </a:rPr>
              <a:t> jets &gt; 20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6</a:t>
            </a:r>
            <a:r>
              <a:rPr lang="en-US" sz="2800" dirty="0" smtClean="0">
                <a:solidFill>
                  <a:srgbClr val="FFFF00"/>
                </a:solidFill>
              </a:rPr>
              <a:t> jets &gt; 30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80% are </a:t>
            </a:r>
            <a:r>
              <a:rPr lang="en-US" sz="2800" dirty="0" err="1" smtClean="0">
                <a:solidFill>
                  <a:srgbClr val="FFFF00"/>
                </a:solidFill>
              </a:rPr>
              <a:t>dijet</a:t>
            </a:r>
            <a:r>
              <a:rPr lang="en-US" sz="2800" dirty="0" smtClean="0">
                <a:solidFill>
                  <a:srgbClr val="FFFF00"/>
                </a:solidFill>
              </a:rPr>
              <a:t> events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4</a:t>
            </a:r>
            <a:r>
              <a:rPr lang="en-US" sz="2800" dirty="0" smtClean="0">
                <a:solidFill>
                  <a:srgbClr val="FFFF00"/>
                </a:solidFill>
              </a:rPr>
              <a:t> direct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rgbClr val="FFFF00"/>
                </a:solidFill>
              </a:rPr>
              <a:t> &gt; 20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A+B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p+A</a:t>
            </a:r>
            <a:r>
              <a:rPr lang="en-US" sz="2800" dirty="0" smtClean="0">
                <a:solidFill>
                  <a:schemeClr val="bg1"/>
                </a:solidFill>
              </a:rPr>
              <a:t> (different nuclei)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U+U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Differential measures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6412468"/>
            <a:ext cx="898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Jets Rates for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Au+Au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@ 100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and Unique Flexibility of RHIC Enable Additional Lever Arm 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247" y="609600"/>
            <a:ext cx="463475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4191000"/>
            <a:ext cx="4800600" cy="300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50 billion MB events sampled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Exciting prospect to couple these observables with direct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</a:rPr>
              <a:t>, single and multi-</a:t>
            </a:r>
            <a:r>
              <a:rPr lang="en-US" sz="2400" dirty="0" err="1" smtClean="0">
                <a:solidFill>
                  <a:schemeClr val="bg1"/>
                </a:solidFill>
              </a:rPr>
              <a:t>hadron</a:t>
            </a:r>
            <a:r>
              <a:rPr lang="en-US" sz="2400" dirty="0" smtClean="0">
                <a:solidFill>
                  <a:schemeClr val="bg1"/>
                </a:solidFill>
              </a:rPr>
              <a:t>, flow fluctuation observables too. 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Next stage for heavy flavor jets.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11" name="Picture 10" descr="figure_alphaconstraint_v0.png"/>
          <p:cNvPicPr>
            <a:picLocks noChangeAspect="1"/>
          </p:cNvPicPr>
          <p:nvPr/>
        </p:nvPicPr>
        <p:blipFill>
          <a:blip r:embed="rId3" cstate="print"/>
          <a:srcRect t="4263" r="52525"/>
          <a:stretch>
            <a:fillRect/>
          </a:stretch>
        </p:blipFill>
        <p:spPr>
          <a:xfrm>
            <a:off x="5334000" y="609600"/>
            <a:ext cx="3581400" cy="3422574"/>
          </a:xfrm>
          <a:prstGeom prst="rect">
            <a:avLst/>
          </a:prstGeom>
        </p:spPr>
      </p:pic>
      <p:pic>
        <p:nvPicPr>
          <p:cNvPr id="12" name="Picture 11" descr="figure_alphaconstraint_v0.png"/>
          <p:cNvPicPr>
            <a:picLocks noChangeAspect="1"/>
          </p:cNvPicPr>
          <p:nvPr/>
        </p:nvPicPr>
        <p:blipFill>
          <a:blip r:embed="rId3" cstate="print"/>
          <a:srcRect l="48485" t="8346"/>
          <a:stretch>
            <a:fillRect/>
          </a:stretch>
        </p:blipFill>
        <p:spPr>
          <a:xfrm>
            <a:off x="5334000" y="4031128"/>
            <a:ext cx="3581400" cy="28268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72200" y="914400"/>
            <a:ext cx="25675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Dijet Asymmetry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</a:rPr>
              <a:t>T1</a:t>
            </a:r>
            <a:r>
              <a:rPr lang="en-US" dirty="0" smtClean="0">
                <a:solidFill>
                  <a:srgbClr val="FF0000"/>
                </a:solidFill>
              </a:rPr>
              <a:t> &gt; 35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Varying medium coupling</a:t>
            </a:r>
          </a:p>
          <a:p>
            <a:r>
              <a:rPr lang="en-US" dirty="0" smtClean="0"/>
              <a:t>Theory (Coleman-Smith)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0"/>
            <a:ext cx="6640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Inclusive Jet and Dijet Observables</a:t>
            </a:r>
            <a:endParaRPr lang="en-US" sz="36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09800" y="2743200"/>
            <a:ext cx="5638800" cy="1143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962400" y="3657600"/>
            <a:ext cx="4800600" cy="5334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85800"/>
            <a:ext cx="369178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685801"/>
            <a:ext cx="5029200" cy="209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828800" y="28956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Additional Outer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Tracking Layers </a:t>
            </a:r>
          </a:p>
          <a:p>
            <a:pPr algn="ctr"/>
            <a:endParaRPr lang="en-US" sz="2400" dirty="0" smtClean="0">
              <a:solidFill>
                <a:schemeClr val="bg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1828800" y="1828800"/>
            <a:ext cx="18288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52800" y="36531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</a:rPr>
              <a:t>Preshower</a:t>
            </a:r>
            <a:r>
              <a:rPr lang="en-US" sz="2400" dirty="0" smtClean="0">
                <a:solidFill>
                  <a:schemeClr val="bg2"/>
                </a:solidFill>
              </a:rPr>
              <a:t> for e-ID and </a:t>
            </a:r>
            <a:r>
              <a:rPr lang="en-US" sz="2400" dirty="0" smtClean="0">
                <a:solidFill>
                  <a:schemeClr val="bg2"/>
                </a:solidFill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2"/>
                </a:solidFill>
              </a:rPr>
              <a:t>/</a:t>
            </a:r>
            <a:r>
              <a:rPr lang="en-US" sz="2400" dirty="0" smtClean="0">
                <a:solidFill>
                  <a:schemeClr val="bg2"/>
                </a:solidFill>
                <a:latin typeface="Symbol" pitchFamily="18" charset="2"/>
              </a:rPr>
              <a:t>p</a:t>
            </a:r>
            <a:r>
              <a:rPr lang="en-US" sz="2400" baseline="30000" dirty="0" smtClean="0">
                <a:solidFill>
                  <a:schemeClr val="bg2"/>
                </a:solidFill>
              </a:rPr>
              <a:t>0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6705600" y="2590800"/>
            <a:ext cx="1295400" cy="1143000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86380"/>
            <a:ext cx="8382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chemeClr val="bg2"/>
                </a:solidFill>
              </a:rPr>
              <a:t>Strong Foreign Interest:  Tracking and </a:t>
            </a:r>
            <a:r>
              <a:rPr lang="en-US" sz="2800" u="sng" dirty="0" err="1" smtClean="0">
                <a:solidFill>
                  <a:schemeClr val="bg2"/>
                </a:solidFill>
              </a:rPr>
              <a:t>EMCal</a:t>
            </a:r>
            <a:r>
              <a:rPr lang="en-US" sz="2800" u="sng" dirty="0" smtClean="0">
                <a:solidFill>
                  <a:schemeClr val="bg2"/>
                </a:solidFill>
              </a:rPr>
              <a:t> Pre-Shower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1" y="4268212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Two additional layers added to GEANT-4 </a:t>
            </a:r>
            <a:r>
              <a:rPr lang="en-US" sz="2400" dirty="0" err="1" smtClean="0">
                <a:solidFill>
                  <a:schemeClr val="bg2"/>
                </a:solidFill>
              </a:rPr>
              <a:t>sPHENIX</a:t>
            </a:r>
            <a:r>
              <a:rPr lang="en-US" sz="2400" dirty="0" smtClean="0">
                <a:solidFill>
                  <a:schemeClr val="bg2"/>
                </a:solidFill>
              </a:rPr>
              <a:t> simulation gives momentum resolution for Upsilon state separation.  Studies underway to determine pattern recognition needs.</a:t>
            </a:r>
          </a:p>
          <a:p>
            <a:pPr algn="ctr"/>
            <a:endParaRPr lang="en-US" sz="1200" dirty="0" smtClean="0">
              <a:solidFill>
                <a:schemeClr val="bg2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Pre-shower gives electron ID for Upsilon, and heavy flavor electron tagging and </a:t>
            </a:r>
            <a:r>
              <a:rPr lang="en-US" sz="2400" dirty="0" smtClean="0">
                <a:solidFill>
                  <a:schemeClr val="bg2"/>
                </a:solidFill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chemeClr val="bg2"/>
                </a:solidFill>
              </a:rPr>
              <a:t> / </a:t>
            </a:r>
            <a:r>
              <a:rPr lang="en-US" sz="2400" dirty="0" smtClean="0">
                <a:solidFill>
                  <a:schemeClr val="bg2"/>
                </a:solidFill>
                <a:latin typeface="Symbol" pitchFamily="18" charset="2"/>
              </a:rPr>
              <a:t>p</a:t>
            </a:r>
            <a:r>
              <a:rPr lang="en-US" sz="2400" baseline="30000" dirty="0" smtClean="0">
                <a:solidFill>
                  <a:schemeClr val="bg2"/>
                </a:solidFill>
              </a:rPr>
              <a:t>0</a:t>
            </a:r>
            <a:r>
              <a:rPr lang="en-US" sz="2400" dirty="0" smtClean="0">
                <a:solidFill>
                  <a:schemeClr val="bg2"/>
                </a:solidFill>
              </a:rPr>
              <a:t> separation.</a:t>
            </a:r>
          </a:p>
          <a:p>
            <a:pPr algn="ctr"/>
            <a:endParaRPr lang="en-US" sz="105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Goal is to have these non-</a:t>
            </a:r>
            <a:r>
              <a:rPr lang="en-US" sz="2400" b="1" dirty="0" err="1" smtClean="0">
                <a:solidFill>
                  <a:srgbClr val="FFFF00"/>
                </a:solidFill>
              </a:rPr>
              <a:t>DoE</a:t>
            </a:r>
            <a:r>
              <a:rPr lang="en-US" sz="2400" b="1" dirty="0" smtClean="0">
                <a:solidFill>
                  <a:srgbClr val="FFFF00"/>
                </a:solidFill>
              </a:rPr>
              <a:t> funded and available on Day-1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566</Words>
  <Application>Microsoft Office PowerPoint</Application>
  <PresentationFormat>On-screen Show (4:3)</PresentationFormat>
  <Paragraphs>94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At what length scale is the medium probed?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nagle</dc:creator>
  <cp:lastModifiedBy>nagle</cp:lastModifiedBy>
  <cp:revision>7</cp:revision>
  <dcterms:created xsi:type="dcterms:W3CDTF">2012-10-18T14:59:41Z</dcterms:created>
  <dcterms:modified xsi:type="dcterms:W3CDTF">2012-10-26T21:18:34Z</dcterms:modified>
</cp:coreProperties>
</file>