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317" r:id="rId3"/>
    <p:sldId id="300" r:id="rId4"/>
    <p:sldId id="301" r:id="rId5"/>
    <p:sldId id="302" r:id="rId6"/>
    <p:sldId id="303" r:id="rId7"/>
    <p:sldId id="318" r:id="rId8"/>
    <p:sldId id="287" r:id="rId9"/>
    <p:sldId id="257" r:id="rId10"/>
    <p:sldId id="258" r:id="rId11"/>
    <p:sldId id="259" r:id="rId12"/>
    <p:sldId id="260" r:id="rId13"/>
    <p:sldId id="286" r:id="rId14"/>
    <p:sldId id="290" r:id="rId15"/>
    <p:sldId id="262" r:id="rId16"/>
    <p:sldId id="263" r:id="rId17"/>
    <p:sldId id="277" r:id="rId18"/>
    <p:sldId id="278" r:id="rId19"/>
    <p:sldId id="281" r:id="rId20"/>
    <p:sldId id="282" r:id="rId21"/>
    <p:sldId id="309" r:id="rId22"/>
    <p:sldId id="315" r:id="rId23"/>
    <p:sldId id="264" r:id="rId24"/>
    <p:sldId id="265" r:id="rId25"/>
    <p:sldId id="266" r:id="rId26"/>
    <p:sldId id="280" r:id="rId27"/>
    <p:sldId id="268" r:id="rId28"/>
    <p:sldId id="267" r:id="rId29"/>
    <p:sldId id="285" r:id="rId30"/>
    <p:sldId id="305" r:id="rId31"/>
    <p:sldId id="306" r:id="rId32"/>
    <p:sldId id="307" r:id="rId33"/>
    <p:sldId id="310" r:id="rId34"/>
    <p:sldId id="308" r:id="rId35"/>
    <p:sldId id="312" r:id="rId36"/>
    <p:sldId id="316" r:id="rId37"/>
    <p:sldId id="319" r:id="rId38"/>
    <p:sldId id="283" r:id="rId39"/>
    <p:sldId id="32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DD3E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D5ADE6-138D-439F-B309-5AB80D1D46E3}"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E6385-B1DE-4BDE-871A-E8736DCBA3D9}" type="slidenum">
              <a:rPr lang="en-US" smtClean="0"/>
              <a:pPr/>
              <a:t>‹#›</a:t>
            </a:fld>
            <a:endParaRPr lang="en-US"/>
          </a:p>
        </p:txBody>
      </p:sp>
      <p:pic>
        <p:nvPicPr>
          <p:cNvPr id="7" name="Picture 2" descr="http://blog.netsafe.org.nz/wp-content/uploads/superman_logo-300x300.jpg"/>
          <p:cNvPicPr>
            <a:picLocks noChangeAspect="1" noChangeArrowheads="1"/>
          </p:cNvPicPr>
          <p:nvPr userDrawn="1"/>
        </p:nvPicPr>
        <p:blipFill>
          <a:blip r:embed="rId2" cstate="print"/>
          <a:srcRect t="11667" b="13333"/>
          <a:stretch>
            <a:fillRect/>
          </a:stretch>
        </p:blipFill>
        <p:spPr bwMode="auto">
          <a:xfrm>
            <a:off x="0" y="0"/>
            <a:ext cx="9144000" cy="6858000"/>
          </a:xfrm>
          <a:prstGeom prst="rect">
            <a:avLst/>
          </a:prstGeom>
          <a:noFill/>
        </p:spPr>
      </p:pic>
      <p:sp>
        <p:nvSpPr>
          <p:cNvPr id="8" name="Rectangle 7"/>
          <p:cNvSpPr/>
          <p:nvPr userDrawn="1"/>
        </p:nvSpPr>
        <p:spPr>
          <a:xfrm>
            <a:off x="0" y="0"/>
            <a:ext cx="9144000" cy="6858000"/>
          </a:xfrm>
          <a:prstGeom prst="rect">
            <a:avLst/>
          </a:prstGeom>
          <a:solidFill>
            <a:schemeClr val="tx1">
              <a:lumMod val="95000"/>
              <a:lumOff val="5000"/>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D5ADE6-138D-439F-B309-5AB80D1D46E3}"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D5ADE6-138D-439F-B309-5AB80D1D46E3}"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D5ADE6-138D-439F-B309-5AB80D1D46E3}"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D5ADE6-138D-439F-B309-5AB80D1D46E3}"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D5ADE6-138D-439F-B309-5AB80D1D46E3}" type="datetimeFigureOut">
              <a:rPr lang="en-US" smtClean="0"/>
              <a:pPr/>
              <a:t>6/5/2012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D5ADE6-138D-439F-B309-5AB80D1D46E3}" type="datetimeFigureOut">
              <a:rPr lang="en-US" smtClean="0"/>
              <a:pPr/>
              <a:t>6/5/2012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D5ADE6-138D-439F-B309-5AB80D1D46E3}" type="datetimeFigureOut">
              <a:rPr lang="en-US" smtClean="0"/>
              <a:pPr/>
              <a:t>6/5/2012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5ADE6-138D-439F-B309-5AB80D1D46E3}" type="datetimeFigureOut">
              <a:rPr lang="en-US" smtClean="0"/>
              <a:pPr/>
              <a:t>6/5/2012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5ADE6-138D-439F-B309-5AB80D1D46E3}" type="datetimeFigureOut">
              <a:rPr lang="en-US" smtClean="0"/>
              <a:pPr/>
              <a:t>6/5/2012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5ADE6-138D-439F-B309-5AB80D1D46E3}" type="datetimeFigureOut">
              <a:rPr lang="en-US" smtClean="0"/>
              <a:pPr/>
              <a:t>6/5/2012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7E6385-B1DE-4BDE-871A-E8736DCBA3D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5ADE6-138D-439F-B309-5AB80D1D46E3}" type="datetimeFigureOut">
              <a:rPr lang="en-US" smtClean="0"/>
              <a:pPr/>
              <a:t>6/6/2012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E6385-B1DE-4BDE-871A-E8736DCBA3D9}" type="slidenum">
              <a:rPr lang="en-US" smtClean="0"/>
              <a:pPr/>
              <a:t>‹#›</a:t>
            </a:fld>
            <a:endParaRPr lang="en-US"/>
          </a:p>
        </p:txBody>
      </p:sp>
      <p:sp>
        <p:nvSpPr>
          <p:cNvPr id="8" name="Title 1"/>
          <p:cNvSpPr txBox="1">
            <a:spLocks/>
          </p:cNvSpPr>
          <p:nvPr userDrawn="1"/>
        </p:nvSpPr>
        <p:spPr>
          <a:xfrm>
            <a:off x="685800" y="2130425"/>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Click to edit Master title style</a:t>
            </a:r>
          </a:p>
        </p:txBody>
      </p:sp>
      <p:sp>
        <p:nvSpPr>
          <p:cNvPr id="9" name="Subtitle 2"/>
          <p:cNvSpPr txBox="1">
            <a:spLocks/>
          </p:cNvSpPr>
          <p:nvPr userDrawn="1"/>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smtClean="0">
                <a:ln>
                  <a:noFill/>
                </a:ln>
                <a:solidFill>
                  <a:schemeClr val="tx1">
                    <a:tint val="75000"/>
                  </a:schemeClr>
                </a:solidFill>
                <a:effectLst/>
                <a:uLnTx/>
                <a:uFillTx/>
                <a:latin typeface="+mn-lt"/>
                <a:ea typeface="+mn-ea"/>
                <a:cs typeface="+mn-cs"/>
              </a:rPr>
              <a:t>Click to edit Master subtitle style</a:t>
            </a:r>
          </a:p>
        </p:txBody>
      </p:sp>
      <p:sp>
        <p:nvSpPr>
          <p:cNvPr id="10" name="Date Placeholder 3"/>
          <p:cNvSpPr txBox="1">
            <a:spLocks/>
          </p:cNvSpPr>
          <p:nvPr userDrawn="1"/>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5ADE6-138D-439F-B309-5AB80D1D46E3}" type="datetimeFigureOut">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6/7/2012</a:t>
            </a:fld>
            <a:endParaRPr kumimoji="0" 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11" name="Slide Number Placeholder 5"/>
          <p:cNvSpPr txBox="1">
            <a:spLocks/>
          </p:cNvSpPr>
          <p:nvPr userDrawn="1"/>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7E6385-B1DE-4BDE-871A-E8736DCBA3D9}"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12" name="Picture 2" descr="http://blog.netsafe.org.nz/wp-content/uploads/superman_logo-300x300.jpg"/>
          <p:cNvPicPr>
            <a:picLocks noChangeAspect="1" noChangeArrowheads="1"/>
          </p:cNvPicPr>
          <p:nvPr userDrawn="1"/>
        </p:nvPicPr>
        <p:blipFill>
          <a:blip r:embed="rId13" cstate="print"/>
          <a:srcRect t="11667" b="13333"/>
          <a:stretch>
            <a:fillRect/>
          </a:stretch>
        </p:blipFill>
        <p:spPr bwMode="auto">
          <a:xfrm>
            <a:off x="0" y="0"/>
            <a:ext cx="9144000" cy="6858000"/>
          </a:xfrm>
          <a:prstGeom prst="rect">
            <a:avLst/>
          </a:prstGeom>
          <a:noFill/>
        </p:spPr>
      </p:pic>
      <p:sp>
        <p:nvSpPr>
          <p:cNvPr id="14" name="Rectangle 13"/>
          <p:cNvSpPr/>
          <p:nvPr userDrawn="1"/>
        </p:nvSpPr>
        <p:spPr>
          <a:xfrm>
            <a:off x="0" y="0"/>
            <a:ext cx="9144000" cy="6858000"/>
          </a:xfrm>
          <a:prstGeom prst="rect">
            <a:avLst/>
          </a:prstGeom>
          <a:solidFill>
            <a:schemeClr val="tx1">
              <a:lumMod val="95000"/>
              <a:lumOff val="5000"/>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 Id="rId14"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5178" y="-76200"/>
            <a:ext cx="5025222" cy="1015663"/>
          </a:xfrm>
          <a:prstGeom prst="rect">
            <a:avLst/>
          </a:prstGeom>
          <a:noFill/>
        </p:spPr>
        <p:txBody>
          <a:bodyPr wrap="none" rtlCol="0">
            <a:spAutoFit/>
          </a:bodyPr>
          <a:lstStyle/>
          <a:p>
            <a:r>
              <a:rPr lang="en-US" sz="6000" i="1" u="sng" dirty="0" err="1" smtClean="0">
                <a:solidFill>
                  <a:schemeClr val="bg2"/>
                </a:solidFill>
              </a:rPr>
              <a:t>sPHENIX</a:t>
            </a:r>
            <a:r>
              <a:rPr lang="en-US" sz="6000" i="1" u="sng" dirty="0" smtClean="0">
                <a:solidFill>
                  <a:schemeClr val="bg2"/>
                </a:solidFill>
              </a:rPr>
              <a:t> Future</a:t>
            </a:r>
            <a:endParaRPr lang="en-US" sz="6000" i="1" u="sng" dirty="0">
              <a:solidFill>
                <a:schemeClr val="bg2"/>
              </a:solidFill>
            </a:endParaRPr>
          </a:p>
        </p:txBody>
      </p:sp>
      <p:sp>
        <p:nvSpPr>
          <p:cNvPr id="11" name="TextBox 10"/>
          <p:cNvSpPr txBox="1"/>
          <p:nvPr/>
        </p:nvSpPr>
        <p:spPr>
          <a:xfrm>
            <a:off x="0" y="5657671"/>
            <a:ext cx="9144000" cy="1200329"/>
          </a:xfrm>
          <a:prstGeom prst="rect">
            <a:avLst/>
          </a:prstGeom>
          <a:noFill/>
          <a:ln>
            <a:solidFill>
              <a:schemeClr val="bg2">
                <a:lumMod val="90000"/>
              </a:schemeClr>
            </a:solidFill>
          </a:ln>
        </p:spPr>
        <p:txBody>
          <a:bodyPr wrap="square" rtlCol="0">
            <a:spAutoFit/>
          </a:bodyPr>
          <a:lstStyle/>
          <a:p>
            <a:pPr algn="ctr"/>
            <a:r>
              <a:rPr lang="en-US" sz="2400" dirty="0" smtClean="0">
                <a:solidFill>
                  <a:schemeClr val="bg2"/>
                </a:solidFill>
              </a:rPr>
              <a:t>30 minutes for this presentation is an impossibly short duration to discuss everything  in sufficient (any) detail.  Plan to give overview of </a:t>
            </a:r>
          </a:p>
          <a:p>
            <a:pPr algn="ctr"/>
            <a:r>
              <a:rPr lang="en-US" sz="2400" dirty="0" smtClean="0">
                <a:solidFill>
                  <a:schemeClr val="bg2"/>
                </a:solidFill>
              </a:rPr>
              <a:t>key points and then afterwards you can ask for more information….</a:t>
            </a:r>
            <a:endParaRPr lang="en-US" sz="2400" dirty="0">
              <a:solidFill>
                <a:schemeClr val="bg2"/>
              </a:solidFill>
            </a:endParaRPr>
          </a:p>
        </p:txBody>
      </p:sp>
      <p:pic>
        <p:nvPicPr>
          <p:cNvPr id="13" name="Picture 2" descr="http://www.greatkrypton.com/wordpress/wp-content/uploads/2011/01/walljump.jpg"/>
          <p:cNvPicPr>
            <a:picLocks noChangeAspect="1" noChangeArrowheads="1"/>
          </p:cNvPicPr>
          <p:nvPr/>
        </p:nvPicPr>
        <p:blipFill>
          <a:blip r:embed="rId2" cstate="print"/>
          <a:srcRect/>
          <a:stretch>
            <a:fillRect/>
          </a:stretch>
        </p:blipFill>
        <p:spPr bwMode="auto">
          <a:xfrm>
            <a:off x="1513256" y="935125"/>
            <a:ext cx="5954344" cy="45610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010400" y="838200"/>
            <a:ext cx="19050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3" cstate="print"/>
          <a:srcRect l="1757" t="19792" r="14495" b="11458"/>
          <a:stretch>
            <a:fillRect/>
          </a:stretch>
        </p:blipFill>
        <p:spPr bwMode="auto">
          <a:xfrm>
            <a:off x="152400" y="2286000"/>
            <a:ext cx="8750300" cy="40386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clrChange>
              <a:clrFrom>
                <a:srgbClr val="7F7F7F"/>
              </a:clrFrom>
              <a:clrTo>
                <a:srgbClr val="7F7F7F">
                  <a:alpha val="0"/>
                </a:srgbClr>
              </a:clrTo>
            </a:clrChange>
          </a:blip>
          <a:srcRect l="43558" t="18750" r="14861" b="12500"/>
          <a:stretch>
            <a:fillRect/>
          </a:stretch>
        </p:blipFill>
        <p:spPr bwMode="auto">
          <a:xfrm>
            <a:off x="4495800" y="2286000"/>
            <a:ext cx="4344555" cy="4038600"/>
          </a:xfrm>
          <a:prstGeom prst="rect">
            <a:avLst/>
          </a:prstGeom>
          <a:noFill/>
          <a:ln w="9525">
            <a:noFill/>
            <a:miter lim="800000"/>
            <a:headEnd/>
            <a:tailEnd/>
          </a:ln>
        </p:spPr>
      </p:pic>
      <p:sp>
        <p:nvSpPr>
          <p:cNvPr id="6" name="TextBox 5"/>
          <p:cNvSpPr txBox="1"/>
          <p:nvPr/>
        </p:nvSpPr>
        <p:spPr>
          <a:xfrm>
            <a:off x="4981636" y="2590800"/>
            <a:ext cx="2866964" cy="1200329"/>
          </a:xfrm>
          <a:prstGeom prst="rect">
            <a:avLst/>
          </a:prstGeom>
          <a:noFill/>
        </p:spPr>
        <p:txBody>
          <a:bodyPr wrap="square" rtlCol="0">
            <a:spAutoFit/>
          </a:bodyPr>
          <a:lstStyle/>
          <a:p>
            <a:pPr algn="ctr"/>
            <a:r>
              <a:rPr lang="en-US" sz="2400" b="1" dirty="0" smtClean="0"/>
              <a:t>Scenario #1 (x10)</a:t>
            </a:r>
          </a:p>
          <a:p>
            <a:pPr algn="ctr"/>
            <a:r>
              <a:rPr lang="en-US" sz="2400" b="1" dirty="0" smtClean="0"/>
              <a:t>reveals</a:t>
            </a:r>
          </a:p>
          <a:p>
            <a:pPr algn="ctr"/>
            <a:r>
              <a:rPr lang="en-US" sz="2400" b="1" dirty="0" smtClean="0"/>
              <a:t> peak in q !</a:t>
            </a:r>
            <a:endParaRPr lang="en-US" sz="2400" b="1" dirty="0"/>
          </a:p>
        </p:txBody>
      </p:sp>
      <p:sp>
        <p:nvSpPr>
          <p:cNvPr id="10" name="TextBox 9"/>
          <p:cNvSpPr txBox="1"/>
          <p:nvPr/>
        </p:nvSpPr>
        <p:spPr>
          <a:xfrm>
            <a:off x="6786518" y="3276600"/>
            <a:ext cx="300082" cy="369332"/>
          </a:xfrm>
          <a:prstGeom prst="rect">
            <a:avLst/>
          </a:prstGeom>
          <a:noFill/>
        </p:spPr>
        <p:txBody>
          <a:bodyPr wrap="none" rtlCol="0">
            <a:spAutoFit/>
          </a:bodyPr>
          <a:lstStyle/>
          <a:p>
            <a:r>
              <a:rPr lang="en-US" b="1" dirty="0" smtClean="0"/>
              <a:t>^</a:t>
            </a:r>
            <a:endParaRPr lang="en-US" b="1" dirty="0"/>
          </a:p>
        </p:txBody>
      </p:sp>
      <p:sp>
        <p:nvSpPr>
          <p:cNvPr id="11" name="TextBox 10"/>
          <p:cNvSpPr txBox="1"/>
          <p:nvPr/>
        </p:nvSpPr>
        <p:spPr>
          <a:xfrm>
            <a:off x="609600" y="76200"/>
            <a:ext cx="7770717" cy="584775"/>
          </a:xfrm>
          <a:prstGeom prst="rect">
            <a:avLst/>
          </a:prstGeom>
          <a:noFill/>
        </p:spPr>
        <p:txBody>
          <a:bodyPr wrap="none" rtlCol="0">
            <a:spAutoFit/>
          </a:bodyPr>
          <a:lstStyle/>
          <a:p>
            <a:r>
              <a:rPr lang="en-US" sz="3200" dirty="0" smtClean="0">
                <a:solidFill>
                  <a:schemeClr val="bg1"/>
                </a:solidFill>
              </a:rPr>
              <a:t>Mapping Out Strong Coupling with Jet Probes</a:t>
            </a:r>
            <a:endParaRPr lang="en-US" sz="3200" dirty="0">
              <a:solidFill>
                <a:schemeClr val="bg1"/>
              </a:solidFill>
            </a:endParaRPr>
          </a:p>
        </p:txBody>
      </p:sp>
      <p:graphicFrame>
        <p:nvGraphicFramePr>
          <p:cNvPr id="13" name="Object 12"/>
          <p:cNvGraphicFramePr>
            <a:graphicFrameLocks noChangeAspect="1"/>
          </p:cNvGraphicFramePr>
          <p:nvPr/>
        </p:nvGraphicFramePr>
        <p:xfrm>
          <a:off x="7162800" y="914400"/>
          <a:ext cx="1524000" cy="964163"/>
        </p:xfrm>
        <a:graphic>
          <a:graphicData uri="http://schemas.openxmlformats.org/presentationml/2006/ole">
            <p:oleObj spid="_x0000_s4098" name="Equation" r:id="rId5" imgW="622080" imgH="393480" progId="Equation.3">
              <p:embed/>
            </p:oleObj>
          </a:graphicData>
        </a:graphic>
      </p:graphicFrame>
      <p:sp>
        <p:nvSpPr>
          <p:cNvPr id="15" name="TextBox 14"/>
          <p:cNvSpPr txBox="1"/>
          <p:nvPr/>
        </p:nvSpPr>
        <p:spPr>
          <a:xfrm>
            <a:off x="21488" y="1066800"/>
            <a:ext cx="6760312" cy="769441"/>
          </a:xfrm>
          <a:prstGeom prst="rect">
            <a:avLst/>
          </a:prstGeom>
          <a:noFill/>
        </p:spPr>
        <p:txBody>
          <a:bodyPr wrap="none" rtlCol="0">
            <a:spAutoFit/>
          </a:bodyPr>
          <a:lstStyle/>
          <a:p>
            <a:pPr algn="ctr"/>
            <a:r>
              <a:rPr lang="en-US" sz="2400" dirty="0" smtClean="0">
                <a:solidFill>
                  <a:schemeClr val="bg1"/>
                </a:solidFill>
              </a:rPr>
              <a:t>“Small Shear Viscosity Implies Strong Jet Quenching”</a:t>
            </a:r>
          </a:p>
          <a:p>
            <a:pPr algn="ctr"/>
            <a:r>
              <a:rPr lang="en-US" sz="2000" i="1" dirty="0" smtClean="0">
                <a:solidFill>
                  <a:schemeClr val="bg1"/>
                </a:solidFill>
              </a:rPr>
              <a:t>A. </a:t>
            </a:r>
            <a:r>
              <a:rPr lang="en-US" sz="2000" i="1" dirty="0" err="1" smtClean="0">
                <a:solidFill>
                  <a:schemeClr val="bg1"/>
                </a:solidFill>
              </a:rPr>
              <a:t>Majumder</a:t>
            </a:r>
            <a:r>
              <a:rPr lang="en-US" sz="2000" i="1" dirty="0" smtClean="0">
                <a:solidFill>
                  <a:schemeClr val="bg1"/>
                </a:solidFill>
              </a:rPr>
              <a:t>, B. Muller, X.N. Wang, PRL (2007).</a:t>
            </a:r>
            <a:endParaRPr lang="en-US" sz="2000" i="1" dirty="0">
              <a:solidFill>
                <a:schemeClr val="bg1"/>
              </a:solidFill>
            </a:endParaRPr>
          </a:p>
        </p:txBody>
      </p:sp>
      <p:sp>
        <p:nvSpPr>
          <p:cNvPr id="16" name="TextBox 15"/>
          <p:cNvSpPr txBox="1"/>
          <p:nvPr/>
        </p:nvSpPr>
        <p:spPr>
          <a:xfrm>
            <a:off x="152400" y="6324600"/>
            <a:ext cx="8891152" cy="523220"/>
          </a:xfrm>
          <a:prstGeom prst="rect">
            <a:avLst/>
          </a:prstGeom>
          <a:noFill/>
        </p:spPr>
        <p:txBody>
          <a:bodyPr wrap="none" rtlCol="0">
            <a:spAutoFit/>
          </a:bodyPr>
          <a:lstStyle/>
          <a:p>
            <a:r>
              <a:rPr lang="en-US" sz="2800" u="sng" dirty="0" smtClean="0">
                <a:solidFill>
                  <a:srgbClr val="FFFF00"/>
                </a:solidFill>
              </a:rPr>
              <a:t>K</a:t>
            </a:r>
            <a:r>
              <a:rPr lang="en-US" sz="2800" u="sng" dirty="0" smtClean="0">
                <a:solidFill>
                  <a:srgbClr val="FFFF00"/>
                </a:solidFill>
              </a:rPr>
              <a:t>ey </a:t>
            </a:r>
            <a:r>
              <a:rPr lang="en-US" sz="2800" u="sng" dirty="0" smtClean="0">
                <a:solidFill>
                  <a:srgbClr val="FFFF00"/>
                </a:solidFill>
              </a:rPr>
              <a:t>is independently measuring both sides of this equation!</a:t>
            </a:r>
            <a:endParaRPr lang="en-US" sz="2800" u="sng" dirty="0">
              <a:solidFill>
                <a:srgbClr val="FFFF00"/>
              </a:solidFill>
            </a:endParaRPr>
          </a:p>
        </p:txBody>
      </p:sp>
      <p:pic>
        <p:nvPicPr>
          <p:cNvPr id="4100" name="Picture 4"/>
          <p:cNvPicPr>
            <a:picLocks noChangeAspect="1" noChangeArrowheads="1"/>
          </p:cNvPicPr>
          <p:nvPr/>
        </p:nvPicPr>
        <p:blipFill>
          <a:blip r:embed="rId6" cstate="print"/>
          <a:srcRect/>
          <a:stretch>
            <a:fillRect/>
          </a:stretch>
        </p:blipFill>
        <p:spPr bwMode="auto">
          <a:xfrm>
            <a:off x="4633877" y="2286000"/>
            <a:ext cx="4281523" cy="4029075"/>
          </a:xfrm>
          <a:prstGeom prst="rect">
            <a:avLst/>
          </a:prstGeom>
          <a:noFill/>
          <a:ln w="9525">
            <a:noFill/>
            <a:miter lim="800000"/>
            <a:headEnd/>
            <a:tailEnd/>
          </a:ln>
        </p:spPr>
      </p:pic>
      <p:cxnSp>
        <p:nvCxnSpPr>
          <p:cNvPr id="7" name="Straight Arrow Connector 6"/>
          <p:cNvCxnSpPr/>
          <p:nvPr/>
        </p:nvCxnSpPr>
        <p:spPr>
          <a:xfrm>
            <a:off x="4114800" y="3733800"/>
            <a:ext cx="44958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14800" y="4267200"/>
            <a:ext cx="44958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114800" y="3733800"/>
            <a:ext cx="44958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xit" presetSubtype="26" fill="hold" nodeType="clickEffect">
                                  <p:stCondLst>
                                    <p:cond delay="0"/>
                                  </p:stCondLst>
                                  <p:childTnLst>
                                    <p:animEffect transition="out" filter="barn(in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xit" presetSubtype="26" fill="hold" nodeType="withEffect">
                                  <p:stCondLst>
                                    <p:cond delay="0"/>
                                  </p:stCondLst>
                                  <p:childTnLst>
                                    <p:animEffect transition="out" filter="barn(in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6" presetClass="exit" presetSubtype="26" fill="hold" nodeType="withEffect">
                                  <p:stCondLst>
                                    <p:cond delay="0"/>
                                  </p:stCondLst>
                                  <p:childTnLst>
                                    <p:animEffect transition="out" filter="barn(in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 y="3810000"/>
            <a:ext cx="30480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667" y="0"/>
            <a:ext cx="8940333" cy="584775"/>
          </a:xfrm>
          <a:prstGeom prst="rect">
            <a:avLst/>
          </a:prstGeom>
          <a:noFill/>
        </p:spPr>
        <p:txBody>
          <a:bodyPr wrap="none" rtlCol="0">
            <a:spAutoFit/>
          </a:bodyPr>
          <a:lstStyle/>
          <a:p>
            <a:r>
              <a:rPr lang="en-US" sz="3200" dirty="0" smtClean="0">
                <a:solidFill>
                  <a:schemeClr val="bg1"/>
                </a:solidFill>
              </a:rPr>
              <a:t>Super-Strong Coupling near Transition Temperature?</a:t>
            </a:r>
            <a:endParaRPr lang="en-US" sz="3200" dirty="0">
              <a:solidFill>
                <a:schemeClr val="bg1"/>
              </a:solidFill>
            </a:endParaRPr>
          </a:p>
        </p:txBody>
      </p:sp>
      <p:pic>
        <p:nvPicPr>
          <p:cNvPr id="5" name="Picture 2"/>
          <p:cNvPicPr>
            <a:picLocks noChangeAspect="1" noChangeArrowheads="1"/>
          </p:cNvPicPr>
          <p:nvPr/>
        </p:nvPicPr>
        <p:blipFill>
          <a:blip r:embed="rId2" cstate="print"/>
          <a:srcRect l="44509" t="18750" r="14495" b="11458"/>
          <a:stretch>
            <a:fillRect/>
          </a:stretch>
        </p:blipFill>
        <p:spPr bwMode="auto">
          <a:xfrm>
            <a:off x="5334000" y="685800"/>
            <a:ext cx="3581400" cy="3427912"/>
          </a:xfrm>
          <a:prstGeom prst="rect">
            <a:avLst/>
          </a:prstGeom>
          <a:noFill/>
          <a:ln w="9525">
            <a:noFill/>
            <a:miter lim="800000"/>
            <a:headEnd/>
            <a:tailEnd/>
          </a:ln>
        </p:spPr>
      </p:pic>
      <p:sp>
        <p:nvSpPr>
          <p:cNvPr id="7" name="TextBox 6"/>
          <p:cNvSpPr txBox="1"/>
          <p:nvPr/>
        </p:nvSpPr>
        <p:spPr>
          <a:xfrm>
            <a:off x="304800" y="716340"/>
            <a:ext cx="4800601" cy="1508105"/>
          </a:xfrm>
          <a:prstGeom prst="rect">
            <a:avLst/>
          </a:prstGeom>
          <a:solidFill>
            <a:schemeClr val="bg1"/>
          </a:solidFill>
        </p:spPr>
        <p:txBody>
          <a:bodyPr wrap="square" rtlCol="0">
            <a:spAutoFit/>
          </a:bodyPr>
          <a:lstStyle/>
          <a:p>
            <a:pPr algn="ctr"/>
            <a:r>
              <a:rPr lang="en-US" sz="2400" b="1" dirty="0" smtClean="0">
                <a:solidFill>
                  <a:schemeClr val="tx2"/>
                </a:solidFill>
              </a:rPr>
              <a:t>“Jet Quenching is a few times </a:t>
            </a:r>
            <a:r>
              <a:rPr lang="en-US" sz="2400" b="1" u="sng" dirty="0" smtClean="0">
                <a:solidFill>
                  <a:schemeClr val="tx2"/>
                </a:solidFill>
              </a:rPr>
              <a:t>stronger</a:t>
            </a:r>
            <a:r>
              <a:rPr lang="en-US" sz="2400" b="1" dirty="0" smtClean="0">
                <a:solidFill>
                  <a:schemeClr val="tx2"/>
                </a:solidFill>
              </a:rPr>
              <a:t> near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 relative to the </a:t>
            </a:r>
          </a:p>
          <a:p>
            <a:pPr algn="ctr"/>
            <a:r>
              <a:rPr lang="en-US" sz="2400" b="1" dirty="0" smtClean="0">
                <a:solidFill>
                  <a:schemeClr val="tx2"/>
                </a:solidFill>
              </a:rPr>
              <a:t>QGP at T &gt; </a:t>
            </a:r>
            <a:r>
              <a:rPr lang="en-US" sz="2400" b="1" dirty="0" err="1" smtClean="0">
                <a:solidFill>
                  <a:schemeClr val="tx2"/>
                </a:solidFill>
              </a:rPr>
              <a:t>T</a:t>
            </a:r>
            <a:r>
              <a:rPr lang="en-US" sz="2400" b="1" baseline="-25000" dirty="0" err="1" smtClean="0">
                <a:solidFill>
                  <a:schemeClr val="tx2"/>
                </a:solidFill>
              </a:rPr>
              <a:t>c</a:t>
            </a:r>
            <a:r>
              <a:rPr lang="en-US" sz="2400" b="1" dirty="0" smtClean="0">
                <a:solidFill>
                  <a:schemeClr val="tx2"/>
                </a:solidFill>
              </a:rPr>
              <a:t>.”</a:t>
            </a:r>
          </a:p>
          <a:p>
            <a:pPr algn="ctr"/>
            <a:r>
              <a:rPr lang="en-US" sz="2000" dirty="0" smtClean="0">
                <a:solidFill>
                  <a:schemeClr val="tx2"/>
                </a:solidFill>
              </a:rPr>
              <a:t>Liao and </a:t>
            </a:r>
            <a:r>
              <a:rPr lang="en-US" sz="2000" dirty="0" err="1" smtClean="0">
                <a:solidFill>
                  <a:schemeClr val="tx2"/>
                </a:solidFill>
              </a:rPr>
              <a:t>Shuryak</a:t>
            </a:r>
            <a:r>
              <a:rPr lang="en-US" sz="2000" dirty="0" smtClean="0">
                <a:solidFill>
                  <a:schemeClr val="tx2"/>
                </a:solidFill>
              </a:rPr>
              <a:t>, PRL (2009)</a:t>
            </a:r>
            <a:endParaRPr lang="en-US" sz="2000" dirty="0">
              <a:solidFill>
                <a:schemeClr val="tx2"/>
              </a:solidFill>
            </a:endParaRPr>
          </a:p>
        </p:txBody>
      </p:sp>
      <p:sp>
        <p:nvSpPr>
          <p:cNvPr id="8" name="TextBox 7"/>
          <p:cNvSpPr txBox="1"/>
          <p:nvPr/>
        </p:nvSpPr>
        <p:spPr>
          <a:xfrm>
            <a:off x="304800" y="2518827"/>
            <a:ext cx="4800601" cy="1138773"/>
          </a:xfrm>
          <a:prstGeom prst="rect">
            <a:avLst/>
          </a:prstGeom>
          <a:solidFill>
            <a:schemeClr val="bg1"/>
          </a:solidFill>
        </p:spPr>
        <p:txBody>
          <a:bodyPr wrap="square" rtlCol="0">
            <a:spAutoFit/>
          </a:bodyPr>
          <a:lstStyle/>
          <a:p>
            <a:pPr algn="ctr"/>
            <a:r>
              <a:rPr lang="en-US" sz="2400" b="1" dirty="0" smtClean="0">
                <a:solidFill>
                  <a:srgbClr val="7030A0"/>
                </a:solidFill>
              </a:rPr>
              <a:t>“The surprisingly transparent </a:t>
            </a:r>
            <a:r>
              <a:rPr lang="en-US" sz="2400" b="1" dirty="0" err="1" smtClean="0">
                <a:solidFill>
                  <a:srgbClr val="7030A0"/>
                </a:solidFill>
              </a:rPr>
              <a:t>sQGP</a:t>
            </a:r>
            <a:r>
              <a:rPr lang="en-US" sz="2400" b="1" dirty="0" smtClean="0">
                <a:solidFill>
                  <a:srgbClr val="7030A0"/>
                </a:solidFill>
              </a:rPr>
              <a:t> at the LHC [compared to RHIC]”</a:t>
            </a:r>
          </a:p>
          <a:p>
            <a:pPr algn="ctr"/>
            <a:r>
              <a:rPr lang="en-US" sz="2000" dirty="0" smtClean="0">
                <a:solidFill>
                  <a:srgbClr val="7030A0"/>
                </a:solidFill>
              </a:rPr>
              <a:t>Horowitz and </a:t>
            </a:r>
            <a:r>
              <a:rPr lang="en-US" sz="2000" dirty="0" err="1" smtClean="0">
                <a:solidFill>
                  <a:srgbClr val="7030A0"/>
                </a:solidFill>
              </a:rPr>
              <a:t>Gyulassy</a:t>
            </a:r>
            <a:r>
              <a:rPr lang="en-US" sz="2000" dirty="0" smtClean="0">
                <a:solidFill>
                  <a:srgbClr val="7030A0"/>
                </a:solidFill>
              </a:rPr>
              <a:t>, NPA (2011)</a:t>
            </a:r>
            <a:endParaRPr lang="en-US" sz="2000" dirty="0">
              <a:solidFill>
                <a:srgbClr val="7030A0"/>
              </a:solidFill>
            </a:endParaRPr>
          </a:p>
        </p:txBody>
      </p:sp>
      <p:pic>
        <p:nvPicPr>
          <p:cNvPr id="5122" name="Picture 2"/>
          <p:cNvPicPr>
            <a:picLocks noChangeAspect="1" noChangeArrowheads="1"/>
          </p:cNvPicPr>
          <p:nvPr/>
        </p:nvPicPr>
        <p:blipFill>
          <a:blip r:embed="rId3" cstate="print"/>
          <a:srcRect b="48535"/>
          <a:stretch>
            <a:fillRect/>
          </a:stretch>
        </p:blipFill>
        <p:spPr bwMode="auto">
          <a:xfrm>
            <a:off x="304800" y="3867150"/>
            <a:ext cx="2838450" cy="2676525"/>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t="89560"/>
          <a:stretch>
            <a:fillRect/>
          </a:stretch>
        </p:blipFill>
        <p:spPr bwMode="auto">
          <a:xfrm>
            <a:off x="304800" y="6172200"/>
            <a:ext cx="2838450" cy="542925"/>
          </a:xfrm>
          <a:prstGeom prst="rect">
            <a:avLst/>
          </a:prstGeom>
          <a:noFill/>
          <a:ln w="9525">
            <a:noFill/>
            <a:miter lim="800000"/>
            <a:headEnd/>
            <a:tailEnd/>
          </a:ln>
        </p:spPr>
      </p:pic>
      <p:sp>
        <p:nvSpPr>
          <p:cNvPr id="13" name="TextBox 12"/>
          <p:cNvSpPr txBox="1"/>
          <p:nvPr/>
        </p:nvSpPr>
        <p:spPr>
          <a:xfrm>
            <a:off x="3733800" y="4678740"/>
            <a:ext cx="5181600" cy="1754326"/>
          </a:xfrm>
          <a:prstGeom prst="rect">
            <a:avLst/>
          </a:prstGeom>
          <a:solidFill>
            <a:schemeClr val="tx2">
              <a:lumMod val="75000"/>
            </a:schemeClr>
          </a:solidFill>
        </p:spPr>
        <p:txBody>
          <a:bodyPr wrap="square" rtlCol="0">
            <a:spAutoFit/>
          </a:bodyPr>
          <a:lstStyle/>
          <a:p>
            <a:pPr algn="ctr"/>
            <a:r>
              <a:rPr lang="en-US" sz="2800" b="1" dirty="0" smtClean="0">
                <a:solidFill>
                  <a:schemeClr val="bg1"/>
                </a:solidFill>
              </a:rPr>
              <a:t>“Large v</a:t>
            </a:r>
            <a:r>
              <a:rPr lang="en-US" sz="2800" b="1" baseline="-25000" dirty="0" smtClean="0">
                <a:solidFill>
                  <a:schemeClr val="bg1"/>
                </a:solidFill>
              </a:rPr>
              <a:t>2</a:t>
            </a:r>
            <a:r>
              <a:rPr lang="en-US" sz="2800" b="1" dirty="0" smtClean="0">
                <a:solidFill>
                  <a:schemeClr val="bg1"/>
                </a:solidFill>
              </a:rPr>
              <a:t> is striking in that it exceeds expectations of </a:t>
            </a:r>
            <a:r>
              <a:rPr lang="en-US" sz="2800" b="1" dirty="0" err="1" smtClean="0">
                <a:solidFill>
                  <a:schemeClr val="bg1"/>
                </a:solidFill>
              </a:rPr>
              <a:t>pQCD</a:t>
            </a:r>
            <a:r>
              <a:rPr lang="en-US" sz="2800" b="1" dirty="0" smtClean="0">
                <a:solidFill>
                  <a:schemeClr val="bg1"/>
                </a:solidFill>
              </a:rPr>
              <a:t> models even at 10 </a:t>
            </a:r>
            <a:r>
              <a:rPr lang="en-US" sz="2800" b="1" dirty="0" err="1" smtClean="0">
                <a:solidFill>
                  <a:schemeClr val="bg1"/>
                </a:solidFill>
              </a:rPr>
              <a:t>GeV</a:t>
            </a:r>
            <a:r>
              <a:rPr lang="en-US" sz="2800" b="1" dirty="0" smtClean="0">
                <a:solidFill>
                  <a:schemeClr val="bg1"/>
                </a:solidFill>
              </a:rPr>
              <a:t>/c.”</a:t>
            </a:r>
          </a:p>
          <a:p>
            <a:pPr algn="ctr"/>
            <a:r>
              <a:rPr lang="en-US" sz="2400" dirty="0" smtClean="0">
                <a:solidFill>
                  <a:schemeClr val="bg1"/>
                </a:solidFill>
              </a:rPr>
              <a:t>PHENIX, PRL (2010)</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
            <a:ext cx="8153400" cy="1384995"/>
          </a:xfrm>
          <a:prstGeom prst="rect">
            <a:avLst/>
          </a:prstGeom>
          <a:noFill/>
        </p:spPr>
        <p:txBody>
          <a:bodyPr wrap="square" rtlCol="0">
            <a:spAutoFit/>
          </a:bodyPr>
          <a:lstStyle/>
          <a:p>
            <a:pPr algn="ctr"/>
            <a:r>
              <a:rPr lang="en-US" sz="2800" dirty="0" smtClean="0">
                <a:solidFill>
                  <a:schemeClr val="bg1"/>
                </a:solidFill>
              </a:rPr>
              <a:t>RHIC jet physics measurements are critical to exploring along the </a:t>
            </a:r>
            <a:r>
              <a:rPr lang="en-US" sz="2800" b="1" dirty="0" smtClean="0">
                <a:solidFill>
                  <a:schemeClr val="bg1"/>
                </a:solidFill>
              </a:rPr>
              <a:t>temperature axis</a:t>
            </a:r>
          </a:p>
          <a:p>
            <a:pPr algn="ctr"/>
            <a:r>
              <a:rPr lang="en-US" sz="2800" dirty="0" smtClean="0">
                <a:solidFill>
                  <a:schemeClr val="bg1"/>
                </a:solidFill>
              </a:rPr>
              <a:t>(in concert with LHC measurements). </a:t>
            </a:r>
            <a:endParaRPr lang="en-US" sz="2800" dirty="0">
              <a:solidFill>
                <a:schemeClr val="bg1"/>
              </a:solidFill>
            </a:endParaRPr>
          </a:p>
        </p:txBody>
      </p:sp>
      <p:sp>
        <p:nvSpPr>
          <p:cNvPr id="5" name="TextBox 4"/>
          <p:cNvSpPr txBox="1"/>
          <p:nvPr/>
        </p:nvSpPr>
        <p:spPr>
          <a:xfrm>
            <a:off x="366675" y="1676400"/>
            <a:ext cx="8624925" cy="523220"/>
          </a:xfrm>
          <a:prstGeom prst="rect">
            <a:avLst/>
          </a:prstGeom>
          <a:noFill/>
        </p:spPr>
        <p:txBody>
          <a:bodyPr wrap="none" rtlCol="0">
            <a:spAutoFit/>
          </a:bodyPr>
          <a:lstStyle/>
          <a:p>
            <a:r>
              <a:rPr lang="en-US" sz="2800" dirty="0" smtClean="0">
                <a:solidFill>
                  <a:srgbClr val="FFFF00"/>
                </a:solidFill>
              </a:rPr>
              <a:t>Also, pushing / probing the medium along two other axes.</a:t>
            </a:r>
            <a:endParaRPr lang="en-US" sz="2800" dirty="0">
              <a:solidFill>
                <a:srgbClr val="FFFF00"/>
              </a:solidFill>
            </a:endParaRPr>
          </a:p>
        </p:txBody>
      </p:sp>
      <p:cxnSp>
        <p:nvCxnSpPr>
          <p:cNvPr id="6" name="Straight Arrow Connector 5"/>
          <p:cNvCxnSpPr/>
          <p:nvPr/>
        </p:nvCxnSpPr>
        <p:spPr>
          <a:xfrm rot="5400000" flipH="1" flipV="1">
            <a:off x="3275806" y="3580606"/>
            <a:ext cx="21336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2362200" y="4648200"/>
            <a:ext cx="1981200" cy="1524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343400" y="4648200"/>
            <a:ext cx="2667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19600" y="2438400"/>
            <a:ext cx="2095638" cy="523220"/>
          </a:xfrm>
          <a:prstGeom prst="rect">
            <a:avLst/>
          </a:prstGeom>
          <a:noFill/>
        </p:spPr>
        <p:txBody>
          <a:bodyPr wrap="none" rtlCol="0">
            <a:spAutoFit/>
          </a:bodyPr>
          <a:lstStyle/>
          <a:p>
            <a:r>
              <a:rPr lang="en-US" sz="2800" b="1" dirty="0" smtClean="0">
                <a:solidFill>
                  <a:schemeClr val="tx2"/>
                </a:solidFill>
              </a:rPr>
              <a:t>Temperature</a:t>
            </a:r>
            <a:endParaRPr lang="en-US" sz="2800" b="1" dirty="0">
              <a:solidFill>
                <a:schemeClr val="tx2"/>
              </a:solidFill>
            </a:endParaRPr>
          </a:p>
        </p:txBody>
      </p:sp>
      <p:sp>
        <p:nvSpPr>
          <p:cNvPr id="10" name="TextBox 9"/>
          <p:cNvSpPr txBox="1"/>
          <p:nvPr/>
        </p:nvSpPr>
        <p:spPr>
          <a:xfrm>
            <a:off x="688671" y="6258580"/>
            <a:ext cx="3045129" cy="523220"/>
          </a:xfrm>
          <a:prstGeom prst="rect">
            <a:avLst/>
          </a:prstGeom>
          <a:noFill/>
        </p:spPr>
        <p:txBody>
          <a:bodyPr wrap="none" rtlCol="0">
            <a:spAutoFit/>
          </a:bodyPr>
          <a:lstStyle/>
          <a:p>
            <a:r>
              <a:rPr lang="en-US" sz="2800" b="1" dirty="0" err="1" smtClean="0">
                <a:solidFill>
                  <a:schemeClr val="tx2"/>
                </a:solidFill>
              </a:rPr>
              <a:t>Virtuality</a:t>
            </a:r>
            <a:r>
              <a:rPr lang="en-US" sz="2800" b="1" dirty="0" smtClean="0">
                <a:solidFill>
                  <a:schemeClr val="tx2"/>
                </a:solidFill>
              </a:rPr>
              <a:t> of Parton</a:t>
            </a:r>
            <a:endParaRPr lang="en-US" sz="2800" b="1" dirty="0">
              <a:solidFill>
                <a:schemeClr val="tx2"/>
              </a:solidFill>
            </a:endParaRPr>
          </a:p>
        </p:txBody>
      </p:sp>
      <p:sp>
        <p:nvSpPr>
          <p:cNvPr id="11" name="TextBox 10"/>
          <p:cNvSpPr txBox="1"/>
          <p:nvPr/>
        </p:nvSpPr>
        <p:spPr>
          <a:xfrm>
            <a:off x="5489578" y="4800600"/>
            <a:ext cx="3197222" cy="954107"/>
          </a:xfrm>
          <a:prstGeom prst="rect">
            <a:avLst/>
          </a:prstGeom>
          <a:noFill/>
        </p:spPr>
        <p:txBody>
          <a:bodyPr wrap="none" rtlCol="0">
            <a:spAutoFit/>
          </a:bodyPr>
          <a:lstStyle/>
          <a:p>
            <a:pPr algn="ctr"/>
            <a:r>
              <a:rPr lang="en-US" sz="2800" b="1" dirty="0" smtClean="0">
                <a:solidFill>
                  <a:schemeClr val="tx2"/>
                </a:solidFill>
              </a:rPr>
              <a:t>Length Scale Probed</a:t>
            </a:r>
          </a:p>
          <a:p>
            <a:pPr algn="ctr"/>
            <a:r>
              <a:rPr lang="en-US" sz="2800" b="1" dirty="0" smtClean="0">
                <a:solidFill>
                  <a:schemeClr val="tx2"/>
                </a:solidFill>
              </a:rPr>
              <a:t> in Medium</a:t>
            </a:r>
            <a:endParaRPr lang="en-US" sz="2800" b="1" dirty="0">
              <a:solidFill>
                <a:schemeClr val="tx2"/>
              </a:solidFill>
            </a:endParaRPr>
          </a:p>
        </p:txBody>
      </p:sp>
      <p:pic>
        <p:nvPicPr>
          <p:cNvPr id="12" name="Picture 2"/>
          <p:cNvPicPr>
            <a:picLocks noChangeAspect="1" noChangeArrowheads="1"/>
          </p:cNvPicPr>
          <p:nvPr/>
        </p:nvPicPr>
        <p:blipFill>
          <a:blip r:embed="rId2" cstate="print"/>
          <a:srcRect/>
          <a:stretch>
            <a:fillRect/>
          </a:stretch>
        </p:blipFill>
        <p:spPr bwMode="auto">
          <a:xfrm>
            <a:off x="228600" y="2266950"/>
            <a:ext cx="8562975" cy="4591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152400"/>
            <a:ext cx="3352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a:grpSpLocks/>
          </p:cNvGrpSpPr>
          <p:nvPr/>
        </p:nvGrpSpPr>
        <p:grpSpPr bwMode="auto">
          <a:xfrm>
            <a:off x="295647" y="300707"/>
            <a:ext cx="2523753" cy="1528093"/>
            <a:chOff x="0" y="0"/>
            <a:chExt cx="2262" cy="1368"/>
          </a:xfrm>
          <a:solidFill>
            <a:schemeClr val="bg1"/>
          </a:solidFill>
        </p:grpSpPr>
        <p:sp>
          <p:nvSpPr>
            <p:cNvPr id="5" name="Line 4"/>
            <p:cNvSpPr>
              <a:spLocks noChangeShapeType="1"/>
            </p:cNvSpPr>
            <p:nvPr/>
          </p:nvSpPr>
          <p:spPr bwMode="auto">
            <a:xfrm>
              <a:off x="1069" y="0"/>
              <a:ext cx="0" cy="678"/>
            </a:xfrm>
            <a:prstGeom prst="line">
              <a:avLst/>
            </a:prstGeom>
            <a:grpFill/>
            <a:ln w="25400" cap="flat">
              <a:solidFill>
                <a:schemeClr val="tx1"/>
              </a:solidFill>
              <a:prstDash val="solid"/>
              <a:round/>
              <a:headEnd type="stealth" w="med" len="med"/>
              <a:tailEnd type="none" w="med" len="med"/>
            </a:ln>
          </p:spPr>
          <p:txBody>
            <a:bodyPr lIns="0" tIns="0" rIns="0" bIns="0"/>
            <a:lstStyle/>
            <a:p>
              <a:endParaRPr lang="en-US" sz="2400"/>
            </a:p>
          </p:txBody>
        </p:sp>
        <p:sp>
          <p:nvSpPr>
            <p:cNvPr id="6" name="Line 5"/>
            <p:cNvSpPr>
              <a:spLocks noChangeShapeType="1"/>
            </p:cNvSpPr>
            <p:nvPr/>
          </p:nvSpPr>
          <p:spPr bwMode="auto">
            <a:xfrm rot="10800000" flipH="1">
              <a:off x="582" y="664"/>
              <a:ext cx="499" cy="502"/>
            </a:xfrm>
            <a:prstGeom prst="line">
              <a:avLst/>
            </a:prstGeom>
            <a:grpFill/>
            <a:ln w="25400" cap="flat">
              <a:solidFill>
                <a:schemeClr val="tx1"/>
              </a:solidFill>
              <a:prstDash val="solid"/>
              <a:round/>
              <a:headEnd type="stealth" w="med" len="med"/>
              <a:tailEnd type="none" w="med" len="med"/>
            </a:ln>
          </p:spPr>
          <p:txBody>
            <a:bodyPr lIns="0" tIns="0" rIns="0" bIns="0"/>
            <a:lstStyle/>
            <a:p>
              <a:endParaRPr lang="en-US" sz="2400"/>
            </a:p>
          </p:txBody>
        </p:sp>
        <p:sp>
          <p:nvSpPr>
            <p:cNvPr id="7" name="Line 6"/>
            <p:cNvSpPr>
              <a:spLocks noChangeShapeType="1"/>
            </p:cNvSpPr>
            <p:nvPr/>
          </p:nvSpPr>
          <p:spPr bwMode="auto">
            <a:xfrm flipH="1">
              <a:off x="1071" y="682"/>
              <a:ext cx="683" cy="0"/>
            </a:xfrm>
            <a:prstGeom prst="line">
              <a:avLst/>
            </a:prstGeom>
            <a:grpFill/>
            <a:ln w="25400" cap="flat">
              <a:solidFill>
                <a:schemeClr val="tx1"/>
              </a:solidFill>
              <a:prstDash val="solid"/>
              <a:round/>
              <a:headEnd type="stealth" w="med" len="med"/>
              <a:tailEnd type="none" w="med" len="med"/>
            </a:ln>
          </p:spPr>
          <p:txBody>
            <a:bodyPr lIns="0" tIns="0" rIns="0" bIns="0"/>
            <a:lstStyle/>
            <a:p>
              <a:endParaRPr lang="en-US" sz="2400"/>
            </a:p>
          </p:txBody>
        </p:sp>
        <p:sp>
          <p:nvSpPr>
            <p:cNvPr id="8" name="Rectangle 7"/>
            <p:cNvSpPr>
              <a:spLocks/>
            </p:cNvSpPr>
            <p:nvPr/>
          </p:nvSpPr>
          <p:spPr bwMode="auto">
            <a:xfrm>
              <a:off x="931" y="33"/>
              <a:ext cx="189" cy="246"/>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100" dirty="0">
                  <a:latin typeface="Times New Roman Bold" charset="0"/>
                  <a:cs typeface="Times New Roman Bold" charset="0"/>
                  <a:sym typeface="Times New Roman Bold" charset="0"/>
                </a:rPr>
                <a:t>T</a:t>
              </a:r>
            </a:p>
          </p:txBody>
        </p:sp>
        <p:sp>
          <p:nvSpPr>
            <p:cNvPr id="9" name="Rectangle 8"/>
            <p:cNvSpPr>
              <a:spLocks/>
            </p:cNvSpPr>
            <p:nvPr/>
          </p:nvSpPr>
          <p:spPr bwMode="auto">
            <a:xfrm>
              <a:off x="0" y="1040"/>
              <a:ext cx="1488" cy="328"/>
            </a:xfrm>
            <a:prstGeom prst="rect">
              <a:avLst/>
            </a:prstGeom>
            <a:grpFill/>
            <a:ln w="12700" cap="flat">
              <a:noFill/>
              <a:miter lim="800000"/>
              <a:headEnd type="none" w="med" len="med"/>
              <a:tailEnd type="none" w="med" len="med"/>
            </a:ln>
          </p:spPr>
          <p:txBody>
            <a:bodyPr lIns="50800" tIns="50800" rIns="108599" bIns="50800"/>
            <a:lstStyle/>
            <a:p>
              <a:pPr marL="4465"/>
              <a:r>
                <a:rPr lang="en-US" sz="1100" dirty="0">
                  <a:latin typeface="Times New Roman Bold" charset="0"/>
                  <a:cs typeface="Times New Roman Bold" charset="0"/>
                  <a:sym typeface="Times New Roman Bold" charset="0"/>
                </a:rPr>
                <a:t>Q</a:t>
              </a:r>
              <a:r>
                <a:rPr lang="en-US" sz="1100" baseline="32000" dirty="0">
                  <a:latin typeface="Times New Roman Bold" charset="0"/>
                  <a:cs typeface="Times New Roman Bold" charset="0"/>
                  <a:sym typeface="Times New Roman Bold" charset="0"/>
                </a:rPr>
                <a:t>2</a:t>
              </a:r>
              <a:r>
                <a:rPr lang="en-US" sz="1100" dirty="0">
                  <a:latin typeface="Times New Roman Bold" charset="0"/>
                  <a:cs typeface="Times New Roman Bold" charset="0"/>
                  <a:sym typeface="Times New Roman Bold" charset="0"/>
                </a:rPr>
                <a:t> </a:t>
              </a:r>
            </a:p>
            <a:p>
              <a:pPr marL="4465"/>
              <a:r>
                <a:rPr lang="en-US" sz="900" dirty="0">
                  <a:latin typeface="Times New Roman Bold" charset="0"/>
                  <a:cs typeface="Times New Roman Bold" charset="0"/>
                  <a:sym typeface="Times New Roman Bold" charset="0"/>
                </a:rPr>
                <a:t>(</a:t>
              </a:r>
              <a:r>
                <a:rPr lang="en-US" sz="900" dirty="0" err="1">
                  <a:latin typeface="Times New Roman Bold" charset="0"/>
                  <a:cs typeface="Times New Roman Bold" charset="0"/>
                  <a:sym typeface="Times New Roman Bold" charset="0"/>
                </a:rPr>
                <a:t>virtuality</a:t>
              </a:r>
              <a:r>
                <a:rPr lang="en-US" sz="900" dirty="0">
                  <a:latin typeface="Times New Roman Bold" charset="0"/>
                  <a:cs typeface="Times New Roman Bold" charset="0"/>
                  <a:sym typeface="Times New Roman Bold" charset="0"/>
                </a:rPr>
                <a:t> of hard process)</a:t>
              </a:r>
            </a:p>
          </p:txBody>
        </p:sp>
        <p:sp>
          <p:nvSpPr>
            <p:cNvPr id="10" name="Rectangle 9"/>
            <p:cNvSpPr>
              <a:spLocks/>
            </p:cNvSpPr>
            <p:nvPr/>
          </p:nvSpPr>
          <p:spPr bwMode="auto">
            <a:xfrm>
              <a:off x="942" y="669"/>
              <a:ext cx="1320" cy="328"/>
            </a:xfrm>
            <a:prstGeom prst="rect">
              <a:avLst/>
            </a:prstGeom>
            <a:noFill/>
            <a:ln w="12700" cap="flat">
              <a:noFill/>
              <a:miter lim="800000"/>
              <a:headEnd type="none" w="med" len="med"/>
              <a:tailEnd type="none" w="med" len="med"/>
            </a:ln>
          </p:spPr>
          <p:txBody>
            <a:bodyPr lIns="50800" tIns="50800" rIns="108599" bIns="50800"/>
            <a:lstStyle/>
            <a:p>
              <a:pPr marL="4465"/>
              <a:r>
                <a:rPr lang="en-US" sz="1100" dirty="0" smtClean="0">
                  <a:latin typeface="Symbol" pitchFamily="18" charset="2"/>
                  <a:cs typeface="Times New Roman Bold" charset="0"/>
                  <a:sym typeface="Times New Roman Bold" charset="0"/>
                </a:rPr>
                <a:t>   l </a:t>
              </a:r>
              <a:endParaRPr lang="en-US" sz="1100" dirty="0">
                <a:latin typeface="Symbol" pitchFamily="18" charset="2"/>
                <a:cs typeface="Times New Roman Bold" charset="0"/>
                <a:sym typeface="Times New Roman Bold" charset="0"/>
              </a:endParaRPr>
            </a:p>
            <a:p>
              <a:pPr marL="4465"/>
              <a:r>
                <a:rPr lang="en-US" sz="900" dirty="0" smtClean="0">
                  <a:latin typeface="Times New Roman Bold" charset="0"/>
                  <a:cs typeface="Times New Roman Bold" charset="0"/>
                  <a:sym typeface="Times New Roman Bold" charset="0"/>
                </a:rPr>
                <a:t>(length scale probed)</a:t>
              </a:r>
              <a:endParaRPr lang="en-US" sz="900" dirty="0">
                <a:latin typeface="Times New Roman Bold" charset="0"/>
                <a:cs typeface="Times New Roman Bold" charset="0"/>
                <a:sym typeface="Times New Roman Bold" charset="0"/>
              </a:endParaRPr>
            </a:p>
          </p:txBody>
        </p:sp>
      </p:grpSp>
      <p:pic>
        <p:nvPicPr>
          <p:cNvPr id="11" name="Picture 12"/>
          <p:cNvPicPr>
            <a:picLocks noChangeAspect="1" noChangeArrowheads="1"/>
          </p:cNvPicPr>
          <p:nvPr/>
        </p:nvPicPr>
        <p:blipFill>
          <a:blip r:embed="rId2" cstate="print"/>
          <a:srcRect/>
          <a:stretch>
            <a:fillRect/>
          </a:stretch>
        </p:blipFill>
        <p:spPr bwMode="auto">
          <a:xfrm>
            <a:off x="0" y="2133600"/>
            <a:ext cx="9144000" cy="2999885"/>
          </a:xfrm>
          <a:prstGeom prst="rect">
            <a:avLst/>
          </a:prstGeom>
          <a:noFill/>
          <a:ln w="25400" cap="flat">
            <a:noFill/>
            <a:round/>
            <a:headEnd/>
            <a:tailEnd/>
          </a:ln>
        </p:spPr>
      </p:pic>
      <p:sp>
        <p:nvSpPr>
          <p:cNvPr id="12" name="Rectangle 13"/>
          <p:cNvSpPr>
            <a:spLocks/>
          </p:cNvSpPr>
          <p:nvPr/>
        </p:nvSpPr>
        <p:spPr bwMode="auto">
          <a:xfrm>
            <a:off x="3124200" y="6553200"/>
            <a:ext cx="6248400" cy="304800"/>
          </a:xfrm>
          <a:prstGeom prst="rect">
            <a:avLst/>
          </a:prstGeom>
          <a:noFill/>
          <a:ln w="12700" cap="flat">
            <a:noFill/>
            <a:miter lim="800000"/>
            <a:headEnd type="none" w="med" len="med"/>
            <a:tailEnd type="none" w="med" len="med"/>
          </a:ln>
        </p:spPr>
        <p:txBody>
          <a:bodyPr lIns="35717" tIns="35717" rIns="76356" bIns="35717"/>
          <a:lstStyle/>
          <a:p>
            <a:pPr marL="4465">
              <a:lnSpc>
                <a:spcPct val="142000"/>
              </a:lnSpc>
            </a:pPr>
            <a:r>
              <a:rPr lang="en-US" sz="1400" dirty="0">
                <a:solidFill>
                  <a:schemeClr val="bg1"/>
                </a:solidFill>
                <a:latin typeface="Baskerville" charset="0"/>
                <a:ea typeface="Baskerville" charset="0"/>
                <a:cs typeface="Baskerville" charset="0"/>
                <a:sym typeface="Baskerville" charset="0"/>
              </a:rPr>
              <a:t>B. Muller. </a:t>
            </a:r>
            <a:r>
              <a:rPr lang="en-US" sz="1400" dirty="0" err="1">
                <a:solidFill>
                  <a:schemeClr val="bg1"/>
                </a:solidFill>
                <a:latin typeface="Baskerville" charset="0"/>
                <a:ea typeface="Baskerville" charset="0"/>
                <a:cs typeface="Baskerville" charset="0"/>
                <a:sym typeface="Baskerville" charset="0"/>
              </a:rPr>
              <a:t>Nucl.Phys</a:t>
            </a:r>
            <a:r>
              <a:rPr lang="en-US" sz="1400" dirty="0">
                <a:solidFill>
                  <a:schemeClr val="bg1"/>
                </a:solidFill>
                <a:latin typeface="Baskerville" charset="0"/>
                <a:ea typeface="Baskerville" charset="0"/>
                <a:cs typeface="Baskerville" charset="0"/>
                <a:sym typeface="Baskerville" charset="0"/>
              </a:rPr>
              <a:t>., A855:74–82, 2011, RHIC/AGS Users Meeting 2011</a:t>
            </a:r>
          </a:p>
        </p:txBody>
      </p:sp>
      <p:pic>
        <p:nvPicPr>
          <p:cNvPr id="13" name="Picture 14"/>
          <p:cNvPicPr>
            <a:picLocks noChangeAspect="1" noChangeArrowheads="1"/>
          </p:cNvPicPr>
          <p:nvPr/>
        </p:nvPicPr>
        <p:blipFill>
          <a:blip r:embed="rId3" cstate="print"/>
          <a:srcRect r="41044"/>
          <a:stretch>
            <a:fillRect/>
          </a:stretch>
        </p:blipFill>
        <p:spPr bwMode="auto">
          <a:xfrm>
            <a:off x="3810000" y="822722"/>
            <a:ext cx="4706541" cy="625078"/>
          </a:xfrm>
          <a:prstGeom prst="rect">
            <a:avLst/>
          </a:prstGeom>
          <a:noFill/>
          <a:ln w="25400" cap="flat">
            <a:noFill/>
            <a:round/>
            <a:headEnd/>
            <a:tailEnd/>
          </a:ln>
        </p:spPr>
      </p:pic>
      <p:pic>
        <p:nvPicPr>
          <p:cNvPr id="14" name="Picture 15"/>
          <p:cNvPicPr>
            <a:picLocks noChangeAspect="1" noChangeArrowheads="1"/>
          </p:cNvPicPr>
          <p:nvPr/>
        </p:nvPicPr>
        <p:blipFill>
          <a:blip r:embed="rId4" cstate="print"/>
          <a:srcRect/>
          <a:stretch>
            <a:fillRect/>
          </a:stretch>
        </p:blipFill>
        <p:spPr bwMode="auto">
          <a:xfrm>
            <a:off x="0" y="5533058"/>
            <a:ext cx="9144000" cy="867742"/>
          </a:xfrm>
          <a:prstGeom prst="rect">
            <a:avLst/>
          </a:prstGeom>
          <a:noFill/>
          <a:ln w="12700" cap="flat">
            <a:solidFill>
              <a:schemeClr val="tx1"/>
            </a:solidFill>
            <a:prstDash val="solid"/>
            <a:miter lim="800000"/>
            <a:headEnd/>
            <a:tailEnd/>
          </a:ln>
        </p:spPr>
      </p:pic>
      <p:sp>
        <p:nvSpPr>
          <p:cNvPr id="15" name="Rectangle 16"/>
          <p:cNvSpPr>
            <a:spLocks/>
          </p:cNvSpPr>
          <p:nvPr/>
        </p:nvSpPr>
        <p:spPr bwMode="auto">
          <a:xfrm>
            <a:off x="3657600" y="5137428"/>
            <a:ext cx="2018181" cy="369332"/>
          </a:xfrm>
          <a:prstGeom prst="rect">
            <a:avLst/>
          </a:prstGeom>
          <a:noFill/>
          <a:ln w="12700" cap="flat">
            <a:noFill/>
            <a:miter lim="800000"/>
            <a:headEnd type="none" w="med" len="med"/>
            <a:tailEnd type="none" w="med" len="med"/>
          </a:ln>
        </p:spPr>
        <p:txBody>
          <a:bodyPr wrap="none" lIns="0" tIns="0" rIns="0" bIns="0" anchor="ctr">
            <a:spAutoFit/>
          </a:bodyPr>
          <a:lstStyle/>
          <a:p>
            <a:r>
              <a:rPr lang="en-US" sz="2400" b="1" dirty="0">
                <a:solidFill>
                  <a:schemeClr val="bg1"/>
                </a:solidFill>
                <a:latin typeface="Baskerville" charset="0"/>
                <a:ea typeface="Baskerville" charset="0"/>
                <a:cs typeface="Baskerville" charset="0"/>
                <a:sym typeface="Baskerville" charset="0"/>
              </a:rPr>
              <a:t>LHC Scenario</a:t>
            </a:r>
          </a:p>
        </p:txBody>
      </p:sp>
      <p:sp>
        <p:nvSpPr>
          <p:cNvPr id="16" name="Line 17"/>
          <p:cNvSpPr>
            <a:spLocks noChangeShapeType="1"/>
          </p:cNvSpPr>
          <p:nvPr/>
        </p:nvSpPr>
        <p:spPr bwMode="auto">
          <a:xfrm>
            <a:off x="152400" y="6400800"/>
            <a:ext cx="3000375" cy="0"/>
          </a:xfrm>
          <a:prstGeom prst="line">
            <a:avLst/>
          </a:prstGeom>
          <a:noFill/>
          <a:ln w="38100" cap="flat">
            <a:solidFill>
              <a:srgbClr val="FF0000"/>
            </a:solidFill>
            <a:prstDash val="solid"/>
            <a:miter lim="800000"/>
            <a:headEnd type="none" w="med" len="med"/>
            <a:tailEnd type="none" w="med" len="med"/>
          </a:ln>
        </p:spPr>
        <p:txBody>
          <a:bodyPr lIns="0" tIns="0" rIns="0" bIns="0"/>
          <a:lstStyle/>
          <a:p>
            <a:endParaRPr lang="en-US">
              <a:solidFill>
                <a:schemeClr val="bg1"/>
              </a:solidFill>
            </a:endParaRPr>
          </a:p>
        </p:txBody>
      </p:sp>
      <p:sp>
        <p:nvSpPr>
          <p:cNvPr id="17" name="Line 18"/>
          <p:cNvSpPr>
            <a:spLocks noChangeShapeType="1"/>
          </p:cNvSpPr>
          <p:nvPr/>
        </p:nvSpPr>
        <p:spPr bwMode="auto">
          <a:xfrm rot="10800000" flipH="1">
            <a:off x="3733800" y="6172200"/>
            <a:ext cx="5105400" cy="0"/>
          </a:xfrm>
          <a:prstGeom prst="line">
            <a:avLst/>
          </a:prstGeom>
          <a:noFill/>
          <a:ln w="38100" cap="flat">
            <a:solidFill>
              <a:srgbClr val="FF0000"/>
            </a:solidFill>
            <a:prstDash val="solid"/>
            <a:miter lim="800000"/>
            <a:headEnd type="none" w="med" len="med"/>
            <a:tailEnd type="none" w="med" len="med"/>
          </a:ln>
        </p:spPr>
        <p:txBody>
          <a:bodyPr lIns="0" tIns="0" rIns="0" bIns="0"/>
          <a:lstStyle/>
          <a:p>
            <a:endParaRPr lang="en-US">
              <a:solidFill>
                <a:schemeClr val="bg1"/>
              </a:solidFill>
            </a:endParaRPr>
          </a:p>
        </p:txBody>
      </p:sp>
      <p:sp>
        <p:nvSpPr>
          <p:cNvPr id="18" name="Oval 17"/>
          <p:cNvSpPr/>
          <p:nvPr/>
        </p:nvSpPr>
        <p:spPr>
          <a:xfrm>
            <a:off x="228600" y="1447800"/>
            <a:ext cx="1447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4"/>
          <p:cNvPicPr>
            <a:picLocks noChangeAspect="1" noChangeArrowheads="1"/>
          </p:cNvPicPr>
          <p:nvPr/>
        </p:nvPicPr>
        <p:blipFill>
          <a:blip r:embed="rId3" cstate="print"/>
          <a:srcRect l="59180"/>
          <a:stretch>
            <a:fillRect/>
          </a:stretch>
        </p:blipFill>
        <p:spPr bwMode="auto">
          <a:xfrm>
            <a:off x="3810000" y="1447800"/>
            <a:ext cx="3258741" cy="625078"/>
          </a:xfrm>
          <a:prstGeom prst="rect">
            <a:avLst/>
          </a:prstGeom>
          <a:noFill/>
          <a:ln w="25400" cap="flat">
            <a:noFill/>
            <a:round/>
            <a:headEnd/>
            <a:tailEnd/>
          </a:ln>
        </p:spPr>
      </p:pic>
      <p:sp>
        <p:nvSpPr>
          <p:cNvPr id="20" name="TextBox 19"/>
          <p:cNvSpPr txBox="1"/>
          <p:nvPr/>
        </p:nvSpPr>
        <p:spPr>
          <a:xfrm>
            <a:off x="2235038" y="2362200"/>
            <a:ext cx="1807290" cy="830997"/>
          </a:xfrm>
          <a:prstGeom prst="rect">
            <a:avLst/>
          </a:prstGeom>
          <a:solidFill>
            <a:schemeClr val="bg1"/>
          </a:solidFill>
          <a:ln w="28575">
            <a:solidFill>
              <a:schemeClr val="tx1"/>
            </a:solidFill>
          </a:ln>
        </p:spPr>
        <p:txBody>
          <a:bodyPr wrap="none" rtlCol="0">
            <a:spAutoFit/>
          </a:bodyPr>
          <a:lstStyle/>
          <a:p>
            <a:pPr algn="ctr"/>
            <a:r>
              <a:rPr lang="en-US" sz="1600" b="1" dirty="0" smtClean="0"/>
              <a:t>“RHIC” Scenario</a:t>
            </a:r>
          </a:p>
          <a:p>
            <a:pPr algn="ctr"/>
            <a:r>
              <a:rPr lang="en-US" sz="1600" b="1" dirty="0" smtClean="0"/>
              <a:t>T</a:t>
            </a:r>
            <a:r>
              <a:rPr lang="en-US" sz="1600" b="1" baseline="-25000" dirty="0" smtClean="0"/>
              <a:t>0</a:t>
            </a:r>
            <a:r>
              <a:rPr lang="en-US" sz="1600" b="1" dirty="0" smtClean="0"/>
              <a:t>=300 </a:t>
            </a:r>
            <a:r>
              <a:rPr lang="en-US" sz="1600" b="1" dirty="0" err="1" smtClean="0"/>
              <a:t>MeV</a:t>
            </a:r>
            <a:endParaRPr lang="en-US" sz="1600" b="1" dirty="0" smtClean="0"/>
          </a:p>
          <a:p>
            <a:pPr algn="ctr"/>
            <a:r>
              <a:rPr lang="en-US" sz="1600" b="1" dirty="0" smtClean="0"/>
              <a:t>Parton E</a:t>
            </a:r>
            <a:r>
              <a:rPr lang="en-US" sz="1600" b="1" baseline="-25000" dirty="0" smtClean="0"/>
              <a:t>T</a:t>
            </a:r>
            <a:r>
              <a:rPr lang="en-US" sz="1600" b="1" dirty="0" smtClean="0"/>
              <a:t> = 30 </a:t>
            </a:r>
            <a:r>
              <a:rPr lang="en-US" sz="1600" b="1" dirty="0" err="1" smtClean="0"/>
              <a:t>GeV</a:t>
            </a:r>
            <a:endParaRPr lang="en-US" sz="1600" b="1" dirty="0"/>
          </a:p>
        </p:txBody>
      </p:sp>
      <p:sp>
        <p:nvSpPr>
          <p:cNvPr id="21" name="TextBox 20"/>
          <p:cNvSpPr txBox="1"/>
          <p:nvPr/>
        </p:nvSpPr>
        <p:spPr>
          <a:xfrm>
            <a:off x="7051334" y="2445603"/>
            <a:ext cx="1877822" cy="830997"/>
          </a:xfrm>
          <a:prstGeom prst="rect">
            <a:avLst/>
          </a:prstGeom>
          <a:solidFill>
            <a:schemeClr val="bg1"/>
          </a:solidFill>
          <a:ln w="28575">
            <a:solidFill>
              <a:schemeClr val="tx1"/>
            </a:solidFill>
          </a:ln>
        </p:spPr>
        <p:txBody>
          <a:bodyPr wrap="square" rtlCol="0">
            <a:spAutoFit/>
          </a:bodyPr>
          <a:lstStyle/>
          <a:p>
            <a:pPr algn="ctr"/>
            <a:r>
              <a:rPr lang="en-US" sz="1600" b="1" dirty="0" smtClean="0"/>
              <a:t>“LHC” Scenario</a:t>
            </a:r>
          </a:p>
          <a:p>
            <a:pPr algn="ctr"/>
            <a:r>
              <a:rPr lang="en-US" sz="1600" b="1" dirty="0" smtClean="0"/>
              <a:t>T</a:t>
            </a:r>
            <a:r>
              <a:rPr lang="en-US" sz="1600" b="1" baseline="-25000" dirty="0" smtClean="0"/>
              <a:t>0</a:t>
            </a:r>
            <a:r>
              <a:rPr lang="en-US" sz="1600" b="1" dirty="0" smtClean="0"/>
              <a:t>=390 </a:t>
            </a:r>
            <a:r>
              <a:rPr lang="en-US" sz="1600" b="1" dirty="0" err="1" smtClean="0"/>
              <a:t>MeV</a:t>
            </a:r>
            <a:endParaRPr lang="en-US" sz="1600" b="1" dirty="0" smtClean="0"/>
          </a:p>
          <a:p>
            <a:pPr algn="ctr"/>
            <a:r>
              <a:rPr lang="en-US" sz="1600" b="1" dirty="0" smtClean="0"/>
              <a:t>Parton E</a:t>
            </a:r>
            <a:r>
              <a:rPr lang="en-US" sz="1600" b="1" baseline="-25000" dirty="0" smtClean="0"/>
              <a:t>T</a:t>
            </a:r>
            <a:r>
              <a:rPr lang="en-US" sz="1600" b="1" dirty="0" smtClean="0"/>
              <a:t> = 200 </a:t>
            </a:r>
            <a:r>
              <a:rPr lang="en-US" sz="1600" b="1" dirty="0" err="1" smtClean="0"/>
              <a:t>GeV</a:t>
            </a:r>
            <a:endParaRPr lang="en-US" sz="1600" b="1" dirty="0"/>
          </a:p>
        </p:txBody>
      </p:sp>
      <p:sp>
        <p:nvSpPr>
          <p:cNvPr id="23" name="Rectangle 2"/>
          <p:cNvSpPr>
            <a:spLocks noGrp="1" noChangeArrowheads="1"/>
          </p:cNvSpPr>
          <p:nvPr>
            <p:ph type="title"/>
          </p:nvPr>
        </p:nvSpPr>
        <p:spPr>
          <a:xfrm>
            <a:off x="609600" y="-228600"/>
            <a:ext cx="8229600" cy="1143000"/>
          </a:xfrm>
          <a:ln/>
        </p:spPr>
        <p:txBody>
          <a:bodyPr/>
          <a:lstStyle/>
          <a:p>
            <a:r>
              <a:rPr lang="en-US" u="sng" dirty="0" smtClean="0"/>
              <a:t>Hard Parton </a:t>
            </a:r>
            <a:r>
              <a:rPr lang="en-US" u="sng" dirty="0" err="1"/>
              <a:t>Virtuality</a:t>
            </a:r>
            <a:endParaRPr lang="en-US" u="sn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7200" y="685800"/>
            <a:ext cx="32004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267200" y="685800"/>
            <a:ext cx="4876800" cy="617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nvPr>
        </p:nvSpPr>
        <p:spPr>
          <a:xfrm>
            <a:off x="457200" y="-304800"/>
            <a:ext cx="8229600" cy="1143000"/>
          </a:xfrm>
          <a:ln/>
        </p:spPr>
        <p:txBody>
          <a:bodyPr/>
          <a:lstStyle/>
          <a:p>
            <a:r>
              <a:rPr lang="en-US" sz="3200" dirty="0">
                <a:solidFill>
                  <a:schemeClr val="bg1"/>
                </a:solidFill>
              </a:rPr>
              <a:t>At which length scale is the medium probed?</a:t>
            </a:r>
          </a:p>
        </p:txBody>
      </p:sp>
      <p:pic>
        <p:nvPicPr>
          <p:cNvPr id="21515" name="Picture 11"/>
          <p:cNvPicPr>
            <a:picLocks noChangeAspect="1" noChangeArrowheads="1"/>
          </p:cNvPicPr>
          <p:nvPr/>
        </p:nvPicPr>
        <p:blipFill>
          <a:blip r:embed="rId2" cstate="print"/>
          <a:srcRect/>
          <a:stretch>
            <a:fillRect/>
          </a:stretch>
        </p:blipFill>
        <p:spPr bwMode="auto">
          <a:xfrm>
            <a:off x="907703" y="1104792"/>
            <a:ext cx="2191122" cy="1528068"/>
          </a:xfrm>
          <a:prstGeom prst="rect">
            <a:avLst/>
          </a:prstGeom>
          <a:noFill/>
          <a:ln w="25400" cap="flat">
            <a:noFill/>
            <a:round/>
            <a:headEnd/>
            <a:tailEnd/>
          </a:ln>
        </p:spPr>
      </p:pic>
      <p:sp>
        <p:nvSpPr>
          <p:cNvPr id="21516" name="Rectangle 12"/>
          <p:cNvSpPr>
            <a:spLocks/>
          </p:cNvSpPr>
          <p:nvPr/>
        </p:nvSpPr>
        <p:spPr bwMode="auto">
          <a:xfrm>
            <a:off x="2252067" y="1295400"/>
            <a:ext cx="506884" cy="568104"/>
          </a:xfrm>
          <a:prstGeom prst="rect">
            <a:avLst/>
          </a:prstGeom>
          <a:noFill/>
          <a:ln w="12700" cap="flat">
            <a:noFill/>
            <a:miter lim="800000"/>
            <a:headEnd type="none" w="med" len="med"/>
            <a:tailEnd type="none" w="med" len="med"/>
          </a:ln>
        </p:spPr>
        <p:txBody>
          <a:bodyPr wrap="none" lIns="50800" tIns="50800" rIns="108599" bIns="50800">
            <a:spAutoFit/>
          </a:bodyPr>
          <a:lstStyle/>
          <a:p>
            <a:pPr marL="4465">
              <a:lnSpc>
                <a:spcPct val="142000"/>
              </a:lnSpc>
            </a:pPr>
            <a:r>
              <a:rPr lang="en-US" sz="2400" b="1" dirty="0">
                <a:solidFill>
                  <a:schemeClr val="bg1"/>
                </a:solidFill>
                <a:latin typeface="Times New Roman" charset="0"/>
                <a:cs typeface="Times New Roman" charset="0"/>
                <a:sym typeface="Times New Roman" charset="0"/>
              </a:rPr>
              <a:t>Q</a:t>
            </a:r>
            <a:r>
              <a:rPr lang="en-US" sz="2400" b="1" baseline="32000" dirty="0">
                <a:solidFill>
                  <a:schemeClr val="bg1"/>
                </a:solidFill>
                <a:latin typeface="Times New Roman" charset="0"/>
                <a:cs typeface="Times New Roman" charset="0"/>
                <a:sym typeface="Times New Roman" charset="0"/>
              </a:rPr>
              <a:t>2</a:t>
            </a:r>
          </a:p>
        </p:txBody>
      </p:sp>
      <p:sp>
        <p:nvSpPr>
          <p:cNvPr id="21517" name="Rectangle 13"/>
          <p:cNvSpPr>
            <a:spLocks/>
          </p:cNvSpPr>
          <p:nvPr/>
        </p:nvSpPr>
        <p:spPr bwMode="auto">
          <a:xfrm>
            <a:off x="790501" y="870220"/>
            <a:ext cx="314524" cy="509883"/>
          </a:xfrm>
          <a:prstGeom prst="rect">
            <a:avLst/>
          </a:prstGeom>
          <a:noFill/>
          <a:ln w="12700" cap="flat">
            <a:noFill/>
            <a:miter lim="800000"/>
            <a:headEnd type="none" w="med" len="med"/>
            <a:tailEnd type="none" w="med" len="med"/>
          </a:ln>
        </p:spPr>
        <p:txBody>
          <a:bodyPr wrap="none" lIns="50800" tIns="50800" rIns="108599" bIns="50800">
            <a:spAutoFit/>
          </a:bodyPr>
          <a:lstStyle/>
          <a:p>
            <a:pPr marL="4465">
              <a:lnSpc>
                <a:spcPct val="142000"/>
              </a:lnSpc>
            </a:pPr>
            <a:r>
              <a:rPr lang="en-US" sz="2100" b="1" dirty="0">
                <a:solidFill>
                  <a:schemeClr val="bg1"/>
                </a:solidFill>
                <a:latin typeface="Times New Roman" charset="0"/>
                <a:cs typeface="Times New Roman" charset="0"/>
                <a:sym typeface="Times New Roman" charset="0"/>
              </a:rPr>
              <a:t>q</a:t>
            </a:r>
          </a:p>
        </p:txBody>
      </p:sp>
      <p:grpSp>
        <p:nvGrpSpPr>
          <p:cNvPr id="2" name="Group 16"/>
          <p:cNvGrpSpPr>
            <a:grpSpLocks/>
          </p:cNvGrpSpPr>
          <p:nvPr/>
        </p:nvGrpSpPr>
        <p:grpSpPr bwMode="auto">
          <a:xfrm>
            <a:off x="764828" y="1453298"/>
            <a:ext cx="1346150" cy="0"/>
            <a:chOff x="0" y="0"/>
            <a:chExt cx="1206" cy="0"/>
          </a:xfrm>
        </p:grpSpPr>
        <p:sp>
          <p:nvSpPr>
            <p:cNvPr id="21518" name="Line 14"/>
            <p:cNvSpPr>
              <a:spLocks noChangeShapeType="1"/>
            </p:cNvSpPr>
            <p:nvPr/>
          </p:nvSpPr>
          <p:spPr bwMode="auto">
            <a:xfrm flipH="1">
              <a:off x="0" y="0"/>
              <a:ext cx="694" cy="0"/>
            </a:xfrm>
            <a:prstGeom prst="line">
              <a:avLst/>
            </a:prstGeom>
            <a:noFill/>
            <a:ln w="38100" cap="flat">
              <a:solidFill>
                <a:schemeClr val="bg1"/>
              </a:solidFill>
              <a:prstDash val="solid"/>
              <a:round/>
              <a:headEnd type="stealth" w="med" len="med"/>
              <a:tailEnd type="none" w="med" len="med"/>
            </a:ln>
          </p:spPr>
          <p:txBody>
            <a:bodyPr lIns="0" tIns="0" rIns="0" bIns="0"/>
            <a:lstStyle/>
            <a:p>
              <a:endParaRPr lang="en-US" b="1"/>
            </a:p>
          </p:txBody>
        </p:sp>
        <p:sp>
          <p:nvSpPr>
            <p:cNvPr id="21519" name="Line 15"/>
            <p:cNvSpPr>
              <a:spLocks noChangeShapeType="1"/>
            </p:cNvSpPr>
            <p:nvPr/>
          </p:nvSpPr>
          <p:spPr bwMode="auto">
            <a:xfrm flipH="1">
              <a:off x="688" y="0"/>
              <a:ext cx="518" cy="0"/>
            </a:xfrm>
            <a:prstGeom prst="line">
              <a:avLst/>
            </a:prstGeom>
            <a:noFill/>
            <a:ln w="38100" cap="flat">
              <a:solidFill>
                <a:schemeClr val="bg1"/>
              </a:solidFill>
              <a:prstDash val="solid"/>
              <a:round/>
              <a:headEnd type="none" w="med" len="med"/>
              <a:tailEnd type="none" w="med" len="med"/>
            </a:ln>
          </p:spPr>
          <p:txBody>
            <a:bodyPr lIns="0" tIns="0" rIns="0" bIns="0"/>
            <a:lstStyle/>
            <a:p>
              <a:endParaRPr lang="en-US" b="1"/>
            </a:p>
          </p:txBody>
        </p:sp>
      </p:grpSp>
      <p:grpSp>
        <p:nvGrpSpPr>
          <p:cNvPr id="3" name="Group 19"/>
          <p:cNvGrpSpPr>
            <a:grpSpLocks/>
          </p:cNvGrpSpPr>
          <p:nvPr/>
        </p:nvGrpSpPr>
        <p:grpSpPr bwMode="auto">
          <a:xfrm>
            <a:off x="2102049" y="1070165"/>
            <a:ext cx="1098351" cy="370847"/>
            <a:chOff x="0" y="0"/>
            <a:chExt cx="984" cy="332"/>
          </a:xfrm>
        </p:grpSpPr>
        <p:sp>
          <p:nvSpPr>
            <p:cNvPr id="21521" name="Line 17"/>
            <p:cNvSpPr>
              <a:spLocks noChangeShapeType="1"/>
            </p:cNvSpPr>
            <p:nvPr/>
          </p:nvSpPr>
          <p:spPr bwMode="auto">
            <a:xfrm flipH="1">
              <a:off x="3" y="170"/>
              <a:ext cx="460" cy="162"/>
            </a:xfrm>
            <a:prstGeom prst="line">
              <a:avLst/>
            </a:prstGeom>
            <a:noFill/>
            <a:ln w="38100" cap="flat">
              <a:solidFill>
                <a:schemeClr val="bg1"/>
              </a:solidFill>
              <a:prstDash val="solid"/>
              <a:round/>
              <a:headEnd type="stealth" w="med" len="med"/>
              <a:tailEnd type="none" w="med" len="med"/>
            </a:ln>
          </p:spPr>
          <p:txBody>
            <a:bodyPr lIns="0" tIns="0" rIns="0" bIns="0"/>
            <a:lstStyle/>
            <a:p>
              <a:endParaRPr lang="en-US" b="1"/>
            </a:p>
          </p:txBody>
        </p:sp>
        <p:sp>
          <p:nvSpPr>
            <p:cNvPr id="21522" name="Line 18"/>
            <p:cNvSpPr>
              <a:spLocks noChangeShapeType="1"/>
            </p:cNvSpPr>
            <p:nvPr/>
          </p:nvSpPr>
          <p:spPr bwMode="auto">
            <a:xfrm flipH="1">
              <a:off x="446" y="0"/>
              <a:ext cx="538" cy="181"/>
            </a:xfrm>
            <a:prstGeom prst="line">
              <a:avLst/>
            </a:prstGeom>
            <a:noFill/>
            <a:ln w="38100" cap="flat">
              <a:solidFill>
                <a:schemeClr val="bg1"/>
              </a:solidFill>
              <a:prstDash val="solid"/>
              <a:round/>
              <a:headEnd type="none" w="med" len="med"/>
              <a:tailEnd type="none" w="med" len="med"/>
            </a:ln>
          </p:spPr>
          <p:txBody>
            <a:bodyPr lIns="0" tIns="0" rIns="0" bIns="0"/>
            <a:lstStyle/>
            <a:p>
              <a:endParaRPr lang="en-US" b="1"/>
            </a:p>
          </p:txBody>
        </p:sp>
      </p:grpSp>
      <p:sp>
        <p:nvSpPr>
          <p:cNvPr id="21525" name="Rectangle 21"/>
          <p:cNvSpPr>
            <a:spLocks/>
          </p:cNvSpPr>
          <p:nvPr/>
        </p:nvSpPr>
        <p:spPr bwMode="auto">
          <a:xfrm>
            <a:off x="1639937" y="1640956"/>
            <a:ext cx="434749" cy="509883"/>
          </a:xfrm>
          <a:prstGeom prst="rect">
            <a:avLst/>
          </a:prstGeom>
          <a:noFill/>
          <a:ln w="12700" cap="flat">
            <a:noFill/>
            <a:miter lim="800000"/>
            <a:headEnd type="none" w="med" len="med"/>
            <a:tailEnd type="none" w="med" len="med"/>
          </a:ln>
        </p:spPr>
        <p:txBody>
          <a:bodyPr wrap="none" lIns="50800" tIns="50800" rIns="108599" bIns="50800">
            <a:spAutoFit/>
          </a:bodyPr>
          <a:lstStyle/>
          <a:p>
            <a:pPr marL="4465">
              <a:lnSpc>
                <a:spcPct val="142000"/>
              </a:lnSpc>
            </a:pPr>
            <a:r>
              <a:rPr lang="en-US" sz="2100" b="1" dirty="0">
                <a:solidFill>
                  <a:schemeClr val="bg1"/>
                </a:solidFill>
                <a:latin typeface="Times New Roman Italic" charset="0"/>
                <a:cs typeface="Times New Roman Italic" charset="0"/>
                <a:sym typeface="Times New Roman Italic" charset="0"/>
              </a:rPr>
              <a:t>g*</a:t>
            </a:r>
          </a:p>
        </p:txBody>
      </p:sp>
      <p:pic>
        <p:nvPicPr>
          <p:cNvPr id="21527" name="Picture 23"/>
          <p:cNvPicPr>
            <a:picLocks noChangeAspect="1" noChangeArrowheads="1"/>
          </p:cNvPicPr>
          <p:nvPr/>
        </p:nvPicPr>
        <p:blipFill>
          <a:blip r:embed="rId3" cstate="print"/>
          <a:srcRect/>
          <a:stretch>
            <a:fillRect/>
          </a:stretch>
        </p:blipFill>
        <p:spPr bwMode="auto">
          <a:xfrm>
            <a:off x="4396978" y="853902"/>
            <a:ext cx="4518422" cy="5598914"/>
          </a:xfrm>
          <a:prstGeom prst="rect">
            <a:avLst/>
          </a:prstGeom>
          <a:noFill/>
          <a:ln w="25400" cap="flat">
            <a:solidFill>
              <a:schemeClr val="tx1"/>
            </a:solidFill>
            <a:prstDash val="solid"/>
            <a:round/>
            <a:headEnd/>
            <a:tailEnd/>
          </a:ln>
        </p:spPr>
      </p:pic>
      <p:sp>
        <p:nvSpPr>
          <p:cNvPr id="21528" name="Rectangle 24"/>
          <p:cNvSpPr>
            <a:spLocks/>
          </p:cNvSpPr>
          <p:nvPr/>
        </p:nvSpPr>
        <p:spPr bwMode="auto">
          <a:xfrm>
            <a:off x="7888935" y="6490156"/>
            <a:ext cx="1016047" cy="215444"/>
          </a:xfrm>
          <a:prstGeom prst="rect">
            <a:avLst/>
          </a:prstGeom>
          <a:noFill/>
          <a:ln w="12700" cap="flat">
            <a:noFill/>
            <a:miter lim="800000"/>
            <a:headEnd type="none" w="med" len="med"/>
            <a:tailEnd type="none" w="med" len="med"/>
          </a:ln>
        </p:spPr>
        <p:txBody>
          <a:bodyPr wrap="none" lIns="0" tIns="0" rIns="0" bIns="0" anchor="ctr">
            <a:spAutoFit/>
          </a:bodyPr>
          <a:lstStyle/>
          <a:p>
            <a:r>
              <a:rPr lang="en-US" sz="1400" b="1" dirty="0">
                <a:latin typeface="Baskerville" charset="0"/>
                <a:ea typeface="Baskerville" charset="0"/>
                <a:cs typeface="Baskerville" charset="0"/>
                <a:sym typeface="Baskerville" charset="0"/>
              </a:rPr>
              <a:t>W. Horowitz</a:t>
            </a:r>
          </a:p>
        </p:txBody>
      </p:sp>
      <p:sp>
        <p:nvSpPr>
          <p:cNvPr id="21529" name="Rectangle 25"/>
          <p:cNvSpPr>
            <a:spLocks/>
          </p:cNvSpPr>
          <p:nvPr/>
        </p:nvSpPr>
        <p:spPr bwMode="auto">
          <a:xfrm>
            <a:off x="5231904" y="1053703"/>
            <a:ext cx="2339578" cy="330398"/>
          </a:xfrm>
          <a:prstGeom prst="rect">
            <a:avLst/>
          </a:prstGeom>
          <a:solidFill>
            <a:schemeClr val="bg1"/>
          </a:solidFill>
          <a:ln w="25400" cap="flat">
            <a:noFill/>
            <a:miter lim="800000"/>
            <a:headEnd type="none" w="med" len="med"/>
            <a:tailEnd type="none" w="med" len="med"/>
          </a:ln>
        </p:spPr>
        <p:txBody>
          <a:bodyPr lIns="0" tIns="0" rIns="0" bIns="0"/>
          <a:lstStyle/>
          <a:p>
            <a:endParaRPr lang="en-US"/>
          </a:p>
        </p:txBody>
      </p:sp>
      <p:sp>
        <p:nvSpPr>
          <p:cNvPr id="21530" name="Rectangle 26"/>
          <p:cNvSpPr>
            <a:spLocks noGrp="1" noChangeArrowheads="1"/>
          </p:cNvSpPr>
          <p:nvPr>
            <p:ph type="body" idx="1"/>
          </p:nvPr>
        </p:nvSpPr>
        <p:spPr>
          <a:xfrm>
            <a:off x="0" y="3294459"/>
            <a:ext cx="4264819" cy="2268141"/>
          </a:xfrm>
          <a:ln/>
        </p:spPr>
        <p:txBody>
          <a:bodyPr>
            <a:noAutofit/>
          </a:bodyPr>
          <a:lstStyle/>
          <a:p>
            <a:pPr marL="491115">
              <a:buNone/>
            </a:pPr>
            <a:r>
              <a:rPr lang="en-US" sz="2800" dirty="0">
                <a:solidFill>
                  <a:schemeClr val="bg1"/>
                </a:solidFill>
              </a:rPr>
              <a:t>What sets this scale?</a:t>
            </a:r>
          </a:p>
          <a:p>
            <a:pPr marL="732208" lvl="1"/>
            <a:r>
              <a:rPr lang="en-US" dirty="0">
                <a:solidFill>
                  <a:schemeClr val="bg1"/>
                </a:solidFill>
              </a:rPr>
              <a:t>the </a:t>
            </a:r>
            <a:r>
              <a:rPr lang="en-US" dirty="0" smtClean="0">
                <a:solidFill>
                  <a:schemeClr val="bg1"/>
                </a:solidFill>
              </a:rPr>
              <a:t>exchange gluon </a:t>
            </a:r>
            <a:r>
              <a:rPr lang="en-US" dirty="0">
                <a:solidFill>
                  <a:schemeClr val="bg1"/>
                </a:solidFill>
              </a:rPr>
              <a:t>momentum?</a:t>
            </a:r>
          </a:p>
          <a:p>
            <a:pPr marL="732208" lvl="1"/>
            <a:r>
              <a:rPr lang="en-US" dirty="0">
                <a:solidFill>
                  <a:schemeClr val="bg1"/>
                </a:solidFill>
              </a:rPr>
              <a:t>total coherent energy loss</a:t>
            </a:r>
            <a:r>
              <a:rPr lang="en-US" dirty="0" smtClean="0">
                <a:solidFill>
                  <a:schemeClr val="bg1"/>
                </a:solidFill>
              </a:rPr>
              <a:t>?</a:t>
            </a:r>
          </a:p>
          <a:p>
            <a:pPr marL="732208" lvl="1"/>
            <a:r>
              <a:rPr lang="en-US" dirty="0" smtClean="0">
                <a:solidFill>
                  <a:schemeClr val="bg1"/>
                </a:solidFill>
              </a:rPr>
              <a:t>impact of </a:t>
            </a:r>
            <a:r>
              <a:rPr lang="en-US" dirty="0" err="1" smtClean="0">
                <a:solidFill>
                  <a:schemeClr val="bg1"/>
                </a:solidFill>
              </a:rPr>
              <a:t>deconfinement</a:t>
            </a:r>
            <a:r>
              <a:rPr lang="en-US" dirty="0" smtClean="0">
                <a:solidFill>
                  <a:schemeClr val="bg1"/>
                </a:solidFill>
              </a:rPr>
              <a:t>?</a:t>
            </a:r>
          </a:p>
          <a:p>
            <a:pPr marL="732208" lvl="1">
              <a:buNone/>
            </a:pPr>
            <a:endParaRPr lang="en-US" dirty="0" smtClean="0">
              <a:solidFill>
                <a:schemeClr val="bg1"/>
              </a:solidFill>
            </a:endParaRPr>
          </a:p>
        </p:txBody>
      </p:sp>
      <p:sp>
        <p:nvSpPr>
          <p:cNvPr id="30" name="Oval 29"/>
          <p:cNvSpPr/>
          <p:nvPr/>
        </p:nvSpPr>
        <p:spPr>
          <a:xfrm>
            <a:off x="1600200" y="2209800"/>
            <a:ext cx="9906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a:t>
            </a:r>
            <a:endParaRPr lang="en-US" sz="4000" dirty="0">
              <a:solidFill>
                <a:srgbClr val="FF00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406" y="101025"/>
            <a:ext cx="8251810" cy="584775"/>
          </a:xfrm>
          <a:prstGeom prst="rect">
            <a:avLst/>
          </a:prstGeom>
          <a:noFill/>
        </p:spPr>
        <p:txBody>
          <a:bodyPr wrap="none" rtlCol="0">
            <a:spAutoFit/>
          </a:bodyPr>
          <a:lstStyle/>
          <a:p>
            <a:pPr algn="ctr"/>
            <a:r>
              <a:rPr lang="en-US" sz="3200" dirty="0" smtClean="0">
                <a:solidFill>
                  <a:schemeClr val="bg1"/>
                </a:solidFill>
              </a:rPr>
              <a:t>Theoretical Guidance on Observables/Sensitivity</a:t>
            </a:r>
            <a:endParaRPr lang="en-US" sz="3200" dirty="0">
              <a:solidFill>
                <a:schemeClr val="bg1"/>
              </a:solidFill>
            </a:endParaRPr>
          </a:p>
        </p:txBody>
      </p:sp>
      <p:sp>
        <p:nvSpPr>
          <p:cNvPr id="5" name="Rectangle 5"/>
          <p:cNvSpPr>
            <a:spLocks/>
          </p:cNvSpPr>
          <p:nvPr/>
        </p:nvSpPr>
        <p:spPr bwMode="auto">
          <a:xfrm>
            <a:off x="1272620" y="5181600"/>
            <a:ext cx="6728380" cy="1608133"/>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2800" dirty="0">
                <a:solidFill>
                  <a:srgbClr val="FFFF00"/>
                </a:solidFill>
                <a:latin typeface="Baskerville" charset="0"/>
                <a:ea typeface="Baskerville" charset="0"/>
                <a:cs typeface="Baskerville" charset="0"/>
                <a:sym typeface="Baskerville" charset="0"/>
              </a:rPr>
              <a:t>March 3-4, 2012 at Duke University</a:t>
            </a:r>
          </a:p>
          <a:p>
            <a:pPr algn="ctr"/>
            <a:r>
              <a:rPr lang="en-US" sz="2800" dirty="0">
                <a:solidFill>
                  <a:srgbClr val="FFFF00"/>
                </a:solidFill>
                <a:latin typeface="Baskerville" charset="0"/>
                <a:ea typeface="Baskerville" charset="0"/>
                <a:cs typeface="Baskerville" charset="0"/>
                <a:sym typeface="Baskerville" charset="0"/>
              </a:rPr>
              <a:t>lots of interest from theoretical </a:t>
            </a:r>
            <a:r>
              <a:rPr lang="en-US" sz="2800" dirty="0" smtClean="0">
                <a:solidFill>
                  <a:srgbClr val="FFFF00"/>
                </a:solidFill>
                <a:latin typeface="Baskerville" charset="0"/>
                <a:ea typeface="Baskerville" charset="0"/>
                <a:cs typeface="Baskerville" charset="0"/>
                <a:sym typeface="Baskerville" charset="0"/>
              </a:rPr>
              <a:t>community.</a:t>
            </a:r>
          </a:p>
          <a:p>
            <a:pPr algn="ctr"/>
            <a:endParaRPr lang="en-US" sz="1050" dirty="0">
              <a:solidFill>
                <a:srgbClr val="FFFF00"/>
              </a:solidFill>
              <a:latin typeface="Baskerville" charset="0"/>
              <a:ea typeface="Baskerville" charset="0"/>
              <a:cs typeface="Baskerville" charset="0"/>
              <a:sym typeface="Baskerville" charset="0"/>
            </a:endParaRPr>
          </a:p>
          <a:p>
            <a:pPr algn="ctr"/>
            <a:r>
              <a:rPr lang="en-US" sz="2800" dirty="0" smtClean="0">
                <a:solidFill>
                  <a:srgbClr val="FFFF00"/>
                </a:solidFill>
                <a:latin typeface="Baskerville" charset="0"/>
                <a:ea typeface="Baskerville" charset="0"/>
                <a:cs typeface="Baskerville" charset="0"/>
                <a:sym typeface="Baskerville" charset="0"/>
              </a:rPr>
              <a:t>Follow up EVO meetings.</a:t>
            </a:r>
          </a:p>
          <a:p>
            <a:pPr algn="ctr"/>
            <a:endParaRPr lang="en-US" sz="1000" dirty="0">
              <a:solidFill>
                <a:srgbClr val="FFFF00"/>
              </a:solidFill>
              <a:latin typeface="Baskerville" charset="0"/>
              <a:ea typeface="Baskerville" charset="0"/>
              <a:cs typeface="Baskerville" charset="0"/>
              <a:sym typeface="Baskerville" charset="0"/>
            </a:endParaRPr>
          </a:p>
        </p:txBody>
      </p:sp>
      <p:pic>
        <p:nvPicPr>
          <p:cNvPr id="43009" name="Picture 1"/>
          <p:cNvPicPr>
            <a:picLocks noChangeAspect="1" noChangeArrowheads="1"/>
          </p:cNvPicPr>
          <p:nvPr/>
        </p:nvPicPr>
        <p:blipFill>
          <a:blip r:embed="rId2" cstate="print"/>
          <a:srcRect t="12105" b="17719"/>
          <a:stretch>
            <a:fillRect/>
          </a:stretch>
        </p:blipFill>
        <p:spPr bwMode="auto">
          <a:xfrm>
            <a:off x="0" y="766610"/>
            <a:ext cx="9144000" cy="43387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03277" y="4876800"/>
            <a:ext cx="5816723" cy="1981200"/>
          </a:xfrm>
          <a:prstGeom prst="rect">
            <a:avLst/>
          </a:prstGeom>
          <a:noFill/>
          <a:ln w="9525">
            <a:noFill/>
            <a:miter lim="800000"/>
            <a:headEnd/>
            <a:tailEnd/>
          </a:ln>
        </p:spPr>
      </p:pic>
      <p:pic>
        <p:nvPicPr>
          <p:cNvPr id="41985" name="Picture 1"/>
          <p:cNvPicPr>
            <a:picLocks noChangeAspect="1" noChangeArrowheads="1"/>
          </p:cNvPicPr>
          <p:nvPr/>
        </p:nvPicPr>
        <p:blipFill>
          <a:blip r:embed="rId3" cstate="print"/>
          <a:srcRect/>
          <a:stretch>
            <a:fillRect/>
          </a:stretch>
        </p:blipFill>
        <p:spPr bwMode="auto">
          <a:xfrm>
            <a:off x="0" y="0"/>
            <a:ext cx="9144000" cy="4772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4793561" y="2362201"/>
            <a:ext cx="4350439" cy="4495800"/>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1" y="2373606"/>
            <a:ext cx="4572000" cy="4484393"/>
          </a:xfrm>
          <a:prstGeom prst="rect">
            <a:avLst/>
          </a:prstGeom>
          <a:noFill/>
          <a:ln w="9525">
            <a:noFill/>
            <a:miter lim="800000"/>
            <a:headEnd/>
            <a:tailEnd/>
          </a:ln>
        </p:spPr>
      </p:pic>
      <p:pic>
        <p:nvPicPr>
          <p:cNvPr id="33798" name="Picture 6" descr="http://www.phy.duke.edu/research/NPTheory/QGP/members/pics/gyqin.jpg"/>
          <p:cNvPicPr>
            <a:picLocks noChangeAspect="1" noChangeArrowheads="1"/>
          </p:cNvPicPr>
          <p:nvPr/>
        </p:nvPicPr>
        <p:blipFill>
          <a:blip r:embed="rId4" cstate="print"/>
          <a:srcRect/>
          <a:stretch>
            <a:fillRect/>
          </a:stretch>
        </p:blipFill>
        <p:spPr bwMode="auto">
          <a:xfrm>
            <a:off x="0" y="0"/>
            <a:ext cx="1345864" cy="1600200"/>
          </a:xfrm>
          <a:prstGeom prst="rect">
            <a:avLst/>
          </a:prstGeom>
          <a:noFill/>
        </p:spPr>
      </p:pic>
      <p:sp>
        <p:nvSpPr>
          <p:cNvPr id="5" name="Rectangle 4"/>
          <p:cNvSpPr/>
          <p:nvPr/>
        </p:nvSpPr>
        <p:spPr>
          <a:xfrm>
            <a:off x="1475636" y="0"/>
            <a:ext cx="3858364" cy="830997"/>
          </a:xfrm>
          <a:prstGeom prst="rect">
            <a:avLst/>
          </a:prstGeom>
        </p:spPr>
        <p:txBody>
          <a:bodyPr wrap="none">
            <a:spAutoFit/>
          </a:bodyPr>
          <a:lstStyle/>
          <a:p>
            <a:pPr algn="ctr"/>
            <a:r>
              <a:rPr lang="en-US" sz="2400" dirty="0" smtClean="0">
                <a:solidFill>
                  <a:schemeClr val="bg1"/>
                </a:solidFill>
              </a:rPr>
              <a:t>PRL 2011</a:t>
            </a:r>
          </a:p>
          <a:p>
            <a:pPr algn="ctr"/>
            <a:r>
              <a:rPr lang="en-US" sz="2400" i="1" dirty="0" err="1" smtClean="0">
                <a:solidFill>
                  <a:schemeClr val="bg1"/>
                </a:solidFill>
              </a:rPr>
              <a:t>Guangyou</a:t>
            </a:r>
            <a:r>
              <a:rPr lang="en-US" sz="2400" i="1" dirty="0" smtClean="0">
                <a:solidFill>
                  <a:schemeClr val="bg1"/>
                </a:solidFill>
              </a:rPr>
              <a:t> Qin, Berndt Muller</a:t>
            </a:r>
            <a:endParaRPr lang="en-US" sz="2400" i="1" dirty="0">
              <a:solidFill>
                <a:schemeClr val="bg1"/>
              </a:solidFill>
            </a:endParaRPr>
          </a:p>
        </p:txBody>
      </p:sp>
      <p:pic>
        <p:nvPicPr>
          <p:cNvPr id="19458" name="Picture 2"/>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19459" name="Picture 3"/>
          <p:cNvPicPr>
            <a:picLocks noChangeAspect="1" noChangeArrowheads="1"/>
          </p:cNvPicPr>
          <p:nvPr/>
        </p:nvPicPr>
        <p:blipFill>
          <a:blip r:embed="rId6" cstate="print"/>
          <a:srcRect/>
          <a:stretch>
            <a:fillRect/>
          </a:stretch>
        </p:blipFill>
        <p:spPr bwMode="auto">
          <a:xfrm>
            <a:off x="1371600" y="838200"/>
            <a:ext cx="4114800" cy="1415907"/>
          </a:xfrm>
          <a:prstGeom prst="rect">
            <a:avLst/>
          </a:prstGeom>
          <a:noFill/>
          <a:ln w="9525">
            <a:noFill/>
            <a:miter lim="800000"/>
            <a:headEnd/>
            <a:tailEnd/>
          </a:ln>
        </p:spPr>
      </p:pic>
      <p:sp>
        <p:nvSpPr>
          <p:cNvPr id="8" name="TextBox 7"/>
          <p:cNvSpPr txBox="1"/>
          <p:nvPr/>
        </p:nvSpPr>
        <p:spPr>
          <a:xfrm>
            <a:off x="5638800" y="381000"/>
            <a:ext cx="3505200" cy="1569660"/>
          </a:xfrm>
          <a:prstGeom prst="rect">
            <a:avLst/>
          </a:prstGeom>
          <a:noFill/>
          <a:ln>
            <a:solidFill>
              <a:srgbClr val="FFFF00"/>
            </a:solidFill>
          </a:ln>
        </p:spPr>
        <p:txBody>
          <a:bodyPr wrap="square" rtlCol="0">
            <a:spAutoFit/>
          </a:bodyPr>
          <a:lstStyle/>
          <a:p>
            <a:pPr algn="ctr"/>
            <a:r>
              <a:rPr lang="en-US" sz="2400" dirty="0" smtClean="0">
                <a:solidFill>
                  <a:schemeClr val="bg1"/>
                </a:solidFill>
              </a:rPr>
              <a:t>Larger modification </a:t>
            </a:r>
          </a:p>
          <a:p>
            <a:pPr algn="ctr"/>
            <a:r>
              <a:rPr lang="en-US" sz="2400" dirty="0" smtClean="0">
                <a:solidFill>
                  <a:schemeClr val="bg1"/>
                </a:solidFill>
              </a:rPr>
              <a:t>at RHIC</a:t>
            </a:r>
          </a:p>
          <a:p>
            <a:pPr algn="ctr"/>
            <a:r>
              <a:rPr lang="en-US" sz="2400" dirty="0" smtClean="0">
                <a:solidFill>
                  <a:schemeClr val="bg1"/>
                </a:solidFill>
              </a:rPr>
              <a:t>More of </a:t>
            </a:r>
            <a:r>
              <a:rPr lang="en-US" sz="2400" dirty="0" err="1" smtClean="0">
                <a:solidFill>
                  <a:schemeClr val="bg1"/>
                </a:solidFill>
              </a:rPr>
              <a:t>parton</a:t>
            </a:r>
            <a:r>
              <a:rPr lang="en-US" sz="2400" dirty="0" smtClean="0">
                <a:solidFill>
                  <a:schemeClr val="bg1"/>
                </a:solidFill>
              </a:rPr>
              <a:t> shower equilibrated into medium.</a:t>
            </a:r>
          </a:p>
        </p:txBody>
      </p:sp>
      <p:sp>
        <p:nvSpPr>
          <p:cNvPr id="9" name="Down Arrow 8"/>
          <p:cNvSpPr/>
          <p:nvPr/>
        </p:nvSpPr>
        <p:spPr>
          <a:xfrm>
            <a:off x="6629400" y="1981200"/>
            <a:ext cx="13716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4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705600" cy="335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2" cstate="print"/>
          <a:srcRect/>
          <a:stretch>
            <a:fillRect/>
          </a:stretch>
        </p:blipFill>
        <p:spPr bwMode="auto">
          <a:xfrm>
            <a:off x="5257800" y="3419800"/>
            <a:ext cx="3657600" cy="3442447"/>
          </a:xfrm>
          <a:prstGeom prst="rect">
            <a:avLst/>
          </a:prstGeom>
          <a:noFill/>
          <a:ln w="9525">
            <a:noFill/>
            <a:miter lim="800000"/>
            <a:headEnd/>
            <a:tailEnd/>
          </a:ln>
        </p:spPr>
      </p:pic>
      <p:pic>
        <p:nvPicPr>
          <p:cNvPr id="34818" name="Picture 2"/>
          <p:cNvPicPr>
            <a:picLocks noChangeAspect="1" noChangeArrowheads="1"/>
          </p:cNvPicPr>
          <p:nvPr/>
        </p:nvPicPr>
        <p:blipFill>
          <a:blip r:embed="rId3" cstate="print"/>
          <a:srcRect b="50803"/>
          <a:stretch>
            <a:fillRect/>
          </a:stretch>
        </p:blipFill>
        <p:spPr bwMode="auto">
          <a:xfrm>
            <a:off x="0" y="0"/>
            <a:ext cx="3276600" cy="3200400"/>
          </a:xfrm>
          <a:prstGeom prst="rect">
            <a:avLst/>
          </a:prstGeom>
          <a:noFill/>
          <a:ln w="9525">
            <a:noFill/>
            <a:miter lim="800000"/>
            <a:headEnd/>
            <a:tailEnd/>
          </a:ln>
        </p:spPr>
      </p:pic>
      <p:pic>
        <p:nvPicPr>
          <p:cNvPr id="34820" name="Picture 4" descr="http://www.lanl.gov/scat/img/Item/1163/ivanvitev.jpg"/>
          <p:cNvPicPr>
            <a:picLocks noChangeAspect="1" noChangeArrowheads="1"/>
          </p:cNvPicPr>
          <p:nvPr/>
        </p:nvPicPr>
        <p:blipFill>
          <a:blip r:embed="rId4" cstate="print"/>
          <a:srcRect/>
          <a:stretch>
            <a:fillRect/>
          </a:stretch>
        </p:blipFill>
        <p:spPr bwMode="auto">
          <a:xfrm>
            <a:off x="7010400" y="76200"/>
            <a:ext cx="1905000" cy="1905000"/>
          </a:xfrm>
          <a:prstGeom prst="rect">
            <a:avLst/>
          </a:prstGeom>
          <a:noFill/>
        </p:spPr>
      </p:pic>
      <p:pic>
        <p:nvPicPr>
          <p:cNvPr id="34822" name="Picture 6" descr="Bjoern Schenke"/>
          <p:cNvPicPr>
            <a:picLocks noChangeAspect="1" noChangeArrowheads="1"/>
          </p:cNvPicPr>
          <p:nvPr/>
        </p:nvPicPr>
        <p:blipFill>
          <a:blip r:embed="rId5" cstate="print"/>
          <a:srcRect/>
          <a:stretch>
            <a:fillRect/>
          </a:stretch>
        </p:blipFill>
        <p:spPr bwMode="auto">
          <a:xfrm>
            <a:off x="0" y="4495800"/>
            <a:ext cx="1687286" cy="2362200"/>
          </a:xfrm>
          <a:prstGeom prst="rect">
            <a:avLst/>
          </a:prstGeom>
          <a:noFill/>
        </p:spPr>
      </p:pic>
      <p:sp>
        <p:nvSpPr>
          <p:cNvPr id="8" name="TextBox 7"/>
          <p:cNvSpPr txBox="1"/>
          <p:nvPr/>
        </p:nvSpPr>
        <p:spPr>
          <a:xfrm>
            <a:off x="6064600" y="3581400"/>
            <a:ext cx="2624637" cy="1077218"/>
          </a:xfrm>
          <a:prstGeom prst="rect">
            <a:avLst/>
          </a:prstGeom>
          <a:solidFill>
            <a:schemeClr val="bg1"/>
          </a:solidFill>
          <a:ln>
            <a:solidFill>
              <a:schemeClr val="tx1"/>
            </a:solidFill>
          </a:ln>
        </p:spPr>
        <p:txBody>
          <a:bodyPr wrap="square" rtlCol="0">
            <a:spAutoFit/>
          </a:bodyPr>
          <a:lstStyle/>
          <a:p>
            <a:pPr algn="ctr"/>
            <a:r>
              <a:rPr lang="en-US" sz="1600" dirty="0" smtClean="0"/>
              <a:t>E</a:t>
            </a:r>
            <a:r>
              <a:rPr lang="en-US" sz="1600" baseline="-25000" dirty="0" smtClean="0"/>
              <a:t>1</a:t>
            </a:r>
            <a:r>
              <a:rPr lang="en-US" sz="1600" dirty="0" smtClean="0"/>
              <a:t> &gt; 35 </a:t>
            </a:r>
            <a:r>
              <a:rPr lang="en-US" sz="1600" dirty="0" err="1" smtClean="0"/>
              <a:t>GeV</a:t>
            </a:r>
            <a:r>
              <a:rPr lang="en-US" sz="1600" dirty="0" smtClean="0"/>
              <a:t>, E</a:t>
            </a:r>
            <a:r>
              <a:rPr lang="en-US" sz="1600" baseline="-25000" dirty="0" smtClean="0"/>
              <a:t>2</a:t>
            </a:r>
            <a:r>
              <a:rPr lang="en-US" sz="1600" dirty="0" smtClean="0"/>
              <a:t> &gt; 5 </a:t>
            </a:r>
            <a:r>
              <a:rPr lang="en-US" sz="1600" dirty="0" err="1" smtClean="0"/>
              <a:t>GeV</a:t>
            </a:r>
            <a:endParaRPr lang="en-US" sz="1600" dirty="0" smtClean="0"/>
          </a:p>
          <a:p>
            <a:pPr algn="ctr"/>
            <a:r>
              <a:rPr lang="en-US" sz="1600" dirty="0" smtClean="0">
                <a:solidFill>
                  <a:srgbClr val="C00000"/>
                </a:solidFill>
              </a:rPr>
              <a:t>MARTINI + MUSIC (dash)</a:t>
            </a:r>
          </a:p>
          <a:p>
            <a:pPr algn="ctr"/>
            <a:r>
              <a:rPr lang="en-US" sz="1600" dirty="0" smtClean="0">
                <a:solidFill>
                  <a:srgbClr val="0070C0"/>
                </a:solidFill>
              </a:rPr>
              <a:t>Qin + Muller (solid)</a:t>
            </a:r>
          </a:p>
          <a:p>
            <a:pPr algn="ctr"/>
            <a:r>
              <a:rPr lang="en-US" sz="1600" dirty="0" err="1" smtClean="0"/>
              <a:t>Au+Au</a:t>
            </a:r>
            <a:r>
              <a:rPr lang="en-US" sz="1600" dirty="0" smtClean="0"/>
              <a:t> 0-10%, anti-</a:t>
            </a:r>
            <a:r>
              <a:rPr lang="en-US" sz="1600" dirty="0" err="1" smtClean="0"/>
              <a:t>kT</a:t>
            </a:r>
            <a:r>
              <a:rPr lang="en-US" sz="1600" dirty="0" smtClean="0"/>
              <a:t> R = 0.4</a:t>
            </a:r>
            <a:endParaRPr lang="en-US" sz="1600" dirty="0"/>
          </a:p>
        </p:txBody>
      </p:sp>
      <p:pic>
        <p:nvPicPr>
          <p:cNvPr id="11" name="Picture 2"/>
          <p:cNvPicPr>
            <a:picLocks noChangeAspect="1" noChangeArrowheads="1"/>
          </p:cNvPicPr>
          <p:nvPr/>
        </p:nvPicPr>
        <p:blipFill>
          <a:blip r:embed="rId3" cstate="print"/>
          <a:srcRect t="51828"/>
          <a:stretch>
            <a:fillRect/>
          </a:stretch>
        </p:blipFill>
        <p:spPr bwMode="auto">
          <a:xfrm>
            <a:off x="3352800" y="1"/>
            <a:ext cx="3276600" cy="3124200"/>
          </a:xfrm>
          <a:prstGeom prst="rect">
            <a:avLst/>
          </a:prstGeom>
          <a:noFill/>
          <a:ln w="9525">
            <a:noFill/>
            <a:miter lim="800000"/>
            <a:headEnd/>
            <a:tailEnd/>
          </a:ln>
        </p:spPr>
      </p:pic>
      <p:sp>
        <p:nvSpPr>
          <p:cNvPr id="9" name="TextBox 8"/>
          <p:cNvSpPr txBox="1"/>
          <p:nvPr/>
        </p:nvSpPr>
        <p:spPr>
          <a:xfrm>
            <a:off x="496509" y="2907268"/>
            <a:ext cx="2140907" cy="369332"/>
          </a:xfrm>
          <a:prstGeom prst="rect">
            <a:avLst/>
          </a:prstGeom>
          <a:noFill/>
        </p:spPr>
        <p:txBody>
          <a:bodyPr wrap="none" rtlCol="0">
            <a:spAutoFit/>
          </a:bodyPr>
          <a:lstStyle/>
          <a:p>
            <a:r>
              <a:rPr lang="en-US" b="1" dirty="0" err="1" smtClean="0"/>
              <a:t>Radiative</a:t>
            </a:r>
            <a:r>
              <a:rPr lang="en-US" b="1" dirty="0" smtClean="0"/>
              <a:t> E-loss only</a:t>
            </a:r>
            <a:endParaRPr lang="en-US" b="1" dirty="0"/>
          </a:p>
        </p:txBody>
      </p:sp>
      <p:sp>
        <p:nvSpPr>
          <p:cNvPr id="10" name="TextBox 9"/>
          <p:cNvSpPr txBox="1"/>
          <p:nvPr/>
        </p:nvSpPr>
        <p:spPr>
          <a:xfrm>
            <a:off x="3254463" y="2782669"/>
            <a:ext cx="3471591" cy="646331"/>
          </a:xfrm>
          <a:prstGeom prst="rect">
            <a:avLst/>
          </a:prstGeom>
          <a:noFill/>
        </p:spPr>
        <p:txBody>
          <a:bodyPr wrap="none" rtlCol="0">
            <a:spAutoFit/>
          </a:bodyPr>
          <a:lstStyle/>
          <a:p>
            <a:pPr algn="ctr"/>
            <a:r>
              <a:rPr lang="en-US" b="1" dirty="0" err="1" smtClean="0"/>
              <a:t>Radiative</a:t>
            </a:r>
            <a:r>
              <a:rPr lang="en-US" b="1" dirty="0" smtClean="0"/>
              <a:t> + </a:t>
            </a:r>
            <a:r>
              <a:rPr lang="en-US" b="1" dirty="0" err="1" smtClean="0"/>
              <a:t>Collisional</a:t>
            </a:r>
            <a:r>
              <a:rPr lang="en-US" b="1" dirty="0" smtClean="0"/>
              <a:t> E-loss</a:t>
            </a:r>
          </a:p>
          <a:p>
            <a:pPr algn="ctr"/>
            <a:r>
              <a:rPr lang="en-US" b="1" dirty="0" smtClean="0"/>
              <a:t>±10% changes in coupling strength</a:t>
            </a:r>
            <a:endParaRPr lang="en-US" b="1" dirty="0"/>
          </a:p>
        </p:txBody>
      </p:sp>
      <p:sp>
        <p:nvSpPr>
          <p:cNvPr id="14" name="Freeform 13"/>
          <p:cNvSpPr/>
          <p:nvPr/>
        </p:nvSpPr>
        <p:spPr>
          <a:xfrm>
            <a:off x="3713871" y="1167618"/>
            <a:ext cx="2039815" cy="1448973"/>
          </a:xfrm>
          <a:custGeom>
            <a:avLst/>
            <a:gdLst>
              <a:gd name="connsiteX0" fmla="*/ 0 w 2039815"/>
              <a:gd name="connsiteY0" fmla="*/ 1448973 h 1448973"/>
              <a:gd name="connsiteX1" fmla="*/ 239151 w 2039815"/>
              <a:gd name="connsiteY1" fmla="*/ 604911 h 1448973"/>
              <a:gd name="connsiteX2" fmla="*/ 407963 w 2039815"/>
              <a:gd name="connsiteY2" fmla="*/ 309490 h 1448973"/>
              <a:gd name="connsiteX3" fmla="*/ 520504 w 2039815"/>
              <a:gd name="connsiteY3" fmla="*/ 337625 h 1448973"/>
              <a:gd name="connsiteX4" fmla="*/ 689317 w 2039815"/>
              <a:gd name="connsiteY4" fmla="*/ 0 h 1448973"/>
              <a:gd name="connsiteX5" fmla="*/ 858129 w 2039815"/>
              <a:gd name="connsiteY5" fmla="*/ 84407 h 1448973"/>
              <a:gd name="connsiteX6" fmla="*/ 984738 w 2039815"/>
              <a:gd name="connsiteY6" fmla="*/ 506437 h 1448973"/>
              <a:gd name="connsiteX7" fmla="*/ 1083212 w 2039815"/>
              <a:gd name="connsiteY7" fmla="*/ 548640 h 1448973"/>
              <a:gd name="connsiteX8" fmla="*/ 1223889 w 2039815"/>
              <a:gd name="connsiteY8" fmla="*/ 422031 h 1448973"/>
              <a:gd name="connsiteX9" fmla="*/ 1448972 w 2039815"/>
              <a:gd name="connsiteY9" fmla="*/ 703385 h 1448973"/>
              <a:gd name="connsiteX10" fmla="*/ 1561514 w 2039815"/>
              <a:gd name="connsiteY10" fmla="*/ 872197 h 1448973"/>
              <a:gd name="connsiteX11" fmla="*/ 1772529 w 2039815"/>
              <a:gd name="connsiteY11" fmla="*/ 886265 h 1448973"/>
              <a:gd name="connsiteX12" fmla="*/ 2039815 w 2039815"/>
              <a:gd name="connsiteY12" fmla="*/ 1420837 h 14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9815" h="1448973">
                <a:moveTo>
                  <a:pt x="0" y="1448973"/>
                </a:moveTo>
                <a:lnTo>
                  <a:pt x="239151" y="604911"/>
                </a:lnTo>
                <a:lnTo>
                  <a:pt x="407963" y="309490"/>
                </a:lnTo>
                <a:lnTo>
                  <a:pt x="520504" y="337625"/>
                </a:lnTo>
                <a:lnTo>
                  <a:pt x="689317" y="0"/>
                </a:lnTo>
                <a:lnTo>
                  <a:pt x="858129" y="84407"/>
                </a:lnTo>
                <a:lnTo>
                  <a:pt x="984738" y="506437"/>
                </a:lnTo>
                <a:lnTo>
                  <a:pt x="1083212" y="548640"/>
                </a:lnTo>
                <a:lnTo>
                  <a:pt x="1223889" y="422031"/>
                </a:lnTo>
                <a:lnTo>
                  <a:pt x="1448972" y="703385"/>
                </a:lnTo>
                <a:lnTo>
                  <a:pt x="1561514" y="872197"/>
                </a:lnTo>
                <a:lnTo>
                  <a:pt x="1772529" y="886265"/>
                </a:lnTo>
                <a:lnTo>
                  <a:pt x="2039815" y="1420837"/>
                </a:lnTo>
              </a:path>
            </a:pathLst>
          </a:cu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7010400" y="2057400"/>
            <a:ext cx="2098908" cy="461665"/>
          </a:xfrm>
          <a:prstGeom prst="rect">
            <a:avLst/>
          </a:prstGeom>
          <a:noFill/>
        </p:spPr>
        <p:txBody>
          <a:bodyPr wrap="none" rtlCol="0">
            <a:spAutoFit/>
          </a:bodyPr>
          <a:lstStyle/>
          <a:p>
            <a:r>
              <a:rPr lang="en-US" sz="2400" dirty="0" smtClean="0">
                <a:solidFill>
                  <a:srgbClr val="FFFF00"/>
                </a:solidFill>
              </a:rPr>
              <a:t>Ivan </a:t>
            </a:r>
            <a:r>
              <a:rPr lang="en-US" sz="2400" dirty="0" err="1" smtClean="0">
                <a:solidFill>
                  <a:srgbClr val="FFFF00"/>
                </a:solidFill>
              </a:rPr>
              <a:t>Vitev</a:t>
            </a:r>
            <a:r>
              <a:rPr lang="en-US" sz="2400" dirty="0" smtClean="0">
                <a:solidFill>
                  <a:srgbClr val="FFFF00"/>
                </a:solidFill>
              </a:rPr>
              <a:t> et al.</a:t>
            </a:r>
            <a:endParaRPr lang="en-US" sz="2400" dirty="0">
              <a:solidFill>
                <a:srgbClr val="FFFF00"/>
              </a:solidFill>
            </a:endParaRPr>
          </a:p>
        </p:txBody>
      </p:sp>
      <p:sp>
        <p:nvSpPr>
          <p:cNvPr id="16" name="TextBox 15"/>
          <p:cNvSpPr txBox="1"/>
          <p:nvPr/>
        </p:nvSpPr>
        <p:spPr>
          <a:xfrm>
            <a:off x="0" y="3962400"/>
            <a:ext cx="4183518" cy="461665"/>
          </a:xfrm>
          <a:prstGeom prst="rect">
            <a:avLst/>
          </a:prstGeom>
          <a:noFill/>
        </p:spPr>
        <p:txBody>
          <a:bodyPr wrap="none" rtlCol="0">
            <a:spAutoFit/>
          </a:bodyPr>
          <a:lstStyle/>
          <a:p>
            <a:r>
              <a:rPr lang="en-US" sz="2400" dirty="0" smtClean="0">
                <a:solidFill>
                  <a:srgbClr val="FFFF00"/>
                </a:solidFill>
              </a:rPr>
              <a:t>Bjorn </a:t>
            </a:r>
            <a:r>
              <a:rPr lang="en-US" sz="2400" dirty="0" err="1" smtClean="0">
                <a:solidFill>
                  <a:srgbClr val="FFFF00"/>
                </a:solidFill>
              </a:rPr>
              <a:t>Schenke</a:t>
            </a:r>
            <a:r>
              <a:rPr lang="en-US" sz="2400" dirty="0" smtClean="0">
                <a:solidFill>
                  <a:srgbClr val="FFFF00"/>
                </a:solidFill>
              </a:rPr>
              <a:t>, Clint Young et al.</a:t>
            </a:r>
            <a:endParaRPr lang="en-US" sz="2400" dirty="0">
              <a:solidFill>
                <a:srgbClr val="FFFF00"/>
              </a:solidFill>
            </a:endParaRPr>
          </a:p>
        </p:txBody>
      </p:sp>
      <p:sp>
        <p:nvSpPr>
          <p:cNvPr id="17" name="TextBox 16"/>
          <p:cNvSpPr txBox="1"/>
          <p:nvPr/>
        </p:nvSpPr>
        <p:spPr>
          <a:xfrm>
            <a:off x="2057400" y="4495800"/>
            <a:ext cx="2819400" cy="2246769"/>
          </a:xfrm>
          <a:prstGeom prst="rect">
            <a:avLst/>
          </a:prstGeom>
          <a:noFill/>
        </p:spPr>
        <p:txBody>
          <a:bodyPr wrap="square" rtlCol="0">
            <a:spAutoFit/>
          </a:bodyPr>
          <a:lstStyle/>
          <a:p>
            <a:pPr algn="ctr"/>
            <a:r>
              <a:rPr lang="en-US" sz="2800" dirty="0" smtClean="0">
                <a:solidFill>
                  <a:schemeClr val="bg1"/>
                </a:solidFill>
              </a:rPr>
              <a:t>Large effects!</a:t>
            </a:r>
          </a:p>
          <a:p>
            <a:pPr algn="ctr"/>
            <a:r>
              <a:rPr lang="en-US" sz="2800" dirty="0" smtClean="0">
                <a:solidFill>
                  <a:schemeClr val="bg1"/>
                </a:solidFill>
              </a:rPr>
              <a:t>Different models matching LHC data disagree on RHIC predictions.</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482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2761" y="0"/>
            <a:ext cx="4346639" cy="646331"/>
          </a:xfrm>
          <a:prstGeom prst="rect">
            <a:avLst/>
          </a:prstGeom>
          <a:noFill/>
        </p:spPr>
        <p:txBody>
          <a:bodyPr wrap="none" rtlCol="0">
            <a:spAutoFit/>
          </a:bodyPr>
          <a:lstStyle/>
          <a:p>
            <a:r>
              <a:rPr lang="en-US" sz="3600" u="sng" dirty="0" err="1" smtClean="0">
                <a:solidFill>
                  <a:schemeClr val="bg1"/>
                </a:solidFill>
              </a:rPr>
              <a:t>sPHENIX</a:t>
            </a:r>
            <a:r>
              <a:rPr lang="en-US" sz="3600" u="sng" dirty="0" smtClean="0">
                <a:solidFill>
                  <a:schemeClr val="bg1"/>
                </a:solidFill>
              </a:rPr>
              <a:t> MIE Proposal</a:t>
            </a:r>
            <a:endParaRPr lang="en-US" sz="3600" u="sng" dirty="0">
              <a:solidFill>
                <a:schemeClr val="bg1"/>
              </a:solidFill>
            </a:endParaRPr>
          </a:p>
        </p:txBody>
      </p:sp>
      <p:sp>
        <p:nvSpPr>
          <p:cNvPr id="5" name="TextBox 4"/>
          <p:cNvSpPr txBox="1"/>
          <p:nvPr/>
        </p:nvSpPr>
        <p:spPr>
          <a:xfrm>
            <a:off x="400314" y="5874603"/>
            <a:ext cx="8134086" cy="830997"/>
          </a:xfrm>
          <a:prstGeom prst="rect">
            <a:avLst/>
          </a:prstGeom>
          <a:noFill/>
        </p:spPr>
        <p:txBody>
          <a:bodyPr wrap="none" rtlCol="0">
            <a:spAutoFit/>
          </a:bodyPr>
          <a:lstStyle/>
          <a:p>
            <a:pPr algn="ctr"/>
            <a:r>
              <a:rPr lang="en-US" sz="2400" dirty="0" smtClean="0">
                <a:solidFill>
                  <a:schemeClr val="bg1"/>
                </a:solidFill>
              </a:rPr>
              <a:t>Major change to the PHENIX detector.  </a:t>
            </a:r>
          </a:p>
          <a:p>
            <a:pPr algn="ctr"/>
            <a:r>
              <a:rPr lang="en-US" sz="2400" dirty="0" smtClean="0">
                <a:solidFill>
                  <a:schemeClr val="bg1"/>
                </a:solidFill>
              </a:rPr>
              <a:t>Removal of outer PHENIX central arms, keep VTX inner tracking.</a:t>
            </a:r>
            <a:endParaRPr lang="en-US" sz="2400" dirty="0">
              <a:solidFill>
                <a:schemeClr val="bg1"/>
              </a:solidFill>
            </a:endParaRPr>
          </a:p>
        </p:txBody>
      </p:sp>
      <p:pic>
        <p:nvPicPr>
          <p:cNvPr id="37889" name="Picture 1"/>
          <p:cNvPicPr>
            <a:picLocks noChangeAspect="1" noChangeArrowheads="1"/>
          </p:cNvPicPr>
          <p:nvPr/>
        </p:nvPicPr>
        <p:blipFill>
          <a:blip r:embed="rId2" cstate="print"/>
          <a:srcRect/>
          <a:stretch>
            <a:fillRect/>
          </a:stretch>
        </p:blipFill>
        <p:spPr bwMode="auto">
          <a:xfrm>
            <a:off x="762000" y="638175"/>
            <a:ext cx="7334250" cy="515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8839199" cy="461665"/>
          </a:xfrm>
          <a:prstGeom prst="rect">
            <a:avLst/>
          </a:prstGeom>
          <a:noFill/>
        </p:spPr>
        <p:txBody>
          <a:bodyPr wrap="square" rtlCol="0">
            <a:spAutoFit/>
          </a:bodyPr>
          <a:lstStyle/>
          <a:p>
            <a:pPr algn="ctr"/>
            <a:r>
              <a:rPr lang="en-US" sz="2400" dirty="0" smtClean="0">
                <a:solidFill>
                  <a:schemeClr val="bg2"/>
                </a:solidFill>
              </a:rPr>
              <a:t>Experiments charged in December 2009 with producing Decadal Plans </a:t>
            </a:r>
            <a:endParaRPr lang="en-US" sz="2400" dirty="0">
              <a:solidFill>
                <a:schemeClr val="bg2"/>
              </a:solidFill>
            </a:endParaRPr>
          </a:p>
        </p:txBody>
      </p:sp>
      <p:sp>
        <p:nvSpPr>
          <p:cNvPr id="6" name="TextBox 5"/>
          <p:cNvSpPr txBox="1"/>
          <p:nvPr/>
        </p:nvSpPr>
        <p:spPr>
          <a:xfrm>
            <a:off x="304800" y="3886200"/>
            <a:ext cx="4191000" cy="2031325"/>
          </a:xfrm>
          <a:prstGeom prst="rect">
            <a:avLst/>
          </a:prstGeom>
          <a:noFill/>
        </p:spPr>
        <p:txBody>
          <a:bodyPr wrap="square" rtlCol="0">
            <a:spAutoFit/>
          </a:bodyPr>
          <a:lstStyle/>
          <a:p>
            <a:pPr algn="ctr"/>
            <a:r>
              <a:rPr lang="en-US" sz="2800" dirty="0" smtClean="0">
                <a:solidFill>
                  <a:schemeClr val="bg2"/>
                </a:solidFill>
              </a:rPr>
              <a:t>PHENIX handed in Plan on October 1, 2010</a:t>
            </a:r>
          </a:p>
          <a:p>
            <a:pPr algn="ctr"/>
            <a:r>
              <a:rPr lang="en-US" sz="1100" dirty="0" smtClean="0">
                <a:solidFill>
                  <a:schemeClr val="bg2"/>
                </a:solidFill>
              </a:rPr>
              <a:t> </a:t>
            </a:r>
          </a:p>
          <a:p>
            <a:pPr algn="ctr"/>
            <a:r>
              <a:rPr lang="en-US" sz="2800" dirty="0" smtClean="0">
                <a:solidFill>
                  <a:schemeClr val="bg2"/>
                </a:solidFill>
              </a:rPr>
              <a:t> and then it was reviewed by PAC in June 7, 2011.</a:t>
            </a:r>
            <a:endParaRPr lang="en-US" sz="2800" dirty="0">
              <a:solidFill>
                <a:schemeClr val="bg2"/>
              </a:solidFill>
            </a:endParaRPr>
          </a:p>
        </p:txBody>
      </p:sp>
      <p:pic>
        <p:nvPicPr>
          <p:cNvPr id="9" name="Picture 6"/>
          <p:cNvPicPr>
            <a:picLocks noChangeAspect="1" noChangeArrowheads="1"/>
          </p:cNvPicPr>
          <p:nvPr/>
        </p:nvPicPr>
        <p:blipFill>
          <a:blip r:embed="rId2" cstate="print"/>
          <a:srcRect/>
          <a:stretch>
            <a:fillRect/>
          </a:stretch>
        </p:blipFill>
        <p:spPr bwMode="auto">
          <a:xfrm>
            <a:off x="228600" y="609600"/>
            <a:ext cx="4267200" cy="2865951"/>
          </a:xfrm>
          <a:prstGeom prst="rect">
            <a:avLst/>
          </a:prstGeom>
          <a:noFill/>
          <a:ln w="9525">
            <a:noFill/>
            <a:miter lim="800000"/>
            <a:headEnd/>
            <a:tailEnd/>
          </a:ln>
        </p:spPr>
      </p:pic>
      <p:pic>
        <p:nvPicPr>
          <p:cNvPr id="10" name="Picture 7"/>
          <p:cNvPicPr>
            <a:picLocks noChangeAspect="1" noChangeArrowheads="1"/>
          </p:cNvPicPr>
          <p:nvPr/>
        </p:nvPicPr>
        <p:blipFill>
          <a:blip r:embed="rId3" cstate="print"/>
          <a:srcRect/>
          <a:stretch>
            <a:fillRect/>
          </a:stretch>
        </p:blipFill>
        <p:spPr bwMode="auto">
          <a:xfrm>
            <a:off x="4724400" y="609600"/>
            <a:ext cx="4057431" cy="5638800"/>
          </a:xfrm>
          <a:prstGeom prst="rect">
            <a:avLst/>
          </a:prstGeom>
          <a:noFill/>
          <a:ln w="9525">
            <a:noFill/>
            <a:miter lim="800000"/>
            <a:headEnd/>
            <a:tailEnd/>
          </a:ln>
        </p:spPr>
      </p:pic>
      <p:sp>
        <p:nvSpPr>
          <p:cNvPr id="11" name="TextBox 10"/>
          <p:cNvSpPr txBox="1"/>
          <p:nvPr/>
        </p:nvSpPr>
        <p:spPr>
          <a:xfrm>
            <a:off x="0" y="7144819"/>
            <a:ext cx="9115059" cy="369332"/>
          </a:xfrm>
          <a:prstGeom prst="rect">
            <a:avLst/>
          </a:prstGeom>
          <a:noFill/>
        </p:spPr>
        <p:txBody>
          <a:bodyPr wrap="none" rtlCol="0">
            <a:spAutoFit/>
          </a:bodyPr>
          <a:lstStyle/>
          <a:p>
            <a:r>
              <a:rPr lang="en-US" dirty="0" smtClean="0">
                <a:solidFill>
                  <a:schemeClr val="bg1"/>
                </a:solidFill>
              </a:rPr>
              <a:t>http://www.phenix.bnl.gov/phenix/WWW/docs/decadal/2010/phenix_decadal10_full_refs.pdf</a:t>
            </a:r>
          </a:p>
        </p:txBody>
      </p:sp>
      <p:sp>
        <p:nvSpPr>
          <p:cNvPr id="12" name="TextBox 11"/>
          <p:cNvSpPr txBox="1"/>
          <p:nvPr/>
        </p:nvSpPr>
        <p:spPr>
          <a:xfrm>
            <a:off x="76200" y="6400800"/>
            <a:ext cx="9115059" cy="369332"/>
          </a:xfrm>
          <a:prstGeom prst="rect">
            <a:avLst/>
          </a:prstGeom>
          <a:noFill/>
        </p:spPr>
        <p:txBody>
          <a:bodyPr wrap="none" rtlCol="0">
            <a:spAutoFit/>
          </a:bodyPr>
          <a:lstStyle/>
          <a:p>
            <a:r>
              <a:rPr lang="en-US" dirty="0" smtClean="0">
                <a:solidFill>
                  <a:schemeClr val="bg1"/>
                </a:solidFill>
              </a:rPr>
              <a:t>http://www.phenix.bnl.gov/phenix/WWW/docs/decadal/2010/phenix_decadal10_full_refs.pdf</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5334000" cy="6986528"/>
          </a:xfrm>
          <a:prstGeom prst="rect">
            <a:avLst/>
          </a:prstGeom>
          <a:noFill/>
        </p:spPr>
        <p:txBody>
          <a:bodyPr wrap="square" rtlCol="0">
            <a:spAutoFit/>
          </a:bodyPr>
          <a:lstStyle/>
          <a:p>
            <a:r>
              <a:rPr lang="en-US" sz="2800" b="1" u="sng" dirty="0" smtClean="0">
                <a:solidFill>
                  <a:schemeClr val="bg1"/>
                </a:solidFill>
              </a:rPr>
              <a:t>Magnet</a:t>
            </a:r>
          </a:p>
          <a:p>
            <a:pPr>
              <a:buFont typeface="Arial" pitchFamily="34" charset="0"/>
              <a:buChar char="•"/>
            </a:pPr>
            <a:r>
              <a:rPr lang="en-US" sz="2400" dirty="0" smtClean="0">
                <a:solidFill>
                  <a:schemeClr val="bg1"/>
                </a:solidFill>
              </a:rPr>
              <a:t> Solenoid 2 Tesla, </a:t>
            </a:r>
            <a:r>
              <a:rPr lang="en-US" sz="2400" dirty="0" err="1" smtClean="0">
                <a:solidFill>
                  <a:schemeClr val="bg1"/>
                </a:solidFill>
              </a:rPr>
              <a:t>R</a:t>
            </a:r>
            <a:r>
              <a:rPr lang="en-US" sz="2400" baseline="-25000" dirty="0" err="1" smtClean="0">
                <a:solidFill>
                  <a:schemeClr val="bg1"/>
                </a:solidFill>
              </a:rPr>
              <a:t>inner</a:t>
            </a:r>
            <a:r>
              <a:rPr lang="en-US" sz="2400" dirty="0" smtClean="0">
                <a:solidFill>
                  <a:schemeClr val="bg1"/>
                </a:solidFill>
              </a:rPr>
              <a:t> = 70 cm</a:t>
            </a:r>
            <a:endParaRPr lang="en-US" sz="2400" dirty="0" smtClean="0">
              <a:solidFill>
                <a:schemeClr val="bg1"/>
              </a:solidFill>
            </a:endParaRPr>
          </a:p>
          <a:p>
            <a:endParaRPr lang="en-US" sz="2800" b="1" u="sng" dirty="0" smtClean="0">
              <a:solidFill>
                <a:schemeClr val="bg1"/>
              </a:solidFill>
            </a:endParaRPr>
          </a:p>
          <a:p>
            <a:r>
              <a:rPr lang="en-US" sz="2800" b="1" u="sng" dirty="0" smtClean="0">
                <a:solidFill>
                  <a:schemeClr val="bg1"/>
                </a:solidFill>
              </a:rPr>
              <a:t>Accordion </a:t>
            </a:r>
            <a:r>
              <a:rPr lang="en-US" sz="2800" b="1" u="sng" dirty="0" smtClean="0">
                <a:solidFill>
                  <a:schemeClr val="bg1"/>
                </a:solidFill>
              </a:rPr>
              <a:t>Tungsten-Fiber </a:t>
            </a:r>
            <a:r>
              <a:rPr lang="en-US" sz="2800" b="1" u="sng" dirty="0" err="1" smtClean="0">
                <a:solidFill>
                  <a:schemeClr val="bg1"/>
                </a:solidFill>
              </a:rPr>
              <a:t>EMCal</a:t>
            </a:r>
            <a:endParaRPr lang="en-US" sz="2800" b="1" u="sng" dirty="0" smtClean="0">
              <a:solidFill>
                <a:schemeClr val="bg1"/>
              </a:solidFill>
            </a:endParaRPr>
          </a:p>
          <a:p>
            <a:pPr>
              <a:buFont typeface="Arial" pitchFamily="34" charset="0"/>
              <a:buChar char="•"/>
            </a:pPr>
            <a:r>
              <a:rPr lang="en-US" sz="2400" dirty="0" smtClean="0">
                <a:solidFill>
                  <a:schemeClr val="bg1"/>
                </a:solidFill>
              </a:rPr>
              <a:t> SBIR with Tungsten Heavy Powder</a:t>
            </a:r>
          </a:p>
          <a:p>
            <a:pPr>
              <a:buFont typeface="Arial" pitchFamily="34" charset="0"/>
              <a:buChar char="•"/>
            </a:pPr>
            <a:r>
              <a:rPr lang="en-US" sz="2400" dirty="0" smtClean="0">
                <a:solidFill>
                  <a:schemeClr val="bg1"/>
                </a:solidFill>
              </a:rPr>
              <a:t> Prototype being constructed, EIC R&amp;D</a:t>
            </a:r>
          </a:p>
          <a:p>
            <a:pPr>
              <a:buFont typeface="Arial" pitchFamily="34" charset="0"/>
              <a:buChar char="•"/>
            </a:pPr>
            <a:r>
              <a:rPr lang="en-US" sz="2400" dirty="0" smtClean="0">
                <a:solidFill>
                  <a:schemeClr val="bg1"/>
                </a:solidFill>
              </a:rPr>
              <a:t> 10 cm total thickness</a:t>
            </a:r>
          </a:p>
          <a:p>
            <a:pPr>
              <a:buFont typeface="Arial" pitchFamily="34" charset="0"/>
              <a:buChar char="•"/>
            </a:pPr>
            <a:r>
              <a:rPr lang="en-US" sz="2400" dirty="0" smtClean="0">
                <a:solidFill>
                  <a:schemeClr val="bg1"/>
                </a:solidFill>
              </a:rPr>
              <a:t> 14%/</a:t>
            </a:r>
            <a:r>
              <a:rPr lang="en-US" sz="2400" dirty="0" err="1" smtClean="0">
                <a:solidFill>
                  <a:schemeClr val="bg1"/>
                </a:solidFill>
              </a:rPr>
              <a:t>sqrt</a:t>
            </a:r>
            <a:r>
              <a:rPr lang="en-US" sz="2400" dirty="0" smtClean="0">
                <a:solidFill>
                  <a:schemeClr val="bg1"/>
                </a:solidFill>
              </a:rPr>
              <a:t>(E) resolution</a:t>
            </a:r>
          </a:p>
          <a:p>
            <a:pPr>
              <a:buFont typeface="Arial" pitchFamily="34" charset="0"/>
              <a:buChar char="•"/>
            </a:pPr>
            <a:r>
              <a:rPr lang="en-US" sz="2400" dirty="0" smtClean="0">
                <a:solidFill>
                  <a:schemeClr val="bg1"/>
                </a:solidFill>
              </a:rPr>
              <a:t> Full GEANT-4 simulation results </a:t>
            </a:r>
          </a:p>
          <a:p>
            <a:pPr>
              <a:buFont typeface="Arial" pitchFamily="34" charset="0"/>
              <a:buChar char="•"/>
            </a:pPr>
            <a:r>
              <a:rPr lang="en-US" sz="2400" dirty="0" smtClean="0">
                <a:solidFill>
                  <a:schemeClr val="bg1"/>
                </a:solidFill>
              </a:rPr>
              <a:t> Silicon Photomultiplier </a:t>
            </a:r>
            <a:r>
              <a:rPr lang="en-US" sz="2400" dirty="0" smtClean="0">
                <a:solidFill>
                  <a:schemeClr val="bg1"/>
                </a:solidFill>
              </a:rPr>
              <a:t> </a:t>
            </a:r>
            <a:r>
              <a:rPr lang="en-US" sz="2400" dirty="0" smtClean="0">
                <a:solidFill>
                  <a:schemeClr val="bg1"/>
                </a:solidFill>
              </a:rPr>
              <a:t>(</a:t>
            </a:r>
            <a:r>
              <a:rPr lang="en-US" sz="2400" dirty="0" err="1" smtClean="0">
                <a:solidFill>
                  <a:schemeClr val="bg1"/>
                </a:solidFill>
              </a:rPr>
              <a:t>SiPM</a:t>
            </a:r>
            <a:r>
              <a:rPr lang="en-US" sz="2400" dirty="0" smtClean="0">
                <a:solidFill>
                  <a:schemeClr val="bg1"/>
                </a:solidFill>
              </a:rPr>
              <a:t>) </a:t>
            </a:r>
            <a:r>
              <a:rPr lang="en-US" sz="2400" dirty="0" smtClean="0">
                <a:solidFill>
                  <a:schemeClr val="bg1"/>
                </a:solidFill>
              </a:rPr>
              <a:t>readout</a:t>
            </a:r>
            <a:endParaRPr lang="en-US" sz="2400" dirty="0" smtClean="0">
              <a:solidFill>
                <a:schemeClr val="bg1"/>
              </a:solidFill>
            </a:endParaRPr>
          </a:p>
          <a:p>
            <a:endParaRPr lang="en-US" sz="2400" dirty="0" smtClean="0">
              <a:solidFill>
                <a:schemeClr val="bg1"/>
              </a:solidFill>
            </a:endParaRPr>
          </a:p>
          <a:p>
            <a:r>
              <a:rPr lang="en-US" sz="2800" b="1" u="sng" dirty="0" smtClean="0">
                <a:solidFill>
                  <a:schemeClr val="bg1"/>
                </a:solidFill>
              </a:rPr>
              <a:t>Fe-</a:t>
            </a:r>
            <a:r>
              <a:rPr lang="en-US" sz="2800" b="1" u="sng" dirty="0" err="1" smtClean="0">
                <a:solidFill>
                  <a:schemeClr val="bg1"/>
                </a:solidFill>
              </a:rPr>
              <a:t>Scintillator</a:t>
            </a:r>
            <a:r>
              <a:rPr lang="en-US" sz="2800" b="1" u="sng" dirty="0" smtClean="0">
                <a:solidFill>
                  <a:schemeClr val="bg1"/>
                </a:solidFill>
              </a:rPr>
              <a:t> </a:t>
            </a:r>
            <a:r>
              <a:rPr lang="en-US" sz="2800" b="1" u="sng" dirty="0" err="1" smtClean="0">
                <a:solidFill>
                  <a:schemeClr val="bg1"/>
                </a:solidFill>
              </a:rPr>
              <a:t>HCal</a:t>
            </a:r>
            <a:endParaRPr lang="en-US" sz="2800" b="1" u="sng" dirty="0" smtClean="0">
              <a:solidFill>
                <a:schemeClr val="bg1"/>
              </a:solidFill>
            </a:endParaRPr>
          </a:p>
          <a:p>
            <a:pPr>
              <a:buFont typeface="Arial" pitchFamily="34" charset="0"/>
              <a:buChar char="•"/>
            </a:pPr>
            <a:r>
              <a:rPr lang="en-US" sz="2400" dirty="0" smtClean="0">
                <a:solidFill>
                  <a:schemeClr val="bg1"/>
                </a:solidFill>
              </a:rPr>
              <a:t> Acts as flux return for magnetic field</a:t>
            </a:r>
          </a:p>
          <a:p>
            <a:pPr>
              <a:buFont typeface="Arial" pitchFamily="34" charset="0"/>
              <a:buChar char="•"/>
            </a:pPr>
            <a:r>
              <a:rPr lang="en-US" sz="2400" dirty="0" smtClean="0">
                <a:solidFill>
                  <a:schemeClr val="bg1"/>
                </a:solidFill>
              </a:rPr>
              <a:t> Prototype being constructed</a:t>
            </a:r>
          </a:p>
          <a:p>
            <a:pPr>
              <a:buFont typeface="Arial" pitchFamily="34" charset="0"/>
              <a:buChar char="•"/>
            </a:pPr>
            <a:r>
              <a:rPr lang="en-US" sz="2400" dirty="0" smtClean="0">
                <a:solidFill>
                  <a:schemeClr val="bg1"/>
                </a:solidFill>
              </a:rPr>
              <a:t> 1 meter total thickness</a:t>
            </a:r>
          </a:p>
          <a:p>
            <a:pPr>
              <a:buFont typeface="Arial" pitchFamily="34" charset="0"/>
              <a:buChar char="•"/>
            </a:pPr>
            <a:r>
              <a:rPr lang="en-US" sz="2400" dirty="0" smtClean="0">
                <a:solidFill>
                  <a:schemeClr val="bg1"/>
                </a:solidFill>
              </a:rPr>
              <a:t> 75%/</a:t>
            </a:r>
            <a:r>
              <a:rPr lang="en-US" sz="2400" dirty="0" err="1" smtClean="0">
                <a:solidFill>
                  <a:schemeClr val="bg1"/>
                </a:solidFill>
              </a:rPr>
              <a:t>sqrt</a:t>
            </a:r>
            <a:r>
              <a:rPr lang="en-US" sz="2400" dirty="0" smtClean="0">
                <a:solidFill>
                  <a:schemeClr val="bg1"/>
                </a:solidFill>
              </a:rPr>
              <a:t>(E) resolution</a:t>
            </a:r>
          </a:p>
          <a:p>
            <a:pPr>
              <a:buFont typeface="Arial" pitchFamily="34" charset="0"/>
              <a:buChar char="•"/>
            </a:pPr>
            <a:r>
              <a:rPr lang="en-US" sz="2400" dirty="0" smtClean="0">
                <a:solidFill>
                  <a:schemeClr val="bg1"/>
                </a:solidFill>
              </a:rPr>
              <a:t> Full GEANT-4 simulation results</a:t>
            </a:r>
          </a:p>
          <a:p>
            <a:pPr>
              <a:buFont typeface="Arial" pitchFamily="34" charset="0"/>
              <a:buChar char="•"/>
            </a:pPr>
            <a:r>
              <a:rPr lang="en-US" sz="2400" dirty="0" smtClean="0">
                <a:solidFill>
                  <a:schemeClr val="bg1"/>
                </a:solidFill>
              </a:rPr>
              <a:t> Common </a:t>
            </a:r>
            <a:r>
              <a:rPr lang="en-US" sz="2400" dirty="0" err="1" smtClean="0">
                <a:solidFill>
                  <a:schemeClr val="bg1"/>
                </a:solidFill>
              </a:rPr>
              <a:t>SiPM</a:t>
            </a:r>
            <a:r>
              <a:rPr lang="en-US" sz="2400" dirty="0" smtClean="0">
                <a:solidFill>
                  <a:schemeClr val="bg1"/>
                </a:solidFill>
              </a:rPr>
              <a:t>/electronics to </a:t>
            </a:r>
            <a:r>
              <a:rPr lang="en-US" sz="2400" dirty="0" err="1" smtClean="0">
                <a:solidFill>
                  <a:schemeClr val="bg1"/>
                </a:solidFill>
              </a:rPr>
              <a:t>EMCal</a:t>
            </a:r>
            <a:endParaRPr lang="en-US" sz="2400" dirty="0">
              <a:solidFill>
                <a:schemeClr val="bg1"/>
              </a:solidFill>
            </a:endParaRPr>
          </a:p>
        </p:txBody>
      </p:sp>
      <p:pic>
        <p:nvPicPr>
          <p:cNvPr id="6" name="Picture 5"/>
          <p:cNvPicPr>
            <a:picLocks noChangeAspect="1" noChangeArrowheads="1"/>
          </p:cNvPicPr>
          <p:nvPr/>
        </p:nvPicPr>
        <p:blipFill>
          <a:blip r:embed="rId2" cstate="print"/>
          <a:srcRect/>
          <a:stretch>
            <a:fillRect/>
          </a:stretch>
        </p:blipFill>
        <p:spPr bwMode="auto">
          <a:xfrm>
            <a:off x="5257800" y="2819400"/>
            <a:ext cx="3886200" cy="1072814"/>
          </a:xfrm>
          <a:prstGeom prst="rect">
            <a:avLst/>
          </a:prstGeom>
          <a:noFill/>
          <a:ln w="9525" cap="flat">
            <a:noFill/>
            <a:miter lim="800000"/>
            <a:headEnd/>
            <a:tailEnd/>
          </a:ln>
        </p:spPr>
      </p:pic>
      <p:pic>
        <p:nvPicPr>
          <p:cNvPr id="7" name="Picture 4"/>
          <p:cNvPicPr>
            <a:picLocks noChangeAspect="1" noChangeArrowheads="1"/>
          </p:cNvPicPr>
          <p:nvPr/>
        </p:nvPicPr>
        <p:blipFill>
          <a:blip r:embed="rId3" cstate="print"/>
          <a:srcRect t="33371"/>
          <a:stretch>
            <a:fillRect/>
          </a:stretch>
        </p:blipFill>
        <p:spPr bwMode="auto">
          <a:xfrm>
            <a:off x="5943600" y="4191000"/>
            <a:ext cx="2971800" cy="2514600"/>
          </a:xfrm>
          <a:prstGeom prst="rect">
            <a:avLst/>
          </a:prstGeom>
          <a:noFill/>
          <a:ln w="12700" cap="flat">
            <a:noFill/>
            <a:miter lim="800000"/>
            <a:headEnd/>
            <a:tailEnd/>
          </a:ln>
        </p:spPr>
      </p:pic>
      <p:pic>
        <p:nvPicPr>
          <p:cNvPr id="8" name="Picture 7" descr="sPHENIX_xy.png"/>
          <p:cNvPicPr>
            <a:picLocks noChangeAspect="1"/>
          </p:cNvPicPr>
          <p:nvPr/>
        </p:nvPicPr>
        <p:blipFill>
          <a:blip r:embed="rId4" cstate="print"/>
          <a:stretch>
            <a:fillRect/>
          </a:stretch>
        </p:blipFill>
        <p:spPr>
          <a:xfrm>
            <a:off x="5257800" y="-1"/>
            <a:ext cx="3886200" cy="2758153"/>
          </a:xfrm>
          <a:prstGeom prst="rect">
            <a:avLst/>
          </a:prstGeom>
        </p:spPr>
      </p:pic>
      <p:pic>
        <p:nvPicPr>
          <p:cNvPr id="19458" name="Picture 2" descr="C:\NagleShare\sPHENIX\sPHENIX_piplus_10GeV_b.png"/>
          <p:cNvPicPr>
            <a:picLocks noChangeAspect="1" noChangeArrowheads="1"/>
          </p:cNvPicPr>
          <p:nvPr/>
        </p:nvPicPr>
        <p:blipFill>
          <a:blip r:embed="rId5" cstate="print"/>
          <a:srcRect/>
          <a:stretch>
            <a:fillRect/>
          </a:stretch>
        </p:blipFill>
        <p:spPr bwMode="auto">
          <a:xfrm>
            <a:off x="5257800" y="3962400"/>
            <a:ext cx="3886200"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533400" y="914400"/>
            <a:ext cx="8115300" cy="5438775"/>
          </a:xfrm>
          <a:prstGeom prst="rect">
            <a:avLst/>
          </a:prstGeom>
          <a:noFill/>
          <a:ln w="9525">
            <a:noFill/>
            <a:miter lim="800000"/>
            <a:headEnd/>
            <a:tailEnd/>
          </a:ln>
        </p:spPr>
      </p:pic>
      <p:sp>
        <p:nvSpPr>
          <p:cNvPr id="5" name="TextBox 4"/>
          <p:cNvSpPr txBox="1"/>
          <p:nvPr/>
        </p:nvSpPr>
        <p:spPr>
          <a:xfrm>
            <a:off x="2971800" y="152400"/>
            <a:ext cx="3016852" cy="646331"/>
          </a:xfrm>
          <a:prstGeom prst="rect">
            <a:avLst/>
          </a:prstGeom>
          <a:noFill/>
        </p:spPr>
        <p:txBody>
          <a:bodyPr wrap="none" rtlCol="0">
            <a:spAutoFit/>
          </a:bodyPr>
          <a:lstStyle/>
          <a:p>
            <a:r>
              <a:rPr lang="en-US" sz="3600" dirty="0" smtClean="0">
                <a:solidFill>
                  <a:schemeClr val="bg2"/>
                </a:solidFill>
              </a:rPr>
              <a:t>Flash Examples</a:t>
            </a:r>
          </a:p>
        </p:txBody>
      </p:sp>
      <p:pic>
        <p:nvPicPr>
          <p:cNvPr id="52228" name="Picture 4"/>
          <p:cNvPicPr>
            <a:picLocks noChangeAspect="1" noChangeArrowheads="1"/>
          </p:cNvPicPr>
          <p:nvPr/>
        </p:nvPicPr>
        <p:blipFill>
          <a:blip r:embed="rId3" cstate="print"/>
          <a:srcRect/>
          <a:stretch>
            <a:fillRect/>
          </a:stretch>
        </p:blipFill>
        <p:spPr bwMode="auto">
          <a:xfrm>
            <a:off x="914400" y="914400"/>
            <a:ext cx="7696200" cy="5466956"/>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2362200" y="899658"/>
            <a:ext cx="4495800" cy="5501142"/>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srcRect/>
          <a:stretch>
            <a:fillRect/>
          </a:stretch>
        </p:blipFill>
        <p:spPr bwMode="auto">
          <a:xfrm>
            <a:off x="533400" y="1219200"/>
            <a:ext cx="8151312" cy="4343400"/>
          </a:xfrm>
          <a:prstGeom prst="rect">
            <a:avLst/>
          </a:prstGeom>
          <a:noFill/>
          <a:ln w="9525">
            <a:noFill/>
            <a:miter lim="800000"/>
            <a:headEnd/>
            <a:tailEnd/>
          </a:ln>
        </p:spPr>
      </p:pic>
      <p:pic>
        <p:nvPicPr>
          <p:cNvPr id="52230" name="Picture 6"/>
          <p:cNvPicPr>
            <a:picLocks noChangeAspect="1" noChangeArrowheads="1"/>
          </p:cNvPicPr>
          <p:nvPr/>
        </p:nvPicPr>
        <p:blipFill>
          <a:blip r:embed="rId6" cstate="print"/>
          <a:srcRect/>
          <a:stretch>
            <a:fillRect/>
          </a:stretch>
        </p:blipFill>
        <p:spPr bwMode="auto">
          <a:xfrm>
            <a:off x="609600" y="990600"/>
            <a:ext cx="8007217" cy="5334000"/>
          </a:xfrm>
          <a:prstGeom prst="rect">
            <a:avLst/>
          </a:prstGeom>
          <a:noFill/>
          <a:ln w="9525">
            <a:noFill/>
            <a:miter lim="800000"/>
            <a:headEnd/>
            <a:tailEnd/>
          </a:ln>
        </p:spPr>
      </p:pic>
      <p:pic>
        <p:nvPicPr>
          <p:cNvPr id="52231" name="Picture 7"/>
          <p:cNvPicPr>
            <a:picLocks noChangeAspect="1" noChangeArrowheads="1"/>
          </p:cNvPicPr>
          <p:nvPr/>
        </p:nvPicPr>
        <p:blipFill>
          <a:blip r:embed="rId7" cstate="print"/>
          <a:srcRect/>
          <a:stretch>
            <a:fillRect/>
          </a:stretch>
        </p:blipFill>
        <p:spPr bwMode="auto">
          <a:xfrm>
            <a:off x="1028700" y="914400"/>
            <a:ext cx="7200900" cy="5419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915400" cy="6924973"/>
          </a:xfrm>
          <a:prstGeom prst="rect">
            <a:avLst/>
          </a:prstGeom>
          <a:noFill/>
        </p:spPr>
        <p:txBody>
          <a:bodyPr wrap="square" rtlCol="0">
            <a:spAutoFit/>
          </a:bodyPr>
          <a:lstStyle/>
          <a:p>
            <a:pPr algn="ctr"/>
            <a:r>
              <a:rPr lang="en-US" sz="3600" dirty="0" smtClean="0">
                <a:solidFill>
                  <a:schemeClr val="bg2"/>
                </a:solidFill>
              </a:rPr>
              <a:t>Detailed Costing for MIE</a:t>
            </a:r>
          </a:p>
          <a:p>
            <a:endParaRPr lang="en-US" sz="2400" dirty="0" smtClean="0">
              <a:solidFill>
                <a:srgbClr val="FFFF00"/>
              </a:solidFill>
            </a:endParaRPr>
          </a:p>
          <a:p>
            <a:pPr>
              <a:buFont typeface="Arial" pitchFamily="34" charset="0"/>
              <a:buChar char="•"/>
            </a:pPr>
            <a:r>
              <a:rPr lang="en-US" sz="2400" dirty="0" smtClean="0">
                <a:solidFill>
                  <a:srgbClr val="FFFF00"/>
                </a:solidFill>
              </a:rPr>
              <a:t> Magnet quote from CMS Magnet Vendor</a:t>
            </a:r>
          </a:p>
          <a:p>
            <a:pPr>
              <a:buFont typeface="Arial" pitchFamily="34" charset="0"/>
              <a:buChar char="•"/>
            </a:pPr>
            <a:r>
              <a:rPr lang="en-US" sz="2400" dirty="0" smtClean="0">
                <a:solidFill>
                  <a:srgbClr val="FFFF00"/>
                </a:solidFill>
              </a:rPr>
              <a:t> Specific </a:t>
            </a:r>
            <a:r>
              <a:rPr lang="en-US" sz="2400" dirty="0" err="1" smtClean="0">
                <a:solidFill>
                  <a:srgbClr val="FFFF00"/>
                </a:solidFill>
              </a:rPr>
              <a:t>SiPM</a:t>
            </a:r>
            <a:r>
              <a:rPr lang="en-US" sz="2400" dirty="0" smtClean="0">
                <a:solidFill>
                  <a:srgbClr val="FFFF00"/>
                </a:solidFill>
              </a:rPr>
              <a:t> quotes</a:t>
            </a:r>
          </a:p>
          <a:p>
            <a:pPr>
              <a:buFont typeface="Arial" pitchFamily="34" charset="0"/>
              <a:buChar char="•"/>
            </a:pPr>
            <a:r>
              <a:rPr lang="en-US" sz="2400" dirty="0" smtClean="0">
                <a:solidFill>
                  <a:srgbClr val="FFFF00"/>
                </a:solidFill>
              </a:rPr>
              <a:t> F</a:t>
            </a:r>
            <a:r>
              <a:rPr lang="en-US" sz="2400" dirty="0" smtClean="0">
                <a:solidFill>
                  <a:srgbClr val="FFFF00"/>
                </a:solidFill>
              </a:rPr>
              <a:t>ull electronics costing</a:t>
            </a:r>
          </a:p>
          <a:p>
            <a:pPr>
              <a:buFont typeface="Arial" pitchFamily="34" charset="0"/>
              <a:buChar char="•"/>
            </a:pPr>
            <a:r>
              <a:rPr lang="en-US" sz="2400" dirty="0" smtClean="0">
                <a:solidFill>
                  <a:srgbClr val="FFFF00"/>
                </a:solidFill>
              </a:rPr>
              <a:t> </a:t>
            </a:r>
            <a:r>
              <a:rPr lang="en-US" sz="2400" dirty="0" err="1" smtClean="0">
                <a:solidFill>
                  <a:srgbClr val="FFFF00"/>
                </a:solidFill>
              </a:rPr>
              <a:t>Hcal</a:t>
            </a:r>
            <a:r>
              <a:rPr lang="en-US" sz="2400" dirty="0" smtClean="0">
                <a:solidFill>
                  <a:srgbClr val="FFFF00"/>
                </a:solidFill>
              </a:rPr>
              <a:t> steel, </a:t>
            </a:r>
            <a:r>
              <a:rPr lang="en-US" sz="2400" dirty="0" err="1" smtClean="0">
                <a:solidFill>
                  <a:srgbClr val="FFFF00"/>
                </a:solidFill>
              </a:rPr>
              <a:t>scintillator</a:t>
            </a:r>
            <a:r>
              <a:rPr lang="en-US" sz="2400" dirty="0" smtClean="0">
                <a:solidFill>
                  <a:srgbClr val="FFFF00"/>
                </a:solidFill>
              </a:rPr>
              <a:t>, fiber, and assembly costing</a:t>
            </a:r>
          </a:p>
          <a:p>
            <a:pPr>
              <a:buFont typeface="Arial" pitchFamily="34" charset="0"/>
              <a:buChar char="•"/>
            </a:pPr>
            <a:r>
              <a:rPr lang="en-US" sz="2400" dirty="0" smtClean="0">
                <a:solidFill>
                  <a:srgbClr val="FFFF00"/>
                </a:solidFill>
              </a:rPr>
              <a:t> Tungsten </a:t>
            </a:r>
            <a:r>
              <a:rPr lang="en-US" sz="2400" dirty="0" smtClean="0">
                <a:solidFill>
                  <a:srgbClr val="FFFF00"/>
                </a:solidFill>
              </a:rPr>
              <a:t>H</a:t>
            </a:r>
            <a:r>
              <a:rPr lang="en-US" sz="2400" dirty="0" smtClean="0">
                <a:solidFill>
                  <a:srgbClr val="FFFF00"/>
                </a:solidFill>
              </a:rPr>
              <a:t>eavy </a:t>
            </a:r>
            <a:r>
              <a:rPr lang="en-US" sz="2400" dirty="0" smtClean="0">
                <a:solidFill>
                  <a:srgbClr val="FFFF00"/>
                </a:solidFill>
              </a:rPr>
              <a:t>P</a:t>
            </a:r>
            <a:r>
              <a:rPr lang="en-US" sz="2400" dirty="0" smtClean="0">
                <a:solidFill>
                  <a:srgbClr val="FFFF00"/>
                </a:solidFill>
              </a:rPr>
              <a:t>owder company detailed quote including assembly</a:t>
            </a:r>
          </a:p>
          <a:p>
            <a:endParaRPr lang="en-US" sz="2400" dirty="0" smtClean="0">
              <a:solidFill>
                <a:schemeClr val="bg2"/>
              </a:solidFill>
            </a:endParaRPr>
          </a:p>
          <a:p>
            <a:r>
              <a:rPr lang="en-US" sz="2400" dirty="0" smtClean="0">
                <a:solidFill>
                  <a:schemeClr val="bg2"/>
                </a:solidFill>
              </a:rPr>
              <a:t>With full overhead, project averaged contingency of 40%, management, engineering, labor, … the total is ~ $24M in new funds and another $6M of existing BNL labor re-direct.</a:t>
            </a:r>
          </a:p>
          <a:p>
            <a:endParaRPr lang="en-US" sz="2400" dirty="0" smtClean="0">
              <a:solidFill>
                <a:schemeClr val="bg2"/>
              </a:solidFill>
            </a:endParaRPr>
          </a:p>
          <a:p>
            <a:r>
              <a:rPr lang="en-US" sz="2400" dirty="0" smtClean="0">
                <a:solidFill>
                  <a:schemeClr val="bg2"/>
                </a:solidFill>
              </a:rPr>
              <a:t>Working closely with BNL Project Specialists for detailed WBS.</a:t>
            </a:r>
          </a:p>
          <a:p>
            <a:endParaRPr lang="en-US" sz="2400" dirty="0" smtClean="0">
              <a:solidFill>
                <a:schemeClr val="bg2"/>
              </a:solidFill>
            </a:endParaRPr>
          </a:p>
          <a:p>
            <a:r>
              <a:rPr lang="en-US" sz="2400" dirty="0" smtClean="0">
                <a:solidFill>
                  <a:schemeClr val="bg2"/>
                </a:solidFill>
              </a:rPr>
              <a:t>Very far advanced for CD-0, in part since we want to move forward on an aggressive time scale (as recommended by the PAC).</a:t>
            </a:r>
          </a:p>
          <a:p>
            <a:endParaRPr lang="en-US" sz="2400" dirty="0" smtClean="0">
              <a:solidFill>
                <a:schemeClr val="bg2"/>
              </a:solidFill>
            </a:endParaRPr>
          </a:p>
          <a:p>
            <a:endParaRPr lang="en-US" sz="2400" dirty="0" smtClean="0">
              <a:solidFill>
                <a:schemeClr val="bg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768" y="0"/>
            <a:ext cx="6888232" cy="584775"/>
          </a:xfrm>
          <a:prstGeom prst="rect">
            <a:avLst/>
          </a:prstGeom>
          <a:noFill/>
        </p:spPr>
        <p:txBody>
          <a:bodyPr wrap="none" rtlCol="0">
            <a:spAutoFit/>
          </a:bodyPr>
          <a:lstStyle/>
          <a:p>
            <a:r>
              <a:rPr lang="en-US" sz="3200" dirty="0" smtClean="0">
                <a:solidFill>
                  <a:schemeClr val="bg1"/>
                </a:solidFill>
              </a:rPr>
              <a:t>Can we measure these key observables?</a:t>
            </a:r>
            <a:endParaRPr lang="en-US" sz="3200" dirty="0">
              <a:solidFill>
                <a:schemeClr val="bg1"/>
              </a:solidFill>
            </a:endParaRPr>
          </a:p>
        </p:txBody>
      </p:sp>
      <p:sp>
        <p:nvSpPr>
          <p:cNvPr id="3" name="Rectangle 3"/>
          <p:cNvSpPr>
            <a:spLocks/>
          </p:cNvSpPr>
          <p:nvPr/>
        </p:nvSpPr>
        <p:spPr bwMode="auto">
          <a:xfrm>
            <a:off x="4495800" y="4189809"/>
            <a:ext cx="4321969" cy="1982391"/>
          </a:xfrm>
          <a:prstGeom prst="rect">
            <a:avLst/>
          </a:prstGeom>
          <a:noFill/>
          <a:ln w="12700" cap="rnd">
            <a:noFill/>
            <a:round/>
            <a:headEnd type="none" w="med" len="med"/>
            <a:tailEnd type="none" w="med" len="med"/>
          </a:ln>
        </p:spPr>
        <p:txBody>
          <a:bodyPr lIns="26788" tIns="26788" rIns="26788" bIns="26788"/>
          <a:lstStyle/>
          <a:p>
            <a:pPr algn="ctr"/>
            <a:r>
              <a:rPr lang="en-US" sz="2400" b="1" dirty="0">
                <a:solidFill>
                  <a:schemeClr val="bg1"/>
                </a:solidFill>
                <a:latin typeface="Baskerville" charset="0"/>
                <a:ea typeface="Baskerville" charset="0"/>
                <a:cs typeface="Baskerville" charset="0"/>
                <a:sym typeface="Baskerville" charset="0"/>
              </a:rPr>
              <a:t>Huge rates </a:t>
            </a:r>
            <a:r>
              <a:rPr lang="en-US" sz="2400" dirty="0">
                <a:solidFill>
                  <a:schemeClr val="bg1"/>
                </a:solidFill>
                <a:latin typeface="Baskerville" charset="0"/>
                <a:ea typeface="Baskerville" charset="0"/>
                <a:cs typeface="Baskerville" charset="0"/>
                <a:sym typeface="Baskerville" charset="0"/>
              </a:rPr>
              <a:t>allow differential measurements with geometry</a:t>
            </a:r>
          </a:p>
          <a:p>
            <a:pPr algn="ctr"/>
            <a:r>
              <a:rPr lang="en-US" sz="2400" dirty="0">
                <a:solidFill>
                  <a:schemeClr val="bg1"/>
                </a:solidFill>
                <a:latin typeface="Baskerville" charset="0"/>
                <a:ea typeface="Baskerville" charset="0"/>
                <a:cs typeface="Baskerville" charset="0"/>
                <a:sym typeface="Baskerville" charset="0"/>
              </a:rPr>
              <a:t> (v</a:t>
            </a:r>
            <a:r>
              <a:rPr lang="en-US" sz="2400" baseline="-24000" dirty="0">
                <a:solidFill>
                  <a:schemeClr val="bg1"/>
                </a:solidFill>
                <a:latin typeface="Baskerville" charset="0"/>
                <a:ea typeface="Baskerville" charset="0"/>
                <a:cs typeface="Baskerville" charset="0"/>
                <a:sym typeface="Baskerville" charset="0"/>
              </a:rPr>
              <a:t>2</a:t>
            </a:r>
            <a:r>
              <a:rPr lang="en-US" sz="2400" dirty="0">
                <a:solidFill>
                  <a:schemeClr val="bg1"/>
                </a:solidFill>
                <a:latin typeface="Baskerville" charset="0"/>
                <a:ea typeface="Baskerville" charset="0"/>
                <a:cs typeface="Baskerville" charset="0"/>
                <a:sym typeface="Baskerville" charset="0"/>
              </a:rPr>
              <a:t>, v</a:t>
            </a:r>
            <a:r>
              <a:rPr lang="en-US" sz="2400" baseline="-24000" dirty="0">
                <a:solidFill>
                  <a:schemeClr val="bg1"/>
                </a:solidFill>
                <a:latin typeface="Baskerville" charset="0"/>
                <a:ea typeface="Baskerville" charset="0"/>
                <a:cs typeface="Baskerville" charset="0"/>
                <a:sym typeface="Baskerville" charset="0"/>
              </a:rPr>
              <a:t>3</a:t>
            </a:r>
            <a:r>
              <a:rPr lang="en-US" sz="2400" dirty="0">
                <a:solidFill>
                  <a:schemeClr val="bg1"/>
                </a:solidFill>
                <a:latin typeface="Baskerville" charset="0"/>
                <a:ea typeface="Baskerville" charset="0"/>
                <a:cs typeface="Baskerville" charset="0"/>
                <a:sym typeface="Baskerville" charset="0"/>
              </a:rPr>
              <a:t>, A+B, U+U, …) &amp; </a:t>
            </a:r>
          </a:p>
          <a:p>
            <a:pPr algn="ctr"/>
            <a:r>
              <a:rPr lang="en-US" sz="2400" dirty="0">
                <a:solidFill>
                  <a:schemeClr val="bg1"/>
                </a:solidFill>
                <a:latin typeface="Baskerville" charset="0"/>
                <a:ea typeface="Baskerville" charset="0"/>
                <a:cs typeface="Baskerville" charset="0"/>
                <a:sym typeface="Baskerville" charset="0"/>
              </a:rPr>
              <a:t>precise control measurements (</a:t>
            </a:r>
            <a:r>
              <a:rPr lang="en-US" sz="2400" dirty="0" err="1" smtClean="0">
                <a:solidFill>
                  <a:schemeClr val="bg1"/>
                </a:solidFill>
                <a:latin typeface="Baskerville" charset="0"/>
                <a:ea typeface="Baskerville" charset="0"/>
                <a:cs typeface="Baskerville" charset="0"/>
                <a:sym typeface="Baskerville" charset="0"/>
              </a:rPr>
              <a:t>d+Au</a:t>
            </a:r>
            <a:r>
              <a:rPr lang="en-US" sz="2400" dirty="0" smtClean="0">
                <a:solidFill>
                  <a:schemeClr val="bg1"/>
                </a:solidFill>
                <a:latin typeface="Baskerville" charset="0"/>
                <a:ea typeface="Baskerville" charset="0"/>
                <a:cs typeface="Baskerville" charset="0"/>
                <a:sym typeface="Baskerville" charset="0"/>
              </a:rPr>
              <a:t> </a:t>
            </a:r>
            <a:r>
              <a:rPr lang="en-US" sz="2400" dirty="0">
                <a:solidFill>
                  <a:schemeClr val="bg1"/>
                </a:solidFill>
                <a:latin typeface="Baskerville" charset="0"/>
                <a:ea typeface="Baskerville" charset="0"/>
                <a:cs typeface="Baskerville" charset="0"/>
                <a:sym typeface="Baskerville" charset="0"/>
              </a:rPr>
              <a:t>&amp; </a:t>
            </a:r>
            <a:r>
              <a:rPr lang="en-US" sz="2400" dirty="0" err="1" smtClean="0">
                <a:solidFill>
                  <a:schemeClr val="bg1"/>
                </a:solidFill>
                <a:latin typeface="Baskerville" charset="0"/>
                <a:ea typeface="Baskerville" charset="0"/>
                <a:cs typeface="Baskerville" charset="0"/>
                <a:sym typeface="Baskerville" charset="0"/>
              </a:rPr>
              <a:t>p+p</a:t>
            </a:r>
            <a:r>
              <a:rPr lang="en-US" sz="2400" dirty="0" smtClean="0">
                <a:solidFill>
                  <a:schemeClr val="bg1"/>
                </a:solidFill>
                <a:latin typeface="Baskerville" charset="0"/>
                <a:ea typeface="Baskerville" charset="0"/>
                <a:cs typeface="Baskerville" charset="0"/>
                <a:sym typeface="Baskerville" charset="0"/>
              </a:rPr>
              <a:t>).</a:t>
            </a:r>
          </a:p>
          <a:p>
            <a:pPr algn="ctr"/>
            <a:endParaRPr lang="en-US" sz="2400" dirty="0">
              <a:solidFill>
                <a:schemeClr val="bg1"/>
              </a:solidFill>
              <a:latin typeface="Baskerville" charset="0"/>
              <a:ea typeface="Baskerville" charset="0"/>
              <a:cs typeface="Baskerville" charset="0"/>
              <a:sym typeface="Baskerville" charset="0"/>
            </a:endParaRPr>
          </a:p>
          <a:p>
            <a:pPr algn="ctr"/>
            <a:r>
              <a:rPr lang="en-US" sz="2400" dirty="0" smtClean="0">
                <a:solidFill>
                  <a:schemeClr val="bg1"/>
                </a:solidFill>
                <a:latin typeface="Baskerville" charset="0"/>
                <a:ea typeface="Baskerville" charset="0"/>
                <a:cs typeface="Baskerville" charset="0"/>
                <a:sym typeface="Baskerville" charset="0"/>
              </a:rPr>
              <a:t>Over </a:t>
            </a:r>
            <a:r>
              <a:rPr lang="en-US" sz="2400" dirty="0">
                <a:solidFill>
                  <a:schemeClr val="bg1"/>
                </a:solidFill>
                <a:latin typeface="Baskerville" charset="0"/>
                <a:ea typeface="Baskerville" charset="0"/>
                <a:cs typeface="Baskerville" charset="0"/>
                <a:sym typeface="Baskerville" charset="0"/>
              </a:rPr>
              <a:t>8</a:t>
            </a:r>
            <a:r>
              <a:rPr lang="en-US" sz="2400" dirty="0" smtClean="0">
                <a:solidFill>
                  <a:schemeClr val="bg1"/>
                </a:solidFill>
                <a:latin typeface="Baskerville" charset="0"/>
                <a:ea typeface="Baskerville" charset="0"/>
                <a:cs typeface="Baskerville" charset="0"/>
                <a:sym typeface="Baskerville" charset="0"/>
              </a:rPr>
              <a:t>0</a:t>
            </a:r>
            <a:r>
              <a:rPr lang="en-US" sz="2400" dirty="0">
                <a:solidFill>
                  <a:schemeClr val="bg1"/>
                </a:solidFill>
                <a:latin typeface="Baskerville" charset="0"/>
                <a:ea typeface="Baskerville" charset="0"/>
                <a:cs typeface="Baskerville" charset="0"/>
                <a:sym typeface="Baskerville" charset="0"/>
              </a:rPr>
              <a:t>% as </a:t>
            </a:r>
            <a:r>
              <a:rPr lang="en-US" sz="2400" dirty="0" err="1" smtClean="0">
                <a:solidFill>
                  <a:schemeClr val="bg1"/>
                </a:solidFill>
                <a:latin typeface="Baskerville" charset="0"/>
                <a:ea typeface="Baskerville" charset="0"/>
                <a:cs typeface="Baskerville" charset="0"/>
                <a:sym typeface="Baskerville" charset="0"/>
              </a:rPr>
              <a:t>dijets</a:t>
            </a:r>
            <a:r>
              <a:rPr lang="en-US" sz="2400" dirty="0" smtClean="0">
                <a:solidFill>
                  <a:schemeClr val="bg1"/>
                </a:solidFill>
                <a:latin typeface="Baskerville" charset="0"/>
                <a:ea typeface="Baskerville" charset="0"/>
                <a:cs typeface="Baskerville" charset="0"/>
                <a:sym typeface="Baskerville" charset="0"/>
              </a:rPr>
              <a:t> into |</a:t>
            </a:r>
            <a:r>
              <a:rPr lang="en-US" sz="2400" dirty="0" smtClean="0">
                <a:solidFill>
                  <a:schemeClr val="bg1"/>
                </a:solidFill>
                <a:latin typeface="Symbol" pitchFamily="18" charset="2"/>
                <a:ea typeface="Baskerville" charset="0"/>
                <a:cs typeface="Baskerville" charset="0"/>
                <a:sym typeface="Baskerville" charset="0"/>
              </a:rPr>
              <a:t>h</a:t>
            </a:r>
            <a:r>
              <a:rPr lang="en-US" sz="2400" dirty="0" smtClean="0">
                <a:solidFill>
                  <a:schemeClr val="bg1"/>
                </a:solidFill>
                <a:latin typeface="Baskerville" charset="0"/>
                <a:ea typeface="Baskerville" charset="0"/>
                <a:cs typeface="Baskerville" charset="0"/>
                <a:sym typeface="Baskerville" charset="0"/>
              </a:rPr>
              <a:t>|&lt;1.0</a:t>
            </a:r>
            <a:endParaRPr lang="en-US" sz="2400" dirty="0">
              <a:solidFill>
                <a:schemeClr val="bg1"/>
              </a:solidFill>
              <a:latin typeface="Baskerville" charset="0"/>
              <a:ea typeface="Baskerville" charset="0"/>
              <a:cs typeface="Baskerville" charset="0"/>
              <a:sym typeface="Baskerville" charset="0"/>
            </a:endParaRPr>
          </a:p>
        </p:txBody>
      </p:sp>
      <p:graphicFrame>
        <p:nvGraphicFramePr>
          <p:cNvPr id="4" name="Group 4"/>
          <p:cNvGraphicFramePr>
            <a:graphicFrameLocks noGrp="1"/>
          </p:cNvGraphicFramePr>
          <p:nvPr/>
        </p:nvGraphicFramePr>
        <p:xfrm>
          <a:off x="3962400" y="762000"/>
          <a:ext cx="5107780" cy="3214690"/>
        </p:xfrm>
        <a:graphic>
          <a:graphicData uri="http://schemas.openxmlformats.org/drawingml/2006/table">
            <a:tbl>
              <a:tblPr/>
              <a:tblGrid>
                <a:gridCol w="1276945"/>
                <a:gridCol w="1276945"/>
                <a:gridCol w="1276945"/>
                <a:gridCol w="1276945"/>
              </a:tblGrid>
              <a:tr h="642938">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endParaRPr kumimoji="0" lang="en-US" sz="1400" b="1" i="0" u="none" strike="noStrike" cap="none" normalizeH="0" baseline="0" dirty="0" smtClean="0">
                        <a:ln>
                          <a:noFill/>
                        </a:ln>
                        <a:solidFill>
                          <a:srgbClr val="FFFFFF"/>
                        </a:solidFill>
                        <a:effectLst/>
                        <a:latin typeface="Lucida Grande" charset="0"/>
                        <a:ea typeface="ヒラギノ角ゴ ProN W6" charset="0"/>
                        <a:cs typeface="ヒラギノ角ゴ ProN W6" charset="0"/>
                        <a:sym typeface="Lucida Grande" charset="0"/>
                      </a:endParaRPr>
                    </a:p>
                  </a:txBody>
                  <a:tcPr marL="17859" marR="17859" marT="17859" marB="1785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1" i="0" u="none" strike="noStrike" cap="none" normalizeH="0" baseline="0" smtClean="0">
                          <a:ln>
                            <a:noFill/>
                          </a:ln>
                          <a:solidFill>
                            <a:srgbClr val="FFFFFF"/>
                          </a:solidFill>
                          <a:effectLst/>
                          <a:latin typeface="Lucida Grande" charset="0"/>
                          <a:ea typeface="Lucida Grande" charset="0"/>
                          <a:cs typeface="Lucida Grande" charset="0"/>
                          <a:sym typeface="Lucida Grande" charset="0"/>
                        </a:rPr>
                        <a:t>Au+Au</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1" i="0" u="none" strike="noStrike" cap="none" normalizeH="0" baseline="0" smtClean="0">
                          <a:ln>
                            <a:noFill/>
                          </a:ln>
                          <a:solidFill>
                            <a:srgbClr val="FFFFFF"/>
                          </a:solidFill>
                          <a:effectLst/>
                          <a:latin typeface="Lucida Grande" charset="0"/>
                          <a:ea typeface="Lucida Grande" charset="0"/>
                          <a:cs typeface="Lucida Grande" charset="0"/>
                          <a:sym typeface="Lucida Grande" charset="0"/>
                        </a:rPr>
                        <a:t>(central 20%)</a:t>
                      </a:r>
                    </a:p>
                  </a:txBody>
                  <a:tcPr marL="17859" marR="17859" marT="17859" marB="1785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1" i="0" u="none" strike="noStrike" cap="none" normalizeH="0" baseline="0" smtClean="0">
                          <a:ln>
                            <a:noFill/>
                          </a:ln>
                          <a:solidFill>
                            <a:srgbClr val="FFFFFF"/>
                          </a:solidFill>
                          <a:effectLst/>
                          <a:latin typeface="Lucida Grande" charset="0"/>
                          <a:ea typeface="Lucida Grande" charset="0"/>
                          <a:cs typeface="Lucida Grande" charset="0"/>
                          <a:sym typeface="Lucida Grande" charset="0"/>
                        </a:rPr>
                        <a:t>p+p</a:t>
                      </a:r>
                    </a:p>
                  </a:txBody>
                  <a:tcPr marL="17859" marR="17859" marT="17859" marB="1785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1" i="0" u="none" strike="noStrike" cap="none" normalizeH="0" baseline="0" smtClean="0">
                          <a:ln>
                            <a:noFill/>
                          </a:ln>
                          <a:solidFill>
                            <a:srgbClr val="FFFFFF"/>
                          </a:solidFill>
                          <a:effectLst/>
                          <a:latin typeface="Lucida Grande" charset="0"/>
                          <a:ea typeface="Lucida Grande" charset="0"/>
                          <a:cs typeface="Lucida Grande" charset="0"/>
                          <a:sym typeface="Lucida Grande" charset="0"/>
                        </a:rPr>
                        <a:t>d+Au</a:t>
                      </a:r>
                    </a:p>
                  </a:txBody>
                  <a:tcPr marL="17859" marR="17859" marT="17859" marB="1785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dirty="0" smtClean="0">
                          <a:ln>
                            <a:noFill/>
                          </a:ln>
                          <a:solidFill>
                            <a:schemeClr val="tx1"/>
                          </a:solidFill>
                          <a:effectLst/>
                          <a:latin typeface="Lucida Grande" charset="0"/>
                          <a:ea typeface="Lucida Grande" charset="0"/>
                          <a:cs typeface="Lucida Grande" charset="0"/>
                          <a:sym typeface="Lucida Grande" charset="0"/>
                        </a:rPr>
                        <a:t>   &gt;20GeV</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7</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4</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photons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6</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3</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photons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7</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4</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photons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dirty="0" smtClean="0">
                          <a:ln>
                            <a:noFill/>
                          </a:ln>
                          <a:solidFill>
                            <a:schemeClr val="tx1"/>
                          </a:solidFill>
                          <a:effectLst/>
                          <a:latin typeface="Lucida Grande" charset="0"/>
                          <a:ea typeface="Lucida Grande" charset="0"/>
                          <a:cs typeface="Lucida Grande" charset="0"/>
                          <a:sym typeface="Lucida Grande" charset="0"/>
                        </a:rPr>
                        <a:t>   &gt;30GeV</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6</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3</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photons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5</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2</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photons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6</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3</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photons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dirty="0" smtClean="0">
                          <a:ln>
                            <a:noFill/>
                          </a:ln>
                          <a:solidFill>
                            <a:schemeClr val="tx1"/>
                          </a:solidFill>
                          <a:effectLst/>
                          <a:latin typeface="Lucida Grande" charset="0"/>
                          <a:ea typeface="Lucida Grande" charset="0"/>
                          <a:cs typeface="Lucida Grande" charset="0"/>
                          <a:sym typeface="Lucida Grande" charset="0"/>
                        </a:rPr>
                        <a:t>   &gt;40GeV</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5</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4</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5</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dirty="0" smtClean="0">
                          <a:ln>
                            <a:noFill/>
                          </a:ln>
                          <a:solidFill>
                            <a:schemeClr val="tx1"/>
                          </a:solidFill>
                          <a:effectLst/>
                          <a:latin typeface="Lucida Grande" charset="0"/>
                          <a:ea typeface="Lucida Grande" charset="0"/>
                          <a:cs typeface="Lucida Grande" charset="0"/>
                          <a:sym typeface="Lucida Grande" charset="0"/>
                        </a:rPr>
                        <a:t>   &gt;50GeV</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4</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smtClean="0">
                          <a:ln>
                            <a:noFill/>
                          </a:ln>
                          <a:solidFill>
                            <a:schemeClr val="tx1"/>
                          </a:solidFill>
                          <a:effectLst/>
                          <a:latin typeface="Lucida Grande" charset="0"/>
                          <a:ea typeface="Lucida Grande" charset="0"/>
                          <a:cs typeface="Lucida Grande" charset="0"/>
                          <a:sym typeface="Lucida Grande" charset="0"/>
                        </a:rPr>
                        <a:t>3</a:t>
                      </a:r>
                      <a:r>
                        <a:rPr kumimoji="0" lang="en-US" sz="1400" b="0" i="0" u="none" strike="noStrike" cap="none" normalizeH="0" baseline="0" smtClean="0">
                          <a:ln>
                            <a:noFill/>
                          </a:ln>
                          <a:solidFill>
                            <a:schemeClr val="tx1"/>
                          </a:solidFill>
                          <a:effectLst/>
                          <a:latin typeface="Lucida Grande" charset="0"/>
                          <a:ea typeface="Lucida Grande" charset="0"/>
                          <a:cs typeface="Lucida Grande" charset="0"/>
                          <a:sym typeface="Lucida Grande" charset="0"/>
                        </a:rPr>
                        <a:t> jets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c>
                  <a:txBody>
                    <a:bodyPr/>
                    <a:lstStyle/>
                    <a:p>
                      <a:pPr marL="0" marR="0" lvl="0" indent="0" algn="ctr" defTabSz="914400" rtl="0" eaLnBrk="1" fontAlgn="base" latinLnBrk="0" hangingPunct="1">
                        <a:lnSpc>
                          <a:spcPct val="100000"/>
                        </a:lnSpc>
                        <a:spcBef>
                          <a:spcPct val="0"/>
                        </a:spcBef>
                        <a:spcAft>
                          <a:spcPct val="0"/>
                        </a:spcAft>
                        <a:buClrTx/>
                        <a:buSzPct val="60000"/>
                        <a:buFont typeface="Baskerville" charset="0"/>
                        <a:buNone/>
                        <a:tabLst>
                          <a:tab pos="1168400" algn="l"/>
                        </a:tabLst>
                      </a:pPr>
                      <a:r>
                        <a:rPr kumimoji="0" lang="en-US" sz="1400" b="0" i="0" u="none" strike="noStrike" cap="none" normalizeH="0" baseline="0" dirty="0" smtClean="0">
                          <a:ln>
                            <a:noFill/>
                          </a:ln>
                          <a:solidFill>
                            <a:schemeClr val="tx1"/>
                          </a:solidFill>
                          <a:effectLst/>
                          <a:latin typeface="Lucida Grande" charset="0"/>
                          <a:ea typeface="Lucida Grande" charset="0"/>
                          <a:cs typeface="Lucida Grande" charset="0"/>
                          <a:sym typeface="Lucida Grande" charset="0"/>
                        </a:rPr>
                        <a:t>10</a:t>
                      </a:r>
                      <a:r>
                        <a:rPr kumimoji="0" lang="en-US" sz="1400" b="0" i="0" u="none" strike="noStrike" cap="none" normalizeH="0" baseline="32000" dirty="0" smtClean="0">
                          <a:ln>
                            <a:noFill/>
                          </a:ln>
                          <a:solidFill>
                            <a:schemeClr val="tx1"/>
                          </a:solidFill>
                          <a:effectLst/>
                          <a:latin typeface="Lucida Grande" charset="0"/>
                          <a:ea typeface="Lucida Grande" charset="0"/>
                          <a:cs typeface="Lucida Grande" charset="0"/>
                          <a:sym typeface="Lucida Grande" charset="0"/>
                        </a:rPr>
                        <a:t>4</a:t>
                      </a:r>
                      <a:r>
                        <a:rPr kumimoji="0" lang="en-US" sz="1400" b="0" i="0" u="none" strike="noStrike" cap="none" normalizeH="0" baseline="0" dirty="0" smtClean="0">
                          <a:ln>
                            <a:noFill/>
                          </a:ln>
                          <a:solidFill>
                            <a:schemeClr val="tx1"/>
                          </a:solidFill>
                          <a:effectLst/>
                          <a:latin typeface="Lucida Grande" charset="0"/>
                          <a:ea typeface="Lucida Grande" charset="0"/>
                          <a:cs typeface="Lucida Grande" charset="0"/>
                          <a:sym typeface="Lucida Grande" charset="0"/>
                        </a:rPr>
                        <a:t> jets</a:t>
                      </a:r>
                    </a:p>
                  </a:txBody>
                  <a:tcPr marL="26789" marR="26789" marT="26789" marB="267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AE4F1"/>
                    </a:solidFill>
                  </a:tcPr>
                </a:tc>
              </a:tr>
            </a:tbl>
          </a:graphicData>
        </a:graphic>
      </p:graphicFrame>
      <p:pic>
        <p:nvPicPr>
          <p:cNvPr id="5" name="Picture 74"/>
          <p:cNvPicPr>
            <a:picLocks noChangeAspect="1" noChangeArrowheads="1"/>
          </p:cNvPicPr>
          <p:nvPr/>
        </p:nvPicPr>
        <p:blipFill>
          <a:blip r:embed="rId2" cstate="print"/>
          <a:srcRect/>
          <a:stretch>
            <a:fillRect/>
          </a:stretch>
        </p:blipFill>
        <p:spPr bwMode="auto">
          <a:xfrm>
            <a:off x="70340" y="762001"/>
            <a:ext cx="3815860" cy="3962399"/>
          </a:xfrm>
          <a:prstGeom prst="rect">
            <a:avLst/>
          </a:prstGeom>
          <a:noFill/>
          <a:ln w="9525" cap="flat">
            <a:noFill/>
            <a:miter lim="800000"/>
            <a:headEnd/>
            <a:tailEnd/>
          </a:ln>
        </p:spPr>
      </p:pic>
      <p:sp>
        <p:nvSpPr>
          <p:cNvPr id="6" name="Rectangle 75"/>
          <p:cNvSpPr>
            <a:spLocks/>
          </p:cNvSpPr>
          <p:nvPr/>
        </p:nvSpPr>
        <p:spPr bwMode="auto">
          <a:xfrm>
            <a:off x="-152400" y="4724400"/>
            <a:ext cx="4267200" cy="1729532"/>
          </a:xfrm>
          <a:prstGeom prst="rect">
            <a:avLst/>
          </a:prstGeom>
          <a:noFill/>
          <a:ln w="12700" cap="flat">
            <a:noFill/>
            <a:miter lim="800000"/>
            <a:headEnd type="none" w="med" len="med"/>
            <a:tailEnd type="none" w="med" len="med"/>
          </a:ln>
        </p:spPr>
        <p:txBody>
          <a:bodyPr lIns="0" tIns="0" rIns="0" bIns="0" anchor="ctr"/>
          <a:lstStyle/>
          <a:p>
            <a:pPr algn="ctr"/>
            <a:endParaRPr lang="en-US" sz="2400" dirty="0" smtClean="0">
              <a:solidFill>
                <a:srgbClr val="FFFF00"/>
              </a:solidFill>
              <a:ea typeface="Gill Sans" charset="0"/>
              <a:cs typeface="Gill Sans" charset="0"/>
            </a:endParaRPr>
          </a:p>
          <a:p>
            <a:pPr algn="ctr"/>
            <a:r>
              <a:rPr lang="en-US" sz="2400" dirty="0" smtClean="0">
                <a:solidFill>
                  <a:srgbClr val="FFFF00"/>
                </a:solidFill>
                <a:ea typeface="Gill Sans" charset="0"/>
                <a:cs typeface="Gill Sans" charset="0"/>
              </a:rPr>
              <a:t>Rates </a:t>
            </a:r>
            <a:r>
              <a:rPr lang="en-US" sz="2400" dirty="0">
                <a:solidFill>
                  <a:srgbClr val="FFFF00"/>
                </a:solidFill>
                <a:ea typeface="Gill Sans" charset="0"/>
                <a:cs typeface="Gill Sans" charset="0"/>
              </a:rPr>
              <a:t>based on full stochastic cooling, but no additional accelerator </a:t>
            </a:r>
            <a:r>
              <a:rPr lang="en-US" sz="2400" dirty="0" smtClean="0">
                <a:solidFill>
                  <a:srgbClr val="FFFF00"/>
                </a:solidFill>
                <a:ea typeface="Gill Sans" charset="0"/>
                <a:cs typeface="Gill Sans" charset="0"/>
              </a:rPr>
              <a:t>upgrades.</a:t>
            </a:r>
          </a:p>
          <a:p>
            <a:pPr algn="ctr"/>
            <a:endParaRPr lang="en-US" sz="1050" dirty="0">
              <a:solidFill>
                <a:srgbClr val="FFFF00"/>
              </a:solidFill>
              <a:ea typeface="Gill Sans" charset="0"/>
              <a:cs typeface="Gill Sans" charset="0"/>
            </a:endParaRPr>
          </a:p>
          <a:p>
            <a:pPr algn="ctr"/>
            <a:r>
              <a:rPr lang="en-US" sz="2400" dirty="0" smtClean="0">
                <a:solidFill>
                  <a:srgbClr val="FFFF00"/>
                </a:solidFill>
                <a:ea typeface="Gill Sans" charset="0"/>
                <a:cs typeface="Gill Sans" charset="0"/>
              </a:rPr>
              <a:t>Note, first ATLAS </a:t>
            </a:r>
            <a:r>
              <a:rPr lang="en-US" sz="2400" dirty="0" err="1" smtClean="0">
                <a:solidFill>
                  <a:srgbClr val="FFFF00"/>
                </a:solidFill>
                <a:ea typeface="Gill Sans" charset="0"/>
                <a:cs typeface="Gill Sans" charset="0"/>
              </a:rPr>
              <a:t>dijet</a:t>
            </a:r>
            <a:r>
              <a:rPr lang="en-US" sz="2400" dirty="0" smtClean="0">
                <a:solidFill>
                  <a:srgbClr val="FFFF00"/>
                </a:solidFill>
                <a:ea typeface="Gill Sans" charset="0"/>
                <a:cs typeface="Gill Sans" charset="0"/>
              </a:rPr>
              <a:t> paper based on ~ 1k pairs.</a:t>
            </a:r>
          </a:p>
        </p:txBody>
      </p:sp>
      <p:sp>
        <p:nvSpPr>
          <p:cNvPr id="7" name="Rectangle 6"/>
          <p:cNvSpPr/>
          <p:nvPr/>
        </p:nvSpPr>
        <p:spPr>
          <a:xfrm>
            <a:off x="3991570" y="767879"/>
            <a:ext cx="5105400" cy="32004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426346" cy="523220"/>
          </a:xfrm>
          <a:prstGeom prst="rect">
            <a:avLst/>
          </a:prstGeom>
          <a:noFill/>
        </p:spPr>
        <p:txBody>
          <a:bodyPr wrap="none" rtlCol="0">
            <a:spAutoFit/>
          </a:bodyPr>
          <a:lstStyle/>
          <a:p>
            <a:r>
              <a:rPr lang="en-US" sz="2800" dirty="0" smtClean="0">
                <a:solidFill>
                  <a:schemeClr val="bg1"/>
                </a:solidFill>
              </a:rPr>
              <a:t>Are jet measurements at RHIC dominated by “fake jets”?</a:t>
            </a:r>
            <a:endParaRPr lang="en-US" sz="2800" dirty="0">
              <a:solidFill>
                <a:schemeClr val="bg1"/>
              </a:solidFill>
            </a:endParaRPr>
          </a:p>
        </p:txBody>
      </p:sp>
      <p:pic>
        <p:nvPicPr>
          <p:cNvPr id="3" name="Picture 3"/>
          <p:cNvPicPr>
            <a:picLocks noChangeAspect="1" noChangeArrowheads="1"/>
          </p:cNvPicPr>
          <p:nvPr/>
        </p:nvPicPr>
        <p:blipFill>
          <a:blip r:embed="rId2" cstate="print"/>
          <a:srcRect/>
          <a:stretch>
            <a:fillRect/>
          </a:stretch>
        </p:blipFill>
        <p:spPr bwMode="auto">
          <a:xfrm>
            <a:off x="4419600" y="3256954"/>
            <a:ext cx="4496594" cy="3372446"/>
          </a:xfrm>
          <a:prstGeom prst="rect">
            <a:avLst/>
          </a:prstGeom>
          <a:noFill/>
          <a:ln w="12700" cap="flat">
            <a:noFill/>
            <a:miter lim="800000"/>
            <a:headEnd/>
            <a:tailEnd/>
          </a:ln>
        </p:spPr>
      </p:pic>
      <p:sp>
        <p:nvSpPr>
          <p:cNvPr id="4" name="Rectangle 4"/>
          <p:cNvSpPr>
            <a:spLocks/>
          </p:cNvSpPr>
          <p:nvPr/>
        </p:nvSpPr>
        <p:spPr bwMode="auto">
          <a:xfrm>
            <a:off x="3657600" y="2664023"/>
            <a:ext cx="1721625" cy="307777"/>
          </a:xfrm>
          <a:prstGeom prst="rect">
            <a:avLst/>
          </a:prstGeom>
          <a:noFill/>
          <a:ln w="12700" cap="flat">
            <a:noFill/>
            <a:miter lim="800000"/>
            <a:headEnd type="none" w="med" len="med"/>
            <a:tailEnd type="none" w="med" len="med"/>
          </a:ln>
        </p:spPr>
        <p:txBody>
          <a:bodyPr wrap="none" lIns="0" tIns="0" rIns="0" bIns="0" anchor="ctr">
            <a:spAutoFit/>
          </a:bodyPr>
          <a:lstStyle/>
          <a:p>
            <a:r>
              <a:rPr lang="en-US" sz="2000" b="1" dirty="0">
                <a:solidFill>
                  <a:schemeClr val="bg1"/>
                </a:solidFill>
                <a:ea typeface="Gill Sans" charset="0"/>
                <a:cs typeface="Gill Sans" charset="0"/>
              </a:rPr>
              <a:t>arXiv:1203.1353</a:t>
            </a:r>
          </a:p>
        </p:txBody>
      </p:sp>
      <p:pic>
        <p:nvPicPr>
          <p:cNvPr id="5" name="Picture 2"/>
          <p:cNvPicPr>
            <a:picLocks noChangeAspect="1" noChangeArrowheads="1"/>
          </p:cNvPicPr>
          <p:nvPr/>
        </p:nvPicPr>
        <p:blipFill>
          <a:blip r:embed="rId3" cstate="print"/>
          <a:srcRect/>
          <a:stretch>
            <a:fillRect/>
          </a:stretch>
        </p:blipFill>
        <p:spPr bwMode="auto">
          <a:xfrm>
            <a:off x="457200" y="609600"/>
            <a:ext cx="8010525" cy="2019300"/>
          </a:xfrm>
          <a:prstGeom prst="rect">
            <a:avLst/>
          </a:prstGeom>
          <a:noFill/>
          <a:ln w="9525">
            <a:solidFill>
              <a:schemeClr val="tx1"/>
            </a:solidFill>
            <a:miter lim="800000"/>
            <a:headEnd/>
            <a:tailEnd/>
          </a:ln>
        </p:spPr>
      </p:pic>
      <p:sp>
        <p:nvSpPr>
          <p:cNvPr id="6" name="TextBox 5"/>
          <p:cNvSpPr txBox="1"/>
          <p:nvPr/>
        </p:nvSpPr>
        <p:spPr>
          <a:xfrm>
            <a:off x="381000" y="3124200"/>
            <a:ext cx="3962400" cy="2246769"/>
          </a:xfrm>
          <a:prstGeom prst="rect">
            <a:avLst/>
          </a:prstGeom>
          <a:noFill/>
        </p:spPr>
        <p:txBody>
          <a:bodyPr wrap="square" rtlCol="0">
            <a:spAutoFit/>
          </a:bodyPr>
          <a:lstStyle/>
          <a:p>
            <a:pPr algn="ctr"/>
            <a:r>
              <a:rPr lang="en-US" sz="2000" dirty="0" smtClean="0">
                <a:solidFill>
                  <a:srgbClr val="FFFF00"/>
                </a:solidFill>
              </a:rPr>
              <a:t>Positive referee report:</a:t>
            </a:r>
          </a:p>
          <a:p>
            <a:pPr algn="ctr"/>
            <a:r>
              <a:rPr lang="en-US" sz="2000" dirty="0" smtClean="0">
                <a:solidFill>
                  <a:srgbClr val="FFFF00"/>
                </a:solidFill>
              </a:rPr>
              <a:t>“very useful study regarding the practicality and efficiency</a:t>
            </a:r>
            <a:br>
              <a:rPr lang="en-US" sz="2000" dirty="0" smtClean="0">
                <a:solidFill>
                  <a:srgbClr val="FFFF00"/>
                </a:solidFill>
              </a:rPr>
            </a:br>
            <a:r>
              <a:rPr lang="en-US" sz="2000" dirty="0" smtClean="0">
                <a:solidFill>
                  <a:srgbClr val="FFFF00"/>
                </a:solidFill>
              </a:rPr>
              <a:t>of jet reconstruction at RHIC energies. The paper is scientifically</a:t>
            </a:r>
            <a:br>
              <a:rPr lang="en-US" sz="2000" dirty="0" smtClean="0">
                <a:solidFill>
                  <a:srgbClr val="FFFF00"/>
                </a:solidFill>
              </a:rPr>
            </a:br>
            <a:r>
              <a:rPr lang="en-US" sz="2000" dirty="0" smtClean="0">
                <a:solidFill>
                  <a:srgbClr val="FFFF00"/>
                </a:solidFill>
              </a:rPr>
              <a:t>sound, well written, and suitable for publication.”</a:t>
            </a:r>
            <a:endParaRPr lang="en-US" sz="2000" dirty="0">
              <a:solidFill>
                <a:srgbClr val="FFFF00"/>
              </a:solidFill>
            </a:endParaRPr>
          </a:p>
        </p:txBody>
      </p:sp>
      <p:sp>
        <p:nvSpPr>
          <p:cNvPr id="7" name="TextBox 6"/>
          <p:cNvSpPr txBox="1"/>
          <p:nvPr/>
        </p:nvSpPr>
        <p:spPr>
          <a:xfrm>
            <a:off x="-76200" y="5334000"/>
            <a:ext cx="4572000" cy="1569660"/>
          </a:xfrm>
          <a:prstGeom prst="rect">
            <a:avLst/>
          </a:prstGeom>
          <a:noFill/>
        </p:spPr>
        <p:txBody>
          <a:bodyPr wrap="square" rtlCol="0">
            <a:spAutoFit/>
          </a:bodyPr>
          <a:lstStyle/>
          <a:p>
            <a:pPr algn="ctr"/>
            <a:r>
              <a:rPr lang="en-US" sz="2400" b="1" dirty="0" smtClean="0">
                <a:solidFill>
                  <a:schemeClr val="bg1"/>
                </a:solidFill>
              </a:rPr>
              <a:t>Over </a:t>
            </a:r>
            <a:r>
              <a:rPr lang="en-US" sz="2400" b="1" u="sng" dirty="0" smtClean="0">
                <a:solidFill>
                  <a:schemeClr val="bg1"/>
                </a:solidFill>
              </a:rPr>
              <a:t>1 billion </a:t>
            </a:r>
            <a:r>
              <a:rPr lang="en-US" sz="2400" b="1" dirty="0" smtClean="0">
                <a:solidFill>
                  <a:schemeClr val="bg1"/>
                </a:solidFill>
              </a:rPr>
              <a:t>HIJING events run, tagging of fragmentation call jets, full ATLAS-type background subtraction method.</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990600"/>
            <a:ext cx="5334000" cy="586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p:cNvPicPr>
            <a:picLocks noChangeAspect="1" noChangeArrowheads="1"/>
          </p:cNvPicPr>
          <p:nvPr/>
        </p:nvPicPr>
        <p:blipFill>
          <a:blip r:embed="rId2" cstate="print"/>
          <a:srcRect t="16187" b="14891"/>
          <a:stretch>
            <a:fillRect/>
          </a:stretch>
        </p:blipFill>
        <p:spPr bwMode="auto">
          <a:xfrm>
            <a:off x="152400" y="1524000"/>
            <a:ext cx="5009886" cy="5029200"/>
          </a:xfrm>
          <a:prstGeom prst="rect">
            <a:avLst/>
          </a:prstGeom>
          <a:noFill/>
          <a:ln w="12700" cap="flat">
            <a:noFill/>
            <a:miter lim="800000"/>
            <a:headEnd/>
            <a:tailEnd/>
          </a:ln>
        </p:spPr>
      </p:pic>
      <p:sp>
        <p:nvSpPr>
          <p:cNvPr id="3" name="Rectangle 5"/>
          <p:cNvSpPr>
            <a:spLocks/>
          </p:cNvSpPr>
          <p:nvPr/>
        </p:nvSpPr>
        <p:spPr bwMode="auto">
          <a:xfrm>
            <a:off x="1626915" y="1694602"/>
            <a:ext cx="738985" cy="323165"/>
          </a:xfrm>
          <a:prstGeom prst="rect">
            <a:avLst/>
          </a:prstGeom>
          <a:noFill/>
          <a:ln w="12700" cap="flat">
            <a:noFill/>
            <a:miter lim="800000"/>
            <a:headEnd type="none" w="med" len="med"/>
            <a:tailEnd type="none" w="med" len="med"/>
          </a:ln>
        </p:spPr>
        <p:txBody>
          <a:bodyPr wrap="none" lIns="0" tIns="0" rIns="0" bIns="0" anchor="ctr">
            <a:spAutoFit/>
          </a:bodyPr>
          <a:lstStyle/>
          <a:p>
            <a:r>
              <a:rPr lang="en-US" sz="2100" b="1" dirty="0">
                <a:solidFill>
                  <a:srgbClr val="003DCC"/>
                </a:solidFill>
                <a:ea typeface="Gill Sans" charset="0"/>
                <a:cs typeface="Gill Sans" charset="0"/>
              </a:rPr>
              <a:t>18GeV</a:t>
            </a:r>
          </a:p>
        </p:txBody>
      </p:sp>
      <p:sp>
        <p:nvSpPr>
          <p:cNvPr id="4" name="Rectangle 6"/>
          <p:cNvSpPr>
            <a:spLocks/>
          </p:cNvSpPr>
          <p:nvPr/>
        </p:nvSpPr>
        <p:spPr bwMode="auto">
          <a:xfrm>
            <a:off x="1366837" y="3904699"/>
            <a:ext cx="738985" cy="323165"/>
          </a:xfrm>
          <a:prstGeom prst="rect">
            <a:avLst/>
          </a:prstGeom>
          <a:noFill/>
          <a:ln w="12700" cap="flat">
            <a:noFill/>
            <a:miter lim="800000"/>
            <a:headEnd type="none" w="med" len="med"/>
            <a:tailEnd type="none" w="med" len="med"/>
          </a:ln>
        </p:spPr>
        <p:txBody>
          <a:bodyPr wrap="none" lIns="0" tIns="0" rIns="0" bIns="0" anchor="ctr">
            <a:spAutoFit/>
          </a:bodyPr>
          <a:lstStyle/>
          <a:p>
            <a:r>
              <a:rPr lang="en-US" sz="2100" b="1" dirty="0">
                <a:solidFill>
                  <a:srgbClr val="003DCC"/>
                </a:solidFill>
                <a:ea typeface="Gill Sans" charset="0"/>
                <a:cs typeface="Gill Sans" charset="0"/>
              </a:rPr>
              <a:t>19GeV</a:t>
            </a:r>
          </a:p>
        </p:txBody>
      </p:sp>
      <p:sp>
        <p:nvSpPr>
          <p:cNvPr id="5" name="Rectangle 7"/>
          <p:cNvSpPr>
            <a:spLocks/>
          </p:cNvSpPr>
          <p:nvPr/>
        </p:nvSpPr>
        <p:spPr bwMode="auto">
          <a:xfrm>
            <a:off x="3971925" y="4172635"/>
            <a:ext cx="738985" cy="323165"/>
          </a:xfrm>
          <a:prstGeom prst="rect">
            <a:avLst/>
          </a:prstGeom>
          <a:noFill/>
          <a:ln w="12700" cap="flat">
            <a:noFill/>
            <a:miter lim="800000"/>
            <a:headEnd type="none" w="med" len="med"/>
            <a:tailEnd type="none" w="med" len="med"/>
          </a:ln>
        </p:spPr>
        <p:txBody>
          <a:bodyPr wrap="none" lIns="0" tIns="0" rIns="0" bIns="0" anchor="ctr">
            <a:spAutoFit/>
          </a:bodyPr>
          <a:lstStyle/>
          <a:p>
            <a:r>
              <a:rPr lang="en-US" sz="2100" b="1" dirty="0">
                <a:solidFill>
                  <a:srgbClr val="003DCC"/>
                </a:solidFill>
                <a:ea typeface="Gill Sans" charset="0"/>
                <a:cs typeface="Gill Sans" charset="0"/>
              </a:rPr>
              <a:t>15GeV</a:t>
            </a:r>
          </a:p>
        </p:txBody>
      </p:sp>
      <p:sp>
        <p:nvSpPr>
          <p:cNvPr id="6" name="Rectangle 8"/>
          <p:cNvSpPr>
            <a:spLocks/>
          </p:cNvSpPr>
          <p:nvPr/>
        </p:nvSpPr>
        <p:spPr bwMode="auto">
          <a:xfrm>
            <a:off x="4188470" y="3517151"/>
            <a:ext cx="951012" cy="366117"/>
          </a:xfrm>
          <a:prstGeom prst="rect">
            <a:avLst/>
          </a:prstGeom>
          <a:noFill/>
          <a:ln w="12700" cap="flat">
            <a:noFill/>
            <a:miter lim="800000"/>
            <a:headEnd type="none" w="med" len="med"/>
            <a:tailEnd type="none" w="med" len="med"/>
          </a:ln>
        </p:spPr>
        <p:txBody>
          <a:bodyPr lIns="0" tIns="0" rIns="0" bIns="0" anchor="ctr"/>
          <a:lstStyle/>
          <a:p>
            <a:r>
              <a:rPr lang="en-US" sz="2100" b="1" dirty="0">
                <a:solidFill>
                  <a:srgbClr val="003DCC"/>
                </a:solidFill>
                <a:ea typeface="Gill Sans" charset="0"/>
                <a:cs typeface="Gill Sans" charset="0"/>
              </a:rPr>
              <a:t>6GeV</a:t>
            </a:r>
          </a:p>
        </p:txBody>
      </p:sp>
      <p:sp>
        <p:nvSpPr>
          <p:cNvPr id="7" name="Rectangle 9"/>
          <p:cNvSpPr>
            <a:spLocks/>
          </p:cNvSpPr>
          <p:nvPr/>
        </p:nvSpPr>
        <p:spPr bwMode="auto">
          <a:xfrm>
            <a:off x="3223415" y="1788408"/>
            <a:ext cx="738985" cy="323165"/>
          </a:xfrm>
          <a:prstGeom prst="rect">
            <a:avLst/>
          </a:prstGeom>
          <a:noFill/>
          <a:ln w="12700" cap="flat">
            <a:noFill/>
            <a:miter lim="800000"/>
            <a:headEnd type="none" w="med" len="med"/>
            <a:tailEnd type="none" w="med" len="med"/>
          </a:ln>
        </p:spPr>
        <p:txBody>
          <a:bodyPr wrap="none" lIns="0" tIns="0" rIns="0" bIns="0" anchor="ctr">
            <a:spAutoFit/>
          </a:bodyPr>
          <a:lstStyle/>
          <a:p>
            <a:r>
              <a:rPr lang="en-US" sz="2100" b="1" dirty="0">
                <a:solidFill>
                  <a:srgbClr val="003DCC"/>
                </a:solidFill>
                <a:ea typeface="Gill Sans" charset="0"/>
                <a:cs typeface="Gill Sans" charset="0"/>
              </a:rPr>
              <a:t>16GeV</a:t>
            </a:r>
          </a:p>
        </p:txBody>
      </p:sp>
      <p:sp>
        <p:nvSpPr>
          <p:cNvPr id="8" name="Rectangle 10"/>
          <p:cNvSpPr>
            <a:spLocks/>
          </p:cNvSpPr>
          <p:nvPr/>
        </p:nvSpPr>
        <p:spPr bwMode="auto">
          <a:xfrm>
            <a:off x="765150" y="1170801"/>
            <a:ext cx="987450" cy="276999"/>
          </a:xfrm>
          <a:prstGeom prst="rect">
            <a:avLst/>
          </a:prstGeom>
          <a:noFill/>
          <a:ln w="12700" cap="flat">
            <a:noFill/>
            <a:miter lim="800000"/>
            <a:headEnd type="none" w="med" len="med"/>
            <a:tailEnd type="none" w="med" len="med"/>
          </a:ln>
        </p:spPr>
        <p:txBody>
          <a:bodyPr wrap="none" lIns="0" tIns="0" rIns="0" bIns="0" anchor="ctr">
            <a:spAutoFit/>
          </a:bodyPr>
          <a:lstStyle/>
          <a:p>
            <a:r>
              <a:rPr lang="en-US" b="1" dirty="0">
                <a:solidFill>
                  <a:srgbClr val="FF2712"/>
                </a:solidFill>
                <a:latin typeface="Baskerville" charset="0"/>
                <a:ea typeface="Baskerville" charset="0"/>
                <a:cs typeface="Baskerville" charset="0"/>
                <a:sym typeface="Baskerville" charset="0"/>
              </a:rPr>
              <a:t>truth jets</a:t>
            </a:r>
          </a:p>
        </p:txBody>
      </p:sp>
      <p:sp>
        <p:nvSpPr>
          <p:cNvPr id="9" name="Rectangle 11"/>
          <p:cNvSpPr>
            <a:spLocks/>
          </p:cNvSpPr>
          <p:nvPr/>
        </p:nvSpPr>
        <p:spPr bwMode="auto">
          <a:xfrm>
            <a:off x="2997994" y="1184493"/>
            <a:ext cx="2000548" cy="276999"/>
          </a:xfrm>
          <a:prstGeom prst="rect">
            <a:avLst/>
          </a:prstGeom>
          <a:noFill/>
          <a:ln w="12700" cap="flat">
            <a:noFill/>
            <a:miter lim="800000"/>
            <a:headEnd type="none" w="med" len="med"/>
            <a:tailEnd type="none" w="med" len="med"/>
          </a:ln>
        </p:spPr>
        <p:txBody>
          <a:bodyPr wrap="none" lIns="0" tIns="0" rIns="0" bIns="0" anchor="ctr">
            <a:spAutoFit/>
          </a:bodyPr>
          <a:lstStyle/>
          <a:p>
            <a:r>
              <a:rPr lang="en-US" b="1">
                <a:solidFill>
                  <a:srgbClr val="FF2712"/>
                </a:solidFill>
                <a:latin typeface="Baskerville" charset="0"/>
                <a:ea typeface="Baskerville" charset="0"/>
                <a:cs typeface="Baskerville" charset="0"/>
                <a:sym typeface="Baskerville" charset="0"/>
              </a:rPr>
              <a:t>reconstructed jets</a:t>
            </a:r>
          </a:p>
        </p:txBody>
      </p:sp>
      <p:pic>
        <p:nvPicPr>
          <p:cNvPr id="11" name="Picture 11"/>
          <p:cNvPicPr>
            <a:picLocks noChangeAspect="1" noChangeArrowheads="1"/>
          </p:cNvPicPr>
          <p:nvPr/>
        </p:nvPicPr>
        <p:blipFill>
          <a:blip r:embed="rId3" cstate="print"/>
          <a:srcRect/>
          <a:stretch>
            <a:fillRect/>
          </a:stretch>
        </p:blipFill>
        <p:spPr bwMode="auto">
          <a:xfrm>
            <a:off x="5257800" y="762000"/>
            <a:ext cx="3962400" cy="2686351"/>
          </a:xfrm>
          <a:prstGeom prst="rect">
            <a:avLst/>
          </a:prstGeom>
          <a:noFill/>
          <a:ln w="12700" cap="flat">
            <a:noFill/>
            <a:miter lim="800000"/>
            <a:headEnd/>
            <a:tailEnd/>
          </a:ln>
        </p:spPr>
      </p:pic>
      <p:sp>
        <p:nvSpPr>
          <p:cNvPr id="12" name="TextBox 11"/>
          <p:cNvSpPr txBox="1"/>
          <p:nvPr/>
        </p:nvSpPr>
        <p:spPr>
          <a:xfrm>
            <a:off x="5334000" y="3582412"/>
            <a:ext cx="3810000" cy="3046988"/>
          </a:xfrm>
          <a:prstGeom prst="rect">
            <a:avLst/>
          </a:prstGeom>
          <a:noFill/>
        </p:spPr>
        <p:txBody>
          <a:bodyPr wrap="square" rtlCol="0">
            <a:spAutoFit/>
          </a:bodyPr>
          <a:lstStyle/>
          <a:p>
            <a:pPr algn="ctr"/>
            <a:r>
              <a:rPr lang="en-US" sz="2400" dirty="0" smtClean="0">
                <a:solidFill>
                  <a:schemeClr val="bg1"/>
                </a:solidFill>
              </a:rPr>
              <a:t>Jets reconstructed 25-30 </a:t>
            </a:r>
            <a:r>
              <a:rPr lang="en-US" sz="2400" dirty="0" err="1" smtClean="0">
                <a:solidFill>
                  <a:schemeClr val="bg1"/>
                </a:solidFill>
              </a:rPr>
              <a:t>GeV</a:t>
            </a:r>
            <a:r>
              <a:rPr lang="en-US" sz="2400" dirty="0" smtClean="0">
                <a:solidFill>
                  <a:schemeClr val="bg1"/>
                </a:solidFill>
              </a:rPr>
              <a:t> dominated by real jets (known from HIJING truth) </a:t>
            </a:r>
          </a:p>
          <a:p>
            <a:pPr algn="ctr"/>
            <a:r>
              <a:rPr lang="en-US" sz="2400" dirty="0" smtClean="0">
                <a:solidFill>
                  <a:schemeClr val="bg1"/>
                </a:solidFill>
              </a:rPr>
              <a:t>at 24 </a:t>
            </a:r>
            <a:r>
              <a:rPr lang="en-US" sz="2400" dirty="0" err="1" smtClean="0">
                <a:solidFill>
                  <a:schemeClr val="bg1"/>
                </a:solidFill>
              </a:rPr>
              <a:t>GeV</a:t>
            </a:r>
            <a:r>
              <a:rPr lang="en-US" sz="2400" dirty="0" smtClean="0">
                <a:solidFill>
                  <a:schemeClr val="bg1"/>
                </a:solidFill>
              </a:rPr>
              <a:t> </a:t>
            </a:r>
            <a:r>
              <a:rPr lang="en-US" sz="2000" dirty="0" smtClean="0">
                <a:solidFill>
                  <a:schemeClr val="bg1"/>
                </a:solidFill>
              </a:rPr>
              <a:t>(shift from resolution).</a:t>
            </a:r>
            <a:endParaRPr lang="en-US" sz="2400" dirty="0" smtClean="0">
              <a:solidFill>
                <a:schemeClr val="bg1"/>
              </a:solidFill>
            </a:endParaRPr>
          </a:p>
          <a:p>
            <a:pPr algn="ctr"/>
            <a:endParaRPr lang="en-US" sz="2400" dirty="0">
              <a:solidFill>
                <a:schemeClr val="bg1"/>
              </a:solidFill>
            </a:endParaRPr>
          </a:p>
          <a:p>
            <a:pPr algn="ctr"/>
            <a:r>
              <a:rPr lang="en-US" sz="2400" dirty="0" smtClean="0">
                <a:solidFill>
                  <a:schemeClr val="bg1"/>
                </a:solidFill>
              </a:rPr>
              <a:t>And this is with no fake rejection (expected to give X10 more suppression).</a:t>
            </a:r>
            <a:endParaRPr lang="en-US" sz="2400" dirty="0">
              <a:solidFill>
                <a:schemeClr val="bg1"/>
              </a:solidFill>
            </a:endParaRPr>
          </a:p>
        </p:txBody>
      </p:sp>
      <p:pic>
        <p:nvPicPr>
          <p:cNvPr id="16385" name="Picture 1"/>
          <p:cNvPicPr>
            <a:picLocks noChangeAspect="1" noChangeArrowheads="1"/>
          </p:cNvPicPr>
          <p:nvPr/>
        </p:nvPicPr>
        <p:blipFill>
          <a:blip r:embed="rId4" cstate="print"/>
          <a:srcRect/>
          <a:stretch>
            <a:fillRect/>
          </a:stretch>
        </p:blipFill>
        <p:spPr bwMode="auto">
          <a:xfrm>
            <a:off x="1" y="762000"/>
            <a:ext cx="5257800" cy="3388565"/>
          </a:xfrm>
          <a:prstGeom prst="rect">
            <a:avLst/>
          </a:prstGeom>
          <a:noFill/>
          <a:ln w="9525">
            <a:noFill/>
            <a:miter lim="800000"/>
            <a:headEnd/>
            <a:tailEnd/>
          </a:ln>
        </p:spPr>
      </p:pic>
      <p:sp>
        <p:nvSpPr>
          <p:cNvPr id="14" name="TextBox 13"/>
          <p:cNvSpPr txBox="1"/>
          <p:nvPr/>
        </p:nvSpPr>
        <p:spPr>
          <a:xfrm>
            <a:off x="2362200" y="76200"/>
            <a:ext cx="4448269" cy="584775"/>
          </a:xfrm>
          <a:prstGeom prst="rect">
            <a:avLst/>
          </a:prstGeom>
          <a:noFill/>
        </p:spPr>
        <p:txBody>
          <a:bodyPr wrap="none" rtlCol="0">
            <a:spAutoFit/>
          </a:bodyPr>
          <a:lstStyle/>
          <a:p>
            <a:r>
              <a:rPr lang="en-US" sz="3200" dirty="0" smtClean="0">
                <a:solidFill>
                  <a:schemeClr val="bg1"/>
                </a:solidFill>
              </a:rPr>
              <a:t>Full HIJING Event Analysis</a:t>
            </a:r>
            <a:endParaRPr lang="en-US" sz="3200" dirty="0">
              <a:solidFill>
                <a:schemeClr val="bg1"/>
              </a:solidFill>
            </a:endParaRPr>
          </a:p>
        </p:txBody>
      </p:sp>
      <p:sp>
        <p:nvSpPr>
          <p:cNvPr id="16" name="Rectangle 15"/>
          <p:cNvSpPr/>
          <p:nvPr/>
        </p:nvSpPr>
        <p:spPr>
          <a:xfrm>
            <a:off x="0" y="4114800"/>
            <a:ext cx="5257800"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Very good jet finding efficiency even in the most central </a:t>
            </a:r>
            <a:r>
              <a:rPr lang="en-US" sz="3200" dirty="0" err="1" smtClean="0">
                <a:solidFill>
                  <a:schemeClr val="tx1"/>
                </a:solidFill>
              </a:rPr>
              <a:t>Au+Au</a:t>
            </a:r>
            <a:r>
              <a:rPr lang="en-US" sz="3200" dirty="0" smtClean="0">
                <a:solidFill>
                  <a:schemeClr val="tx1"/>
                </a:solidFill>
              </a:rPr>
              <a:t> events for </a:t>
            </a:r>
          </a:p>
          <a:p>
            <a:pPr algn="ctr"/>
            <a:r>
              <a:rPr lang="en-US" sz="3200" dirty="0" smtClean="0">
                <a:solidFill>
                  <a:schemeClr val="tx1"/>
                </a:solidFill>
              </a:rPr>
              <a:t>E</a:t>
            </a:r>
            <a:r>
              <a:rPr lang="en-US" sz="3200" baseline="-25000" dirty="0" smtClean="0">
                <a:solidFill>
                  <a:schemeClr val="tx1"/>
                </a:solidFill>
              </a:rPr>
              <a:t>T</a:t>
            </a:r>
            <a:r>
              <a:rPr lang="en-US" sz="3200" dirty="0" smtClean="0">
                <a:solidFill>
                  <a:schemeClr val="tx1"/>
                </a:solidFill>
              </a:rPr>
              <a:t> &gt; 20 </a:t>
            </a:r>
            <a:r>
              <a:rPr lang="en-US" sz="3200" dirty="0" err="1" smtClean="0">
                <a:solidFill>
                  <a:schemeClr val="tx1"/>
                </a:solidFill>
              </a:rPr>
              <a:t>GeV</a:t>
            </a:r>
            <a:endParaRPr lang="en-US" sz="3200" dirty="0">
              <a:solidFill>
                <a:schemeClr val="tx1"/>
              </a:solidFill>
            </a:endParaRPr>
          </a:p>
        </p:txBody>
      </p:sp>
      <p:sp>
        <p:nvSpPr>
          <p:cNvPr id="17" name="TextBox 16"/>
          <p:cNvSpPr txBox="1"/>
          <p:nvPr/>
        </p:nvSpPr>
        <p:spPr>
          <a:xfrm>
            <a:off x="2466998" y="3962400"/>
            <a:ext cx="2531014" cy="338554"/>
          </a:xfrm>
          <a:prstGeom prst="rect">
            <a:avLst/>
          </a:prstGeom>
          <a:solidFill>
            <a:schemeClr val="bg1"/>
          </a:solidFill>
        </p:spPr>
        <p:txBody>
          <a:bodyPr wrap="none" rtlCol="0">
            <a:spAutoFit/>
          </a:bodyPr>
          <a:lstStyle/>
          <a:p>
            <a:r>
              <a:rPr lang="en-US" sz="1600" b="1" dirty="0" smtClean="0"/>
              <a:t>Jet Transverse Energy (</a:t>
            </a:r>
            <a:r>
              <a:rPr lang="en-US" sz="1600" b="1" dirty="0" err="1" smtClean="0"/>
              <a:t>GeV</a:t>
            </a:r>
            <a:r>
              <a:rPr lang="en-US" sz="1600" b="1" dirty="0" smtClean="0"/>
              <a:t>)</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00" y="685800"/>
            <a:ext cx="51054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41286" y="0"/>
            <a:ext cx="2221314" cy="646331"/>
          </a:xfrm>
          <a:prstGeom prst="rect">
            <a:avLst/>
          </a:prstGeom>
          <a:noFill/>
        </p:spPr>
        <p:txBody>
          <a:bodyPr wrap="none" rtlCol="0">
            <a:spAutoFit/>
          </a:bodyPr>
          <a:lstStyle/>
          <a:p>
            <a:r>
              <a:rPr lang="en-US" sz="3600" dirty="0" smtClean="0">
                <a:solidFill>
                  <a:schemeClr val="bg1"/>
                </a:solidFill>
              </a:rPr>
              <a:t>Jet Spectra</a:t>
            </a:r>
            <a:endParaRPr lang="en-US" sz="3600" dirty="0">
              <a:solidFill>
                <a:schemeClr val="bg1"/>
              </a:solidFill>
            </a:endParaRPr>
          </a:p>
        </p:txBody>
      </p:sp>
      <p:pic>
        <p:nvPicPr>
          <p:cNvPr id="36866" name="Picture 2"/>
          <p:cNvPicPr>
            <a:picLocks noChangeAspect="1" noChangeArrowheads="1"/>
          </p:cNvPicPr>
          <p:nvPr/>
        </p:nvPicPr>
        <p:blipFill>
          <a:blip r:embed="rId2" cstate="print"/>
          <a:srcRect/>
          <a:stretch>
            <a:fillRect/>
          </a:stretch>
        </p:blipFill>
        <p:spPr bwMode="auto">
          <a:xfrm>
            <a:off x="3810000" y="762000"/>
            <a:ext cx="5076159" cy="5067300"/>
          </a:xfrm>
          <a:prstGeom prst="rect">
            <a:avLst/>
          </a:prstGeom>
          <a:noFill/>
          <a:ln w="9525">
            <a:noFill/>
            <a:miter lim="800000"/>
            <a:headEnd/>
            <a:tailEnd/>
          </a:ln>
        </p:spPr>
      </p:pic>
      <p:sp>
        <p:nvSpPr>
          <p:cNvPr id="5" name="TextBox 4"/>
          <p:cNvSpPr txBox="1"/>
          <p:nvPr/>
        </p:nvSpPr>
        <p:spPr>
          <a:xfrm>
            <a:off x="152400" y="750868"/>
            <a:ext cx="3505200" cy="5878532"/>
          </a:xfrm>
          <a:prstGeom prst="rect">
            <a:avLst/>
          </a:prstGeom>
          <a:noFill/>
        </p:spPr>
        <p:txBody>
          <a:bodyPr wrap="square" rtlCol="0">
            <a:spAutoFit/>
          </a:bodyPr>
          <a:lstStyle/>
          <a:p>
            <a:pPr algn="ctr"/>
            <a:r>
              <a:rPr lang="en-US" sz="2800" dirty="0" smtClean="0">
                <a:solidFill>
                  <a:schemeClr val="bg1"/>
                </a:solidFill>
              </a:rPr>
              <a:t>In region above fake jet contributions, we can measure the inclusive jet spectra.</a:t>
            </a:r>
          </a:p>
          <a:p>
            <a:pPr algn="ctr"/>
            <a:endParaRPr lang="en-US" sz="1600" dirty="0" smtClean="0">
              <a:solidFill>
                <a:schemeClr val="bg1"/>
              </a:solidFill>
            </a:endParaRPr>
          </a:p>
          <a:p>
            <a:pPr algn="ctr"/>
            <a:r>
              <a:rPr lang="en-US" sz="2800" dirty="0" smtClean="0">
                <a:solidFill>
                  <a:schemeClr val="bg1"/>
                </a:solidFill>
              </a:rPr>
              <a:t>Example ROOUNFOLD Iterative </a:t>
            </a:r>
            <a:r>
              <a:rPr lang="en-US" sz="2800" dirty="0" err="1" smtClean="0">
                <a:solidFill>
                  <a:schemeClr val="bg1"/>
                </a:solidFill>
              </a:rPr>
              <a:t>Bayes</a:t>
            </a:r>
            <a:r>
              <a:rPr lang="en-US" sz="2800" dirty="0" smtClean="0">
                <a:solidFill>
                  <a:schemeClr val="bg1"/>
                </a:solidFill>
              </a:rPr>
              <a:t> Method shows very good result.</a:t>
            </a:r>
          </a:p>
          <a:p>
            <a:pPr algn="ctr"/>
            <a:endParaRPr lang="en-US" sz="1600" dirty="0" smtClean="0">
              <a:solidFill>
                <a:schemeClr val="bg1"/>
              </a:solidFill>
            </a:endParaRPr>
          </a:p>
          <a:p>
            <a:pPr algn="ctr"/>
            <a:r>
              <a:rPr lang="en-US" sz="2800" dirty="0" smtClean="0">
                <a:solidFill>
                  <a:schemeClr val="bg1"/>
                </a:solidFill>
              </a:rPr>
              <a:t>Full GEANT-4 simulation with </a:t>
            </a:r>
            <a:r>
              <a:rPr lang="en-US" sz="2800" dirty="0" err="1" smtClean="0">
                <a:solidFill>
                  <a:schemeClr val="bg1"/>
                </a:solidFill>
              </a:rPr>
              <a:t>FastJet</a:t>
            </a:r>
            <a:r>
              <a:rPr lang="en-US" sz="2800" dirty="0" smtClean="0">
                <a:solidFill>
                  <a:schemeClr val="bg1"/>
                </a:solidFill>
              </a:rPr>
              <a:t> Reconstruction gives good resolution.</a:t>
            </a:r>
            <a:endParaRPr lang="en-US" sz="2800" dirty="0">
              <a:solidFill>
                <a:schemeClr val="bg1"/>
              </a:solidFill>
            </a:endParaRPr>
          </a:p>
        </p:txBody>
      </p:sp>
      <p:sp>
        <p:nvSpPr>
          <p:cNvPr id="6" name="TextBox 5"/>
          <p:cNvSpPr txBox="1"/>
          <p:nvPr/>
        </p:nvSpPr>
        <p:spPr>
          <a:xfrm>
            <a:off x="3810000" y="6019800"/>
            <a:ext cx="5137753" cy="523220"/>
          </a:xfrm>
          <a:prstGeom prst="rect">
            <a:avLst/>
          </a:prstGeom>
          <a:noFill/>
        </p:spPr>
        <p:txBody>
          <a:bodyPr wrap="none" rtlCol="0">
            <a:spAutoFit/>
          </a:bodyPr>
          <a:lstStyle/>
          <a:p>
            <a:r>
              <a:rPr lang="en-US" sz="2800" dirty="0" smtClean="0">
                <a:solidFill>
                  <a:srgbClr val="FFFF00"/>
                </a:solidFill>
              </a:rPr>
              <a:t>Jet R</a:t>
            </a:r>
            <a:r>
              <a:rPr lang="en-US" sz="2800" baseline="-25000" dirty="0" smtClean="0">
                <a:solidFill>
                  <a:srgbClr val="FFFF00"/>
                </a:solidFill>
              </a:rPr>
              <a:t>AA</a:t>
            </a:r>
            <a:r>
              <a:rPr lang="en-US" sz="2800" dirty="0" smtClean="0">
                <a:solidFill>
                  <a:srgbClr val="FFFF00"/>
                </a:solidFill>
              </a:rPr>
              <a:t> measurable with high </a:t>
            </a:r>
            <a:r>
              <a:rPr lang="en-US" sz="2800" dirty="0" smtClean="0">
                <a:solidFill>
                  <a:srgbClr val="FFFF00"/>
                </a:solidFill>
              </a:rPr>
              <a:t>stats</a:t>
            </a:r>
            <a:endParaRPr lang="en-US" sz="2800" dirty="0">
              <a:solidFill>
                <a:srgbClr val="FFFF00"/>
              </a:solidFill>
            </a:endParaRPr>
          </a:p>
        </p:txBody>
      </p:sp>
      <p:sp>
        <p:nvSpPr>
          <p:cNvPr id="7" name="TextBox 6"/>
          <p:cNvSpPr txBox="1"/>
          <p:nvPr/>
        </p:nvSpPr>
        <p:spPr>
          <a:xfrm>
            <a:off x="5181600" y="5562600"/>
            <a:ext cx="3630161" cy="461665"/>
          </a:xfrm>
          <a:prstGeom prst="rect">
            <a:avLst/>
          </a:prstGeom>
          <a:solidFill>
            <a:schemeClr val="bg1"/>
          </a:solidFill>
        </p:spPr>
        <p:txBody>
          <a:bodyPr wrap="none" rtlCol="0">
            <a:spAutoFit/>
          </a:bodyPr>
          <a:lstStyle/>
          <a:p>
            <a:r>
              <a:rPr lang="en-US" sz="2400" dirty="0" smtClean="0"/>
              <a:t>Jet Transverse Energy (</a:t>
            </a:r>
            <a:r>
              <a:rPr lang="en-US" sz="2400" dirty="0" err="1" smtClean="0"/>
              <a:t>GeV</a:t>
            </a:r>
            <a:r>
              <a:rPr lang="en-US" sz="2400" dirty="0" smtClean="0"/>
              <a:t>)</a:t>
            </a:r>
            <a:endParaRPr lang="en-US" sz="2400" dirty="0"/>
          </a:p>
        </p:txBody>
      </p:sp>
      <p:pic>
        <p:nvPicPr>
          <p:cNvPr id="30721" name="Picture 1"/>
          <p:cNvPicPr>
            <a:picLocks noChangeAspect="1" noChangeArrowheads="1"/>
          </p:cNvPicPr>
          <p:nvPr/>
        </p:nvPicPr>
        <p:blipFill>
          <a:blip r:embed="rId3" cstate="print"/>
          <a:srcRect/>
          <a:stretch>
            <a:fillRect/>
          </a:stretch>
        </p:blipFill>
        <p:spPr bwMode="auto">
          <a:xfrm>
            <a:off x="3810000" y="685800"/>
            <a:ext cx="510540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52400"/>
            <a:ext cx="3962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76200"/>
            <a:ext cx="4419600" cy="7048083"/>
          </a:xfrm>
          <a:prstGeom prst="rect">
            <a:avLst/>
          </a:prstGeom>
          <a:noFill/>
        </p:spPr>
        <p:txBody>
          <a:bodyPr wrap="square" rtlCol="0">
            <a:spAutoFit/>
          </a:bodyPr>
          <a:lstStyle/>
          <a:p>
            <a:pPr algn="ctr"/>
            <a:endParaRPr lang="en-US" sz="900" dirty="0">
              <a:solidFill>
                <a:schemeClr val="bg1"/>
              </a:solidFill>
            </a:endParaRPr>
          </a:p>
          <a:p>
            <a:pPr algn="ctr">
              <a:buFont typeface="Arial" pitchFamily="34" charset="0"/>
              <a:buChar char="•"/>
            </a:pPr>
            <a:r>
              <a:rPr lang="en-US" sz="2400" b="1" dirty="0" smtClean="0">
                <a:solidFill>
                  <a:srgbClr val="FF0000"/>
                </a:solidFill>
              </a:rPr>
              <a:t> PYTHIA (vacuum case)</a:t>
            </a:r>
          </a:p>
          <a:p>
            <a:pPr algn="ctr">
              <a:buFont typeface="Arial" pitchFamily="34" charset="0"/>
              <a:buChar char="•"/>
            </a:pPr>
            <a:r>
              <a:rPr lang="en-US" sz="2400" b="1" dirty="0" smtClean="0">
                <a:solidFill>
                  <a:schemeClr val="tx2"/>
                </a:solidFill>
              </a:rPr>
              <a:t> PYQUEN (quenched case)</a:t>
            </a:r>
          </a:p>
          <a:p>
            <a:pPr algn="ctr"/>
            <a:endParaRPr lang="en-US" sz="2400" dirty="0" smtClean="0">
              <a:solidFill>
                <a:schemeClr val="bg1"/>
              </a:solidFill>
            </a:endParaRPr>
          </a:p>
          <a:p>
            <a:pPr algn="ctr"/>
            <a:r>
              <a:rPr lang="en-US" sz="2400" dirty="0" smtClean="0">
                <a:solidFill>
                  <a:srgbClr val="FFFF00"/>
                </a:solidFill>
              </a:rPr>
              <a:t>Full jets + HIJING background + detector resolution + </a:t>
            </a:r>
            <a:r>
              <a:rPr lang="en-US" sz="2400" dirty="0" err="1" smtClean="0">
                <a:solidFill>
                  <a:srgbClr val="FFFF00"/>
                </a:solidFill>
              </a:rPr>
              <a:t>FastJet</a:t>
            </a:r>
            <a:r>
              <a:rPr lang="en-US" sz="2400" dirty="0" smtClean="0">
                <a:solidFill>
                  <a:srgbClr val="FFFF00"/>
                </a:solidFill>
              </a:rPr>
              <a:t> + underlying event subtraction</a:t>
            </a:r>
          </a:p>
          <a:p>
            <a:pPr algn="ctr"/>
            <a:endParaRPr lang="en-US" sz="1050" dirty="0" smtClean="0">
              <a:solidFill>
                <a:schemeClr val="bg1"/>
              </a:solidFill>
            </a:endParaRPr>
          </a:p>
          <a:p>
            <a:pPr algn="ctr"/>
            <a:endParaRPr lang="en-US" sz="700" dirty="0">
              <a:solidFill>
                <a:schemeClr val="bg1"/>
              </a:solidFill>
            </a:endParaRPr>
          </a:p>
          <a:p>
            <a:pPr algn="ctr"/>
            <a:r>
              <a:rPr lang="en-US" sz="2800" b="1" i="1" dirty="0" smtClean="0">
                <a:solidFill>
                  <a:schemeClr val="bg1"/>
                </a:solidFill>
              </a:rPr>
              <a:t>Very easily discriminated (large effect)</a:t>
            </a:r>
          </a:p>
          <a:p>
            <a:pPr algn="ctr"/>
            <a:endParaRPr lang="en-US" sz="1200" dirty="0" smtClean="0">
              <a:solidFill>
                <a:schemeClr val="bg1"/>
              </a:solidFill>
            </a:endParaRPr>
          </a:p>
          <a:p>
            <a:pPr algn="ctr"/>
            <a:r>
              <a:rPr lang="en-US" sz="2400" dirty="0" smtClean="0">
                <a:solidFill>
                  <a:schemeClr val="bg1"/>
                </a:solidFill>
              </a:rPr>
              <a:t>Full 2-d unfold in progress, and example trigger unfold gets most of the way there.</a:t>
            </a:r>
          </a:p>
          <a:p>
            <a:pPr algn="ctr"/>
            <a:endParaRPr lang="en-US" sz="1200" dirty="0">
              <a:solidFill>
                <a:schemeClr val="bg1"/>
              </a:solidFill>
            </a:endParaRPr>
          </a:p>
          <a:p>
            <a:pPr algn="ctr"/>
            <a:r>
              <a:rPr lang="en-US" sz="2800" i="1" u="sng" dirty="0" smtClean="0">
                <a:solidFill>
                  <a:schemeClr val="bg1"/>
                </a:solidFill>
              </a:rPr>
              <a:t>Excellent ability to constrain coupling to medium and check </a:t>
            </a:r>
            <a:r>
              <a:rPr lang="en-US" sz="2800" i="1" u="sng" dirty="0" err="1" smtClean="0">
                <a:solidFill>
                  <a:schemeClr val="bg1"/>
                </a:solidFill>
              </a:rPr>
              <a:t>parton</a:t>
            </a:r>
            <a:r>
              <a:rPr lang="en-US" sz="2800" i="1" u="sng" dirty="0" smtClean="0">
                <a:solidFill>
                  <a:schemeClr val="bg1"/>
                </a:solidFill>
              </a:rPr>
              <a:t> shower modification.</a:t>
            </a:r>
            <a:endParaRPr lang="en-US" sz="2800" i="1" u="sng" dirty="0">
              <a:solidFill>
                <a:schemeClr val="bg1"/>
              </a:solidFill>
            </a:endParaRPr>
          </a:p>
        </p:txBody>
      </p:sp>
      <p:grpSp>
        <p:nvGrpSpPr>
          <p:cNvPr id="19" name="Group 18"/>
          <p:cNvGrpSpPr/>
          <p:nvPr/>
        </p:nvGrpSpPr>
        <p:grpSpPr>
          <a:xfrm>
            <a:off x="4419600" y="0"/>
            <a:ext cx="4724400" cy="3505200"/>
            <a:chOff x="4419600" y="0"/>
            <a:chExt cx="4724400" cy="3505200"/>
          </a:xfrm>
        </p:grpSpPr>
        <p:grpSp>
          <p:nvGrpSpPr>
            <p:cNvPr id="15" name="Group 14"/>
            <p:cNvGrpSpPr/>
            <p:nvPr/>
          </p:nvGrpSpPr>
          <p:grpSpPr>
            <a:xfrm>
              <a:off x="4419600" y="0"/>
              <a:ext cx="4724400" cy="3505200"/>
              <a:chOff x="4419600" y="0"/>
              <a:chExt cx="4724400" cy="3505200"/>
            </a:xfrm>
          </p:grpSpPr>
          <p:sp>
            <p:nvSpPr>
              <p:cNvPr id="14" name="Rectangle 13"/>
              <p:cNvSpPr/>
              <p:nvPr/>
            </p:nvSpPr>
            <p:spPr>
              <a:xfrm>
                <a:off x="4419600" y="0"/>
                <a:ext cx="4724400" cy="350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igure_hanks3.png"/>
              <p:cNvPicPr>
                <a:picLocks noChangeAspect="1"/>
              </p:cNvPicPr>
              <p:nvPr/>
            </p:nvPicPr>
            <p:blipFill>
              <a:blip r:embed="rId2" cstate="print"/>
              <a:stretch>
                <a:fillRect/>
              </a:stretch>
            </p:blipFill>
            <p:spPr>
              <a:xfrm>
                <a:off x="4424768" y="1"/>
                <a:ext cx="4719232" cy="3200399"/>
              </a:xfrm>
              <a:prstGeom prst="rect">
                <a:avLst/>
              </a:prstGeom>
            </p:spPr>
          </p:pic>
          <p:sp>
            <p:nvSpPr>
              <p:cNvPr id="8" name="TextBox 7"/>
              <p:cNvSpPr txBox="1"/>
              <p:nvPr/>
            </p:nvSpPr>
            <p:spPr>
              <a:xfrm>
                <a:off x="6464869" y="3048000"/>
                <a:ext cx="2679131" cy="400110"/>
              </a:xfrm>
              <a:prstGeom prst="rect">
                <a:avLst/>
              </a:prstGeom>
              <a:solidFill>
                <a:schemeClr val="bg1"/>
              </a:solidFill>
            </p:spPr>
            <p:txBody>
              <a:bodyPr wrap="none" rtlCol="0">
                <a:spAutoFit/>
              </a:bodyPr>
              <a:lstStyle/>
              <a:p>
                <a:r>
                  <a:rPr lang="en-US" sz="2000" b="1" dirty="0" smtClean="0"/>
                  <a:t>Dijet A</a:t>
                </a:r>
                <a:r>
                  <a:rPr lang="en-US" sz="2000" b="1" baseline="-25000" dirty="0" smtClean="0"/>
                  <a:t>J</a:t>
                </a:r>
                <a:r>
                  <a:rPr lang="en-US" sz="2000" b="1" dirty="0" smtClean="0"/>
                  <a:t> (E1-E2)/(E1+E2)</a:t>
                </a:r>
                <a:endParaRPr lang="en-US" sz="2000" b="1" dirty="0"/>
              </a:p>
            </p:txBody>
          </p:sp>
        </p:grpSp>
        <p:sp>
          <p:nvSpPr>
            <p:cNvPr id="16" name="Rectangle 15"/>
            <p:cNvSpPr/>
            <p:nvPr/>
          </p:nvSpPr>
          <p:spPr>
            <a:xfrm>
              <a:off x="6858000" y="381000"/>
              <a:ext cx="1143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48600" y="609600"/>
              <a:ext cx="1143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25210" y="130314"/>
              <a:ext cx="2266390" cy="707886"/>
            </a:xfrm>
            <a:prstGeom prst="rect">
              <a:avLst/>
            </a:prstGeom>
            <a:solidFill>
              <a:schemeClr val="bg1"/>
            </a:solidFill>
          </p:spPr>
          <p:txBody>
            <a:bodyPr wrap="none" rtlCol="0">
              <a:spAutoFit/>
            </a:bodyPr>
            <a:lstStyle/>
            <a:p>
              <a:pPr algn="ctr"/>
              <a:r>
                <a:rPr lang="en-US" sz="2000" b="1" dirty="0" smtClean="0"/>
                <a:t>E</a:t>
              </a:r>
              <a:r>
                <a:rPr lang="en-US" sz="2000" b="1" baseline="-25000" dirty="0" smtClean="0"/>
                <a:t>1</a:t>
              </a:r>
              <a:r>
                <a:rPr lang="en-US" sz="2000" b="1" dirty="0" smtClean="0"/>
                <a:t> &gt; 35 </a:t>
              </a:r>
              <a:r>
                <a:rPr lang="en-US" sz="2000" b="1" dirty="0" err="1" smtClean="0"/>
                <a:t>GeV</a:t>
              </a:r>
              <a:r>
                <a:rPr lang="en-US" sz="2000" b="1" dirty="0" smtClean="0"/>
                <a:t>, R = 0.3</a:t>
              </a:r>
            </a:p>
            <a:p>
              <a:pPr algn="ctr"/>
              <a:r>
                <a:rPr lang="en-US" sz="2000" b="1" dirty="0" smtClean="0"/>
                <a:t>Truth = solid lines</a:t>
              </a:r>
              <a:endParaRPr lang="en-US" sz="2000" b="1" dirty="0"/>
            </a:p>
          </p:txBody>
        </p:sp>
      </p:grpSp>
      <p:grpSp>
        <p:nvGrpSpPr>
          <p:cNvPr id="24" name="Group 23"/>
          <p:cNvGrpSpPr/>
          <p:nvPr/>
        </p:nvGrpSpPr>
        <p:grpSpPr>
          <a:xfrm>
            <a:off x="4419600" y="3505200"/>
            <a:ext cx="4736531" cy="3448110"/>
            <a:chOff x="4419600" y="3505200"/>
            <a:chExt cx="4736531" cy="3448110"/>
          </a:xfrm>
        </p:grpSpPr>
        <p:sp>
          <p:nvSpPr>
            <p:cNvPr id="22" name="Rectangle 21"/>
            <p:cNvSpPr/>
            <p:nvPr/>
          </p:nvSpPr>
          <p:spPr>
            <a:xfrm>
              <a:off x="4419600" y="3505200"/>
              <a:ext cx="4724400"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figure_hanks1.png"/>
            <p:cNvPicPr>
              <a:picLocks noChangeAspect="1"/>
            </p:cNvPicPr>
            <p:nvPr/>
          </p:nvPicPr>
          <p:blipFill>
            <a:blip r:embed="rId3" cstate="print"/>
            <a:stretch>
              <a:fillRect/>
            </a:stretch>
          </p:blipFill>
          <p:spPr>
            <a:xfrm>
              <a:off x="4424765" y="3505200"/>
              <a:ext cx="4719233" cy="3200400"/>
            </a:xfrm>
            <a:prstGeom prst="rect">
              <a:avLst/>
            </a:prstGeom>
          </p:spPr>
        </p:pic>
        <p:sp>
          <p:nvSpPr>
            <p:cNvPr id="21" name="TextBox 20"/>
            <p:cNvSpPr txBox="1"/>
            <p:nvPr/>
          </p:nvSpPr>
          <p:spPr>
            <a:xfrm>
              <a:off x="6477000" y="6553200"/>
              <a:ext cx="2679131" cy="400110"/>
            </a:xfrm>
            <a:prstGeom prst="rect">
              <a:avLst/>
            </a:prstGeom>
            <a:solidFill>
              <a:schemeClr val="bg1"/>
            </a:solidFill>
          </p:spPr>
          <p:txBody>
            <a:bodyPr wrap="none" rtlCol="0">
              <a:spAutoFit/>
            </a:bodyPr>
            <a:lstStyle/>
            <a:p>
              <a:r>
                <a:rPr lang="en-US" sz="2000" b="1" dirty="0" smtClean="0"/>
                <a:t>Dijet A</a:t>
              </a:r>
              <a:r>
                <a:rPr lang="en-US" sz="2000" b="1" baseline="-25000" dirty="0" smtClean="0"/>
                <a:t>J</a:t>
              </a:r>
              <a:r>
                <a:rPr lang="en-US" sz="2000" b="1" dirty="0" smtClean="0"/>
                <a:t> (E1-E2)/(E1+E2)</a:t>
              </a:r>
              <a:endParaRPr lang="en-US" sz="2000" b="1" dirty="0"/>
            </a:p>
          </p:txBody>
        </p:sp>
        <p:sp>
          <p:nvSpPr>
            <p:cNvPr id="23" name="TextBox 22"/>
            <p:cNvSpPr txBox="1"/>
            <p:nvPr/>
          </p:nvSpPr>
          <p:spPr>
            <a:xfrm>
              <a:off x="6705600" y="3711714"/>
              <a:ext cx="2266390" cy="707886"/>
            </a:xfrm>
            <a:prstGeom prst="rect">
              <a:avLst/>
            </a:prstGeom>
            <a:solidFill>
              <a:schemeClr val="bg1"/>
            </a:solidFill>
          </p:spPr>
          <p:txBody>
            <a:bodyPr wrap="square" rtlCol="0">
              <a:spAutoFit/>
            </a:bodyPr>
            <a:lstStyle/>
            <a:p>
              <a:pPr algn="ctr"/>
              <a:r>
                <a:rPr lang="en-US" sz="2000" b="1" dirty="0" smtClean="0"/>
                <a:t>E</a:t>
              </a:r>
              <a:r>
                <a:rPr lang="en-US" sz="2000" b="1" baseline="-25000" dirty="0" smtClean="0"/>
                <a:t>1</a:t>
              </a:r>
              <a:r>
                <a:rPr lang="en-US" sz="2000" b="1" dirty="0" smtClean="0"/>
                <a:t> &gt; 35 </a:t>
              </a:r>
              <a:r>
                <a:rPr lang="en-US" sz="2000" b="1" dirty="0" err="1" smtClean="0"/>
                <a:t>GeV</a:t>
              </a:r>
              <a:r>
                <a:rPr lang="en-US" sz="2000" b="1" dirty="0" smtClean="0"/>
                <a:t>, R = 0.3</a:t>
              </a:r>
            </a:p>
            <a:p>
              <a:pPr algn="ctr"/>
              <a:r>
                <a:rPr lang="en-US" sz="2000" b="1" dirty="0" smtClean="0"/>
                <a:t>Measured</a:t>
              </a:r>
              <a:endParaRPr lang="en-US" sz="2000" b="1" dirty="0"/>
            </a:p>
          </p:txBody>
        </p:sp>
      </p:grpSp>
      <p:grpSp>
        <p:nvGrpSpPr>
          <p:cNvPr id="29" name="Group 28"/>
          <p:cNvGrpSpPr/>
          <p:nvPr/>
        </p:nvGrpSpPr>
        <p:grpSpPr>
          <a:xfrm>
            <a:off x="4419600" y="0"/>
            <a:ext cx="4719233" cy="3448110"/>
            <a:chOff x="9149167" y="0"/>
            <a:chExt cx="4719233" cy="3448110"/>
          </a:xfrm>
        </p:grpSpPr>
        <p:pic>
          <p:nvPicPr>
            <p:cNvPr id="25" name="Picture 24" descr="figure_hanks2.png"/>
            <p:cNvPicPr>
              <a:picLocks noChangeAspect="1"/>
            </p:cNvPicPr>
            <p:nvPr/>
          </p:nvPicPr>
          <p:blipFill>
            <a:blip r:embed="rId4" cstate="print"/>
            <a:stretch>
              <a:fillRect/>
            </a:stretch>
          </p:blipFill>
          <p:spPr>
            <a:xfrm>
              <a:off x="9149167" y="0"/>
              <a:ext cx="4719233" cy="3200400"/>
            </a:xfrm>
            <a:prstGeom prst="rect">
              <a:avLst/>
            </a:prstGeom>
          </p:spPr>
        </p:pic>
        <p:sp>
          <p:nvSpPr>
            <p:cNvPr id="26" name="TextBox 25"/>
            <p:cNvSpPr txBox="1"/>
            <p:nvPr/>
          </p:nvSpPr>
          <p:spPr>
            <a:xfrm>
              <a:off x="11125200" y="3048000"/>
              <a:ext cx="2679131" cy="400110"/>
            </a:xfrm>
            <a:prstGeom prst="rect">
              <a:avLst/>
            </a:prstGeom>
            <a:solidFill>
              <a:schemeClr val="bg1"/>
            </a:solidFill>
          </p:spPr>
          <p:txBody>
            <a:bodyPr wrap="none" rtlCol="0">
              <a:spAutoFit/>
            </a:bodyPr>
            <a:lstStyle/>
            <a:p>
              <a:r>
                <a:rPr lang="en-US" sz="2000" b="1" dirty="0" smtClean="0"/>
                <a:t>Dijet A</a:t>
              </a:r>
              <a:r>
                <a:rPr lang="en-US" sz="2000" b="1" baseline="-25000" dirty="0" smtClean="0"/>
                <a:t>J</a:t>
              </a:r>
              <a:r>
                <a:rPr lang="en-US" sz="2000" b="1" dirty="0" smtClean="0"/>
                <a:t> (E1-E2)/(E1+E2)</a:t>
              </a:r>
              <a:endParaRPr lang="en-US" sz="2000" b="1" dirty="0"/>
            </a:p>
          </p:txBody>
        </p:sp>
        <p:sp>
          <p:nvSpPr>
            <p:cNvPr id="28" name="TextBox 27"/>
            <p:cNvSpPr txBox="1"/>
            <p:nvPr/>
          </p:nvSpPr>
          <p:spPr>
            <a:xfrm>
              <a:off x="10744200" y="152400"/>
              <a:ext cx="2952860" cy="1015663"/>
            </a:xfrm>
            <a:prstGeom prst="rect">
              <a:avLst/>
            </a:prstGeom>
            <a:solidFill>
              <a:schemeClr val="bg1"/>
            </a:solidFill>
          </p:spPr>
          <p:txBody>
            <a:bodyPr wrap="none" rtlCol="0">
              <a:spAutoFit/>
            </a:bodyPr>
            <a:lstStyle/>
            <a:p>
              <a:pPr algn="ctr"/>
              <a:r>
                <a:rPr lang="en-US" sz="2000" b="1" dirty="0" smtClean="0"/>
                <a:t>E</a:t>
              </a:r>
              <a:r>
                <a:rPr lang="en-US" sz="2000" b="1" baseline="-25000" dirty="0" smtClean="0"/>
                <a:t>1</a:t>
              </a:r>
              <a:r>
                <a:rPr lang="en-US" sz="2000" b="1" dirty="0" smtClean="0"/>
                <a:t> &gt; 35 </a:t>
              </a:r>
              <a:r>
                <a:rPr lang="en-US" sz="2000" b="1" dirty="0" err="1" smtClean="0"/>
                <a:t>GeV</a:t>
              </a:r>
              <a:r>
                <a:rPr lang="en-US" sz="2000" b="1" dirty="0" smtClean="0"/>
                <a:t>, R = 0.3</a:t>
              </a:r>
            </a:p>
            <a:p>
              <a:pPr algn="ctr"/>
              <a:r>
                <a:rPr lang="en-US" sz="2000" b="1" dirty="0" smtClean="0"/>
                <a:t>Truth = solid lines</a:t>
              </a:r>
            </a:p>
            <a:p>
              <a:pPr algn="ctr"/>
              <a:r>
                <a:rPr lang="en-US" sz="2000" b="1" dirty="0" smtClean="0"/>
                <a:t>Boxes = Measure + Unfold</a:t>
              </a:r>
              <a:endParaRPr lang="en-US" sz="2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800600" y="2438400"/>
            <a:ext cx="35814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4114800"/>
            <a:ext cx="9144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igure_gammah.png"/>
          <p:cNvPicPr>
            <a:picLocks noChangeAspect="1"/>
          </p:cNvPicPr>
          <p:nvPr/>
        </p:nvPicPr>
        <p:blipFill>
          <a:blip r:embed="rId2" cstate="print"/>
          <a:stretch>
            <a:fillRect/>
          </a:stretch>
        </p:blipFill>
        <p:spPr>
          <a:xfrm>
            <a:off x="0" y="4686045"/>
            <a:ext cx="9144000" cy="2171955"/>
          </a:xfrm>
          <a:prstGeom prst="rect">
            <a:avLst/>
          </a:prstGeom>
        </p:spPr>
      </p:pic>
      <p:pic>
        <p:nvPicPr>
          <p:cNvPr id="15361" name="Picture 1"/>
          <p:cNvPicPr>
            <a:picLocks noChangeAspect="1" noChangeArrowheads="1"/>
          </p:cNvPicPr>
          <p:nvPr/>
        </p:nvPicPr>
        <p:blipFill>
          <a:blip r:embed="rId3" cstate="print"/>
          <a:srcRect/>
          <a:stretch>
            <a:fillRect/>
          </a:stretch>
        </p:blipFill>
        <p:spPr bwMode="auto">
          <a:xfrm>
            <a:off x="162046" y="609600"/>
            <a:ext cx="3724154" cy="3429000"/>
          </a:xfrm>
          <a:prstGeom prst="rect">
            <a:avLst/>
          </a:prstGeom>
          <a:noFill/>
          <a:ln w="9525">
            <a:noFill/>
            <a:miter lim="800000"/>
            <a:headEnd/>
            <a:tailEnd/>
          </a:ln>
        </p:spPr>
      </p:pic>
      <p:sp>
        <p:nvSpPr>
          <p:cNvPr id="3" name="TextBox 2"/>
          <p:cNvSpPr txBox="1"/>
          <p:nvPr/>
        </p:nvSpPr>
        <p:spPr>
          <a:xfrm>
            <a:off x="3227228" y="-76200"/>
            <a:ext cx="2563972" cy="707886"/>
          </a:xfrm>
          <a:prstGeom prst="rect">
            <a:avLst/>
          </a:prstGeom>
          <a:noFill/>
        </p:spPr>
        <p:txBody>
          <a:bodyPr wrap="none" rtlCol="0">
            <a:spAutoFit/>
          </a:bodyPr>
          <a:lstStyle/>
          <a:p>
            <a:r>
              <a:rPr lang="en-US" sz="4000" dirty="0" smtClean="0">
                <a:solidFill>
                  <a:schemeClr val="bg1"/>
                </a:solidFill>
              </a:rPr>
              <a:t>Gamma-Jet</a:t>
            </a:r>
            <a:endParaRPr lang="en-US" sz="4000" dirty="0">
              <a:solidFill>
                <a:schemeClr val="bg1"/>
              </a:solidFill>
            </a:endParaRPr>
          </a:p>
        </p:txBody>
      </p:sp>
      <p:sp>
        <p:nvSpPr>
          <p:cNvPr id="7" name="TextBox 6"/>
          <p:cNvSpPr txBox="1"/>
          <p:nvPr/>
        </p:nvSpPr>
        <p:spPr>
          <a:xfrm>
            <a:off x="1524000" y="6564868"/>
            <a:ext cx="445956" cy="369332"/>
          </a:xfrm>
          <a:prstGeom prst="rect">
            <a:avLst/>
          </a:prstGeom>
          <a:noFill/>
        </p:spPr>
        <p:txBody>
          <a:bodyPr wrap="none" rtlCol="0">
            <a:spAutoFit/>
          </a:bodyPr>
          <a:lstStyle/>
          <a:p>
            <a:r>
              <a:rPr lang="en-US" dirty="0" err="1" smtClean="0">
                <a:latin typeface="Symbol" pitchFamily="18" charset="2"/>
              </a:rPr>
              <a:t>Df</a:t>
            </a:r>
            <a:endParaRPr lang="en-US" dirty="0">
              <a:latin typeface="Symbol" pitchFamily="18" charset="2"/>
            </a:endParaRPr>
          </a:p>
        </p:txBody>
      </p:sp>
      <p:sp>
        <p:nvSpPr>
          <p:cNvPr id="8" name="TextBox 7"/>
          <p:cNvSpPr txBox="1"/>
          <p:nvPr/>
        </p:nvSpPr>
        <p:spPr>
          <a:xfrm>
            <a:off x="3810000" y="6553200"/>
            <a:ext cx="445956" cy="369332"/>
          </a:xfrm>
          <a:prstGeom prst="rect">
            <a:avLst/>
          </a:prstGeom>
          <a:noFill/>
        </p:spPr>
        <p:txBody>
          <a:bodyPr wrap="none" rtlCol="0">
            <a:spAutoFit/>
          </a:bodyPr>
          <a:lstStyle/>
          <a:p>
            <a:r>
              <a:rPr lang="en-US" dirty="0" err="1" smtClean="0">
                <a:latin typeface="Symbol" pitchFamily="18" charset="2"/>
              </a:rPr>
              <a:t>Df</a:t>
            </a:r>
            <a:endParaRPr lang="en-US" dirty="0">
              <a:latin typeface="Symbol" pitchFamily="18" charset="2"/>
            </a:endParaRPr>
          </a:p>
        </p:txBody>
      </p:sp>
      <p:sp>
        <p:nvSpPr>
          <p:cNvPr id="9" name="TextBox 8"/>
          <p:cNvSpPr txBox="1"/>
          <p:nvPr/>
        </p:nvSpPr>
        <p:spPr>
          <a:xfrm>
            <a:off x="6107244" y="6553200"/>
            <a:ext cx="445956" cy="369332"/>
          </a:xfrm>
          <a:prstGeom prst="rect">
            <a:avLst/>
          </a:prstGeom>
          <a:noFill/>
        </p:spPr>
        <p:txBody>
          <a:bodyPr wrap="none" rtlCol="0">
            <a:spAutoFit/>
          </a:bodyPr>
          <a:lstStyle/>
          <a:p>
            <a:r>
              <a:rPr lang="en-US" dirty="0" err="1" smtClean="0">
                <a:latin typeface="Symbol" pitchFamily="18" charset="2"/>
              </a:rPr>
              <a:t>Df</a:t>
            </a:r>
            <a:endParaRPr lang="en-US" dirty="0">
              <a:latin typeface="Symbol" pitchFamily="18" charset="2"/>
            </a:endParaRPr>
          </a:p>
        </p:txBody>
      </p:sp>
      <p:sp>
        <p:nvSpPr>
          <p:cNvPr id="10" name="TextBox 9"/>
          <p:cNvSpPr txBox="1"/>
          <p:nvPr/>
        </p:nvSpPr>
        <p:spPr>
          <a:xfrm>
            <a:off x="8469444" y="6553200"/>
            <a:ext cx="445956" cy="369332"/>
          </a:xfrm>
          <a:prstGeom prst="rect">
            <a:avLst/>
          </a:prstGeom>
          <a:noFill/>
        </p:spPr>
        <p:txBody>
          <a:bodyPr wrap="none" rtlCol="0">
            <a:spAutoFit/>
          </a:bodyPr>
          <a:lstStyle/>
          <a:p>
            <a:r>
              <a:rPr lang="en-US" dirty="0" err="1" smtClean="0">
                <a:latin typeface="Symbol" pitchFamily="18" charset="2"/>
              </a:rPr>
              <a:t>Df</a:t>
            </a:r>
            <a:endParaRPr lang="en-US" dirty="0">
              <a:latin typeface="Symbol" pitchFamily="18" charset="2"/>
            </a:endParaRPr>
          </a:p>
        </p:txBody>
      </p:sp>
      <p:sp>
        <p:nvSpPr>
          <p:cNvPr id="12" name="TextBox 11"/>
          <p:cNvSpPr txBox="1"/>
          <p:nvPr/>
        </p:nvSpPr>
        <p:spPr>
          <a:xfrm>
            <a:off x="1808841" y="4114800"/>
            <a:ext cx="5142305" cy="830997"/>
          </a:xfrm>
          <a:prstGeom prst="rect">
            <a:avLst/>
          </a:prstGeom>
          <a:noFill/>
        </p:spPr>
        <p:txBody>
          <a:bodyPr wrap="none" rtlCol="0">
            <a:spAutoFit/>
          </a:bodyPr>
          <a:lstStyle/>
          <a:p>
            <a:pPr algn="ctr">
              <a:buFont typeface="Symbol"/>
              <a:buChar char="g"/>
            </a:pPr>
            <a:r>
              <a:rPr lang="en-US" sz="2400" dirty="0" smtClean="0"/>
              <a:t>– </a:t>
            </a:r>
            <a:r>
              <a:rPr lang="en-US" sz="2400" dirty="0" err="1" smtClean="0"/>
              <a:t>hadron</a:t>
            </a:r>
            <a:r>
              <a:rPr lang="en-US" sz="2400" dirty="0" smtClean="0"/>
              <a:t> correlations</a:t>
            </a:r>
          </a:p>
          <a:p>
            <a:pPr algn="ctr"/>
            <a:r>
              <a:rPr lang="en-US" sz="2400" dirty="0" smtClean="0"/>
              <a:t>Track with VTX where the energy goes!</a:t>
            </a:r>
            <a:endParaRPr lang="en-US" sz="2400" dirty="0"/>
          </a:p>
        </p:txBody>
      </p:sp>
      <p:sp>
        <p:nvSpPr>
          <p:cNvPr id="15" name="TextBox 14"/>
          <p:cNvSpPr txBox="1"/>
          <p:nvPr/>
        </p:nvSpPr>
        <p:spPr>
          <a:xfrm>
            <a:off x="457200" y="4876800"/>
            <a:ext cx="1284326" cy="369332"/>
          </a:xfrm>
          <a:prstGeom prst="rect">
            <a:avLst/>
          </a:prstGeom>
          <a:noFill/>
        </p:spPr>
        <p:txBody>
          <a:bodyPr wrap="none" rtlCol="0">
            <a:spAutoFit/>
          </a:bodyPr>
          <a:lstStyle/>
          <a:p>
            <a:r>
              <a:rPr lang="en-US" dirty="0" smtClean="0"/>
              <a:t>h 0.5-1 </a:t>
            </a:r>
            <a:r>
              <a:rPr lang="en-US" dirty="0" err="1" smtClean="0"/>
              <a:t>GeV</a:t>
            </a:r>
            <a:endParaRPr lang="en-US" dirty="0"/>
          </a:p>
        </p:txBody>
      </p:sp>
      <p:sp>
        <p:nvSpPr>
          <p:cNvPr id="16" name="TextBox 15"/>
          <p:cNvSpPr txBox="1"/>
          <p:nvPr/>
        </p:nvSpPr>
        <p:spPr>
          <a:xfrm>
            <a:off x="2819400" y="4876800"/>
            <a:ext cx="1109599" cy="369332"/>
          </a:xfrm>
          <a:prstGeom prst="rect">
            <a:avLst/>
          </a:prstGeom>
          <a:noFill/>
        </p:spPr>
        <p:txBody>
          <a:bodyPr wrap="none" rtlCol="0">
            <a:spAutoFit/>
          </a:bodyPr>
          <a:lstStyle/>
          <a:p>
            <a:r>
              <a:rPr lang="en-US" dirty="0" smtClean="0"/>
              <a:t>h 1-2 </a:t>
            </a:r>
            <a:r>
              <a:rPr lang="en-US" dirty="0" err="1" smtClean="0"/>
              <a:t>GeV</a:t>
            </a:r>
            <a:endParaRPr lang="en-US" dirty="0"/>
          </a:p>
        </p:txBody>
      </p:sp>
      <p:sp>
        <p:nvSpPr>
          <p:cNvPr id="17" name="TextBox 16"/>
          <p:cNvSpPr txBox="1"/>
          <p:nvPr/>
        </p:nvSpPr>
        <p:spPr>
          <a:xfrm>
            <a:off x="5181600" y="4876800"/>
            <a:ext cx="1109599" cy="369332"/>
          </a:xfrm>
          <a:prstGeom prst="rect">
            <a:avLst/>
          </a:prstGeom>
          <a:noFill/>
        </p:spPr>
        <p:txBody>
          <a:bodyPr wrap="none" rtlCol="0">
            <a:spAutoFit/>
          </a:bodyPr>
          <a:lstStyle/>
          <a:p>
            <a:r>
              <a:rPr lang="en-US" dirty="0" smtClean="0"/>
              <a:t>h 2-3 </a:t>
            </a:r>
            <a:r>
              <a:rPr lang="en-US" dirty="0" err="1" smtClean="0"/>
              <a:t>GeV</a:t>
            </a:r>
            <a:endParaRPr lang="en-US" dirty="0"/>
          </a:p>
        </p:txBody>
      </p:sp>
      <p:sp>
        <p:nvSpPr>
          <p:cNvPr id="18" name="TextBox 17"/>
          <p:cNvSpPr txBox="1"/>
          <p:nvPr/>
        </p:nvSpPr>
        <p:spPr>
          <a:xfrm>
            <a:off x="7424801" y="4876800"/>
            <a:ext cx="1109599" cy="369332"/>
          </a:xfrm>
          <a:prstGeom prst="rect">
            <a:avLst/>
          </a:prstGeom>
          <a:noFill/>
        </p:spPr>
        <p:txBody>
          <a:bodyPr wrap="none" rtlCol="0">
            <a:spAutoFit/>
          </a:bodyPr>
          <a:lstStyle/>
          <a:p>
            <a:r>
              <a:rPr lang="en-US" dirty="0" smtClean="0"/>
              <a:t>h 3-4 </a:t>
            </a:r>
            <a:r>
              <a:rPr lang="en-US" dirty="0" err="1" smtClean="0"/>
              <a:t>GeV</a:t>
            </a:r>
            <a:endParaRPr lang="en-US" dirty="0"/>
          </a:p>
        </p:txBody>
      </p:sp>
      <p:sp>
        <p:nvSpPr>
          <p:cNvPr id="19" name="TextBox 18"/>
          <p:cNvSpPr txBox="1"/>
          <p:nvPr/>
        </p:nvSpPr>
        <p:spPr>
          <a:xfrm>
            <a:off x="4267200" y="609600"/>
            <a:ext cx="4648200" cy="954107"/>
          </a:xfrm>
          <a:prstGeom prst="rect">
            <a:avLst/>
          </a:prstGeom>
          <a:noFill/>
        </p:spPr>
        <p:txBody>
          <a:bodyPr wrap="square" rtlCol="0">
            <a:spAutoFit/>
          </a:bodyPr>
          <a:lstStyle/>
          <a:p>
            <a:pPr algn="ctr"/>
            <a:r>
              <a:rPr lang="en-US" sz="2800" dirty="0" smtClean="0">
                <a:solidFill>
                  <a:schemeClr val="bg1"/>
                </a:solidFill>
              </a:rPr>
              <a:t>For </a:t>
            </a:r>
            <a:r>
              <a:rPr lang="en-US" sz="2800" dirty="0" err="1" smtClean="0">
                <a:solidFill>
                  <a:schemeClr val="bg1"/>
                </a:solidFill>
              </a:rPr>
              <a:t>p</a:t>
            </a:r>
            <a:r>
              <a:rPr lang="en-US" sz="2800" baseline="-25000" dirty="0" err="1" smtClean="0">
                <a:solidFill>
                  <a:schemeClr val="bg1"/>
                </a:solidFill>
              </a:rPr>
              <a:t>T</a:t>
            </a:r>
            <a:r>
              <a:rPr lang="en-US" sz="2800" dirty="0" smtClean="0">
                <a:solidFill>
                  <a:schemeClr val="bg1"/>
                </a:solidFill>
              </a:rPr>
              <a:t> &gt; 15 </a:t>
            </a:r>
            <a:r>
              <a:rPr lang="en-US" sz="2800" dirty="0" err="1" smtClean="0">
                <a:solidFill>
                  <a:schemeClr val="bg1"/>
                </a:solidFill>
              </a:rPr>
              <a:t>GeV</a:t>
            </a:r>
            <a:r>
              <a:rPr lang="en-US" sz="2800" dirty="0" smtClean="0">
                <a:solidFill>
                  <a:schemeClr val="bg1"/>
                </a:solidFill>
              </a:rPr>
              <a:t>, direct photons dominate at RHIC</a:t>
            </a:r>
            <a:endParaRPr lang="en-US" sz="2800" dirty="0">
              <a:solidFill>
                <a:schemeClr val="bg1"/>
              </a:solidFill>
            </a:endParaRPr>
          </a:p>
        </p:txBody>
      </p:sp>
      <p:sp>
        <p:nvSpPr>
          <p:cNvPr id="20" name="TextBox 19"/>
          <p:cNvSpPr txBox="1"/>
          <p:nvPr/>
        </p:nvSpPr>
        <p:spPr>
          <a:xfrm>
            <a:off x="4267200" y="1636693"/>
            <a:ext cx="4648200" cy="1815882"/>
          </a:xfrm>
          <a:prstGeom prst="rect">
            <a:avLst/>
          </a:prstGeom>
          <a:noFill/>
        </p:spPr>
        <p:txBody>
          <a:bodyPr wrap="square" rtlCol="0">
            <a:spAutoFit/>
          </a:bodyPr>
          <a:lstStyle/>
          <a:p>
            <a:pPr algn="ctr"/>
            <a:r>
              <a:rPr lang="en-US" sz="2800" dirty="0" smtClean="0">
                <a:solidFill>
                  <a:schemeClr val="bg1"/>
                </a:solidFill>
              </a:rPr>
              <a:t>Direct </a:t>
            </a:r>
            <a:r>
              <a:rPr lang="en-US" sz="2800" dirty="0" smtClean="0">
                <a:solidFill>
                  <a:schemeClr val="bg1"/>
                </a:solidFill>
                <a:latin typeface="Symbol" pitchFamily="18" charset="2"/>
              </a:rPr>
              <a:t>g</a:t>
            </a:r>
            <a:r>
              <a:rPr lang="en-US" sz="2800" dirty="0" smtClean="0">
                <a:solidFill>
                  <a:schemeClr val="bg1"/>
                </a:solidFill>
              </a:rPr>
              <a:t> – jet correlations</a:t>
            </a:r>
          </a:p>
          <a:p>
            <a:pPr algn="ctr"/>
            <a:endParaRPr lang="en-US" sz="2400" dirty="0" smtClean="0">
              <a:solidFill>
                <a:schemeClr val="bg1"/>
              </a:solidFill>
            </a:endParaRPr>
          </a:p>
          <a:p>
            <a:pPr algn="ctr">
              <a:buFont typeface="Arial" pitchFamily="34" charset="0"/>
              <a:buChar char="•"/>
            </a:pPr>
            <a:r>
              <a:rPr lang="en-US" sz="2800" b="1" dirty="0" smtClean="0">
                <a:solidFill>
                  <a:srgbClr val="FF0000"/>
                </a:solidFill>
              </a:rPr>
              <a:t> PYTHIA (vacuum)</a:t>
            </a:r>
          </a:p>
          <a:p>
            <a:pPr algn="ctr">
              <a:buFont typeface="Arial" pitchFamily="34" charset="0"/>
              <a:buChar char="•"/>
            </a:pPr>
            <a:r>
              <a:rPr lang="en-US" sz="2800" b="1" dirty="0" smtClean="0">
                <a:solidFill>
                  <a:schemeClr val="tx2"/>
                </a:solidFill>
              </a:rPr>
              <a:t> PYQUEN (quenching)</a:t>
            </a:r>
            <a:endParaRPr lang="en-US" sz="2800" b="1" dirty="0">
              <a:solidFill>
                <a:schemeClr val="tx2"/>
              </a:solidFill>
            </a:endParaRPr>
          </a:p>
        </p:txBody>
      </p:sp>
      <p:sp>
        <p:nvSpPr>
          <p:cNvPr id="25" name="Up Arrow 24"/>
          <p:cNvSpPr/>
          <p:nvPr/>
        </p:nvSpPr>
        <p:spPr>
          <a:xfrm>
            <a:off x="1981200" y="4953000"/>
            <a:ext cx="228600" cy="381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8839200" y="4953000"/>
            <a:ext cx="228600" cy="381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3" name="Picture 1"/>
          <p:cNvPicPr>
            <a:picLocks noChangeAspect="1" noChangeArrowheads="1"/>
          </p:cNvPicPr>
          <p:nvPr/>
        </p:nvPicPr>
        <p:blipFill>
          <a:blip r:embed="rId4" cstate="print"/>
          <a:srcRect/>
          <a:stretch>
            <a:fillRect/>
          </a:stretch>
        </p:blipFill>
        <p:spPr bwMode="auto">
          <a:xfrm>
            <a:off x="228600" y="609600"/>
            <a:ext cx="38862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7" grpId="0"/>
      <p:bldP spid="8" grpId="0"/>
      <p:bldP spid="9" grpId="0"/>
      <p:bldP spid="10" grpId="0"/>
      <p:bldP spid="12" grpId="0"/>
      <p:bldP spid="15" grpId="0"/>
      <p:bldP spid="16" grpId="0"/>
      <p:bldP spid="17" grpId="0"/>
      <p:bldP spid="18" grpId="0"/>
      <p:bldP spid="20" grpId="0"/>
      <p:bldP spid="25"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611386"/>
            <a:ext cx="9081492" cy="5027414"/>
          </a:xfrm>
          <a:prstGeom prst="rect">
            <a:avLst/>
          </a:prstGeom>
          <a:ln/>
        </p:spPr>
        <p:txBody>
          <a:bodyPr vert="horz" lIns="91440" tIns="45720" rIns="91440" bIns="45720" rtlCol="0">
            <a:noAutofit/>
          </a:bodyPr>
          <a:lstStyle/>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i="1" dirty="0" smtClean="0">
                <a:solidFill>
                  <a:schemeClr val="tx2">
                    <a:lumMod val="20000"/>
                    <a:lumOff val="80000"/>
                  </a:schemeClr>
                </a:solidFill>
              </a:rPr>
              <a:t>All </a:t>
            </a:r>
            <a:r>
              <a:rPr lang="en-US" sz="2800" i="1" dirty="0" smtClean="0">
                <a:solidFill>
                  <a:schemeClr val="tx2">
                    <a:lumMod val="20000"/>
                    <a:lumOff val="80000"/>
                  </a:schemeClr>
                </a:solidFill>
              </a:rPr>
              <a:t> jet and </a:t>
            </a:r>
            <a:r>
              <a:rPr lang="en-US" sz="2800" i="1" dirty="0" smtClean="0">
                <a:solidFill>
                  <a:schemeClr val="tx2">
                    <a:lumMod val="20000"/>
                    <a:lumOff val="80000"/>
                  </a:schemeClr>
                </a:solidFill>
                <a:latin typeface="Symbol" pitchFamily="18" charset="2"/>
              </a:rPr>
              <a:t>g</a:t>
            </a:r>
            <a:r>
              <a:rPr lang="en-US" sz="2800" i="1" dirty="0" smtClean="0">
                <a:solidFill>
                  <a:schemeClr val="tx2">
                    <a:lumMod val="20000"/>
                    <a:lumOff val="80000"/>
                  </a:schemeClr>
                </a:solidFill>
              </a:rPr>
              <a:t>-jet physics </a:t>
            </a:r>
            <a:r>
              <a:rPr lang="en-US" sz="2800" i="1" dirty="0" smtClean="0">
                <a:solidFill>
                  <a:schemeClr val="tx2">
                    <a:lumMod val="20000"/>
                    <a:lumOff val="80000"/>
                  </a:schemeClr>
                </a:solidFill>
              </a:rPr>
              <a:t>results in this talk can be measured with this first stage MIE …</a:t>
            </a: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050" i="1" dirty="0" smtClean="0">
                <a:solidFill>
                  <a:schemeClr val="tx2">
                    <a:lumMod val="20000"/>
                    <a:lumOff val="80000"/>
                  </a:schemeClr>
                </a:solidFill>
              </a:rPr>
              <a:t> </a:t>
            </a:r>
            <a:endParaRPr lang="en-US" sz="1000" i="1" dirty="0" smtClean="0">
              <a:solidFill>
                <a:schemeClr val="tx2">
                  <a:lumMod val="20000"/>
                  <a:lumOff val="80000"/>
                </a:schemeClr>
              </a:solidFill>
            </a:endParaRP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1" u="none" strike="noStrike" kern="1200" cap="none" spc="0" normalizeH="0" baseline="0" noProof="0" dirty="0" smtClean="0">
                <a:ln>
                  <a:noFill/>
                </a:ln>
                <a:solidFill>
                  <a:srgbClr val="FFFF00"/>
                </a:solidFill>
                <a:effectLst/>
                <a:uLnTx/>
                <a:uFillTx/>
                <a:latin typeface="+mn-lt"/>
                <a:ea typeface="+mn-ea"/>
                <a:cs typeface="+mn-cs"/>
              </a:rPr>
              <a:t>Evolution with </a:t>
            </a:r>
            <a:r>
              <a:rPr kumimoji="0" lang="en-US" sz="2800" b="1" i="1" u="sng" strike="noStrike" kern="1200" cap="none" spc="0" normalizeH="0" baseline="0" noProof="0" dirty="0" smtClean="0">
                <a:ln>
                  <a:noFill/>
                </a:ln>
                <a:solidFill>
                  <a:srgbClr val="FFFF00"/>
                </a:solidFill>
                <a:effectLst/>
                <a:uLnTx/>
                <a:uFillTx/>
                <a:latin typeface="+mn-lt"/>
                <a:ea typeface="+mn-ea"/>
                <a:cs typeface="+mn-cs"/>
              </a:rPr>
              <a:t>additional tracking layers </a:t>
            </a:r>
            <a:r>
              <a:rPr kumimoji="0" lang="en-US" sz="2800" b="0" i="1" u="none" strike="noStrike" kern="1200" cap="none" spc="0" normalizeH="0" baseline="0" noProof="0" dirty="0" smtClean="0">
                <a:ln>
                  <a:noFill/>
                </a:ln>
                <a:solidFill>
                  <a:srgbClr val="FFFF00"/>
                </a:solidFill>
                <a:effectLst/>
                <a:uLnTx/>
                <a:uFillTx/>
                <a:latin typeface="+mn-lt"/>
                <a:ea typeface="+mn-ea"/>
                <a:cs typeface="+mn-cs"/>
              </a:rPr>
              <a:t>(RIKEN funded) adds capability for high-z</a:t>
            </a:r>
            <a:r>
              <a:rPr kumimoji="0" lang="en-US" sz="2800" b="0" i="1" u="none" strike="noStrike" kern="1200" cap="none" spc="0" normalizeH="0" noProof="0" dirty="0" smtClean="0">
                <a:ln>
                  <a:noFill/>
                </a:ln>
                <a:solidFill>
                  <a:srgbClr val="FFFF00"/>
                </a:solidFill>
                <a:effectLst/>
                <a:uLnTx/>
                <a:uFillTx/>
                <a:latin typeface="+mn-lt"/>
                <a:ea typeface="+mn-ea"/>
                <a:cs typeface="+mn-cs"/>
              </a:rPr>
              <a:t> fragmentation functions</a:t>
            </a: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b="0" i="1" u="none" strike="noStrike" kern="1200" cap="none" spc="0" normalizeH="0" noProof="0" dirty="0" smtClean="0">
              <a:ln>
                <a:noFill/>
              </a:ln>
              <a:solidFill>
                <a:srgbClr val="FFFF00"/>
              </a:solidFill>
              <a:effectLst/>
              <a:uLnTx/>
              <a:uFillTx/>
              <a:latin typeface="+mn-lt"/>
              <a:ea typeface="+mn-ea"/>
              <a:cs typeface="+mn-cs"/>
            </a:endParaRP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i="1" baseline="0" dirty="0" smtClean="0">
                <a:solidFill>
                  <a:srgbClr val="FFFF00"/>
                </a:solidFill>
              </a:rPr>
              <a:t>Evolution</a:t>
            </a:r>
            <a:r>
              <a:rPr lang="en-US" sz="2800" i="1" dirty="0" smtClean="0">
                <a:solidFill>
                  <a:srgbClr val="FFFF00"/>
                </a:solidFill>
              </a:rPr>
              <a:t> with </a:t>
            </a:r>
            <a:r>
              <a:rPr lang="en-US" sz="2800" b="1" i="1" u="sng" dirty="0" smtClean="0">
                <a:solidFill>
                  <a:srgbClr val="FFFF00"/>
                </a:solidFill>
              </a:rPr>
              <a:t>additional pre-shower</a:t>
            </a:r>
            <a:r>
              <a:rPr lang="en-US" sz="2800" i="1" dirty="0" smtClean="0">
                <a:solidFill>
                  <a:srgbClr val="FFFF00"/>
                </a:solidFill>
              </a:rPr>
              <a:t> on </a:t>
            </a:r>
            <a:r>
              <a:rPr lang="en-US" sz="2800" i="1" dirty="0" err="1" smtClean="0">
                <a:solidFill>
                  <a:srgbClr val="FFFF00"/>
                </a:solidFill>
              </a:rPr>
              <a:t>EMCal</a:t>
            </a:r>
            <a:r>
              <a:rPr lang="en-US" sz="2800" i="1" dirty="0" smtClean="0">
                <a:solidFill>
                  <a:srgbClr val="FFFF00"/>
                </a:solidFill>
              </a:rPr>
              <a:t> allows for </a:t>
            </a:r>
            <a:r>
              <a:rPr lang="en-US" sz="2800" i="1" dirty="0" smtClean="0">
                <a:solidFill>
                  <a:srgbClr val="FFFF00"/>
                </a:solidFill>
                <a:latin typeface="Symbol" pitchFamily="18" charset="2"/>
              </a:rPr>
              <a:t>p</a:t>
            </a:r>
            <a:r>
              <a:rPr lang="en-US" sz="2800" i="1" baseline="30000" dirty="0" smtClean="0">
                <a:solidFill>
                  <a:srgbClr val="FFFF00"/>
                </a:solidFill>
              </a:rPr>
              <a:t>0</a:t>
            </a:r>
            <a:r>
              <a:rPr lang="en-US" sz="2800" i="1" dirty="0" smtClean="0">
                <a:solidFill>
                  <a:srgbClr val="FFFF00"/>
                </a:solidFill>
              </a:rPr>
              <a:t> R</a:t>
            </a:r>
            <a:r>
              <a:rPr lang="en-US" sz="2800" i="1" baseline="-25000" dirty="0" smtClean="0">
                <a:solidFill>
                  <a:srgbClr val="FFFF00"/>
                </a:solidFill>
              </a:rPr>
              <a:t>AA</a:t>
            </a:r>
            <a:r>
              <a:rPr lang="en-US" sz="2800" i="1" dirty="0" smtClean="0">
                <a:solidFill>
                  <a:srgbClr val="FFFF00"/>
                </a:solidFill>
              </a:rPr>
              <a:t> measurement up to </a:t>
            </a:r>
            <a:r>
              <a:rPr lang="en-US" sz="2800" i="1" dirty="0" err="1" smtClean="0">
                <a:solidFill>
                  <a:srgbClr val="FFFF00"/>
                </a:solidFill>
              </a:rPr>
              <a:t>p</a:t>
            </a:r>
            <a:r>
              <a:rPr lang="en-US" sz="2800" i="1" baseline="-25000" dirty="0" err="1" smtClean="0">
                <a:solidFill>
                  <a:srgbClr val="FFFF00"/>
                </a:solidFill>
              </a:rPr>
              <a:t>T</a:t>
            </a:r>
            <a:r>
              <a:rPr lang="en-US" sz="2800" i="1" dirty="0" smtClean="0">
                <a:solidFill>
                  <a:srgbClr val="FFFF00"/>
                </a:solidFill>
              </a:rPr>
              <a:t> = 40 </a:t>
            </a:r>
            <a:r>
              <a:rPr lang="en-US" sz="2800" i="1" dirty="0" err="1" smtClean="0">
                <a:solidFill>
                  <a:srgbClr val="FFFF00"/>
                </a:solidFill>
              </a:rPr>
              <a:t>GeV</a:t>
            </a:r>
            <a:r>
              <a:rPr lang="en-US" sz="2800" i="1" dirty="0" smtClean="0">
                <a:solidFill>
                  <a:srgbClr val="FFFF00"/>
                </a:solidFill>
              </a:rPr>
              <a:t>/c and electron-ID for Upsilon measurements (with resolution to separate 3 states) and tagging of charm/beauty jets</a:t>
            </a: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900" i="1" dirty="0" smtClean="0">
              <a:solidFill>
                <a:srgbClr val="FFFF00"/>
              </a:solidFill>
            </a:endParaRP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1" u="none" strike="noStrike" kern="1200" cap="none" spc="0" normalizeH="0" baseline="0" noProof="0" dirty="0" smtClean="0">
                <a:ln>
                  <a:noFill/>
                </a:ln>
                <a:solidFill>
                  <a:srgbClr val="FFFF00"/>
                </a:solidFill>
                <a:effectLst/>
                <a:uLnTx/>
                <a:uFillTx/>
                <a:latin typeface="+mn-lt"/>
                <a:ea typeface="+mn-ea"/>
                <a:cs typeface="+mn-cs"/>
              </a:rPr>
              <a:t>Evolution</a:t>
            </a:r>
            <a:r>
              <a:rPr kumimoji="0" lang="en-US" sz="2800" b="0" i="1" u="none" strike="noStrike" kern="1200" cap="none" spc="0" normalizeH="0" noProof="0" dirty="0" smtClean="0">
                <a:ln>
                  <a:noFill/>
                </a:ln>
                <a:solidFill>
                  <a:srgbClr val="FFFF00"/>
                </a:solidFill>
                <a:effectLst/>
                <a:uLnTx/>
                <a:uFillTx/>
                <a:latin typeface="+mn-lt"/>
                <a:ea typeface="+mn-ea"/>
                <a:cs typeface="+mn-cs"/>
              </a:rPr>
              <a:t> with forward detector allows for key transverse spin and cold nuclear matter </a:t>
            </a:r>
            <a:r>
              <a:rPr kumimoji="0" lang="en-US" sz="2800" b="0" i="1" u="none" strike="noStrike" kern="1200" cap="none" spc="0" normalizeH="0" noProof="0" dirty="0" err="1" smtClean="0">
                <a:ln>
                  <a:noFill/>
                </a:ln>
                <a:solidFill>
                  <a:srgbClr val="FFFF00"/>
                </a:solidFill>
                <a:effectLst/>
                <a:uLnTx/>
                <a:uFillTx/>
                <a:latin typeface="+mn-lt"/>
                <a:ea typeface="+mn-ea"/>
                <a:cs typeface="+mn-cs"/>
              </a:rPr>
              <a:t>p+A</a:t>
            </a:r>
            <a:r>
              <a:rPr kumimoji="0" lang="en-US" sz="2800" b="0" i="1" u="none" strike="noStrike" kern="1200" cap="none" spc="0" normalizeH="0" noProof="0" dirty="0" smtClean="0">
                <a:ln>
                  <a:noFill/>
                </a:ln>
                <a:solidFill>
                  <a:srgbClr val="FFFF00"/>
                </a:solidFill>
                <a:effectLst/>
                <a:uLnTx/>
                <a:uFillTx/>
                <a:latin typeface="+mn-lt"/>
                <a:ea typeface="+mn-ea"/>
                <a:cs typeface="+mn-cs"/>
              </a:rPr>
              <a:t> measurements</a:t>
            </a: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b="0" i="1" u="none" strike="noStrike" kern="1200" cap="none" spc="0" normalizeH="0" noProof="0" dirty="0" smtClean="0">
              <a:ln>
                <a:noFill/>
              </a:ln>
              <a:solidFill>
                <a:srgbClr val="FFFF00"/>
              </a:solidFill>
              <a:effectLst/>
              <a:uLnTx/>
              <a:uFillTx/>
              <a:latin typeface="+mn-lt"/>
              <a:ea typeface="+mn-ea"/>
              <a:cs typeface="+mn-cs"/>
            </a:endParaRPr>
          </a:p>
          <a:p>
            <a:pPr marL="491115"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i="1" baseline="0" dirty="0" smtClean="0">
                <a:solidFill>
                  <a:srgbClr val="FFFF00"/>
                </a:solidFill>
              </a:rPr>
              <a:t>Evolution</a:t>
            </a:r>
            <a:r>
              <a:rPr lang="en-US" sz="2800" i="1" dirty="0" smtClean="0">
                <a:solidFill>
                  <a:srgbClr val="FFFF00"/>
                </a:solidFill>
              </a:rPr>
              <a:t> into Electron-Ion Collider detector (</a:t>
            </a:r>
            <a:r>
              <a:rPr lang="en-US" sz="2800" i="1" dirty="0" err="1" smtClean="0">
                <a:solidFill>
                  <a:srgbClr val="FFFF00"/>
                </a:solidFill>
              </a:rPr>
              <a:t>ePHENIX</a:t>
            </a:r>
            <a:r>
              <a:rPr lang="en-US" sz="2800" i="1" dirty="0" smtClean="0">
                <a:solidFill>
                  <a:srgbClr val="FFFF00"/>
                </a:solidFill>
              </a:rPr>
              <a:t>) with world class capabilities for electron beam 5-10 </a:t>
            </a:r>
            <a:r>
              <a:rPr lang="en-US" sz="2800" i="1" dirty="0" err="1" smtClean="0">
                <a:solidFill>
                  <a:srgbClr val="FFFF00"/>
                </a:solidFill>
              </a:rPr>
              <a:t>GeV</a:t>
            </a:r>
            <a:endParaRPr kumimoji="0" lang="en-US" sz="2800" b="0" i="1" u="none" strike="noStrike" kern="1200" cap="none" spc="0" normalizeH="0" baseline="0" noProof="0" dirty="0">
              <a:ln>
                <a:noFill/>
              </a:ln>
              <a:solidFill>
                <a:srgbClr val="FFFF00"/>
              </a:solidFill>
              <a:effectLst/>
              <a:uLnTx/>
              <a:uFillTx/>
              <a:latin typeface="+mn-lt"/>
              <a:ea typeface="+mn-ea"/>
              <a:cs typeface="+mn-cs"/>
            </a:endParaRPr>
          </a:p>
        </p:txBody>
      </p:sp>
      <p:sp>
        <p:nvSpPr>
          <p:cNvPr id="3" name="TextBox 2"/>
          <p:cNvSpPr txBox="1"/>
          <p:nvPr/>
        </p:nvSpPr>
        <p:spPr>
          <a:xfrm>
            <a:off x="3426246" y="-22086"/>
            <a:ext cx="2136354" cy="707886"/>
          </a:xfrm>
          <a:prstGeom prst="rect">
            <a:avLst/>
          </a:prstGeom>
          <a:noFill/>
        </p:spPr>
        <p:txBody>
          <a:bodyPr wrap="none" rtlCol="0">
            <a:spAutoFit/>
          </a:bodyPr>
          <a:lstStyle/>
          <a:p>
            <a:r>
              <a:rPr lang="en-US" sz="4000" dirty="0" smtClean="0">
                <a:solidFill>
                  <a:schemeClr val="bg1"/>
                </a:solidFill>
              </a:rPr>
              <a:t>Evolution</a:t>
            </a:r>
            <a:endParaRPr lang="en-US" sz="4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1828800"/>
            <a:ext cx="8686800" cy="312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4800" y="106740"/>
            <a:ext cx="8534400" cy="1569660"/>
          </a:xfrm>
          <a:prstGeom prst="rect">
            <a:avLst/>
          </a:prstGeom>
          <a:noFill/>
        </p:spPr>
        <p:txBody>
          <a:bodyPr wrap="square" rtlCol="0">
            <a:spAutoFit/>
          </a:bodyPr>
          <a:lstStyle/>
          <a:p>
            <a:pPr algn="ctr"/>
            <a:r>
              <a:rPr lang="en-US" sz="2400" dirty="0" smtClean="0">
                <a:solidFill>
                  <a:schemeClr val="bg2"/>
                </a:solidFill>
              </a:rPr>
              <a:t>PHENIX Decadal Plan </a:t>
            </a:r>
          </a:p>
          <a:p>
            <a:pPr algn="ctr"/>
            <a:r>
              <a:rPr lang="en-US" sz="2400" dirty="0" smtClean="0">
                <a:solidFill>
                  <a:schemeClr val="bg2"/>
                </a:solidFill>
              </a:rPr>
              <a:t>(beyond the midterm upgrades, that are now in place)</a:t>
            </a:r>
          </a:p>
          <a:p>
            <a:pPr algn="ctr"/>
            <a:r>
              <a:rPr lang="en-US" sz="2400" dirty="0" smtClean="0">
                <a:solidFill>
                  <a:schemeClr val="bg2"/>
                </a:solidFill>
              </a:rPr>
              <a:t> </a:t>
            </a:r>
            <a:r>
              <a:rPr lang="en-US" sz="2400" dirty="0" smtClean="0">
                <a:solidFill>
                  <a:srgbClr val="FFC000"/>
                </a:solidFill>
              </a:rPr>
              <a:t>entailed an ambitious upgrade to study the </a:t>
            </a:r>
            <a:r>
              <a:rPr lang="en-US" sz="2400" dirty="0" err="1" smtClean="0">
                <a:solidFill>
                  <a:srgbClr val="FFC000"/>
                </a:solidFill>
              </a:rPr>
              <a:t>sQGP</a:t>
            </a:r>
            <a:r>
              <a:rPr lang="en-US" sz="2400" dirty="0" smtClean="0">
                <a:solidFill>
                  <a:srgbClr val="FFC000"/>
                </a:solidFill>
              </a:rPr>
              <a:t> with a</a:t>
            </a:r>
          </a:p>
          <a:p>
            <a:pPr algn="ctr"/>
            <a:r>
              <a:rPr lang="en-US" sz="2400" dirty="0" smtClean="0">
                <a:solidFill>
                  <a:srgbClr val="FFC000"/>
                </a:solidFill>
              </a:rPr>
              <a:t> new compact, large acceptance and high rate detector (</a:t>
            </a:r>
            <a:r>
              <a:rPr lang="en-US" sz="2400" i="1" dirty="0" err="1" smtClean="0">
                <a:solidFill>
                  <a:srgbClr val="FFC000"/>
                </a:solidFill>
              </a:rPr>
              <a:t>sPHENIX</a:t>
            </a:r>
            <a:r>
              <a:rPr lang="en-US" sz="2400" dirty="0" smtClean="0">
                <a:solidFill>
                  <a:srgbClr val="FFC000"/>
                </a:solidFill>
              </a:rPr>
              <a:t>).</a:t>
            </a:r>
            <a:endParaRPr lang="en-US" sz="2400" dirty="0">
              <a:solidFill>
                <a:srgbClr val="FFC000"/>
              </a:solidFill>
            </a:endParaRPr>
          </a:p>
        </p:txBody>
      </p:sp>
      <p:sp>
        <p:nvSpPr>
          <p:cNvPr id="6" name="TextBox 5"/>
          <p:cNvSpPr txBox="1"/>
          <p:nvPr/>
        </p:nvSpPr>
        <p:spPr>
          <a:xfrm>
            <a:off x="76200" y="4953000"/>
            <a:ext cx="8915400" cy="1938992"/>
          </a:xfrm>
          <a:prstGeom prst="rect">
            <a:avLst/>
          </a:prstGeom>
          <a:noFill/>
        </p:spPr>
        <p:txBody>
          <a:bodyPr wrap="square" rtlCol="0">
            <a:spAutoFit/>
          </a:bodyPr>
          <a:lstStyle/>
          <a:p>
            <a:pPr algn="ctr"/>
            <a:r>
              <a:rPr lang="en-US" sz="2400" dirty="0" smtClean="0">
                <a:solidFill>
                  <a:schemeClr val="bg2"/>
                </a:solidFill>
              </a:rPr>
              <a:t>Broad program including high statistics </a:t>
            </a:r>
            <a:r>
              <a:rPr lang="en-US" sz="2400" b="1" dirty="0" smtClean="0">
                <a:solidFill>
                  <a:schemeClr val="bg2"/>
                </a:solidFill>
              </a:rPr>
              <a:t>Upsilons</a:t>
            </a:r>
            <a:r>
              <a:rPr lang="en-US" sz="2400" dirty="0" smtClean="0">
                <a:solidFill>
                  <a:schemeClr val="bg2"/>
                </a:solidFill>
              </a:rPr>
              <a:t> , large </a:t>
            </a:r>
            <a:r>
              <a:rPr lang="en-US" sz="2400" b="1" dirty="0" smtClean="0">
                <a:solidFill>
                  <a:schemeClr val="bg2"/>
                </a:solidFill>
              </a:rPr>
              <a:t>D</a:t>
            </a:r>
            <a:r>
              <a:rPr lang="en-US" sz="2400" b="1" dirty="0" smtClean="0">
                <a:solidFill>
                  <a:schemeClr val="bg2"/>
                </a:solidFill>
              </a:rPr>
              <a:t>ijet</a:t>
            </a:r>
            <a:r>
              <a:rPr lang="en-US" sz="2400" dirty="0" smtClean="0">
                <a:solidFill>
                  <a:schemeClr val="bg2"/>
                </a:solidFill>
              </a:rPr>
              <a:t> and </a:t>
            </a:r>
            <a:r>
              <a:rPr lang="en-US" sz="2400" b="1" dirty="0" smtClean="0">
                <a:solidFill>
                  <a:schemeClr val="bg2"/>
                </a:solidFill>
                <a:latin typeface="Symbol" pitchFamily="18" charset="2"/>
              </a:rPr>
              <a:t>g</a:t>
            </a:r>
            <a:r>
              <a:rPr lang="en-US" sz="2400" b="1" dirty="0" smtClean="0">
                <a:solidFill>
                  <a:schemeClr val="bg2"/>
                </a:solidFill>
              </a:rPr>
              <a:t>-jet</a:t>
            </a:r>
            <a:r>
              <a:rPr lang="en-US" sz="2400" dirty="0" smtClean="0">
                <a:solidFill>
                  <a:schemeClr val="bg2"/>
                </a:solidFill>
              </a:rPr>
              <a:t> rates with full </a:t>
            </a:r>
            <a:r>
              <a:rPr lang="en-US" sz="2400" dirty="0" err="1" smtClean="0">
                <a:solidFill>
                  <a:schemeClr val="bg2"/>
                </a:solidFill>
              </a:rPr>
              <a:t>calorimetry</a:t>
            </a:r>
            <a:r>
              <a:rPr lang="en-US" sz="2400" dirty="0" smtClean="0">
                <a:solidFill>
                  <a:schemeClr val="bg2"/>
                </a:solidFill>
              </a:rPr>
              <a:t>, </a:t>
            </a:r>
            <a:r>
              <a:rPr lang="en-US" sz="2400" b="1" dirty="0" smtClean="0">
                <a:solidFill>
                  <a:schemeClr val="bg2"/>
                </a:solidFill>
              </a:rPr>
              <a:t>charm/beauty</a:t>
            </a:r>
            <a:r>
              <a:rPr lang="en-US" sz="2400" dirty="0" smtClean="0">
                <a:solidFill>
                  <a:schemeClr val="bg2"/>
                </a:solidFill>
              </a:rPr>
              <a:t> tagging of jets, </a:t>
            </a:r>
          </a:p>
          <a:p>
            <a:pPr algn="ctr"/>
            <a:r>
              <a:rPr lang="en-US" sz="2400" dirty="0" smtClean="0">
                <a:solidFill>
                  <a:schemeClr val="bg2"/>
                </a:solidFill>
                <a:latin typeface="Symbol" pitchFamily="18" charset="2"/>
              </a:rPr>
              <a:t>g</a:t>
            </a:r>
            <a:r>
              <a:rPr lang="en-US" sz="2400" dirty="0" smtClean="0">
                <a:solidFill>
                  <a:schemeClr val="bg2"/>
                </a:solidFill>
              </a:rPr>
              <a:t>/</a:t>
            </a:r>
            <a:r>
              <a:rPr lang="en-US" sz="2400" dirty="0" smtClean="0">
                <a:solidFill>
                  <a:schemeClr val="bg2"/>
                </a:solidFill>
                <a:latin typeface="Symbol" pitchFamily="18" charset="2"/>
              </a:rPr>
              <a:t>p</a:t>
            </a:r>
            <a:r>
              <a:rPr lang="en-US" sz="2400" baseline="30000" dirty="0" smtClean="0">
                <a:solidFill>
                  <a:schemeClr val="bg2"/>
                </a:solidFill>
              </a:rPr>
              <a:t>0</a:t>
            </a:r>
            <a:r>
              <a:rPr lang="en-US" sz="2400" dirty="0" smtClean="0">
                <a:solidFill>
                  <a:schemeClr val="bg2"/>
                </a:solidFill>
              </a:rPr>
              <a:t> separation to 40 </a:t>
            </a:r>
            <a:r>
              <a:rPr lang="en-US" sz="2400" dirty="0" err="1" smtClean="0">
                <a:solidFill>
                  <a:schemeClr val="bg2"/>
                </a:solidFill>
              </a:rPr>
              <a:t>GeV</a:t>
            </a:r>
            <a:r>
              <a:rPr lang="en-US" sz="2400" dirty="0" smtClean="0">
                <a:solidFill>
                  <a:schemeClr val="bg2"/>
                </a:solidFill>
              </a:rPr>
              <a:t>/c, fragmentation functions</a:t>
            </a:r>
            <a:r>
              <a:rPr lang="en-US" sz="2400" dirty="0" smtClean="0">
                <a:solidFill>
                  <a:srgbClr val="FFFF00"/>
                </a:solidFill>
              </a:rPr>
              <a:t>, </a:t>
            </a:r>
          </a:p>
          <a:p>
            <a:pPr algn="ctr"/>
            <a:r>
              <a:rPr lang="en-US" sz="2400" dirty="0" smtClean="0">
                <a:solidFill>
                  <a:srgbClr val="FFFF00"/>
                </a:solidFill>
              </a:rPr>
              <a:t>forward </a:t>
            </a:r>
            <a:r>
              <a:rPr lang="en-US" sz="2400" dirty="0" err="1" smtClean="0">
                <a:solidFill>
                  <a:srgbClr val="FFFF00"/>
                </a:solidFill>
              </a:rPr>
              <a:t>p+A</a:t>
            </a:r>
            <a:r>
              <a:rPr lang="en-US" sz="2400" dirty="0" smtClean="0">
                <a:solidFill>
                  <a:srgbClr val="FFFF00"/>
                </a:solidFill>
              </a:rPr>
              <a:t> low-x jet, </a:t>
            </a:r>
            <a:r>
              <a:rPr lang="en-US" sz="2400" dirty="0" smtClean="0">
                <a:solidFill>
                  <a:srgbClr val="FFFF00"/>
                </a:solidFill>
                <a:latin typeface="Symbol" pitchFamily="18" charset="2"/>
              </a:rPr>
              <a:t>g</a:t>
            </a:r>
            <a:r>
              <a:rPr lang="en-US" sz="2400" dirty="0" smtClean="0">
                <a:solidFill>
                  <a:srgbClr val="FFFF00"/>
                </a:solidFill>
              </a:rPr>
              <a:t>, </a:t>
            </a:r>
            <a:r>
              <a:rPr lang="en-US" sz="2400" dirty="0" err="1" smtClean="0">
                <a:solidFill>
                  <a:srgbClr val="FFFF00"/>
                </a:solidFill>
              </a:rPr>
              <a:t>quarkonia</a:t>
            </a:r>
            <a:r>
              <a:rPr lang="en-US" sz="2400" dirty="0" smtClean="0">
                <a:solidFill>
                  <a:srgbClr val="FFFF00"/>
                </a:solidFill>
              </a:rPr>
              <a:t>, forward transverse spin probes, </a:t>
            </a:r>
            <a:r>
              <a:rPr lang="en-US" sz="2400" dirty="0" smtClean="0">
                <a:solidFill>
                  <a:schemeClr val="tx2">
                    <a:lumMod val="40000"/>
                    <a:lumOff val="60000"/>
                  </a:schemeClr>
                </a:solidFill>
              </a:rPr>
              <a:t>staged into </a:t>
            </a:r>
            <a:r>
              <a:rPr lang="en-US" sz="2400" dirty="0" err="1" smtClean="0">
                <a:solidFill>
                  <a:schemeClr val="tx2">
                    <a:lumMod val="40000"/>
                    <a:lumOff val="60000"/>
                  </a:schemeClr>
                </a:solidFill>
              </a:rPr>
              <a:t>ePHENIX</a:t>
            </a:r>
            <a:r>
              <a:rPr lang="en-US" sz="2400" dirty="0" smtClean="0">
                <a:solidFill>
                  <a:schemeClr val="tx2">
                    <a:lumMod val="40000"/>
                    <a:lumOff val="60000"/>
                  </a:schemeClr>
                </a:solidFill>
              </a:rPr>
              <a:t> detector for 5-10 </a:t>
            </a:r>
            <a:r>
              <a:rPr lang="en-US" sz="2400" dirty="0" err="1" smtClean="0">
                <a:solidFill>
                  <a:schemeClr val="tx2">
                    <a:lumMod val="40000"/>
                    <a:lumOff val="60000"/>
                  </a:schemeClr>
                </a:solidFill>
              </a:rPr>
              <a:t>GeV</a:t>
            </a:r>
            <a:r>
              <a:rPr lang="en-US" sz="2400" dirty="0" smtClean="0">
                <a:solidFill>
                  <a:schemeClr val="tx2">
                    <a:lumMod val="40000"/>
                    <a:lumOff val="60000"/>
                  </a:schemeClr>
                </a:solidFill>
              </a:rPr>
              <a:t> electron beam at EIC.</a:t>
            </a:r>
          </a:p>
        </p:txBody>
      </p:sp>
      <p:sp>
        <p:nvSpPr>
          <p:cNvPr id="7" name="TextBox 6"/>
          <p:cNvSpPr txBox="1"/>
          <p:nvPr/>
        </p:nvSpPr>
        <p:spPr>
          <a:xfrm>
            <a:off x="5334000" y="2228433"/>
            <a:ext cx="3657600" cy="1815882"/>
          </a:xfrm>
          <a:prstGeom prst="rect">
            <a:avLst/>
          </a:prstGeom>
          <a:noFill/>
        </p:spPr>
        <p:txBody>
          <a:bodyPr wrap="square" rtlCol="0">
            <a:spAutoFit/>
          </a:bodyPr>
          <a:lstStyle/>
          <a:p>
            <a:pPr algn="ctr"/>
            <a:r>
              <a:rPr lang="en-US" sz="2800" b="1" dirty="0" smtClean="0"/>
              <a:t>As the PAC noted</a:t>
            </a:r>
          </a:p>
          <a:p>
            <a:pPr algn="ctr"/>
            <a:r>
              <a:rPr lang="en-US" sz="2800" b="1" dirty="0" smtClean="0"/>
              <a:t>last year,</a:t>
            </a:r>
          </a:p>
          <a:p>
            <a:pPr algn="ctr"/>
            <a:r>
              <a:rPr lang="en-US" sz="2800" b="1" dirty="0" smtClean="0"/>
              <a:t>the entire upgrade package is expensive.</a:t>
            </a:r>
          </a:p>
        </p:txBody>
      </p:sp>
      <p:pic>
        <p:nvPicPr>
          <p:cNvPr id="50179" name="Picture 3"/>
          <p:cNvPicPr>
            <a:picLocks noChangeAspect="1" noChangeArrowheads="1"/>
          </p:cNvPicPr>
          <p:nvPr/>
        </p:nvPicPr>
        <p:blipFill>
          <a:blip r:embed="rId2" cstate="print"/>
          <a:srcRect/>
          <a:stretch>
            <a:fillRect/>
          </a:stretch>
        </p:blipFill>
        <p:spPr bwMode="auto">
          <a:xfrm>
            <a:off x="381000" y="2133600"/>
            <a:ext cx="4800600" cy="2658794"/>
          </a:xfrm>
          <a:prstGeom prst="rect">
            <a:avLst/>
          </a:prstGeom>
          <a:noFill/>
          <a:ln w="9525">
            <a:noFill/>
            <a:miter lim="800000"/>
            <a:headEnd/>
            <a:tailEnd/>
          </a:ln>
        </p:spPr>
      </p:pic>
      <p:sp>
        <p:nvSpPr>
          <p:cNvPr id="9" name="TextBox 8"/>
          <p:cNvSpPr txBox="1"/>
          <p:nvPr/>
        </p:nvSpPr>
        <p:spPr>
          <a:xfrm>
            <a:off x="964346" y="1824335"/>
            <a:ext cx="3607654" cy="400110"/>
          </a:xfrm>
          <a:prstGeom prst="rect">
            <a:avLst/>
          </a:prstGeom>
          <a:noFill/>
        </p:spPr>
        <p:txBody>
          <a:bodyPr wrap="none" rtlCol="0">
            <a:spAutoFit/>
          </a:bodyPr>
          <a:lstStyle/>
          <a:p>
            <a:r>
              <a:rPr lang="en-US" sz="2000" dirty="0" smtClean="0"/>
              <a:t>As presented in the Decadal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209800" y="2057400"/>
            <a:ext cx="5638800" cy="1143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62400" y="2971800"/>
            <a:ext cx="4800600" cy="5334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6" name="Picture 4"/>
          <p:cNvPicPr>
            <a:picLocks noChangeAspect="1" noChangeArrowheads="1"/>
          </p:cNvPicPr>
          <p:nvPr/>
        </p:nvPicPr>
        <p:blipFill>
          <a:blip r:embed="rId2" cstate="print"/>
          <a:srcRect/>
          <a:stretch>
            <a:fillRect/>
          </a:stretch>
        </p:blipFill>
        <p:spPr bwMode="auto">
          <a:xfrm>
            <a:off x="-1" y="0"/>
            <a:ext cx="3691783" cy="2057400"/>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4114800" y="1"/>
            <a:ext cx="5029200" cy="2096902"/>
          </a:xfrm>
          <a:prstGeom prst="rect">
            <a:avLst/>
          </a:prstGeom>
          <a:noFill/>
          <a:ln w="9525">
            <a:noFill/>
            <a:miter lim="800000"/>
            <a:headEnd/>
            <a:tailEnd/>
          </a:ln>
        </p:spPr>
      </p:pic>
      <p:pic>
        <p:nvPicPr>
          <p:cNvPr id="49160" name="Picture 8"/>
          <p:cNvPicPr>
            <a:picLocks noChangeAspect="1" noChangeArrowheads="1"/>
          </p:cNvPicPr>
          <p:nvPr/>
        </p:nvPicPr>
        <p:blipFill>
          <a:blip r:embed="rId4" cstate="print"/>
          <a:srcRect/>
          <a:stretch>
            <a:fillRect/>
          </a:stretch>
        </p:blipFill>
        <p:spPr bwMode="auto">
          <a:xfrm>
            <a:off x="0" y="2133600"/>
            <a:ext cx="2590800" cy="2517025"/>
          </a:xfrm>
          <a:prstGeom prst="rect">
            <a:avLst/>
          </a:prstGeom>
          <a:noFill/>
          <a:ln w="9525">
            <a:noFill/>
            <a:miter lim="800000"/>
            <a:headEnd/>
            <a:tailEnd/>
          </a:ln>
        </p:spPr>
      </p:pic>
      <p:pic>
        <p:nvPicPr>
          <p:cNvPr id="49161" name="Picture 9"/>
          <p:cNvPicPr>
            <a:picLocks noChangeAspect="1" noChangeArrowheads="1"/>
          </p:cNvPicPr>
          <p:nvPr/>
        </p:nvPicPr>
        <p:blipFill>
          <a:blip r:embed="rId5" cstate="print"/>
          <a:srcRect/>
          <a:stretch>
            <a:fillRect/>
          </a:stretch>
        </p:blipFill>
        <p:spPr bwMode="auto">
          <a:xfrm>
            <a:off x="4644788" y="3581400"/>
            <a:ext cx="4499212" cy="3276600"/>
          </a:xfrm>
          <a:prstGeom prst="rect">
            <a:avLst/>
          </a:prstGeom>
          <a:noFill/>
          <a:ln w="9525">
            <a:noFill/>
            <a:miter lim="800000"/>
            <a:headEnd/>
            <a:tailEnd/>
          </a:ln>
        </p:spPr>
      </p:pic>
      <p:pic>
        <p:nvPicPr>
          <p:cNvPr id="49162" name="Picture 10"/>
          <p:cNvPicPr>
            <a:picLocks noChangeAspect="1" noChangeArrowheads="1"/>
          </p:cNvPicPr>
          <p:nvPr/>
        </p:nvPicPr>
        <p:blipFill>
          <a:blip r:embed="rId6" cstate="print"/>
          <a:srcRect/>
          <a:stretch>
            <a:fillRect/>
          </a:stretch>
        </p:blipFill>
        <p:spPr bwMode="auto">
          <a:xfrm>
            <a:off x="0" y="4724401"/>
            <a:ext cx="4582732" cy="2133600"/>
          </a:xfrm>
          <a:prstGeom prst="rect">
            <a:avLst/>
          </a:prstGeom>
          <a:noFill/>
          <a:ln w="9525">
            <a:noFill/>
            <a:miter lim="800000"/>
            <a:headEnd/>
            <a:tailEnd/>
          </a:ln>
        </p:spPr>
      </p:pic>
      <p:sp>
        <p:nvSpPr>
          <p:cNvPr id="11" name="TextBox 10"/>
          <p:cNvSpPr txBox="1"/>
          <p:nvPr/>
        </p:nvSpPr>
        <p:spPr>
          <a:xfrm>
            <a:off x="1828800" y="2209800"/>
            <a:ext cx="6248400" cy="830997"/>
          </a:xfrm>
          <a:prstGeom prst="rect">
            <a:avLst/>
          </a:prstGeom>
          <a:noFill/>
        </p:spPr>
        <p:txBody>
          <a:bodyPr wrap="square" rtlCol="0">
            <a:spAutoFit/>
          </a:bodyPr>
          <a:lstStyle/>
          <a:p>
            <a:pPr algn="ctr"/>
            <a:r>
              <a:rPr lang="en-US" sz="2400" dirty="0" smtClean="0">
                <a:solidFill>
                  <a:schemeClr val="bg2"/>
                </a:solidFill>
              </a:rPr>
              <a:t>Additional Tracking </a:t>
            </a:r>
          </a:p>
          <a:p>
            <a:pPr algn="ctr"/>
            <a:r>
              <a:rPr lang="en-US" sz="2400" dirty="0" smtClean="0">
                <a:solidFill>
                  <a:schemeClr val="bg2"/>
                </a:solidFill>
              </a:rPr>
              <a:t>(RIKEN funded on same time scale)</a:t>
            </a:r>
          </a:p>
        </p:txBody>
      </p:sp>
      <p:cxnSp>
        <p:nvCxnSpPr>
          <p:cNvPr id="13" name="Straight Arrow Connector 12"/>
          <p:cNvCxnSpPr/>
          <p:nvPr/>
        </p:nvCxnSpPr>
        <p:spPr>
          <a:xfrm rot="10800000">
            <a:off x="1828800" y="1143000"/>
            <a:ext cx="1828800" cy="1219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52800" y="2967335"/>
            <a:ext cx="6248400" cy="461665"/>
          </a:xfrm>
          <a:prstGeom prst="rect">
            <a:avLst/>
          </a:prstGeom>
          <a:noFill/>
        </p:spPr>
        <p:txBody>
          <a:bodyPr wrap="square" rtlCol="0">
            <a:spAutoFit/>
          </a:bodyPr>
          <a:lstStyle/>
          <a:p>
            <a:pPr algn="ctr"/>
            <a:r>
              <a:rPr lang="en-US" sz="2400" dirty="0" err="1" smtClean="0">
                <a:solidFill>
                  <a:schemeClr val="bg2"/>
                </a:solidFill>
              </a:rPr>
              <a:t>Preshower</a:t>
            </a:r>
            <a:r>
              <a:rPr lang="en-US" sz="2400" dirty="0" smtClean="0">
                <a:solidFill>
                  <a:schemeClr val="bg2"/>
                </a:solidFill>
              </a:rPr>
              <a:t> for e-ID and </a:t>
            </a:r>
            <a:r>
              <a:rPr lang="en-US" sz="2400" dirty="0" smtClean="0">
                <a:solidFill>
                  <a:schemeClr val="bg2"/>
                </a:solidFill>
                <a:latin typeface="Symbol" pitchFamily="18" charset="2"/>
              </a:rPr>
              <a:t>g</a:t>
            </a:r>
            <a:r>
              <a:rPr lang="en-US" sz="2400" dirty="0" smtClean="0">
                <a:solidFill>
                  <a:schemeClr val="bg2"/>
                </a:solidFill>
              </a:rPr>
              <a:t>/</a:t>
            </a:r>
            <a:r>
              <a:rPr lang="en-US" sz="2400" dirty="0" smtClean="0">
                <a:solidFill>
                  <a:schemeClr val="bg2"/>
                </a:solidFill>
                <a:latin typeface="Symbol" pitchFamily="18" charset="2"/>
              </a:rPr>
              <a:t>p</a:t>
            </a:r>
            <a:r>
              <a:rPr lang="en-US" sz="2400" baseline="30000" dirty="0" smtClean="0">
                <a:solidFill>
                  <a:schemeClr val="bg2"/>
                </a:solidFill>
              </a:rPr>
              <a:t>0</a:t>
            </a:r>
          </a:p>
        </p:txBody>
      </p:sp>
      <p:cxnSp>
        <p:nvCxnSpPr>
          <p:cNvPr id="19" name="Straight Arrow Connector 18"/>
          <p:cNvCxnSpPr/>
          <p:nvPr/>
        </p:nvCxnSpPr>
        <p:spPr>
          <a:xfrm>
            <a:off x="5181600" y="4114800"/>
            <a:ext cx="14478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362700" y="4152900"/>
            <a:ext cx="533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6705600" y="1905000"/>
            <a:ext cx="1295400" cy="1143000"/>
          </a:xfrm>
          <a:prstGeom prst="straightConnector1">
            <a:avLst/>
          </a:prstGeom>
          <a:ln w="5715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1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1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1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914400" y="3581402"/>
            <a:ext cx="3229876" cy="2971798"/>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4721108" y="3581400"/>
            <a:ext cx="3279892" cy="2971800"/>
          </a:xfrm>
          <a:prstGeom prst="rect">
            <a:avLst/>
          </a:prstGeom>
          <a:noFill/>
          <a:ln w="9525">
            <a:noFill/>
            <a:miter lim="800000"/>
            <a:headEnd/>
            <a:tailEnd/>
          </a:ln>
        </p:spPr>
      </p:pic>
      <p:pic>
        <p:nvPicPr>
          <p:cNvPr id="51202" name="Picture 2"/>
          <p:cNvPicPr>
            <a:picLocks noChangeAspect="1" noChangeArrowheads="1"/>
          </p:cNvPicPr>
          <p:nvPr/>
        </p:nvPicPr>
        <p:blipFill>
          <a:blip r:embed="rId4" cstate="print"/>
          <a:srcRect/>
          <a:stretch>
            <a:fillRect/>
          </a:stretch>
        </p:blipFill>
        <p:spPr bwMode="auto">
          <a:xfrm>
            <a:off x="5486400" y="304800"/>
            <a:ext cx="3276600" cy="2971800"/>
          </a:xfrm>
          <a:prstGeom prst="rect">
            <a:avLst/>
          </a:prstGeom>
          <a:noFill/>
          <a:ln w="9525">
            <a:noFill/>
            <a:miter lim="800000"/>
            <a:headEnd/>
            <a:tailEnd/>
          </a:ln>
        </p:spPr>
      </p:pic>
      <p:sp>
        <p:nvSpPr>
          <p:cNvPr id="7" name="TextBox 6"/>
          <p:cNvSpPr txBox="1"/>
          <p:nvPr/>
        </p:nvSpPr>
        <p:spPr>
          <a:xfrm>
            <a:off x="0" y="370344"/>
            <a:ext cx="5354543" cy="2677656"/>
          </a:xfrm>
          <a:prstGeom prst="rect">
            <a:avLst/>
          </a:prstGeom>
          <a:noFill/>
        </p:spPr>
        <p:txBody>
          <a:bodyPr wrap="none" rtlCol="0">
            <a:spAutoFit/>
          </a:bodyPr>
          <a:lstStyle/>
          <a:p>
            <a:pPr algn="ctr"/>
            <a:r>
              <a:rPr lang="en-US" sz="2400" dirty="0" smtClean="0">
                <a:solidFill>
                  <a:schemeClr val="bg2"/>
                </a:solidFill>
              </a:rPr>
              <a:t>Extremely exciting LHC Upsilon results</a:t>
            </a:r>
          </a:p>
          <a:p>
            <a:pPr algn="ctr"/>
            <a:r>
              <a:rPr lang="en-US" sz="2400" dirty="0" smtClean="0">
                <a:solidFill>
                  <a:schemeClr val="bg2"/>
                </a:solidFill>
              </a:rPr>
              <a:t>Key to map out temperature dependence</a:t>
            </a:r>
          </a:p>
          <a:p>
            <a:pPr algn="ctr"/>
            <a:endParaRPr lang="en-US" sz="2400" dirty="0" smtClean="0">
              <a:solidFill>
                <a:schemeClr val="bg2"/>
              </a:solidFill>
            </a:endParaRPr>
          </a:p>
          <a:p>
            <a:pPr algn="ctr"/>
            <a:r>
              <a:rPr lang="en-US" sz="2400" dirty="0" err="1" smtClean="0">
                <a:solidFill>
                  <a:schemeClr val="bg2"/>
                </a:solidFill>
              </a:rPr>
              <a:t>sPHENIX</a:t>
            </a:r>
            <a:r>
              <a:rPr lang="en-US" sz="2400" dirty="0" smtClean="0">
                <a:solidFill>
                  <a:schemeClr val="bg2"/>
                </a:solidFill>
              </a:rPr>
              <a:t> will have similar statistics to LHC</a:t>
            </a:r>
          </a:p>
          <a:p>
            <a:pPr algn="ctr"/>
            <a:r>
              <a:rPr lang="en-US" sz="2400" dirty="0" smtClean="0">
                <a:solidFill>
                  <a:schemeClr val="bg2"/>
                </a:solidFill>
              </a:rPr>
              <a:t>and &gt; 7x STAR MTD measurement</a:t>
            </a:r>
          </a:p>
          <a:p>
            <a:pPr algn="ctr"/>
            <a:endParaRPr lang="en-US" sz="2400" dirty="0" smtClean="0">
              <a:solidFill>
                <a:schemeClr val="bg2"/>
              </a:solidFill>
            </a:endParaRPr>
          </a:p>
          <a:p>
            <a:pPr algn="ctr"/>
            <a:r>
              <a:rPr lang="en-US" sz="2400" dirty="0" smtClean="0">
                <a:solidFill>
                  <a:schemeClr val="bg2"/>
                </a:solidFill>
              </a:rPr>
              <a:t>Needs additional tracking + </a:t>
            </a:r>
            <a:r>
              <a:rPr lang="en-US" sz="2400" dirty="0" err="1" smtClean="0">
                <a:solidFill>
                  <a:schemeClr val="bg2"/>
                </a:solidFill>
              </a:rPr>
              <a:t>preshower</a:t>
            </a:r>
            <a:endParaRPr lang="en-US" sz="2400" dirty="0" smtClean="0">
              <a:solidFill>
                <a:schemeClr val="bg2"/>
              </a:solidFill>
            </a:endParaRPr>
          </a:p>
        </p:txBody>
      </p:sp>
      <p:sp>
        <p:nvSpPr>
          <p:cNvPr id="8" name="TextBox 7"/>
          <p:cNvSpPr txBox="1"/>
          <p:nvPr/>
        </p:nvSpPr>
        <p:spPr>
          <a:xfrm>
            <a:off x="2349933" y="3581400"/>
            <a:ext cx="1688667" cy="400110"/>
          </a:xfrm>
          <a:prstGeom prst="rect">
            <a:avLst/>
          </a:prstGeom>
          <a:noFill/>
        </p:spPr>
        <p:txBody>
          <a:bodyPr wrap="none" rtlCol="0">
            <a:spAutoFit/>
          </a:bodyPr>
          <a:lstStyle/>
          <a:p>
            <a:r>
              <a:rPr lang="en-US" sz="2000" dirty="0" err="1" smtClean="0"/>
              <a:t>Au+Au</a:t>
            </a:r>
            <a:r>
              <a:rPr lang="en-US" sz="2000" dirty="0" smtClean="0"/>
              <a:t> Central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2895600"/>
            <a:ext cx="8534400" cy="35814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1066800"/>
            <a:ext cx="8534400" cy="17526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1143000"/>
            <a:ext cx="8382000" cy="5262979"/>
          </a:xfrm>
          <a:prstGeom prst="rect">
            <a:avLst/>
          </a:prstGeom>
          <a:noFill/>
        </p:spPr>
        <p:txBody>
          <a:bodyPr wrap="square" rtlCol="0">
            <a:spAutoFit/>
          </a:bodyPr>
          <a:lstStyle/>
          <a:p>
            <a:pPr algn="just"/>
            <a:r>
              <a:rPr lang="en-US" sz="2400" dirty="0" smtClean="0">
                <a:solidFill>
                  <a:schemeClr val="bg2"/>
                </a:solidFill>
              </a:rPr>
              <a:t>Next stage forward spectrometer under design – enabled by open geometry of central solenoid.  </a:t>
            </a:r>
            <a:r>
              <a:rPr lang="en-US" sz="2400" dirty="0" err="1" smtClean="0">
                <a:solidFill>
                  <a:schemeClr val="bg2"/>
                </a:solidFill>
              </a:rPr>
              <a:t>p+A</a:t>
            </a:r>
            <a:r>
              <a:rPr lang="en-US" sz="2400" dirty="0" smtClean="0">
                <a:solidFill>
                  <a:schemeClr val="bg2"/>
                </a:solidFill>
              </a:rPr>
              <a:t> and transversely polarized </a:t>
            </a:r>
            <a:r>
              <a:rPr lang="en-US" sz="2400" dirty="0" err="1" smtClean="0">
                <a:solidFill>
                  <a:schemeClr val="bg2"/>
                </a:solidFill>
              </a:rPr>
              <a:t>p+p</a:t>
            </a:r>
            <a:r>
              <a:rPr lang="en-US" sz="2400" dirty="0" smtClean="0">
                <a:solidFill>
                  <a:schemeClr val="bg2"/>
                </a:solidFill>
              </a:rPr>
              <a:t> is the focus.  Task force writing detailed physics and design report (somewhat longer time scale).</a:t>
            </a:r>
          </a:p>
          <a:p>
            <a:endParaRPr lang="en-US" sz="2400" dirty="0" smtClean="0">
              <a:solidFill>
                <a:schemeClr val="bg2"/>
              </a:solidFill>
            </a:endParaRPr>
          </a:p>
          <a:p>
            <a:r>
              <a:rPr lang="en-US" sz="2400" dirty="0" err="1" smtClean="0">
                <a:solidFill>
                  <a:schemeClr val="bg2"/>
                </a:solidFill>
              </a:rPr>
              <a:t>ePHENIX</a:t>
            </a:r>
            <a:r>
              <a:rPr lang="en-US" sz="2400" dirty="0" smtClean="0">
                <a:solidFill>
                  <a:schemeClr val="bg2"/>
                </a:solidFill>
              </a:rPr>
              <a:t> task force…. </a:t>
            </a:r>
          </a:p>
          <a:p>
            <a:r>
              <a:rPr lang="en-US" sz="2400" dirty="0" smtClean="0">
                <a:solidFill>
                  <a:schemeClr val="bg2"/>
                </a:solidFill>
              </a:rPr>
              <a:t>Lots of real work, </a:t>
            </a:r>
          </a:p>
          <a:p>
            <a:r>
              <a:rPr lang="en-US" sz="2400" dirty="0" smtClean="0">
                <a:solidFill>
                  <a:schemeClr val="bg2"/>
                </a:solidFill>
              </a:rPr>
              <a:t>very engaged…  </a:t>
            </a:r>
          </a:p>
          <a:p>
            <a:endParaRPr lang="en-US" sz="2400" dirty="0" smtClean="0">
              <a:solidFill>
                <a:schemeClr val="bg2"/>
              </a:solidFill>
            </a:endParaRPr>
          </a:p>
          <a:p>
            <a:pPr algn="just"/>
            <a:r>
              <a:rPr lang="en-US" sz="2400" dirty="0" smtClean="0">
                <a:solidFill>
                  <a:schemeClr val="bg2"/>
                </a:solidFill>
              </a:rPr>
              <a:t>Really investigating the barrel first stage requirements for enabling a world class EIC program for 5-10 </a:t>
            </a:r>
            <a:r>
              <a:rPr lang="en-US" sz="2400" dirty="0" err="1" smtClean="0">
                <a:solidFill>
                  <a:schemeClr val="bg2"/>
                </a:solidFill>
              </a:rPr>
              <a:t>GeV</a:t>
            </a:r>
            <a:r>
              <a:rPr lang="en-US" sz="2400" dirty="0" smtClean="0">
                <a:solidFill>
                  <a:schemeClr val="bg2"/>
                </a:solidFill>
              </a:rPr>
              <a:t> electron beam.  Direct coupling with EIC task forces (Tom </a:t>
            </a:r>
            <a:r>
              <a:rPr lang="en-US" sz="2400" dirty="0" err="1" smtClean="0">
                <a:solidFill>
                  <a:schemeClr val="bg2"/>
                </a:solidFill>
              </a:rPr>
              <a:t>Hemmick</a:t>
            </a:r>
            <a:r>
              <a:rPr lang="en-US" sz="2400" dirty="0" smtClean="0">
                <a:solidFill>
                  <a:schemeClr val="bg2"/>
                </a:solidFill>
              </a:rPr>
              <a:t> can tell you much more) and with EIC R&amp;D projects.</a:t>
            </a:r>
            <a:r>
              <a:rPr lang="en-US" sz="2400" dirty="0" smtClean="0">
                <a:solidFill>
                  <a:schemeClr val="bg2"/>
                </a:solidFill>
              </a:rPr>
              <a:t> </a:t>
            </a:r>
            <a:r>
              <a:rPr lang="en-US" sz="2400" dirty="0" smtClean="0">
                <a:solidFill>
                  <a:schemeClr val="bg2"/>
                </a:solidFill>
              </a:rPr>
              <a:t> Included details in MIE Appendix, and world-class program builds on </a:t>
            </a:r>
            <a:r>
              <a:rPr lang="en-US" sz="2400" dirty="0" err="1" smtClean="0">
                <a:solidFill>
                  <a:schemeClr val="bg2"/>
                </a:solidFill>
              </a:rPr>
              <a:t>sPHENIX</a:t>
            </a:r>
            <a:r>
              <a:rPr lang="en-US" sz="2400" dirty="0" smtClean="0">
                <a:solidFill>
                  <a:schemeClr val="bg2"/>
                </a:solidFill>
              </a:rPr>
              <a:t> foundation.</a:t>
            </a:r>
          </a:p>
        </p:txBody>
      </p:sp>
      <p:sp>
        <p:nvSpPr>
          <p:cNvPr id="5" name="Rectangle 4"/>
          <p:cNvSpPr/>
          <p:nvPr/>
        </p:nvSpPr>
        <p:spPr>
          <a:xfrm>
            <a:off x="3429000" y="2971800"/>
            <a:ext cx="4572000" cy="1200329"/>
          </a:xfrm>
          <a:prstGeom prst="rect">
            <a:avLst/>
          </a:prstGeom>
        </p:spPr>
        <p:txBody>
          <a:bodyPr>
            <a:spAutoFit/>
          </a:bodyPr>
          <a:lstStyle/>
          <a:p>
            <a:r>
              <a:rPr lang="en-US" dirty="0" err="1" smtClean="0">
                <a:solidFill>
                  <a:srgbClr val="FFFF00"/>
                </a:solidFill>
              </a:rPr>
              <a:t>Abhay</a:t>
            </a:r>
            <a:r>
              <a:rPr lang="en-US" dirty="0" smtClean="0">
                <a:solidFill>
                  <a:srgbClr val="FFFF00"/>
                </a:solidFill>
              </a:rPr>
              <a:t> </a:t>
            </a:r>
            <a:r>
              <a:rPr lang="en-US" dirty="0" err="1" smtClean="0">
                <a:solidFill>
                  <a:srgbClr val="FFFF00"/>
                </a:solidFill>
              </a:rPr>
              <a:t>Deshpande</a:t>
            </a:r>
            <a:r>
              <a:rPr lang="en-US" dirty="0" smtClean="0">
                <a:solidFill>
                  <a:srgbClr val="FFFF00"/>
                </a:solidFill>
              </a:rPr>
              <a:t> (chair</a:t>
            </a:r>
            <a:r>
              <a:rPr lang="en-US" dirty="0" smtClean="0">
                <a:solidFill>
                  <a:srgbClr val="FFFF00"/>
                </a:solidFill>
              </a:rPr>
              <a:t>), Christine </a:t>
            </a:r>
            <a:r>
              <a:rPr lang="en-US" dirty="0" err="1" smtClean="0">
                <a:solidFill>
                  <a:srgbClr val="FFFF00"/>
                </a:solidFill>
              </a:rPr>
              <a:t>Aidala</a:t>
            </a:r>
            <a:r>
              <a:rPr lang="en-US" dirty="0" smtClean="0">
                <a:solidFill>
                  <a:srgbClr val="FFFF00"/>
                </a:solidFill>
              </a:rPr>
              <a:t>, Ken </a:t>
            </a:r>
            <a:r>
              <a:rPr lang="en-US" dirty="0" err="1" smtClean="0">
                <a:solidFill>
                  <a:srgbClr val="FFFF00"/>
                </a:solidFill>
              </a:rPr>
              <a:t>Barish</a:t>
            </a:r>
            <a:r>
              <a:rPr lang="en-US" dirty="0" smtClean="0">
                <a:solidFill>
                  <a:srgbClr val="FFFF00"/>
                </a:solidFill>
              </a:rPr>
              <a:t>, Sasha </a:t>
            </a:r>
            <a:r>
              <a:rPr lang="en-US" dirty="0" err="1" smtClean="0">
                <a:solidFill>
                  <a:srgbClr val="FFFF00"/>
                </a:solidFill>
              </a:rPr>
              <a:t>Bazilevsky</a:t>
            </a:r>
            <a:r>
              <a:rPr lang="en-US" dirty="0" smtClean="0">
                <a:solidFill>
                  <a:srgbClr val="FFFF00"/>
                </a:solidFill>
              </a:rPr>
              <a:t>, Kieran </a:t>
            </a:r>
            <a:r>
              <a:rPr lang="en-US" dirty="0" smtClean="0">
                <a:solidFill>
                  <a:srgbClr val="FFFF00"/>
                </a:solidFill>
              </a:rPr>
              <a:t>Boyle, Tom </a:t>
            </a:r>
            <a:r>
              <a:rPr lang="en-US" dirty="0" err="1" smtClean="0">
                <a:solidFill>
                  <a:srgbClr val="FFFF00"/>
                </a:solidFill>
              </a:rPr>
              <a:t>Hemmick</a:t>
            </a:r>
            <a:r>
              <a:rPr lang="en-US" dirty="0" smtClean="0">
                <a:solidFill>
                  <a:srgbClr val="FFFF00"/>
                </a:solidFill>
              </a:rPr>
              <a:t>, Dave Morrison, </a:t>
            </a:r>
            <a:r>
              <a:rPr lang="en-US" dirty="0" err="1" smtClean="0">
                <a:solidFill>
                  <a:srgbClr val="FFFF00"/>
                </a:solidFill>
              </a:rPr>
              <a:t>Itaru</a:t>
            </a:r>
            <a:r>
              <a:rPr lang="en-US" dirty="0" smtClean="0">
                <a:solidFill>
                  <a:srgbClr val="FFFF00"/>
                </a:solidFill>
              </a:rPr>
              <a:t> Nakagawa, Joe </a:t>
            </a:r>
            <a:r>
              <a:rPr lang="en-US" dirty="0" err="1" smtClean="0">
                <a:solidFill>
                  <a:srgbClr val="FFFF00"/>
                </a:solidFill>
              </a:rPr>
              <a:t>Seele</a:t>
            </a:r>
            <a:r>
              <a:rPr lang="en-US" dirty="0" smtClean="0">
                <a:solidFill>
                  <a:srgbClr val="FFFF00"/>
                </a:solidFill>
              </a:rPr>
              <a:t>, Ralf </a:t>
            </a:r>
            <a:r>
              <a:rPr lang="en-US" dirty="0" err="1" smtClean="0">
                <a:solidFill>
                  <a:srgbClr val="FFFF00"/>
                </a:solidFill>
              </a:rPr>
              <a:t>Seidl</a:t>
            </a:r>
            <a:r>
              <a:rPr lang="en-US" dirty="0" smtClean="0">
                <a:solidFill>
                  <a:srgbClr val="FFFF00"/>
                </a:solidFill>
              </a:rPr>
              <a:t> and Craig Woody.</a:t>
            </a:r>
            <a:endParaRPr lang="en-US" dirty="0">
              <a:solidFill>
                <a:srgbClr val="FFFF00"/>
              </a:solidFill>
            </a:endParaRPr>
          </a:p>
        </p:txBody>
      </p:sp>
      <p:sp>
        <p:nvSpPr>
          <p:cNvPr id="6" name="TextBox 5"/>
          <p:cNvSpPr txBox="1"/>
          <p:nvPr/>
        </p:nvSpPr>
        <p:spPr>
          <a:xfrm>
            <a:off x="861839" y="304800"/>
            <a:ext cx="7443961" cy="584775"/>
          </a:xfrm>
          <a:prstGeom prst="rect">
            <a:avLst/>
          </a:prstGeom>
          <a:noFill/>
        </p:spPr>
        <p:txBody>
          <a:bodyPr wrap="none" rtlCol="0">
            <a:spAutoFit/>
          </a:bodyPr>
          <a:lstStyle/>
          <a:p>
            <a:r>
              <a:rPr lang="en-US" sz="3200" dirty="0" smtClean="0">
                <a:solidFill>
                  <a:schemeClr val="bg2"/>
                </a:solidFill>
              </a:rPr>
              <a:t>Forward </a:t>
            </a:r>
            <a:r>
              <a:rPr lang="en-US" sz="3200" dirty="0" err="1" smtClean="0">
                <a:solidFill>
                  <a:schemeClr val="bg2"/>
                </a:solidFill>
              </a:rPr>
              <a:t>sPHENIX</a:t>
            </a:r>
            <a:r>
              <a:rPr lang="en-US" sz="3200" dirty="0" smtClean="0">
                <a:solidFill>
                  <a:schemeClr val="bg2"/>
                </a:solidFill>
              </a:rPr>
              <a:t> and Evolution to </a:t>
            </a:r>
            <a:r>
              <a:rPr lang="en-US" sz="3200" dirty="0" err="1" smtClean="0">
                <a:solidFill>
                  <a:schemeClr val="bg2"/>
                </a:solidFill>
              </a:rPr>
              <a:t>ePHENIX</a:t>
            </a:r>
            <a:endParaRPr lang="en-US" sz="3200" dirty="0" smtClean="0">
              <a:solidFill>
                <a:schemeClr val="bg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772723" cy="830997"/>
          </a:xfrm>
          <a:prstGeom prst="rect">
            <a:avLst/>
          </a:prstGeom>
          <a:noFill/>
        </p:spPr>
        <p:txBody>
          <a:bodyPr wrap="none" rtlCol="0">
            <a:spAutoFit/>
          </a:bodyPr>
          <a:lstStyle/>
          <a:p>
            <a:pPr algn="ctr"/>
            <a:r>
              <a:rPr lang="en-US" sz="2400" dirty="0" smtClean="0">
                <a:solidFill>
                  <a:schemeClr val="bg2"/>
                </a:solidFill>
              </a:rPr>
              <a:t>We had a 2 hour meeting with </a:t>
            </a:r>
            <a:r>
              <a:rPr lang="en-US" sz="2400" dirty="0" err="1" smtClean="0">
                <a:solidFill>
                  <a:schemeClr val="bg2"/>
                </a:solidFill>
              </a:rPr>
              <a:t>DoE</a:t>
            </a:r>
            <a:r>
              <a:rPr lang="en-US" sz="2400" dirty="0" smtClean="0">
                <a:solidFill>
                  <a:schemeClr val="bg2"/>
                </a:solidFill>
              </a:rPr>
              <a:t> in Washington DC (including ALD)</a:t>
            </a:r>
          </a:p>
          <a:p>
            <a:pPr algn="ctr"/>
            <a:r>
              <a:rPr lang="en-US" sz="2400" dirty="0" smtClean="0">
                <a:solidFill>
                  <a:schemeClr val="bg2"/>
                </a:solidFill>
              </a:rPr>
              <a:t>on May 15, 2012 (Tim Hallman, </a:t>
            </a:r>
            <a:r>
              <a:rPr lang="en-US" sz="2400" dirty="0" err="1" smtClean="0">
                <a:solidFill>
                  <a:schemeClr val="bg2"/>
                </a:solidFill>
              </a:rPr>
              <a:t>Jehanne</a:t>
            </a:r>
            <a:r>
              <a:rPr lang="en-US" sz="2400" dirty="0" smtClean="0">
                <a:solidFill>
                  <a:schemeClr val="bg2"/>
                </a:solidFill>
              </a:rPr>
              <a:t> </a:t>
            </a:r>
            <a:r>
              <a:rPr lang="en-US" sz="2400" dirty="0" err="1" smtClean="0">
                <a:solidFill>
                  <a:schemeClr val="bg2"/>
                </a:solidFill>
              </a:rPr>
              <a:t>Gillo</a:t>
            </a:r>
            <a:r>
              <a:rPr lang="en-US" sz="2400" dirty="0" smtClean="0">
                <a:solidFill>
                  <a:schemeClr val="bg2"/>
                </a:solidFill>
              </a:rPr>
              <a:t>, Jim </a:t>
            </a:r>
            <a:r>
              <a:rPr lang="en-US" sz="2400" dirty="0" err="1" smtClean="0">
                <a:solidFill>
                  <a:schemeClr val="bg2"/>
                </a:solidFill>
              </a:rPr>
              <a:t>Sowinski</a:t>
            </a:r>
            <a:r>
              <a:rPr lang="en-US" sz="2400" dirty="0" smtClean="0">
                <a:solidFill>
                  <a:schemeClr val="bg2"/>
                </a:solidFill>
              </a:rPr>
              <a:t>)</a:t>
            </a:r>
          </a:p>
        </p:txBody>
      </p:sp>
      <p:sp>
        <p:nvSpPr>
          <p:cNvPr id="3" name="Rectangle 2"/>
          <p:cNvSpPr/>
          <p:nvPr/>
        </p:nvSpPr>
        <p:spPr>
          <a:xfrm flipH="1">
            <a:off x="0" y="1214021"/>
            <a:ext cx="9144000" cy="5262979"/>
          </a:xfrm>
          <a:prstGeom prst="rect">
            <a:avLst/>
          </a:prstGeom>
          <a:solidFill>
            <a:schemeClr val="bg2"/>
          </a:solidFill>
        </p:spPr>
        <p:txBody>
          <a:bodyPr wrap="square">
            <a:spAutoFit/>
          </a:bodyPr>
          <a:lstStyle/>
          <a:p>
            <a:r>
              <a:rPr lang="en-US" sz="2400" dirty="0" smtClean="0">
                <a:solidFill>
                  <a:srgbClr val="C00000"/>
                </a:solidFill>
              </a:rPr>
              <a:t>Tim's reaction to the </a:t>
            </a:r>
            <a:r>
              <a:rPr lang="en-US" sz="2400" dirty="0" err="1" smtClean="0">
                <a:solidFill>
                  <a:srgbClr val="C00000"/>
                </a:solidFill>
              </a:rPr>
              <a:t>sPHENIX</a:t>
            </a:r>
            <a:r>
              <a:rPr lang="en-US" sz="2400" dirty="0" smtClean="0">
                <a:solidFill>
                  <a:srgbClr val="C00000"/>
                </a:solidFill>
              </a:rPr>
              <a:t> presentations was </a:t>
            </a:r>
            <a:r>
              <a:rPr lang="en-US" sz="2400" dirty="0" smtClean="0">
                <a:solidFill>
                  <a:srgbClr val="C00000"/>
                </a:solidFill>
              </a:rPr>
              <a:t>positive:</a:t>
            </a:r>
            <a:r>
              <a:rPr lang="en-US" sz="2400" dirty="0" smtClean="0">
                <a:solidFill>
                  <a:srgbClr val="C00000"/>
                </a:solidFill>
              </a:rPr>
              <a:t/>
            </a:r>
            <a:br>
              <a:rPr lang="en-US" sz="2400" dirty="0" smtClean="0">
                <a:solidFill>
                  <a:srgbClr val="C00000"/>
                </a:solidFill>
              </a:rPr>
            </a:br>
            <a:r>
              <a:rPr lang="en-US" sz="1200" dirty="0" smtClean="0">
                <a:solidFill>
                  <a:srgbClr val="C00000"/>
                </a:solidFill>
              </a:rPr>
              <a:t> </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“Entirely </a:t>
            </a:r>
            <a:r>
              <a:rPr lang="en-US" sz="2400" dirty="0" smtClean="0">
                <a:solidFill>
                  <a:srgbClr val="C00000"/>
                </a:solidFill>
              </a:rPr>
              <a:t>timely to be thinking about these important </a:t>
            </a:r>
            <a:r>
              <a:rPr lang="en-US" sz="2400" dirty="0" smtClean="0">
                <a:solidFill>
                  <a:srgbClr val="C00000"/>
                </a:solidFill>
              </a:rPr>
              <a:t>questions.”</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“Important </a:t>
            </a:r>
            <a:r>
              <a:rPr lang="en-US" sz="2400" dirty="0" smtClean="0">
                <a:solidFill>
                  <a:srgbClr val="C00000"/>
                </a:solidFill>
              </a:rPr>
              <a:t>topic to be pursued at </a:t>
            </a:r>
            <a:r>
              <a:rPr lang="en-US" sz="2400" dirty="0" smtClean="0">
                <a:solidFill>
                  <a:srgbClr val="C00000"/>
                </a:solidFill>
              </a:rPr>
              <a:t>RHIC.”</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 “[</a:t>
            </a:r>
            <a:r>
              <a:rPr lang="en-US" sz="2400" dirty="0" err="1" smtClean="0">
                <a:solidFill>
                  <a:srgbClr val="C00000"/>
                </a:solidFill>
              </a:rPr>
              <a:t>sPHENIX</a:t>
            </a:r>
            <a:r>
              <a:rPr lang="en-US" sz="2400" dirty="0" smtClean="0">
                <a:solidFill>
                  <a:srgbClr val="C00000"/>
                </a:solidFill>
              </a:rPr>
              <a:t>] has landed on a key topic [jet measurements] and it would be very disappointing, even tragic, to not answer these questions.” </a:t>
            </a:r>
            <a:endParaRPr lang="en-US" sz="2400" dirty="0" smtClean="0">
              <a:solidFill>
                <a:srgbClr val="C00000"/>
              </a:solidFill>
            </a:endParaRPr>
          </a:p>
          <a:p>
            <a:r>
              <a:rPr lang="en-US" sz="2400" dirty="0" smtClean="0">
                <a:solidFill>
                  <a:srgbClr val="C00000"/>
                </a:solidFill>
              </a:rPr>
              <a:t>“Excited and alarmed at how far </a:t>
            </a:r>
            <a:r>
              <a:rPr lang="en-US" sz="2400" dirty="0" smtClean="0">
                <a:solidFill>
                  <a:srgbClr val="C00000"/>
                </a:solidFill>
              </a:rPr>
              <a:t>you are </a:t>
            </a:r>
            <a:r>
              <a:rPr lang="en-US" sz="2400" dirty="0" smtClean="0">
                <a:solidFill>
                  <a:srgbClr val="C00000"/>
                </a:solidFill>
              </a:rPr>
              <a:t>in thinking about the </a:t>
            </a:r>
            <a:r>
              <a:rPr lang="en-US" sz="2400" dirty="0" smtClean="0">
                <a:solidFill>
                  <a:srgbClr val="C00000"/>
                </a:solidFill>
              </a:rPr>
              <a:t>detector“</a:t>
            </a:r>
          </a:p>
          <a:p>
            <a:r>
              <a:rPr lang="en-US" sz="2400" dirty="0" smtClean="0">
                <a:solidFill>
                  <a:srgbClr val="C00000"/>
                </a:solidFill>
              </a:rPr>
              <a:t>“CD-0 </a:t>
            </a:r>
            <a:r>
              <a:rPr lang="en-US" sz="2400" dirty="0" smtClean="0">
                <a:solidFill>
                  <a:srgbClr val="C00000"/>
                </a:solidFill>
              </a:rPr>
              <a:t>is a demonstration of mission need... don't want to go forward</a:t>
            </a:r>
            <a:br>
              <a:rPr lang="en-US" sz="2400" dirty="0" smtClean="0">
                <a:solidFill>
                  <a:srgbClr val="C00000"/>
                </a:solidFill>
              </a:rPr>
            </a:br>
            <a:r>
              <a:rPr lang="en-US" sz="2400" dirty="0" smtClean="0">
                <a:solidFill>
                  <a:srgbClr val="C00000"/>
                </a:solidFill>
              </a:rPr>
              <a:t>until ONP understands how to fund </a:t>
            </a:r>
            <a:r>
              <a:rPr lang="en-US" sz="2400" dirty="0" smtClean="0">
                <a:solidFill>
                  <a:srgbClr val="C00000"/>
                </a:solidFill>
              </a:rPr>
              <a:t>it”  [i.e. decision from </a:t>
            </a:r>
            <a:r>
              <a:rPr lang="en-US" sz="2400" dirty="0" err="1" smtClean="0">
                <a:solidFill>
                  <a:srgbClr val="C00000"/>
                </a:solidFill>
              </a:rPr>
              <a:t>Tribble</a:t>
            </a:r>
            <a:r>
              <a:rPr lang="en-US" sz="2400" dirty="0" smtClean="0">
                <a:solidFill>
                  <a:srgbClr val="C00000"/>
                </a:solidFill>
              </a:rPr>
              <a:t> II]</a:t>
            </a:r>
            <a:r>
              <a:rPr lang="en-US" sz="2400" dirty="0" smtClean="0">
                <a:solidFill>
                  <a:srgbClr val="C00000"/>
                </a:solidFill>
              </a:rPr>
              <a:t/>
            </a:r>
            <a:br>
              <a:rPr lang="en-US" sz="2400" dirty="0" smtClean="0">
                <a:solidFill>
                  <a:srgbClr val="C00000"/>
                </a:solidFill>
              </a:rPr>
            </a:br>
            <a:r>
              <a:rPr lang="en-US" sz="1200" dirty="0" smtClean="0">
                <a:solidFill>
                  <a:srgbClr val="C00000"/>
                </a:solidFill>
              </a:rPr>
              <a:t> </a:t>
            </a:r>
            <a:r>
              <a:rPr lang="en-US" sz="2400" dirty="0" smtClean="0">
                <a:solidFill>
                  <a:srgbClr val="C00000"/>
                </a:solidFill>
              </a:rPr>
              <a:t/>
            </a:r>
            <a:br>
              <a:rPr lang="en-US" sz="2400" dirty="0" smtClean="0">
                <a:solidFill>
                  <a:srgbClr val="C00000"/>
                </a:solidFill>
              </a:rPr>
            </a:br>
            <a:r>
              <a:rPr lang="en-US" sz="2400" dirty="0" err="1" smtClean="0">
                <a:solidFill>
                  <a:schemeClr val="tx2">
                    <a:lumMod val="50000"/>
                  </a:schemeClr>
                </a:solidFill>
              </a:rPr>
              <a:t>Jehanne</a:t>
            </a:r>
            <a:r>
              <a:rPr lang="en-US" sz="2400" dirty="0" smtClean="0">
                <a:solidFill>
                  <a:schemeClr val="tx2">
                    <a:lumMod val="50000"/>
                  </a:schemeClr>
                </a:solidFill>
              </a:rPr>
              <a:t> remarked:</a:t>
            </a:r>
            <a:br>
              <a:rPr lang="en-US" sz="2400" dirty="0" smtClean="0">
                <a:solidFill>
                  <a:schemeClr val="tx2">
                    <a:lumMod val="50000"/>
                  </a:schemeClr>
                </a:solidFill>
              </a:rPr>
            </a:br>
            <a:r>
              <a:rPr lang="en-US" sz="1200" dirty="0" smtClean="0">
                <a:solidFill>
                  <a:schemeClr val="tx2">
                    <a:lumMod val="50000"/>
                  </a:schemeClr>
                </a:solidFill>
              </a:rPr>
              <a:t> </a:t>
            </a:r>
            <a:r>
              <a:rPr lang="en-US" sz="2400" dirty="0" smtClean="0">
                <a:solidFill>
                  <a:schemeClr val="tx2">
                    <a:lumMod val="50000"/>
                  </a:schemeClr>
                </a:solidFill>
              </a:rPr>
              <a:t/>
            </a:r>
            <a:br>
              <a:rPr lang="en-US" sz="2400" dirty="0" smtClean="0">
                <a:solidFill>
                  <a:schemeClr val="tx2">
                    <a:lumMod val="50000"/>
                  </a:schemeClr>
                </a:solidFill>
              </a:rPr>
            </a:br>
            <a:r>
              <a:rPr lang="en-US" sz="2400" dirty="0" smtClean="0">
                <a:solidFill>
                  <a:schemeClr val="tx2">
                    <a:lumMod val="50000"/>
                  </a:schemeClr>
                </a:solidFill>
              </a:rPr>
              <a:t>“Looks </a:t>
            </a:r>
            <a:r>
              <a:rPr lang="en-US" sz="2400" dirty="0" smtClean="0">
                <a:solidFill>
                  <a:schemeClr val="tx2">
                    <a:lumMod val="50000"/>
                  </a:schemeClr>
                </a:solidFill>
              </a:rPr>
              <a:t>like an exciting approach to the detector design.  I appreciate</a:t>
            </a:r>
            <a:br>
              <a:rPr lang="en-US" sz="2400" dirty="0" smtClean="0">
                <a:solidFill>
                  <a:schemeClr val="tx2">
                    <a:lumMod val="50000"/>
                  </a:schemeClr>
                </a:solidFill>
              </a:rPr>
            </a:br>
            <a:r>
              <a:rPr lang="en-US" sz="2400" dirty="0" smtClean="0">
                <a:solidFill>
                  <a:schemeClr val="tx2">
                    <a:lumMod val="50000"/>
                  </a:schemeClr>
                </a:solidFill>
              </a:rPr>
              <a:t>the technical design and the conservative approach</a:t>
            </a:r>
            <a:r>
              <a:rPr lang="en-US" sz="2400" dirty="0" smtClean="0">
                <a:solidFill>
                  <a:schemeClr val="tx2">
                    <a:lumMod val="50000"/>
                  </a:schemeClr>
                </a:solidFill>
              </a:rPr>
              <a:t>.”</a:t>
            </a:r>
            <a:r>
              <a:rPr lang="en-US" sz="2400" dirty="0" smtClean="0">
                <a:solidFill>
                  <a:schemeClr val="tx2">
                    <a:lumMod val="50000"/>
                  </a:schemeClr>
                </a:solidFill>
              </a:rPr>
              <a:t> </a:t>
            </a:r>
            <a:endParaRPr lang="en-US" sz="2400" dirty="0" smtClean="0">
              <a:solidFill>
                <a:schemeClr val="tx2">
                  <a:lumMod val="50000"/>
                </a:schemeClr>
              </a:solidFill>
            </a:endParaRPr>
          </a:p>
          <a:p>
            <a:r>
              <a:rPr lang="en-US" sz="2400" dirty="0" smtClean="0">
                <a:solidFill>
                  <a:schemeClr val="tx2">
                    <a:lumMod val="50000"/>
                  </a:schemeClr>
                </a:solidFill>
              </a:rPr>
              <a:t>“The </a:t>
            </a:r>
            <a:r>
              <a:rPr lang="en-US" sz="2400" dirty="0" smtClean="0">
                <a:solidFill>
                  <a:schemeClr val="tx2">
                    <a:lumMod val="50000"/>
                  </a:schemeClr>
                </a:solidFill>
              </a:rPr>
              <a:t>project </a:t>
            </a:r>
            <a:r>
              <a:rPr lang="en-US" sz="2400" dirty="0" smtClean="0">
                <a:solidFill>
                  <a:schemeClr val="tx2">
                    <a:lumMod val="50000"/>
                  </a:schemeClr>
                </a:solidFill>
              </a:rPr>
              <a:t>looks really </a:t>
            </a:r>
            <a:r>
              <a:rPr lang="en-US" sz="2400" dirty="0" smtClean="0">
                <a:solidFill>
                  <a:schemeClr val="tx2">
                    <a:lumMod val="50000"/>
                  </a:schemeClr>
                </a:solidFill>
              </a:rPr>
              <a:t>cool</a:t>
            </a:r>
            <a:r>
              <a:rPr lang="en-US" sz="2400" dirty="0" smtClean="0">
                <a:solidFill>
                  <a:schemeClr val="tx2">
                    <a:lumMod val="50000"/>
                  </a:schemeClr>
                </a:solidFill>
              </a:rPr>
              <a:t>.”</a:t>
            </a:r>
            <a:endParaRPr lang="en-US" sz="24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0"/>
            <a:ext cx="5516062" cy="646331"/>
          </a:xfrm>
          <a:prstGeom prst="rect">
            <a:avLst/>
          </a:prstGeom>
          <a:noFill/>
        </p:spPr>
        <p:txBody>
          <a:bodyPr wrap="none" rtlCol="0">
            <a:spAutoFit/>
          </a:bodyPr>
          <a:lstStyle/>
          <a:p>
            <a:r>
              <a:rPr lang="en-US" sz="3600" dirty="0" smtClean="0">
                <a:solidFill>
                  <a:schemeClr val="bg2"/>
                </a:solidFill>
              </a:rPr>
              <a:t>What do we want from you?</a:t>
            </a:r>
          </a:p>
        </p:txBody>
      </p:sp>
      <p:sp>
        <p:nvSpPr>
          <p:cNvPr id="5" name="Rectangle 4"/>
          <p:cNvSpPr/>
          <p:nvPr/>
        </p:nvSpPr>
        <p:spPr>
          <a:xfrm>
            <a:off x="76200" y="557748"/>
            <a:ext cx="9067800" cy="6463308"/>
          </a:xfrm>
          <a:prstGeom prst="rect">
            <a:avLst/>
          </a:prstGeom>
        </p:spPr>
        <p:txBody>
          <a:bodyPr wrap="square">
            <a:spAutoFit/>
          </a:bodyPr>
          <a:lstStyle/>
          <a:p>
            <a:pPr algn="just"/>
            <a:r>
              <a:rPr lang="en-US" sz="2400" dirty="0" smtClean="0">
                <a:solidFill>
                  <a:srgbClr val="FFFF00"/>
                </a:solidFill>
                <a:sym typeface="Wingdings" pitchFamily="2" charset="2"/>
              </a:rPr>
              <a:t>Time of great uncertainty and doubt…  Best plan is to push forward with what physics gets you the most excited and motivated</a:t>
            </a:r>
            <a:r>
              <a:rPr lang="en-US" sz="2400" dirty="0" smtClean="0">
                <a:solidFill>
                  <a:srgbClr val="FFFF00"/>
                </a:solidFill>
                <a:sym typeface="Wingdings" pitchFamily="2" charset="2"/>
              </a:rPr>
              <a:t>.  Is that right?</a:t>
            </a:r>
            <a:endParaRPr lang="en-US" sz="2400" dirty="0" smtClean="0">
              <a:solidFill>
                <a:srgbClr val="FFFF00"/>
              </a:solidFill>
              <a:sym typeface="Wingdings" pitchFamily="2" charset="2"/>
            </a:endParaRPr>
          </a:p>
          <a:p>
            <a:pPr algn="just"/>
            <a:endParaRPr lang="en-US" dirty="0" smtClean="0">
              <a:solidFill>
                <a:srgbClr val="FFFF00"/>
              </a:solidFill>
              <a:sym typeface="Wingdings" pitchFamily="2" charset="2"/>
            </a:endParaRPr>
          </a:p>
          <a:p>
            <a:pPr algn="just"/>
            <a:r>
              <a:rPr lang="en-US" sz="2400" dirty="0" smtClean="0">
                <a:solidFill>
                  <a:srgbClr val="FFFF00"/>
                </a:solidFill>
                <a:sym typeface="Wingdings" pitchFamily="2" charset="2"/>
              </a:rPr>
              <a:t>The MIE proposal is essentially done and undergoing internal PHENIX review.  Will be handed in to BNL management on July 1, 2012.  Glad to distribute the document to the PAC members.</a:t>
            </a:r>
          </a:p>
          <a:p>
            <a:pPr algn="just"/>
            <a:endParaRPr lang="en-US" dirty="0" smtClean="0">
              <a:solidFill>
                <a:srgbClr val="FFFF00"/>
              </a:solidFill>
              <a:sym typeface="Wingdings" pitchFamily="2" charset="2"/>
            </a:endParaRPr>
          </a:p>
          <a:p>
            <a:pPr algn="just"/>
            <a:r>
              <a:rPr lang="en-US" sz="2400" dirty="0" smtClean="0">
                <a:solidFill>
                  <a:srgbClr val="FFFF00"/>
                </a:solidFill>
                <a:sym typeface="Wingdings" pitchFamily="2" charset="2"/>
              </a:rPr>
              <a:t>We believe it is crucial to have a detailed outside review by BNL on a short time scale (and not tied to resolving the </a:t>
            </a:r>
            <a:r>
              <a:rPr lang="en-US" sz="2400" dirty="0" err="1" smtClean="0">
                <a:solidFill>
                  <a:srgbClr val="FFFF00"/>
                </a:solidFill>
                <a:sym typeface="Wingdings" pitchFamily="2" charset="2"/>
              </a:rPr>
              <a:t>Tribble</a:t>
            </a:r>
            <a:r>
              <a:rPr lang="en-US" sz="2400" dirty="0" smtClean="0">
                <a:solidFill>
                  <a:srgbClr val="FFFF00"/>
                </a:solidFill>
                <a:sym typeface="Wingdings" pitchFamily="2" charset="2"/>
              </a:rPr>
              <a:t> II panel decision which could take quite some time).  This can serve as important input into the RHIC future plan to be presented.  Also, it is critical to keep the collaboration energized at a time when doubt rules the world (Drachma or Euro, paper or plastic, RHIC or FRIB or neither).</a:t>
            </a:r>
          </a:p>
          <a:p>
            <a:pPr algn="just"/>
            <a:endParaRPr lang="en-US" dirty="0" smtClean="0">
              <a:solidFill>
                <a:srgbClr val="FFFF00"/>
              </a:solidFill>
              <a:sym typeface="Wingdings" pitchFamily="2" charset="2"/>
            </a:endParaRPr>
          </a:p>
          <a:p>
            <a:pPr algn="just"/>
            <a:r>
              <a:rPr lang="en-US" sz="2400" dirty="0" smtClean="0">
                <a:solidFill>
                  <a:srgbClr val="FFFF00"/>
                </a:solidFill>
                <a:sym typeface="Wingdings" pitchFamily="2" charset="2"/>
              </a:rPr>
              <a:t>PAC review of Decadal Plan in 2011 (1 hour presentation) and this MIE (30 minute presentation) is simply insufficient.</a:t>
            </a:r>
          </a:p>
          <a:p>
            <a:pPr algn="just"/>
            <a:endParaRPr lang="en-US" dirty="0" smtClean="0">
              <a:solidFill>
                <a:srgbClr val="FFFF00"/>
              </a:solidFill>
              <a:sym typeface="Wingdings" pitchFamily="2" charset="2"/>
            </a:endParaRPr>
          </a:p>
          <a:p>
            <a:pPr algn="just"/>
            <a:r>
              <a:rPr lang="en-US" sz="2400" dirty="0" smtClean="0">
                <a:solidFill>
                  <a:srgbClr val="FFFF00"/>
                </a:solidFill>
                <a:sym typeface="Wingdings" pitchFamily="2" charset="2"/>
              </a:rPr>
              <a:t>Need </a:t>
            </a:r>
            <a:r>
              <a:rPr lang="en-US" sz="2400" dirty="0" err="1" smtClean="0">
                <a:solidFill>
                  <a:srgbClr val="FFFF00"/>
                </a:solidFill>
                <a:sym typeface="Wingdings" pitchFamily="2" charset="2"/>
              </a:rPr>
              <a:t>sPHENIX</a:t>
            </a:r>
            <a:r>
              <a:rPr lang="en-US" sz="2400" dirty="0" smtClean="0">
                <a:solidFill>
                  <a:srgbClr val="FFFF00"/>
                </a:solidFill>
                <a:sym typeface="Wingdings" pitchFamily="2" charset="2"/>
              </a:rPr>
              <a:t> plans to be integral part of RHIC decade plan.  If not ?</a:t>
            </a:r>
            <a:endParaRPr lang="en-US" sz="2400" dirty="0" smtClean="0">
              <a:solidFill>
                <a:srgbClr val="FFFF00"/>
              </a:solidFill>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solidFill>
              </a:rPr>
              <a:t>Extras</a:t>
            </a:r>
            <a:endParaRPr lang="en-US" dirty="0">
              <a:solidFill>
                <a:schemeClr val="bg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6200"/>
            <a:ext cx="7787325" cy="584775"/>
          </a:xfrm>
          <a:prstGeom prst="rect">
            <a:avLst/>
          </a:prstGeom>
          <a:noFill/>
        </p:spPr>
        <p:txBody>
          <a:bodyPr wrap="none" rtlCol="0">
            <a:spAutoFit/>
          </a:bodyPr>
          <a:lstStyle/>
          <a:p>
            <a:r>
              <a:rPr lang="en-US" sz="3200" dirty="0" smtClean="0">
                <a:solidFill>
                  <a:schemeClr val="bg2"/>
                </a:solidFill>
              </a:rPr>
              <a:t>Is the medium coupling strongest near 1-2 </a:t>
            </a:r>
            <a:r>
              <a:rPr lang="en-US" sz="3200" dirty="0" err="1" smtClean="0">
                <a:solidFill>
                  <a:schemeClr val="bg2"/>
                </a:solidFill>
              </a:rPr>
              <a:t>T</a:t>
            </a:r>
            <a:r>
              <a:rPr lang="en-US" sz="3200" baseline="-25000" dirty="0" err="1" smtClean="0">
                <a:solidFill>
                  <a:schemeClr val="bg2"/>
                </a:solidFill>
              </a:rPr>
              <a:t>c</a:t>
            </a:r>
            <a:r>
              <a:rPr lang="en-US" sz="3200" dirty="0" smtClean="0">
                <a:solidFill>
                  <a:schemeClr val="bg2"/>
                </a:solidFill>
              </a:rPr>
              <a:t>?</a:t>
            </a:r>
          </a:p>
        </p:txBody>
      </p:sp>
      <p:sp>
        <p:nvSpPr>
          <p:cNvPr id="5" name="TextBox 4"/>
          <p:cNvSpPr txBox="1"/>
          <p:nvPr/>
        </p:nvSpPr>
        <p:spPr>
          <a:xfrm>
            <a:off x="5410200" y="4734342"/>
            <a:ext cx="3733800" cy="2123658"/>
          </a:xfrm>
          <a:prstGeom prst="rect">
            <a:avLst/>
          </a:prstGeom>
          <a:noFill/>
        </p:spPr>
        <p:txBody>
          <a:bodyPr wrap="square" rtlCol="0">
            <a:spAutoFit/>
          </a:bodyPr>
          <a:lstStyle/>
          <a:p>
            <a:pPr algn="ctr"/>
            <a:r>
              <a:rPr lang="en-US" sz="2400" dirty="0" smtClean="0">
                <a:solidFill>
                  <a:srgbClr val="FFFF00"/>
                </a:solidFill>
              </a:rPr>
              <a:t>Lots of discussion of this topic at Hard Probes ‘12 in Sardinia…</a:t>
            </a:r>
          </a:p>
          <a:p>
            <a:pPr algn="ctr"/>
            <a:endParaRPr lang="en-US" sz="1200" dirty="0" smtClean="0">
              <a:solidFill>
                <a:srgbClr val="FFFF00"/>
              </a:solidFill>
            </a:endParaRPr>
          </a:p>
          <a:p>
            <a:pPr algn="ctr"/>
            <a:r>
              <a:rPr lang="en-US" sz="2400" dirty="0" smtClean="0">
                <a:solidFill>
                  <a:srgbClr val="FFFF00"/>
                </a:solidFill>
              </a:rPr>
              <a:t>Seems like a good thing to measure experimentally</a:t>
            </a:r>
          </a:p>
        </p:txBody>
      </p:sp>
      <p:sp>
        <p:nvSpPr>
          <p:cNvPr id="7" name="TextBox 6"/>
          <p:cNvSpPr txBox="1"/>
          <p:nvPr/>
        </p:nvSpPr>
        <p:spPr>
          <a:xfrm>
            <a:off x="4800600" y="3579439"/>
            <a:ext cx="4191000" cy="923330"/>
          </a:xfrm>
          <a:prstGeom prst="rect">
            <a:avLst/>
          </a:prstGeom>
          <a:noFill/>
        </p:spPr>
        <p:txBody>
          <a:bodyPr wrap="square" rtlCol="0">
            <a:spAutoFit/>
          </a:bodyPr>
          <a:lstStyle/>
          <a:p>
            <a:pPr algn="ctr"/>
            <a:r>
              <a:rPr lang="en-US" dirty="0" smtClean="0">
                <a:solidFill>
                  <a:schemeClr val="bg2"/>
                </a:solidFill>
              </a:rPr>
              <a:t>Some suggested deviation of P/T</a:t>
            </a:r>
            <a:r>
              <a:rPr lang="en-US" baseline="30000" dirty="0" smtClean="0">
                <a:solidFill>
                  <a:schemeClr val="bg2"/>
                </a:solidFill>
              </a:rPr>
              <a:t>4</a:t>
            </a:r>
            <a:r>
              <a:rPr lang="en-US" dirty="0" smtClean="0">
                <a:solidFill>
                  <a:schemeClr val="bg2"/>
                </a:solidFill>
              </a:rPr>
              <a:t> from SB.  Of course, </a:t>
            </a:r>
            <a:r>
              <a:rPr lang="en-US" dirty="0" err="1" smtClean="0">
                <a:solidFill>
                  <a:schemeClr val="bg2"/>
                </a:solidFill>
              </a:rPr>
              <a:t>AdS</a:t>
            </a:r>
            <a:r>
              <a:rPr lang="en-US" dirty="0" smtClean="0">
                <a:solidFill>
                  <a:schemeClr val="bg2"/>
                </a:solidFill>
              </a:rPr>
              <a:t>/CFT gives result within ~25% of SB and still very strongly coupled.</a:t>
            </a:r>
          </a:p>
        </p:txBody>
      </p:sp>
      <p:pic>
        <p:nvPicPr>
          <p:cNvPr id="8" name="Picture 4"/>
          <p:cNvPicPr>
            <a:picLocks noChangeAspect="1" noChangeArrowheads="1"/>
          </p:cNvPicPr>
          <p:nvPr/>
        </p:nvPicPr>
        <p:blipFill>
          <a:blip r:embed="rId2" cstate="print"/>
          <a:srcRect/>
          <a:stretch>
            <a:fillRect/>
          </a:stretch>
        </p:blipFill>
        <p:spPr bwMode="auto">
          <a:xfrm>
            <a:off x="533400" y="744278"/>
            <a:ext cx="3810000" cy="2724469"/>
          </a:xfrm>
          <a:prstGeom prst="rect">
            <a:avLst/>
          </a:prstGeom>
          <a:noFill/>
          <a:ln w="9525">
            <a:noFill/>
            <a:miter lim="800000"/>
            <a:headEnd/>
            <a:tailEnd/>
          </a:ln>
        </p:spPr>
      </p:pic>
      <p:sp>
        <p:nvSpPr>
          <p:cNvPr id="9" name="TextBox 8"/>
          <p:cNvSpPr txBox="1"/>
          <p:nvPr/>
        </p:nvSpPr>
        <p:spPr>
          <a:xfrm>
            <a:off x="643041" y="3579439"/>
            <a:ext cx="3547959" cy="923330"/>
          </a:xfrm>
          <a:prstGeom prst="rect">
            <a:avLst/>
          </a:prstGeom>
          <a:noFill/>
        </p:spPr>
        <p:txBody>
          <a:bodyPr wrap="none" rtlCol="0">
            <a:spAutoFit/>
          </a:bodyPr>
          <a:lstStyle/>
          <a:p>
            <a:pPr algn="ctr"/>
            <a:r>
              <a:rPr lang="en-US" dirty="0" smtClean="0">
                <a:solidFill>
                  <a:schemeClr val="bg2"/>
                </a:solidFill>
              </a:rPr>
              <a:t>Trace anomaly – mixed information.</a:t>
            </a:r>
          </a:p>
          <a:p>
            <a:pPr algn="ctr"/>
            <a:r>
              <a:rPr lang="en-US" dirty="0" err="1" smtClean="0">
                <a:solidFill>
                  <a:schemeClr val="bg2"/>
                </a:solidFill>
              </a:rPr>
              <a:t>Perturbatively</a:t>
            </a:r>
            <a:r>
              <a:rPr lang="en-US" dirty="0" smtClean="0">
                <a:solidFill>
                  <a:schemeClr val="bg2"/>
                </a:solidFill>
              </a:rPr>
              <a:t> ~ g dg/</a:t>
            </a:r>
            <a:r>
              <a:rPr lang="en-US" dirty="0" err="1" smtClean="0">
                <a:solidFill>
                  <a:schemeClr val="bg2"/>
                </a:solidFill>
              </a:rPr>
              <a:t>d</a:t>
            </a:r>
            <a:r>
              <a:rPr lang="en-US" dirty="0" err="1" smtClean="0">
                <a:solidFill>
                  <a:schemeClr val="bg2"/>
                </a:solidFill>
                <a:latin typeface="Symbol" pitchFamily="18" charset="2"/>
              </a:rPr>
              <a:t>L</a:t>
            </a:r>
            <a:r>
              <a:rPr lang="en-US" dirty="0" smtClean="0">
                <a:solidFill>
                  <a:schemeClr val="bg2"/>
                </a:solidFill>
              </a:rPr>
              <a:t> ~ d</a:t>
            </a:r>
            <a:r>
              <a:rPr lang="en-US" dirty="0" smtClean="0">
                <a:solidFill>
                  <a:schemeClr val="bg2"/>
                </a:solidFill>
                <a:latin typeface="Symbol" pitchFamily="18" charset="2"/>
              </a:rPr>
              <a:t>a</a:t>
            </a:r>
            <a:r>
              <a:rPr lang="en-US" baseline="-25000" dirty="0" smtClean="0">
                <a:solidFill>
                  <a:schemeClr val="bg2"/>
                </a:solidFill>
              </a:rPr>
              <a:t>s</a:t>
            </a:r>
            <a:r>
              <a:rPr lang="en-US" dirty="0" smtClean="0">
                <a:solidFill>
                  <a:schemeClr val="bg2"/>
                </a:solidFill>
              </a:rPr>
              <a:t>/</a:t>
            </a:r>
            <a:r>
              <a:rPr lang="en-US" dirty="0" err="1" smtClean="0">
                <a:solidFill>
                  <a:schemeClr val="bg2"/>
                </a:solidFill>
              </a:rPr>
              <a:t>d</a:t>
            </a:r>
            <a:r>
              <a:rPr lang="en-US" dirty="0" err="1" smtClean="0">
                <a:solidFill>
                  <a:schemeClr val="bg2"/>
                </a:solidFill>
                <a:latin typeface="Symbol" pitchFamily="18" charset="2"/>
              </a:rPr>
              <a:t>L</a:t>
            </a:r>
            <a:endParaRPr lang="en-US" dirty="0" smtClean="0">
              <a:solidFill>
                <a:schemeClr val="bg2"/>
              </a:solidFill>
              <a:latin typeface="Symbol" pitchFamily="18" charset="2"/>
            </a:endParaRPr>
          </a:p>
          <a:p>
            <a:pPr algn="ctr"/>
            <a:r>
              <a:rPr lang="en-US" dirty="0" smtClean="0">
                <a:solidFill>
                  <a:schemeClr val="bg2"/>
                </a:solidFill>
              </a:rPr>
              <a:t>Deviation from conformal</a:t>
            </a:r>
          </a:p>
        </p:txBody>
      </p:sp>
      <p:pic>
        <p:nvPicPr>
          <p:cNvPr id="10" name="Picture 9" descr="pt4_fig.png"/>
          <p:cNvPicPr>
            <a:picLocks noChangeAspect="1"/>
          </p:cNvPicPr>
          <p:nvPr/>
        </p:nvPicPr>
        <p:blipFill>
          <a:blip r:embed="rId3" cstate="print">
            <a:clrChange>
              <a:clrFrom>
                <a:srgbClr val="FFFFFF"/>
              </a:clrFrom>
              <a:clrTo>
                <a:srgbClr val="FFFFFF">
                  <a:alpha val="0"/>
                </a:srgbClr>
              </a:clrTo>
            </a:clrChange>
          </a:blip>
          <a:stretch>
            <a:fillRect/>
          </a:stretch>
        </p:blipFill>
        <p:spPr>
          <a:xfrm>
            <a:off x="685800" y="762000"/>
            <a:ext cx="3429000" cy="2667000"/>
          </a:xfrm>
          <a:prstGeom prst="rect">
            <a:avLst/>
          </a:prstGeom>
        </p:spPr>
      </p:pic>
      <p:pic>
        <p:nvPicPr>
          <p:cNvPr id="6" name="Picture 5" descr="pt4_fig.png"/>
          <p:cNvPicPr>
            <a:picLocks noChangeAspect="1"/>
          </p:cNvPicPr>
          <p:nvPr/>
        </p:nvPicPr>
        <p:blipFill>
          <a:blip r:embed="rId3" cstate="print"/>
          <a:stretch>
            <a:fillRect/>
          </a:stretch>
        </p:blipFill>
        <p:spPr>
          <a:xfrm>
            <a:off x="5181600" y="685800"/>
            <a:ext cx="3352800" cy="2826369"/>
          </a:xfrm>
          <a:prstGeom prst="rect">
            <a:avLst/>
          </a:prstGeom>
        </p:spPr>
      </p:pic>
      <p:pic>
        <p:nvPicPr>
          <p:cNvPr id="12" name="Picture 1"/>
          <p:cNvPicPr>
            <a:picLocks noChangeAspect="1" noChangeArrowheads="1"/>
          </p:cNvPicPr>
          <p:nvPr/>
        </p:nvPicPr>
        <p:blipFill>
          <a:blip r:embed="rId4" cstate="print"/>
          <a:srcRect l="50983" t="27160"/>
          <a:stretch>
            <a:fillRect/>
          </a:stretch>
        </p:blipFill>
        <p:spPr bwMode="auto">
          <a:xfrm>
            <a:off x="533400" y="4572000"/>
            <a:ext cx="2286000" cy="2286000"/>
          </a:xfrm>
          <a:prstGeom prst="rect">
            <a:avLst/>
          </a:prstGeom>
          <a:noFill/>
          <a:ln w="9525">
            <a:noFill/>
            <a:miter lim="800000"/>
            <a:headEnd/>
            <a:tailEnd/>
          </a:ln>
        </p:spPr>
      </p:pic>
      <p:sp>
        <p:nvSpPr>
          <p:cNvPr id="13" name="TextBox 12"/>
          <p:cNvSpPr txBox="1"/>
          <p:nvPr/>
        </p:nvSpPr>
        <p:spPr>
          <a:xfrm>
            <a:off x="2819400" y="4876800"/>
            <a:ext cx="2057400" cy="1754326"/>
          </a:xfrm>
          <a:prstGeom prst="rect">
            <a:avLst/>
          </a:prstGeom>
          <a:noFill/>
        </p:spPr>
        <p:txBody>
          <a:bodyPr wrap="square" rtlCol="0">
            <a:spAutoFit/>
          </a:bodyPr>
          <a:lstStyle/>
          <a:p>
            <a:pPr algn="ctr"/>
            <a:r>
              <a:rPr lang="en-US" dirty="0" smtClean="0">
                <a:solidFill>
                  <a:schemeClr val="bg2"/>
                </a:solidFill>
                <a:latin typeface="Symbol" pitchFamily="18" charset="2"/>
              </a:rPr>
              <a:t>h</a:t>
            </a:r>
            <a:r>
              <a:rPr lang="en-US" dirty="0" smtClean="0">
                <a:solidFill>
                  <a:schemeClr val="bg2"/>
                </a:solidFill>
              </a:rPr>
              <a:t>/s is another</a:t>
            </a:r>
          </a:p>
          <a:p>
            <a:pPr algn="ctr"/>
            <a:r>
              <a:rPr lang="en-US" dirty="0" smtClean="0">
                <a:solidFill>
                  <a:schemeClr val="bg2"/>
                </a:solidFill>
              </a:rPr>
              <a:t>measure, but without reliable lattice guidance.</a:t>
            </a:r>
          </a:p>
          <a:p>
            <a:pPr algn="ctr"/>
            <a:r>
              <a:rPr lang="en-US" dirty="0" smtClean="0">
                <a:solidFill>
                  <a:schemeClr val="bg2"/>
                </a:solidFill>
              </a:rPr>
              <a:t>Hydro models need significant rise</a:t>
            </a:r>
          </a:p>
        </p:txBody>
      </p:sp>
      <p:sp>
        <p:nvSpPr>
          <p:cNvPr id="14" name="TextBox 13"/>
          <p:cNvSpPr txBox="1"/>
          <p:nvPr/>
        </p:nvSpPr>
        <p:spPr>
          <a:xfrm>
            <a:off x="5638800" y="728990"/>
            <a:ext cx="2544286" cy="261610"/>
          </a:xfrm>
          <a:prstGeom prst="rect">
            <a:avLst/>
          </a:prstGeom>
          <a:noFill/>
        </p:spPr>
        <p:txBody>
          <a:bodyPr wrap="none" rtlCol="0">
            <a:spAutoFit/>
          </a:bodyPr>
          <a:lstStyle/>
          <a:p>
            <a:r>
              <a:rPr lang="en-US" sz="1100" dirty="0" smtClean="0"/>
              <a:t>Data from Phys. Rev. D80, 014504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l="50983" t="27160"/>
          <a:stretch>
            <a:fillRect/>
          </a:stretch>
        </p:blipFill>
        <p:spPr bwMode="auto">
          <a:xfrm>
            <a:off x="4648200" y="2362200"/>
            <a:ext cx="4495800" cy="4495800"/>
          </a:xfrm>
          <a:prstGeom prst="rect">
            <a:avLst/>
          </a:prstGeom>
          <a:noFill/>
          <a:ln w="9525">
            <a:noFill/>
            <a:miter lim="800000"/>
            <a:headEnd/>
            <a:tailEnd/>
          </a:ln>
        </p:spPr>
      </p:pic>
      <p:sp>
        <p:nvSpPr>
          <p:cNvPr id="6" name="TextBox 5"/>
          <p:cNvSpPr txBox="1"/>
          <p:nvPr/>
        </p:nvSpPr>
        <p:spPr>
          <a:xfrm>
            <a:off x="685800" y="76200"/>
            <a:ext cx="7653121" cy="584775"/>
          </a:xfrm>
          <a:prstGeom prst="rect">
            <a:avLst/>
          </a:prstGeom>
          <a:noFill/>
        </p:spPr>
        <p:txBody>
          <a:bodyPr wrap="none" rtlCol="0">
            <a:spAutoFit/>
          </a:bodyPr>
          <a:lstStyle/>
          <a:p>
            <a:r>
              <a:rPr lang="en-US" sz="3200" dirty="0" err="1" smtClean="0">
                <a:solidFill>
                  <a:schemeClr val="bg2"/>
                </a:solidFill>
              </a:rPr>
              <a:t>Complementarity</a:t>
            </a:r>
            <a:r>
              <a:rPr lang="en-US" sz="3200" dirty="0" smtClean="0">
                <a:solidFill>
                  <a:schemeClr val="bg2"/>
                </a:solidFill>
              </a:rPr>
              <a:t> of Hydrodynamics and Jets</a:t>
            </a:r>
          </a:p>
        </p:txBody>
      </p:sp>
      <p:sp>
        <p:nvSpPr>
          <p:cNvPr id="7" name="TextBox 6"/>
          <p:cNvSpPr txBox="1"/>
          <p:nvPr/>
        </p:nvSpPr>
        <p:spPr>
          <a:xfrm>
            <a:off x="533400" y="685800"/>
            <a:ext cx="7848600" cy="1815882"/>
          </a:xfrm>
          <a:prstGeom prst="rect">
            <a:avLst/>
          </a:prstGeom>
          <a:noFill/>
        </p:spPr>
        <p:txBody>
          <a:bodyPr wrap="square" rtlCol="0">
            <a:spAutoFit/>
          </a:bodyPr>
          <a:lstStyle/>
          <a:p>
            <a:pPr algn="ctr"/>
            <a:r>
              <a:rPr lang="en-US" sz="2800" dirty="0" smtClean="0">
                <a:solidFill>
                  <a:srgbClr val="FFFF00"/>
                </a:solidFill>
              </a:rPr>
              <a:t>Recent studies of </a:t>
            </a:r>
            <a:r>
              <a:rPr lang="en-US" sz="2800" dirty="0" smtClean="0">
                <a:solidFill>
                  <a:srgbClr val="FFFF00"/>
                </a:solidFill>
                <a:latin typeface="Symbol" pitchFamily="18" charset="2"/>
              </a:rPr>
              <a:t>h</a:t>
            </a:r>
            <a:r>
              <a:rPr lang="en-US" sz="2800" dirty="0" smtClean="0">
                <a:solidFill>
                  <a:srgbClr val="FFFF00"/>
                </a:solidFill>
              </a:rPr>
              <a:t>/s (T) in the literature</a:t>
            </a:r>
          </a:p>
          <a:p>
            <a:pPr algn="ctr"/>
            <a:r>
              <a:rPr lang="en-US" sz="2000" dirty="0" smtClean="0">
                <a:solidFill>
                  <a:srgbClr val="FFFF00"/>
                </a:solidFill>
              </a:rPr>
              <a:t>arXiv:1101.2442 (</a:t>
            </a:r>
            <a:r>
              <a:rPr lang="en-US" sz="2000" dirty="0" err="1" smtClean="0">
                <a:solidFill>
                  <a:srgbClr val="FFFF00"/>
                </a:solidFill>
              </a:rPr>
              <a:t>Niemi</a:t>
            </a:r>
            <a:r>
              <a:rPr lang="en-US" sz="2000" dirty="0" smtClean="0">
                <a:solidFill>
                  <a:srgbClr val="FFFF00"/>
                </a:solidFill>
              </a:rPr>
              <a:t>, </a:t>
            </a:r>
            <a:r>
              <a:rPr lang="en-US" sz="2000" dirty="0" err="1" smtClean="0">
                <a:solidFill>
                  <a:srgbClr val="FFFF00"/>
                </a:solidFill>
              </a:rPr>
              <a:t>Denicol</a:t>
            </a:r>
            <a:r>
              <a:rPr lang="en-US" sz="2000" dirty="0" smtClean="0">
                <a:solidFill>
                  <a:srgbClr val="FFFF00"/>
                </a:solidFill>
              </a:rPr>
              <a:t>, </a:t>
            </a:r>
            <a:r>
              <a:rPr lang="en-US" sz="2000" dirty="0" err="1" smtClean="0">
                <a:solidFill>
                  <a:srgbClr val="FFFF00"/>
                </a:solidFill>
              </a:rPr>
              <a:t>Huovinen</a:t>
            </a:r>
            <a:r>
              <a:rPr lang="en-US" sz="2000" dirty="0" smtClean="0">
                <a:solidFill>
                  <a:srgbClr val="FFFF00"/>
                </a:solidFill>
              </a:rPr>
              <a:t>, Molnar, </a:t>
            </a:r>
            <a:r>
              <a:rPr lang="en-US" sz="2000" dirty="0" err="1" smtClean="0">
                <a:solidFill>
                  <a:srgbClr val="FFFF00"/>
                </a:solidFill>
              </a:rPr>
              <a:t>Rischke</a:t>
            </a:r>
            <a:r>
              <a:rPr lang="en-US" sz="2000" dirty="0" smtClean="0">
                <a:solidFill>
                  <a:srgbClr val="FFFF00"/>
                </a:solidFill>
              </a:rPr>
              <a:t>)</a:t>
            </a:r>
          </a:p>
          <a:p>
            <a:pPr algn="ctr"/>
            <a:r>
              <a:rPr lang="en-US" sz="2000" dirty="0" smtClean="0">
                <a:solidFill>
                  <a:srgbClr val="FFFF00"/>
                </a:solidFill>
              </a:rPr>
              <a:t>arXiv:1103.2380 (Song, Bass, </a:t>
            </a:r>
            <a:r>
              <a:rPr lang="en-US" sz="2000" dirty="0" err="1" smtClean="0">
                <a:solidFill>
                  <a:srgbClr val="FFFF00"/>
                </a:solidFill>
              </a:rPr>
              <a:t>heinz</a:t>
            </a:r>
            <a:r>
              <a:rPr lang="en-US" sz="2000" dirty="0" smtClean="0">
                <a:solidFill>
                  <a:srgbClr val="FFFF00"/>
                </a:solidFill>
              </a:rPr>
              <a:t>)</a:t>
            </a:r>
          </a:p>
          <a:p>
            <a:pPr algn="ctr"/>
            <a:r>
              <a:rPr lang="en-US" sz="2000" dirty="0" err="1" smtClean="0">
                <a:solidFill>
                  <a:srgbClr val="FFFF00"/>
                </a:solidFill>
              </a:rPr>
              <a:t>arXiv</a:t>
            </a:r>
            <a:r>
              <a:rPr lang="en-US" sz="2000" dirty="0" smtClean="0">
                <a:solidFill>
                  <a:srgbClr val="FFFF00"/>
                </a:solidFill>
              </a:rPr>
              <a:t>: </a:t>
            </a:r>
            <a:r>
              <a:rPr lang="en-US" sz="2000" dirty="0" smtClean="0">
                <a:solidFill>
                  <a:srgbClr val="FFFF00"/>
                </a:solidFill>
              </a:rPr>
              <a:t>1102.0680 (</a:t>
            </a:r>
            <a:r>
              <a:rPr lang="en-US" sz="2000" dirty="0" smtClean="0">
                <a:solidFill>
                  <a:srgbClr val="FFFF00"/>
                </a:solidFill>
              </a:rPr>
              <a:t>Nagle</a:t>
            </a:r>
            <a:r>
              <a:rPr lang="en-US" sz="2000" dirty="0" smtClean="0">
                <a:solidFill>
                  <a:srgbClr val="FFFF00"/>
                </a:solidFill>
              </a:rPr>
              <a:t>, Bearden, </a:t>
            </a:r>
            <a:r>
              <a:rPr lang="en-US" sz="2000" dirty="0" err="1" smtClean="0">
                <a:solidFill>
                  <a:srgbClr val="FFFF00"/>
                </a:solidFill>
              </a:rPr>
              <a:t>Zajc</a:t>
            </a:r>
            <a:r>
              <a:rPr lang="en-US" sz="2000" dirty="0" smtClean="0">
                <a:solidFill>
                  <a:srgbClr val="FFFF00"/>
                </a:solidFill>
              </a:rPr>
              <a:t>)</a:t>
            </a:r>
          </a:p>
          <a:p>
            <a:pPr algn="ctr"/>
            <a:endParaRPr lang="en-US" sz="2400" dirty="0" smtClean="0">
              <a:solidFill>
                <a:srgbClr val="FFFF00"/>
              </a:solidFill>
            </a:endParaRPr>
          </a:p>
        </p:txBody>
      </p:sp>
      <p:sp>
        <p:nvSpPr>
          <p:cNvPr id="8" name="TextBox 7"/>
          <p:cNvSpPr txBox="1"/>
          <p:nvPr/>
        </p:nvSpPr>
        <p:spPr>
          <a:xfrm>
            <a:off x="-76200" y="2590800"/>
            <a:ext cx="4648200" cy="4370427"/>
          </a:xfrm>
          <a:prstGeom prst="rect">
            <a:avLst/>
          </a:prstGeom>
          <a:noFill/>
        </p:spPr>
        <p:txBody>
          <a:bodyPr wrap="square" rtlCol="0">
            <a:spAutoFit/>
          </a:bodyPr>
          <a:lstStyle/>
          <a:p>
            <a:pPr algn="ctr"/>
            <a:r>
              <a:rPr lang="en-US" sz="2400" dirty="0" smtClean="0">
                <a:solidFill>
                  <a:schemeClr val="bg2"/>
                </a:solidFill>
              </a:rPr>
              <a:t>Models favor increase of </a:t>
            </a:r>
            <a:r>
              <a:rPr lang="en-US" sz="2400" dirty="0" smtClean="0">
                <a:solidFill>
                  <a:schemeClr val="bg2"/>
                </a:solidFill>
                <a:latin typeface="Symbol" pitchFamily="18" charset="2"/>
              </a:rPr>
              <a:t>h</a:t>
            </a:r>
            <a:r>
              <a:rPr lang="en-US" sz="2400" dirty="0" smtClean="0">
                <a:solidFill>
                  <a:schemeClr val="bg2"/>
                </a:solidFill>
              </a:rPr>
              <a:t>/s </a:t>
            </a:r>
            <a:endParaRPr lang="en-US" sz="2400" dirty="0" smtClean="0">
              <a:solidFill>
                <a:schemeClr val="bg2"/>
              </a:solidFill>
            </a:endParaRPr>
          </a:p>
          <a:p>
            <a:pPr algn="ctr"/>
            <a:r>
              <a:rPr lang="en-US" sz="2400" dirty="0" smtClean="0">
                <a:solidFill>
                  <a:schemeClr val="bg2"/>
                </a:solidFill>
              </a:rPr>
              <a:t>(</a:t>
            </a:r>
            <a:r>
              <a:rPr lang="en-US" sz="2400" dirty="0" smtClean="0">
                <a:solidFill>
                  <a:schemeClr val="bg2"/>
                </a:solidFill>
              </a:rPr>
              <a:t>less strongly coupled) above </a:t>
            </a:r>
            <a:r>
              <a:rPr lang="en-US" sz="2400" dirty="0" err="1" smtClean="0">
                <a:solidFill>
                  <a:schemeClr val="bg2"/>
                </a:solidFill>
              </a:rPr>
              <a:t>T</a:t>
            </a:r>
            <a:r>
              <a:rPr lang="en-US" sz="2400" baseline="-25000" dirty="0" err="1" smtClean="0">
                <a:solidFill>
                  <a:schemeClr val="bg2"/>
                </a:solidFill>
              </a:rPr>
              <a:t>c</a:t>
            </a:r>
            <a:r>
              <a:rPr lang="en-US" sz="2400" dirty="0" smtClean="0">
                <a:solidFill>
                  <a:schemeClr val="bg2"/>
                </a:solidFill>
              </a:rPr>
              <a:t>. </a:t>
            </a:r>
          </a:p>
          <a:p>
            <a:pPr algn="ctr"/>
            <a:r>
              <a:rPr lang="en-US" sz="2400" dirty="0" smtClean="0">
                <a:solidFill>
                  <a:schemeClr val="bg2"/>
                </a:solidFill>
              </a:rPr>
              <a:t> Exact constraints unclear until fluctuating initial conditions, initialization of stress-energy tensor, and relaxation time </a:t>
            </a:r>
            <a:r>
              <a:rPr lang="en-US" sz="2400" dirty="0" err="1" smtClean="0">
                <a:solidFill>
                  <a:schemeClr val="bg2"/>
                </a:solidFill>
              </a:rPr>
              <a:t>systematics</a:t>
            </a:r>
            <a:r>
              <a:rPr lang="en-US" sz="2400" dirty="0" smtClean="0">
                <a:solidFill>
                  <a:schemeClr val="bg2"/>
                </a:solidFill>
              </a:rPr>
              <a:t> included.</a:t>
            </a:r>
          </a:p>
          <a:p>
            <a:pPr algn="ctr"/>
            <a:endParaRPr lang="en-US" sz="1400" dirty="0" smtClean="0">
              <a:solidFill>
                <a:schemeClr val="bg2"/>
              </a:solidFill>
            </a:endParaRPr>
          </a:p>
          <a:p>
            <a:pPr algn="ctr"/>
            <a:r>
              <a:rPr lang="en-US" sz="2400" dirty="0" smtClean="0">
                <a:solidFill>
                  <a:schemeClr val="bg2"/>
                </a:solidFill>
              </a:rPr>
              <a:t>Interesting that change </a:t>
            </a:r>
            <a:r>
              <a:rPr lang="en-US" sz="2400" dirty="0" smtClean="0">
                <a:solidFill>
                  <a:schemeClr val="bg2"/>
                </a:solidFill>
                <a:latin typeface="Symbol" pitchFamily="18" charset="2"/>
              </a:rPr>
              <a:t>h</a:t>
            </a:r>
            <a:r>
              <a:rPr lang="en-US" sz="2400" dirty="0" smtClean="0">
                <a:solidFill>
                  <a:schemeClr val="bg2"/>
                </a:solidFill>
              </a:rPr>
              <a:t>/s = 1/4</a:t>
            </a:r>
            <a:r>
              <a:rPr lang="en-US" sz="2400" dirty="0" smtClean="0">
                <a:solidFill>
                  <a:schemeClr val="bg2"/>
                </a:solidFill>
                <a:latin typeface="Symbol" pitchFamily="18" charset="2"/>
              </a:rPr>
              <a:t>p</a:t>
            </a:r>
            <a:r>
              <a:rPr lang="en-US" sz="2400" dirty="0" smtClean="0">
                <a:solidFill>
                  <a:schemeClr val="bg2"/>
                </a:solidFill>
              </a:rPr>
              <a:t> to 2/4</a:t>
            </a:r>
            <a:r>
              <a:rPr lang="en-US" sz="2400" dirty="0" smtClean="0">
                <a:solidFill>
                  <a:schemeClr val="bg2"/>
                </a:solidFill>
                <a:latin typeface="Symbol" pitchFamily="18" charset="2"/>
              </a:rPr>
              <a:t>p</a:t>
            </a:r>
            <a:r>
              <a:rPr lang="en-US" sz="2400" dirty="0" smtClean="0">
                <a:solidFill>
                  <a:schemeClr val="bg2"/>
                </a:solidFill>
              </a:rPr>
              <a:t> for T &gt; 2 </a:t>
            </a:r>
            <a:r>
              <a:rPr lang="en-US" sz="2400" dirty="0" err="1" smtClean="0">
                <a:solidFill>
                  <a:schemeClr val="bg2"/>
                </a:solidFill>
              </a:rPr>
              <a:t>T</a:t>
            </a:r>
            <a:r>
              <a:rPr lang="en-US" sz="2400" baseline="-25000" dirty="0" err="1" smtClean="0">
                <a:solidFill>
                  <a:schemeClr val="bg2"/>
                </a:solidFill>
                <a:latin typeface="+mj-lt"/>
              </a:rPr>
              <a:t>c</a:t>
            </a:r>
            <a:r>
              <a:rPr lang="en-US" sz="2400" dirty="0" smtClean="0">
                <a:solidFill>
                  <a:schemeClr val="bg2"/>
                </a:solidFill>
              </a:rPr>
              <a:t> does not change the flow at all.</a:t>
            </a:r>
            <a:endParaRPr lang="en-US" sz="2400" dirty="0" smtClean="0">
              <a:solidFill>
                <a:schemeClr val="bg2"/>
              </a:solidFill>
            </a:endParaRPr>
          </a:p>
          <a:p>
            <a:pPr algn="ctr"/>
            <a:endParaRPr lang="en-US" sz="2400" dirty="0" smtClean="0">
              <a:solidFill>
                <a:schemeClr val="bg2"/>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76200"/>
            <a:ext cx="5932650" cy="707886"/>
          </a:xfrm>
          <a:prstGeom prst="rect">
            <a:avLst/>
          </a:prstGeom>
          <a:noFill/>
        </p:spPr>
        <p:txBody>
          <a:bodyPr wrap="none" rtlCol="0">
            <a:spAutoFit/>
          </a:bodyPr>
          <a:lstStyle/>
          <a:p>
            <a:r>
              <a:rPr lang="en-US" sz="4000" dirty="0" smtClean="0">
                <a:solidFill>
                  <a:schemeClr val="bg1"/>
                </a:solidFill>
              </a:rPr>
              <a:t>Why </a:t>
            </a:r>
            <a:r>
              <a:rPr lang="en-US" sz="4000" dirty="0" err="1" smtClean="0">
                <a:solidFill>
                  <a:schemeClr val="bg1"/>
                </a:solidFill>
              </a:rPr>
              <a:t>Hadronic</a:t>
            </a:r>
            <a:r>
              <a:rPr lang="en-US" sz="4000" dirty="0" smtClean="0">
                <a:solidFill>
                  <a:schemeClr val="bg1"/>
                </a:solidFill>
              </a:rPr>
              <a:t> </a:t>
            </a:r>
            <a:r>
              <a:rPr lang="en-US" sz="4000" dirty="0" err="1" smtClean="0">
                <a:solidFill>
                  <a:schemeClr val="bg1"/>
                </a:solidFill>
              </a:rPr>
              <a:t>Calorimetry</a:t>
            </a:r>
            <a:r>
              <a:rPr lang="en-US" sz="4000" dirty="0" smtClean="0">
                <a:solidFill>
                  <a:schemeClr val="bg1"/>
                </a:solidFill>
              </a:rPr>
              <a:t>?</a:t>
            </a:r>
            <a:endParaRPr lang="en-US" sz="4000" dirty="0">
              <a:solidFill>
                <a:schemeClr val="bg1"/>
              </a:solidFill>
            </a:endParaRPr>
          </a:p>
        </p:txBody>
      </p:sp>
      <p:sp>
        <p:nvSpPr>
          <p:cNvPr id="5" name="TextBox 4"/>
          <p:cNvSpPr txBox="1"/>
          <p:nvPr/>
        </p:nvSpPr>
        <p:spPr>
          <a:xfrm>
            <a:off x="152399" y="990600"/>
            <a:ext cx="4038601" cy="3046988"/>
          </a:xfrm>
          <a:prstGeom prst="rect">
            <a:avLst/>
          </a:prstGeom>
          <a:noFill/>
        </p:spPr>
        <p:txBody>
          <a:bodyPr wrap="square" rtlCol="0">
            <a:spAutoFit/>
          </a:bodyPr>
          <a:lstStyle/>
          <a:p>
            <a:pPr algn="ctr"/>
            <a:r>
              <a:rPr lang="en-US" sz="2400" b="1" u="sng" dirty="0" smtClean="0">
                <a:solidFill>
                  <a:schemeClr val="bg1"/>
                </a:solidFill>
              </a:rPr>
              <a:t>All</a:t>
            </a:r>
            <a:r>
              <a:rPr lang="en-US" sz="2400" dirty="0" smtClean="0">
                <a:solidFill>
                  <a:schemeClr val="bg1"/>
                </a:solidFill>
              </a:rPr>
              <a:t> heavy ion jet publications to date (i.e. ATLAS and CMS) come from calorimeter measurements !</a:t>
            </a:r>
          </a:p>
          <a:p>
            <a:pPr algn="ctr"/>
            <a:endParaRPr lang="en-US" sz="2400" dirty="0" smtClean="0">
              <a:solidFill>
                <a:schemeClr val="bg1"/>
              </a:solidFill>
            </a:endParaRPr>
          </a:p>
          <a:p>
            <a:pPr algn="ctr"/>
            <a:r>
              <a:rPr lang="en-US" sz="2400" dirty="0" smtClean="0">
                <a:solidFill>
                  <a:schemeClr val="bg1"/>
                </a:solidFill>
              </a:rPr>
              <a:t>Ability to try different methods (supplementing with tracking) is also a big advantage.</a:t>
            </a:r>
          </a:p>
        </p:txBody>
      </p:sp>
      <p:sp>
        <p:nvSpPr>
          <p:cNvPr id="6" name="TextBox 5"/>
          <p:cNvSpPr txBox="1"/>
          <p:nvPr/>
        </p:nvSpPr>
        <p:spPr>
          <a:xfrm>
            <a:off x="304800" y="4038600"/>
            <a:ext cx="8534400" cy="2923877"/>
          </a:xfrm>
          <a:prstGeom prst="rect">
            <a:avLst/>
          </a:prstGeom>
          <a:noFill/>
        </p:spPr>
        <p:txBody>
          <a:bodyPr wrap="square" rtlCol="0">
            <a:spAutoFit/>
          </a:bodyPr>
          <a:lstStyle/>
          <a:p>
            <a:pPr algn="ctr"/>
            <a:endParaRPr lang="en-US" sz="2400" dirty="0" smtClean="0">
              <a:solidFill>
                <a:schemeClr val="bg1"/>
              </a:solidFill>
            </a:endParaRPr>
          </a:p>
          <a:p>
            <a:pPr algn="ctr"/>
            <a:r>
              <a:rPr lang="en-US" sz="2400" dirty="0" smtClean="0">
                <a:solidFill>
                  <a:schemeClr val="bg1"/>
                </a:solidFill>
              </a:rPr>
              <a:t>Critical to have </a:t>
            </a:r>
            <a:r>
              <a:rPr lang="en-US" sz="2400" dirty="0" err="1" smtClean="0">
                <a:solidFill>
                  <a:schemeClr val="bg1"/>
                </a:solidFill>
              </a:rPr>
              <a:t>EMCal</a:t>
            </a:r>
            <a:r>
              <a:rPr lang="en-US" sz="2400" dirty="0" smtClean="0">
                <a:solidFill>
                  <a:schemeClr val="bg1"/>
                </a:solidFill>
              </a:rPr>
              <a:t> + HCAL with continuous coverage (no gaps, spokes, holes) with large acceptance to see both jets and </a:t>
            </a:r>
            <a:r>
              <a:rPr lang="en-US" sz="2400" dirty="0" smtClean="0">
                <a:solidFill>
                  <a:schemeClr val="bg1"/>
                </a:solidFill>
                <a:latin typeface="Symbol" pitchFamily="18" charset="2"/>
              </a:rPr>
              <a:t>g</a:t>
            </a:r>
            <a:r>
              <a:rPr lang="en-US" sz="2400" dirty="0" smtClean="0">
                <a:solidFill>
                  <a:schemeClr val="bg1"/>
                </a:solidFill>
              </a:rPr>
              <a:t>-jet and at very high rate.  Then add in tracking information as key additional handle for systematic studies.</a:t>
            </a:r>
          </a:p>
          <a:p>
            <a:pPr algn="ctr"/>
            <a:r>
              <a:rPr lang="en-US" sz="900" dirty="0" smtClean="0">
                <a:solidFill>
                  <a:schemeClr val="bg1"/>
                </a:solidFill>
              </a:rPr>
              <a:t> </a:t>
            </a:r>
          </a:p>
          <a:p>
            <a:pPr algn="ctr"/>
            <a:r>
              <a:rPr lang="en-US" sz="2400" dirty="0" smtClean="0">
                <a:solidFill>
                  <a:schemeClr val="bg1"/>
                </a:solidFill>
              </a:rPr>
              <a:t>Also, when measuring fragmentation functions, </a:t>
            </a:r>
            <a:r>
              <a:rPr lang="en-US" sz="2400" dirty="0" err="1" smtClean="0">
                <a:solidFill>
                  <a:schemeClr val="bg1"/>
                </a:solidFill>
              </a:rPr>
              <a:t>hadron</a:t>
            </a:r>
            <a:r>
              <a:rPr lang="en-US" sz="2400" dirty="0" smtClean="0">
                <a:solidFill>
                  <a:schemeClr val="bg1"/>
                </a:solidFill>
              </a:rPr>
              <a:t> </a:t>
            </a:r>
            <a:r>
              <a:rPr lang="en-US" sz="2400" dirty="0" err="1" smtClean="0">
                <a:solidFill>
                  <a:schemeClr val="bg1"/>
                </a:solidFill>
              </a:rPr>
              <a:t>p</a:t>
            </a:r>
            <a:r>
              <a:rPr lang="en-US" sz="2400" baseline="-25000" dirty="0" err="1" smtClean="0">
                <a:solidFill>
                  <a:schemeClr val="bg1"/>
                </a:solidFill>
              </a:rPr>
              <a:t>T</a:t>
            </a:r>
            <a:r>
              <a:rPr lang="en-US" sz="2400" dirty="0" smtClean="0">
                <a:solidFill>
                  <a:schemeClr val="bg1"/>
                </a:solidFill>
              </a:rPr>
              <a:t> and jet energy measures are independent.</a:t>
            </a:r>
            <a:endParaRPr lang="en-US" sz="2400" dirty="0">
              <a:solidFill>
                <a:schemeClr val="bg1"/>
              </a:solidFill>
            </a:endParaRPr>
          </a:p>
        </p:txBody>
      </p:sp>
      <p:pic>
        <p:nvPicPr>
          <p:cNvPr id="7" name="Picture 3"/>
          <p:cNvPicPr>
            <a:picLocks noChangeAspect="1" noChangeArrowheads="1"/>
          </p:cNvPicPr>
          <p:nvPr/>
        </p:nvPicPr>
        <p:blipFill>
          <a:blip r:embed="rId2" cstate="print"/>
          <a:srcRect/>
          <a:stretch>
            <a:fillRect/>
          </a:stretch>
        </p:blipFill>
        <p:spPr bwMode="auto">
          <a:xfrm>
            <a:off x="4419600" y="990600"/>
            <a:ext cx="4495800" cy="31295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0" y="0"/>
            <a:ext cx="8991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a:xfrm>
            <a:off x="-76200" y="-152400"/>
            <a:ext cx="9372600" cy="1143000"/>
          </a:xfrm>
          <a:ln/>
        </p:spPr>
        <p:txBody>
          <a:bodyPr>
            <a:noAutofit/>
          </a:bodyPr>
          <a:lstStyle/>
          <a:p>
            <a:r>
              <a:rPr lang="en-US" sz="3600" u="sng" dirty="0"/>
              <a:t>At which length scale is the medium probed?</a:t>
            </a:r>
          </a:p>
        </p:txBody>
      </p:sp>
      <p:sp>
        <p:nvSpPr>
          <p:cNvPr id="19466" name="Oval 10"/>
          <p:cNvSpPr>
            <a:spLocks/>
          </p:cNvSpPr>
          <p:nvPr/>
        </p:nvSpPr>
        <p:spPr bwMode="auto">
          <a:xfrm>
            <a:off x="1544092" y="1541785"/>
            <a:ext cx="1371600" cy="437555"/>
          </a:xfrm>
          <a:prstGeom prst="ellipse">
            <a:avLst/>
          </a:prstGeom>
          <a:noFill/>
          <a:ln w="25400" cap="flat">
            <a:solidFill>
              <a:srgbClr val="D90B00"/>
            </a:solidFill>
            <a:prstDash val="solid"/>
            <a:round/>
            <a:headEnd type="none" w="med" len="med"/>
            <a:tailEnd type="none" w="med" len="med"/>
          </a:ln>
        </p:spPr>
        <p:txBody>
          <a:bodyPr lIns="0" tIns="0" rIns="0" bIns="0"/>
          <a:lstStyle/>
          <a:p>
            <a:endParaRPr lang="en-US"/>
          </a:p>
        </p:txBody>
      </p:sp>
      <p:sp>
        <p:nvSpPr>
          <p:cNvPr id="25" name="TextBox 24"/>
          <p:cNvSpPr txBox="1"/>
          <p:nvPr/>
        </p:nvSpPr>
        <p:spPr>
          <a:xfrm>
            <a:off x="3276600" y="990600"/>
            <a:ext cx="5715000" cy="954107"/>
          </a:xfrm>
          <a:prstGeom prst="rect">
            <a:avLst/>
          </a:prstGeom>
          <a:noFill/>
        </p:spPr>
        <p:txBody>
          <a:bodyPr wrap="square" rtlCol="0">
            <a:spAutoFit/>
          </a:bodyPr>
          <a:lstStyle/>
          <a:p>
            <a:pPr algn="ctr"/>
            <a:r>
              <a:rPr lang="en-US" sz="2800" dirty="0" smtClean="0">
                <a:solidFill>
                  <a:srgbClr val="FF0000"/>
                </a:solidFill>
              </a:rPr>
              <a:t>Related to </a:t>
            </a:r>
            <a:r>
              <a:rPr lang="en-US" sz="2800" dirty="0" err="1" smtClean="0">
                <a:solidFill>
                  <a:srgbClr val="FF0000"/>
                </a:solidFill>
              </a:rPr>
              <a:t>virtuality</a:t>
            </a:r>
            <a:r>
              <a:rPr lang="en-US" sz="2800" dirty="0" smtClean="0">
                <a:solidFill>
                  <a:srgbClr val="FF0000"/>
                </a:solidFill>
              </a:rPr>
              <a:t> of exchange particle with medium.</a:t>
            </a:r>
            <a:endParaRPr lang="en-US" sz="2800" dirty="0">
              <a:solidFill>
                <a:srgbClr val="FF0000"/>
              </a:solidFill>
            </a:endParaRPr>
          </a:p>
        </p:txBody>
      </p:sp>
      <p:grpSp>
        <p:nvGrpSpPr>
          <p:cNvPr id="2" name="Group 23"/>
          <p:cNvGrpSpPr>
            <a:grpSpLocks/>
          </p:cNvGrpSpPr>
          <p:nvPr/>
        </p:nvGrpSpPr>
        <p:grpSpPr bwMode="auto">
          <a:xfrm>
            <a:off x="151805" y="3364186"/>
            <a:ext cx="4776267" cy="3189014"/>
            <a:chOff x="0" y="0"/>
            <a:chExt cx="4279" cy="2856"/>
          </a:xfrm>
        </p:grpSpPr>
        <p:pic>
          <p:nvPicPr>
            <p:cNvPr id="27" name="Picture 12"/>
            <p:cNvPicPr>
              <a:picLocks noChangeAspect="1" noChangeArrowheads="1"/>
            </p:cNvPicPr>
            <p:nvPr/>
          </p:nvPicPr>
          <p:blipFill>
            <a:blip r:embed="rId2" cstate="print"/>
            <a:srcRect/>
            <a:stretch>
              <a:fillRect/>
            </a:stretch>
          </p:blipFill>
          <p:spPr bwMode="auto">
            <a:xfrm>
              <a:off x="0" y="0"/>
              <a:ext cx="4279" cy="2856"/>
            </a:xfrm>
            <a:prstGeom prst="rect">
              <a:avLst/>
            </a:prstGeom>
            <a:noFill/>
            <a:ln w="25400" cap="flat">
              <a:noFill/>
              <a:round/>
              <a:headEnd/>
              <a:tailEnd/>
            </a:ln>
          </p:spPr>
        </p:pic>
        <p:grpSp>
          <p:nvGrpSpPr>
            <p:cNvPr id="3" name="Group 19"/>
            <p:cNvGrpSpPr>
              <a:grpSpLocks/>
            </p:cNvGrpSpPr>
            <p:nvPr/>
          </p:nvGrpSpPr>
          <p:grpSpPr bwMode="auto">
            <a:xfrm>
              <a:off x="147" y="147"/>
              <a:ext cx="3278" cy="498"/>
              <a:chOff x="0" y="0"/>
              <a:chExt cx="3277" cy="498"/>
            </a:xfrm>
          </p:grpSpPr>
          <p:grpSp>
            <p:nvGrpSpPr>
              <p:cNvPr id="4" name="Group 15"/>
              <p:cNvGrpSpPr>
                <a:grpSpLocks/>
              </p:cNvGrpSpPr>
              <p:nvPr/>
            </p:nvGrpSpPr>
            <p:grpSpPr bwMode="auto">
              <a:xfrm>
                <a:off x="0" y="498"/>
                <a:ext cx="1708" cy="0"/>
                <a:chOff x="0" y="0"/>
                <a:chExt cx="1708" cy="0"/>
              </a:xfrm>
            </p:grpSpPr>
            <p:sp>
              <p:nvSpPr>
                <p:cNvPr id="36" name="Line 13"/>
                <p:cNvSpPr>
                  <a:spLocks noChangeShapeType="1"/>
                </p:cNvSpPr>
                <p:nvPr/>
              </p:nvSpPr>
              <p:spPr bwMode="auto">
                <a:xfrm flipH="1">
                  <a:off x="0" y="0"/>
                  <a:ext cx="984" cy="0"/>
                </a:xfrm>
                <a:prstGeom prst="line">
                  <a:avLst/>
                </a:prstGeom>
                <a:noFill/>
                <a:ln w="25400" cap="flat">
                  <a:solidFill>
                    <a:schemeClr val="tx1"/>
                  </a:solidFill>
                  <a:prstDash val="solid"/>
                  <a:round/>
                  <a:headEnd type="stealth" w="med" len="med"/>
                  <a:tailEnd type="none" w="med" len="med"/>
                </a:ln>
              </p:spPr>
              <p:txBody>
                <a:bodyPr lIns="0" tIns="0" rIns="0" bIns="0"/>
                <a:lstStyle/>
                <a:p>
                  <a:endParaRPr lang="en-US"/>
                </a:p>
              </p:txBody>
            </p:sp>
            <p:sp>
              <p:nvSpPr>
                <p:cNvPr id="37" name="Line 14"/>
                <p:cNvSpPr>
                  <a:spLocks noChangeShapeType="1"/>
                </p:cNvSpPr>
                <p:nvPr/>
              </p:nvSpPr>
              <p:spPr bwMode="auto">
                <a:xfrm flipH="1">
                  <a:off x="974" y="0"/>
                  <a:ext cx="734" cy="0"/>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grpSp>
          <p:grpSp>
            <p:nvGrpSpPr>
              <p:cNvPr id="5" name="Group 18"/>
              <p:cNvGrpSpPr>
                <a:grpSpLocks/>
              </p:cNvGrpSpPr>
              <p:nvPr/>
            </p:nvGrpSpPr>
            <p:grpSpPr bwMode="auto">
              <a:xfrm>
                <a:off x="1700" y="0"/>
                <a:ext cx="1577" cy="464"/>
                <a:chOff x="0" y="0"/>
                <a:chExt cx="1577" cy="464"/>
              </a:xfrm>
            </p:grpSpPr>
            <p:sp>
              <p:nvSpPr>
                <p:cNvPr id="34" name="Line 16"/>
                <p:cNvSpPr>
                  <a:spLocks noChangeShapeType="1"/>
                </p:cNvSpPr>
                <p:nvPr/>
              </p:nvSpPr>
              <p:spPr bwMode="auto">
                <a:xfrm flipH="1">
                  <a:off x="0" y="240"/>
                  <a:ext cx="714" cy="224"/>
                </a:xfrm>
                <a:prstGeom prst="line">
                  <a:avLst/>
                </a:prstGeom>
                <a:noFill/>
                <a:ln w="25400" cap="flat">
                  <a:solidFill>
                    <a:schemeClr val="tx1"/>
                  </a:solidFill>
                  <a:prstDash val="solid"/>
                  <a:round/>
                  <a:headEnd type="stealth" w="med" len="med"/>
                  <a:tailEnd type="none" w="med" len="med"/>
                </a:ln>
              </p:spPr>
              <p:txBody>
                <a:bodyPr lIns="0" tIns="0" rIns="0" bIns="0"/>
                <a:lstStyle/>
                <a:p>
                  <a:endParaRPr lang="en-US"/>
                </a:p>
              </p:txBody>
            </p:sp>
            <p:sp>
              <p:nvSpPr>
                <p:cNvPr id="35" name="Line 17"/>
                <p:cNvSpPr>
                  <a:spLocks noChangeShapeType="1"/>
                </p:cNvSpPr>
                <p:nvPr/>
              </p:nvSpPr>
              <p:spPr bwMode="auto">
                <a:xfrm flipH="1">
                  <a:off x="679" y="0"/>
                  <a:ext cx="898" cy="252"/>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grpSp>
        </p:grpSp>
        <p:sp>
          <p:nvSpPr>
            <p:cNvPr id="29" name="Rectangle 20"/>
            <p:cNvSpPr>
              <a:spLocks/>
            </p:cNvSpPr>
            <p:nvPr/>
          </p:nvSpPr>
          <p:spPr bwMode="auto">
            <a:xfrm>
              <a:off x="3275" y="34"/>
              <a:ext cx="283" cy="226"/>
            </a:xfrm>
            <a:prstGeom prst="rect">
              <a:avLst/>
            </a:prstGeom>
            <a:solidFill>
              <a:srgbClr val="FFFFFF"/>
            </a:solidFill>
            <a:ln w="25400" cap="flat">
              <a:solidFill>
                <a:schemeClr val="tx1">
                  <a:alpha val="0"/>
                </a:schemeClr>
              </a:solidFill>
              <a:prstDash val="solid"/>
              <a:round/>
              <a:headEnd type="none" w="med" len="med"/>
              <a:tailEnd type="none" w="med" len="med"/>
            </a:ln>
          </p:spPr>
          <p:txBody>
            <a:bodyPr lIns="0" tIns="0" rIns="0" bIns="0"/>
            <a:lstStyle/>
            <a:p>
              <a:endParaRPr lang="en-US"/>
            </a:p>
          </p:txBody>
        </p:sp>
        <p:sp>
          <p:nvSpPr>
            <p:cNvPr id="30" name="Rectangle 21"/>
            <p:cNvSpPr>
              <a:spLocks/>
            </p:cNvSpPr>
            <p:nvPr/>
          </p:nvSpPr>
          <p:spPr bwMode="auto">
            <a:xfrm>
              <a:off x="1934" y="646"/>
              <a:ext cx="669" cy="510"/>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2400" dirty="0">
                  <a:latin typeface="Times New Roman" charset="0"/>
                  <a:cs typeface="Times New Roman" charset="0"/>
                  <a:sym typeface="Times New Roman" charset="0"/>
                </a:rPr>
                <a:t>Q</a:t>
              </a:r>
              <a:r>
                <a:rPr lang="en-US" sz="2400" baseline="32000" dirty="0">
                  <a:latin typeface="Times New Roman" charset="0"/>
                  <a:cs typeface="Times New Roman" charset="0"/>
                  <a:sym typeface="Times New Roman" charset="0"/>
                </a:rPr>
                <a:t>2</a:t>
              </a:r>
            </a:p>
          </p:txBody>
        </p:sp>
        <p:sp>
          <p:nvSpPr>
            <p:cNvPr id="31" name="Rectangle 22"/>
            <p:cNvSpPr>
              <a:spLocks/>
            </p:cNvSpPr>
            <p:nvPr/>
          </p:nvSpPr>
          <p:spPr bwMode="auto">
            <a:xfrm>
              <a:off x="178" y="215"/>
              <a:ext cx="288" cy="465"/>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2100" dirty="0">
                  <a:latin typeface="Times New Roman" charset="0"/>
                  <a:cs typeface="Times New Roman" charset="0"/>
                  <a:sym typeface="Times New Roman" charset="0"/>
                </a:rPr>
                <a:t>e</a:t>
              </a:r>
            </a:p>
          </p:txBody>
        </p:sp>
      </p:grpSp>
      <p:sp>
        <p:nvSpPr>
          <p:cNvPr id="39" name="TextBox 38"/>
          <p:cNvSpPr txBox="1"/>
          <p:nvPr/>
        </p:nvSpPr>
        <p:spPr>
          <a:xfrm>
            <a:off x="0" y="2819400"/>
            <a:ext cx="4240071" cy="523220"/>
          </a:xfrm>
          <a:prstGeom prst="rect">
            <a:avLst/>
          </a:prstGeom>
          <a:noFill/>
        </p:spPr>
        <p:txBody>
          <a:bodyPr wrap="none" rtlCol="0">
            <a:spAutoFit/>
          </a:bodyPr>
          <a:lstStyle/>
          <a:p>
            <a:r>
              <a:rPr lang="en-US" sz="2800" u="sng" dirty="0" smtClean="0"/>
              <a:t>Electron Scattering Example</a:t>
            </a:r>
            <a:endParaRPr lang="en-US" sz="2800" u="sng" dirty="0"/>
          </a:p>
        </p:txBody>
      </p:sp>
      <p:grpSp>
        <p:nvGrpSpPr>
          <p:cNvPr id="6" name="Group 39"/>
          <p:cNvGrpSpPr/>
          <p:nvPr/>
        </p:nvGrpSpPr>
        <p:grpSpPr>
          <a:xfrm>
            <a:off x="4648200" y="2209800"/>
            <a:ext cx="3943722" cy="4572000"/>
            <a:chOff x="4540747" y="744514"/>
            <a:chExt cx="4508376" cy="5591100"/>
          </a:xfrm>
        </p:grpSpPr>
        <p:pic>
          <p:nvPicPr>
            <p:cNvPr id="41" name="Picture 3"/>
            <p:cNvPicPr>
              <a:picLocks noChangeAspect="1" noChangeArrowheads="1"/>
            </p:cNvPicPr>
            <p:nvPr/>
          </p:nvPicPr>
          <p:blipFill>
            <a:blip r:embed="rId3" cstate="print"/>
            <a:srcRect/>
            <a:stretch>
              <a:fillRect/>
            </a:stretch>
          </p:blipFill>
          <p:spPr bwMode="auto">
            <a:xfrm>
              <a:off x="6866930" y="1678781"/>
              <a:ext cx="1026914" cy="1080492"/>
            </a:xfrm>
            <a:prstGeom prst="rect">
              <a:avLst/>
            </a:prstGeom>
            <a:noFill/>
            <a:ln w="25400" cap="flat">
              <a:noFill/>
              <a:round/>
              <a:headEnd/>
              <a:tailEnd/>
            </a:ln>
          </p:spPr>
        </p:pic>
        <p:sp>
          <p:nvSpPr>
            <p:cNvPr id="42" name="Rectangle 24"/>
            <p:cNvSpPr>
              <a:spLocks/>
            </p:cNvSpPr>
            <p:nvPr/>
          </p:nvSpPr>
          <p:spPr bwMode="auto">
            <a:xfrm>
              <a:off x="4540747" y="744514"/>
              <a:ext cx="4508376" cy="5591100"/>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lstStyle/>
            <a:p>
              <a:endParaRPr lang="en-US" sz="1400" b="1"/>
            </a:p>
          </p:txBody>
        </p:sp>
        <p:pic>
          <p:nvPicPr>
            <p:cNvPr id="43" name="Picture 25"/>
            <p:cNvPicPr>
              <a:picLocks noChangeAspect="1" noChangeArrowheads="1"/>
            </p:cNvPicPr>
            <p:nvPr/>
          </p:nvPicPr>
          <p:blipFill>
            <a:blip r:embed="rId4" cstate="print"/>
            <a:srcRect/>
            <a:stretch>
              <a:fillRect/>
            </a:stretch>
          </p:blipFill>
          <p:spPr bwMode="auto">
            <a:xfrm>
              <a:off x="5991820" y="4147840"/>
              <a:ext cx="991195" cy="977801"/>
            </a:xfrm>
            <a:prstGeom prst="rect">
              <a:avLst/>
            </a:prstGeom>
            <a:noFill/>
            <a:ln w="25400" cap="flat">
              <a:noFill/>
              <a:round/>
              <a:headEnd/>
              <a:tailEnd/>
            </a:ln>
          </p:spPr>
        </p:pic>
        <p:pic>
          <p:nvPicPr>
            <p:cNvPr id="44" name="Picture 26"/>
            <p:cNvPicPr>
              <a:picLocks noChangeAspect="1" noChangeArrowheads="1"/>
            </p:cNvPicPr>
            <p:nvPr/>
          </p:nvPicPr>
          <p:blipFill>
            <a:blip r:embed="rId5" cstate="print"/>
            <a:srcRect/>
            <a:stretch>
              <a:fillRect/>
            </a:stretch>
          </p:blipFill>
          <p:spPr bwMode="auto">
            <a:xfrm>
              <a:off x="7313414" y="4238253"/>
              <a:ext cx="1259086" cy="842739"/>
            </a:xfrm>
            <a:prstGeom prst="rect">
              <a:avLst/>
            </a:prstGeom>
            <a:noFill/>
            <a:ln w="25400" cap="flat">
              <a:noFill/>
              <a:round/>
              <a:headEnd/>
              <a:tailEnd/>
            </a:ln>
          </p:spPr>
        </p:pic>
        <p:pic>
          <p:nvPicPr>
            <p:cNvPr id="45" name="Picture 27"/>
            <p:cNvPicPr>
              <a:picLocks noChangeAspect="1" noChangeArrowheads="1"/>
            </p:cNvPicPr>
            <p:nvPr/>
          </p:nvPicPr>
          <p:blipFill>
            <a:blip r:embed="rId6" cstate="print"/>
            <a:srcRect/>
            <a:stretch>
              <a:fillRect/>
            </a:stretch>
          </p:blipFill>
          <p:spPr bwMode="auto">
            <a:xfrm>
              <a:off x="7349133" y="3089672"/>
              <a:ext cx="1126257" cy="901898"/>
            </a:xfrm>
            <a:prstGeom prst="rect">
              <a:avLst/>
            </a:prstGeom>
            <a:noFill/>
            <a:ln w="25400" cap="flat">
              <a:noFill/>
              <a:round/>
              <a:headEnd/>
              <a:tailEnd/>
            </a:ln>
          </p:spPr>
        </p:pic>
        <p:pic>
          <p:nvPicPr>
            <p:cNvPr id="46" name="Picture 28"/>
            <p:cNvPicPr>
              <a:picLocks noChangeAspect="1" noChangeArrowheads="1"/>
            </p:cNvPicPr>
            <p:nvPr/>
          </p:nvPicPr>
          <p:blipFill>
            <a:blip r:embed="rId7" cstate="print"/>
            <a:srcRect/>
            <a:stretch>
              <a:fillRect/>
            </a:stretch>
          </p:blipFill>
          <p:spPr bwMode="auto">
            <a:xfrm>
              <a:off x="7152680" y="925339"/>
              <a:ext cx="892969" cy="878458"/>
            </a:xfrm>
            <a:prstGeom prst="rect">
              <a:avLst/>
            </a:prstGeom>
            <a:noFill/>
            <a:ln w="25400" cap="flat">
              <a:noFill/>
              <a:round/>
              <a:headEnd/>
              <a:tailEnd/>
            </a:ln>
          </p:spPr>
        </p:pic>
        <p:pic>
          <p:nvPicPr>
            <p:cNvPr id="47" name="Picture 29"/>
            <p:cNvPicPr>
              <a:picLocks noChangeAspect="1" noChangeArrowheads="1"/>
            </p:cNvPicPr>
            <p:nvPr/>
          </p:nvPicPr>
          <p:blipFill>
            <a:blip r:embed="rId8" cstate="print"/>
            <a:srcRect/>
            <a:stretch>
              <a:fillRect/>
            </a:stretch>
          </p:blipFill>
          <p:spPr bwMode="auto">
            <a:xfrm>
              <a:off x="6063258" y="982266"/>
              <a:ext cx="700980" cy="767953"/>
            </a:xfrm>
            <a:prstGeom prst="rect">
              <a:avLst/>
            </a:prstGeom>
            <a:noFill/>
            <a:ln w="25400" cap="flat">
              <a:noFill/>
              <a:round/>
              <a:headEnd/>
              <a:tailEnd/>
            </a:ln>
          </p:spPr>
        </p:pic>
        <p:pic>
          <p:nvPicPr>
            <p:cNvPr id="48" name="Picture 30"/>
            <p:cNvPicPr>
              <a:picLocks noChangeAspect="1" noChangeArrowheads="1"/>
            </p:cNvPicPr>
            <p:nvPr/>
          </p:nvPicPr>
          <p:blipFill>
            <a:blip r:embed="rId9" cstate="print"/>
            <a:srcRect/>
            <a:stretch>
              <a:fillRect/>
            </a:stretch>
          </p:blipFill>
          <p:spPr bwMode="auto">
            <a:xfrm>
              <a:off x="7393781" y="2000250"/>
              <a:ext cx="830461" cy="860599"/>
            </a:xfrm>
            <a:prstGeom prst="rect">
              <a:avLst/>
            </a:prstGeom>
            <a:noFill/>
            <a:ln w="25400" cap="flat">
              <a:noFill/>
              <a:round/>
              <a:headEnd/>
              <a:tailEnd/>
            </a:ln>
          </p:spPr>
        </p:pic>
        <p:pic>
          <p:nvPicPr>
            <p:cNvPr id="49" name="Picture 31"/>
            <p:cNvPicPr>
              <a:picLocks noChangeAspect="1" noChangeArrowheads="1"/>
            </p:cNvPicPr>
            <p:nvPr/>
          </p:nvPicPr>
          <p:blipFill>
            <a:blip r:embed="rId10" cstate="print"/>
            <a:srcRect/>
            <a:stretch>
              <a:fillRect/>
            </a:stretch>
          </p:blipFill>
          <p:spPr bwMode="auto">
            <a:xfrm>
              <a:off x="6018609" y="1990204"/>
              <a:ext cx="866180" cy="878458"/>
            </a:xfrm>
            <a:prstGeom prst="rect">
              <a:avLst/>
            </a:prstGeom>
            <a:noFill/>
            <a:ln w="25400" cap="flat">
              <a:noFill/>
              <a:round/>
              <a:headEnd/>
              <a:tailEnd/>
            </a:ln>
          </p:spPr>
        </p:pic>
        <p:pic>
          <p:nvPicPr>
            <p:cNvPr id="50" name="Picture 32"/>
            <p:cNvPicPr>
              <a:picLocks noChangeAspect="1" noChangeArrowheads="1"/>
            </p:cNvPicPr>
            <p:nvPr/>
          </p:nvPicPr>
          <p:blipFill>
            <a:blip r:embed="rId11" cstate="print"/>
            <a:srcRect/>
            <a:stretch>
              <a:fillRect/>
            </a:stretch>
          </p:blipFill>
          <p:spPr bwMode="auto">
            <a:xfrm>
              <a:off x="5866805" y="5250656"/>
              <a:ext cx="1238994" cy="973336"/>
            </a:xfrm>
            <a:prstGeom prst="rect">
              <a:avLst/>
            </a:prstGeom>
            <a:noFill/>
            <a:ln w="25400" cap="flat">
              <a:noFill/>
              <a:round/>
              <a:headEnd/>
              <a:tailEnd/>
            </a:ln>
          </p:spPr>
        </p:pic>
        <p:grpSp>
          <p:nvGrpSpPr>
            <p:cNvPr id="7" name="Group 40"/>
            <p:cNvGrpSpPr>
              <a:grpSpLocks/>
            </p:cNvGrpSpPr>
            <p:nvPr/>
          </p:nvGrpSpPr>
          <p:grpSpPr bwMode="auto">
            <a:xfrm>
              <a:off x="4625578" y="785813"/>
              <a:ext cx="1151931" cy="5508505"/>
              <a:chOff x="0" y="0"/>
              <a:chExt cx="1032" cy="4935"/>
            </a:xfrm>
          </p:grpSpPr>
          <p:sp>
            <p:nvSpPr>
              <p:cNvPr id="54" name="Rectangle 33"/>
              <p:cNvSpPr>
                <a:spLocks/>
              </p:cNvSpPr>
              <p:nvPr/>
            </p:nvSpPr>
            <p:spPr bwMode="auto">
              <a:xfrm>
                <a:off x="511" y="0"/>
                <a:ext cx="478" cy="495"/>
              </a:xfrm>
              <a:prstGeom prst="rect">
                <a:avLst/>
              </a:prstGeom>
              <a:noFill/>
              <a:ln w="12700" cap="flat">
                <a:noFill/>
                <a:miter lim="800000"/>
                <a:headEnd type="none" w="med" len="med"/>
                <a:tailEnd type="none" w="med" len="med"/>
              </a:ln>
            </p:spPr>
            <p:txBody>
              <a:bodyPr wrap="none" lIns="50800" tIns="50800" rIns="108599" bIns="50800">
                <a:spAutoFit/>
              </a:bodyPr>
              <a:lstStyle/>
              <a:p>
                <a:pPr marL="4465">
                  <a:lnSpc>
                    <a:spcPct val="142000"/>
                  </a:lnSpc>
                </a:pPr>
                <a:r>
                  <a:rPr lang="en-US" b="1" dirty="0">
                    <a:latin typeface="Times New Roman" charset="0"/>
                    <a:cs typeface="Times New Roman" charset="0"/>
                    <a:sym typeface="Times New Roman" charset="0"/>
                  </a:rPr>
                  <a:t>Q</a:t>
                </a:r>
                <a:r>
                  <a:rPr lang="en-US" b="1" baseline="32000" dirty="0">
                    <a:latin typeface="Times New Roman" charset="0"/>
                    <a:cs typeface="Times New Roman" charset="0"/>
                    <a:sym typeface="Times New Roman" charset="0"/>
                  </a:rPr>
                  <a:t>2</a:t>
                </a:r>
              </a:p>
            </p:txBody>
          </p:sp>
          <p:sp>
            <p:nvSpPr>
              <p:cNvPr id="55" name="Line 34"/>
              <p:cNvSpPr>
                <a:spLocks noChangeShapeType="1"/>
              </p:cNvSpPr>
              <p:nvPr/>
            </p:nvSpPr>
            <p:spPr bwMode="auto">
              <a:xfrm flipH="1">
                <a:off x="968" y="3"/>
                <a:ext cx="0" cy="4932"/>
              </a:xfrm>
              <a:prstGeom prst="line">
                <a:avLst/>
              </a:prstGeom>
              <a:noFill/>
              <a:ln w="50800" cap="flat">
                <a:solidFill>
                  <a:schemeClr val="tx1"/>
                </a:solidFill>
                <a:prstDash val="solid"/>
                <a:round/>
                <a:headEnd type="stealth" w="med" len="med"/>
                <a:tailEnd type="none" w="med" len="med"/>
              </a:ln>
            </p:spPr>
            <p:txBody>
              <a:bodyPr lIns="0" tIns="0" rIns="0" bIns="0"/>
              <a:lstStyle/>
              <a:p>
                <a:endParaRPr lang="en-US" sz="1400" b="1"/>
              </a:p>
            </p:txBody>
          </p:sp>
          <p:sp>
            <p:nvSpPr>
              <p:cNvPr id="56" name="Rectangle 35"/>
              <p:cNvSpPr>
                <a:spLocks/>
              </p:cNvSpPr>
              <p:nvPr/>
            </p:nvSpPr>
            <p:spPr bwMode="auto">
              <a:xfrm>
                <a:off x="0" y="3312"/>
                <a:ext cx="1032" cy="240"/>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100" b="1" dirty="0">
                    <a:latin typeface="Times New Roman" charset="0"/>
                    <a:cs typeface="Times New Roman" charset="0"/>
                    <a:sym typeface="Times New Roman" charset="0"/>
                  </a:rPr>
                  <a:t>~few 10</a:t>
                </a:r>
                <a:r>
                  <a:rPr lang="en-US" sz="1100" b="1" baseline="32000" dirty="0">
                    <a:latin typeface="Times New Roman" charset="0"/>
                    <a:cs typeface="Times New Roman" charset="0"/>
                    <a:sym typeface="Times New Roman" charset="0"/>
                  </a:rPr>
                  <a:t>-10</a:t>
                </a:r>
                <a:r>
                  <a:rPr lang="en-US" sz="1100" b="1" dirty="0">
                    <a:latin typeface="Times New Roman" charset="0"/>
                    <a:cs typeface="Times New Roman" charset="0"/>
                    <a:sym typeface="Times New Roman" charset="0"/>
                  </a:rPr>
                  <a:t> m</a:t>
                </a:r>
              </a:p>
            </p:txBody>
          </p:sp>
          <p:sp>
            <p:nvSpPr>
              <p:cNvPr id="57" name="Rectangle 36"/>
              <p:cNvSpPr>
                <a:spLocks/>
              </p:cNvSpPr>
              <p:nvPr/>
            </p:nvSpPr>
            <p:spPr bwMode="auto">
              <a:xfrm>
                <a:off x="0" y="2296"/>
                <a:ext cx="1032" cy="240"/>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100" b="1" dirty="0">
                    <a:latin typeface="Times New Roman" charset="0"/>
                    <a:cs typeface="Times New Roman" charset="0"/>
                    <a:sym typeface="Times New Roman" charset="0"/>
                  </a:rPr>
                  <a:t>1-15x10</a:t>
                </a:r>
                <a:r>
                  <a:rPr lang="en-US" sz="1100" b="1" baseline="32000" dirty="0">
                    <a:latin typeface="Times New Roman" charset="0"/>
                    <a:cs typeface="Times New Roman" charset="0"/>
                    <a:sym typeface="Times New Roman" charset="0"/>
                  </a:rPr>
                  <a:t>-15</a:t>
                </a:r>
                <a:r>
                  <a:rPr lang="en-US" sz="1100" b="1" dirty="0">
                    <a:latin typeface="Times New Roman" charset="0"/>
                    <a:cs typeface="Times New Roman" charset="0"/>
                    <a:sym typeface="Times New Roman" charset="0"/>
                  </a:rPr>
                  <a:t> m</a:t>
                </a:r>
              </a:p>
            </p:txBody>
          </p:sp>
          <p:sp>
            <p:nvSpPr>
              <p:cNvPr id="58" name="Rectangle 37"/>
              <p:cNvSpPr>
                <a:spLocks/>
              </p:cNvSpPr>
              <p:nvPr/>
            </p:nvSpPr>
            <p:spPr bwMode="auto">
              <a:xfrm>
                <a:off x="288" y="1320"/>
                <a:ext cx="704" cy="240"/>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100" b="1" dirty="0">
                    <a:latin typeface="Times New Roman" charset="0"/>
                    <a:cs typeface="Times New Roman" charset="0"/>
                    <a:sym typeface="Times New Roman" charset="0"/>
                  </a:rPr>
                  <a:t>~10</a:t>
                </a:r>
                <a:r>
                  <a:rPr lang="en-US" sz="1100" b="1" baseline="32000" dirty="0">
                    <a:latin typeface="Times New Roman" charset="0"/>
                    <a:cs typeface="Times New Roman" charset="0"/>
                    <a:sym typeface="Times New Roman" charset="0"/>
                  </a:rPr>
                  <a:t>-15</a:t>
                </a:r>
                <a:r>
                  <a:rPr lang="en-US" sz="1100" b="1" dirty="0">
                    <a:latin typeface="Times New Roman" charset="0"/>
                    <a:cs typeface="Times New Roman" charset="0"/>
                    <a:sym typeface="Times New Roman" charset="0"/>
                  </a:rPr>
                  <a:t> m</a:t>
                </a:r>
              </a:p>
            </p:txBody>
          </p:sp>
          <p:sp>
            <p:nvSpPr>
              <p:cNvPr id="59" name="Rectangle 38"/>
              <p:cNvSpPr>
                <a:spLocks/>
              </p:cNvSpPr>
              <p:nvPr/>
            </p:nvSpPr>
            <p:spPr bwMode="auto">
              <a:xfrm>
                <a:off x="288" y="384"/>
                <a:ext cx="736" cy="240"/>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100" b="1" dirty="0">
                    <a:latin typeface="Times New Roman" charset="0"/>
                    <a:cs typeface="Times New Roman" charset="0"/>
                    <a:sym typeface="Times New Roman" charset="0"/>
                  </a:rPr>
                  <a:t>~10</a:t>
                </a:r>
                <a:r>
                  <a:rPr lang="en-US" sz="1100" b="1" baseline="32000" dirty="0">
                    <a:latin typeface="Times New Roman" charset="0"/>
                    <a:cs typeface="Times New Roman" charset="0"/>
                    <a:sym typeface="Times New Roman" charset="0"/>
                  </a:rPr>
                  <a:t>-18</a:t>
                </a:r>
                <a:r>
                  <a:rPr lang="en-US" sz="1100" b="1" dirty="0">
                    <a:latin typeface="Times New Roman" charset="0"/>
                    <a:cs typeface="Times New Roman" charset="0"/>
                    <a:sym typeface="Times New Roman" charset="0"/>
                  </a:rPr>
                  <a:t> m</a:t>
                </a:r>
              </a:p>
            </p:txBody>
          </p:sp>
          <p:sp>
            <p:nvSpPr>
              <p:cNvPr id="60" name="Rectangle 39"/>
              <p:cNvSpPr>
                <a:spLocks/>
              </p:cNvSpPr>
              <p:nvPr/>
            </p:nvSpPr>
            <p:spPr bwMode="auto">
              <a:xfrm>
                <a:off x="64" y="4320"/>
                <a:ext cx="968" cy="240"/>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100" b="1" dirty="0">
                    <a:latin typeface="Times New Roman" charset="0"/>
                    <a:cs typeface="Times New Roman" charset="0"/>
                    <a:sym typeface="Times New Roman" charset="0"/>
                  </a:rPr>
                  <a:t>~few 10</a:t>
                </a:r>
                <a:r>
                  <a:rPr lang="en-US" sz="1100" b="1" baseline="32000" dirty="0">
                    <a:latin typeface="Times New Roman" charset="0"/>
                    <a:cs typeface="Times New Roman" charset="0"/>
                    <a:sym typeface="Times New Roman" charset="0"/>
                  </a:rPr>
                  <a:t>-5</a:t>
                </a:r>
                <a:r>
                  <a:rPr lang="en-US" sz="1100" b="1" dirty="0">
                    <a:latin typeface="Times New Roman" charset="0"/>
                    <a:cs typeface="Times New Roman" charset="0"/>
                    <a:sym typeface="Times New Roman" charset="0"/>
                  </a:rPr>
                  <a:t> m</a:t>
                </a:r>
              </a:p>
            </p:txBody>
          </p:sp>
        </p:grpSp>
        <p:pic>
          <p:nvPicPr>
            <p:cNvPr id="52" name="Picture 41"/>
            <p:cNvPicPr>
              <a:picLocks noChangeAspect="1" noChangeArrowheads="1"/>
            </p:cNvPicPr>
            <p:nvPr/>
          </p:nvPicPr>
          <p:blipFill>
            <a:blip r:embed="rId12" cstate="print"/>
            <a:srcRect/>
            <a:stretch>
              <a:fillRect/>
            </a:stretch>
          </p:blipFill>
          <p:spPr bwMode="auto">
            <a:xfrm>
              <a:off x="7393781" y="5248424"/>
              <a:ext cx="1098352" cy="975568"/>
            </a:xfrm>
            <a:prstGeom prst="rect">
              <a:avLst/>
            </a:prstGeom>
            <a:noFill/>
            <a:ln w="25400" cap="flat">
              <a:noFill/>
              <a:round/>
              <a:headEnd/>
              <a:tailEnd/>
            </a:ln>
          </p:spPr>
        </p:pic>
        <p:pic>
          <p:nvPicPr>
            <p:cNvPr id="53" name="Picture 42"/>
            <p:cNvPicPr>
              <a:picLocks noChangeAspect="1" noChangeArrowheads="1"/>
            </p:cNvPicPr>
            <p:nvPr/>
          </p:nvPicPr>
          <p:blipFill>
            <a:blip r:embed="rId13" cstate="print"/>
            <a:srcRect/>
            <a:stretch>
              <a:fillRect/>
            </a:stretch>
          </p:blipFill>
          <p:spPr bwMode="auto">
            <a:xfrm>
              <a:off x="5866805" y="3143250"/>
              <a:ext cx="1395264" cy="732234"/>
            </a:xfrm>
            <a:prstGeom prst="rect">
              <a:avLst/>
            </a:prstGeom>
            <a:noFill/>
            <a:ln w="25400" cap="flat">
              <a:noFill/>
              <a:round/>
              <a:headEnd/>
              <a:tailEnd/>
            </a:ln>
          </p:spPr>
        </p:pic>
      </p:grpSp>
      <p:grpSp>
        <p:nvGrpSpPr>
          <p:cNvPr id="8" name="Group 10"/>
          <p:cNvGrpSpPr>
            <a:grpSpLocks/>
          </p:cNvGrpSpPr>
          <p:nvPr/>
        </p:nvGrpSpPr>
        <p:grpSpPr bwMode="auto">
          <a:xfrm>
            <a:off x="609600" y="838200"/>
            <a:ext cx="2523753" cy="1528093"/>
            <a:chOff x="0" y="0"/>
            <a:chExt cx="2262" cy="1368"/>
          </a:xfrm>
        </p:grpSpPr>
        <p:sp>
          <p:nvSpPr>
            <p:cNvPr id="62" name="Line 4"/>
            <p:cNvSpPr>
              <a:spLocks noChangeShapeType="1"/>
            </p:cNvSpPr>
            <p:nvPr/>
          </p:nvSpPr>
          <p:spPr bwMode="auto">
            <a:xfrm>
              <a:off x="1069" y="0"/>
              <a:ext cx="0" cy="678"/>
            </a:xfrm>
            <a:prstGeom prst="line">
              <a:avLst/>
            </a:prstGeom>
            <a:noFill/>
            <a:ln w="25400" cap="flat">
              <a:solidFill>
                <a:schemeClr val="tx1"/>
              </a:solidFill>
              <a:prstDash val="solid"/>
              <a:round/>
              <a:headEnd type="stealth" w="med" len="med"/>
              <a:tailEnd type="none" w="med" len="med"/>
            </a:ln>
          </p:spPr>
          <p:txBody>
            <a:bodyPr lIns="0" tIns="0" rIns="0" bIns="0"/>
            <a:lstStyle/>
            <a:p>
              <a:endParaRPr lang="en-US"/>
            </a:p>
          </p:txBody>
        </p:sp>
        <p:sp>
          <p:nvSpPr>
            <p:cNvPr id="63" name="Line 5"/>
            <p:cNvSpPr>
              <a:spLocks noChangeShapeType="1"/>
            </p:cNvSpPr>
            <p:nvPr/>
          </p:nvSpPr>
          <p:spPr bwMode="auto">
            <a:xfrm rot="10800000" flipH="1">
              <a:off x="582" y="664"/>
              <a:ext cx="499" cy="502"/>
            </a:xfrm>
            <a:prstGeom prst="line">
              <a:avLst/>
            </a:prstGeom>
            <a:noFill/>
            <a:ln w="25400" cap="flat">
              <a:solidFill>
                <a:schemeClr val="tx1"/>
              </a:solidFill>
              <a:prstDash val="solid"/>
              <a:round/>
              <a:headEnd type="stealth" w="med" len="med"/>
              <a:tailEnd type="none" w="med" len="med"/>
            </a:ln>
          </p:spPr>
          <p:txBody>
            <a:bodyPr lIns="0" tIns="0" rIns="0" bIns="0"/>
            <a:lstStyle/>
            <a:p>
              <a:endParaRPr lang="en-US"/>
            </a:p>
          </p:txBody>
        </p:sp>
        <p:sp>
          <p:nvSpPr>
            <p:cNvPr id="64" name="Line 6"/>
            <p:cNvSpPr>
              <a:spLocks noChangeShapeType="1"/>
            </p:cNvSpPr>
            <p:nvPr/>
          </p:nvSpPr>
          <p:spPr bwMode="auto">
            <a:xfrm flipH="1">
              <a:off x="1071" y="682"/>
              <a:ext cx="683" cy="0"/>
            </a:xfrm>
            <a:prstGeom prst="line">
              <a:avLst/>
            </a:prstGeom>
            <a:noFill/>
            <a:ln w="25400" cap="flat">
              <a:solidFill>
                <a:schemeClr val="tx1"/>
              </a:solidFill>
              <a:prstDash val="solid"/>
              <a:round/>
              <a:headEnd type="stealth" w="med" len="med"/>
              <a:tailEnd type="none" w="med" len="med"/>
            </a:ln>
          </p:spPr>
          <p:txBody>
            <a:bodyPr lIns="0" tIns="0" rIns="0" bIns="0"/>
            <a:lstStyle/>
            <a:p>
              <a:endParaRPr lang="en-US"/>
            </a:p>
          </p:txBody>
        </p:sp>
        <p:sp>
          <p:nvSpPr>
            <p:cNvPr id="65" name="Rectangle 7"/>
            <p:cNvSpPr>
              <a:spLocks/>
            </p:cNvSpPr>
            <p:nvPr/>
          </p:nvSpPr>
          <p:spPr bwMode="auto">
            <a:xfrm>
              <a:off x="931" y="33"/>
              <a:ext cx="189" cy="246"/>
            </a:xfrm>
            <a:prstGeom prst="rect">
              <a:avLst/>
            </a:prstGeom>
            <a:noFill/>
            <a:ln w="12700" cap="flat">
              <a:noFill/>
              <a:miter lim="800000"/>
              <a:headEnd type="none" w="med" len="med"/>
              <a:tailEnd type="none" w="med" len="med"/>
            </a:ln>
          </p:spPr>
          <p:txBody>
            <a:bodyPr lIns="50800" tIns="50800" rIns="108599" bIns="50800"/>
            <a:lstStyle/>
            <a:p>
              <a:pPr marL="4465">
                <a:lnSpc>
                  <a:spcPct val="142000"/>
                </a:lnSpc>
              </a:pPr>
              <a:r>
                <a:rPr lang="en-US" sz="1000" dirty="0">
                  <a:latin typeface="Times New Roman Bold" charset="0"/>
                  <a:cs typeface="Times New Roman Bold" charset="0"/>
                  <a:sym typeface="Times New Roman Bold" charset="0"/>
                </a:rPr>
                <a:t>T</a:t>
              </a:r>
            </a:p>
          </p:txBody>
        </p:sp>
        <p:sp>
          <p:nvSpPr>
            <p:cNvPr id="66" name="Rectangle 8"/>
            <p:cNvSpPr>
              <a:spLocks/>
            </p:cNvSpPr>
            <p:nvPr/>
          </p:nvSpPr>
          <p:spPr bwMode="auto">
            <a:xfrm>
              <a:off x="0" y="1040"/>
              <a:ext cx="1488" cy="328"/>
            </a:xfrm>
            <a:prstGeom prst="rect">
              <a:avLst/>
            </a:prstGeom>
            <a:noFill/>
            <a:ln w="12700" cap="flat">
              <a:noFill/>
              <a:miter lim="800000"/>
              <a:headEnd type="none" w="med" len="med"/>
              <a:tailEnd type="none" w="med" len="med"/>
            </a:ln>
          </p:spPr>
          <p:txBody>
            <a:bodyPr lIns="50800" tIns="50800" rIns="108599" bIns="50800"/>
            <a:lstStyle/>
            <a:p>
              <a:pPr marL="4465"/>
              <a:r>
                <a:rPr lang="en-US" sz="1000" dirty="0">
                  <a:latin typeface="Times New Roman Bold" charset="0"/>
                  <a:cs typeface="Times New Roman Bold" charset="0"/>
                  <a:sym typeface="Times New Roman Bold" charset="0"/>
                </a:rPr>
                <a:t>Q</a:t>
              </a:r>
              <a:r>
                <a:rPr lang="en-US" sz="1000" baseline="32000" dirty="0">
                  <a:latin typeface="Times New Roman Bold" charset="0"/>
                  <a:cs typeface="Times New Roman Bold" charset="0"/>
                  <a:sym typeface="Times New Roman Bold" charset="0"/>
                </a:rPr>
                <a:t>2</a:t>
              </a:r>
              <a:r>
                <a:rPr lang="en-US" sz="1000" dirty="0">
                  <a:latin typeface="Times New Roman Bold" charset="0"/>
                  <a:cs typeface="Times New Roman Bold" charset="0"/>
                  <a:sym typeface="Times New Roman Bold" charset="0"/>
                </a:rPr>
                <a:t> </a:t>
              </a:r>
            </a:p>
            <a:p>
              <a:pPr marL="4465"/>
              <a:r>
                <a:rPr lang="en-US" sz="700" dirty="0">
                  <a:latin typeface="Times New Roman Bold" charset="0"/>
                  <a:cs typeface="Times New Roman Bold" charset="0"/>
                  <a:sym typeface="Times New Roman Bold" charset="0"/>
                </a:rPr>
                <a:t>(</a:t>
              </a:r>
              <a:r>
                <a:rPr lang="en-US" sz="700" dirty="0" err="1">
                  <a:latin typeface="Times New Roman Bold" charset="0"/>
                  <a:cs typeface="Times New Roman Bold" charset="0"/>
                  <a:sym typeface="Times New Roman Bold" charset="0"/>
                </a:rPr>
                <a:t>virtuality</a:t>
              </a:r>
              <a:r>
                <a:rPr lang="en-US" sz="700" dirty="0">
                  <a:latin typeface="Times New Roman Bold" charset="0"/>
                  <a:cs typeface="Times New Roman Bold" charset="0"/>
                  <a:sym typeface="Times New Roman Bold" charset="0"/>
                </a:rPr>
                <a:t> of hard process)</a:t>
              </a:r>
            </a:p>
          </p:txBody>
        </p:sp>
        <p:sp>
          <p:nvSpPr>
            <p:cNvPr id="67" name="Rectangle 9"/>
            <p:cNvSpPr>
              <a:spLocks/>
            </p:cNvSpPr>
            <p:nvPr/>
          </p:nvSpPr>
          <p:spPr bwMode="auto">
            <a:xfrm>
              <a:off x="942" y="669"/>
              <a:ext cx="1320" cy="328"/>
            </a:xfrm>
            <a:prstGeom prst="rect">
              <a:avLst/>
            </a:prstGeom>
            <a:noFill/>
            <a:ln w="12700" cap="flat">
              <a:noFill/>
              <a:miter lim="800000"/>
              <a:headEnd type="none" w="med" len="med"/>
              <a:tailEnd type="none" w="med" len="med"/>
            </a:ln>
          </p:spPr>
          <p:txBody>
            <a:bodyPr lIns="50800" tIns="50800" rIns="108599" bIns="50800"/>
            <a:lstStyle/>
            <a:p>
              <a:pPr marL="4465"/>
              <a:r>
                <a:rPr lang="en-US" sz="1000" dirty="0" smtClean="0">
                  <a:latin typeface="Symbol" pitchFamily="18" charset="2"/>
                  <a:cs typeface="Times New Roman Bold" charset="0"/>
                  <a:sym typeface="Times New Roman Bold" charset="0"/>
                </a:rPr>
                <a:t>   l </a:t>
              </a:r>
              <a:endParaRPr lang="en-US" sz="1000" dirty="0">
                <a:latin typeface="Symbol" pitchFamily="18" charset="2"/>
                <a:cs typeface="Times New Roman Bold" charset="0"/>
                <a:sym typeface="Times New Roman Bold" charset="0"/>
              </a:endParaRPr>
            </a:p>
            <a:p>
              <a:pPr marL="4465"/>
              <a:r>
                <a:rPr lang="en-US" sz="700" dirty="0" smtClean="0">
                  <a:latin typeface="Times New Roman Bold" charset="0"/>
                  <a:cs typeface="Times New Roman Bold" charset="0"/>
                  <a:sym typeface="Times New Roman Bold" charset="0"/>
                </a:rPr>
                <a:t>(length scale probed)</a:t>
              </a:r>
              <a:endParaRPr lang="en-US" sz="700" dirty="0">
                <a:latin typeface="Times New Roman Bold" charset="0"/>
                <a:cs typeface="Times New Roman Bold" charset="0"/>
                <a:sym typeface="Times New Roman Bold" charset="0"/>
              </a:endParaRPr>
            </a:p>
          </p:txBody>
        </p:sp>
      </p:grpSp>
      <p:pic>
        <p:nvPicPr>
          <p:cNvPr id="39938" name="Picture 2"/>
          <p:cNvPicPr>
            <a:picLocks noChangeAspect="1" noChangeArrowheads="1"/>
          </p:cNvPicPr>
          <p:nvPr/>
        </p:nvPicPr>
        <p:blipFill>
          <a:blip r:embed="rId14" cstate="print"/>
          <a:srcRect/>
          <a:stretch>
            <a:fillRect/>
          </a:stretch>
        </p:blipFill>
        <p:spPr bwMode="auto">
          <a:xfrm>
            <a:off x="4586390" y="2209799"/>
            <a:ext cx="4252810" cy="4582485"/>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3354"/>
            <a:ext cx="9143999" cy="5170646"/>
          </a:xfrm>
          <a:prstGeom prst="rect">
            <a:avLst/>
          </a:prstGeom>
          <a:solidFill>
            <a:schemeClr val="bg1"/>
          </a:solidFill>
        </p:spPr>
        <p:txBody>
          <a:bodyPr wrap="square" rtlCol="0">
            <a:spAutoFit/>
          </a:bodyPr>
          <a:lstStyle/>
          <a:p>
            <a:pPr algn="ctr"/>
            <a:r>
              <a:rPr lang="en-US" sz="2400" u="sng" dirty="0" smtClean="0">
                <a:solidFill>
                  <a:srgbClr val="FF0000"/>
                </a:solidFill>
              </a:rPr>
              <a:t>PAC recommendations (2011)</a:t>
            </a:r>
          </a:p>
          <a:p>
            <a:pPr algn="just"/>
            <a:r>
              <a:rPr lang="en-US" dirty="0" smtClean="0">
                <a:solidFill>
                  <a:srgbClr val="FF0000"/>
                </a:solidFill>
              </a:rPr>
              <a:t>“With </a:t>
            </a:r>
            <a:r>
              <a:rPr lang="en-US" dirty="0" smtClean="0">
                <a:solidFill>
                  <a:srgbClr val="FF0000"/>
                </a:solidFill>
              </a:rPr>
              <a:t>most of the observables underpinning the RHIC program being accessible also to the LHC, it is crucial that the decadal plans document how the measurements at RHIC can uniquely advance the field. This implies, in particular, that the decadal plans should build more prominently on the fact that RHIC operates in a particularly interesting energy regime, closer than the LHC to the phase boundary, where precision measurements will constrain key quantities in what is arguably the more interesting regime</a:t>
            </a:r>
            <a:r>
              <a:rPr lang="en-US" dirty="0" smtClean="0">
                <a:solidFill>
                  <a:srgbClr val="FF0000"/>
                </a:solidFill>
              </a:rPr>
              <a:t>.”</a:t>
            </a:r>
            <a:endParaRPr lang="en-US" dirty="0" smtClean="0">
              <a:solidFill>
                <a:srgbClr val="FF0000"/>
              </a:solidFill>
            </a:endParaRPr>
          </a:p>
          <a:p>
            <a:pPr algn="just"/>
            <a:endParaRPr lang="en-US" dirty="0" smtClean="0">
              <a:solidFill>
                <a:srgbClr val="FF0000"/>
              </a:solidFill>
            </a:endParaRPr>
          </a:p>
          <a:p>
            <a:pPr algn="just"/>
            <a:r>
              <a:rPr lang="en-US" dirty="0" smtClean="0">
                <a:solidFill>
                  <a:srgbClr val="FF0000"/>
                </a:solidFill>
              </a:rPr>
              <a:t>“Theoretical </a:t>
            </a:r>
            <a:r>
              <a:rPr lang="en-US" dirty="0" smtClean="0">
                <a:solidFill>
                  <a:srgbClr val="FF0000"/>
                </a:solidFill>
              </a:rPr>
              <a:t>physicists, including in particular existing coordinated phenomenological efforts like the JET topical collaboration, should be more actively engaged in the decadal planning process</a:t>
            </a:r>
            <a:r>
              <a:rPr lang="en-US" dirty="0" smtClean="0">
                <a:solidFill>
                  <a:srgbClr val="FF0000"/>
                </a:solidFill>
              </a:rPr>
              <a:t>.”</a:t>
            </a:r>
            <a:endParaRPr lang="en-US" dirty="0" smtClean="0">
              <a:solidFill>
                <a:srgbClr val="FF0000"/>
              </a:solidFill>
            </a:endParaRPr>
          </a:p>
          <a:p>
            <a:pPr algn="just"/>
            <a:endParaRPr lang="en-US" dirty="0" smtClean="0">
              <a:solidFill>
                <a:srgbClr val="FF0000"/>
              </a:solidFill>
            </a:endParaRPr>
          </a:p>
          <a:p>
            <a:pPr algn="just"/>
            <a:r>
              <a:rPr lang="en-US" dirty="0" smtClean="0">
                <a:solidFill>
                  <a:srgbClr val="FF0000"/>
                </a:solidFill>
              </a:rPr>
              <a:t>“The </a:t>
            </a:r>
            <a:r>
              <a:rPr lang="en-US" dirty="0" smtClean="0">
                <a:solidFill>
                  <a:srgbClr val="FF0000"/>
                </a:solidFill>
              </a:rPr>
              <a:t>PAC expects to see a near-complete decadal plan from each collaboration prior to a potential meeting in early 2012</a:t>
            </a:r>
            <a:r>
              <a:rPr lang="en-US" dirty="0" smtClean="0">
                <a:solidFill>
                  <a:srgbClr val="FF0000"/>
                </a:solidFill>
              </a:rPr>
              <a:t>.”    [no charge was given on this front – i.e. a RHIC Decadal Plan]</a:t>
            </a:r>
            <a:endParaRPr lang="en-US" dirty="0" smtClean="0">
              <a:solidFill>
                <a:srgbClr val="FF0000"/>
              </a:solidFill>
            </a:endParaRPr>
          </a:p>
          <a:p>
            <a:pPr algn="just"/>
            <a:endParaRPr lang="en-US" dirty="0" smtClean="0">
              <a:solidFill>
                <a:srgbClr val="FF0000"/>
              </a:solidFill>
            </a:endParaRPr>
          </a:p>
          <a:p>
            <a:pPr algn="just"/>
            <a:r>
              <a:rPr lang="en-US" dirty="0" smtClean="0">
                <a:solidFill>
                  <a:srgbClr val="FF0000"/>
                </a:solidFill>
              </a:rPr>
              <a:t>“PHENIX </a:t>
            </a:r>
            <a:r>
              <a:rPr lang="en-US" dirty="0" smtClean="0">
                <a:solidFill>
                  <a:srgbClr val="FF0000"/>
                </a:solidFill>
              </a:rPr>
              <a:t>correctly recognizes that despite its superb track record of delivering timely and interesting physics with a small aperture device, all their physics goals will require large aperture measurements with highly selective triggers which are fully efficient for the top RHIC-II luminosity. The PHENIX decadal upgrade plan is thus appropriately ambitious</a:t>
            </a:r>
            <a:r>
              <a:rPr lang="en-US" dirty="0" smtClean="0">
                <a:solidFill>
                  <a:srgbClr val="FF0000"/>
                </a:solidFill>
              </a:rPr>
              <a:t>.”</a:t>
            </a:r>
            <a:endParaRPr lang="en-US" dirty="0" smtClean="0">
              <a:solidFill>
                <a:srgbClr val="FF0000"/>
              </a:solidFill>
            </a:endParaRPr>
          </a:p>
        </p:txBody>
      </p:sp>
      <p:sp>
        <p:nvSpPr>
          <p:cNvPr id="6" name="TextBox 5"/>
          <p:cNvSpPr txBox="1"/>
          <p:nvPr/>
        </p:nvSpPr>
        <p:spPr>
          <a:xfrm>
            <a:off x="228600" y="5486400"/>
            <a:ext cx="8610600" cy="1200329"/>
          </a:xfrm>
          <a:prstGeom prst="rect">
            <a:avLst/>
          </a:prstGeom>
          <a:noFill/>
        </p:spPr>
        <p:txBody>
          <a:bodyPr wrap="square" rtlCol="0">
            <a:spAutoFit/>
          </a:bodyPr>
          <a:lstStyle/>
          <a:p>
            <a:pPr algn="ctr"/>
            <a:r>
              <a:rPr lang="en-US" sz="2400" dirty="0" smtClean="0">
                <a:solidFill>
                  <a:schemeClr val="bg2"/>
                </a:solidFill>
              </a:rPr>
              <a:t>Tim Hallman and </a:t>
            </a:r>
            <a:r>
              <a:rPr lang="en-US" sz="2400" dirty="0" err="1" smtClean="0">
                <a:solidFill>
                  <a:schemeClr val="bg2"/>
                </a:solidFill>
              </a:rPr>
              <a:t>DoE</a:t>
            </a:r>
            <a:r>
              <a:rPr lang="en-US" sz="2400" dirty="0" smtClean="0">
                <a:solidFill>
                  <a:schemeClr val="bg2"/>
                </a:solidFill>
              </a:rPr>
              <a:t>  in late June 2011 said any such project must be </a:t>
            </a:r>
            <a:r>
              <a:rPr lang="en-US" sz="2400" u="sng" dirty="0" smtClean="0">
                <a:solidFill>
                  <a:schemeClr val="bg2"/>
                </a:solidFill>
              </a:rPr>
              <a:t>staged</a:t>
            </a:r>
            <a:r>
              <a:rPr lang="en-US" sz="2400" dirty="0" smtClean="0">
                <a:solidFill>
                  <a:schemeClr val="bg2"/>
                </a:solidFill>
              </a:rPr>
              <a:t> and that we should </a:t>
            </a:r>
            <a:r>
              <a:rPr lang="en-US" sz="2400" u="sng" dirty="0" smtClean="0">
                <a:solidFill>
                  <a:schemeClr val="bg2"/>
                </a:solidFill>
              </a:rPr>
              <a:t>aggressively pursue</a:t>
            </a:r>
            <a:r>
              <a:rPr lang="en-US" sz="2400" dirty="0" smtClean="0">
                <a:solidFill>
                  <a:schemeClr val="bg2"/>
                </a:solidFill>
              </a:rPr>
              <a:t> a first stage </a:t>
            </a:r>
          </a:p>
          <a:p>
            <a:pPr algn="ctr"/>
            <a:r>
              <a:rPr lang="en-US" sz="2400" dirty="0" smtClean="0">
                <a:solidFill>
                  <a:schemeClr val="bg2"/>
                </a:solidFill>
              </a:rPr>
              <a:t>~ $20M MIE proposal to be handed in July 1,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l="45929" t="19925" r="1145" b="33459"/>
          <a:stretch>
            <a:fillRect/>
          </a:stretch>
        </p:blipFill>
        <p:spPr bwMode="auto">
          <a:xfrm>
            <a:off x="6324600" y="2133600"/>
            <a:ext cx="2819400" cy="1680796"/>
          </a:xfrm>
          <a:prstGeom prst="rect">
            <a:avLst/>
          </a:prstGeom>
          <a:noFill/>
          <a:ln w="9525">
            <a:noFill/>
            <a:miter lim="800000"/>
            <a:headEnd/>
            <a:tailEnd/>
          </a:ln>
        </p:spPr>
      </p:pic>
      <p:sp>
        <p:nvSpPr>
          <p:cNvPr id="4" name="TextBox 3"/>
          <p:cNvSpPr txBox="1"/>
          <p:nvPr/>
        </p:nvSpPr>
        <p:spPr>
          <a:xfrm>
            <a:off x="1066800" y="0"/>
            <a:ext cx="6924909" cy="646331"/>
          </a:xfrm>
          <a:prstGeom prst="rect">
            <a:avLst/>
          </a:prstGeom>
          <a:noFill/>
        </p:spPr>
        <p:txBody>
          <a:bodyPr wrap="none" rtlCol="0">
            <a:spAutoFit/>
          </a:bodyPr>
          <a:lstStyle/>
          <a:p>
            <a:r>
              <a:rPr lang="en-US" sz="3600" dirty="0" smtClean="0">
                <a:solidFill>
                  <a:schemeClr val="bg1"/>
                </a:solidFill>
              </a:rPr>
              <a:t>Lots of Excitement and </a:t>
            </a:r>
            <a:r>
              <a:rPr lang="en-US" sz="3600" dirty="0" smtClean="0">
                <a:solidFill>
                  <a:schemeClr val="bg1"/>
                </a:solidFill>
              </a:rPr>
              <a:t>Hard </a:t>
            </a:r>
            <a:r>
              <a:rPr lang="en-US" sz="3600" dirty="0" smtClean="0">
                <a:solidFill>
                  <a:schemeClr val="bg1"/>
                </a:solidFill>
              </a:rPr>
              <a:t>Work!</a:t>
            </a:r>
            <a:endParaRPr lang="en-US" sz="3600" dirty="0">
              <a:solidFill>
                <a:schemeClr val="bg1"/>
              </a:solidFill>
            </a:endParaRPr>
          </a:p>
        </p:txBody>
      </p:sp>
      <p:sp>
        <p:nvSpPr>
          <p:cNvPr id="5" name="TextBox 4"/>
          <p:cNvSpPr txBox="1"/>
          <p:nvPr/>
        </p:nvSpPr>
        <p:spPr>
          <a:xfrm>
            <a:off x="990600" y="1066800"/>
            <a:ext cx="184731" cy="369332"/>
          </a:xfrm>
          <a:prstGeom prst="rect">
            <a:avLst/>
          </a:prstGeom>
          <a:noFill/>
        </p:spPr>
        <p:txBody>
          <a:bodyPr wrap="none" rtlCol="0">
            <a:spAutoFit/>
          </a:bodyPr>
          <a:lstStyle/>
          <a:p>
            <a:endParaRPr lang="en-US" dirty="0"/>
          </a:p>
        </p:txBody>
      </p:sp>
      <p:sp>
        <p:nvSpPr>
          <p:cNvPr id="7" name="TextBox 6"/>
          <p:cNvSpPr txBox="1"/>
          <p:nvPr/>
        </p:nvSpPr>
        <p:spPr>
          <a:xfrm>
            <a:off x="-381000" y="685800"/>
            <a:ext cx="5753382" cy="5940088"/>
          </a:xfrm>
          <a:prstGeom prst="rect">
            <a:avLst/>
          </a:prstGeom>
          <a:noFill/>
        </p:spPr>
        <p:txBody>
          <a:bodyPr wrap="square" rtlCol="0">
            <a:spAutoFit/>
          </a:bodyPr>
          <a:lstStyle/>
          <a:p>
            <a:pPr algn="ctr"/>
            <a:r>
              <a:rPr lang="en-US" sz="2000" dirty="0" smtClean="0">
                <a:solidFill>
                  <a:schemeClr val="bg1"/>
                </a:solidFill>
              </a:rPr>
              <a:t>September 2011 – Brookhaven </a:t>
            </a:r>
            <a:r>
              <a:rPr lang="en-US" sz="2000" dirty="0" err="1" smtClean="0">
                <a:solidFill>
                  <a:schemeClr val="bg1"/>
                </a:solidFill>
              </a:rPr>
              <a:t>workfest</a:t>
            </a:r>
            <a:endParaRPr lang="en-US" sz="20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December 2011 – Boulder </a:t>
            </a:r>
            <a:r>
              <a:rPr lang="en-US" sz="2000" dirty="0" err="1" smtClean="0">
                <a:solidFill>
                  <a:schemeClr val="bg1"/>
                </a:solidFill>
              </a:rPr>
              <a:t>workfest</a:t>
            </a:r>
            <a:endParaRPr lang="en-US" sz="20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January 2012 – Tennessee </a:t>
            </a:r>
            <a:r>
              <a:rPr lang="en-US" sz="2000" dirty="0" err="1" smtClean="0">
                <a:solidFill>
                  <a:schemeClr val="bg1"/>
                </a:solidFill>
              </a:rPr>
              <a:t>workfest</a:t>
            </a:r>
            <a:endParaRPr lang="en-US" sz="2000" dirty="0">
              <a:solidFill>
                <a:schemeClr val="bg1"/>
              </a:solidFill>
            </a:endParaRPr>
          </a:p>
          <a:p>
            <a:pPr algn="ctr"/>
            <a:endParaRPr lang="en-US" sz="2000" dirty="0" smtClean="0">
              <a:solidFill>
                <a:schemeClr val="bg1"/>
              </a:solidFill>
            </a:endParaRPr>
          </a:p>
          <a:p>
            <a:pPr algn="ctr"/>
            <a:r>
              <a:rPr lang="en-US" sz="2000" dirty="0" smtClean="0">
                <a:solidFill>
                  <a:schemeClr val="bg1"/>
                </a:solidFill>
              </a:rPr>
              <a:t>February 2012 – Columbia </a:t>
            </a:r>
            <a:r>
              <a:rPr lang="en-US" sz="2000" dirty="0" err="1" smtClean="0">
                <a:solidFill>
                  <a:schemeClr val="bg1"/>
                </a:solidFill>
              </a:rPr>
              <a:t>workfest</a:t>
            </a:r>
            <a:endParaRPr lang="en-US" sz="20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March 2012 – Florida State </a:t>
            </a:r>
            <a:r>
              <a:rPr lang="en-US" sz="2000" dirty="0" err="1" smtClean="0">
                <a:solidFill>
                  <a:schemeClr val="bg1"/>
                </a:solidFill>
              </a:rPr>
              <a:t>collab</a:t>
            </a:r>
            <a:r>
              <a:rPr lang="en-US" sz="2000" dirty="0" smtClean="0">
                <a:solidFill>
                  <a:schemeClr val="bg1"/>
                </a:solidFill>
              </a:rPr>
              <a:t>. </a:t>
            </a:r>
            <a:r>
              <a:rPr lang="en-US" sz="2000" dirty="0">
                <a:solidFill>
                  <a:schemeClr val="bg1"/>
                </a:solidFill>
              </a:rPr>
              <a:t>m</a:t>
            </a:r>
            <a:r>
              <a:rPr lang="en-US" sz="2000" dirty="0" smtClean="0">
                <a:solidFill>
                  <a:schemeClr val="bg1"/>
                </a:solidFill>
              </a:rPr>
              <a:t>eeting</a:t>
            </a:r>
          </a:p>
          <a:p>
            <a:pPr algn="ctr"/>
            <a:endParaRPr lang="en-US" sz="2000" dirty="0" smtClean="0">
              <a:solidFill>
                <a:schemeClr val="bg1"/>
              </a:solidFill>
            </a:endParaRPr>
          </a:p>
          <a:p>
            <a:pPr algn="ctr"/>
            <a:r>
              <a:rPr lang="en-US" sz="2000" dirty="0" smtClean="0">
                <a:solidFill>
                  <a:schemeClr val="bg1"/>
                </a:solidFill>
              </a:rPr>
              <a:t>April 2012 – Boulder </a:t>
            </a:r>
            <a:r>
              <a:rPr lang="en-US" sz="2000" dirty="0" err="1" smtClean="0">
                <a:solidFill>
                  <a:schemeClr val="bg1"/>
                </a:solidFill>
              </a:rPr>
              <a:t>workfest</a:t>
            </a:r>
            <a:endParaRPr lang="en-US" sz="20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May 2012 – Brookhaven/Boulder writing</a:t>
            </a:r>
            <a:endParaRPr lang="en-US" sz="20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30+ people working </a:t>
            </a:r>
            <a:r>
              <a:rPr lang="en-US" sz="2000" dirty="0" smtClean="0">
                <a:solidFill>
                  <a:schemeClr val="bg1"/>
                </a:solidFill>
              </a:rPr>
              <a:t>with </a:t>
            </a:r>
            <a:r>
              <a:rPr lang="en-US" sz="2000" dirty="0" err="1" smtClean="0">
                <a:solidFill>
                  <a:schemeClr val="bg1"/>
                </a:solidFill>
              </a:rPr>
              <a:t>sPHENIX</a:t>
            </a:r>
            <a:r>
              <a:rPr lang="en-US" sz="2000" dirty="0" smtClean="0">
                <a:solidFill>
                  <a:schemeClr val="bg1"/>
                </a:solidFill>
              </a:rPr>
              <a:t> </a:t>
            </a:r>
          </a:p>
          <a:p>
            <a:pPr algn="ctr"/>
            <a:r>
              <a:rPr lang="en-US" sz="2000" dirty="0" smtClean="0">
                <a:solidFill>
                  <a:schemeClr val="bg1"/>
                </a:solidFill>
              </a:rPr>
              <a:t>focus </a:t>
            </a:r>
            <a:r>
              <a:rPr lang="en-US" sz="2000" dirty="0" smtClean="0">
                <a:solidFill>
                  <a:schemeClr val="bg1"/>
                </a:solidFill>
              </a:rPr>
              <a:t>for 5 days at each </a:t>
            </a:r>
            <a:r>
              <a:rPr lang="en-US" sz="2000" dirty="0" err="1" smtClean="0">
                <a:solidFill>
                  <a:schemeClr val="bg1"/>
                </a:solidFill>
              </a:rPr>
              <a:t>workfest</a:t>
            </a:r>
            <a:endParaRPr lang="en-US" sz="2000" dirty="0" smtClean="0">
              <a:solidFill>
                <a:schemeClr val="bg1"/>
              </a:solidFill>
            </a:endParaRPr>
          </a:p>
          <a:p>
            <a:pPr algn="ctr"/>
            <a:endParaRPr lang="en-US" sz="2000" dirty="0" smtClean="0">
              <a:solidFill>
                <a:schemeClr val="bg1"/>
              </a:solidFill>
            </a:endParaRPr>
          </a:p>
          <a:p>
            <a:pPr algn="ctr"/>
            <a:r>
              <a:rPr lang="en-US" sz="2000" dirty="0" smtClean="0">
                <a:solidFill>
                  <a:schemeClr val="bg1"/>
                </a:solidFill>
              </a:rPr>
              <a:t>And a lot of food </a:t>
            </a:r>
          </a:p>
          <a:p>
            <a:pPr algn="ctr"/>
            <a:r>
              <a:rPr lang="en-US" sz="2000" dirty="0" smtClean="0">
                <a:solidFill>
                  <a:schemeClr val="bg1"/>
                </a:solidFill>
              </a:rPr>
              <a:t>was involved…</a:t>
            </a:r>
            <a:endParaRPr lang="en-US" sz="2000" dirty="0">
              <a:solidFill>
                <a:schemeClr val="bg1"/>
              </a:solidFill>
            </a:endParaRPr>
          </a:p>
        </p:txBody>
      </p:sp>
      <p:sp>
        <p:nvSpPr>
          <p:cNvPr id="39938" name="AutoShape 2" descr="https://mail-attachment.googleusercontent.com/attachment/?ui=2&amp;ik=2472c66718&amp;view=att&amp;th=13529e942782e195&amp;attid=0.1&amp;disp=inline&amp;safe=1&amp;zw&amp;saduie=AG9B_P_5pxH-A445qHuEjz7YR9Yy&amp;sadet=1336603025187&amp;sads=D50tHt6RFaR2J8Cy4g7Soi4XVo4"/>
          <p:cNvSpPr>
            <a:spLocks noChangeAspect="1" noChangeArrowheads="1"/>
          </p:cNvSpPr>
          <p:nvPr/>
        </p:nvSpPr>
        <p:spPr bwMode="auto">
          <a:xfrm>
            <a:off x="155575" y="-2727325"/>
            <a:ext cx="7591425" cy="56959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39" name="Picture 3"/>
          <p:cNvPicPr>
            <a:picLocks noChangeAspect="1" noChangeArrowheads="1"/>
          </p:cNvPicPr>
          <p:nvPr/>
        </p:nvPicPr>
        <p:blipFill>
          <a:blip r:embed="rId3" cstate="print"/>
          <a:srcRect l="21083" t="41667" r="20937" b="6250"/>
          <a:stretch>
            <a:fillRect/>
          </a:stretch>
        </p:blipFill>
        <p:spPr bwMode="auto">
          <a:xfrm>
            <a:off x="5105400" y="3429000"/>
            <a:ext cx="3505200" cy="1770303"/>
          </a:xfrm>
          <a:prstGeom prst="rect">
            <a:avLst/>
          </a:prstGeom>
          <a:noFill/>
          <a:ln w="9525">
            <a:noFill/>
            <a:miter lim="800000"/>
            <a:headEnd/>
            <a:tailEnd/>
          </a:ln>
        </p:spPr>
      </p:pic>
      <p:pic>
        <p:nvPicPr>
          <p:cNvPr id="39940" name="Picture 4" descr="C:\NagleShare\sPHENIX\sphenix_febworkfest_carnegiedeli.JPG"/>
          <p:cNvPicPr>
            <a:picLocks noChangeAspect="1" noChangeArrowheads="1"/>
          </p:cNvPicPr>
          <p:nvPr/>
        </p:nvPicPr>
        <p:blipFill>
          <a:blip r:embed="rId4" cstate="print"/>
          <a:srcRect/>
          <a:stretch>
            <a:fillRect/>
          </a:stretch>
        </p:blipFill>
        <p:spPr bwMode="auto">
          <a:xfrm>
            <a:off x="6324600" y="4743450"/>
            <a:ext cx="2819400" cy="2114550"/>
          </a:xfrm>
          <a:prstGeom prst="rect">
            <a:avLst/>
          </a:prstGeom>
          <a:noFill/>
        </p:spPr>
      </p:pic>
      <p:pic>
        <p:nvPicPr>
          <p:cNvPr id="6" name="Picture 3"/>
          <p:cNvPicPr>
            <a:picLocks noChangeAspect="1" noChangeArrowheads="1"/>
          </p:cNvPicPr>
          <p:nvPr/>
        </p:nvPicPr>
        <p:blipFill>
          <a:blip r:embed="rId5" cstate="print"/>
          <a:srcRect l="2562" t="33333" r="47072" b="9375"/>
          <a:stretch>
            <a:fillRect/>
          </a:stretch>
        </p:blipFill>
        <p:spPr bwMode="auto">
          <a:xfrm>
            <a:off x="5105400" y="762000"/>
            <a:ext cx="2514600" cy="1608175"/>
          </a:xfrm>
          <a:prstGeom prst="rect">
            <a:avLst/>
          </a:prstGeom>
          <a:noFill/>
          <a:ln w="9525">
            <a:noFill/>
            <a:miter lim="800000"/>
            <a:headEnd/>
            <a:tailEnd/>
          </a:ln>
        </p:spPr>
      </p:pic>
      <p:pic>
        <p:nvPicPr>
          <p:cNvPr id="10" name="Picture 5"/>
          <p:cNvPicPr>
            <a:picLocks noChangeAspect="1" noChangeArrowheads="1"/>
          </p:cNvPicPr>
          <p:nvPr/>
        </p:nvPicPr>
        <p:blipFill>
          <a:blip r:embed="rId6" cstate="print"/>
          <a:srcRect l="2562" t="10417" r="18375" b="12500"/>
          <a:stretch>
            <a:fillRect/>
          </a:stretch>
        </p:blipFill>
        <p:spPr bwMode="auto">
          <a:xfrm>
            <a:off x="4191000" y="5730240"/>
            <a:ext cx="2057400" cy="11277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677656"/>
          </a:xfrm>
          <a:prstGeom prst="rect">
            <a:avLst/>
          </a:prstGeom>
          <a:noFill/>
        </p:spPr>
        <p:txBody>
          <a:bodyPr wrap="square" rtlCol="0">
            <a:spAutoFit/>
          </a:bodyPr>
          <a:lstStyle/>
          <a:p>
            <a:pPr marL="457200" indent="-457200"/>
            <a:r>
              <a:rPr lang="en-US" sz="2400" dirty="0" smtClean="0">
                <a:solidFill>
                  <a:schemeClr val="bg2"/>
                </a:solidFill>
              </a:rPr>
              <a:t>1.   </a:t>
            </a:r>
            <a:r>
              <a:rPr lang="en-US" sz="2400" dirty="0" smtClean="0">
                <a:solidFill>
                  <a:schemeClr val="bg2"/>
                </a:solidFill>
              </a:rPr>
              <a:t>Write </a:t>
            </a:r>
            <a:r>
              <a:rPr lang="en-US" sz="2400" dirty="0" smtClean="0">
                <a:solidFill>
                  <a:schemeClr val="bg2"/>
                </a:solidFill>
              </a:rPr>
              <a:t>a $20M MIE proposal by July 2012 for a first stage of </a:t>
            </a:r>
            <a:r>
              <a:rPr lang="en-US" sz="2400" dirty="0" err="1" smtClean="0">
                <a:solidFill>
                  <a:schemeClr val="bg2"/>
                </a:solidFill>
              </a:rPr>
              <a:t>sPHENIX</a:t>
            </a:r>
            <a:endParaRPr lang="en-US" sz="2400" dirty="0" smtClean="0">
              <a:solidFill>
                <a:schemeClr val="bg2"/>
              </a:solidFill>
            </a:endParaRPr>
          </a:p>
          <a:p>
            <a:pPr marL="457200" indent="-457200"/>
            <a:r>
              <a:rPr lang="en-US" sz="2400" dirty="0">
                <a:solidFill>
                  <a:schemeClr val="bg2"/>
                </a:solidFill>
              </a:rPr>
              <a:t> </a:t>
            </a:r>
            <a:r>
              <a:rPr lang="en-US" sz="2400" dirty="0" smtClean="0">
                <a:solidFill>
                  <a:schemeClr val="bg2"/>
                </a:solidFill>
              </a:rPr>
              <a:t>      </a:t>
            </a:r>
            <a:r>
              <a:rPr lang="en-US" sz="2400" dirty="0" smtClean="0">
                <a:solidFill>
                  <a:srgbClr val="FFFF00"/>
                </a:solidFill>
                <a:sym typeface="Wingdings" pitchFamily="2" charset="2"/>
              </a:rPr>
              <a:t> The MIE funded portion </a:t>
            </a:r>
            <a:r>
              <a:rPr lang="en-US" sz="2400" b="1" i="1" dirty="0" smtClean="0">
                <a:solidFill>
                  <a:srgbClr val="FFFF00"/>
                </a:solidFill>
                <a:sym typeface="Wingdings" pitchFamily="2" charset="2"/>
              </a:rPr>
              <a:t>must</a:t>
            </a:r>
            <a:r>
              <a:rPr lang="en-US" sz="2400" dirty="0" smtClean="0">
                <a:solidFill>
                  <a:srgbClr val="FFFF00"/>
                </a:solidFill>
                <a:sym typeface="Wingdings" pitchFamily="2" charset="2"/>
              </a:rPr>
              <a:t> provide compelling and unique world class physics </a:t>
            </a:r>
            <a:r>
              <a:rPr lang="en-US" sz="2400" b="1" i="1" dirty="0" smtClean="0">
                <a:solidFill>
                  <a:srgbClr val="FFFF00"/>
                </a:solidFill>
                <a:sym typeface="Wingdings" pitchFamily="2" charset="2"/>
              </a:rPr>
              <a:t>by itself </a:t>
            </a:r>
            <a:r>
              <a:rPr lang="en-US" sz="2400" dirty="0" smtClean="0">
                <a:solidFill>
                  <a:srgbClr val="FFFF00"/>
                </a:solidFill>
                <a:sym typeface="Wingdings" pitchFamily="2" charset="2"/>
              </a:rPr>
              <a:t>(or with projects with funding in-hand)</a:t>
            </a:r>
          </a:p>
          <a:p>
            <a:pPr marL="457200" indent="-457200">
              <a:buAutoNum type="arabicPeriod" startAt="2"/>
            </a:pPr>
            <a:r>
              <a:rPr lang="en-US" sz="2400" dirty="0" smtClean="0">
                <a:solidFill>
                  <a:schemeClr val="bg2"/>
                </a:solidFill>
                <a:sym typeface="Wingdings" pitchFamily="2" charset="2"/>
              </a:rPr>
              <a:t>Enable further </a:t>
            </a:r>
            <a:r>
              <a:rPr lang="en-US" sz="2400" dirty="0" smtClean="0">
                <a:solidFill>
                  <a:schemeClr val="bg2"/>
                </a:solidFill>
                <a:sym typeface="Wingdings" pitchFamily="2" charset="2"/>
              </a:rPr>
              <a:t>staged upgrades to </a:t>
            </a:r>
            <a:r>
              <a:rPr lang="en-US" sz="2400" dirty="0" err="1" smtClean="0">
                <a:solidFill>
                  <a:schemeClr val="bg2"/>
                </a:solidFill>
                <a:sym typeface="Wingdings" pitchFamily="2" charset="2"/>
              </a:rPr>
              <a:t>sPHENIX</a:t>
            </a:r>
            <a:r>
              <a:rPr lang="en-US" sz="2400" dirty="0" smtClean="0">
                <a:solidFill>
                  <a:schemeClr val="bg2"/>
                </a:solidFill>
                <a:sym typeface="Wingdings" pitchFamily="2" charset="2"/>
              </a:rPr>
              <a:t> for more capabilities including forward physics for spin and cold nuclear matter</a:t>
            </a:r>
          </a:p>
          <a:p>
            <a:pPr marL="457200" indent="-457200">
              <a:buAutoNum type="arabicPeriod" startAt="2"/>
            </a:pPr>
            <a:r>
              <a:rPr lang="en-US" sz="2400" dirty="0" smtClean="0">
                <a:solidFill>
                  <a:schemeClr val="bg2"/>
                </a:solidFill>
                <a:sym typeface="Wingdings" pitchFamily="2" charset="2"/>
              </a:rPr>
              <a:t>Lay the foundation for</a:t>
            </a:r>
            <a:r>
              <a:rPr lang="en-US" sz="2400" dirty="0" smtClean="0">
                <a:solidFill>
                  <a:schemeClr val="bg2"/>
                </a:solidFill>
                <a:sym typeface="Wingdings" pitchFamily="2" charset="2"/>
              </a:rPr>
              <a:t> further </a:t>
            </a:r>
            <a:r>
              <a:rPr lang="en-US" sz="2400" dirty="0" smtClean="0">
                <a:solidFill>
                  <a:schemeClr val="bg2"/>
                </a:solidFill>
                <a:sym typeface="Wingdings" pitchFamily="2" charset="2"/>
              </a:rPr>
              <a:t>staged </a:t>
            </a:r>
            <a:r>
              <a:rPr lang="en-US" sz="2400" dirty="0" smtClean="0">
                <a:solidFill>
                  <a:schemeClr val="bg2"/>
                </a:solidFill>
                <a:sym typeface="Wingdings" pitchFamily="2" charset="2"/>
              </a:rPr>
              <a:t>upgrades to </a:t>
            </a:r>
            <a:r>
              <a:rPr lang="en-US" sz="2400" dirty="0" smtClean="0">
                <a:solidFill>
                  <a:schemeClr val="bg2"/>
                </a:solidFill>
                <a:sym typeface="Wingdings" pitchFamily="2" charset="2"/>
              </a:rPr>
              <a:t>evolve into a compelling EIC (</a:t>
            </a:r>
            <a:r>
              <a:rPr lang="en-US" sz="2400" dirty="0" err="1" smtClean="0">
                <a:solidFill>
                  <a:schemeClr val="bg2"/>
                </a:solidFill>
                <a:sym typeface="Wingdings" pitchFamily="2" charset="2"/>
              </a:rPr>
              <a:t>ePHENIX</a:t>
            </a:r>
            <a:r>
              <a:rPr lang="en-US" sz="2400" dirty="0" smtClean="0">
                <a:solidFill>
                  <a:schemeClr val="bg2"/>
                </a:solidFill>
                <a:sym typeface="Wingdings" pitchFamily="2" charset="2"/>
              </a:rPr>
              <a:t>) detector </a:t>
            </a:r>
            <a:endParaRPr lang="en-US" sz="2400" dirty="0">
              <a:solidFill>
                <a:schemeClr val="bg2"/>
              </a:solidFill>
            </a:endParaRPr>
          </a:p>
        </p:txBody>
      </p:sp>
      <p:cxnSp>
        <p:nvCxnSpPr>
          <p:cNvPr id="6" name="Straight Connector 5"/>
          <p:cNvCxnSpPr/>
          <p:nvPr/>
        </p:nvCxnSpPr>
        <p:spPr>
          <a:xfrm>
            <a:off x="0" y="27432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2819400"/>
            <a:ext cx="8458200" cy="2923877"/>
          </a:xfrm>
          <a:prstGeom prst="rect">
            <a:avLst/>
          </a:prstGeom>
          <a:noFill/>
        </p:spPr>
        <p:txBody>
          <a:bodyPr wrap="square" rtlCol="0">
            <a:spAutoFit/>
          </a:bodyPr>
          <a:lstStyle/>
          <a:p>
            <a:pPr algn="ctr"/>
            <a:r>
              <a:rPr lang="en-US" sz="2400" dirty="0" smtClean="0">
                <a:solidFill>
                  <a:schemeClr val="bg2"/>
                </a:solidFill>
              </a:rPr>
              <a:t>After considering many options based on physics, detector costs and integration, ... we are pursuing a first stage with a </a:t>
            </a:r>
          </a:p>
          <a:p>
            <a:pPr algn="ctr"/>
            <a:r>
              <a:rPr lang="en-US" sz="2400" dirty="0" smtClean="0">
                <a:solidFill>
                  <a:srgbClr val="FF33CC"/>
                </a:solidFill>
              </a:rPr>
              <a:t>2 Tesla Magnetic Solenoid (70 cm inner radius), full coverage (|</a:t>
            </a:r>
            <a:r>
              <a:rPr lang="en-US" sz="2400" dirty="0" smtClean="0">
                <a:solidFill>
                  <a:srgbClr val="FF33CC"/>
                </a:solidFill>
                <a:latin typeface="Symbol" pitchFamily="18" charset="2"/>
              </a:rPr>
              <a:t>h</a:t>
            </a:r>
            <a:r>
              <a:rPr lang="en-US" sz="2400" dirty="0" smtClean="0">
                <a:solidFill>
                  <a:srgbClr val="FF33CC"/>
                </a:solidFill>
              </a:rPr>
              <a:t>|&lt;1.0)  Electromagnetic and </a:t>
            </a:r>
            <a:r>
              <a:rPr lang="en-US" sz="2400" dirty="0" err="1" smtClean="0">
                <a:solidFill>
                  <a:srgbClr val="FF33CC"/>
                </a:solidFill>
              </a:rPr>
              <a:t>Hadronic</a:t>
            </a:r>
            <a:r>
              <a:rPr lang="en-US" sz="2400" dirty="0" smtClean="0">
                <a:solidFill>
                  <a:srgbClr val="FF33CC"/>
                </a:solidFill>
              </a:rPr>
              <a:t> </a:t>
            </a:r>
            <a:r>
              <a:rPr lang="en-US" sz="2400" dirty="0" err="1" smtClean="0">
                <a:solidFill>
                  <a:srgbClr val="FF33CC"/>
                </a:solidFill>
              </a:rPr>
              <a:t>calorimetry</a:t>
            </a:r>
            <a:r>
              <a:rPr lang="en-US" sz="2400" dirty="0" smtClean="0">
                <a:solidFill>
                  <a:srgbClr val="FF33CC"/>
                </a:solidFill>
              </a:rPr>
              <a:t>.</a:t>
            </a:r>
            <a:r>
              <a:rPr lang="en-US" sz="2400" dirty="0" smtClean="0">
                <a:solidFill>
                  <a:srgbClr val="FF33CC"/>
                </a:solidFill>
              </a:rPr>
              <a:t> </a:t>
            </a:r>
          </a:p>
          <a:p>
            <a:pPr algn="ctr"/>
            <a:endParaRPr lang="en-US" sz="1000" dirty="0" smtClean="0">
              <a:solidFill>
                <a:schemeClr val="bg2"/>
              </a:solidFill>
            </a:endParaRPr>
          </a:p>
          <a:p>
            <a:pPr algn="ctr"/>
            <a:r>
              <a:rPr lang="en-US" sz="2400" dirty="0" smtClean="0">
                <a:solidFill>
                  <a:schemeClr val="bg2"/>
                </a:solidFill>
              </a:rPr>
              <a:t>This enables a world-class jet physics program, and also with incremental upgrades recovers the other Decadal Plan physics including a world-class </a:t>
            </a:r>
            <a:r>
              <a:rPr lang="en-US" sz="2400" dirty="0" err="1" smtClean="0">
                <a:solidFill>
                  <a:schemeClr val="bg2"/>
                </a:solidFill>
              </a:rPr>
              <a:t>ePHENIX</a:t>
            </a:r>
            <a:r>
              <a:rPr lang="en-US" sz="2400" dirty="0" smtClean="0">
                <a:solidFill>
                  <a:schemeClr val="bg2"/>
                </a:solidFill>
              </a:rPr>
              <a:t> program.</a:t>
            </a:r>
          </a:p>
        </p:txBody>
      </p:sp>
      <p:sp>
        <p:nvSpPr>
          <p:cNvPr id="8" name="TextBox 7"/>
          <p:cNvSpPr txBox="1"/>
          <p:nvPr/>
        </p:nvSpPr>
        <p:spPr>
          <a:xfrm>
            <a:off x="-304800" y="5638800"/>
            <a:ext cx="9677400" cy="1200329"/>
          </a:xfrm>
          <a:prstGeom prst="rect">
            <a:avLst/>
          </a:prstGeom>
          <a:noFill/>
        </p:spPr>
        <p:txBody>
          <a:bodyPr wrap="square" rtlCol="0">
            <a:spAutoFit/>
          </a:bodyPr>
          <a:lstStyle/>
          <a:p>
            <a:pPr algn="ctr"/>
            <a:r>
              <a:rPr lang="en-US" sz="2400" dirty="0" smtClean="0">
                <a:solidFill>
                  <a:schemeClr val="bg2"/>
                </a:solidFill>
              </a:rPr>
              <a:t>MIE Proposal is for the first stage (focused on jet program). </a:t>
            </a:r>
          </a:p>
          <a:p>
            <a:pPr algn="ctr"/>
            <a:r>
              <a:rPr lang="en-US" sz="2400" dirty="0" smtClean="0">
                <a:solidFill>
                  <a:schemeClr val="bg2"/>
                </a:solidFill>
              </a:rPr>
              <a:t>T</a:t>
            </a:r>
            <a:r>
              <a:rPr lang="en-US" sz="2400" dirty="0" smtClean="0">
                <a:solidFill>
                  <a:schemeClr val="bg2"/>
                </a:solidFill>
              </a:rPr>
              <a:t>he design from the very start is to enable the broader program. </a:t>
            </a:r>
          </a:p>
          <a:p>
            <a:pPr algn="ctr"/>
            <a:r>
              <a:rPr lang="en-US" sz="2400" dirty="0" smtClean="0">
                <a:solidFill>
                  <a:schemeClr val="bg2"/>
                </a:solidFill>
              </a:rPr>
              <a:t>Start with MIE justification!</a:t>
            </a:r>
          </a:p>
        </p:txBody>
      </p:sp>
      <p:cxnSp>
        <p:nvCxnSpPr>
          <p:cNvPr id="9" name="Straight Connector 8"/>
          <p:cNvCxnSpPr/>
          <p:nvPr/>
        </p:nvCxnSpPr>
        <p:spPr>
          <a:xfrm>
            <a:off x="0" y="5638800"/>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76200" y="76200"/>
            <a:ext cx="4135171" cy="954107"/>
          </a:xfrm>
          <a:prstGeom prst="rect">
            <a:avLst/>
          </a:prstGeom>
          <a:noFill/>
        </p:spPr>
        <p:txBody>
          <a:bodyPr wrap="none" rtlCol="0">
            <a:spAutoFit/>
          </a:bodyPr>
          <a:lstStyle/>
          <a:p>
            <a:r>
              <a:rPr lang="en-US" sz="2800" b="1" dirty="0" err="1" smtClean="0"/>
              <a:t>sPHENIX</a:t>
            </a:r>
            <a:r>
              <a:rPr lang="en-US" sz="2800" b="1" dirty="0" smtClean="0"/>
              <a:t> </a:t>
            </a:r>
          </a:p>
          <a:p>
            <a:r>
              <a:rPr lang="en-US" sz="2800" b="1" dirty="0" smtClean="0"/>
              <a:t>First Stage in MIE Proposal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25934"/>
            <a:ext cx="8686800" cy="6309420"/>
          </a:xfrm>
          <a:prstGeom prst="rect">
            <a:avLst/>
          </a:prstGeom>
          <a:noFill/>
        </p:spPr>
        <p:txBody>
          <a:bodyPr wrap="square" rtlCol="0">
            <a:spAutoFit/>
          </a:bodyPr>
          <a:lstStyle/>
          <a:p>
            <a:pPr algn="ctr"/>
            <a:r>
              <a:rPr lang="en-US" sz="2800" dirty="0" smtClean="0">
                <a:solidFill>
                  <a:schemeClr val="bg1"/>
                </a:solidFill>
              </a:rPr>
              <a:t>The textbook (or Wiki entry) on the Quark-Gluon Plasma will be incomplete without </a:t>
            </a:r>
          </a:p>
          <a:p>
            <a:pPr algn="ctr"/>
            <a:r>
              <a:rPr lang="en-US" sz="1200" dirty="0" smtClean="0">
                <a:solidFill>
                  <a:schemeClr val="bg1"/>
                </a:solidFill>
              </a:rPr>
              <a:t> </a:t>
            </a:r>
          </a:p>
          <a:p>
            <a:pPr algn="ctr"/>
            <a:r>
              <a:rPr lang="en-US" sz="2800" i="1" dirty="0" smtClean="0">
                <a:solidFill>
                  <a:srgbClr val="FFFF00"/>
                </a:solidFill>
              </a:rPr>
              <a:t>a fundamental explanation for how the perfect fluid emerges at strong coupling near </a:t>
            </a:r>
            <a:r>
              <a:rPr lang="en-US" sz="2800" i="1" dirty="0" err="1" smtClean="0">
                <a:solidFill>
                  <a:srgbClr val="FFFF00"/>
                </a:solidFill>
              </a:rPr>
              <a:t>T</a:t>
            </a:r>
            <a:r>
              <a:rPr lang="en-US" sz="2800" i="1" baseline="-25000" dirty="0" err="1" smtClean="0">
                <a:solidFill>
                  <a:srgbClr val="FFFF00"/>
                </a:solidFill>
              </a:rPr>
              <a:t>c</a:t>
            </a:r>
            <a:r>
              <a:rPr lang="en-US" sz="2800" i="1" dirty="0" smtClean="0">
                <a:solidFill>
                  <a:srgbClr val="FFFF00"/>
                </a:solidFill>
              </a:rPr>
              <a:t> </a:t>
            </a:r>
          </a:p>
          <a:p>
            <a:pPr algn="ctr"/>
            <a:r>
              <a:rPr lang="en-US" sz="2800" i="1" dirty="0" smtClean="0">
                <a:solidFill>
                  <a:srgbClr val="FFFF00"/>
                </a:solidFill>
              </a:rPr>
              <a:t>from an asymptotically free theory of quarks and gluons.</a:t>
            </a:r>
          </a:p>
          <a:p>
            <a:pPr algn="ctr"/>
            <a:endParaRPr lang="en-US" sz="2800" dirty="0" smtClean="0">
              <a:solidFill>
                <a:schemeClr val="bg1"/>
              </a:solidFill>
            </a:endParaRPr>
          </a:p>
          <a:p>
            <a:pPr algn="ctr"/>
            <a:r>
              <a:rPr lang="en-US" sz="2800" dirty="0" smtClean="0">
                <a:solidFill>
                  <a:schemeClr val="bg1"/>
                </a:solidFill>
              </a:rPr>
              <a:t>Jet observables at RHIC enabled by the </a:t>
            </a:r>
            <a:r>
              <a:rPr lang="en-US" sz="2800" dirty="0" err="1" smtClean="0">
                <a:solidFill>
                  <a:schemeClr val="bg1"/>
                </a:solidFill>
              </a:rPr>
              <a:t>sPHENIX</a:t>
            </a:r>
            <a:r>
              <a:rPr lang="en-US" sz="2800" dirty="0" smtClean="0">
                <a:solidFill>
                  <a:schemeClr val="bg1"/>
                </a:solidFill>
              </a:rPr>
              <a:t> upgrade</a:t>
            </a:r>
          </a:p>
          <a:p>
            <a:pPr algn="ctr"/>
            <a:r>
              <a:rPr lang="en-US" sz="2800" dirty="0" smtClean="0">
                <a:solidFill>
                  <a:schemeClr val="bg1"/>
                </a:solidFill>
              </a:rPr>
              <a:t>are critical to providing this explanation by probing the QGP near 1-2 </a:t>
            </a:r>
            <a:r>
              <a:rPr lang="en-US" sz="2800" dirty="0" err="1" smtClean="0">
                <a:solidFill>
                  <a:schemeClr val="bg1"/>
                </a:solidFill>
              </a:rPr>
              <a:t>T</a:t>
            </a:r>
            <a:r>
              <a:rPr lang="en-US" sz="2800" baseline="-25000" dirty="0" err="1" smtClean="0">
                <a:solidFill>
                  <a:schemeClr val="bg1"/>
                </a:solidFill>
              </a:rPr>
              <a:t>c</a:t>
            </a:r>
            <a:r>
              <a:rPr lang="en-US" sz="2800" dirty="0" smtClean="0">
                <a:solidFill>
                  <a:schemeClr val="bg1"/>
                </a:solidFill>
              </a:rPr>
              <a:t> and at distances comparable to the thermal scale.</a:t>
            </a:r>
          </a:p>
          <a:p>
            <a:pPr algn="ctr"/>
            <a:endParaRPr lang="en-US" sz="2800" dirty="0" smtClean="0">
              <a:solidFill>
                <a:schemeClr val="bg1"/>
              </a:solidFill>
            </a:endParaRPr>
          </a:p>
          <a:p>
            <a:pPr algn="ctr"/>
            <a:r>
              <a:rPr lang="en-US" sz="2800" dirty="0" smtClean="0">
                <a:solidFill>
                  <a:schemeClr val="bg1"/>
                </a:solidFill>
              </a:rPr>
              <a:t>Measurements of jets only at the LHC will leave these questions with an incomplete answer </a:t>
            </a:r>
          </a:p>
          <a:p>
            <a:pPr algn="ctr"/>
            <a:r>
              <a:rPr lang="en-US" sz="2800" dirty="0" smtClean="0">
                <a:solidFill>
                  <a:schemeClr val="bg1"/>
                </a:solidFill>
              </a:rPr>
              <a:t>(particularly right where the coupling </a:t>
            </a:r>
            <a:r>
              <a:rPr lang="en-US" sz="2800" u="sng" dirty="0" smtClean="0">
                <a:solidFill>
                  <a:schemeClr val="bg1"/>
                </a:solidFill>
              </a:rPr>
              <a:t>may</a:t>
            </a:r>
            <a:r>
              <a:rPr lang="en-US" sz="2800" dirty="0" smtClean="0">
                <a:solidFill>
                  <a:schemeClr val="bg1"/>
                </a:solidFill>
              </a:rPr>
              <a:t> be</a:t>
            </a:r>
            <a:r>
              <a:rPr lang="en-US" sz="2800" dirty="0" smtClean="0">
                <a:solidFill>
                  <a:schemeClr val="bg1"/>
                </a:solidFill>
              </a:rPr>
              <a:t> </a:t>
            </a:r>
            <a:r>
              <a:rPr lang="en-US" sz="2800" dirty="0" smtClean="0">
                <a:solidFill>
                  <a:schemeClr val="bg1"/>
                </a:solidFill>
              </a:rPr>
              <a:t>strongest).</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2044" y="152400"/>
            <a:ext cx="5609356" cy="646331"/>
          </a:xfrm>
          <a:prstGeom prst="rect">
            <a:avLst/>
          </a:prstGeom>
          <a:noFill/>
        </p:spPr>
        <p:txBody>
          <a:bodyPr wrap="none" rtlCol="0">
            <a:spAutoFit/>
          </a:bodyPr>
          <a:lstStyle/>
          <a:p>
            <a:r>
              <a:rPr lang="en-US" sz="3600" dirty="0" smtClean="0">
                <a:solidFill>
                  <a:schemeClr val="bg1"/>
                </a:solidFill>
              </a:rPr>
              <a:t>Strong versus Weak Coupling</a:t>
            </a:r>
            <a:endParaRPr lang="en-US" sz="3600" dirty="0">
              <a:solidFill>
                <a:schemeClr val="bg1"/>
              </a:solidFill>
            </a:endParaRPr>
          </a:p>
        </p:txBody>
      </p:sp>
      <p:pic>
        <p:nvPicPr>
          <p:cNvPr id="5" name="Picture 2"/>
          <p:cNvPicPr>
            <a:picLocks noChangeAspect="1" noChangeArrowheads="1"/>
          </p:cNvPicPr>
          <p:nvPr/>
        </p:nvPicPr>
        <p:blipFill>
          <a:blip r:embed="rId2" cstate="print"/>
          <a:srcRect l="1757" t="19792" r="57833" b="12500"/>
          <a:stretch>
            <a:fillRect/>
          </a:stretch>
        </p:blipFill>
        <p:spPr bwMode="auto">
          <a:xfrm>
            <a:off x="228600" y="838200"/>
            <a:ext cx="4044461" cy="3810000"/>
          </a:xfrm>
          <a:prstGeom prst="rect">
            <a:avLst/>
          </a:prstGeom>
          <a:noFill/>
          <a:ln w="9525">
            <a:noFill/>
            <a:miter lim="800000"/>
            <a:headEnd/>
            <a:tailEnd/>
          </a:ln>
        </p:spPr>
      </p:pic>
      <p:sp>
        <p:nvSpPr>
          <p:cNvPr id="6" name="TextBox 5"/>
          <p:cNvSpPr txBox="1"/>
          <p:nvPr/>
        </p:nvSpPr>
        <p:spPr>
          <a:xfrm>
            <a:off x="2139461" y="981670"/>
            <a:ext cx="1977600" cy="923330"/>
          </a:xfrm>
          <a:prstGeom prst="rect">
            <a:avLst/>
          </a:prstGeom>
          <a:solidFill>
            <a:schemeClr val="bg1">
              <a:lumMod val="95000"/>
            </a:schemeClr>
          </a:solidFill>
          <a:ln>
            <a:solidFill>
              <a:schemeClr val="tx1"/>
            </a:solidFill>
          </a:ln>
        </p:spPr>
        <p:txBody>
          <a:bodyPr wrap="square" rtlCol="0">
            <a:spAutoFit/>
          </a:bodyPr>
          <a:lstStyle/>
          <a:p>
            <a:r>
              <a:rPr lang="en-US" dirty="0" smtClean="0">
                <a:solidFill>
                  <a:srgbClr val="0070C0"/>
                </a:solidFill>
              </a:rPr>
              <a:t>Water (100 </a:t>
            </a:r>
            <a:r>
              <a:rPr lang="en-US" dirty="0" err="1" smtClean="0">
                <a:solidFill>
                  <a:srgbClr val="0070C0"/>
                </a:solidFill>
              </a:rPr>
              <a:t>MPa</a:t>
            </a:r>
            <a:r>
              <a:rPr lang="en-US" dirty="0" smtClean="0">
                <a:solidFill>
                  <a:srgbClr val="0070C0"/>
                </a:solidFill>
              </a:rPr>
              <a:t>)</a:t>
            </a:r>
          </a:p>
          <a:p>
            <a:r>
              <a:rPr lang="en-US" dirty="0" smtClean="0">
                <a:solidFill>
                  <a:srgbClr val="00B050"/>
                </a:solidFill>
              </a:rPr>
              <a:t>Nitrogen (3.4 </a:t>
            </a:r>
            <a:r>
              <a:rPr lang="en-US" dirty="0" err="1" smtClean="0">
                <a:solidFill>
                  <a:srgbClr val="00B050"/>
                </a:solidFill>
              </a:rPr>
              <a:t>MPa</a:t>
            </a:r>
            <a:r>
              <a:rPr lang="en-US" dirty="0" smtClean="0">
                <a:solidFill>
                  <a:srgbClr val="00B050"/>
                </a:solidFill>
              </a:rPr>
              <a:t>)</a:t>
            </a:r>
          </a:p>
          <a:p>
            <a:r>
              <a:rPr lang="en-US" dirty="0" smtClean="0">
                <a:solidFill>
                  <a:schemeClr val="tx1">
                    <a:lumMod val="85000"/>
                    <a:lumOff val="15000"/>
                  </a:schemeClr>
                </a:solidFill>
              </a:rPr>
              <a:t>Helium (0.1 </a:t>
            </a:r>
            <a:r>
              <a:rPr lang="en-US" dirty="0" err="1" smtClean="0">
                <a:solidFill>
                  <a:schemeClr val="tx1">
                    <a:lumMod val="85000"/>
                    <a:lumOff val="15000"/>
                  </a:schemeClr>
                </a:solidFill>
              </a:rPr>
              <a:t>MPa</a:t>
            </a:r>
            <a:r>
              <a:rPr lang="en-US" dirty="0" smtClean="0">
                <a:solidFill>
                  <a:schemeClr val="tx1">
                    <a:lumMod val="85000"/>
                    <a:lumOff val="15000"/>
                  </a:schemeClr>
                </a:solidFill>
              </a:rPr>
              <a:t>)</a:t>
            </a:r>
            <a:endParaRPr lang="en-US" dirty="0">
              <a:solidFill>
                <a:schemeClr val="tx1">
                  <a:lumMod val="85000"/>
                  <a:lumOff val="15000"/>
                </a:schemeClr>
              </a:solidFill>
            </a:endParaRPr>
          </a:p>
        </p:txBody>
      </p:sp>
      <p:sp>
        <p:nvSpPr>
          <p:cNvPr id="7" name="TextBox 6"/>
          <p:cNvSpPr txBox="1"/>
          <p:nvPr/>
        </p:nvSpPr>
        <p:spPr>
          <a:xfrm>
            <a:off x="1301261" y="3733800"/>
            <a:ext cx="2903648" cy="461665"/>
          </a:xfrm>
          <a:prstGeom prst="rect">
            <a:avLst/>
          </a:prstGeom>
          <a:noFill/>
        </p:spPr>
        <p:txBody>
          <a:bodyPr wrap="square" rtlCol="0">
            <a:spAutoFit/>
          </a:bodyPr>
          <a:lstStyle/>
          <a:p>
            <a:r>
              <a:rPr lang="en-US" sz="2400" dirty="0" smtClean="0"/>
              <a:t>String Theory Bound</a:t>
            </a:r>
            <a:endParaRPr lang="en-US" sz="2400" dirty="0"/>
          </a:p>
        </p:txBody>
      </p:sp>
      <p:pic>
        <p:nvPicPr>
          <p:cNvPr id="8" name="Picture 2"/>
          <p:cNvPicPr>
            <a:picLocks noChangeAspect="1" noChangeArrowheads="1"/>
          </p:cNvPicPr>
          <p:nvPr/>
        </p:nvPicPr>
        <p:blipFill>
          <a:blip r:embed="rId3" cstate="print"/>
          <a:srcRect l="1757" t="20833" r="56662" b="12500"/>
          <a:stretch>
            <a:fillRect/>
          </a:stretch>
        </p:blipFill>
        <p:spPr bwMode="auto">
          <a:xfrm>
            <a:off x="4577861" y="838200"/>
            <a:ext cx="4267200" cy="3846490"/>
          </a:xfrm>
          <a:prstGeom prst="rect">
            <a:avLst/>
          </a:prstGeom>
          <a:noFill/>
          <a:ln w="9525">
            <a:noFill/>
            <a:miter lim="800000"/>
            <a:headEnd/>
            <a:tailEnd/>
          </a:ln>
        </p:spPr>
      </p:pic>
      <p:sp>
        <p:nvSpPr>
          <p:cNvPr id="10" name="Rectangle 9"/>
          <p:cNvSpPr/>
          <p:nvPr/>
        </p:nvSpPr>
        <p:spPr>
          <a:xfrm rot="20930268">
            <a:off x="7702061" y="1981200"/>
            <a:ext cx="685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73261" y="4114800"/>
            <a:ext cx="914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print"/>
          <a:srcRect l="1757" t="19792" r="57833" b="12500"/>
          <a:stretch>
            <a:fillRect/>
          </a:stretch>
        </p:blipFill>
        <p:spPr bwMode="auto">
          <a:xfrm>
            <a:off x="4572000" y="838200"/>
            <a:ext cx="4267200" cy="3810000"/>
          </a:xfrm>
          <a:prstGeom prst="rect">
            <a:avLst/>
          </a:prstGeom>
          <a:noFill/>
          <a:ln w="9525">
            <a:noFill/>
            <a:miter lim="800000"/>
            <a:headEnd/>
            <a:tailEnd/>
          </a:ln>
        </p:spPr>
      </p:pic>
      <p:sp>
        <p:nvSpPr>
          <p:cNvPr id="9" name="TextBox 8"/>
          <p:cNvSpPr txBox="1"/>
          <p:nvPr/>
        </p:nvSpPr>
        <p:spPr>
          <a:xfrm>
            <a:off x="6254261" y="1443335"/>
            <a:ext cx="2170722" cy="461665"/>
          </a:xfrm>
          <a:prstGeom prst="rect">
            <a:avLst/>
          </a:prstGeom>
          <a:noFill/>
        </p:spPr>
        <p:txBody>
          <a:bodyPr wrap="none" rtlCol="0">
            <a:spAutoFit/>
          </a:bodyPr>
          <a:lstStyle/>
          <a:p>
            <a:r>
              <a:rPr lang="en-US" sz="2400" dirty="0" smtClean="0">
                <a:solidFill>
                  <a:srgbClr val="FF0000"/>
                </a:solidFill>
              </a:rPr>
              <a:t>QCD Weak Case</a:t>
            </a:r>
            <a:endParaRPr lang="en-US" sz="2400" dirty="0">
              <a:solidFill>
                <a:srgbClr val="FF0000"/>
              </a:solidFill>
            </a:endParaRPr>
          </a:p>
        </p:txBody>
      </p:sp>
      <p:sp>
        <p:nvSpPr>
          <p:cNvPr id="12" name="TextBox 11"/>
          <p:cNvSpPr txBox="1"/>
          <p:nvPr/>
        </p:nvSpPr>
        <p:spPr>
          <a:xfrm>
            <a:off x="4953000" y="2895600"/>
            <a:ext cx="2315634" cy="1077218"/>
          </a:xfrm>
          <a:prstGeom prst="rect">
            <a:avLst/>
          </a:prstGeom>
          <a:noFill/>
        </p:spPr>
        <p:txBody>
          <a:bodyPr wrap="none" rtlCol="0">
            <a:spAutoFit/>
          </a:bodyPr>
          <a:lstStyle/>
          <a:p>
            <a:pPr algn="ctr"/>
            <a:r>
              <a:rPr lang="en-US" sz="3200" b="1" dirty="0" smtClean="0">
                <a:solidFill>
                  <a:schemeClr val="tx2"/>
                </a:solidFill>
              </a:rPr>
              <a:t>RHIC </a:t>
            </a:r>
          </a:p>
          <a:p>
            <a:pPr algn="ctr"/>
            <a:r>
              <a:rPr lang="en-US" sz="3200" b="1" dirty="0" smtClean="0">
                <a:solidFill>
                  <a:schemeClr val="tx2"/>
                </a:solidFill>
              </a:rPr>
              <a:t>Perfect Fluid</a:t>
            </a:r>
            <a:endParaRPr lang="en-US" sz="3200" b="1" dirty="0">
              <a:solidFill>
                <a:schemeClr val="tx2"/>
              </a:solidFill>
            </a:endParaRPr>
          </a:p>
        </p:txBody>
      </p:sp>
      <p:sp>
        <p:nvSpPr>
          <p:cNvPr id="14" name="TextBox 13"/>
          <p:cNvSpPr txBox="1"/>
          <p:nvPr/>
        </p:nvSpPr>
        <p:spPr>
          <a:xfrm>
            <a:off x="640681" y="4800600"/>
            <a:ext cx="7808421" cy="2000548"/>
          </a:xfrm>
          <a:prstGeom prst="rect">
            <a:avLst/>
          </a:prstGeom>
          <a:noFill/>
        </p:spPr>
        <p:txBody>
          <a:bodyPr wrap="none" rtlCol="0">
            <a:spAutoFit/>
          </a:bodyPr>
          <a:lstStyle/>
          <a:p>
            <a:pPr algn="ctr"/>
            <a:r>
              <a:rPr lang="en-US" sz="2800" b="1" i="1" dirty="0" smtClean="0">
                <a:solidFill>
                  <a:schemeClr val="bg1"/>
                </a:solidFill>
              </a:rPr>
              <a:t>How does the Quark-Gluon Plasma transition from </a:t>
            </a:r>
          </a:p>
          <a:p>
            <a:pPr algn="ctr"/>
            <a:r>
              <a:rPr lang="en-US" sz="2800" b="1" i="1" dirty="0" smtClean="0">
                <a:solidFill>
                  <a:schemeClr val="bg1"/>
                </a:solidFill>
              </a:rPr>
              <a:t>Strong to Weak?</a:t>
            </a:r>
          </a:p>
          <a:p>
            <a:pPr algn="ctr"/>
            <a:endParaRPr lang="en-US" sz="1200" b="1" i="1" dirty="0">
              <a:solidFill>
                <a:schemeClr val="bg1"/>
              </a:solidFill>
            </a:endParaRPr>
          </a:p>
          <a:p>
            <a:pPr algn="ctr"/>
            <a:r>
              <a:rPr lang="en-US" sz="2800" b="1" i="1" dirty="0" smtClean="0">
                <a:solidFill>
                  <a:schemeClr val="bg1"/>
                </a:solidFill>
              </a:rPr>
              <a:t>Is this transition associated with changes in</a:t>
            </a:r>
          </a:p>
          <a:p>
            <a:pPr algn="ctr"/>
            <a:r>
              <a:rPr lang="en-US" sz="2800" b="1" i="1" dirty="0" smtClean="0">
                <a:solidFill>
                  <a:schemeClr val="bg1"/>
                </a:solidFill>
              </a:rPr>
              <a:t> quasi-particles, excitations, strong fields?</a:t>
            </a:r>
            <a:endParaRPr lang="en-US" sz="2800" b="1" i="1" dirty="0">
              <a:solidFill>
                <a:schemeClr val="bg1"/>
              </a:solidFill>
            </a:endParaRPr>
          </a:p>
        </p:txBody>
      </p:sp>
      <p:sp>
        <p:nvSpPr>
          <p:cNvPr id="16" name="TextBox 15"/>
          <p:cNvSpPr txBox="1"/>
          <p:nvPr/>
        </p:nvSpPr>
        <p:spPr>
          <a:xfrm>
            <a:off x="8534400" y="2057400"/>
            <a:ext cx="415498" cy="1938992"/>
          </a:xfrm>
          <a:prstGeom prst="rect">
            <a:avLst/>
          </a:prstGeom>
          <a:noFill/>
        </p:spPr>
        <p:txBody>
          <a:bodyPr wrap="none" rtlCol="0">
            <a:spAutoFit/>
          </a:bodyPr>
          <a:lstStyle/>
          <a:p>
            <a:r>
              <a:rPr lang="en-US" sz="2400" dirty="0" smtClean="0"/>
              <a:t>I</a:t>
            </a:r>
          </a:p>
          <a:p>
            <a:r>
              <a:rPr lang="en-US" sz="2400" dirty="0" smtClean="0"/>
              <a:t>II</a:t>
            </a:r>
          </a:p>
          <a:p>
            <a:endParaRPr lang="en-US" sz="2400" dirty="0" smtClean="0"/>
          </a:p>
          <a:p>
            <a:endParaRPr lang="en-US" sz="2400" dirty="0" smtClean="0"/>
          </a:p>
          <a:p>
            <a:r>
              <a:rPr lang="en-US" sz="2400" dirty="0" smtClean="0"/>
              <a:t>III</a:t>
            </a: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12"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400" dirty="0" smtClean="0">
            <a:solidFill>
              <a:schemeClr val="bg2"/>
            </a:soli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11672</TotalTime>
  <Words>2789</Words>
  <Application>Microsoft Office PowerPoint</Application>
  <PresentationFormat>On-screen Show (4:3)</PresentationFormat>
  <Paragraphs>389</Paragraphs>
  <Slides>39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Hard Parton Virtuality</vt:lpstr>
      <vt:lpstr>At which length scale is the medium probed?</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Extras</vt:lpstr>
      <vt:lpstr>Slide 36</vt:lpstr>
      <vt:lpstr>Slide 37</vt:lpstr>
      <vt:lpstr>Slide 38</vt:lpstr>
      <vt:lpstr>At which length scale is the medium probed?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81</cp:revision>
  <dcterms:created xsi:type="dcterms:W3CDTF">2012-05-09T16:16:15Z</dcterms:created>
  <dcterms:modified xsi:type="dcterms:W3CDTF">2012-06-07T18:07:37Z</dcterms:modified>
</cp:coreProperties>
</file>