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70" r:id="rId2"/>
    <p:sldId id="258" r:id="rId3"/>
    <p:sldId id="259" r:id="rId4"/>
    <p:sldId id="305" r:id="rId5"/>
    <p:sldId id="357" r:id="rId6"/>
    <p:sldId id="327" r:id="rId7"/>
    <p:sldId id="328" r:id="rId8"/>
    <p:sldId id="350" r:id="rId9"/>
    <p:sldId id="351" r:id="rId10"/>
    <p:sldId id="330" r:id="rId11"/>
    <p:sldId id="369" r:id="rId12"/>
    <p:sldId id="368" r:id="rId13"/>
    <p:sldId id="299" r:id="rId14"/>
    <p:sldId id="354" r:id="rId15"/>
    <p:sldId id="352" r:id="rId16"/>
    <p:sldId id="361" r:id="rId17"/>
    <p:sldId id="342" r:id="rId18"/>
    <p:sldId id="349" r:id="rId19"/>
    <p:sldId id="371" r:id="rId20"/>
    <p:sldId id="317" r:id="rId21"/>
    <p:sldId id="355" r:id="rId22"/>
    <p:sldId id="335" r:id="rId23"/>
    <p:sldId id="364" r:id="rId24"/>
    <p:sldId id="353" r:id="rId25"/>
    <p:sldId id="356" r:id="rId26"/>
    <p:sldId id="31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  <a:srgbClr val="6764D2"/>
    <a:srgbClr val="8280DA"/>
    <a:srgbClr val="5C5ACF"/>
    <a:srgbClr val="443D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193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8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353253-F743-40B3-BF5C-1826CF206563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9D45B-7841-4BB2-9E6D-1A725FDE9C3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B7ACD-DA52-4F6E-BEE9-4B2B9534B991}" type="datetimeFigureOut">
              <a:rPr lang="en-US" smtClean="0"/>
              <a:pPr/>
              <a:t>8/17/2012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3DB336-B0A3-4284-B8DD-2B289A748EB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gif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07863" y="333251"/>
            <a:ext cx="1198737" cy="39186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38499" y="2182319"/>
            <a:ext cx="5660701" cy="52248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17819" y="2479047"/>
            <a:ext cx="5660701" cy="26124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auto">
          <a:xfrm>
            <a:off x="5715000" y="2957512"/>
            <a:ext cx="251076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</a:rPr>
              <a:t>Jamie Nagle</a:t>
            </a:r>
          </a:p>
          <a:p>
            <a:pPr algn="ctr"/>
            <a:r>
              <a:rPr lang="en-US" sz="2000" i="1" dirty="0">
                <a:solidFill>
                  <a:schemeClr val="bg1"/>
                </a:solidFill>
              </a:rPr>
              <a:t>University of Colorado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595429" y="3414712"/>
            <a:ext cx="18628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endParaRPr lang="en-US" sz="2000" i="1">
              <a:solidFill>
                <a:schemeClr val="tx1"/>
              </a:solidFill>
            </a:endParaRPr>
          </a:p>
        </p:txBody>
      </p:sp>
      <p:pic>
        <p:nvPicPr>
          <p:cNvPr id="25" name="Picture 19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24696" y="3154361"/>
            <a:ext cx="586861" cy="430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6" name="Text Box 21"/>
          <p:cNvSpPr txBox="1">
            <a:spLocks noChangeArrowheads="1"/>
          </p:cNvSpPr>
          <p:nvPr/>
        </p:nvSpPr>
        <p:spPr bwMode="auto">
          <a:xfrm>
            <a:off x="-494574" y="2895600"/>
            <a:ext cx="4472850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Quark Matter Conference, </a:t>
            </a:r>
          </a:p>
          <a:p>
            <a:pPr algn="ctr"/>
            <a:r>
              <a:rPr lang="en-US" sz="2000" i="1" dirty="0" smtClean="0">
                <a:solidFill>
                  <a:schemeClr val="bg1"/>
                </a:solidFill>
              </a:rPr>
              <a:t>Washington DC (2012)</a:t>
            </a:r>
            <a:endParaRPr lang="en-US" sz="2000" i="1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11190" y="1371600"/>
            <a:ext cx="384210" cy="3014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4" descr="http://navinsarmaphotography.com/wp-content/gallery/places/dc/washington_dc_skyline_lightning.jpg"/>
          <p:cNvPicPr>
            <a:picLocks noChangeAspect="1" noChangeArrowheads="1"/>
          </p:cNvPicPr>
          <p:nvPr/>
        </p:nvPicPr>
        <p:blipFill>
          <a:blip r:embed="rId3" cstate="print"/>
          <a:srcRect b="12539"/>
          <a:stretch>
            <a:fillRect/>
          </a:stretch>
        </p:blipFill>
        <p:spPr bwMode="auto">
          <a:xfrm>
            <a:off x="-232662" y="-1"/>
            <a:ext cx="9605262" cy="6915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50809"/>
              </a:clrFrom>
              <a:clrTo>
                <a:srgbClr val="050809">
                  <a:alpha val="0"/>
                </a:srgbClr>
              </a:clrTo>
            </a:clrChange>
          </a:blip>
          <a:srcRect l="14423" t="16906" r="26923" b="21543"/>
          <a:stretch>
            <a:fillRect/>
          </a:stretch>
        </p:blipFill>
        <p:spPr bwMode="auto">
          <a:xfrm>
            <a:off x="1561032" y="685800"/>
            <a:ext cx="4687368" cy="1536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50809"/>
              </a:clrFrom>
              <a:clrTo>
                <a:srgbClr val="050809">
                  <a:alpha val="0"/>
                </a:srgbClr>
              </a:clrTo>
            </a:clrChange>
          </a:blip>
          <a:srcRect l="73077" b="9233"/>
          <a:stretch>
            <a:fillRect/>
          </a:stretch>
        </p:blipFill>
        <p:spPr bwMode="auto">
          <a:xfrm>
            <a:off x="6459021" y="267212"/>
            <a:ext cx="2151579" cy="2266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980792" y="3200400"/>
            <a:ext cx="2524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Jamie Nagle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University of Colorado</a:t>
            </a:r>
          </a:p>
        </p:txBody>
      </p:sp>
      <p:pic>
        <p:nvPicPr>
          <p:cNvPr id="32" name="Picture 6" descr="http://blog.devongroup.com/wp-content/uploads/2012/05/Photo-of-Bullfrog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22436" y="3733800"/>
            <a:ext cx="2460924" cy="1632896"/>
          </a:xfrm>
          <a:prstGeom prst="rect">
            <a:avLst/>
          </a:prstGeom>
          <a:noFill/>
        </p:spPr>
      </p:pic>
      <p:sp>
        <p:nvSpPr>
          <p:cNvPr id="116738" name="AutoShape 2" descr="http://www.veteranstoday.com/wp-content/uploads/2012/06/predator-drone.jpg"/>
          <p:cNvSpPr>
            <a:spLocks noChangeAspect="1" noChangeArrowheads="1"/>
          </p:cNvSpPr>
          <p:nvPr/>
        </p:nvSpPr>
        <p:spPr bwMode="auto">
          <a:xfrm>
            <a:off x="155575" y="-2255838"/>
            <a:ext cx="5915025" cy="4705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6742" name="Picture 6" descr="http://www.dreamstime.com/red-bomb-thumb1252795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111"/>
          <a:stretch>
            <a:fillRect/>
          </a:stretch>
        </p:blipFill>
        <p:spPr bwMode="auto">
          <a:xfrm>
            <a:off x="3276601" y="1287734"/>
            <a:ext cx="457200" cy="541065"/>
          </a:xfrm>
          <a:prstGeom prst="rect">
            <a:avLst/>
          </a:prstGeom>
          <a:noFill/>
        </p:spPr>
      </p:pic>
      <p:pic>
        <p:nvPicPr>
          <p:cNvPr id="116740" name="Picture 4" descr="http://thinkprogress.org/wp-content/uploads/2012/07/predator-b-drone-mq-9-reaper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BFCADC"/>
              </a:clrFrom>
              <a:clrTo>
                <a:srgbClr val="BFCAD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761943" y="0"/>
            <a:ext cx="2761943" cy="1695450"/>
          </a:xfrm>
          <a:prstGeom prst="rect">
            <a:avLst/>
          </a:prstGeom>
          <a:noFill/>
        </p:spPr>
      </p:pic>
      <p:pic>
        <p:nvPicPr>
          <p:cNvPr id="5" name="Picture 2" descr="http://righttruth.typepad.com/.a/6a00d83451c49a69e201676761b4e3970b-500wi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53400" y="3581400"/>
            <a:ext cx="1119029" cy="1447800"/>
          </a:xfrm>
          <a:prstGeom prst="rect">
            <a:avLst/>
          </a:prstGeom>
          <a:noFill/>
        </p:spPr>
      </p:pic>
      <p:sp>
        <p:nvSpPr>
          <p:cNvPr id="33" name="Rectangle 32"/>
          <p:cNvSpPr/>
          <p:nvPr/>
        </p:nvSpPr>
        <p:spPr>
          <a:xfrm>
            <a:off x="-685800" y="22098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Future Physics at RHIC</a:t>
            </a:r>
            <a:endParaRPr lang="en-US" sz="48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" name="Picture 2" descr="http://righttruth.typepad.com/.a/6a00d83451c49a69e201676761b4e3970b-500wi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lum contrast="-20000"/>
          </a:blip>
          <a:srcRect/>
          <a:stretch>
            <a:fillRect/>
          </a:stretch>
        </p:blipFill>
        <p:spPr bwMode="auto">
          <a:xfrm>
            <a:off x="8153400" y="3581400"/>
            <a:ext cx="1119029" cy="1447800"/>
          </a:xfrm>
          <a:prstGeom prst="rect">
            <a:avLst/>
          </a:prstGeom>
          <a:noFill/>
        </p:spPr>
      </p:pic>
      <p:sp>
        <p:nvSpPr>
          <p:cNvPr id="6" name="Explosion 2 5"/>
          <p:cNvSpPr/>
          <p:nvPr/>
        </p:nvSpPr>
        <p:spPr>
          <a:xfrm>
            <a:off x="5715000" y="2590800"/>
            <a:ext cx="5257800" cy="3962400"/>
          </a:xfrm>
          <a:prstGeom prst="irregularSeal2">
            <a:avLst/>
          </a:prstGeom>
          <a:gradFill flip="none"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Positive Thinking!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11111E-6 L 0.36649 0.05324 C 0.4434 0.06528 0.55833 0.07199 0.67812 0.07199 C 0.81476 0.07199 0.92413 0.06528 1.00104 0.05324 L 1.36771 -1.11111E-6 " pathEditMode="relative" rAng="0" ptsTypes="FffFF">
                                      <p:cBhvr>
                                        <p:cTn id="12" dur="3000" fill="hold"/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4" y="3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7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3.33333E-6 -3.33333E-6 L 0.32431 0.30857 C 0.39236 0.37824 0.4941 0.41736 0.59983 0.41736 C 0.72084 0.41736 0.81736 0.37824 0.88559 0.30857 L 1.21007 -3.33333E-6 " pathEditMode="relative" rAng="0" ptsTypes="FffFF">
                                      <p:cBhvr>
                                        <p:cTn id="16" dur="3200" fill="hold"/>
                                        <p:tgtEl>
                                          <p:spTgt spid="1167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" y="20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hic.tif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474893"/>
            <a:ext cx="4513263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6"/>
          <p:cNvSpPr txBox="1">
            <a:spLocks noChangeArrowheads="1"/>
          </p:cNvSpPr>
          <p:nvPr/>
        </p:nvSpPr>
        <p:spPr bwMode="auto">
          <a:xfrm>
            <a:off x="954087" y="2567107"/>
            <a:ext cx="27035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RHIC with cooling </a:t>
            </a:r>
            <a:endParaRPr lang="en-US" sz="2000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pPr algn="ctr"/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and </a:t>
            </a:r>
            <a:r>
              <a:rPr lang="en-US" sz="20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long </a:t>
            </a:r>
            <a:r>
              <a:rPr lang="en-US" sz="2000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bunches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2209800" y="4341793"/>
            <a:ext cx="21955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2000" dirty="0">
                <a:solidFill>
                  <a:srgbClr val="FF0000"/>
                </a:solidFill>
                <a:latin typeface="+mn-lt"/>
              </a:rPr>
              <a:t>RHIC w/o cooling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54585" y="86380"/>
            <a:ext cx="82516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Must move from “Hints” </a:t>
            </a:r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 “Definitive Answers”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76200" y="5867400"/>
            <a:ext cx="457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Helvetica" charset="0"/>
              </a:rPr>
              <a:t>High brightness SRF </a:t>
            </a:r>
            <a:r>
              <a:rPr lang="en-US" sz="2000" dirty="0" smtClean="0">
                <a:solidFill>
                  <a:schemeClr val="bg1"/>
                </a:solidFill>
              </a:rPr>
              <a:t>electron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</a:rPr>
              <a:t> gun or </a:t>
            </a:r>
            <a:r>
              <a:rPr lang="en-US" dirty="0" err="1" smtClean="0">
                <a:solidFill>
                  <a:schemeClr val="bg1"/>
                </a:solidFill>
                <a:latin typeface="Helvetica" charset="0"/>
              </a:rPr>
              <a:t>Fermilab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</a:rPr>
              <a:t> </a:t>
            </a:r>
            <a:r>
              <a:rPr lang="en-US" dirty="0" err="1" smtClean="0">
                <a:solidFill>
                  <a:schemeClr val="bg1"/>
                </a:solidFill>
                <a:latin typeface="Helvetica" charset="0"/>
              </a:rPr>
              <a:t>Pelletron</a:t>
            </a:r>
            <a:r>
              <a:rPr lang="en-US" dirty="0" smtClean="0">
                <a:solidFill>
                  <a:schemeClr val="bg1"/>
                </a:solidFill>
                <a:latin typeface="Helvetica" charset="0"/>
              </a:rPr>
              <a:t> for 10x </a:t>
            </a:r>
            <a:r>
              <a:rPr lang="en-US" dirty="0" smtClean="0">
                <a:solidFill>
                  <a:schemeClr val="bg1"/>
                </a:solidFill>
                <a:latin typeface="Script MT Bold" pitchFamily="66" charset="0"/>
              </a:rPr>
              <a:t>L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 r="11997"/>
          <a:stretch>
            <a:fillRect/>
          </a:stretch>
        </p:blipFill>
        <p:spPr bwMode="auto">
          <a:xfrm>
            <a:off x="4648200" y="2474893"/>
            <a:ext cx="4191000" cy="316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40"/>
          <p:cNvSpPr/>
          <p:nvPr/>
        </p:nvSpPr>
        <p:spPr>
          <a:xfrm>
            <a:off x="4572000" y="576453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STAR Inner TPC Readout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Improved tracking and </a:t>
            </a:r>
            <a:r>
              <a:rPr lang="en-US" sz="2000" dirty="0" err="1" smtClean="0">
                <a:solidFill>
                  <a:schemeClr val="bg1"/>
                </a:solidFill>
              </a:rPr>
              <a:t>dE</a:t>
            </a:r>
            <a:r>
              <a:rPr lang="en-US" sz="2000" dirty="0" smtClean="0">
                <a:solidFill>
                  <a:schemeClr val="bg1"/>
                </a:solidFill>
              </a:rPr>
              <a:t>/</a:t>
            </a:r>
            <a:r>
              <a:rPr lang="en-US" sz="2000" dirty="0" err="1" smtClean="0">
                <a:solidFill>
                  <a:schemeClr val="bg1"/>
                </a:solidFill>
              </a:rPr>
              <a:t>dx</a:t>
            </a:r>
            <a:r>
              <a:rPr lang="en-US" sz="2000" dirty="0" smtClean="0">
                <a:solidFill>
                  <a:schemeClr val="bg1"/>
                </a:solidFill>
              </a:rPr>
              <a:t> PID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Extend </a:t>
            </a:r>
            <a:r>
              <a:rPr lang="en-US" sz="2000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sz="2000" dirty="0" smtClean="0">
                <a:solidFill>
                  <a:schemeClr val="bg1"/>
                </a:solidFill>
              </a:rPr>
              <a:t> coverage 1.0-1.7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05000" y="863025"/>
            <a:ext cx="5567293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Beam Energy Scan (BES) Phase II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058091" y="2948422"/>
            <a:ext cx="3213463" cy="1867988"/>
          </a:xfrm>
          <a:custGeom>
            <a:avLst/>
            <a:gdLst>
              <a:gd name="connsiteX0" fmla="*/ 0 w 3213463"/>
              <a:gd name="connsiteY0" fmla="*/ 1867988 h 1867988"/>
              <a:gd name="connsiteX1" fmla="*/ 404949 w 3213463"/>
              <a:gd name="connsiteY1" fmla="*/ 1371600 h 1867988"/>
              <a:gd name="connsiteX2" fmla="*/ 914400 w 3213463"/>
              <a:gd name="connsiteY2" fmla="*/ 953588 h 1867988"/>
              <a:gd name="connsiteX3" fmla="*/ 1828800 w 3213463"/>
              <a:gd name="connsiteY3" fmla="*/ 483325 h 1867988"/>
              <a:gd name="connsiteX4" fmla="*/ 2638698 w 3213463"/>
              <a:gd name="connsiteY4" fmla="*/ 182880 h 1867988"/>
              <a:gd name="connsiteX5" fmla="*/ 3213463 w 3213463"/>
              <a:gd name="connsiteY5" fmla="*/ 0 h 186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3463" h="1867988">
                <a:moveTo>
                  <a:pt x="0" y="1867988"/>
                </a:moveTo>
                <a:cubicBezTo>
                  <a:pt x="126274" y="1695994"/>
                  <a:pt x="252549" y="1524000"/>
                  <a:pt x="404949" y="1371600"/>
                </a:cubicBezTo>
                <a:cubicBezTo>
                  <a:pt x="557349" y="1219200"/>
                  <a:pt x="677092" y="1101634"/>
                  <a:pt x="914400" y="953588"/>
                </a:cubicBezTo>
                <a:cubicBezTo>
                  <a:pt x="1151709" y="805542"/>
                  <a:pt x="1541417" y="611776"/>
                  <a:pt x="1828800" y="483325"/>
                </a:cubicBezTo>
                <a:cubicBezTo>
                  <a:pt x="2116183" y="354874"/>
                  <a:pt x="2407921" y="263434"/>
                  <a:pt x="2638698" y="182880"/>
                </a:cubicBezTo>
                <a:cubicBezTo>
                  <a:pt x="2869475" y="102326"/>
                  <a:pt x="3041469" y="51163"/>
                  <a:pt x="3213463" y="0"/>
                </a:cubicBezTo>
              </a:path>
            </a:pathLst>
          </a:custGeom>
          <a:ln w="381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1585317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e-cooling for low energy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Helvetica" charset="0"/>
                <a:ea typeface="ＭＳ Ｐゴシック" charset="0"/>
              </a:rPr>
              <a:t>RHIC operation 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24400" y="1607403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Increased acceptance for 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STAR and PHENIX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4" grpId="0"/>
      <p:bldP spid="39" grpId="0"/>
      <p:bldP spid="41" grpId="0"/>
      <p:bldP spid="10" grpId="0" animBg="1"/>
      <p:bldP spid="12" grpId="0" animBg="1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609600" y="152400"/>
            <a:ext cx="8001000" cy="6096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994" y="1367135"/>
            <a:ext cx="4688682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t4_fig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929" b="9091"/>
          <a:stretch>
            <a:fillRect/>
          </a:stretch>
        </p:blipFill>
        <p:spPr>
          <a:xfrm>
            <a:off x="685800" y="1367135"/>
            <a:ext cx="3886200" cy="2971800"/>
          </a:xfrm>
          <a:prstGeom prst="rect">
            <a:avLst/>
          </a:prstGeom>
        </p:spPr>
      </p:pic>
      <p:pic>
        <p:nvPicPr>
          <p:cNvPr id="6" name="Picture 5" descr="pt4_f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29200" y="1379681"/>
            <a:ext cx="3962400" cy="33402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38800" y="1443335"/>
            <a:ext cx="25442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Data from Phys. Rev. D80, 014504 (2009)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1443335"/>
            <a:ext cx="38862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-304800" y="115669"/>
            <a:ext cx="975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Transition from Strong to Weak Coupling?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6593" y="905470"/>
            <a:ext cx="4443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What does </a:t>
            </a:r>
            <a:r>
              <a:rPr lang="en-US" sz="2400" b="1" dirty="0" smtClean="0">
                <a:solidFill>
                  <a:schemeClr val="bg1"/>
                </a:solidFill>
              </a:rPr>
              <a:t>Trace Anomaly </a:t>
            </a:r>
            <a:r>
              <a:rPr lang="en-US" sz="2400" dirty="0" smtClean="0">
                <a:solidFill>
                  <a:schemeClr val="bg1"/>
                </a:solidFill>
              </a:rPr>
              <a:t>tell us?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2400" y="4796135"/>
            <a:ext cx="4884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Some say no information on coupling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10200" y="909935"/>
            <a:ext cx="3127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P/T</a:t>
            </a:r>
            <a:r>
              <a:rPr lang="en-US" sz="2400" b="1" baseline="30000" dirty="0" smtClean="0">
                <a:solidFill>
                  <a:schemeClr val="bg1"/>
                </a:solidFill>
              </a:rPr>
              <a:t>4</a:t>
            </a:r>
            <a:r>
              <a:rPr lang="en-US" sz="2400" dirty="0" smtClean="0">
                <a:solidFill>
                  <a:schemeClr val="bg1"/>
                </a:solidFill>
              </a:rPr>
              <a:t> deviation from SB?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81600" y="4796135"/>
            <a:ext cx="3722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Caveats of </a:t>
            </a:r>
            <a:r>
              <a:rPr lang="en-US" sz="2400" dirty="0" err="1" smtClean="0">
                <a:solidFill>
                  <a:schemeClr val="bg1"/>
                </a:solidFill>
              </a:rPr>
              <a:t>AdS</a:t>
            </a:r>
            <a:r>
              <a:rPr lang="en-US" sz="2400" dirty="0" smtClean="0">
                <a:solidFill>
                  <a:schemeClr val="bg1"/>
                </a:solidFill>
              </a:rPr>
              <a:t>/CFT example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05102" y="5410200"/>
            <a:ext cx="85813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RHIC and LHC give a key lever arm in Temperature.</a:t>
            </a:r>
          </a:p>
          <a:p>
            <a:pPr algn="ctr"/>
            <a:r>
              <a:rPr lang="en-US" sz="1050" dirty="0" smtClean="0">
                <a:solidFill>
                  <a:schemeClr val="bg2"/>
                </a:solidFill>
              </a:rPr>
              <a:t> </a:t>
            </a:r>
          </a:p>
          <a:p>
            <a:pPr algn="ctr"/>
            <a:r>
              <a:rPr lang="en-US" sz="3200" dirty="0" smtClean="0">
                <a:solidFill>
                  <a:schemeClr val="bg2"/>
                </a:solidFill>
              </a:rPr>
              <a:t>If the QGP properties are not different, </a:t>
            </a:r>
            <a:r>
              <a:rPr lang="en-US" sz="3200" u="sng" dirty="0" smtClean="0">
                <a:solidFill>
                  <a:schemeClr val="bg2"/>
                </a:solidFill>
              </a:rPr>
              <a:t>why not</a:t>
            </a:r>
            <a:r>
              <a:rPr lang="en-US" sz="3200" dirty="0" smtClean="0">
                <a:solidFill>
                  <a:schemeClr val="bg2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239000" y="5562600"/>
            <a:ext cx="1905000" cy="1295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7391400" y="5638800"/>
          <a:ext cx="1524000" cy="964163"/>
        </p:xfrm>
        <a:graphic>
          <a:graphicData uri="http://schemas.openxmlformats.org/presentationml/2006/ole">
            <p:oleObj spid="_x0000_s69634" name="Equation" r:id="rId3" imgW="622080" imgH="393480" progId="Equation.3">
              <p:embed/>
            </p:oleObj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5602" y="5334000"/>
            <a:ext cx="69892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“Small Shear Viscosity Implies Strong Jet Quenching”</a:t>
            </a:r>
          </a:p>
          <a:p>
            <a:pPr marL="457200" indent="-457200" algn="ctr"/>
            <a:r>
              <a:rPr lang="en-US" sz="2000" i="1" dirty="0" smtClean="0">
                <a:solidFill>
                  <a:schemeClr val="bg1"/>
                </a:solidFill>
              </a:rPr>
              <a:t>A. </a:t>
            </a:r>
            <a:r>
              <a:rPr lang="en-US" sz="2000" i="1" dirty="0" err="1" smtClean="0">
                <a:solidFill>
                  <a:schemeClr val="bg1"/>
                </a:solidFill>
              </a:rPr>
              <a:t>Majumder</a:t>
            </a:r>
            <a:r>
              <a:rPr lang="en-US" sz="2000" i="1" dirty="0" smtClean="0">
                <a:solidFill>
                  <a:schemeClr val="bg1"/>
                </a:solidFill>
              </a:rPr>
              <a:t>, B. Muller, X.N. Wang, PRL (2007).</a:t>
            </a:r>
          </a:p>
          <a:p>
            <a:pPr marL="457200" indent="-457200" algn="ctr">
              <a:buAutoNum type="alphaUcPeriod"/>
            </a:pPr>
            <a:endParaRPr lang="en-US" sz="2000" i="1" dirty="0" smtClean="0">
              <a:solidFill>
                <a:schemeClr val="bg1"/>
              </a:solidFill>
            </a:endParaRPr>
          </a:p>
          <a:p>
            <a:pPr marL="457200" indent="-457200" algn="ctr"/>
            <a:r>
              <a:rPr lang="en-US" sz="2400" dirty="0" smtClean="0">
                <a:solidFill>
                  <a:schemeClr val="bg1"/>
                </a:solidFill>
              </a:rPr>
              <a:t>Measure both sides to check strong versus weak case.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601" y="990600"/>
            <a:ext cx="4070799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28148" y="990601"/>
            <a:ext cx="4387252" cy="3886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438400" y="76200"/>
            <a:ext cx="4166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Coupling Measures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73422" y="5638800"/>
            <a:ext cx="35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48600" y="2590800"/>
            <a:ext cx="688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Symbol" pitchFamily="18" charset="2"/>
              </a:rPr>
              <a:t>h</a:t>
            </a: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</a:rPr>
              <a:t>/s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67400" y="3667780"/>
            <a:ext cx="830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</a:t>
            </a:r>
            <a:r>
              <a:rPr lang="en-US" sz="2800" b="1" baseline="30000" dirty="0" smtClean="0">
                <a:solidFill>
                  <a:srgbClr val="FF0000"/>
                </a:solidFill>
              </a:rPr>
              <a:t>3</a:t>
            </a:r>
            <a:r>
              <a:rPr lang="en-US" sz="2800" b="1" dirty="0" smtClean="0">
                <a:solidFill>
                  <a:srgbClr val="FF0000"/>
                </a:solidFill>
              </a:rPr>
              <a:t>/q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1398" y="3505200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^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990600"/>
            <a:ext cx="4038600" cy="3828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800" y="990600"/>
            <a:ext cx="4876800" cy="5562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828800" y="76200"/>
            <a:ext cx="5491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RHIC and LHC Jet Quenching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799" y="1143000"/>
            <a:ext cx="4800601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“The surprisingly transparent QGP at the LHC [compared to RHIC]”</a:t>
            </a:r>
          </a:p>
          <a:p>
            <a:pPr algn="ctr"/>
            <a:r>
              <a:rPr lang="en-US" sz="2000" dirty="0" smtClean="0">
                <a:solidFill>
                  <a:srgbClr val="7030A0"/>
                </a:solidFill>
              </a:rPr>
              <a:t>Horowitz and </a:t>
            </a:r>
            <a:r>
              <a:rPr lang="en-US" sz="2000" dirty="0" err="1" smtClean="0">
                <a:solidFill>
                  <a:srgbClr val="7030A0"/>
                </a:solidFill>
              </a:rPr>
              <a:t>Gyulassy</a:t>
            </a:r>
            <a:r>
              <a:rPr lang="en-US" sz="2000" dirty="0" smtClean="0">
                <a:solidFill>
                  <a:srgbClr val="7030A0"/>
                </a:solidFill>
              </a:rPr>
              <a:t>, NPA (2011)</a:t>
            </a:r>
            <a:endParaRPr lang="en-US" sz="2000" dirty="0">
              <a:solidFill>
                <a:srgbClr val="7030A0"/>
              </a:solidFill>
            </a:endParaRPr>
          </a:p>
        </p:txBody>
      </p:sp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99" y="2266950"/>
            <a:ext cx="4791318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5" name="Picture 1"/>
          <p:cNvPicPr>
            <a:picLocks noChangeAspect="1" noChangeArrowheads="1"/>
          </p:cNvPicPr>
          <p:nvPr/>
        </p:nvPicPr>
        <p:blipFill>
          <a:blip r:embed="rId3" cstate="print"/>
          <a:srcRect r="49392"/>
          <a:stretch>
            <a:fillRect/>
          </a:stretch>
        </p:blipFill>
        <p:spPr bwMode="auto">
          <a:xfrm>
            <a:off x="5565679" y="3429000"/>
            <a:ext cx="3044921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876801" y="990600"/>
            <a:ext cx="4495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Collisional</a:t>
            </a:r>
            <a:r>
              <a:rPr lang="en-US" sz="2800" dirty="0" smtClean="0">
                <a:solidFill>
                  <a:schemeClr val="bg1"/>
                </a:solidFill>
              </a:rPr>
              <a:t> energy loss sensitive to mass </a:t>
            </a:r>
            <a:r>
              <a:rPr lang="en-US" sz="2800" i="1" dirty="0" smtClean="0">
                <a:solidFill>
                  <a:schemeClr val="bg1"/>
                </a:solidFill>
              </a:rPr>
              <a:t>m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of scatters.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Key to study as a </a:t>
            </a:r>
          </a:p>
          <a:p>
            <a:pPr algn="ctr"/>
            <a:r>
              <a:rPr lang="en-US" sz="2800" i="1" dirty="0" smtClean="0">
                <a:solidFill>
                  <a:schemeClr val="bg1"/>
                </a:solidFill>
              </a:rPr>
              <a:t>function of scale</a:t>
            </a:r>
            <a:r>
              <a:rPr lang="en-US" sz="2800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356514" y="0"/>
            <a:ext cx="672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RHIC Heavy Flavor Upgrades (Now)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21153" y="5867400"/>
            <a:ext cx="500181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STAR Heavy Flavor Tracker (2014)</a:t>
            </a:r>
          </a:p>
          <a:p>
            <a:pPr algn="ctr"/>
            <a:r>
              <a:rPr lang="en-US" sz="2800" dirty="0" err="1" smtClean="0">
                <a:solidFill>
                  <a:srgbClr val="FFFF00"/>
                </a:solidFill>
              </a:rPr>
              <a:t>sPHENIX</a:t>
            </a:r>
            <a:r>
              <a:rPr lang="en-US" sz="2800" dirty="0" smtClean="0">
                <a:solidFill>
                  <a:srgbClr val="FFFF00"/>
                </a:solidFill>
              </a:rPr>
              <a:t> Proposal (tag c/b jets)</a:t>
            </a:r>
          </a:p>
        </p:txBody>
      </p:sp>
      <p:pic>
        <p:nvPicPr>
          <p:cNvPr id="36" name="Picture 9" descr="C:\Users\wxie\Desktop\run10\QM2012\plots\D0_RAA_Linear_p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990" y="1143000"/>
            <a:ext cx="412797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Raa_cpi0b_20120812.pd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2163" y="1143001"/>
            <a:ext cx="4639437" cy="33302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790563" y="2057400"/>
            <a:ext cx="21335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 smtClean="0">
                <a:latin typeface="+mn-lt"/>
                <a:cs typeface="Times New Roman"/>
              </a:rPr>
              <a:t>Using FONLL shape as reference</a:t>
            </a:r>
            <a:endParaRPr kumimoji="1" lang="ja-JP" altLang="en-US" sz="1050" dirty="0">
              <a:latin typeface="+mn-lt"/>
              <a:cs typeface="Times New Roman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30" y="757535"/>
            <a:ext cx="28300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STAR TOF + DAQ1000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67400" y="757535"/>
            <a:ext cx="1677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PHENIX VTX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4800" y="4572000"/>
            <a:ext cx="84582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Some say “jet quenching physics will be figured out soon, and so no need for more RHIC data?”</a:t>
            </a:r>
          </a:p>
          <a:p>
            <a:r>
              <a:rPr lang="en-US" sz="3200" u="sng" dirty="0" smtClean="0">
                <a:solidFill>
                  <a:srgbClr val="FF0000"/>
                </a:solidFill>
              </a:rPr>
              <a:t>Answer:  Surely you’re joking!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nagle\Desktop\sPHENIX_ba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4048" y="1219200"/>
            <a:ext cx="5942152" cy="42405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28975" y="5751493"/>
            <a:ext cx="90122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Proposal submitted to BNL (~$25M) for </a:t>
            </a:r>
            <a:r>
              <a:rPr lang="en-US" sz="2800" dirty="0" err="1" smtClean="0">
                <a:solidFill>
                  <a:schemeClr val="bg1"/>
                </a:solidFill>
              </a:rPr>
              <a:t>sPHENIX</a:t>
            </a:r>
            <a:r>
              <a:rPr lang="en-US" sz="2800" dirty="0" smtClean="0">
                <a:solidFill>
                  <a:schemeClr val="bg1"/>
                </a:solidFill>
              </a:rPr>
              <a:t> July 1, 2012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Details available at http://arxiv.org/abs/arXiv:1207.6378</a:t>
            </a: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229600" cy="4506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sPHENIX_fron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5600" y="76200"/>
            <a:ext cx="3429000" cy="10422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46936" y="76200"/>
            <a:ext cx="4287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RHIC Jets, </a:t>
            </a:r>
            <a:r>
              <a:rPr lang="en-US" sz="3600" dirty="0" err="1" smtClean="0">
                <a:solidFill>
                  <a:schemeClr val="bg1"/>
                </a:solidFill>
              </a:rPr>
              <a:t>Dijets</a:t>
            </a:r>
            <a:r>
              <a:rPr lang="en-US" sz="3600" dirty="0" smtClean="0">
                <a:solidFill>
                  <a:schemeClr val="bg1"/>
                </a:solidFill>
              </a:rPr>
              <a:t>, </a:t>
            </a:r>
            <a:r>
              <a:rPr lang="en-US" sz="36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chemeClr val="bg1"/>
                </a:solidFill>
              </a:rPr>
              <a:t>-Jet</a:t>
            </a:r>
          </a:p>
        </p:txBody>
      </p:sp>
      <p:pic>
        <p:nvPicPr>
          <p:cNvPr id="5" name="Picture 7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914399"/>
            <a:ext cx="5105400" cy="530146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144775" y="914400"/>
            <a:ext cx="4079963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Sampling 50 billion </a:t>
            </a:r>
            <a:r>
              <a:rPr lang="en-US" sz="2800" dirty="0" err="1" smtClean="0">
                <a:solidFill>
                  <a:schemeClr val="bg1"/>
                </a:solidFill>
              </a:rPr>
              <a:t>Au+Au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events in one year 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7</a:t>
            </a:r>
            <a:r>
              <a:rPr lang="en-US" sz="2800" dirty="0" smtClean="0">
                <a:solidFill>
                  <a:schemeClr val="bg1"/>
                </a:solidFill>
              </a:rPr>
              <a:t> jets &gt; 20 </a:t>
            </a:r>
            <a:r>
              <a:rPr lang="en-US" sz="2800" dirty="0" err="1" smtClean="0">
                <a:solidFill>
                  <a:schemeClr val="bg1"/>
                </a:solidFill>
              </a:rPr>
              <a:t>GeV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80% are </a:t>
            </a:r>
            <a:r>
              <a:rPr lang="en-US" sz="2800" dirty="0" err="1" smtClean="0">
                <a:solidFill>
                  <a:schemeClr val="bg1"/>
                </a:solidFill>
              </a:rPr>
              <a:t>dijet</a:t>
            </a:r>
            <a:r>
              <a:rPr lang="en-US" sz="2800" dirty="0" smtClean="0">
                <a:solidFill>
                  <a:schemeClr val="bg1"/>
                </a:solidFill>
              </a:rPr>
              <a:t> events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10</a:t>
            </a:r>
            <a:r>
              <a:rPr lang="en-US" sz="2800" b="1" baseline="30000" dirty="0" smtClean="0">
                <a:solidFill>
                  <a:schemeClr val="bg1"/>
                </a:solidFill>
              </a:rPr>
              <a:t>4</a:t>
            </a:r>
            <a:r>
              <a:rPr lang="en-US" sz="2800" dirty="0" smtClean="0">
                <a:solidFill>
                  <a:schemeClr val="bg1"/>
                </a:solidFill>
              </a:rPr>
              <a:t> direct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g</a:t>
            </a:r>
            <a:r>
              <a:rPr lang="en-US" sz="2800" dirty="0" smtClean="0">
                <a:solidFill>
                  <a:schemeClr val="bg1"/>
                </a:solidFill>
              </a:rPr>
              <a:t> &gt; 20 </a:t>
            </a:r>
            <a:r>
              <a:rPr lang="en-US" sz="2800" dirty="0" err="1" smtClean="0">
                <a:solidFill>
                  <a:schemeClr val="bg1"/>
                </a:solidFill>
              </a:rPr>
              <a:t>GeV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A+B</a:t>
            </a:r>
          </a:p>
          <a:p>
            <a:pPr algn="ctr"/>
            <a:r>
              <a:rPr lang="en-US" sz="2800" dirty="0" err="1" smtClean="0">
                <a:solidFill>
                  <a:schemeClr val="bg1"/>
                </a:solidFill>
              </a:rPr>
              <a:t>p+A</a:t>
            </a:r>
            <a:r>
              <a:rPr lang="en-US" sz="2800" dirty="0" smtClean="0">
                <a:solidFill>
                  <a:schemeClr val="bg1"/>
                </a:solidFill>
              </a:rPr>
              <a:t> (different nuclei)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U+U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Differential measures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2922" y="6477000"/>
            <a:ext cx="8684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For details on fake jet rates see:  A. Hanks, A. Sickles et al., Phys. Rev. C 86, 024908 (2012)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t="12105" b="17719"/>
          <a:stretch>
            <a:fillRect/>
          </a:stretch>
        </p:blipFill>
        <p:spPr bwMode="auto">
          <a:xfrm>
            <a:off x="1295400" y="0"/>
            <a:ext cx="6744844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76600"/>
            <a:ext cx="4191000" cy="342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1" y="3275791"/>
            <a:ext cx="3810000" cy="3429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181600" y="3166647"/>
            <a:ext cx="2910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/>
              <a:t>sPHENIX</a:t>
            </a:r>
            <a:r>
              <a:rPr lang="en-US" sz="1600" b="1" dirty="0" smtClean="0"/>
              <a:t> Simulation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2600" y="4495801"/>
            <a:ext cx="17748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No quench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5267981"/>
            <a:ext cx="2304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Strong quench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3166647"/>
            <a:ext cx="2910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Coleman-Smith Calculation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33456" y="6324600"/>
            <a:ext cx="226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Dijet Asymmetry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37656" y="6324600"/>
            <a:ext cx="2267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Dijet Asymmetry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81600" y="2923401"/>
            <a:ext cx="19024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X.N. Wang taking the photo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24400" y="2514600"/>
            <a:ext cx="4267200" cy="434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209800" y="0"/>
            <a:ext cx="4832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Quarkonia</a:t>
            </a:r>
            <a:r>
              <a:rPr lang="en-US" sz="3600" dirty="0" smtClean="0">
                <a:solidFill>
                  <a:schemeClr val="bg1"/>
                </a:solidFill>
              </a:rPr>
              <a:t> Thermometer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4495800" y="1219200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STAR and CMS data consistent with </a:t>
            </a:r>
            <a:r>
              <a:rPr lang="en-US" sz="2800" i="1" dirty="0" smtClean="0">
                <a:solidFill>
                  <a:schemeClr val="bg1"/>
                </a:solidFill>
              </a:rPr>
              <a:t>melting</a:t>
            </a:r>
            <a:r>
              <a:rPr lang="en-US" sz="2800" dirty="0" smtClean="0">
                <a:solidFill>
                  <a:schemeClr val="bg1"/>
                </a:solidFill>
              </a:rPr>
              <a:t> of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U</a:t>
            </a:r>
            <a:r>
              <a:rPr lang="en-US" sz="2800" dirty="0" smtClean="0">
                <a:solidFill>
                  <a:schemeClr val="bg1"/>
                </a:solidFill>
              </a:rPr>
              <a:t>(2s,3s)</a:t>
            </a: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838200"/>
            <a:ext cx="4381500" cy="262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/>
          <p:nvPr/>
        </p:nvGrpSpPr>
        <p:grpSpPr>
          <a:xfrm>
            <a:off x="4800600" y="2514600"/>
            <a:ext cx="4114800" cy="4208463"/>
            <a:chOff x="9296400" y="1600200"/>
            <a:chExt cx="4114800" cy="4208463"/>
          </a:xfrm>
        </p:grpSpPr>
        <p:pic>
          <p:nvPicPr>
            <p:cNvPr id="21" name="Picture 1" descr="Raa_JpsiY1SY2S.pn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96400" y="1600200"/>
              <a:ext cx="4114800" cy="411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19"/>
            <p:cNvPicPr preferRelativeResize="0">
              <a:picLocks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192000" y="3810000"/>
              <a:ext cx="655638" cy="288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20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1582400" y="4267200"/>
              <a:ext cx="457200" cy="3270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1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9000" y="4829175"/>
              <a:ext cx="685800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1"/>
            <p:cNvSpPr txBox="1">
              <a:spLocks noChangeArrowheads="1"/>
            </p:cNvSpPr>
            <p:nvPr/>
          </p:nvSpPr>
          <p:spPr bwMode="auto">
            <a:xfrm>
              <a:off x="11283950" y="5440363"/>
              <a:ext cx="617538" cy="3683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 b="0">
                  <a:solidFill>
                    <a:schemeClr val="tx2"/>
                  </a:solidFill>
                </a:rPr>
                <a:t>N</a:t>
              </a:r>
              <a:r>
                <a:rPr lang="en-US" sz="1800" b="0" baseline="-25000">
                  <a:solidFill>
                    <a:schemeClr val="tx2"/>
                  </a:solidFill>
                </a:rPr>
                <a:t>part</a:t>
              </a:r>
            </a:p>
          </p:txBody>
        </p:sp>
      </p:grpSp>
      <p:pic>
        <p:nvPicPr>
          <p:cNvPr id="15" name="Picture 14" descr="psip_rdau_wjpsi_cent_wlogo.pd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2400" y="4084558"/>
            <a:ext cx="4343400" cy="277344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33800" y="472440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J/</a:t>
            </a:r>
            <a:r>
              <a:rPr lang="en-US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18" charset="2"/>
              </a:rPr>
              <a:t>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2103" y="5725180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ymbol" pitchFamily="18" charset="2"/>
              </a:rPr>
              <a:t>y</a:t>
            </a:r>
            <a:r>
              <a:rPr lang="en-US" sz="2800" dirty="0" smtClean="0"/>
              <a:t>’</a:t>
            </a:r>
            <a:endParaRPr lang="en-US" sz="2800" dirty="0" smtClean="0">
              <a:latin typeface="Symbol" pitchFamily="18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4497" y="3581400"/>
            <a:ext cx="2125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PHENIX </a:t>
            </a:r>
            <a:r>
              <a:rPr lang="en-US" sz="2800" dirty="0" err="1" smtClean="0">
                <a:solidFill>
                  <a:schemeClr val="bg1"/>
                </a:solidFill>
              </a:rPr>
              <a:t>d+Au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52400" y="4038600"/>
            <a:ext cx="4343400" cy="2819400"/>
            <a:chOff x="152400" y="4038600"/>
            <a:chExt cx="4343400" cy="2819400"/>
          </a:xfrm>
        </p:grpSpPr>
        <p:pic>
          <p:nvPicPr>
            <p:cNvPr id="28" name="Picture 27" descr="Joel_TheAwakening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3448"/>
            <a:stretch/>
          </p:blipFill>
          <p:spPr>
            <a:xfrm>
              <a:off x="152400" y="4038600"/>
              <a:ext cx="4343400" cy="281940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990600" y="4151293"/>
              <a:ext cx="32766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/>
                <a:t>Know your </a:t>
              </a:r>
            </a:p>
            <a:p>
              <a:pPr algn="ctr"/>
              <a:r>
                <a:rPr lang="en-US" sz="2800" dirty="0" smtClean="0"/>
                <a:t>Baseline and Control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mercury.utah.gov/images/thermomete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4130" y="685800"/>
            <a:ext cx="1752600" cy="1311106"/>
          </a:xfrm>
          <a:prstGeom prst="rect">
            <a:avLst/>
          </a:prstGeom>
          <a:noFill/>
        </p:spPr>
      </p:pic>
      <p:pic>
        <p:nvPicPr>
          <p:cNvPr id="128002" name="Picture 2" descr="http://www.basaldigitalthermometer.com/images/basal_digital_thermome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9130" y="685800"/>
            <a:ext cx="1295400" cy="1295400"/>
          </a:xfrm>
          <a:prstGeom prst="rect">
            <a:avLst/>
          </a:prstGeom>
          <a:noFill/>
        </p:spPr>
      </p:pic>
      <p:pic>
        <p:nvPicPr>
          <p:cNvPr id="128004" name="Picture 4" descr="http://camhca.com/wp-content/uploads/2011/11/Infrared-Ear-Thermome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6930" y="685800"/>
            <a:ext cx="1696866" cy="1295400"/>
          </a:xfrm>
          <a:prstGeom prst="rect">
            <a:avLst/>
          </a:prstGeom>
          <a:noFill/>
        </p:spPr>
      </p:pic>
      <p:pic>
        <p:nvPicPr>
          <p:cNvPr id="128006" name="Picture 6" descr="http://www.digital-pocket-pedometer.com/photo/pd232987-forehead_temperature_type_infrared_thermome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05731" y="685800"/>
            <a:ext cx="1504868" cy="1295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281640" y="-36731"/>
            <a:ext cx="49764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Thermometer Upgrade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76862" y="2173069"/>
            <a:ext cx="5609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And Calibration (RHIC &amp; LHC)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3048000"/>
            <a:ext cx="4343400" cy="3581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24400" y="3048000"/>
            <a:ext cx="4191000" cy="3581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8008" name="Picture 8" descr="http://wattsupwiththat.files.wordpress.com/2012/03/gore-forehea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685801"/>
            <a:ext cx="1247258" cy="1295399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2971800"/>
            <a:ext cx="4800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STAR </a:t>
            </a:r>
            <a:r>
              <a:rPr lang="en-US" sz="2400" dirty="0" err="1" smtClean="0"/>
              <a:t>Muon</a:t>
            </a:r>
            <a:r>
              <a:rPr lang="en-US" sz="2400" dirty="0" smtClean="0"/>
              <a:t> Telescope Detector</a:t>
            </a:r>
          </a:p>
          <a:p>
            <a:pPr algn="ctr"/>
            <a:r>
              <a:rPr lang="en-US" sz="2400" dirty="0" smtClean="0"/>
              <a:t>Upsilon Measurement</a:t>
            </a:r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1400" dirty="0" smtClean="0"/>
              <a:t> </a:t>
            </a:r>
          </a:p>
          <a:p>
            <a:pPr algn="ctr"/>
            <a:r>
              <a:rPr lang="en-US" sz="2400" dirty="0" smtClean="0"/>
              <a:t>Full physics in 2014</a:t>
            </a:r>
            <a:endParaRPr lang="en-US" sz="2400" dirty="0"/>
          </a:p>
        </p:txBody>
      </p:sp>
      <p:pic>
        <p:nvPicPr>
          <p:cNvPr id="14" name="Picture 26" descr="DSC02880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4400" y="3810000"/>
            <a:ext cx="29718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419600" y="3055203"/>
            <a:ext cx="4800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sPHENIX</a:t>
            </a:r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endParaRPr lang="en-US" sz="2400" dirty="0" smtClean="0"/>
          </a:p>
          <a:p>
            <a:pPr algn="ctr"/>
            <a:r>
              <a:rPr lang="en-US" sz="1200" dirty="0" smtClean="0"/>
              <a:t> </a:t>
            </a:r>
          </a:p>
          <a:p>
            <a:pPr algn="ctr"/>
            <a:r>
              <a:rPr lang="en-US" sz="2400" dirty="0" smtClean="0"/>
              <a:t>Another 7x Acceptance</a:t>
            </a:r>
            <a:endParaRPr lang="en-US" sz="2400" dirty="0"/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10200" y="3505200"/>
            <a:ext cx="2895600" cy="2664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838200"/>
            <a:ext cx="9144000" cy="6019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http://3.bp.blogspot.com/-N9Op4lTQdM8/TqBiAbE5QcI/AAAAAAAAAEc/geRlgAIjDRw/s1600/Picture+2.png"/>
          <p:cNvPicPr>
            <a:picLocks noChangeAspect="1" noChangeArrowheads="1"/>
          </p:cNvPicPr>
          <p:nvPr/>
        </p:nvPicPr>
        <p:blipFill>
          <a:blip r:embed="rId2" cstate="print"/>
          <a:srcRect r="39623"/>
          <a:stretch>
            <a:fillRect/>
          </a:stretch>
        </p:blipFill>
        <p:spPr bwMode="auto">
          <a:xfrm>
            <a:off x="5638800" y="914400"/>
            <a:ext cx="2971800" cy="3004039"/>
          </a:xfrm>
          <a:prstGeom prst="rect">
            <a:avLst/>
          </a:prstGeom>
          <a:noFill/>
        </p:spPr>
      </p:pic>
      <p:pic>
        <p:nvPicPr>
          <p:cNvPr id="7174" name="Picture 6" descr="http://www.sps.ch/typo3temp/pics/4f69175b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14400"/>
            <a:ext cx="4343400" cy="3000895"/>
          </a:xfrm>
          <a:prstGeom prst="rect">
            <a:avLst/>
          </a:prstGeom>
          <a:noFill/>
        </p:spPr>
      </p:pic>
      <p:pic>
        <p:nvPicPr>
          <p:cNvPr id="7176" name="Picture 8" descr="http://4.bp.blogspot.com/-lFQjscA_ysI/Tne-SToMjnI/AAAAAAAABcI/UdQ1zEcOJeM/s1600/Untitle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942996"/>
            <a:ext cx="5334000" cy="291500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28600" y="152400"/>
            <a:ext cx="87483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Electromagnetic Interaction </a:t>
            </a:r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 Very Rich Structures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3836314"/>
            <a:ext cx="4038600" cy="3021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ounded Rectangle 321"/>
          <p:cNvSpPr/>
          <p:nvPr/>
        </p:nvSpPr>
        <p:spPr>
          <a:xfrm>
            <a:off x="1143000" y="76200"/>
            <a:ext cx="6858000" cy="6096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986" name="AutoShape 2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88" name="AutoShape 4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0" name="AutoShape 6" descr="https://www.phenix.bnl.gov/viewvc/viewvc.cgi/phenix/offline/analysis/Nagle/LowX/figure_lowx_eps09linear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2" name="AutoShape 8" descr="https://www.phenix.bnl.gov/viewvc/viewvc.cgi/phenix/offline/analysis/Nagle/LowX/figure_lowx_eps09quadratic_liny.png?view=co&amp;revision=1.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90031" y="76200"/>
            <a:ext cx="47965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p + A and Gluon Saturation</a:t>
            </a:r>
          </a:p>
        </p:txBody>
      </p:sp>
      <p:grpSp>
        <p:nvGrpSpPr>
          <p:cNvPr id="10" name="Group 39"/>
          <p:cNvGrpSpPr>
            <a:grpSpLocks/>
          </p:cNvGrpSpPr>
          <p:nvPr/>
        </p:nvGrpSpPr>
        <p:grpSpPr bwMode="auto">
          <a:xfrm>
            <a:off x="2830512" y="1066800"/>
            <a:ext cx="750888" cy="2971800"/>
            <a:chOff x="815" y="2150"/>
            <a:chExt cx="857" cy="760"/>
          </a:xfrm>
        </p:grpSpPr>
        <p:sp>
          <p:nvSpPr>
            <p:cNvPr id="12" name="Oval 40"/>
            <p:cNvSpPr>
              <a:spLocks noChangeArrowheads="1"/>
            </p:cNvSpPr>
            <p:nvPr/>
          </p:nvSpPr>
          <p:spPr bwMode="auto">
            <a:xfrm>
              <a:off x="815" y="2150"/>
              <a:ext cx="857" cy="760"/>
            </a:xfrm>
            <a:prstGeom prst="ellipse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Oval 41"/>
            <p:cNvSpPr>
              <a:spLocks noChangeArrowheads="1"/>
            </p:cNvSpPr>
            <p:nvPr/>
          </p:nvSpPr>
          <p:spPr bwMode="auto">
            <a:xfrm>
              <a:off x="1492" y="2750"/>
              <a:ext cx="38" cy="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Oval 42"/>
            <p:cNvSpPr>
              <a:spLocks noChangeArrowheads="1"/>
            </p:cNvSpPr>
            <p:nvPr/>
          </p:nvSpPr>
          <p:spPr bwMode="auto">
            <a:xfrm>
              <a:off x="1058" y="245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Oval 43"/>
            <p:cNvSpPr>
              <a:spLocks noChangeArrowheads="1"/>
            </p:cNvSpPr>
            <p:nvPr/>
          </p:nvSpPr>
          <p:spPr bwMode="auto">
            <a:xfrm>
              <a:off x="965" y="2479"/>
              <a:ext cx="61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Oval 44"/>
            <p:cNvSpPr>
              <a:spLocks noChangeArrowheads="1"/>
            </p:cNvSpPr>
            <p:nvPr/>
          </p:nvSpPr>
          <p:spPr bwMode="auto">
            <a:xfrm>
              <a:off x="965" y="2393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Oval 45"/>
            <p:cNvSpPr>
              <a:spLocks noChangeArrowheads="1"/>
            </p:cNvSpPr>
            <p:nvPr/>
          </p:nvSpPr>
          <p:spPr bwMode="auto">
            <a:xfrm>
              <a:off x="1088" y="2393"/>
              <a:ext cx="65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Oval 46"/>
            <p:cNvSpPr>
              <a:spLocks noChangeArrowheads="1"/>
            </p:cNvSpPr>
            <p:nvPr/>
          </p:nvSpPr>
          <p:spPr bwMode="auto">
            <a:xfrm>
              <a:off x="1026" y="252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47"/>
            <p:cNvSpPr>
              <a:spLocks noChangeArrowheads="1"/>
            </p:cNvSpPr>
            <p:nvPr/>
          </p:nvSpPr>
          <p:spPr bwMode="auto">
            <a:xfrm>
              <a:off x="901" y="2522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Oval 48"/>
            <p:cNvSpPr>
              <a:spLocks noChangeArrowheads="1"/>
            </p:cNvSpPr>
            <p:nvPr/>
          </p:nvSpPr>
          <p:spPr bwMode="auto">
            <a:xfrm>
              <a:off x="965" y="2565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Oval 49"/>
            <p:cNvSpPr>
              <a:spLocks noChangeArrowheads="1"/>
            </p:cNvSpPr>
            <p:nvPr/>
          </p:nvSpPr>
          <p:spPr bwMode="auto">
            <a:xfrm>
              <a:off x="933" y="232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Oval 50"/>
            <p:cNvSpPr>
              <a:spLocks noChangeArrowheads="1"/>
            </p:cNvSpPr>
            <p:nvPr/>
          </p:nvSpPr>
          <p:spPr bwMode="auto">
            <a:xfrm>
              <a:off x="870" y="237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Oval 51"/>
            <p:cNvSpPr>
              <a:spLocks noChangeArrowheads="1"/>
            </p:cNvSpPr>
            <p:nvPr/>
          </p:nvSpPr>
          <p:spPr bwMode="auto">
            <a:xfrm>
              <a:off x="1026" y="2350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Oval 52"/>
            <p:cNvSpPr>
              <a:spLocks noChangeArrowheads="1"/>
            </p:cNvSpPr>
            <p:nvPr/>
          </p:nvSpPr>
          <p:spPr bwMode="auto">
            <a:xfrm>
              <a:off x="901" y="2436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Oval 53"/>
            <p:cNvSpPr>
              <a:spLocks noChangeArrowheads="1"/>
            </p:cNvSpPr>
            <p:nvPr/>
          </p:nvSpPr>
          <p:spPr bwMode="auto">
            <a:xfrm>
              <a:off x="870" y="247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Oval 54"/>
            <p:cNvSpPr>
              <a:spLocks noChangeArrowheads="1"/>
            </p:cNvSpPr>
            <p:nvPr/>
          </p:nvSpPr>
          <p:spPr bwMode="auto">
            <a:xfrm>
              <a:off x="901" y="232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55"/>
            <p:cNvSpPr>
              <a:spLocks noChangeArrowheads="1"/>
            </p:cNvSpPr>
            <p:nvPr/>
          </p:nvSpPr>
          <p:spPr bwMode="auto">
            <a:xfrm>
              <a:off x="933" y="228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56"/>
            <p:cNvSpPr>
              <a:spLocks noChangeArrowheads="1"/>
            </p:cNvSpPr>
            <p:nvPr/>
          </p:nvSpPr>
          <p:spPr bwMode="auto">
            <a:xfrm>
              <a:off x="965" y="2265"/>
              <a:ext cx="61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57"/>
            <p:cNvSpPr>
              <a:spLocks noChangeArrowheads="1"/>
            </p:cNvSpPr>
            <p:nvPr/>
          </p:nvSpPr>
          <p:spPr bwMode="auto">
            <a:xfrm>
              <a:off x="838" y="241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58"/>
            <p:cNvSpPr>
              <a:spLocks noChangeArrowheads="1"/>
            </p:cNvSpPr>
            <p:nvPr/>
          </p:nvSpPr>
          <p:spPr bwMode="auto">
            <a:xfrm>
              <a:off x="995" y="2436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59"/>
            <p:cNvSpPr>
              <a:spLocks noChangeArrowheads="1"/>
            </p:cNvSpPr>
            <p:nvPr/>
          </p:nvSpPr>
          <p:spPr bwMode="auto">
            <a:xfrm>
              <a:off x="1088" y="2350"/>
              <a:ext cx="65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60"/>
            <p:cNvSpPr>
              <a:spLocks noChangeArrowheads="1"/>
            </p:cNvSpPr>
            <p:nvPr/>
          </p:nvSpPr>
          <p:spPr bwMode="auto">
            <a:xfrm>
              <a:off x="933" y="237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61"/>
            <p:cNvSpPr>
              <a:spLocks noChangeArrowheads="1"/>
            </p:cNvSpPr>
            <p:nvPr/>
          </p:nvSpPr>
          <p:spPr bwMode="auto">
            <a:xfrm>
              <a:off x="965" y="2522"/>
              <a:ext cx="61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62"/>
            <p:cNvSpPr>
              <a:spLocks noChangeArrowheads="1"/>
            </p:cNvSpPr>
            <p:nvPr/>
          </p:nvSpPr>
          <p:spPr bwMode="auto">
            <a:xfrm>
              <a:off x="933" y="247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63"/>
            <p:cNvSpPr>
              <a:spLocks noChangeArrowheads="1"/>
            </p:cNvSpPr>
            <p:nvPr/>
          </p:nvSpPr>
          <p:spPr bwMode="auto">
            <a:xfrm>
              <a:off x="1088" y="2501"/>
              <a:ext cx="65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64"/>
            <p:cNvSpPr>
              <a:spLocks noChangeArrowheads="1"/>
            </p:cNvSpPr>
            <p:nvPr/>
          </p:nvSpPr>
          <p:spPr bwMode="auto">
            <a:xfrm>
              <a:off x="1120" y="243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65"/>
            <p:cNvSpPr>
              <a:spLocks noChangeArrowheads="1"/>
            </p:cNvSpPr>
            <p:nvPr/>
          </p:nvSpPr>
          <p:spPr bwMode="auto">
            <a:xfrm>
              <a:off x="1026" y="2393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66"/>
            <p:cNvSpPr>
              <a:spLocks noChangeArrowheads="1"/>
            </p:cNvSpPr>
            <p:nvPr/>
          </p:nvSpPr>
          <p:spPr bwMode="auto">
            <a:xfrm>
              <a:off x="870" y="2329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67"/>
            <p:cNvSpPr>
              <a:spLocks noChangeArrowheads="1"/>
            </p:cNvSpPr>
            <p:nvPr/>
          </p:nvSpPr>
          <p:spPr bwMode="auto">
            <a:xfrm>
              <a:off x="1026" y="2265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68"/>
            <p:cNvSpPr>
              <a:spLocks noChangeArrowheads="1"/>
            </p:cNvSpPr>
            <p:nvPr/>
          </p:nvSpPr>
          <p:spPr bwMode="auto">
            <a:xfrm>
              <a:off x="995" y="230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69"/>
            <p:cNvSpPr>
              <a:spLocks noChangeArrowheads="1"/>
            </p:cNvSpPr>
            <p:nvPr/>
          </p:nvSpPr>
          <p:spPr bwMode="auto">
            <a:xfrm>
              <a:off x="1058" y="2307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70"/>
            <p:cNvSpPr>
              <a:spLocks noChangeArrowheads="1"/>
            </p:cNvSpPr>
            <p:nvPr/>
          </p:nvSpPr>
          <p:spPr bwMode="auto">
            <a:xfrm>
              <a:off x="901" y="2393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71"/>
            <p:cNvSpPr>
              <a:spLocks noChangeArrowheads="1"/>
            </p:cNvSpPr>
            <p:nvPr/>
          </p:nvSpPr>
          <p:spPr bwMode="auto">
            <a:xfrm>
              <a:off x="965" y="2436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72"/>
            <p:cNvSpPr>
              <a:spLocks noChangeArrowheads="1"/>
            </p:cNvSpPr>
            <p:nvPr/>
          </p:nvSpPr>
          <p:spPr bwMode="auto">
            <a:xfrm>
              <a:off x="1026" y="2543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73"/>
            <p:cNvSpPr>
              <a:spLocks noChangeArrowheads="1"/>
            </p:cNvSpPr>
            <p:nvPr/>
          </p:nvSpPr>
          <p:spPr bwMode="auto">
            <a:xfrm>
              <a:off x="1088" y="2436"/>
              <a:ext cx="65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74"/>
            <p:cNvSpPr>
              <a:spLocks noChangeArrowheads="1"/>
            </p:cNvSpPr>
            <p:nvPr/>
          </p:nvSpPr>
          <p:spPr bwMode="auto">
            <a:xfrm>
              <a:off x="1058" y="232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75"/>
            <p:cNvSpPr>
              <a:spLocks noChangeArrowheads="1"/>
            </p:cNvSpPr>
            <p:nvPr/>
          </p:nvSpPr>
          <p:spPr bwMode="auto">
            <a:xfrm>
              <a:off x="901" y="2479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76"/>
            <p:cNvSpPr>
              <a:spLocks noChangeArrowheads="1"/>
            </p:cNvSpPr>
            <p:nvPr/>
          </p:nvSpPr>
          <p:spPr bwMode="auto">
            <a:xfrm>
              <a:off x="1273" y="237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77"/>
            <p:cNvSpPr>
              <a:spLocks noChangeArrowheads="1"/>
            </p:cNvSpPr>
            <p:nvPr/>
          </p:nvSpPr>
          <p:spPr bwMode="auto">
            <a:xfrm>
              <a:off x="1180" y="2400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78"/>
            <p:cNvSpPr>
              <a:spLocks noChangeArrowheads="1"/>
            </p:cNvSpPr>
            <p:nvPr/>
          </p:nvSpPr>
          <p:spPr bwMode="auto">
            <a:xfrm>
              <a:off x="1180" y="2314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79"/>
            <p:cNvSpPr>
              <a:spLocks noChangeArrowheads="1"/>
            </p:cNvSpPr>
            <p:nvPr/>
          </p:nvSpPr>
          <p:spPr bwMode="auto">
            <a:xfrm>
              <a:off x="1305" y="231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80"/>
            <p:cNvSpPr>
              <a:spLocks noChangeArrowheads="1"/>
            </p:cNvSpPr>
            <p:nvPr/>
          </p:nvSpPr>
          <p:spPr bwMode="auto">
            <a:xfrm>
              <a:off x="1243" y="244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81"/>
            <p:cNvSpPr>
              <a:spLocks noChangeArrowheads="1"/>
            </p:cNvSpPr>
            <p:nvPr/>
          </p:nvSpPr>
          <p:spPr bwMode="auto">
            <a:xfrm>
              <a:off x="1117" y="2443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82"/>
            <p:cNvSpPr>
              <a:spLocks noChangeArrowheads="1"/>
            </p:cNvSpPr>
            <p:nvPr/>
          </p:nvSpPr>
          <p:spPr bwMode="auto">
            <a:xfrm>
              <a:off x="1180" y="2486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83"/>
            <p:cNvSpPr>
              <a:spLocks noChangeArrowheads="1"/>
            </p:cNvSpPr>
            <p:nvPr/>
          </p:nvSpPr>
          <p:spPr bwMode="auto">
            <a:xfrm>
              <a:off x="1148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84"/>
            <p:cNvSpPr>
              <a:spLocks noChangeArrowheads="1"/>
            </p:cNvSpPr>
            <p:nvPr/>
          </p:nvSpPr>
          <p:spPr bwMode="auto">
            <a:xfrm>
              <a:off x="1085" y="229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85"/>
            <p:cNvSpPr>
              <a:spLocks noChangeArrowheads="1"/>
            </p:cNvSpPr>
            <p:nvPr/>
          </p:nvSpPr>
          <p:spPr bwMode="auto">
            <a:xfrm>
              <a:off x="1243" y="2272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86"/>
            <p:cNvSpPr>
              <a:spLocks noChangeArrowheads="1"/>
            </p:cNvSpPr>
            <p:nvPr/>
          </p:nvSpPr>
          <p:spPr bwMode="auto">
            <a:xfrm>
              <a:off x="1117" y="235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87"/>
            <p:cNvSpPr>
              <a:spLocks noChangeArrowheads="1"/>
            </p:cNvSpPr>
            <p:nvPr/>
          </p:nvSpPr>
          <p:spPr bwMode="auto">
            <a:xfrm>
              <a:off x="1085" y="240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88"/>
            <p:cNvSpPr>
              <a:spLocks noChangeArrowheads="1"/>
            </p:cNvSpPr>
            <p:nvPr/>
          </p:nvSpPr>
          <p:spPr bwMode="auto">
            <a:xfrm>
              <a:off x="1117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Oval 89"/>
            <p:cNvSpPr>
              <a:spLocks noChangeArrowheads="1"/>
            </p:cNvSpPr>
            <p:nvPr/>
          </p:nvSpPr>
          <p:spPr bwMode="auto">
            <a:xfrm>
              <a:off x="1148" y="220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" name="Oval 90"/>
            <p:cNvSpPr>
              <a:spLocks noChangeArrowheads="1"/>
            </p:cNvSpPr>
            <p:nvPr/>
          </p:nvSpPr>
          <p:spPr bwMode="auto">
            <a:xfrm>
              <a:off x="1180" y="2186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" name="Oval 91"/>
            <p:cNvSpPr>
              <a:spLocks noChangeArrowheads="1"/>
            </p:cNvSpPr>
            <p:nvPr/>
          </p:nvSpPr>
          <p:spPr bwMode="auto">
            <a:xfrm>
              <a:off x="1053" y="2336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Oval 92"/>
            <p:cNvSpPr>
              <a:spLocks noChangeArrowheads="1"/>
            </p:cNvSpPr>
            <p:nvPr/>
          </p:nvSpPr>
          <p:spPr bwMode="auto">
            <a:xfrm>
              <a:off x="1211" y="2357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Oval 93"/>
            <p:cNvSpPr>
              <a:spLocks noChangeArrowheads="1"/>
            </p:cNvSpPr>
            <p:nvPr/>
          </p:nvSpPr>
          <p:spPr bwMode="auto">
            <a:xfrm>
              <a:off x="1305" y="2272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" name="Oval 94"/>
            <p:cNvSpPr>
              <a:spLocks noChangeArrowheads="1"/>
            </p:cNvSpPr>
            <p:nvPr/>
          </p:nvSpPr>
          <p:spPr bwMode="auto">
            <a:xfrm>
              <a:off x="1148" y="229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Oval 95"/>
            <p:cNvSpPr>
              <a:spLocks noChangeArrowheads="1"/>
            </p:cNvSpPr>
            <p:nvPr/>
          </p:nvSpPr>
          <p:spPr bwMode="auto">
            <a:xfrm>
              <a:off x="1180" y="2443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8" name="Oval 96"/>
            <p:cNvSpPr>
              <a:spLocks noChangeArrowheads="1"/>
            </p:cNvSpPr>
            <p:nvPr/>
          </p:nvSpPr>
          <p:spPr bwMode="auto">
            <a:xfrm>
              <a:off x="1148" y="240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9" name="Oval 97"/>
            <p:cNvSpPr>
              <a:spLocks noChangeArrowheads="1"/>
            </p:cNvSpPr>
            <p:nvPr/>
          </p:nvSpPr>
          <p:spPr bwMode="auto">
            <a:xfrm>
              <a:off x="1305" y="242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Oval 98"/>
            <p:cNvSpPr>
              <a:spLocks noChangeArrowheads="1"/>
            </p:cNvSpPr>
            <p:nvPr/>
          </p:nvSpPr>
          <p:spPr bwMode="auto">
            <a:xfrm>
              <a:off x="1336" y="235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" name="Oval 99"/>
            <p:cNvSpPr>
              <a:spLocks noChangeArrowheads="1"/>
            </p:cNvSpPr>
            <p:nvPr/>
          </p:nvSpPr>
          <p:spPr bwMode="auto">
            <a:xfrm>
              <a:off x="1243" y="2314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" name="Oval 100"/>
            <p:cNvSpPr>
              <a:spLocks noChangeArrowheads="1"/>
            </p:cNvSpPr>
            <p:nvPr/>
          </p:nvSpPr>
          <p:spPr bwMode="auto">
            <a:xfrm>
              <a:off x="1085" y="2250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" name="Oval 101"/>
            <p:cNvSpPr>
              <a:spLocks noChangeArrowheads="1"/>
            </p:cNvSpPr>
            <p:nvPr/>
          </p:nvSpPr>
          <p:spPr bwMode="auto">
            <a:xfrm>
              <a:off x="1243" y="2186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" name="Oval 102"/>
            <p:cNvSpPr>
              <a:spLocks noChangeArrowheads="1"/>
            </p:cNvSpPr>
            <p:nvPr/>
          </p:nvSpPr>
          <p:spPr bwMode="auto">
            <a:xfrm>
              <a:off x="1211" y="222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" name="Oval 103"/>
            <p:cNvSpPr>
              <a:spLocks noChangeArrowheads="1"/>
            </p:cNvSpPr>
            <p:nvPr/>
          </p:nvSpPr>
          <p:spPr bwMode="auto">
            <a:xfrm>
              <a:off x="1273" y="2229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Oval 104"/>
            <p:cNvSpPr>
              <a:spLocks noChangeArrowheads="1"/>
            </p:cNvSpPr>
            <p:nvPr/>
          </p:nvSpPr>
          <p:spPr bwMode="auto">
            <a:xfrm>
              <a:off x="1117" y="231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" name="Oval 105"/>
            <p:cNvSpPr>
              <a:spLocks noChangeArrowheads="1"/>
            </p:cNvSpPr>
            <p:nvPr/>
          </p:nvSpPr>
          <p:spPr bwMode="auto">
            <a:xfrm>
              <a:off x="1180" y="235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" name="Oval 106"/>
            <p:cNvSpPr>
              <a:spLocks noChangeArrowheads="1"/>
            </p:cNvSpPr>
            <p:nvPr/>
          </p:nvSpPr>
          <p:spPr bwMode="auto">
            <a:xfrm>
              <a:off x="1243" y="246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9" name="Oval 107"/>
            <p:cNvSpPr>
              <a:spLocks noChangeArrowheads="1"/>
            </p:cNvSpPr>
            <p:nvPr/>
          </p:nvSpPr>
          <p:spPr bwMode="auto">
            <a:xfrm>
              <a:off x="1305" y="2357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Oval 108"/>
            <p:cNvSpPr>
              <a:spLocks noChangeArrowheads="1"/>
            </p:cNvSpPr>
            <p:nvPr/>
          </p:nvSpPr>
          <p:spPr bwMode="auto">
            <a:xfrm>
              <a:off x="1273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Oval 109"/>
            <p:cNvSpPr>
              <a:spLocks noChangeArrowheads="1"/>
            </p:cNvSpPr>
            <p:nvPr/>
          </p:nvSpPr>
          <p:spPr bwMode="auto">
            <a:xfrm>
              <a:off x="1117" y="2400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" name="Oval 110"/>
            <p:cNvSpPr>
              <a:spLocks noChangeArrowheads="1"/>
            </p:cNvSpPr>
            <p:nvPr/>
          </p:nvSpPr>
          <p:spPr bwMode="auto">
            <a:xfrm>
              <a:off x="1101" y="269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" name="Oval 111"/>
            <p:cNvSpPr>
              <a:spLocks noChangeArrowheads="1"/>
            </p:cNvSpPr>
            <p:nvPr/>
          </p:nvSpPr>
          <p:spPr bwMode="auto">
            <a:xfrm>
              <a:off x="1007" y="2717"/>
              <a:ext cx="62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4" name="Oval 112"/>
            <p:cNvSpPr>
              <a:spLocks noChangeArrowheads="1"/>
            </p:cNvSpPr>
            <p:nvPr/>
          </p:nvSpPr>
          <p:spPr bwMode="auto">
            <a:xfrm>
              <a:off x="1007" y="263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" name="Oval 113"/>
            <p:cNvSpPr>
              <a:spLocks noChangeArrowheads="1"/>
            </p:cNvSpPr>
            <p:nvPr/>
          </p:nvSpPr>
          <p:spPr bwMode="auto">
            <a:xfrm>
              <a:off x="1133" y="2631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" name="Oval 114"/>
            <p:cNvSpPr>
              <a:spLocks noChangeArrowheads="1"/>
            </p:cNvSpPr>
            <p:nvPr/>
          </p:nvSpPr>
          <p:spPr bwMode="auto">
            <a:xfrm>
              <a:off x="1069" y="275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7" name="Oval 115"/>
            <p:cNvSpPr>
              <a:spLocks noChangeArrowheads="1"/>
            </p:cNvSpPr>
            <p:nvPr/>
          </p:nvSpPr>
          <p:spPr bwMode="auto">
            <a:xfrm>
              <a:off x="945" y="275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8" name="Oval 116"/>
            <p:cNvSpPr>
              <a:spLocks noChangeArrowheads="1"/>
            </p:cNvSpPr>
            <p:nvPr/>
          </p:nvSpPr>
          <p:spPr bwMode="auto">
            <a:xfrm>
              <a:off x="1007" y="2802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" name="Oval 117"/>
            <p:cNvSpPr>
              <a:spLocks noChangeArrowheads="1"/>
            </p:cNvSpPr>
            <p:nvPr/>
          </p:nvSpPr>
          <p:spPr bwMode="auto">
            <a:xfrm>
              <a:off x="975" y="256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0" name="Oval 118"/>
            <p:cNvSpPr>
              <a:spLocks noChangeArrowheads="1"/>
            </p:cNvSpPr>
            <p:nvPr/>
          </p:nvSpPr>
          <p:spPr bwMode="auto">
            <a:xfrm>
              <a:off x="913" y="260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" name="Oval 119"/>
            <p:cNvSpPr>
              <a:spLocks noChangeArrowheads="1"/>
            </p:cNvSpPr>
            <p:nvPr/>
          </p:nvSpPr>
          <p:spPr bwMode="auto">
            <a:xfrm>
              <a:off x="1069" y="2588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" name="Oval 120"/>
            <p:cNvSpPr>
              <a:spLocks noChangeArrowheads="1"/>
            </p:cNvSpPr>
            <p:nvPr/>
          </p:nvSpPr>
          <p:spPr bwMode="auto">
            <a:xfrm>
              <a:off x="945" y="267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" name="Oval 121"/>
            <p:cNvSpPr>
              <a:spLocks noChangeArrowheads="1"/>
            </p:cNvSpPr>
            <p:nvPr/>
          </p:nvSpPr>
          <p:spPr bwMode="auto">
            <a:xfrm>
              <a:off x="913" y="2717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" name="Oval 122"/>
            <p:cNvSpPr>
              <a:spLocks noChangeArrowheads="1"/>
            </p:cNvSpPr>
            <p:nvPr/>
          </p:nvSpPr>
          <p:spPr bwMode="auto">
            <a:xfrm>
              <a:off x="945" y="256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123"/>
            <p:cNvSpPr>
              <a:spLocks noChangeArrowheads="1"/>
            </p:cNvSpPr>
            <p:nvPr/>
          </p:nvSpPr>
          <p:spPr bwMode="auto">
            <a:xfrm>
              <a:off x="975" y="2524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124"/>
            <p:cNvSpPr>
              <a:spLocks noChangeArrowheads="1"/>
            </p:cNvSpPr>
            <p:nvPr/>
          </p:nvSpPr>
          <p:spPr bwMode="auto">
            <a:xfrm>
              <a:off x="1007" y="2502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Oval 125"/>
            <p:cNvSpPr>
              <a:spLocks noChangeArrowheads="1"/>
            </p:cNvSpPr>
            <p:nvPr/>
          </p:nvSpPr>
          <p:spPr bwMode="auto">
            <a:xfrm>
              <a:off x="881" y="2652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" name="Oval 126"/>
            <p:cNvSpPr>
              <a:spLocks noChangeArrowheads="1"/>
            </p:cNvSpPr>
            <p:nvPr/>
          </p:nvSpPr>
          <p:spPr bwMode="auto">
            <a:xfrm>
              <a:off x="1038" y="267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" name="Oval 127"/>
            <p:cNvSpPr>
              <a:spLocks noChangeArrowheads="1"/>
            </p:cNvSpPr>
            <p:nvPr/>
          </p:nvSpPr>
          <p:spPr bwMode="auto">
            <a:xfrm>
              <a:off x="1133" y="258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0" name="Oval 128"/>
            <p:cNvSpPr>
              <a:spLocks noChangeArrowheads="1"/>
            </p:cNvSpPr>
            <p:nvPr/>
          </p:nvSpPr>
          <p:spPr bwMode="auto">
            <a:xfrm>
              <a:off x="975" y="260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" name="Oval 129"/>
            <p:cNvSpPr>
              <a:spLocks noChangeArrowheads="1"/>
            </p:cNvSpPr>
            <p:nvPr/>
          </p:nvSpPr>
          <p:spPr bwMode="auto">
            <a:xfrm>
              <a:off x="1007" y="2759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" name="Oval 130"/>
            <p:cNvSpPr>
              <a:spLocks noChangeArrowheads="1"/>
            </p:cNvSpPr>
            <p:nvPr/>
          </p:nvSpPr>
          <p:spPr bwMode="auto">
            <a:xfrm>
              <a:off x="975" y="2717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" name="Oval 131"/>
            <p:cNvSpPr>
              <a:spLocks noChangeArrowheads="1"/>
            </p:cNvSpPr>
            <p:nvPr/>
          </p:nvSpPr>
          <p:spPr bwMode="auto">
            <a:xfrm>
              <a:off x="1133" y="273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" name="Oval 132"/>
            <p:cNvSpPr>
              <a:spLocks noChangeArrowheads="1"/>
            </p:cNvSpPr>
            <p:nvPr/>
          </p:nvSpPr>
          <p:spPr bwMode="auto">
            <a:xfrm>
              <a:off x="1163" y="2674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" name="Oval 133"/>
            <p:cNvSpPr>
              <a:spLocks noChangeArrowheads="1"/>
            </p:cNvSpPr>
            <p:nvPr/>
          </p:nvSpPr>
          <p:spPr bwMode="auto">
            <a:xfrm>
              <a:off x="1069" y="2631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6" name="Oval 134"/>
            <p:cNvSpPr>
              <a:spLocks noChangeArrowheads="1"/>
            </p:cNvSpPr>
            <p:nvPr/>
          </p:nvSpPr>
          <p:spPr bwMode="auto">
            <a:xfrm>
              <a:off x="913" y="2566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" name="Oval 135"/>
            <p:cNvSpPr>
              <a:spLocks noChangeArrowheads="1"/>
            </p:cNvSpPr>
            <p:nvPr/>
          </p:nvSpPr>
          <p:spPr bwMode="auto">
            <a:xfrm>
              <a:off x="1069" y="2502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" name="Oval 136"/>
            <p:cNvSpPr>
              <a:spLocks noChangeArrowheads="1"/>
            </p:cNvSpPr>
            <p:nvPr/>
          </p:nvSpPr>
          <p:spPr bwMode="auto">
            <a:xfrm>
              <a:off x="1038" y="254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" name="Oval 137"/>
            <p:cNvSpPr>
              <a:spLocks noChangeArrowheads="1"/>
            </p:cNvSpPr>
            <p:nvPr/>
          </p:nvSpPr>
          <p:spPr bwMode="auto">
            <a:xfrm>
              <a:off x="1101" y="254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0" name="Oval 138"/>
            <p:cNvSpPr>
              <a:spLocks noChangeArrowheads="1"/>
            </p:cNvSpPr>
            <p:nvPr/>
          </p:nvSpPr>
          <p:spPr bwMode="auto">
            <a:xfrm>
              <a:off x="945" y="2631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1" name="Oval 139"/>
            <p:cNvSpPr>
              <a:spLocks noChangeArrowheads="1"/>
            </p:cNvSpPr>
            <p:nvPr/>
          </p:nvSpPr>
          <p:spPr bwMode="auto">
            <a:xfrm>
              <a:off x="1007" y="267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" name="Oval 140"/>
            <p:cNvSpPr>
              <a:spLocks noChangeArrowheads="1"/>
            </p:cNvSpPr>
            <p:nvPr/>
          </p:nvSpPr>
          <p:spPr bwMode="auto">
            <a:xfrm>
              <a:off x="1069" y="2781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3" name="Oval 141"/>
            <p:cNvSpPr>
              <a:spLocks noChangeArrowheads="1"/>
            </p:cNvSpPr>
            <p:nvPr/>
          </p:nvSpPr>
          <p:spPr bwMode="auto">
            <a:xfrm>
              <a:off x="1133" y="2674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4" name="Oval 142"/>
            <p:cNvSpPr>
              <a:spLocks noChangeArrowheads="1"/>
            </p:cNvSpPr>
            <p:nvPr/>
          </p:nvSpPr>
          <p:spPr bwMode="auto">
            <a:xfrm>
              <a:off x="1101" y="256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Oval 143"/>
            <p:cNvSpPr>
              <a:spLocks noChangeArrowheads="1"/>
            </p:cNvSpPr>
            <p:nvPr/>
          </p:nvSpPr>
          <p:spPr bwMode="auto">
            <a:xfrm>
              <a:off x="945" y="2717"/>
              <a:ext cx="62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Oval 144"/>
            <p:cNvSpPr>
              <a:spLocks noChangeArrowheads="1"/>
            </p:cNvSpPr>
            <p:nvPr/>
          </p:nvSpPr>
          <p:spPr bwMode="auto">
            <a:xfrm>
              <a:off x="1446" y="264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" name="Oval 145"/>
            <p:cNvSpPr>
              <a:spLocks noChangeArrowheads="1"/>
            </p:cNvSpPr>
            <p:nvPr/>
          </p:nvSpPr>
          <p:spPr bwMode="auto">
            <a:xfrm>
              <a:off x="1353" y="2664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" name="Oval 146"/>
            <p:cNvSpPr>
              <a:spLocks noChangeArrowheads="1"/>
            </p:cNvSpPr>
            <p:nvPr/>
          </p:nvSpPr>
          <p:spPr bwMode="auto">
            <a:xfrm>
              <a:off x="1353" y="2578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9" name="Oval 147"/>
            <p:cNvSpPr>
              <a:spLocks noChangeArrowheads="1"/>
            </p:cNvSpPr>
            <p:nvPr/>
          </p:nvSpPr>
          <p:spPr bwMode="auto">
            <a:xfrm>
              <a:off x="1478" y="2578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Oval 148"/>
            <p:cNvSpPr>
              <a:spLocks noChangeArrowheads="1"/>
            </p:cNvSpPr>
            <p:nvPr/>
          </p:nvSpPr>
          <p:spPr bwMode="auto">
            <a:xfrm>
              <a:off x="1415" y="2707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Oval 149"/>
            <p:cNvSpPr>
              <a:spLocks noChangeArrowheads="1"/>
            </p:cNvSpPr>
            <p:nvPr/>
          </p:nvSpPr>
          <p:spPr bwMode="auto">
            <a:xfrm>
              <a:off x="1290" y="2707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" name="Oval 150"/>
            <p:cNvSpPr>
              <a:spLocks noChangeArrowheads="1"/>
            </p:cNvSpPr>
            <p:nvPr/>
          </p:nvSpPr>
          <p:spPr bwMode="auto">
            <a:xfrm>
              <a:off x="1353" y="2750"/>
              <a:ext cx="62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Oval 151"/>
            <p:cNvSpPr>
              <a:spLocks noChangeArrowheads="1"/>
            </p:cNvSpPr>
            <p:nvPr/>
          </p:nvSpPr>
          <p:spPr bwMode="auto">
            <a:xfrm>
              <a:off x="1321" y="2514"/>
              <a:ext cx="64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Oval 152"/>
            <p:cNvSpPr>
              <a:spLocks noChangeArrowheads="1"/>
            </p:cNvSpPr>
            <p:nvPr/>
          </p:nvSpPr>
          <p:spPr bwMode="auto">
            <a:xfrm>
              <a:off x="1258" y="255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Oval 153"/>
            <p:cNvSpPr>
              <a:spLocks noChangeArrowheads="1"/>
            </p:cNvSpPr>
            <p:nvPr/>
          </p:nvSpPr>
          <p:spPr bwMode="auto">
            <a:xfrm>
              <a:off x="1415" y="253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" name="Oval 154"/>
            <p:cNvSpPr>
              <a:spLocks noChangeArrowheads="1"/>
            </p:cNvSpPr>
            <p:nvPr/>
          </p:nvSpPr>
          <p:spPr bwMode="auto">
            <a:xfrm>
              <a:off x="1290" y="2621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" name="Oval 155"/>
            <p:cNvSpPr>
              <a:spLocks noChangeArrowheads="1"/>
            </p:cNvSpPr>
            <p:nvPr/>
          </p:nvSpPr>
          <p:spPr bwMode="auto">
            <a:xfrm>
              <a:off x="1258" y="2664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" name="Oval 156"/>
            <p:cNvSpPr>
              <a:spLocks noChangeArrowheads="1"/>
            </p:cNvSpPr>
            <p:nvPr/>
          </p:nvSpPr>
          <p:spPr bwMode="auto">
            <a:xfrm>
              <a:off x="1290" y="2514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9" name="Oval 157"/>
            <p:cNvSpPr>
              <a:spLocks noChangeArrowheads="1"/>
            </p:cNvSpPr>
            <p:nvPr/>
          </p:nvSpPr>
          <p:spPr bwMode="auto">
            <a:xfrm>
              <a:off x="1321" y="2471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0" name="Oval 158"/>
            <p:cNvSpPr>
              <a:spLocks noChangeArrowheads="1"/>
            </p:cNvSpPr>
            <p:nvPr/>
          </p:nvSpPr>
          <p:spPr bwMode="auto">
            <a:xfrm>
              <a:off x="1353" y="244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1" name="Oval 159"/>
            <p:cNvSpPr>
              <a:spLocks noChangeArrowheads="1"/>
            </p:cNvSpPr>
            <p:nvPr/>
          </p:nvSpPr>
          <p:spPr bwMode="auto">
            <a:xfrm>
              <a:off x="1227" y="2599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2" name="Oval 160"/>
            <p:cNvSpPr>
              <a:spLocks noChangeArrowheads="1"/>
            </p:cNvSpPr>
            <p:nvPr/>
          </p:nvSpPr>
          <p:spPr bwMode="auto">
            <a:xfrm>
              <a:off x="1385" y="2621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" name="Oval 161"/>
            <p:cNvSpPr>
              <a:spLocks noChangeArrowheads="1"/>
            </p:cNvSpPr>
            <p:nvPr/>
          </p:nvSpPr>
          <p:spPr bwMode="auto">
            <a:xfrm>
              <a:off x="1478" y="253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4" name="Oval 162"/>
            <p:cNvSpPr>
              <a:spLocks noChangeArrowheads="1"/>
            </p:cNvSpPr>
            <p:nvPr/>
          </p:nvSpPr>
          <p:spPr bwMode="auto">
            <a:xfrm>
              <a:off x="1321" y="2556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5" name="Oval 163"/>
            <p:cNvSpPr>
              <a:spLocks noChangeArrowheads="1"/>
            </p:cNvSpPr>
            <p:nvPr/>
          </p:nvSpPr>
          <p:spPr bwMode="auto">
            <a:xfrm>
              <a:off x="1353" y="2707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Oval 164"/>
            <p:cNvSpPr>
              <a:spLocks noChangeArrowheads="1"/>
            </p:cNvSpPr>
            <p:nvPr/>
          </p:nvSpPr>
          <p:spPr bwMode="auto">
            <a:xfrm>
              <a:off x="1321" y="2664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7" name="Oval 165"/>
            <p:cNvSpPr>
              <a:spLocks noChangeArrowheads="1"/>
            </p:cNvSpPr>
            <p:nvPr/>
          </p:nvSpPr>
          <p:spPr bwMode="auto">
            <a:xfrm>
              <a:off x="1478" y="268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8" name="Oval 166"/>
            <p:cNvSpPr>
              <a:spLocks noChangeArrowheads="1"/>
            </p:cNvSpPr>
            <p:nvPr/>
          </p:nvSpPr>
          <p:spPr bwMode="auto">
            <a:xfrm>
              <a:off x="1508" y="2621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9" name="Oval 167"/>
            <p:cNvSpPr>
              <a:spLocks noChangeArrowheads="1"/>
            </p:cNvSpPr>
            <p:nvPr/>
          </p:nvSpPr>
          <p:spPr bwMode="auto">
            <a:xfrm>
              <a:off x="1415" y="2578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" name="Oval 168"/>
            <p:cNvSpPr>
              <a:spLocks noChangeArrowheads="1"/>
            </p:cNvSpPr>
            <p:nvPr/>
          </p:nvSpPr>
          <p:spPr bwMode="auto">
            <a:xfrm>
              <a:off x="1258" y="2514"/>
              <a:ext cx="63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" name="Oval 169"/>
            <p:cNvSpPr>
              <a:spLocks noChangeArrowheads="1"/>
            </p:cNvSpPr>
            <p:nvPr/>
          </p:nvSpPr>
          <p:spPr bwMode="auto">
            <a:xfrm>
              <a:off x="1415" y="2449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2" name="Oval 170"/>
            <p:cNvSpPr>
              <a:spLocks noChangeArrowheads="1"/>
            </p:cNvSpPr>
            <p:nvPr/>
          </p:nvSpPr>
          <p:spPr bwMode="auto">
            <a:xfrm>
              <a:off x="1385" y="2492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" name="Oval 171"/>
            <p:cNvSpPr>
              <a:spLocks noChangeArrowheads="1"/>
            </p:cNvSpPr>
            <p:nvPr/>
          </p:nvSpPr>
          <p:spPr bwMode="auto">
            <a:xfrm>
              <a:off x="1446" y="2492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172"/>
            <p:cNvSpPr>
              <a:spLocks noChangeArrowheads="1"/>
            </p:cNvSpPr>
            <p:nvPr/>
          </p:nvSpPr>
          <p:spPr bwMode="auto">
            <a:xfrm>
              <a:off x="1290" y="2578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173"/>
            <p:cNvSpPr>
              <a:spLocks noChangeArrowheads="1"/>
            </p:cNvSpPr>
            <p:nvPr/>
          </p:nvSpPr>
          <p:spPr bwMode="auto">
            <a:xfrm>
              <a:off x="1353" y="262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174"/>
            <p:cNvSpPr>
              <a:spLocks noChangeArrowheads="1"/>
            </p:cNvSpPr>
            <p:nvPr/>
          </p:nvSpPr>
          <p:spPr bwMode="auto">
            <a:xfrm>
              <a:off x="1415" y="2728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175"/>
            <p:cNvSpPr>
              <a:spLocks noChangeArrowheads="1"/>
            </p:cNvSpPr>
            <p:nvPr/>
          </p:nvSpPr>
          <p:spPr bwMode="auto">
            <a:xfrm>
              <a:off x="1478" y="2621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176"/>
            <p:cNvSpPr>
              <a:spLocks noChangeArrowheads="1"/>
            </p:cNvSpPr>
            <p:nvPr/>
          </p:nvSpPr>
          <p:spPr bwMode="auto">
            <a:xfrm>
              <a:off x="1446" y="2514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177"/>
            <p:cNvSpPr>
              <a:spLocks noChangeArrowheads="1"/>
            </p:cNvSpPr>
            <p:nvPr/>
          </p:nvSpPr>
          <p:spPr bwMode="auto">
            <a:xfrm>
              <a:off x="1290" y="266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178"/>
            <p:cNvSpPr>
              <a:spLocks noChangeArrowheads="1"/>
            </p:cNvSpPr>
            <p:nvPr/>
          </p:nvSpPr>
          <p:spPr bwMode="auto">
            <a:xfrm>
              <a:off x="1533" y="248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179"/>
            <p:cNvSpPr>
              <a:spLocks noChangeArrowheads="1"/>
            </p:cNvSpPr>
            <p:nvPr/>
          </p:nvSpPr>
          <p:spPr bwMode="auto">
            <a:xfrm>
              <a:off x="1438" y="2506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180"/>
            <p:cNvSpPr>
              <a:spLocks noChangeArrowheads="1"/>
            </p:cNvSpPr>
            <p:nvPr/>
          </p:nvSpPr>
          <p:spPr bwMode="auto">
            <a:xfrm>
              <a:off x="1438" y="242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Oval 181"/>
            <p:cNvSpPr>
              <a:spLocks noChangeArrowheads="1"/>
            </p:cNvSpPr>
            <p:nvPr/>
          </p:nvSpPr>
          <p:spPr bwMode="auto">
            <a:xfrm>
              <a:off x="1563" y="2420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4" name="Oval 182"/>
            <p:cNvSpPr>
              <a:spLocks noChangeArrowheads="1"/>
            </p:cNvSpPr>
            <p:nvPr/>
          </p:nvSpPr>
          <p:spPr bwMode="auto">
            <a:xfrm>
              <a:off x="1501" y="254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5" name="Oval 183"/>
            <p:cNvSpPr>
              <a:spLocks noChangeArrowheads="1"/>
            </p:cNvSpPr>
            <p:nvPr/>
          </p:nvSpPr>
          <p:spPr bwMode="auto">
            <a:xfrm>
              <a:off x="1376" y="254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6" name="Oval 184"/>
            <p:cNvSpPr>
              <a:spLocks noChangeArrowheads="1"/>
            </p:cNvSpPr>
            <p:nvPr/>
          </p:nvSpPr>
          <p:spPr bwMode="auto">
            <a:xfrm>
              <a:off x="1438" y="2592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7" name="Oval 185"/>
            <p:cNvSpPr>
              <a:spLocks noChangeArrowheads="1"/>
            </p:cNvSpPr>
            <p:nvPr/>
          </p:nvSpPr>
          <p:spPr bwMode="auto">
            <a:xfrm>
              <a:off x="1408" y="235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8" name="Oval 186"/>
            <p:cNvSpPr>
              <a:spLocks noChangeArrowheads="1"/>
            </p:cNvSpPr>
            <p:nvPr/>
          </p:nvSpPr>
          <p:spPr bwMode="auto">
            <a:xfrm>
              <a:off x="1345" y="239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9" name="Oval 187"/>
            <p:cNvSpPr>
              <a:spLocks noChangeArrowheads="1"/>
            </p:cNvSpPr>
            <p:nvPr/>
          </p:nvSpPr>
          <p:spPr bwMode="auto">
            <a:xfrm>
              <a:off x="1501" y="2377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0" name="Oval 188"/>
            <p:cNvSpPr>
              <a:spLocks noChangeArrowheads="1"/>
            </p:cNvSpPr>
            <p:nvPr/>
          </p:nvSpPr>
          <p:spPr bwMode="auto">
            <a:xfrm>
              <a:off x="1376" y="246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1" name="Oval 189"/>
            <p:cNvSpPr>
              <a:spLocks noChangeArrowheads="1"/>
            </p:cNvSpPr>
            <p:nvPr/>
          </p:nvSpPr>
          <p:spPr bwMode="auto">
            <a:xfrm>
              <a:off x="1345" y="250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" name="Oval 190"/>
            <p:cNvSpPr>
              <a:spLocks noChangeArrowheads="1"/>
            </p:cNvSpPr>
            <p:nvPr/>
          </p:nvSpPr>
          <p:spPr bwMode="auto">
            <a:xfrm>
              <a:off x="1376" y="235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" name="Oval 191"/>
            <p:cNvSpPr>
              <a:spLocks noChangeArrowheads="1"/>
            </p:cNvSpPr>
            <p:nvPr/>
          </p:nvSpPr>
          <p:spPr bwMode="auto">
            <a:xfrm>
              <a:off x="1408" y="231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" name="Oval 192"/>
            <p:cNvSpPr>
              <a:spLocks noChangeArrowheads="1"/>
            </p:cNvSpPr>
            <p:nvPr/>
          </p:nvSpPr>
          <p:spPr bwMode="auto">
            <a:xfrm>
              <a:off x="1438" y="2292"/>
              <a:ext cx="63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" name="Oval 193"/>
            <p:cNvSpPr>
              <a:spLocks noChangeArrowheads="1"/>
            </p:cNvSpPr>
            <p:nvPr/>
          </p:nvSpPr>
          <p:spPr bwMode="auto">
            <a:xfrm>
              <a:off x="1313" y="2442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6" name="Oval 194"/>
            <p:cNvSpPr>
              <a:spLocks noChangeArrowheads="1"/>
            </p:cNvSpPr>
            <p:nvPr/>
          </p:nvSpPr>
          <p:spPr bwMode="auto">
            <a:xfrm>
              <a:off x="1470" y="2463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7" name="Oval 195"/>
            <p:cNvSpPr>
              <a:spLocks noChangeArrowheads="1"/>
            </p:cNvSpPr>
            <p:nvPr/>
          </p:nvSpPr>
          <p:spPr bwMode="auto">
            <a:xfrm>
              <a:off x="1563" y="237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8" name="Oval 196"/>
            <p:cNvSpPr>
              <a:spLocks noChangeArrowheads="1"/>
            </p:cNvSpPr>
            <p:nvPr/>
          </p:nvSpPr>
          <p:spPr bwMode="auto">
            <a:xfrm>
              <a:off x="1408" y="239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9" name="Oval 197"/>
            <p:cNvSpPr>
              <a:spLocks noChangeArrowheads="1"/>
            </p:cNvSpPr>
            <p:nvPr/>
          </p:nvSpPr>
          <p:spPr bwMode="auto">
            <a:xfrm>
              <a:off x="1438" y="2549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0" name="Oval 198"/>
            <p:cNvSpPr>
              <a:spLocks noChangeArrowheads="1"/>
            </p:cNvSpPr>
            <p:nvPr/>
          </p:nvSpPr>
          <p:spPr bwMode="auto">
            <a:xfrm>
              <a:off x="1408" y="250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1" name="Oval 199"/>
            <p:cNvSpPr>
              <a:spLocks noChangeArrowheads="1"/>
            </p:cNvSpPr>
            <p:nvPr/>
          </p:nvSpPr>
          <p:spPr bwMode="auto">
            <a:xfrm>
              <a:off x="1563" y="2528"/>
              <a:ext cx="64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2" name="Oval 200"/>
            <p:cNvSpPr>
              <a:spLocks noChangeArrowheads="1"/>
            </p:cNvSpPr>
            <p:nvPr/>
          </p:nvSpPr>
          <p:spPr bwMode="auto">
            <a:xfrm>
              <a:off x="1595" y="246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3" name="Oval 201"/>
            <p:cNvSpPr>
              <a:spLocks noChangeArrowheads="1"/>
            </p:cNvSpPr>
            <p:nvPr/>
          </p:nvSpPr>
          <p:spPr bwMode="auto">
            <a:xfrm>
              <a:off x="1501" y="2420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" name="Oval 202"/>
            <p:cNvSpPr>
              <a:spLocks noChangeArrowheads="1"/>
            </p:cNvSpPr>
            <p:nvPr/>
          </p:nvSpPr>
          <p:spPr bwMode="auto">
            <a:xfrm>
              <a:off x="1345" y="2356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" name="Oval 203"/>
            <p:cNvSpPr>
              <a:spLocks noChangeArrowheads="1"/>
            </p:cNvSpPr>
            <p:nvPr/>
          </p:nvSpPr>
          <p:spPr bwMode="auto">
            <a:xfrm>
              <a:off x="1501" y="2292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" name="Oval 204"/>
            <p:cNvSpPr>
              <a:spLocks noChangeArrowheads="1"/>
            </p:cNvSpPr>
            <p:nvPr/>
          </p:nvSpPr>
          <p:spPr bwMode="auto">
            <a:xfrm>
              <a:off x="1470" y="2334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" name="Oval 205"/>
            <p:cNvSpPr>
              <a:spLocks noChangeArrowheads="1"/>
            </p:cNvSpPr>
            <p:nvPr/>
          </p:nvSpPr>
          <p:spPr bwMode="auto">
            <a:xfrm>
              <a:off x="1533" y="2334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8" name="Oval 206"/>
            <p:cNvSpPr>
              <a:spLocks noChangeArrowheads="1"/>
            </p:cNvSpPr>
            <p:nvPr/>
          </p:nvSpPr>
          <p:spPr bwMode="auto">
            <a:xfrm>
              <a:off x="1376" y="2420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9" name="Oval 207"/>
            <p:cNvSpPr>
              <a:spLocks noChangeArrowheads="1"/>
            </p:cNvSpPr>
            <p:nvPr/>
          </p:nvSpPr>
          <p:spPr bwMode="auto">
            <a:xfrm>
              <a:off x="1438" y="246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0" name="Oval 208"/>
            <p:cNvSpPr>
              <a:spLocks noChangeArrowheads="1"/>
            </p:cNvSpPr>
            <p:nvPr/>
          </p:nvSpPr>
          <p:spPr bwMode="auto">
            <a:xfrm>
              <a:off x="1501" y="2570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1" name="Oval 209"/>
            <p:cNvSpPr>
              <a:spLocks noChangeArrowheads="1"/>
            </p:cNvSpPr>
            <p:nvPr/>
          </p:nvSpPr>
          <p:spPr bwMode="auto">
            <a:xfrm>
              <a:off x="1563" y="2463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2" name="Oval 210"/>
            <p:cNvSpPr>
              <a:spLocks noChangeArrowheads="1"/>
            </p:cNvSpPr>
            <p:nvPr/>
          </p:nvSpPr>
          <p:spPr bwMode="auto">
            <a:xfrm>
              <a:off x="1533" y="2356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3" name="Oval 211"/>
            <p:cNvSpPr>
              <a:spLocks noChangeArrowheads="1"/>
            </p:cNvSpPr>
            <p:nvPr/>
          </p:nvSpPr>
          <p:spPr bwMode="auto">
            <a:xfrm>
              <a:off x="1376" y="2506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Oval 212"/>
            <p:cNvSpPr>
              <a:spLocks noChangeArrowheads="1"/>
            </p:cNvSpPr>
            <p:nvPr/>
          </p:nvSpPr>
          <p:spPr bwMode="auto">
            <a:xfrm>
              <a:off x="1316" y="2748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5" name="Oval 213"/>
            <p:cNvSpPr>
              <a:spLocks noChangeArrowheads="1"/>
            </p:cNvSpPr>
            <p:nvPr/>
          </p:nvSpPr>
          <p:spPr bwMode="auto">
            <a:xfrm>
              <a:off x="1223" y="2769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Oval 214"/>
            <p:cNvSpPr>
              <a:spLocks noChangeArrowheads="1"/>
            </p:cNvSpPr>
            <p:nvPr/>
          </p:nvSpPr>
          <p:spPr bwMode="auto">
            <a:xfrm>
              <a:off x="1223" y="268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Oval 215"/>
            <p:cNvSpPr>
              <a:spLocks noChangeArrowheads="1"/>
            </p:cNvSpPr>
            <p:nvPr/>
          </p:nvSpPr>
          <p:spPr bwMode="auto">
            <a:xfrm>
              <a:off x="1348" y="268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Oval 216"/>
            <p:cNvSpPr>
              <a:spLocks noChangeArrowheads="1"/>
            </p:cNvSpPr>
            <p:nvPr/>
          </p:nvSpPr>
          <p:spPr bwMode="auto">
            <a:xfrm>
              <a:off x="1285" y="281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Oval 217"/>
            <p:cNvSpPr>
              <a:spLocks noChangeArrowheads="1"/>
            </p:cNvSpPr>
            <p:nvPr/>
          </p:nvSpPr>
          <p:spPr bwMode="auto">
            <a:xfrm>
              <a:off x="1160" y="2812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Oval 218"/>
            <p:cNvSpPr>
              <a:spLocks noChangeArrowheads="1"/>
            </p:cNvSpPr>
            <p:nvPr/>
          </p:nvSpPr>
          <p:spPr bwMode="auto">
            <a:xfrm>
              <a:off x="1192" y="261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Oval 219"/>
            <p:cNvSpPr>
              <a:spLocks noChangeArrowheads="1"/>
            </p:cNvSpPr>
            <p:nvPr/>
          </p:nvSpPr>
          <p:spPr bwMode="auto">
            <a:xfrm>
              <a:off x="1128" y="2662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Oval 220"/>
            <p:cNvSpPr>
              <a:spLocks noChangeArrowheads="1"/>
            </p:cNvSpPr>
            <p:nvPr/>
          </p:nvSpPr>
          <p:spPr bwMode="auto">
            <a:xfrm>
              <a:off x="1285" y="2641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Oval 221"/>
            <p:cNvSpPr>
              <a:spLocks noChangeArrowheads="1"/>
            </p:cNvSpPr>
            <p:nvPr/>
          </p:nvSpPr>
          <p:spPr bwMode="auto">
            <a:xfrm>
              <a:off x="1160" y="2727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Oval 222"/>
            <p:cNvSpPr>
              <a:spLocks noChangeArrowheads="1"/>
            </p:cNvSpPr>
            <p:nvPr/>
          </p:nvSpPr>
          <p:spPr bwMode="auto">
            <a:xfrm>
              <a:off x="1128" y="276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Oval 223"/>
            <p:cNvSpPr>
              <a:spLocks noChangeArrowheads="1"/>
            </p:cNvSpPr>
            <p:nvPr/>
          </p:nvSpPr>
          <p:spPr bwMode="auto">
            <a:xfrm>
              <a:off x="1160" y="261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Oval 224"/>
            <p:cNvSpPr>
              <a:spLocks noChangeArrowheads="1"/>
            </p:cNvSpPr>
            <p:nvPr/>
          </p:nvSpPr>
          <p:spPr bwMode="auto">
            <a:xfrm>
              <a:off x="1192" y="257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Oval 225"/>
            <p:cNvSpPr>
              <a:spLocks noChangeArrowheads="1"/>
            </p:cNvSpPr>
            <p:nvPr/>
          </p:nvSpPr>
          <p:spPr bwMode="auto">
            <a:xfrm>
              <a:off x="1223" y="255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" name="Oval 226"/>
            <p:cNvSpPr>
              <a:spLocks noChangeArrowheads="1"/>
            </p:cNvSpPr>
            <p:nvPr/>
          </p:nvSpPr>
          <p:spPr bwMode="auto">
            <a:xfrm>
              <a:off x="1098" y="2705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Oval 227"/>
            <p:cNvSpPr>
              <a:spLocks noChangeArrowheads="1"/>
            </p:cNvSpPr>
            <p:nvPr/>
          </p:nvSpPr>
          <p:spPr bwMode="auto">
            <a:xfrm>
              <a:off x="1255" y="2727"/>
              <a:ext cx="61" cy="42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Oval 228"/>
            <p:cNvSpPr>
              <a:spLocks noChangeArrowheads="1"/>
            </p:cNvSpPr>
            <p:nvPr/>
          </p:nvSpPr>
          <p:spPr bwMode="auto">
            <a:xfrm>
              <a:off x="1348" y="2641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Oval 229"/>
            <p:cNvSpPr>
              <a:spLocks noChangeArrowheads="1"/>
            </p:cNvSpPr>
            <p:nvPr/>
          </p:nvSpPr>
          <p:spPr bwMode="auto">
            <a:xfrm>
              <a:off x="1192" y="266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Oval 230"/>
            <p:cNvSpPr>
              <a:spLocks noChangeArrowheads="1"/>
            </p:cNvSpPr>
            <p:nvPr/>
          </p:nvSpPr>
          <p:spPr bwMode="auto">
            <a:xfrm>
              <a:off x="1223" y="2812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Oval 231"/>
            <p:cNvSpPr>
              <a:spLocks noChangeArrowheads="1"/>
            </p:cNvSpPr>
            <p:nvPr/>
          </p:nvSpPr>
          <p:spPr bwMode="auto">
            <a:xfrm>
              <a:off x="1192" y="276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" name="Oval 232"/>
            <p:cNvSpPr>
              <a:spLocks noChangeArrowheads="1"/>
            </p:cNvSpPr>
            <p:nvPr/>
          </p:nvSpPr>
          <p:spPr bwMode="auto">
            <a:xfrm>
              <a:off x="1348" y="2791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" name="Oval 233"/>
            <p:cNvSpPr>
              <a:spLocks noChangeArrowheads="1"/>
            </p:cNvSpPr>
            <p:nvPr/>
          </p:nvSpPr>
          <p:spPr bwMode="auto">
            <a:xfrm>
              <a:off x="1380" y="2727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6" name="Oval 234"/>
            <p:cNvSpPr>
              <a:spLocks noChangeArrowheads="1"/>
            </p:cNvSpPr>
            <p:nvPr/>
          </p:nvSpPr>
          <p:spPr bwMode="auto">
            <a:xfrm>
              <a:off x="1285" y="268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7" name="Oval 235"/>
            <p:cNvSpPr>
              <a:spLocks noChangeArrowheads="1"/>
            </p:cNvSpPr>
            <p:nvPr/>
          </p:nvSpPr>
          <p:spPr bwMode="auto">
            <a:xfrm>
              <a:off x="1128" y="2619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8" name="Oval 236"/>
            <p:cNvSpPr>
              <a:spLocks noChangeArrowheads="1"/>
            </p:cNvSpPr>
            <p:nvPr/>
          </p:nvSpPr>
          <p:spPr bwMode="auto">
            <a:xfrm>
              <a:off x="1285" y="255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9" name="Oval 237"/>
            <p:cNvSpPr>
              <a:spLocks noChangeArrowheads="1"/>
            </p:cNvSpPr>
            <p:nvPr/>
          </p:nvSpPr>
          <p:spPr bwMode="auto">
            <a:xfrm>
              <a:off x="1255" y="2598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0" name="Oval 238"/>
            <p:cNvSpPr>
              <a:spLocks noChangeArrowheads="1"/>
            </p:cNvSpPr>
            <p:nvPr/>
          </p:nvSpPr>
          <p:spPr bwMode="auto">
            <a:xfrm>
              <a:off x="1316" y="2598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1" name="Oval 239"/>
            <p:cNvSpPr>
              <a:spLocks noChangeArrowheads="1"/>
            </p:cNvSpPr>
            <p:nvPr/>
          </p:nvSpPr>
          <p:spPr bwMode="auto">
            <a:xfrm>
              <a:off x="1160" y="268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2" name="Oval 240"/>
            <p:cNvSpPr>
              <a:spLocks noChangeArrowheads="1"/>
            </p:cNvSpPr>
            <p:nvPr/>
          </p:nvSpPr>
          <p:spPr bwMode="auto">
            <a:xfrm>
              <a:off x="1223" y="2727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3" name="Oval 241"/>
            <p:cNvSpPr>
              <a:spLocks noChangeArrowheads="1"/>
            </p:cNvSpPr>
            <p:nvPr/>
          </p:nvSpPr>
          <p:spPr bwMode="auto">
            <a:xfrm>
              <a:off x="1285" y="283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4" name="Oval 242"/>
            <p:cNvSpPr>
              <a:spLocks noChangeArrowheads="1"/>
            </p:cNvSpPr>
            <p:nvPr/>
          </p:nvSpPr>
          <p:spPr bwMode="auto">
            <a:xfrm>
              <a:off x="1348" y="2727"/>
              <a:ext cx="63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" name="Oval 243"/>
            <p:cNvSpPr>
              <a:spLocks noChangeArrowheads="1"/>
            </p:cNvSpPr>
            <p:nvPr/>
          </p:nvSpPr>
          <p:spPr bwMode="auto">
            <a:xfrm>
              <a:off x="1316" y="261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6" name="Oval 244"/>
            <p:cNvSpPr>
              <a:spLocks noChangeArrowheads="1"/>
            </p:cNvSpPr>
            <p:nvPr/>
          </p:nvSpPr>
          <p:spPr bwMode="auto">
            <a:xfrm>
              <a:off x="1160" y="2769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7" name="Oval 245"/>
            <p:cNvSpPr>
              <a:spLocks noChangeArrowheads="1"/>
            </p:cNvSpPr>
            <p:nvPr/>
          </p:nvSpPr>
          <p:spPr bwMode="auto">
            <a:xfrm>
              <a:off x="1403" y="237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8" name="Oval 246"/>
            <p:cNvSpPr>
              <a:spLocks noChangeArrowheads="1"/>
            </p:cNvSpPr>
            <p:nvPr/>
          </p:nvSpPr>
          <p:spPr bwMode="auto">
            <a:xfrm>
              <a:off x="1310" y="2400"/>
              <a:ext cx="61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9" name="Oval 247"/>
            <p:cNvSpPr>
              <a:spLocks noChangeArrowheads="1"/>
            </p:cNvSpPr>
            <p:nvPr/>
          </p:nvSpPr>
          <p:spPr bwMode="auto">
            <a:xfrm>
              <a:off x="1310" y="2314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0" name="Oval 248"/>
            <p:cNvSpPr>
              <a:spLocks noChangeArrowheads="1"/>
            </p:cNvSpPr>
            <p:nvPr/>
          </p:nvSpPr>
          <p:spPr bwMode="auto">
            <a:xfrm>
              <a:off x="1435" y="2314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1" name="Oval 249"/>
            <p:cNvSpPr>
              <a:spLocks noChangeArrowheads="1"/>
            </p:cNvSpPr>
            <p:nvPr/>
          </p:nvSpPr>
          <p:spPr bwMode="auto">
            <a:xfrm>
              <a:off x="1371" y="2443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2" name="Oval 250"/>
            <p:cNvSpPr>
              <a:spLocks noChangeArrowheads="1"/>
            </p:cNvSpPr>
            <p:nvPr/>
          </p:nvSpPr>
          <p:spPr bwMode="auto">
            <a:xfrm>
              <a:off x="1246" y="2443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3" name="Oval 251"/>
            <p:cNvSpPr>
              <a:spLocks noChangeArrowheads="1"/>
            </p:cNvSpPr>
            <p:nvPr/>
          </p:nvSpPr>
          <p:spPr bwMode="auto">
            <a:xfrm>
              <a:off x="1310" y="2486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4" name="Oval 252"/>
            <p:cNvSpPr>
              <a:spLocks noChangeArrowheads="1"/>
            </p:cNvSpPr>
            <p:nvPr/>
          </p:nvSpPr>
          <p:spPr bwMode="auto">
            <a:xfrm>
              <a:off x="1278" y="2250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" name="Oval 253"/>
            <p:cNvSpPr>
              <a:spLocks noChangeArrowheads="1"/>
            </p:cNvSpPr>
            <p:nvPr/>
          </p:nvSpPr>
          <p:spPr bwMode="auto">
            <a:xfrm>
              <a:off x="1215" y="2293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" name="Oval 254"/>
            <p:cNvSpPr>
              <a:spLocks noChangeArrowheads="1"/>
            </p:cNvSpPr>
            <p:nvPr/>
          </p:nvSpPr>
          <p:spPr bwMode="auto">
            <a:xfrm>
              <a:off x="1371" y="2272"/>
              <a:ext cx="64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7" name="Oval 255"/>
            <p:cNvSpPr>
              <a:spLocks noChangeArrowheads="1"/>
            </p:cNvSpPr>
            <p:nvPr/>
          </p:nvSpPr>
          <p:spPr bwMode="auto">
            <a:xfrm>
              <a:off x="1246" y="235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" name="Oval 256"/>
            <p:cNvSpPr>
              <a:spLocks noChangeArrowheads="1"/>
            </p:cNvSpPr>
            <p:nvPr/>
          </p:nvSpPr>
          <p:spPr bwMode="auto">
            <a:xfrm>
              <a:off x="1215" y="240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" name="Oval 257"/>
            <p:cNvSpPr>
              <a:spLocks noChangeArrowheads="1"/>
            </p:cNvSpPr>
            <p:nvPr/>
          </p:nvSpPr>
          <p:spPr bwMode="auto">
            <a:xfrm>
              <a:off x="1246" y="2250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0" name="Oval 258"/>
            <p:cNvSpPr>
              <a:spLocks noChangeArrowheads="1"/>
            </p:cNvSpPr>
            <p:nvPr/>
          </p:nvSpPr>
          <p:spPr bwMode="auto">
            <a:xfrm>
              <a:off x="1278" y="2207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1" name="Oval 259"/>
            <p:cNvSpPr>
              <a:spLocks noChangeArrowheads="1"/>
            </p:cNvSpPr>
            <p:nvPr/>
          </p:nvSpPr>
          <p:spPr bwMode="auto">
            <a:xfrm>
              <a:off x="1310" y="2186"/>
              <a:ext cx="61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2" name="Oval 260"/>
            <p:cNvSpPr>
              <a:spLocks noChangeArrowheads="1"/>
            </p:cNvSpPr>
            <p:nvPr/>
          </p:nvSpPr>
          <p:spPr bwMode="auto">
            <a:xfrm>
              <a:off x="1183" y="2336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3" name="Oval 261"/>
            <p:cNvSpPr>
              <a:spLocks noChangeArrowheads="1"/>
            </p:cNvSpPr>
            <p:nvPr/>
          </p:nvSpPr>
          <p:spPr bwMode="auto">
            <a:xfrm>
              <a:off x="1340" y="2357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" name="Oval 262"/>
            <p:cNvSpPr>
              <a:spLocks noChangeArrowheads="1"/>
            </p:cNvSpPr>
            <p:nvPr/>
          </p:nvSpPr>
          <p:spPr bwMode="auto">
            <a:xfrm>
              <a:off x="1435" y="2272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" name="Oval 263"/>
            <p:cNvSpPr>
              <a:spLocks noChangeArrowheads="1"/>
            </p:cNvSpPr>
            <p:nvPr/>
          </p:nvSpPr>
          <p:spPr bwMode="auto">
            <a:xfrm>
              <a:off x="1278" y="229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" name="Oval 264"/>
            <p:cNvSpPr>
              <a:spLocks noChangeArrowheads="1"/>
            </p:cNvSpPr>
            <p:nvPr/>
          </p:nvSpPr>
          <p:spPr bwMode="auto">
            <a:xfrm>
              <a:off x="1310" y="2443"/>
              <a:ext cx="61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7" name="Oval 265"/>
            <p:cNvSpPr>
              <a:spLocks noChangeArrowheads="1"/>
            </p:cNvSpPr>
            <p:nvPr/>
          </p:nvSpPr>
          <p:spPr bwMode="auto">
            <a:xfrm>
              <a:off x="1278" y="2400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" name="Oval 266"/>
            <p:cNvSpPr>
              <a:spLocks noChangeArrowheads="1"/>
            </p:cNvSpPr>
            <p:nvPr/>
          </p:nvSpPr>
          <p:spPr bwMode="auto">
            <a:xfrm>
              <a:off x="1435" y="242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9" name="Oval 267"/>
            <p:cNvSpPr>
              <a:spLocks noChangeArrowheads="1"/>
            </p:cNvSpPr>
            <p:nvPr/>
          </p:nvSpPr>
          <p:spPr bwMode="auto">
            <a:xfrm>
              <a:off x="1466" y="2357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" name="Oval 268"/>
            <p:cNvSpPr>
              <a:spLocks noChangeArrowheads="1"/>
            </p:cNvSpPr>
            <p:nvPr/>
          </p:nvSpPr>
          <p:spPr bwMode="auto">
            <a:xfrm>
              <a:off x="1371" y="2314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1" name="Oval 269"/>
            <p:cNvSpPr>
              <a:spLocks noChangeArrowheads="1"/>
            </p:cNvSpPr>
            <p:nvPr/>
          </p:nvSpPr>
          <p:spPr bwMode="auto">
            <a:xfrm>
              <a:off x="1215" y="2250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2" name="Oval 270"/>
            <p:cNvSpPr>
              <a:spLocks noChangeArrowheads="1"/>
            </p:cNvSpPr>
            <p:nvPr/>
          </p:nvSpPr>
          <p:spPr bwMode="auto">
            <a:xfrm>
              <a:off x="1371" y="2186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3" name="Oval 271"/>
            <p:cNvSpPr>
              <a:spLocks noChangeArrowheads="1"/>
            </p:cNvSpPr>
            <p:nvPr/>
          </p:nvSpPr>
          <p:spPr bwMode="auto">
            <a:xfrm>
              <a:off x="1340" y="222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" name="Oval 272"/>
            <p:cNvSpPr>
              <a:spLocks noChangeArrowheads="1"/>
            </p:cNvSpPr>
            <p:nvPr/>
          </p:nvSpPr>
          <p:spPr bwMode="auto">
            <a:xfrm>
              <a:off x="1403" y="2229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5" name="Oval 273"/>
            <p:cNvSpPr>
              <a:spLocks noChangeArrowheads="1"/>
            </p:cNvSpPr>
            <p:nvPr/>
          </p:nvSpPr>
          <p:spPr bwMode="auto">
            <a:xfrm>
              <a:off x="1246" y="2314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" name="Oval 274"/>
            <p:cNvSpPr>
              <a:spLocks noChangeArrowheads="1"/>
            </p:cNvSpPr>
            <p:nvPr/>
          </p:nvSpPr>
          <p:spPr bwMode="auto">
            <a:xfrm>
              <a:off x="1310" y="2357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7" name="Oval 275"/>
            <p:cNvSpPr>
              <a:spLocks noChangeArrowheads="1"/>
            </p:cNvSpPr>
            <p:nvPr/>
          </p:nvSpPr>
          <p:spPr bwMode="auto">
            <a:xfrm>
              <a:off x="1371" y="2465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" name="Oval 276"/>
            <p:cNvSpPr>
              <a:spLocks noChangeArrowheads="1"/>
            </p:cNvSpPr>
            <p:nvPr/>
          </p:nvSpPr>
          <p:spPr bwMode="auto">
            <a:xfrm>
              <a:off x="1435" y="2357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9" name="Oval 277"/>
            <p:cNvSpPr>
              <a:spLocks noChangeArrowheads="1"/>
            </p:cNvSpPr>
            <p:nvPr/>
          </p:nvSpPr>
          <p:spPr bwMode="auto">
            <a:xfrm>
              <a:off x="1403" y="225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0" name="Oval 278"/>
            <p:cNvSpPr>
              <a:spLocks noChangeArrowheads="1"/>
            </p:cNvSpPr>
            <p:nvPr/>
          </p:nvSpPr>
          <p:spPr bwMode="auto">
            <a:xfrm>
              <a:off x="1246" y="2400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1" name="Oval 279"/>
            <p:cNvSpPr>
              <a:spLocks noChangeArrowheads="1"/>
            </p:cNvSpPr>
            <p:nvPr/>
          </p:nvSpPr>
          <p:spPr bwMode="auto">
            <a:xfrm>
              <a:off x="1056" y="2453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2" name="Oval 280"/>
            <p:cNvSpPr>
              <a:spLocks noChangeArrowheads="1"/>
            </p:cNvSpPr>
            <p:nvPr/>
          </p:nvSpPr>
          <p:spPr bwMode="auto">
            <a:xfrm>
              <a:off x="1073" y="2674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3" name="Oval 281"/>
            <p:cNvSpPr>
              <a:spLocks noChangeArrowheads="1"/>
            </p:cNvSpPr>
            <p:nvPr/>
          </p:nvSpPr>
          <p:spPr bwMode="auto">
            <a:xfrm>
              <a:off x="1198" y="2674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4" name="Oval 282"/>
            <p:cNvSpPr>
              <a:spLocks noChangeArrowheads="1"/>
            </p:cNvSpPr>
            <p:nvPr/>
          </p:nvSpPr>
          <p:spPr bwMode="auto">
            <a:xfrm>
              <a:off x="1135" y="2631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5" name="Oval 283"/>
            <p:cNvSpPr>
              <a:spLocks noChangeArrowheads="1"/>
            </p:cNvSpPr>
            <p:nvPr/>
          </p:nvSpPr>
          <p:spPr bwMode="auto">
            <a:xfrm>
              <a:off x="1073" y="254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" name="Oval 284"/>
            <p:cNvSpPr>
              <a:spLocks noChangeArrowheads="1"/>
            </p:cNvSpPr>
            <p:nvPr/>
          </p:nvSpPr>
          <p:spPr bwMode="auto">
            <a:xfrm>
              <a:off x="1105" y="2717"/>
              <a:ext cx="61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7" name="Oval 285"/>
            <p:cNvSpPr>
              <a:spLocks noChangeArrowheads="1"/>
            </p:cNvSpPr>
            <p:nvPr/>
          </p:nvSpPr>
          <p:spPr bwMode="auto">
            <a:xfrm>
              <a:off x="1198" y="263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8" name="Oval 286"/>
            <p:cNvSpPr>
              <a:spLocks noChangeArrowheads="1"/>
            </p:cNvSpPr>
            <p:nvPr/>
          </p:nvSpPr>
          <p:spPr bwMode="auto">
            <a:xfrm>
              <a:off x="1228" y="2717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9" name="Oval 287"/>
            <p:cNvSpPr>
              <a:spLocks noChangeArrowheads="1"/>
            </p:cNvSpPr>
            <p:nvPr/>
          </p:nvSpPr>
          <p:spPr bwMode="auto">
            <a:xfrm>
              <a:off x="1135" y="2674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0" name="Oval 288"/>
            <p:cNvSpPr>
              <a:spLocks noChangeArrowheads="1"/>
            </p:cNvSpPr>
            <p:nvPr/>
          </p:nvSpPr>
          <p:spPr bwMode="auto">
            <a:xfrm>
              <a:off x="1135" y="254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1" name="Oval 289"/>
            <p:cNvSpPr>
              <a:spLocks noChangeArrowheads="1"/>
            </p:cNvSpPr>
            <p:nvPr/>
          </p:nvSpPr>
          <p:spPr bwMode="auto">
            <a:xfrm>
              <a:off x="1105" y="2588"/>
              <a:ext cx="61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2" name="Oval 290"/>
            <p:cNvSpPr>
              <a:spLocks noChangeArrowheads="1"/>
            </p:cNvSpPr>
            <p:nvPr/>
          </p:nvSpPr>
          <p:spPr bwMode="auto">
            <a:xfrm>
              <a:off x="1166" y="2588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3" name="Oval 291"/>
            <p:cNvSpPr>
              <a:spLocks noChangeArrowheads="1"/>
            </p:cNvSpPr>
            <p:nvPr/>
          </p:nvSpPr>
          <p:spPr bwMode="auto">
            <a:xfrm>
              <a:off x="1073" y="2717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4" name="Oval 292"/>
            <p:cNvSpPr>
              <a:spLocks noChangeArrowheads="1"/>
            </p:cNvSpPr>
            <p:nvPr/>
          </p:nvSpPr>
          <p:spPr bwMode="auto">
            <a:xfrm>
              <a:off x="1198" y="2717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5" name="Oval 293"/>
            <p:cNvSpPr>
              <a:spLocks noChangeArrowheads="1"/>
            </p:cNvSpPr>
            <p:nvPr/>
          </p:nvSpPr>
          <p:spPr bwMode="auto">
            <a:xfrm>
              <a:off x="1166" y="2610"/>
              <a:ext cx="62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" name="Oval 294"/>
            <p:cNvSpPr>
              <a:spLocks noChangeArrowheads="1"/>
            </p:cNvSpPr>
            <p:nvPr/>
          </p:nvSpPr>
          <p:spPr bwMode="auto">
            <a:xfrm>
              <a:off x="1253" y="2581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7" name="Oval 295"/>
            <p:cNvSpPr>
              <a:spLocks noChangeArrowheads="1"/>
            </p:cNvSpPr>
            <p:nvPr/>
          </p:nvSpPr>
          <p:spPr bwMode="auto">
            <a:xfrm>
              <a:off x="1158" y="2602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8" name="Oval 296"/>
            <p:cNvSpPr>
              <a:spLocks noChangeArrowheads="1"/>
            </p:cNvSpPr>
            <p:nvPr/>
          </p:nvSpPr>
          <p:spPr bwMode="auto">
            <a:xfrm>
              <a:off x="1158" y="251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9" name="Oval 297"/>
            <p:cNvSpPr>
              <a:spLocks noChangeArrowheads="1"/>
            </p:cNvSpPr>
            <p:nvPr/>
          </p:nvSpPr>
          <p:spPr bwMode="auto">
            <a:xfrm>
              <a:off x="1283" y="2516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0" name="Oval 298"/>
            <p:cNvSpPr>
              <a:spLocks noChangeArrowheads="1"/>
            </p:cNvSpPr>
            <p:nvPr/>
          </p:nvSpPr>
          <p:spPr bwMode="auto">
            <a:xfrm>
              <a:off x="1221" y="264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1" name="Oval 299"/>
            <p:cNvSpPr>
              <a:spLocks noChangeArrowheads="1"/>
            </p:cNvSpPr>
            <p:nvPr/>
          </p:nvSpPr>
          <p:spPr bwMode="auto">
            <a:xfrm>
              <a:off x="1096" y="2645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2" name="Oval 300"/>
            <p:cNvSpPr>
              <a:spLocks noChangeArrowheads="1"/>
            </p:cNvSpPr>
            <p:nvPr/>
          </p:nvSpPr>
          <p:spPr bwMode="auto">
            <a:xfrm>
              <a:off x="1158" y="2688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3" name="Oval 301"/>
            <p:cNvSpPr>
              <a:spLocks noChangeArrowheads="1"/>
            </p:cNvSpPr>
            <p:nvPr/>
          </p:nvSpPr>
          <p:spPr bwMode="auto">
            <a:xfrm>
              <a:off x="1128" y="245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4" name="Oval 302"/>
            <p:cNvSpPr>
              <a:spLocks noChangeArrowheads="1"/>
            </p:cNvSpPr>
            <p:nvPr/>
          </p:nvSpPr>
          <p:spPr bwMode="auto">
            <a:xfrm>
              <a:off x="1065" y="249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5" name="Oval 303"/>
            <p:cNvSpPr>
              <a:spLocks noChangeArrowheads="1"/>
            </p:cNvSpPr>
            <p:nvPr/>
          </p:nvSpPr>
          <p:spPr bwMode="auto">
            <a:xfrm>
              <a:off x="1221" y="2473"/>
              <a:ext cx="62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" name="Oval 304"/>
            <p:cNvSpPr>
              <a:spLocks noChangeArrowheads="1"/>
            </p:cNvSpPr>
            <p:nvPr/>
          </p:nvSpPr>
          <p:spPr bwMode="auto">
            <a:xfrm>
              <a:off x="1096" y="255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7" name="Oval 305"/>
            <p:cNvSpPr>
              <a:spLocks noChangeArrowheads="1"/>
            </p:cNvSpPr>
            <p:nvPr/>
          </p:nvSpPr>
          <p:spPr bwMode="auto">
            <a:xfrm>
              <a:off x="1065" y="2602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8" name="Oval 306"/>
            <p:cNvSpPr>
              <a:spLocks noChangeArrowheads="1"/>
            </p:cNvSpPr>
            <p:nvPr/>
          </p:nvSpPr>
          <p:spPr bwMode="auto">
            <a:xfrm>
              <a:off x="1096" y="245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9" name="Oval 307"/>
            <p:cNvSpPr>
              <a:spLocks noChangeArrowheads="1"/>
            </p:cNvSpPr>
            <p:nvPr/>
          </p:nvSpPr>
          <p:spPr bwMode="auto">
            <a:xfrm>
              <a:off x="1128" y="2409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0" name="Oval 308"/>
            <p:cNvSpPr>
              <a:spLocks noChangeArrowheads="1"/>
            </p:cNvSpPr>
            <p:nvPr/>
          </p:nvSpPr>
          <p:spPr bwMode="auto">
            <a:xfrm>
              <a:off x="1158" y="2388"/>
              <a:ext cx="63" cy="42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1" name="Oval 309"/>
            <p:cNvSpPr>
              <a:spLocks noChangeArrowheads="1"/>
            </p:cNvSpPr>
            <p:nvPr/>
          </p:nvSpPr>
          <p:spPr bwMode="auto">
            <a:xfrm>
              <a:off x="1190" y="2559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2" name="Oval 310"/>
            <p:cNvSpPr>
              <a:spLocks noChangeArrowheads="1"/>
            </p:cNvSpPr>
            <p:nvPr/>
          </p:nvSpPr>
          <p:spPr bwMode="auto">
            <a:xfrm>
              <a:off x="1283" y="2473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3" name="Oval 311"/>
            <p:cNvSpPr>
              <a:spLocks noChangeArrowheads="1"/>
            </p:cNvSpPr>
            <p:nvPr/>
          </p:nvSpPr>
          <p:spPr bwMode="auto">
            <a:xfrm>
              <a:off x="1128" y="2495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4" name="Oval 312"/>
            <p:cNvSpPr>
              <a:spLocks noChangeArrowheads="1"/>
            </p:cNvSpPr>
            <p:nvPr/>
          </p:nvSpPr>
          <p:spPr bwMode="auto">
            <a:xfrm>
              <a:off x="1158" y="2645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5" name="Oval 313"/>
            <p:cNvSpPr>
              <a:spLocks noChangeArrowheads="1"/>
            </p:cNvSpPr>
            <p:nvPr/>
          </p:nvSpPr>
          <p:spPr bwMode="auto">
            <a:xfrm>
              <a:off x="1128" y="260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" name="Oval 314"/>
            <p:cNvSpPr>
              <a:spLocks noChangeArrowheads="1"/>
            </p:cNvSpPr>
            <p:nvPr/>
          </p:nvSpPr>
          <p:spPr bwMode="auto">
            <a:xfrm>
              <a:off x="1283" y="2624"/>
              <a:ext cx="64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7" name="Oval 315"/>
            <p:cNvSpPr>
              <a:spLocks noChangeArrowheads="1"/>
            </p:cNvSpPr>
            <p:nvPr/>
          </p:nvSpPr>
          <p:spPr bwMode="auto">
            <a:xfrm>
              <a:off x="1315" y="255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" name="Oval 316"/>
            <p:cNvSpPr>
              <a:spLocks noChangeArrowheads="1"/>
            </p:cNvSpPr>
            <p:nvPr/>
          </p:nvSpPr>
          <p:spPr bwMode="auto">
            <a:xfrm>
              <a:off x="1221" y="2516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9" name="Oval 317"/>
            <p:cNvSpPr>
              <a:spLocks noChangeArrowheads="1"/>
            </p:cNvSpPr>
            <p:nvPr/>
          </p:nvSpPr>
          <p:spPr bwMode="auto">
            <a:xfrm>
              <a:off x="1065" y="2452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0" name="Oval 318"/>
            <p:cNvSpPr>
              <a:spLocks noChangeArrowheads="1"/>
            </p:cNvSpPr>
            <p:nvPr/>
          </p:nvSpPr>
          <p:spPr bwMode="auto">
            <a:xfrm>
              <a:off x="1221" y="2388"/>
              <a:ext cx="62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1" name="Oval 319"/>
            <p:cNvSpPr>
              <a:spLocks noChangeArrowheads="1"/>
            </p:cNvSpPr>
            <p:nvPr/>
          </p:nvSpPr>
          <p:spPr bwMode="auto">
            <a:xfrm>
              <a:off x="1190" y="2430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" name="Oval 320"/>
            <p:cNvSpPr>
              <a:spLocks noChangeArrowheads="1"/>
            </p:cNvSpPr>
            <p:nvPr/>
          </p:nvSpPr>
          <p:spPr bwMode="auto">
            <a:xfrm>
              <a:off x="1253" y="2430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3" name="Oval 321"/>
            <p:cNvSpPr>
              <a:spLocks noChangeArrowheads="1"/>
            </p:cNvSpPr>
            <p:nvPr/>
          </p:nvSpPr>
          <p:spPr bwMode="auto">
            <a:xfrm>
              <a:off x="1096" y="2516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4" name="Oval 322"/>
            <p:cNvSpPr>
              <a:spLocks noChangeArrowheads="1"/>
            </p:cNvSpPr>
            <p:nvPr/>
          </p:nvSpPr>
          <p:spPr bwMode="auto">
            <a:xfrm>
              <a:off x="1158" y="2559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" name="Oval 323"/>
            <p:cNvSpPr>
              <a:spLocks noChangeArrowheads="1"/>
            </p:cNvSpPr>
            <p:nvPr/>
          </p:nvSpPr>
          <p:spPr bwMode="auto">
            <a:xfrm>
              <a:off x="1221" y="2666"/>
              <a:ext cx="62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6" name="Oval 324"/>
            <p:cNvSpPr>
              <a:spLocks noChangeArrowheads="1"/>
            </p:cNvSpPr>
            <p:nvPr/>
          </p:nvSpPr>
          <p:spPr bwMode="auto">
            <a:xfrm>
              <a:off x="989" y="2559"/>
              <a:ext cx="64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7" name="Oval 325"/>
            <p:cNvSpPr>
              <a:spLocks noChangeArrowheads="1"/>
            </p:cNvSpPr>
            <p:nvPr/>
          </p:nvSpPr>
          <p:spPr bwMode="auto">
            <a:xfrm>
              <a:off x="1253" y="2452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8" name="Oval 326"/>
            <p:cNvSpPr>
              <a:spLocks noChangeArrowheads="1"/>
            </p:cNvSpPr>
            <p:nvPr/>
          </p:nvSpPr>
          <p:spPr bwMode="auto">
            <a:xfrm>
              <a:off x="1096" y="2602"/>
              <a:ext cx="62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9" name="Oval 327"/>
            <p:cNvSpPr>
              <a:spLocks noChangeArrowheads="1"/>
            </p:cNvSpPr>
            <p:nvPr/>
          </p:nvSpPr>
          <p:spPr bwMode="auto">
            <a:xfrm>
              <a:off x="1123" y="247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0" name="Oval 328"/>
            <p:cNvSpPr>
              <a:spLocks noChangeArrowheads="1"/>
            </p:cNvSpPr>
            <p:nvPr/>
          </p:nvSpPr>
          <p:spPr bwMode="auto">
            <a:xfrm>
              <a:off x="1155" y="2410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" name="Oval 329"/>
            <p:cNvSpPr>
              <a:spLocks noChangeArrowheads="1"/>
            </p:cNvSpPr>
            <p:nvPr/>
          </p:nvSpPr>
          <p:spPr bwMode="auto">
            <a:xfrm>
              <a:off x="1091" y="2539"/>
              <a:ext cx="64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2" name="Oval 330"/>
            <p:cNvSpPr>
              <a:spLocks noChangeArrowheads="1"/>
            </p:cNvSpPr>
            <p:nvPr/>
          </p:nvSpPr>
          <p:spPr bwMode="auto">
            <a:xfrm>
              <a:off x="1091" y="2368"/>
              <a:ext cx="64" cy="4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3" name="Oval 331"/>
            <p:cNvSpPr>
              <a:spLocks noChangeArrowheads="1"/>
            </p:cNvSpPr>
            <p:nvPr/>
          </p:nvSpPr>
          <p:spPr bwMode="auto">
            <a:xfrm>
              <a:off x="1060" y="2453"/>
              <a:ext cx="63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4" name="Oval 332"/>
            <p:cNvSpPr>
              <a:spLocks noChangeArrowheads="1"/>
            </p:cNvSpPr>
            <p:nvPr/>
          </p:nvSpPr>
          <p:spPr bwMode="auto">
            <a:xfrm>
              <a:off x="1155" y="2368"/>
              <a:ext cx="63" cy="4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5" name="Oval 333"/>
            <p:cNvSpPr>
              <a:spLocks noChangeArrowheads="1"/>
            </p:cNvSpPr>
            <p:nvPr/>
          </p:nvSpPr>
          <p:spPr bwMode="auto">
            <a:xfrm>
              <a:off x="1155" y="2518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6" name="Oval 334"/>
            <p:cNvSpPr>
              <a:spLocks noChangeArrowheads="1"/>
            </p:cNvSpPr>
            <p:nvPr/>
          </p:nvSpPr>
          <p:spPr bwMode="auto">
            <a:xfrm>
              <a:off x="1186" y="2453"/>
              <a:ext cx="62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" name="Oval 335"/>
            <p:cNvSpPr>
              <a:spLocks noChangeArrowheads="1"/>
            </p:cNvSpPr>
            <p:nvPr/>
          </p:nvSpPr>
          <p:spPr bwMode="auto">
            <a:xfrm>
              <a:off x="1091" y="2410"/>
              <a:ext cx="64" cy="4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8" name="Oval 336"/>
            <p:cNvSpPr>
              <a:spLocks noChangeArrowheads="1"/>
            </p:cNvSpPr>
            <p:nvPr/>
          </p:nvSpPr>
          <p:spPr bwMode="auto">
            <a:xfrm>
              <a:off x="1060" y="2325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9" name="Oval 337"/>
            <p:cNvSpPr>
              <a:spLocks noChangeArrowheads="1"/>
            </p:cNvSpPr>
            <p:nvPr/>
          </p:nvSpPr>
          <p:spPr bwMode="auto">
            <a:xfrm>
              <a:off x="1123" y="2325"/>
              <a:ext cx="63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0" name="Oval 338"/>
            <p:cNvSpPr>
              <a:spLocks noChangeArrowheads="1"/>
            </p:cNvSpPr>
            <p:nvPr/>
          </p:nvSpPr>
          <p:spPr bwMode="auto">
            <a:xfrm>
              <a:off x="1091" y="2561"/>
              <a:ext cx="64" cy="43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1" name="Oval 339"/>
            <p:cNvSpPr>
              <a:spLocks noChangeArrowheads="1"/>
            </p:cNvSpPr>
            <p:nvPr/>
          </p:nvSpPr>
          <p:spPr bwMode="auto">
            <a:xfrm>
              <a:off x="1155" y="2453"/>
              <a:ext cx="63" cy="43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2" name="Oval 340"/>
            <p:cNvSpPr>
              <a:spLocks noChangeArrowheads="1"/>
            </p:cNvSpPr>
            <p:nvPr/>
          </p:nvSpPr>
          <p:spPr bwMode="auto">
            <a:xfrm>
              <a:off x="1123" y="2346"/>
              <a:ext cx="63" cy="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3" name="Group 341"/>
          <p:cNvGrpSpPr>
            <a:grpSpLocks/>
          </p:cNvGrpSpPr>
          <p:nvPr/>
        </p:nvGrpSpPr>
        <p:grpSpPr bwMode="auto">
          <a:xfrm>
            <a:off x="304800" y="1066800"/>
            <a:ext cx="2590800" cy="533400"/>
            <a:chOff x="288" y="1296"/>
            <a:chExt cx="1632" cy="336"/>
          </a:xfrm>
        </p:grpSpPr>
        <p:sp>
          <p:nvSpPr>
            <p:cNvPr id="314" name="Line 342"/>
            <p:cNvSpPr>
              <a:spLocks noChangeShapeType="1"/>
            </p:cNvSpPr>
            <p:nvPr/>
          </p:nvSpPr>
          <p:spPr bwMode="auto">
            <a:xfrm>
              <a:off x="480" y="1440"/>
              <a:ext cx="1440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5" name="Oval 343"/>
            <p:cNvSpPr>
              <a:spLocks noChangeArrowheads="1"/>
            </p:cNvSpPr>
            <p:nvPr/>
          </p:nvSpPr>
          <p:spPr bwMode="auto">
            <a:xfrm>
              <a:off x="288" y="1296"/>
              <a:ext cx="144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6" name="Group 344"/>
          <p:cNvGrpSpPr>
            <a:grpSpLocks/>
          </p:cNvGrpSpPr>
          <p:nvPr/>
        </p:nvGrpSpPr>
        <p:grpSpPr bwMode="auto">
          <a:xfrm>
            <a:off x="304800" y="1676400"/>
            <a:ext cx="2286000" cy="533400"/>
            <a:chOff x="288" y="1680"/>
            <a:chExt cx="1440" cy="336"/>
          </a:xfrm>
        </p:grpSpPr>
        <p:sp>
          <p:nvSpPr>
            <p:cNvPr id="317" name="Line 345"/>
            <p:cNvSpPr>
              <a:spLocks noChangeShapeType="1"/>
            </p:cNvSpPr>
            <p:nvPr/>
          </p:nvSpPr>
          <p:spPr bwMode="auto">
            <a:xfrm>
              <a:off x="480" y="1824"/>
              <a:ext cx="124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8" name="Oval 346"/>
            <p:cNvSpPr>
              <a:spLocks noChangeArrowheads="1"/>
            </p:cNvSpPr>
            <p:nvPr/>
          </p:nvSpPr>
          <p:spPr bwMode="auto">
            <a:xfrm>
              <a:off x="288" y="1680"/>
              <a:ext cx="144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9" name="Group 347"/>
          <p:cNvGrpSpPr>
            <a:grpSpLocks/>
          </p:cNvGrpSpPr>
          <p:nvPr/>
        </p:nvGrpSpPr>
        <p:grpSpPr bwMode="auto">
          <a:xfrm>
            <a:off x="304800" y="2286000"/>
            <a:ext cx="2286000" cy="533400"/>
            <a:chOff x="288" y="2064"/>
            <a:chExt cx="1440" cy="336"/>
          </a:xfrm>
        </p:grpSpPr>
        <p:sp>
          <p:nvSpPr>
            <p:cNvPr id="320" name="Line 348"/>
            <p:cNvSpPr>
              <a:spLocks noChangeShapeType="1"/>
            </p:cNvSpPr>
            <p:nvPr/>
          </p:nvSpPr>
          <p:spPr bwMode="auto">
            <a:xfrm>
              <a:off x="480" y="2208"/>
              <a:ext cx="1248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21" name="Oval 349"/>
            <p:cNvSpPr>
              <a:spLocks noChangeArrowheads="1"/>
            </p:cNvSpPr>
            <p:nvPr/>
          </p:nvSpPr>
          <p:spPr bwMode="auto">
            <a:xfrm>
              <a:off x="288" y="2064"/>
              <a:ext cx="144" cy="336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23" name="TextBox 322"/>
          <p:cNvSpPr txBox="1"/>
          <p:nvPr/>
        </p:nvSpPr>
        <p:spPr>
          <a:xfrm>
            <a:off x="0" y="5903893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Stochastic Cooling at RHIC enables switch to </a:t>
            </a:r>
            <a:r>
              <a:rPr lang="en-US" sz="2800" dirty="0" err="1" smtClean="0">
                <a:solidFill>
                  <a:srgbClr val="FFFF00"/>
                </a:solidFill>
              </a:rPr>
              <a:t>p+A</a:t>
            </a:r>
            <a:r>
              <a:rPr lang="en-US" sz="2800" dirty="0" smtClean="0">
                <a:solidFill>
                  <a:srgbClr val="FFFF00"/>
                </a:solidFill>
              </a:rPr>
              <a:t> quickly. 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Very exciting option for </a:t>
            </a:r>
            <a:r>
              <a:rPr lang="en-US" sz="2800" dirty="0" err="1" smtClean="0">
                <a:solidFill>
                  <a:srgbClr val="FFFF00"/>
                </a:solidFill>
              </a:rPr>
              <a:t>p+C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p+Si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p+Cu</a:t>
            </a:r>
            <a:r>
              <a:rPr lang="en-US" sz="2800" dirty="0" smtClean="0">
                <a:solidFill>
                  <a:srgbClr val="FFFF00"/>
                </a:solidFill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</a:rPr>
              <a:t>p+Au</a:t>
            </a:r>
            <a:r>
              <a:rPr lang="en-US" sz="2800" dirty="0" smtClean="0">
                <a:solidFill>
                  <a:srgbClr val="FFFF00"/>
                </a:solidFill>
              </a:rPr>
              <a:t> all in one run!</a:t>
            </a:r>
          </a:p>
        </p:txBody>
      </p:sp>
      <p:pic>
        <p:nvPicPr>
          <p:cNvPr id="1105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848732"/>
            <a:ext cx="4572000" cy="37232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5" name="Freeform 324"/>
          <p:cNvSpPr/>
          <p:nvPr/>
        </p:nvSpPr>
        <p:spPr>
          <a:xfrm>
            <a:off x="5194300" y="3429000"/>
            <a:ext cx="2247900" cy="533400"/>
          </a:xfrm>
          <a:custGeom>
            <a:avLst/>
            <a:gdLst>
              <a:gd name="connsiteX0" fmla="*/ 12700 w 2247900"/>
              <a:gd name="connsiteY0" fmla="*/ 88900 h 533400"/>
              <a:gd name="connsiteX1" fmla="*/ 2222500 w 2247900"/>
              <a:gd name="connsiteY1" fmla="*/ 533400 h 533400"/>
              <a:gd name="connsiteX2" fmla="*/ 2247900 w 2247900"/>
              <a:gd name="connsiteY2" fmla="*/ 457200 h 533400"/>
              <a:gd name="connsiteX3" fmla="*/ 0 w 2247900"/>
              <a:gd name="connsiteY3" fmla="*/ 0 h 533400"/>
              <a:gd name="connsiteX4" fmla="*/ 12700 w 2247900"/>
              <a:gd name="connsiteY4" fmla="*/ 88900 h 53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47900" h="533400">
                <a:moveTo>
                  <a:pt x="12700" y="88900"/>
                </a:moveTo>
                <a:lnTo>
                  <a:pt x="2222500" y="533400"/>
                </a:lnTo>
                <a:lnTo>
                  <a:pt x="2247900" y="457200"/>
                </a:lnTo>
                <a:lnTo>
                  <a:pt x="0" y="0"/>
                </a:lnTo>
                <a:lnTo>
                  <a:pt x="12700" y="8890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6" name="TextBox 325"/>
          <p:cNvSpPr txBox="1"/>
          <p:nvPr/>
        </p:nvSpPr>
        <p:spPr>
          <a:xfrm>
            <a:off x="0" y="4558605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Test picture of factorization of </a:t>
            </a:r>
            <a:r>
              <a:rPr lang="en-US" sz="2800" dirty="0" err="1" smtClean="0">
                <a:solidFill>
                  <a:schemeClr val="bg2"/>
                </a:solidFill>
              </a:rPr>
              <a:t>nPDFs</a:t>
            </a:r>
            <a:r>
              <a:rPr lang="en-US" sz="2800" dirty="0" smtClean="0">
                <a:solidFill>
                  <a:schemeClr val="bg2"/>
                </a:solidFill>
              </a:rPr>
              <a:t>, 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multi-</a:t>
            </a:r>
            <a:r>
              <a:rPr lang="en-US" sz="2800" dirty="0" err="1" smtClean="0">
                <a:solidFill>
                  <a:schemeClr val="bg2"/>
                </a:solidFill>
              </a:rPr>
              <a:t>parton</a:t>
            </a:r>
            <a:r>
              <a:rPr lang="en-US" sz="2800" dirty="0" smtClean="0">
                <a:solidFill>
                  <a:schemeClr val="bg2"/>
                </a:solidFill>
              </a:rPr>
              <a:t> interaction (MPI) contributions,  </a:t>
            </a:r>
          </a:p>
          <a:p>
            <a:pPr algn="ctr"/>
            <a:r>
              <a:rPr lang="en-US" sz="2800" dirty="0" smtClean="0">
                <a:solidFill>
                  <a:schemeClr val="bg2"/>
                </a:solidFill>
              </a:rPr>
              <a:t>and high-x anti-shadowing / EMC effects at backward rapidity.</a:t>
            </a:r>
          </a:p>
        </p:txBody>
      </p:sp>
      <p:sp>
        <p:nvSpPr>
          <p:cNvPr id="324" name="TextBox 323"/>
          <p:cNvSpPr txBox="1"/>
          <p:nvPr/>
        </p:nvSpPr>
        <p:spPr>
          <a:xfrm>
            <a:off x="0" y="2971800"/>
            <a:ext cx="292984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Geometric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Dependence is Key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  <p:bldP spid="326" grpId="0"/>
      <p:bldP spid="3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2" cstate="print"/>
          <a:srcRect l="4762" t="44651" r="15038" b="33023"/>
          <a:stretch>
            <a:fillRect/>
          </a:stretch>
        </p:blipFill>
        <p:spPr bwMode="auto">
          <a:xfrm>
            <a:off x="2819400" y="5181600"/>
            <a:ext cx="6096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58105" y="6412468"/>
            <a:ext cx="3633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66CC"/>
                </a:solidFill>
              </a:rPr>
              <a:t>http://arxiv.org/abs/arXiv:1106.1375</a:t>
            </a:r>
            <a:endParaRPr lang="en-US" dirty="0">
              <a:solidFill>
                <a:srgbClr val="FF66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130314"/>
            <a:ext cx="46321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Polarized p-A Insights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1" y="990600"/>
            <a:ext cx="52577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RHIC is a unique collider with spin polarized protons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  <a:p>
            <a:r>
              <a:rPr lang="en-US" sz="2800" i="1" dirty="0" smtClean="0">
                <a:solidFill>
                  <a:schemeClr val="bg1"/>
                </a:solidFill>
              </a:rPr>
              <a:t>Large</a:t>
            </a:r>
            <a:r>
              <a:rPr lang="en-US" sz="2800" dirty="0" smtClean="0">
                <a:solidFill>
                  <a:schemeClr val="bg1"/>
                </a:solidFill>
              </a:rPr>
              <a:t> transverse spin effects observed at forward rapidity (</a:t>
            </a:r>
            <a:r>
              <a:rPr lang="en-US" sz="2800" dirty="0" err="1" smtClean="0">
                <a:solidFill>
                  <a:schemeClr val="bg1"/>
                </a:solidFill>
              </a:rPr>
              <a:t>x</a:t>
            </a:r>
            <a:r>
              <a:rPr lang="en-US" sz="2800" baseline="-25000" dirty="0" err="1" smtClean="0">
                <a:solidFill>
                  <a:schemeClr val="bg1"/>
                </a:solidFill>
              </a:rPr>
              <a:t>F</a:t>
            </a:r>
            <a:r>
              <a:rPr lang="en-US" sz="2800" dirty="0" smtClean="0">
                <a:solidFill>
                  <a:schemeClr val="bg1"/>
                </a:solidFill>
              </a:rPr>
              <a:t>)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914400"/>
            <a:ext cx="3235325" cy="2705100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52400" y="3657600"/>
            <a:ext cx="830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Exploiting the link between the TMD and CGC frameworks, one can learn about the saturation scale via transverse spin asymmetries!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>
            <a:off x="1905000" y="762000"/>
            <a:ext cx="5334000" cy="3048000"/>
            <a:chOff x="381000" y="228600"/>
            <a:chExt cx="8610600" cy="4953000"/>
          </a:xfrm>
        </p:grpSpPr>
        <p:sp>
          <p:nvSpPr>
            <p:cNvPr id="60" name="Rectangle 59"/>
            <p:cNvSpPr/>
            <p:nvPr/>
          </p:nvSpPr>
          <p:spPr>
            <a:xfrm>
              <a:off x="381000" y="228600"/>
              <a:ext cx="8610600" cy="49530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" name="Picture 3" descr="tpcsymposium copy"/>
            <p:cNvPicPr>
              <a:picLocks noChangeAspect="1" noChangeArrowheads="1"/>
            </p:cNvPicPr>
            <p:nvPr/>
          </p:nvPicPr>
          <p:blipFill>
            <a:blip r:embed="rId2" cstate="print"/>
            <a:srcRect l="18076" r="18277"/>
            <a:stretch>
              <a:fillRect/>
            </a:stretch>
          </p:blipFill>
          <p:spPr bwMode="auto">
            <a:xfrm>
              <a:off x="762000" y="914400"/>
              <a:ext cx="3886200" cy="391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2501900" y="2765425"/>
              <a:ext cx="533400" cy="214313"/>
              <a:chOff x="1752" y="2235"/>
              <a:chExt cx="336" cy="135"/>
            </a:xfrm>
          </p:grpSpPr>
          <p:sp>
            <p:nvSpPr>
              <p:cNvPr id="4" name="Line 11"/>
              <p:cNvSpPr>
                <a:spLocks noChangeShapeType="1"/>
              </p:cNvSpPr>
              <p:nvPr/>
            </p:nvSpPr>
            <p:spPr bwMode="auto">
              <a:xfrm>
                <a:off x="1752" y="2235"/>
                <a:ext cx="33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5" name="Line 12"/>
              <p:cNvSpPr>
                <a:spLocks noChangeShapeType="1"/>
              </p:cNvSpPr>
              <p:nvPr/>
            </p:nvSpPr>
            <p:spPr bwMode="auto">
              <a:xfrm>
                <a:off x="1752" y="2370"/>
                <a:ext cx="336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50"/>
              </a:p>
            </p:txBody>
          </p:sp>
        </p:grpSp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>
              <a:off x="1320800" y="2667000"/>
              <a:ext cx="2895600" cy="1762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050"/>
            </a:p>
          </p:txBody>
        </p:sp>
        <p:sp>
          <p:nvSpPr>
            <p:cNvPr id="7" name="Rectangle 14"/>
            <p:cNvSpPr>
              <a:spLocks noChangeArrowheads="1"/>
            </p:cNvSpPr>
            <p:nvPr/>
          </p:nvSpPr>
          <p:spPr bwMode="auto">
            <a:xfrm>
              <a:off x="1320800" y="2903538"/>
              <a:ext cx="2895600" cy="1762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050"/>
            </a:p>
          </p:txBody>
        </p:sp>
        <p:grpSp>
          <p:nvGrpSpPr>
            <p:cNvPr id="8" name="Group 15"/>
            <p:cNvGrpSpPr>
              <a:grpSpLocks/>
            </p:cNvGrpSpPr>
            <p:nvPr/>
          </p:nvGrpSpPr>
          <p:grpSpPr bwMode="auto">
            <a:xfrm>
              <a:off x="2514600" y="2667000"/>
              <a:ext cx="457200" cy="392113"/>
              <a:chOff x="1776" y="1920"/>
              <a:chExt cx="288" cy="247"/>
            </a:xfrm>
          </p:grpSpPr>
          <p:grpSp>
            <p:nvGrpSpPr>
              <p:cNvPr id="9" name="Group 16"/>
              <p:cNvGrpSpPr>
                <a:grpSpLocks/>
              </p:cNvGrpSpPr>
              <p:nvPr/>
            </p:nvGrpSpPr>
            <p:grpSpPr bwMode="auto">
              <a:xfrm>
                <a:off x="1776" y="1920"/>
                <a:ext cx="288" cy="26"/>
                <a:chOff x="1776" y="1920"/>
                <a:chExt cx="288" cy="26"/>
              </a:xfrm>
            </p:grpSpPr>
            <p:sp>
              <p:nvSpPr>
                <p:cNvPr id="12" name="Line 17"/>
                <p:cNvSpPr>
                  <a:spLocks noChangeShapeType="1"/>
                </p:cNvSpPr>
                <p:nvPr/>
              </p:nvSpPr>
              <p:spPr bwMode="auto">
                <a:xfrm>
                  <a:off x="1802" y="1946"/>
                  <a:ext cx="240" cy="0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13" name="Line 18"/>
                <p:cNvSpPr>
                  <a:spLocks noChangeShapeType="1"/>
                </p:cNvSpPr>
                <p:nvPr/>
              </p:nvSpPr>
              <p:spPr bwMode="auto">
                <a:xfrm>
                  <a:off x="1776" y="1920"/>
                  <a:ext cx="288" cy="0"/>
                </a:xfrm>
                <a:prstGeom prst="line">
                  <a:avLst/>
                </a:prstGeom>
                <a:noFill/>
                <a:ln w="12700">
                  <a:solidFill>
                    <a:srgbClr val="FC012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</p:grpSp>
          <p:sp>
            <p:nvSpPr>
              <p:cNvPr id="10" name="Line 19"/>
              <p:cNvSpPr>
                <a:spLocks noChangeShapeType="1"/>
              </p:cNvSpPr>
              <p:nvPr/>
            </p:nvSpPr>
            <p:spPr bwMode="auto">
              <a:xfrm>
                <a:off x="1802" y="2141"/>
                <a:ext cx="240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11" name="Line 20"/>
              <p:cNvSpPr>
                <a:spLocks noChangeShapeType="1"/>
              </p:cNvSpPr>
              <p:nvPr/>
            </p:nvSpPr>
            <p:spPr bwMode="auto">
              <a:xfrm>
                <a:off x="1776" y="2167"/>
                <a:ext cx="288" cy="0"/>
              </a:xfrm>
              <a:prstGeom prst="line">
                <a:avLst/>
              </a:prstGeom>
              <a:noFill/>
              <a:ln w="12700">
                <a:solidFill>
                  <a:srgbClr val="FC0128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50"/>
              </a:p>
            </p:txBody>
          </p:sp>
        </p:grpSp>
        <p:grpSp>
          <p:nvGrpSpPr>
            <p:cNvPr id="14" name="Group 21"/>
            <p:cNvGrpSpPr>
              <a:grpSpLocks/>
            </p:cNvGrpSpPr>
            <p:nvPr/>
          </p:nvGrpSpPr>
          <p:grpSpPr bwMode="auto">
            <a:xfrm>
              <a:off x="2667000" y="2801938"/>
              <a:ext cx="152400" cy="146050"/>
              <a:chOff x="1872" y="2258"/>
              <a:chExt cx="96" cy="92"/>
            </a:xfrm>
          </p:grpSpPr>
          <p:grpSp>
            <p:nvGrpSpPr>
              <p:cNvPr id="15" name="Group 22"/>
              <p:cNvGrpSpPr>
                <a:grpSpLocks/>
              </p:cNvGrpSpPr>
              <p:nvPr/>
            </p:nvGrpSpPr>
            <p:grpSpPr bwMode="auto">
              <a:xfrm>
                <a:off x="1872" y="2258"/>
                <a:ext cx="96" cy="16"/>
                <a:chOff x="1872" y="2256"/>
                <a:chExt cx="96" cy="16"/>
              </a:xfrm>
            </p:grpSpPr>
            <p:sp>
              <p:nvSpPr>
                <p:cNvPr id="19" name="Line 23"/>
                <p:cNvSpPr>
                  <a:spLocks noChangeShapeType="1"/>
                </p:cNvSpPr>
                <p:nvPr/>
              </p:nvSpPr>
              <p:spPr bwMode="auto">
                <a:xfrm>
                  <a:off x="1872" y="2256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063DE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20" name="Line 24"/>
                <p:cNvSpPr>
                  <a:spLocks noChangeShapeType="1"/>
                </p:cNvSpPr>
                <p:nvPr/>
              </p:nvSpPr>
              <p:spPr bwMode="auto">
                <a:xfrm>
                  <a:off x="1872" y="2272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063DE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</p:grpSp>
          <p:grpSp>
            <p:nvGrpSpPr>
              <p:cNvPr id="16" name="Group 25"/>
              <p:cNvGrpSpPr>
                <a:grpSpLocks/>
              </p:cNvGrpSpPr>
              <p:nvPr/>
            </p:nvGrpSpPr>
            <p:grpSpPr bwMode="auto">
              <a:xfrm>
                <a:off x="1872" y="2334"/>
                <a:ext cx="96" cy="16"/>
                <a:chOff x="1872" y="2332"/>
                <a:chExt cx="96" cy="16"/>
              </a:xfrm>
            </p:grpSpPr>
            <p:sp>
              <p:nvSpPr>
                <p:cNvPr id="17" name="Line 26"/>
                <p:cNvSpPr>
                  <a:spLocks noChangeShapeType="1"/>
                </p:cNvSpPr>
                <p:nvPr/>
              </p:nvSpPr>
              <p:spPr bwMode="auto">
                <a:xfrm>
                  <a:off x="1872" y="2332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063DE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  <p:sp>
              <p:nvSpPr>
                <p:cNvPr id="18" name="Line 27"/>
                <p:cNvSpPr>
                  <a:spLocks noChangeShapeType="1"/>
                </p:cNvSpPr>
                <p:nvPr/>
              </p:nvSpPr>
              <p:spPr bwMode="auto">
                <a:xfrm>
                  <a:off x="1872" y="2348"/>
                  <a:ext cx="96" cy="0"/>
                </a:xfrm>
                <a:prstGeom prst="line">
                  <a:avLst/>
                </a:prstGeom>
                <a:noFill/>
                <a:ln w="12700">
                  <a:solidFill>
                    <a:srgbClr val="063DE8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050"/>
                </a:p>
              </p:txBody>
            </p:sp>
          </p:grpSp>
        </p:grpSp>
        <p:sp>
          <p:nvSpPr>
            <p:cNvPr id="21" name="Rectangle 39"/>
            <p:cNvSpPr>
              <a:spLocks noChangeArrowheads="1"/>
            </p:cNvSpPr>
            <p:nvPr/>
          </p:nvSpPr>
          <p:spPr bwMode="auto">
            <a:xfrm>
              <a:off x="1409700" y="2681288"/>
              <a:ext cx="609600" cy="16192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050"/>
            </a:p>
          </p:txBody>
        </p:sp>
        <p:sp>
          <p:nvSpPr>
            <p:cNvPr id="22" name="Rectangle 40"/>
            <p:cNvSpPr>
              <a:spLocks noChangeArrowheads="1"/>
            </p:cNvSpPr>
            <p:nvPr/>
          </p:nvSpPr>
          <p:spPr bwMode="auto">
            <a:xfrm>
              <a:off x="3455988" y="2906713"/>
              <a:ext cx="620713" cy="1555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050"/>
            </a:p>
          </p:txBody>
        </p:sp>
        <p:sp>
          <p:nvSpPr>
            <p:cNvPr id="23" name="Rectangle 41"/>
            <p:cNvSpPr>
              <a:spLocks noChangeArrowheads="1"/>
            </p:cNvSpPr>
            <p:nvPr/>
          </p:nvSpPr>
          <p:spPr bwMode="auto">
            <a:xfrm>
              <a:off x="3463925" y="2679700"/>
              <a:ext cx="615950" cy="16351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en-US" sz="1050"/>
            </a:p>
          </p:txBody>
        </p:sp>
        <p:sp>
          <p:nvSpPr>
            <p:cNvPr id="24" name="Line 67"/>
            <p:cNvSpPr>
              <a:spLocks noChangeShapeType="1"/>
            </p:cNvSpPr>
            <p:nvPr/>
          </p:nvSpPr>
          <p:spPr bwMode="auto">
            <a:xfrm>
              <a:off x="3124200" y="26670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5" name="Line 68"/>
            <p:cNvSpPr>
              <a:spLocks noChangeShapeType="1"/>
            </p:cNvSpPr>
            <p:nvPr/>
          </p:nvSpPr>
          <p:spPr bwMode="auto">
            <a:xfrm>
              <a:off x="3048000" y="26670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6" name="Line 69"/>
            <p:cNvSpPr>
              <a:spLocks noChangeShapeType="1"/>
            </p:cNvSpPr>
            <p:nvPr/>
          </p:nvSpPr>
          <p:spPr bwMode="auto">
            <a:xfrm>
              <a:off x="3200400" y="26670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7" name="Line 70"/>
            <p:cNvSpPr>
              <a:spLocks noChangeShapeType="1"/>
            </p:cNvSpPr>
            <p:nvPr/>
          </p:nvSpPr>
          <p:spPr bwMode="auto">
            <a:xfrm>
              <a:off x="3276600" y="26670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8" name="Line 71"/>
            <p:cNvSpPr>
              <a:spLocks noChangeShapeType="1"/>
            </p:cNvSpPr>
            <p:nvPr/>
          </p:nvSpPr>
          <p:spPr bwMode="auto">
            <a:xfrm>
              <a:off x="3352800" y="26670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29" name="Line 72"/>
            <p:cNvSpPr>
              <a:spLocks noChangeShapeType="1"/>
            </p:cNvSpPr>
            <p:nvPr/>
          </p:nvSpPr>
          <p:spPr bwMode="auto">
            <a:xfrm>
              <a:off x="3429000" y="26670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0" name="Line 73"/>
            <p:cNvSpPr>
              <a:spLocks noChangeShapeType="1"/>
            </p:cNvSpPr>
            <p:nvPr/>
          </p:nvSpPr>
          <p:spPr bwMode="auto">
            <a:xfrm>
              <a:off x="3124200" y="28956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1" name="Line 74"/>
            <p:cNvSpPr>
              <a:spLocks noChangeShapeType="1"/>
            </p:cNvSpPr>
            <p:nvPr/>
          </p:nvSpPr>
          <p:spPr bwMode="auto">
            <a:xfrm>
              <a:off x="3048000" y="28956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2" name="Line 75"/>
            <p:cNvSpPr>
              <a:spLocks noChangeShapeType="1"/>
            </p:cNvSpPr>
            <p:nvPr/>
          </p:nvSpPr>
          <p:spPr bwMode="auto">
            <a:xfrm>
              <a:off x="3200400" y="28956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3" name="Line 76"/>
            <p:cNvSpPr>
              <a:spLocks noChangeShapeType="1"/>
            </p:cNvSpPr>
            <p:nvPr/>
          </p:nvSpPr>
          <p:spPr bwMode="auto">
            <a:xfrm>
              <a:off x="3276600" y="28956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4" name="Line 77"/>
            <p:cNvSpPr>
              <a:spLocks noChangeShapeType="1"/>
            </p:cNvSpPr>
            <p:nvPr/>
          </p:nvSpPr>
          <p:spPr bwMode="auto">
            <a:xfrm>
              <a:off x="3352800" y="28956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5" name="Line 78"/>
            <p:cNvSpPr>
              <a:spLocks noChangeShapeType="1"/>
            </p:cNvSpPr>
            <p:nvPr/>
          </p:nvSpPr>
          <p:spPr bwMode="auto">
            <a:xfrm>
              <a:off x="3429000" y="2895600"/>
              <a:ext cx="0" cy="152400"/>
            </a:xfrm>
            <a:prstGeom prst="line">
              <a:avLst/>
            </a:prstGeom>
            <a:noFill/>
            <a:ln w="9525">
              <a:solidFill>
                <a:srgbClr val="087B0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6" name="Rectangle 53"/>
            <p:cNvSpPr>
              <a:spLocks noChangeArrowheads="1"/>
            </p:cNvSpPr>
            <p:nvPr/>
          </p:nvSpPr>
          <p:spPr bwMode="auto">
            <a:xfrm>
              <a:off x="5410200" y="1905000"/>
              <a:ext cx="304800" cy="175260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7" name="Rectangle 55"/>
            <p:cNvSpPr>
              <a:spLocks noChangeArrowheads="1"/>
            </p:cNvSpPr>
            <p:nvPr/>
          </p:nvSpPr>
          <p:spPr bwMode="auto">
            <a:xfrm>
              <a:off x="5715000" y="1905000"/>
              <a:ext cx="13716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8" name="Rectangle 56"/>
            <p:cNvSpPr>
              <a:spLocks noChangeArrowheads="1"/>
            </p:cNvSpPr>
            <p:nvPr/>
          </p:nvSpPr>
          <p:spPr bwMode="auto">
            <a:xfrm>
              <a:off x="5715000" y="3200400"/>
              <a:ext cx="1371600" cy="457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9" name="Text Box 58"/>
            <p:cNvSpPr txBox="1">
              <a:spLocks noChangeArrowheads="1"/>
            </p:cNvSpPr>
            <p:nvPr/>
          </p:nvSpPr>
          <p:spPr bwMode="auto">
            <a:xfrm>
              <a:off x="7010400" y="1905000"/>
              <a:ext cx="1371600" cy="395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b="1" dirty="0" smtClean="0">
                  <a:solidFill>
                    <a:srgbClr val="993300"/>
                  </a:solidFill>
                </a:rPr>
                <a:t>FHC (E864)</a:t>
              </a:r>
              <a:endParaRPr lang="en-US" sz="1050" b="1" dirty="0">
                <a:solidFill>
                  <a:srgbClr val="993300"/>
                </a:solidFill>
              </a:endParaRPr>
            </a:p>
          </p:txBody>
        </p:sp>
        <p:grpSp>
          <p:nvGrpSpPr>
            <p:cNvPr id="40" name="Group 66"/>
            <p:cNvGrpSpPr>
              <a:grpSpLocks/>
            </p:cNvGrpSpPr>
            <p:nvPr/>
          </p:nvGrpSpPr>
          <p:grpSpPr bwMode="auto">
            <a:xfrm>
              <a:off x="3505200" y="2530475"/>
              <a:ext cx="990600" cy="685800"/>
              <a:chOff x="2208" y="1594"/>
              <a:chExt cx="624" cy="432"/>
            </a:xfrm>
          </p:grpSpPr>
          <p:sp>
            <p:nvSpPr>
              <p:cNvPr id="41" name="Rectangle 61"/>
              <p:cNvSpPr>
                <a:spLocks noChangeArrowheads="1"/>
              </p:cNvSpPr>
              <p:nvPr/>
            </p:nvSpPr>
            <p:spPr bwMode="auto">
              <a:xfrm>
                <a:off x="2208" y="1690"/>
                <a:ext cx="624" cy="240"/>
              </a:xfrm>
              <a:prstGeom prst="rect">
                <a:avLst/>
              </a:pr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  <p:sp>
            <p:nvSpPr>
              <p:cNvPr id="42" name="AutoShape 63"/>
              <p:cNvSpPr>
                <a:spLocks noChangeArrowheads="1"/>
              </p:cNvSpPr>
              <p:nvPr/>
            </p:nvSpPr>
            <p:spPr bwMode="auto">
              <a:xfrm rot="5400000">
                <a:off x="2376" y="1570"/>
                <a:ext cx="432" cy="480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080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 sz="1050"/>
              </a:p>
            </p:txBody>
          </p:sp>
        </p:grpSp>
        <p:sp>
          <p:nvSpPr>
            <p:cNvPr id="43" name="Line 68"/>
            <p:cNvSpPr>
              <a:spLocks noChangeShapeType="1"/>
            </p:cNvSpPr>
            <p:nvPr/>
          </p:nvSpPr>
          <p:spPr bwMode="auto">
            <a:xfrm flipH="1">
              <a:off x="4495800" y="1371600"/>
              <a:ext cx="304800" cy="1143000"/>
            </a:xfrm>
            <a:prstGeom prst="line">
              <a:avLst/>
            </a:prstGeom>
            <a:noFill/>
            <a:ln w="31750">
              <a:solidFill>
                <a:srgbClr val="008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4" name="Text Box 67"/>
            <p:cNvSpPr txBox="1">
              <a:spLocks noChangeArrowheads="1"/>
            </p:cNvSpPr>
            <p:nvPr/>
          </p:nvSpPr>
          <p:spPr bwMode="auto">
            <a:xfrm>
              <a:off x="4572001" y="762001"/>
              <a:ext cx="1828798" cy="604818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008000"/>
              </a:solidFill>
              <a:miter lim="800000"/>
              <a:headEnd/>
              <a:tailEnd/>
            </a:ln>
            <a:effectLst/>
          </p:spPr>
          <p:txBody>
            <a:bodyPr wrap="square" rIns="0">
              <a:spAutoFit/>
            </a:bodyPr>
            <a:lstStyle/>
            <a:p>
              <a:r>
                <a:rPr lang="en-US" sz="1000" b="1">
                  <a:solidFill>
                    <a:srgbClr val="008000"/>
                  </a:solidFill>
                </a:rPr>
                <a:t>~ 6 GEM disks</a:t>
              </a:r>
            </a:p>
            <a:p>
              <a:r>
                <a:rPr lang="en-US" sz="1000">
                  <a:solidFill>
                    <a:srgbClr val="008000"/>
                  </a:solidFill>
                </a:rPr>
                <a:t>Tracking: 2.5 &lt; </a:t>
              </a:r>
              <a:r>
                <a:rPr lang="el-GR" sz="1000">
                  <a:solidFill>
                    <a:srgbClr val="008000"/>
                  </a:solidFill>
                  <a:cs typeface="Arial" pitchFamily="34" charset="0"/>
                </a:rPr>
                <a:t>η</a:t>
              </a:r>
              <a:r>
                <a:rPr lang="en-US" sz="1000">
                  <a:solidFill>
                    <a:srgbClr val="008000"/>
                  </a:solidFill>
                  <a:cs typeface="Arial" pitchFamily="34" charset="0"/>
                </a:rPr>
                <a:t> &lt; 4</a:t>
              </a:r>
              <a:endParaRPr lang="el-GR" sz="1000">
                <a:solidFill>
                  <a:srgbClr val="008000"/>
                </a:solidFill>
                <a:cs typeface="Arial" pitchFamily="34" charset="0"/>
              </a:endParaRPr>
            </a:p>
          </p:txBody>
        </p:sp>
        <p:sp>
          <p:nvSpPr>
            <p:cNvPr id="45" name="AutoShape 69"/>
            <p:cNvSpPr>
              <a:spLocks noChangeArrowheads="1"/>
            </p:cNvSpPr>
            <p:nvPr/>
          </p:nvSpPr>
          <p:spPr bwMode="auto">
            <a:xfrm rot="5400000">
              <a:off x="4255294" y="2502694"/>
              <a:ext cx="1319212" cy="685800"/>
            </a:xfrm>
            <a:custGeom>
              <a:avLst/>
              <a:gdLst>
                <a:gd name="G0" fmla="+- 5400 0 0"/>
                <a:gd name="G1" fmla="+- 21600 0 5400"/>
                <a:gd name="G2" fmla="*/ 5400 1 2"/>
                <a:gd name="G3" fmla="+- 21600 0 G2"/>
                <a:gd name="G4" fmla="+/ 5400 21600 2"/>
                <a:gd name="G5" fmla="+/ G1 0 2"/>
                <a:gd name="G6" fmla="*/ 21600 21600 5400"/>
                <a:gd name="G7" fmla="*/ G6 1 2"/>
                <a:gd name="G8" fmla="+- 21600 0 G7"/>
                <a:gd name="G9" fmla="*/ 21600 1 2"/>
                <a:gd name="G10" fmla="+- 5400 0 G9"/>
                <a:gd name="G11" fmla="?: G10 G8 0"/>
                <a:gd name="G12" fmla="?: G10 G7 21600"/>
                <a:gd name="T0" fmla="*/ 18900 w 21600"/>
                <a:gd name="T1" fmla="*/ 10800 h 21600"/>
                <a:gd name="T2" fmla="*/ 10800 w 21600"/>
                <a:gd name="T3" fmla="*/ 21600 h 21600"/>
                <a:gd name="T4" fmla="*/ 2700 w 21600"/>
                <a:gd name="T5" fmla="*/ 10800 h 21600"/>
                <a:gd name="T6" fmla="*/ 10800 w 21600"/>
                <a:gd name="T7" fmla="*/ 0 h 21600"/>
                <a:gd name="T8" fmla="*/ 4500 w 21600"/>
                <a:gd name="T9" fmla="*/ 4500 h 21600"/>
                <a:gd name="T10" fmla="*/ 17100 w 21600"/>
                <a:gd name="T11" fmla="*/ 171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3366FF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6" name="Line 72"/>
            <p:cNvSpPr>
              <a:spLocks noChangeShapeType="1"/>
            </p:cNvSpPr>
            <p:nvPr/>
          </p:nvSpPr>
          <p:spPr bwMode="auto">
            <a:xfrm flipV="1">
              <a:off x="5105400" y="3429000"/>
              <a:ext cx="0" cy="838200"/>
            </a:xfrm>
            <a:prstGeom prst="line">
              <a:avLst/>
            </a:prstGeom>
            <a:noFill/>
            <a:ln w="31750">
              <a:solidFill>
                <a:srgbClr val="3366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47" name="Text Box 70"/>
            <p:cNvSpPr txBox="1">
              <a:spLocks noChangeArrowheads="1"/>
            </p:cNvSpPr>
            <p:nvPr/>
          </p:nvSpPr>
          <p:spPr bwMode="auto">
            <a:xfrm>
              <a:off x="4572001" y="4114801"/>
              <a:ext cx="1524000" cy="837439"/>
            </a:xfrm>
            <a:prstGeom prst="rect">
              <a:avLst/>
            </a:prstGeom>
            <a:solidFill>
              <a:schemeClr val="bg1"/>
            </a:solidFill>
            <a:ln w="31750">
              <a:solidFill>
                <a:srgbClr val="3366FF"/>
              </a:solidFill>
              <a:miter lim="800000"/>
              <a:headEnd/>
              <a:tailEnd/>
            </a:ln>
            <a:effectLst/>
          </p:spPr>
          <p:txBody>
            <a:bodyPr rIns="0">
              <a:spAutoFit/>
            </a:bodyPr>
            <a:lstStyle/>
            <a:p>
              <a:r>
                <a:rPr lang="en-US" sz="1000" b="1" dirty="0" smtClean="0">
                  <a:solidFill>
                    <a:srgbClr val="0033CC"/>
                  </a:solidFill>
                </a:rPr>
                <a:t>RICH/Threshold </a:t>
              </a:r>
              <a:endParaRPr lang="en-US" sz="1000" b="1" dirty="0">
                <a:solidFill>
                  <a:srgbClr val="0033CC"/>
                </a:solidFill>
              </a:endParaRPr>
            </a:p>
            <a:p>
              <a:r>
                <a:rPr lang="en-US" sz="1000" dirty="0">
                  <a:solidFill>
                    <a:srgbClr val="0033CC"/>
                  </a:solidFill>
                </a:rPr>
                <a:t>Baryon/meson separation</a:t>
              </a:r>
            </a:p>
          </p:txBody>
        </p:sp>
        <p:sp>
          <p:nvSpPr>
            <p:cNvPr id="48" name="Line 78"/>
            <p:cNvSpPr>
              <a:spLocks noChangeShapeType="1"/>
            </p:cNvSpPr>
            <p:nvPr/>
          </p:nvSpPr>
          <p:spPr bwMode="auto">
            <a:xfrm flipH="1" flipV="1">
              <a:off x="5486400" y="3581400"/>
              <a:ext cx="152400" cy="22860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 sz="1050"/>
            </a:p>
          </p:txBody>
        </p:sp>
        <p:grpSp>
          <p:nvGrpSpPr>
            <p:cNvPr id="49" name="Group 110"/>
            <p:cNvGrpSpPr>
              <a:grpSpLocks/>
            </p:cNvGrpSpPr>
            <p:nvPr/>
          </p:nvGrpSpPr>
          <p:grpSpPr bwMode="auto">
            <a:xfrm>
              <a:off x="1095375" y="585788"/>
              <a:ext cx="3300413" cy="482600"/>
              <a:chOff x="1362628" y="5272321"/>
              <a:chExt cx="3300202" cy="483019"/>
            </a:xfrm>
          </p:grpSpPr>
          <p:sp>
            <p:nvSpPr>
              <p:cNvPr id="50" name="Right Arrow 104"/>
              <p:cNvSpPr>
                <a:spLocks noChangeArrowheads="1"/>
              </p:cNvSpPr>
              <p:nvPr/>
            </p:nvSpPr>
            <p:spPr bwMode="auto">
              <a:xfrm>
                <a:off x="1362628" y="5576046"/>
                <a:ext cx="1519233" cy="179294"/>
              </a:xfrm>
              <a:prstGeom prst="rightArrow">
                <a:avLst>
                  <a:gd name="adj1" fmla="val 50000"/>
                  <a:gd name="adj2" fmla="val 50017"/>
                </a:avLst>
              </a:prstGeom>
              <a:solidFill>
                <a:srgbClr val="800000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51" name="TextBox 105"/>
              <p:cNvSpPr txBox="1">
                <a:spLocks noChangeArrowheads="1"/>
              </p:cNvSpPr>
              <p:nvPr/>
            </p:nvSpPr>
            <p:spPr bwMode="auto">
              <a:xfrm>
                <a:off x="1916630" y="5272321"/>
                <a:ext cx="929445" cy="3958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457200"/>
                <a:r>
                  <a:rPr lang="en-US" sz="1050">
                    <a:solidFill>
                      <a:srgbClr val="800000"/>
                    </a:solidFill>
                  </a:rPr>
                  <a:t>proton</a:t>
                </a:r>
              </a:p>
            </p:txBody>
          </p:sp>
          <p:sp>
            <p:nvSpPr>
              <p:cNvPr id="52" name="Right Arrow 51"/>
              <p:cNvSpPr>
                <a:spLocks noChangeArrowheads="1"/>
              </p:cNvSpPr>
              <p:nvPr/>
            </p:nvSpPr>
            <p:spPr bwMode="auto">
              <a:xfrm flipH="1" flipV="1">
                <a:off x="3143597" y="5564095"/>
                <a:ext cx="1519233" cy="179294"/>
              </a:xfrm>
              <a:prstGeom prst="rightArrow">
                <a:avLst>
                  <a:gd name="adj1" fmla="val 50000"/>
                  <a:gd name="adj2" fmla="val 50017"/>
                </a:avLst>
              </a:prstGeom>
              <a:solidFill>
                <a:srgbClr val="191966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pPr algn="ctr"/>
                <a:endParaRPr lang="en-US" sz="1000">
                  <a:solidFill>
                    <a:srgbClr val="191966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3189722" y="5275500"/>
                <a:ext cx="1004483" cy="395801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050" dirty="0">
                    <a:solidFill>
                      <a:schemeClr val="accent2">
                        <a:lumMod val="50000"/>
                      </a:schemeClr>
                    </a:solidFill>
                    <a:latin typeface="+mn-lt"/>
                  </a:rPr>
                  <a:t>nucleus</a:t>
                </a:r>
              </a:p>
            </p:txBody>
          </p:sp>
        </p:grpSp>
        <p:sp>
          <p:nvSpPr>
            <p:cNvPr id="55" name="Rectangle 86"/>
            <p:cNvSpPr>
              <a:spLocks noChangeArrowheads="1"/>
            </p:cNvSpPr>
            <p:nvPr/>
          </p:nvSpPr>
          <p:spPr bwMode="auto">
            <a:xfrm>
              <a:off x="5715000" y="2362200"/>
              <a:ext cx="914400" cy="838200"/>
            </a:xfrm>
            <a:prstGeom prst="rect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56" name="Text Box 87"/>
            <p:cNvSpPr txBox="1">
              <a:spLocks noChangeArrowheads="1"/>
            </p:cNvSpPr>
            <p:nvPr/>
          </p:nvSpPr>
          <p:spPr bwMode="auto">
            <a:xfrm>
              <a:off x="5562599" y="3733801"/>
              <a:ext cx="2057401" cy="395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050" b="1" dirty="0" smtClean="0">
                  <a:solidFill>
                    <a:schemeClr val="accent6">
                      <a:lumMod val="75000"/>
                    </a:schemeClr>
                  </a:solidFill>
                </a:rPr>
                <a:t>W-Powder </a:t>
              </a:r>
              <a:r>
                <a:rPr lang="en-US" sz="1050" b="1" dirty="0" err="1" smtClean="0">
                  <a:solidFill>
                    <a:schemeClr val="accent6">
                      <a:lumMod val="75000"/>
                    </a:schemeClr>
                  </a:solidFill>
                </a:rPr>
                <a:t>EMCal</a:t>
              </a:r>
              <a:endParaRPr lang="en-US" sz="105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57" name="Text Box 58"/>
            <p:cNvSpPr txBox="1">
              <a:spLocks noChangeArrowheads="1"/>
            </p:cNvSpPr>
            <p:nvPr/>
          </p:nvSpPr>
          <p:spPr bwMode="auto">
            <a:xfrm>
              <a:off x="7010400" y="3214687"/>
              <a:ext cx="1371600" cy="395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050" b="1" dirty="0" smtClean="0">
                  <a:solidFill>
                    <a:srgbClr val="993300"/>
                  </a:solidFill>
                </a:rPr>
                <a:t>FHC (E864)</a:t>
              </a:r>
              <a:endParaRPr lang="en-US" sz="1050" b="1" dirty="0">
                <a:solidFill>
                  <a:srgbClr val="9933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629400" y="2590802"/>
              <a:ext cx="1302133" cy="395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Pb</a:t>
              </a:r>
              <a:r>
                <a:rPr lang="en-US" sz="1050" b="1" dirty="0" smtClean="0">
                  <a:solidFill>
                    <a:schemeClr val="accent6">
                      <a:lumMod val="50000"/>
                    </a:schemeClr>
                  </a:solidFill>
                </a:rPr>
                <a:t>-Sc </a:t>
              </a:r>
              <a:r>
                <a:rPr lang="en-US" sz="1050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HCal</a:t>
              </a:r>
              <a:endParaRPr lang="en-US" sz="105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81600" y="1524000"/>
              <a:ext cx="3380061" cy="3838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smtClean="0">
                  <a:solidFill>
                    <a:srgbClr val="C00000"/>
                  </a:solidFill>
                </a:rPr>
                <a:t>Forward Calorimeter System (FCS)</a:t>
              </a:r>
              <a:endParaRPr lang="en-US" sz="1050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2540164" y="-7441"/>
            <a:ext cx="41654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Forward Thinking</a:t>
            </a:r>
          </a:p>
        </p:txBody>
      </p:sp>
      <p:pic>
        <p:nvPicPr>
          <p:cNvPr id="6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4493" y="3962400"/>
            <a:ext cx="530450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1693" y="4114800"/>
            <a:ext cx="1301631" cy="42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964571" y="3276600"/>
            <a:ext cx="7569829" cy="1323439"/>
          </a:xfrm>
          <a:prstGeom prst="rect">
            <a:avLst/>
          </a:prstGeom>
          <a:solidFill>
            <a:schemeClr val="bg2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Both designed for evolution into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Electron Ion Collider (EIC) detectors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://blog.devongroup.com/wp-content/uploads/2012/05/Photo-of-Bullfrog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76200" y="2951161"/>
            <a:ext cx="5887964" cy="3906839"/>
          </a:xfrm>
          <a:prstGeom prst="rect">
            <a:avLst/>
          </a:prstGeom>
          <a:noFill/>
        </p:spPr>
      </p:pic>
      <p:sp>
        <p:nvSpPr>
          <p:cNvPr id="4" name="Oval Callout 3"/>
          <p:cNvSpPr/>
          <p:nvPr/>
        </p:nvSpPr>
        <p:spPr>
          <a:xfrm>
            <a:off x="4267200" y="1579560"/>
            <a:ext cx="4876800" cy="4440240"/>
          </a:xfrm>
          <a:prstGeom prst="wedgeEllipseCallout">
            <a:avLst>
              <a:gd name="adj1" fmla="val -52534"/>
              <a:gd name="adj2" fmla="val 159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</a:rPr>
              <a:t>Great RHIC Physics Ahead!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better than a talking bullfrog,</a:t>
            </a:r>
          </a:p>
          <a:p>
            <a:pPr algn="ctr"/>
            <a:r>
              <a:rPr lang="en-US" sz="3600" dirty="0" smtClean="0">
                <a:solidFill>
                  <a:schemeClr val="tx1"/>
                </a:solidFill>
              </a:rPr>
              <a:t>which is better than a Congressman.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9647" y="294382"/>
            <a:ext cx="88933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Exciting science driven program for the next decade.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i="1" dirty="0" smtClean="0">
                <a:solidFill>
                  <a:schemeClr val="bg1"/>
                </a:solidFill>
              </a:rPr>
              <a:t>key</a:t>
            </a:r>
            <a:r>
              <a:rPr lang="en-US" sz="3200" dirty="0" smtClean="0">
                <a:solidFill>
                  <a:schemeClr val="bg1"/>
                </a:solidFill>
              </a:rPr>
              <a:t> is convincing the right people of that.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Extra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1219200"/>
            <a:ext cx="8458200" cy="518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greatkrypton.com/wordpress/wp-content/uploads/2011/01/walljum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304800"/>
            <a:ext cx="7924800" cy="6070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752600" y="914400"/>
            <a:ext cx="5638800" cy="4495800"/>
            <a:chOff x="762000" y="685800"/>
            <a:chExt cx="7543800" cy="6553200"/>
          </a:xfrm>
        </p:grpSpPr>
        <p:pic>
          <p:nvPicPr>
            <p:cNvPr id="5" name="Picture 4" descr="lumpy_wBoxSmooth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62000" y="685800"/>
              <a:ext cx="7543800" cy="6553200"/>
            </a:xfrm>
            <a:prstGeom prst="rect">
              <a:avLst/>
            </a:prstGeom>
            <a:noFill/>
          </p:spPr>
        </p:pic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448615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4677137" y="467528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8" name="Oval 7"/>
            <p:cNvSpPr>
              <a:spLocks noChangeArrowheads="1"/>
            </p:cNvSpPr>
            <p:nvPr/>
          </p:nvSpPr>
          <p:spPr bwMode="auto">
            <a:xfrm>
              <a:off x="4677137" y="449351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9" name="Oval 8"/>
            <p:cNvSpPr>
              <a:spLocks noChangeArrowheads="1"/>
            </p:cNvSpPr>
            <p:nvPr/>
          </p:nvSpPr>
          <p:spPr bwMode="auto">
            <a:xfrm>
              <a:off x="4295172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439066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>
              <a:spLocks noChangeArrowheads="1"/>
            </p:cNvSpPr>
            <p:nvPr/>
          </p:nvSpPr>
          <p:spPr bwMode="auto">
            <a:xfrm>
              <a:off x="4295172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2" name="Oval 11"/>
            <p:cNvSpPr>
              <a:spLocks noChangeArrowheads="1"/>
            </p:cNvSpPr>
            <p:nvPr/>
          </p:nvSpPr>
          <p:spPr bwMode="auto">
            <a:xfrm>
              <a:off x="448615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4868119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4868119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4581646" y="2766692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" name="Oval 15"/>
            <p:cNvSpPr>
              <a:spLocks noChangeArrowheads="1"/>
            </p:cNvSpPr>
            <p:nvPr/>
          </p:nvSpPr>
          <p:spPr bwMode="auto">
            <a:xfrm>
              <a:off x="4199681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3817716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3531243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3531243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3722225" y="285757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3435752" y="267580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3244770" y="294846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3244770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4" name="Oval 23"/>
            <p:cNvSpPr>
              <a:spLocks noChangeArrowheads="1"/>
            </p:cNvSpPr>
            <p:nvPr/>
          </p:nvSpPr>
          <p:spPr bwMode="auto">
            <a:xfrm>
              <a:off x="3435752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3817716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6" name="Oval 25"/>
            <p:cNvSpPr>
              <a:spLocks noChangeArrowheads="1"/>
            </p:cNvSpPr>
            <p:nvPr/>
          </p:nvSpPr>
          <p:spPr bwMode="auto">
            <a:xfrm>
              <a:off x="3913208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381771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3722225" y="349377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3722225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0" name="Oval 29"/>
            <p:cNvSpPr>
              <a:spLocks noChangeArrowheads="1"/>
            </p:cNvSpPr>
            <p:nvPr/>
          </p:nvSpPr>
          <p:spPr bwMode="auto">
            <a:xfrm>
              <a:off x="353124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1" name="Oval 30"/>
            <p:cNvSpPr>
              <a:spLocks noChangeArrowheads="1"/>
            </p:cNvSpPr>
            <p:nvPr/>
          </p:nvSpPr>
          <p:spPr bwMode="auto">
            <a:xfrm>
              <a:off x="3626734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2" name="Oval 31"/>
            <p:cNvSpPr>
              <a:spLocks noChangeArrowheads="1"/>
            </p:cNvSpPr>
            <p:nvPr/>
          </p:nvSpPr>
          <p:spPr bwMode="auto">
            <a:xfrm>
              <a:off x="3722225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3531243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3626734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5" name="Oval 34"/>
            <p:cNvSpPr>
              <a:spLocks noChangeArrowheads="1"/>
            </p:cNvSpPr>
            <p:nvPr/>
          </p:nvSpPr>
          <p:spPr bwMode="auto">
            <a:xfrm>
              <a:off x="3626734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3722225" y="494793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3817716" y="4857051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4008699" y="4766166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3722225" y="46847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0" name="Oval 39"/>
            <p:cNvSpPr>
              <a:spLocks noChangeArrowheads="1"/>
            </p:cNvSpPr>
            <p:nvPr/>
          </p:nvSpPr>
          <p:spPr bwMode="auto">
            <a:xfrm>
              <a:off x="3817716" y="440262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1" name="Oval 40"/>
            <p:cNvSpPr>
              <a:spLocks noChangeArrowheads="1"/>
            </p:cNvSpPr>
            <p:nvPr/>
          </p:nvSpPr>
          <p:spPr bwMode="auto">
            <a:xfrm>
              <a:off x="4008699" y="431174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2" name="Oval 41"/>
            <p:cNvSpPr>
              <a:spLocks noChangeArrowheads="1"/>
            </p:cNvSpPr>
            <p:nvPr/>
          </p:nvSpPr>
          <p:spPr bwMode="auto">
            <a:xfrm>
              <a:off x="4199681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3" name="Oval 42"/>
            <p:cNvSpPr>
              <a:spLocks noChangeArrowheads="1"/>
            </p:cNvSpPr>
            <p:nvPr/>
          </p:nvSpPr>
          <p:spPr bwMode="auto">
            <a:xfrm>
              <a:off x="4199681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4" name="Oval 43"/>
            <p:cNvSpPr>
              <a:spLocks noChangeArrowheads="1"/>
            </p:cNvSpPr>
            <p:nvPr/>
          </p:nvSpPr>
          <p:spPr bwMode="auto">
            <a:xfrm>
              <a:off x="4390663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5" name="Oval 44"/>
            <p:cNvSpPr>
              <a:spLocks noChangeArrowheads="1"/>
            </p:cNvSpPr>
            <p:nvPr/>
          </p:nvSpPr>
          <p:spPr bwMode="auto">
            <a:xfrm>
              <a:off x="4486154" y="313023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6" name="Oval 45"/>
            <p:cNvSpPr>
              <a:spLocks noChangeArrowheads="1"/>
            </p:cNvSpPr>
            <p:nvPr/>
          </p:nvSpPr>
          <p:spPr bwMode="auto">
            <a:xfrm>
              <a:off x="4295172" y="322111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7" name="Oval 46"/>
            <p:cNvSpPr>
              <a:spLocks noChangeArrowheads="1"/>
            </p:cNvSpPr>
            <p:nvPr/>
          </p:nvSpPr>
          <p:spPr bwMode="auto">
            <a:xfrm>
              <a:off x="4104190" y="303934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8" name="Oval 47"/>
            <p:cNvSpPr>
              <a:spLocks noChangeArrowheads="1"/>
            </p:cNvSpPr>
            <p:nvPr/>
          </p:nvSpPr>
          <p:spPr bwMode="auto">
            <a:xfrm>
              <a:off x="4104190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49" name="Oval 48"/>
            <p:cNvSpPr>
              <a:spLocks noChangeArrowheads="1"/>
            </p:cNvSpPr>
            <p:nvPr/>
          </p:nvSpPr>
          <p:spPr bwMode="auto">
            <a:xfrm>
              <a:off x="4295172" y="350513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0" name="Oval 49"/>
            <p:cNvSpPr>
              <a:spLocks noChangeArrowheads="1"/>
            </p:cNvSpPr>
            <p:nvPr/>
          </p:nvSpPr>
          <p:spPr bwMode="auto">
            <a:xfrm>
              <a:off x="4581646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1" name="Oval 50"/>
            <p:cNvSpPr>
              <a:spLocks noChangeArrowheads="1"/>
            </p:cNvSpPr>
            <p:nvPr/>
          </p:nvSpPr>
          <p:spPr bwMode="auto">
            <a:xfrm>
              <a:off x="4772628" y="3732347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2" name="Oval 51"/>
            <p:cNvSpPr>
              <a:spLocks noChangeArrowheads="1"/>
            </p:cNvSpPr>
            <p:nvPr/>
          </p:nvSpPr>
          <p:spPr bwMode="auto">
            <a:xfrm>
              <a:off x="4677137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3" name="Oval 52"/>
            <p:cNvSpPr>
              <a:spLocks noChangeArrowheads="1"/>
            </p:cNvSpPr>
            <p:nvPr/>
          </p:nvSpPr>
          <p:spPr bwMode="auto">
            <a:xfrm>
              <a:off x="4104190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4295172" y="376642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5" name="Oval 54"/>
            <p:cNvSpPr>
              <a:spLocks noChangeArrowheads="1"/>
            </p:cNvSpPr>
            <p:nvPr/>
          </p:nvSpPr>
          <p:spPr bwMode="auto">
            <a:xfrm>
              <a:off x="4104190" y="3857314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6" name="Oval 55"/>
            <p:cNvSpPr>
              <a:spLocks noChangeArrowheads="1"/>
            </p:cNvSpPr>
            <p:nvPr/>
          </p:nvSpPr>
          <p:spPr bwMode="auto">
            <a:xfrm>
              <a:off x="3913208" y="4129970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7" name="Oval 56"/>
            <p:cNvSpPr>
              <a:spLocks noChangeArrowheads="1"/>
            </p:cNvSpPr>
            <p:nvPr/>
          </p:nvSpPr>
          <p:spPr bwMode="auto">
            <a:xfrm>
              <a:off x="3913208" y="3584659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8" name="Oval 57"/>
            <p:cNvSpPr>
              <a:spLocks noChangeArrowheads="1"/>
            </p:cNvSpPr>
            <p:nvPr/>
          </p:nvSpPr>
          <p:spPr bwMode="auto">
            <a:xfrm>
              <a:off x="4199681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59" name="Oval 58"/>
            <p:cNvSpPr>
              <a:spLocks noChangeArrowheads="1"/>
            </p:cNvSpPr>
            <p:nvPr/>
          </p:nvSpPr>
          <p:spPr bwMode="auto">
            <a:xfrm>
              <a:off x="4295172" y="422085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0" name="Oval 59"/>
            <p:cNvSpPr>
              <a:spLocks noChangeArrowheads="1"/>
            </p:cNvSpPr>
            <p:nvPr/>
          </p:nvSpPr>
          <p:spPr bwMode="auto">
            <a:xfrm>
              <a:off x="4008699" y="4039085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1" name="Oval 60"/>
            <p:cNvSpPr>
              <a:spLocks noChangeArrowheads="1"/>
            </p:cNvSpPr>
            <p:nvPr/>
          </p:nvSpPr>
          <p:spPr bwMode="auto">
            <a:xfrm>
              <a:off x="4295172" y="3312003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62" name="Oval 61"/>
            <p:cNvSpPr>
              <a:spLocks noChangeArrowheads="1"/>
            </p:cNvSpPr>
            <p:nvPr/>
          </p:nvSpPr>
          <p:spPr bwMode="auto">
            <a:xfrm>
              <a:off x="4295172" y="3402888"/>
              <a:ext cx="286473" cy="272656"/>
            </a:xfrm>
            <a:prstGeom prst="ellipse">
              <a:avLst/>
            </a:prstGeom>
            <a:noFill/>
            <a:ln w="9525" algn="ctr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pic>
        <p:nvPicPr>
          <p:cNvPr id="64" name="Picture 63" descr="super_anim3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351261">
            <a:off x="3289776" y="1695989"/>
            <a:ext cx="2696586" cy="2566106"/>
          </a:xfrm>
          <a:prstGeom prst="rect">
            <a:avLst/>
          </a:prstGeom>
        </p:spPr>
      </p:pic>
      <p:pic>
        <p:nvPicPr>
          <p:cNvPr id="65" name="Picture 64" descr="super_anim3.gif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4205456">
            <a:off x="2826111" y="1995752"/>
            <a:ext cx="2696586" cy="2566106"/>
          </a:xfrm>
          <a:prstGeom prst="rect">
            <a:avLst/>
          </a:prstGeom>
        </p:spPr>
      </p:pic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print"/>
          <a:srcRect l="26940" t="13542" r="26794" b="20833"/>
          <a:stretch>
            <a:fillRect/>
          </a:stretch>
        </p:blipFill>
        <p:spPr bwMode="auto">
          <a:xfrm>
            <a:off x="1600200" y="838200"/>
            <a:ext cx="6019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TextBox 66"/>
          <p:cNvSpPr txBox="1"/>
          <p:nvPr/>
        </p:nvSpPr>
        <p:spPr>
          <a:xfrm>
            <a:off x="2306151" y="76200"/>
            <a:ext cx="44756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Probing the Medium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76200" y="5675293"/>
            <a:ext cx="92638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bg1"/>
                </a:solidFill>
              </a:rPr>
              <a:t>When does the strongly coupled bulk (</a:t>
            </a:r>
            <a:r>
              <a:rPr lang="en-US" sz="2800" i="1" u="sng" dirty="0" smtClean="0">
                <a:solidFill>
                  <a:schemeClr val="bg1"/>
                </a:solidFill>
              </a:rPr>
              <a:t>lower momentum IR</a:t>
            </a:r>
            <a:r>
              <a:rPr lang="en-US" sz="2800" u="sng" dirty="0" smtClean="0">
                <a:solidFill>
                  <a:schemeClr val="bg1"/>
                </a:solidFill>
              </a:rPr>
              <a:t>)</a:t>
            </a:r>
          </a:p>
          <a:p>
            <a:pPr algn="ctr"/>
            <a:r>
              <a:rPr lang="en-US" sz="2800" u="sng" dirty="0" smtClean="0">
                <a:solidFill>
                  <a:schemeClr val="bg1"/>
                </a:solidFill>
              </a:rPr>
              <a:t>transition to a weakly coupled probe (</a:t>
            </a:r>
            <a:r>
              <a:rPr lang="en-US" sz="2800" i="1" u="sng" dirty="0" smtClean="0">
                <a:solidFill>
                  <a:schemeClr val="bg1"/>
                </a:solidFill>
              </a:rPr>
              <a:t>higher momentum UV</a:t>
            </a:r>
            <a:r>
              <a:rPr lang="en-US" sz="2800" u="sng" dirty="0" smtClean="0">
                <a:solidFill>
                  <a:schemeClr val="bg1"/>
                </a:solidFill>
              </a:rPr>
              <a:t>)?</a:t>
            </a:r>
          </a:p>
        </p:txBody>
      </p:sp>
      <p:pic>
        <p:nvPicPr>
          <p:cNvPr id="69" name="Picture 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4253670">
            <a:off x="3686819" y="-468173"/>
            <a:ext cx="3168019" cy="614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609600" y="533400"/>
            <a:ext cx="8001000" cy="472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014509" y="-76200"/>
            <a:ext cx="7291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sym typeface="Wingdings" pitchFamily="2" charset="2"/>
              </a:rPr>
              <a:t>Nuclear Interaction  Very Rich Structures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609600"/>
            <a:ext cx="78867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715000" y="685800"/>
            <a:ext cx="26670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-478011" y="1727246"/>
            <a:ext cx="26969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Temperature [</a:t>
            </a:r>
            <a:r>
              <a:rPr lang="en-US" sz="2400" b="1" dirty="0" err="1" smtClean="0"/>
              <a:t>MeV</a:t>
            </a:r>
            <a:r>
              <a:rPr lang="en-US" sz="2400" b="1" dirty="0" smtClean="0"/>
              <a:t>]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56750" y="4719935"/>
            <a:ext cx="442525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Baryon Chemical Potential [</a:t>
            </a:r>
            <a:r>
              <a:rPr lang="en-US" sz="2400" b="1" dirty="0" err="1" smtClean="0"/>
              <a:t>MeV</a:t>
            </a:r>
            <a:r>
              <a:rPr lang="en-US" sz="2400" b="1" dirty="0" smtClean="0"/>
              <a:t>]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733800" y="1143000"/>
            <a:ext cx="409919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Quark Gluon Plasma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257800"/>
            <a:ext cx="91440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Laboratory tools (RHIC and LHC) 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allow us to explore the richness of </a:t>
            </a:r>
          </a:p>
          <a:p>
            <a:pPr algn="ctr"/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QCD ‘</a:t>
            </a:r>
            <a:r>
              <a:rPr lang="en-US" sz="3200" i="1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condensed matter’ </a:t>
            </a:r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physics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605" t="43333" r="11628" b="17778"/>
          <a:stretch>
            <a:fillRect/>
          </a:stretch>
        </p:blipFill>
        <p:spPr bwMode="auto">
          <a:xfrm>
            <a:off x="1600200" y="609600"/>
            <a:ext cx="228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hicLuminosityA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9427"/>
            <a:ext cx="4953000" cy="4288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0"/>
            <a:ext cx="48549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Laboratory Tool (RHIC)</a:t>
            </a:r>
          </a:p>
        </p:txBody>
      </p:sp>
      <p:pic>
        <p:nvPicPr>
          <p:cNvPr id="23554" name="Picture 2" descr="http://www.bluesci.org/wordpress/wp-content/uploads/2011/05/ST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650922"/>
            <a:ext cx="1752600" cy="1787478"/>
          </a:xfrm>
          <a:prstGeom prst="rect">
            <a:avLst/>
          </a:prstGeom>
          <a:noFill/>
        </p:spPr>
      </p:pic>
      <p:pic>
        <p:nvPicPr>
          <p:cNvPr id="23556" name="Picture 4" descr="http://www.interactions.org/imagebank/images/BN0023M.jpg"/>
          <p:cNvPicPr>
            <a:picLocks noChangeAspect="1" noChangeArrowheads="1"/>
          </p:cNvPicPr>
          <p:nvPr/>
        </p:nvPicPr>
        <p:blipFill>
          <a:blip r:embed="rId4" cstate="print"/>
          <a:srcRect b="51220"/>
          <a:stretch>
            <a:fillRect/>
          </a:stretch>
        </p:blipFill>
        <p:spPr bwMode="auto">
          <a:xfrm>
            <a:off x="362664" y="751820"/>
            <a:ext cx="4191000" cy="1507554"/>
          </a:xfrm>
          <a:prstGeom prst="rect">
            <a:avLst/>
          </a:prstGeom>
          <a:noFill/>
        </p:spPr>
      </p:pic>
      <p:pic>
        <p:nvPicPr>
          <p:cNvPr id="23567" name="Picture 15" descr="http://www.popsci.com/files/imagecache/article_image_large/articles/bigscience-main2-5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00600" y="803323"/>
            <a:ext cx="2231540" cy="147494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304800" y="685800"/>
            <a:ext cx="2810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RHIC – 7-200 </a:t>
            </a:r>
            <a:r>
              <a:rPr lang="en-US" sz="2400" dirty="0" err="1" smtClean="0">
                <a:solidFill>
                  <a:schemeClr val="bg1"/>
                </a:solidFill>
              </a:rPr>
              <a:t>GeV</a:t>
            </a:r>
            <a:r>
              <a:rPr lang="en-US" sz="2400" dirty="0" smtClean="0">
                <a:solidFill>
                  <a:schemeClr val="bg1"/>
                </a:solidFill>
              </a:rPr>
              <a:t>/</a:t>
            </a:r>
            <a:r>
              <a:rPr lang="en-US" sz="2400" dirty="0" err="1" smtClean="0">
                <a:solidFill>
                  <a:schemeClr val="bg1"/>
                </a:solidFill>
              </a:rPr>
              <a:t>nn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81600" y="727122"/>
            <a:ext cx="1122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PHENIX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63302" y="727122"/>
            <a:ext cx="794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STAR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029200" y="2705993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RHIC Machine Performance</a:t>
            </a: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3D stochastic cooling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Script MT Bold" pitchFamily="66" charset="0"/>
              </a:rPr>
              <a:t>L</a:t>
            </a:r>
            <a:r>
              <a:rPr lang="en-US" sz="2800" dirty="0" smtClean="0">
                <a:solidFill>
                  <a:schemeClr val="bg1"/>
                </a:solidFill>
              </a:rPr>
              <a:t> &gt; 15 x RHIC design </a:t>
            </a:r>
            <a:r>
              <a:rPr lang="en-US" sz="2800" dirty="0" err="1" smtClean="0">
                <a:solidFill>
                  <a:schemeClr val="bg1"/>
                </a:solidFill>
              </a:rPr>
              <a:t>Au+Au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endParaRPr lang="en-US" sz="16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New EBIS Source provides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new geometries (U+U)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Great energy flexibility</a:t>
            </a:r>
          </a:p>
          <a:p>
            <a:pPr algn="ctr"/>
            <a:endParaRPr lang="en-US" sz="1600" dirty="0" smtClean="0">
              <a:solidFill>
                <a:srgbClr val="FFFF00"/>
              </a:solidFill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Polarized </a:t>
            </a:r>
            <a:r>
              <a:rPr lang="en-US" sz="2800" dirty="0" err="1" smtClean="0">
                <a:solidFill>
                  <a:srgbClr val="FFFF00"/>
                </a:solidFill>
              </a:rPr>
              <a:t>p+p</a:t>
            </a:r>
            <a:r>
              <a:rPr lang="en-US" sz="2800" dirty="0" smtClean="0">
                <a:solidFill>
                  <a:srgbClr val="FFFF00"/>
                </a:solidFill>
              </a:rPr>
              <a:t> Program</a:t>
            </a:r>
          </a:p>
        </p:txBody>
      </p:sp>
      <p:sp>
        <p:nvSpPr>
          <p:cNvPr id="29" name="Freeform 28"/>
          <p:cNvSpPr/>
          <p:nvPr/>
        </p:nvSpPr>
        <p:spPr>
          <a:xfrm>
            <a:off x="766482" y="5401236"/>
            <a:ext cx="3200400" cy="918882"/>
          </a:xfrm>
          <a:custGeom>
            <a:avLst/>
            <a:gdLst>
              <a:gd name="connsiteX0" fmla="*/ 0 w 3200400"/>
              <a:gd name="connsiteY0" fmla="*/ 918882 h 918882"/>
              <a:gd name="connsiteX1" fmla="*/ 685800 w 3200400"/>
              <a:gd name="connsiteY1" fmla="*/ 878540 h 918882"/>
              <a:gd name="connsiteX2" fmla="*/ 1156447 w 3200400"/>
              <a:gd name="connsiteY2" fmla="*/ 824752 h 918882"/>
              <a:gd name="connsiteX3" fmla="*/ 1707777 w 3200400"/>
              <a:gd name="connsiteY3" fmla="*/ 609599 h 918882"/>
              <a:gd name="connsiteX4" fmla="*/ 2272553 w 3200400"/>
              <a:gd name="connsiteY4" fmla="*/ 354105 h 918882"/>
              <a:gd name="connsiteX5" fmla="*/ 2770094 w 3200400"/>
              <a:gd name="connsiteY5" fmla="*/ 112058 h 918882"/>
              <a:gd name="connsiteX6" fmla="*/ 3065930 w 3200400"/>
              <a:gd name="connsiteY6" fmla="*/ 17929 h 918882"/>
              <a:gd name="connsiteX7" fmla="*/ 3200400 w 3200400"/>
              <a:gd name="connsiteY7" fmla="*/ 4482 h 918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00400" h="918882">
                <a:moveTo>
                  <a:pt x="0" y="918882"/>
                </a:moveTo>
                <a:lnTo>
                  <a:pt x="685800" y="878540"/>
                </a:lnTo>
                <a:cubicBezTo>
                  <a:pt x="878541" y="862852"/>
                  <a:pt x="986118" y="869575"/>
                  <a:pt x="1156447" y="824752"/>
                </a:cubicBezTo>
                <a:cubicBezTo>
                  <a:pt x="1326776" y="779929"/>
                  <a:pt x="1521760" y="688040"/>
                  <a:pt x="1707777" y="609599"/>
                </a:cubicBezTo>
                <a:cubicBezTo>
                  <a:pt x="1893794" y="531158"/>
                  <a:pt x="2095500" y="437028"/>
                  <a:pt x="2272553" y="354105"/>
                </a:cubicBezTo>
                <a:cubicBezTo>
                  <a:pt x="2449606" y="271182"/>
                  <a:pt x="2637865" y="168087"/>
                  <a:pt x="2770094" y="112058"/>
                </a:cubicBezTo>
                <a:cubicBezTo>
                  <a:pt x="2902324" y="56029"/>
                  <a:pt x="2994212" y="35858"/>
                  <a:pt x="3065930" y="17929"/>
                </a:cubicBezTo>
                <a:cubicBezTo>
                  <a:pt x="3137648" y="0"/>
                  <a:pt x="3169024" y="2241"/>
                  <a:pt x="3200400" y="4482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793376" y="4195482"/>
            <a:ext cx="2770095" cy="2097742"/>
          </a:xfrm>
          <a:custGeom>
            <a:avLst/>
            <a:gdLst>
              <a:gd name="connsiteX0" fmla="*/ 0 w 2770095"/>
              <a:gd name="connsiteY0" fmla="*/ 2097742 h 2097742"/>
              <a:gd name="connsiteX1" fmla="*/ 591671 w 2770095"/>
              <a:gd name="connsiteY1" fmla="*/ 1976718 h 2097742"/>
              <a:gd name="connsiteX2" fmla="*/ 806824 w 2770095"/>
              <a:gd name="connsiteY2" fmla="*/ 1707777 h 2097742"/>
              <a:gd name="connsiteX3" fmla="*/ 1035424 w 2770095"/>
              <a:gd name="connsiteY3" fmla="*/ 1600200 h 2097742"/>
              <a:gd name="connsiteX4" fmla="*/ 1183342 w 2770095"/>
              <a:gd name="connsiteY4" fmla="*/ 1425389 h 2097742"/>
              <a:gd name="connsiteX5" fmla="*/ 1411942 w 2770095"/>
              <a:gd name="connsiteY5" fmla="*/ 1277471 h 2097742"/>
              <a:gd name="connsiteX6" fmla="*/ 1775012 w 2770095"/>
              <a:gd name="connsiteY6" fmla="*/ 860612 h 2097742"/>
              <a:gd name="connsiteX7" fmla="*/ 2017059 w 2770095"/>
              <a:gd name="connsiteY7" fmla="*/ 658906 h 2097742"/>
              <a:gd name="connsiteX8" fmla="*/ 2245659 w 2770095"/>
              <a:gd name="connsiteY8" fmla="*/ 551330 h 2097742"/>
              <a:gd name="connsiteX9" fmla="*/ 2581836 w 2770095"/>
              <a:gd name="connsiteY9" fmla="*/ 94130 h 2097742"/>
              <a:gd name="connsiteX10" fmla="*/ 2770095 w 2770095"/>
              <a:gd name="connsiteY10" fmla="*/ 0 h 209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70095" h="2097742">
                <a:moveTo>
                  <a:pt x="0" y="2097742"/>
                </a:moveTo>
                <a:cubicBezTo>
                  <a:pt x="228600" y="2069727"/>
                  <a:pt x="457200" y="2041712"/>
                  <a:pt x="591671" y="1976718"/>
                </a:cubicBezTo>
                <a:cubicBezTo>
                  <a:pt x="726142" y="1911724"/>
                  <a:pt x="732865" y="1770530"/>
                  <a:pt x="806824" y="1707777"/>
                </a:cubicBezTo>
                <a:cubicBezTo>
                  <a:pt x="880783" y="1645024"/>
                  <a:pt x="972671" y="1647265"/>
                  <a:pt x="1035424" y="1600200"/>
                </a:cubicBezTo>
                <a:cubicBezTo>
                  <a:pt x="1098177" y="1553135"/>
                  <a:pt x="1120589" y="1479177"/>
                  <a:pt x="1183342" y="1425389"/>
                </a:cubicBezTo>
                <a:cubicBezTo>
                  <a:pt x="1246095" y="1371601"/>
                  <a:pt x="1313330" y="1371600"/>
                  <a:pt x="1411942" y="1277471"/>
                </a:cubicBezTo>
                <a:cubicBezTo>
                  <a:pt x="1510554" y="1183342"/>
                  <a:pt x="1674159" y="963706"/>
                  <a:pt x="1775012" y="860612"/>
                </a:cubicBezTo>
                <a:cubicBezTo>
                  <a:pt x="1875865" y="757518"/>
                  <a:pt x="1938618" y="710453"/>
                  <a:pt x="2017059" y="658906"/>
                </a:cubicBezTo>
                <a:cubicBezTo>
                  <a:pt x="2095500" y="607359"/>
                  <a:pt x="2151530" y="645459"/>
                  <a:pt x="2245659" y="551330"/>
                </a:cubicBezTo>
                <a:cubicBezTo>
                  <a:pt x="2339788" y="457201"/>
                  <a:pt x="2494430" y="186018"/>
                  <a:pt x="2581836" y="94130"/>
                </a:cubicBezTo>
                <a:cubicBezTo>
                  <a:pt x="2669242" y="2242"/>
                  <a:pt x="2719668" y="1121"/>
                  <a:pt x="2770095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779929" y="3092824"/>
            <a:ext cx="2218765" cy="3245223"/>
          </a:xfrm>
          <a:custGeom>
            <a:avLst/>
            <a:gdLst>
              <a:gd name="connsiteX0" fmla="*/ 0 w 2218765"/>
              <a:gd name="connsiteY0" fmla="*/ 3227294 h 3245223"/>
              <a:gd name="connsiteX1" fmla="*/ 363071 w 2218765"/>
              <a:gd name="connsiteY1" fmla="*/ 3160058 h 3245223"/>
              <a:gd name="connsiteX2" fmla="*/ 578224 w 2218765"/>
              <a:gd name="connsiteY2" fmla="*/ 2716305 h 3245223"/>
              <a:gd name="connsiteX3" fmla="*/ 806824 w 2218765"/>
              <a:gd name="connsiteY3" fmla="*/ 2474258 h 3245223"/>
              <a:gd name="connsiteX4" fmla="*/ 1156447 w 2218765"/>
              <a:gd name="connsiteY4" fmla="*/ 1815352 h 3245223"/>
              <a:gd name="connsiteX5" fmla="*/ 1371600 w 2218765"/>
              <a:gd name="connsiteY5" fmla="*/ 1586752 h 3245223"/>
              <a:gd name="connsiteX6" fmla="*/ 1748118 w 2218765"/>
              <a:gd name="connsiteY6" fmla="*/ 941294 h 3245223"/>
              <a:gd name="connsiteX7" fmla="*/ 2218765 w 2218765"/>
              <a:gd name="connsiteY7" fmla="*/ 0 h 324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18765" h="3245223">
                <a:moveTo>
                  <a:pt x="0" y="3227294"/>
                </a:moveTo>
                <a:cubicBezTo>
                  <a:pt x="133350" y="3236258"/>
                  <a:pt x="266700" y="3245223"/>
                  <a:pt x="363071" y="3160058"/>
                </a:cubicBezTo>
                <a:cubicBezTo>
                  <a:pt x="459442" y="3074893"/>
                  <a:pt x="504265" y="2830605"/>
                  <a:pt x="578224" y="2716305"/>
                </a:cubicBezTo>
                <a:cubicBezTo>
                  <a:pt x="652183" y="2602005"/>
                  <a:pt x="710454" y="2624417"/>
                  <a:pt x="806824" y="2474258"/>
                </a:cubicBezTo>
                <a:cubicBezTo>
                  <a:pt x="903194" y="2324099"/>
                  <a:pt x="1062318" y="1963270"/>
                  <a:pt x="1156447" y="1815352"/>
                </a:cubicBezTo>
                <a:cubicBezTo>
                  <a:pt x="1250576" y="1667434"/>
                  <a:pt x="1272988" y="1732428"/>
                  <a:pt x="1371600" y="1586752"/>
                </a:cubicBezTo>
                <a:cubicBezTo>
                  <a:pt x="1470212" y="1441076"/>
                  <a:pt x="1606924" y="1205753"/>
                  <a:pt x="1748118" y="941294"/>
                </a:cubicBezTo>
                <a:cubicBezTo>
                  <a:pt x="1889312" y="676835"/>
                  <a:pt x="2054038" y="338417"/>
                  <a:pt x="2218765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766482" y="3065929"/>
            <a:ext cx="1425389" cy="3330389"/>
          </a:xfrm>
          <a:custGeom>
            <a:avLst/>
            <a:gdLst>
              <a:gd name="connsiteX0" fmla="*/ 0 w 1425389"/>
              <a:gd name="connsiteY0" fmla="*/ 3254189 h 3330389"/>
              <a:gd name="connsiteX1" fmla="*/ 215153 w 1425389"/>
              <a:gd name="connsiteY1" fmla="*/ 3065930 h 3330389"/>
              <a:gd name="connsiteX2" fmla="*/ 860612 w 1425389"/>
              <a:gd name="connsiteY2" fmla="*/ 1667436 h 3330389"/>
              <a:gd name="connsiteX3" fmla="*/ 1223683 w 1425389"/>
              <a:gd name="connsiteY3" fmla="*/ 322730 h 3330389"/>
              <a:gd name="connsiteX4" fmla="*/ 1425389 w 1425389"/>
              <a:gd name="connsiteY4" fmla="*/ 0 h 3330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25389" h="3330389">
                <a:moveTo>
                  <a:pt x="0" y="3254189"/>
                </a:moveTo>
                <a:cubicBezTo>
                  <a:pt x="35859" y="3292289"/>
                  <a:pt x="71718" y="3330389"/>
                  <a:pt x="215153" y="3065930"/>
                </a:cubicBezTo>
                <a:cubicBezTo>
                  <a:pt x="358588" y="2801471"/>
                  <a:pt x="692524" y="2124636"/>
                  <a:pt x="860612" y="1667436"/>
                </a:cubicBezTo>
                <a:cubicBezTo>
                  <a:pt x="1028700" y="1210236"/>
                  <a:pt x="1129553" y="600636"/>
                  <a:pt x="1223683" y="322730"/>
                </a:cubicBezTo>
                <a:cubicBezTo>
                  <a:pt x="1317813" y="44824"/>
                  <a:pt x="1371601" y="22412"/>
                  <a:pt x="1425389" y="0"/>
                </a:cubicBez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676400" y="6548735"/>
            <a:ext cx="193072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Weeks in Physics</a:t>
            </a:r>
          </a:p>
        </p:txBody>
      </p:sp>
      <p:sp>
        <p:nvSpPr>
          <p:cNvPr id="18" name="TextBox 17"/>
          <p:cNvSpPr txBox="1"/>
          <p:nvPr/>
        </p:nvSpPr>
        <p:spPr>
          <a:xfrm rot="16200000">
            <a:off x="-1030665" y="4840667"/>
            <a:ext cx="246144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Integrated Luminosity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1-0909 RHIC aerial, R. Bowman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4182" cy="6901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3886200" y="1346200"/>
            <a:ext cx="825500" cy="5334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reeform 16"/>
          <p:cNvSpPr>
            <a:spLocks/>
          </p:cNvSpPr>
          <p:nvPr/>
        </p:nvSpPr>
        <p:spPr bwMode="auto">
          <a:xfrm>
            <a:off x="2057400" y="596900"/>
            <a:ext cx="2209800" cy="3365500"/>
          </a:xfrm>
          <a:custGeom>
            <a:avLst/>
            <a:gdLst/>
            <a:ahLst/>
            <a:cxnLst>
              <a:cxn ang="0">
                <a:pos x="1392" y="2120"/>
              </a:cxn>
              <a:cxn ang="0">
                <a:pos x="720" y="248"/>
              </a:cxn>
              <a:cxn ang="0">
                <a:pos x="0" y="632"/>
              </a:cxn>
            </a:cxnLst>
            <a:rect l="0" t="0" r="r" b="b"/>
            <a:pathLst>
              <a:path w="1392" h="2120">
                <a:moveTo>
                  <a:pt x="1392" y="2120"/>
                </a:moveTo>
                <a:cubicBezTo>
                  <a:pt x="1172" y="1308"/>
                  <a:pt x="952" y="496"/>
                  <a:pt x="720" y="248"/>
                </a:cubicBezTo>
                <a:cubicBezTo>
                  <a:pt x="488" y="0"/>
                  <a:pt x="244" y="316"/>
                  <a:pt x="0" y="632"/>
                </a:cubicBezTo>
              </a:path>
            </a:pathLst>
          </a:custGeom>
          <a:noFill/>
          <a:ln w="57150" cap="flat" cmpd="sng">
            <a:solidFill>
              <a:srgbClr val="FFFF00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8" name="Freeform 18"/>
          <p:cNvSpPr>
            <a:spLocks/>
          </p:cNvSpPr>
          <p:nvPr/>
        </p:nvSpPr>
        <p:spPr bwMode="auto">
          <a:xfrm>
            <a:off x="4953000" y="317500"/>
            <a:ext cx="2667000" cy="3873500"/>
          </a:xfrm>
          <a:custGeom>
            <a:avLst/>
            <a:gdLst/>
            <a:ahLst/>
            <a:cxnLst>
              <a:cxn ang="0">
                <a:pos x="0" y="2440"/>
              </a:cxn>
              <a:cxn ang="0">
                <a:pos x="240" y="808"/>
              </a:cxn>
              <a:cxn ang="0">
                <a:pos x="960" y="88"/>
              </a:cxn>
              <a:cxn ang="0">
                <a:pos x="1680" y="1336"/>
              </a:cxn>
            </a:cxnLst>
            <a:rect l="0" t="0" r="r" b="b"/>
            <a:pathLst>
              <a:path w="1680" h="2440">
                <a:moveTo>
                  <a:pt x="0" y="2440"/>
                </a:moveTo>
                <a:cubicBezTo>
                  <a:pt x="40" y="1820"/>
                  <a:pt x="80" y="1200"/>
                  <a:pt x="240" y="808"/>
                </a:cubicBezTo>
                <a:cubicBezTo>
                  <a:pt x="400" y="416"/>
                  <a:pt x="720" y="0"/>
                  <a:pt x="960" y="88"/>
                </a:cubicBezTo>
                <a:cubicBezTo>
                  <a:pt x="1200" y="176"/>
                  <a:pt x="1440" y="756"/>
                  <a:pt x="1680" y="1336"/>
                </a:cubicBezTo>
              </a:path>
            </a:pathLst>
          </a:custGeom>
          <a:noFill/>
          <a:ln w="38100" cap="flat" cmpd="sng">
            <a:solidFill>
              <a:srgbClr val="FF6699"/>
            </a:solidFill>
            <a:prstDash val="solid"/>
            <a:round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9" name="Freeform 20"/>
          <p:cNvSpPr>
            <a:spLocks/>
          </p:cNvSpPr>
          <p:nvPr/>
        </p:nvSpPr>
        <p:spPr bwMode="auto">
          <a:xfrm>
            <a:off x="3733800" y="127000"/>
            <a:ext cx="990600" cy="4216400"/>
          </a:xfrm>
          <a:custGeom>
            <a:avLst/>
            <a:gdLst/>
            <a:ahLst/>
            <a:cxnLst>
              <a:cxn ang="0">
                <a:pos x="0" y="2656"/>
              </a:cxn>
              <a:cxn ang="0">
                <a:pos x="144" y="352"/>
              </a:cxn>
              <a:cxn ang="0">
                <a:pos x="432" y="544"/>
              </a:cxn>
            </a:cxnLst>
            <a:rect l="0" t="0" r="r" b="b"/>
            <a:pathLst>
              <a:path w="432" h="2656">
                <a:moveTo>
                  <a:pt x="0" y="2656"/>
                </a:moveTo>
                <a:cubicBezTo>
                  <a:pt x="36" y="1680"/>
                  <a:pt x="72" y="704"/>
                  <a:pt x="144" y="352"/>
                </a:cubicBezTo>
                <a:cubicBezTo>
                  <a:pt x="216" y="0"/>
                  <a:pt x="324" y="272"/>
                  <a:pt x="432" y="544"/>
                </a:cubicBezTo>
              </a:path>
            </a:pathLst>
          </a:custGeom>
          <a:noFill/>
          <a:ln w="57150" cap="flat" cmpd="sng">
            <a:solidFill>
              <a:schemeClr val="bg1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" name="Freeform 21"/>
          <p:cNvSpPr>
            <a:spLocks/>
          </p:cNvSpPr>
          <p:nvPr/>
        </p:nvSpPr>
        <p:spPr bwMode="auto">
          <a:xfrm>
            <a:off x="5486400" y="914400"/>
            <a:ext cx="2819400" cy="2997200"/>
          </a:xfrm>
          <a:custGeom>
            <a:avLst/>
            <a:gdLst/>
            <a:ahLst/>
            <a:cxnLst>
              <a:cxn ang="0">
                <a:pos x="0" y="2656"/>
              </a:cxn>
              <a:cxn ang="0">
                <a:pos x="144" y="352"/>
              </a:cxn>
              <a:cxn ang="0">
                <a:pos x="432" y="544"/>
              </a:cxn>
            </a:cxnLst>
            <a:rect l="0" t="0" r="r" b="b"/>
            <a:pathLst>
              <a:path w="432" h="2656">
                <a:moveTo>
                  <a:pt x="0" y="2656"/>
                </a:moveTo>
                <a:cubicBezTo>
                  <a:pt x="36" y="1680"/>
                  <a:pt x="72" y="704"/>
                  <a:pt x="144" y="352"/>
                </a:cubicBezTo>
                <a:cubicBezTo>
                  <a:pt x="216" y="0"/>
                  <a:pt x="324" y="272"/>
                  <a:pt x="432" y="544"/>
                </a:cubicBezTo>
              </a:path>
            </a:pathLst>
          </a:custGeom>
          <a:noFill/>
          <a:ln w="57150" cap="flat" cmpd="sng">
            <a:solidFill>
              <a:srgbClr val="66FFFF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auto">
          <a:xfrm>
            <a:off x="990600" y="977900"/>
            <a:ext cx="3733800" cy="3365500"/>
          </a:xfrm>
          <a:custGeom>
            <a:avLst/>
            <a:gdLst/>
            <a:ahLst/>
            <a:cxnLst>
              <a:cxn ang="0">
                <a:pos x="1392" y="2120"/>
              </a:cxn>
              <a:cxn ang="0">
                <a:pos x="720" y="248"/>
              </a:cxn>
              <a:cxn ang="0">
                <a:pos x="0" y="632"/>
              </a:cxn>
            </a:cxnLst>
            <a:rect l="0" t="0" r="r" b="b"/>
            <a:pathLst>
              <a:path w="1392" h="2120">
                <a:moveTo>
                  <a:pt x="1392" y="2120"/>
                </a:moveTo>
                <a:cubicBezTo>
                  <a:pt x="1172" y="1308"/>
                  <a:pt x="952" y="496"/>
                  <a:pt x="720" y="248"/>
                </a:cubicBezTo>
                <a:cubicBezTo>
                  <a:pt x="488" y="0"/>
                  <a:pt x="244" y="316"/>
                  <a:pt x="0" y="632"/>
                </a:cubicBezTo>
              </a:path>
            </a:pathLst>
          </a:custGeom>
          <a:noFill/>
          <a:ln w="57150" cap="flat" cmpd="sng">
            <a:solidFill>
              <a:srgbClr val="00FF00"/>
            </a:solidFill>
            <a:prstDash val="solid"/>
            <a:round/>
            <a:headEnd/>
            <a:tailEnd/>
          </a:ln>
          <a:effectLst/>
        </p:spPr>
        <p:txBody>
          <a:bodyPr>
            <a:spAutoFit/>
          </a:bodyPr>
          <a:lstStyle/>
          <a:p>
            <a:endParaRPr lang="en-US"/>
          </a:p>
        </p:txBody>
      </p:sp>
      <p:grpSp>
        <p:nvGrpSpPr>
          <p:cNvPr id="12" name="Group 9"/>
          <p:cNvGrpSpPr>
            <a:grpSpLocks/>
          </p:cNvGrpSpPr>
          <p:nvPr/>
        </p:nvGrpSpPr>
        <p:grpSpPr bwMode="auto">
          <a:xfrm>
            <a:off x="381000" y="1295400"/>
            <a:ext cx="1295400" cy="1295400"/>
            <a:chOff x="1680" y="1392"/>
            <a:chExt cx="2448" cy="2448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2285" t="22095" r="48572" b="39047"/>
            <a:stretch>
              <a:fillRect/>
            </a:stretch>
          </p:blipFill>
          <p:spPr bwMode="auto">
            <a:xfrm>
              <a:off x="1680" y="1392"/>
              <a:ext cx="2448" cy="24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 l="43430" t="54857" r="53714" b="39047"/>
            <a:stretch>
              <a:fillRect/>
            </a:stretch>
          </p:blipFill>
          <p:spPr bwMode="auto">
            <a:xfrm>
              <a:off x="3648" y="3408"/>
              <a:ext cx="480" cy="4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7010400" y="2057400"/>
            <a:ext cx="1295400" cy="1295400"/>
            <a:chOff x="1680" y="1392"/>
            <a:chExt cx="2448" cy="2448"/>
          </a:xfrm>
        </p:grpSpPr>
        <p:pic>
          <p:nvPicPr>
            <p:cNvPr id="16" name="Picture 24"/>
            <p:cNvPicPr>
              <a:picLocks noChangeAspect="1" noChangeArrowheads="1"/>
            </p:cNvPicPr>
            <p:nvPr/>
          </p:nvPicPr>
          <p:blipFill>
            <a:blip r:embed="rId3" cstate="print"/>
            <a:srcRect l="22285" t="22095" r="48572" b="39047"/>
            <a:stretch>
              <a:fillRect/>
            </a:stretch>
          </p:blipFill>
          <p:spPr bwMode="auto">
            <a:xfrm>
              <a:off x="1680" y="1392"/>
              <a:ext cx="2448" cy="24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7" name="Picture 25"/>
            <p:cNvPicPr>
              <a:picLocks noChangeAspect="1" noChangeArrowheads="1"/>
            </p:cNvPicPr>
            <p:nvPr/>
          </p:nvPicPr>
          <p:blipFill>
            <a:blip r:embed="rId3" cstate="print"/>
            <a:srcRect l="43430" t="54857" r="53714" b="39047"/>
            <a:stretch>
              <a:fillRect/>
            </a:stretch>
          </p:blipFill>
          <p:spPr bwMode="auto">
            <a:xfrm>
              <a:off x="3648" y="3408"/>
              <a:ext cx="480" cy="4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18" name="Group 26"/>
          <p:cNvGrpSpPr>
            <a:grpSpLocks/>
          </p:cNvGrpSpPr>
          <p:nvPr/>
        </p:nvGrpSpPr>
        <p:grpSpPr bwMode="auto">
          <a:xfrm>
            <a:off x="4343400" y="762000"/>
            <a:ext cx="1295400" cy="1295400"/>
            <a:chOff x="1680" y="1392"/>
            <a:chExt cx="2448" cy="2448"/>
          </a:xfrm>
        </p:grpSpPr>
        <p:pic>
          <p:nvPicPr>
            <p:cNvPr id="19" name="Picture 27"/>
            <p:cNvPicPr>
              <a:picLocks noChangeAspect="1" noChangeArrowheads="1"/>
            </p:cNvPicPr>
            <p:nvPr/>
          </p:nvPicPr>
          <p:blipFill>
            <a:blip r:embed="rId3" cstate="print"/>
            <a:srcRect l="22285" t="22095" r="48572" b="39047"/>
            <a:stretch>
              <a:fillRect/>
            </a:stretch>
          </p:blipFill>
          <p:spPr bwMode="auto">
            <a:xfrm>
              <a:off x="1680" y="1392"/>
              <a:ext cx="2448" cy="24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8"/>
            <p:cNvPicPr>
              <a:picLocks noChangeAspect="1" noChangeArrowheads="1"/>
            </p:cNvPicPr>
            <p:nvPr/>
          </p:nvPicPr>
          <p:blipFill>
            <a:blip r:embed="rId3" cstate="print"/>
            <a:srcRect l="43430" t="54857" r="53714" b="39047"/>
            <a:stretch>
              <a:fillRect/>
            </a:stretch>
          </p:blipFill>
          <p:spPr bwMode="auto">
            <a:xfrm>
              <a:off x="3648" y="3408"/>
              <a:ext cx="480" cy="4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1" name="Group 29"/>
          <p:cNvGrpSpPr>
            <a:grpSpLocks/>
          </p:cNvGrpSpPr>
          <p:nvPr/>
        </p:nvGrpSpPr>
        <p:grpSpPr bwMode="auto">
          <a:xfrm>
            <a:off x="1447800" y="1447800"/>
            <a:ext cx="1295400" cy="1295400"/>
            <a:chOff x="1680" y="1392"/>
            <a:chExt cx="2448" cy="2448"/>
          </a:xfrm>
        </p:grpSpPr>
        <p:pic>
          <p:nvPicPr>
            <p:cNvPr id="22" name="Picture 30"/>
            <p:cNvPicPr>
              <a:picLocks noChangeAspect="1" noChangeArrowheads="1"/>
            </p:cNvPicPr>
            <p:nvPr/>
          </p:nvPicPr>
          <p:blipFill>
            <a:blip r:embed="rId3" cstate="print"/>
            <a:srcRect l="22285" t="22095" r="48572" b="39047"/>
            <a:stretch>
              <a:fillRect/>
            </a:stretch>
          </p:blipFill>
          <p:spPr bwMode="auto">
            <a:xfrm>
              <a:off x="1680" y="1392"/>
              <a:ext cx="2448" cy="24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31"/>
            <p:cNvPicPr>
              <a:picLocks noChangeAspect="1" noChangeArrowheads="1"/>
            </p:cNvPicPr>
            <p:nvPr/>
          </p:nvPicPr>
          <p:blipFill>
            <a:blip r:embed="rId3" cstate="print"/>
            <a:srcRect l="43430" t="54857" r="53714" b="39047"/>
            <a:stretch>
              <a:fillRect/>
            </a:stretch>
          </p:blipFill>
          <p:spPr bwMode="auto">
            <a:xfrm>
              <a:off x="3648" y="3408"/>
              <a:ext cx="480" cy="4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24" name="Group 32"/>
          <p:cNvGrpSpPr>
            <a:grpSpLocks/>
          </p:cNvGrpSpPr>
          <p:nvPr/>
        </p:nvGrpSpPr>
        <p:grpSpPr bwMode="auto">
          <a:xfrm>
            <a:off x="7696200" y="838200"/>
            <a:ext cx="1295400" cy="1295400"/>
            <a:chOff x="1680" y="1392"/>
            <a:chExt cx="2448" cy="2448"/>
          </a:xfrm>
        </p:grpSpPr>
        <p:pic>
          <p:nvPicPr>
            <p:cNvPr id="25" name="Picture 33"/>
            <p:cNvPicPr>
              <a:picLocks noChangeAspect="1" noChangeArrowheads="1"/>
            </p:cNvPicPr>
            <p:nvPr/>
          </p:nvPicPr>
          <p:blipFill>
            <a:blip r:embed="rId3" cstate="print"/>
            <a:srcRect l="22285" t="22095" r="48572" b="39047"/>
            <a:stretch>
              <a:fillRect/>
            </a:stretch>
          </p:blipFill>
          <p:spPr bwMode="auto">
            <a:xfrm>
              <a:off x="1680" y="1392"/>
              <a:ext cx="2448" cy="244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26" name="Picture 34"/>
            <p:cNvPicPr>
              <a:picLocks noChangeAspect="1" noChangeArrowheads="1"/>
            </p:cNvPicPr>
            <p:nvPr/>
          </p:nvPicPr>
          <p:blipFill>
            <a:blip r:embed="rId3" cstate="print"/>
            <a:srcRect l="43430" t="54857" r="53714" b="39047"/>
            <a:stretch>
              <a:fillRect/>
            </a:stretch>
          </p:blipFill>
          <p:spPr bwMode="auto">
            <a:xfrm>
              <a:off x="3648" y="3408"/>
              <a:ext cx="480" cy="4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</p:grpSp>
      <p:sp>
        <p:nvSpPr>
          <p:cNvPr id="6" name="TextBox 5"/>
          <p:cNvSpPr txBox="1"/>
          <p:nvPr/>
        </p:nvSpPr>
        <p:spPr>
          <a:xfrm>
            <a:off x="457200" y="3733800"/>
            <a:ext cx="8329893" cy="286232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RHIC-II performance is here!</a:t>
            </a:r>
          </a:p>
          <a:p>
            <a:pPr algn="ctr"/>
            <a:endParaRPr lang="en-US" sz="1100" dirty="0" smtClean="0"/>
          </a:p>
          <a:p>
            <a:pPr algn="ctr"/>
            <a:r>
              <a:rPr lang="en-US" sz="4000" dirty="0" smtClean="0"/>
              <a:t>Unfortunate that because RHIC did it </a:t>
            </a:r>
          </a:p>
          <a:p>
            <a:pPr algn="ctr"/>
            <a:r>
              <a:rPr lang="en-US" sz="4000" dirty="0" smtClean="0"/>
              <a:t>3 years earlier and for 1/7 the cost, there are no fireworks…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800" y="838200"/>
            <a:ext cx="8534400" cy="16764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304800" y="2743200"/>
            <a:ext cx="8534400" cy="16764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304800" y="4572000"/>
            <a:ext cx="8534400" cy="16764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76200"/>
            <a:ext cx="9144000" cy="730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Three key physics motivations for future physics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What is the nature of the QGP at </a:t>
            </a:r>
            <a:r>
              <a:rPr lang="en-US" sz="3200" b="1" dirty="0" err="1" smtClean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3200" b="1" baseline="-25000" dirty="0" err="1" smtClean="0">
                <a:solidFill>
                  <a:srgbClr val="FFFF00"/>
                </a:solidFill>
              </a:rPr>
              <a:t>B</a:t>
            </a:r>
            <a:r>
              <a:rPr lang="en-US" sz="3200" b="1" dirty="0" smtClean="0">
                <a:solidFill>
                  <a:srgbClr val="FFFF00"/>
                </a:solidFill>
              </a:rPr>
              <a:t>&gt;0? 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Can we map the transition from plasma to </a:t>
            </a:r>
            <a:r>
              <a:rPr lang="en-US" sz="2800" dirty="0" err="1" smtClean="0">
                <a:solidFill>
                  <a:schemeClr val="bg1"/>
                </a:solidFill>
              </a:rPr>
              <a:t>hadron</a:t>
            </a:r>
            <a:r>
              <a:rPr lang="en-US" sz="2800" dirty="0" smtClean="0">
                <a:solidFill>
                  <a:schemeClr val="bg1"/>
                </a:solidFill>
              </a:rPr>
              <a:t> gas?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Is there a critical point in the phase diagram?</a:t>
            </a:r>
          </a:p>
          <a:p>
            <a:pPr algn="ctr">
              <a:buFontTx/>
              <a:buChar char="-"/>
            </a:pPr>
            <a:endParaRPr lang="en-US" sz="2800" dirty="0" smtClean="0">
              <a:solidFill>
                <a:schemeClr val="bg1"/>
              </a:solidFill>
            </a:endParaRPr>
          </a:p>
          <a:p>
            <a:pPr algn="ctr">
              <a:buFontTx/>
              <a:buChar char="-"/>
            </a:pPr>
            <a:endParaRPr lang="en-US" sz="800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How does the QGP transition from 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strong to weak coupling?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How do QGP properties change from T=170 – 400 </a:t>
            </a:r>
            <a:r>
              <a:rPr lang="en-US" sz="2800" dirty="0" err="1" smtClean="0">
                <a:solidFill>
                  <a:schemeClr val="bg1"/>
                </a:solidFill>
              </a:rPr>
              <a:t>MeV</a:t>
            </a:r>
            <a:r>
              <a:rPr lang="en-US" sz="2800" dirty="0" smtClean="0">
                <a:solidFill>
                  <a:schemeClr val="bg1"/>
                </a:solidFill>
              </a:rPr>
              <a:t>?</a:t>
            </a:r>
          </a:p>
          <a:p>
            <a:pPr algn="ctr"/>
            <a:endParaRPr lang="en-US" dirty="0" smtClean="0">
              <a:solidFill>
                <a:schemeClr val="bg1"/>
              </a:solidFill>
            </a:endParaRPr>
          </a:p>
          <a:p>
            <a:pPr algn="ctr"/>
            <a:r>
              <a:rPr lang="en-US" sz="11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FFFF00"/>
                </a:solidFill>
              </a:rPr>
              <a:t>What is the nature of cold dense </a:t>
            </a:r>
            <a:r>
              <a:rPr lang="en-US" sz="3200" b="1" dirty="0" err="1" smtClean="0">
                <a:solidFill>
                  <a:srgbClr val="FFFF00"/>
                </a:solidFill>
              </a:rPr>
              <a:t>gluonic</a:t>
            </a:r>
            <a:r>
              <a:rPr lang="en-US" sz="3200" b="1" dirty="0" smtClean="0">
                <a:solidFill>
                  <a:srgbClr val="FFFF00"/>
                </a:solidFill>
              </a:rPr>
              <a:t> matter?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Do results from p(d)+A at RHIC and LHC give a consistent picture of </a:t>
            </a:r>
            <a:r>
              <a:rPr lang="en-US" sz="2800" dirty="0" err="1" smtClean="0">
                <a:solidFill>
                  <a:schemeClr val="bg1"/>
                </a:solidFill>
              </a:rPr>
              <a:t>gluonic</a:t>
            </a:r>
            <a:r>
              <a:rPr lang="en-US" sz="2800" dirty="0" smtClean="0">
                <a:solidFill>
                  <a:schemeClr val="bg1"/>
                </a:solidFill>
              </a:rPr>
              <a:t> matter?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800" dirty="0" smtClean="0">
                <a:solidFill>
                  <a:srgbClr val="FF66CC"/>
                </a:solidFill>
              </a:rPr>
              <a:t>* More speculative search for exotic phenomena…</a:t>
            </a:r>
          </a:p>
          <a:p>
            <a:pPr algn="ctr">
              <a:buFontTx/>
              <a:buChar char="-"/>
            </a:pPr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143000" y="76200"/>
            <a:ext cx="6858000" cy="609600"/>
          </a:xfrm>
          <a:prstGeom prst="round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28800" y="76200"/>
            <a:ext cx="54358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Nature of the QGP at </a:t>
            </a:r>
            <a:r>
              <a:rPr lang="en-US" sz="3600" dirty="0" err="1" smtClean="0">
                <a:solidFill>
                  <a:srgbClr val="FFFF00"/>
                </a:solidFill>
                <a:latin typeface="Symbol" pitchFamily="18" charset="2"/>
              </a:rPr>
              <a:t>m</a:t>
            </a:r>
            <a:r>
              <a:rPr lang="en-US" sz="3600" baseline="-25000" dirty="0" err="1" smtClean="0">
                <a:solidFill>
                  <a:srgbClr val="FFFF00"/>
                </a:solidFill>
              </a:rPr>
              <a:t>B</a:t>
            </a:r>
            <a:r>
              <a:rPr lang="en-US" sz="3600" dirty="0" smtClean="0">
                <a:solidFill>
                  <a:srgbClr val="FFFF00"/>
                </a:solidFill>
              </a:rPr>
              <a:t>&gt;0? 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610121"/>
            <a:ext cx="4800600" cy="3885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endParaRPr lang="en-US" altLang="zh-CN" sz="1050" dirty="0" smtClean="0">
              <a:solidFill>
                <a:srgbClr val="FFFF00"/>
              </a:solidFill>
            </a:endParaRPr>
          </a:p>
          <a:p>
            <a:pPr marL="342900" indent="-342900" algn="ctr"/>
            <a:r>
              <a:rPr lang="en-US" sz="3200" dirty="0" smtClean="0">
                <a:solidFill>
                  <a:schemeClr val="bg1"/>
                </a:solidFill>
              </a:rPr>
              <a:t>RHIC first phase energy </a:t>
            </a:r>
          </a:p>
          <a:p>
            <a:pPr marL="342900" indent="-342900" algn="ctr"/>
            <a:r>
              <a:rPr lang="en-US" sz="3200" dirty="0" smtClean="0">
                <a:solidFill>
                  <a:schemeClr val="bg1"/>
                </a:solidFill>
              </a:rPr>
              <a:t>scan complete</a:t>
            </a:r>
          </a:p>
          <a:p>
            <a:pPr marL="342900" indent="-342900" algn="ctr"/>
            <a:r>
              <a:rPr lang="en-US" sz="14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 algn="ctr"/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7.7, 11.5, 19.6, 27, </a:t>
            </a:r>
          </a:p>
          <a:p>
            <a:pPr marL="342900" indent="-342900" algn="ctr"/>
            <a:r>
              <a:rPr lang="en-US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39, 62.4, 200 </a:t>
            </a:r>
            <a:r>
              <a:rPr lang="en-US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GeV</a:t>
            </a:r>
            <a:endParaRPr lang="en-US" sz="24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 algn="ctr"/>
            <a:r>
              <a:rPr lang="en-US" altLang="zh-CN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</a:p>
          <a:p>
            <a:pPr marL="342900" indent="-342900" algn="ctr"/>
            <a:r>
              <a:rPr lang="en-US" altLang="zh-CN" sz="3200" dirty="0" smtClean="0">
                <a:solidFill>
                  <a:schemeClr val="bg1"/>
                </a:solidFill>
              </a:rPr>
              <a:t>Does Perfect Fluidity Disappear?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76200" y="4038600"/>
            <a:ext cx="4572000" cy="2819400"/>
            <a:chOff x="76200" y="4038600"/>
            <a:chExt cx="4572000" cy="2819400"/>
          </a:xfrm>
        </p:grpSpPr>
        <p:grpSp>
          <p:nvGrpSpPr>
            <p:cNvPr id="21" name="Group 20"/>
            <p:cNvGrpSpPr/>
            <p:nvPr/>
          </p:nvGrpSpPr>
          <p:grpSpPr>
            <a:xfrm>
              <a:off x="76200" y="4038600"/>
              <a:ext cx="4572000" cy="2819400"/>
              <a:chOff x="76200" y="4038600"/>
              <a:chExt cx="3657600" cy="2209800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76200" y="4038600"/>
                <a:ext cx="3657600" cy="2209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r="82476" b="45763"/>
              <a:stretch>
                <a:fillRect/>
              </a:stretch>
            </p:blipFill>
            <p:spPr bwMode="auto">
              <a:xfrm>
                <a:off x="152400" y="4114800"/>
                <a:ext cx="838200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3013" b="45763"/>
              <a:stretch>
                <a:fillRect/>
              </a:stretch>
            </p:blipFill>
            <p:spPr bwMode="auto">
              <a:xfrm>
                <a:off x="914400" y="4114800"/>
                <a:ext cx="2725853" cy="1828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9827" t="81356" b="11864"/>
              <a:stretch>
                <a:fillRect/>
              </a:stretch>
            </p:blipFill>
            <p:spPr bwMode="auto">
              <a:xfrm>
                <a:off x="762000" y="5562600"/>
                <a:ext cx="2878253" cy="228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9827" t="88136" r="28675" b="565"/>
              <a:stretch>
                <a:fillRect/>
              </a:stretch>
            </p:blipFill>
            <p:spPr bwMode="auto">
              <a:xfrm>
                <a:off x="1447800" y="5791200"/>
                <a:ext cx="1506653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" name="Rectangle 21"/>
            <p:cNvSpPr/>
            <p:nvPr/>
          </p:nvSpPr>
          <p:spPr>
            <a:xfrm>
              <a:off x="762000" y="6248400"/>
              <a:ext cx="8382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657600" y="6248400"/>
              <a:ext cx="838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/>
          <p:cNvSpPr/>
          <p:nvPr/>
        </p:nvSpPr>
        <p:spPr>
          <a:xfrm>
            <a:off x="1600200" y="4004846"/>
            <a:ext cx="20940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STAR:  arXiv:1206.5528</a:t>
            </a:r>
            <a:endParaRPr lang="en-US" sz="1600" dirty="0"/>
          </a:p>
        </p:txBody>
      </p:sp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4029098"/>
            <a:ext cx="4191000" cy="2828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791200" y="6019800"/>
            <a:ext cx="28632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Lines = Viscous (</a:t>
            </a:r>
            <a:r>
              <a:rPr lang="en-US" b="1" dirty="0" smtClean="0">
                <a:latin typeface="Symbol" pitchFamily="18" charset="2"/>
              </a:rPr>
              <a:t>h</a:t>
            </a:r>
            <a:r>
              <a:rPr lang="en-US" b="1" dirty="0" smtClean="0"/>
              <a:t>/s=1/4</a:t>
            </a:r>
            <a:r>
              <a:rPr lang="en-US" b="1" dirty="0" smtClean="0">
                <a:latin typeface="Symbol" pitchFamily="18" charset="2"/>
              </a:rPr>
              <a:t>p</a:t>
            </a:r>
            <a:r>
              <a:rPr lang="en-US" dirty="0" smtClean="0"/>
              <a:t>) </a:t>
            </a:r>
          </a:p>
          <a:p>
            <a:pPr algn="ctr"/>
            <a:r>
              <a:rPr lang="en-US" dirty="0" err="1" smtClean="0"/>
              <a:t>Shen</a:t>
            </a:r>
            <a:r>
              <a:rPr lang="en-US" dirty="0" smtClean="0"/>
              <a:t>, Heinz arXiv:1202.6620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686800" y="5867400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534400" y="533400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66CC"/>
                </a:solidFill>
              </a:rPr>
              <a:t>11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534400" y="487680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B050"/>
                </a:solidFill>
              </a:rPr>
              <a:t>19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534400" y="4419600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/>
                </a:solidFill>
              </a:rPr>
              <a:t>27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17374" y="3972580"/>
            <a:ext cx="2512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/ v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 @39 </a:t>
            </a:r>
            <a:r>
              <a:rPr lang="en-US" sz="2800" dirty="0" err="1" smtClean="0"/>
              <a:t>GeV</a:t>
            </a:r>
            <a:endParaRPr lang="en-US" sz="2800" dirty="0" smtClean="0"/>
          </a:p>
        </p:txBody>
      </p:sp>
      <p:grpSp>
        <p:nvGrpSpPr>
          <p:cNvPr id="34" name="Group 33"/>
          <p:cNvGrpSpPr/>
          <p:nvPr/>
        </p:nvGrpSpPr>
        <p:grpSpPr>
          <a:xfrm>
            <a:off x="4800600" y="838200"/>
            <a:ext cx="4191000" cy="2971800"/>
            <a:chOff x="4648200" y="838200"/>
            <a:chExt cx="4343400" cy="2971800"/>
          </a:xfrm>
        </p:grpSpPr>
        <p:sp>
          <p:nvSpPr>
            <p:cNvPr id="33" name="Rectangle 32"/>
            <p:cNvSpPr/>
            <p:nvPr/>
          </p:nvSpPr>
          <p:spPr>
            <a:xfrm>
              <a:off x="4648200" y="838200"/>
              <a:ext cx="4343400" cy="2971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817940" y="838200"/>
              <a:ext cx="4173660" cy="2895600"/>
              <a:chOff x="4419600" y="838200"/>
              <a:chExt cx="4478460" cy="3124200"/>
            </a:xfrm>
          </p:grpSpPr>
          <p:pic>
            <p:nvPicPr>
              <p:cNvPr id="7" name="Picture 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419600" y="838200"/>
                <a:ext cx="4478460" cy="3124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" name="Rectangle 7"/>
              <p:cNvSpPr/>
              <p:nvPr/>
            </p:nvSpPr>
            <p:spPr>
              <a:xfrm>
                <a:off x="7221660" y="914400"/>
                <a:ext cx="1600200" cy="8382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9" name="Picture 1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358" t="24973" r="69834" b="21491"/>
              <a:stretch>
                <a:fillRect/>
              </a:stretch>
            </p:blipFill>
            <p:spPr bwMode="auto">
              <a:xfrm>
                <a:off x="4859460" y="1066800"/>
                <a:ext cx="1600200" cy="2362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1" name="TextBox 30"/>
            <p:cNvSpPr txBox="1"/>
            <p:nvPr/>
          </p:nvSpPr>
          <p:spPr>
            <a:xfrm>
              <a:off x="7822804" y="3352800"/>
              <a:ext cx="1133644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>
                  <a:latin typeface="Symbol" pitchFamily="18" charset="2"/>
                </a:rPr>
                <a:t>m</a:t>
              </a:r>
              <a:r>
                <a:rPr lang="en-US" sz="2000" baseline="-25000" dirty="0" err="1" smtClean="0"/>
                <a:t>B</a:t>
              </a:r>
              <a:r>
                <a:rPr lang="en-US" sz="2000" dirty="0" smtClean="0"/>
                <a:t> (</a:t>
              </a:r>
              <a:r>
                <a:rPr lang="en-US" sz="2000" dirty="0" err="1" smtClean="0"/>
                <a:t>MeV</a:t>
              </a:r>
              <a:r>
                <a:rPr lang="en-US" sz="2000" dirty="0" smtClean="0"/>
                <a:t>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4323111" y="1163289"/>
              <a:ext cx="1050288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T (</a:t>
              </a:r>
              <a:r>
                <a:rPr lang="en-US" sz="2000" dirty="0" err="1" smtClean="0"/>
                <a:t>MeV</a:t>
              </a:r>
              <a:r>
                <a:rPr lang="en-US" sz="2000" dirty="0" smtClean="0"/>
                <a:t>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0" y="3429000"/>
            <a:ext cx="91440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81652" y="10180"/>
            <a:ext cx="7424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At lower energies, anti-proton anti-flow predicted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2600"/>
            <a:ext cx="31242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/>
          <p:nvPr/>
        </p:nvGrpSpPr>
        <p:grpSpPr>
          <a:xfrm>
            <a:off x="3124200" y="482600"/>
            <a:ext cx="6019800" cy="2438400"/>
            <a:chOff x="0" y="838200"/>
            <a:chExt cx="11506200" cy="5029201"/>
          </a:xfrm>
        </p:grpSpPr>
        <p:grpSp>
          <p:nvGrpSpPr>
            <p:cNvPr id="3" name="Group 4"/>
            <p:cNvGrpSpPr/>
            <p:nvPr/>
          </p:nvGrpSpPr>
          <p:grpSpPr>
            <a:xfrm>
              <a:off x="0" y="838200"/>
              <a:ext cx="11506200" cy="5029201"/>
              <a:chOff x="-2744788" y="762000"/>
              <a:chExt cx="7242176" cy="3276600"/>
            </a:xfrm>
            <a:solidFill>
              <a:schemeClr val="bg1"/>
            </a:solidFill>
          </p:grpSpPr>
          <p:pic>
            <p:nvPicPr>
              <p:cNvPr id="43" name="Picture 6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47222"/>
              <a:stretch>
                <a:fillRect/>
              </a:stretch>
            </p:blipFill>
            <p:spPr bwMode="auto">
              <a:xfrm>
                <a:off x="-2743200" y="762000"/>
                <a:ext cx="7240588" cy="28956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83333"/>
              <a:stretch>
                <a:fillRect/>
              </a:stretch>
            </p:blipFill>
            <p:spPr bwMode="auto">
              <a:xfrm>
                <a:off x="-2744788" y="3124200"/>
                <a:ext cx="7240588" cy="9144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" name="Oval 13"/>
            <p:cNvSpPr/>
            <p:nvPr/>
          </p:nvSpPr>
          <p:spPr>
            <a:xfrm>
              <a:off x="2819400" y="3505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43840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057400" y="4114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1828800" y="4114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4953000" y="4267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5181600" y="4191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334000" y="3962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48640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5715000" y="3581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/>
            <p:cNvSpPr/>
            <p:nvPr/>
          </p:nvSpPr>
          <p:spPr>
            <a:xfrm>
              <a:off x="5867400" y="3429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096000" y="3276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6248400" y="3048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6477000" y="2971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629400" y="2819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8305800" y="4191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8458200" y="4038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8686800" y="3886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8839200" y="3657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9067800" y="3352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9220200" y="3048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9372600" y="2819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9601200" y="2590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9753600" y="2362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9982200" y="23622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10134600" y="2133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10363200" y="2057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0515600" y="1905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0820400" y="19050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>
            <a:xfrm>
              <a:off x="1600200" y="21336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990602" y="2905780"/>
            <a:ext cx="7273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Higher energies, all hadrons reflect </a:t>
            </a:r>
            <a:r>
              <a:rPr lang="en-US" sz="2800" dirty="0" err="1" smtClean="0">
                <a:solidFill>
                  <a:schemeClr val="bg1"/>
                </a:solidFill>
              </a:rPr>
              <a:t>parton</a:t>
            </a:r>
            <a:r>
              <a:rPr lang="en-US" sz="2800" dirty="0" smtClean="0">
                <a:solidFill>
                  <a:schemeClr val="bg1"/>
                </a:solidFill>
              </a:rPr>
              <a:t> flow.  </a:t>
            </a:r>
          </a:p>
        </p:txBody>
      </p:sp>
      <p:pic>
        <p:nvPicPr>
          <p:cNvPr id="47" name="Picture 4"/>
          <p:cNvPicPr>
            <a:picLocks noChangeAspect="1"/>
          </p:cNvPicPr>
          <p:nvPr/>
        </p:nvPicPr>
        <p:blipFill>
          <a:blip r:embed="rId4" cstate="print"/>
          <a:srcRect t="13049" r="7802"/>
          <a:stretch>
            <a:fillRect/>
          </a:stretch>
        </p:blipFill>
        <p:spPr bwMode="auto">
          <a:xfrm>
            <a:off x="609600" y="3429000"/>
            <a:ext cx="366552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6"/>
          <p:cNvPicPr>
            <a:picLocks noChangeAspect="1"/>
          </p:cNvPicPr>
          <p:nvPr/>
        </p:nvPicPr>
        <p:blipFill>
          <a:blip r:embed="rId5" cstate="print"/>
          <a:srcRect t="13525" r="7602"/>
          <a:stretch>
            <a:fillRect/>
          </a:stretch>
        </p:blipFill>
        <p:spPr bwMode="auto">
          <a:xfrm>
            <a:off x="4800600" y="3429000"/>
            <a:ext cx="3661325" cy="256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TextBox 56"/>
          <p:cNvSpPr txBox="1"/>
          <p:nvPr/>
        </p:nvSpPr>
        <p:spPr>
          <a:xfrm>
            <a:off x="455583" y="5943600"/>
            <a:ext cx="834318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Lower energies, expect </a:t>
            </a:r>
            <a:r>
              <a:rPr lang="en-US" sz="2800" dirty="0" err="1" smtClean="0">
                <a:solidFill>
                  <a:schemeClr val="bg1"/>
                </a:solidFill>
              </a:rPr>
              <a:t>hadronic</a:t>
            </a:r>
            <a:r>
              <a:rPr lang="en-US" sz="2800" dirty="0" smtClean="0">
                <a:solidFill>
                  <a:schemeClr val="bg1"/>
                </a:solidFill>
              </a:rPr>
              <a:t> system, 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f</a:t>
            </a:r>
            <a:r>
              <a:rPr lang="en-US" sz="2800" dirty="0" smtClean="0">
                <a:solidFill>
                  <a:schemeClr val="bg1"/>
                </a:solidFill>
              </a:rPr>
              <a:t> and </a:t>
            </a:r>
            <a:r>
              <a:rPr lang="en-US" sz="2800" dirty="0" smtClean="0">
                <a:solidFill>
                  <a:schemeClr val="bg1"/>
                </a:solidFill>
                <a:latin typeface="Symbol" pitchFamily="18" charset="2"/>
              </a:rPr>
              <a:t>W</a:t>
            </a:r>
            <a:r>
              <a:rPr lang="en-US" sz="2800" dirty="0" smtClean="0">
                <a:solidFill>
                  <a:schemeClr val="bg1"/>
                </a:solidFill>
              </a:rPr>
              <a:t> with small cross section fall out of flow pattern.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6" cstate="print"/>
          <a:srcRect l="15813" t="19792" r="34407" b="11458"/>
          <a:stretch>
            <a:fillRect/>
          </a:stretch>
        </p:blipFill>
        <p:spPr bwMode="auto">
          <a:xfrm>
            <a:off x="0" y="533400"/>
            <a:ext cx="3042227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Box 49"/>
          <p:cNvSpPr txBox="1"/>
          <p:nvPr/>
        </p:nvSpPr>
        <p:spPr>
          <a:xfrm>
            <a:off x="1447800" y="2362200"/>
            <a:ext cx="161133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A. </a:t>
            </a:r>
            <a:r>
              <a:rPr lang="en-US" sz="1100" dirty="0" err="1" smtClean="0"/>
              <a:t>Jahns</a:t>
            </a:r>
            <a:r>
              <a:rPr lang="en-US" sz="1100" dirty="0" smtClean="0"/>
              <a:t> et al. (PRL 1994)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209800" y="1905000"/>
            <a:ext cx="8757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Flow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371388" y="533400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Anti-Flow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613274" y="54114"/>
            <a:ext cx="43209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Critical Point Search</a:t>
            </a:r>
          </a:p>
        </p:txBody>
      </p:sp>
      <p:pic>
        <p:nvPicPr>
          <p:cNvPr id="17" name="Picture 12" descr="SD_KV_POS_Energy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911506"/>
            <a:ext cx="4724400" cy="4879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29200" y="827068"/>
            <a:ext cx="4114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Examine fluctuations and their higher moments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838200"/>
            <a:ext cx="3653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Net Proton Fluctuations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828800"/>
            <a:ext cx="3769868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999679" y="1749623"/>
            <a:ext cx="2763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Stephanov</a:t>
            </a:r>
            <a:r>
              <a:rPr lang="en-US" sz="1400" dirty="0" smtClean="0"/>
              <a:t>, PRL 107: 052301 (2011)</a:t>
            </a:r>
          </a:p>
        </p:txBody>
      </p:sp>
      <p:sp>
        <p:nvSpPr>
          <p:cNvPr id="13" name="Freeform 12"/>
          <p:cNvSpPr/>
          <p:nvPr/>
        </p:nvSpPr>
        <p:spPr>
          <a:xfrm>
            <a:off x="1308100" y="3200400"/>
            <a:ext cx="2971800" cy="596900"/>
          </a:xfrm>
          <a:custGeom>
            <a:avLst/>
            <a:gdLst>
              <a:gd name="connsiteX0" fmla="*/ 2971800 w 2971800"/>
              <a:gd name="connsiteY0" fmla="*/ 50800 h 596900"/>
              <a:gd name="connsiteX1" fmla="*/ 1409700 w 2971800"/>
              <a:gd name="connsiteY1" fmla="*/ 63500 h 596900"/>
              <a:gd name="connsiteX2" fmla="*/ 1041400 w 2971800"/>
              <a:gd name="connsiteY2" fmla="*/ 381000 h 596900"/>
              <a:gd name="connsiteX3" fmla="*/ 850900 w 2971800"/>
              <a:gd name="connsiteY3" fmla="*/ 533400 h 596900"/>
              <a:gd name="connsiteX4" fmla="*/ 0 w 2971800"/>
              <a:gd name="connsiteY4" fmla="*/ 0 h 59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596900">
                <a:moveTo>
                  <a:pt x="2971800" y="50800"/>
                </a:moveTo>
                <a:cubicBezTo>
                  <a:pt x="2351616" y="29633"/>
                  <a:pt x="1731433" y="8467"/>
                  <a:pt x="1409700" y="63500"/>
                </a:cubicBezTo>
                <a:cubicBezTo>
                  <a:pt x="1087967" y="118533"/>
                  <a:pt x="1134533" y="302683"/>
                  <a:pt x="1041400" y="381000"/>
                </a:cubicBezTo>
                <a:cubicBezTo>
                  <a:pt x="948267" y="459317"/>
                  <a:pt x="1024467" y="596900"/>
                  <a:pt x="850900" y="533400"/>
                </a:cubicBezTo>
                <a:cubicBezTo>
                  <a:pt x="677333" y="469900"/>
                  <a:pt x="338666" y="234950"/>
                  <a:pt x="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14" name="TextBox 13"/>
          <p:cNvSpPr txBox="1"/>
          <p:nvPr/>
        </p:nvSpPr>
        <p:spPr>
          <a:xfrm>
            <a:off x="990600" y="2667000"/>
            <a:ext cx="5180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??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599" y="5334000"/>
            <a:ext cx="396240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What does it mean that</a:t>
            </a:r>
          </a:p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some signals are seen and others are not? </a:t>
            </a:r>
          </a:p>
          <a:p>
            <a:endParaRPr lang="en-US" sz="28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8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24478</TotalTime>
  <Words>1033</Words>
  <Application>Microsoft Office PowerPoint</Application>
  <PresentationFormat>On-screen Show (4:3)</PresentationFormat>
  <Paragraphs>223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Extra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nagle</dc:creator>
  <cp:lastModifiedBy>nagle</cp:lastModifiedBy>
  <cp:revision>184</cp:revision>
  <dcterms:created xsi:type="dcterms:W3CDTF">2012-05-17T21:51:58Z</dcterms:created>
  <dcterms:modified xsi:type="dcterms:W3CDTF">2012-08-18T02:45:09Z</dcterms:modified>
</cp:coreProperties>
</file>