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267" r:id="rId3"/>
    <p:sldId id="268" r:id="rId4"/>
    <p:sldId id="269" r:id="rId5"/>
    <p:sldId id="270" r:id="rId6"/>
    <p:sldId id="332" r:id="rId7"/>
    <p:sldId id="271" r:id="rId8"/>
    <p:sldId id="272" r:id="rId9"/>
    <p:sldId id="273" r:id="rId10"/>
    <p:sldId id="274" r:id="rId11"/>
    <p:sldId id="341" r:id="rId12"/>
    <p:sldId id="275" r:id="rId13"/>
    <p:sldId id="288" r:id="rId14"/>
    <p:sldId id="322" r:id="rId15"/>
    <p:sldId id="276" r:id="rId16"/>
    <p:sldId id="299" r:id="rId17"/>
    <p:sldId id="333" r:id="rId18"/>
    <p:sldId id="334" r:id="rId19"/>
    <p:sldId id="300" r:id="rId20"/>
    <p:sldId id="335" r:id="rId21"/>
    <p:sldId id="342" r:id="rId22"/>
    <p:sldId id="301" r:id="rId23"/>
    <p:sldId id="324" r:id="rId24"/>
    <p:sldId id="351" r:id="rId25"/>
    <p:sldId id="344" r:id="rId26"/>
    <p:sldId id="345" r:id="rId27"/>
    <p:sldId id="325" r:id="rId28"/>
    <p:sldId id="281" r:id="rId29"/>
    <p:sldId id="326" r:id="rId30"/>
    <p:sldId id="337" r:id="rId31"/>
    <p:sldId id="283" r:id="rId32"/>
    <p:sldId id="296" r:id="rId33"/>
    <p:sldId id="368" r:id="rId34"/>
    <p:sldId id="286" r:id="rId35"/>
    <p:sldId id="295" r:id="rId36"/>
    <p:sldId id="348" r:id="rId37"/>
    <p:sldId id="330" r:id="rId38"/>
    <p:sldId id="378" r:id="rId39"/>
    <p:sldId id="379" r:id="rId40"/>
    <p:sldId id="298"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367" r:id="rId56"/>
    <p:sldId id="265" r:id="rId57"/>
    <p:sldId id="352" r:id="rId58"/>
    <p:sldId id="370" r:id="rId59"/>
    <p:sldId id="377" r:id="rId60"/>
    <p:sldId id="375" r:id="rId61"/>
    <p:sldId id="376" r:id="rId62"/>
    <p:sldId id="321" r:id="rId63"/>
    <p:sldId id="304"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1111"/>
    <a:srgbClr val="CC0099"/>
    <a:srgbClr val="FF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75" d="100"/>
          <a:sy n="75" d="100"/>
        </p:scale>
        <p:origin x="-186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1C7D65-66F3-4126-A06D-B6A48ED6673A}" type="datetimeFigureOut">
              <a:rPr lang="en-US" smtClean="0"/>
              <a:pPr/>
              <a:t>11/30/2012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4BDCC0-9708-4CE6-B5CF-30E38FAA424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50000">
                <a:schemeClr val="tx1"/>
              </a:gs>
              <a:gs pos="20000">
                <a:srgbClr val="000040"/>
              </a:gs>
              <a:gs pos="50000">
                <a:srgbClr val="400040"/>
              </a:gs>
              <a:gs pos="75000">
                <a:srgbClr val="8F0040"/>
              </a:gs>
              <a:gs pos="89999">
                <a:srgbClr val="F27300"/>
              </a:gs>
              <a:gs pos="100000">
                <a:srgbClr val="FFBF00"/>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BD4FCC-1F2C-403C-85AD-7E73B844FBF5}" type="datetime1">
              <a:rPr lang="en-US" smtClean="0"/>
              <a:pPr/>
              <a:t>11/30/2012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010400" y="6492875"/>
            <a:ext cx="2133600" cy="365125"/>
          </a:xfrm>
        </p:spPr>
        <p:txBody>
          <a:bodyPr/>
          <a:lstStyle/>
          <a:p>
            <a:fld id="{A96838AB-43D5-4667-8375-1D26C66C476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F95A16-9C0D-427E-A801-4809C1FF5549}" type="datetime1">
              <a:rPr lang="en-US" smtClean="0"/>
              <a:pPr/>
              <a:t>11/30/2012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838AB-43D5-4667-8375-1D26C66C476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2F150C-7EED-4588-BE53-079C5D8846AF}" type="datetime1">
              <a:rPr lang="en-US" smtClean="0"/>
              <a:pPr/>
              <a:t>11/30/2012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838AB-43D5-4667-8375-1D26C66C476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7F8E65-8D45-447D-A563-3AAA8D33FD0A}" type="datetime1">
              <a:rPr lang="en-US" smtClean="0"/>
              <a:pPr/>
              <a:t>11/30/2012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010400" y="6492875"/>
            <a:ext cx="2133600" cy="365125"/>
          </a:xfrm>
        </p:spPr>
        <p:txBody>
          <a:bodyPr/>
          <a:lstStyle/>
          <a:p>
            <a:fld id="{A96838AB-43D5-4667-8375-1D26C66C476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4C00D6-4D2F-44E4-95DA-89D3B1741CB9}" type="datetime1">
              <a:rPr lang="en-US" smtClean="0"/>
              <a:pPr/>
              <a:t>11/30/2012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838AB-43D5-4667-8375-1D26C66C476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C943C-B448-44E5-9A67-8DCE03BAB7BB}" type="datetime1">
              <a:rPr lang="en-US" smtClean="0"/>
              <a:pPr/>
              <a:t>11/30/2012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6838AB-43D5-4667-8375-1D26C66C476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AC0CC4-3658-4723-BE46-95DBAAEE9F89}" type="datetime1">
              <a:rPr lang="en-US" smtClean="0"/>
              <a:pPr/>
              <a:t>11/30/2012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6838AB-43D5-4667-8375-1D26C66C476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4E5BA7-9CD1-4885-BD1D-A4A2B6684825}" type="datetime1">
              <a:rPr lang="en-US" smtClean="0"/>
              <a:pPr/>
              <a:t>11/30/2012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6838AB-43D5-4667-8375-1D26C66C476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8432BF-88E1-4EC1-AC96-E223A5EE25D0}" type="datetime1">
              <a:rPr lang="en-US" smtClean="0"/>
              <a:pPr/>
              <a:t>11/30/2012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6838AB-43D5-4667-8375-1D26C66C476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C42840-7A80-4A67-8EBD-2E3CE4784363}" type="datetime1">
              <a:rPr lang="en-US" smtClean="0"/>
              <a:pPr/>
              <a:t>11/30/2012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6838AB-43D5-4667-8375-1D26C66C476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88E3B1-CB70-4A0B-A66F-EAE0B6215F65}" type="datetime1">
              <a:rPr lang="en-US" smtClean="0"/>
              <a:pPr/>
              <a:t>11/30/2012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6838AB-43D5-4667-8375-1D26C66C476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50000">
                <a:schemeClr val="tx1"/>
              </a:gs>
              <a:gs pos="20000">
                <a:srgbClr val="000040"/>
              </a:gs>
              <a:gs pos="50000">
                <a:srgbClr val="400040"/>
              </a:gs>
              <a:gs pos="75000">
                <a:srgbClr val="8F0040"/>
              </a:gs>
              <a:gs pos="89999">
                <a:srgbClr val="F27300"/>
              </a:gs>
              <a:gs pos="100000">
                <a:srgbClr val="FFBF00"/>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7646A-F4BE-4862-8105-A34E0D2BC70E}" type="datetime1">
              <a:rPr lang="en-US" smtClean="0"/>
              <a:pPr/>
              <a:t>11/30/2012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6838AB-43D5-4667-8375-1D26C66C476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27.gif"/><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5.png"/><Relationship Id="rId5" Type="http://schemas.openxmlformats.org/officeDocument/2006/relationships/oleObject" Target="../embeddings/oleObject1.bin"/><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035175"/>
            <a:ext cx="8458200" cy="1470025"/>
          </a:xfrm>
        </p:spPr>
        <p:txBody>
          <a:bodyPr>
            <a:noAutofit/>
          </a:bodyPr>
          <a:lstStyle/>
          <a:p>
            <a:r>
              <a:rPr lang="en-US" dirty="0" smtClean="0">
                <a:solidFill>
                  <a:schemeClr val="bg1"/>
                </a:solidFill>
              </a:rPr>
              <a:t>Science of the Quark-Gluon Plasma</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What the Future Holds?</a:t>
            </a:r>
            <a:endParaRPr lang="en-US" dirty="0">
              <a:solidFill>
                <a:schemeClr val="bg1"/>
              </a:solidFill>
            </a:endParaRPr>
          </a:p>
        </p:txBody>
      </p:sp>
      <p:pic>
        <p:nvPicPr>
          <p:cNvPr id="5" name="Picture 2" descr="cmb_Edensities_horizontal_v1"/>
          <p:cNvPicPr>
            <a:picLocks noChangeAspect="1" noChangeArrowheads="1"/>
          </p:cNvPicPr>
          <p:nvPr/>
        </p:nvPicPr>
        <p:blipFill>
          <a:blip r:embed="rId2" cstate="print"/>
          <a:srcRect/>
          <a:stretch>
            <a:fillRect/>
          </a:stretch>
        </p:blipFill>
        <p:spPr bwMode="auto">
          <a:xfrm>
            <a:off x="304800" y="1371600"/>
            <a:ext cx="8522898" cy="2895600"/>
          </a:xfrm>
          <a:prstGeom prst="rect">
            <a:avLst/>
          </a:prstGeom>
          <a:noFill/>
          <a:ln w="9525">
            <a:noFill/>
            <a:miter lim="800000"/>
            <a:headEnd/>
            <a:tailEnd/>
          </a:ln>
        </p:spPr>
      </p:pic>
      <p:sp>
        <p:nvSpPr>
          <p:cNvPr id="6" name="TextBox 5"/>
          <p:cNvSpPr txBox="1"/>
          <p:nvPr/>
        </p:nvSpPr>
        <p:spPr>
          <a:xfrm>
            <a:off x="992594" y="5449669"/>
            <a:ext cx="7160806" cy="646331"/>
          </a:xfrm>
          <a:prstGeom prst="rect">
            <a:avLst/>
          </a:prstGeom>
          <a:noFill/>
        </p:spPr>
        <p:txBody>
          <a:bodyPr wrap="none" rtlCol="0">
            <a:spAutoFit/>
          </a:bodyPr>
          <a:lstStyle/>
          <a:p>
            <a:r>
              <a:rPr lang="en-US" sz="3600" dirty="0" smtClean="0">
                <a:solidFill>
                  <a:srgbClr val="FFFF00"/>
                </a:solidFill>
              </a:rPr>
              <a:t>In different parallel funding universes</a:t>
            </a:r>
            <a:endParaRPr lang="en-US" sz="3600"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3274" y="54114"/>
            <a:ext cx="4320926" cy="707886"/>
          </a:xfrm>
          <a:prstGeom prst="rect">
            <a:avLst/>
          </a:prstGeom>
          <a:noFill/>
        </p:spPr>
        <p:txBody>
          <a:bodyPr wrap="none" rtlCol="0">
            <a:spAutoFit/>
          </a:bodyPr>
          <a:lstStyle/>
          <a:p>
            <a:r>
              <a:rPr lang="en-US" sz="4000" dirty="0" smtClean="0">
                <a:solidFill>
                  <a:schemeClr val="bg1"/>
                </a:solidFill>
              </a:rPr>
              <a:t>Critical Point Search</a:t>
            </a:r>
          </a:p>
        </p:txBody>
      </p:sp>
      <p:pic>
        <p:nvPicPr>
          <p:cNvPr id="17" name="Picture 12" descr="SD_KV_POS_Energy.gif"/>
          <p:cNvPicPr>
            <a:picLocks noChangeAspect="1"/>
          </p:cNvPicPr>
          <p:nvPr/>
        </p:nvPicPr>
        <p:blipFill>
          <a:blip r:embed="rId2" cstate="print"/>
          <a:srcRect/>
          <a:stretch>
            <a:fillRect/>
          </a:stretch>
        </p:blipFill>
        <p:spPr bwMode="auto">
          <a:xfrm>
            <a:off x="152400" y="1063906"/>
            <a:ext cx="4724400" cy="4879694"/>
          </a:xfrm>
          <a:prstGeom prst="rect">
            <a:avLst/>
          </a:prstGeom>
          <a:noFill/>
          <a:ln w="9525">
            <a:noFill/>
            <a:miter lim="800000"/>
            <a:headEnd/>
            <a:tailEnd/>
          </a:ln>
        </p:spPr>
      </p:pic>
      <p:sp>
        <p:nvSpPr>
          <p:cNvPr id="5" name="TextBox 4"/>
          <p:cNvSpPr txBox="1"/>
          <p:nvPr/>
        </p:nvSpPr>
        <p:spPr>
          <a:xfrm>
            <a:off x="4953000" y="800100"/>
            <a:ext cx="4114800" cy="954107"/>
          </a:xfrm>
          <a:prstGeom prst="rect">
            <a:avLst/>
          </a:prstGeom>
          <a:noFill/>
        </p:spPr>
        <p:txBody>
          <a:bodyPr wrap="square" rtlCol="0">
            <a:spAutoFit/>
          </a:bodyPr>
          <a:lstStyle/>
          <a:p>
            <a:pPr algn="ctr"/>
            <a:r>
              <a:rPr lang="en-US" sz="2800" dirty="0" smtClean="0">
                <a:solidFill>
                  <a:schemeClr val="bg1"/>
                </a:solidFill>
              </a:rPr>
              <a:t>Examine fluctuations and their higher moments</a:t>
            </a:r>
          </a:p>
        </p:txBody>
      </p:sp>
      <p:sp>
        <p:nvSpPr>
          <p:cNvPr id="7" name="TextBox 6"/>
          <p:cNvSpPr txBox="1"/>
          <p:nvPr/>
        </p:nvSpPr>
        <p:spPr>
          <a:xfrm>
            <a:off x="762000" y="990600"/>
            <a:ext cx="3653436" cy="523220"/>
          </a:xfrm>
          <a:prstGeom prst="rect">
            <a:avLst/>
          </a:prstGeom>
          <a:noFill/>
        </p:spPr>
        <p:txBody>
          <a:bodyPr wrap="none" rtlCol="0">
            <a:spAutoFit/>
          </a:bodyPr>
          <a:lstStyle/>
          <a:p>
            <a:r>
              <a:rPr lang="en-US" sz="2800" dirty="0" smtClean="0"/>
              <a:t>Net Proton Fluctuations</a:t>
            </a:r>
          </a:p>
        </p:txBody>
      </p:sp>
      <p:pic>
        <p:nvPicPr>
          <p:cNvPr id="8" name="Picture 1"/>
          <p:cNvPicPr>
            <a:picLocks noChangeAspect="1" noChangeArrowheads="1"/>
          </p:cNvPicPr>
          <p:nvPr/>
        </p:nvPicPr>
        <p:blipFill>
          <a:blip r:embed="rId3" cstate="print"/>
          <a:srcRect/>
          <a:stretch>
            <a:fillRect/>
          </a:stretch>
        </p:blipFill>
        <p:spPr bwMode="auto">
          <a:xfrm>
            <a:off x="5450332" y="1801832"/>
            <a:ext cx="3160268" cy="2890489"/>
          </a:xfrm>
          <a:prstGeom prst="rect">
            <a:avLst/>
          </a:prstGeom>
          <a:noFill/>
          <a:ln w="9525">
            <a:noFill/>
            <a:miter lim="800000"/>
            <a:headEnd/>
            <a:tailEnd/>
          </a:ln>
        </p:spPr>
      </p:pic>
      <p:sp>
        <p:nvSpPr>
          <p:cNvPr id="14" name="TextBox 13"/>
          <p:cNvSpPr txBox="1"/>
          <p:nvPr/>
        </p:nvSpPr>
        <p:spPr>
          <a:xfrm>
            <a:off x="1828800" y="3972580"/>
            <a:ext cx="518091" cy="523220"/>
          </a:xfrm>
          <a:prstGeom prst="rect">
            <a:avLst/>
          </a:prstGeom>
          <a:noFill/>
        </p:spPr>
        <p:txBody>
          <a:bodyPr wrap="none" rtlCol="0">
            <a:spAutoFit/>
          </a:bodyPr>
          <a:lstStyle/>
          <a:p>
            <a:r>
              <a:rPr lang="en-US" sz="2800" b="1" dirty="0" smtClean="0">
                <a:solidFill>
                  <a:srgbClr val="FF0000"/>
                </a:solidFill>
              </a:rPr>
              <a:t>??</a:t>
            </a:r>
          </a:p>
        </p:txBody>
      </p:sp>
      <p:pic>
        <p:nvPicPr>
          <p:cNvPr id="26625" name="Picture 1"/>
          <p:cNvPicPr>
            <a:picLocks noChangeAspect="1" noChangeArrowheads="1"/>
          </p:cNvPicPr>
          <p:nvPr/>
        </p:nvPicPr>
        <p:blipFill>
          <a:blip r:embed="rId4" cstate="print"/>
          <a:srcRect/>
          <a:stretch>
            <a:fillRect/>
          </a:stretch>
        </p:blipFill>
        <p:spPr bwMode="auto">
          <a:xfrm>
            <a:off x="5467350" y="4762500"/>
            <a:ext cx="3143250" cy="1790700"/>
          </a:xfrm>
          <a:prstGeom prst="rect">
            <a:avLst/>
          </a:prstGeom>
          <a:noFill/>
          <a:ln w="9525">
            <a:noFill/>
            <a:miter lim="800000"/>
            <a:headEnd/>
            <a:tailEnd/>
          </a:ln>
        </p:spPr>
      </p:pic>
      <p:sp>
        <p:nvSpPr>
          <p:cNvPr id="9" name="TextBox 8"/>
          <p:cNvSpPr txBox="1"/>
          <p:nvPr/>
        </p:nvSpPr>
        <p:spPr>
          <a:xfrm>
            <a:off x="5791200" y="6210300"/>
            <a:ext cx="2763321" cy="307777"/>
          </a:xfrm>
          <a:prstGeom prst="rect">
            <a:avLst/>
          </a:prstGeom>
          <a:noFill/>
        </p:spPr>
        <p:txBody>
          <a:bodyPr wrap="none" rtlCol="0">
            <a:spAutoFit/>
          </a:bodyPr>
          <a:lstStyle/>
          <a:p>
            <a:r>
              <a:rPr lang="en-US" sz="1400" dirty="0" err="1" smtClean="0"/>
              <a:t>Stephanov</a:t>
            </a:r>
            <a:r>
              <a:rPr lang="en-US" sz="1400" dirty="0" smtClean="0"/>
              <a:t>, PRL 107: 052301 (2011)</a:t>
            </a:r>
          </a:p>
        </p:txBody>
      </p:sp>
      <p:sp>
        <p:nvSpPr>
          <p:cNvPr id="16" name="Freeform 15"/>
          <p:cNvSpPr/>
          <p:nvPr/>
        </p:nvSpPr>
        <p:spPr>
          <a:xfrm>
            <a:off x="1319213" y="2895600"/>
            <a:ext cx="1957387" cy="990600"/>
          </a:xfrm>
          <a:custGeom>
            <a:avLst/>
            <a:gdLst>
              <a:gd name="connsiteX0" fmla="*/ 1500187 w 1500187"/>
              <a:gd name="connsiteY0" fmla="*/ 465931 h 884237"/>
              <a:gd name="connsiteX1" fmla="*/ 919162 w 1500187"/>
              <a:gd name="connsiteY1" fmla="*/ 465931 h 884237"/>
              <a:gd name="connsiteX2" fmla="*/ 781050 w 1500187"/>
              <a:gd name="connsiteY2" fmla="*/ 518318 h 884237"/>
              <a:gd name="connsiteX3" fmla="*/ 676275 w 1500187"/>
              <a:gd name="connsiteY3" fmla="*/ 737393 h 884237"/>
              <a:gd name="connsiteX4" fmla="*/ 647700 w 1500187"/>
              <a:gd name="connsiteY4" fmla="*/ 823118 h 884237"/>
              <a:gd name="connsiteX5" fmla="*/ 614362 w 1500187"/>
              <a:gd name="connsiteY5" fmla="*/ 823118 h 884237"/>
              <a:gd name="connsiteX6" fmla="*/ 542925 w 1500187"/>
              <a:gd name="connsiteY6" fmla="*/ 456406 h 884237"/>
              <a:gd name="connsiteX7" fmla="*/ 481012 w 1500187"/>
              <a:gd name="connsiteY7" fmla="*/ 132556 h 884237"/>
              <a:gd name="connsiteX8" fmla="*/ 428625 w 1500187"/>
              <a:gd name="connsiteY8" fmla="*/ 8731 h 884237"/>
              <a:gd name="connsiteX9" fmla="*/ 319087 w 1500187"/>
              <a:gd name="connsiteY9" fmla="*/ 184943 h 884237"/>
              <a:gd name="connsiteX10" fmla="*/ 223837 w 1500187"/>
              <a:gd name="connsiteY10" fmla="*/ 380206 h 884237"/>
              <a:gd name="connsiteX11" fmla="*/ 47625 w 1500187"/>
              <a:gd name="connsiteY11" fmla="*/ 461168 h 884237"/>
              <a:gd name="connsiteX12" fmla="*/ 0 w 1500187"/>
              <a:gd name="connsiteY12" fmla="*/ 465931 h 88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0187" h="884237">
                <a:moveTo>
                  <a:pt x="1500187" y="465931"/>
                </a:moveTo>
                <a:cubicBezTo>
                  <a:pt x="1269602" y="461565"/>
                  <a:pt x="1039018" y="457200"/>
                  <a:pt x="919162" y="465931"/>
                </a:cubicBezTo>
                <a:cubicBezTo>
                  <a:pt x="799306" y="474662"/>
                  <a:pt x="821531" y="473074"/>
                  <a:pt x="781050" y="518318"/>
                </a:cubicBezTo>
                <a:cubicBezTo>
                  <a:pt x="740569" y="563562"/>
                  <a:pt x="698500" y="686593"/>
                  <a:pt x="676275" y="737393"/>
                </a:cubicBezTo>
                <a:cubicBezTo>
                  <a:pt x="654050" y="788193"/>
                  <a:pt x="658019" y="808831"/>
                  <a:pt x="647700" y="823118"/>
                </a:cubicBezTo>
                <a:cubicBezTo>
                  <a:pt x="637381" y="837405"/>
                  <a:pt x="631824" y="884237"/>
                  <a:pt x="614362" y="823118"/>
                </a:cubicBezTo>
                <a:cubicBezTo>
                  <a:pt x="596900" y="761999"/>
                  <a:pt x="565150" y="571500"/>
                  <a:pt x="542925" y="456406"/>
                </a:cubicBezTo>
                <a:cubicBezTo>
                  <a:pt x="520700" y="341312"/>
                  <a:pt x="500062" y="207168"/>
                  <a:pt x="481012" y="132556"/>
                </a:cubicBezTo>
                <a:cubicBezTo>
                  <a:pt x="461962" y="57944"/>
                  <a:pt x="455613" y="0"/>
                  <a:pt x="428625" y="8731"/>
                </a:cubicBezTo>
                <a:cubicBezTo>
                  <a:pt x="401638" y="17462"/>
                  <a:pt x="353218" y="123031"/>
                  <a:pt x="319087" y="184943"/>
                </a:cubicBezTo>
                <a:cubicBezTo>
                  <a:pt x="284956" y="246856"/>
                  <a:pt x="269081" y="334169"/>
                  <a:pt x="223837" y="380206"/>
                </a:cubicBezTo>
                <a:cubicBezTo>
                  <a:pt x="178593" y="426244"/>
                  <a:pt x="84931" y="446881"/>
                  <a:pt x="47625" y="461168"/>
                </a:cubicBezTo>
                <a:cubicBezTo>
                  <a:pt x="10319" y="475456"/>
                  <a:pt x="5159" y="470693"/>
                  <a:pt x="0" y="46593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9"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6838AB-43D5-4667-8375-1D26C66C4762}" type="slidenum">
              <a:rPr lang="en-US" smtClean="0"/>
              <a:pPr/>
              <a:t>11</a:t>
            </a:fld>
            <a:endParaRPr lang="en-US"/>
          </a:p>
        </p:txBody>
      </p:sp>
      <p:sp>
        <p:nvSpPr>
          <p:cNvPr id="5" name="TextBox 4"/>
          <p:cNvSpPr txBox="1"/>
          <p:nvPr/>
        </p:nvSpPr>
        <p:spPr>
          <a:xfrm>
            <a:off x="508964" y="76200"/>
            <a:ext cx="8339784" cy="584775"/>
          </a:xfrm>
          <a:prstGeom prst="rect">
            <a:avLst/>
          </a:prstGeom>
          <a:noFill/>
        </p:spPr>
        <p:txBody>
          <a:bodyPr wrap="none" rtlCol="0">
            <a:spAutoFit/>
          </a:bodyPr>
          <a:lstStyle/>
          <a:p>
            <a:pPr algn="ctr"/>
            <a:r>
              <a:rPr lang="en-US" sz="3200" u="sng" dirty="0" smtClean="0">
                <a:solidFill>
                  <a:schemeClr val="bg1"/>
                </a:solidFill>
              </a:rPr>
              <a:t>Quantum Fluctuations (Parity Violating Domains)</a:t>
            </a:r>
          </a:p>
        </p:txBody>
      </p:sp>
      <p:grpSp>
        <p:nvGrpSpPr>
          <p:cNvPr id="12" name="Group 6"/>
          <p:cNvGrpSpPr>
            <a:grpSpLocks/>
          </p:cNvGrpSpPr>
          <p:nvPr/>
        </p:nvGrpSpPr>
        <p:grpSpPr bwMode="auto">
          <a:xfrm>
            <a:off x="533400" y="2312987"/>
            <a:ext cx="3733800" cy="2792413"/>
            <a:chOff x="240" y="833"/>
            <a:chExt cx="2352" cy="1759"/>
          </a:xfrm>
        </p:grpSpPr>
        <p:sp>
          <p:nvSpPr>
            <p:cNvPr id="13" name="AutoShape 194"/>
            <p:cNvSpPr>
              <a:spLocks/>
            </p:cNvSpPr>
            <p:nvPr/>
          </p:nvSpPr>
          <p:spPr bwMode="auto">
            <a:xfrm rot="10800000">
              <a:off x="1998" y="1112"/>
              <a:ext cx="259" cy="207"/>
            </a:xfrm>
            <a:custGeom>
              <a:avLst/>
              <a:gdLst>
                <a:gd name="T0" fmla="*/ 0 w 21600"/>
                <a:gd name="T1" fmla="*/ 0 h 21600"/>
                <a:gd name="T2" fmla="*/ 21600 w 21600"/>
                <a:gd name="T3" fmla="*/ 21600 h 21600"/>
              </a:gdLst>
              <a:ahLst/>
              <a:cxnLst>
                <a:cxn ang="0">
                  <a:pos x="12900" y="0"/>
                </a:cxn>
                <a:cxn ang="0">
                  <a:pos x="5310" y="13161"/>
                </a:cxn>
                <a:cxn ang="0">
                  <a:pos x="0" y="13161"/>
                </a:cxn>
                <a:cxn ang="0">
                  <a:pos x="5040" y="21600"/>
                </a:cxn>
                <a:cxn ang="0">
                  <a:pos x="18930" y="13161"/>
                </a:cxn>
                <a:cxn ang="0">
                  <a:pos x="13950" y="13266"/>
                </a:cxn>
                <a:cxn ang="0">
                  <a:pos x="21600" y="0"/>
                </a:cxn>
                <a:cxn ang="0">
                  <a:pos x="12900" y="0"/>
                </a:cxn>
                <a:cxn ang="0">
                  <a:pos x="12900" y="0"/>
                </a:cxn>
              </a:cxnLst>
              <a:rect l="T0" t="T1" r="T2" b="T3"/>
              <a:pathLst>
                <a:path w="21600" h="21600">
                  <a:moveTo>
                    <a:pt x="12900" y="0"/>
                  </a:moveTo>
                  <a:lnTo>
                    <a:pt x="5310" y="13161"/>
                  </a:lnTo>
                  <a:lnTo>
                    <a:pt x="0" y="13161"/>
                  </a:lnTo>
                  <a:lnTo>
                    <a:pt x="5040" y="21600"/>
                  </a:lnTo>
                  <a:lnTo>
                    <a:pt x="18930" y="13161"/>
                  </a:lnTo>
                  <a:lnTo>
                    <a:pt x="13950" y="13266"/>
                  </a:lnTo>
                  <a:lnTo>
                    <a:pt x="21600" y="0"/>
                  </a:lnTo>
                  <a:lnTo>
                    <a:pt x="12900" y="0"/>
                  </a:lnTo>
                  <a:close/>
                  <a:moveTo>
                    <a:pt x="12900" y="0"/>
                  </a:moveTo>
                </a:path>
              </a:pathLst>
            </a:custGeom>
            <a:solidFill>
              <a:srgbClr val="BBE0E3"/>
            </a:solidFill>
            <a:ln w="12700">
              <a:solidFill>
                <a:schemeClr val="tx1"/>
              </a:solidFill>
              <a:miter lim="800000"/>
              <a:headEnd/>
              <a:tailEnd/>
            </a:ln>
          </p:spPr>
          <p:txBody>
            <a:bodyPr lIns="0" tIns="0" rIns="0" bIns="0"/>
            <a:lstStyle/>
            <a:p>
              <a:endParaRPr lang="en-US"/>
            </a:p>
          </p:txBody>
        </p:sp>
        <p:sp>
          <p:nvSpPr>
            <p:cNvPr id="14" name="Line 195"/>
            <p:cNvSpPr>
              <a:spLocks noChangeShapeType="1"/>
            </p:cNvSpPr>
            <p:nvPr/>
          </p:nvSpPr>
          <p:spPr bwMode="auto">
            <a:xfrm flipH="1">
              <a:off x="662" y="1329"/>
              <a:ext cx="451" cy="615"/>
            </a:xfrm>
            <a:prstGeom prst="line">
              <a:avLst/>
            </a:prstGeom>
            <a:noFill/>
            <a:ln w="12700">
              <a:solidFill>
                <a:srgbClr val="99CC00"/>
              </a:solidFill>
              <a:round/>
              <a:headEnd/>
              <a:tailEnd/>
            </a:ln>
          </p:spPr>
          <p:txBody>
            <a:bodyPr/>
            <a:lstStyle/>
            <a:p>
              <a:endParaRPr lang="en-US"/>
            </a:p>
          </p:txBody>
        </p:sp>
        <p:sp>
          <p:nvSpPr>
            <p:cNvPr id="15" name="Line 196"/>
            <p:cNvSpPr>
              <a:spLocks noChangeShapeType="1"/>
            </p:cNvSpPr>
            <p:nvPr/>
          </p:nvSpPr>
          <p:spPr bwMode="auto">
            <a:xfrm flipH="1">
              <a:off x="880" y="1329"/>
              <a:ext cx="442" cy="606"/>
            </a:xfrm>
            <a:prstGeom prst="line">
              <a:avLst/>
            </a:prstGeom>
            <a:noFill/>
            <a:ln w="12700">
              <a:solidFill>
                <a:srgbClr val="99CC00"/>
              </a:solidFill>
              <a:round/>
              <a:headEnd/>
              <a:tailEnd/>
            </a:ln>
          </p:spPr>
          <p:txBody>
            <a:bodyPr/>
            <a:lstStyle/>
            <a:p>
              <a:endParaRPr lang="en-US"/>
            </a:p>
          </p:txBody>
        </p:sp>
        <p:sp>
          <p:nvSpPr>
            <p:cNvPr id="16" name="Line 197"/>
            <p:cNvSpPr>
              <a:spLocks noChangeShapeType="1"/>
            </p:cNvSpPr>
            <p:nvPr/>
          </p:nvSpPr>
          <p:spPr bwMode="auto">
            <a:xfrm>
              <a:off x="1019" y="1457"/>
              <a:ext cx="1481" cy="2"/>
            </a:xfrm>
            <a:prstGeom prst="line">
              <a:avLst/>
            </a:prstGeom>
            <a:noFill/>
            <a:ln w="12700">
              <a:solidFill>
                <a:srgbClr val="99CC00"/>
              </a:solidFill>
              <a:round/>
              <a:headEnd/>
              <a:tailEnd/>
            </a:ln>
          </p:spPr>
          <p:txBody>
            <a:bodyPr/>
            <a:lstStyle/>
            <a:p>
              <a:endParaRPr lang="en-US"/>
            </a:p>
          </p:txBody>
        </p:sp>
        <p:sp>
          <p:nvSpPr>
            <p:cNvPr id="17" name="Line 198"/>
            <p:cNvSpPr>
              <a:spLocks noChangeShapeType="1"/>
            </p:cNvSpPr>
            <p:nvPr/>
          </p:nvSpPr>
          <p:spPr bwMode="auto">
            <a:xfrm>
              <a:off x="983" y="2103"/>
              <a:ext cx="1041" cy="1"/>
            </a:xfrm>
            <a:prstGeom prst="line">
              <a:avLst/>
            </a:prstGeom>
            <a:noFill/>
            <a:ln w="12700">
              <a:solidFill>
                <a:srgbClr val="99CC00"/>
              </a:solidFill>
              <a:round/>
              <a:headEnd/>
              <a:tailEnd/>
            </a:ln>
          </p:spPr>
          <p:txBody>
            <a:bodyPr/>
            <a:lstStyle/>
            <a:p>
              <a:endParaRPr lang="en-US"/>
            </a:p>
          </p:txBody>
        </p:sp>
        <p:sp>
          <p:nvSpPr>
            <p:cNvPr id="18" name="AutoShape 199"/>
            <p:cNvSpPr>
              <a:spLocks/>
            </p:cNvSpPr>
            <p:nvPr/>
          </p:nvSpPr>
          <p:spPr bwMode="auto">
            <a:xfrm>
              <a:off x="240" y="1325"/>
              <a:ext cx="2352" cy="1196"/>
            </a:xfrm>
            <a:custGeom>
              <a:avLst/>
              <a:gdLst>
                <a:gd name="T0" fmla="*/ 0 w 21600"/>
                <a:gd name="T1" fmla="*/ 0 h 21600"/>
                <a:gd name="T2" fmla="*/ 21600 w 21600"/>
                <a:gd name="T3" fmla="*/ 21600 h 21600"/>
              </a:gdLst>
              <a:ahLst/>
              <a:cxnLst>
                <a:cxn ang="0">
                  <a:pos x="8014" y="0"/>
                </a:cxn>
                <a:cxn ang="0">
                  <a:pos x="0" y="21600"/>
                </a:cxn>
                <a:cxn ang="0">
                  <a:pos x="13586" y="21600"/>
                </a:cxn>
                <a:cxn ang="0">
                  <a:pos x="21600" y="0"/>
                </a:cxn>
                <a:cxn ang="0">
                  <a:pos x="8014" y="0"/>
                </a:cxn>
              </a:cxnLst>
              <a:rect l="T0" t="T1" r="T2" b="T3"/>
              <a:pathLst>
                <a:path w="21600" h="21600">
                  <a:moveTo>
                    <a:pt x="8014" y="0"/>
                  </a:moveTo>
                  <a:lnTo>
                    <a:pt x="0" y="21600"/>
                  </a:lnTo>
                  <a:lnTo>
                    <a:pt x="13586" y="21600"/>
                  </a:lnTo>
                  <a:lnTo>
                    <a:pt x="21600" y="0"/>
                  </a:lnTo>
                  <a:close/>
                  <a:moveTo>
                    <a:pt x="8014" y="0"/>
                  </a:moveTo>
                </a:path>
              </a:pathLst>
            </a:custGeom>
            <a:noFill/>
            <a:ln w="25400">
              <a:solidFill>
                <a:srgbClr val="99CC00"/>
              </a:solidFill>
              <a:miter lim="800000"/>
              <a:headEnd/>
              <a:tailEnd/>
            </a:ln>
          </p:spPr>
          <p:txBody>
            <a:bodyPr lIns="0" tIns="0" rIns="0" bIns="0"/>
            <a:lstStyle/>
            <a:p>
              <a:endParaRPr lang="en-US"/>
            </a:p>
          </p:txBody>
        </p:sp>
        <p:sp>
          <p:nvSpPr>
            <p:cNvPr id="19" name="Line 200"/>
            <p:cNvSpPr>
              <a:spLocks noChangeShapeType="1"/>
            </p:cNvSpPr>
            <p:nvPr/>
          </p:nvSpPr>
          <p:spPr bwMode="auto">
            <a:xfrm flipH="1">
              <a:off x="240" y="2263"/>
              <a:ext cx="189" cy="260"/>
            </a:xfrm>
            <a:prstGeom prst="line">
              <a:avLst/>
            </a:prstGeom>
            <a:noFill/>
            <a:ln w="12700">
              <a:solidFill>
                <a:srgbClr val="99CC00"/>
              </a:solidFill>
              <a:round/>
              <a:headEnd/>
              <a:tailEnd/>
            </a:ln>
          </p:spPr>
          <p:txBody>
            <a:bodyPr/>
            <a:lstStyle/>
            <a:p>
              <a:endParaRPr lang="en-US"/>
            </a:p>
          </p:txBody>
        </p:sp>
        <p:sp>
          <p:nvSpPr>
            <p:cNvPr id="20" name="Line 201"/>
            <p:cNvSpPr>
              <a:spLocks noChangeShapeType="1"/>
            </p:cNvSpPr>
            <p:nvPr/>
          </p:nvSpPr>
          <p:spPr bwMode="auto">
            <a:xfrm flipH="1">
              <a:off x="983" y="1329"/>
              <a:ext cx="549" cy="749"/>
            </a:xfrm>
            <a:prstGeom prst="line">
              <a:avLst/>
            </a:prstGeom>
            <a:noFill/>
            <a:ln w="12700">
              <a:solidFill>
                <a:srgbClr val="99CC00"/>
              </a:solidFill>
              <a:round/>
              <a:headEnd/>
              <a:tailEnd/>
            </a:ln>
          </p:spPr>
          <p:txBody>
            <a:bodyPr/>
            <a:lstStyle/>
            <a:p>
              <a:endParaRPr lang="en-US"/>
            </a:p>
          </p:txBody>
        </p:sp>
        <p:sp>
          <p:nvSpPr>
            <p:cNvPr id="21" name="AutoShape 202"/>
            <p:cNvSpPr>
              <a:spLocks/>
            </p:cNvSpPr>
            <p:nvPr/>
          </p:nvSpPr>
          <p:spPr bwMode="auto">
            <a:xfrm flipH="1">
              <a:off x="963" y="2007"/>
              <a:ext cx="181" cy="476"/>
            </a:xfrm>
            <a:custGeom>
              <a:avLst/>
              <a:gdLst>
                <a:gd name="T0" fmla="*/ 0 w 21361"/>
                <a:gd name="T1" fmla="*/ 0 h 21401"/>
                <a:gd name="T2" fmla="*/ 21361 w 21361"/>
                <a:gd name="T3" fmla="*/ 21401 h 21401"/>
              </a:gdLst>
              <a:ahLst/>
              <a:cxnLst>
                <a:cxn ang="0">
                  <a:pos x="7120" y="19313"/>
                </a:cxn>
                <a:cxn ang="0">
                  <a:pos x="1977" y="15567"/>
                </a:cxn>
                <a:cxn ang="0">
                  <a:pos x="6" y="10492"/>
                </a:cxn>
                <a:cxn ang="0">
                  <a:pos x="2491" y="6081"/>
                </a:cxn>
                <a:cxn ang="0">
                  <a:pos x="8491" y="2093"/>
                </a:cxn>
                <a:cxn ang="0">
                  <a:pos x="14149" y="9"/>
                </a:cxn>
                <a:cxn ang="0">
                  <a:pos x="19206" y="5054"/>
                </a:cxn>
                <a:cxn ang="0">
                  <a:pos x="21263" y="10069"/>
                </a:cxn>
                <a:cxn ang="0">
                  <a:pos x="20577" y="15416"/>
                </a:cxn>
                <a:cxn ang="0">
                  <a:pos x="16977" y="19101"/>
                </a:cxn>
                <a:cxn ang="0">
                  <a:pos x="12091" y="21397"/>
                </a:cxn>
                <a:cxn ang="0">
                  <a:pos x="7120" y="19313"/>
                </a:cxn>
                <a:cxn ang="0">
                  <a:pos x="7120" y="19313"/>
                </a:cxn>
              </a:cxnLst>
              <a:rect l="T0" t="T1" r="T2" b="T3"/>
              <a:pathLst>
                <a:path w="21361" h="21401">
                  <a:moveTo>
                    <a:pt x="7120" y="19313"/>
                  </a:moveTo>
                  <a:cubicBezTo>
                    <a:pt x="5406" y="18346"/>
                    <a:pt x="3177" y="17047"/>
                    <a:pt x="1977" y="15567"/>
                  </a:cubicBezTo>
                  <a:cubicBezTo>
                    <a:pt x="777" y="14087"/>
                    <a:pt x="-80" y="12063"/>
                    <a:pt x="6" y="10492"/>
                  </a:cubicBezTo>
                  <a:cubicBezTo>
                    <a:pt x="91" y="8921"/>
                    <a:pt x="1120" y="7471"/>
                    <a:pt x="2491" y="6081"/>
                  </a:cubicBezTo>
                  <a:cubicBezTo>
                    <a:pt x="3863" y="4691"/>
                    <a:pt x="6520" y="3090"/>
                    <a:pt x="8491" y="2093"/>
                  </a:cubicBezTo>
                  <a:cubicBezTo>
                    <a:pt x="10463" y="1096"/>
                    <a:pt x="13891" y="-112"/>
                    <a:pt x="14149" y="9"/>
                  </a:cubicBezTo>
                  <a:cubicBezTo>
                    <a:pt x="16891" y="1610"/>
                    <a:pt x="18091" y="3513"/>
                    <a:pt x="19206" y="5054"/>
                  </a:cubicBezTo>
                  <a:cubicBezTo>
                    <a:pt x="20406" y="6715"/>
                    <a:pt x="21006" y="8347"/>
                    <a:pt x="21263" y="10069"/>
                  </a:cubicBezTo>
                  <a:cubicBezTo>
                    <a:pt x="21520" y="11791"/>
                    <a:pt x="21263" y="13905"/>
                    <a:pt x="20577" y="15416"/>
                  </a:cubicBezTo>
                  <a:cubicBezTo>
                    <a:pt x="19891" y="16926"/>
                    <a:pt x="18434" y="18105"/>
                    <a:pt x="16977" y="19101"/>
                  </a:cubicBezTo>
                  <a:cubicBezTo>
                    <a:pt x="15520" y="20098"/>
                    <a:pt x="12091" y="21488"/>
                    <a:pt x="12091" y="21397"/>
                  </a:cubicBezTo>
                  <a:cubicBezTo>
                    <a:pt x="12091" y="21367"/>
                    <a:pt x="8834" y="20280"/>
                    <a:pt x="7120" y="19313"/>
                  </a:cubicBezTo>
                  <a:close/>
                  <a:moveTo>
                    <a:pt x="7120" y="19313"/>
                  </a:moveTo>
                </a:path>
              </a:pathLst>
            </a:custGeom>
            <a:solidFill>
              <a:srgbClr val="FFFFFF"/>
            </a:solidFill>
            <a:ln w="38100">
              <a:solidFill>
                <a:srgbClr val="FFFFFF"/>
              </a:solidFill>
              <a:miter lim="800000"/>
              <a:headEnd/>
              <a:tailEnd/>
            </a:ln>
          </p:spPr>
          <p:txBody>
            <a:bodyPr lIns="0" tIns="0" rIns="0" bIns="0"/>
            <a:lstStyle/>
            <a:p>
              <a:endParaRPr lang="en-US"/>
            </a:p>
          </p:txBody>
        </p:sp>
        <p:sp>
          <p:nvSpPr>
            <p:cNvPr id="22" name="Line 203"/>
            <p:cNvSpPr>
              <a:spLocks noChangeShapeType="1"/>
            </p:cNvSpPr>
            <p:nvPr/>
          </p:nvSpPr>
          <p:spPr bwMode="auto">
            <a:xfrm flipH="1">
              <a:off x="864" y="1967"/>
              <a:ext cx="403" cy="552"/>
            </a:xfrm>
            <a:prstGeom prst="line">
              <a:avLst/>
            </a:prstGeom>
            <a:noFill/>
            <a:ln w="12700">
              <a:solidFill>
                <a:srgbClr val="99CC00"/>
              </a:solidFill>
              <a:round/>
              <a:headEnd/>
              <a:tailEnd/>
            </a:ln>
          </p:spPr>
          <p:txBody>
            <a:bodyPr/>
            <a:lstStyle/>
            <a:p>
              <a:endParaRPr lang="en-US"/>
            </a:p>
          </p:txBody>
        </p:sp>
        <p:grpSp>
          <p:nvGrpSpPr>
            <p:cNvPr id="23" name="Group 204"/>
            <p:cNvGrpSpPr>
              <a:grpSpLocks/>
            </p:cNvGrpSpPr>
            <p:nvPr/>
          </p:nvGrpSpPr>
          <p:grpSpPr bwMode="auto">
            <a:xfrm>
              <a:off x="1586" y="1216"/>
              <a:ext cx="746" cy="668"/>
              <a:chOff x="0" y="0"/>
              <a:chExt cx="888" cy="862"/>
            </a:xfrm>
          </p:grpSpPr>
          <p:grpSp>
            <p:nvGrpSpPr>
              <p:cNvPr id="96" name="Group 205"/>
              <p:cNvGrpSpPr>
                <a:grpSpLocks/>
              </p:cNvGrpSpPr>
              <p:nvPr/>
            </p:nvGrpSpPr>
            <p:grpSpPr bwMode="auto">
              <a:xfrm>
                <a:off x="0" y="0"/>
                <a:ext cx="888" cy="862"/>
                <a:chOff x="0" y="0"/>
                <a:chExt cx="888" cy="862"/>
              </a:xfrm>
            </p:grpSpPr>
            <p:sp>
              <p:nvSpPr>
                <p:cNvPr id="98" name="Oval 206"/>
                <p:cNvSpPr>
                  <a:spLocks/>
                </p:cNvSpPr>
                <p:nvPr/>
              </p:nvSpPr>
              <p:spPr bwMode="auto">
                <a:xfrm>
                  <a:off x="19" y="1"/>
                  <a:ext cx="849" cy="849"/>
                </a:xfrm>
                <a:prstGeom prst="ellipse">
                  <a:avLst/>
                </a:prstGeom>
                <a:gradFill rotWithShape="0">
                  <a:gsLst>
                    <a:gs pos="0">
                      <a:srgbClr val="333399"/>
                    </a:gs>
                    <a:gs pos="100000">
                      <a:srgbClr val="FFFFFF"/>
                    </a:gs>
                  </a:gsLst>
                  <a:lin ang="0" scaled="1"/>
                </a:gradFill>
                <a:ln w="12700">
                  <a:solidFill>
                    <a:schemeClr val="tx1"/>
                  </a:solidFill>
                  <a:round/>
                  <a:headEnd/>
                  <a:tailEnd/>
                </a:ln>
              </p:spPr>
              <p:txBody>
                <a:bodyPr lIns="0" tIns="0" rIns="0" bIns="0"/>
                <a:lstStyle/>
                <a:p>
                  <a:pPr defTabSz="457200"/>
                  <a:endParaRPr lang="en-US" sz="1800">
                    <a:solidFill>
                      <a:schemeClr val="tx1"/>
                    </a:solidFill>
                  </a:endParaRPr>
                </a:p>
              </p:txBody>
            </p:sp>
            <p:sp>
              <p:nvSpPr>
                <p:cNvPr id="99" name="Oval 207"/>
                <p:cNvSpPr>
                  <a:spLocks/>
                </p:cNvSpPr>
                <p:nvPr/>
              </p:nvSpPr>
              <p:spPr bwMode="auto">
                <a:xfrm>
                  <a:off x="19" y="0"/>
                  <a:ext cx="849" cy="849"/>
                </a:xfrm>
                <a:prstGeom prst="ellipse">
                  <a:avLst/>
                </a:prstGeom>
                <a:noFill/>
                <a:ln w="25400">
                  <a:solidFill>
                    <a:schemeClr val="tx1"/>
                  </a:solidFill>
                  <a:round/>
                  <a:headEnd/>
                  <a:tailEnd/>
                </a:ln>
              </p:spPr>
              <p:txBody>
                <a:bodyPr lIns="0" tIns="0" rIns="0" bIns="0"/>
                <a:lstStyle/>
                <a:p>
                  <a:pPr defTabSz="457200"/>
                  <a:endParaRPr lang="en-US" sz="1800">
                    <a:solidFill>
                      <a:schemeClr val="tx1"/>
                    </a:solidFill>
                  </a:endParaRPr>
                </a:p>
              </p:txBody>
            </p:sp>
            <p:sp>
              <p:nvSpPr>
                <p:cNvPr id="100" name="AutoShape 208"/>
                <p:cNvSpPr>
                  <a:spLocks/>
                </p:cNvSpPr>
                <p:nvPr/>
              </p:nvSpPr>
              <p:spPr bwMode="auto">
                <a:xfrm>
                  <a:off x="0" y="352"/>
                  <a:ext cx="888" cy="510"/>
                </a:xfrm>
                <a:custGeom>
                  <a:avLst/>
                  <a:gdLst>
                    <a:gd name="T0" fmla="*/ 0 w 21580"/>
                    <a:gd name="T1" fmla="*/ 0 h 21198"/>
                    <a:gd name="T2" fmla="*/ 21580 w 21580"/>
                    <a:gd name="T3" fmla="*/ 21198 h 21198"/>
                  </a:gdLst>
                  <a:ahLst/>
                  <a:cxnLst>
                    <a:cxn ang="0">
                      <a:pos x="885" y="4138"/>
                    </a:cxn>
                    <a:cxn ang="0">
                      <a:pos x="2506" y="6226"/>
                    </a:cxn>
                    <a:cxn ang="0">
                      <a:pos x="5496" y="8710"/>
                    </a:cxn>
                    <a:cxn ang="0">
                      <a:pos x="9075" y="9790"/>
                    </a:cxn>
                    <a:cxn ang="0">
                      <a:pos x="13327" y="9034"/>
                    </a:cxn>
                    <a:cxn ang="0">
                      <a:pos x="16801" y="6946"/>
                    </a:cxn>
                    <a:cxn ang="0">
                      <a:pos x="19706" y="2950"/>
                    </a:cxn>
                    <a:cxn ang="0">
                      <a:pos x="21580" y="34"/>
                    </a:cxn>
                    <a:cxn ang="0">
                      <a:pos x="21433" y="4894"/>
                    </a:cxn>
                    <a:cxn ang="0">
                      <a:pos x="20864" y="9322"/>
                    </a:cxn>
                    <a:cxn ang="0">
                      <a:pos x="19538" y="13534"/>
                    </a:cxn>
                    <a:cxn ang="0">
                      <a:pos x="18022" y="16522"/>
                    </a:cxn>
                    <a:cxn ang="0">
                      <a:pos x="15748" y="19222"/>
                    </a:cxn>
                    <a:cxn ang="0">
                      <a:pos x="12822" y="20878"/>
                    </a:cxn>
                    <a:cxn ang="0">
                      <a:pos x="9559" y="21094"/>
                    </a:cxn>
                    <a:cxn ang="0">
                      <a:pos x="6506" y="19618"/>
                    </a:cxn>
                    <a:cxn ang="0">
                      <a:pos x="4043" y="16954"/>
                    </a:cxn>
                    <a:cxn ang="0">
                      <a:pos x="1980" y="12958"/>
                    </a:cxn>
                    <a:cxn ang="0">
                      <a:pos x="738" y="8242"/>
                    </a:cxn>
                    <a:cxn ang="0">
                      <a:pos x="1" y="2338"/>
                    </a:cxn>
                    <a:cxn ang="0">
                      <a:pos x="885" y="4138"/>
                    </a:cxn>
                    <a:cxn ang="0">
                      <a:pos x="885" y="4138"/>
                    </a:cxn>
                  </a:cxnLst>
                  <a:rect l="T0" t="T1" r="T2" b="T3"/>
                  <a:pathLst>
                    <a:path w="21580" h="21198">
                      <a:moveTo>
                        <a:pt x="885" y="4138"/>
                      </a:moveTo>
                      <a:cubicBezTo>
                        <a:pt x="1264" y="4606"/>
                        <a:pt x="1748" y="5470"/>
                        <a:pt x="2506" y="6226"/>
                      </a:cubicBezTo>
                      <a:cubicBezTo>
                        <a:pt x="3264" y="6982"/>
                        <a:pt x="4401" y="8098"/>
                        <a:pt x="5496" y="8710"/>
                      </a:cubicBezTo>
                      <a:cubicBezTo>
                        <a:pt x="6591" y="9322"/>
                        <a:pt x="7769" y="9754"/>
                        <a:pt x="9075" y="9790"/>
                      </a:cubicBezTo>
                      <a:cubicBezTo>
                        <a:pt x="10380" y="9826"/>
                        <a:pt x="12043" y="9502"/>
                        <a:pt x="13327" y="9034"/>
                      </a:cubicBezTo>
                      <a:cubicBezTo>
                        <a:pt x="14612" y="8566"/>
                        <a:pt x="15748" y="7954"/>
                        <a:pt x="16801" y="6946"/>
                      </a:cubicBezTo>
                      <a:cubicBezTo>
                        <a:pt x="17854" y="5938"/>
                        <a:pt x="18906" y="4102"/>
                        <a:pt x="19706" y="2950"/>
                      </a:cubicBezTo>
                      <a:cubicBezTo>
                        <a:pt x="20506" y="1798"/>
                        <a:pt x="21285" y="-290"/>
                        <a:pt x="21580" y="34"/>
                      </a:cubicBezTo>
                      <a:cubicBezTo>
                        <a:pt x="21475" y="178"/>
                        <a:pt x="21559" y="3346"/>
                        <a:pt x="21433" y="4894"/>
                      </a:cubicBezTo>
                      <a:cubicBezTo>
                        <a:pt x="21306" y="6442"/>
                        <a:pt x="21180" y="7882"/>
                        <a:pt x="20864" y="9322"/>
                      </a:cubicBezTo>
                      <a:cubicBezTo>
                        <a:pt x="20569" y="10762"/>
                        <a:pt x="20022" y="12346"/>
                        <a:pt x="19538" y="13534"/>
                      </a:cubicBezTo>
                      <a:cubicBezTo>
                        <a:pt x="19075" y="14722"/>
                        <a:pt x="18633" y="15550"/>
                        <a:pt x="18022" y="16522"/>
                      </a:cubicBezTo>
                      <a:cubicBezTo>
                        <a:pt x="17391" y="17458"/>
                        <a:pt x="16612" y="18466"/>
                        <a:pt x="15748" y="19222"/>
                      </a:cubicBezTo>
                      <a:cubicBezTo>
                        <a:pt x="14885" y="19942"/>
                        <a:pt x="13854" y="20590"/>
                        <a:pt x="12822" y="20878"/>
                      </a:cubicBezTo>
                      <a:cubicBezTo>
                        <a:pt x="11791" y="21166"/>
                        <a:pt x="10612" y="21310"/>
                        <a:pt x="9559" y="21094"/>
                      </a:cubicBezTo>
                      <a:cubicBezTo>
                        <a:pt x="8485" y="20878"/>
                        <a:pt x="7412" y="20302"/>
                        <a:pt x="6506" y="19618"/>
                      </a:cubicBezTo>
                      <a:cubicBezTo>
                        <a:pt x="5601" y="18898"/>
                        <a:pt x="4801" y="18070"/>
                        <a:pt x="4043" y="16954"/>
                      </a:cubicBezTo>
                      <a:cubicBezTo>
                        <a:pt x="3285" y="15838"/>
                        <a:pt x="2527" y="14398"/>
                        <a:pt x="1980" y="12958"/>
                      </a:cubicBezTo>
                      <a:cubicBezTo>
                        <a:pt x="1433" y="11518"/>
                        <a:pt x="1075" y="10006"/>
                        <a:pt x="738" y="8242"/>
                      </a:cubicBezTo>
                      <a:cubicBezTo>
                        <a:pt x="401" y="6478"/>
                        <a:pt x="-20" y="3022"/>
                        <a:pt x="1" y="2338"/>
                      </a:cubicBezTo>
                      <a:lnTo>
                        <a:pt x="885" y="4138"/>
                      </a:lnTo>
                      <a:close/>
                      <a:moveTo>
                        <a:pt x="885" y="4138"/>
                      </a:moveTo>
                    </a:path>
                  </a:pathLst>
                </a:custGeom>
                <a:solidFill>
                  <a:srgbClr val="FFFFFF">
                    <a:alpha val="49803"/>
                  </a:srgbClr>
                </a:solidFill>
                <a:ln w="12700">
                  <a:noFill/>
                  <a:miter lim="800000"/>
                  <a:headEnd/>
                  <a:tailEnd/>
                </a:ln>
              </p:spPr>
              <p:txBody>
                <a:bodyPr lIns="0" tIns="0" rIns="0" bIns="0"/>
                <a:lstStyle/>
                <a:p>
                  <a:endParaRPr lang="en-US"/>
                </a:p>
              </p:txBody>
            </p:sp>
            <p:sp>
              <p:nvSpPr>
                <p:cNvPr id="101" name="AutoShape 209"/>
                <p:cNvSpPr>
                  <a:spLocks/>
                </p:cNvSpPr>
                <p:nvPr/>
              </p:nvSpPr>
              <p:spPr bwMode="auto">
                <a:xfrm>
                  <a:off x="19" y="367"/>
                  <a:ext cx="848" cy="222"/>
                </a:xfrm>
                <a:custGeom>
                  <a:avLst/>
                  <a:gdLst>
                    <a:gd name="T0" fmla="*/ 0 w 21600"/>
                    <a:gd name="T1" fmla="*/ 0 h 21530"/>
                    <a:gd name="T2" fmla="*/ 21600 w 21600"/>
                    <a:gd name="T3" fmla="*/ 21530 h 21530"/>
                  </a:gdLst>
                  <a:ahLst/>
                  <a:cxnLst>
                    <a:cxn ang="0">
                      <a:pos x="0" y="6556"/>
                    </a:cxn>
                    <a:cxn ang="0">
                      <a:pos x="2228" y="13447"/>
                    </a:cxn>
                    <a:cxn ang="0">
                      <a:pos x="5803" y="19499"/>
                    </a:cxn>
                    <a:cxn ang="0">
                      <a:pos x="8914" y="21516"/>
                    </a:cxn>
                    <a:cxn ang="0">
                      <a:pos x="13415" y="20003"/>
                    </a:cxn>
                    <a:cxn ang="0">
                      <a:pos x="17651" y="13447"/>
                    </a:cxn>
                    <a:cxn ang="0">
                      <a:pos x="21600" y="0"/>
                    </a:cxn>
                  </a:cxnLst>
                  <a:rect l="T0" t="T1" r="T2" b="T3"/>
                  <a:pathLst>
                    <a:path w="21600" h="21530">
                      <a:moveTo>
                        <a:pt x="0" y="6556"/>
                      </a:moveTo>
                      <a:cubicBezTo>
                        <a:pt x="375" y="7732"/>
                        <a:pt x="1258" y="11262"/>
                        <a:pt x="2228" y="13447"/>
                      </a:cubicBezTo>
                      <a:cubicBezTo>
                        <a:pt x="3199" y="15633"/>
                        <a:pt x="4699" y="18154"/>
                        <a:pt x="5803" y="19499"/>
                      </a:cubicBezTo>
                      <a:cubicBezTo>
                        <a:pt x="6906" y="20844"/>
                        <a:pt x="7656" y="21432"/>
                        <a:pt x="8914" y="21516"/>
                      </a:cubicBezTo>
                      <a:cubicBezTo>
                        <a:pt x="10171" y="21600"/>
                        <a:pt x="11958" y="21348"/>
                        <a:pt x="13415" y="20003"/>
                      </a:cubicBezTo>
                      <a:cubicBezTo>
                        <a:pt x="14871" y="18658"/>
                        <a:pt x="16283" y="16809"/>
                        <a:pt x="17651" y="13447"/>
                      </a:cubicBezTo>
                      <a:cubicBezTo>
                        <a:pt x="19019" y="10086"/>
                        <a:pt x="20784" y="2774"/>
                        <a:pt x="21600" y="0"/>
                      </a:cubicBezTo>
                    </a:path>
                  </a:pathLst>
                </a:custGeom>
                <a:noFill/>
                <a:ln w="12700">
                  <a:solidFill>
                    <a:schemeClr val="tx1"/>
                  </a:solidFill>
                  <a:miter lim="800000"/>
                  <a:headEnd/>
                  <a:tailEnd/>
                </a:ln>
              </p:spPr>
              <p:txBody>
                <a:bodyPr lIns="0" tIns="0" rIns="0" bIns="0"/>
                <a:lstStyle/>
                <a:p>
                  <a:endParaRPr lang="en-US"/>
                </a:p>
              </p:txBody>
            </p:sp>
          </p:grpSp>
          <p:sp>
            <p:nvSpPr>
              <p:cNvPr id="97" name="AutoShape 210"/>
              <p:cNvSpPr>
                <a:spLocks/>
              </p:cNvSpPr>
              <p:nvPr/>
            </p:nvSpPr>
            <p:spPr bwMode="auto">
              <a:xfrm>
                <a:off x="15" y="122"/>
                <a:ext cx="216" cy="613"/>
              </a:xfrm>
              <a:custGeom>
                <a:avLst/>
                <a:gdLst>
                  <a:gd name="T0" fmla="*/ 0 w 21361"/>
                  <a:gd name="T1" fmla="*/ 0 h 21401"/>
                  <a:gd name="T2" fmla="*/ 21361 w 21361"/>
                  <a:gd name="T3" fmla="*/ 21401 h 21401"/>
                </a:gdLst>
                <a:ahLst/>
                <a:cxnLst>
                  <a:cxn ang="0">
                    <a:pos x="7120" y="19313"/>
                  </a:cxn>
                  <a:cxn ang="0">
                    <a:pos x="1977" y="15567"/>
                  </a:cxn>
                  <a:cxn ang="0">
                    <a:pos x="6" y="10492"/>
                  </a:cxn>
                  <a:cxn ang="0">
                    <a:pos x="2491" y="6081"/>
                  </a:cxn>
                  <a:cxn ang="0">
                    <a:pos x="8491" y="2093"/>
                  </a:cxn>
                  <a:cxn ang="0">
                    <a:pos x="14149" y="9"/>
                  </a:cxn>
                  <a:cxn ang="0">
                    <a:pos x="19206" y="5054"/>
                  </a:cxn>
                  <a:cxn ang="0">
                    <a:pos x="21263" y="10069"/>
                  </a:cxn>
                  <a:cxn ang="0">
                    <a:pos x="20577" y="15416"/>
                  </a:cxn>
                  <a:cxn ang="0">
                    <a:pos x="16977" y="19101"/>
                  </a:cxn>
                  <a:cxn ang="0">
                    <a:pos x="12091" y="21397"/>
                  </a:cxn>
                  <a:cxn ang="0">
                    <a:pos x="7120" y="19313"/>
                  </a:cxn>
                  <a:cxn ang="0">
                    <a:pos x="7120" y="19313"/>
                  </a:cxn>
                </a:cxnLst>
                <a:rect l="T0" t="T1" r="T2" b="T3"/>
                <a:pathLst>
                  <a:path w="21361" h="21401">
                    <a:moveTo>
                      <a:pt x="7120" y="19313"/>
                    </a:moveTo>
                    <a:cubicBezTo>
                      <a:pt x="5406" y="18346"/>
                      <a:pt x="3177" y="17047"/>
                      <a:pt x="1977" y="15567"/>
                    </a:cubicBezTo>
                    <a:cubicBezTo>
                      <a:pt x="777" y="14087"/>
                      <a:pt x="-80" y="12063"/>
                      <a:pt x="6" y="10492"/>
                    </a:cubicBezTo>
                    <a:cubicBezTo>
                      <a:pt x="91" y="8921"/>
                      <a:pt x="1120" y="7471"/>
                      <a:pt x="2491" y="6081"/>
                    </a:cubicBezTo>
                    <a:cubicBezTo>
                      <a:pt x="3863" y="4691"/>
                      <a:pt x="6520" y="3090"/>
                      <a:pt x="8491" y="2093"/>
                    </a:cubicBezTo>
                    <a:cubicBezTo>
                      <a:pt x="10463" y="1096"/>
                      <a:pt x="13891" y="-112"/>
                      <a:pt x="14149" y="9"/>
                    </a:cubicBezTo>
                    <a:cubicBezTo>
                      <a:pt x="16891" y="1610"/>
                      <a:pt x="18091" y="3513"/>
                      <a:pt x="19206" y="5054"/>
                    </a:cubicBezTo>
                    <a:cubicBezTo>
                      <a:pt x="20406" y="6715"/>
                      <a:pt x="21006" y="8347"/>
                      <a:pt x="21263" y="10069"/>
                    </a:cubicBezTo>
                    <a:cubicBezTo>
                      <a:pt x="21520" y="11791"/>
                      <a:pt x="21263" y="13905"/>
                      <a:pt x="20577" y="15416"/>
                    </a:cubicBezTo>
                    <a:cubicBezTo>
                      <a:pt x="19891" y="16926"/>
                      <a:pt x="18434" y="18105"/>
                      <a:pt x="16977" y="19101"/>
                    </a:cubicBezTo>
                    <a:cubicBezTo>
                      <a:pt x="15520" y="20098"/>
                      <a:pt x="12091" y="21488"/>
                      <a:pt x="12091" y="21397"/>
                    </a:cubicBezTo>
                    <a:cubicBezTo>
                      <a:pt x="12091" y="21367"/>
                      <a:pt x="8834" y="20280"/>
                      <a:pt x="7120" y="19313"/>
                    </a:cubicBezTo>
                    <a:close/>
                    <a:moveTo>
                      <a:pt x="7120" y="19313"/>
                    </a:moveTo>
                  </a:path>
                </a:pathLst>
              </a:custGeom>
              <a:solidFill>
                <a:srgbClr val="FFFFFF"/>
              </a:solidFill>
              <a:ln w="63500">
                <a:solidFill>
                  <a:srgbClr val="FFFFFF"/>
                </a:solidFill>
                <a:miter lim="800000"/>
                <a:headEnd/>
                <a:tailEnd/>
              </a:ln>
            </p:spPr>
            <p:txBody>
              <a:bodyPr lIns="0" tIns="0" rIns="0" bIns="0"/>
              <a:lstStyle/>
              <a:p>
                <a:endParaRPr lang="en-US"/>
              </a:p>
            </p:txBody>
          </p:sp>
        </p:grpSp>
        <p:sp>
          <p:nvSpPr>
            <p:cNvPr id="24" name="Line 211"/>
            <p:cNvSpPr>
              <a:spLocks noChangeShapeType="1"/>
            </p:cNvSpPr>
            <p:nvPr/>
          </p:nvSpPr>
          <p:spPr bwMode="auto">
            <a:xfrm>
              <a:off x="1124" y="1326"/>
              <a:ext cx="609" cy="1"/>
            </a:xfrm>
            <a:prstGeom prst="line">
              <a:avLst/>
            </a:prstGeom>
            <a:noFill/>
            <a:ln w="25400">
              <a:solidFill>
                <a:srgbClr val="99CC00"/>
              </a:solidFill>
              <a:round/>
              <a:headEnd/>
              <a:tailEnd/>
            </a:ln>
          </p:spPr>
          <p:txBody>
            <a:bodyPr/>
            <a:lstStyle/>
            <a:p>
              <a:endParaRPr lang="en-US"/>
            </a:p>
          </p:txBody>
        </p:sp>
        <p:sp>
          <p:nvSpPr>
            <p:cNvPr id="25" name="Line 212"/>
            <p:cNvSpPr>
              <a:spLocks noChangeShapeType="1"/>
            </p:cNvSpPr>
            <p:nvPr/>
          </p:nvSpPr>
          <p:spPr bwMode="auto">
            <a:xfrm>
              <a:off x="1346" y="1458"/>
              <a:ext cx="437" cy="1"/>
            </a:xfrm>
            <a:prstGeom prst="line">
              <a:avLst/>
            </a:prstGeom>
            <a:noFill/>
            <a:ln w="12700">
              <a:solidFill>
                <a:srgbClr val="99CC00"/>
              </a:solidFill>
              <a:round/>
              <a:headEnd/>
              <a:tailEnd/>
            </a:ln>
          </p:spPr>
          <p:txBody>
            <a:bodyPr/>
            <a:lstStyle/>
            <a:p>
              <a:endParaRPr lang="en-US"/>
            </a:p>
          </p:txBody>
        </p:sp>
        <p:sp>
          <p:nvSpPr>
            <p:cNvPr id="26" name="Line 213"/>
            <p:cNvSpPr>
              <a:spLocks noChangeShapeType="1"/>
            </p:cNvSpPr>
            <p:nvPr/>
          </p:nvSpPr>
          <p:spPr bwMode="auto">
            <a:xfrm>
              <a:off x="923" y="1586"/>
              <a:ext cx="867" cy="1"/>
            </a:xfrm>
            <a:prstGeom prst="line">
              <a:avLst/>
            </a:prstGeom>
            <a:noFill/>
            <a:ln w="12700">
              <a:solidFill>
                <a:srgbClr val="99CC00"/>
              </a:solidFill>
              <a:round/>
              <a:headEnd/>
              <a:tailEnd/>
            </a:ln>
          </p:spPr>
          <p:txBody>
            <a:bodyPr/>
            <a:lstStyle/>
            <a:p>
              <a:endParaRPr lang="en-US"/>
            </a:p>
          </p:txBody>
        </p:sp>
        <p:sp>
          <p:nvSpPr>
            <p:cNvPr id="27" name="Line 214"/>
            <p:cNvSpPr>
              <a:spLocks noChangeShapeType="1"/>
            </p:cNvSpPr>
            <p:nvPr/>
          </p:nvSpPr>
          <p:spPr bwMode="auto">
            <a:xfrm flipH="1">
              <a:off x="1553" y="1537"/>
              <a:ext cx="237" cy="323"/>
            </a:xfrm>
            <a:prstGeom prst="line">
              <a:avLst/>
            </a:prstGeom>
            <a:noFill/>
            <a:ln w="12700">
              <a:solidFill>
                <a:srgbClr val="99CC00"/>
              </a:solidFill>
              <a:round/>
              <a:headEnd/>
              <a:tailEnd/>
            </a:ln>
          </p:spPr>
          <p:txBody>
            <a:bodyPr/>
            <a:lstStyle/>
            <a:p>
              <a:endParaRPr lang="en-US"/>
            </a:p>
          </p:txBody>
        </p:sp>
        <p:sp>
          <p:nvSpPr>
            <p:cNvPr id="28" name="Line 215"/>
            <p:cNvSpPr>
              <a:spLocks noChangeShapeType="1"/>
            </p:cNvSpPr>
            <p:nvPr/>
          </p:nvSpPr>
          <p:spPr bwMode="auto">
            <a:xfrm>
              <a:off x="817" y="1743"/>
              <a:ext cx="1483" cy="3"/>
            </a:xfrm>
            <a:prstGeom prst="line">
              <a:avLst/>
            </a:prstGeom>
            <a:noFill/>
            <a:ln w="12700">
              <a:solidFill>
                <a:srgbClr val="99CC00"/>
              </a:solidFill>
              <a:round/>
              <a:headEnd/>
              <a:tailEnd/>
            </a:ln>
          </p:spPr>
          <p:txBody>
            <a:bodyPr/>
            <a:lstStyle/>
            <a:p>
              <a:endParaRPr lang="en-US"/>
            </a:p>
          </p:txBody>
        </p:sp>
        <p:sp>
          <p:nvSpPr>
            <p:cNvPr id="29" name="Line 216"/>
            <p:cNvSpPr>
              <a:spLocks noChangeShapeType="1"/>
            </p:cNvSpPr>
            <p:nvPr/>
          </p:nvSpPr>
          <p:spPr bwMode="auto">
            <a:xfrm flipH="1">
              <a:off x="866" y="1326"/>
              <a:ext cx="868" cy="1191"/>
            </a:xfrm>
            <a:prstGeom prst="line">
              <a:avLst/>
            </a:prstGeom>
            <a:noFill/>
            <a:ln w="12700">
              <a:solidFill>
                <a:srgbClr val="99CC00"/>
              </a:solidFill>
              <a:round/>
              <a:headEnd/>
              <a:tailEnd/>
            </a:ln>
          </p:spPr>
          <p:txBody>
            <a:bodyPr/>
            <a:lstStyle/>
            <a:p>
              <a:endParaRPr lang="en-US"/>
            </a:p>
          </p:txBody>
        </p:sp>
        <p:sp>
          <p:nvSpPr>
            <p:cNvPr id="30" name="Line 217"/>
            <p:cNvSpPr>
              <a:spLocks noChangeShapeType="1"/>
            </p:cNvSpPr>
            <p:nvPr/>
          </p:nvSpPr>
          <p:spPr bwMode="auto">
            <a:xfrm>
              <a:off x="734" y="1844"/>
              <a:ext cx="1484" cy="3"/>
            </a:xfrm>
            <a:prstGeom prst="line">
              <a:avLst/>
            </a:prstGeom>
            <a:noFill/>
            <a:ln w="12700">
              <a:solidFill>
                <a:srgbClr val="99CC00"/>
              </a:solidFill>
              <a:round/>
              <a:headEnd/>
              <a:tailEnd/>
            </a:ln>
          </p:spPr>
          <p:txBody>
            <a:bodyPr/>
            <a:lstStyle/>
            <a:p>
              <a:endParaRPr lang="en-US"/>
            </a:p>
          </p:txBody>
        </p:sp>
        <p:grpSp>
          <p:nvGrpSpPr>
            <p:cNvPr id="31" name="Group 218"/>
            <p:cNvGrpSpPr>
              <a:grpSpLocks/>
            </p:cNvGrpSpPr>
            <p:nvPr/>
          </p:nvGrpSpPr>
          <p:grpSpPr bwMode="auto">
            <a:xfrm>
              <a:off x="1200" y="1590"/>
              <a:ext cx="355" cy="659"/>
              <a:chOff x="0" y="0"/>
              <a:chExt cx="422" cy="852"/>
            </a:xfrm>
          </p:grpSpPr>
          <p:sp>
            <p:nvSpPr>
              <p:cNvPr id="92" name="Oval 219"/>
              <p:cNvSpPr>
                <a:spLocks/>
              </p:cNvSpPr>
              <p:nvPr/>
            </p:nvSpPr>
            <p:spPr bwMode="auto">
              <a:xfrm>
                <a:off x="0" y="1"/>
                <a:ext cx="422" cy="851"/>
              </a:xfrm>
              <a:prstGeom prst="ellipse">
                <a:avLst/>
              </a:prstGeom>
              <a:gradFill rotWithShape="0">
                <a:gsLst>
                  <a:gs pos="0">
                    <a:srgbClr val="FF3300"/>
                  </a:gs>
                  <a:gs pos="100000">
                    <a:srgbClr val="FFCC00"/>
                  </a:gs>
                </a:gsLst>
                <a:lin ang="0" scaled="1"/>
              </a:gradFill>
              <a:ln w="12700">
                <a:solidFill>
                  <a:schemeClr val="tx1"/>
                </a:solidFill>
                <a:round/>
                <a:headEnd/>
                <a:tailEnd/>
              </a:ln>
            </p:spPr>
            <p:txBody>
              <a:bodyPr lIns="0" tIns="0" rIns="0" bIns="0"/>
              <a:lstStyle/>
              <a:p>
                <a:pPr defTabSz="457200"/>
                <a:endParaRPr lang="en-US" sz="1800">
                  <a:solidFill>
                    <a:schemeClr val="tx1"/>
                  </a:solidFill>
                </a:endParaRPr>
              </a:p>
            </p:txBody>
          </p:sp>
          <p:sp>
            <p:nvSpPr>
              <p:cNvPr id="93" name="AutoShape 220"/>
              <p:cNvSpPr>
                <a:spLocks/>
              </p:cNvSpPr>
              <p:nvPr/>
            </p:nvSpPr>
            <p:spPr bwMode="auto">
              <a:xfrm>
                <a:off x="0" y="412"/>
                <a:ext cx="422" cy="439"/>
              </a:xfrm>
              <a:custGeom>
                <a:avLst/>
                <a:gdLst>
                  <a:gd name="T0" fmla="*/ 0 w 21530"/>
                  <a:gd name="T1" fmla="*/ 0 h 21245"/>
                  <a:gd name="T2" fmla="*/ 21530 w 21530"/>
                  <a:gd name="T3" fmla="*/ 21245 h 21245"/>
                </a:gdLst>
                <a:ahLst/>
                <a:cxnLst>
                  <a:cxn ang="0">
                    <a:pos x="574" y="1704"/>
                  </a:cxn>
                  <a:cxn ang="0">
                    <a:pos x="2871" y="3172"/>
                  </a:cxn>
                  <a:cxn ang="0">
                    <a:pos x="5345" y="3843"/>
                  </a:cxn>
                  <a:cxn ang="0">
                    <a:pos x="7774" y="4472"/>
                  </a:cxn>
                  <a:cxn ang="0">
                    <a:pos x="10645" y="4556"/>
                  </a:cxn>
                  <a:cxn ang="0">
                    <a:pos x="13826" y="4095"/>
                  </a:cxn>
                  <a:cxn ang="0">
                    <a:pos x="17006" y="3046"/>
                  </a:cxn>
                  <a:cxn ang="0">
                    <a:pos x="19966" y="991"/>
                  </a:cxn>
                  <a:cxn ang="0">
                    <a:pos x="21423" y="69"/>
                  </a:cxn>
                  <a:cxn ang="0">
                    <a:pos x="21512" y="2711"/>
                  </a:cxn>
                  <a:cxn ang="0">
                    <a:pos x="20937" y="7744"/>
                  </a:cxn>
                  <a:cxn ang="0">
                    <a:pos x="19612" y="12525"/>
                  </a:cxn>
                  <a:cxn ang="0">
                    <a:pos x="18022" y="15923"/>
                  </a:cxn>
                  <a:cxn ang="0">
                    <a:pos x="15725" y="18984"/>
                  </a:cxn>
                  <a:cxn ang="0">
                    <a:pos x="12766" y="20872"/>
                  </a:cxn>
                  <a:cxn ang="0">
                    <a:pos x="9453" y="21123"/>
                  </a:cxn>
                  <a:cxn ang="0">
                    <a:pos x="6317" y="19446"/>
                  </a:cxn>
                  <a:cxn ang="0">
                    <a:pos x="3843" y="16426"/>
                  </a:cxn>
                  <a:cxn ang="0">
                    <a:pos x="1723" y="11896"/>
                  </a:cxn>
                  <a:cxn ang="0">
                    <a:pos x="442" y="6528"/>
                  </a:cxn>
                  <a:cxn ang="0">
                    <a:pos x="0" y="949"/>
                  </a:cxn>
                  <a:cxn ang="0">
                    <a:pos x="574" y="1704"/>
                  </a:cxn>
                  <a:cxn ang="0">
                    <a:pos x="574" y="1704"/>
                  </a:cxn>
                </a:cxnLst>
                <a:rect l="T0" t="T1" r="T2" b="T3"/>
                <a:pathLst>
                  <a:path w="21530" h="21245">
                    <a:moveTo>
                      <a:pt x="574" y="1704"/>
                    </a:moveTo>
                    <a:cubicBezTo>
                      <a:pt x="1060" y="2082"/>
                      <a:pt x="2076" y="2795"/>
                      <a:pt x="2871" y="3172"/>
                    </a:cubicBezTo>
                    <a:cubicBezTo>
                      <a:pt x="3666" y="3550"/>
                      <a:pt x="4550" y="3634"/>
                      <a:pt x="5345" y="3843"/>
                    </a:cubicBezTo>
                    <a:cubicBezTo>
                      <a:pt x="6140" y="4053"/>
                      <a:pt x="6891" y="4347"/>
                      <a:pt x="7774" y="4472"/>
                    </a:cubicBezTo>
                    <a:cubicBezTo>
                      <a:pt x="8658" y="4598"/>
                      <a:pt x="9629" y="4598"/>
                      <a:pt x="10645" y="4556"/>
                    </a:cubicBezTo>
                    <a:cubicBezTo>
                      <a:pt x="11661" y="4514"/>
                      <a:pt x="12766" y="4347"/>
                      <a:pt x="13826" y="4095"/>
                    </a:cubicBezTo>
                    <a:cubicBezTo>
                      <a:pt x="14886" y="3843"/>
                      <a:pt x="15990" y="3550"/>
                      <a:pt x="17006" y="3046"/>
                    </a:cubicBezTo>
                    <a:cubicBezTo>
                      <a:pt x="18022" y="2543"/>
                      <a:pt x="19215" y="1495"/>
                      <a:pt x="19966" y="991"/>
                    </a:cubicBezTo>
                    <a:cubicBezTo>
                      <a:pt x="20717" y="488"/>
                      <a:pt x="21158" y="-225"/>
                      <a:pt x="21423" y="69"/>
                    </a:cubicBezTo>
                    <a:cubicBezTo>
                      <a:pt x="21335" y="236"/>
                      <a:pt x="21600" y="1453"/>
                      <a:pt x="21512" y="2711"/>
                    </a:cubicBezTo>
                    <a:cubicBezTo>
                      <a:pt x="21423" y="3969"/>
                      <a:pt x="21247" y="6108"/>
                      <a:pt x="20937" y="7744"/>
                    </a:cubicBezTo>
                    <a:cubicBezTo>
                      <a:pt x="20628" y="9380"/>
                      <a:pt x="20098" y="11183"/>
                      <a:pt x="19612" y="12525"/>
                    </a:cubicBezTo>
                    <a:cubicBezTo>
                      <a:pt x="19126" y="13867"/>
                      <a:pt x="18685" y="14832"/>
                      <a:pt x="18022" y="15923"/>
                    </a:cubicBezTo>
                    <a:cubicBezTo>
                      <a:pt x="17404" y="17013"/>
                      <a:pt x="16609" y="18145"/>
                      <a:pt x="15725" y="18984"/>
                    </a:cubicBezTo>
                    <a:cubicBezTo>
                      <a:pt x="14842" y="19823"/>
                      <a:pt x="13826" y="20536"/>
                      <a:pt x="12766" y="20872"/>
                    </a:cubicBezTo>
                    <a:cubicBezTo>
                      <a:pt x="11706" y="21207"/>
                      <a:pt x="10513" y="21375"/>
                      <a:pt x="9453" y="21123"/>
                    </a:cubicBezTo>
                    <a:cubicBezTo>
                      <a:pt x="8348" y="20872"/>
                      <a:pt x="7244" y="20243"/>
                      <a:pt x="6317" y="19446"/>
                    </a:cubicBezTo>
                    <a:cubicBezTo>
                      <a:pt x="5389" y="18649"/>
                      <a:pt x="4594" y="17684"/>
                      <a:pt x="3843" y="16426"/>
                    </a:cubicBezTo>
                    <a:cubicBezTo>
                      <a:pt x="3048" y="15168"/>
                      <a:pt x="2297" y="13532"/>
                      <a:pt x="1723" y="11896"/>
                    </a:cubicBezTo>
                    <a:cubicBezTo>
                      <a:pt x="1193" y="10260"/>
                      <a:pt x="751" y="8331"/>
                      <a:pt x="442" y="6528"/>
                    </a:cubicBezTo>
                    <a:cubicBezTo>
                      <a:pt x="177" y="4724"/>
                      <a:pt x="0" y="1746"/>
                      <a:pt x="0" y="949"/>
                    </a:cubicBezTo>
                    <a:lnTo>
                      <a:pt x="574" y="1704"/>
                    </a:lnTo>
                    <a:close/>
                    <a:moveTo>
                      <a:pt x="574" y="1704"/>
                    </a:moveTo>
                  </a:path>
                </a:pathLst>
              </a:custGeom>
              <a:solidFill>
                <a:srgbClr val="FFFFFF">
                  <a:alpha val="49803"/>
                </a:srgbClr>
              </a:solidFill>
              <a:ln w="12700">
                <a:noFill/>
                <a:miter lim="800000"/>
                <a:headEnd/>
                <a:tailEnd/>
              </a:ln>
            </p:spPr>
            <p:txBody>
              <a:bodyPr lIns="0" tIns="0" rIns="0" bIns="0"/>
              <a:lstStyle/>
              <a:p>
                <a:endParaRPr lang="en-US"/>
              </a:p>
            </p:txBody>
          </p:sp>
          <p:sp>
            <p:nvSpPr>
              <p:cNvPr id="94" name="AutoShape 221"/>
              <p:cNvSpPr>
                <a:spLocks/>
              </p:cNvSpPr>
              <p:nvPr/>
            </p:nvSpPr>
            <p:spPr bwMode="auto">
              <a:xfrm>
                <a:off x="0" y="409"/>
                <a:ext cx="421" cy="95"/>
              </a:xfrm>
              <a:custGeom>
                <a:avLst/>
                <a:gdLst>
                  <a:gd name="T0" fmla="*/ 0 w 21600"/>
                  <a:gd name="T1" fmla="*/ 0 h 21530"/>
                  <a:gd name="T2" fmla="*/ 21600 w 21600"/>
                  <a:gd name="T3" fmla="*/ 21530 h 21530"/>
                </a:gdLst>
                <a:ahLst/>
                <a:cxnLst>
                  <a:cxn ang="0">
                    <a:pos x="0" y="6556"/>
                  </a:cxn>
                  <a:cxn ang="0">
                    <a:pos x="2228" y="13447"/>
                  </a:cxn>
                  <a:cxn ang="0">
                    <a:pos x="5803" y="19499"/>
                  </a:cxn>
                  <a:cxn ang="0">
                    <a:pos x="8914" y="21516"/>
                  </a:cxn>
                  <a:cxn ang="0">
                    <a:pos x="13415" y="20003"/>
                  </a:cxn>
                  <a:cxn ang="0">
                    <a:pos x="17651" y="13447"/>
                  </a:cxn>
                  <a:cxn ang="0">
                    <a:pos x="21600" y="0"/>
                  </a:cxn>
                </a:cxnLst>
                <a:rect l="T0" t="T1" r="T2" b="T3"/>
                <a:pathLst>
                  <a:path w="21600" h="21530">
                    <a:moveTo>
                      <a:pt x="0" y="6556"/>
                    </a:moveTo>
                    <a:cubicBezTo>
                      <a:pt x="375" y="7732"/>
                      <a:pt x="1258" y="11262"/>
                      <a:pt x="2228" y="13447"/>
                    </a:cubicBezTo>
                    <a:cubicBezTo>
                      <a:pt x="3199" y="15633"/>
                      <a:pt x="4699" y="18154"/>
                      <a:pt x="5803" y="19499"/>
                    </a:cubicBezTo>
                    <a:cubicBezTo>
                      <a:pt x="6906" y="20844"/>
                      <a:pt x="7656" y="21432"/>
                      <a:pt x="8914" y="21516"/>
                    </a:cubicBezTo>
                    <a:cubicBezTo>
                      <a:pt x="10171" y="21600"/>
                      <a:pt x="11958" y="21348"/>
                      <a:pt x="13415" y="20003"/>
                    </a:cubicBezTo>
                    <a:cubicBezTo>
                      <a:pt x="14871" y="18658"/>
                      <a:pt x="16283" y="16809"/>
                      <a:pt x="17651" y="13447"/>
                    </a:cubicBezTo>
                    <a:cubicBezTo>
                      <a:pt x="19019" y="10086"/>
                      <a:pt x="20784" y="2774"/>
                      <a:pt x="21600" y="0"/>
                    </a:cubicBezTo>
                  </a:path>
                </a:pathLst>
              </a:custGeom>
              <a:noFill/>
              <a:ln w="12700">
                <a:solidFill>
                  <a:schemeClr val="tx1"/>
                </a:solidFill>
                <a:miter lim="800000"/>
                <a:headEnd/>
                <a:tailEnd/>
              </a:ln>
            </p:spPr>
            <p:txBody>
              <a:bodyPr lIns="0" tIns="0" rIns="0" bIns="0"/>
              <a:lstStyle/>
              <a:p>
                <a:endParaRPr lang="en-US"/>
              </a:p>
            </p:txBody>
          </p:sp>
          <p:sp>
            <p:nvSpPr>
              <p:cNvPr id="95" name="Oval 222"/>
              <p:cNvSpPr>
                <a:spLocks/>
              </p:cNvSpPr>
              <p:nvPr/>
            </p:nvSpPr>
            <p:spPr bwMode="auto">
              <a:xfrm>
                <a:off x="0" y="0"/>
                <a:ext cx="422" cy="851"/>
              </a:xfrm>
              <a:prstGeom prst="ellipse">
                <a:avLst/>
              </a:prstGeom>
              <a:noFill/>
              <a:ln w="25400">
                <a:solidFill>
                  <a:schemeClr val="tx1"/>
                </a:solidFill>
                <a:round/>
                <a:headEnd/>
                <a:tailEnd/>
              </a:ln>
            </p:spPr>
            <p:txBody>
              <a:bodyPr lIns="0" tIns="0" rIns="0" bIns="0"/>
              <a:lstStyle/>
              <a:p>
                <a:pPr defTabSz="457200"/>
                <a:endParaRPr lang="en-US" sz="1800">
                  <a:solidFill>
                    <a:schemeClr val="tx1"/>
                  </a:solidFill>
                </a:endParaRPr>
              </a:p>
            </p:txBody>
          </p:sp>
        </p:grpSp>
        <p:sp>
          <p:nvSpPr>
            <p:cNvPr id="32" name="Line 223"/>
            <p:cNvSpPr>
              <a:spLocks noChangeShapeType="1"/>
            </p:cNvSpPr>
            <p:nvPr/>
          </p:nvSpPr>
          <p:spPr bwMode="auto">
            <a:xfrm flipH="1">
              <a:off x="1503" y="1626"/>
              <a:ext cx="652" cy="893"/>
            </a:xfrm>
            <a:prstGeom prst="line">
              <a:avLst/>
            </a:prstGeom>
            <a:noFill/>
            <a:ln w="12700">
              <a:solidFill>
                <a:srgbClr val="99CC00"/>
              </a:solidFill>
              <a:round/>
              <a:headEnd/>
              <a:tailEnd/>
            </a:ln>
          </p:spPr>
          <p:txBody>
            <a:bodyPr/>
            <a:lstStyle/>
            <a:p>
              <a:endParaRPr lang="en-US"/>
            </a:p>
          </p:txBody>
        </p:sp>
        <p:sp>
          <p:nvSpPr>
            <p:cNvPr id="33" name="Line 224"/>
            <p:cNvSpPr>
              <a:spLocks noChangeShapeType="1"/>
            </p:cNvSpPr>
            <p:nvPr/>
          </p:nvSpPr>
          <p:spPr bwMode="auto">
            <a:xfrm flipH="1">
              <a:off x="1293" y="1675"/>
              <a:ext cx="615" cy="842"/>
            </a:xfrm>
            <a:prstGeom prst="line">
              <a:avLst/>
            </a:prstGeom>
            <a:noFill/>
            <a:ln w="12700">
              <a:solidFill>
                <a:srgbClr val="99CC00"/>
              </a:solidFill>
              <a:round/>
              <a:headEnd/>
              <a:tailEnd/>
            </a:ln>
          </p:spPr>
          <p:txBody>
            <a:bodyPr/>
            <a:lstStyle/>
            <a:p>
              <a:endParaRPr lang="en-US"/>
            </a:p>
          </p:txBody>
        </p:sp>
        <p:sp>
          <p:nvSpPr>
            <p:cNvPr id="34" name="Line 225"/>
            <p:cNvSpPr>
              <a:spLocks noChangeShapeType="1"/>
            </p:cNvSpPr>
            <p:nvPr/>
          </p:nvSpPr>
          <p:spPr bwMode="auto">
            <a:xfrm>
              <a:off x="1439" y="1973"/>
              <a:ext cx="682" cy="2"/>
            </a:xfrm>
            <a:prstGeom prst="line">
              <a:avLst/>
            </a:prstGeom>
            <a:noFill/>
            <a:ln w="12700">
              <a:solidFill>
                <a:srgbClr val="99CC00"/>
              </a:solidFill>
              <a:round/>
              <a:headEnd/>
              <a:tailEnd/>
            </a:ln>
          </p:spPr>
          <p:txBody>
            <a:bodyPr/>
            <a:lstStyle/>
            <a:p>
              <a:endParaRPr lang="en-US"/>
            </a:p>
          </p:txBody>
        </p:sp>
        <p:sp>
          <p:nvSpPr>
            <p:cNvPr id="35" name="Line 226"/>
            <p:cNvSpPr>
              <a:spLocks noChangeShapeType="1"/>
            </p:cNvSpPr>
            <p:nvPr/>
          </p:nvSpPr>
          <p:spPr bwMode="auto">
            <a:xfrm flipH="1">
              <a:off x="1072" y="1957"/>
              <a:ext cx="413" cy="565"/>
            </a:xfrm>
            <a:prstGeom prst="line">
              <a:avLst/>
            </a:prstGeom>
            <a:noFill/>
            <a:ln w="12700">
              <a:solidFill>
                <a:srgbClr val="99CC00"/>
              </a:solidFill>
              <a:round/>
              <a:headEnd/>
              <a:tailEnd/>
            </a:ln>
          </p:spPr>
          <p:txBody>
            <a:bodyPr/>
            <a:lstStyle/>
            <a:p>
              <a:endParaRPr lang="en-US"/>
            </a:p>
          </p:txBody>
        </p:sp>
        <p:sp>
          <p:nvSpPr>
            <p:cNvPr id="36" name="Line 227"/>
            <p:cNvSpPr>
              <a:spLocks noChangeShapeType="1"/>
            </p:cNvSpPr>
            <p:nvPr/>
          </p:nvSpPr>
          <p:spPr bwMode="auto">
            <a:xfrm flipH="1">
              <a:off x="1166" y="1966"/>
              <a:ext cx="101" cy="139"/>
            </a:xfrm>
            <a:prstGeom prst="line">
              <a:avLst/>
            </a:prstGeom>
            <a:noFill/>
            <a:ln w="12700">
              <a:solidFill>
                <a:srgbClr val="99CC00"/>
              </a:solidFill>
              <a:round/>
              <a:headEnd/>
              <a:tailEnd/>
            </a:ln>
          </p:spPr>
          <p:txBody>
            <a:bodyPr/>
            <a:lstStyle/>
            <a:p>
              <a:endParaRPr lang="en-US"/>
            </a:p>
          </p:txBody>
        </p:sp>
        <p:sp>
          <p:nvSpPr>
            <p:cNvPr id="37" name="Line 228"/>
            <p:cNvSpPr>
              <a:spLocks noChangeShapeType="1"/>
            </p:cNvSpPr>
            <p:nvPr/>
          </p:nvSpPr>
          <p:spPr bwMode="auto">
            <a:xfrm>
              <a:off x="939" y="1973"/>
              <a:ext cx="346" cy="2"/>
            </a:xfrm>
            <a:prstGeom prst="line">
              <a:avLst/>
            </a:prstGeom>
            <a:noFill/>
            <a:ln w="12700">
              <a:solidFill>
                <a:srgbClr val="99CC00"/>
              </a:solidFill>
              <a:round/>
              <a:headEnd/>
              <a:tailEnd/>
            </a:ln>
          </p:spPr>
          <p:txBody>
            <a:bodyPr/>
            <a:lstStyle/>
            <a:p>
              <a:endParaRPr lang="en-US"/>
            </a:p>
          </p:txBody>
        </p:sp>
        <p:grpSp>
          <p:nvGrpSpPr>
            <p:cNvPr id="38" name="Group 229"/>
            <p:cNvGrpSpPr>
              <a:grpSpLocks/>
            </p:cNvGrpSpPr>
            <p:nvPr/>
          </p:nvGrpSpPr>
          <p:grpSpPr bwMode="auto">
            <a:xfrm>
              <a:off x="420" y="1919"/>
              <a:ext cx="738" cy="669"/>
              <a:chOff x="0" y="0"/>
              <a:chExt cx="877" cy="863"/>
            </a:xfrm>
          </p:grpSpPr>
          <p:sp>
            <p:nvSpPr>
              <p:cNvPr id="86" name="Oval 230"/>
              <p:cNvSpPr>
                <a:spLocks/>
              </p:cNvSpPr>
              <p:nvPr/>
            </p:nvSpPr>
            <p:spPr bwMode="auto">
              <a:xfrm>
                <a:off x="12" y="1"/>
                <a:ext cx="850" cy="849"/>
              </a:xfrm>
              <a:prstGeom prst="ellipse">
                <a:avLst/>
              </a:prstGeom>
              <a:gradFill rotWithShape="0">
                <a:gsLst>
                  <a:gs pos="0">
                    <a:srgbClr val="333399"/>
                  </a:gs>
                  <a:gs pos="100000">
                    <a:srgbClr val="FFFFFF"/>
                  </a:gs>
                </a:gsLst>
                <a:lin ang="0" scaled="1"/>
              </a:gradFill>
              <a:ln w="12700">
                <a:solidFill>
                  <a:schemeClr val="tx1"/>
                </a:solidFill>
                <a:round/>
                <a:headEnd/>
                <a:tailEnd/>
              </a:ln>
            </p:spPr>
            <p:txBody>
              <a:bodyPr lIns="0" tIns="0" rIns="0" bIns="0"/>
              <a:lstStyle/>
              <a:p>
                <a:pPr defTabSz="457200"/>
                <a:endParaRPr lang="en-US" sz="1800">
                  <a:solidFill>
                    <a:schemeClr val="tx1"/>
                  </a:solidFill>
                </a:endParaRPr>
              </a:p>
            </p:txBody>
          </p:sp>
          <p:sp>
            <p:nvSpPr>
              <p:cNvPr id="87" name="Oval 231"/>
              <p:cNvSpPr>
                <a:spLocks/>
              </p:cNvSpPr>
              <p:nvPr/>
            </p:nvSpPr>
            <p:spPr bwMode="auto">
              <a:xfrm>
                <a:off x="10" y="0"/>
                <a:ext cx="849" cy="849"/>
              </a:xfrm>
              <a:prstGeom prst="ellipse">
                <a:avLst/>
              </a:prstGeom>
              <a:noFill/>
              <a:ln w="25400">
                <a:solidFill>
                  <a:schemeClr val="tx1"/>
                </a:solidFill>
                <a:round/>
                <a:headEnd/>
                <a:tailEnd/>
              </a:ln>
            </p:spPr>
            <p:txBody>
              <a:bodyPr lIns="0" tIns="0" rIns="0" bIns="0"/>
              <a:lstStyle/>
              <a:p>
                <a:pPr defTabSz="457200"/>
                <a:endParaRPr lang="en-US" sz="1800">
                  <a:solidFill>
                    <a:schemeClr val="tx1"/>
                  </a:solidFill>
                </a:endParaRPr>
              </a:p>
            </p:txBody>
          </p:sp>
          <p:sp>
            <p:nvSpPr>
              <p:cNvPr id="88" name="AutoShape 232"/>
              <p:cNvSpPr>
                <a:spLocks/>
              </p:cNvSpPr>
              <p:nvPr/>
            </p:nvSpPr>
            <p:spPr bwMode="auto">
              <a:xfrm>
                <a:off x="0" y="358"/>
                <a:ext cx="877" cy="505"/>
              </a:xfrm>
              <a:custGeom>
                <a:avLst/>
                <a:gdLst>
                  <a:gd name="T0" fmla="*/ 0 w 21535"/>
                  <a:gd name="T1" fmla="*/ 0 h 21239"/>
                  <a:gd name="T2" fmla="*/ 21535 w 21535"/>
                  <a:gd name="T3" fmla="*/ 21239 h 21239"/>
                </a:gdLst>
                <a:ahLst/>
                <a:cxnLst>
                  <a:cxn ang="0">
                    <a:pos x="484" y="3789"/>
                  </a:cxn>
                  <a:cxn ang="0">
                    <a:pos x="2200" y="6071"/>
                  </a:cxn>
                  <a:cxn ang="0">
                    <a:pos x="5763" y="8809"/>
                  </a:cxn>
                  <a:cxn ang="0">
                    <a:pos x="8864" y="9721"/>
                  </a:cxn>
                  <a:cxn ang="0">
                    <a:pos x="13352" y="9037"/>
                  </a:cxn>
                  <a:cxn ang="0">
                    <a:pos x="16915" y="6717"/>
                  </a:cxn>
                  <a:cxn ang="0">
                    <a:pos x="19950" y="2876"/>
                  </a:cxn>
                  <a:cxn ang="0">
                    <a:pos x="21512" y="24"/>
                  </a:cxn>
                  <a:cxn ang="0">
                    <a:pos x="21512" y="4435"/>
                  </a:cxn>
                  <a:cxn ang="0">
                    <a:pos x="20940" y="8999"/>
                  </a:cxn>
                  <a:cxn ang="0">
                    <a:pos x="19598" y="13334"/>
                  </a:cxn>
                  <a:cxn ang="0">
                    <a:pos x="18037" y="16414"/>
                  </a:cxn>
                  <a:cxn ang="0">
                    <a:pos x="15727" y="19190"/>
                  </a:cxn>
                  <a:cxn ang="0">
                    <a:pos x="12758" y="20902"/>
                  </a:cxn>
                  <a:cxn ang="0">
                    <a:pos x="9436" y="21130"/>
                  </a:cxn>
                  <a:cxn ang="0">
                    <a:pos x="6335" y="19609"/>
                  </a:cxn>
                  <a:cxn ang="0">
                    <a:pos x="3827" y="16871"/>
                  </a:cxn>
                  <a:cxn ang="0">
                    <a:pos x="1738" y="12764"/>
                  </a:cxn>
                  <a:cxn ang="0">
                    <a:pos x="462" y="7896"/>
                  </a:cxn>
                  <a:cxn ang="0">
                    <a:pos x="0" y="2838"/>
                  </a:cxn>
                  <a:cxn ang="0">
                    <a:pos x="484" y="3789"/>
                  </a:cxn>
                  <a:cxn ang="0">
                    <a:pos x="484" y="3789"/>
                  </a:cxn>
                </a:cxnLst>
                <a:rect l="T0" t="T1" r="T2" b="T3"/>
                <a:pathLst>
                  <a:path w="21535" h="21239">
                    <a:moveTo>
                      <a:pt x="484" y="3789"/>
                    </a:moveTo>
                    <a:cubicBezTo>
                      <a:pt x="858" y="4321"/>
                      <a:pt x="1320" y="5234"/>
                      <a:pt x="2200" y="6071"/>
                    </a:cubicBezTo>
                    <a:cubicBezTo>
                      <a:pt x="3079" y="6907"/>
                      <a:pt x="4663" y="8200"/>
                      <a:pt x="5763" y="8809"/>
                    </a:cubicBezTo>
                    <a:cubicBezTo>
                      <a:pt x="6863" y="9417"/>
                      <a:pt x="7611" y="9683"/>
                      <a:pt x="8864" y="9721"/>
                    </a:cubicBezTo>
                    <a:cubicBezTo>
                      <a:pt x="10118" y="9759"/>
                      <a:pt x="12010" y="9531"/>
                      <a:pt x="13352" y="9037"/>
                    </a:cubicBezTo>
                    <a:cubicBezTo>
                      <a:pt x="14693" y="8543"/>
                      <a:pt x="15815" y="7744"/>
                      <a:pt x="16915" y="6717"/>
                    </a:cubicBezTo>
                    <a:cubicBezTo>
                      <a:pt x="18015" y="5690"/>
                      <a:pt x="19180" y="3979"/>
                      <a:pt x="19950" y="2876"/>
                    </a:cubicBezTo>
                    <a:cubicBezTo>
                      <a:pt x="20720" y="1773"/>
                      <a:pt x="21248" y="-242"/>
                      <a:pt x="21512" y="24"/>
                    </a:cubicBezTo>
                    <a:cubicBezTo>
                      <a:pt x="21402" y="176"/>
                      <a:pt x="21600" y="2952"/>
                      <a:pt x="21512" y="4435"/>
                    </a:cubicBezTo>
                    <a:cubicBezTo>
                      <a:pt x="21424" y="5919"/>
                      <a:pt x="21248" y="7516"/>
                      <a:pt x="20940" y="8999"/>
                    </a:cubicBezTo>
                    <a:cubicBezTo>
                      <a:pt x="20632" y="10482"/>
                      <a:pt x="20082" y="12117"/>
                      <a:pt x="19598" y="13334"/>
                    </a:cubicBezTo>
                    <a:cubicBezTo>
                      <a:pt x="19114" y="14551"/>
                      <a:pt x="18675" y="15426"/>
                      <a:pt x="18037" y="16414"/>
                    </a:cubicBezTo>
                    <a:cubicBezTo>
                      <a:pt x="17399" y="17403"/>
                      <a:pt x="16607" y="18430"/>
                      <a:pt x="15727" y="19190"/>
                    </a:cubicBezTo>
                    <a:cubicBezTo>
                      <a:pt x="14847" y="19951"/>
                      <a:pt x="13813" y="20597"/>
                      <a:pt x="12758" y="20902"/>
                    </a:cubicBezTo>
                    <a:cubicBezTo>
                      <a:pt x="11702" y="21206"/>
                      <a:pt x="10514" y="21358"/>
                      <a:pt x="9436" y="21130"/>
                    </a:cubicBezTo>
                    <a:cubicBezTo>
                      <a:pt x="8358" y="20902"/>
                      <a:pt x="7259" y="20331"/>
                      <a:pt x="6335" y="19609"/>
                    </a:cubicBezTo>
                    <a:cubicBezTo>
                      <a:pt x="5411" y="18886"/>
                      <a:pt x="4597" y="18012"/>
                      <a:pt x="3827" y="16871"/>
                    </a:cubicBezTo>
                    <a:cubicBezTo>
                      <a:pt x="3057" y="15730"/>
                      <a:pt x="2288" y="14247"/>
                      <a:pt x="1738" y="12764"/>
                    </a:cubicBezTo>
                    <a:cubicBezTo>
                      <a:pt x="1188" y="11281"/>
                      <a:pt x="748" y="9531"/>
                      <a:pt x="462" y="7896"/>
                    </a:cubicBezTo>
                    <a:cubicBezTo>
                      <a:pt x="176" y="6261"/>
                      <a:pt x="0" y="3523"/>
                      <a:pt x="0" y="2838"/>
                    </a:cubicBezTo>
                    <a:lnTo>
                      <a:pt x="484" y="3789"/>
                    </a:lnTo>
                    <a:close/>
                    <a:moveTo>
                      <a:pt x="484" y="3789"/>
                    </a:moveTo>
                  </a:path>
                </a:pathLst>
              </a:custGeom>
              <a:solidFill>
                <a:srgbClr val="FFFFFF">
                  <a:alpha val="49803"/>
                </a:srgbClr>
              </a:solidFill>
              <a:ln w="12700">
                <a:noFill/>
                <a:miter lim="800000"/>
                <a:headEnd/>
                <a:tailEnd/>
              </a:ln>
            </p:spPr>
            <p:txBody>
              <a:bodyPr lIns="0" tIns="0" rIns="0" bIns="0"/>
              <a:lstStyle/>
              <a:p>
                <a:endParaRPr lang="en-US"/>
              </a:p>
            </p:txBody>
          </p:sp>
          <p:sp>
            <p:nvSpPr>
              <p:cNvPr id="89" name="AutoShape 233"/>
              <p:cNvSpPr>
                <a:spLocks/>
              </p:cNvSpPr>
              <p:nvPr/>
            </p:nvSpPr>
            <p:spPr bwMode="auto">
              <a:xfrm flipH="1">
                <a:off x="646" y="108"/>
                <a:ext cx="216" cy="613"/>
              </a:xfrm>
              <a:custGeom>
                <a:avLst/>
                <a:gdLst>
                  <a:gd name="T0" fmla="*/ 0 w 21361"/>
                  <a:gd name="T1" fmla="*/ 0 h 21401"/>
                  <a:gd name="T2" fmla="*/ 21361 w 21361"/>
                  <a:gd name="T3" fmla="*/ 21401 h 21401"/>
                </a:gdLst>
                <a:ahLst/>
                <a:cxnLst>
                  <a:cxn ang="0">
                    <a:pos x="7120" y="19313"/>
                  </a:cxn>
                  <a:cxn ang="0">
                    <a:pos x="1977" y="15567"/>
                  </a:cxn>
                  <a:cxn ang="0">
                    <a:pos x="6" y="10492"/>
                  </a:cxn>
                  <a:cxn ang="0">
                    <a:pos x="2491" y="6081"/>
                  </a:cxn>
                  <a:cxn ang="0">
                    <a:pos x="8491" y="2093"/>
                  </a:cxn>
                  <a:cxn ang="0">
                    <a:pos x="14149" y="9"/>
                  </a:cxn>
                  <a:cxn ang="0">
                    <a:pos x="19206" y="5054"/>
                  </a:cxn>
                  <a:cxn ang="0">
                    <a:pos x="21263" y="10069"/>
                  </a:cxn>
                  <a:cxn ang="0">
                    <a:pos x="20577" y="15416"/>
                  </a:cxn>
                  <a:cxn ang="0">
                    <a:pos x="16977" y="19101"/>
                  </a:cxn>
                  <a:cxn ang="0">
                    <a:pos x="12091" y="21397"/>
                  </a:cxn>
                  <a:cxn ang="0">
                    <a:pos x="7120" y="19313"/>
                  </a:cxn>
                  <a:cxn ang="0">
                    <a:pos x="7120" y="19313"/>
                  </a:cxn>
                </a:cxnLst>
                <a:rect l="T0" t="T1" r="T2" b="T3"/>
                <a:pathLst>
                  <a:path w="21361" h="21401">
                    <a:moveTo>
                      <a:pt x="7120" y="19313"/>
                    </a:moveTo>
                    <a:cubicBezTo>
                      <a:pt x="5406" y="18346"/>
                      <a:pt x="3177" y="17047"/>
                      <a:pt x="1977" y="15567"/>
                    </a:cubicBezTo>
                    <a:cubicBezTo>
                      <a:pt x="777" y="14087"/>
                      <a:pt x="-80" y="12063"/>
                      <a:pt x="6" y="10492"/>
                    </a:cubicBezTo>
                    <a:cubicBezTo>
                      <a:pt x="91" y="8921"/>
                      <a:pt x="1120" y="7471"/>
                      <a:pt x="2491" y="6081"/>
                    </a:cubicBezTo>
                    <a:cubicBezTo>
                      <a:pt x="3863" y="4691"/>
                      <a:pt x="6520" y="3090"/>
                      <a:pt x="8491" y="2093"/>
                    </a:cubicBezTo>
                    <a:cubicBezTo>
                      <a:pt x="10463" y="1096"/>
                      <a:pt x="13891" y="-112"/>
                      <a:pt x="14149" y="9"/>
                    </a:cubicBezTo>
                    <a:cubicBezTo>
                      <a:pt x="16891" y="1610"/>
                      <a:pt x="18091" y="3513"/>
                      <a:pt x="19206" y="5054"/>
                    </a:cubicBezTo>
                    <a:cubicBezTo>
                      <a:pt x="20406" y="6715"/>
                      <a:pt x="21006" y="8347"/>
                      <a:pt x="21263" y="10069"/>
                    </a:cubicBezTo>
                    <a:cubicBezTo>
                      <a:pt x="21520" y="11791"/>
                      <a:pt x="21263" y="13905"/>
                      <a:pt x="20577" y="15416"/>
                    </a:cubicBezTo>
                    <a:cubicBezTo>
                      <a:pt x="19891" y="16926"/>
                      <a:pt x="18434" y="18105"/>
                      <a:pt x="16977" y="19101"/>
                    </a:cubicBezTo>
                    <a:cubicBezTo>
                      <a:pt x="15520" y="20098"/>
                      <a:pt x="12091" y="21488"/>
                      <a:pt x="12091" y="21397"/>
                    </a:cubicBezTo>
                    <a:cubicBezTo>
                      <a:pt x="12091" y="21367"/>
                      <a:pt x="8834" y="20280"/>
                      <a:pt x="7120" y="19313"/>
                    </a:cubicBezTo>
                    <a:close/>
                    <a:moveTo>
                      <a:pt x="7120" y="19313"/>
                    </a:moveTo>
                  </a:path>
                </a:pathLst>
              </a:custGeom>
              <a:solidFill>
                <a:srgbClr val="FFFFFF"/>
              </a:solidFill>
              <a:ln w="38100">
                <a:solidFill>
                  <a:srgbClr val="FFFFFF"/>
                </a:solidFill>
                <a:miter lim="800000"/>
                <a:headEnd/>
                <a:tailEnd/>
              </a:ln>
            </p:spPr>
            <p:txBody>
              <a:bodyPr lIns="0" tIns="0" rIns="0" bIns="0"/>
              <a:lstStyle/>
              <a:p>
                <a:endParaRPr lang="en-US"/>
              </a:p>
            </p:txBody>
          </p:sp>
          <p:sp>
            <p:nvSpPr>
              <p:cNvPr id="90" name="AutoShape 234"/>
              <p:cNvSpPr>
                <a:spLocks/>
              </p:cNvSpPr>
              <p:nvPr/>
            </p:nvSpPr>
            <p:spPr bwMode="auto">
              <a:xfrm>
                <a:off x="625" y="105"/>
                <a:ext cx="97" cy="622"/>
              </a:xfrm>
              <a:custGeom>
                <a:avLst/>
                <a:gdLst>
                  <a:gd name="T0" fmla="*/ 0 w 21248"/>
                  <a:gd name="T1" fmla="*/ 0 h 21318"/>
                  <a:gd name="T2" fmla="*/ 21248 w 21248"/>
                  <a:gd name="T3" fmla="*/ 21318 h 21318"/>
                </a:gdLst>
                <a:ahLst/>
                <a:cxnLst>
                  <a:cxn ang="0">
                    <a:pos x="16701" y="18255"/>
                  </a:cxn>
                  <a:cxn ang="0">
                    <a:pos x="15564" y="15852"/>
                  </a:cxn>
                  <a:cxn ang="0">
                    <a:pos x="14427" y="12470"/>
                  </a:cxn>
                  <a:cxn ang="0">
                    <a:pos x="14995" y="8464"/>
                  </a:cxn>
                  <a:cxn ang="0">
                    <a:pos x="15564" y="3925"/>
                  </a:cxn>
                  <a:cxn ang="0">
                    <a:pos x="15943" y="8"/>
                  </a:cxn>
                  <a:cxn ang="0">
                    <a:pos x="4764" y="4963"/>
                  </a:cxn>
                  <a:cxn ang="0">
                    <a:pos x="216" y="9888"/>
                  </a:cxn>
                  <a:cxn ang="0">
                    <a:pos x="1732" y="15140"/>
                  </a:cxn>
                  <a:cxn ang="0">
                    <a:pos x="9501" y="18908"/>
                  </a:cxn>
                  <a:cxn ang="0">
                    <a:pos x="21248" y="21311"/>
                  </a:cxn>
                  <a:cxn ang="0">
                    <a:pos x="16701" y="18255"/>
                  </a:cxn>
                  <a:cxn ang="0">
                    <a:pos x="16701" y="18255"/>
                  </a:cxn>
                </a:cxnLst>
                <a:rect l="T0" t="T1" r="T2" b="T3"/>
                <a:pathLst>
                  <a:path w="21248" h="21318">
                    <a:moveTo>
                      <a:pt x="16701" y="18255"/>
                    </a:moveTo>
                    <a:cubicBezTo>
                      <a:pt x="15943" y="17395"/>
                      <a:pt x="15943" y="16801"/>
                      <a:pt x="15564" y="15852"/>
                    </a:cubicBezTo>
                    <a:cubicBezTo>
                      <a:pt x="15185" y="14903"/>
                      <a:pt x="14427" y="13686"/>
                      <a:pt x="14427" y="12470"/>
                    </a:cubicBezTo>
                    <a:cubicBezTo>
                      <a:pt x="14427" y="11253"/>
                      <a:pt x="14806" y="9888"/>
                      <a:pt x="14995" y="8464"/>
                    </a:cubicBezTo>
                    <a:cubicBezTo>
                      <a:pt x="15185" y="7040"/>
                      <a:pt x="15374" y="5319"/>
                      <a:pt x="15564" y="3925"/>
                    </a:cubicBezTo>
                    <a:cubicBezTo>
                      <a:pt x="15753" y="2530"/>
                      <a:pt x="17648" y="-170"/>
                      <a:pt x="15943" y="8"/>
                    </a:cubicBezTo>
                    <a:cubicBezTo>
                      <a:pt x="9880" y="1581"/>
                      <a:pt x="7227" y="3450"/>
                      <a:pt x="4764" y="4963"/>
                    </a:cubicBezTo>
                    <a:cubicBezTo>
                      <a:pt x="2111" y="6595"/>
                      <a:pt x="785" y="8197"/>
                      <a:pt x="216" y="9888"/>
                    </a:cubicBezTo>
                    <a:cubicBezTo>
                      <a:pt x="-352" y="11579"/>
                      <a:pt x="216" y="13627"/>
                      <a:pt x="1732" y="15140"/>
                    </a:cubicBezTo>
                    <a:cubicBezTo>
                      <a:pt x="3248" y="16653"/>
                      <a:pt x="6280" y="17870"/>
                      <a:pt x="9501" y="18908"/>
                    </a:cubicBezTo>
                    <a:cubicBezTo>
                      <a:pt x="12722" y="19946"/>
                      <a:pt x="20111" y="21430"/>
                      <a:pt x="21248" y="21311"/>
                    </a:cubicBezTo>
                    <a:cubicBezTo>
                      <a:pt x="21248" y="21282"/>
                      <a:pt x="17648" y="18878"/>
                      <a:pt x="16701" y="18255"/>
                    </a:cubicBezTo>
                    <a:close/>
                    <a:moveTo>
                      <a:pt x="16701" y="18255"/>
                    </a:moveTo>
                  </a:path>
                </a:pathLst>
              </a:custGeom>
              <a:solidFill>
                <a:srgbClr val="009999"/>
              </a:solidFill>
              <a:ln w="38100">
                <a:noFill/>
                <a:miter lim="800000"/>
                <a:headEnd/>
                <a:tailEnd/>
              </a:ln>
            </p:spPr>
            <p:txBody>
              <a:bodyPr lIns="0" tIns="0" rIns="0" bIns="0"/>
              <a:lstStyle/>
              <a:p>
                <a:endParaRPr lang="en-US"/>
              </a:p>
            </p:txBody>
          </p:sp>
          <p:sp>
            <p:nvSpPr>
              <p:cNvPr id="91" name="AutoShape 235"/>
              <p:cNvSpPr>
                <a:spLocks/>
              </p:cNvSpPr>
              <p:nvPr/>
            </p:nvSpPr>
            <p:spPr bwMode="auto">
              <a:xfrm>
                <a:off x="12" y="435"/>
                <a:ext cx="684" cy="154"/>
              </a:xfrm>
              <a:custGeom>
                <a:avLst/>
                <a:gdLst>
                  <a:gd name="T0" fmla="*/ 0 w 21600"/>
                  <a:gd name="T1" fmla="*/ 0 h 21488"/>
                  <a:gd name="T2" fmla="*/ 21600 w 21600"/>
                  <a:gd name="T3" fmla="*/ 21488 h 21488"/>
                </a:gdLst>
                <a:ahLst/>
                <a:cxnLst>
                  <a:cxn ang="0">
                    <a:pos x="0" y="0"/>
                  </a:cxn>
                  <a:cxn ang="0">
                    <a:pos x="2762" y="9895"/>
                  </a:cxn>
                  <a:cxn ang="0">
                    <a:pos x="7191" y="18583"/>
                  </a:cxn>
                  <a:cxn ang="0">
                    <a:pos x="11046" y="21479"/>
                  </a:cxn>
                  <a:cxn ang="0">
                    <a:pos x="16624" y="19307"/>
                  </a:cxn>
                  <a:cxn ang="0">
                    <a:pos x="19522" y="14842"/>
                  </a:cxn>
                  <a:cxn ang="0">
                    <a:pos x="20998" y="7240"/>
                  </a:cxn>
                  <a:cxn ang="0">
                    <a:pos x="21600" y="5068"/>
                  </a:cxn>
                </a:cxnLst>
                <a:rect l="T0" t="T1" r="T2" b="T3"/>
                <a:pathLst>
                  <a:path w="21600" h="21488">
                    <a:moveTo>
                      <a:pt x="0" y="0"/>
                    </a:moveTo>
                    <a:cubicBezTo>
                      <a:pt x="465" y="1689"/>
                      <a:pt x="1558" y="6758"/>
                      <a:pt x="2762" y="9895"/>
                    </a:cubicBezTo>
                    <a:cubicBezTo>
                      <a:pt x="3965" y="13032"/>
                      <a:pt x="5824" y="16653"/>
                      <a:pt x="7191" y="18583"/>
                    </a:cubicBezTo>
                    <a:cubicBezTo>
                      <a:pt x="8558" y="20514"/>
                      <a:pt x="9488" y="21359"/>
                      <a:pt x="11046" y="21479"/>
                    </a:cubicBezTo>
                    <a:cubicBezTo>
                      <a:pt x="12605" y="21600"/>
                      <a:pt x="15202" y="20393"/>
                      <a:pt x="16624" y="19307"/>
                    </a:cubicBezTo>
                    <a:cubicBezTo>
                      <a:pt x="18046" y="18221"/>
                      <a:pt x="18784" y="16894"/>
                      <a:pt x="19522" y="14842"/>
                    </a:cubicBezTo>
                    <a:cubicBezTo>
                      <a:pt x="20260" y="12791"/>
                      <a:pt x="20643" y="8809"/>
                      <a:pt x="20998" y="7240"/>
                    </a:cubicBezTo>
                    <a:cubicBezTo>
                      <a:pt x="21354" y="5672"/>
                      <a:pt x="21463" y="5551"/>
                      <a:pt x="21600" y="5068"/>
                    </a:cubicBezTo>
                  </a:path>
                </a:pathLst>
              </a:custGeom>
              <a:noFill/>
              <a:ln w="12700">
                <a:solidFill>
                  <a:schemeClr val="tx1"/>
                </a:solidFill>
                <a:miter lim="800000"/>
                <a:headEnd/>
                <a:tailEnd/>
              </a:ln>
            </p:spPr>
            <p:txBody>
              <a:bodyPr lIns="0" tIns="0" rIns="0" bIns="0"/>
              <a:lstStyle/>
              <a:p>
                <a:endParaRPr lang="en-US"/>
              </a:p>
            </p:txBody>
          </p:sp>
        </p:grpSp>
        <p:sp>
          <p:nvSpPr>
            <p:cNvPr id="39" name="Line 236"/>
            <p:cNvSpPr>
              <a:spLocks noChangeShapeType="1"/>
            </p:cNvSpPr>
            <p:nvPr/>
          </p:nvSpPr>
          <p:spPr bwMode="auto">
            <a:xfrm flipH="1">
              <a:off x="990" y="1846"/>
              <a:ext cx="164" cy="225"/>
            </a:xfrm>
            <a:prstGeom prst="line">
              <a:avLst/>
            </a:prstGeom>
            <a:noFill/>
            <a:ln w="12700">
              <a:solidFill>
                <a:srgbClr val="99CC00"/>
              </a:solidFill>
              <a:round/>
              <a:headEnd/>
              <a:tailEnd/>
            </a:ln>
          </p:spPr>
          <p:txBody>
            <a:bodyPr/>
            <a:lstStyle/>
            <a:p>
              <a:endParaRPr lang="en-US"/>
            </a:p>
          </p:txBody>
        </p:sp>
        <p:sp>
          <p:nvSpPr>
            <p:cNvPr id="40" name="Line 237"/>
            <p:cNvSpPr>
              <a:spLocks noChangeShapeType="1"/>
            </p:cNvSpPr>
            <p:nvPr/>
          </p:nvSpPr>
          <p:spPr bwMode="auto">
            <a:xfrm>
              <a:off x="982" y="2104"/>
              <a:ext cx="918" cy="1"/>
            </a:xfrm>
            <a:prstGeom prst="line">
              <a:avLst/>
            </a:prstGeom>
            <a:noFill/>
            <a:ln w="12700">
              <a:solidFill>
                <a:srgbClr val="99CC00"/>
              </a:solidFill>
              <a:round/>
              <a:headEnd/>
              <a:tailEnd/>
            </a:ln>
          </p:spPr>
          <p:txBody>
            <a:bodyPr/>
            <a:lstStyle/>
            <a:p>
              <a:endParaRPr lang="en-US"/>
            </a:p>
          </p:txBody>
        </p:sp>
        <p:sp>
          <p:nvSpPr>
            <p:cNvPr id="41" name="Line 238"/>
            <p:cNvSpPr>
              <a:spLocks noChangeShapeType="1"/>
            </p:cNvSpPr>
            <p:nvPr/>
          </p:nvSpPr>
          <p:spPr bwMode="auto">
            <a:xfrm>
              <a:off x="915" y="2358"/>
              <a:ext cx="922" cy="3"/>
            </a:xfrm>
            <a:prstGeom prst="line">
              <a:avLst/>
            </a:prstGeom>
            <a:noFill/>
            <a:ln w="12700">
              <a:solidFill>
                <a:srgbClr val="99CC00"/>
              </a:solidFill>
              <a:round/>
              <a:headEnd/>
              <a:tailEnd/>
            </a:ln>
          </p:spPr>
          <p:txBody>
            <a:bodyPr/>
            <a:lstStyle/>
            <a:p>
              <a:endParaRPr lang="en-US"/>
            </a:p>
          </p:txBody>
        </p:sp>
        <p:sp>
          <p:nvSpPr>
            <p:cNvPr id="42" name="Line 239"/>
            <p:cNvSpPr>
              <a:spLocks noChangeShapeType="1"/>
            </p:cNvSpPr>
            <p:nvPr/>
          </p:nvSpPr>
          <p:spPr bwMode="auto">
            <a:xfrm>
              <a:off x="970" y="2231"/>
              <a:ext cx="973" cy="2"/>
            </a:xfrm>
            <a:prstGeom prst="line">
              <a:avLst/>
            </a:prstGeom>
            <a:noFill/>
            <a:ln w="12700">
              <a:solidFill>
                <a:srgbClr val="99CC00"/>
              </a:solidFill>
              <a:round/>
              <a:headEnd/>
              <a:tailEnd/>
            </a:ln>
          </p:spPr>
          <p:txBody>
            <a:bodyPr/>
            <a:lstStyle/>
            <a:p>
              <a:endParaRPr lang="en-US"/>
            </a:p>
          </p:txBody>
        </p:sp>
        <p:sp>
          <p:nvSpPr>
            <p:cNvPr id="43" name="Line 240"/>
            <p:cNvSpPr>
              <a:spLocks noChangeShapeType="1"/>
            </p:cNvSpPr>
            <p:nvPr/>
          </p:nvSpPr>
          <p:spPr bwMode="auto">
            <a:xfrm flipH="1">
              <a:off x="862" y="2095"/>
              <a:ext cx="311" cy="427"/>
            </a:xfrm>
            <a:prstGeom prst="line">
              <a:avLst/>
            </a:prstGeom>
            <a:noFill/>
            <a:ln w="12700">
              <a:solidFill>
                <a:srgbClr val="99CC00"/>
              </a:solidFill>
              <a:round/>
              <a:headEnd/>
              <a:tailEnd/>
            </a:ln>
          </p:spPr>
          <p:txBody>
            <a:bodyPr/>
            <a:lstStyle/>
            <a:p>
              <a:endParaRPr lang="en-US"/>
            </a:p>
          </p:txBody>
        </p:sp>
        <p:sp>
          <p:nvSpPr>
            <p:cNvPr id="44" name="Line 241"/>
            <p:cNvSpPr>
              <a:spLocks noChangeShapeType="1"/>
            </p:cNvSpPr>
            <p:nvPr/>
          </p:nvSpPr>
          <p:spPr bwMode="auto">
            <a:xfrm flipH="1">
              <a:off x="661" y="2383"/>
              <a:ext cx="102" cy="139"/>
            </a:xfrm>
            <a:prstGeom prst="line">
              <a:avLst/>
            </a:prstGeom>
            <a:noFill/>
            <a:ln w="12700">
              <a:solidFill>
                <a:srgbClr val="99CC00"/>
              </a:solidFill>
              <a:round/>
              <a:headEnd/>
              <a:tailEnd/>
            </a:ln>
          </p:spPr>
          <p:txBody>
            <a:bodyPr/>
            <a:lstStyle/>
            <a:p>
              <a:endParaRPr lang="en-US"/>
            </a:p>
          </p:txBody>
        </p:sp>
        <p:sp>
          <p:nvSpPr>
            <p:cNvPr id="45" name="Line 242"/>
            <p:cNvSpPr>
              <a:spLocks noChangeShapeType="1"/>
            </p:cNvSpPr>
            <p:nvPr/>
          </p:nvSpPr>
          <p:spPr bwMode="auto">
            <a:xfrm flipH="1">
              <a:off x="454" y="2351"/>
              <a:ext cx="122" cy="168"/>
            </a:xfrm>
            <a:prstGeom prst="line">
              <a:avLst/>
            </a:prstGeom>
            <a:noFill/>
            <a:ln w="12700">
              <a:solidFill>
                <a:srgbClr val="99CC00"/>
              </a:solidFill>
              <a:round/>
              <a:headEnd/>
              <a:tailEnd/>
            </a:ln>
          </p:spPr>
          <p:txBody>
            <a:bodyPr/>
            <a:lstStyle/>
            <a:p>
              <a:endParaRPr lang="en-US"/>
            </a:p>
          </p:txBody>
        </p:sp>
        <p:sp>
          <p:nvSpPr>
            <p:cNvPr id="46" name="Line 243"/>
            <p:cNvSpPr>
              <a:spLocks noChangeShapeType="1"/>
            </p:cNvSpPr>
            <p:nvPr/>
          </p:nvSpPr>
          <p:spPr bwMode="auto">
            <a:xfrm>
              <a:off x="269" y="2521"/>
              <a:ext cx="1449" cy="2"/>
            </a:xfrm>
            <a:prstGeom prst="line">
              <a:avLst/>
            </a:prstGeom>
            <a:noFill/>
            <a:ln w="25400">
              <a:solidFill>
                <a:srgbClr val="99CC00"/>
              </a:solidFill>
              <a:round/>
              <a:headEnd/>
              <a:tailEnd/>
            </a:ln>
          </p:spPr>
          <p:txBody>
            <a:bodyPr/>
            <a:lstStyle/>
            <a:p>
              <a:endParaRPr lang="en-US"/>
            </a:p>
          </p:txBody>
        </p:sp>
        <p:sp>
          <p:nvSpPr>
            <p:cNvPr id="47" name="AutoShape 244"/>
            <p:cNvSpPr>
              <a:spLocks/>
            </p:cNvSpPr>
            <p:nvPr/>
          </p:nvSpPr>
          <p:spPr bwMode="auto">
            <a:xfrm>
              <a:off x="484" y="2385"/>
              <a:ext cx="261" cy="207"/>
            </a:xfrm>
            <a:custGeom>
              <a:avLst/>
              <a:gdLst>
                <a:gd name="T0" fmla="*/ 0 w 21600"/>
                <a:gd name="T1" fmla="*/ 0 h 21600"/>
                <a:gd name="T2" fmla="*/ 21600 w 21600"/>
                <a:gd name="T3" fmla="*/ 21600 h 21600"/>
              </a:gdLst>
              <a:ahLst/>
              <a:cxnLst>
                <a:cxn ang="0">
                  <a:pos x="12900" y="0"/>
                </a:cxn>
                <a:cxn ang="0">
                  <a:pos x="5310" y="13161"/>
                </a:cxn>
                <a:cxn ang="0">
                  <a:pos x="0" y="13161"/>
                </a:cxn>
                <a:cxn ang="0">
                  <a:pos x="5040" y="21600"/>
                </a:cxn>
                <a:cxn ang="0">
                  <a:pos x="18930" y="13161"/>
                </a:cxn>
                <a:cxn ang="0">
                  <a:pos x="13950" y="13266"/>
                </a:cxn>
                <a:cxn ang="0">
                  <a:pos x="21600" y="0"/>
                </a:cxn>
                <a:cxn ang="0">
                  <a:pos x="12900" y="0"/>
                </a:cxn>
                <a:cxn ang="0">
                  <a:pos x="12900" y="0"/>
                </a:cxn>
              </a:cxnLst>
              <a:rect l="T0" t="T1" r="T2" b="T3"/>
              <a:pathLst>
                <a:path w="21600" h="21600">
                  <a:moveTo>
                    <a:pt x="12900" y="0"/>
                  </a:moveTo>
                  <a:lnTo>
                    <a:pt x="5310" y="13161"/>
                  </a:lnTo>
                  <a:lnTo>
                    <a:pt x="0" y="13161"/>
                  </a:lnTo>
                  <a:lnTo>
                    <a:pt x="5040" y="21600"/>
                  </a:lnTo>
                  <a:lnTo>
                    <a:pt x="18930" y="13161"/>
                  </a:lnTo>
                  <a:lnTo>
                    <a:pt x="13950" y="13266"/>
                  </a:lnTo>
                  <a:lnTo>
                    <a:pt x="21600" y="0"/>
                  </a:lnTo>
                  <a:lnTo>
                    <a:pt x="12900" y="0"/>
                  </a:lnTo>
                  <a:close/>
                  <a:moveTo>
                    <a:pt x="12900" y="0"/>
                  </a:moveTo>
                </a:path>
              </a:pathLst>
            </a:custGeom>
            <a:solidFill>
              <a:srgbClr val="BBE0E3"/>
            </a:solidFill>
            <a:ln w="12700">
              <a:solidFill>
                <a:schemeClr val="tx1"/>
              </a:solidFill>
              <a:miter lim="800000"/>
              <a:headEnd/>
              <a:tailEnd/>
            </a:ln>
          </p:spPr>
          <p:txBody>
            <a:bodyPr lIns="0" tIns="0" rIns="0" bIns="0"/>
            <a:lstStyle/>
            <a:p>
              <a:endParaRPr lang="en-US"/>
            </a:p>
          </p:txBody>
        </p:sp>
        <p:grpSp>
          <p:nvGrpSpPr>
            <p:cNvPr id="48" name="Group 245"/>
            <p:cNvGrpSpPr>
              <a:grpSpLocks/>
            </p:cNvGrpSpPr>
            <p:nvPr/>
          </p:nvGrpSpPr>
          <p:grpSpPr bwMode="auto">
            <a:xfrm>
              <a:off x="996" y="1563"/>
              <a:ext cx="796" cy="364"/>
              <a:chOff x="0" y="0"/>
              <a:chExt cx="1014" cy="294"/>
            </a:xfrm>
          </p:grpSpPr>
          <p:sp>
            <p:nvSpPr>
              <p:cNvPr id="73" name="Line 246"/>
              <p:cNvSpPr>
                <a:spLocks noChangeShapeType="1"/>
              </p:cNvSpPr>
              <p:nvPr/>
            </p:nvSpPr>
            <p:spPr bwMode="auto">
              <a:xfrm rot="10800000" flipH="1">
                <a:off x="545" y="56"/>
                <a:ext cx="61" cy="88"/>
              </a:xfrm>
              <a:prstGeom prst="line">
                <a:avLst/>
              </a:prstGeom>
              <a:noFill/>
              <a:ln w="12700">
                <a:solidFill>
                  <a:srgbClr val="000099"/>
                </a:solidFill>
                <a:round/>
                <a:headEnd/>
                <a:tailEnd type="triangle" w="med" len="med"/>
              </a:ln>
            </p:spPr>
            <p:txBody>
              <a:bodyPr/>
              <a:lstStyle/>
              <a:p>
                <a:endParaRPr lang="en-US"/>
              </a:p>
            </p:txBody>
          </p:sp>
          <p:sp>
            <p:nvSpPr>
              <p:cNvPr id="74" name="Line 247"/>
              <p:cNvSpPr>
                <a:spLocks noChangeShapeType="1"/>
              </p:cNvSpPr>
              <p:nvPr/>
            </p:nvSpPr>
            <p:spPr bwMode="auto">
              <a:xfrm rot="10800000" flipH="1">
                <a:off x="656" y="0"/>
                <a:ext cx="159" cy="133"/>
              </a:xfrm>
              <a:prstGeom prst="line">
                <a:avLst/>
              </a:prstGeom>
              <a:noFill/>
              <a:ln w="12700">
                <a:solidFill>
                  <a:srgbClr val="000099"/>
                </a:solidFill>
                <a:round/>
                <a:headEnd/>
                <a:tailEnd type="triangle" w="med" len="med"/>
              </a:ln>
            </p:spPr>
            <p:txBody>
              <a:bodyPr/>
              <a:lstStyle/>
              <a:p>
                <a:endParaRPr lang="en-US"/>
              </a:p>
            </p:txBody>
          </p:sp>
          <p:sp>
            <p:nvSpPr>
              <p:cNvPr id="75" name="Line 248"/>
              <p:cNvSpPr>
                <a:spLocks noChangeShapeType="1"/>
              </p:cNvSpPr>
              <p:nvPr/>
            </p:nvSpPr>
            <p:spPr bwMode="auto">
              <a:xfrm rot="10800000" flipH="1">
                <a:off x="726" y="145"/>
                <a:ext cx="250" cy="65"/>
              </a:xfrm>
              <a:prstGeom prst="line">
                <a:avLst/>
              </a:prstGeom>
              <a:noFill/>
              <a:ln w="12700">
                <a:solidFill>
                  <a:srgbClr val="000099"/>
                </a:solidFill>
                <a:round/>
                <a:headEnd/>
                <a:tailEnd type="triangle" w="med" len="med"/>
              </a:ln>
            </p:spPr>
            <p:txBody>
              <a:bodyPr/>
              <a:lstStyle/>
              <a:p>
                <a:endParaRPr lang="en-US"/>
              </a:p>
            </p:txBody>
          </p:sp>
          <p:sp>
            <p:nvSpPr>
              <p:cNvPr id="76" name="Line 249"/>
              <p:cNvSpPr>
                <a:spLocks noChangeShapeType="1"/>
              </p:cNvSpPr>
              <p:nvPr/>
            </p:nvSpPr>
            <p:spPr bwMode="auto">
              <a:xfrm rot="10800000" flipH="1">
                <a:off x="726" y="249"/>
                <a:ext cx="288" cy="18"/>
              </a:xfrm>
              <a:prstGeom prst="line">
                <a:avLst/>
              </a:prstGeom>
              <a:noFill/>
              <a:ln w="12700">
                <a:solidFill>
                  <a:srgbClr val="000099"/>
                </a:solidFill>
                <a:round/>
                <a:headEnd/>
                <a:tailEnd type="triangle" w="med" len="med"/>
              </a:ln>
            </p:spPr>
            <p:txBody>
              <a:bodyPr/>
              <a:lstStyle/>
              <a:p>
                <a:endParaRPr lang="en-US"/>
              </a:p>
            </p:txBody>
          </p:sp>
          <p:sp>
            <p:nvSpPr>
              <p:cNvPr id="77" name="Line 250"/>
              <p:cNvSpPr>
                <a:spLocks noChangeShapeType="1"/>
              </p:cNvSpPr>
              <p:nvPr/>
            </p:nvSpPr>
            <p:spPr bwMode="auto">
              <a:xfrm rot="10800000">
                <a:off x="100" y="23"/>
                <a:ext cx="258" cy="107"/>
              </a:xfrm>
              <a:prstGeom prst="line">
                <a:avLst/>
              </a:prstGeom>
              <a:noFill/>
              <a:ln w="12700">
                <a:solidFill>
                  <a:srgbClr val="000099"/>
                </a:solidFill>
                <a:round/>
                <a:headEnd/>
                <a:tailEnd type="triangle" w="med" len="med"/>
              </a:ln>
            </p:spPr>
            <p:txBody>
              <a:bodyPr/>
              <a:lstStyle/>
              <a:p>
                <a:endParaRPr lang="en-US"/>
              </a:p>
            </p:txBody>
          </p:sp>
          <p:sp>
            <p:nvSpPr>
              <p:cNvPr id="78" name="Line 251"/>
              <p:cNvSpPr>
                <a:spLocks noChangeShapeType="1"/>
              </p:cNvSpPr>
              <p:nvPr/>
            </p:nvSpPr>
            <p:spPr bwMode="auto">
              <a:xfrm rot="10800000">
                <a:off x="19" y="155"/>
                <a:ext cx="280" cy="66"/>
              </a:xfrm>
              <a:prstGeom prst="line">
                <a:avLst/>
              </a:prstGeom>
              <a:noFill/>
              <a:ln w="12700">
                <a:solidFill>
                  <a:srgbClr val="000099"/>
                </a:solidFill>
                <a:round/>
                <a:headEnd/>
                <a:tailEnd type="triangle" w="med" len="med"/>
              </a:ln>
            </p:spPr>
            <p:txBody>
              <a:bodyPr/>
              <a:lstStyle/>
              <a:p>
                <a:endParaRPr lang="en-US"/>
              </a:p>
            </p:txBody>
          </p:sp>
          <p:sp>
            <p:nvSpPr>
              <p:cNvPr id="79" name="Line 252"/>
              <p:cNvSpPr>
                <a:spLocks noChangeShapeType="1"/>
              </p:cNvSpPr>
              <p:nvPr/>
            </p:nvSpPr>
            <p:spPr bwMode="auto">
              <a:xfrm rot="10800000">
                <a:off x="0" y="289"/>
                <a:ext cx="249" cy="5"/>
              </a:xfrm>
              <a:prstGeom prst="line">
                <a:avLst/>
              </a:prstGeom>
              <a:noFill/>
              <a:ln w="12700">
                <a:solidFill>
                  <a:srgbClr val="000099"/>
                </a:solidFill>
                <a:round/>
                <a:headEnd/>
                <a:tailEnd type="triangle" w="med" len="med"/>
              </a:ln>
            </p:spPr>
            <p:txBody>
              <a:bodyPr/>
              <a:lstStyle/>
              <a:p>
                <a:endParaRPr lang="en-US"/>
              </a:p>
            </p:txBody>
          </p:sp>
          <p:sp>
            <p:nvSpPr>
              <p:cNvPr id="80" name="Line 253"/>
              <p:cNvSpPr>
                <a:spLocks noChangeShapeType="1"/>
              </p:cNvSpPr>
              <p:nvPr/>
            </p:nvSpPr>
            <p:spPr bwMode="auto">
              <a:xfrm rot="10800000">
                <a:off x="229" y="245"/>
                <a:ext cx="179" cy="18"/>
              </a:xfrm>
              <a:prstGeom prst="line">
                <a:avLst/>
              </a:prstGeom>
              <a:noFill/>
              <a:ln w="12700">
                <a:solidFill>
                  <a:srgbClr val="000099"/>
                </a:solidFill>
                <a:round/>
                <a:headEnd/>
                <a:tailEnd type="triangle" w="med" len="med"/>
              </a:ln>
            </p:spPr>
            <p:txBody>
              <a:bodyPr/>
              <a:lstStyle/>
              <a:p>
                <a:endParaRPr lang="en-US"/>
              </a:p>
            </p:txBody>
          </p:sp>
          <p:sp>
            <p:nvSpPr>
              <p:cNvPr id="81" name="Line 254"/>
              <p:cNvSpPr>
                <a:spLocks noChangeShapeType="1"/>
              </p:cNvSpPr>
              <p:nvPr/>
            </p:nvSpPr>
            <p:spPr bwMode="auto">
              <a:xfrm rot="10800000">
                <a:off x="249" y="136"/>
                <a:ext cx="159" cy="47"/>
              </a:xfrm>
              <a:prstGeom prst="line">
                <a:avLst/>
              </a:prstGeom>
              <a:noFill/>
              <a:ln w="12700">
                <a:solidFill>
                  <a:srgbClr val="000099"/>
                </a:solidFill>
                <a:round/>
                <a:headEnd/>
                <a:tailEnd type="triangle" w="med" len="med"/>
              </a:ln>
            </p:spPr>
            <p:txBody>
              <a:bodyPr/>
              <a:lstStyle/>
              <a:p>
                <a:endParaRPr lang="en-US"/>
              </a:p>
            </p:txBody>
          </p:sp>
          <p:sp>
            <p:nvSpPr>
              <p:cNvPr id="82" name="Line 255"/>
              <p:cNvSpPr>
                <a:spLocks noChangeShapeType="1"/>
              </p:cNvSpPr>
              <p:nvPr/>
            </p:nvSpPr>
            <p:spPr bwMode="auto">
              <a:xfrm rot="10800000">
                <a:off x="408" y="76"/>
                <a:ext cx="59" cy="68"/>
              </a:xfrm>
              <a:prstGeom prst="line">
                <a:avLst/>
              </a:prstGeom>
              <a:noFill/>
              <a:ln w="12700">
                <a:solidFill>
                  <a:srgbClr val="000099"/>
                </a:solidFill>
                <a:round/>
                <a:headEnd/>
                <a:tailEnd type="triangle" w="med" len="med"/>
              </a:ln>
            </p:spPr>
            <p:txBody>
              <a:bodyPr/>
              <a:lstStyle/>
              <a:p>
                <a:endParaRPr lang="en-US"/>
              </a:p>
            </p:txBody>
          </p:sp>
          <p:sp>
            <p:nvSpPr>
              <p:cNvPr id="83" name="Line 256"/>
              <p:cNvSpPr>
                <a:spLocks noChangeShapeType="1"/>
              </p:cNvSpPr>
              <p:nvPr/>
            </p:nvSpPr>
            <p:spPr bwMode="auto">
              <a:xfrm rot="10800000" flipH="1">
                <a:off x="606" y="130"/>
                <a:ext cx="109" cy="38"/>
              </a:xfrm>
              <a:prstGeom prst="line">
                <a:avLst/>
              </a:prstGeom>
              <a:noFill/>
              <a:ln w="12700">
                <a:solidFill>
                  <a:srgbClr val="000099"/>
                </a:solidFill>
                <a:round/>
                <a:headEnd/>
                <a:tailEnd type="triangle" w="med" len="med"/>
              </a:ln>
            </p:spPr>
            <p:txBody>
              <a:bodyPr/>
              <a:lstStyle/>
              <a:p>
                <a:endParaRPr lang="en-US"/>
              </a:p>
            </p:txBody>
          </p:sp>
          <p:sp>
            <p:nvSpPr>
              <p:cNvPr id="84" name="Line 257"/>
              <p:cNvSpPr>
                <a:spLocks noChangeShapeType="1"/>
              </p:cNvSpPr>
              <p:nvPr/>
            </p:nvSpPr>
            <p:spPr bwMode="auto">
              <a:xfrm rot="10800000" flipH="1">
                <a:off x="597" y="222"/>
                <a:ext cx="179" cy="11"/>
              </a:xfrm>
              <a:prstGeom prst="line">
                <a:avLst/>
              </a:prstGeom>
              <a:noFill/>
              <a:ln w="12700">
                <a:solidFill>
                  <a:srgbClr val="000099"/>
                </a:solidFill>
                <a:round/>
                <a:headEnd/>
                <a:tailEnd type="triangle" w="med" len="med"/>
              </a:ln>
            </p:spPr>
            <p:txBody>
              <a:bodyPr/>
              <a:lstStyle/>
              <a:p>
                <a:endParaRPr lang="en-US"/>
              </a:p>
            </p:txBody>
          </p:sp>
          <p:sp>
            <p:nvSpPr>
              <p:cNvPr id="85" name="Line 258"/>
              <p:cNvSpPr>
                <a:spLocks noChangeShapeType="1"/>
              </p:cNvSpPr>
              <p:nvPr/>
            </p:nvSpPr>
            <p:spPr bwMode="auto">
              <a:xfrm rot="10800000">
                <a:off x="379" y="202"/>
                <a:ext cx="100" cy="31"/>
              </a:xfrm>
              <a:prstGeom prst="line">
                <a:avLst/>
              </a:prstGeom>
              <a:noFill/>
              <a:ln w="12700">
                <a:solidFill>
                  <a:srgbClr val="000099"/>
                </a:solidFill>
                <a:round/>
                <a:headEnd/>
                <a:tailEnd type="triangle" w="med" len="med"/>
              </a:ln>
            </p:spPr>
            <p:txBody>
              <a:bodyPr/>
              <a:lstStyle/>
              <a:p>
                <a:endParaRPr lang="en-US"/>
              </a:p>
            </p:txBody>
          </p:sp>
        </p:grpSp>
        <p:grpSp>
          <p:nvGrpSpPr>
            <p:cNvPr id="49" name="Group 259"/>
            <p:cNvGrpSpPr>
              <a:grpSpLocks/>
            </p:cNvGrpSpPr>
            <p:nvPr/>
          </p:nvGrpSpPr>
          <p:grpSpPr bwMode="auto">
            <a:xfrm>
              <a:off x="992" y="1999"/>
              <a:ext cx="754" cy="330"/>
              <a:chOff x="0" y="0"/>
              <a:chExt cx="975" cy="295"/>
            </a:xfrm>
          </p:grpSpPr>
          <p:sp>
            <p:nvSpPr>
              <p:cNvPr id="60" name="Line 260"/>
              <p:cNvSpPr>
                <a:spLocks noChangeShapeType="1"/>
              </p:cNvSpPr>
              <p:nvPr/>
            </p:nvSpPr>
            <p:spPr bwMode="auto">
              <a:xfrm flipH="1">
                <a:off x="360" y="116"/>
                <a:ext cx="66" cy="117"/>
              </a:xfrm>
              <a:prstGeom prst="line">
                <a:avLst/>
              </a:prstGeom>
              <a:noFill/>
              <a:ln w="12700">
                <a:solidFill>
                  <a:srgbClr val="99CCFF"/>
                </a:solidFill>
                <a:round/>
                <a:headEnd/>
                <a:tailEnd type="triangle" w="med" len="med"/>
              </a:ln>
            </p:spPr>
            <p:txBody>
              <a:bodyPr/>
              <a:lstStyle/>
              <a:p>
                <a:endParaRPr lang="en-US"/>
              </a:p>
            </p:txBody>
          </p:sp>
          <p:sp>
            <p:nvSpPr>
              <p:cNvPr id="61" name="Line 261"/>
              <p:cNvSpPr>
                <a:spLocks noChangeShapeType="1"/>
              </p:cNvSpPr>
              <p:nvPr/>
            </p:nvSpPr>
            <p:spPr bwMode="auto">
              <a:xfrm flipH="1">
                <a:off x="159" y="160"/>
                <a:ext cx="159" cy="135"/>
              </a:xfrm>
              <a:prstGeom prst="line">
                <a:avLst/>
              </a:prstGeom>
              <a:noFill/>
              <a:ln w="12700">
                <a:solidFill>
                  <a:srgbClr val="99CCFF"/>
                </a:solidFill>
                <a:round/>
                <a:headEnd/>
                <a:tailEnd type="triangle" w="med" len="med"/>
              </a:ln>
            </p:spPr>
            <p:txBody>
              <a:bodyPr/>
              <a:lstStyle/>
              <a:p>
                <a:endParaRPr lang="en-US"/>
              </a:p>
            </p:txBody>
          </p:sp>
          <p:sp>
            <p:nvSpPr>
              <p:cNvPr id="62" name="Line 262"/>
              <p:cNvSpPr>
                <a:spLocks noChangeShapeType="1"/>
              </p:cNvSpPr>
              <p:nvPr/>
            </p:nvSpPr>
            <p:spPr bwMode="auto">
              <a:xfrm flipH="1">
                <a:off x="0" y="84"/>
                <a:ext cx="248" cy="66"/>
              </a:xfrm>
              <a:prstGeom prst="line">
                <a:avLst/>
              </a:prstGeom>
              <a:noFill/>
              <a:ln w="12700">
                <a:solidFill>
                  <a:srgbClr val="99CCFF"/>
                </a:solidFill>
                <a:round/>
                <a:headEnd/>
                <a:tailEnd type="triangle" w="med" len="med"/>
              </a:ln>
            </p:spPr>
            <p:txBody>
              <a:bodyPr/>
              <a:lstStyle/>
              <a:p>
                <a:endParaRPr lang="en-US"/>
              </a:p>
            </p:txBody>
          </p:sp>
          <p:sp>
            <p:nvSpPr>
              <p:cNvPr id="63" name="Line 263"/>
              <p:cNvSpPr>
                <a:spLocks noChangeShapeType="1"/>
              </p:cNvSpPr>
              <p:nvPr/>
            </p:nvSpPr>
            <p:spPr bwMode="auto">
              <a:xfrm flipH="1">
                <a:off x="60" y="26"/>
                <a:ext cx="189" cy="14"/>
              </a:xfrm>
              <a:prstGeom prst="line">
                <a:avLst/>
              </a:prstGeom>
              <a:noFill/>
              <a:ln w="12700">
                <a:solidFill>
                  <a:srgbClr val="99CCFF"/>
                </a:solidFill>
                <a:round/>
                <a:headEnd/>
                <a:tailEnd type="triangle" w="med" len="med"/>
              </a:ln>
            </p:spPr>
            <p:txBody>
              <a:bodyPr/>
              <a:lstStyle/>
              <a:p>
                <a:endParaRPr lang="en-US"/>
              </a:p>
            </p:txBody>
          </p:sp>
          <p:sp>
            <p:nvSpPr>
              <p:cNvPr id="64" name="Line 264"/>
              <p:cNvSpPr>
                <a:spLocks noChangeShapeType="1"/>
              </p:cNvSpPr>
              <p:nvPr/>
            </p:nvSpPr>
            <p:spPr bwMode="auto">
              <a:xfrm>
                <a:off x="618" y="165"/>
                <a:ext cx="258" cy="108"/>
              </a:xfrm>
              <a:prstGeom prst="line">
                <a:avLst/>
              </a:prstGeom>
              <a:noFill/>
              <a:ln w="12700">
                <a:solidFill>
                  <a:srgbClr val="99CCFF"/>
                </a:solidFill>
                <a:round/>
                <a:headEnd/>
                <a:tailEnd type="triangle" w="med" len="med"/>
              </a:ln>
            </p:spPr>
            <p:txBody>
              <a:bodyPr/>
              <a:lstStyle/>
              <a:p>
                <a:endParaRPr lang="en-US"/>
              </a:p>
            </p:txBody>
          </p:sp>
          <p:sp>
            <p:nvSpPr>
              <p:cNvPr id="65" name="Line 265"/>
              <p:cNvSpPr>
                <a:spLocks noChangeShapeType="1"/>
              </p:cNvSpPr>
              <p:nvPr/>
            </p:nvSpPr>
            <p:spPr bwMode="auto">
              <a:xfrm>
                <a:off x="676" y="73"/>
                <a:ext cx="280" cy="66"/>
              </a:xfrm>
              <a:prstGeom prst="line">
                <a:avLst/>
              </a:prstGeom>
              <a:noFill/>
              <a:ln w="12700">
                <a:solidFill>
                  <a:srgbClr val="99CCFF"/>
                </a:solidFill>
                <a:round/>
                <a:headEnd/>
                <a:tailEnd type="triangle" w="med" len="med"/>
              </a:ln>
            </p:spPr>
            <p:txBody>
              <a:bodyPr/>
              <a:lstStyle/>
              <a:p>
                <a:endParaRPr lang="en-US"/>
              </a:p>
            </p:txBody>
          </p:sp>
          <p:sp>
            <p:nvSpPr>
              <p:cNvPr id="66" name="Line 266"/>
              <p:cNvSpPr>
                <a:spLocks noChangeShapeType="1"/>
              </p:cNvSpPr>
              <p:nvPr/>
            </p:nvSpPr>
            <p:spPr bwMode="auto">
              <a:xfrm>
                <a:off x="727" y="0"/>
                <a:ext cx="248" cy="4"/>
              </a:xfrm>
              <a:prstGeom prst="line">
                <a:avLst/>
              </a:prstGeom>
              <a:noFill/>
              <a:ln w="12700">
                <a:solidFill>
                  <a:srgbClr val="99CCFF"/>
                </a:solidFill>
                <a:round/>
                <a:headEnd/>
                <a:tailEnd type="triangle" w="med" len="med"/>
              </a:ln>
            </p:spPr>
            <p:txBody>
              <a:bodyPr/>
              <a:lstStyle/>
              <a:p>
                <a:endParaRPr lang="en-US"/>
              </a:p>
            </p:txBody>
          </p:sp>
          <p:sp>
            <p:nvSpPr>
              <p:cNvPr id="67" name="Line 267"/>
              <p:cNvSpPr>
                <a:spLocks noChangeShapeType="1"/>
              </p:cNvSpPr>
              <p:nvPr/>
            </p:nvSpPr>
            <p:spPr bwMode="auto">
              <a:xfrm>
                <a:off x="568" y="31"/>
                <a:ext cx="179" cy="18"/>
              </a:xfrm>
              <a:prstGeom prst="line">
                <a:avLst/>
              </a:prstGeom>
              <a:noFill/>
              <a:ln w="12700">
                <a:solidFill>
                  <a:srgbClr val="99CCFF"/>
                </a:solidFill>
                <a:round/>
                <a:headEnd/>
                <a:tailEnd type="triangle" w="med" len="med"/>
              </a:ln>
            </p:spPr>
            <p:txBody>
              <a:bodyPr/>
              <a:lstStyle/>
              <a:p>
                <a:endParaRPr lang="en-US"/>
              </a:p>
            </p:txBody>
          </p:sp>
          <p:sp>
            <p:nvSpPr>
              <p:cNvPr id="68" name="Line 268"/>
              <p:cNvSpPr>
                <a:spLocks noChangeShapeType="1"/>
              </p:cNvSpPr>
              <p:nvPr/>
            </p:nvSpPr>
            <p:spPr bwMode="auto">
              <a:xfrm>
                <a:off x="568" y="112"/>
                <a:ext cx="159" cy="46"/>
              </a:xfrm>
              <a:prstGeom prst="line">
                <a:avLst/>
              </a:prstGeom>
              <a:noFill/>
              <a:ln w="12700">
                <a:solidFill>
                  <a:srgbClr val="99CCFF"/>
                </a:solidFill>
                <a:round/>
                <a:headEnd/>
                <a:tailEnd type="triangle" w="med" len="med"/>
              </a:ln>
            </p:spPr>
            <p:txBody>
              <a:bodyPr/>
              <a:lstStyle/>
              <a:p>
                <a:endParaRPr lang="en-US"/>
              </a:p>
            </p:txBody>
          </p:sp>
          <p:sp>
            <p:nvSpPr>
              <p:cNvPr id="69" name="Line 269"/>
              <p:cNvSpPr>
                <a:spLocks noChangeShapeType="1"/>
              </p:cNvSpPr>
              <p:nvPr/>
            </p:nvSpPr>
            <p:spPr bwMode="auto">
              <a:xfrm>
                <a:off x="509" y="149"/>
                <a:ext cx="59" cy="69"/>
              </a:xfrm>
              <a:prstGeom prst="line">
                <a:avLst/>
              </a:prstGeom>
              <a:noFill/>
              <a:ln w="12700">
                <a:solidFill>
                  <a:srgbClr val="99CCFF"/>
                </a:solidFill>
                <a:round/>
                <a:headEnd/>
                <a:tailEnd type="triangle" w="med" len="med"/>
              </a:ln>
            </p:spPr>
            <p:txBody>
              <a:bodyPr/>
              <a:lstStyle/>
              <a:p>
                <a:endParaRPr lang="en-US"/>
              </a:p>
            </p:txBody>
          </p:sp>
          <p:sp>
            <p:nvSpPr>
              <p:cNvPr id="70" name="Line 270"/>
              <p:cNvSpPr>
                <a:spLocks noChangeShapeType="1"/>
              </p:cNvSpPr>
              <p:nvPr/>
            </p:nvSpPr>
            <p:spPr bwMode="auto">
              <a:xfrm flipH="1">
                <a:off x="259" y="127"/>
                <a:ext cx="109" cy="38"/>
              </a:xfrm>
              <a:prstGeom prst="line">
                <a:avLst/>
              </a:prstGeom>
              <a:noFill/>
              <a:ln w="12700">
                <a:solidFill>
                  <a:srgbClr val="99CCFF"/>
                </a:solidFill>
                <a:round/>
                <a:headEnd/>
                <a:tailEnd type="triangle" w="med" len="med"/>
              </a:ln>
            </p:spPr>
            <p:txBody>
              <a:bodyPr/>
              <a:lstStyle/>
              <a:p>
                <a:endParaRPr lang="en-US"/>
              </a:p>
            </p:txBody>
          </p:sp>
          <p:sp>
            <p:nvSpPr>
              <p:cNvPr id="71" name="Line 271"/>
              <p:cNvSpPr>
                <a:spLocks noChangeShapeType="1"/>
              </p:cNvSpPr>
              <p:nvPr/>
            </p:nvSpPr>
            <p:spPr bwMode="auto">
              <a:xfrm flipH="1">
                <a:off x="200" y="60"/>
                <a:ext cx="179" cy="12"/>
              </a:xfrm>
              <a:prstGeom prst="line">
                <a:avLst/>
              </a:prstGeom>
              <a:noFill/>
              <a:ln w="12700">
                <a:solidFill>
                  <a:srgbClr val="99CCFF"/>
                </a:solidFill>
                <a:round/>
                <a:headEnd/>
                <a:tailEnd type="triangle" w="med" len="med"/>
              </a:ln>
            </p:spPr>
            <p:txBody>
              <a:bodyPr/>
              <a:lstStyle/>
              <a:p>
                <a:endParaRPr lang="en-US"/>
              </a:p>
            </p:txBody>
          </p:sp>
          <p:sp>
            <p:nvSpPr>
              <p:cNvPr id="72" name="Line 272"/>
              <p:cNvSpPr>
                <a:spLocks noChangeShapeType="1"/>
              </p:cNvSpPr>
              <p:nvPr/>
            </p:nvSpPr>
            <p:spPr bwMode="auto">
              <a:xfrm>
                <a:off x="495" y="61"/>
                <a:ext cx="100" cy="30"/>
              </a:xfrm>
              <a:prstGeom prst="line">
                <a:avLst/>
              </a:prstGeom>
              <a:noFill/>
              <a:ln w="12700">
                <a:solidFill>
                  <a:srgbClr val="99CCFF"/>
                </a:solidFill>
                <a:round/>
                <a:headEnd/>
                <a:tailEnd type="triangle" w="med" len="med"/>
              </a:ln>
            </p:spPr>
            <p:txBody>
              <a:bodyPr/>
              <a:lstStyle/>
              <a:p>
                <a:endParaRPr lang="en-US"/>
              </a:p>
            </p:txBody>
          </p:sp>
        </p:grpSp>
        <p:sp>
          <p:nvSpPr>
            <p:cNvPr id="50" name="Line 273"/>
            <p:cNvSpPr>
              <a:spLocks noChangeShapeType="1"/>
            </p:cNvSpPr>
            <p:nvPr/>
          </p:nvSpPr>
          <p:spPr bwMode="auto">
            <a:xfrm>
              <a:off x="359" y="2360"/>
              <a:ext cx="241" cy="1"/>
            </a:xfrm>
            <a:prstGeom prst="line">
              <a:avLst/>
            </a:prstGeom>
            <a:noFill/>
            <a:ln w="12700">
              <a:solidFill>
                <a:srgbClr val="99CC00"/>
              </a:solidFill>
              <a:round/>
              <a:headEnd/>
              <a:tailEnd/>
            </a:ln>
          </p:spPr>
          <p:txBody>
            <a:bodyPr/>
            <a:lstStyle/>
            <a:p>
              <a:endParaRPr lang="en-US"/>
            </a:p>
          </p:txBody>
        </p:sp>
        <p:sp>
          <p:nvSpPr>
            <p:cNvPr id="51" name="Line 274"/>
            <p:cNvSpPr>
              <a:spLocks noChangeShapeType="1"/>
            </p:cNvSpPr>
            <p:nvPr/>
          </p:nvSpPr>
          <p:spPr bwMode="auto">
            <a:xfrm>
              <a:off x="2221" y="1587"/>
              <a:ext cx="181" cy="1"/>
            </a:xfrm>
            <a:prstGeom prst="line">
              <a:avLst/>
            </a:prstGeom>
            <a:noFill/>
            <a:ln w="12700">
              <a:solidFill>
                <a:srgbClr val="99CC00"/>
              </a:solidFill>
              <a:round/>
              <a:headEnd/>
              <a:tailEnd/>
            </a:ln>
          </p:spPr>
          <p:txBody>
            <a:bodyPr/>
            <a:lstStyle/>
            <a:p>
              <a:endParaRPr lang="en-US"/>
            </a:p>
          </p:txBody>
        </p:sp>
        <p:sp>
          <p:nvSpPr>
            <p:cNvPr id="52" name="Line 275"/>
            <p:cNvSpPr>
              <a:spLocks noChangeShapeType="1"/>
            </p:cNvSpPr>
            <p:nvPr/>
          </p:nvSpPr>
          <p:spPr bwMode="auto">
            <a:xfrm flipH="1">
              <a:off x="2299" y="1326"/>
              <a:ext cx="74" cy="103"/>
            </a:xfrm>
            <a:prstGeom prst="line">
              <a:avLst/>
            </a:prstGeom>
            <a:noFill/>
            <a:ln w="12700">
              <a:solidFill>
                <a:srgbClr val="99CC00"/>
              </a:solidFill>
              <a:round/>
              <a:headEnd/>
              <a:tailEnd/>
            </a:ln>
          </p:spPr>
          <p:txBody>
            <a:bodyPr/>
            <a:lstStyle/>
            <a:p>
              <a:endParaRPr lang="en-US"/>
            </a:p>
          </p:txBody>
        </p:sp>
        <p:sp>
          <p:nvSpPr>
            <p:cNvPr id="53" name="AutoShape 276"/>
            <p:cNvSpPr>
              <a:spLocks noChangeAspect="1" noChangeArrowheads="1"/>
            </p:cNvSpPr>
            <p:nvPr/>
          </p:nvSpPr>
          <p:spPr bwMode="auto">
            <a:xfrm>
              <a:off x="1305" y="1698"/>
              <a:ext cx="133" cy="135"/>
            </a:xfrm>
            <a:prstGeom prst="plus">
              <a:avLst>
                <a:gd name="adj" fmla="val 34722"/>
              </a:avLst>
            </a:prstGeom>
            <a:solidFill>
              <a:srgbClr val="FFFFCC"/>
            </a:solidFill>
            <a:ln w="9525">
              <a:solidFill>
                <a:schemeClr val="tx1"/>
              </a:solidFill>
              <a:miter lim="800000"/>
              <a:headEnd/>
              <a:tailEnd/>
            </a:ln>
          </p:spPr>
          <p:txBody>
            <a:bodyPr wrap="none" anchor="ctr"/>
            <a:lstStyle/>
            <a:p>
              <a:pPr defTabSz="457200"/>
              <a:endParaRPr lang="en-US" sz="1800">
                <a:solidFill>
                  <a:schemeClr val="tx1"/>
                </a:solidFill>
              </a:endParaRPr>
            </a:p>
          </p:txBody>
        </p:sp>
        <p:sp>
          <p:nvSpPr>
            <p:cNvPr id="54" name="Rectangle 277"/>
            <p:cNvSpPr>
              <a:spLocks noChangeArrowheads="1"/>
            </p:cNvSpPr>
            <p:nvPr/>
          </p:nvSpPr>
          <p:spPr bwMode="auto">
            <a:xfrm>
              <a:off x="1305" y="2059"/>
              <a:ext cx="133" cy="45"/>
            </a:xfrm>
            <a:prstGeom prst="rect">
              <a:avLst/>
            </a:prstGeom>
            <a:solidFill>
              <a:srgbClr val="FFFFCC"/>
            </a:solidFill>
            <a:ln w="9525">
              <a:solidFill>
                <a:schemeClr val="tx1"/>
              </a:solidFill>
              <a:miter lim="800000"/>
              <a:headEnd/>
              <a:tailEnd/>
            </a:ln>
          </p:spPr>
          <p:txBody>
            <a:bodyPr wrap="none" anchor="ctr"/>
            <a:lstStyle/>
            <a:p>
              <a:pPr defTabSz="457200"/>
              <a:endParaRPr lang="en-US" sz="1800">
                <a:solidFill>
                  <a:schemeClr val="tx1"/>
                </a:solidFill>
              </a:endParaRPr>
            </a:p>
          </p:txBody>
        </p:sp>
        <p:sp>
          <p:nvSpPr>
            <p:cNvPr id="55" name="AutoShape 278"/>
            <p:cNvSpPr>
              <a:spLocks noChangeArrowheads="1"/>
            </p:cNvSpPr>
            <p:nvPr/>
          </p:nvSpPr>
          <p:spPr bwMode="auto">
            <a:xfrm>
              <a:off x="1290" y="1112"/>
              <a:ext cx="198" cy="480"/>
            </a:xfrm>
            <a:prstGeom prst="upArrow">
              <a:avLst>
                <a:gd name="adj1" fmla="val 50000"/>
                <a:gd name="adj2" fmla="val 60606"/>
              </a:avLst>
            </a:prstGeom>
            <a:solidFill>
              <a:srgbClr val="FFFF00"/>
            </a:solidFill>
            <a:ln w="9525">
              <a:solidFill>
                <a:schemeClr val="tx1"/>
              </a:solidFill>
              <a:miter lim="800000"/>
              <a:headEnd/>
              <a:tailEnd/>
            </a:ln>
          </p:spPr>
          <p:txBody>
            <a:bodyPr vert="eaVert" wrap="none" anchor="ctr"/>
            <a:lstStyle/>
            <a:p>
              <a:pPr defTabSz="457200"/>
              <a:endParaRPr lang="en-US" sz="1800">
                <a:solidFill>
                  <a:schemeClr val="tx1"/>
                </a:solidFill>
              </a:endParaRPr>
            </a:p>
          </p:txBody>
        </p:sp>
        <p:sp>
          <p:nvSpPr>
            <p:cNvPr id="56" name="AutoShape 276"/>
            <p:cNvSpPr>
              <a:spLocks noChangeAspect="1" noChangeArrowheads="1"/>
            </p:cNvSpPr>
            <p:nvPr/>
          </p:nvSpPr>
          <p:spPr bwMode="auto">
            <a:xfrm>
              <a:off x="1968" y="1352"/>
              <a:ext cx="133" cy="135"/>
            </a:xfrm>
            <a:prstGeom prst="plus">
              <a:avLst>
                <a:gd name="adj" fmla="val 34722"/>
              </a:avLst>
            </a:prstGeom>
            <a:solidFill>
              <a:srgbClr val="FF0000"/>
            </a:solidFill>
            <a:ln w="9525">
              <a:solidFill>
                <a:schemeClr val="tx1"/>
              </a:solidFill>
              <a:miter lim="800000"/>
              <a:headEnd/>
              <a:tailEnd/>
            </a:ln>
          </p:spPr>
          <p:txBody>
            <a:bodyPr wrap="none" anchor="ctr"/>
            <a:lstStyle/>
            <a:p>
              <a:pPr defTabSz="457200"/>
              <a:endParaRPr lang="en-US" sz="1800">
                <a:solidFill>
                  <a:schemeClr val="tx1"/>
                </a:solidFill>
              </a:endParaRPr>
            </a:p>
          </p:txBody>
        </p:sp>
        <p:sp>
          <p:nvSpPr>
            <p:cNvPr id="57" name="AutoShape 276"/>
            <p:cNvSpPr>
              <a:spLocks noChangeAspect="1" noChangeArrowheads="1"/>
            </p:cNvSpPr>
            <p:nvPr/>
          </p:nvSpPr>
          <p:spPr bwMode="auto">
            <a:xfrm>
              <a:off x="539" y="2081"/>
              <a:ext cx="133" cy="135"/>
            </a:xfrm>
            <a:prstGeom prst="plus">
              <a:avLst>
                <a:gd name="adj" fmla="val 34722"/>
              </a:avLst>
            </a:prstGeom>
            <a:solidFill>
              <a:srgbClr val="FF0000"/>
            </a:solidFill>
            <a:ln w="9525">
              <a:solidFill>
                <a:schemeClr val="tx1"/>
              </a:solidFill>
              <a:miter lim="800000"/>
              <a:headEnd/>
              <a:tailEnd/>
            </a:ln>
          </p:spPr>
          <p:txBody>
            <a:bodyPr wrap="none" anchor="ctr"/>
            <a:lstStyle/>
            <a:p>
              <a:pPr defTabSz="457200"/>
              <a:endParaRPr lang="en-US" sz="1800">
                <a:solidFill>
                  <a:schemeClr val="tx1"/>
                </a:solidFill>
              </a:endParaRPr>
            </a:p>
          </p:txBody>
        </p:sp>
        <p:sp>
          <p:nvSpPr>
            <p:cNvPr id="58" name="Text Box 94"/>
            <p:cNvSpPr txBox="1">
              <a:spLocks noChangeArrowheads="1"/>
            </p:cNvSpPr>
            <p:nvPr/>
          </p:nvSpPr>
          <p:spPr bwMode="auto">
            <a:xfrm>
              <a:off x="1248" y="833"/>
              <a:ext cx="265" cy="327"/>
            </a:xfrm>
            <a:prstGeom prst="rect">
              <a:avLst/>
            </a:prstGeom>
            <a:noFill/>
            <a:ln w="9525" algn="ctr">
              <a:noFill/>
              <a:miter lim="800000"/>
              <a:headEnd/>
              <a:tailEnd/>
            </a:ln>
            <a:effectLst/>
          </p:spPr>
          <p:txBody>
            <a:bodyPr wrap="none">
              <a:spAutoFit/>
            </a:bodyPr>
            <a:lstStyle/>
            <a:p>
              <a:r>
                <a:rPr lang="en-US"/>
                <a:t>B</a:t>
              </a:r>
            </a:p>
          </p:txBody>
        </p:sp>
        <p:sp>
          <p:nvSpPr>
            <p:cNvPr id="59" name="Line 95"/>
            <p:cNvSpPr>
              <a:spLocks noChangeShapeType="1"/>
            </p:cNvSpPr>
            <p:nvPr/>
          </p:nvSpPr>
          <p:spPr bwMode="auto">
            <a:xfrm>
              <a:off x="1296" y="872"/>
              <a:ext cx="144" cy="0"/>
            </a:xfrm>
            <a:prstGeom prst="line">
              <a:avLst/>
            </a:prstGeom>
            <a:noFill/>
            <a:ln w="9525">
              <a:solidFill>
                <a:schemeClr val="bg1"/>
              </a:solidFill>
              <a:round/>
              <a:headEnd/>
              <a:tailEnd type="triangle" w="med" len="med"/>
            </a:ln>
            <a:effectLst/>
          </p:spPr>
          <p:txBody>
            <a:bodyPr>
              <a:spAutoFit/>
            </a:bodyPr>
            <a:lstStyle/>
            <a:p>
              <a:endParaRPr lang="en-US"/>
            </a:p>
          </p:txBody>
        </p:sp>
      </p:grpSp>
      <p:sp>
        <p:nvSpPr>
          <p:cNvPr id="102" name="Text Box 4"/>
          <p:cNvSpPr txBox="1">
            <a:spLocks noChangeArrowheads="1"/>
          </p:cNvSpPr>
          <p:nvPr/>
        </p:nvSpPr>
        <p:spPr bwMode="auto">
          <a:xfrm>
            <a:off x="762000" y="1738313"/>
            <a:ext cx="3367333" cy="523220"/>
          </a:xfrm>
          <a:prstGeom prst="rect">
            <a:avLst/>
          </a:prstGeom>
          <a:noFill/>
          <a:ln w="9525" algn="ctr">
            <a:noFill/>
            <a:miter lim="800000"/>
            <a:headEnd/>
            <a:tailEnd/>
          </a:ln>
          <a:effectLst/>
        </p:spPr>
        <p:txBody>
          <a:bodyPr wrap="none">
            <a:spAutoFit/>
          </a:bodyPr>
          <a:lstStyle/>
          <a:p>
            <a:pPr algn="ctr"/>
            <a:r>
              <a:rPr lang="en-US" sz="2800" dirty="0" err="1">
                <a:solidFill>
                  <a:srgbClr val="FF0000"/>
                </a:solidFill>
              </a:rPr>
              <a:t>Chiral</a:t>
            </a:r>
            <a:r>
              <a:rPr lang="en-US" sz="2800" dirty="0">
                <a:solidFill>
                  <a:srgbClr val="FF0000"/>
                </a:solidFill>
              </a:rPr>
              <a:t> Magnetic Effect</a:t>
            </a:r>
            <a:endParaRPr lang="en-US" sz="3600" dirty="0">
              <a:solidFill>
                <a:srgbClr val="FF0000"/>
              </a:solidFill>
            </a:endParaRPr>
          </a:p>
        </p:txBody>
      </p:sp>
      <p:sp>
        <p:nvSpPr>
          <p:cNvPr id="103" name="Text Box 99"/>
          <p:cNvSpPr txBox="1">
            <a:spLocks noChangeArrowheads="1"/>
          </p:cNvSpPr>
          <p:nvPr/>
        </p:nvSpPr>
        <p:spPr bwMode="auto">
          <a:xfrm>
            <a:off x="2133600" y="2209800"/>
            <a:ext cx="455613" cy="579437"/>
          </a:xfrm>
          <a:prstGeom prst="rect">
            <a:avLst/>
          </a:prstGeom>
          <a:noFill/>
          <a:ln w="9525" algn="ctr">
            <a:noFill/>
            <a:miter lim="800000"/>
            <a:headEnd/>
            <a:tailEnd/>
          </a:ln>
          <a:effectLst/>
        </p:spPr>
        <p:txBody>
          <a:bodyPr wrap="none">
            <a:spAutoFit/>
          </a:bodyPr>
          <a:lstStyle/>
          <a:p>
            <a:r>
              <a:rPr lang="en-US" sz="3200">
                <a:solidFill>
                  <a:srgbClr val="FF0000"/>
                </a:solidFill>
              </a:rPr>
              <a:t>B</a:t>
            </a:r>
          </a:p>
        </p:txBody>
      </p:sp>
      <p:sp>
        <p:nvSpPr>
          <p:cNvPr id="104" name="Line 100"/>
          <p:cNvSpPr>
            <a:spLocks noChangeShapeType="1"/>
          </p:cNvSpPr>
          <p:nvPr/>
        </p:nvSpPr>
        <p:spPr bwMode="auto">
          <a:xfrm>
            <a:off x="2209800" y="2286000"/>
            <a:ext cx="304800" cy="0"/>
          </a:xfrm>
          <a:prstGeom prst="line">
            <a:avLst/>
          </a:prstGeom>
          <a:noFill/>
          <a:ln w="9525">
            <a:solidFill>
              <a:srgbClr val="FF0000"/>
            </a:solidFill>
            <a:round/>
            <a:headEnd/>
            <a:tailEnd type="triangle" w="med" len="med"/>
          </a:ln>
          <a:effectLst/>
        </p:spPr>
        <p:txBody>
          <a:bodyPr>
            <a:spAutoFit/>
          </a:bodyPr>
          <a:lstStyle/>
          <a:p>
            <a:endParaRPr lang="en-US"/>
          </a:p>
        </p:txBody>
      </p:sp>
      <p:sp>
        <p:nvSpPr>
          <p:cNvPr id="109" name="TextBox 108"/>
          <p:cNvSpPr txBox="1"/>
          <p:nvPr/>
        </p:nvSpPr>
        <p:spPr>
          <a:xfrm>
            <a:off x="152400" y="5334000"/>
            <a:ext cx="8686800" cy="1477328"/>
          </a:xfrm>
          <a:prstGeom prst="rect">
            <a:avLst/>
          </a:prstGeom>
          <a:noFill/>
        </p:spPr>
        <p:txBody>
          <a:bodyPr wrap="square" rtlCol="0">
            <a:spAutoFit/>
          </a:bodyPr>
          <a:lstStyle/>
          <a:p>
            <a:pPr algn="just"/>
            <a:r>
              <a:rPr lang="en-US" b="1" u="sng" dirty="0" smtClean="0">
                <a:solidFill>
                  <a:schemeClr val="bg1"/>
                </a:solidFill>
              </a:rPr>
              <a:t>Control over both collision geometry and energy is unique to RHIC </a:t>
            </a:r>
            <a:r>
              <a:rPr lang="en-US" dirty="0" smtClean="0">
                <a:solidFill>
                  <a:schemeClr val="bg1"/>
                </a:solidFill>
              </a:rPr>
              <a:t>and relies upon its flexibility, putting the United States in the position to discover parity-violating domains.  This makes RHIC the unique place for studying these quantum fluctuations, similar to those that may be responsible for the universe being made of matter today, instead of antimatter. </a:t>
            </a:r>
          </a:p>
        </p:txBody>
      </p:sp>
      <p:sp>
        <p:nvSpPr>
          <p:cNvPr id="113" name="TextBox 112"/>
          <p:cNvSpPr txBox="1"/>
          <p:nvPr/>
        </p:nvSpPr>
        <p:spPr>
          <a:xfrm>
            <a:off x="152400" y="685800"/>
            <a:ext cx="8534400" cy="954107"/>
          </a:xfrm>
          <a:prstGeom prst="rect">
            <a:avLst/>
          </a:prstGeom>
          <a:noFill/>
        </p:spPr>
        <p:txBody>
          <a:bodyPr wrap="square" rtlCol="0">
            <a:spAutoFit/>
          </a:bodyPr>
          <a:lstStyle/>
          <a:p>
            <a:pPr algn="ctr"/>
            <a:r>
              <a:rPr lang="en-US" sz="2800" dirty="0" smtClean="0">
                <a:solidFill>
                  <a:srgbClr val="FFFF00"/>
                </a:solidFill>
              </a:rPr>
              <a:t>Predicted domains with </a:t>
            </a:r>
            <a:r>
              <a:rPr lang="en-US" sz="2800" dirty="0" err="1" smtClean="0">
                <a:solidFill>
                  <a:srgbClr val="FFFF00"/>
                </a:solidFill>
              </a:rPr>
              <a:t>deconfinement</a:t>
            </a:r>
            <a:r>
              <a:rPr lang="en-US" sz="2800" dirty="0" smtClean="0">
                <a:solidFill>
                  <a:srgbClr val="FFFF00"/>
                </a:solidFill>
              </a:rPr>
              <a:t> interact with magnetic field to produce observable effects</a:t>
            </a:r>
          </a:p>
        </p:txBody>
      </p:sp>
      <p:grpSp>
        <p:nvGrpSpPr>
          <p:cNvPr id="114" name="Group 113"/>
          <p:cNvGrpSpPr/>
          <p:nvPr/>
        </p:nvGrpSpPr>
        <p:grpSpPr>
          <a:xfrm>
            <a:off x="5181600" y="2224087"/>
            <a:ext cx="3505200" cy="2971800"/>
            <a:chOff x="0" y="2280920"/>
            <a:chExt cx="5486400" cy="4577080"/>
          </a:xfrm>
        </p:grpSpPr>
        <p:pic>
          <p:nvPicPr>
            <p:cNvPr id="115" name="Picture 4" descr="Parity_6panel.eps"/>
            <p:cNvPicPr>
              <a:picLocks noChangeAspect="1"/>
            </p:cNvPicPr>
            <p:nvPr/>
          </p:nvPicPr>
          <p:blipFill>
            <a:blip r:embed="rId2" cstate="print"/>
            <a:srcRect r="32487"/>
            <a:stretch>
              <a:fillRect/>
            </a:stretch>
          </p:blipFill>
          <p:spPr bwMode="auto">
            <a:xfrm>
              <a:off x="0" y="2280920"/>
              <a:ext cx="5486400" cy="4577080"/>
            </a:xfrm>
            <a:prstGeom prst="rect">
              <a:avLst/>
            </a:prstGeom>
            <a:noFill/>
            <a:ln w="9525">
              <a:noFill/>
              <a:miter lim="800000"/>
              <a:headEnd/>
              <a:tailEnd/>
            </a:ln>
          </p:spPr>
        </p:pic>
        <p:sp>
          <p:nvSpPr>
            <p:cNvPr id="116" name="TextBox 6"/>
            <p:cNvSpPr txBox="1">
              <a:spLocks noChangeArrowheads="1"/>
            </p:cNvSpPr>
            <p:nvPr/>
          </p:nvSpPr>
          <p:spPr bwMode="auto">
            <a:xfrm>
              <a:off x="1449238" y="2382633"/>
              <a:ext cx="2778268" cy="492990"/>
            </a:xfrm>
            <a:prstGeom prst="rect">
              <a:avLst/>
            </a:prstGeom>
            <a:solidFill>
              <a:schemeClr val="bg1"/>
            </a:solidFill>
            <a:ln w="12700">
              <a:solidFill>
                <a:schemeClr val="tx1"/>
              </a:solidFill>
              <a:miter lim="800000"/>
              <a:headEnd/>
              <a:tailEnd/>
            </a:ln>
          </p:spPr>
          <p:txBody>
            <a:bodyPr wrap="square">
              <a:spAutoFit/>
            </a:bodyPr>
            <a:lstStyle/>
            <a:p>
              <a:pPr algn="ctr"/>
              <a:r>
                <a:rPr lang="en-US" dirty="0"/>
                <a:t>STAR Preliminary</a:t>
              </a:r>
            </a:p>
          </p:txBody>
        </p:sp>
      </p:grpSp>
      <p:sp>
        <p:nvSpPr>
          <p:cNvPr id="117" name="TextBox 116"/>
          <p:cNvSpPr txBox="1"/>
          <p:nvPr/>
        </p:nvSpPr>
        <p:spPr>
          <a:xfrm>
            <a:off x="4876800" y="1676400"/>
            <a:ext cx="4142737" cy="523220"/>
          </a:xfrm>
          <a:prstGeom prst="rect">
            <a:avLst/>
          </a:prstGeom>
          <a:noFill/>
        </p:spPr>
        <p:txBody>
          <a:bodyPr wrap="none" rtlCol="0">
            <a:spAutoFit/>
          </a:bodyPr>
          <a:lstStyle/>
          <a:p>
            <a:r>
              <a:rPr lang="en-US" sz="2800" dirty="0" smtClean="0">
                <a:solidFill>
                  <a:schemeClr val="bg1"/>
                </a:solidFill>
              </a:rPr>
              <a:t>Disappears at lower energy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4" grpId="0" animBg="1"/>
      <p:bldP spid="109" grpId="0"/>
      <p:bldP spid="1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hic.tiff"/>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474893"/>
            <a:ext cx="4513263" cy="32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TextBox 6"/>
          <p:cNvSpPr txBox="1">
            <a:spLocks noChangeArrowheads="1"/>
          </p:cNvSpPr>
          <p:nvPr/>
        </p:nvSpPr>
        <p:spPr bwMode="auto">
          <a:xfrm>
            <a:off x="954087" y="2567107"/>
            <a:ext cx="270351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a:r>
              <a:rPr lang="en-US" sz="2000" dirty="0">
                <a:solidFill>
                  <a:schemeClr val="tx2">
                    <a:lumMod val="50000"/>
                  </a:schemeClr>
                </a:solidFill>
                <a:latin typeface="+mn-lt"/>
              </a:rPr>
              <a:t>RHIC with cooling </a:t>
            </a:r>
            <a:endParaRPr lang="en-US" sz="2000" dirty="0" smtClean="0">
              <a:solidFill>
                <a:schemeClr val="tx2">
                  <a:lumMod val="50000"/>
                </a:schemeClr>
              </a:solidFill>
              <a:latin typeface="+mn-lt"/>
            </a:endParaRPr>
          </a:p>
          <a:p>
            <a:pPr algn="ctr"/>
            <a:r>
              <a:rPr lang="en-US" sz="2000" dirty="0" smtClean="0">
                <a:solidFill>
                  <a:schemeClr val="tx2">
                    <a:lumMod val="50000"/>
                  </a:schemeClr>
                </a:solidFill>
                <a:latin typeface="+mn-lt"/>
              </a:rPr>
              <a:t>and </a:t>
            </a:r>
            <a:r>
              <a:rPr lang="en-US" sz="2000" dirty="0">
                <a:solidFill>
                  <a:schemeClr val="tx2">
                    <a:lumMod val="50000"/>
                  </a:schemeClr>
                </a:solidFill>
                <a:latin typeface="+mn-lt"/>
              </a:rPr>
              <a:t>long </a:t>
            </a:r>
            <a:r>
              <a:rPr lang="en-US" sz="2000" dirty="0" smtClean="0">
                <a:solidFill>
                  <a:schemeClr val="tx2">
                    <a:lumMod val="50000"/>
                  </a:schemeClr>
                </a:solidFill>
                <a:latin typeface="+mn-lt"/>
              </a:rPr>
              <a:t>bunches</a:t>
            </a:r>
            <a:endParaRPr lang="en-US" sz="2000" dirty="0">
              <a:solidFill>
                <a:schemeClr val="tx2">
                  <a:lumMod val="50000"/>
                </a:schemeClr>
              </a:solidFill>
              <a:latin typeface="+mn-lt"/>
            </a:endParaRPr>
          </a:p>
        </p:txBody>
      </p:sp>
      <p:sp>
        <p:nvSpPr>
          <p:cNvPr id="34" name="TextBox 9"/>
          <p:cNvSpPr txBox="1">
            <a:spLocks noChangeArrowheads="1"/>
          </p:cNvSpPr>
          <p:nvPr/>
        </p:nvSpPr>
        <p:spPr bwMode="auto">
          <a:xfrm>
            <a:off x="2209800" y="4341793"/>
            <a:ext cx="21955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algn="l"/>
            <a:r>
              <a:rPr lang="en-US" sz="2000" dirty="0">
                <a:solidFill>
                  <a:srgbClr val="FF0000"/>
                </a:solidFill>
                <a:latin typeface="+mn-lt"/>
              </a:rPr>
              <a:t>RHIC w/o cooling</a:t>
            </a:r>
          </a:p>
        </p:txBody>
      </p:sp>
      <p:sp>
        <p:nvSpPr>
          <p:cNvPr id="38" name="TextBox 37"/>
          <p:cNvSpPr txBox="1"/>
          <p:nvPr/>
        </p:nvSpPr>
        <p:spPr>
          <a:xfrm>
            <a:off x="454585" y="86380"/>
            <a:ext cx="8251618" cy="584775"/>
          </a:xfrm>
          <a:prstGeom prst="rect">
            <a:avLst/>
          </a:prstGeom>
          <a:noFill/>
        </p:spPr>
        <p:txBody>
          <a:bodyPr wrap="none" rtlCol="0">
            <a:spAutoFit/>
          </a:bodyPr>
          <a:lstStyle/>
          <a:p>
            <a:r>
              <a:rPr lang="en-US" sz="3200" dirty="0" smtClean="0">
                <a:solidFill>
                  <a:schemeClr val="bg1"/>
                </a:solidFill>
              </a:rPr>
              <a:t>Must move from “Hints” </a:t>
            </a:r>
            <a:r>
              <a:rPr lang="en-US" sz="3200" dirty="0" smtClean="0">
                <a:solidFill>
                  <a:schemeClr val="bg1"/>
                </a:solidFill>
                <a:sym typeface="Wingdings" pitchFamily="2" charset="2"/>
              </a:rPr>
              <a:t> “Definitive Answers”</a:t>
            </a:r>
            <a:endParaRPr lang="en-US" sz="3200" dirty="0" smtClean="0">
              <a:solidFill>
                <a:schemeClr val="bg1"/>
              </a:solidFill>
            </a:endParaRPr>
          </a:p>
        </p:txBody>
      </p:sp>
      <p:sp>
        <p:nvSpPr>
          <p:cNvPr id="39" name="TextBox 38"/>
          <p:cNvSpPr txBox="1"/>
          <p:nvPr/>
        </p:nvSpPr>
        <p:spPr>
          <a:xfrm>
            <a:off x="-838200" y="5715000"/>
            <a:ext cx="6019800" cy="1408462"/>
          </a:xfrm>
          <a:prstGeom prst="rect">
            <a:avLst/>
          </a:prstGeom>
          <a:noFill/>
        </p:spPr>
        <p:txBody>
          <a:bodyPr wrap="square" rtlCol="0">
            <a:spAutoFit/>
          </a:bodyPr>
          <a:lstStyle/>
          <a:p>
            <a:pPr algn="ctr"/>
            <a:r>
              <a:rPr lang="en-US" dirty="0" smtClean="0">
                <a:solidFill>
                  <a:schemeClr val="bg1"/>
                </a:solidFill>
                <a:latin typeface="Helvetica" charset="0"/>
              </a:rPr>
              <a:t>High brightness SRF </a:t>
            </a:r>
            <a:r>
              <a:rPr lang="en-US" sz="2000" dirty="0" smtClean="0">
                <a:solidFill>
                  <a:schemeClr val="bg1"/>
                </a:solidFill>
              </a:rPr>
              <a:t>electron</a:t>
            </a:r>
            <a:r>
              <a:rPr lang="en-US" dirty="0" smtClean="0">
                <a:solidFill>
                  <a:schemeClr val="bg1"/>
                </a:solidFill>
                <a:latin typeface="Helvetica" charset="0"/>
              </a:rPr>
              <a:t> gun</a:t>
            </a:r>
            <a:endParaRPr lang="en-US" dirty="0" smtClean="0">
              <a:solidFill>
                <a:schemeClr val="bg1"/>
              </a:solidFill>
              <a:latin typeface="Script MT Bold" pitchFamily="66" charset="0"/>
            </a:endParaRPr>
          </a:p>
          <a:p>
            <a:pPr marL="381000" lvl="0" indent="-381000" algn="ctr">
              <a:lnSpc>
                <a:spcPct val="68000"/>
              </a:lnSpc>
              <a:spcBef>
                <a:spcPct val="20000"/>
              </a:spcBef>
              <a:defRPr/>
            </a:pPr>
            <a:r>
              <a:rPr lang="en-US" dirty="0" smtClean="0">
                <a:solidFill>
                  <a:schemeClr val="bg1"/>
                </a:solidFill>
              </a:rPr>
              <a:t>Phase I (2017) √</a:t>
            </a:r>
            <a:r>
              <a:rPr lang="en-US" dirty="0" err="1" smtClean="0">
                <a:solidFill>
                  <a:schemeClr val="bg1"/>
                </a:solidFill>
              </a:rPr>
              <a:t>s</a:t>
            </a:r>
            <a:r>
              <a:rPr lang="en-US" baseline="-25000" dirty="0" err="1" smtClean="0">
                <a:solidFill>
                  <a:schemeClr val="bg1"/>
                </a:solidFill>
              </a:rPr>
              <a:t>NN</a:t>
            </a:r>
            <a:r>
              <a:rPr lang="en-US" dirty="0" smtClean="0">
                <a:solidFill>
                  <a:schemeClr val="bg1"/>
                </a:solidFill>
              </a:rPr>
              <a:t> = 5-9 </a:t>
            </a:r>
            <a:r>
              <a:rPr lang="en-US" dirty="0" err="1" smtClean="0">
                <a:solidFill>
                  <a:schemeClr val="bg1"/>
                </a:solidFill>
              </a:rPr>
              <a:t>GeV</a:t>
            </a:r>
            <a:r>
              <a:rPr lang="en-US" dirty="0" smtClean="0">
                <a:solidFill>
                  <a:schemeClr val="bg1"/>
                </a:solidFill>
              </a:rPr>
              <a:t> </a:t>
            </a:r>
          </a:p>
          <a:p>
            <a:pPr marL="381000" lvl="0" indent="-381000" algn="ctr">
              <a:lnSpc>
                <a:spcPct val="68000"/>
              </a:lnSpc>
              <a:spcBef>
                <a:spcPct val="20000"/>
              </a:spcBef>
              <a:defRPr/>
            </a:pPr>
            <a:r>
              <a:rPr lang="en-US" dirty="0" smtClean="0">
                <a:solidFill>
                  <a:schemeClr val="bg1"/>
                </a:solidFill>
              </a:rPr>
              <a:t>Phase II (2018+)</a:t>
            </a:r>
          </a:p>
          <a:p>
            <a:pPr marL="381000" lvl="0" indent="-381000" algn="ctr">
              <a:lnSpc>
                <a:spcPct val="68000"/>
              </a:lnSpc>
              <a:spcBef>
                <a:spcPct val="20000"/>
              </a:spcBef>
              <a:defRPr/>
            </a:pPr>
            <a:r>
              <a:rPr lang="en-US" dirty="0" smtClean="0">
                <a:solidFill>
                  <a:schemeClr val="bg1"/>
                </a:solidFill>
              </a:rPr>
              <a:t> [add 3 </a:t>
            </a:r>
            <a:r>
              <a:rPr lang="en-US" dirty="0" err="1" smtClean="0">
                <a:solidFill>
                  <a:schemeClr val="bg1"/>
                </a:solidFill>
              </a:rPr>
              <a:t>MeV</a:t>
            </a:r>
            <a:r>
              <a:rPr lang="en-US" dirty="0" smtClean="0">
                <a:solidFill>
                  <a:schemeClr val="bg1"/>
                </a:solidFill>
              </a:rPr>
              <a:t> booster cavity] √</a:t>
            </a:r>
            <a:r>
              <a:rPr lang="en-US" dirty="0" err="1" smtClean="0">
                <a:solidFill>
                  <a:schemeClr val="bg1"/>
                </a:solidFill>
              </a:rPr>
              <a:t>s</a:t>
            </a:r>
            <a:r>
              <a:rPr lang="en-US" baseline="-25000" dirty="0" err="1" smtClean="0">
                <a:solidFill>
                  <a:schemeClr val="bg1"/>
                </a:solidFill>
              </a:rPr>
              <a:t>NN</a:t>
            </a:r>
            <a:r>
              <a:rPr lang="en-US" dirty="0" smtClean="0">
                <a:solidFill>
                  <a:schemeClr val="bg1"/>
                </a:solidFill>
              </a:rPr>
              <a:t> = 9-20 </a:t>
            </a:r>
            <a:r>
              <a:rPr lang="en-US" dirty="0" err="1" smtClean="0">
                <a:solidFill>
                  <a:schemeClr val="bg1"/>
                </a:solidFill>
              </a:rPr>
              <a:t>GeV</a:t>
            </a:r>
            <a:endParaRPr lang="en-US" dirty="0" smtClean="0">
              <a:solidFill>
                <a:schemeClr val="bg1"/>
              </a:solidFill>
              <a:latin typeface="Script MT Bold" pitchFamily="66" charset="0"/>
            </a:endParaRPr>
          </a:p>
          <a:p>
            <a:pPr algn="ctr"/>
            <a:endParaRPr lang="en-US" dirty="0" smtClean="0">
              <a:solidFill>
                <a:schemeClr val="bg1"/>
              </a:solidFill>
            </a:endParaRPr>
          </a:p>
        </p:txBody>
      </p:sp>
      <p:pic>
        <p:nvPicPr>
          <p:cNvPr id="40" name="Picture 2"/>
          <p:cNvPicPr>
            <a:picLocks noChangeAspect="1" noChangeArrowheads="1"/>
          </p:cNvPicPr>
          <p:nvPr/>
        </p:nvPicPr>
        <p:blipFill>
          <a:blip r:embed="rId3" cstate="print"/>
          <a:srcRect r="11997"/>
          <a:stretch>
            <a:fillRect/>
          </a:stretch>
        </p:blipFill>
        <p:spPr bwMode="auto">
          <a:xfrm>
            <a:off x="4648200" y="2474893"/>
            <a:ext cx="4191000" cy="3169920"/>
          </a:xfrm>
          <a:prstGeom prst="rect">
            <a:avLst/>
          </a:prstGeom>
          <a:noFill/>
          <a:ln w="9525">
            <a:noFill/>
            <a:miter lim="800000"/>
            <a:headEnd/>
            <a:tailEnd/>
          </a:ln>
        </p:spPr>
      </p:pic>
      <p:sp>
        <p:nvSpPr>
          <p:cNvPr id="41" name="Rectangle 40"/>
          <p:cNvSpPr/>
          <p:nvPr/>
        </p:nvSpPr>
        <p:spPr>
          <a:xfrm>
            <a:off x="4572000" y="5764530"/>
            <a:ext cx="4572000" cy="1015663"/>
          </a:xfrm>
          <a:prstGeom prst="rect">
            <a:avLst/>
          </a:prstGeom>
          <a:noFill/>
        </p:spPr>
        <p:txBody>
          <a:bodyPr>
            <a:spAutoFit/>
          </a:bodyPr>
          <a:lstStyle/>
          <a:p>
            <a:pPr algn="ctr"/>
            <a:r>
              <a:rPr lang="en-US" sz="2000" dirty="0" smtClean="0">
                <a:solidFill>
                  <a:schemeClr val="bg1"/>
                </a:solidFill>
              </a:rPr>
              <a:t>STAR Inner TPC Readout</a:t>
            </a:r>
          </a:p>
          <a:p>
            <a:pPr algn="ctr"/>
            <a:r>
              <a:rPr lang="en-US" sz="2000" dirty="0" smtClean="0">
                <a:solidFill>
                  <a:schemeClr val="bg1"/>
                </a:solidFill>
              </a:rPr>
              <a:t>Improved tracking and </a:t>
            </a:r>
            <a:r>
              <a:rPr lang="en-US" sz="2000" dirty="0" err="1" smtClean="0">
                <a:solidFill>
                  <a:schemeClr val="bg1"/>
                </a:solidFill>
              </a:rPr>
              <a:t>dE</a:t>
            </a:r>
            <a:r>
              <a:rPr lang="en-US" sz="2000" dirty="0" smtClean="0">
                <a:solidFill>
                  <a:schemeClr val="bg1"/>
                </a:solidFill>
              </a:rPr>
              <a:t>/</a:t>
            </a:r>
            <a:r>
              <a:rPr lang="en-US" sz="2000" dirty="0" err="1" smtClean="0">
                <a:solidFill>
                  <a:schemeClr val="bg1"/>
                </a:solidFill>
              </a:rPr>
              <a:t>dx</a:t>
            </a:r>
            <a:r>
              <a:rPr lang="en-US" sz="2000" dirty="0" smtClean="0">
                <a:solidFill>
                  <a:schemeClr val="bg1"/>
                </a:solidFill>
              </a:rPr>
              <a:t> PID</a:t>
            </a:r>
          </a:p>
          <a:p>
            <a:pPr algn="ctr"/>
            <a:r>
              <a:rPr lang="en-US" sz="2000" dirty="0" smtClean="0">
                <a:solidFill>
                  <a:schemeClr val="bg1"/>
                </a:solidFill>
              </a:rPr>
              <a:t>Extend </a:t>
            </a:r>
            <a:r>
              <a:rPr lang="en-US" sz="2000" dirty="0" smtClean="0">
                <a:solidFill>
                  <a:schemeClr val="bg1"/>
                </a:solidFill>
                <a:latin typeface="Symbol" pitchFamily="18" charset="2"/>
              </a:rPr>
              <a:t>h</a:t>
            </a:r>
            <a:r>
              <a:rPr lang="en-US" sz="2000" dirty="0" smtClean="0">
                <a:solidFill>
                  <a:schemeClr val="bg1"/>
                </a:solidFill>
              </a:rPr>
              <a:t> coverage 1.0-1.7</a:t>
            </a:r>
          </a:p>
        </p:txBody>
      </p:sp>
      <p:sp>
        <p:nvSpPr>
          <p:cNvPr id="10" name="Rectangle 9"/>
          <p:cNvSpPr/>
          <p:nvPr/>
        </p:nvSpPr>
        <p:spPr>
          <a:xfrm>
            <a:off x="1905000" y="863025"/>
            <a:ext cx="5567293" cy="584775"/>
          </a:xfrm>
          <a:prstGeom prst="rect">
            <a:avLst/>
          </a:prstGeom>
          <a:solidFill>
            <a:schemeClr val="bg1"/>
          </a:solidFill>
          <a:ln w="28575">
            <a:solidFill>
              <a:srgbClr val="FF0000"/>
            </a:solidFill>
          </a:ln>
        </p:spPr>
        <p:txBody>
          <a:bodyPr wrap="none">
            <a:spAutoFit/>
          </a:bodyPr>
          <a:lstStyle/>
          <a:p>
            <a:r>
              <a:rPr lang="en-US" sz="3200" dirty="0" smtClean="0">
                <a:solidFill>
                  <a:srgbClr val="C00000"/>
                </a:solidFill>
              </a:rPr>
              <a:t>Beam Energy Scan (BES) Phase II</a:t>
            </a:r>
            <a:endParaRPr lang="en-US" sz="3200" dirty="0">
              <a:solidFill>
                <a:srgbClr val="C00000"/>
              </a:solidFill>
            </a:endParaRPr>
          </a:p>
        </p:txBody>
      </p:sp>
      <p:sp>
        <p:nvSpPr>
          <p:cNvPr id="12" name="Freeform 11"/>
          <p:cNvSpPr/>
          <p:nvPr/>
        </p:nvSpPr>
        <p:spPr>
          <a:xfrm>
            <a:off x="1058091" y="2948422"/>
            <a:ext cx="3213463" cy="1867988"/>
          </a:xfrm>
          <a:custGeom>
            <a:avLst/>
            <a:gdLst>
              <a:gd name="connsiteX0" fmla="*/ 0 w 3213463"/>
              <a:gd name="connsiteY0" fmla="*/ 1867988 h 1867988"/>
              <a:gd name="connsiteX1" fmla="*/ 404949 w 3213463"/>
              <a:gd name="connsiteY1" fmla="*/ 1371600 h 1867988"/>
              <a:gd name="connsiteX2" fmla="*/ 914400 w 3213463"/>
              <a:gd name="connsiteY2" fmla="*/ 953588 h 1867988"/>
              <a:gd name="connsiteX3" fmla="*/ 1828800 w 3213463"/>
              <a:gd name="connsiteY3" fmla="*/ 483325 h 1867988"/>
              <a:gd name="connsiteX4" fmla="*/ 2638698 w 3213463"/>
              <a:gd name="connsiteY4" fmla="*/ 182880 h 1867988"/>
              <a:gd name="connsiteX5" fmla="*/ 3213463 w 3213463"/>
              <a:gd name="connsiteY5" fmla="*/ 0 h 186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3463" h="1867988">
                <a:moveTo>
                  <a:pt x="0" y="1867988"/>
                </a:moveTo>
                <a:cubicBezTo>
                  <a:pt x="126274" y="1695994"/>
                  <a:pt x="252549" y="1524000"/>
                  <a:pt x="404949" y="1371600"/>
                </a:cubicBezTo>
                <a:cubicBezTo>
                  <a:pt x="557349" y="1219200"/>
                  <a:pt x="677092" y="1101634"/>
                  <a:pt x="914400" y="953588"/>
                </a:cubicBezTo>
                <a:cubicBezTo>
                  <a:pt x="1151709" y="805542"/>
                  <a:pt x="1541417" y="611776"/>
                  <a:pt x="1828800" y="483325"/>
                </a:cubicBezTo>
                <a:cubicBezTo>
                  <a:pt x="2116183" y="354874"/>
                  <a:pt x="2407921" y="263434"/>
                  <a:pt x="2638698" y="182880"/>
                </a:cubicBezTo>
                <a:cubicBezTo>
                  <a:pt x="2869475" y="102326"/>
                  <a:pt x="3041469" y="51163"/>
                  <a:pt x="3213463" y="0"/>
                </a:cubicBezTo>
              </a:path>
            </a:pathLst>
          </a:cu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152400" y="1585317"/>
            <a:ext cx="4267200" cy="830997"/>
          </a:xfrm>
          <a:prstGeom prst="rect">
            <a:avLst/>
          </a:prstGeom>
          <a:noFill/>
        </p:spPr>
        <p:txBody>
          <a:bodyPr wrap="square" rtlCol="0">
            <a:spAutoFit/>
          </a:bodyPr>
          <a:lstStyle/>
          <a:p>
            <a:pPr algn="ctr"/>
            <a:r>
              <a:rPr lang="en-US" sz="2400" dirty="0" smtClean="0">
                <a:solidFill>
                  <a:schemeClr val="bg1"/>
                </a:solidFill>
                <a:latin typeface="Helvetica" charset="0"/>
                <a:ea typeface="ＭＳ Ｐゴシック" charset="0"/>
              </a:rPr>
              <a:t>e-cooling for low energy </a:t>
            </a:r>
          </a:p>
          <a:p>
            <a:pPr algn="ctr"/>
            <a:r>
              <a:rPr lang="en-US" sz="2400" dirty="0" smtClean="0">
                <a:solidFill>
                  <a:schemeClr val="bg1"/>
                </a:solidFill>
                <a:latin typeface="Helvetica" charset="0"/>
                <a:ea typeface="ＭＳ Ｐゴシック" charset="0"/>
              </a:rPr>
              <a:t>RHIC operation </a:t>
            </a:r>
            <a:endParaRPr lang="en-US" sz="2400" dirty="0" smtClean="0">
              <a:solidFill>
                <a:schemeClr val="bg1"/>
              </a:solidFill>
            </a:endParaRPr>
          </a:p>
        </p:txBody>
      </p:sp>
      <p:sp>
        <p:nvSpPr>
          <p:cNvPr id="14" name="TextBox 13"/>
          <p:cNvSpPr txBox="1"/>
          <p:nvPr/>
        </p:nvSpPr>
        <p:spPr>
          <a:xfrm>
            <a:off x="4724400" y="1607403"/>
            <a:ext cx="4267200" cy="830997"/>
          </a:xfrm>
          <a:prstGeom prst="rect">
            <a:avLst/>
          </a:prstGeom>
          <a:noFill/>
        </p:spPr>
        <p:txBody>
          <a:bodyPr wrap="square" rtlCol="0">
            <a:spAutoFit/>
          </a:bodyPr>
          <a:lstStyle/>
          <a:p>
            <a:pPr algn="ctr"/>
            <a:r>
              <a:rPr lang="en-US" sz="2400" dirty="0" smtClean="0">
                <a:solidFill>
                  <a:schemeClr val="bg1"/>
                </a:solidFill>
              </a:rPr>
              <a:t>Increased acceptance for </a:t>
            </a:r>
          </a:p>
          <a:p>
            <a:pPr algn="ctr"/>
            <a:r>
              <a:rPr lang="en-US" sz="2400" dirty="0" smtClean="0">
                <a:solidFill>
                  <a:schemeClr val="bg1"/>
                </a:solidFill>
              </a:rPr>
              <a:t>STAR and PHENIX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9" grpId="0"/>
      <p:bldP spid="41" grpId="0"/>
      <p:bldP spid="10" grpId="0" animBg="1"/>
      <p:bldP spid="12" grpId="0" animBg="1"/>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3240106"/>
            <a:ext cx="5105400" cy="3236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96838AB-43D5-4667-8375-1D26C66C4762}" type="slidenum">
              <a:rPr lang="en-US" smtClean="0"/>
              <a:pPr/>
              <a:t>13</a:t>
            </a:fld>
            <a:endParaRPr lang="en-US"/>
          </a:p>
        </p:txBody>
      </p:sp>
      <p:graphicFrame>
        <p:nvGraphicFramePr>
          <p:cNvPr id="7" name="Table 6"/>
          <p:cNvGraphicFramePr>
            <a:graphicFrameLocks noGrp="1"/>
          </p:cNvGraphicFramePr>
          <p:nvPr/>
        </p:nvGraphicFramePr>
        <p:xfrm>
          <a:off x="1143000" y="1792307"/>
          <a:ext cx="6476997" cy="1188720"/>
        </p:xfrm>
        <a:graphic>
          <a:graphicData uri="http://schemas.openxmlformats.org/drawingml/2006/table">
            <a:tbl>
              <a:tblPr firstRow="1" bandRow="1">
                <a:tableStyleId>{5C22544A-7EE6-4342-B048-85BDC9FD1C3A}</a:tableStyleId>
              </a:tblPr>
              <a:tblGrid>
                <a:gridCol w="2775857"/>
                <a:gridCol w="925285"/>
                <a:gridCol w="925285"/>
                <a:gridCol w="925285"/>
                <a:gridCol w="925285"/>
              </a:tblGrid>
              <a:tr h="370840">
                <a:tc>
                  <a:txBody>
                    <a:bodyPr/>
                    <a:lstStyle/>
                    <a:p>
                      <a:pPr algn="ctr"/>
                      <a:r>
                        <a:rPr lang="en-US" sz="2000" b="1" dirty="0" smtClean="0"/>
                        <a:t>√S</a:t>
                      </a:r>
                      <a:r>
                        <a:rPr lang="en-US" sz="2000" b="1" baseline="-25000" dirty="0" smtClean="0"/>
                        <a:t>NN</a:t>
                      </a:r>
                      <a:r>
                        <a:rPr lang="en-US" sz="2000" b="1" dirty="0" smtClean="0"/>
                        <a:t> (</a:t>
                      </a:r>
                      <a:r>
                        <a:rPr lang="en-US" sz="2000" b="1" dirty="0" err="1" smtClean="0"/>
                        <a:t>GeV</a:t>
                      </a:r>
                      <a:r>
                        <a:rPr lang="en-US" sz="2000" b="1" dirty="0" smtClean="0"/>
                        <a:t>)</a:t>
                      </a:r>
                      <a:endParaRPr lang="en-US" sz="2000" b="1" dirty="0"/>
                    </a:p>
                  </a:txBody>
                  <a:tcPr/>
                </a:tc>
                <a:tc>
                  <a:txBody>
                    <a:bodyPr/>
                    <a:lstStyle/>
                    <a:p>
                      <a:pPr algn="ctr"/>
                      <a:r>
                        <a:rPr lang="en-US" sz="2000" b="1" dirty="0" smtClean="0"/>
                        <a:t>19.6</a:t>
                      </a:r>
                      <a:endParaRPr lang="en-US" sz="2000" b="1" dirty="0"/>
                    </a:p>
                  </a:txBody>
                  <a:tcPr/>
                </a:tc>
                <a:tc>
                  <a:txBody>
                    <a:bodyPr/>
                    <a:lstStyle/>
                    <a:p>
                      <a:pPr algn="ctr"/>
                      <a:r>
                        <a:rPr lang="en-US" sz="2000" b="1" dirty="0" smtClean="0"/>
                        <a:t>15</a:t>
                      </a:r>
                      <a:endParaRPr lang="en-US" sz="2000" b="1" dirty="0"/>
                    </a:p>
                  </a:txBody>
                  <a:tcPr/>
                </a:tc>
                <a:tc>
                  <a:txBody>
                    <a:bodyPr/>
                    <a:lstStyle/>
                    <a:p>
                      <a:pPr algn="ctr"/>
                      <a:r>
                        <a:rPr lang="en-US" sz="2000" b="1" dirty="0" smtClean="0"/>
                        <a:t>11.5</a:t>
                      </a:r>
                      <a:endParaRPr lang="en-US" sz="2000" b="1" dirty="0"/>
                    </a:p>
                  </a:txBody>
                  <a:tcPr/>
                </a:tc>
                <a:tc>
                  <a:txBody>
                    <a:bodyPr/>
                    <a:lstStyle/>
                    <a:p>
                      <a:pPr algn="ctr"/>
                      <a:r>
                        <a:rPr lang="en-US" sz="2000" b="1" dirty="0" smtClean="0"/>
                        <a:t>7.7</a:t>
                      </a:r>
                      <a:endParaRPr lang="en-US" sz="2000" b="1" dirty="0"/>
                    </a:p>
                  </a:txBody>
                  <a:tcPr/>
                </a:tc>
              </a:tr>
              <a:tr h="370840">
                <a:tc>
                  <a:txBody>
                    <a:bodyPr/>
                    <a:lstStyle/>
                    <a:p>
                      <a:pPr algn="ctr"/>
                      <a:r>
                        <a:rPr lang="en-US" sz="2000" b="1" dirty="0" smtClean="0"/>
                        <a:t>BES I (</a:t>
                      </a:r>
                      <a:r>
                        <a:rPr lang="en-US" sz="2000" b="1" dirty="0" err="1" smtClean="0"/>
                        <a:t>MEvts</a:t>
                      </a:r>
                      <a:r>
                        <a:rPr lang="en-US" sz="2000" b="1" dirty="0" smtClean="0"/>
                        <a:t>)</a:t>
                      </a:r>
                      <a:endParaRPr lang="en-US" sz="2000" b="1" dirty="0"/>
                    </a:p>
                  </a:txBody>
                  <a:tcPr/>
                </a:tc>
                <a:tc>
                  <a:txBody>
                    <a:bodyPr/>
                    <a:lstStyle/>
                    <a:p>
                      <a:pPr algn="ctr"/>
                      <a:r>
                        <a:rPr lang="en-US" sz="2000" b="1" dirty="0" smtClean="0"/>
                        <a:t>36</a:t>
                      </a:r>
                      <a:endParaRPr lang="en-US" sz="2000" b="1" dirty="0"/>
                    </a:p>
                  </a:txBody>
                  <a:tcPr/>
                </a:tc>
                <a:tc>
                  <a:txBody>
                    <a:bodyPr/>
                    <a:lstStyle/>
                    <a:p>
                      <a:pPr algn="ctr"/>
                      <a:r>
                        <a:rPr lang="en-US" sz="2000" b="1" dirty="0" smtClean="0"/>
                        <a:t>---</a:t>
                      </a:r>
                      <a:endParaRPr lang="en-US" sz="2000" b="1" dirty="0"/>
                    </a:p>
                  </a:txBody>
                  <a:tcPr/>
                </a:tc>
                <a:tc>
                  <a:txBody>
                    <a:bodyPr/>
                    <a:lstStyle/>
                    <a:p>
                      <a:pPr algn="ctr"/>
                      <a:r>
                        <a:rPr lang="en-US" sz="2000" b="1" dirty="0" smtClean="0"/>
                        <a:t>11.7</a:t>
                      </a:r>
                      <a:endParaRPr lang="en-US" sz="2000" b="1" dirty="0"/>
                    </a:p>
                  </a:txBody>
                  <a:tcPr/>
                </a:tc>
                <a:tc>
                  <a:txBody>
                    <a:bodyPr/>
                    <a:lstStyle/>
                    <a:p>
                      <a:pPr algn="ctr"/>
                      <a:r>
                        <a:rPr lang="en-US" sz="2000" b="1" dirty="0" smtClean="0"/>
                        <a:t>4.3</a:t>
                      </a:r>
                      <a:endParaRPr lang="en-US" sz="2000" b="1" dirty="0"/>
                    </a:p>
                  </a:txBody>
                  <a:tcPr/>
                </a:tc>
              </a:tr>
              <a:tr h="370840">
                <a:tc>
                  <a:txBody>
                    <a:bodyPr/>
                    <a:lstStyle/>
                    <a:p>
                      <a:pPr algn="ctr"/>
                      <a:r>
                        <a:rPr lang="en-US" sz="2000" b="1" dirty="0" smtClean="0"/>
                        <a:t>BES II (</a:t>
                      </a:r>
                      <a:r>
                        <a:rPr lang="en-US" sz="2000" b="1" dirty="0" err="1" smtClean="0"/>
                        <a:t>MEvts</a:t>
                      </a:r>
                      <a:r>
                        <a:rPr lang="en-US" sz="2000" b="1" dirty="0" smtClean="0"/>
                        <a:t>)</a:t>
                      </a:r>
                      <a:endParaRPr lang="en-US" sz="2000" b="1" dirty="0"/>
                    </a:p>
                  </a:txBody>
                  <a:tcPr/>
                </a:tc>
                <a:tc>
                  <a:txBody>
                    <a:bodyPr/>
                    <a:lstStyle/>
                    <a:p>
                      <a:pPr algn="ctr"/>
                      <a:r>
                        <a:rPr lang="en-US" sz="2000" b="1" dirty="0" smtClean="0"/>
                        <a:t>400</a:t>
                      </a:r>
                      <a:endParaRPr lang="en-US" sz="2000" b="1" dirty="0"/>
                    </a:p>
                  </a:txBody>
                  <a:tcPr/>
                </a:tc>
                <a:tc>
                  <a:txBody>
                    <a:bodyPr/>
                    <a:lstStyle/>
                    <a:p>
                      <a:pPr algn="ctr"/>
                      <a:r>
                        <a:rPr lang="en-US" sz="2000" b="1" dirty="0" smtClean="0"/>
                        <a:t>100</a:t>
                      </a:r>
                      <a:endParaRPr lang="en-US" sz="2000" b="1" dirty="0"/>
                    </a:p>
                  </a:txBody>
                  <a:tcPr/>
                </a:tc>
                <a:tc>
                  <a:txBody>
                    <a:bodyPr/>
                    <a:lstStyle/>
                    <a:p>
                      <a:pPr algn="ctr"/>
                      <a:r>
                        <a:rPr lang="en-US" sz="2000" b="1" dirty="0" smtClean="0"/>
                        <a:t>120</a:t>
                      </a:r>
                      <a:endParaRPr lang="en-US" sz="2000" b="1" dirty="0"/>
                    </a:p>
                  </a:txBody>
                  <a:tcPr/>
                </a:tc>
                <a:tc>
                  <a:txBody>
                    <a:bodyPr/>
                    <a:lstStyle/>
                    <a:p>
                      <a:pPr algn="ctr"/>
                      <a:r>
                        <a:rPr lang="en-US" sz="2000" b="1" dirty="0" smtClean="0"/>
                        <a:t>80</a:t>
                      </a:r>
                      <a:endParaRPr lang="en-US" sz="2000" b="1" dirty="0"/>
                    </a:p>
                  </a:txBody>
                  <a:tcPr/>
                </a:tc>
              </a:tr>
            </a:tbl>
          </a:graphicData>
        </a:graphic>
      </p:graphicFrame>
      <p:grpSp>
        <p:nvGrpSpPr>
          <p:cNvPr id="14" name="Group 13"/>
          <p:cNvGrpSpPr/>
          <p:nvPr/>
        </p:nvGrpSpPr>
        <p:grpSpPr>
          <a:xfrm>
            <a:off x="76200" y="3621106"/>
            <a:ext cx="5029200" cy="2855893"/>
            <a:chOff x="-2438400" y="2295388"/>
            <a:chExt cx="6553200" cy="3648212"/>
          </a:xfrm>
        </p:grpSpPr>
        <p:pic>
          <p:nvPicPr>
            <p:cNvPr id="9" name="Picture 11" descr="phi_errors.pdf"/>
            <p:cNvPicPr>
              <a:picLocks noChangeAspect="1"/>
            </p:cNvPicPr>
            <p:nvPr/>
          </p:nvPicPr>
          <p:blipFill>
            <a:blip r:embed="rId2" cstate="print"/>
            <a:srcRect l="6599" t="10674" r="36646" b="42414"/>
            <a:stretch>
              <a:fillRect/>
            </a:stretch>
          </p:blipFill>
          <p:spPr bwMode="auto">
            <a:xfrm>
              <a:off x="-2438400" y="2295388"/>
              <a:ext cx="6553200" cy="3276600"/>
            </a:xfrm>
            <a:prstGeom prst="rect">
              <a:avLst/>
            </a:prstGeom>
            <a:noFill/>
            <a:ln w="9525">
              <a:noFill/>
              <a:miter lim="800000"/>
              <a:headEnd/>
              <a:tailEnd/>
            </a:ln>
          </p:spPr>
        </p:pic>
        <p:pic>
          <p:nvPicPr>
            <p:cNvPr id="13" name="Picture 11" descr="phi_errors.pdf"/>
            <p:cNvPicPr>
              <a:picLocks noChangeAspect="1"/>
            </p:cNvPicPr>
            <p:nvPr/>
          </p:nvPicPr>
          <p:blipFill>
            <a:blip r:embed="rId2" cstate="print"/>
            <a:srcRect l="6599" t="85952" r="36646"/>
            <a:stretch>
              <a:fillRect/>
            </a:stretch>
          </p:blipFill>
          <p:spPr bwMode="auto">
            <a:xfrm>
              <a:off x="-2438400" y="4962388"/>
              <a:ext cx="6553200" cy="981212"/>
            </a:xfrm>
            <a:prstGeom prst="rect">
              <a:avLst/>
            </a:prstGeom>
            <a:noFill/>
            <a:ln w="9525">
              <a:noFill/>
              <a:miter lim="800000"/>
              <a:headEnd/>
              <a:tailEnd/>
            </a:ln>
          </p:spPr>
        </p:pic>
      </p:grpSp>
      <p:sp>
        <p:nvSpPr>
          <p:cNvPr id="15" name="TextBox 14"/>
          <p:cNvSpPr txBox="1"/>
          <p:nvPr/>
        </p:nvSpPr>
        <p:spPr>
          <a:xfrm>
            <a:off x="0" y="3240107"/>
            <a:ext cx="5280676" cy="461665"/>
          </a:xfrm>
          <a:prstGeom prst="rect">
            <a:avLst/>
          </a:prstGeom>
          <a:noFill/>
        </p:spPr>
        <p:txBody>
          <a:bodyPr wrap="none" rtlCol="0">
            <a:spAutoFit/>
          </a:bodyPr>
          <a:lstStyle/>
          <a:p>
            <a:r>
              <a:rPr lang="en-US" sz="2400" dirty="0" smtClean="0">
                <a:solidFill>
                  <a:schemeClr val="tx2"/>
                </a:solidFill>
                <a:latin typeface="Symbol" pitchFamily="18" charset="2"/>
              </a:rPr>
              <a:t>f</a:t>
            </a:r>
            <a:r>
              <a:rPr lang="en-US" sz="2400" dirty="0" smtClean="0">
                <a:solidFill>
                  <a:schemeClr val="tx2"/>
                </a:solidFill>
              </a:rPr>
              <a:t> flow (v</a:t>
            </a:r>
            <a:r>
              <a:rPr lang="en-US" sz="2400" baseline="-25000" dirty="0" smtClean="0">
                <a:solidFill>
                  <a:schemeClr val="tx2"/>
                </a:solidFill>
              </a:rPr>
              <a:t>2</a:t>
            </a:r>
            <a:r>
              <a:rPr lang="en-US" sz="2400" dirty="0" smtClean="0">
                <a:solidFill>
                  <a:schemeClr val="tx2"/>
                </a:solidFill>
              </a:rPr>
              <a:t>)  BES II Projected Uncertainties</a:t>
            </a:r>
            <a:endParaRPr lang="en-US" sz="2400" dirty="0">
              <a:solidFill>
                <a:schemeClr val="tx2"/>
              </a:solidFill>
            </a:endParaRPr>
          </a:p>
        </p:txBody>
      </p:sp>
      <p:sp>
        <p:nvSpPr>
          <p:cNvPr id="17" name="TextBox 16"/>
          <p:cNvSpPr txBox="1"/>
          <p:nvPr/>
        </p:nvSpPr>
        <p:spPr>
          <a:xfrm>
            <a:off x="457200" y="762000"/>
            <a:ext cx="8610600" cy="954107"/>
          </a:xfrm>
          <a:prstGeom prst="rect">
            <a:avLst/>
          </a:prstGeom>
          <a:noFill/>
        </p:spPr>
        <p:txBody>
          <a:bodyPr wrap="square" rtlCol="0">
            <a:spAutoFit/>
          </a:bodyPr>
          <a:lstStyle/>
          <a:p>
            <a:pPr algn="ctr"/>
            <a:r>
              <a:rPr lang="en-US" sz="2800" dirty="0" smtClean="0">
                <a:solidFill>
                  <a:srgbClr val="FFFF00"/>
                </a:solidFill>
              </a:rPr>
              <a:t>70 weeks of current RHIC running required, </a:t>
            </a:r>
          </a:p>
          <a:p>
            <a:pPr algn="ctr"/>
            <a:r>
              <a:rPr lang="en-US" sz="2800" dirty="0" smtClean="0">
                <a:solidFill>
                  <a:srgbClr val="FFFF00"/>
                </a:solidFill>
              </a:rPr>
              <a:t>turns into 17 weeks with BES II</a:t>
            </a:r>
            <a:endParaRPr lang="en-US" sz="2800" dirty="0">
              <a:solidFill>
                <a:srgbClr val="FFFF00"/>
              </a:solidFill>
            </a:endParaRPr>
          </a:p>
        </p:txBody>
      </p:sp>
      <p:sp>
        <p:nvSpPr>
          <p:cNvPr id="18" name="TextBox 17"/>
          <p:cNvSpPr txBox="1"/>
          <p:nvPr/>
        </p:nvSpPr>
        <p:spPr>
          <a:xfrm>
            <a:off x="2438400" y="54114"/>
            <a:ext cx="4116768" cy="707886"/>
          </a:xfrm>
          <a:prstGeom prst="rect">
            <a:avLst/>
          </a:prstGeom>
          <a:noFill/>
        </p:spPr>
        <p:txBody>
          <a:bodyPr wrap="none" rtlCol="0">
            <a:spAutoFit/>
          </a:bodyPr>
          <a:lstStyle/>
          <a:p>
            <a:r>
              <a:rPr lang="en-US" sz="4000" u="sng" dirty="0" smtClean="0">
                <a:solidFill>
                  <a:schemeClr val="bg1"/>
                </a:solidFill>
              </a:rPr>
              <a:t>Physics Projections</a:t>
            </a:r>
            <a:endParaRPr lang="en-US" sz="4000" u="sng" dirty="0">
              <a:solidFill>
                <a:schemeClr val="bg1"/>
              </a:solidFill>
            </a:endParaRPr>
          </a:p>
        </p:txBody>
      </p:sp>
      <p:pic>
        <p:nvPicPr>
          <p:cNvPr id="19" name="Picture 3"/>
          <p:cNvPicPr>
            <a:picLocks noChangeAspect="1" noChangeArrowheads="1"/>
          </p:cNvPicPr>
          <p:nvPr/>
        </p:nvPicPr>
        <p:blipFill>
          <a:blip r:embed="rId3" cstate="print"/>
          <a:srcRect/>
          <a:stretch>
            <a:fillRect/>
          </a:stretch>
        </p:blipFill>
        <p:spPr bwMode="auto">
          <a:xfrm>
            <a:off x="5256778" y="3200400"/>
            <a:ext cx="3734822" cy="3276600"/>
          </a:xfrm>
          <a:prstGeom prst="rect">
            <a:avLst/>
          </a:prstGeom>
          <a:noFill/>
          <a:ln w="9525">
            <a:noFill/>
            <a:miter lim="800000"/>
            <a:headEnd/>
            <a:tailEnd/>
          </a:ln>
        </p:spPr>
      </p:pic>
      <p:sp>
        <p:nvSpPr>
          <p:cNvPr id="21" name="Rectangle 20"/>
          <p:cNvSpPr/>
          <p:nvPr/>
        </p:nvSpPr>
        <p:spPr>
          <a:xfrm>
            <a:off x="6096000" y="4038600"/>
            <a:ext cx="838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755893" y="3805535"/>
            <a:ext cx="3388107" cy="461665"/>
          </a:xfrm>
          <a:prstGeom prst="rect">
            <a:avLst/>
          </a:prstGeom>
          <a:noFill/>
        </p:spPr>
        <p:txBody>
          <a:bodyPr wrap="none" rtlCol="0">
            <a:spAutoFit/>
          </a:bodyPr>
          <a:lstStyle/>
          <a:p>
            <a:pPr algn="ctr"/>
            <a:r>
              <a:rPr lang="en-US" sz="2400" dirty="0" smtClean="0">
                <a:solidFill>
                  <a:srgbClr val="FF0000"/>
                </a:solidFill>
              </a:rPr>
              <a:t>BES II </a:t>
            </a:r>
            <a:r>
              <a:rPr lang="en-US" sz="2000" dirty="0" smtClean="0">
                <a:solidFill>
                  <a:srgbClr val="FF0000"/>
                </a:solidFill>
              </a:rPr>
              <a:t>Projected Uncertainties</a:t>
            </a:r>
          </a:p>
        </p:txBody>
      </p:sp>
      <p:sp>
        <p:nvSpPr>
          <p:cNvPr id="22" name="Freeform 21"/>
          <p:cNvSpPr/>
          <p:nvPr/>
        </p:nvSpPr>
        <p:spPr>
          <a:xfrm>
            <a:off x="6200775" y="4352925"/>
            <a:ext cx="681038" cy="66675"/>
          </a:xfrm>
          <a:custGeom>
            <a:avLst/>
            <a:gdLst>
              <a:gd name="connsiteX0" fmla="*/ 0 w 681038"/>
              <a:gd name="connsiteY0" fmla="*/ 0 h 66675"/>
              <a:gd name="connsiteX1" fmla="*/ 300038 w 681038"/>
              <a:gd name="connsiteY1" fmla="*/ 19050 h 66675"/>
              <a:gd name="connsiteX2" fmla="*/ 504825 w 681038"/>
              <a:gd name="connsiteY2" fmla="*/ 19050 h 66675"/>
              <a:gd name="connsiteX3" fmla="*/ 681038 w 681038"/>
              <a:gd name="connsiteY3" fmla="*/ 66675 h 66675"/>
              <a:gd name="connsiteX4" fmla="*/ 681038 w 681038"/>
              <a:gd name="connsiteY4" fmla="*/ 66675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038" h="66675">
                <a:moveTo>
                  <a:pt x="0" y="0"/>
                </a:moveTo>
                <a:cubicBezTo>
                  <a:pt x="107950" y="7937"/>
                  <a:pt x="215901" y="15875"/>
                  <a:pt x="300038" y="19050"/>
                </a:cubicBezTo>
                <a:cubicBezTo>
                  <a:pt x="384175" y="22225"/>
                  <a:pt x="441325" y="11113"/>
                  <a:pt x="504825" y="19050"/>
                </a:cubicBezTo>
                <a:cubicBezTo>
                  <a:pt x="568325" y="26987"/>
                  <a:pt x="681038" y="66675"/>
                  <a:pt x="681038" y="66675"/>
                </a:cubicBezTo>
                <a:lnTo>
                  <a:pt x="681038" y="66675"/>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6200775" y="4510088"/>
            <a:ext cx="671513" cy="52387"/>
          </a:xfrm>
          <a:custGeom>
            <a:avLst/>
            <a:gdLst>
              <a:gd name="connsiteX0" fmla="*/ 0 w 671513"/>
              <a:gd name="connsiteY0" fmla="*/ 47625 h 52387"/>
              <a:gd name="connsiteX1" fmla="*/ 290513 w 671513"/>
              <a:gd name="connsiteY1" fmla="*/ 28575 h 52387"/>
              <a:gd name="connsiteX2" fmla="*/ 476250 w 671513"/>
              <a:gd name="connsiteY2" fmla="*/ 47625 h 52387"/>
              <a:gd name="connsiteX3" fmla="*/ 671513 w 671513"/>
              <a:gd name="connsiteY3" fmla="*/ 0 h 52387"/>
            </a:gdLst>
            <a:ahLst/>
            <a:cxnLst>
              <a:cxn ang="0">
                <a:pos x="connsiteX0" y="connsiteY0"/>
              </a:cxn>
              <a:cxn ang="0">
                <a:pos x="connsiteX1" y="connsiteY1"/>
              </a:cxn>
              <a:cxn ang="0">
                <a:pos x="connsiteX2" y="connsiteY2"/>
              </a:cxn>
              <a:cxn ang="0">
                <a:pos x="connsiteX3" y="connsiteY3"/>
              </a:cxn>
            </a:cxnLst>
            <a:rect l="l" t="t" r="r" b="b"/>
            <a:pathLst>
              <a:path w="671513" h="52387">
                <a:moveTo>
                  <a:pt x="0" y="47625"/>
                </a:moveTo>
                <a:cubicBezTo>
                  <a:pt x="105569" y="38100"/>
                  <a:pt x="211138" y="28575"/>
                  <a:pt x="290513" y="28575"/>
                </a:cubicBezTo>
                <a:cubicBezTo>
                  <a:pt x="369888" y="28575"/>
                  <a:pt x="412750" y="52387"/>
                  <a:pt x="476250" y="47625"/>
                </a:cubicBezTo>
                <a:cubicBezTo>
                  <a:pt x="539750" y="42863"/>
                  <a:pt x="605631" y="21431"/>
                  <a:pt x="671513" y="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p:cNvSpPr/>
          <p:nvPr/>
        </p:nvSpPr>
        <p:spPr>
          <a:xfrm>
            <a:off x="533400" y="4038600"/>
            <a:ext cx="685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p:bldP spid="21" grpId="0" animBg="1"/>
      <p:bldP spid="20" grpId="0"/>
      <p:bldP spid="22"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6838AB-43D5-4667-8375-1D26C66C4762}" type="slidenum">
              <a:rPr lang="en-US" smtClean="0"/>
              <a:pPr/>
              <a:t>14</a:t>
            </a:fld>
            <a:endParaRPr lang="en-US"/>
          </a:p>
        </p:txBody>
      </p:sp>
      <p:sp>
        <p:nvSpPr>
          <p:cNvPr id="5" name="TextBox 4"/>
          <p:cNvSpPr txBox="1"/>
          <p:nvPr/>
        </p:nvSpPr>
        <p:spPr>
          <a:xfrm>
            <a:off x="228600" y="304800"/>
            <a:ext cx="8763000" cy="6124754"/>
          </a:xfrm>
          <a:prstGeom prst="rect">
            <a:avLst/>
          </a:prstGeom>
          <a:noFill/>
        </p:spPr>
        <p:txBody>
          <a:bodyPr wrap="square" rtlCol="0">
            <a:spAutoFit/>
          </a:bodyPr>
          <a:lstStyle/>
          <a:p>
            <a:pPr>
              <a:buFont typeface="Arial" pitchFamily="34" charset="0"/>
              <a:buChar char="•"/>
            </a:pPr>
            <a:r>
              <a:rPr lang="en-US" sz="2800" dirty="0" smtClean="0">
                <a:solidFill>
                  <a:schemeClr val="bg1"/>
                </a:solidFill>
              </a:rPr>
              <a:t> Completely unique RHIC discovery physics…</a:t>
            </a:r>
          </a:p>
          <a:p>
            <a:endParaRPr lang="en-US" sz="2800" dirty="0" smtClean="0">
              <a:solidFill>
                <a:schemeClr val="bg1"/>
              </a:solidFill>
            </a:endParaRPr>
          </a:p>
          <a:p>
            <a:pPr>
              <a:buFont typeface="Arial" pitchFamily="34" charset="0"/>
              <a:buChar char="•"/>
            </a:pPr>
            <a:r>
              <a:rPr lang="en-US" sz="2800" dirty="0" smtClean="0">
                <a:solidFill>
                  <a:schemeClr val="bg1"/>
                </a:solidFill>
              </a:rPr>
              <a:t> High impact, textbook ready</a:t>
            </a:r>
          </a:p>
          <a:p>
            <a:endParaRPr lang="en-US" sz="2800" dirty="0" smtClean="0">
              <a:solidFill>
                <a:schemeClr val="bg1"/>
              </a:solidFill>
            </a:endParaRPr>
          </a:p>
          <a:p>
            <a:pPr>
              <a:buFont typeface="Arial" pitchFamily="34" charset="0"/>
              <a:buChar char="•"/>
            </a:pPr>
            <a:r>
              <a:rPr lang="en-US" sz="2800" dirty="0" smtClean="0">
                <a:solidFill>
                  <a:schemeClr val="bg1"/>
                </a:solidFill>
              </a:rPr>
              <a:t> Made possible only through accelerator innovations</a:t>
            </a:r>
          </a:p>
          <a:p>
            <a:endParaRPr lang="en-US" sz="2800" dirty="0" smtClean="0">
              <a:solidFill>
                <a:schemeClr val="bg1"/>
              </a:solidFill>
            </a:endParaRPr>
          </a:p>
          <a:p>
            <a:pPr>
              <a:buFont typeface="Wingdings" charset="2"/>
              <a:buChar char="à"/>
            </a:pPr>
            <a:r>
              <a:rPr lang="en-US" sz="2800" dirty="0" smtClean="0">
                <a:solidFill>
                  <a:schemeClr val="bg1"/>
                </a:solidFill>
                <a:sym typeface="Wingdings" pitchFamily="2" charset="2"/>
              </a:rPr>
              <a:t> </a:t>
            </a:r>
            <a:r>
              <a:rPr lang="en-US" sz="2800" b="1" dirty="0" smtClean="0">
                <a:solidFill>
                  <a:schemeClr val="bg1"/>
                </a:solidFill>
                <a:sym typeface="Wingdings" pitchFamily="2" charset="2"/>
              </a:rPr>
              <a:t>Beam Energy Scan Phase 2 starting in 2017</a:t>
            </a:r>
          </a:p>
          <a:p>
            <a:pPr>
              <a:buFont typeface="Wingdings" charset="2"/>
              <a:buChar char="à"/>
            </a:pPr>
            <a:endParaRPr lang="en-US" sz="2800" dirty="0" smtClean="0">
              <a:solidFill>
                <a:schemeClr val="bg1"/>
              </a:solidFill>
              <a:sym typeface="Wingdings" pitchFamily="2" charset="2"/>
            </a:endParaRPr>
          </a:p>
          <a:p>
            <a:pPr>
              <a:buFont typeface="Arial" pitchFamily="34" charset="0"/>
              <a:buChar char="•"/>
            </a:pPr>
            <a:r>
              <a:rPr lang="en-US" sz="2800" dirty="0" smtClean="0">
                <a:solidFill>
                  <a:srgbClr val="FFFF00"/>
                </a:solidFill>
              </a:rPr>
              <a:t> Turning RHIC off prior to 2017 simply terminates this program and the world loses this key physics.  </a:t>
            </a:r>
          </a:p>
          <a:p>
            <a:endParaRPr lang="en-US" sz="2800" dirty="0" smtClean="0">
              <a:solidFill>
                <a:srgbClr val="FFFF00"/>
              </a:solidFill>
            </a:endParaRPr>
          </a:p>
          <a:p>
            <a:pPr>
              <a:buFont typeface="Arial" pitchFamily="34" charset="0"/>
              <a:buChar char="•"/>
            </a:pPr>
            <a:r>
              <a:rPr lang="en-US" sz="2800" dirty="0" smtClean="0">
                <a:solidFill>
                  <a:srgbClr val="FFFF00"/>
                </a:solidFill>
              </a:rPr>
              <a:t> If the </a:t>
            </a:r>
            <a:r>
              <a:rPr lang="en-US" sz="2800" dirty="0" err="1" smtClean="0">
                <a:solidFill>
                  <a:srgbClr val="FFFF00"/>
                </a:solidFill>
              </a:rPr>
              <a:t>deconfinement</a:t>
            </a:r>
            <a:r>
              <a:rPr lang="en-US" sz="2800" dirty="0" smtClean="0">
                <a:solidFill>
                  <a:srgbClr val="FFFF00"/>
                </a:solidFill>
              </a:rPr>
              <a:t> transition corresponds to collision energy &gt; 11 </a:t>
            </a:r>
            <a:r>
              <a:rPr lang="en-US" sz="2800" dirty="0" err="1" smtClean="0">
                <a:solidFill>
                  <a:srgbClr val="FFFF00"/>
                </a:solidFill>
              </a:rPr>
              <a:t>GeV</a:t>
            </a:r>
            <a:r>
              <a:rPr lang="en-US" sz="2800" dirty="0" smtClean="0">
                <a:solidFill>
                  <a:srgbClr val="FFFF00"/>
                </a:solidFill>
              </a:rPr>
              <a:t>, no facility in the world will do this physics [see backup slides on NICA and FAIR programs]</a:t>
            </a:r>
            <a:endParaRPr lang="en-US" sz="28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381000" y="152400"/>
            <a:ext cx="8458200" cy="1066800"/>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noChangeArrowheads="1"/>
          </p:cNvPicPr>
          <p:nvPr/>
        </p:nvPicPr>
        <p:blipFill>
          <a:blip r:embed="rId2" cstate="print"/>
          <a:srcRect/>
          <a:stretch>
            <a:fillRect/>
          </a:stretch>
        </p:blipFill>
        <p:spPr bwMode="auto">
          <a:xfrm>
            <a:off x="1981200" y="1981200"/>
            <a:ext cx="5410200" cy="3868746"/>
          </a:xfrm>
          <a:prstGeom prst="rect">
            <a:avLst/>
          </a:prstGeom>
          <a:noFill/>
          <a:ln w="9525">
            <a:noFill/>
            <a:miter lim="800000"/>
            <a:headEnd/>
            <a:tailEnd/>
          </a:ln>
        </p:spPr>
      </p:pic>
      <p:sp>
        <p:nvSpPr>
          <p:cNvPr id="9" name="Rectangle 8"/>
          <p:cNvSpPr/>
          <p:nvPr/>
        </p:nvSpPr>
        <p:spPr>
          <a:xfrm>
            <a:off x="-304800" y="115669"/>
            <a:ext cx="9753600" cy="1200329"/>
          </a:xfrm>
          <a:prstGeom prst="rect">
            <a:avLst/>
          </a:prstGeom>
        </p:spPr>
        <p:txBody>
          <a:bodyPr wrap="square">
            <a:spAutoFit/>
          </a:bodyPr>
          <a:lstStyle/>
          <a:p>
            <a:pPr algn="ctr"/>
            <a:r>
              <a:rPr lang="en-US" sz="3600" dirty="0" smtClean="0">
                <a:solidFill>
                  <a:srgbClr val="FFFF00"/>
                </a:solidFill>
              </a:rPr>
              <a:t>Transition from Strong to Weak Coupling </a:t>
            </a:r>
          </a:p>
          <a:p>
            <a:pPr algn="ctr"/>
            <a:r>
              <a:rPr lang="en-US" sz="3600" dirty="0" smtClean="0">
                <a:solidFill>
                  <a:srgbClr val="FFFF00"/>
                </a:solidFill>
              </a:rPr>
              <a:t>and Emergence of </a:t>
            </a:r>
            <a:r>
              <a:rPr lang="en-US" sz="3600" dirty="0" err="1" smtClean="0">
                <a:solidFill>
                  <a:srgbClr val="FFFF00"/>
                </a:solidFill>
              </a:rPr>
              <a:t>Quasiparticles</a:t>
            </a:r>
            <a:r>
              <a:rPr lang="en-US" sz="3600" dirty="0" smtClean="0">
                <a:solidFill>
                  <a:srgbClr val="FFFF00"/>
                </a:solidFill>
              </a:rPr>
              <a:t>?</a:t>
            </a:r>
          </a:p>
        </p:txBody>
      </p:sp>
      <p:sp>
        <p:nvSpPr>
          <p:cNvPr id="14" name="TextBox 13"/>
          <p:cNvSpPr txBox="1"/>
          <p:nvPr/>
        </p:nvSpPr>
        <p:spPr>
          <a:xfrm>
            <a:off x="145946" y="1313557"/>
            <a:ext cx="8940461" cy="6001643"/>
          </a:xfrm>
          <a:prstGeom prst="rect">
            <a:avLst/>
          </a:prstGeom>
          <a:noFill/>
        </p:spPr>
        <p:txBody>
          <a:bodyPr wrap="none" rtlCol="0">
            <a:spAutoFit/>
          </a:bodyPr>
          <a:lstStyle/>
          <a:p>
            <a:pPr algn="ctr"/>
            <a:r>
              <a:rPr lang="en-US" sz="3200" dirty="0" smtClean="0">
                <a:solidFill>
                  <a:schemeClr val="bg2"/>
                </a:solidFill>
              </a:rPr>
              <a:t>Lattice tells us the character of QGP changes with T</a:t>
            </a:r>
          </a:p>
          <a:p>
            <a:pPr algn="ctr"/>
            <a:endParaRPr lang="en-US" sz="3200" dirty="0" smtClean="0">
              <a:solidFill>
                <a:schemeClr val="bg2"/>
              </a:solidFill>
            </a:endParaRPr>
          </a:p>
          <a:p>
            <a:pPr algn="ctr"/>
            <a:endParaRPr lang="en-US" sz="3200" dirty="0" smtClean="0">
              <a:solidFill>
                <a:schemeClr val="bg2"/>
              </a:solidFill>
            </a:endParaRPr>
          </a:p>
          <a:p>
            <a:pPr algn="ctr"/>
            <a:endParaRPr lang="en-US" sz="3200" dirty="0" smtClean="0">
              <a:solidFill>
                <a:schemeClr val="bg2"/>
              </a:solidFill>
            </a:endParaRPr>
          </a:p>
          <a:p>
            <a:pPr algn="ctr"/>
            <a:endParaRPr lang="en-US" sz="3200" dirty="0" smtClean="0">
              <a:solidFill>
                <a:schemeClr val="bg2"/>
              </a:solidFill>
            </a:endParaRPr>
          </a:p>
          <a:p>
            <a:pPr algn="ctr"/>
            <a:endParaRPr lang="en-US" sz="3200" dirty="0" smtClean="0">
              <a:solidFill>
                <a:schemeClr val="bg2"/>
              </a:solidFill>
            </a:endParaRPr>
          </a:p>
          <a:p>
            <a:pPr algn="ctr"/>
            <a:endParaRPr lang="en-US" sz="3200" dirty="0" smtClean="0">
              <a:solidFill>
                <a:schemeClr val="bg2"/>
              </a:solidFill>
            </a:endParaRPr>
          </a:p>
          <a:p>
            <a:pPr algn="ctr"/>
            <a:endParaRPr lang="en-US" sz="3200" dirty="0" smtClean="0">
              <a:solidFill>
                <a:schemeClr val="bg2"/>
              </a:solidFill>
            </a:endParaRPr>
          </a:p>
          <a:p>
            <a:pPr algn="ctr"/>
            <a:endParaRPr lang="en-US" sz="3200" dirty="0" smtClean="0">
              <a:solidFill>
                <a:schemeClr val="bg2"/>
              </a:solidFill>
            </a:endParaRPr>
          </a:p>
          <a:p>
            <a:pPr algn="ctr"/>
            <a:endParaRPr lang="en-US" dirty="0" smtClean="0">
              <a:solidFill>
                <a:schemeClr val="bg2"/>
              </a:solidFill>
            </a:endParaRPr>
          </a:p>
          <a:p>
            <a:pPr algn="ctr"/>
            <a:r>
              <a:rPr lang="en-US" sz="3200" dirty="0" smtClean="0">
                <a:solidFill>
                  <a:schemeClr val="bg2"/>
                </a:solidFill>
              </a:rPr>
              <a:t>RHIC and LHC give a key lever arm in Temperature</a:t>
            </a:r>
          </a:p>
          <a:p>
            <a:pPr algn="ctr"/>
            <a:endParaRPr lang="en-US" sz="3200" dirty="0" smtClean="0">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6838AB-43D5-4667-8375-1D26C66C4762}" type="slidenum">
              <a:rPr lang="en-US" smtClean="0"/>
              <a:pPr/>
              <a:t>16</a:t>
            </a:fld>
            <a:endParaRPr lang="en-US"/>
          </a:p>
        </p:txBody>
      </p:sp>
      <p:sp>
        <p:nvSpPr>
          <p:cNvPr id="5" name="TextBox 4"/>
          <p:cNvSpPr txBox="1"/>
          <p:nvPr/>
        </p:nvSpPr>
        <p:spPr>
          <a:xfrm>
            <a:off x="1828800" y="76200"/>
            <a:ext cx="5446299" cy="646331"/>
          </a:xfrm>
          <a:prstGeom prst="rect">
            <a:avLst/>
          </a:prstGeom>
          <a:noFill/>
        </p:spPr>
        <p:txBody>
          <a:bodyPr wrap="none" rtlCol="0">
            <a:spAutoFit/>
          </a:bodyPr>
          <a:lstStyle/>
          <a:p>
            <a:r>
              <a:rPr lang="en-US" sz="3600" dirty="0" smtClean="0">
                <a:solidFill>
                  <a:schemeClr val="bg1"/>
                </a:solidFill>
              </a:rPr>
              <a:t>Strong Coupling and Fluidity</a:t>
            </a:r>
            <a:endParaRPr lang="en-US" sz="3600" dirty="0">
              <a:solidFill>
                <a:schemeClr val="bg1"/>
              </a:solidFill>
            </a:endParaRPr>
          </a:p>
        </p:txBody>
      </p:sp>
      <p:pic>
        <p:nvPicPr>
          <p:cNvPr id="6" name="Picture 2"/>
          <p:cNvPicPr>
            <a:picLocks noChangeAspect="1" noChangeArrowheads="1"/>
          </p:cNvPicPr>
          <p:nvPr/>
        </p:nvPicPr>
        <p:blipFill>
          <a:blip r:embed="rId2" cstate="print"/>
          <a:srcRect/>
          <a:stretch>
            <a:fillRect/>
          </a:stretch>
        </p:blipFill>
        <p:spPr bwMode="auto">
          <a:xfrm>
            <a:off x="228599" y="838200"/>
            <a:ext cx="8701741" cy="4267200"/>
          </a:xfrm>
          <a:prstGeom prst="rect">
            <a:avLst/>
          </a:prstGeom>
          <a:noFill/>
          <a:ln w="9525">
            <a:noFill/>
            <a:miter lim="800000"/>
            <a:headEnd/>
            <a:tailEnd/>
          </a:ln>
        </p:spPr>
      </p:pic>
      <p:sp>
        <p:nvSpPr>
          <p:cNvPr id="8" name="TextBox 7"/>
          <p:cNvSpPr txBox="1"/>
          <p:nvPr/>
        </p:nvSpPr>
        <p:spPr>
          <a:xfrm>
            <a:off x="609600" y="5181600"/>
            <a:ext cx="8001000" cy="1569660"/>
          </a:xfrm>
          <a:prstGeom prst="rect">
            <a:avLst/>
          </a:prstGeom>
          <a:noFill/>
        </p:spPr>
        <p:txBody>
          <a:bodyPr wrap="square" rtlCol="0">
            <a:spAutoFit/>
          </a:bodyPr>
          <a:lstStyle/>
          <a:p>
            <a:pPr algn="ctr"/>
            <a:r>
              <a:rPr lang="en-US" sz="3200" dirty="0" smtClean="0">
                <a:solidFill>
                  <a:schemeClr val="bg1"/>
                </a:solidFill>
              </a:rPr>
              <a:t>Need to understand how the most strongly coupled fluid emerges from an </a:t>
            </a:r>
          </a:p>
          <a:p>
            <a:pPr algn="ctr"/>
            <a:r>
              <a:rPr lang="en-US" sz="3200" dirty="0" smtClean="0">
                <a:solidFill>
                  <a:schemeClr val="bg1"/>
                </a:solidFill>
              </a:rPr>
              <a:t>asymptotically free theory?</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6838AB-43D5-4667-8375-1D26C66C4762}" type="slidenum">
              <a:rPr lang="en-US" smtClean="0"/>
              <a:pPr/>
              <a:t>17</a:t>
            </a:fld>
            <a:endParaRPr lang="en-US"/>
          </a:p>
        </p:txBody>
      </p:sp>
      <p:grpSp>
        <p:nvGrpSpPr>
          <p:cNvPr id="7" name="Group 6"/>
          <p:cNvGrpSpPr/>
          <p:nvPr/>
        </p:nvGrpSpPr>
        <p:grpSpPr>
          <a:xfrm>
            <a:off x="609600" y="0"/>
            <a:ext cx="7924800" cy="6858000"/>
            <a:chOff x="5943599" y="990600"/>
            <a:chExt cx="3139141" cy="4267200"/>
          </a:xfrm>
        </p:grpSpPr>
        <p:pic>
          <p:nvPicPr>
            <p:cNvPr id="5" name="Picture 2"/>
            <p:cNvPicPr>
              <a:picLocks noChangeAspect="1" noChangeArrowheads="1"/>
            </p:cNvPicPr>
            <p:nvPr/>
          </p:nvPicPr>
          <p:blipFill>
            <a:blip r:embed="rId2" cstate="print"/>
            <a:srcRect r="90367"/>
            <a:stretch>
              <a:fillRect/>
            </a:stretch>
          </p:blipFill>
          <p:spPr bwMode="auto">
            <a:xfrm>
              <a:off x="5943599" y="990600"/>
              <a:ext cx="838201" cy="4267200"/>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73558"/>
            <a:stretch>
              <a:fillRect/>
            </a:stretch>
          </p:blipFill>
          <p:spPr bwMode="auto">
            <a:xfrm>
              <a:off x="6781800" y="990600"/>
              <a:ext cx="2300940" cy="4267200"/>
            </a:xfrm>
            <a:prstGeom prst="rect">
              <a:avLst/>
            </a:prstGeom>
            <a:noFill/>
            <a:ln w="9525">
              <a:noFill/>
              <a:miter lim="800000"/>
              <a:headEnd/>
              <a:tailEnd/>
            </a:ln>
          </p:spPr>
        </p:pic>
      </p:grpSp>
      <p:sp>
        <p:nvSpPr>
          <p:cNvPr id="12" name="AutoShape 5"/>
          <p:cNvSpPr>
            <a:spLocks noChangeArrowheads="1"/>
          </p:cNvSpPr>
          <p:nvPr/>
        </p:nvSpPr>
        <p:spPr bwMode="auto">
          <a:xfrm flipH="1">
            <a:off x="7201438" y="1143000"/>
            <a:ext cx="1538213" cy="786045"/>
          </a:xfrm>
          <a:custGeom>
            <a:avLst/>
            <a:gdLst>
              <a:gd name="G0" fmla="+- 13320 0 0"/>
              <a:gd name="G1" fmla="+- 3357 0 0"/>
              <a:gd name="G2" fmla="+- 21600 0 3357"/>
              <a:gd name="G3" fmla="+- 21600 0 13320"/>
              <a:gd name="G4" fmla="*/ G3 3357 1"/>
              <a:gd name="G5" fmla="*/ G4 1 10800"/>
              <a:gd name="G6" fmla="+- 13320 G5 0"/>
              <a:gd name="T0" fmla="*/ 0 w 21600"/>
              <a:gd name="T1" fmla="*/ 10800 h 21600"/>
              <a:gd name="T2" fmla="*/ 21600 w 21600"/>
              <a:gd name="T3" fmla="*/ 10800 h 21600"/>
              <a:gd name="T4" fmla="*/ 13320 w 21600"/>
              <a:gd name="T5" fmla="*/ 0 h 21600"/>
              <a:gd name="T6" fmla="*/ 13320 w 21600"/>
              <a:gd name="T7" fmla="*/ 21600 h 21600"/>
              <a:gd name="T8" fmla="*/ 4000 w 21600"/>
              <a:gd name="T9" fmla="*/ G1 h 21600"/>
              <a:gd name="T10" fmla="*/ G6 w 21600"/>
              <a:gd name="T11" fmla="*/ G2 h 21600"/>
            </a:gdLst>
            <a:ahLst/>
            <a:cxnLst>
              <a:cxn ang="0">
                <a:pos x="T0" y="T1"/>
              </a:cxn>
              <a:cxn ang="0">
                <a:pos x="T2" y="T3"/>
              </a:cxn>
              <a:cxn ang="0">
                <a:pos x="T4" y="T5"/>
              </a:cxn>
              <a:cxn ang="0">
                <a:pos x="T6" y="T7"/>
              </a:cxn>
            </a:cxnLst>
            <a:rect l="T8" t="T9" r="T10" b="T11"/>
            <a:pathLst>
              <a:path w="21600" h="21600">
                <a:moveTo>
                  <a:pt x="13320" y="0"/>
                </a:moveTo>
                <a:lnTo>
                  <a:pt x="21600" y="10800"/>
                </a:lnTo>
                <a:lnTo>
                  <a:pt x="13320" y="21800"/>
                </a:lnTo>
                <a:lnTo>
                  <a:pt x="13320" y="18243"/>
                </a:lnTo>
                <a:lnTo>
                  <a:pt x="4000" y="18243"/>
                </a:lnTo>
                <a:lnTo>
                  <a:pt x="4000" y="3357"/>
                </a:lnTo>
                <a:lnTo>
                  <a:pt x="13320" y="3357"/>
                </a:lnTo>
                <a:lnTo>
                  <a:pt x="13320" y="0"/>
                </a:lnTo>
                <a:moveTo>
                  <a:pt x="0" y="3357"/>
                </a:moveTo>
                <a:lnTo>
                  <a:pt x="0" y="18243"/>
                </a:lnTo>
                <a:lnTo>
                  <a:pt x="1000" y="18243"/>
                </a:lnTo>
                <a:lnTo>
                  <a:pt x="1000" y="3357"/>
                </a:lnTo>
                <a:lnTo>
                  <a:pt x="0" y="3357"/>
                </a:lnTo>
                <a:moveTo>
                  <a:pt x="2000" y="3357"/>
                </a:moveTo>
                <a:lnTo>
                  <a:pt x="2000" y="18243"/>
                </a:lnTo>
                <a:lnTo>
                  <a:pt x="3000" y="18243"/>
                </a:lnTo>
                <a:lnTo>
                  <a:pt x="3000" y="3357"/>
                </a:lnTo>
                <a:lnTo>
                  <a:pt x="2000" y="3357"/>
                </a:lnTo>
                <a:close/>
              </a:path>
            </a:pathLst>
          </a:custGeom>
          <a:solidFill>
            <a:srgbClr val="FF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lgn="ctr">
              <a:tabLst>
                <a:tab pos="656650" algn="l"/>
              </a:tabLst>
            </a:pPr>
            <a:r>
              <a:rPr lang="it-IT" sz="2800" b="1" dirty="0">
                <a:solidFill>
                  <a:srgbClr val="000000"/>
                </a:solidFill>
              </a:rPr>
              <a:t>LHC</a:t>
            </a:r>
          </a:p>
        </p:txBody>
      </p:sp>
      <p:sp>
        <p:nvSpPr>
          <p:cNvPr id="14" name="TextBox 13"/>
          <p:cNvSpPr txBox="1"/>
          <p:nvPr/>
        </p:nvSpPr>
        <p:spPr>
          <a:xfrm>
            <a:off x="1085682" y="6324600"/>
            <a:ext cx="7220118" cy="584775"/>
          </a:xfrm>
          <a:prstGeom prst="rect">
            <a:avLst/>
          </a:prstGeom>
          <a:noFill/>
        </p:spPr>
        <p:txBody>
          <a:bodyPr wrap="none" rtlCol="0">
            <a:spAutoFit/>
          </a:bodyPr>
          <a:lstStyle/>
          <a:p>
            <a:r>
              <a:rPr lang="en-US" sz="3200" dirty="0" smtClean="0"/>
              <a:t>Collisions Map Out Temperature Evolution</a:t>
            </a:r>
            <a:endParaRPr lang="en-US" sz="3200" dirty="0"/>
          </a:p>
        </p:txBody>
      </p:sp>
      <p:sp>
        <p:nvSpPr>
          <p:cNvPr id="13" name="AutoShape 4"/>
          <p:cNvSpPr>
            <a:spLocks noChangeArrowheads="1"/>
          </p:cNvSpPr>
          <p:nvPr/>
        </p:nvSpPr>
        <p:spPr bwMode="auto">
          <a:xfrm flipH="1">
            <a:off x="6641821" y="1167045"/>
            <a:ext cx="1511579" cy="798450"/>
          </a:xfrm>
          <a:custGeom>
            <a:avLst/>
            <a:gdLst>
              <a:gd name="G0" fmla="+- 13320 0 0"/>
              <a:gd name="G1" fmla="+- 3357 0 0"/>
              <a:gd name="G2" fmla="+- 21600 0 3357"/>
              <a:gd name="G3" fmla="+- 21600 0 13320"/>
              <a:gd name="G4" fmla="*/ G3 3357 1"/>
              <a:gd name="G5" fmla="*/ G4 1 10800"/>
              <a:gd name="G6" fmla="+- 13320 G5 0"/>
              <a:gd name="T0" fmla="*/ 0 w 21600"/>
              <a:gd name="T1" fmla="*/ 10800 h 21600"/>
              <a:gd name="T2" fmla="*/ 21600 w 21600"/>
              <a:gd name="T3" fmla="*/ 10800 h 21600"/>
              <a:gd name="T4" fmla="*/ 13320 w 21600"/>
              <a:gd name="T5" fmla="*/ 0 h 21600"/>
              <a:gd name="T6" fmla="*/ 13320 w 21600"/>
              <a:gd name="T7" fmla="*/ 21600 h 21600"/>
              <a:gd name="T8" fmla="*/ 4000 w 21600"/>
              <a:gd name="T9" fmla="*/ G1 h 21600"/>
              <a:gd name="T10" fmla="*/ G6 w 21600"/>
              <a:gd name="T11" fmla="*/ G2 h 21600"/>
            </a:gdLst>
            <a:ahLst/>
            <a:cxnLst>
              <a:cxn ang="0">
                <a:pos x="T0" y="T1"/>
              </a:cxn>
              <a:cxn ang="0">
                <a:pos x="T2" y="T3"/>
              </a:cxn>
              <a:cxn ang="0">
                <a:pos x="T4" y="T5"/>
              </a:cxn>
              <a:cxn ang="0">
                <a:pos x="T6" y="T7"/>
              </a:cxn>
            </a:cxnLst>
            <a:rect l="T8" t="T9" r="T10" b="T11"/>
            <a:pathLst>
              <a:path w="21600" h="21600">
                <a:moveTo>
                  <a:pt x="13320" y="0"/>
                </a:moveTo>
                <a:lnTo>
                  <a:pt x="21600" y="10800"/>
                </a:lnTo>
                <a:lnTo>
                  <a:pt x="13320" y="21800"/>
                </a:lnTo>
                <a:lnTo>
                  <a:pt x="13320" y="18243"/>
                </a:lnTo>
                <a:lnTo>
                  <a:pt x="4000" y="18243"/>
                </a:lnTo>
                <a:lnTo>
                  <a:pt x="4000" y="3357"/>
                </a:lnTo>
                <a:lnTo>
                  <a:pt x="13320" y="3357"/>
                </a:lnTo>
                <a:lnTo>
                  <a:pt x="13320" y="0"/>
                </a:lnTo>
                <a:moveTo>
                  <a:pt x="0" y="3357"/>
                </a:moveTo>
                <a:lnTo>
                  <a:pt x="0" y="18243"/>
                </a:lnTo>
                <a:lnTo>
                  <a:pt x="1000" y="18243"/>
                </a:lnTo>
                <a:lnTo>
                  <a:pt x="1000" y="3357"/>
                </a:lnTo>
                <a:lnTo>
                  <a:pt x="0" y="3357"/>
                </a:lnTo>
                <a:moveTo>
                  <a:pt x="2000" y="3357"/>
                </a:moveTo>
                <a:lnTo>
                  <a:pt x="2000" y="18243"/>
                </a:lnTo>
                <a:lnTo>
                  <a:pt x="3000" y="18243"/>
                </a:lnTo>
                <a:lnTo>
                  <a:pt x="3000" y="3357"/>
                </a:lnTo>
                <a:lnTo>
                  <a:pt x="2000" y="3357"/>
                </a:lnTo>
                <a:close/>
              </a:path>
            </a:pathLst>
          </a:custGeom>
          <a:solidFill>
            <a:srgbClr val="FF0066"/>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lgn="ctr">
              <a:tabLst>
                <a:tab pos="656650" algn="l"/>
              </a:tabLst>
            </a:pPr>
            <a:r>
              <a:rPr lang="it-IT" b="1" dirty="0">
                <a:solidFill>
                  <a:srgbClr val="000000"/>
                </a:solidFill>
              </a:rPr>
              <a:t>RHIC</a:t>
            </a:r>
          </a:p>
        </p:txBody>
      </p:sp>
      <p:sp>
        <p:nvSpPr>
          <p:cNvPr id="11" name="AutoShape 4"/>
          <p:cNvSpPr>
            <a:spLocks noChangeArrowheads="1"/>
          </p:cNvSpPr>
          <p:nvPr/>
        </p:nvSpPr>
        <p:spPr bwMode="auto">
          <a:xfrm flipH="1">
            <a:off x="5803621" y="1167045"/>
            <a:ext cx="1511579" cy="798450"/>
          </a:xfrm>
          <a:custGeom>
            <a:avLst/>
            <a:gdLst>
              <a:gd name="G0" fmla="+- 13320 0 0"/>
              <a:gd name="G1" fmla="+- 3357 0 0"/>
              <a:gd name="G2" fmla="+- 21600 0 3357"/>
              <a:gd name="G3" fmla="+- 21600 0 13320"/>
              <a:gd name="G4" fmla="*/ G3 3357 1"/>
              <a:gd name="G5" fmla="*/ G4 1 10800"/>
              <a:gd name="G6" fmla="+- 13320 G5 0"/>
              <a:gd name="T0" fmla="*/ 0 w 21600"/>
              <a:gd name="T1" fmla="*/ 10800 h 21600"/>
              <a:gd name="T2" fmla="*/ 21600 w 21600"/>
              <a:gd name="T3" fmla="*/ 10800 h 21600"/>
              <a:gd name="T4" fmla="*/ 13320 w 21600"/>
              <a:gd name="T5" fmla="*/ 0 h 21600"/>
              <a:gd name="T6" fmla="*/ 13320 w 21600"/>
              <a:gd name="T7" fmla="*/ 21600 h 21600"/>
              <a:gd name="T8" fmla="*/ 4000 w 21600"/>
              <a:gd name="T9" fmla="*/ G1 h 21600"/>
              <a:gd name="T10" fmla="*/ G6 w 21600"/>
              <a:gd name="T11" fmla="*/ G2 h 21600"/>
            </a:gdLst>
            <a:ahLst/>
            <a:cxnLst>
              <a:cxn ang="0">
                <a:pos x="T0" y="T1"/>
              </a:cxn>
              <a:cxn ang="0">
                <a:pos x="T2" y="T3"/>
              </a:cxn>
              <a:cxn ang="0">
                <a:pos x="T4" y="T5"/>
              </a:cxn>
              <a:cxn ang="0">
                <a:pos x="T6" y="T7"/>
              </a:cxn>
            </a:cxnLst>
            <a:rect l="T8" t="T9" r="T10" b="T11"/>
            <a:pathLst>
              <a:path w="21600" h="21600">
                <a:moveTo>
                  <a:pt x="13320" y="0"/>
                </a:moveTo>
                <a:lnTo>
                  <a:pt x="21600" y="10800"/>
                </a:lnTo>
                <a:lnTo>
                  <a:pt x="13320" y="21800"/>
                </a:lnTo>
                <a:lnTo>
                  <a:pt x="13320" y="18243"/>
                </a:lnTo>
                <a:lnTo>
                  <a:pt x="4000" y="18243"/>
                </a:lnTo>
                <a:lnTo>
                  <a:pt x="4000" y="3357"/>
                </a:lnTo>
                <a:lnTo>
                  <a:pt x="13320" y="3357"/>
                </a:lnTo>
                <a:lnTo>
                  <a:pt x="13320" y="0"/>
                </a:lnTo>
                <a:moveTo>
                  <a:pt x="0" y="3357"/>
                </a:moveTo>
                <a:lnTo>
                  <a:pt x="0" y="18243"/>
                </a:lnTo>
                <a:lnTo>
                  <a:pt x="1000" y="18243"/>
                </a:lnTo>
                <a:lnTo>
                  <a:pt x="1000" y="3357"/>
                </a:lnTo>
                <a:lnTo>
                  <a:pt x="0" y="3357"/>
                </a:lnTo>
                <a:moveTo>
                  <a:pt x="2000" y="3357"/>
                </a:moveTo>
                <a:lnTo>
                  <a:pt x="2000" y="18243"/>
                </a:lnTo>
                <a:lnTo>
                  <a:pt x="3000" y="18243"/>
                </a:lnTo>
                <a:lnTo>
                  <a:pt x="3000" y="3357"/>
                </a:lnTo>
                <a:lnTo>
                  <a:pt x="2000" y="3357"/>
                </a:lnTo>
                <a:close/>
              </a:path>
            </a:pathLst>
          </a:custGeom>
          <a:solidFill>
            <a:srgbClr val="CC0099"/>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lgn="ctr">
              <a:tabLst>
                <a:tab pos="656650" algn="l"/>
              </a:tabLst>
            </a:pPr>
            <a:r>
              <a:rPr lang="it-IT" b="1" dirty="0">
                <a:solidFill>
                  <a:srgbClr val="000000"/>
                </a:solidFill>
              </a:rPr>
              <a:t>RHIC</a:t>
            </a:r>
          </a:p>
        </p:txBody>
      </p:sp>
      <p:sp>
        <p:nvSpPr>
          <p:cNvPr id="10" name="AutoShape 4"/>
          <p:cNvSpPr>
            <a:spLocks noChangeArrowheads="1"/>
          </p:cNvSpPr>
          <p:nvPr/>
        </p:nvSpPr>
        <p:spPr bwMode="auto">
          <a:xfrm flipH="1">
            <a:off x="5041621" y="1167045"/>
            <a:ext cx="1511579" cy="798450"/>
          </a:xfrm>
          <a:custGeom>
            <a:avLst/>
            <a:gdLst>
              <a:gd name="G0" fmla="+- 13320 0 0"/>
              <a:gd name="G1" fmla="+- 3357 0 0"/>
              <a:gd name="G2" fmla="+- 21600 0 3357"/>
              <a:gd name="G3" fmla="+- 21600 0 13320"/>
              <a:gd name="G4" fmla="*/ G3 3357 1"/>
              <a:gd name="G5" fmla="*/ G4 1 10800"/>
              <a:gd name="G6" fmla="+- 13320 G5 0"/>
              <a:gd name="T0" fmla="*/ 0 w 21600"/>
              <a:gd name="T1" fmla="*/ 10800 h 21600"/>
              <a:gd name="T2" fmla="*/ 21600 w 21600"/>
              <a:gd name="T3" fmla="*/ 10800 h 21600"/>
              <a:gd name="T4" fmla="*/ 13320 w 21600"/>
              <a:gd name="T5" fmla="*/ 0 h 21600"/>
              <a:gd name="T6" fmla="*/ 13320 w 21600"/>
              <a:gd name="T7" fmla="*/ 21600 h 21600"/>
              <a:gd name="T8" fmla="*/ 4000 w 21600"/>
              <a:gd name="T9" fmla="*/ G1 h 21600"/>
              <a:gd name="T10" fmla="*/ G6 w 21600"/>
              <a:gd name="T11" fmla="*/ G2 h 21600"/>
            </a:gdLst>
            <a:ahLst/>
            <a:cxnLst>
              <a:cxn ang="0">
                <a:pos x="T0" y="T1"/>
              </a:cxn>
              <a:cxn ang="0">
                <a:pos x="T2" y="T3"/>
              </a:cxn>
              <a:cxn ang="0">
                <a:pos x="T4" y="T5"/>
              </a:cxn>
              <a:cxn ang="0">
                <a:pos x="T6" y="T7"/>
              </a:cxn>
            </a:cxnLst>
            <a:rect l="T8" t="T9" r="T10" b="T11"/>
            <a:pathLst>
              <a:path w="21600" h="21600">
                <a:moveTo>
                  <a:pt x="13320" y="0"/>
                </a:moveTo>
                <a:lnTo>
                  <a:pt x="21600" y="10800"/>
                </a:lnTo>
                <a:lnTo>
                  <a:pt x="13320" y="21800"/>
                </a:lnTo>
                <a:lnTo>
                  <a:pt x="13320" y="18243"/>
                </a:lnTo>
                <a:lnTo>
                  <a:pt x="4000" y="18243"/>
                </a:lnTo>
                <a:lnTo>
                  <a:pt x="4000" y="3357"/>
                </a:lnTo>
                <a:lnTo>
                  <a:pt x="13320" y="3357"/>
                </a:lnTo>
                <a:lnTo>
                  <a:pt x="13320" y="0"/>
                </a:lnTo>
                <a:moveTo>
                  <a:pt x="0" y="3357"/>
                </a:moveTo>
                <a:lnTo>
                  <a:pt x="0" y="18243"/>
                </a:lnTo>
                <a:lnTo>
                  <a:pt x="1000" y="18243"/>
                </a:lnTo>
                <a:lnTo>
                  <a:pt x="1000" y="3357"/>
                </a:lnTo>
                <a:lnTo>
                  <a:pt x="0" y="3357"/>
                </a:lnTo>
                <a:moveTo>
                  <a:pt x="2000" y="3357"/>
                </a:moveTo>
                <a:lnTo>
                  <a:pt x="2000" y="18243"/>
                </a:lnTo>
                <a:lnTo>
                  <a:pt x="3000" y="18243"/>
                </a:lnTo>
                <a:lnTo>
                  <a:pt x="3000" y="3357"/>
                </a:lnTo>
                <a:lnTo>
                  <a:pt x="2000" y="3357"/>
                </a:lnTo>
                <a:close/>
              </a:path>
            </a:pathLst>
          </a:custGeom>
          <a:solidFill>
            <a:srgbClr val="0070C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lgn="ctr">
              <a:tabLst>
                <a:tab pos="656650" algn="l"/>
              </a:tabLst>
            </a:pPr>
            <a:r>
              <a:rPr lang="it-IT" b="1" dirty="0">
                <a:solidFill>
                  <a:srgbClr val="000000"/>
                </a:solidFill>
              </a:rPr>
              <a:t>RHIC</a:t>
            </a:r>
          </a:p>
        </p:txBody>
      </p:sp>
      <p:sp>
        <p:nvSpPr>
          <p:cNvPr id="9" name="AutoShape 4"/>
          <p:cNvSpPr>
            <a:spLocks noChangeArrowheads="1"/>
          </p:cNvSpPr>
          <p:nvPr/>
        </p:nvSpPr>
        <p:spPr bwMode="auto">
          <a:xfrm flipH="1">
            <a:off x="4279621" y="1167045"/>
            <a:ext cx="1511579" cy="798450"/>
          </a:xfrm>
          <a:custGeom>
            <a:avLst/>
            <a:gdLst>
              <a:gd name="G0" fmla="+- 13320 0 0"/>
              <a:gd name="G1" fmla="+- 3357 0 0"/>
              <a:gd name="G2" fmla="+- 21600 0 3357"/>
              <a:gd name="G3" fmla="+- 21600 0 13320"/>
              <a:gd name="G4" fmla="*/ G3 3357 1"/>
              <a:gd name="G5" fmla="*/ G4 1 10800"/>
              <a:gd name="G6" fmla="+- 13320 G5 0"/>
              <a:gd name="T0" fmla="*/ 0 w 21600"/>
              <a:gd name="T1" fmla="*/ 10800 h 21600"/>
              <a:gd name="T2" fmla="*/ 21600 w 21600"/>
              <a:gd name="T3" fmla="*/ 10800 h 21600"/>
              <a:gd name="T4" fmla="*/ 13320 w 21600"/>
              <a:gd name="T5" fmla="*/ 0 h 21600"/>
              <a:gd name="T6" fmla="*/ 13320 w 21600"/>
              <a:gd name="T7" fmla="*/ 21600 h 21600"/>
              <a:gd name="T8" fmla="*/ 4000 w 21600"/>
              <a:gd name="T9" fmla="*/ G1 h 21600"/>
              <a:gd name="T10" fmla="*/ G6 w 21600"/>
              <a:gd name="T11" fmla="*/ G2 h 21600"/>
            </a:gdLst>
            <a:ahLst/>
            <a:cxnLst>
              <a:cxn ang="0">
                <a:pos x="T0" y="T1"/>
              </a:cxn>
              <a:cxn ang="0">
                <a:pos x="T2" y="T3"/>
              </a:cxn>
              <a:cxn ang="0">
                <a:pos x="T4" y="T5"/>
              </a:cxn>
              <a:cxn ang="0">
                <a:pos x="T6" y="T7"/>
              </a:cxn>
            </a:cxnLst>
            <a:rect l="T8" t="T9" r="T10" b="T11"/>
            <a:pathLst>
              <a:path w="21600" h="21600">
                <a:moveTo>
                  <a:pt x="13320" y="0"/>
                </a:moveTo>
                <a:lnTo>
                  <a:pt x="21600" y="10800"/>
                </a:lnTo>
                <a:lnTo>
                  <a:pt x="13320" y="21800"/>
                </a:lnTo>
                <a:lnTo>
                  <a:pt x="13320" y="18243"/>
                </a:lnTo>
                <a:lnTo>
                  <a:pt x="4000" y="18243"/>
                </a:lnTo>
                <a:lnTo>
                  <a:pt x="4000" y="3357"/>
                </a:lnTo>
                <a:lnTo>
                  <a:pt x="13320" y="3357"/>
                </a:lnTo>
                <a:lnTo>
                  <a:pt x="13320" y="0"/>
                </a:lnTo>
                <a:moveTo>
                  <a:pt x="0" y="3357"/>
                </a:moveTo>
                <a:lnTo>
                  <a:pt x="0" y="18243"/>
                </a:lnTo>
                <a:lnTo>
                  <a:pt x="1000" y="18243"/>
                </a:lnTo>
                <a:lnTo>
                  <a:pt x="1000" y="3357"/>
                </a:lnTo>
                <a:lnTo>
                  <a:pt x="0" y="3357"/>
                </a:lnTo>
                <a:moveTo>
                  <a:pt x="2000" y="3357"/>
                </a:moveTo>
                <a:lnTo>
                  <a:pt x="2000" y="18243"/>
                </a:lnTo>
                <a:lnTo>
                  <a:pt x="3000" y="18243"/>
                </a:lnTo>
                <a:lnTo>
                  <a:pt x="3000" y="3357"/>
                </a:lnTo>
                <a:lnTo>
                  <a:pt x="2000" y="3357"/>
                </a:lnTo>
                <a:close/>
              </a:path>
            </a:pathLst>
          </a:custGeom>
          <a:solidFill>
            <a:srgbClr val="00206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lgn="ctr">
              <a:tabLst>
                <a:tab pos="656650" algn="l"/>
              </a:tabLst>
            </a:pPr>
            <a:r>
              <a:rPr lang="it-IT" b="1" dirty="0">
                <a:solidFill>
                  <a:srgbClr val="000000"/>
                </a:solidFill>
              </a:rPr>
              <a:t>RHIC</a:t>
            </a:r>
          </a:p>
        </p:txBody>
      </p:sp>
      <p:sp>
        <p:nvSpPr>
          <p:cNvPr id="8" name="AutoShape 4"/>
          <p:cNvSpPr>
            <a:spLocks noChangeArrowheads="1"/>
          </p:cNvSpPr>
          <p:nvPr/>
        </p:nvSpPr>
        <p:spPr bwMode="auto">
          <a:xfrm flipH="1">
            <a:off x="3581400" y="1206795"/>
            <a:ext cx="1511579" cy="798450"/>
          </a:xfrm>
          <a:custGeom>
            <a:avLst/>
            <a:gdLst>
              <a:gd name="G0" fmla="+- 13320 0 0"/>
              <a:gd name="G1" fmla="+- 3357 0 0"/>
              <a:gd name="G2" fmla="+- 21600 0 3357"/>
              <a:gd name="G3" fmla="+- 21600 0 13320"/>
              <a:gd name="G4" fmla="*/ G3 3357 1"/>
              <a:gd name="G5" fmla="*/ G4 1 10800"/>
              <a:gd name="G6" fmla="+- 13320 G5 0"/>
              <a:gd name="T0" fmla="*/ 0 w 21600"/>
              <a:gd name="T1" fmla="*/ 10800 h 21600"/>
              <a:gd name="T2" fmla="*/ 21600 w 21600"/>
              <a:gd name="T3" fmla="*/ 10800 h 21600"/>
              <a:gd name="T4" fmla="*/ 13320 w 21600"/>
              <a:gd name="T5" fmla="*/ 0 h 21600"/>
              <a:gd name="T6" fmla="*/ 13320 w 21600"/>
              <a:gd name="T7" fmla="*/ 21600 h 21600"/>
              <a:gd name="T8" fmla="*/ 4000 w 21600"/>
              <a:gd name="T9" fmla="*/ G1 h 21600"/>
              <a:gd name="T10" fmla="*/ G6 w 21600"/>
              <a:gd name="T11" fmla="*/ G2 h 21600"/>
            </a:gdLst>
            <a:ahLst/>
            <a:cxnLst>
              <a:cxn ang="0">
                <a:pos x="T0" y="T1"/>
              </a:cxn>
              <a:cxn ang="0">
                <a:pos x="T2" y="T3"/>
              </a:cxn>
              <a:cxn ang="0">
                <a:pos x="T4" y="T5"/>
              </a:cxn>
              <a:cxn ang="0">
                <a:pos x="T6" y="T7"/>
              </a:cxn>
            </a:cxnLst>
            <a:rect l="T8" t="T9" r="T10" b="T11"/>
            <a:pathLst>
              <a:path w="21600" h="21600">
                <a:moveTo>
                  <a:pt x="13320" y="0"/>
                </a:moveTo>
                <a:lnTo>
                  <a:pt x="21600" y="10800"/>
                </a:lnTo>
                <a:lnTo>
                  <a:pt x="13320" y="21800"/>
                </a:lnTo>
                <a:lnTo>
                  <a:pt x="13320" y="18243"/>
                </a:lnTo>
                <a:lnTo>
                  <a:pt x="4000" y="18243"/>
                </a:lnTo>
                <a:lnTo>
                  <a:pt x="4000" y="3357"/>
                </a:lnTo>
                <a:lnTo>
                  <a:pt x="13320" y="3357"/>
                </a:lnTo>
                <a:lnTo>
                  <a:pt x="13320" y="0"/>
                </a:lnTo>
                <a:moveTo>
                  <a:pt x="0" y="3357"/>
                </a:moveTo>
                <a:lnTo>
                  <a:pt x="0" y="18243"/>
                </a:lnTo>
                <a:lnTo>
                  <a:pt x="1000" y="18243"/>
                </a:lnTo>
                <a:lnTo>
                  <a:pt x="1000" y="3357"/>
                </a:lnTo>
                <a:lnTo>
                  <a:pt x="0" y="3357"/>
                </a:lnTo>
                <a:moveTo>
                  <a:pt x="2000" y="3357"/>
                </a:moveTo>
                <a:lnTo>
                  <a:pt x="2000" y="18243"/>
                </a:lnTo>
                <a:lnTo>
                  <a:pt x="3000" y="18243"/>
                </a:lnTo>
                <a:lnTo>
                  <a:pt x="3000" y="3357"/>
                </a:lnTo>
                <a:lnTo>
                  <a:pt x="2000" y="3357"/>
                </a:lnTo>
                <a:close/>
              </a:path>
            </a:pathLst>
          </a:custGeom>
          <a:solidFill>
            <a:srgbClr val="111111"/>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lgn="ctr">
              <a:tabLst>
                <a:tab pos="656650" algn="l"/>
              </a:tabLst>
            </a:pPr>
            <a:r>
              <a:rPr lang="it-IT" b="1" dirty="0">
                <a:solidFill>
                  <a:schemeClr val="bg1"/>
                </a:solidFill>
              </a:rPr>
              <a:t>RHIC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P spid="10" grpId="0" animBg="1"/>
      <p:bldP spid="9"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6838AB-43D5-4667-8375-1D26C66C4762}" type="slidenum">
              <a:rPr lang="en-US" smtClean="0"/>
              <a:pPr/>
              <a:t>18</a:t>
            </a:fld>
            <a:endParaRPr lang="en-US"/>
          </a:p>
        </p:txBody>
      </p:sp>
      <p:sp>
        <p:nvSpPr>
          <p:cNvPr id="5" name="TextBox 4"/>
          <p:cNvSpPr txBox="1"/>
          <p:nvPr/>
        </p:nvSpPr>
        <p:spPr>
          <a:xfrm>
            <a:off x="3143063" y="76200"/>
            <a:ext cx="3105337" cy="584775"/>
          </a:xfrm>
          <a:prstGeom prst="rect">
            <a:avLst/>
          </a:prstGeom>
          <a:noFill/>
        </p:spPr>
        <p:txBody>
          <a:bodyPr wrap="none" rtlCol="0">
            <a:spAutoFit/>
          </a:bodyPr>
          <a:lstStyle/>
          <a:p>
            <a:r>
              <a:rPr lang="en-US" sz="3200" dirty="0" smtClean="0">
                <a:solidFill>
                  <a:schemeClr val="bg1"/>
                </a:solidFill>
              </a:rPr>
              <a:t>Critical Questions</a:t>
            </a:r>
          </a:p>
        </p:txBody>
      </p:sp>
      <p:sp>
        <p:nvSpPr>
          <p:cNvPr id="6" name="TextBox 5"/>
          <p:cNvSpPr txBox="1"/>
          <p:nvPr/>
        </p:nvSpPr>
        <p:spPr>
          <a:xfrm>
            <a:off x="228600" y="685800"/>
            <a:ext cx="8915399" cy="6124754"/>
          </a:xfrm>
          <a:prstGeom prst="rect">
            <a:avLst/>
          </a:prstGeom>
          <a:noFill/>
        </p:spPr>
        <p:txBody>
          <a:bodyPr wrap="square" rtlCol="0">
            <a:spAutoFit/>
          </a:bodyPr>
          <a:lstStyle/>
          <a:p>
            <a:pPr marL="514350" indent="-514350"/>
            <a:r>
              <a:rPr lang="en-US" sz="2800" dirty="0" smtClean="0">
                <a:solidFill>
                  <a:srgbClr val="FFFF00"/>
                </a:solidFill>
              </a:rPr>
              <a:t>1.  The LHC QGP evolves all the way from 420 </a:t>
            </a:r>
            <a:r>
              <a:rPr lang="en-US" sz="2800" dirty="0" smtClean="0">
                <a:solidFill>
                  <a:srgbClr val="FFFF00"/>
                </a:solidFill>
                <a:sym typeface="Wingdings" pitchFamily="2" charset="2"/>
              </a:rPr>
              <a:t> 170 </a:t>
            </a:r>
            <a:r>
              <a:rPr lang="en-US" sz="2800" dirty="0" err="1" smtClean="0">
                <a:solidFill>
                  <a:srgbClr val="FFFF00"/>
                </a:solidFill>
                <a:sym typeface="Wingdings" pitchFamily="2" charset="2"/>
              </a:rPr>
              <a:t>MeV</a:t>
            </a:r>
            <a:r>
              <a:rPr lang="en-US" sz="2800" dirty="0" smtClean="0">
                <a:solidFill>
                  <a:srgbClr val="FFFF00"/>
                </a:solidFill>
                <a:sym typeface="Wingdings" pitchFamily="2" charset="2"/>
              </a:rPr>
              <a:t>.</a:t>
            </a:r>
          </a:p>
          <a:p>
            <a:pPr marL="514350" indent="-514350"/>
            <a:r>
              <a:rPr lang="en-US" sz="2800" dirty="0" smtClean="0">
                <a:solidFill>
                  <a:srgbClr val="FFFF00"/>
                </a:solidFill>
                <a:sym typeface="Wingdings" pitchFamily="2" charset="2"/>
              </a:rPr>
              <a:t>Can’t we disentangle everything from that?</a:t>
            </a:r>
          </a:p>
          <a:p>
            <a:pPr marL="514350" indent="-514350"/>
            <a:endParaRPr lang="en-US" sz="2800" dirty="0" smtClean="0">
              <a:solidFill>
                <a:schemeClr val="bg1"/>
              </a:solidFill>
              <a:sym typeface="Wingdings" pitchFamily="2" charset="2"/>
            </a:endParaRPr>
          </a:p>
          <a:p>
            <a:pPr marL="514350" indent="-514350"/>
            <a:r>
              <a:rPr lang="en-US" sz="2800" i="1" dirty="0" smtClean="0">
                <a:solidFill>
                  <a:schemeClr val="bg1"/>
                </a:solidFill>
                <a:sym typeface="Wingdings" pitchFamily="2" charset="2"/>
              </a:rPr>
              <a:t>Unfolding the full time evolution results in ambiguities that</a:t>
            </a:r>
          </a:p>
          <a:p>
            <a:pPr marL="514350" indent="-514350"/>
            <a:r>
              <a:rPr lang="en-US" sz="2800" i="1" dirty="0" smtClean="0">
                <a:solidFill>
                  <a:schemeClr val="bg1"/>
                </a:solidFill>
                <a:sym typeface="Wingdings" pitchFamily="2" charset="2"/>
              </a:rPr>
              <a:t>can only be resolved with measurements at different </a:t>
            </a:r>
          </a:p>
          <a:p>
            <a:pPr marL="514350" indent="-514350"/>
            <a:r>
              <a:rPr lang="en-US" sz="2800" i="1" dirty="0" smtClean="0">
                <a:solidFill>
                  <a:schemeClr val="bg1"/>
                </a:solidFill>
                <a:sym typeface="Wingdings" pitchFamily="2" charset="2"/>
              </a:rPr>
              <a:t>starting temperatures (many good worked examples). </a:t>
            </a:r>
          </a:p>
          <a:p>
            <a:pPr marL="514350" indent="-514350"/>
            <a:endParaRPr lang="en-US" sz="2800" dirty="0" smtClean="0">
              <a:solidFill>
                <a:schemeClr val="bg1"/>
              </a:solidFill>
              <a:sym typeface="Wingdings" pitchFamily="2" charset="2"/>
            </a:endParaRPr>
          </a:p>
          <a:p>
            <a:pPr marL="514350" indent="-514350">
              <a:buAutoNum type="arabicPeriod" startAt="2"/>
            </a:pPr>
            <a:r>
              <a:rPr lang="en-US" sz="2800" dirty="0" smtClean="0">
                <a:solidFill>
                  <a:srgbClr val="FFFF00"/>
                </a:solidFill>
                <a:sym typeface="Wingdings" pitchFamily="2" charset="2"/>
              </a:rPr>
              <a:t>Are we only trying to measure the coupling strength as a </a:t>
            </a:r>
          </a:p>
          <a:p>
            <a:pPr marL="514350" indent="-514350"/>
            <a:r>
              <a:rPr lang="en-US" sz="2800" dirty="0" smtClean="0">
                <a:solidFill>
                  <a:srgbClr val="FFFF00"/>
                </a:solidFill>
                <a:sym typeface="Wingdings" pitchFamily="2" charset="2"/>
              </a:rPr>
              <a:t>function of temperature?</a:t>
            </a:r>
          </a:p>
          <a:p>
            <a:pPr marL="514350" indent="-514350"/>
            <a:endParaRPr lang="en-US" sz="2800" dirty="0" smtClean="0">
              <a:solidFill>
                <a:schemeClr val="bg1"/>
              </a:solidFill>
              <a:sym typeface="Wingdings" pitchFamily="2" charset="2"/>
            </a:endParaRPr>
          </a:p>
          <a:p>
            <a:pPr marL="514350" indent="-514350"/>
            <a:r>
              <a:rPr lang="en-US" sz="2800" i="1" dirty="0" smtClean="0">
                <a:solidFill>
                  <a:schemeClr val="bg1"/>
                </a:solidFill>
              </a:rPr>
              <a:t>No, we are trying to disentangle the underlying mechanism </a:t>
            </a:r>
          </a:p>
          <a:p>
            <a:pPr marL="514350" indent="-514350"/>
            <a:r>
              <a:rPr lang="en-US" sz="2800" i="1" dirty="0" smtClean="0">
                <a:solidFill>
                  <a:schemeClr val="bg1"/>
                </a:solidFill>
              </a:rPr>
              <a:t>by which an asymptotically free theory makes a strongly</a:t>
            </a:r>
          </a:p>
          <a:p>
            <a:pPr marL="514350" indent="-514350"/>
            <a:r>
              <a:rPr lang="en-US" sz="2800" i="1" dirty="0" smtClean="0">
                <a:solidFill>
                  <a:schemeClr val="bg1"/>
                </a:solidFill>
              </a:rPr>
              <a:t>coupled liquid; how do </a:t>
            </a:r>
            <a:r>
              <a:rPr lang="en-US" sz="2800" i="1" dirty="0" err="1" smtClean="0">
                <a:solidFill>
                  <a:schemeClr val="bg1"/>
                </a:solidFill>
              </a:rPr>
              <a:t>quasiparticles</a:t>
            </a:r>
            <a:r>
              <a:rPr lang="en-US" sz="2800" i="1" dirty="0" smtClean="0">
                <a:solidFill>
                  <a:schemeClr val="bg1"/>
                </a:solidFill>
              </a:rPr>
              <a:t> at short length scales</a:t>
            </a:r>
          </a:p>
          <a:p>
            <a:pPr marL="514350" indent="-514350"/>
            <a:r>
              <a:rPr lang="en-US" sz="2800" i="1" dirty="0" smtClean="0">
                <a:solidFill>
                  <a:schemeClr val="bg1"/>
                </a:solidFill>
              </a:rPr>
              <a:t>disappear?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6838AB-43D5-4667-8375-1D26C66C4762}" type="slidenum">
              <a:rPr lang="en-US" smtClean="0"/>
              <a:pPr/>
              <a:t>19</a:t>
            </a:fld>
            <a:endParaRPr lang="en-US"/>
          </a:p>
        </p:txBody>
      </p:sp>
      <p:sp>
        <p:nvSpPr>
          <p:cNvPr id="5" name="TextBox 4"/>
          <p:cNvSpPr txBox="1"/>
          <p:nvPr/>
        </p:nvSpPr>
        <p:spPr>
          <a:xfrm>
            <a:off x="1589465" y="0"/>
            <a:ext cx="5725735" cy="646331"/>
          </a:xfrm>
          <a:prstGeom prst="rect">
            <a:avLst/>
          </a:prstGeom>
          <a:noFill/>
        </p:spPr>
        <p:txBody>
          <a:bodyPr wrap="none" rtlCol="0">
            <a:spAutoFit/>
          </a:bodyPr>
          <a:lstStyle/>
          <a:p>
            <a:r>
              <a:rPr lang="en-US" sz="3600" dirty="0" smtClean="0">
                <a:solidFill>
                  <a:schemeClr val="bg1"/>
                </a:solidFill>
              </a:rPr>
              <a:t>RHIC/LHC Interplay (Example)</a:t>
            </a:r>
            <a:endParaRPr lang="en-US" sz="3600" dirty="0">
              <a:solidFill>
                <a:schemeClr val="bg1"/>
              </a:solidFill>
            </a:endParaRPr>
          </a:p>
        </p:txBody>
      </p:sp>
      <p:grpSp>
        <p:nvGrpSpPr>
          <p:cNvPr id="17" name="Group 16"/>
          <p:cNvGrpSpPr/>
          <p:nvPr/>
        </p:nvGrpSpPr>
        <p:grpSpPr>
          <a:xfrm>
            <a:off x="3733800" y="685800"/>
            <a:ext cx="5257800" cy="5410200"/>
            <a:chOff x="3733800" y="609600"/>
            <a:chExt cx="5410200" cy="5562600"/>
          </a:xfrm>
        </p:grpSpPr>
        <p:sp>
          <p:nvSpPr>
            <p:cNvPr id="16" name="Rectangle 15"/>
            <p:cNvSpPr/>
            <p:nvPr/>
          </p:nvSpPr>
          <p:spPr>
            <a:xfrm>
              <a:off x="3733800" y="609600"/>
              <a:ext cx="5410200" cy="556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16"/>
            <p:cNvGrpSpPr>
              <a:grpSpLocks noChangeAspect="1"/>
            </p:cNvGrpSpPr>
            <p:nvPr/>
          </p:nvGrpSpPr>
          <p:grpSpPr bwMode="auto">
            <a:xfrm>
              <a:off x="3886200" y="762000"/>
              <a:ext cx="5105400" cy="5362473"/>
              <a:chOff x="5410200" y="1016000"/>
              <a:chExt cx="3374164" cy="3543300"/>
            </a:xfrm>
          </p:grpSpPr>
          <p:pic>
            <p:nvPicPr>
              <p:cNvPr id="7" name="Picture 9"/>
              <p:cNvPicPr>
                <a:picLocks noChangeAspect="1"/>
              </p:cNvPicPr>
              <p:nvPr/>
            </p:nvPicPr>
            <p:blipFill>
              <a:blip r:embed="rId2" cstate="print"/>
              <a:srcRect l="2129" t="15958" r="4256"/>
              <a:stretch>
                <a:fillRect/>
              </a:stretch>
            </p:blipFill>
            <p:spPr bwMode="auto">
              <a:xfrm>
                <a:off x="5410200" y="1143000"/>
                <a:ext cx="3352800" cy="2006600"/>
              </a:xfrm>
              <a:prstGeom prst="rect">
                <a:avLst/>
              </a:prstGeom>
              <a:noFill/>
              <a:ln w="9525">
                <a:noFill/>
                <a:miter lim="800000"/>
                <a:headEnd/>
                <a:tailEnd/>
              </a:ln>
            </p:spPr>
          </p:pic>
          <p:grpSp>
            <p:nvGrpSpPr>
              <p:cNvPr id="8" name="Group 23"/>
              <p:cNvGrpSpPr>
                <a:grpSpLocks noChangeAspect="1"/>
              </p:cNvGrpSpPr>
              <p:nvPr/>
            </p:nvGrpSpPr>
            <p:grpSpPr bwMode="auto">
              <a:xfrm>
                <a:off x="5421185" y="2628900"/>
                <a:ext cx="3363179" cy="1930400"/>
                <a:chOff x="228600" y="1203991"/>
                <a:chExt cx="3633398" cy="2085309"/>
              </a:xfrm>
            </p:grpSpPr>
            <p:pic>
              <p:nvPicPr>
                <p:cNvPr id="12" name="Picture 19"/>
                <p:cNvPicPr>
                  <a:picLocks noChangeAspect="1"/>
                </p:cNvPicPr>
                <p:nvPr/>
              </p:nvPicPr>
              <p:blipFill>
                <a:blip r:embed="rId3" cstate="print"/>
                <a:srcRect l="426" t="2881" b="54668"/>
                <a:stretch>
                  <a:fillRect/>
                </a:stretch>
              </p:blipFill>
              <p:spPr bwMode="auto">
                <a:xfrm>
                  <a:off x="230453" y="1203991"/>
                  <a:ext cx="3631545" cy="1626433"/>
                </a:xfrm>
                <a:prstGeom prst="rect">
                  <a:avLst/>
                </a:prstGeom>
                <a:noFill/>
                <a:ln w="9525">
                  <a:noFill/>
                  <a:miter lim="800000"/>
                  <a:headEnd/>
                  <a:tailEnd/>
                </a:ln>
              </p:spPr>
            </p:pic>
            <p:pic>
              <p:nvPicPr>
                <p:cNvPr id="13" name="Picture 20"/>
                <p:cNvPicPr>
                  <a:picLocks noChangeAspect="1"/>
                </p:cNvPicPr>
                <p:nvPr/>
              </p:nvPicPr>
              <p:blipFill>
                <a:blip r:embed="rId3" cstate="print"/>
                <a:srcRect t="86333"/>
                <a:stretch>
                  <a:fillRect/>
                </a:stretch>
              </p:blipFill>
              <p:spPr bwMode="auto">
                <a:xfrm>
                  <a:off x="228600" y="2768600"/>
                  <a:ext cx="3626911" cy="520700"/>
                </a:xfrm>
                <a:prstGeom prst="rect">
                  <a:avLst/>
                </a:prstGeom>
                <a:noFill/>
                <a:ln w="9525">
                  <a:noFill/>
                  <a:miter lim="800000"/>
                  <a:headEnd/>
                  <a:tailEnd/>
                </a:ln>
              </p:spPr>
            </p:pic>
          </p:grpSp>
          <p:pic>
            <p:nvPicPr>
              <p:cNvPr id="9" name="Picture 13"/>
              <p:cNvPicPr>
                <a:picLocks noChangeAspect="1"/>
              </p:cNvPicPr>
              <p:nvPr/>
            </p:nvPicPr>
            <p:blipFill>
              <a:blip r:embed="rId2" cstate="print"/>
              <a:srcRect l="24467" t="5319" r="56738" b="55319"/>
              <a:stretch>
                <a:fillRect/>
              </a:stretch>
            </p:blipFill>
            <p:spPr bwMode="auto">
              <a:xfrm>
                <a:off x="6210300" y="1130300"/>
                <a:ext cx="673100" cy="939800"/>
              </a:xfrm>
              <a:prstGeom prst="rect">
                <a:avLst/>
              </a:prstGeom>
              <a:noFill/>
              <a:ln w="9525">
                <a:noFill/>
                <a:miter lim="800000"/>
                <a:headEnd/>
                <a:tailEnd/>
              </a:ln>
            </p:spPr>
          </p:pic>
          <p:pic>
            <p:nvPicPr>
              <p:cNvPr id="10" name="Picture 14"/>
              <p:cNvPicPr>
                <a:picLocks noChangeAspect="1"/>
              </p:cNvPicPr>
              <p:nvPr/>
            </p:nvPicPr>
            <p:blipFill>
              <a:blip r:embed="rId2" cstate="print"/>
              <a:srcRect l="42554" t="6915" r="23050" b="76596"/>
              <a:stretch>
                <a:fillRect/>
              </a:stretch>
            </p:blipFill>
            <p:spPr bwMode="auto">
              <a:xfrm>
                <a:off x="6858000" y="1143000"/>
                <a:ext cx="1231900" cy="393700"/>
              </a:xfrm>
              <a:prstGeom prst="rect">
                <a:avLst/>
              </a:prstGeom>
              <a:noFill/>
              <a:ln w="9525">
                <a:noFill/>
                <a:miter lim="800000"/>
                <a:headEnd/>
                <a:tailEnd/>
              </a:ln>
            </p:spPr>
          </p:pic>
          <p:pic>
            <p:nvPicPr>
              <p:cNvPr id="11" name="Picture 15"/>
              <p:cNvPicPr>
                <a:picLocks noChangeAspect="1"/>
              </p:cNvPicPr>
              <p:nvPr/>
            </p:nvPicPr>
            <p:blipFill>
              <a:blip r:embed="rId2" cstate="print"/>
              <a:srcRect l="21986" t="1064" r="6383" b="92554"/>
              <a:stretch>
                <a:fillRect/>
              </a:stretch>
            </p:blipFill>
            <p:spPr bwMode="auto">
              <a:xfrm>
                <a:off x="6121400" y="1016000"/>
                <a:ext cx="2565400" cy="152400"/>
              </a:xfrm>
              <a:prstGeom prst="rect">
                <a:avLst/>
              </a:prstGeom>
              <a:noFill/>
              <a:ln w="9525">
                <a:noFill/>
                <a:miter lim="800000"/>
                <a:headEnd/>
                <a:tailEnd/>
              </a:ln>
            </p:spPr>
          </p:pic>
        </p:grpSp>
      </p:grpSp>
      <p:sp>
        <p:nvSpPr>
          <p:cNvPr id="15" name="Rectangle 14"/>
          <p:cNvSpPr/>
          <p:nvPr/>
        </p:nvSpPr>
        <p:spPr>
          <a:xfrm>
            <a:off x="0" y="6096000"/>
            <a:ext cx="9144000" cy="830997"/>
          </a:xfrm>
          <a:prstGeom prst="rect">
            <a:avLst/>
          </a:prstGeom>
        </p:spPr>
        <p:txBody>
          <a:bodyPr wrap="square">
            <a:spAutoFit/>
          </a:bodyPr>
          <a:lstStyle/>
          <a:p>
            <a:pPr algn="ctr"/>
            <a:r>
              <a:rPr lang="en-US" sz="2400" dirty="0" smtClean="0">
                <a:solidFill>
                  <a:schemeClr val="bg1"/>
                </a:solidFill>
                <a:cs typeface="Arial" charset="0"/>
              </a:rPr>
              <a:t>Steady increase of accuracy in quantities like the transport properties </a:t>
            </a:r>
          </a:p>
          <a:p>
            <a:pPr algn="ctr"/>
            <a:r>
              <a:rPr lang="en-US" sz="2400" dirty="0" smtClean="0">
                <a:solidFill>
                  <a:schemeClr val="bg1"/>
                </a:solidFill>
                <a:cs typeface="Arial" charset="0"/>
              </a:rPr>
              <a:t>of the QGP: </a:t>
            </a:r>
            <a:r>
              <a:rPr lang="en-US" sz="2400" b="1" i="1" dirty="0" smtClean="0">
                <a:solidFill>
                  <a:schemeClr val="bg1"/>
                </a:solidFill>
                <a:cs typeface="Arial" charset="0"/>
              </a:rPr>
              <a:t>Textbook Ready Physics</a:t>
            </a:r>
            <a:endParaRPr lang="en-US" sz="2400" b="1" i="1" dirty="0">
              <a:solidFill>
                <a:schemeClr val="bg1"/>
              </a:solidFill>
              <a:cs typeface="Arial" charset="0"/>
            </a:endParaRPr>
          </a:p>
        </p:txBody>
      </p:sp>
      <p:pic>
        <p:nvPicPr>
          <p:cNvPr id="19" name="Picture 18" descr="lumpy_wBoxSmoothing"/>
          <p:cNvPicPr>
            <a:picLocks noChangeAspect="1" noChangeArrowheads="1"/>
          </p:cNvPicPr>
          <p:nvPr/>
        </p:nvPicPr>
        <p:blipFill>
          <a:blip r:embed="rId4" cstate="print"/>
          <a:srcRect/>
          <a:stretch>
            <a:fillRect/>
          </a:stretch>
        </p:blipFill>
        <p:spPr bwMode="auto">
          <a:xfrm>
            <a:off x="152400" y="1981200"/>
            <a:ext cx="3352800" cy="3048000"/>
          </a:xfrm>
          <a:prstGeom prst="rect">
            <a:avLst/>
          </a:prstGeom>
          <a:noFill/>
        </p:spPr>
      </p:pic>
      <p:sp>
        <p:nvSpPr>
          <p:cNvPr id="20" name="Oval 19"/>
          <p:cNvSpPr>
            <a:spLocks noChangeArrowheads="1"/>
          </p:cNvSpPr>
          <p:nvPr/>
        </p:nvSpPr>
        <p:spPr bwMode="auto">
          <a:xfrm>
            <a:off x="1807580" y="387904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0"/>
          <p:cNvSpPr>
            <a:spLocks noChangeArrowheads="1"/>
          </p:cNvSpPr>
          <p:nvPr/>
        </p:nvSpPr>
        <p:spPr bwMode="auto">
          <a:xfrm>
            <a:off x="1892461" y="383677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1"/>
          <p:cNvSpPr>
            <a:spLocks noChangeArrowheads="1"/>
          </p:cNvSpPr>
          <p:nvPr/>
        </p:nvSpPr>
        <p:spPr bwMode="auto">
          <a:xfrm>
            <a:off x="1892461" y="375222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2"/>
          <p:cNvSpPr>
            <a:spLocks noChangeArrowheads="1"/>
          </p:cNvSpPr>
          <p:nvPr/>
        </p:nvSpPr>
        <p:spPr bwMode="auto">
          <a:xfrm>
            <a:off x="1722699" y="370995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3"/>
          <p:cNvSpPr>
            <a:spLocks noChangeArrowheads="1"/>
          </p:cNvSpPr>
          <p:nvPr/>
        </p:nvSpPr>
        <p:spPr bwMode="auto">
          <a:xfrm>
            <a:off x="1765139" y="36676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4"/>
          <p:cNvSpPr>
            <a:spLocks noChangeArrowheads="1"/>
          </p:cNvSpPr>
          <p:nvPr/>
        </p:nvSpPr>
        <p:spPr bwMode="auto">
          <a:xfrm>
            <a:off x="1722699" y="354086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5"/>
          <p:cNvSpPr>
            <a:spLocks noChangeArrowheads="1"/>
          </p:cNvSpPr>
          <p:nvPr/>
        </p:nvSpPr>
        <p:spPr bwMode="auto">
          <a:xfrm>
            <a:off x="1807580" y="34563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6"/>
          <p:cNvSpPr>
            <a:spLocks noChangeArrowheads="1"/>
          </p:cNvSpPr>
          <p:nvPr/>
        </p:nvSpPr>
        <p:spPr bwMode="auto">
          <a:xfrm>
            <a:off x="1977342" y="34563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7"/>
          <p:cNvSpPr>
            <a:spLocks noChangeArrowheads="1"/>
          </p:cNvSpPr>
          <p:nvPr/>
        </p:nvSpPr>
        <p:spPr bwMode="auto">
          <a:xfrm>
            <a:off x="1977342" y="33295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8"/>
          <p:cNvSpPr>
            <a:spLocks noChangeArrowheads="1"/>
          </p:cNvSpPr>
          <p:nvPr/>
        </p:nvSpPr>
        <p:spPr bwMode="auto">
          <a:xfrm>
            <a:off x="1850020" y="294905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29"/>
          <p:cNvSpPr>
            <a:spLocks noChangeArrowheads="1"/>
          </p:cNvSpPr>
          <p:nvPr/>
        </p:nvSpPr>
        <p:spPr bwMode="auto">
          <a:xfrm>
            <a:off x="1680258" y="299132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0"/>
          <p:cNvSpPr>
            <a:spLocks noChangeArrowheads="1"/>
          </p:cNvSpPr>
          <p:nvPr/>
        </p:nvSpPr>
        <p:spPr bwMode="auto">
          <a:xfrm>
            <a:off x="1510496" y="299132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1"/>
          <p:cNvSpPr>
            <a:spLocks noChangeArrowheads="1"/>
          </p:cNvSpPr>
          <p:nvPr/>
        </p:nvSpPr>
        <p:spPr bwMode="auto">
          <a:xfrm>
            <a:off x="1383175" y="311814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2"/>
          <p:cNvSpPr>
            <a:spLocks noChangeArrowheads="1"/>
          </p:cNvSpPr>
          <p:nvPr/>
        </p:nvSpPr>
        <p:spPr bwMode="auto">
          <a:xfrm>
            <a:off x="1383175" y="303360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3"/>
          <p:cNvSpPr>
            <a:spLocks noChangeArrowheads="1"/>
          </p:cNvSpPr>
          <p:nvPr/>
        </p:nvSpPr>
        <p:spPr bwMode="auto">
          <a:xfrm>
            <a:off x="1468056" y="299132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4"/>
          <p:cNvSpPr>
            <a:spLocks noChangeArrowheads="1"/>
          </p:cNvSpPr>
          <p:nvPr/>
        </p:nvSpPr>
        <p:spPr bwMode="auto">
          <a:xfrm>
            <a:off x="1340734" y="290678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5"/>
          <p:cNvSpPr>
            <a:spLocks noChangeArrowheads="1"/>
          </p:cNvSpPr>
          <p:nvPr/>
        </p:nvSpPr>
        <p:spPr bwMode="auto">
          <a:xfrm>
            <a:off x="1255853" y="303360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6"/>
          <p:cNvSpPr>
            <a:spLocks noChangeArrowheads="1"/>
          </p:cNvSpPr>
          <p:nvPr/>
        </p:nvSpPr>
        <p:spPr bwMode="auto">
          <a:xfrm>
            <a:off x="1255853" y="31604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7"/>
          <p:cNvSpPr>
            <a:spLocks noChangeArrowheads="1"/>
          </p:cNvSpPr>
          <p:nvPr/>
        </p:nvSpPr>
        <p:spPr bwMode="auto">
          <a:xfrm>
            <a:off x="1340734" y="328723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8"/>
          <p:cNvSpPr>
            <a:spLocks noChangeArrowheads="1"/>
          </p:cNvSpPr>
          <p:nvPr/>
        </p:nvSpPr>
        <p:spPr bwMode="auto">
          <a:xfrm>
            <a:off x="1510496" y="31604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39"/>
          <p:cNvSpPr>
            <a:spLocks noChangeArrowheads="1"/>
          </p:cNvSpPr>
          <p:nvPr/>
        </p:nvSpPr>
        <p:spPr bwMode="auto">
          <a:xfrm>
            <a:off x="1552937" y="320269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0"/>
          <p:cNvSpPr>
            <a:spLocks noChangeArrowheads="1"/>
          </p:cNvSpPr>
          <p:nvPr/>
        </p:nvSpPr>
        <p:spPr bwMode="auto">
          <a:xfrm>
            <a:off x="1510496" y="33295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1"/>
          <p:cNvSpPr>
            <a:spLocks noChangeArrowheads="1"/>
          </p:cNvSpPr>
          <p:nvPr/>
        </p:nvSpPr>
        <p:spPr bwMode="auto">
          <a:xfrm>
            <a:off x="1468056" y="328723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2"/>
          <p:cNvSpPr>
            <a:spLocks noChangeArrowheads="1"/>
          </p:cNvSpPr>
          <p:nvPr/>
        </p:nvSpPr>
        <p:spPr bwMode="auto">
          <a:xfrm>
            <a:off x="1468056" y="33295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3"/>
          <p:cNvSpPr>
            <a:spLocks noChangeArrowheads="1"/>
          </p:cNvSpPr>
          <p:nvPr/>
        </p:nvSpPr>
        <p:spPr bwMode="auto">
          <a:xfrm>
            <a:off x="1383175" y="341405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4"/>
          <p:cNvSpPr>
            <a:spLocks noChangeArrowheads="1"/>
          </p:cNvSpPr>
          <p:nvPr/>
        </p:nvSpPr>
        <p:spPr bwMode="auto">
          <a:xfrm>
            <a:off x="1425615" y="34563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5"/>
          <p:cNvSpPr>
            <a:spLocks noChangeArrowheads="1"/>
          </p:cNvSpPr>
          <p:nvPr/>
        </p:nvSpPr>
        <p:spPr bwMode="auto">
          <a:xfrm>
            <a:off x="1468056" y="358314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6"/>
          <p:cNvSpPr>
            <a:spLocks noChangeArrowheads="1"/>
          </p:cNvSpPr>
          <p:nvPr/>
        </p:nvSpPr>
        <p:spPr bwMode="auto">
          <a:xfrm>
            <a:off x="1383175" y="36676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7"/>
          <p:cNvSpPr>
            <a:spLocks noChangeArrowheads="1"/>
          </p:cNvSpPr>
          <p:nvPr/>
        </p:nvSpPr>
        <p:spPr bwMode="auto">
          <a:xfrm>
            <a:off x="1425615" y="36676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8"/>
          <p:cNvSpPr>
            <a:spLocks noChangeArrowheads="1"/>
          </p:cNvSpPr>
          <p:nvPr/>
        </p:nvSpPr>
        <p:spPr bwMode="auto">
          <a:xfrm>
            <a:off x="1425615" y="387904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49"/>
          <p:cNvSpPr>
            <a:spLocks noChangeArrowheads="1"/>
          </p:cNvSpPr>
          <p:nvPr/>
        </p:nvSpPr>
        <p:spPr bwMode="auto">
          <a:xfrm>
            <a:off x="1468056" y="396358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0"/>
          <p:cNvSpPr>
            <a:spLocks noChangeArrowheads="1"/>
          </p:cNvSpPr>
          <p:nvPr/>
        </p:nvSpPr>
        <p:spPr bwMode="auto">
          <a:xfrm>
            <a:off x="1510496" y="392131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1"/>
          <p:cNvSpPr>
            <a:spLocks noChangeArrowheads="1"/>
          </p:cNvSpPr>
          <p:nvPr/>
        </p:nvSpPr>
        <p:spPr bwMode="auto">
          <a:xfrm>
            <a:off x="1595377" y="387904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2"/>
          <p:cNvSpPr>
            <a:spLocks noChangeArrowheads="1"/>
          </p:cNvSpPr>
          <p:nvPr/>
        </p:nvSpPr>
        <p:spPr bwMode="auto">
          <a:xfrm>
            <a:off x="1468056" y="384117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3"/>
          <p:cNvSpPr>
            <a:spLocks noChangeArrowheads="1"/>
          </p:cNvSpPr>
          <p:nvPr/>
        </p:nvSpPr>
        <p:spPr bwMode="auto">
          <a:xfrm>
            <a:off x="1510496" y="370995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4"/>
          <p:cNvSpPr>
            <a:spLocks noChangeArrowheads="1"/>
          </p:cNvSpPr>
          <p:nvPr/>
        </p:nvSpPr>
        <p:spPr bwMode="auto">
          <a:xfrm>
            <a:off x="1595377" y="36676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5"/>
          <p:cNvSpPr>
            <a:spLocks noChangeArrowheads="1"/>
          </p:cNvSpPr>
          <p:nvPr/>
        </p:nvSpPr>
        <p:spPr bwMode="auto">
          <a:xfrm>
            <a:off x="1680258" y="362541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6"/>
          <p:cNvSpPr>
            <a:spLocks noChangeArrowheads="1"/>
          </p:cNvSpPr>
          <p:nvPr/>
        </p:nvSpPr>
        <p:spPr bwMode="auto">
          <a:xfrm>
            <a:off x="1680258" y="358314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7"/>
          <p:cNvSpPr>
            <a:spLocks noChangeArrowheads="1"/>
          </p:cNvSpPr>
          <p:nvPr/>
        </p:nvSpPr>
        <p:spPr bwMode="auto">
          <a:xfrm>
            <a:off x="1765139" y="341405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8"/>
          <p:cNvSpPr>
            <a:spLocks noChangeArrowheads="1"/>
          </p:cNvSpPr>
          <p:nvPr/>
        </p:nvSpPr>
        <p:spPr bwMode="auto">
          <a:xfrm>
            <a:off x="1807580" y="311814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59"/>
          <p:cNvSpPr>
            <a:spLocks noChangeArrowheads="1"/>
          </p:cNvSpPr>
          <p:nvPr/>
        </p:nvSpPr>
        <p:spPr bwMode="auto">
          <a:xfrm>
            <a:off x="1722699" y="31604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0"/>
          <p:cNvSpPr>
            <a:spLocks noChangeArrowheads="1"/>
          </p:cNvSpPr>
          <p:nvPr/>
        </p:nvSpPr>
        <p:spPr bwMode="auto">
          <a:xfrm>
            <a:off x="1637818" y="307587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Oval 61"/>
          <p:cNvSpPr>
            <a:spLocks noChangeArrowheads="1"/>
          </p:cNvSpPr>
          <p:nvPr/>
        </p:nvSpPr>
        <p:spPr bwMode="auto">
          <a:xfrm>
            <a:off x="1637818" y="320269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3" name="Oval 62"/>
          <p:cNvSpPr>
            <a:spLocks noChangeArrowheads="1"/>
          </p:cNvSpPr>
          <p:nvPr/>
        </p:nvSpPr>
        <p:spPr bwMode="auto">
          <a:xfrm>
            <a:off x="1722699" y="32925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4" name="Oval 63"/>
          <p:cNvSpPr>
            <a:spLocks noChangeArrowheads="1"/>
          </p:cNvSpPr>
          <p:nvPr/>
        </p:nvSpPr>
        <p:spPr bwMode="auto">
          <a:xfrm>
            <a:off x="1850020" y="33295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5" name="Oval 64"/>
          <p:cNvSpPr>
            <a:spLocks noChangeArrowheads="1"/>
          </p:cNvSpPr>
          <p:nvPr/>
        </p:nvSpPr>
        <p:spPr bwMode="auto">
          <a:xfrm>
            <a:off x="1934901" y="339819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6" name="Oval 65"/>
          <p:cNvSpPr>
            <a:spLocks noChangeArrowheads="1"/>
          </p:cNvSpPr>
          <p:nvPr/>
        </p:nvSpPr>
        <p:spPr bwMode="auto">
          <a:xfrm>
            <a:off x="1892461" y="33295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7" name="Oval 66"/>
          <p:cNvSpPr>
            <a:spLocks noChangeArrowheads="1"/>
          </p:cNvSpPr>
          <p:nvPr/>
        </p:nvSpPr>
        <p:spPr bwMode="auto">
          <a:xfrm>
            <a:off x="1637818" y="354086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8" name="Oval 67"/>
          <p:cNvSpPr>
            <a:spLocks noChangeArrowheads="1"/>
          </p:cNvSpPr>
          <p:nvPr/>
        </p:nvSpPr>
        <p:spPr bwMode="auto">
          <a:xfrm>
            <a:off x="1722699" y="341405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9" name="Oval 68"/>
          <p:cNvSpPr>
            <a:spLocks noChangeArrowheads="1"/>
          </p:cNvSpPr>
          <p:nvPr/>
        </p:nvSpPr>
        <p:spPr bwMode="auto">
          <a:xfrm>
            <a:off x="1637818" y="34563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0" name="Oval 69"/>
          <p:cNvSpPr>
            <a:spLocks noChangeArrowheads="1"/>
          </p:cNvSpPr>
          <p:nvPr/>
        </p:nvSpPr>
        <p:spPr bwMode="auto">
          <a:xfrm>
            <a:off x="1552937" y="358314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1" name="Oval 70"/>
          <p:cNvSpPr>
            <a:spLocks noChangeArrowheads="1"/>
          </p:cNvSpPr>
          <p:nvPr/>
        </p:nvSpPr>
        <p:spPr bwMode="auto">
          <a:xfrm>
            <a:off x="1552937" y="33295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2" name="Oval 71"/>
          <p:cNvSpPr>
            <a:spLocks noChangeArrowheads="1"/>
          </p:cNvSpPr>
          <p:nvPr/>
        </p:nvSpPr>
        <p:spPr bwMode="auto">
          <a:xfrm>
            <a:off x="1680258" y="324496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3" name="Oval 72"/>
          <p:cNvSpPr>
            <a:spLocks noChangeArrowheads="1"/>
          </p:cNvSpPr>
          <p:nvPr/>
        </p:nvSpPr>
        <p:spPr bwMode="auto">
          <a:xfrm>
            <a:off x="1722699" y="362541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4" name="Oval 73"/>
          <p:cNvSpPr>
            <a:spLocks noChangeArrowheads="1"/>
          </p:cNvSpPr>
          <p:nvPr/>
        </p:nvSpPr>
        <p:spPr bwMode="auto">
          <a:xfrm>
            <a:off x="1595377" y="354086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5" name="Oval 74"/>
          <p:cNvSpPr>
            <a:spLocks noChangeArrowheads="1"/>
          </p:cNvSpPr>
          <p:nvPr/>
        </p:nvSpPr>
        <p:spPr bwMode="auto">
          <a:xfrm>
            <a:off x="1722699" y="320269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6" name="Oval 75"/>
          <p:cNvSpPr>
            <a:spLocks noChangeArrowheads="1"/>
          </p:cNvSpPr>
          <p:nvPr/>
        </p:nvSpPr>
        <p:spPr bwMode="auto">
          <a:xfrm>
            <a:off x="1722699" y="324496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pic>
        <p:nvPicPr>
          <p:cNvPr id="77" name="Picture 2" descr="cmb_Edensities_horizontal_v1"/>
          <p:cNvPicPr>
            <a:picLocks noChangeAspect="1" noChangeArrowheads="1"/>
          </p:cNvPicPr>
          <p:nvPr/>
        </p:nvPicPr>
        <p:blipFill>
          <a:blip r:embed="rId5" cstate="print"/>
          <a:srcRect l="62584" b="47775"/>
          <a:stretch>
            <a:fillRect/>
          </a:stretch>
        </p:blipFill>
        <p:spPr bwMode="auto">
          <a:xfrm>
            <a:off x="152400" y="685803"/>
            <a:ext cx="2362200" cy="1143000"/>
          </a:xfrm>
          <a:prstGeom prst="rect">
            <a:avLst/>
          </a:prstGeom>
          <a:noFill/>
          <a:ln w="9525">
            <a:noFill/>
            <a:miter lim="800000"/>
            <a:headEnd/>
            <a:tailEnd/>
          </a:ln>
        </p:spPr>
      </p:pic>
      <p:pic>
        <p:nvPicPr>
          <p:cNvPr id="78" name="Picture 2" descr="cmb_Edensities_horizontal_v1"/>
          <p:cNvPicPr>
            <a:picLocks noChangeAspect="1" noChangeArrowheads="1"/>
          </p:cNvPicPr>
          <p:nvPr/>
        </p:nvPicPr>
        <p:blipFill>
          <a:blip r:embed="rId5" cstate="print"/>
          <a:srcRect l="80689" t="4081" r="1207" b="49736"/>
          <a:stretch>
            <a:fillRect/>
          </a:stretch>
        </p:blipFill>
        <p:spPr bwMode="auto">
          <a:xfrm rot="16200000">
            <a:off x="2438402" y="762001"/>
            <a:ext cx="1142998" cy="990598"/>
          </a:xfrm>
          <a:prstGeom prst="rect">
            <a:avLst/>
          </a:prstGeom>
          <a:noFill/>
          <a:ln w="9525">
            <a:noFill/>
            <a:miter lim="800000"/>
            <a:headEnd/>
            <a:tailEnd/>
          </a:ln>
        </p:spPr>
      </p:pic>
      <p:sp>
        <p:nvSpPr>
          <p:cNvPr id="79" name="TextBox 78"/>
          <p:cNvSpPr txBox="1"/>
          <p:nvPr/>
        </p:nvSpPr>
        <p:spPr>
          <a:xfrm>
            <a:off x="152400" y="5105400"/>
            <a:ext cx="3438505" cy="954107"/>
          </a:xfrm>
          <a:prstGeom prst="rect">
            <a:avLst/>
          </a:prstGeom>
          <a:noFill/>
        </p:spPr>
        <p:txBody>
          <a:bodyPr wrap="none" rtlCol="0">
            <a:spAutoFit/>
          </a:bodyPr>
          <a:lstStyle/>
          <a:p>
            <a:pPr algn="ctr"/>
            <a:r>
              <a:rPr lang="en-US" sz="2800" dirty="0" smtClean="0">
                <a:solidFill>
                  <a:srgbClr val="FFFF00"/>
                </a:solidFill>
              </a:rPr>
              <a:t>Quantum Fluctuations</a:t>
            </a:r>
          </a:p>
          <a:p>
            <a:pPr algn="ctr"/>
            <a:r>
              <a:rPr lang="en-US" sz="2800" dirty="0" smtClean="0">
                <a:solidFill>
                  <a:srgbClr val="FFFF00"/>
                </a:solidFill>
              </a:rPr>
              <a:t>Survive Evolution!</a:t>
            </a:r>
          </a:p>
        </p:txBody>
      </p:sp>
      <p:sp>
        <p:nvSpPr>
          <p:cNvPr id="80" name="TextBox 79"/>
          <p:cNvSpPr txBox="1"/>
          <p:nvPr/>
        </p:nvSpPr>
        <p:spPr>
          <a:xfrm>
            <a:off x="6172200" y="5833646"/>
            <a:ext cx="2889894" cy="338554"/>
          </a:xfrm>
          <a:prstGeom prst="rect">
            <a:avLst/>
          </a:prstGeom>
          <a:noFill/>
        </p:spPr>
        <p:txBody>
          <a:bodyPr wrap="none" rtlCol="0">
            <a:spAutoFit/>
          </a:bodyPr>
          <a:lstStyle/>
          <a:p>
            <a:r>
              <a:rPr lang="en-US" sz="1600" dirty="0" smtClean="0"/>
              <a:t>Calculation from </a:t>
            </a:r>
            <a:r>
              <a:rPr lang="en-US" sz="1600" dirty="0" err="1" smtClean="0"/>
              <a:t>Bjoern</a:t>
            </a:r>
            <a:r>
              <a:rPr lang="en-US" sz="1600" dirty="0" smtClean="0"/>
              <a:t> </a:t>
            </a:r>
            <a:r>
              <a:rPr lang="en-US" sz="1600" dirty="0" err="1" smtClean="0"/>
              <a:t>Schenke</a:t>
            </a:r>
            <a:endParaRPr lang="en-US" sz="1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0"/>
                                        <p:tgtEl>
                                          <p:spTgt spid="20"/>
                                        </p:tgtEl>
                                      </p:cBhvr>
                                    </p:animEffect>
                                    <p:set>
                                      <p:cBhvr>
                                        <p:cTn id="7" dur="1" fill="hold">
                                          <p:stCondLst>
                                            <p:cond delay="49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21"/>
                                        </p:tgtEl>
                                      </p:cBhvr>
                                    </p:animEffect>
                                    <p:set>
                                      <p:cBhvr>
                                        <p:cTn id="10" dur="1" fill="hold">
                                          <p:stCondLst>
                                            <p:cond delay="1999"/>
                                          </p:stCondLst>
                                        </p:cTn>
                                        <p:tgtEl>
                                          <p:spTgt spid="2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22"/>
                                        </p:tgtEl>
                                      </p:cBhvr>
                                    </p:animEffect>
                                    <p:set>
                                      <p:cBhvr>
                                        <p:cTn id="13" dur="1" fill="hold">
                                          <p:stCondLst>
                                            <p:cond delay="1999"/>
                                          </p:stCondLst>
                                        </p:cTn>
                                        <p:tgtEl>
                                          <p:spTgt spid="2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23"/>
                                        </p:tgtEl>
                                      </p:cBhvr>
                                    </p:animEffect>
                                    <p:set>
                                      <p:cBhvr>
                                        <p:cTn id="16" dur="1" fill="hold">
                                          <p:stCondLst>
                                            <p:cond delay="19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24"/>
                                        </p:tgtEl>
                                      </p:cBhvr>
                                    </p:animEffect>
                                    <p:set>
                                      <p:cBhvr>
                                        <p:cTn id="19" dur="1" fill="hold">
                                          <p:stCondLst>
                                            <p:cond delay="1999"/>
                                          </p:stCondLst>
                                        </p:cTn>
                                        <p:tgtEl>
                                          <p:spTgt spid="2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25"/>
                                        </p:tgtEl>
                                      </p:cBhvr>
                                    </p:animEffect>
                                    <p:set>
                                      <p:cBhvr>
                                        <p:cTn id="22" dur="1" fill="hold">
                                          <p:stCondLst>
                                            <p:cond delay="1999"/>
                                          </p:stCondLst>
                                        </p:cTn>
                                        <p:tgtEl>
                                          <p:spTgt spid="25"/>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26"/>
                                        </p:tgtEl>
                                      </p:cBhvr>
                                    </p:animEffect>
                                    <p:set>
                                      <p:cBhvr>
                                        <p:cTn id="25" dur="1" fill="hold">
                                          <p:stCondLst>
                                            <p:cond delay="1999"/>
                                          </p:stCondLst>
                                        </p:cTn>
                                        <p:tgtEl>
                                          <p:spTgt spid="26"/>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27"/>
                                        </p:tgtEl>
                                      </p:cBhvr>
                                    </p:animEffect>
                                    <p:set>
                                      <p:cBhvr>
                                        <p:cTn id="28" dur="1" fill="hold">
                                          <p:stCondLst>
                                            <p:cond delay="1999"/>
                                          </p:stCondLst>
                                        </p:cTn>
                                        <p:tgtEl>
                                          <p:spTgt spid="27"/>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28"/>
                                        </p:tgtEl>
                                      </p:cBhvr>
                                    </p:animEffect>
                                    <p:set>
                                      <p:cBhvr>
                                        <p:cTn id="31" dur="1" fill="hold">
                                          <p:stCondLst>
                                            <p:cond delay="1999"/>
                                          </p:stCondLst>
                                        </p:cTn>
                                        <p:tgtEl>
                                          <p:spTgt spid="28"/>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29"/>
                                        </p:tgtEl>
                                      </p:cBhvr>
                                    </p:animEffect>
                                    <p:set>
                                      <p:cBhvr>
                                        <p:cTn id="34" dur="1" fill="hold">
                                          <p:stCondLst>
                                            <p:cond delay="1999"/>
                                          </p:stCondLst>
                                        </p:cTn>
                                        <p:tgtEl>
                                          <p:spTgt spid="29"/>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2000"/>
                                        <p:tgtEl>
                                          <p:spTgt spid="30"/>
                                        </p:tgtEl>
                                      </p:cBhvr>
                                    </p:animEffect>
                                    <p:set>
                                      <p:cBhvr>
                                        <p:cTn id="37" dur="1" fill="hold">
                                          <p:stCondLst>
                                            <p:cond delay="1999"/>
                                          </p:stCondLst>
                                        </p:cTn>
                                        <p:tgtEl>
                                          <p:spTgt spid="30"/>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000"/>
                                        <p:tgtEl>
                                          <p:spTgt spid="31"/>
                                        </p:tgtEl>
                                      </p:cBhvr>
                                    </p:animEffect>
                                    <p:set>
                                      <p:cBhvr>
                                        <p:cTn id="40" dur="1" fill="hold">
                                          <p:stCondLst>
                                            <p:cond delay="1999"/>
                                          </p:stCondLst>
                                        </p:cTn>
                                        <p:tgtEl>
                                          <p:spTgt spid="31"/>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2000"/>
                                        <p:tgtEl>
                                          <p:spTgt spid="32"/>
                                        </p:tgtEl>
                                      </p:cBhvr>
                                    </p:animEffect>
                                    <p:set>
                                      <p:cBhvr>
                                        <p:cTn id="43" dur="1" fill="hold">
                                          <p:stCondLst>
                                            <p:cond delay="1999"/>
                                          </p:stCondLst>
                                        </p:cTn>
                                        <p:tgtEl>
                                          <p:spTgt spid="32"/>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2000"/>
                                        <p:tgtEl>
                                          <p:spTgt spid="33"/>
                                        </p:tgtEl>
                                      </p:cBhvr>
                                    </p:animEffect>
                                    <p:set>
                                      <p:cBhvr>
                                        <p:cTn id="46" dur="1" fill="hold">
                                          <p:stCondLst>
                                            <p:cond delay="1999"/>
                                          </p:stCondLst>
                                        </p:cTn>
                                        <p:tgtEl>
                                          <p:spTgt spid="33"/>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2000"/>
                                        <p:tgtEl>
                                          <p:spTgt spid="34"/>
                                        </p:tgtEl>
                                      </p:cBhvr>
                                    </p:animEffect>
                                    <p:set>
                                      <p:cBhvr>
                                        <p:cTn id="49" dur="1" fill="hold">
                                          <p:stCondLst>
                                            <p:cond delay="1999"/>
                                          </p:stCondLst>
                                        </p:cTn>
                                        <p:tgtEl>
                                          <p:spTgt spid="34"/>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2000"/>
                                        <p:tgtEl>
                                          <p:spTgt spid="35"/>
                                        </p:tgtEl>
                                      </p:cBhvr>
                                    </p:animEffect>
                                    <p:set>
                                      <p:cBhvr>
                                        <p:cTn id="52" dur="1" fill="hold">
                                          <p:stCondLst>
                                            <p:cond delay="1999"/>
                                          </p:stCondLst>
                                        </p:cTn>
                                        <p:tgtEl>
                                          <p:spTgt spid="35"/>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2000"/>
                                        <p:tgtEl>
                                          <p:spTgt spid="36"/>
                                        </p:tgtEl>
                                      </p:cBhvr>
                                    </p:animEffect>
                                    <p:set>
                                      <p:cBhvr>
                                        <p:cTn id="55" dur="1" fill="hold">
                                          <p:stCondLst>
                                            <p:cond delay="1999"/>
                                          </p:stCondLst>
                                        </p:cTn>
                                        <p:tgtEl>
                                          <p:spTgt spid="36"/>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2000"/>
                                        <p:tgtEl>
                                          <p:spTgt spid="37"/>
                                        </p:tgtEl>
                                      </p:cBhvr>
                                    </p:animEffect>
                                    <p:set>
                                      <p:cBhvr>
                                        <p:cTn id="58" dur="1" fill="hold">
                                          <p:stCondLst>
                                            <p:cond delay="1999"/>
                                          </p:stCondLst>
                                        </p:cTn>
                                        <p:tgtEl>
                                          <p:spTgt spid="37"/>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2000"/>
                                        <p:tgtEl>
                                          <p:spTgt spid="38"/>
                                        </p:tgtEl>
                                      </p:cBhvr>
                                    </p:animEffect>
                                    <p:set>
                                      <p:cBhvr>
                                        <p:cTn id="61" dur="1" fill="hold">
                                          <p:stCondLst>
                                            <p:cond delay="1999"/>
                                          </p:stCondLst>
                                        </p:cTn>
                                        <p:tgtEl>
                                          <p:spTgt spid="38"/>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2000"/>
                                        <p:tgtEl>
                                          <p:spTgt spid="39"/>
                                        </p:tgtEl>
                                      </p:cBhvr>
                                    </p:animEffect>
                                    <p:set>
                                      <p:cBhvr>
                                        <p:cTn id="64" dur="1" fill="hold">
                                          <p:stCondLst>
                                            <p:cond delay="1999"/>
                                          </p:stCondLst>
                                        </p:cTn>
                                        <p:tgtEl>
                                          <p:spTgt spid="39"/>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2000"/>
                                        <p:tgtEl>
                                          <p:spTgt spid="40"/>
                                        </p:tgtEl>
                                      </p:cBhvr>
                                    </p:animEffect>
                                    <p:set>
                                      <p:cBhvr>
                                        <p:cTn id="67" dur="1" fill="hold">
                                          <p:stCondLst>
                                            <p:cond delay="1999"/>
                                          </p:stCondLst>
                                        </p:cTn>
                                        <p:tgtEl>
                                          <p:spTgt spid="40"/>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2000"/>
                                        <p:tgtEl>
                                          <p:spTgt spid="41"/>
                                        </p:tgtEl>
                                      </p:cBhvr>
                                    </p:animEffect>
                                    <p:set>
                                      <p:cBhvr>
                                        <p:cTn id="70" dur="1" fill="hold">
                                          <p:stCondLst>
                                            <p:cond delay="1999"/>
                                          </p:stCondLst>
                                        </p:cTn>
                                        <p:tgtEl>
                                          <p:spTgt spid="41"/>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2000"/>
                                        <p:tgtEl>
                                          <p:spTgt spid="42"/>
                                        </p:tgtEl>
                                      </p:cBhvr>
                                    </p:animEffect>
                                    <p:set>
                                      <p:cBhvr>
                                        <p:cTn id="73" dur="1" fill="hold">
                                          <p:stCondLst>
                                            <p:cond delay="1999"/>
                                          </p:stCondLst>
                                        </p:cTn>
                                        <p:tgtEl>
                                          <p:spTgt spid="42"/>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2000"/>
                                        <p:tgtEl>
                                          <p:spTgt spid="43"/>
                                        </p:tgtEl>
                                      </p:cBhvr>
                                    </p:animEffect>
                                    <p:set>
                                      <p:cBhvr>
                                        <p:cTn id="76" dur="1" fill="hold">
                                          <p:stCondLst>
                                            <p:cond delay="1999"/>
                                          </p:stCondLst>
                                        </p:cTn>
                                        <p:tgtEl>
                                          <p:spTgt spid="43"/>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2000"/>
                                        <p:tgtEl>
                                          <p:spTgt spid="44"/>
                                        </p:tgtEl>
                                      </p:cBhvr>
                                    </p:animEffect>
                                    <p:set>
                                      <p:cBhvr>
                                        <p:cTn id="79" dur="1" fill="hold">
                                          <p:stCondLst>
                                            <p:cond delay="1999"/>
                                          </p:stCondLst>
                                        </p:cTn>
                                        <p:tgtEl>
                                          <p:spTgt spid="44"/>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2000"/>
                                        <p:tgtEl>
                                          <p:spTgt spid="45"/>
                                        </p:tgtEl>
                                      </p:cBhvr>
                                    </p:animEffect>
                                    <p:set>
                                      <p:cBhvr>
                                        <p:cTn id="82" dur="1" fill="hold">
                                          <p:stCondLst>
                                            <p:cond delay="1999"/>
                                          </p:stCondLst>
                                        </p:cTn>
                                        <p:tgtEl>
                                          <p:spTgt spid="45"/>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2000"/>
                                        <p:tgtEl>
                                          <p:spTgt spid="46"/>
                                        </p:tgtEl>
                                      </p:cBhvr>
                                    </p:animEffect>
                                    <p:set>
                                      <p:cBhvr>
                                        <p:cTn id="85" dur="1" fill="hold">
                                          <p:stCondLst>
                                            <p:cond delay="1999"/>
                                          </p:stCondLst>
                                        </p:cTn>
                                        <p:tgtEl>
                                          <p:spTgt spid="46"/>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2000"/>
                                        <p:tgtEl>
                                          <p:spTgt spid="47"/>
                                        </p:tgtEl>
                                      </p:cBhvr>
                                    </p:animEffect>
                                    <p:set>
                                      <p:cBhvr>
                                        <p:cTn id="88" dur="1" fill="hold">
                                          <p:stCondLst>
                                            <p:cond delay="1999"/>
                                          </p:stCondLst>
                                        </p:cTn>
                                        <p:tgtEl>
                                          <p:spTgt spid="47"/>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2000"/>
                                        <p:tgtEl>
                                          <p:spTgt spid="48"/>
                                        </p:tgtEl>
                                      </p:cBhvr>
                                    </p:animEffect>
                                    <p:set>
                                      <p:cBhvr>
                                        <p:cTn id="91" dur="1" fill="hold">
                                          <p:stCondLst>
                                            <p:cond delay="1999"/>
                                          </p:stCondLst>
                                        </p:cTn>
                                        <p:tgtEl>
                                          <p:spTgt spid="48"/>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2000"/>
                                        <p:tgtEl>
                                          <p:spTgt spid="49"/>
                                        </p:tgtEl>
                                      </p:cBhvr>
                                    </p:animEffect>
                                    <p:set>
                                      <p:cBhvr>
                                        <p:cTn id="94" dur="1" fill="hold">
                                          <p:stCondLst>
                                            <p:cond delay="1999"/>
                                          </p:stCondLst>
                                        </p:cTn>
                                        <p:tgtEl>
                                          <p:spTgt spid="49"/>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2000"/>
                                        <p:tgtEl>
                                          <p:spTgt spid="50"/>
                                        </p:tgtEl>
                                      </p:cBhvr>
                                    </p:animEffect>
                                    <p:set>
                                      <p:cBhvr>
                                        <p:cTn id="97" dur="1" fill="hold">
                                          <p:stCondLst>
                                            <p:cond delay="1999"/>
                                          </p:stCondLst>
                                        </p:cTn>
                                        <p:tgtEl>
                                          <p:spTgt spid="50"/>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2000"/>
                                        <p:tgtEl>
                                          <p:spTgt spid="51"/>
                                        </p:tgtEl>
                                      </p:cBhvr>
                                    </p:animEffect>
                                    <p:set>
                                      <p:cBhvr>
                                        <p:cTn id="100" dur="1" fill="hold">
                                          <p:stCondLst>
                                            <p:cond delay="1999"/>
                                          </p:stCondLst>
                                        </p:cTn>
                                        <p:tgtEl>
                                          <p:spTgt spid="51"/>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2000"/>
                                        <p:tgtEl>
                                          <p:spTgt spid="52"/>
                                        </p:tgtEl>
                                      </p:cBhvr>
                                    </p:animEffect>
                                    <p:set>
                                      <p:cBhvr>
                                        <p:cTn id="103" dur="1" fill="hold">
                                          <p:stCondLst>
                                            <p:cond delay="1999"/>
                                          </p:stCondLst>
                                        </p:cTn>
                                        <p:tgtEl>
                                          <p:spTgt spid="52"/>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2000"/>
                                        <p:tgtEl>
                                          <p:spTgt spid="53"/>
                                        </p:tgtEl>
                                      </p:cBhvr>
                                    </p:animEffect>
                                    <p:set>
                                      <p:cBhvr>
                                        <p:cTn id="106" dur="1" fill="hold">
                                          <p:stCondLst>
                                            <p:cond delay="1999"/>
                                          </p:stCondLst>
                                        </p:cTn>
                                        <p:tgtEl>
                                          <p:spTgt spid="53"/>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2000"/>
                                        <p:tgtEl>
                                          <p:spTgt spid="54"/>
                                        </p:tgtEl>
                                      </p:cBhvr>
                                    </p:animEffect>
                                    <p:set>
                                      <p:cBhvr>
                                        <p:cTn id="109" dur="1" fill="hold">
                                          <p:stCondLst>
                                            <p:cond delay="1999"/>
                                          </p:stCondLst>
                                        </p:cTn>
                                        <p:tgtEl>
                                          <p:spTgt spid="54"/>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2000"/>
                                        <p:tgtEl>
                                          <p:spTgt spid="55"/>
                                        </p:tgtEl>
                                      </p:cBhvr>
                                    </p:animEffect>
                                    <p:set>
                                      <p:cBhvr>
                                        <p:cTn id="112" dur="1" fill="hold">
                                          <p:stCondLst>
                                            <p:cond delay="1999"/>
                                          </p:stCondLst>
                                        </p:cTn>
                                        <p:tgtEl>
                                          <p:spTgt spid="55"/>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2000"/>
                                        <p:tgtEl>
                                          <p:spTgt spid="56"/>
                                        </p:tgtEl>
                                      </p:cBhvr>
                                    </p:animEffect>
                                    <p:set>
                                      <p:cBhvr>
                                        <p:cTn id="115" dur="1" fill="hold">
                                          <p:stCondLst>
                                            <p:cond delay="1999"/>
                                          </p:stCondLst>
                                        </p:cTn>
                                        <p:tgtEl>
                                          <p:spTgt spid="56"/>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2000"/>
                                        <p:tgtEl>
                                          <p:spTgt spid="57"/>
                                        </p:tgtEl>
                                      </p:cBhvr>
                                    </p:animEffect>
                                    <p:set>
                                      <p:cBhvr>
                                        <p:cTn id="118" dur="1" fill="hold">
                                          <p:stCondLst>
                                            <p:cond delay="1999"/>
                                          </p:stCondLst>
                                        </p:cTn>
                                        <p:tgtEl>
                                          <p:spTgt spid="57"/>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2000"/>
                                        <p:tgtEl>
                                          <p:spTgt spid="58"/>
                                        </p:tgtEl>
                                      </p:cBhvr>
                                    </p:animEffect>
                                    <p:set>
                                      <p:cBhvr>
                                        <p:cTn id="121" dur="1" fill="hold">
                                          <p:stCondLst>
                                            <p:cond delay="1999"/>
                                          </p:stCondLst>
                                        </p:cTn>
                                        <p:tgtEl>
                                          <p:spTgt spid="58"/>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2000"/>
                                        <p:tgtEl>
                                          <p:spTgt spid="59"/>
                                        </p:tgtEl>
                                      </p:cBhvr>
                                    </p:animEffect>
                                    <p:set>
                                      <p:cBhvr>
                                        <p:cTn id="124" dur="1" fill="hold">
                                          <p:stCondLst>
                                            <p:cond delay="1999"/>
                                          </p:stCondLst>
                                        </p:cTn>
                                        <p:tgtEl>
                                          <p:spTgt spid="59"/>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2000"/>
                                        <p:tgtEl>
                                          <p:spTgt spid="60"/>
                                        </p:tgtEl>
                                      </p:cBhvr>
                                    </p:animEffect>
                                    <p:set>
                                      <p:cBhvr>
                                        <p:cTn id="127" dur="1" fill="hold">
                                          <p:stCondLst>
                                            <p:cond delay="1999"/>
                                          </p:stCondLst>
                                        </p:cTn>
                                        <p:tgtEl>
                                          <p:spTgt spid="60"/>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2000"/>
                                        <p:tgtEl>
                                          <p:spTgt spid="61"/>
                                        </p:tgtEl>
                                      </p:cBhvr>
                                    </p:animEffect>
                                    <p:set>
                                      <p:cBhvr>
                                        <p:cTn id="130" dur="1" fill="hold">
                                          <p:stCondLst>
                                            <p:cond delay="1999"/>
                                          </p:stCondLst>
                                        </p:cTn>
                                        <p:tgtEl>
                                          <p:spTgt spid="61"/>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2000"/>
                                        <p:tgtEl>
                                          <p:spTgt spid="62"/>
                                        </p:tgtEl>
                                      </p:cBhvr>
                                    </p:animEffect>
                                    <p:set>
                                      <p:cBhvr>
                                        <p:cTn id="133" dur="1" fill="hold">
                                          <p:stCondLst>
                                            <p:cond delay="1999"/>
                                          </p:stCondLst>
                                        </p:cTn>
                                        <p:tgtEl>
                                          <p:spTgt spid="62"/>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2000"/>
                                        <p:tgtEl>
                                          <p:spTgt spid="63"/>
                                        </p:tgtEl>
                                      </p:cBhvr>
                                    </p:animEffect>
                                    <p:set>
                                      <p:cBhvr>
                                        <p:cTn id="136" dur="1" fill="hold">
                                          <p:stCondLst>
                                            <p:cond delay="1999"/>
                                          </p:stCondLst>
                                        </p:cTn>
                                        <p:tgtEl>
                                          <p:spTgt spid="63"/>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2000"/>
                                        <p:tgtEl>
                                          <p:spTgt spid="64"/>
                                        </p:tgtEl>
                                      </p:cBhvr>
                                    </p:animEffect>
                                    <p:set>
                                      <p:cBhvr>
                                        <p:cTn id="139" dur="1" fill="hold">
                                          <p:stCondLst>
                                            <p:cond delay="1999"/>
                                          </p:stCondLst>
                                        </p:cTn>
                                        <p:tgtEl>
                                          <p:spTgt spid="64"/>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2000"/>
                                        <p:tgtEl>
                                          <p:spTgt spid="65"/>
                                        </p:tgtEl>
                                      </p:cBhvr>
                                    </p:animEffect>
                                    <p:set>
                                      <p:cBhvr>
                                        <p:cTn id="142" dur="1" fill="hold">
                                          <p:stCondLst>
                                            <p:cond delay="1999"/>
                                          </p:stCondLst>
                                        </p:cTn>
                                        <p:tgtEl>
                                          <p:spTgt spid="65"/>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2000"/>
                                        <p:tgtEl>
                                          <p:spTgt spid="66"/>
                                        </p:tgtEl>
                                      </p:cBhvr>
                                    </p:animEffect>
                                    <p:set>
                                      <p:cBhvr>
                                        <p:cTn id="145" dur="1" fill="hold">
                                          <p:stCondLst>
                                            <p:cond delay="1999"/>
                                          </p:stCondLst>
                                        </p:cTn>
                                        <p:tgtEl>
                                          <p:spTgt spid="66"/>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2000"/>
                                        <p:tgtEl>
                                          <p:spTgt spid="67"/>
                                        </p:tgtEl>
                                      </p:cBhvr>
                                    </p:animEffect>
                                    <p:set>
                                      <p:cBhvr>
                                        <p:cTn id="148" dur="1" fill="hold">
                                          <p:stCondLst>
                                            <p:cond delay="1999"/>
                                          </p:stCondLst>
                                        </p:cTn>
                                        <p:tgtEl>
                                          <p:spTgt spid="67"/>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2000"/>
                                        <p:tgtEl>
                                          <p:spTgt spid="68"/>
                                        </p:tgtEl>
                                      </p:cBhvr>
                                    </p:animEffect>
                                    <p:set>
                                      <p:cBhvr>
                                        <p:cTn id="151" dur="1" fill="hold">
                                          <p:stCondLst>
                                            <p:cond delay="1999"/>
                                          </p:stCondLst>
                                        </p:cTn>
                                        <p:tgtEl>
                                          <p:spTgt spid="68"/>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2000"/>
                                        <p:tgtEl>
                                          <p:spTgt spid="69"/>
                                        </p:tgtEl>
                                      </p:cBhvr>
                                    </p:animEffect>
                                    <p:set>
                                      <p:cBhvr>
                                        <p:cTn id="154" dur="1" fill="hold">
                                          <p:stCondLst>
                                            <p:cond delay="1999"/>
                                          </p:stCondLst>
                                        </p:cTn>
                                        <p:tgtEl>
                                          <p:spTgt spid="69"/>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2000"/>
                                        <p:tgtEl>
                                          <p:spTgt spid="70"/>
                                        </p:tgtEl>
                                      </p:cBhvr>
                                    </p:animEffect>
                                    <p:set>
                                      <p:cBhvr>
                                        <p:cTn id="157" dur="1" fill="hold">
                                          <p:stCondLst>
                                            <p:cond delay="1999"/>
                                          </p:stCondLst>
                                        </p:cTn>
                                        <p:tgtEl>
                                          <p:spTgt spid="70"/>
                                        </p:tgtEl>
                                        <p:attrNameLst>
                                          <p:attrName>style.visibility</p:attrName>
                                        </p:attrNameLst>
                                      </p:cBhvr>
                                      <p:to>
                                        <p:strVal val="hidden"/>
                                      </p:to>
                                    </p:set>
                                  </p:childTnLst>
                                </p:cTn>
                              </p:par>
                              <p:par>
                                <p:cTn id="158" presetID="10" presetClass="exit" presetSubtype="0" fill="hold" grpId="0" nodeType="withEffect">
                                  <p:stCondLst>
                                    <p:cond delay="0"/>
                                  </p:stCondLst>
                                  <p:childTnLst>
                                    <p:animEffect transition="out" filter="fade">
                                      <p:cBhvr>
                                        <p:cTn id="159" dur="2000"/>
                                        <p:tgtEl>
                                          <p:spTgt spid="71"/>
                                        </p:tgtEl>
                                      </p:cBhvr>
                                    </p:animEffect>
                                    <p:set>
                                      <p:cBhvr>
                                        <p:cTn id="160" dur="1" fill="hold">
                                          <p:stCondLst>
                                            <p:cond delay="1999"/>
                                          </p:stCondLst>
                                        </p:cTn>
                                        <p:tgtEl>
                                          <p:spTgt spid="71"/>
                                        </p:tgtEl>
                                        <p:attrNameLst>
                                          <p:attrName>style.visibility</p:attrName>
                                        </p:attrNameLst>
                                      </p:cBhvr>
                                      <p:to>
                                        <p:strVal val="hidden"/>
                                      </p:to>
                                    </p:set>
                                  </p:childTnLst>
                                </p:cTn>
                              </p:par>
                              <p:par>
                                <p:cTn id="161" presetID="10" presetClass="exit" presetSubtype="0" fill="hold" grpId="0" nodeType="withEffect">
                                  <p:stCondLst>
                                    <p:cond delay="0"/>
                                  </p:stCondLst>
                                  <p:childTnLst>
                                    <p:animEffect transition="out" filter="fade">
                                      <p:cBhvr>
                                        <p:cTn id="162" dur="2000"/>
                                        <p:tgtEl>
                                          <p:spTgt spid="72"/>
                                        </p:tgtEl>
                                      </p:cBhvr>
                                    </p:animEffect>
                                    <p:set>
                                      <p:cBhvr>
                                        <p:cTn id="163" dur="1" fill="hold">
                                          <p:stCondLst>
                                            <p:cond delay="1999"/>
                                          </p:stCondLst>
                                        </p:cTn>
                                        <p:tgtEl>
                                          <p:spTgt spid="72"/>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2000"/>
                                        <p:tgtEl>
                                          <p:spTgt spid="73"/>
                                        </p:tgtEl>
                                      </p:cBhvr>
                                    </p:animEffect>
                                    <p:set>
                                      <p:cBhvr>
                                        <p:cTn id="166" dur="1" fill="hold">
                                          <p:stCondLst>
                                            <p:cond delay="1999"/>
                                          </p:stCondLst>
                                        </p:cTn>
                                        <p:tgtEl>
                                          <p:spTgt spid="73"/>
                                        </p:tgtEl>
                                        <p:attrNameLst>
                                          <p:attrName>style.visibility</p:attrName>
                                        </p:attrNameLst>
                                      </p:cBhvr>
                                      <p:to>
                                        <p:strVal val="hidden"/>
                                      </p:to>
                                    </p:set>
                                  </p:childTnLst>
                                </p:cTn>
                              </p:par>
                              <p:par>
                                <p:cTn id="167" presetID="10" presetClass="exit" presetSubtype="0" fill="hold" grpId="0" nodeType="withEffect">
                                  <p:stCondLst>
                                    <p:cond delay="0"/>
                                  </p:stCondLst>
                                  <p:childTnLst>
                                    <p:animEffect transition="out" filter="fade">
                                      <p:cBhvr>
                                        <p:cTn id="168" dur="2000"/>
                                        <p:tgtEl>
                                          <p:spTgt spid="74"/>
                                        </p:tgtEl>
                                      </p:cBhvr>
                                    </p:animEffect>
                                    <p:set>
                                      <p:cBhvr>
                                        <p:cTn id="169" dur="1" fill="hold">
                                          <p:stCondLst>
                                            <p:cond delay="1999"/>
                                          </p:stCondLst>
                                        </p:cTn>
                                        <p:tgtEl>
                                          <p:spTgt spid="74"/>
                                        </p:tgtEl>
                                        <p:attrNameLst>
                                          <p:attrName>style.visibility</p:attrName>
                                        </p:attrNameLst>
                                      </p:cBhvr>
                                      <p:to>
                                        <p:strVal val="hidden"/>
                                      </p:to>
                                    </p:set>
                                  </p:childTnLst>
                                </p:cTn>
                              </p:par>
                              <p:par>
                                <p:cTn id="170" presetID="10" presetClass="exit" presetSubtype="0" fill="hold" grpId="0" nodeType="withEffect">
                                  <p:stCondLst>
                                    <p:cond delay="0"/>
                                  </p:stCondLst>
                                  <p:childTnLst>
                                    <p:animEffect transition="out" filter="fade">
                                      <p:cBhvr>
                                        <p:cTn id="171" dur="2000"/>
                                        <p:tgtEl>
                                          <p:spTgt spid="75"/>
                                        </p:tgtEl>
                                      </p:cBhvr>
                                    </p:animEffect>
                                    <p:set>
                                      <p:cBhvr>
                                        <p:cTn id="172" dur="1" fill="hold">
                                          <p:stCondLst>
                                            <p:cond delay="1999"/>
                                          </p:stCondLst>
                                        </p:cTn>
                                        <p:tgtEl>
                                          <p:spTgt spid="75"/>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2000"/>
                                        <p:tgtEl>
                                          <p:spTgt spid="76"/>
                                        </p:tgtEl>
                                      </p:cBhvr>
                                    </p:animEffect>
                                    <p:set>
                                      <p:cBhvr>
                                        <p:cTn id="175" dur="1" fill="hold">
                                          <p:stCondLst>
                                            <p:cond delay="1999"/>
                                          </p:stCondLst>
                                        </p:cTn>
                                        <p:tgtEl>
                                          <p:spTgt spid="76"/>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79"/>
                                        </p:tgtEl>
                                        <p:attrNameLst>
                                          <p:attrName>style.visibility</p:attrName>
                                        </p:attrNameLst>
                                      </p:cBhvr>
                                      <p:to>
                                        <p:strVal val="visible"/>
                                      </p:to>
                                    </p:set>
                                  </p:childTnLst>
                                </p:cTn>
                              </p:par>
                              <p:par>
                                <p:cTn id="180" presetID="1" presetClass="entr" presetSubtype="0" fill="hold" nodeType="withEffect">
                                  <p:stCondLst>
                                    <p:cond delay="0"/>
                                  </p:stCondLst>
                                  <p:childTnLst>
                                    <p:set>
                                      <p:cBhvr>
                                        <p:cTn id="181" dur="1" fill="hold">
                                          <p:stCondLst>
                                            <p:cond delay="0"/>
                                          </p:stCondLst>
                                        </p:cTn>
                                        <p:tgtEl>
                                          <p:spTgt spid="17"/>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38200"/>
            <a:ext cx="9144000" cy="601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http://3.bp.blogspot.com/-N9Op4lTQdM8/TqBiAbE5QcI/AAAAAAAAAEc/geRlgAIjDRw/s1600/Picture+2.png"/>
          <p:cNvPicPr>
            <a:picLocks noChangeAspect="1" noChangeArrowheads="1"/>
          </p:cNvPicPr>
          <p:nvPr/>
        </p:nvPicPr>
        <p:blipFill>
          <a:blip r:embed="rId2" cstate="print"/>
          <a:srcRect r="39623"/>
          <a:stretch>
            <a:fillRect/>
          </a:stretch>
        </p:blipFill>
        <p:spPr bwMode="auto">
          <a:xfrm>
            <a:off x="5638800" y="914400"/>
            <a:ext cx="2971800" cy="3004039"/>
          </a:xfrm>
          <a:prstGeom prst="rect">
            <a:avLst/>
          </a:prstGeom>
          <a:noFill/>
        </p:spPr>
      </p:pic>
      <p:pic>
        <p:nvPicPr>
          <p:cNvPr id="7174" name="Picture 6" descr="http://www.sps.ch/typo3temp/pics/4f69175bf5.jpg"/>
          <p:cNvPicPr>
            <a:picLocks noChangeAspect="1" noChangeArrowheads="1"/>
          </p:cNvPicPr>
          <p:nvPr/>
        </p:nvPicPr>
        <p:blipFill>
          <a:blip r:embed="rId3" cstate="print"/>
          <a:srcRect/>
          <a:stretch>
            <a:fillRect/>
          </a:stretch>
        </p:blipFill>
        <p:spPr bwMode="auto">
          <a:xfrm>
            <a:off x="457200" y="914400"/>
            <a:ext cx="4343400" cy="3000895"/>
          </a:xfrm>
          <a:prstGeom prst="rect">
            <a:avLst/>
          </a:prstGeom>
          <a:noFill/>
        </p:spPr>
      </p:pic>
      <p:pic>
        <p:nvPicPr>
          <p:cNvPr id="7176" name="Picture 8" descr="http://4.bp.blogspot.com/-lFQjscA_ysI/Tne-SToMjnI/AAAAAAAABcI/UdQ1zEcOJeM/s1600/Untitled.png"/>
          <p:cNvPicPr>
            <a:picLocks noChangeAspect="1" noChangeArrowheads="1"/>
          </p:cNvPicPr>
          <p:nvPr/>
        </p:nvPicPr>
        <p:blipFill>
          <a:blip r:embed="rId4" cstate="print"/>
          <a:srcRect/>
          <a:stretch>
            <a:fillRect/>
          </a:stretch>
        </p:blipFill>
        <p:spPr bwMode="auto">
          <a:xfrm>
            <a:off x="0" y="3942996"/>
            <a:ext cx="5334000" cy="2915004"/>
          </a:xfrm>
          <a:prstGeom prst="rect">
            <a:avLst/>
          </a:prstGeom>
          <a:noFill/>
        </p:spPr>
      </p:pic>
      <p:sp>
        <p:nvSpPr>
          <p:cNvPr id="12" name="TextBox 11"/>
          <p:cNvSpPr txBox="1"/>
          <p:nvPr/>
        </p:nvSpPr>
        <p:spPr>
          <a:xfrm>
            <a:off x="228600" y="152400"/>
            <a:ext cx="8748357" cy="584775"/>
          </a:xfrm>
          <a:prstGeom prst="rect">
            <a:avLst/>
          </a:prstGeom>
          <a:noFill/>
        </p:spPr>
        <p:txBody>
          <a:bodyPr wrap="none" rtlCol="0">
            <a:spAutoFit/>
          </a:bodyPr>
          <a:lstStyle/>
          <a:p>
            <a:r>
              <a:rPr lang="en-US" sz="3200" dirty="0" smtClean="0">
                <a:solidFill>
                  <a:schemeClr val="bg1"/>
                </a:solidFill>
              </a:rPr>
              <a:t>Electromagnetic Interaction </a:t>
            </a:r>
            <a:r>
              <a:rPr lang="en-US" sz="3200" dirty="0" smtClean="0">
                <a:solidFill>
                  <a:schemeClr val="bg1"/>
                </a:solidFill>
                <a:sym typeface="Wingdings" pitchFamily="2" charset="2"/>
              </a:rPr>
              <a:t> Very Rich Structures</a:t>
            </a:r>
            <a:endParaRPr lang="en-US" sz="3200" dirty="0">
              <a:solidFill>
                <a:schemeClr val="bg1"/>
              </a:solidFill>
            </a:endParaRPr>
          </a:p>
        </p:txBody>
      </p:sp>
      <p:pic>
        <p:nvPicPr>
          <p:cNvPr id="26625" name="Picture 1"/>
          <p:cNvPicPr>
            <a:picLocks noChangeAspect="1" noChangeArrowheads="1"/>
          </p:cNvPicPr>
          <p:nvPr/>
        </p:nvPicPr>
        <p:blipFill>
          <a:blip r:embed="rId5" cstate="print"/>
          <a:srcRect/>
          <a:stretch>
            <a:fillRect/>
          </a:stretch>
        </p:blipFill>
        <p:spPr bwMode="auto">
          <a:xfrm>
            <a:off x="5105400" y="3836314"/>
            <a:ext cx="4038600" cy="30216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43000"/>
            <a:ext cx="9144000" cy="381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96838AB-43D5-4667-8375-1D26C66C4762}" type="slidenum">
              <a:rPr lang="en-US" smtClean="0"/>
              <a:pPr/>
              <a:t>20</a:t>
            </a:fld>
            <a:endParaRPr lang="en-US"/>
          </a:p>
        </p:txBody>
      </p:sp>
      <p:sp>
        <p:nvSpPr>
          <p:cNvPr id="5" name="TextBox 4"/>
          <p:cNvSpPr txBox="1"/>
          <p:nvPr/>
        </p:nvSpPr>
        <p:spPr>
          <a:xfrm>
            <a:off x="609600" y="0"/>
            <a:ext cx="8153400" cy="1077218"/>
          </a:xfrm>
          <a:prstGeom prst="rect">
            <a:avLst/>
          </a:prstGeom>
          <a:noFill/>
        </p:spPr>
        <p:txBody>
          <a:bodyPr wrap="square" rtlCol="0">
            <a:spAutoFit/>
          </a:bodyPr>
          <a:lstStyle/>
          <a:p>
            <a:pPr algn="ctr"/>
            <a:r>
              <a:rPr lang="en-US" sz="3200" dirty="0" smtClean="0">
                <a:solidFill>
                  <a:schemeClr val="bg1"/>
                </a:solidFill>
              </a:rPr>
              <a:t>That is why there is very strong support for RHIC from the LHC community.</a:t>
            </a:r>
          </a:p>
        </p:txBody>
      </p:sp>
      <p:pic>
        <p:nvPicPr>
          <p:cNvPr id="1026" name="Picture 2"/>
          <p:cNvPicPr>
            <a:picLocks noChangeAspect="1" noChangeArrowheads="1"/>
          </p:cNvPicPr>
          <p:nvPr/>
        </p:nvPicPr>
        <p:blipFill>
          <a:blip r:embed="rId2" cstate="print"/>
          <a:srcRect/>
          <a:stretch>
            <a:fillRect/>
          </a:stretch>
        </p:blipFill>
        <p:spPr bwMode="auto">
          <a:xfrm>
            <a:off x="152400" y="1219200"/>
            <a:ext cx="8915400" cy="16510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0" y="2667000"/>
            <a:ext cx="8905876" cy="2263467"/>
          </a:xfrm>
          <a:prstGeom prst="rect">
            <a:avLst/>
          </a:prstGeom>
          <a:noFill/>
          <a:ln w="9525">
            <a:noFill/>
            <a:miter lim="800000"/>
            <a:headEnd/>
            <a:tailEnd/>
          </a:ln>
        </p:spPr>
      </p:pic>
      <p:sp>
        <p:nvSpPr>
          <p:cNvPr id="7" name="TextBox 6"/>
          <p:cNvSpPr txBox="1"/>
          <p:nvPr/>
        </p:nvSpPr>
        <p:spPr>
          <a:xfrm>
            <a:off x="152400" y="5029200"/>
            <a:ext cx="8915400" cy="1815882"/>
          </a:xfrm>
          <a:prstGeom prst="rect">
            <a:avLst/>
          </a:prstGeom>
          <a:noFill/>
        </p:spPr>
        <p:txBody>
          <a:bodyPr wrap="square" rtlCol="0">
            <a:spAutoFit/>
          </a:bodyPr>
          <a:lstStyle/>
          <a:p>
            <a:pPr algn="ctr"/>
            <a:r>
              <a:rPr lang="en-US" sz="2800" dirty="0" smtClean="0">
                <a:solidFill>
                  <a:srgbClr val="FFFF00"/>
                </a:solidFill>
              </a:rPr>
              <a:t>June 2012:  Town Meeting of the European Strategy Group</a:t>
            </a:r>
          </a:p>
          <a:p>
            <a:pPr algn="ctr"/>
            <a:r>
              <a:rPr lang="en-US" sz="2800" dirty="0" smtClean="0">
                <a:solidFill>
                  <a:srgbClr val="FFFF00"/>
                </a:solidFill>
              </a:rPr>
              <a:t>Major Recommendations include “the </a:t>
            </a:r>
            <a:r>
              <a:rPr lang="en-US" sz="2800" dirty="0" err="1" smtClean="0">
                <a:solidFill>
                  <a:srgbClr val="FFFF00"/>
                </a:solidFill>
              </a:rPr>
              <a:t>complementarity</a:t>
            </a:r>
            <a:r>
              <a:rPr lang="en-US" sz="2800" dirty="0" smtClean="0">
                <a:solidFill>
                  <a:srgbClr val="FFFF00"/>
                </a:solidFill>
              </a:rPr>
              <a:t> of LHC and RHIC is an essential resource in efforts to quantify properties of the Quark-Gluon Plasma.”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6838AB-43D5-4667-8375-1D26C66C4762}" type="slidenum">
              <a:rPr lang="en-US" smtClean="0"/>
              <a:pPr/>
              <a:t>21</a:t>
            </a:fld>
            <a:endParaRPr lang="en-US"/>
          </a:p>
        </p:txBody>
      </p:sp>
      <p:sp>
        <p:nvSpPr>
          <p:cNvPr id="24" name="Text Box 52"/>
          <p:cNvSpPr txBox="1">
            <a:spLocks noChangeArrowheads="1"/>
          </p:cNvSpPr>
          <p:nvPr/>
        </p:nvSpPr>
        <p:spPr bwMode="auto">
          <a:xfrm>
            <a:off x="5257800" y="6324600"/>
            <a:ext cx="3203575" cy="519113"/>
          </a:xfrm>
          <a:prstGeom prst="rect">
            <a:avLst/>
          </a:prstGeom>
          <a:noFill/>
          <a:ln w="9525" algn="ctr">
            <a:noFill/>
            <a:miter lim="800000"/>
            <a:headEnd/>
            <a:tailEnd/>
          </a:ln>
          <a:effectLst/>
        </p:spPr>
        <p:txBody>
          <a:bodyPr wrap="none">
            <a:spAutoFit/>
          </a:bodyPr>
          <a:lstStyle/>
          <a:p>
            <a:r>
              <a:rPr lang="en-US"/>
              <a:t>D</a:t>
            </a:r>
            <a:r>
              <a:rPr lang="en-US" baseline="30000"/>
              <a:t>0</a:t>
            </a:r>
            <a:r>
              <a:rPr lang="en-US"/>
              <a:t> and </a:t>
            </a:r>
            <a:r>
              <a:rPr lang="en-US">
                <a:latin typeface="Symbol" pitchFamily="18" charset="2"/>
              </a:rPr>
              <a:t>L</a:t>
            </a:r>
            <a:r>
              <a:rPr lang="en-US" baseline="-25000"/>
              <a:t>c </a:t>
            </a:r>
            <a:r>
              <a:rPr lang="en-US"/>
              <a:t>key tests</a:t>
            </a:r>
          </a:p>
        </p:txBody>
      </p:sp>
      <p:sp>
        <p:nvSpPr>
          <p:cNvPr id="34" name="TextBox 33"/>
          <p:cNvSpPr txBox="1"/>
          <p:nvPr/>
        </p:nvSpPr>
        <p:spPr>
          <a:xfrm>
            <a:off x="457200" y="18871"/>
            <a:ext cx="8305800" cy="1200329"/>
          </a:xfrm>
          <a:prstGeom prst="rect">
            <a:avLst/>
          </a:prstGeom>
          <a:noFill/>
        </p:spPr>
        <p:txBody>
          <a:bodyPr wrap="square" rtlCol="0">
            <a:spAutoFit/>
          </a:bodyPr>
          <a:lstStyle/>
          <a:p>
            <a:pPr algn="ctr"/>
            <a:r>
              <a:rPr lang="en-US" sz="3600" dirty="0" smtClean="0">
                <a:solidFill>
                  <a:schemeClr val="bg1"/>
                </a:solidFill>
              </a:rPr>
              <a:t>Is the QGP so strongly coupled it sweeps up very heavy charm, beauty quarks?</a:t>
            </a:r>
          </a:p>
        </p:txBody>
      </p:sp>
      <p:pic>
        <p:nvPicPr>
          <p:cNvPr id="35" name="Picture 9" descr="C:\Users\wxie\Desktop\run10\QM2012\plots\D0_RAA_Linear_pi.gif"/>
          <p:cNvPicPr>
            <a:picLocks noChangeAspect="1" noChangeArrowheads="1"/>
          </p:cNvPicPr>
          <p:nvPr/>
        </p:nvPicPr>
        <p:blipFill>
          <a:blip r:embed="rId2" cstate="print"/>
          <a:srcRect/>
          <a:stretch>
            <a:fillRect/>
          </a:stretch>
        </p:blipFill>
        <p:spPr bwMode="auto">
          <a:xfrm>
            <a:off x="1779963" y="1219200"/>
            <a:ext cx="5535237" cy="4495800"/>
          </a:xfrm>
          <a:prstGeom prst="rect">
            <a:avLst/>
          </a:prstGeom>
          <a:noFill/>
          <a:ln w="9525">
            <a:noFill/>
            <a:miter lim="800000"/>
            <a:headEnd/>
            <a:tailEnd/>
          </a:ln>
        </p:spPr>
      </p:pic>
      <p:sp>
        <p:nvSpPr>
          <p:cNvPr id="36" name="TextBox 35"/>
          <p:cNvSpPr txBox="1"/>
          <p:nvPr/>
        </p:nvSpPr>
        <p:spPr>
          <a:xfrm>
            <a:off x="265013" y="5791200"/>
            <a:ext cx="8890767" cy="1077218"/>
          </a:xfrm>
          <a:prstGeom prst="rect">
            <a:avLst/>
          </a:prstGeom>
          <a:noFill/>
        </p:spPr>
        <p:txBody>
          <a:bodyPr wrap="none" rtlCol="0">
            <a:spAutoFit/>
          </a:bodyPr>
          <a:lstStyle/>
          <a:p>
            <a:pPr algn="ctr"/>
            <a:r>
              <a:rPr lang="en-US" sz="3200" dirty="0" smtClean="0">
                <a:solidFill>
                  <a:srgbClr val="FFFF00"/>
                </a:solidFill>
              </a:rPr>
              <a:t>Total surprise!  </a:t>
            </a:r>
          </a:p>
          <a:p>
            <a:pPr algn="ctr"/>
            <a:r>
              <a:rPr lang="en-US" sz="3200" dirty="0" err="1" smtClean="0">
                <a:solidFill>
                  <a:srgbClr val="FFFF00"/>
                </a:solidFill>
              </a:rPr>
              <a:t>Perturbative</a:t>
            </a:r>
            <a:r>
              <a:rPr lang="en-US" sz="3200" dirty="0" smtClean="0">
                <a:solidFill>
                  <a:srgbClr val="FFFF00"/>
                </a:solidFill>
              </a:rPr>
              <a:t> QCD estimates predicted the opposite. </a:t>
            </a:r>
          </a:p>
        </p:txBody>
      </p:sp>
      <p:sp>
        <p:nvSpPr>
          <p:cNvPr id="7" name="Right Arrow 6"/>
          <p:cNvSpPr/>
          <p:nvPr/>
        </p:nvSpPr>
        <p:spPr>
          <a:xfrm rot="17296892">
            <a:off x="2925864" y="3033485"/>
            <a:ext cx="1146089" cy="250128"/>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 y="2362200"/>
            <a:ext cx="2133600" cy="2554545"/>
          </a:xfrm>
          <a:prstGeom prst="rect">
            <a:avLst/>
          </a:prstGeom>
          <a:solidFill>
            <a:schemeClr val="bg1"/>
          </a:solidFill>
          <a:ln>
            <a:solidFill>
              <a:schemeClr val="tx1"/>
            </a:solidFill>
          </a:ln>
        </p:spPr>
        <p:txBody>
          <a:bodyPr wrap="square" rtlCol="0">
            <a:spAutoFit/>
          </a:bodyPr>
          <a:lstStyle/>
          <a:p>
            <a:pPr algn="ctr"/>
            <a:r>
              <a:rPr lang="en-US" sz="3200" b="1" dirty="0" smtClean="0">
                <a:solidFill>
                  <a:schemeClr val="accent1">
                    <a:lumMod val="75000"/>
                  </a:schemeClr>
                </a:solidFill>
              </a:rPr>
              <a:t>Blast from QGP pushed charm to higher </a:t>
            </a:r>
            <a:r>
              <a:rPr lang="en-US" sz="3200" b="1" dirty="0" err="1" smtClean="0">
                <a:solidFill>
                  <a:schemeClr val="accent1">
                    <a:lumMod val="75000"/>
                  </a:schemeClr>
                </a:solidFill>
              </a:rPr>
              <a:t>p</a:t>
            </a:r>
            <a:r>
              <a:rPr lang="en-US" sz="3200" b="1" baseline="-25000" dirty="0" err="1" smtClean="0">
                <a:solidFill>
                  <a:schemeClr val="accent1">
                    <a:lumMod val="75000"/>
                  </a:schemeClr>
                </a:solidFill>
              </a:rPr>
              <a:t>T</a:t>
            </a:r>
            <a:endParaRPr lang="en-US" sz="3200" b="1" baseline="-25000" dirty="0" smtClean="0">
              <a:solidFill>
                <a:schemeClr val="accent1">
                  <a:lumMod val="75000"/>
                </a:schemeClr>
              </a:solidFill>
            </a:endParaRPr>
          </a:p>
        </p:txBody>
      </p:sp>
      <p:sp>
        <p:nvSpPr>
          <p:cNvPr id="9" name="TextBox 8"/>
          <p:cNvSpPr txBox="1"/>
          <p:nvPr/>
        </p:nvSpPr>
        <p:spPr>
          <a:xfrm>
            <a:off x="5715000" y="1447800"/>
            <a:ext cx="2971800" cy="1569660"/>
          </a:xfrm>
          <a:prstGeom prst="rect">
            <a:avLst/>
          </a:prstGeom>
          <a:solidFill>
            <a:schemeClr val="bg1"/>
          </a:solidFill>
          <a:ln>
            <a:solidFill>
              <a:schemeClr val="tx1"/>
            </a:solidFill>
          </a:ln>
        </p:spPr>
        <p:txBody>
          <a:bodyPr wrap="square" rtlCol="0">
            <a:spAutoFit/>
          </a:bodyPr>
          <a:lstStyle/>
          <a:p>
            <a:pPr algn="ctr"/>
            <a:r>
              <a:rPr lang="en-US" sz="3200" b="1" dirty="0" smtClean="0">
                <a:solidFill>
                  <a:srgbClr val="00B050"/>
                </a:solidFill>
              </a:rPr>
              <a:t>Very large suppression at the highest </a:t>
            </a:r>
            <a:r>
              <a:rPr lang="en-US" sz="3200" b="1" dirty="0" err="1" smtClean="0">
                <a:solidFill>
                  <a:srgbClr val="00B050"/>
                </a:solidFill>
              </a:rPr>
              <a:t>p</a:t>
            </a:r>
            <a:r>
              <a:rPr lang="en-US" sz="3200" b="1" baseline="-25000" dirty="0" err="1" smtClean="0">
                <a:solidFill>
                  <a:srgbClr val="00B050"/>
                </a:solidFill>
              </a:rPr>
              <a:t>T</a:t>
            </a:r>
            <a:endParaRPr lang="en-US" sz="3200" b="1" baseline="-25000" dirty="0" smtClean="0">
              <a:solidFill>
                <a:srgbClr val="00B050"/>
              </a:solidFill>
            </a:endParaRPr>
          </a:p>
        </p:txBody>
      </p:sp>
      <p:sp>
        <p:nvSpPr>
          <p:cNvPr id="10" name="Right Arrow 9"/>
          <p:cNvSpPr/>
          <p:nvPr/>
        </p:nvSpPr>
        <p:spPr>
          <a:xfrm rot="5400000">
            <a:off x="5638799" y="3429001"/>
            <a:ext cx="838201" cy="228600"/>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6838AB-43D5-4667-8375-1D26C66C4762}" type="slidenum">
              <a:rPr lang="en-US" smtClean="0"/>
              <a:pPr/>
              <a:t>22</a:t>
            </a:fld>
            <a:endParaRPr lang="en-US"/>
          </a:p>
        </p:txBody>
      </p:sp>
      <p:sp>
        <p:nvSpPr>
          <p:cNvPr id="5" name="TextBox 4"/>
          <p:cNvSpPr txBox="1"/>
          <p:nvPr/>
        </p:nvSpPr>
        <p:spPr>
          <a:xfrm>
            <a:off x="2362200" y="0"/>
            <a:ext cx="4595617" cy="707886"/>
          </a:xfrm>
          <a:prstGeom prst="rect">
            <a:avLst/>
          </a:prstGeom>
          <a:noFill/>
        </p:spPr>
        <p:txBody>
          <a:bodyPr wrap="none" rtlCol="0">
            <a:spAutoFit/>
          </a:bodyPr>
          <a:lstStyle/>
          <a:p>
            <a:r>
              <a:rPr lang="en-US" sz="4000" dirty="0" smtClean="0">
                <a:solidFill>
                  <a:schemeClr val="bg1"/>
                </a:solidFill>
              </a:rPr>
              <a:t>Heavy Quark Tracers</a:t>
            </a:r>
            <a:endParaRPr lang="en-US" sz="4000" dirty="0">
              <a:solidFill>
                <a:schemeClr val="bg1"/>
              </a:solidFill>
            </a:endParaRPr>
          </a:p>
        </p:txBody>
      </p:sp>
      <p:sp>
        <p:nvSpPr>
          <p:cNvPr id="7" name="TextBox 6"/>
          <p:cNvSpPr txBox="1"/>
          <p:nvPr/>
        </p:nvSpPr>
        <p:spPr>
          <a:xfrm>
            <a:off x="-76200" y="5780782"/>
            <a:ext cx="9349547" cy="1077218"/>
          </a:xfrm>
          <a:prstGeom prst="rect">
            <a:avLst/>
          </a:prstGeom>
          <a:noFill/>
        </p:spPr>
        <p:txBody>
          <a:bodyPr wrap="none" rtlCol="0">
            <a:spAutoFit/>
          </a:bodyPr>
          <a:lstStyle/>
          <a:p>
            <a:pPr algn="ctr"/>
            <a:r>
              <a:rPr lang="en-US" sz="3200" dirty="0" smtClean="0">
                <a:solidFill>
                  <a:schemeClr val="bg1"/>
                </a:solidFill>
              </a:rPr>
              <a:t>To match RHIC data, require strongest coupling near </a:t>
            </a:r>
            <a:r>
              <a:rPr lang="en-US" sz="3200" dirty="0" err="1" smtClean="0">
                <a:solidFill>
                  <a:schemeClr val="bg1"/>
                </a:solidFill>
              </a:rPr>
              <a:t>T</a:t>
            </a:r>
            <a:r>
              <a:rPr lang="en-US" sz="3200" baseline="-25000" dirty="0" err="1" smtClean="0">
                <a:solidFill>
                  <a:schemeClr val="bg1"/>
                </a:solidFill>
              </a:rPr>
              <a:t>c</a:t>
            </a:r>
            <a:r>
              <a:rPr lang="en-US" sz="3200" dirty="0" smtClean="0">
                <a:solidFill>
                  <a:schemeClr val="bg1"/>
                </a:solidFill>
              </a:rPr>
              <a:t>!</a:t>
            </a:r>
          </a:p>
          <a:p>
            <a:pPr algn="ctr"/>
            <a:r>
              <a:rPr lang="en-US" sz="3200" dirty="0" smtClean="0">
                <a:solidFill>
                  <a:schemeClr val="bg1"/>
                </a:solidFill>
              </a:rPr>
              <a:t>Upgrade to ALICE to test T dependence further</a:t>
            </a:r>
          </a:p>
        </p:txBody>
      </p:sp>
      <p:pic>
        <p:nvPicPr>
          <p:cNvPr id="8" name="Picture 7" descr="anim.gif"/>
          <p:cNvPicPr>
            <a:picLocks noChangeAspect="1"/>
          </p:cNvPicPr>
          <p:nvPr/>
        </p:nvPicPr>
        <p:blipFill>
          <a:blip r:embed="rId2" cstate="print"/>
          <a:stretch>
            <a:fillRect/>
          </a:stretch>
        </p:blipFill>
        <p:spPr>
          <a:xfrm>
            <a:off x="1981200" y="746023"/>
            <a:ext cx="5181600" cy="4930877"/>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1600" y="-76200"/>
            <a:ext cx="6475106" cy="646331"/>
          </a:xfrm>
          <a:prstGeom prst="rect">
            <a:avLst/>
          </a:prstGeom>
          <a:noFill/>
        </p:spPr>
        <p:txBody>
          <a:bodyPr wrap="none" rtlCol="0">
            <a:spAutoFit/>
          </a:bodyPr>
          <a:lstStyle/>
          <a:p>
            <a:r>
              <a:rPr lang="en-US" sz="3600" dirty="0" smtClean="0">
                <a:solidFill>
                  <a:schemeClr val="bg1"/>
                </a:solidFill>
              </a:rPr>
              <a:t>Silicon Upgrades and Investments</a:t>
            </a:r>
          </a:p>
        </p:txBody>
      </p:sp>
      <p:pic>
        <p:nvPicPr>
          <p:cNvPr id="6" name="Picture 2" descr="C:\Users\ECAnderssen_local\Desktop\Figures Integration\STAR HALL 3D_Zoom_1.jpg"/>
          <p:cNvPicPr>
            <a:picLocks noChangeAspect="1" noChangeArrowheads="1"/>
          </p:cNvPicPr>
          <p:nvPr/>
        </p:nvPicPr>
        <p:blipFill>
          <a:blip r:embed="rId2" cstate="print">
            <a:lum bright="10000" contrast="10000"/>
          </a:blip>
          <a:srcRect t="16000" r="19685"/>
          <a:stretch>
            <a:fillRect/>
          </a:stretch>
        </p:blipFill>
        <p:spPr bwMode="auto">
          <a:xfrm>
            <a:off x="4648200" y="656338"/>
            <a:ext cx="1981200" cy="1934462"/>
          </a:xfrm>
          <a:prstGeom prst="rect">
            <a:avLst/>
          </a:prstGeom>
          <a:noFill/>
          <a:ln w="9525">
            <a:noFill/>
            <a:miter lim="800000"/>
            <a:headEnd/>
            <a:tailEnd/>
          </a:ln>
        </p:spPr>
      </p:pic>
      <p:grpSp>
        <p:nvGrpSpPr>
          <p:cNvPr id="7" name="Group 6"/>
          <p:cNvGrpSpPr/>
          <p:nvPr/>
        </p:nvGrpSpPr>
        <p:grpSpPr>
          <a:xfrm>
            <a:off x="2438400" y="685800"/>
            <a:ext cx="2209800" cy="1905000"/>
            <a:chOff x="0" y="457200"/>
            <a:chExt cx="2895600" cy="2689225"/>
          </a:xfrm>
        </p:grpSpPr>
        <p:sp>
          <p:nvSpPr>
            <p:cNvPr id="8" name="Rectangle 7"/>
            <p:cNvSpPr/>
            <p:nvPr/>
          </p:nvSpPr>
          <p:spPr>
            <a:xfrm>
              <a:off x="0" y="457200"/>
              <a:ext cx="2895600" cy="266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p:cNvPicPr>
              <a:picLocks noChangeAspect="1" noChangeArrowheads="1"/>
            </p:cNvPicPr>
            <p:nvPr/>
          </p:nvPicPr>
          <p:blipFill>
            <a:blip r:embed="rId3" cstate="print"/>
            <a:srcRect l="50000"/>
            <a:stretch>
              <a:fillRect/>
            </a:stretch>
          </p:blipFill>
          <p:spPr bwMode="auto">
            <a:xfrm>
              <a:off x="0" y="457200"/>
              <a:ext cx="2895600" cy="2689225"/>
            </a:xfrm>
            <a:prstGeom prst="rect">
              <a:avLst/>
            </a:prstGeom>
            <a:noFill/>
            <a:ln w="9525" algn="ctr">
              <a:noFill/>
              <a:miter lim="800000"/>
              <a:headEnd/>
              <a:tailEnd/>
            </a:ln>
            <a:effectLst/>
          </p:spPr>
        </p:pic>
        <p:sp>
          <p:nvSpPr>
            <p:cNvPr id="10" name="Rectangle 9"/>
            <p:cNvSpPr/>
            <p:nvPr/>
          </p:nvSpPr>
          <p:spPr>
            <a:xfrm>
              <a:off x="0" y="685800"/>
              <a:ext cx="457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2590800"/>
              <a:ext cx="457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200" y="2743200"/>
              <a:ext cx="457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304800" y="884938"/>
            <a:ext cx="1944763" cy="1384995"/>
          </a:xfrm>
          <a:prstGeom prst="rect">
            <a:avLst/>
          </a:prstGeom>
          <a:noFill/>
        </p:spPr>
        <p:txBody>
          <a:bodyPr wrap="none" rtlCol="0">
            <a:spAutoFit/>
          </a:bodyPr>
          <a:lstStyle/>
          <a:p>
            <a:pPr algn="ctr"/>
            <a:r>
              <a:rPr lang="en-US" sz="2800" dirty="0" smtClean="0">
                <a:solidFill>
                  <a:schemeClr val="bg1"/>
                </a:solidFill>
              </a:rPr>
              <a:t>PHENIX </a:t>
            </a:r>
          </a:p>
          <a:p>
            <a:pPr algn="ctr"/>
            <a:r>
              <a:rPr lang="en-US" sz="2800" dirty="0" smtClean="0">
                <a:solidFill>
                  <a:schemeClr val="bg1"/>
                </a:solidFill>
              </a:rPr>
              <a:t>VTX (2011)</a:t>
            </a:r>
          </a:p>
          <a:p>
            <a:pPr algn="ctr"/>
            <a:r>
              <a:rPr lang="en-US" sz="2800" dirty="0" smtClean="0">
                <a:solidFill>
                  <a:schemeClr val="bg1"/>
                </a:solidFill>
              </a:rPr>
              <a:t>FVTX (2012)</a:t>
            </a:r>
          </a:p>
        </p:txBody>
      </p:sp>
      <p:sp>
        <p:nvSpPr>
          <p:cNvPr id="14" name="TextBox 13"/>
          <p:cNvSpPr txBox="1"/>
          <p:nvPr/>
        </p:nvSpPr>
        <p:spPr>
          <a:xfrm>
            <a:off x="6940555" y="1073831"/>
            <a:ext cx="1779653" cy="954107"/>
          </a:xfrm>
          <a:prstGeom prst="rect">
            <a:avLst/>
          </a:prstGeom>
          <a:noFill/>
        </p:spPr>
        <p:txBody>
          <a:bodyPr wrap="none" rtlCol="0">
            <a:spAutoFit/>
          </a:bodyPr>
          <a:lstStyle/>
          <a:p>
            <a:pPr algn="ctr"/>
            <a:r>
              <a:rPr lang="en-US" sz="2800" dirty="0" smtClean="0">
                <a:solidFill>
                  <a:schemeClr val="bg1"/>
                </a:solidFill>
              </a:rPr>
              <a:t>STAR </a:t>
            </a:r>
          </a:p>
          <a:p>
            <a:pPr algn="ctr"/>
            <a:r>
              <a:rPr lang="en-US" sz="2800" dirty="0" smtClean="0">
                <a:solidFill>
                  <a:schemeClr val="bg1"/>
                </a:solidFill>
              </a:rPr>
              <a:t>HFT (2014)</a:t>
            </a:r>
          </a:p>
        </p:txBody>
      </p:sp>
      <p:pic>
        <p:nvPicPr>
          <p:cNvPr id="15" name="Picture 38" descr="hqdiffusion_v0.png"/>
          <p:cNvPicPr>
            <a:picLocks noChangeAspect="1"/>
          </p:cNvPicPr>
          <p:nvPr/>
        </p:nvPicPr>
        <p:blipFill>
          <a:blip r:embed="rId4" cstate="print"/>
          <a:srcRect t="4637"/>
          <a:stretch>
            <a:fillRect/>
          </a:stretch>
        </p:blipFill>
        <p:spPr bwMode="auto">
          <a:xfrm>
            <a:off x="685800" y="3200400"/>
            <a:ext cx="7924800" cy="3581400"/>
          </a:xfrm>
          <a:prstGeom prst="rect">
            <a:avLst/>
          </a:prstGeom>
          <a:noFill/>
          <a:ln w="9525">
            <a:solidFill>
              <a:srgbClr val="000000"/>
            </a:solidFill>
            <a:miter lim="800000"/>
            <a:headEnd/>
            <a:tailEnd/>
          </a:ln>
        </p:spPr>
      </p:pic>
      <p:cxnSp>
        <p:nvCxnSpPr>
          <p:cNvPr id="18" name="Straight Connector 17"/>
          <p:cNvCxnSpPr>
            <a:cxnSpLocks noChangeShapeType="1"/>
          </p:cNvCxnSpPr>
          <p:nvPr/>
        </p:nvCxnSpPr>
        <p:spPr bwMode="auto">
          <a:xfrm>
            <a:off x="1143000" y="4267200"/>
            <a:ext cx="3048000" cy="0"/>
          </a:xfrm>
          <a:prstGeom prst="line">
            <a:avLst/>
          </a:prstGeom>
          <a:noFill/>
          <a:ln w="12700">
            <a:solidFill>
              <a:srgbClr val="262626"/>
            </a:solidFill>
            <a:prstDash val="sysDash"/>
            <a:round/>
            <a:headEnd/>
            <a:tailEnd/>
          </a:ln>
          <a:effectLst>
            <a:outerShdw dist="20000" dir="5400000" rotWithShape="0">
              <a:srgbClr val="808080">
                <a:alpha val="37999"/>
              </a:srgbClr>
            </a:outerShdw>
          </a:effectLst>
        </p:spPr>
      </p:cxnSp>
      <p:sp>
        <p:nvSpPr>
          <p:cNvPr id="19" name="TextBox 47"/>
          <p:cNvSpPr txBox="1">
            <a:spLocks noChangeArrowheads="1"/>
          </p:cNvSpPr>
          <p:nvPr/>
        </p:nvSpPr>
        <p:spPr bwMode="auto">
          <a:xfrm>
            <a:off x="838200" y="3395663"/>
            <a:ext cx="3505200" cy="400050"/>
          </a:xfrm>
          <a:prstGeom prst="rect">
            <a:avLst/>
          </a:prstGeom>
          <a:noFill/>
          <a:ln w="9525">
            <a:noFill/>
            <a:miter lim="800000"/>
            <a:headEnd/>
            <a:tailEnd/>
          </a:ln>
        </p:spPr>
        <p:txBody>
          <a:bodyPr>
            <a:spAutoFit/>
          </a:bodyPr>
          <a:lstStyle/>
          <a:p>
            <a:pPr algn="ctr"/>
            <a:r>
              <a:rPr lang="en-US" sz="2000">
                <a:cs typeface="Arial" charset="0"/>
              </a:rPr>
              <a:t>Charm Suppression</a:t>
            </a:r>
          </a:p>
        </p:txBody>
      </p:sp>
      <p:sp>
        <p:nvSpPr>
          <p:cNvPr id="20" name="TextBox 19"/>
          <p:cNvSpPr txBox="1"/>
          <p:nvPr/>
        </p:nvSpPr>
        <p:spPr>
          <a:xfrm>
            <a:off x="762000" y="2667000"/>
            <a:ext cx="7940059" cy="584775"/>
          </a:xfrm>
          <a:prstGeom prst="rect">
            <a:avLst/>
          </a:prstGeom>
          <a:noFill/>
        </p:spPr>
        <p:txBody>
          <a:bodyPr wrap="none" rtlCol="0">
            <a:spAutoFit/>
          </a:bodyPr>
          <a:lstStyle/>
          <a:p>
            <a:r>
              <a:rPr lang="en-US" sz="3200" dirty="0" smtClean="0">
                <a:solidFill>
                  <a:srgbClr val="FFFF00"/>
                </a:solidFill>
              </a:rPr>
              <a:t>Example RHIC precision measurement by 2016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6838AB-43D5-4667-8375-1D26C66C4762}" type="slidenum">
              <a:rPr lang="en-US" smtClean="0"/>
              <a:pPr/>
              <a:t>24</a:t>
            </a:fld>
            <a:endParaRPr lang="en-US"/>
          </a:p>
        </p:txBody>
      </p:sp>
      <p:pic>
        <p:nvPicPr>
          <p:cNvPr id="84994" name="Picture 2"/>
          <p:cNvPicPr>
            <a:picLocks noChangeAspect="1" noChangeArrowheads="1"/>
          </p:cNvPicPr>
          <p:nvPr/>
        </p:nvPicPr>
        <p:blipFill>
          <a:blip r:embed="rId2" cstate="print"/>
          <a:srcRect l="24012" t="20833" r="25622" b="6250"/>
          <a:stretch>
            <a:fillRect/>
          </a:stretch>
        </p:blipFill>
        <p:spPr bwMode="auto">
          <a:xfrm>
            <a:off x="1905000" y="606056"/>
            <a:ext cx="5715000" cy="4651744"/>
          </a:xfrm>
          <a:prstGeom prst="rect">
            <a:avLst/>
          </a:prstGeom>
          <a:noFill/>
          <a:ln w="9525">
            <a:noFill/>
            <a:miter lim="800000"/>
            <a:headEnd/>
            <a:tailEnd/>
          </a:ln>
        </p:spPr>
      </p:pic>
      <p:sp>
        <p:nvSpPr>
          <p:cNvPr id="6" name="TextBox 5"/>
          <p:cNvSpPr txBox="1"/>
          <p:nvPr/>
        </p:nvSpPr>
        <p:spPr>
          <a:xfrm>
            <a:off x="862659" y="0"/>
            <a:ext cx="7595541" cy="584775"/>
          </a:xfrm>
          <a:prstGeom prst="rect">
            <a:avLst/>
          </a:prstGeom>
          <a:noFill/>
        </p:spPr>
        <p:txBody>
          <a:bodyPr wrap="none" rtlCol="0">
            <a:spAutoFit/>
          </a:bodyPr>
          <a:lstStyle/>
          <a:p>
            <a:r>
              <a:rPr lang="en-US" sz="3200" dirty="0" smtClean="0">
                <a:solidFill>
                  <a:schemeClr val="bg1"/>
                </a:solidFill>
              </a:rPr>
              <a:t>Letter from Director of RIKEN </a:t>
            </a:r>
            <a:r>
              <a:rPr lang="en-US" sz="3200" dirty="0" err="1" smtClean="0">
                <a:solidFill>
                  <a:schemeClr val="bg1"/>
                </a:solidFill>
              </a:rPr>
              <a:t>Nishina</a:t>
            </a:r>
            <a:r>
              <a:rPr lang="en-US" sz="3200" dirty="0" smtClean="0">
                <a:solidFill>
                  <a:schemeClr val="bg1"/>
                </a:solidFill>
              </a:rPr>
              <a:t> Center</a:t>
            </a:r>
          </a:p>
        </p:txBody>
      </p:sp>
      <p:sp>
        <p:nvSpPr>
          <p:cNvPr id="7" name="TextBox 6"/>
          <p:cNvSpPr txBox="1"/>
          <p:nvPr/>
        </p:nvSpPr>
        <p:spPr>
          <a:xfrm>
            <a:off x="0" y="5370493"/>
            <a:ext cx="9144000" cy="954107"/>
          </a:xfrm>
          <a:prstGeom prst="rect">
            <a:avLst/>
          </a:prstGeom>
          <a:noFill/>
        </p:spPr>
        <p:txBody>
          <a:bodyPr wrap="square" rtlCol="0">
            <a:spAutoFit/>
          </a:bodyPr>
          <a:lstStyle/>
          <a:p>
            <a:pPr algn="ctr"/>
            <a:r>
              <a:rPr lang="en-US" sz="2800" dirty="0" smtClean="0">
                <a:solidFill>
                  <a:srgbClr val="FFFF00"/>
                </a:solidFill>
              </a:rPr>
              <a:t>“We consider the period of this </a:t>
            </a:r>
            <a:r>
              <a:rPr lang="en-US" sz="2800" dirty="0" err="1" smtClean="0">
                <a:solidFill>
                  <a:srgbClr val="FFFF00"/>
                </a:solidFill>
              </a:rPr>
              <a:t>MoU</a:t>
            </a:r>
            <a:r>
              <a:rPr lang="en-US" sz="2800" dirty="0" smtClean="0">
                <a:solidFill>
                  <a:srgbClr val="FFFF00"/>
                </a:solidFill>
              </a:rPr>
              <a:t> [JFY2012-2017] to be the time to reap the harvest of the RIKEN-BNL collaboration.”</a:t>
            </a:r>
          </a:p>
        </p:txBody>
      </p:sp>
      <p:sp>
        <p:nvSpPr>
          <p:cNvPr id="8" name="TextBox 7"/>
          <p:cNvSpPr txBox="1"/>
          <p:nvPr/>
        </p:nvSpPr>
        <p:spPr>
          <a:xfrm>
            <a:off x="1060932" y="6334780"/>
            <a:ext cx="7244868" cy="523220"/>
          </a:xfrm>
          <a:prstGeom prst="rect">
            <a:avLst/>
          </a:prstGeom>
          <a:noFill/>
        </p:spPr>
        <p:txBody>
          <a:bodyPr wrap="none" rtlCol="0">
            <a:spAutoFit/>
          </a:bodyPr>
          <a:lstStyle/>
          <a:p>
            <a:r>
              <a:rPr lang="en-US" sz="2800" dirty="0" smtClean="0">
                <a:solidFill>
                  <a:schemeClr val="bg1"/>
                </a:solidFill>
              </a:rPr>
              <a:t>Strong interest expressed in funding for </a:t>
            </a:r>
            <a:r>
              <a:rPr lang="en-US" sz="2800" dirty="0" err="1" smtClean="0">
                <a:solidFill>
                  <a:schemeClr val="bg1"/>
                </a:solidFill>
              </a:rPr>
              <a:t>sPHENIX</a:t>
            </a:r>
            <a:endParaRPr lang="en-US" sz="2800" dirty="0" smtClean="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6838AB-43D5-4667-8375-1D26C66C4762}" type="slidenum">
              <a:rPr lang="en-US" smtClean="0"/>
              <a:pPr/>
              <a:t>25</a:t>
            </a:fld>
            <a:endParaRPr lang="en-US"/>
          </a:p>
        </p:txBody>
      </p:sp>
      <p:grpSp>
        <p:nvGrpSpPr>
          <p:cNvPr id="5" name="Group 4"/>
          <p:cNvGrpSpPr/>
          <p:nvPr/>
        </p:nvGrpSpPr>
        <p:grpSpPr>
          <a:xfrm>
            <a:off x="1752600" y="914400"/>
            <a:ext cx="5638800" cy="4495800"/>
            <a:chOff x="762000" y="685800"/>
            <a:chExt cx="7543800" cy="6553200"/>
          </a:xfrm>
        </p:grpSpPr>
        <p:pic>
          <p:nvPicPr>
            <p:cNvPr id="6" name="Picture 5" descr="lumpy_wBoxSmoothing"/>
            <p:cNvPicPr>
              <a:picLocks noChangeAspect="1" noChangeArrowheads="1"/>
            </p:cNvPicPr>
            <p:nvPr/>
          </p:nvPicPr>
          <p:blipFill>
            <a:blip r:embed="rId2" cstate="print"/>
            <a:srcRect/>
            <a:stretch>
              <a:fillRect/>
            </a:stretch>
          </p:blipFill>
          <p:spPr bwMode="auto">
            <a:xfrm>
              <a:off x="762000" y="685800"/>
              <a:ext cx="7543800" cy="6553200"/>
            </a:xfrm>
            <a:prstGeom prst="rect">
              <a:avLst/>
            </a:prstGeom>
            <a:noFill/>
          </p:spPr>
        </p:pic>
        <p:sp>
          <p:nvSpPr>
            <p:cNvPr id="7" name="Oval 6"/>
            <p:cNvSpPr>
              <a:spLocks noChangeArrowheads="1"/>
            </p:cNvSpPr>
            <p:nvPr/>
          </p:nvSpPr>
          <p:spPr bwMode="auto">
            <a:xfrm>
              <a:off x="4486154"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7"/>
            <p:cNvSpPr>
              <a:spLocks noChangeArrowheads="1"/>
            </p:cNvSpPr>
            <p:nvPr/>
          </p:nvSpPr>
          <p:spPr bwMode="auto">
            <a:xfrm>
              <a:off x="4677137" y="467528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8"/>
            <p:cNvSpPr>
              <a:spLocks noChangeArrowheads="1"/>
            </p:cNvSpPr>
            <p:nvPr/>
          </p:nvSpPr>
          <p:spPr bwMode="auto">
            <a:xfrm>
              <a:off x="4677137" y="449351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9"/>
            <p:cNvSpPr>
              <a:spLocks noChangeArrowheads="1"/>
            </p:cNvSpPr>
            <p:nvPr/>
          </p:nvSpPr>
          <p:spPr bwMode="auto">
            <a:xfrm>
              <a:off x="4295172" y="44026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0"/>
            <p:cNvSpPr>
              <a:spLocks noChangeArrowheads="1"/>
            </p:cNvSpPr>
            <p:nvPr/>
          </p:nvSpPr>
          <p:spPr bwMode="auto">
            <a:xfrm>
              <a:off x="4390663"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1"/>
            <p:cNvSpPr>
              <a:spLocks noChangeArrowheads="1"/>
            </p:cNvSpPr>
            <p:nvPr/>
          </p:nvSpPr>
          <p:spPr bwMode="auto">
            <a:xfrm>
              <a:off x="4295172"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2"/>
            <p:cNvSpPr>
              <a:spLocks noChangeArrowheads="1"/>
            </p:cNvSpPr>
            <p:nvPr/>
          </p:nvSpPr>
          <p:spPr bwMode="auto">
            <a:xfrm>
              <a:off x="4486154"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3"/>
            <p:cNvSpPr>
              <a:spLocks noChangeArrowheads="1"/>
            </p:cNvSpPr>
            <p:nvPr/>
          </p:nvSpPr>
          <p:spPr bwMode="auto">
            <a:xfrm>
              <a:off x="4868119"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4"/>
            <p:cNvSpPr>
              <a:spLocks noChangeArrowheads="1"/>
            </p:cNvSpPr>
            <p:nvPr/>
          </p:nvSpPr>
          <p:spPr bwMode="auto">
            <a:xfrm>
              <a:off x="4868119"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5"/>
            <p:cNvSpPr>
              <a:spLocks noChangeArrowheads="1"/>
            </p:cNvSpPr>
            <p:nvPr/>
          </p:nvSpPr>
          <p:spPr bwMode="auto">
            <a:xfrm>
              <a:off x="4581646" y="2766692"/>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6"/>
            <p:cNvSpPr>
              <a:spLocks noChangeArrowheads="1"/>
            </p:cNvSpPr>
            <p:nvPr/>
          </p:nvSpPr>
          <p:spPr bwMode="auto">
            <a:xfrm>
              <a:off x="4199681"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7"/>
            <p:cNvSpPr>
              <a:spLocks noChangeArrowheads="1"/>
            </p:cNvSpPr>
            <p:nvPr/>
          </p:nvSpPr>
          <p:spPr bwMode="auto">
            <a:xfrm>
              <a:off x="3817716"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8"/>
            <p:cNvSpPr>
              <a:spLocks noChangeArrowheads="1"/>
            </p:cNvSpPr>
            <p:nvPr/>
          </p:nvSpPr>
          <p:spPr bwMode="auto">
            <a:xfrm>
              <a:off x="3531243" y="31302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19"/>
            <p:cNvSpPr>
              <a:spLocks noChangeArrowheads="1"/>
            </p:cNvSpPr>
            <p:nvPr/>
          </p:nvSpPr>
          <p:spPr bwMode="auto">
            <a:xfrm>
              <a:off x="3531243" y="29484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0"/>
            <p:cNvSpPr>
              <a:spLocks noChangeArrowheads="1"/>
            </p:cNvSpPr>
            <p:nvPr/>
          </p:nvSpPr>
          <p:spPr bwMode="auto">
            <a:xfrm>
              <a:off x="3722225"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1"/>
            <p:cNvSpPr>
              <a:spLocks noChangeArrowheads="1"/>
            </p:cNvSpPr>
            <p:nvPr/>
          </p:nvSpPr>
          <p:spPr bwMode="auto">
            <a:xfrm>
              <a:off x="3435752" y="267580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2"/>
            <p:cNvSpPr>
              <a:spLocks noChangeArrowheads="1"/>
            </p:cNvSpPr>
            <p:nvPr/>
          </p:nvSpPr>
          <p:spPr bwMode="auto">
            <a:xfrm>
              <a:off x="3244770" y="29484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3"/>
            <p:cNvSpPr>
              <a:spLocks noChangeArrowheads="1"/>
            </p:cNvSpPr>
            <p:nvPr/>
          </p:nvSpPr>
          <p:spPr bwMode="auto">
            <a:xfrm>
              <a:off x="3244770"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4"/>
            <p:cNvSpPr>
              <a:spLocks noChangeArrowheads="1"/>
            </p:cNvSpPr>
            <p:nvPr/>
          </p:nvSpPr>
          <p:spPr bwMode="auto">
            <a:xfrm>
              <a:off x="3435752" y="34937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5"/>
            <p:cNvSpPr>
              <a:spLocks noChangeArrowheads="1"/>
            </p:cNvSpPr>
            <p:nvPr/>
          </p:nvSpPr>
          <p:spPr bwMode="auto">
            <a:xfrm>
              <a:off x="3817716"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6"/>
            <p:cNvSpPr>
              <a:spLocks noChangeArrowheads="1"/>
            </p:cNvSpPr>
            <p:nvPr/>
          </p:nvSpPr>
          <p:spPr bwMode="auto">
            <a:xfrm>
              <a:off x="3913208"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7"/>
            <p:cNvSpPr>
              <a:spLocks noChangeArrowheads="1"/>
            </p:cNvSpPr>
            <p:nvPr/>
          </p:nvSpPr>
          <p:spPr bwMode="auto">
            <a:xfrm>
              <a:off x="3817716"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8"/>
            <p:cNvSpPr>
              <a:spLocks noChangeArrowheads="1"/>
            </p:cNvSpPr>
            <p:nvPr/>
          </p:nvSpPr>
          <p:spPr bwMode="auto">
            <a:xfrm>
              <a:off x="3722225" y="34937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29"/>
            <p:cNvSpPr>
              <a:spLocks noChangeArrowheads="1"/>
            </p:cNvSpPr>
            <p:nvPr/>
          </p:nvSpPr>
          <p:spPr bwMode="auto">
            <a:xfrm>
              <a:off x="3722225"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0"/>
            <p:cNvSpPr>
              <a:spLocks noChangeArrowheads="1"/>
            </p:cNvSpPr>
            <p:nvPr/>
          </p:nvSpPr>
          <p:spPr bwMode="auto">
            <a:xfrm>
              <a:off x="3531243"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1"/>
            <p:cNvSpPr>
              <a:spLocks noChangeArrowheads="1"/>
            </p:cNvSpPr>
            <p:nvPr/>
          </p:nvSpPr>
          <p:spPr bwMode="auto">
            <a:xfrm>
              <a:off x="3626734"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2"/>
            <p:cNvSpPr>
              <a:spLocks noChangeArrowheads="1"/>
            </p:cNvSpPr>
            <p:nvPr/>
          </p:nvSpPr>
          <p:spPr bwMode="auto">
            <a:xfrm>
              <a:off x="3722225"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3"/>
            <p:cNvSpPr>
              <a:spLocks noChangeArrowheads="1"/>
            </p:cNvSpPr>
            <p:nvPr/>
          </p:nvSpPr>
          <p:spPr bwMode="auto">
            <a:xfrm>
              <a:off x="3531243"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4"/>
            <p:cNvSpPr>
              <a:spLocks noChangeArrowheads="1"/>
            </p:cNvSpPr>
            <p:nvPr/>
          </p:nvSpPr>
          <p:spPr bwMode="auto">
            <a:xfrm>
              <a:off x="3626734"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5"/>
            <p:cNvSpPr>
              <a:spLocks noChangeArrowheads="1"/>
            </p:cNvSpPr>
            <p:nvPr/>
          </p:nvSpPr>
          <p:spPr bwMode="auto">
            <a:xfrm>
              <a:off x="3626734"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6"/>
            <p:cNvSpPr>
              <a:spLocks noChangeArrowheads="1"/>
            </p:cNvSpPr>
            <p:nvPr/>
          </p:nvSpPr>
          <p:spPr bwMode="auto">
            <a:xfrm>
              <a:off x="3722225" y="494793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7"/>
            <p:cNvSpPr>
              <a:spLocks noChangeArrowheads="1"/>
            </p:cNvSpPr>
            <p:nvPr/>
          </p:nvSpPr>
          <p:spPr bwMode="auto">
            <a:xfrm>
              <a:off x="3817716" y="485705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8"/>
            <p:cNvSpPr>
              <a:spLocks noChangeArrowheads="1"/>
            </p:cNvSpPr>
            <p:nvPr/>
          </p:nvSpPr>
          <p:spPr bwMode="auto">
            <a:xfrm>
              <a:off x="4008699"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39"/>
            <p:cNvSpPr>
              <a:spLocks noChangeArrowheads="1"/>
            </p:cNvSpPr>
            <p:nvPr/>
          </p:nvSpPr>
          <p:spPr bwMode="auto">
            <a:xfrm>
              <a:off x="3722225" y="46847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0"/>
            <p:cNvSpPr>
              <a:spLocks noChangeArrowheads="1"/>
            </p:cNvSpPr>
            <p:nvPr/>
          </p:nvSpPr>
          <p:spPr bwMode="auto">
            <a:xfrm>
              <a:off x="3817716" y="44026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1"/>
            <p:cNvSpPr>
              <a:spLocks noChangeArrowheads="1"/>
            </p:cNvSpPr>
            <p:nvPr/>
          </p:nvSpPr>
          <p:spPr bwMode="auto">
            <a:xfrm>
              <a:off x="4008699"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2"/>
            <p:cNvSpPr>
              <a:spLocks noChangeArrowheads="1"/>
            </p:cNvSpPr>
            <p:nvPr/>
          </p:nvSpPr>
          <p:spPr bwMode="auto">
            <a:xfrm>
              <a:off x="4199681" y="42208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3"/>
            <p:cNvSpPr>
              <a:spLocks noChangeArrowheads="1"/>
            </p:cNvSpPr>
            <p:nvPr/>
          </p:nvSpPr>
          <p:spPr bwMode="auto">
            <a:xfrm>
              <a:off x="4199681"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4"/>
            <p:cNvSpPr>
              <a:spLocks noChangeArrowheads="1"/>
            </p:cNvSpPr>
            <p:nvPr/>
          </p:nvSpPr>
          <p:spPr bwMode="auto">
            <a:xfrm>
              <a:off x="4390663"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5"/>
            <p:cNvSpPr>
              <a:spLocks noChangeArrowheads="1"/>
            </p:cNvSpPr>
            <p:nvPr/>
          </p:nvSpPr>
          <p:spPr bwMode="auto">
            <a:xfrm>
              <a:off x="4486154" y="31302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6"/>
            <p:cNvSpPr>
              <a:spLocks noChangeArrowheads="1"/>
            </p:cNvSpPr>
            <p:nvPr/>
          </p:nvSpPr>
          <p:spPr bwMode="auto">
            <a:xfrm>
              <a:off x="4295172"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7"/>
            <p:cNvSpPr>
              <a:spLocks noChangeArrowheads="1"/>
            </p:cNvSpPr>
            <p:nvPr/>
          </p:nvSpPr>
          <p:spPr bwMode="auto">
            <a:xfrm>
              <a:off x="4104190" y="303934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8"/>
            <p:cNvSpPr>
              <a:spLocks noChangeArrowheads="1"/>
            </p:cNvSpPr>
            <p:nvPr/>
          </p:nvSpPr>
          <p:spPr bwMode="auto">
            <a:xfrm>
              <a:off x="4104190"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49"/>
            <p:cNvSpPr>
              <a:spLocks noChangeArrowheads="1"/>
            </p:cNvSpPr>
            <p:nvPr/>
          </p:nvSpPr>
          <p:spPr bwMode="auto">
            <a:xfrm>
              <a:off x="4295172" y="350513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0"/>
            <p:cNvSpPr>
              <a:spLocks noChangeArrowheads="1"/>
            </p:cNvSpPr>
            <p:nvPr/>
          </p:nvSpPr>
          <p:spPr bwMode="auto">
            <a:xfrm>
              <a:off x="4581646"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1"/>
            <p:cNvSpPr>
              <a:spLocks noChangeArrowheads="1"/>
            </p:cNvSpPr>
            <p:nvPr/>
          </p:nvSpPr>
          <p:spPr bwMode="auto">
            <a:xfrm>
              <a:off x="4772628" y="37323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2"/>
            <p:cNvSpPr>
              <a:spLocks noChangeArrowheads="1"/>
            </p:cNvSpPr>
            <p:nvPr/>
          </p:nvSpPr>
          <p:spPr bwMode="auto">
            <a:xfrm>
              <a:off x="4677137"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3"/>
            <p:cNvSpPr>
              <a:spLocks noChangeArrowheads="1"/>
            </p:cNvSpPr>
            <p:nvPr/>
          </p:nvSpPr>
          <p:spPr bwMode="auto">
            <a:xfrm>
              <a:off x="4104190"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4"/>
            <p:cNvSpPr>
              <a:spLocks noChangeArrowheads="1"/>
            </p:cNvSpPr>
            <p:nvPr/>
          </p:nvSpPr>
          <p:spPr bwMode="auto">
            <a:xfrm>
              <a:off x="4295172"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5"/>
            <p:cNvSpPr>
              <a:spLocks noChangeArrowheads="1"/>
            </p:cNvSpPr>
            <p:nvPr/>
          </p:nvSpPr>
          <p:spPr bwMode="auto">
            <a:xfrm>
              <a:off x="4104190"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6"/>
            <p:cNvSpPr>
              <a:spLocks noChangeArrowheads="1"/>
            </p:cNvSpPr>
            <p:nvPr/>
          </p:nvSpPr>
          <p:spPr bwMode="auto">
            <a:xfrm>
              <a:off x="3913208"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7"/>
            <p:cNvSpPr>
              <a:spLocks noChangeArrowheads="1"/>
            </p:cNvSpPr>
            <p:nvPr/>
          </p:nvSpPr>
          <p:spPr bwMode="auto">
            <a:xfrm>
              <a:off x="3913208"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8"/>
            <p:cNvSpPr>
              <a:spLocks noChangeArrowheads="1"/>
            </p:cNvSpPr>
            <p:nvPr/>
          </p:nvSpPr>
          <p:spPr bwMode="auto">
            <a:xfrm>
              <a:off x="4199681" y="34028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59"/>
            <p:cNvSpPr>
              <a:spLocks noChangeArrowheads="1"/>
            </p:cNvSpPr>
            <p:nvPr/>
          </p:nvSpPr>
          <p:spPr bwMode="auto">
            <a:xfrm>
              <a:off x="4295172" y="42208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0"/>
            <p:cNvSpPr>
              <a:spLocks noChangeArrowheads="1"/>
            </p:cNvSpPr>
            <p:nvPr/>
          </p:nvSpPr>
          <p:spPr bwMode="auto">
            <a:xfrm>
              <a:off x="4008699"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Oval 61"/>
            <p:cNvSpPr>
              <a:spLocks noChangeArrowheads="1"/>
            </p:cNvSpPr>
            <p:nvPr/>
          </p:nvSpPr>
          <p:spPr bwMode="auto">
            <a:xfrm>
              <a:off x="4295172"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3" name="Oval 62"/>
            <p:cNvSpPr>
              <a:spLocks noChangeArrowheads="1"/>
            </p:cNvSpPr>
            <p:nvPr/>
          </p:nvSpPr>
          <p:spPr bwMode="auto">
            <a:xfrm>
              <a:off x="4295172" y="34028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grpSp>
      <p:pic>
        <p:nvPicPr>
          <p:cNvPr id="64" name="Picture 63" descr="super_anim3.gif"/>
          <p:cNvPicPr>
            <a:picLocks noChangeAspect="1"/>
          </p:cNvPicPr>
          <p:nvPr/>
        </p:nvPicPr>
        <p:blipFill>
          <a:blip r:embed="rId3" cstate="print">
            <a:clrChange>
              <a:clrFrom>
                <a:srgbClr val="FFFFFF"/>
              </a:clrFrom>
              <a:clrTo>
                <a:srgbClr val="FFFFFF">
                  <a:alpha val="0"/>
                </a:srgbClr>
              </a:clrTo>
            </a:clrChange>
          </a:blip>
          <a:stretch>
            <a:fillRect/>
          </a:stretch>
        </p:blipFill>
        <p:spPr>
          <a:xfrm rot="3351261">
            <a:off x="3289776" y="1695989"/>
            <a:ext cx="2696586" cy="2566106"/>
          </a:xfrm>
          <a:prstGeom prst="rect">
            <a:avLst/>
          </a:prstGeom>
        </p:spPr>
      </p:pic>
      <p:pic>
        <p:nvPicPr>
          <p:cNvPr id="65" name="Picture 64" descr="super_anim3.gif"/>
          <p:cNvPicPr>
            <a:picLocks noChangeAspect="1"/>
          </p:cNvPicPr>
          <p:nvPr/>
        </p:nvPicPr>
        <p:blipFill>
          <a:blip r:embed="rId3" cstate="print">
            <a:clrChange>
              <a:clrFrom>
                <a:srgbClr val="FFFFFF"/>
              </a:clrFrom>
              <a:clrTo>
                <a:srgbClr val="FFFFFF">
                  <a:alpha val="0"/>
                </a:srgbClr>
              </a:clrTo>
            </a:clrChange>
          </a:blip>
          <a:stretch>
            <a:fillRect/>
          </a:stretch>
        </p:blipFill>
        <p:spPr>
          <a:xfrm rot="14205456">
            <a:off x="2826111" y="1995752"/>
            <a:ext cx="2696586" cy="2566106"/>
          </a:xfrm>
          <a:prstGeom prst="rect">
            <a:avLst/>
          </a:prstGeom>
        </p:spPr>
      </p:pic>
      <p:pic>
        <p:nvPicPr>
          <p:cNvPr id="66" name="Picture 2"/>
          <p:cNvPicPr>
            <a:picLocks noChangeAspect="1" noChangeArrowheads="1"/>
          </p:cNvPicPr>
          <p:nvPr/>
        </p:nvPicPr>
        <p:blipFill>
          <a:blip r:embed="rId4" cstate="print"/>
          <a:srcRect l="26940" t="13542" r="26794" b="20833"/>
          <a:stretch>
            <a:fillRect/>
          </a:stretch>
        </p:blipFill>
        <p:spPr bwMode="auto">
          <a:xfrm>
            <a:off x="1600200" y="838200"/>
            <a:ext cx="6019800" cy="4800600"/>
          </a:xfrm>
          <a:prstGeom prst="rect">
            <a:avLst/>
          </a:prstGeom>
          <a:noFill/>
          <a:ln w="9525">
            <a:noFill/>
            <a:miter lim="800000"/>
            <a:headEnd/>
            <a:tailEnd/>
          </a:ln>
        </p:spPr>
      </p:pic>
      <p:pic>
        <p:nvPicPr>
          <p:cNvPr id="67"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4253670">
            <a:off x="3686819" y="-468173"/>
            <a:ext cx="3168019" cy="6143307"/>
          </a:xfrm>
          <a:prstGeom prst="rect">
            <a:avLst/>
          </a:prstGeom>
          <a:noFill/>
          <a:ln w="9525">
            <a:noFill/>
            <a:miter lim="800000"/>
            <a:headEnd/>
            <a:tailEnd/>
          </a:ln>
        </p:spPr>
      </p:pic>
      <p:sp>
        <p:nvSpPr>
          <p:cNvPr id="68" name="TextBox 67"/>
          <p:cNvSpPr txBox="1"/>
          <p:nvPr/>
        </p:nvSpPr>
        <p:spPr>
          <a:xfrm>
            <a:off x="2627164" y="76200"/>
            <a:ext cx="3849836" cy="646331"/>
          </a:xfrm>
          <a:prstGeom prst="rect">
            <a:avLst/>
          </a:prstGeom>
          <a:noFill/>
        </p:spPr>
        <p:txBody>
          <a:bodyPr wrap="none" rtlCol="0">
            <a:spAutoFit/>
          </a:bodyPr>
          <a:lstStyle/>
          <a:p>
            <a:r>
              <a:rPr lang="en-US" sz="3600" dirty="0" smtClean="0">
                <a:solidFill>
                  <a:schemeClr val="bg1"/>
                </a:solidFill>
              </a:rPr>
              <a:t>Penetrating Probes</a:t>
            </a:r>
          </a:p>
        </p:txBody>
      </p:sp>
      <p:sp>
        <p:nvSpPr>
          <p:cNvPr id="69" name="TextBox 68"/>
          <p:cNvSpPr txBox="1"/>
          <p:nvPr/>
        </p:nvSpPr>
        <p:spPr>
          <a:xfrm>
            <a:off x="-43619" y="5638800"/>
            <a:ext cx="9263819" cy="954107"/>
          </a:xfrm>
          <a:prstGeom prst="rect">
            <a:avLst/>
          </a:prstGeom>
          <a:noFill/>
        </p:spPr>
        <p:txBody>
          <a:bodyPr wrap="none" rtlCol="0">
            <a:spAutoFit/>
          </a:bodyPr>
          <a:lstStyle/>
          <a:p>
            <a:pPr algn="ctr"/>
            <a:r>
              <a:rPr lang="en-US" sz="2800" u="sng" dirty="0" smtClean="0">
                <a:solidFill>
                  <a:schemeClr val="bg1"/>
                </a:solidFill>
              </a:rPr>
              <a:t>When does the strongly coupled bulk (</a:t>
            </a:r>
            <a:r>
              <a:rPr lang="en-US" sz="2800" i="1" u="sng" dirty="0" smtClean="0">
                <a:solidFill>
                  <a:schemeClr val="bg1"/>
                </a:solidFill>
              </a:rPr>
              <a:t>lower momentum IR</a:t>
            </a:r>
            <a:r>
              <a:rPr lang="en-US" sz="2800" u="sng" dirty="0" smtClean="0">
                <a:solidFill>
                  <a:schemeClr val="bg1"/>
                </a:solidFill>
              </a:rPr>
              <a:t>)</a:t>
            </a:r>
          </a:p>
          <a:p>
            <a:pPr algn="ctr"/>
            <a:r>
              <a:rPr lang="en-US" sz="2800" u="sng" dirty="0" smtClean="0">
                <a:solidFill>
                  <a:schemeClr val="bg1"/>
                </a:solidFill>
              </a:rPr>
              <a:t>transition to a weakly coupled probe (</a:t>
            </a:r>
            <a:r>
              <a:rPr lang="en-US" sz="2800" i="1" u="sng" dirty="0" smtClean="0">
                <a:solidFill>
                  <a:schemeClr val="bg1"/>
                </a:solidFill>
              </a:rPr>
              <a:t>higher momentum UV</a:t>
            </a:r>
            <a:r>
              <a:rPr lang="en-US" sz="2800" u="sng" dirty="0" smtClean="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737350"/>
            <a:ext cx="2133600" cy="365125"/>
          </a:xfrm>
        </p:spPr>
        <p:txBody>
          <a:bodyPr/>
          <a:lstStyle/>
          <a:p>
            <a:fld id="{A96838AB-43D5-4667-8375-1D26C66C4762}" type="slidenum">
              <a:rPr lang="en-US" smtClean="0"/>
              <a:pPr/>
              <a:t>26</a:t>
            </a:fld>
            <a:endParaRPr lang="en-US"/>
          </a:p>
        </p:txBody>
      </p:sp>
      <p:sp>
        <p:nvSpPr>
          <p:cNvPr id="5" name="TextBox 4"/>
          <p:cNvSpPr txBox="1"/>
          <p:nvPr/>
        </p:nvSpPr>
        <p:spPr>
          <a:xfrm>
            <a:off x="228599" y="0"/>
            <a:ext cx="8610601" cy="1066800"/>
          </a:xfrm>
          <a:prstGeom prst="rect">
            <a:avLst/>
          </a:prstGeom>
          <a:noFill/>
        </p:spPr>
        <p:txBody>
          <a:bodyPr wrap="square" rtlCol="0">
            <a:spAutoFit/>
          </a:bodyPr>
          <a:lstStyle/>
          <a:p>
            <a:pPr algn="ctr"/>
            <a:r>
              <a:rPr lang="en-US" sz="3200" dirty="0" smtClean="0">
                <a:solidFill>
                  <a:schemeClr val="bg1"/>
                </a:solidFill>
              </a:rPr>
              <a:t>As high energy quarks or quark-</a:t>
            </a:r>
            <a:r>
              <a:rPr lang="en-US" sz="3200" dirty="0" err="1" smtClean="0">
                <a:solidFill>
                  <a:schemeClr val="bg1"/>
                </a:solidFill>
              </a:rPr>
              <a:t>antiquark</a:t>
            </a:r>
            <a:r>
              <a:rPr lang="en-US" sz="3200" dirty="0" smtClean="0">
                <a:solidFill>
                  <a:schemeClr val="bg1"/>
                </a:solidFill>
              </a:rPr>
              <a:t> pairs traverse the QGP, what do they see?</a:t>
            </a:r>
          </a:p>
        </p:txBody>
      </p:sp>
      <p:sp>
        <p:nvSpPr>
          <p:cNvPr id="6" name="Slide Number Placeholder 3"/>
          <p:cNvSpPr txBox="1">
            <a:spLocks/>
          </p:cNvSpPr>
          <p:nvPr/>
        </p:nvSpPr>
        <p:spPr>
          <a:xfrm>
            <a:off x="6553200" y="6737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A96838AB-43D5-4667-8375-1D26C66C4762}"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Rectangle 6"/>
          <p:cNvSpPr/>
          <p:nvPr/>
        </p:nvSpPr>
        <p:spPr>
          <a:xfrm>
            <a:off x="4267200" y="1143000"/>
            <a:ext cx="4876800" cy="60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3"/>
          <p:cNvPicPr>
            <a:picLocks noChangeAspect="1" noChangeArrowheads="1"/>
          </p:cNvPicPr>
          <p:nvPr/>
        </p:nvPicPr>
        <p:blipFill>
          <a:blip r:embed="rId2" cstate="print"/>
          <a:srcRect/>
          <a:stretch>
            <a:fillRect/>
          </a:stretch>
        </p:blipFill>
        <p:spPr bwMode="auto">
          <a:xfrm>
            <a:off x="4396978" y="1234902"/>
            <a:ext cx="4518422" cy="5598914"/>
          </a:xfrm>
          <a:prstGeom prst="rect">
            <a:avLst/>
          </a:prstGeom>
          <a:noFill/>
          <a:ln w="25400" cap="flat">
            <a:solidFill>
              <a:schemeClr val="tx1"/>
            </a:solidFill>
            <a:prstDash val="solid"/>
            <a:round/>
            <a:headEnd/>
            <a:tailEnd/>
          </a:ln>
        </p:spPr>
      </p:pic>
      <p:sp>
        <p:nvSpPr>
          <p:cNvPr id="10" name="Rectangle 25"/>
          <p:cNvSpPr>
            <a:spLocks/>
          </p:cNvSpPr>
          <p:nvPr/>
        </p:nvSpPr>
        <p:spPr bwMode="auto">
          <a:xfrm>
            <a:off x="5231904" y="1434703"/>
            <a:ext cx="2339578" cy="330398"/>
          </a:xfrm>
          <a:prstGeom prst="rect">
            <a:avLst/>
          </a:prstGeom>
          <a:solidFill>
            <a:schemeClr val="bg1"/>
          </a:solidFill>
          <a:ln w="25400" cap="flat">
            <a:noFill/>
            <a:miter lim="800000"/>
            <a:headEnd type="none" w="med" len="med"/>
            <a:tailEnd type="none" w="med" len="med"/>
          </a:ln>
        </p:spPr>
        <p:txBody>
          <a:bodyPr lIns="0" tIns="0" rIns="0" bIns="0"/>
          <a:lstStyle/>
          <a:p>
            <a:endParaRPr lang="en-US"/>
          </a:p>
        </p:txBody>
      </p:sp>
      <p:sp>
        <p:nvSpPr>
          <p:cNvPr id="11" name="Slide Number Placeholder 20"/>
          <p:cNvSpPr txBox="1">
            <a:spLocks/>
          </p:cNvSpPr>
          <p:nvPr/>
        </p:nvSpPr>
        <p:spPr>
          <a:xfrm>
            <a:off x="6553200" y="6737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A07E6385-B1DE-4BDE-871A-E8736DCBA3D9}"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2" name="TextBox 11"/>
          <p:cNvSpPr txBox="1"/>
          <p:nvPr/>
        </p:nvSpPr>
        <p:spPr>
          <a:xfrm>
            <a:off x="5087905" y="1290935"/>
            <a:ext cx="627095" cy="461665"/>
          </a:xfrm>
          <a:prstGeom prst="rect">
            <a:avLst/>
          </a:prstGeom>
          <a:noFill/>
        </p:spPr>
        <p:txBody>
          <a:bodyPr wrap="none" rtlCol="0">
            <a:spAutoFit/>
          </a:bodyPr>
          <a:lstStyle/>
          <a:p>
            <a:r>
              <a:rPr lang="en-US" sz="2400" dirty="0" smtClean="0">
                <a:solidFill>
                  <a:srgbClr val="FF0000"/>
                </a:solidFill>
              </a:rPr>
              <a:t>1/</a:t>
            </a:r>
            <a:r>
              <a:rPr lang="en-US" sz="2400" dirty="0" smtClean="0">
                <a:solidFill>
                  <a:srgbClr val="FF0000"/>
                </a:solidFill>
                <a:latin typeface="Symbol" pitchFamily="18" charset="2"/>
              </a:rPr>
              <a:t>l</a:t>
            </a:r>
          </a:p>
        </p:txBody>
      </p:sp>
      <p:sp>
        <p:nvSpPr>
          <p:cNvPr id="13" name="TextBox 12"/>
          <p:cNvSpPr txBox="1"/>
          <p:nvPr/>
        </p:nvSpPr>
        <p:spPr>
          <a:xfrm>
            <a:off x="228601" y="1358205"/>
            <a:ext cx="3962399" cy="1384995"/>
          </a:xfrm>
          <a:prstGeom prst="rect">
            <a:avLst/>
          </a:prstGeom>
          <a:noFill/>
        </p:spPr>
        <p:txBody>
          <a:bodyPr wrap="square" rtlCol="0">
            <a:spAutoFit/>
          </a:bodyPr>
          <a:lstStyle/>
          <a:p>
            <a:pPr algn="ctr"/>
            <a:r>
              <a:rPr lang="en-US" sz="2800" dirty="0" smtClean="0">
                <a:solidFill>
                  <a:srgbClr val="FFFF00"/>
                </a:solidFill>
              </a:rPr>
              <a:t>Do the highest energy</a:t>
            </a:r>
          </a:p>
          <a:p>
            <a:pPr algn="ctr"/>
            <a:r>
              <a:rPr lang="en-US" sz="2800" dirty="0" smtClean="0">
                <a:solidFill>
                  <a:srgbClr val="FFFF00"/>
                </a:solidFill>
              </a:rPr>
              <a:t> jets at LHC see </a:t>
            </a:r>
          </a:p>
          <a:p>
            <a:pPr algn="ctr"/>
            <a:r>
              <a:rPr lang="en-US" sz="2800" dirty="0" smtClean="0">
                <a:solidFill>
                  <a:srgbClr val="FFFF00"/>
                </a:solidFill>
              </a:rPr>
              <a:t>point-like color charges?</a:t>
            </a:r>
          </a:p>
        </p:txBody>
      </p:sp>
      <p:sp>
        <p:nvSpPr>
          <p:cNvPr id="14" name="TextBox 13"/>
          <p:cNvSpPr txBox="1"/>
          <p:nvPr/>
        </p:nvSpPr>
        <p:spPr>
          <a:xfrm>
            <a:off x="304800" y="4343400"/>
            <a:ext cx="3657600" cy="2246769"/>
          </a:xfrm>
          <a:prstGeom prst="rect">
            <a:avLst/>
          </a:prstGeom>
          <a:noFill/>
        </p:spPr>
        <p:txBody>
          <a:bodyPr wrap="square" rtlCol="0">
            <a:spAutoFit/>
          </a:bodyPr>
          <a:lstStyle/>
          <a:p>
            <a:pPr algn="ctr"/>
            <a:r>
              <a:rPr lang="en-US" sz="2800" dirty="0" smtClean="0">
                <a:solidFill>
                  <a:srgbClr val="FFFF00"/>
                </a:solidFill>
              </a:rPr>
              <a:t>Do the lowest energy jets at RHIC scatter from coherent fields or only excite sound waves?</a:t>
            </a:r>
          </a:p>
        </p:txBody>
      </p:sp>
      <p:sp>
        <p:nvSpPr>
          <p:cNvPr id="15" name="Up-Down Arrow 14"/>
          <p:cNvSpPr/>
          <p:nvPr/>
        </p:nvSpPr>
        <p:spPr>
          <a:xfrm>
            <a:off x="1676400" y="2971800"/>
            <a:ext cx="762000" cy="1371600"/>
          </a:xfrm>
          <a:prstGeom prst="upDownArrow">
            <a:avLst/>
          </a:prstGeom>
          <a:gradFill>
            <a:gsLst>
              <a:gs pos="0">
                <a:srgbClr val="000082"/>
              </a:gs>
              <a:gs pos="30000">
                <a:srgbClr val="66008F"/>
              </a:gs>
              <a:gs pos="64999">
                <a:srgbClr val="BA0066"/>
              </a:gs>
              <a:gs pos="89999">
                <a:srgbClr val="FF0000"/>
              </a:gs>
              <a:gs pos="100000">
                <a:srgbClr val="FF8200"/>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43800" y="5029200"/>
            <a:ext cx="914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10" grpId="0" animBg="1"/>
      <p:bldP spid="11" grpId="0"/>
      <p:bldP spid="12" grpId="0"/>
      <p:bldP spid="13" grpId="0"/>
      <p:bldP spid="14" grpId="0"/>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6838AB-43D5-4667-8375-1D26C66C4762}" type="slidenum">
              <a:rPr lang="en-US" smtClean="0"/>
              <a:pPr/>
              <a:t>27</a:t>
            </a:fld>
            <a:endParaRPr lang="en-US"/>
          </a:p>
        </p:txBody>
      </p:sp>
      <p:sp>
        <p:nvSpPr>
          <p:cNvPr id="5" name="TextBox 4"/>
          <p:cNvSpPr txBox="1"/>
          <p:nvPr/>
        </p:nvSpPr>
        <p:spPr>
          <a:xfrm>
            <a:off x="2613364" y="-98286"/>
            <a:ext cx="4016036" cy="707886"/>
          </a:xfrm>
          <a:prstGeom prst="rect">
            <a:avLst/>
          </a:prstGeom>
          <a:noFill/>
        </p:spPr>
        <p:txBody>
          <a:bodyPr wrap="none" rtlCol="0">
            <a:spAutoFit/>
          </a:bodyPr>
          <a:lstStyle/>
          <a:p>
            <a:r>
              <a:rPr lang="en-US" sz="4000" dirty="0" smtClean="0">
                <a:solidFill>
                  <a:schemeClr val="bg1"/>
                </a:solidFill>
              </a:rPr>
              <a:t>Jet Results to Date</a:t>
            </a:r>
          </a:p>
        </p:txBody>
      </p:sp>
      <p:pic>
        <p:nvPicPr>
          <p:cNvPr id="7" name="Picture 4" descr="raaZoo_cms_2pads_6.png"/>
          <p:cNvPicPr>
            <a:picLocks noChangeAspect="1"/>
          </p:cNvPicPr>
          <p:nvPr/>
        </p:nvPicPr>
        <p:blipFill>
          <a:blip r:embed="rId2" cstate="print"/>
          <a:srcRect/>
          <a:stretch>
            <a:fillRect/>
          </a:stretch>
        </p:blipFill>
        <p:spPr bwMode="auto">
          <a:xfrm>
            <a:off x="4593351" y="611187"/>
            <a:ext cx="2937799" cy="3198813"/>
          </a:xfrm>
          <a:prstGeom prst="rect">
            <a:avLst/>
          </a:prstGeom>
          <a:noFill/>
          <a:ln w="9525">
            <a:noFill/>
            <a:miter lim="800000"/>
            <a:headEnd/>
            <a:tailEnd/>
          </a:ln>
        </p:spPr>
      </p:pic>
      <p:pic>
        <p:nvPicPr>
          <p:cNvPr id="9" name="Picture 10" descr="raaZoo_cms_2pads_4.png"/>
          <p:cNvPicPr>
            <a:picLocks noChangeAspect="1"/>
          </p:cNvPicPr>
          <p:nvPr/>
        </p:nvPicPr>
        <p:blipFill>
          <a:blip r:embed="rId3" cstate="print"/>
          <a:srcRect/>
          <a:stretch>
            <a:fillRect/>
          </a:stretch>
        </p:blipFill>
        <p:spPr bwMode="auto">
          <a:xfrm>
            <a:off x="1692671" y="609600"/>
            <a:ext cx="2940367" cy="3200399"/>
          </a:xfrm>
          <a:prstGeom prst="rect">
            <a:avLst/>
          </a:prstGeom>
          <a:noFill/>
          <a:ln w="9525">
            <a:noFill/>
            <a:miter lim="800000"/>
            <a:headEnd/>
            <a:tailEnd/>
          </a:ln>
        </p:spPr>
      </p:pic>
      <p:pic>
        <p:nvPicPr>
          <p:cNvPr id="11" name="Picture 12" descr="rcpwithticks.gif"/>
          <p:cNvPicPr>
            <a:picLocks noChangeAspect="1"/>
          </p:cNvPicPr>
          <p:nvPr/>
        </p:nvPicPr>
        <p:blipFill>
          <a:blip r:embed="rId4" cstate="print"/>
          <a:srcRect/>
          <a:stretch>
            <a:fillRect/>
          </a:stretch>
        </p:blipFill>
        <p:spPr bwMode="auto">
          <a:xfrm>
            <a:off x="0" y="3867869"/>
            <a:ext cx="4038600" cy="2990131"/>
          </a:xfrm>
          <a:prstGeom prst="rect">
            <a:avLst/>
          </a:prstGeom>
          <a:noFill/>
          <a:ln w="9525">
            <a:noFill/>
            <a:miter lim="800000"/>
            <a:headEnd/>
            <a:tailEnd/>
          </a:ln>
        </p:spPr>
      </p:pic>
      <p:sp>
        <p:nvSpPr>
          <p:cNvPr id="12" name="TextBox 11"/>
          <p:cNvSpPr txBox="1"/>
          <p:nvPr/>
        </p:nvSpPr>
        <p:spPr>
          <a:xfrm>
            <a:off x="4191001" y="4038600"/>
            <a:ext cx="4648200" cy="2554545"/>
          </a:xfrm>
          <a:prstGeom prst="rect">
            <a:avLst/>
          </a:prstGeom>
          <a:noFill/>
        </p:spPr>
        <p:txBody>
          <a:bodyPr wrap="square" rtlCol="0">
            <a:spAutoFit/>
          </a:bodyPr>
          <a:lstStyle/>
          <a:p>
            <a:r>
              <a:rPr lang="en-US" sz="3200" dirty="0" smtClean="0">
                <a:solidFill>
                  <a:srgbClr val="FFFF00"/>
                </a:solidFill>
              </a:rPr>
              <a:t>RHIC critical lever arm in scale and temperature, </a:t>
            </a:r>
            <a:r>
              <a:rPr lang="en-US" sz="3200" dirty="0" smtClean="0">
                <a:solidFill>
                  <a:schemeClr val="accent5">
                    <a:lumMod val="20000"/>
                    <a:lumOff val="80000"/>
                  </a:schemeClr>
                </a:solidFill>
              </a:rPr>
              <a:t>and requires full jet probes and measurements of where the energy goes…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14400" y="54114"/>
            <a:ext cx="7619843" cy="707886"/>
          </a:xfrm>
          <a:prstGeom prst="rect">
            <a:avLst/>
          </a:prstGeom>
          <a:noFill/>
        </p:spPr>
        <p:txBody>
          <a:bodyPr wrap="none" rtlCol="0">
            <a:spAutoFit/>
          </a:bodyPr>
          <a:lstStyle/>
          <a:p>
            <a:r>
              <a:rPr lang="en-US" sz="4000" u="sng" dirty="0" err="1" smtClean="0">
                <a:solidFill>
                  <a:schemeClr val="bg1"/>
                </a:solidFill>
              </a:rPr>
              <a:t>sPHENIX</a:t>
            </a:r>
            <a:r>
              <a:rPr lang="en-US" sz="4000" u="sng" dirty="0" smtClean="0">
                <a:solidFill>
                  <a:schemeClr val="bg1"/>
                </a:solidFill>
              </a:rPr>
              <a:t> Upgrade:  Jets, </a:t>
            </a:r>
            <a:r>
              <a:rPr lang="en-US" sz="4000" u="sng" dirty="0" err="1" smtClean="0">
                <a:solidFill>
                  <a:schemeClr val="bg1"/>
                </a:solidFill>
              </a:rPr>
              <a:t>Dijets</a:t>
            </a:r>
            <a:r>
              <a:rPr lang="en-US" sz="4000" u="sng" dirty="0" smtClean="0">
                <a:solidFill>
                  <a:schemeClr val="bg1"/>
                </a:solidFill>
              </a:rPr>
              <a:t>, </a:t>
            </a:r>
            <a:r>
              <a:rPr lang="en-US" sz="4000" u="sng" dirty="0" smtClean="0">
                <a:solidFill>
                  <a:schemeClr val="bg1"/>
                </a:solidFill>
                <a:latin typeface="Symbol" pitchFamily="18" charset="2"/>
              </a:rPr>
              <a:t>g</a:t>
            </a:r>
            <a:r>
              <a:rPr lang="en-US" sz="4000" u="sng" dirty="0" smtClean="0">
                <a:solidFill>
                  <a:schemeClr val="bg1"/>
                </a:solidFill>
              </a:rPr>
              <a:t>-Jet</a:t>
            </a:r>
          </a:p>
        </p:txBody>
      </p:sp>
      <p:pic>
        <p:nvPicPr>
          <p:cNvPr id="10" name="Picture 74"/>
          <p:cNvPicPr>
            <a:picLocks noChangeAspect="1" noChangeArrowheads="1"/>
          </p:cNvPicPr>
          <p:nvPr/>
        </p:nvPicPr>
        <p:blipFill>
          <a:blip r:embed="rId2" cstate="print"/>
          <a:srcRect/>
          <a:stretch>
            <a:fillRect/>
          </a:stretch>
        </p:blipFill>
        <p:spPr bwMode="auto">
          <a:xfrm>
            <a:off x="0" y="946939"/>
            <a:ext cx="5105400" cy="5301461"/>
          </a:xfrm>
          <a:prstGeom prst="rect">
            <a:avLst/>
          </a:prstGeom>
          <a:noFill/>
          <a:ln w="9525" cap="flat">
            <a:noFill/>
            <a:miter lim="800000"/>
            <a:headEnd/>
            <a:tailEnd/>
          </a:ln>
        </p:spPr>
      </p:pic>
      <p:sp>
        <p:nvSpPr>
          <p:cNvPr id="11" name="TextBox 10"/>
          <p:cNvSpPr txBox="1"/>
          <p:nvPr/>
        </p:nvSpPr>
        <p:spPr>
          <a:xfrm>
            <a:off x="4884196" y="914400"/>
            <a:ext cx="4488404" cy="5386090"/>
          </a:xfrm>
          <a:prstGeom prst="rect">
            <a:avLst/>
          </a:prstGeom>
          <a:noFill/>
        </p:spPr>
        <p:txBody>
          <a:bodyPr wrap="square" rtlCol="0">
            <a:spAutoFit/>
          </a:bodyPr>
          <a:lstStyle/>
          <a:p>
            <a:pPr algn="ctr"/>
            <a:r>
              <a:rPr lang="en-US" sz="2800" dirty="0" smtClean="0">
                <a:solidFill>
                  <a:schemeClr val="bg1"/>
                </a:solidFill>
              </a:rPr>
              <a:t>Sampling 50 billion </a:t>
            </a:r>
            <a:r>
              <a:rPr lang="en-US" sz="2800" dirty="0" err="1" smtClean="0">
                <a:solidFill>
                  <a:schemeClr val="bg1"/>
                </a:solidFill>
              </a:rPr>
              <a:t>Au+Au</a:t>
            </a:r>
            <a:r>
              <a:rPr lang="en-US" sz="2800" dirty="0" smtClean="0">
                <a:solidFill>
                  <a:schemeClr val="bg1"/>
                </a:solidFill>
              </a:rPr>
              <a:t> </a:t>
            </a:r>
          </a:p>
          <a:p>
            <a:pPr algn="ctr"/>
            <a:r>
              <a:rPr lang="en-US" sz="2800" dirty="0" smtClean="0">
                <a:solidFill>
                  <a:schemeClr val="bg1"/>
                </a:solidFill>
              </a:rPr>
              <a:t>events in one year</a:t>
            </a:r>
          </a:p>
          <a:p>
            <a:pPr algn="ctr"/>
            <a:r>
              <a:rPr lang="en-US" sz="1600" dirty="0" smtClean="0">
                <a:solidFill>
                  <a:schemeClr val="bg1"/>
                </a:solidFill>
              </a:rPr>
              <a:t>(can record 20 billion without selective triggers) </a:t>
            </a:r>
          </a:p>
          <a:p>
            <a:pPr algn="ctr"/>
            <a:endParaRPr lang="en-US" sz="1600" dirty="0" smtClean="0">
              <a:solidFill>
                <a:schemeClr val="bg1"/>
              </a:solidFill>
            </a:endParaRPr>
          </a:p>
          <a:p>
            <a:pPr algn="ctr"/>
            <a:r>
              <a:rPr lang="en-US" sz="2800" b="1" dirty="0" smtClean="0">
                <a:solidFill>
                  <a:srgbClr val="FFFF00"/>
                </a:solidFill>
              </a:rPr>
              <a:t>10</a:t>
            </a:r>
            <a:r>
              <a:rPr lang="en-US" sz="2800" b="1" baseline="30000" dirty="0" smtClean="0">
                <a:solidFill>
                  <a:srgbClr val="FFFF00"/>
                </a:solidFill>
              </a:rPr>
              <a:t>7</a:t>
            </a:r>
            <a:r>
              <a:rPr lang="en-US" sz="2800" dirty="0" smtClean="0">
                <a:solidFill>
                  <a:srgbClr val="FFFF00"/>
                </a:solidFill>
              </a:rPr>
              <a:t> jets &gt; 20 </a:t>
            </a:r>
            <a:r>
              <a:rPr lang="en-US" sz="2800" dirty="0" err="1" smtClean="0">
                <a:solidFill>
                  <a:srgbClr val="FFFF00"/>
                </a:solidFill>
              </a:rPr>
              <a:t>GeV</a:t>
            </a:r>
            <a:endParaRPr lang="en-US" sz="2800" dirty="0" smtClean="0">
              <a:solidFill>
                <a:srgbClr val="FFFF00"/>
              </a:solidFill>
            </a:endParaRPr>
          </a:p>
          <a:p>
            <a:pPr algn="ctr"/>
            <a:r>
              <a:rPr lang="en-US" sz="2800" b="1" dirty="0" smtClean="0">
                <a:solidFill>
                  <a:srgbClr val="FFFF00"/>
                </a:solidFill>
              </a:rPr>
              <a:t>10</a:t>
            </a:r>
            <a:r>
              <a:rPr lang="en-US" sz="2800" b="1" baseline="30000" dirty="0" smtClean="0">
                <a:solidFill>
                  <a:srgbClr val="FFFF00"/>
                </a:solidFill>
              </a:rPr>
              <a:t>6</a:t>
            </a:r>
            <a:r>
              <a:rPr lang="en-US" sz="2800" dirty="0" smtClean="0">
                <a:solidFill>
                  <a:srgbClr val="FFFF00"/>
                </a:solidFill>
              </a:rPr>
              <a:t> jets &gt; 30 </a:t>
            </a:r>
            <a:r>
              <a:rPr lang="en-US" sz="2800" dirty="0" err="1" smtClean="0">
                <a:solidFill>
                  <a:srgbClr val="FFFF00"/>
                </a:solidFill>
              </a:rPr>
              <a:t>GeV</a:t>
            </a:r>
            <a:endParaRPr lang="en-US" sz="2800" dirty="0" smtClean="0">
              <a:solidFill>
                <a:srgbClr val="FFFF00"/>
              </a:solidFill>
            </a:endParaRPr>
          </a:p>
          <a:p>
            <a:pPr algn="ctr"/>
            <a:r>
              <a:rPr lang="en-US" sz="2800" dirty="0" smtClean="0">
                <a:solidFill>
                  <a:srgbClr val="FFFF00"/>
                </a:solidFill>
              </a:rPr>
              <a:t>80% are </a:t>
            </a:r>
            <a:r>
              <a:rPr lang="en-US" sz="2800" dirty="0" err="1" smtClean="0">
                <a:solidFill>
                  <a:srgbClr val="FFFF00"/>
                </a:solidFill>
              </a:rPr>
              <a:t>dijet</a:t>
            </a:r>
            <a:r>
              <a:rPr lang="en-US" sz="2800" dirty="0" smtClean="0">
                <a:solidFill>
                  <a:srgbClr val="FFFF00"/>
                </a:solidFill>
              </a:rPr>
              <a:t> events</a:t>
            </a:r>
          </a:p>
          <a:p>
            <a:pPr algn="ctr"/>
            <a:endParaRPr lang="en-US" sz="1600" dirty="0" smtClean="0">
              <a:solidFill>
                <a:srgbClr val="FFFF00"/>
              </a:solidFill>
            </a:endParaRPr>
          </a:p>
          <a:p>
            <a:pPr algn="ctr"/>
            <a:r>
              <a:rPr lang="en-US" sz="2800" b="1" dirty="0" smtClean="0">
                <a:solidFill>
                  <a:srgbClr val="FFFF00"/>
                </a:solidFill>
              </a:rPr>
              <a:t>10</a:t>
            </a:r>
            <a:r>
              <a:rPr lang="en-US" sz="2800" b="1" baseline="30000" dirty="0" smtClean="0">
                <a:solidFill>
                  <a:srgbClr val="FFFF00"/>
                </a:solidFill>
              </a:rPr>
              <a:t>4</a:t>
            </a:r>
            <a:r>
              <a:rPr lang="en-US" sz="2800" dirty="0" smtClean="0">
                <a:solidFill>
                  <a:srgbClr val="FFFF00"/>
                </a:solidFill>
              </a:rPr>
              <a:t> direct </a:t>
            </a:r>
            <a:r>
              <a:rPr lang="en-US" sz="2800" dirty="0" smtClean="0">
                <a:solidFill>
                  <a:srgbClr val="FFFF00"/>
                </a:solidFill>
                <a:latin typeface="Symbol" pitchFamily="18" charset="2"/>
              </a:rPr>
              <a:t>g</a:t>
            </a:r>
            <a:r>
              <a:rPr lang="en-US" sz="2800" dirty="0" smtClean="0">
                <a:solidFill>
                  <a:srgbClr val="FFFF00"/>
                </a:solidFill>
              </a:rPr>
              <a:t> &gt; 20 </a:t>
            </a:r>
            <a:r>
              <a:rPr lang="en-US" sz="2800" dirty="0" err="1" smtClean="0">
                <a:solidFill>
                  <a:srgbClr val="FFFF00"/>
                </a:solidFill>
              </a:rPr>
              <a:t>GeV</a:t>
            </a:r>
            <a:endParaRPr lang="en-US" sz="2800" dirty="0" smtClean="0">
              <a:solidFill>
                <a:srgbClr val="FFFF00"/>
              </a:solidFill>
            </a:endParaRPr>
          </a:p>
          <a:p>
            <a:pPr algn="ctr"/>
            <a:endParaRPr lang="en-US" sz="1600" dirty="0" smtClean="0">
              <a:solidFill>
                <a:schemeClr val="bg1"/>
              </a:solidFill>
            </a:endParaRPr>
          </a:p>
          <a:p>
            <a:pPr algn="ctr"/>
            <a:r>
              <a:rPr lang="en-US" sz="2800" dirty="0" smtClean="0">
                <a:solidFill>
                  <a:schemeClr val="bg1"/>
                </a:solidFill>
              </a:rPr>
              <a:t>A+B</a:t>
            </a:r>
          </a:p>
          <a:p>
            <a:pPr algn="ctr"/>
            <a:r>
              <a:rPr lang="en-US" sz="2800" dirty="0" err="1" smtClean="0">
                <a:solidFill>
                  <a:schemeClr val="bg1"/>
                </a:solidFill>
              </a:rPr>
              <a:t>p+A</a:t>
            </a:r>
            <a:r>
              <a:rPr lang="en-US" sz="2800" dirty="0" smtClean="0">
                <a:solidFill>
                  <a:schemeClr val="bg1"/>
                </a:solidFill>
              </a:rPr>
              <a:t> (different nuclei)</a:t>
            </a:r>
          </a:p>
          <a:p>
            <a:pPr algn="ctr"/>
            <a:r>
              <a:rPr lang="en-US" sz="2800" dirty="0" smtClean="0">
                <a:solidFill>
                  <a:schemeClr val="bg1"/>
                </a:solidFill>
              </a:rPr>
              <a:t>U+U</a:t>
            </a:r>
          </a:p>
          <a:p>
            <a:pPr algn="ctr"/>
            <a:r>
              <a:rPr lang="en-US" sz="2800" dirty="0" smtClean="0">
                <a:solidFill>
                  <a:schemeClr val="bg1"/>
                </a:solidFill>
              </a:rPr>
              <a:t>Differential measures</a:t>
            </a:r>
          </a:p>
        </p:txBody>
      </p:sp>
      <p:sp>
        <p:nvSpPr>
          <p:cNvPr id="12" name="TextBox 11"/>
          <p:cNvSpPr txBox="1"/>
          <p:nvPr/>
        </p:nvSpPr>
        <p:spPr>
          <a:xfrm>
            <a:off x="152400" y="6412468"/>
            <a:ext cx="8982715" cy="369332"/>
          </a:xfrm>
          <a:prstGeom prst="rect">
            <a:avLst/>
          </a:prstGeom>
          <a:noFill/>
        </p:spPr>
        <p:txBody>
          <a:bodyPr wrap="none" rtlCol="0">
            <a:spAutoFit/>
          </a:bodyPr>
          <a:lstStyle/>
          <a:p>
            <a:r>
              <a:rPr lang="en-US" b="1" dirty="0" smtClean="0">
                <a:solidFill>
                  <a:schemeClr val="tx2">
                    <a:lumMod val="20000"/>
                    <a:lumOff val="80000"/>
                  </a:schemeClr>
                </a:solidFill>
              </a:rPr>
              <a:t>Jets Rates for </a:t>
            </a:r>
            <a:r>
              <a:rPr lang="en-US" b="1" dirty="0" err="1" smtClean="0">
                <a:solidFill>
                  <a:schemeClr val="tx2">
                    <a:lumMod val="20000"/>
                    <a:lumOff val="80000"/>
                  </a:schemeClr>
                </a:solidFill>
              </a:rPr>
              <a:t>Au+Au</a:t>
            </a:r>
            <a:r>
              <a:rPr lang="en-US" b="1" dirty="0" smtClean="0">
                <a:solidFill>
                  <a:schemeClr val="tx2">
                    <a:lumMod val="20000"/>
                    <a:lumOff val="80000"/>
                  </a:schemeClr>
                </a:solidFill>
              </a:rPr>
              <a:t> @ 100 </a:t>
            </a:r>
            <a:r>
              <a:rPr lang="en-US" b="1" dirty="0" err="1" smtClean="0">
                <a:solidFill>
                  <a:schemeClr val="tx2">
                    <a:lumMod val="20000"/>
                    <a:lumOff val="80000"/>
                  </a:schemeClr>
                </a:solidFill>
              </a:rPr>
              <a:t>GeV</a:t>
            </a:r>
            <a:r>
              <a:rPr lang="en-US" b="1" dirty="0" smtClean="0">
                <a:solidFill>
                  <a:schemeClr val="tx2">
                    <a:lumMod val="20000"/>
                    <a:lumOff val="80000"/>
                  </a:schemeClr>
                </a:solidFill>
              </a:rPr>
              <a:t> and Unique Flexibility of RHIC Enable Additional Lever Arm </a:t>
            </a:r>
            <a:endParaRPr lang="en-US" b="1" dirty="0">
              <a:solidFill>
                <a:schemeClr val="tx2">
                  <a:lumMod val="20000"/>
                  <a:lumOff val="80000"/>
                </a:schemeClr>
              </a:solidFill>
            </a:endParaRPr>
          </a:p>
        </p:txBody>
      </p:sp>
      <p:pic>
        <p:nvPicPr>
          <p:cNvPr id="13" name="Picture 12" descr="sPHENIX_front.jpg"/>
          <p:cNvPicPr>
            <a:picLocks noChangeAspect="1"/>
          </p:cNvPicPr>
          <p:nvPr/>
        </p:nvPicPr>
        <p:blipFill>
          <a:blip r:embed="rId3" cstate="print"/>
          <a:stretch>
            <a:fillRect/>
          </a:stretch>
        </p:blipFill>
        <p:spPr>
          <a:xfrm>
            <a:off x="3124200" y="2971800"/>
            <a:ext cx="1674073" cy="50882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6838AB-43D5-4667-8375-1D26C66C4762}" type="slidenum">
              <a:rPr lang="en-US" smtClean="0"/>
              <a:pPr/>
              <a:t>29</a:t>
            </a:fld>
            <a:endParaRPr lang="en-US"/>
          </a:p>
        </p:txBody>
      </p:sp>
      <p:pic>
        <p:nvPicPr>
          <p:cNvPr id="5" name="Picture 37" descr="figure_alphaconstraint_v0.png"/>
          <p:cNvPicPr>
            <a:picLocks noChangeAspect="1"/>
          </p:cNvPicPr>
          <p:nvPr/>
        </p:nvPicPr>
        <p:blipFill>
          <a:blip r:embed="rId2" cstate="print"/>
          <a:srcRect l="948" t="3999" r="2377"/>
          <a:stretch>
            <a:fillRect/>
          </a:stretch>
        </p:blipFill>
        <p:spPr bwMode="auto">
          <a:xfrm>
            <a:off x="514350" y="2971800"/>
            <a:ext cx="8096250" cy="3810000"/>
          </a:xfrm>
          <a:prstGeom prst="rect">
            <a:avLst/>
          </a:prstGeom>
          <a:noFill/>
          <a:ln w="15875">
            <a:solidFill>
              <a:srgbClr val="000000"/>
            </a:solidFill>
            <a:round/>
            <a:headEnd/>
            <a:tailEnd/>
          </a:ln>
        </p:spPr>
      </p:pic>
      <p:pic>
        <p:nvPicPr>
          <p:cNvPr id="6" name="Picture 5" descr="sPHENIX_front.jpg"/>
          <p:cNvPicPr>
            <a:picLocks noChangeAspect="1"/>
          </p:cNvPicPr>
          <p:nvPr/>
        </p:nvPicPr>
        <p:blipFill>
          <a:blip r:embed="rId3" cstate="print"/>
          <a:stretch>
            <a:fillRect/>
          </a:stretch>
        </p:blipFill>
        <p:spPr>
          <a:xfrm>
            <a:off x="2343150" y="3352800"/>
            <a:ext cx="1674073" cy="508825"/>
          </a:xfrm>
          <a:prstGeom prst="rect">
            <a:avLst/>
          </a:prstGeom>
        </p:spPr>
      </p:pic>
      <p:pic>
        <p:nvPicPr>
          <p:cNvPr id="6145" name="Picture 1"/>
          <p:cNvPicPr>
            <a:picLocks noChangeAspect="1" noChangeArrowheads="1"/>
          </p:cNvPicPr>
          <p:nvPr/>
        </p:nvPicPr>
        <p:blipFill>
          <a:blip r:embed="rId4" cstate="print"/>
          <a:srcRect/>
          <a:stretch>
            <a:fillRect/>
          </a:stretch>
        </p:blipFill>
        <p:spPr bwMode="auto">
          <a:xfrm>
            <a:off x="7391400" y="0"/>
            <a:ext cx="1752600" cy="2315001"/>
          </a:xfrm>
          <a:prstGeom prst="rect">
            <a:avLst/>
          </a:prstGeom>
          <a:noFill/>
          <a:ln w="9525">
            <a:noFill/>
            <a:miter lim="800000"/>
            <a:headEnd/>
            <a:tailEnd/>
          </a:ln>
        </p:spPr>
      </p:pic>
      <p:sp>
        <p:nvSpPr>
          <p:cNvPr id="8" name="TextBox 7"/>
          <p:cNvSpPr txBox="1"/>
          <p:nvPr/>
        </p:nvSpPr>
        <p:spPr>
          <a:xfrm>
            <a:off x="762000" y="2463225"/>
            <a:ext cx="7940059" cy="584775"/>
          </a:xfrm>
          <a:prstGeom prst="rect">
            <a:avLst/>
          </a:prstGeom>
          <a:noFill/>
        </p:spPr>
        <p:txBody>
          <a:bodyPr wrap="none" rtlCol="0">
            <a:spAutoFit/>
          </a:bodyPr>
          <a:lstStyle/>
          <a:p>
            <a:r>
              <a:rPr lang="en-US" sz="3200" dirty="0" smtClean="0">
                <a:solidFill>
                  <a:srgbClr val="FFFF00"/>
                </a:solidFill>
              </a:rPr>
              <a:t>Example RHIC precision measurement by 2019</a:t>
            </a:r>
          </a:p>
        </p:txBody>
      </p:sp>
      <p:sp>
        <p:nvSpPr>
          <p:cNvPr id="9" name="TextBox 8"/>
          <p:cNvSpPr txBox="1"/>
          <p:nvPr/>
        </p:nvSpPr>
        <p:spPr>
          <a:xfrm>
            <a:off x="152400" y="152400"/>
            <a:ext cx="7239000" cy="2369880"/>
          </a:xfrm>
          <a:prstGeom prst="rect">
            <a:avLst/>
          </a:prstGeom>
          <a:noFill/>
        </p:spPr>
        <p:txBody>
          <a:bodyPr wrap="square" rtlCol="0">
            <a:spAutoFit/>
          </a:bodyPr>
          <a:lstStyle/>
          <a:p>
            <a:r>
              <a:rPr lang="en-US" sz="2800" dirty="0" smtClean="0">
                <a:solidFill>
                  <a:schemeClr val="bg1"/>
                </a:solidFill>
              </a:rPr>
              <a:t>Dijet imbalance directly sensitive to effective coupling to QGP.</a:t>
            </a:r>
          </a:p>
          <a:p>
            <a:r>
              <a:rPr lang="en-US" sz="1200" dirty="0" smtClean="0">
                <a:solidFill>
                  <a:schemeClr val="bg1"/>
                </a:solidFill>
              </a:rPr>
              <a:t> </a:t>
            </a:r>
          </a:p>
          <a:p>
            <a:r>
              <a:rPr lang="en-US" sz="2800" dirty="0" smtClean="0">
                <a:solidFill>
                  <a:schemeClr val="bg1"/>
                </a:solidFill>
              </a:rPr>
              <a:t>Comprehensive picture across </a:t>
            </a:r>
            <a:r>
              <a:rPr lang="en-US" sz="2800" i="1" dirty="0" smtClean="0">
                <a:solidFill>
                  <a:srgbClr val="FF0000"/>
                </a:solidFill>
              </a:rPr>
              <a:t>scales</a:t>
            </a:r>
            <a:r>
              <a:rPr lang="en-US" sz="2800" dirty="0" smtClean="0">
                <a:solidFill>
                  <a:schemeClr val="bg1"/>
                </a:solidFill>
              </a:rPr>
              <a:t> and QGP </a:t>
            </a:r>
            <a:r>
              <a:rPr lang="en-US" sz="2800" i="1" dirty="0" smtClean="0">
                <a:solidFill>
                  <a:srgbClr val="FF0000"/>
                </a:solidFill>
              </a:rPr>
              <a:t>temperatures</a:t>
            </a:r>
            <a:r>
              <a:rPr lang="en-US" sz="2800" dirty="0" smtClean="0">
                <a:solidFill>
                  <a:schemeClr val="bg1"/>
                </a:solidFill>
              </a:rPr>
              <a:t> spanned by RHIC and LHC needed.</a:t>
            </a:r>
          </a:p>
          <a:p>
            <a:endParaRPr lang="en-US" sz="1200" dirty="0" smtClean="0">
              <a:solidFill>
                <a:schemeClr val="bg1"/>
              </a:solidFill>
            </a:endParaRPr>
          </a:p>
          <a:p>
            <a:endParaRPr lang="en-US" sz="1200" dirty="0" smtClean="0">
              <a:solidFill>
                <a:schemeClr val="bg1"/>
              </a:solidFill>
            </a:endParaRPr>
          </a:p>
        </p:txBody>
      </p:sp>
      <p:cxnSp>
        <p:nvCxnSpPr>
          <p:cNvPr id="11" name="Straight Connector 10"/>
          <p:cNvCxnSpPr/>
          <p:nvPr/>
        </p:nvCxnSpPr>
        <p:spPr>
          <a:xfrm rot="5400000">
            <a:off x="5638800" y="4572000"/>
            <a:ext cx="25908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6819900" y="6210300"/>
            <a:ext cx="2286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4509" y="101025"/>
            <a:ext cx="7291291" cy="584775"/>
          </a:xfrm>
          <a:prstGeom prst="rect">
            <a:avLst/>
          </a:prstGeom>
          <a:noFill/>
        </p:spPr>
        <p:txBody>
          <a:bodyPr wrap="none" rtlCol="0">
            <a:spAutoFit/>
          </a:bodyPr>
          <a:lstStyle/>
          <a:p>
            <a:r>
              <a:rPr lang="en-US" sz="3200" dirty="0" smtClean="0">
                <a:solidFill>
                  <a:schemeClr val="bg1"/>
                </a:solidFill>
                <a:sym typeface="Wingdings" pitchFamily="2" charset="2"/>
              </a:rPr>
              <a:t>Nuclear Interaction  Very Rich Structures</a:t>
            </a:r>
            <a:endParaRPr lang="en-US" sz="3200" dirty="0">
              <a:solidFill>
                <a:schemeClr val="bg1"/>
              </a:solidFill>
            </a:endParaRPr>
          </a:p>
        </p:txBody>
      </p:sp>
      <p:sp>
        <p:nvSpPr>
          <p:cNvPr id="25" name="Rectangle 24"/>
          <p:cNvSpPr/>
          <p:nvPr/>
        </p:nvSpPr>
        <p:spPr>
          <a:xfrm>
            <a:off x="-152400" y="5473005"/>
            <a:ext cx="9525000" cy="1384995"/>
          </a:xfrm>
          <a:prstGeom prst="rect">
            <a:avLst/>
          </a:prstGeom>
          <a:noFill/>
          <a:ln>
            <a:noFill/>
          </a:ln>
        </p:spPr>
        <p:txBody>
          <a:bodyPr wrap="square">
            <a:spAutoFit/>
          </a:bodyPr>
          <a:lstStyle/>
          <a:p>
            <a:pPr algn="ctr"/>
            <a:r>
              <a:rPr lang="en-US" sz="2800" dirty="0" smtClean="0">
                <a:solidFill>
                  <a:schemeClr val="accent1">
                    <a:lumMod val="20000"/>
                    <a:lumOff val="80000"/>
                  </a:schemeClr>
                </a:solidFill>
              </a:rPr>
              <a:t>Laboratory tools (RHIC and LHC) allow us to explore the</a:t>
            </a:r>
          </a:p>
          <a:p>
            <a:pPr algn="ctr"/>
            <a:r>
              <a:rPr lang="en-US" sz="2800" dirty="0" smtClean="0">
                <a:solidFill>
                  <a:schemeClr val="accent1">
                    <a:lumMod val="20000"/>
                    <a:lumOff val="80000"/>
                  </a:schemeClr>
                </a:solidFill>
              </a:rPr>
              <a:t> richness of QCD ‘</a:t>
            </a:r>
            <a:r>
              <a:rPr lang="en-US" sz="2800" i="1" dirty="0" smtClean="0">
                <a:solidFill>
                  <a:schemeClr val="accent1">
                    <a:lumMod val="20000"/>
                    <a:lumOff val="80000"/>
                  </a:schemeClr>
                </a:solidFill>
              </a:rPr>
              <a:t>condensed matter’ </a:t>
            </a:r>
            <a:r>
              <a:rPr lang="en-US" sz="2800" dirty="0" smtClean="0">
                <a:solidFill>
                  <a:schemeClr val="accent1">
                    <a:lumMod val="20000"/>
                    <a:lumOff val="80000"/>
                  </a:schemeClr>
                </a:solidFill>
              </a:rPr>
              <a:t>physics</a:t>
            </a:r>
          </a:p>
          <a:p>
            <a:pPr algn="ctr"/>
            <a:r>
              <a:rPr lang="en-US" sz="2800" dirty="0" smtClean="0">
                <a:solidFill>
                  <a:schemeClr val="accent1">
                    <a:lumMod val="20000"/>
                    <a:lumOff val="80000"/>
                  </a:schemeClr>
                </a:solidFill>
                <a:sym typeface="Wingdings" pitchFamily="2" charset="2"/>
              </a:rPr>
              <a:t>Only phase diagram directly connected to QCD </a:t>
            </a:r>
            <a:r>
              <a:rPr lang="en-US" sz="2800" dirty="0" err="1" smtClean="0">
                <a:solidFill>
                  <a:schemeClr val="accent1">
                    <a:lumMod val="20000"/>
                    <a:lumOff val="80000"/>
                  </a:schemeClr>
                </a:solidFill>
                <a:sym typeface="Wingdings" pitchFamily="2" charset="2"/>
              </a:rPr>
              <a:t>Lagrangian</a:t>
            </a:r>
            <a:endParaRPr lang="en-US" sz="2800" dirty="0">
              <a:solidFill>
                <a:schemeClr val="accent1">
                  <a:lumMod val="20000"/>
                  <a:lumOff val="80000"/>
                </a:schemeClr>
              </a:solidFill>
            </a:endParaRPr>
          </a:p>
        </p:txBody>
      </p:sp>
      <p:pic>
        <p:nvPicPr>
          <p:cNvPr id="11" name="Picture 3"/>
          <p:cNvPicPr>
            <a:picLocks noChangeAspect="1" noChangeArrowheads="1"/>
          </p:cNvPicPr>
          <p:nvPr/>
        </p:nvPicPr>
        <p:blipFill>
          <a:blip r:embed="rId2" cstate="print"/>
          <a:srcRect l="49193"/>
          <a:stretch>
            <a:fillRect/>
          </a:stretch>
        </p:blipFill>
        <p:spPr bwMode="auto">
          <a:xfrm>
            <a:off x="2057400" y="762000"/>
            <a:ext cx="4876800" cy="46375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1752600"/>
            <a:ext cx="51816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52800" y="-76200"/>
            <a:ext cx="2562176" cy="769441"/>
          </a:xfrm>
          <a:prstGeom prst="rect">
            <a:avLst/>
          </a:prstGeom>
          <a:noFill/>
        </p:spPr>
        <p:txBody>
          <a:bodyPr wrap="none" rtlCol="0">
            <a:spAutoFit/>
          </a:bodyPr>
          <a:lstStyle/>
          <a:p>
            <a:r>
              <a:rPr lang="en-US" sz="4400" u="sng" dirty="0" err="1" smtClean="0">
                <a:solidFill>
                  <a:schemeClr val="bg1"/>
                </a:solidFill>
              </a:rPr>
              <a:t>Quarkonia</a:t>
            </a:r>
            <a:endParaRPr lang="en-US" sz="4400" u="sng" dirty="0">
              <a:solidFill>
                <a:schemeClr val="bg1"/>
              </a:solidFill>
            </a:endParaRPr>
          </a:p>
        </p:txBody>
      </p:sp>
      <p:sp>
        <p:nvSpPr>
          <p:cNvPr id="5" name="TextBox 4"/>
          <p:cNvSpPr txBox="1"/>
          <p:nvPr/>
        </p:nvSpPr>
        <p:spPr>
          <a:xfrm>
            <a:off x="304800" y="685800"/>
            <a:ext cx="8686801" cy="954107"/>
          </a:xfrm>
          <a:prstGeom prst="rect">
            <a:avLst/>
          </a:prstGeom>
          <a:noFill/>
        </p:spPr>
        <p:txBody>
          <a:bodyPr wrap="square" rtlCol="0">
            <a:spAutoFit/>
          </a:bodyPr>
          <a:lstStyle/>
          <a:p>
            <a:pPr algn="ctr"/>
            <a:r>
              <a:rPr lang="en-US" sz="2800" dirty="0" smtClean="0">
                <a:solidFill>
                  <a:schemeClr val="bg1"/>
                </a:solidFill>
              </a:rPr>
              <a:t>Bound states of cc and bb can be </a:t>
            </a:r>
            <a:r>
              <a:rPr lang="en-US" sz="2800" i="1" dirty="0" smtClean="0">
                <a:solidFill>
                  <a:schemeClr val="bg1"/>
                </a:solidFill>
              </a:rPr>
              <a:t>Debye color screened </a:t>
            </a:r>
            <a:r>
              <a:rPr lang="en-US" sz="2800" dirty="0" smtClean="0">
                <a:solidFill>
                  <a:schemeClr val="bg1"/>
                </a:solidFill>
              </a:rPr>
              <a:t>in the QGP as one increases the temperature (melting)</a:t>
            </a:r>
            <a:endParaRPr lang="en-US" sz="2800" dirty="0">
              <a:solidFill>
                <a:schemeClr val="bg1"/>
              </a:solidFill>
            </a:endParaRPr>
          </a:p>
        </p:txBody>
      </p:sp>
      <p:pic>
        <p:nvPicPr>
          <p:cNvPr id="24579" name="Picture 3"/>
          <p:cNvPicPr>
            <a:picLocks noChangeAspect="1" noChangeArrowheads="1"/>
          </p:cNvPicPr>
          <p:nvPr/>
        </p:nvPicPr>
        <p:blipFill>
          <a:blip r:embed="rId2" cstate="print"/>
          <a:srcRect/>
          <a:stretch>
            <a:fillRect/>
          </a:stretch>
        </p:blipFill>
        <p:spPr bwMode="auto">
          <a:xfrm>
            <a:off x="304800" y="2057400"/>
            <a:ext cx="4981575" cy="4152900"/>
          </a:xfrm>
          <a:prstGeom prst="rect">
            <a:avLst/>
          </a:prstGeom>
          <a:noFill/>
          <a:ln w="9525">
            <a:noFill/>
            <a:miter lim="800000"/>
            <a:headEnd/>
            <a:tailEnd/>
          </a:ln>
        </p:spPr>
      </p:pic>
      <p:sp>
        <p:nvSpPr>
          <p:cNvPr id="8" name="TextBox 7"/>
          <p:cNvSpPr txBox="1"/>
          <p:nvPr/>
        </p:nvSpPr>
        <p:spPr>
          <a:xfrm>
            <a:off x="1575259" y="1762780"/>
            <a:ext cx="2539541" cy="523220"/>
          </a:xfrm>
          <a:prstGeom prst="rect">
            <a:avLst/>
          </a:prstGeom>
          <a:noFill/>
        </p:spPr>
        <p:txBody>
          <a:bodyPr wrap="none" rtlCol="0">
            <a:spAutoFit/>
          </a:bodyPr>
          <a:lstStyle/>
          <a:p>
            <a:r>
              <a:rPr lang="en-US" sz="2800" dirty="0" smtClean="0"/>
              <a:t>J/</a:t>
            </a:r>
            <a:r>
              <a:rPr lang="en-US" sz="2800" dirty="0" smtClean="0">
                <a:latin typeface="Symbol" pitchFamily="18" charset="2"/>
              </a:rPr>
              <a:t>y</a:t>
            </a:r>
            <a:r>
              <a:rPr lang="en-US" sz="2800" dirty="0" smtClean="0"/>
              <a:t> Suppression</a:t>
            </a:r>
          </a:p>
        </p:txBody>
      </p:sp>
      <p:sp>
        <p:nvSpPr>
          <p:cNvPr id="10" name="Oval 9"/>
          <p:cNvSpPr/>
          <p:nvPr/>
        </p:nvSpPr>
        <p:spPr>
          <a:xfrm>
            <a:off x="4572000" y="60960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724400" y="60960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90600" y="58674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143000" y="60960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95800" y="4953000"/>
            <a:ext cx="899605" cy="523220"/>
          </a:xfrm>
          <a:prstGeom prst="rect">
            <a:avLst/>
          </a:prstGeom>
          <a:noFill/>
        </p:spPr>
        <p:txBody>
          <a:bodyPr wrap="none" rtlCol="0">
            <a:spAutoFit/>
          </a:bodyPr>
          <a:lstStyle/>
          <a:p>
            <a:r>
              <a:rPr lang="en-US" sz="2800" b="1" dirty="0" smtClean="0">
                <a:solidFill>
                  <a:schemeClr val="tx2"/>
                </a:solidFill>
              </a:rPr>
              <a:t>RHIC</a:t>
            </a:r>
          </a:p>
        </p:txBody>
      </p:sp>
      <p:sp>
        <p:nvSpPr>
          <p:cNvPr id="15" name="TextBox 14"/>
          <p:cNvSpPr txBox="1"/>
          <p:nvPr/>
        </p:nvSpPr>
        <p:spPr>
          <a:xfrm>
            <a:off x="4648200" y="4277380"/>
            <a:ext cx="753732" cy="523220"/>
          </a:xfrm>
          <a:prstGeom prst="rect">
            <a:avLst/>
          </a:prstGeom>
          <a:noFill/>
        </p:spPr>
        <p:txBody>
          <a:bodyPr wrap="none" rtlCol="0">
            <a:spAutoFit/>
          </a:bodyPr>
          <a:lstStyle/>
          <a:p>
            <a:r>
              <a:rPr lang="en-US" sz="2800" b="1" dirty="0" smtClean="0">
                <a:solidFill>
                  <a:srgbClr val="FF0000"/>
                </a:solidFill>
              </a:rPr>
              <a:t>LHC</a:t>
            </a:r>
          </a:p>
        </p:txBody>
      </p:sp>
      <p:sp>
        <p:nvSpPr>
          <p:cNvPr id="16" name="TextBox 15"/>
          <p:cNvSpPr txBox="1"/>
          <p:nvPr/>
        </p:nvSpPr>
        <p:spPr>
          <a:xfrm>
            <a:off x="5486400" y="1751380"/>
            <a:ext cx="3657600" cy="3277820"/>
          </a:xfrm>
          <a:prstGeom prst="rect">
            <a:avLst/>
          </a:prstGeom>
          <a:noFill/>
        </p:spPr>
        <p:txBody>
          <a:bodyPr wrap="square" rtlCol="0">
            <a:spAutoFit/>
          </a:bodyPr>
          <a:lstStyle/>
          <a:p>
            <a:pPr algn="ctr"/>
            <a:r>
              <a:rPr lang="en-US" sz="2800" u="sng" dirty="0" smtClean="0">
                <a:solidFill>
                  <a:srgbClr val="FFFF00"/>
                </a:solidFill>
              </a:rPr>
              <a:t>Bizarre twist </a:t>
            </a:r>
          </a:p>
          <a:p>
            <a:pPr algn="ctr"/>
            <a:r>
              <a:rPr lang="en-US" sz="2800" dirty="0" smtClean="0">
                <a:solidFill>
                  <a:srgbClr val="FFFF00"/>
                </a:solidFill>
              </a:rPr>
              <a:t>Less suppression at LHC with higher temperature.</a:t>
            </a:r>
          </a:p>
          <a:p>
            <a:pPr algn="ctr"/>
            <a:r>
              <a:rPr lang="en-US" sz="1100" dirty="0" smtClean="0">
                <a:solidFill>
                  <a:srgbClr val="FFFF00"/>
                </a:solidFill>
              </a:rPr>
              <a:t> </a:t>
            </a:r>
          </a:p>
          <a:p>
            <a:pPr algn="ctr"/>
            <a:r>
              <a:rPr lang="en-US" sz="2800" dirty="0" smtClean="0">
                <a:solidFill>
                  <a:srgbClr val="FFFF00"/>
                </a:solidFill>
              </a:rPr>
              <a:t>Quark </a:t>
            </a:r>
            <a:r>
              <a:rPr lang="en-US" sz="2800" dirty="0" err="1" smtClean="0">
                <a:solidFill>
                  <a:srgbClr val="FFFF00"/>
                </a:solidFill>
              </a:rPr>
              <a:t>deconfinement</a:t>
            </a:r>
            <a:r>
              <a:rPr lang="en-US" sz="2800" dirty="0" smtClean="0">
                <a:solidFill>
                  <a:srgbClr val="FFFF00"/>
                </a:solidFill>
              </a:rPr>
              <a:t> and charm recombination at LHC.</a:t>
            </a:r>
          </a:p>
        </p:txBody>
      </p:sp>
      <p:grpSp>
        <p:nvGrpSpPr>
          <p:cNvPr id="2" name="Group 135"/>
          <p:cNvGrpSpPr/>
          <p:nvPr/>
        </p:nvGrpSpPr>
        <p:grpSpPr>
          <a:xfrm>
            <a:off x="6096000" y="4953000"/>
            <a:ext cx="2514600" cy="1905000"/>
            <a:chOff x="9173983" y="3048000"/>
            <a:chExt cx="3932417" cy="2870385"/>
          </a:xfrm>
        </p:grpSpPr>
        <p:pic>
          <p:nvPicPr>
            <p:cNvPr id="59394" name="Picture 2" descr="https://encrypted-tbn1.google.com/images?q=tbn:ANd9GcSEKA1n89rawUD87yba07jUaCd3be_XAG0-usgWqyCfwGcdtxSA"/>
            <p:cNvPicPr>
              <a:picLocks noChangeAspect="1" noChangeArrowheads="1"/>
            </p:cNvPicPr>
            <p:nvPr/>
          </p:nvPicPr>
          <p:blipFill>
            <a:blip r:embed="rId3" cstate="print">
              <a:clrChange>
                <a:clrFrom>
                  <a:srgbClr val="010101"/>
                </a:clrFrom>
                <a:clrTo>
                  <a:srgbClr val="010101">
                    <a:alpha val="0"/>
                  </a:srgbClr>
                </a:clrTo>
              </a:clrChange>
            </a:blip>
            <a:srcRect/>
            <a:stretch>
              <a:fillRect/>
            </a:stretch>
          </p:blipFill>
          <p:spPr bwMode="auto">
            <a:xfrm>
              <a:off x="9173983" y="3048000"/>
              <a:ext cx="3932417" cy="2870385"/>
            </a:xfrm>
            <a:prstGeom prst="rect">
              <a:avLst/>
            </a:prstGeom>
            <a:noFill/>
            <a:ln w="19050">
              <a:solidFill>
                <a:schemeClr val="tx1"/>
              </a:solidFill>
            </a:ln>
          </p:spPr>
        </p:pic>
        <p:sp>
          <p:nvSpPr>
            <p:cNvPr id="46" name="Oval 45"/>
            <p:cNvSpPr/>
            <p:nvPr/>
          </p:nvSpPr>
          <p:spPr>
            <a:xfrm>
              <a:off x="10058400" y="3733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0210800" y="3581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2039600" y="5105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2192000" y="4953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0363200" y="4876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0515600" y="4724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1201400" y="3886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353800" y="3733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0896600" y="5638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1049000" y="5486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1430000" y="4724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15824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0744200" y="4191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0668000" y="4038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1734800" y="5410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1658600" y="5257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2039600" y="4114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1963400" y="3962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1125200" y="3352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1049000" y="3200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0210800" y="5257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0134600" y="5105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9982200" y="4419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9906000" y="4267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01346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00584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1353800" y="4267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1125200" y="4267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0744200" y="5334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0515600" y="5334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1887200" y="3352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1658600" y="3352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0820400" y="3581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10591800" y="3581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22682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20396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1125200" y="4953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0896600" y="4953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09728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07442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11658600" y="3657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1658600" y="3886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0363200" y="3886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0363200" y="4114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1430000" y="5334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1430000" y="5562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9829800" y="4724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9829800" y="4953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1811000" y="4800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1811000" y="5029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0668000" y="3124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0668000" y="3352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2192000" y="3733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2192000" y="3962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1734800" y="4114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1734800" y="4343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1277600" y="4495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11277600" y="4724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10896600" y="3810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10896600" y="4038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0515600" y="4191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05156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0744200" y="4800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10744200" y="5029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11353800" y="4953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1353800" y="5181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1277600" y="4267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11201400" y="4114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11506200" y="4724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11277600" y="4724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11430000" y="3886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1430000" y="4114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108204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107442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11049000" y="5029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0820400" y="5029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0972800" y="4191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109728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11506200" y="3810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11430000" y="3657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11201400" y="4038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10972800" y="4038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11049000" y="3581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11049000" y="3810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116586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115824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11353800" y="4800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11125200" y="4800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11201400" y="4343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112014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8" name="Straight Connector 137"/>
          <p:cNvCxnSpPr/>
          <p:nvPr/>
        </p:nvCxnSpPr>
        <p:spPr>
          <a:xfrm>
            <a:off x="2971800" y="762000"/>
            <a:ext cx="152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4038600" y="762000"/>
            <a:ext cx="152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animBg="1"/>
      <p:bldP spid="11" grpId="0" animBg="1"/>
      <p:bldP spid="12" grpId="0" animBg="1"/>
      <p:bldP spid="13" grpId="0" animBg="1"/>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09800" y="-36731"/>
            <a:ext cx="4832798" cy="646331"/>
          </a:xfrm>
          <a:prstGeom prst="rect">
            <a:avLst/>
          </a:prstGeom>
          <a:noFill/>
        </p:spPr>
        <p:txBody>
          <a:bodyPr wrap="none" rtlCol="0">
            <a:spAutoFit/>
          </a:bodyPr>
          <a:lstStyle/>
          <a:p>
            <a:r>
              <a:rPr lang="en-US" sz="3600" dirty="0" err="1" smtClean="0">
                <a:solidFill>
                  <a:schemeClr val="bg1"/>
                </a:solidFill>
              </a:rPr>
              <a:t>Quarkonia</a:t>
            </a:r>
            <a:r>
              <a:rPr lang="en-US" sz="3600" dirty="0" smtClean="0">
                <a:solidFill>
                  <a:schemeClr val="bg1"/>
                </a:solidFill>
              </a:rPr>
              <a:t> Thermometer</a:t>
            </a:r>
          </a:p>
        </p:txBody>
      </p:sp>
      <p:pic>
        <p:nvPicPr>
          <p:cNvPr id="57345" name="Picture 1"/>
          <p:cNvPicPr>
            <a:picLocks noChangeAspect="1" noChangeArrowheads="1"/>
          </p:cNvPicPr>
          <p:nvPr/>
        </p:nvPicPr>
        <p:blipFill>
          <a:blip r:embed="rId2" cstate="print"/>
          <a:srcRect/>
          <a:stretch>
            <a:fillRect/>
          </a:stretch>
        </p:blipFill>
        <p:spPr bwMode="auto">
          <a:xfrm>
            <a:off x="762000" y="685800"/>
            <a:ext cx="3695700" cy="2214972"/>
          </a:xfrm>
          <a:prstGeom prst="rect">
            <a:avLst/>
          </a:prstGeom>
          <a:noFill/>
          <a:ln w="9525">
            <a:noFill/>
            <a:miter lim="800000"/>
            <a:headEnd/>
            <a:tailEnd/>
          </a:ln>
        </p:spPr>
      </p:pic>
      <p:pic>
        <p:nvPicPr>
          <p:cNvPr id="29" name="Picture 5" descr="raaVSdE_minbias_allOnia.png"/>
          <p:cNvPicPr>
            <a:picLocks noChangeAspect="1"/>
          </p:cNvPicPr>
          <p:nvPr/>
        </p:nvPicPr>
        <p:blipFill>
          <a:blip r:embed="rId3" cstate="print"/>
          <a:srcRect/>
          <a:stretch>
            <a:fillRect/>
          </a:stretch>
        </p:blipFill>
        <p:spPr bwMode="auto">
          <a:xfrm>
            <a:off x="5257800" y="685800"/>
            <a:ext cx="3335136" cy="3200400"/>
          </a:xfrm>
          <a:prstGeom prst="rect">
            <a:avLst/>
          </a:prstGeom>
          <a:solidFill>
            <a:schemeClr val="bg1"/>
          </a:solidFill>
          <a:ln w="9525">
            <a:noFill/>
            <a:miter lim="800000"/>
            <a:headEnd/>
            <a:tailEnd/>
          </a:ln>
        </p:spPr>
      </p:pic>
      <p:sp>
        <p:nvSpPr>
          <p:cNvPr id="30" name="TextBox 29"/>
          <p:cNvSpPr txBox="1"/>
          <p:nvPr/>
        </p:nvSpPr>
        <p:spPr>
          <a:xfrm>
            <a:off x="152400" y="2971800"/>
            <a:ext cx="4800600" cy="954107"/>
          </a:xfrm>
          <a:prstGeom prst="rect">
            <a:avLst/>
          </a:prstGeom>
          <a:noFill/>
        </p:spPr>
        <p:txBody>
          <a:bodyPr wrap="square" rtlCol="0">
            <a:spAutoFit/>
          </a:bodyPr>
          <a:lstStyle/>
          <a:p>
            <a:pPr algn="ctr"/>
            <a:r>
              <a:rPr lang="en-US" sz="2800" dirty="0" smtClean="0">
                <a:solidFill>
                  <a:schemeClr val="bg1"/>
                </a:solidFill>
              </a:rPr>
              <a:t>CMS observes expected </a:t>
            </a:r>
            <a:r>
              <a:rPr lang="en-US" sz="2800" i="1" dirty="0" smtClean="0">
                <a:solidFill>
                  <a:schemeClr val="bg1"/>
                </a:solidFill>
              </a:rPr>
              <a:t>melting</a:t>
            </a:r>
            <a:r>
              <a:rPr lang="en-US" sz="2800" dirty="0" smtClean="0">
                <a:solidFill>
                  <a:schemeClr val="bg1"/>
                </a:solidFill>
              </a:rPr>
              <a:t> pattern with binding energy</a:t>
            </a:r>
          </a:p>
        </p:txBody>
      </p:sp>
      <p:pic>
        <p:nvPicPr>
          <p:cNvPr id="32" name="Picture 6"/>
          <p:cNvPicPr>
            <a:picLocks noChangeAspect="1" noChangeArrowheads="1"/>
          </p:cNvPicPr>
          <p:nvPr/>
        </p:nvPicPr>
        <p:blipFill>
          <a:blip r:embed="rId4" cstate="print"/>
          <a:srcRect/>
          <a:stretch>
            <a:fillRect/>
          </a:stretch>
        </p:blipFill>
        <p:spPr bwMode="auto">
          <a:xfrm>
            <a:off x="4953000" y="4065228"/>
            <a:ext cx="3886200" cy="2792771"/>
          </a:xfrm>
          <a:prstGeom prst="rect">
            <a:avLst/>
          </a:prstGeom>
          <a:noFill/>
          <a:ln w="12700" cap="flat">
            <a:noFill/>
            <a:miter lim="800000"/>
            <a:headEnd/>
            <a:tailEnd/>
          </a:ln>
        </p:spPr>
      </p:pic>
      <p:sp>
        <p:nvSpPr>
          <p:cNvPr id="33" name="TextBox 32"/>
          <p:cNvSpPr txBox="1"/>
          <p:nvPr/>
        </p:nvSpPr>
        <p:spPr>
          <a:xfrm>
            <a:off x="76200" y="4274165"/>
            <a:ext cx="4876800" cy="2431435"/>
          </a:xfrm>
          <a:prstGeom prst="rect">
            <a:avLst/>
          </a:prstGeom>
          <a:noFill/>
        </p:spPr>
        <p:txBody>
          <a:bodyPr wrap="square" rtlCol="0">
            <a:spAutoFit/>
          </a:bodyPr>
          <a:lstStyle/>
          <a:p>
            <a:pPr algn="ctr"/>
            <a:r>
              <a:rPr lang="en-US" sz="2800" dirty="0" smtClean="0">
                <a:solidFill>
                  <a:srgbClr val="FFFF00"/>
                </a:solidFill>
              </a:rPr>
              <a:t>Requires RHIC </a:t>
            </a:r>
            <a:r>
              <a:rPr lang="en-US" sz="2800" dirty="0" err="1" smtClean="0">
                <a:solidFill>
                  <a:srgbClr val="FFFF00"/>
                </a:solidFill>
              </a:rPr>
              <a:t>p+A</a:t>
            </a:r>
            <a:r>
              <a:rPr lang="en-US" sz="2800" dirty="0" smtClean="0">
                <a:solidFill>
                  <a:srgbClr val="FFFF00"/>
                </a:solidFill>
              </a:rPr>
              <a:t> and A+A</a:t>
            </a:r>
          </a:p>
          <a:p>
            <a:pPr algn="ctr"/>
            <a:r>
              <a:rPr lang="en-US" sz="2800" dirty="0" smtClean="0">
                <a:solidFill>
                  <a:srgbClr val="FFFF00"/>
                </a:solidFill>
              </a:rPr>
              <a:t>for a complete picture and</a:t>
            </a:r>
          </a:p>
          <a:p>
            <a:pPr algn="ctr"/>
            <a:r>
              <a:rPr lang="en-US" sz="2800" dirty="0" smtClean="0">
                <a:solidFill>
                  <a:srgbClr val="FFFF00"/>
                </a:solidFill>
              </a:rPr>
              <a:t>to bracket the screening lengths</a:t>
            </a:r>
          </a:p>
          <a:p>
            <a:pPr algn="ctr"/>
            <a:r>
              <a:rPr lang="en-US" sz="1200" dirty="0" smtClean="0">
                <a:solidFill>
                  <a:srgbClr val="FFFF00"/>
                </a:solidFill>
              </a:rPr>
              <a:t> </a:t>
            </a:r>
            <a:endParaRPr lang="en-US" sz="1100" dirty="0" smtClean="0">
              <a:solidFill>
                <a:srgbClr val="FFFF00"/>
              </a:solidFill>
            </a:endParaRPr>
          </a:p>
          <a:p>
            <a:pPr algn="ctr"/>
            <a:r>
              <a:rPr lang="en-US" sz="2800" dirty="0" smtClean="0">
                <a:solidFill>
                  <a:srgbClr val="FFFF00"/>
                </a:solidFill>
              </a:rPr>
              <a:t>STAR MTD 2014 install.</a:t>
            </a:r>
          </a:p>
          <a:p>
            <a:pPr algn="ctr"/>
            <a:r>
              <a:rPr lang="en-US" sz="2800" dirty="0" err="1" smtClean="0">
                <a:solidFill>
                  <a:srgbClr val="FFFF00"/>
                </a:solidFill>
              </a:rPr>
              <a:t>sPHENIX</a:t>
            </a:r>
            <a:r>
              <a:rPr lang="en-US" sz="2800" dirty="0" smtClean="0">
                <a:solidFill>
                  <a:srgbClr val="FFFF00"/>
                </a:solidFill>
              </a:rPr>
              <a:t> 2018 install (7x stats)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09599" y="4724400"/>
            <a:ext cx="3581400" cy="1676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A96838AB-43D5-4667-8375-1D26C66C4762}" type="slidenum">
              <a:rPr lang="en-US" smtClean="0"/>
              <a:pPr/>
              <a:t>32</a:t>
            </a:fld>
            <a:endParaRPr lang="en-US"/>
          </a:p>
        </p:txBody>
      </p:sp>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39081" y="1295400"/>
            <a:ext cx="4352519" cy="419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4" name="Straight Arrow Connector 3"/>
          <p:cNvCxnSpPr>
            <a:stCxn id="6" idx="1"/>
          </p:cNvCxnSpPr>
          <p:nvPr/>
        </p:nvCxnSpPr>
        <p:spPr>
          <a:xfrm flipH="1" flipV="1">
            <a:off x="6146310" y="3635633"/>
            <a:ext cx="406890" cy="11210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stCxn id="6" idx="1"/>
          </p:cNvCxnSpPr>
          <p:nvPr/>
        </p:nvCxnSpPr>
        <p:spPr>
          <a:xfrm flipH="1" flipV="1">
            <a:off x="6146310" y="3189319"/>
            <a:ext cx="406890" cy="15673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553200" y="4572000"/>
            <a:ext cx="973343" cy="369332"/>
          </a:xfrm>
          <a:prstGeom prst="rect">
            <a:avLst/>
          </a:prstGeom>
          <a:noFill/>
        </p:spPr>
        <p:txBody>
          <a:bodyPr wrap="none" rtlCol="0">
            <a:spAutoFit/>
          </a:bodyPr>
          <a:lstStyle/>
          <a:p>
            <a:r>
              <a:rPr lang="en-US" dirty="0" smtClean="0"/>
              <a:t>90% C.L.</a:t>
            </a:r>
            <a:endParaRPr lang="en-US" dirty="0"/>
          </a:p>
        </p:txBody>
      </p:sp>
      <p:sp>
        <p:nvSpPr>
          <p:cNvPr id="7" name="TextBox 6"/>
          <p:cNvSpPr txBox="1"/>
          <p:nvPr/>
        </p:nvSpPr>
        <p:spPr>
          <a:xfrm>
            <a:off x="5105400" y="1371600"/>
            <a:ext cx="1932580" cy="1200329"/>
          </a:xfrm>
          <a:prstGeom prst="rect">
            <a:avLst/>
          </a:prstGeom>
          <a:noFill/>
        </p:spPr>
        <p:txBody>
          <a:bodyPr wrap="none" rtlCol="0">
            <a:spAutoFit/>
          </a:bodyPr>
          <a:lstStyle/>
          <a:p>
            <a:r>
              <a:rPr lang="en-US" b="1" dirty="0" smtClean="0"/>
              <a:t>MPC-EX</a:t>
            </a:r>
          </a:p>
          <a:p>
            <a:r>
              <a:rPr lang="en-US" dirty="0" smtClean="0"/>
              <a:t>700nb</a:t>
            </a:r>
            <a:r>
              <a:rPr lang="en-US" baseline="30000" dirty="0" smtClean="0"/>
              <a:t>-1</a:t>
            </a:r>
            <a:r>
              <a:rPr lang="en-US" dirty="0" smtClean="0"/>
              <a:t> </a:t>
            </a:r>
            <a:r>
              <a:rPr lang="en-US" dirty="0" err="1"/>
              <a:t>p</a:t>
            </a:r>
            <a:r>
              <a:rPr lang="en-US" dirty="0" err="1" smtClean="0"/>
              <a:t>+Au</a:t>
            </a:r>
            <a:endParaRPr lang="en-US" dirty="0" smtClean="0"/>
          </a:p>
          <a:p>
            <a:r>
              <a:rPr lang="en-US" dirty="0" smtClean="0"/>
              <a:t>50pb</a:t>
            </a:r>
            <a:r>
              <a:rPr lang="en-US" baseline="30000" dirty="0" smtClean="0"/>
              <a:t>-1</a:t>
            </a:r>
            <a:r>
              <a:rPr lang="en-US" dirty="0" smtClean="0"/>
              <a:t> </a:t>
            </a:r>
            <a:r>
              <a:rPr lang="en-US" dirty="0" err="1" smtClean="0"/>
              <a:t>p+p</a:t>
            </a:r>
            <a:endParaRPr lang="en-US" dirty="0" smtClean="0"/>
          </a:p>
          <a:p>
            <a:r>
              <a:rPr lang="en-US" dirty="0" smtClean="0"/>
              <a:t>Measured by 2016</a:t>
            </a:r>
            <a:endParaRPr lang="en-US" dirty="0"/>
          </a:p>
        </p:txBody>
      </p:sp>
      <p:pic>
        <p:nvPicPr>
          <p:cNvPr id="10" name="Picture 1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8600" y="1323974"/>
            <a:ext cx="4267200" cy="33449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09600" y="4724400"/>
            <a:ext cx="3581400" cy="830997"/>
          </a:xfrm>
          <a:prstGeom prst="rect">
            <a:avLst/>
          </a:prstGeom>
          <a:noFill/>
        </p:spPr>
        <p:txBody>
          <a:bodyPr wrap="square" rtlCol="0">
            <a:spAutoFit/>
          </a:bodyPr>
          <a:lstStyle/>
          <a:p>
            <a:pPr algn="ctr"/>
            <a:r>
              <a:rPr lang="en-US" sz="2400" dirty="0" smtClean="0"/>
              <a:t>The nucleus is an </a:t>
            </a:r>
            <a:r>
              <a:rPr lang="en-US" sz="2400" i="1" dirty="0" smtClean="0"/>
              <a:t>amplifier</a:t>
            </a:r>
            <a:r>
              <a:rPr lang="en-US" sz="2400" dirty="0" smtClean="0"/>
              <a:t> of high gluon densities </a:t>
            </a:r>
            <a:endParaRPr lang="en-US" sz="2400" dirty="0"/>
          </a:p>
        </p:txBody>
      </p:sp>
      <p:graphicFrame>
        <p:nvGraphicFramePr>
          <p:cNvPr id="12" name="Object 11"/>
          <p:cNvGraphicFramePr>
            <a:graphicFrameLocks noChangeAspect="1"/>
          </p:cNvGraphicFramePr>
          <p:nvPr>
            <p:extLst>
              <p:ext uri="{D42A27DB-BD31-4B8C-83A1-F6EECF244321}">
                <p14:modId xmlns="" xmlns:p14="http://schemas.microsoft.com/office/powerpoint/2010/main" val="445960953"/>
              </p:ext>
            </p:extLst>
          </p:nvPr>
        </p:nvGraphicFramePr>
        <p:xfrm>
          <a:off x="1142999" y="5410200"/>
          <a:ext cx="2319318" cy="893904"/>
        </p:xfrm>
        <a:graphic>
          <a:graphicData uri="http://schemas.openxmlformats.org/presentationml/2006/ole">
            <p:oleObj spid="_x0000_s2050" name="Equation" r:id="rId5" imgW="1218960" imgH="469800" progId="">
              <p:embed/>
            </p:oleObj>
          </a:graphicData>
        </a:graphic>
      </p:graphicFrame>
      <p:sp>
        <p:nvSpPr>
          <p:cNvPr id="15" name="TextBox 14"/>
          <p:cNvSpPr txBox="1"/>
          <p:nvPr/>
        </p:nvSpPr>
        <p:spPr>
          <a:xfrm>
            <a:off x="4842400" y="5486400"/>
            <a:ext cx="3996800" cy="584775"/>
          </a:xfrm>
          <a:prstGeom prst="rect">
            <a:avLst/>
          </a:prstGeom>
          <a:noFill/>
        </p:spPr>
        <p:txBody>
          <a:bodyPr wrap="none" rtlCol="0">
            <a:spAutoFit/>
          </a:bodyPr>
          <a:lstStyle/>
          <a:p>
            <a:r>
              <a:rPr lang="en-US" sz="3200" dirty="0" smtClean="0">
                <a:solidFill>
                  <a:schemeClr val="bg1"/>
                </a:solidFill>
              </a:rPr>
              <a:t>Direct photon channel.</a:t>
            </a:r>
          </a:p>
        </p:txBody>
      </p:sp>
      <p:sp>
        <p:nvSpPr>
          <p:cNvPr id="16" name="TextBox 15"/>
          <p:cNvSpPr txBox="1"/>
          <p:nvPr/>
        </p:nvSpPr>
        <p:spPr>
          <a:xfrm>
            <a:off x="587647" y="6349425"/>
            <a:ext cx="7870553" cy="584775"/>
          </a:xfrm>
          <a:prstGeom prst="rect">
            <a:avLst/>
          </a:prstGeom>
          <a:noFill/>
        </p:spPr>
        <p:txBody>
          <a:bodyPr wrap="none" rtlCol="0">
            <a:spAutoFit/>
          </a:bodyPr>
          <a:lstStyle/>
          <a:p>
            <a:r>
              <a:rPr lang="en-US" sz="3200" dirty="0" smtClean="0">
                <a:solidFill>
                  <a:srgbClr val="FFFF00"/>
                </a:solidFill>
              </a:rPr>
              <a:t>Key is connecting RHIC forward-y to LHC mid-y</a:t>
            </a:r>
          </a:p>
        </p:txBody>
      </p:sp>
      <p:sp>
        <p:nvSpPr>
          <p:cNvPr id="17" name="TextBox 16"/>
          <p:cNvSpPr txBox="1"/>
          <p:nvPr/>
        </p:nvSpPr>
        <p:spPr>
          <a:xfrm>
            <a:off x="244687" y="685800"/>
            <a:ext cx="4403513" cy="523220"/>
          </a:xfrm>
          <a:prstGeom prst="rect">
            <a:avLst/>
          </a:prstGeom>
          <a:noFill/>
        </p:spPr>
        <p:txBody>
          <a:bodyPr wrap="none" rtlCol="0">
            <a:spAutoFit/>
          </a:bodyPr>
          <a:lstStyle/>
          <a:p>
            <a:r>
              <a:rPr lang="en-US" sz="2800" dirty="0" smtClean="0">
                <a:solidFill>
                  <a:srgbClr val="FF0000"/>
                </a:solidFill>
              </a:rPr>
              <a:t>Does gluon density saturate?</a:t>
            </a:r>
          </a:p>
        </p:txBody>
      </p:sp>
      <p:sp>
        <p:nvSpPr>
          <p:cNvPr id="18" name="TextBox 17"/>
          <p:cNvSpPr txBox="1"/>
          <p:nvPr/>
        </p:nvSpPr>
        <p:spPr>
          <a:xfrm>
            <a:off x="4724400" y="685800"/>
            <a:ext cx="4339778" cy="523220"/>
          </a:xfrm>
          <a:prstGeom prst="rect">
            <a:avLst/>
          </a:prstGeom>
          <a:noFill/>
        </p:spPr>
        <p:txBody>
          <a:bodyPr wrap="none" rtlCol="0">
            <a:spAutoFit/>
          </a:bodyPr>
          <a:lstStyle/>
          <a:p>
            <a:r>
              <a:rPr lang="en-US" sz="2800" dirty="0" smtClean="0">
                <a:solidFill>
                  <a:schemeClr val="bg1"/>
                </a:solidFill>
              </a:rPr>
              <a:t>Precision via direct </a:t>
            </a:r>
            <a:r>
              <a:rPr lang="en-US" sz="2800" dirty="0" smtClean="0">
                <a:solidFill>
                  <a:schemeClr val="bg1"/>
                </a:solidFill>
                <a:latin typeface="Symbol" pitchFamily="18" charset="2"/>
              </a:rPr>
              <a:t>g</a:t>
            </a:r>
            <a:r>
              <a:rPr lang="en-US" sz="2800" dirty="0" smtClean="0">
                <a:solidFill>
                  <a:schemeClr val="bg1"/>
                </a:solidFill>
              </a:rPr>
              <a:t> in 2016</a:t>
            </a:r>
          </a:p>
        </p:txBody>
      </p:sp>
      <p:pic>
        <p:nvPicPr>
          <p:cNvPr id="19" name="Picture 18"/>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5945" r="48205" b="29519"/>
          <a:stretch/>
        </p:blipFill>
        <p:spPr bwMode="auto">
          <a:xfrm>
            <a:off x="6912942" y="3810000"/>
            <a:ext cx="1621458" cy="6887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Rounded Rectangle 19"/>
          <p:cNvSpPr/>
          <p:nvPr/>
        </p:nvSpPr>
        <p:spPr>
          <a:xfrm>
            <a:off x="914400" y="68263"/>
            <a:ext cx="7315200" cy="609600"/>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utoShape 2" descr="https://www.phenix.bnl.gov/viewvc/viewvc.cgi/phenix/offline/analysis/Nagle/LowX/figure_lowx_eps09linear_liny.png?view=co&amp;revision=1.1"/>
          <p:cNvSpPr>
            <a:spLocks noChangeAspect="1" noChangeArrowheads="1"/>
          </p:cNvSpPr>
          <p:nvPr/>
        </p:nvSpPr>
        <p:spPr bwMode="auto">
          <a:xfrm>
            <a:off x="155575" y="-152400"/>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 name="AutoShape 4" descr="https://www.phenix.bnl.gov/viewvc/viewvc.cgi/phenix/offline/analysis/Nagle/LowX/figure_lowx_eps09linear_liny.png?view=co&amp;revision=1.1"/>
          <p:cNvSpPr>
            <a:spLocks noChangeAspect="1" noChangeArrowheads="1"/>
          </p:cNvSpPr>
          <p:nvPr/>
        </p:nvSpPr>
        <p:spPr bwMode="auto">
          <a:xfrm>
            <a:off x="155575" y="-152400"/>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 name="AutoShape 6" descr="https://www.phenix.bnl.gov/viewvc/viewvc.cgi/phenix/offline/analysis/Nagle/LowX/figure_lowx_eps09linear_liny.png?view=co&amp;revision=1.1"/>
          <p:cNvSpPr>
            <a:spLocks noChangeAspect="1" noChangeArrowheads="1"/>
          </p:cNvSpPr>
          <p:nvPr/>
        </p:nvSpPr>
        <p:spPr bwMode="auto">
          <a:xfrm>
            <a:off x="155575" y="-152400"/>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 name="AutoShape 8" descr="https://www.phenix.bnl.gov/viewvc/viewvc.cgi/phenix/offline/analysis/Nagle/LowX/figure_lowx_eps09quadratic_liny.png?view=co&amp;revision=1.1"/>
          <p:cNvSpPr>
            <a:spLocks noChangeAspect="1" noChangeArrowheads="1"/>
          </p:cNvSpPr>
          <p:nvPr/>
        </p:nvSpPr>
        <p:spPr bwMode="auto">
          <a:xfrm>
            <a:off x="155575" y="-152400"/>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 name="TextBox 24"/>
          <p:cNvSpPr txBox="1"/>
          <p:nvPr/>
        </p:nvSpPr>
        <p:spPr>
          <a:xfrm>
            <a:off x="990600" y="68263"/>
            <a:ext cx="7207871" cy="584775"/>
          </a:xfrm>
          <a:prstGeom prst="rect">
            <a:avLst/>
          </a:prstGeom>
          <a:noFill/>
        </p:spPr>
        <p:txBody>
          <a:bodyPr wrap="none" rtlCol="0">
            <a:spAutoFit/>
          </a:bodyPr>
          <a:lstStyle/>
          <a:p>
            <a:r>
              <a:rPr lang="en-US" sz="3200" dirty="0" smtClean="0">
                <a:solidFill>
                  <a:srgbClr val="FFFF00"/>
                </a:solidFill>
              </a:rPr>
              <a:t>Cold Nuclear Matter and Gluon Saturation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P spid="16"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6838AB-43D5-4667-8375-1D26C66C4762}" type="slidenum">
              <a:rPr lang="en-US" smtClean="0"/>
              <a:pPr/>
              <a:t>33</a:t>
            </a:fld>
            <a:endParaRPr lang="en-US"/>
          </a:p>
        </p:txBody>
      </p:sp>
      <p:sp>
        <p:nvSpPr>
          <p:cNvPr id="3" name="Title 1"/>
          <p:cNvSpPr txBox="1">
            <a:spLocks/>
          </p:cNvSpPr>
          <p:nvPr/>
        </p:nvSpPr>
        <p:spPr>
          <a:xfrm>
            <a:off x="609600" y="762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i="0" u="none" strike="noStrike" kern="1200" cap="none" spc="0" normalizeH="0" baseline="0" noProof="0" dirty="0" smtClean="0">
                <a:ln>
                  <a:noFill/>
                </a:ln>
                <a:solidFill>
                  <a:schemeClr val="bg1"/>
                </a:solidFill>
                <a:effectLst/>
                <a:uLnTx/>
                <a:uFillTx/>
                <a:latin typeface="+mj-lt"/>
                <a:ea typeface="+mj-ea"/>
                <a:cs typeface="+mj-cs"/>
              </a:rPr>
              <a:t>RHIC </a:t>
            </a:r>
            <a:r>
              <a:rPr kumimoji="0" lang="en-US" sz="4400" i="0" u="none" strike="noStrike" kern="1200" cap="none" spc="0" normalizeH="0" baseline="0" noProof="0" dirty="0" err="1" smtClean="0">
                <a:ln>
                  <a:noFill/>
                </a:ln>
                <a:solidFill>
                  <a:schemeClr val="bg1"/>
                </a:solidFill>
                <a:effectLst/>
                <a:uLnTx/>
                <a:uFillTx/>
                <a:latin typeface="+mj-lt"/>
                <a:ea typeface="+mj-ea"/>
                <a:cs typeface="+mj-cs"/>
              </a:rPr>
              <a:t>p+A</a:t>
            </a:r>
            <a:endParaRPr kumimoji="0" lang="en-US" sz="4400" i="0" u="none" strike="noStrike" kern="1200" cap="none" spc="0" normalizeH="0" baseline="0" noProof="0" dirty="0">
              <a:ln>
                <a:noFill/>
              </a:ln>
              <a:solidFill>
                <a:schemeClr val="bg1"/>
              </a:solidFill>
              <a:effectLst/>
              <a:uLnTx/>
              <a:uFillTx/>
              <a:latin typeface="+mj-lt"/>
              <a:ea typeface="+mj-ea"/>
              <a:cs typeface="+mj-cs"/>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51562" y="990600"/>
            <a:ext cx="5392438" cy="3211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228600" y="990600"/>
            <a:ext cx="3505200" cy="3970318"/>
          </a:xfrm>
          <a:prstGeom prst="rect">
            <a:avLst/>
          </a:prstGeom>
          <a:noFill/>
          <a:ln>
            <a:noFill/>
          </a:ln>
        </p:spPr>
        <p:txBody>
          <a:bodyPr wrap="square" rtlCol="0">
            <a:spAutoFit/>
          </a:bodyPr>
          <a:lstStyle/>
          <a:p>
            <a:r>
              <a:rPr lang="en-US" sz="2800" dirty="0" err="1" smtClean="0">
                <a:solidFill>
                  <a:schemeClr val="bg1"/>
                </a:solidFill>
              </a:rPr>
              <a:t>p+A</a:t>
            </a:r>
            <a:r>
              <a:rPr lang="en-US" sz="2800" dirty="0" smtClean="0">
                <a:solidFill>
                  <a:schemeClr val="bg1"/>
                </a:solidFill>
              </a:rPr>
              <a:t> (instead of only </a:t>
            </a:r>
            <a:r>
              <a:rPr lang="en-US" sz="2800" dirty="0" err="1" smtClean="0">
                <a:solidFill>
                  <a:schemeClr val="bg1"/>
                </a:solidFill>
              </a:rPr>
              <a:t>d+A</a:t>
            </a:r>
            <a:r>
              <a:rPr lang="en-US" sz="2800" dirty="0" smtClean="0">
                <a:solidFill>
                  <a:schemeClr val="bg1"/>
                </a:solidFill>
              </a:rPr>
              <a:t>) made possible by stochastic cooling</a:t>
            </a:r>
            <a:endParaRPr lang="en-US" sz="2800" dirty="0">
              <a:solidFill>
                <a:schemeClr val="bg1"/>
              </a:solidFill>
            </a:endParaRPr>
          </a:p>
          <a:p>
            <a:endParaRPr lang="en-US" sz="2800" dirty="0">
              <a:solidFill>
                <a:schemeClr val="bg1"/>
              </a:solidFill>
            </a:endParaRPr>
          </a:p>
          <a:p>
            <a:r>
              <a:rPr lang="en-US" sz="2800" dirty="0" smtClean="0">
                <a:solidFill>
                  <a:schemeClr val="bg1"/>
                </a:solidFill>
              </a:rPr>
              <a:t>Issue is aperture of the DX magnets at IP6,8 (beams in collision).</a:t>
            </a:r>
          </a:p>
          <a:p>
            <a:endParaRPr lang="en-US" sz="2800" dirty="0">
              <a:solidFill>
                <a:schemeClr val="bg1"/>
              </a:solidFill>
            </a:endParaRPr>
          </a:p>
          <a:p>
            <a:endParaRPr lang="en-US" sz="2800" dirty="0">
              <a:solidFill>
                <a:schemeClr val="bg1"/>
              </a:solidFill>
            </a:endParaRPr>
          </a:p>
        </p:txBody>
      </p:sp>
      <p:sp>
        <p:nvSpPr>
          <p:cNvPr id="6" name="TextBox 5"/>
          <p:cNvSpPr txBox="1"/>
          <p:nvPr/>
        </p:nvSpPr>
        <p:spPr>
          <a:xfrm>
            <a:off x="6627089" y="4118842"/>
            <a:ext cx="2001253" cy="523220"/>
          </a:xfrm>
          <a:prstGeom prst="rect">
            <a:avLst/>
          </a:prstGeom>
          <a:noFill/>
        </p:spPr>
        <p:txBody>
          <a:bodyPr wrap="none" rtlCol="0">
            <a:spAutoFit/>
          </a:bodyPr>
          <a:lstStyle/>
          <a:p>
            <a:r>
              <a:rPr lang="en-US" sz="1400" dirty="0" smtClean="0">
                <a:solidFill>
                  <a:schemeClr val="bg1"/>
                </a:solidFill>
              </a:rPr>
              <a:t>CAD study by S. </a:t>
            </a:r>
            <a:r>
              <a:rPr lang="en-US" sz="1400" dirty="0" err="1" smtClean="0">
                <a:solidFill>
                  <a:schemeClr val="bg1"/>
                </a:solidFill>
              </a:rPr>
              <a:t>Tepikian</a:t>
            </a:r>
            <a:r>
              <a:rPr lang="en-US" sz="1400" dirty="0" smtClean="0">
                <a:solidFill>
                  <a:schemeClr val="bg1"/>
                </a:solidFill>
              </a:rPr>
              <a:t> </a:t>
            </a:r>
            <a:br>
              <a:rPr lang="en-US" sz="1400" dirty="0" smtClean="0">
                <a:solidFill>
                  <a:schemeClr val="bg1"/>
                </a:solidFill>
              </a:rPr>
            </a:br>
            <a:r>
              <a:rPr lang="en-US" sz="1400" dirty="0" smtClean="0">
                <a:solidFill>
                  <a:schemeClr val="bg1"/>
                </a:solidFill>
              </a:rPr>
              <a:t>and D. </a:t>
            </a:r>
            <a:r>
              <a:rPr lang="en-US" sz="1400" dirty="0" err="1" smtClean="0">
                <a:solidFill>
                  <a:schemeClr val="bg1"/>
                </a:solidFill>
              </a:rPr>
              <a:t>Trbojevic</a:t>
            </a:r>
            <a:endParaRPr lang="en-US" sz="1400" dirty="0">
              <a:solidFill>
                <a:schemeClr val="bg1"/>
              </a:solidFill>
            </a:endParaRPr>
          </a:p>
        </p:txBody>
      </p:sp>
      <p:sp>
        <p:nvSpPr>
          <p:cNvPr id="12" name="TextBox 11"/>
          <p:cNvSpPr txBox="1"/>
          <p:nvPr/>
        </p:nvSpPr>
        <p:spPr>
          <a:xfrm>
            <a:off x="0" y="4724400"/>
            <a:ext cx="9144000" cy="2123658"/>
          </a:xfrm>
          <a:prstGeom prst="rect">
            <a:avLst/>
          </a:prstGeom>
          <a:noFill/>
        </p:spPr>
        <p:txBody>
          <a:bodyPr wrap="square" rtlCol="0">
            <a:spAutoFit/>
          </a:bodyPr>
          <a:lstStyle/>
          <a:p>
            <a:pPr algn="ctr"/>
            <a:r>
              <a:rPr lang="en-US" sz="2800" dirty="0" smtClean="0">
                <a:solidFill>
                  <a:srgbClr val="FFFF00"/>
                </a:solidFill>
              </a:rPr>
              <a:t>Stochastic Cooling at RHIC enables switch to </a:t>
            </a:r>
            <a:r>
              <a:rPr lang="en-US" sz="2800" dirty="0" err="1" smtClean="0">
                <a:solidFill>
                  <a:srgbClr val="FFFF00"/>
                </a:solidFill>
              </a:rPr>
              <a:t>p+A</a:t>
            </a:r>
            <a:r>
              <a:rPr lang="en-US" sz="2800" dirty="0" smtClean="0">
                <a:solidFill>
                  <a:srgbClr val="FFFF00"/>
                </a:solidFill>
              </a:rPr>
              <a:t> quickly.  </a:t>
            </a:r>
          </a:p>
          <a:p>
            <a:pPr algn="ctr"/>
            <a:r>
              <a:rPr lang="en-US" sz="2800" dirty="0" smtClean="0">
                <a:solidFill>
                  <a:srgbClr val="FFFF00"/>
                </a:solidFill>
              </a:rPr>
              <a:t>Very exciting option for </a:t>
            </a:r>
            <a:r>
              <a:rPr lang="en-US" sz="2800" dirty="0" err="1" smtClean="0">
                <a:solidFill>
                  <a:srgbClr val="FFFF00"/>
                </a:solidFill>
              </a:rPr>
              <a:t>p+C</a:t>
            </a:r>
            <a:r>
              <a:rPr lang="en-US" sz="2800" dirty="0" smtClean="0">
                <a:solidFill>
                  <a:srgbClr val="FFFF00"/>
                </a:solidFill>
              </a:rPr>
              <a:t>, </a:t>
            </a:r>
            <a:r>
              <a:rPr lang="en-US" sz="2800" dirty="0" err="1" smtClean="0">
                <a:solidFill>
                  <a:srgbClr val="FFFF00"/>
                </a:solidFill>
              </a:rPr>
              <a:t>p+Si</a:t>
            </a:r>
            <a:r>
              <a:rPr lang="en-US" sz="2800" dirty="0" smtClean="0">
                <a:solidFill>
                  <a:srgbClr val="FFFF00"/>
                </a:solidFill>
              </a:rPr>
              <a:t>, </a:t>
            </a:r>
            <a:r>
              <a:rPr lang="en-US" sz="2800" dirty="0" err="1" smtClean="0">
                <a:solidFill>
                  <a:srgbClr val="FFFF00"/>
                </a:solidFill>
              </a:rPr>
              <a:t>p+Cu</a:t>
            </a:r>
            <a:r>
              <a:rPr lang="en-US" sz="2800" dirty="0" smtClean="0">
                <a:solidFill>
                  <a:srgbClr val="FFFF00"/>
                </a:solidFill>
              </a:rPr>
              <a:t>, </a:t>
            </a:r>
            <a:r>
              <a:rPr lang="en-US" sz="2800" dirty="0" err="1" smtClean="0">
                <a:solidFill>
                  <a:srgbClr val="FFFF00"/>
                </a:solidFill>
              </a:rPr>
              <a:t>p+Au</a:t>
            </a:r>
            <a:r>
              <a:rPr lang="en-US" sz="2800" dirty="0" smtClean="0">
                <a:solidFill>
                  <a:srgbClr val="FFFF00"/>
                </a:solidFill>
              </a:rPr>
              <a:t> all in one run!</a:t>
            </a:r>
          </a:p>
          <a:p>
            <a:pPr algn="ctr"/>
            <a:endParaRPr lang="en-US" sz="1600" dirty="0" smtClean="0">
              <a:solidFill>
                <a:srgbClr val="FFFF00"/>
              </a:solidFill>
            </a:endParaRPr>
          </a:p>
          <a:p>
            <a:pPr algn="ctr"/>
            <a:r>
              <a:rPr lang="en-US" sz="2800" dirty="0" smtClean="0">
                <a:solidFill>
                  <a:srgbClr val="FFFF00"/>
                </a:solidFill>
              </a:rPr>
              <a:t>Key for testing very interesting geometric dependencies observed in </a:t>
            </a:r>
            <a:r>
              <a:rPr lang="en-US" sz="2800" dirty="0" err="1" smtClean="0">
                <a:solidFill>
                  <a:srgbClr val="FFFF00"/>
                </a:solidFill>
              </a:rPr>
              <a:t>d+Au</a:t>
            </a:r>
            <a:r>
              <a:rPr lang="en-US" sz="2800" dirty="0" smtClean="0">
                <a:solidFill>
                  <a:srgbClr val="FFFF00"/>
                </a:solidFill>
              </a:rPr>
              <a:t> at RHIC.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p:cNvPicPr>
            <a:picLocks noChangeAspect="1" noChangeArrowheads="1"/>
          </p:cNvPicPr>
          <p:nvPr/>
        </p:nvPicPr>
        <p:blipFill>
          <a:blip r:embed="rId2" cstate="print"/>
          <a:srcRect l="4762" t="44651" r="15038" b="33023"/>
          <a:stretch>
            <a:fillRect/>
          </a:stretch>
        </p:blipFill>
        <p:spPr bwMode="auto">
          <a:xfrm>
            <a:off x="2819400" y="5181600"/>
            <a:ext cx="6096000" cy="1219200"/>
          </a:xfrm>
          <a:prstGeom prst="rect">
            <a:avLst/>
          </a:prstGeom>
          <a:noFill/>
          <a:ln w="9525">
            <a:noFill/>
            <a:miter lim="800000"/>
            <a:headEnd/>
            <a:tailEnd/>
          </a:ln>
        </p:spPr>
      </p:pic>
      <p:sp>
        <p:nvSpPr>
          <p:cNvPr id="6" name="Rectangle 5"/>
          <p:cNvSpPr/>
          <p:nvPr/>
        </p:nvSpPr>
        <p:spPr>
          <a:xfrm>
            <a:off x="5358105" y="6412468"/>
            <a:ext cx="3633495" cy="369332"/>
          </a:xfrm>
          <a:prstGeom prst="rect">
            <a:avLst/>
          </a:prstGeom>
        </p:spPr>
        <p:txBody>
          <a:bodyPr wrap="none">
            <a:spAutoFit/>
          </a:bodyPr>
          <a:lstStyle/>
          <a:p>
            <a:r>
              <a:rPr lang="en-US" dirty="0" smtClean="0">
                <a:solidFill>
                  <a:srgbClr val="FF66CC"/>
                </a:solidFill>
              </a:rPr>
              <a:t>http://arxiv.org/abs/arXiv:1106.1375</a:t>
            </a:r>
            <a:endParaRPr lang="en-US" dirty="0">
              <a:solidFill>
                <a:srgbClr val="FF66CC"/>
              </a:solidFill>
            </a:endParaRPr>
          </a:p>
        </p:txBody>
      </p:sp>
      <p:sp>
        <p:nvSpPr>
          <p:cNvPr id="5" name="TextBox 4"/>
          <p:cNvSpPr txBox="1"/>
          <p:nvPr/>
        </p:nvSpPr>
        <p:spPr>
          <a:xfrm>
            <a:off x="2209800" y="76200"/>
            <a:ext cx="4632102" cy="707886"/>
          </a:xfrm>
          <a:prstGeom prst="rect">
            <a:avLst/>
          </a:prstGeom>
          <a:noFill/>
        </p:spPr>
        <p:txBody>
          <a:bodyPr wrap="none" rtlCol="0">
            <a:spAutoFit/>
          </a:bodyPr>
          <a:lstStyle/>
          <a:p>
            <a:r>
              <a:rPr lang="en-US" sz="4000" dirty="0" smtClean="0">
                <a:solidFill>
                  <a:schemeClr val="bg1"/>
                </a:solidFill>
              </a:rPr>
              <a:t>Polarized p-A Insights</a:t>
            </a:r>
          </a:p>
        </p:txBody>
      </p:sp>
      <p:sp>
        <p:nvSpPr>
          <p:cNvPr id="7" name="TextBox 6"/>
          <p:cNvSpPr txBox="1"/>
          <p:nvPr/>
        </p:nvSpPr>
        <p:spPr>
          <a:xfrm>
            <a:off x="228601" y="990600"/>
            <a:ext cx="5257799" cy="2677656"/>
          </a:xfrm>
          <a:prstGeom prst="rect">
            <a:avLst/>
          </a:prstGeom>
          <a:noFill/>
        </p:spPr>
        <p:txBody>
          <a:bodyPr wrap="square" rtlCol="0">
            <a:spAutoFit/>
          </a:bodyPr>
          <a:lstStyle/>
          <a:p>
            <a:r>
              <a:rPr lang="en-US" sz="2800" dirty="0" smtClean="0">
                <a:solidFill>
                  <a:schemeClr val="bg1"/>
                </a:solidFill>
              </a:rPr>
              <a:t>RHIC is a unique collider with spin polarized protons</a:t>
            </a:r>
          </a:p>
          <a:p>
            <a:endParaRPr lang="en-US" sz="2800" dirty="0" smtClean="0">
              <a:solidFill>
                <a:schemeClr val="bg1"/>
              </a:solidFill>
            </a:endParaRPr>
          </a:p>
          <a:p>
            <a:r>
              <a:rPr lang="en-US" sz="2800" i="1" dirty="0" smtClean="0">
                <a:solidFill>
                  <a:schemeClr val="bg1"/>
                </a:solidFill>
              </a:rPr>
              <a:t>Large</a:t>
            </a:r>
            <a:r>
              <a:rPr lang="en-US" sz="2800" dirty="0" smtClean="0">
                <a:solidFill>
                  <a:schemeClr val="bg1"/>
                </a:solidFill>
              </a:rPr>
              <a:t> transverse spin effects observed at forward rapidity (</a:t>
            </a:r>
            <a:r>
              <a:rPr lang="en-US" sz="2800" dirty="0" err="1" smtClean="0">
                <a:solidFill>
                  <a:schemeClr val="bg1"/>
                </a:solidFill>
              </a:rPr>
              <a:t>x</a:t>
            </a:r>
            <a:r>
              <a:rPr lang="en-US" sz="2800" baseline="-25000" dirty="0" err="1" smtClean="0">
                <a:solidFill>
                  <a:schemeClr val="bg1"/>
                </a:solidFill>
              </a:rPr>
              <a:t>F</a:t>
            </a:r>
            <a:r>
              <a:rPr lang="en-US" sz="2800" dirty="0" smtClean="0">
                <a:solidFill>
                  <a:schemeClr val="bg1"/>
                </a:solidFill>
              </a:rPr>
              <a:t>)</a:t>
            </a:r>
          </a:p>
          <a:p>
            <a:endParaRPr lang="en-US" sz="2800" dirty="0" smtClean="0">
              <a:solidFill>
                <a:schemeClr val="bg1"/>
              </a:solidFill>
            </a:endParaRPr>
          </a:p>
        </p:txBody>
      </p:sp>
      <p:sp>
        <p:nvSpPr>
          <p:cNvPr id="9" name="TextBox 8"/>
          <p:cNvSpPr txBox="1"/>
          <p:nvPr/>
        </p:nvSpPr>
        <p:spPr>
          <a:xfrm>
            <a:off x="228600" y="3657600"/>
            <a:ext cx="8763000" cy="1815882"/>
          </a:xfrm>
          <a:prstGeom prst="rect">
            <a:avLst/>
          </a:prstGeom>
          <a:noFill/>
        </p:spPr>
        <p:txBody>
          <a:bodyPr wrap="square" rtlCol="0">
            <a:spAutoFit/>
          </a:bodyPr>
          <a:lstStyle/>
          <a:p>
            <a:r>
              <a:rPr lang="en-US" sz="2800" dirty="0" smtClean="0">
                <a:solidFill>
                  <a:srgbClr val="FFFF00"/>
                </a:solidFill>
              </a:rPr>
              <a:t>Exploiting the link between the TMD and Gluon Saturation frameworks, one can learn about the saturation scale via transverse spin asymmetries!</a:t>
            </a:r>
          </a:p>
          <a:p>
            <a:endParaRPr lang="en-US" sz="2800" dirty="0" smtClean="0">
              <a:solidFill>
                <a:schemeClr val="bg1"/>
              </a:solidFill>
            </a:endParaRPr>
          </a:p>
        </p:txBody>
      </p:sp>
      <p:grpSp>
        <p:nvGrpSpPr>
          <p:cNvPr id="12" name="Group 11"/>
          <p:cNvGrpSpPr/>
          <p:nvPr/>
        </p:nvGrpSpPr>
        <p:grpSpPr>
          <a:xfrm>
            <a:off x="5638800" y="914400"/>
            <a:ext cx="3235325" cy="2705100"/>
            <a:chOff x="5638800" y="914400"/>
            <a:chExt cx="3235325" cy="2705100"/>
          </a:xfrm>
        </p:grpSpPr>
        <p:pic>
          <p:nvPicPr>
            <p:cNvPr id="8" name="Picture 9"/>
            <p:cNvPicPr>
              <a:picLocks noChangeAspect="1" noChangeArrowheads="1"/>
            </p:cNvPicPr>
            <p:nvPr/>
          </p:nvPicPr>
          <p:blipFill>
            <a:blip r:embed="rId3" cstate="print"/>
            <a:srcRect/>
            <a:stretch>
              <a:fillRect/>
            </a:stretch>
          </p:blipFill>
          <p:spPr bwMode="auto">
            <a:xfrm>
              <a:off x="5638800" y="914400"/>
              <a:ext cx="3235325" cy="2705100"/>
            </a:xfrm>
            <a:prstGeom prst="rect">
              <a:avLst/>
            </a:prstGeom>
            <a:noFill/>
            <a:ln w="31750">
              <a:noFill/>
              <a:miter lim="800000"/>
              <a:headEnd/>
              <a:tailEnd/>
            </a:ln>
            <a:effectLst/>
          </p:spPr>
        </p:pic>
        <p:sp>
          <p:nvSpPr>
            <p:cNvPr id="10" name="TextBox 9"/>
            <p:cNvSpPr txBox="1"/>
            <p:nvPr/>
          </p:nvSpPr>
          <p:spPr>
            <a:xfrm>
              <a:off x="6019800" y="914400"/>
              <a:ext cx="2712602" cy="461665"/>
            </a:xfrm>
            <a:prstGeom prst="rect">
              <a:avLst/>
            </a:prstGeom>
            <a:solidFill>
              <a:schemeClr val="bg1"/>
            </a:solidFill>
          </p:spPr>
          <p:txBody>
            <a:bodyPr wrap="none" rtlCol="0">
              <a:spAutoFit/>
            </a:bodyPr>
            <a:lstStyle/>
            <a:p>
              <a:r>
                <a:rPr lang="en-US" sz="2400" dirty="0" err="1" smtClean="0"/>
                <a:t>p+p</a:t>
              </a:r>
              <a:r>
                <a:rPr lang="en-US" sz="2400" dirty="0" smtClean="0"/>
                <a:t> A</a:t>
              </a:r>
              <a:r>
                <a:rPr lang="en-US" sz="2400" baseline="-25000" dirty="0" smtClean="0"/>
                <a:t>N</a:t>
              </a:r>
              <a:r>
                <a:rPr lang="en-US" sz="2400" dirty="0" smtClean="0"/>
                <a:t>(</a:t>
              </a:r>
              <a:r>
                <a:rPr lang="en-US" sz="2400" dirty="0" smtClean="0">
                  <a:latin typeface="Symbol" pitchFamily="18" charset="2"/>
                </a:rPr>
                <a:t>p</a:t>
              </a:r>
              <a:r>
                <a:rPr lang="en-US" sz="2400" dirty="0" smtClean="0"/>
                <a:t>) @ 62 </a:t>
              </a:r>
              <a:r>
                <a:rPr lang="en-US" sz="2400" dirty="0" err="1" smtClean="0"/>
                <a:t>GeV</a:t>
              </a:r>
              <a:endParaRPr lang="en-US" sz="2400" dirty="0" smtClean="0"/>
            </a:p>
          </p:txBody>
        </p:sp>
        <p:sp>
          <p:nvSpPr>
            <p:cNvPr id="11" name="Rectangle 10"/>
            <p:cNvSpPr/>
            <p:nvPr/>
          </p:nvSpPr>
          <p:spPr>
            <a:xfrm>
              <a:off x="6172200" y="1524000"/>
              <a:ext cx="1447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4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5899150"/>
            <a:ext cx="2133600" cy="365125"/>
          </a:xfrm>
        </p:spPr>
        <p:txBody>
          <a:bodyPr/>
          <a:lstStyle/>
          <a:p>
            <a:fld id="{A96838AB-43D5-4667-8375-1D26C66C4762}" type="slidenum">
              <a:rPr lang="en-US" smtClean="0"/>
              <a:pPr/>
              <a:t>35</a:t>
            </a:fld>
            <a:endParaRPr lang="en-US"/>
          </a:p>
        </p:txBody>
      </p:sp>
      <p:pic>
        <p:nvPicPr>
          <p:cNvPr id="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00400" y="3703654"/>
            <a:ext cx="5791200" cy="25447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200400" y="4036565"/>
            <a:ext cx="1524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itle 1"/>
          <p:cNvSpPr>
            <a:spLocks noGrp="1"/>
          </p:cNvSpPr>
          <p:nvPr>
            <p:ph type="title"/>
          </p:nvPr>
        </p:nvSpPr>
        <p:spPr>
          <a:xfrm>
            <a:off x="457200" y="-76200"/>
            <a:ext cx="8229600" cy="792162"/>
          </a:xfrm>
        </p:spPr>
        <p:txBody>
          <a:bodyPr>
            <a:normAutofit/>
          </a:bodyPr>
          <a:lstStyle/>
          <a:p>
            <a:r>
              <a:rPr lang="en-US" sz="4000" u="sng" dirty="0" smtClean="0">
                <a:solidFill>
                  <a:schemeClr val="bg1"/>
                </a:solidFill>
              </a:rPr>
              <a:t>STAR/PHENIX Forward Upgrades</a:t>
            </a:r>
            <a:endParaRPr lang="en-US" sz="4000" u="sng" dirty="0">
              <a:solidFill>
                <a:schemeClr val="bg1"/>
              </a:solidFill>
            </a:endParaRPr>
          </a:p>
        </p:txBody>
      </p:sp>
      <p:sp>
        <p:nvSpPr>
          <p:cNvPr id="8" name="TextBox 7"/>
          <p:cNvSpPr txBox="1"/>
          <p:nvPr/>
        </p:nvSpPr>
        <p:spPr>
          <a:xfrm>
            <a:off x="5638800" y="1143000"/>
            <a:ext cx="3352800" cy="1631216"/>
          </a:xfrm>
          <a:prstGeom prst="rect">
            <a:avLst/>
          </a:prstGeom>
          <a:noFill/>
          <a:ln>
            <a:solidFill>
              <a:schemeClr val="accent1"/>
            </a:solidFill>
          </a:ln>
        </p:spPr>
        <p:txBody>
          <a:bodyPr wrap="square" rtlCol="0">
            <a:spAutoFit/>
          </a:bodyPr>
          <a:lstStyle/>
          <a:p>
            <a:r>
              <a:rPr lang="en-US" sz="2000" b="1" u="sng" dirty="0" smtClean="0">
                <a:solidFill>
                  <a:schemeClr val="bg1"/>
                </a:solidFill>
              </a:rPr>
              <a:t>STAR Staged Approach:</a:t>
            </a:r>
          </a:p>
          <a:p>
            <a:endParaRPr lang="en-US" sz="2000" b="1" dirty="0">
              <a:solidFill>
                <a:schemeClr val="bg1"/>
              </a:solidFill>
            </a:endParaRPr>
          </a:p>
          <a:p>
            <a:r>
              <a:rPr lang="en-US" sz="2000" dirty="0" smtClean="0">
                <a:solidFill>
                  <a:schemeClr val="bg1"/>
                </a:solidFill>
              </a:rPr>
              <a:t>Calorimeters: 2015-2017</a:t>
            </a:r>
            <a:endParaRPr lang="en-US" sz="2000" dirty="0">
              <a:solidFill>
                <a:schemeClr val="bg1"/>
              </a:solidFill>
            </a:endParaRPr>
          </a:p>
          <a:p>
            <a:r>
              <a:rPr lang="en-US" sz="2000" dirty="0" smtClean="0">
                <a:solidFill>
                  <a:schemeClr val="bg1"/>
                </a:solidFill>
              </a:rPr>
              <a:t>GEM Trackers: ~2017</a:t>
            </a:r>
            <a:endParaRPr lang="en-US" sz="2000" dirty="0">
              <a:solidFill>
                <a:schemeClr val="bg1"/>
              </a:solidFill>
            </a:endParaRPr>
          </a:p>
          <a:p>
            <a:r>
              <a:rPr lang="en-US" sz="2000" dirty="0" smtClean="0">
                <a:solidFill>
                  <a:schemeClr val="bg1"/>
                </a:solidFill>
              </a:rPr>
              <a:t>Cerenkov:  2018-2019</a:t>
            </a:r>
            <a:endParaRPr lang="en-US" sz="2000" dirty="0">
              <a:solidFill>
                <a:schemeClr val="bg1"/>
              </a:solidFill>
            </a:endParaRPr>
          </a:p>
        </p:txBody>
      </p:sp>
      <p:pic>
        <p:nvPicPr>
          <p:cNvPr id="9" name="Content Placeholder 6"/>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457200" y="685800"/>
            <a:ext cx="5181600" cy="3012237"/>
          </a:xfrm>
        </p:spPr>
      </p:pic>
      <p:sp>
        <p:nvSpPr>
          <p:cNvPr id="10" name="TextBox 9"/>
          <p:cNvSpPr txBox="1"/>
          <p:nvPr/>
        </p:nvSpPr>
        <p:spPr>
          <a:xfrm>
            <a:off x="76200" y="3810000"/>
            <a:ext cx="7315200" cy="1785104"/>
          </a:xfrm>
          <a:prstGeom prst="rect">
            <a:avLst/>
          </a:prstGeom>
          <a:noFill/>
        </p:spPr>
        <p:txBody>
          <a:bodyPr wrap="square" rtlCol="0">
            <a:spAutoFit/>
          </a:bodyPr>
          <a:lstStyle/>
          <a:p>
            <a:pPr marL="285750" indent="-285750"/>
            <a:r>
              <a:rPr lang="en-US" sz="2000" u="sng" dirty="0" smtClean="0">
                <a:solidFill>
                  <a:srgbClr val="FF0000"/>
                </a:solidFill>
              </a:rPr>
              <a:t>Extension of </a:t>
            </a:r>
            <a:r>
              <a:rPr lang="en-US" sz="2000" u="sng" dirty="0" err="1" smtClean="0">
                <a:solidFill>
                  <a:srgbClr val="FF0000"/>
                </a:solidFill>
              </a:rPr>
              <a:t>sPHENIX</a:t>
            </a:r>
            <a:r>
              <a:rPr lang="en-US" sz="2000" u="sng" dirty="0" smtClean="0">
                <a:solidFill>
                  <a:srgbClr val="FF0000"/>
                </a:solidFill>
              </a:rPr>
              <a:t> at forward angles</a:t>
            </a:r>
          </a:p>
          <a:p>
            <a:pPr marL="285750" indent="-285750">
              <a:buFont typeface="Arial" pitchFamily="34" charset="0"/>
              <a:buChar char="•"/>
            </a:pPr>
            <a:r>
              <a:rPr lang="en-US" dirty="0" smtClean="0">
                <a:solidFill>
                  <a:srgbClr val="FF0000"/>
                </a:solidFill>
              </a:rPr>
              <a:t>GEM based tracking</a:t>
            </a:r>
          </a:p>
          <a:p>
            <a:pPr marL="285750" indent="-285750">
              <a:buFont typeface="Arial" pitchFamily="34" charset="0"/>
              <a:buChar char="•"/>
            </a:pPr>
            <a:r>
              <a:rPr lang="en-US" dirty="0" smtClean="0">
                <a:solidFill>
                  <a:srgbClr val="FF0000"/>
                </a:solidFill>
              </a:rPr>
              <a:t>Diamond pixel for heavy flavor tagging</a:t>
            </a:r>
            <a:endParaRPr lang="en-US" i="1" dirty="0" smtClean="0">
              <a:solidFill>
                <a:srgbClr val="FF0000"/>
              </a:solidFill>
            </a:endParaRPr>
          </a:p>
          <a:p>
            <a:pPr marL="285750" indent="-285750">
              <a:buFont typeface="Arial" pitchFamily="34" charset="0"/>
              <a:buChar char="•"/>
            </a:pPr>
            <a:r>
              <a:rPr lang="en-US" dirty="0" smtClean="0">
                <a:solidFill>
                  <a:srgbClr val="FF0000"/>
                </a:solidFill>
              </a:rPr>
              <a:t>RICH based PID (</a:t>
            </a:r>
            <a:r>
              <a:rPr lang="en-US" dirty="0" smtClean="0">
                <a:solidFill>
                  <a:srgbClr val="FF0000"/>
                </a:solidFill>
                <a:latin typeface="Symbol" pitchFamily="18" charset="2"/>
              </a:rPr>
              <a:t>p</a:t>
            </a:r>
            <a:r>
              <a:rPr lang="en-US" dirty="0" smtClean="0">
                <a:solidFill>
                  <a:srgbClr val="FF0000"/>
                </a:solidFill>
              </a:rPr>
              <a:t>/K/p)</a:t>
            </a:r>
          </a:p>
          <a:p>
            <a:pPr marL="285750" indent="-285750">
              <a:buFont typeface="Arial" pitchFamily="34" charset="0"/>
              <a:buChar char="•"/>
            </a:pPr>
            <a:r>
              <a:rPr lang="en-US" dirty="0" smtClean="0">
                <a:solidFill>
                  <a:srgbClr val="FF0000"/>
                </a:solidFill>
              </a:rPr>
              <a:t>EM and </a:t>
            </a:r>
            <a:r>
              <a:rPr lang="en-US" dirty="0" err="1" smtClean="0">
                <a:solidFill>
                  <a:srgbClr val="FF0000"/>
                </a:solidFill>
              </a:rPr>
              <a:t>hadronic</a:t>
            </a:r>
            <a:r>
              <a:rPr lang="en-US" dirty="0" smtClean="0">
                <a:solidFill>
                  <a:srgbClr val="FF0000"/>
                </a:solidFill>
              </a:rPr>
              <a:t> </a:t>
            </a:r>
            <a:r>
              <a:rPr lang="en-US" dirty="0" err="1" smtClean="0">
                <a:solidFill>
                  <a:srgbClr val="FF0000"/>
                </a:solidFill>
              </a:rPr>
              <a:t>calorimetry</a:t>
            </a:r>
            <a:endParaRPr lang="en-US" dirty="0" smtClean="0">
              <a:solidFill>
                <a:srgbClr val="FF0000"/>
              </a:solidFill>
            </a:endParaRPr>
          </a:p>
          <a:p>
            <a:pPr marL="285750" indent="-285750">
              <a:buFont typeface="Arial" pitchFamily="34" charset="0"/>
              <a:buChar char="•"/>
            </a:pPr>
            <a:r>
              <a:rPr lang="en-US" dirty="0" err="1" smtClean="0">
                <a:solidFill>
                  <a:srgbClr val="FF0000"/>
                </a:solidFill>
              </a:rPr>
              <a:t>Muon</a:t>
            </a:r>
            <a:r>
              <a:rPr lang="en-US" dirty="0" smtClean="0">
                <a:solidFill>
                  <a:srgbClr val="FF0000"/>
                </a:solidFill>
              </a:rPr>
              <a:t> identification</a:t>
            </a:r>
            <a:endParaRPr lang="en-US" dirty="0">
              <a:solidFill>
                <a:srgbClr val="FF0000"/>
              </a:solidFill>
            </a:endParaRPr>
          </a:p>
        </p:txBody>
      </p:sp>
      <p:sp>
        <p:nvSpPr>
          <p:cNvPr id="11" name="TextBox 10"/>
          <p:cNvSpPr txBox="1"/>
          <p:nvPr/>
        </p:nvSpPr>
        <p:spPr>
          <a:xfrm>
            <a:off x="0" y="6324600"/>
            <a:ext cx="9271384" cy="523220"/>
          </a:xfrm>
          <a:prstGeom prst="rect">
            <a:avLst/>
          </a:prstGeom>
          <a:noFill/>
        </p:spPr>
        <p:txBody>
          <a:bodyPr wrap="none" rtlCol="0">
            <a:spAutoFit/>
          </a:bodyPr>
          <a:lstStyle/>
          <a:p>
            <a:r>
              <a:rPr lang="en-US" sz="2800" dirty="0" smtClean="0">
                <a:solidFill>
                  <a:schemeClr val="bg1"/>
                </a:solidFill>
              </a:rPr>
              <a:t>Excellent transverse spin capabilities, and first stage EIC option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203950"/>
            <a:ext cx="2133600" cy="365125"/>
          </a:xfrm>
        </p:spPr>
        <p:txBody>
          <a:bodyPr/>
          <a:lstStyle/>
          <a:p>
            <a:fld id="{A96838AB-43D5-4667-8375-1D26C66C4762}" type="slidenum">
              <a:rPr lang="en-US" smtClean="0"/>
              <a:pPr/>
              <a:t>36</a:t>
            </a:fld>
            <a:endParaRPr lang="en-US"/>
          </a:p>
        </p:txBody>
      </p:sp>
      <p:sp>
        <p:nvSpPr>
          <p:cNvPr id="5" name="Oval 28"/>
          <p:cNvSpPr>
            <a:spLocks noChangeArrowheads="1"/>
          </p:cNvSpPr>
          <p:nvPr/>
        </p:nvSpPr>
        <p:spPr bwMode="auto">
          <a:xfrm>
            <a:off x="3505200" y="5638800"/>
            <a:ext cx="5867400" cy="1295400"/>
          </a:xfrm>
          <a:prstGeom prst="ellipse">
            <a:avLst/>
          </a:prstGeom>
          <a:solidFill>
            <a:schemeClr val="accent1"/>
          </a:solidFill>
          <a:ln w="9525" algn="ctr">
            <a:noFill/>
            <a:round/>
            <a:headEnd/>
            <a:tailEnd/>
          </a:ln>
          <a:effectLst/>
        </p:spPr>
        <p:txBody>
          <a:bodyPr anchor="ctr">
            <a:spAutoFit/>
          </a:bodyPr>
          <a:lstStyle/>
          <a:p>
            <a:endParaRPr lang="en-US"/>
          </a:p>
        </p:txBody>
      </p:sp>
      <p:sp>
        <p:nvSpPr>
          <p:cNvPr id="6" name="Oval 27"/>
          <p:cNvSpPr>
            <a:spLocks noChangeArrowheads="1"/>
          </p:cNvSpPr>
          <p:nvPr/>
        </p:nvSpPr>
        <p:spPr bwMode="auto">
          <a:xfrm>
            <a:off x="0" y="5715000"/>
            <a:ext cx="4343400" cy="1300163"/>
          </a:xfrm>
          <a:prstGeom prst="ellipse">
            <a:avLst/>
          </a:prstGeom>
          <a:solidFill>
            <a:srgbClr val="FF0000">
              <a:alpha val="70000"/>
            </a:srgbClr>
          </a:solidFill>
          <a:ln w="9525" algn="ctr">
            <a:noFill/>
            <a:round/>
            <a:headEnd/>
            <a:tailEnd/>
          </a:ln>
          <a:effectLst/>
        </p:spPr>
        <p:txBody>
          <a:bodyPr anchor="ctr">
            <a:spAutoFit/>
          </a:bodyPr>
          <a:lstStyle/>
          <a:p>
            <a:pPr algn="ctr"/>
            <a:endParaRPr lang="en-US"/>
          </a:p>
          <a:p>
            <a:pPr algn="ctr"/>
            <a:endParaRPr lang="en-US"/>
          </a:p>
        </p:txBody>
      </p:sp>
      <p:sp>
        <p:nvSpPr>
          <p:cNvPr id="7" name="Oval 26"/>
          <p:cNvSpPr>
            <a:spLocks noChangeArrowheads="1"/>
          </p:cNvSpPr>
          <p:nvPr/>
        </p:nvSpPr>
        <p:spPr bwMode="auto">
          <a:xfrm>
            <a:off x="2743200" y="4724400"/>
            <a:ext cx="3429000" cy="1524000"/>
          </a:xfrm>
          <a:prstGeom prst="ellipse">
            <a:avLst/>
          </a:prstGeom>
          <a:solidFill>
            <a:srgbClr val="FFFF00">
              <a:alpha val="67000"/>
            </a:srgbClr>
          </a:solidFill>
          <a:ln w="9525" algn="ctr">
            <a:noFill/>
            <a:round/>
            <a:headEnd/>
            <a:tailEnd/>
          </a:ln>
          <a:effectLst/>
        </p:spPr>
        <p:txBody>
          <a:bodyPr anchor="ctr">
            <a:spAutoFit/>
          </a:bodyPr>
          <a:lstStyle/>
          <a:p>
            <a:endParaRPr lang="en-US"/>
          </a:p>
        </p:txBody>
      </p:sp>
      <p:sp>
        <p:nvSpPr>
          <p:cNvPr id="8" name="Text Box 5"/>
          <p:cNvSpPr txBox="1">
            <a:spLocks noChangeArrowheads="1"/>
          </p:cNvSpPr>
          <p:nvPr/>
        </p:nvSpPr>
        <p:spPr bwMode="auto">
          <a:xfrm>
            <a:off x="1066156" y="-76200"/>
            <a:ext cx="6995826" cy="646331"/>
          </a:xfrm>
          <a:prstGeom prst="rect">
            <a:avLst/>
          </a:prstGeom>
          <a:noFill/>
          <a:ln w="9525" algn="ctr">
            <a:noFill/>
            <a:miter lim="800000"/>
            <a:headEnd/>
            <a:tailEnd/>
          </a:ln>
          <a:effectLst/>
        </p:spPr>
        <p:txBody>
          <a:bodyPr wrap="none">
            <a:spAutoFit/>
          </a:bodyPr>
          <a:lstStyle/>
          <a:p>
            <a:pPr algn="ctr"/>
            <a:r>
              <a:rPr lang="en-US" sz="3600" u="sng" dirty="0" smtClean="0">
                <a:solidFill>
                  <a:schemeClr val="bg1"/>
                </a:solidFill>
              </a:rPr>
              <a:t>Connections, Impact, Public Visibility</a:t>
            </a:r>
            <a:endParaRPr lang="en-US" sz="3600" u="sng" dirty="0">
              <a:solidFill>
                <a:schemeClr val="bg1"/>
              </a:solidFill>
            </a:endParaRPr>
          </a:p>
        </p:txBody>
      </p:sp>
      <p:pic>
        <p:nvPicPr>
          <p:cNvPr id="9" name="Picture 7"/>
          <p:cNvPicPr>
            <a:picLocks noChangeAspect="1" noChangeArrowheads="1"/>
          </p:cNvPicPr>
          <p:nvPr/>
        </p:nvPicPr>
        <p:blipFill>
          <a:blip r:embed="rId2" cstate="print"/>
          <a:srcRect l="14844" t="32452" r="19531" b="14583"/>
          <a:stretch>
            <a:fillRect/>
          </a:stretch>
        </p:blipFill>
        <p:spPr bwMode="auto">
          <a:xfrm>
            <a:off x="304800" y="990600"/>
            <a:ext cx="5257800" cy="4038600"/>
          </a:xfrm>
          <a:prstGeom prst="rect">
            <a:avLst/>
          </a:prstGeom>
          <a:noFill/>
          <a:ln w="9525" algn="ctr">
            <a:noFill/>
            <a:miter lim="800000"/>
            <a:headEnd/>
            <a:tailEnd/>
          </a:ln>
          <a:effectLst/>
        </p:spPr>
      </p:pic>
      <p:sp>
        <p:nvSpPr>
          <p:cNvPr id="10" name="Text Box 9"/>
          <p:cNvSpPr txBox="1">
            <a:spLocks noChangeArrowheads="1"/>
          </p:cNvSpPr>
          <p:nvPr/>
        </p:nvSpPr>
        <p:spPr bwMode="auto">
          <a:xfrm>
            <a:off x="2142605" y="4114800"/>
            <a:ext cx="2200795" cy="400110"/>
          </a:xfrm>
          <a:prstGeom prst="rect">
            <a:avLst/>
          </a:prstGeom>
          <a:noFill/>
          <a:ln w="9525" algn="ctr">
            <a:noFill/>
            <a:miter lim="800000"/>
            <a:headEnd/>
            <a:tailEnd/>
          </a:ln>
          <a:effectLst/>
        </p:spPr>
        <p:txBody>
          <a:bodyPr wrap="none">
            <a:spAutoFit/>
          </a:bodyPr>
          <a:lstStyle/>
          <a:p>
            <a:pPr algn="ctr"/>
            <a:r>
              <a:rPr lang="en-US" sz="2000" b="1" dirty="0">
                <a:solidFill>
                  <a:schemeClr val="tx1">
                    <a:lumMod val="75000"/>
                    <a:lumOff val="25000"/>
                  </a:schemeClr>
                </a:solidFill>
              </a:rPr>
              <a:t>String </a:t>
            </a:r>
            <a:r>
              <a:rPr lang="en-US" sz="2000" b="1" dirty="0" smtClean="0">
                <a:solidFill>
                  <a:schemeClr val="tx1">
                    <a:lumMod val="75000"/>
                    <a:lumOff val="25000"/>
                  </a:schemeClr>
                </a:solidFill>
              </a:rPr>
              <a:t>Theory Limit</a:t>
            </a:r>
            <a:endParaRPr lang="en-US" sz="2000" b="1" dirty="0">
              <a:solidFill>
                <a:schemeClr val="tx1">
                  <a:lumMod val="75000"/>
                  <a:lumOff val="25000"/>
                </a:schemeClr>
              </a:solidFill>
            </a:endParaRPr>
          </a:p>
        </p:txBody>
      </p:sp>
      <p:sp>
        <p:nvSpPr>
          <p:cNvPr id="11" name="Text Box 14"/>
          <p:cNvSpPr txBox="1">
            <a:spLocks noChangeArrowheads="1"/>
          </p:cNvSpPr>
          <p:nvPr/>
        </p:nvSpPr>
        <p:spPr bwMode="auto">
          <a:xfrm>
            <a:off x="1524000" y="609600"/>
            <a:ext cx="2872325" cy="400110"/>
          </a:xfrm>
          <a:prstGeom prst="rect">
            <a:avLst/>
          </a:prstGeom>
          <a:noFill/>
          <a:ln w="9525" algn="ctr">
            <a:noFill/>
            <a:miter lim="800000"/>
            <a:headEnd/>
            <a:tailEnd/>
          </a:ln>
          <a:effectLst/>
        </p:spPr>
        <p:txBody>
          <a:bodyPr wrap="none">
            <a:spAutoFit/>
          </a:bodyPr>
          <a:lstStyle/>
          <a:p>
            <a:r>
              <a:rPr lang="en-US" sz="2000" i="1" dirty="0">
                <a:solidFill>
                  <a:schemeClr val="bg1"/>
                </a:solidFill>
                <a:sym typeface="Wingdings" pitchFamily="2" charset="2"/>
              </a:rPr>
              <a:t>2005 AIP Story of the Year</a:t>
            </a:r>
          </a:p>
        </p:txBody>
      </p:sp>
      <p:sp>
        <p:nvSpPr>
          <p:cNvPr id="12" name="AutoShape 16"/>
          <p:cNvSpPr>
            <a:spLocks noChangeArrowheads="1"/>
          </p:cNvSpPr>
          <p:nvPr/>
        </p:nvSpPr>
        <p:spPr bwMode="auto">
          <a:xfrm>
            <a:off x="4724400" y="4267200"/>
            <a:ext cx="914400" cy="228600"/>
          </a:xfrm>
          <a:prstGeom prst="rightArrow">
            <a:avLst>
              <a:gd name="adj1" fmla="val 50000"/>
              <a:gd name="adj2" fmla="val 100000"/>
            </a:avLst>
          </a:prstGeom>
          <a:solidFill>
            <a:srgbClr val="FF0000"/>
          </a:solidFill>
          <a:ln w="9525" algn="ctr">
            <a:solidFill>
              <a:schemeClr val="tx1"/>
            </a:solidFill>
            <a:miter lim="800000"/>
            <a:headEnd/>
            <a:tailEnd/>
          </a:ln>
          <a:effectLst/>
        </p:spPr>
        <p:txBody>
          <a:bodyPr wrap="none" anchor="ctr">
            <a:spAutoFit/>
          </a:bodyPr>
          <a:lstStyle/>
          <a:p>
            <a:endParaRPr lang="en-US"/>
          </a:p>
        </p:txBody>
      </p:sp>
      <p:sp>
        <p:nvSpPr>
          <p:cNvPr id="13" name="Text Box 17"/>
          <p:cNvSpPr txBox="1">
            <a:spLocks noChangeArrowheads="1"/>
          </p:cNvSpPr>
          <p:nvPr/>
        </p:nvSpPr>
        <p:spPr bwMode="auto">
          <a:xfrm>
            <a:off x="4670425" y="3733800"/>
            <a:ext cx="1349375" cy="584775"/>
          </a:xfrm>
          <a:prstGeom prst="rect">
            <a:avLst/>
          </a:prstGeom>
          <a:noFill/>
          <a:ln w="9525" algn="ctr">
            <a:noFill/>
            <a:miter lim="800000"/>
            <a:headEnd/>
            <a:tailEnd/>
          </a:ln>
          <a:effectLst/>
        </p:spPr>
        <p:txBody>
          <a:bodyPr wrap="square">
            <a:spAutoFit/>
          </a:bodyPr>
          <a:lstStyle/>
          <a:p>
            <a:pPr>
              <a:spcBef>
                <a:spcPct val="50000"/>
              </a:spcBef>
            </a:pPr>
            <a:r>
              <a:rPr lang="en-US" sz="3200" b="1" dirty="0" smtClean="0">
                <a:solidFill>
                  <a:srgbClr val="FF0000"/>
                </a:solidFill>
              </a:rPr>
              <a:t>QGP</a:t>
            </a:r>
          </a:p>
        </p:txBody>
      </p:sp>
      <p:sp>
        <p:nvSpPr>
          <p:cNvPr id="14" name="Text Box 18"/>
          <p:cNvSpPr txBox="1">
            <a:spLocks noChangeArrowheads="1"/>
          </p:cNvSpPr>
          <p:nvPr/>
        </p:nvSpPr>
        <p:spPr bwMode="auto">
          <a:xfrm rot="16200000">
            <a:off x="-1181100" y="2781300"/>
            <a:ext cx="3733800" cy="457200"/>
          </a:xfrm>
          <a:prstGeom prst="rect">
            <a:avLst/>
          </a:prstGeom>
          <a:solidFill>
            <a:srgbClr val="D7EBED"/>
          </a:solidFill>
          <a:ln w="9525" algn="ctr">
            <a:noFill/>
            <a:miter lim="800000"/>
            <a:headEnd/>
            <a:tailEnd/>
          </a:ln>
          <a:effectLst/>
        </p:spPr>
        <p:txBody>
          <a:bodyPr>
            <a:spAutoFit/>
          </a:bodyPr>
          <a:lstStyle/>
          <a:p>
            <a:pPr>
              <a:spcBef>
                <a:spcPct val="50000"/>
              </a:spcBef>
            </a:pPr>
            <a:r>
              <a:rPr lang="en-US" sz="2400">
                <a:solidFill>
                  <a:schemeClr val="tx1"/>
                </a:solidFill>
              </a:rPr>
              <a:t>Viscosity/Entropy Density</a:t>
            </a:r>
          </a:p>
        </p:txBody>
      </p:sp>
      <p:grpSp>
        <p:nvGrpSpPr>
          <p:cNvPr id="2" name="Group 20"/>
          <p:cNvGrpSpPr>
            <a:grpSpLocks/>
          </p:cNvGrpSpPr>
          <p:nvPr/>
        </p:nvGrpSpPr>
        <p:grpSpPr bwMode="auto">
          <a:xfrm>
            <a:off x="5715000" y="990600"/>
            <a:ext cx="3200400" cy="4038600"/>
            <a:chOff x="3600" y="720"/>
            <a:chExt cx="2016" cy="2544"/>
          </a:xfrm>
        </p:grpSpPr>
        <p:pic>
          <p:nvPicPr>
            <p:cNvPr id="16" name="Picture 11"/>
            <p:cNvPicPr>
              <a:picLocks noChangeAspect="1" noChangeArrowheads="1"/>
            </p:cNvPicPr>
            <p:nvPr/>
          </p:nvPicPr>
          <p:blipFill>
            <a:blip r:embed="rId3" cstate="print"/>
            <a:srcRect/>
            <a:stretch>
              <a:fillRect/>
            </a:stretch>
          </p:blipFill>
          <p:spPr bwMode="auto">
            <a:xfrm>
              <a:off x="3600" y="720"/>
              <a:ext cx="1972" cy="2544"/>
            </a:xfrm>
            <a:prstGeom prst="rect">
              <a:avLst/>
            </a:prstGeom>
            <a:noFill/>
            <a:ln w="9525" algn="ctr">
              <a:noFill/>
              <a:miter lim="800000"/>
              <a:headEnd/>
              <a:tailEnd/>
            </a:ln>
            <a:effectLst/>
          </p:spPr>
        </p:pic>
        <p:sp>
          <p:nvSpPr>
            <p:cNvPr id="17" name="Text Box 13"/>
            <p:cNvSpPr txBox="1">
              <a:spLocks noChangeArrowheads="1"/>
            </p:cNvSpPr>
            <p:nvPr/>
          </p:nvSpPr>
          <p:spPr bwMode="auto">
            <a:xfrm>
              <a:off x="3600" y="2832"/>
              <a:ext cx="1932" cy="404"/>
            </a:xfrm>
            <a:prstGeom prst="rect">
              <a:avLst/>
            </a:prstGeom>
            <a:solidFill>
              <a:schemeClr val="bg1"/>
            </a:solidFill>
            <a:ln w="9525" algn="ctr">
              <a:noFill/>
              <a:miter lim="800000"/>
              <a:headEnd/>
              <a:tailEnd/>
            </a:ln>
            <a:effectLst/>
          </p:spPr>
          <p:txBody>
            <a:bodyPr wrap="none">
              <a:spAutoFit/>
            </a:bodyPr>
            <a:lstStyle/>
            <a:p>
              <a:pPr algn="ctr"/>
              <a:r>
                <a:rPr lang="en-US" sz="1800" b="1">
                  <a:solidFill>
                    <a:schemeClr val="tx1"/>
                  </a:solidFill>
                </a:rPr>
                <a:t>In Search of Perfect Fluids</a:t>
              </a:r>
            </a:p>
            <a:p>
              <a:pPr algn="ctr"/>
              <a:r>
                <a:rPr lang="en-US" sz="1800" b="1">
                  <a:solidFill>
                    <a:schemeClr val="tx1"/>
                  </a:solidFill>
                </a:rPr>
                <a:t>(May 2010)</a:t>
              </a:r>
            </a:p>
          </p:txBody>
        </p:sp>
        <p:sp>
          <p:nvSpPr>
            <p:cNvPr id="18" name="Rectangle 19"/>
            <p:cNvSpPr>
              <a:spLocks noChangeArrowheads="1"/>
            </p:cNvSpPr>
            <p:nvPr/>
          </p:nvSpPr>
          <p:spPr bwMode="auto">
            <a:xfrm>
              <a:off x="5520" y="720"/>
              <a:ext cx="96" cy="2544"/>
            </a:xfrm>
            <a:prstGeom prst="rect">
              <a:avLst/>
            </a:prstGeom>
            <a:solidFill>
              <a:schemeClr val="bg1"/>
            </a:solidFill>
            <a:ln w="9525" algn="ctr">
              <a:noFill/>
              <a:miter lim="800000"/>
              <a:headEnd/>
              <a:tailEnd/>
            </a:ln>
            <a:effectLst/>
          </p:spPr>
          <p:txBody>
            <a:bodyPr anchor="ctr">
              <a:spAutoFit/>
            </a:bodyPr>
            <a:lstStyle/>
            <a:p>
              <a:endParaRPr lang="en-US"/>
            </a:p>
          </p:txBody>
        </p:sp>
      </p:grpSp>
      <p:pic>
        <p:nvPicPr>
          <p:cNvPr id="19" name="Picture 21"/>
          <p:cNvPicPr>
            <a:picLocks noChangeAspect="1" noChangeArrowheads="1"/>
          </p:cNvPicPr>
          <p:nvPr/>
        </p:nvPicPr>
        <p:blipFill>
          <a:blip r:embed="rId2" cstate="print"/>
          <a:srcRect l="14844" t="29167" r="14063" b="65898"/>
          <a:stretch>
            <a:fillRect/>
          </a:stretch>
        </p:blipFill>
        <p:spPr bwMode="auto">
          <a:xfrm>
            <a:off x="381000" y="990600"/>
            <a:ext cx="5257800" cy="228600"/>
          </a:xfrm>
          <a:prstGeom prst="rect">
            <a:avLst/>
          </a:prstGeom>
          <a:noFill/>
          <a:ln w="9525" algn="ctr">
            <a:noFill/>
            <a:miter lim="800000"/>
            <a:headEnd/>
            <a:tailEnd/>
          </a:ln>
          <a:effectLst/>
        </p:spPr>
      </p:pic>
      <p:sp>
        <p:nvSpPr>
          <p:cNvPr id="20" name="Text Box 22"/>
          <p:cNvSpPr txBox="1">
            <a:spLocks noChangeArrowheads="1"/>
          </p:cNvSpPr>
          <p:nvPr/>
        </p:nvSpPr>
        <p:spPr bwMode="auto">
          <a:xfrm>
            <a:off x="525130" y="5959475"/>
            <a:ext cx="3167727" cy="830997"/>
          </a:xfrm>
          <a:prstGeom prst="rect">
            <a:avLst/>
          </a:prstGeom>
          <a:noFill/>
          <a:ln w="9525" algn="ctr">
            <a:noFill/>
            <a:miter lim="800000"/>
            <a:headEnd/>
            <a:tailEnd/>
          </a:ln>
          <a:effectLst/>
        </p:spPr>
        <p:txBody>
          <a:bodyPr wrap="none">
            <a:spAutoFit/>
          </a:bodyPr>
          <a:lstStyle/>
          <a:p>
            <a:pPr algn="ctr"/>
            <a:r>
              <a:rPr lang="en-US" sz="2400" dirty="0"/>
              <a:t>String Theory (</a:t>
            </a:r>
            <a:r>
              <a:rPr lang="en-US" sz="2400" dirty="0" err="1" smtClean="0"/>
              <a:t>AdS</a:t>
            </a:r>
            <a:r>
              <a:rPr lang="en-US" sz="2400" dirty="0" smtClean="0"/>
              <a:t>/CFT)</a:t>
            </a:r>
          </a:p>
          <a:p>
            <a:pPr algn="ctr"/>
            <a:r>
              <a:rPr lang="en-US" sz="2400" dirty="0" smtClean="0"/>
              <a:t>Holography</a:t>
            </a:r>
            <a:endParaRPr lang="en-US" sz="2400" dirty="0"/>
          </a:p>
        </p:txBody>
      </p:sp>
      <p:sp>
        <p:nvSpPr>
          <p:cNvPr id="21" name="Text Box 23"/>
          <p:cNvSpPr txBox="1">
            <a:spLocks noChangeArrowheads="1"/>
          </p:cNvSpPr>
          <p:nvPr/>
        </p:nvSpPr>
        <p:spPr bwMode="auto">
          <a:xfrm>
            <a:off x="3352800" y="5045075"/>
            <a:ext cx="2166938" cy="822325"/>
          </a:xfrm>
          <a:prstGeom prst="rect">
            <a:avLst/>
          </a:prstGeom>
          <a:noFill/>
          <a:ln w="9525" algn="ctr">
            <a:noFill/>
            <a:miter lim="800000"/>
            <a:headEnd/>
            <a:tailEnd/>
          </a:ln>
          <a:effectLst/>
        </p:spPr>
        <p:txBody>
          <a:bodyPr wrap="none">
            <a:spAutoFit/>
          </a:bodyPr>
          <a:lstStyle/>
          <a:p>
            <a:pPr algn="ctr"/>
            <a:r>
              <a:rPr lang="en-US" sz="2400">
                <a:solidFill>
                  <a:schemeClr val="tx1"/>
                </a:solidFill>
              </a:rPr>
              <a:t>Ultra-Hot QCD</a:t>
            </a:r>
          </a:p>
          <a:p>
            <a:pPr algn="ctr"/>
            <a:r>
              <a:rPr lang="en-US" sz="2400">
                <a:solidFill>
                  <a:schemeClr val="tx1"/>
                </a:solidFill>
              </a:rPr>
              <a:t>Perfect Liquid</a:t>
            </a:r>
          </a:p>
        </p:txBody>
      </p:sp>
      <p:sp>
        <p:nvSpPr>
          <p:cNvPr id="22" name="Text Box 24"/>
          <p:cNvSpPr txBox="1">
            <a:spLocks noChangeArrowheads="1"/>
          </p:cNvSpPr>
          <p:nvPr/>
        </p:nvSpPr>
        <p:spPr bwMode="auto">
          <a:xfrm>
            <a:off x="4814888" y="5883275"/>
            <a:ext cx="4168775" cy="822325"/>
          </a:xfrm>
          <a:prstGeom prst="rect">
            <a:avLst/>
          </a:prstGeom>
          <a:noFill/>
          <a:ln w="9525" algn="ctr">
            <a:noFill/>
            <a:miter lim="800000"/>
            <a:headEnd/>
            <a:tailEnd/>
          </a:ln>
          <a:effectLst/>
        </p:spPr>
        <p:txBody>
          <a:bodyPr wrap="none">
            <a:spAutoFit/>
          </a:bodyPr>
          <a:lstStyle/>
          <a:p>
            <a:pPr algn="ctr"/>
            <a:r>
              <a:rPr lang="en-US" sz="2400"/>
              <a:t>Cold Matter, Atomic Gases</a:t>
            </a:r>
          </a:p>
          <a:p>
            <a:pPr algn="ctr"/>
            <a:r>
              <a:rPr lang="en-US" sz="2400"/>
              <a:t>Strongly Correlated Electrons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0-#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2" grpId="0" animBg="1"/>
      <p:bldP spid="13" grpId="0"/>
      <p:bldP spid="20" grpId="0"/>
      <p:bldP spid="21"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2971800"/>
            <a:ext cx="9144000" cy="403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96838AB-43D5-4667-8375-1D26C66C4762}" type="slidenum">
              <a:rPr lang="en-US" smtClean="0"/>
              <a:pPr/>
              <a:t>37</a:t>
            </a:fld>
            <a:endParaRPr lang="en-US"/>
          </a:p>
        </p:txBody>
      </p:sp>
      <p:sp>
        <p:nvSpPr>
          <p:cNvPr id="5" name="Rectangle 2"/>
          <p:cNvSpPr>
            <a:spLocks noChangeArrowheads="1"/>
          </p:cNvSpPr>
          <p:nvPr/>
        </p:nvSpPr>
        <p:spPr bwMode="auto">
          <a:xfrm>
            <a:off x="0" y="9210"/>
            <a:ext cx="9144000" cy="579120"/>
          </a:xfrm>
          <a:prstGeom prst="rect">
            <a:avLst/>
          </a:prstGeom>
          <a:noFill/>
          <a:ln w="9525">
            <a:noFill/>
            <a:miter lim="800000"/>
            <a:headEnd/>
            <a:tailEnd/>
          </a:ln>
        </p:spPr>
        <p:txBody>
          <a:bodyPr anchor="ctr"/>
          <a:lstStyle/>
          <a:p>
            <a:pPr algn="ctr" eaLnBrk="1" hangingPunct="1">
              <a:lnSpc>
                <a:spcPct val="80000"/>
              </a:lnSpc>
            </a:pPr>
            <a:r>
              <a:rPr lang="en-US" sz="3600" dirty="0" smtClean="0">
                <a:solidFill>
                  <a:schemeClr val="bg2"/>
                </a:solidFill>
              </a:rPr>
              <a:t>RHIC’s Most Important Products</a:t>
            </a:r>
            <a:endParaRPr lang="en-US" sz="3600" dirty="0">
              <a:solidFill>
                <a:schemeClr val="bg2"/>
              </a:solidFill>
            </a:endParaRPr>
          </a:p>
        </p:txBody>
      </p:sp>
      <p:grpSp>
        <p:nvGrpSpPr>
          <p:cNvPr id="2" name="Group 5"/>
          <p:cNvGrpSpPr/>
          <p:nvPr/>
        </p:nvGrpSpPr>
        <p:grpSpPr>
          <a:xfrm>
            <a:off x="4631227" y="3057685"/>
            <a:ext cx="4396658" cy="3419315"/>
            <a:chOff x="4631123" y="3189289"/>
            <a:chExt cx="4512419" cy="3441074"/>
          </a:xfrm>
        </p:grpSpPr>
        <p:pic>
          <p:nvPicPr>
            <p:cNvPr id="7" name="Picture 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90545" y="3189289"/>
              <a:ext cx="4352997" cy="3324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rot="16200000">
              <a:off x="3078079" y="4761438"/>
              <a:ext cx="3421969" cy="315881"/>
            </a:xfrm>
            <a:prstGeom prst="rect">
              <a:avLst/>
            </a:prstGeom>
            <a:solidFill>
              <a:schemeClr val="bg1"/>
            </a:solidFill>
          </p:spPr>
          <p:txBody>
            <a:bodyPr wrap="square" rtlCol="0">
              <a:spAutoFit/>
            </a:bodyPr>
            <a:lstStyle/>
            <a:p>
              <a:pPr algn="ctr"/>
              <a:r>
                <a:rPr lang="en-US" sz="1400" dirty="0" smtClean="0"/>
                <a:t>Cumulative Citations of RHIC </a:t>
              </a:r>
              <a:r>
                <a:rPr lang="en-US" sz="1400" dirty="0" err="1" smtClean="0"/>
                <a:t>Exp’ts</a:t>
              </a:r>
              <a:endParaRPr lang="en-US" sz="1400" dirty="0"/>
            </a:p>
          </p:txBody>
        </p:sp>
      </p:grpSp>
      <p:sp>
        <p:nvSpPr>
          <p:cNvPr id="9" name="TextBox 8"/>
          <p:cNvSpPr txBox="1"/>
          <p:nvPr/>
        </p:nvSpPr>
        <p:spPr>
          <a:xfrm>
            <a:off x="0" y="6172200"/>
            <a:ext cx="9143542" cy="707886"/>
          </a:xfrm>
          <a:prstGeom prst="rect">
            <a:avLst/>
          </a:prstGeom>
          <a:solidFill>
            <a:schemeClr val="bg1"/>
          </a:solidFill>
        </p:spPr>
        <p:txBody>
          <a:bodyPr wrap="square" rtlCol="0">
            <a:spAutoFit/>
          </a:bodyPr>
          <a:lstStyle/>
          <a:p>
            <a:pPr algn="ctr"/>
            <a:r>
              <a:rPr lang="en-US" sz="2000" dirty="0" smtClean="0"/>
              <a:t>Plus &gt;190 tenured faculty positions worldwide + 6 cover story articles +… </a:t>
            </a:r>
          </a:p>
          <a:p>
            <a:pPr algn="ctr"/>
            <a:r>
              <a:rPr lang="en-US" sz="2000" dirty="0" smtClean="0"/>
              <a:t>Thanks in part to vigorous foreign investment, e.g., $130M from RIKEN…</a:t>
            </a:r>
            <a:endParaRPr lang="en-US" sz="2000" dirty="0"/>
          </a:p>
        </p:txBody>
      </p:sp>
      <p:graphicFrame>
        <p:nvGraphicFramePr>
          <p:cNvPr id="11" name="Table 10"/>
          <p:cNvGraphicFramePr>
            <a:graphicFrameLocks noGrp="1"/>
          </p:cNvGraphicFramePr>
          <p:nvPr>
            <p:extLst>
              <p:ext uri="{D42A27DB-BD31-4B8C-83A1-F6EECF244321}">
                <p14:modId xmlns="" xmlns:p14="http://schemas.microsoft.com/office/powerpoint/2010/main" val="806335272"/>
              </p:ext>
            </p:extLst>
          </p:nvPr>
        </p:nvGraphicFramePr>
        <p:xfrm>
          <a:off x="320040" y="609600"/>
          <a:ext cx="8519160" cy="1920240"/>
        </p:xfrm>
        <a:graphic>
          <a:graphicData uri="http://schemas.openxmlformats.org/drawingml/2006/table">
            <a:tbl>
              <a:tblPr firstRow="1" firstCol="1" bandRow="1">
                <a:tableStyleId>{5C22544A-7EE6-4342-B048-85BDC9FD1C3A}</a:tableStyleId>
              </a:tblPr>
              <a:tblGrid>
                <a:gridCol w="1461672"/>
                <a:gridCol w="1036427"/>
                <a:gridCol w="1201010"/>
                <a:gridCol w="800672"/>
                <a:gridCol w="1201010"/>
                <a:gridCol w="1627145"/>
                <a:gridCol w="1191224"/>
              </a:tblGrid>
              <a:tr h="0">
                <a:tc>
                  <a:txBody>
                    <a:bodyPr/>
                    <a:lstStyle/>
                    <a:p>
                      <a:pPr marL="0" marR="0" algn="ctr">
                        <a:spcBef>
                          <a:spcPts val="0"/>
                        </a:spcBef>
                        <a:spcAft>
                          <a:spcPts val="0"/>
                        </a:spcAft>
                      </a:pPr>
                      <a:r>
                        <a:rPr lang="en-US" sz="1400" dirty="0">
                          <a:effectLst/>
                        </a:rPr>
                        <a:t>Collaboration</a:t>
                      </a:r>
                      <a:endParaRPr lang="en-US" sz="1400" dirty="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dirty="0">
                          <a:effectLst/>
                        </a:rPr>
                        <a:t>Total # Refereed Papers</a:t>
                      </a:r>
                      <a:endParaRPr lang="en-US" sz="1400" dirty="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Total # Citations for Refereed Papers</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 PRL’s</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 Citations for 2005 White Paper</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Position of 2005 White Paper Among Most Cited NP Papers 2001-12</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dirty="0">
                          <a:effectLst/>
                        </a:rPr>
                        <a:t># Papers with &gt;250 Citations</a:t>
                      </a:r>
                      <a:endParaRPr lang="en-US" sz="1400" dirty="0">
                        <a:effectLst/>
                        <a:latin typeface="Calibri"/>
                        <a:ea typeface="Times New Roman"/>
                        <a:cs typeface="Times New Roman"/>
                      </a:endParaRPr>
                    </a:p>
                  </a:txBody>
                  <a:tcPr marL="68580" marR="68580" marT="0" marB="0"/>
                </a:tc>
              </a:tr>
              <a:tr h="0">
                <a:tc>
                  <a:txBody>
                    <a:bodyPr/>
                    <a:lstStyle/>
                    <a:p>
                      <a:pPr marL="0" marR="0" algn="ctr">
                        <a:spcBef>
                          <a:spcPts val="0"/>
                        </a:spcBef>
                        <a:spcAft>
                          <a:spcPts val="0"/>
                        </a:spcAft>
                      </a:pPr>
                      <a:r>
                        <a:rPr lang="en-US" sz="1400">
                          <a:effectLst/>
                        </a:rPr>
                        <a:t>PHENIX</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126</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dirty="0">
                          <a:effectLst/>
                        </a:rPr>
                        <a:t>13,292</a:t>
                      </a:r>
                      <a:endParaRPr lang="en-US" sz="1400" dirty="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57</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1358</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5</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12</a:t>
                      </a:r>
                      <a:endParaRPr lang="en-US" sz="1400">
                        <a:effectLst/>
                        <a:latin typeface="Calibri"/>
                        <a:ea typeface="Times New Roman"/>
                        <a:cs typeface="Times New Roman"/>
                      </a:endParaRPr>
                    </a:p>
                  </a:txBody>
                  <a:tcPr marL="68580" marR="68580" marT="0" marB="0"/>
                </a:tc>
              </a:tr>
              <a:tr h="0">
                <a:tc>
                  <a:txBody>
                    <a:bodyPr/>
                    <a:lstStyle/>
                    <a:p>
                      <a:pPr marL="0" marR="0" algn="ctr">
                        <a:spcBef>
                          <a:spcPts val="0"/>
                        </a:spcBef>
                        <a:spcAft>
                          <a:spcPts val="0"/>
                        </a:spcAft>
                      </a:pPr>
                      <a:r>
                        <a:rPr lang="en-US" sz="1400">
                          <a:effectLst/>
                        </a:rPr>
                        <a:t>STAR</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160</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dirty="0">
                          <a:effectLst/>
                        </a:rPr>
                        <a:t>14,434</a:t>
                      </a:r>
                      <a:endParaRPr lang="en-US" sz="1400" dirty="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dirty="0">
                          <a:effectLst/>
                        </a:rPr>
                        <a:t>54</a:t>
                      </a:r>
                      <a:endParaRPr lang="en-US" sz="1400" dirty="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dirty="0">
                          <a:effectLst/>
                        </a:rPr>
                        <a:t>1382</a:t>
                      </a:r>
                      <a:endParaRPr lang="en-US" sz="1400" dirty="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4</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15</a:t>
                      </a:r>
                      <a:endParaRPr lang="en-US" sz="1400">
                        <a:effectLst/>
                        <a:latin typeface="Calibri"/>
                        <a:ea typeface="Times New Roman"/>
                        <a:cs typeface="Times New Roman"/>
                      </a:endParaRPr>
                    </a:p>
                  </a:txBody>
                  <a:tcPr marL="68580" marR="68580" marT="0" marB="0"/>
                </a:tc>
              </a:tr>
              <a:tr h="0">
                <a:tc>
                  <a:txBody>
                    <a:bodyPr/>
                    <a:lstStyle/>
                    <a:p>
                      <a:pPr marL="0" marR="0" algn="ctr">
                        <a:spcBef>
                          <a:spcPts val="0"/>
                        </a:spcBef>
                        <a:spcAft>
                          <a:spcPts val="0"/>
                        </a:spcAft>
                      </a:pPr>
                      <a:r>
                        <a:rPr lang="en-US" sz="1400">
                          <a:effectLst/>
                        </a:rPr>
                        <a:t>PHOBOS</a:t>
                      </a:r>
                      <a:r>
                        <a:rPr lang="en-US" sz="1400" baseline="30000">
                          <a:effectLst/>
                        </a:rPr>
                        <a:t>a)</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39</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4057</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15</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dirty="0">
                          <a:effectLst/>
                        </a:rPr>
                        <a:t>1049</a:t>
                      </a:r>
                      <a:endParaRPr lang="en-US" sz="1400" dirty="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dirty="0">
                          <a:effectLst/>
                        </a:rPr>
                        <a:t>7</a:t>
                      </a:r>
                      <a:endParaRPr lang="en-US" sz="1400" dirty="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1</a:t>
                      </a:r>
                      <a:endParaRPr lang="en-US" sz="1400">
                        <a:effectLst/>
                        <a:latin typeface="Calibri"/>
                        <a:ea typeface="Times New Roman"/>
                        <a:cs typeface="Times New Roman"/>
                      </a:endParaRPr>
                    </a:p>
                  </a:txBody>
                  <a:tcPr marL="68580" marR="68580" marT="0" marB="0"/>
                </a:tc>
              </a:tr>
              <a:tr h="0">
                <a:tc>
                  <a:txBody>
                    <a:bodyPr/>
                    <a:lstStyle/>
                    <a:p>
                      <a:pPr marL="0" marR="0" algn="ctr">
                        <a:spcBef>
                          <a:spcPts val="0"/>
                        </a:spcBef>
                        <a:spcAft>
                          <a:spcPts val="0"/>
                        </a:spcAft>
                      </a:pPr>
                      <a:r>
                        <a:rPr lang="en-US" sz="1400">
                          <a:effectLst/>
                        </a:rPr>
                        <a:t>BRAHMS</a:t>
                      </a:r>
                      <a:r>
                        <a:rPr lang="en-US" sz="1400" baseline="30000">
                          <a:effectLst/>
                        </a:rPr>
                        <a:t>b)</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22</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2649</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10</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a:effectLst/>
                        </a:rPr>
                        <a:t>1040</a:t>
                      </a:r>
                      <a:endParaRPr lang="en-US" sz="140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dirty="0">
                          <a:effectLst/>
                        </a:rPr>
                        <a:t>8</a:t>
                      </a:r>
                      <a:endParaRPr lang="en-US" sz="1400" dirty="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dirty="0">
                          <a:effectLst/>
                        </a:rPr>
                        <a:t>3</a:t>
                      </a:r>
                      <a:endParaRPr lang="en-US" sz="1400" dirty="0">
                        <a:effectLst/>
                        <a:latin typeface="Calibri"/>
                        <a:ea typeface="Times New Roman"/>
                        <a:cs typeface="Times New Roman"/>
                      </a:endParaRPr>
                    </a:p>
                  </a:txBody>
                  <a:tcPr marL="68580" marR="68580" marT="0" marB="0"/>
                </a:tc>
              </a:tr>
              <a:tr h="0">
                <a:tc>
                  <a:txBody>
                    <a:bodyPr/>
                    <a:lstStyle/>
                    <a:p>
                      <a:pPr marL="0" marR="0" algn="r">
                        <a:spcBef>
                          <a:spcPts val="0"/>
                        </a:spcBef>
                        <a:spcAft>
                          <a:spcPts val="0"/>
                        </a:spcAft>
                      </a:pPr>
                      <a:r>
                        <a:rPr lang="en-US" sz="1400" dirty="0">
                          <a:effectLst/>
                        </a:rPr>
                        <a:t>Total =</a:t>
                      </a:r>
                      <a:endParaRPr lang="en-US" sz="1400" dirty="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b="1" dirty="0">
                          <a:effectLst/>
                        </a:rPr>
                        <a:t>347</a:t>
                      </a:r>
                      <a:endParaRPr lang="en-US" sz="1400" b="1" dirty="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b="1" dirty="0">
                          <a:effectLst/>
                        </a:rPr>
                        <a:t>34,432</a:t>
                      </a:r>
                      <a:endParaRPr lang="en-US" sz="1400" b="1" dirty="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b="1" dirty="0">
                          <a:effectLst/>
                        </a:rPr>
                        <a:t>136</a:t>
                      </a:r>
                      <a:endParaRPr lang="en-US" sz="1400" b="1" dirty="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b="1" dirty="0">
                          <a:effectLst/>
                        </a:rPr>
                        <a:t>4829</a:t>
                      </a:r>
                      <a:endParaRPr lang="en-US" sz="1400" b="1" dirty="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b="1" dirty="0">
                          <a:effectLst/>
                        </a:rPr>
                        <a:t> </a:t>
                      </a:r>
                      <a:endParaRPr lang="en-US" sz="1400" b="1" dirty="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400" b="1" dirty="0">
                          <a:effectLst/>
                        </a:rPr>
                        <a:t>31</a:t>
                      </a:r>
                      <a:endParaRPr lang="en-US" sz="1400" b="1" dirty="0">
                        <a:effectLst/>
                        <a:latin typeface="Calibri"/>
                        <a:ea typeface="Times New Roman"/>
                        <a:cs typeface="Times New Roman"/>
                      </a:endParaRPr>
                    </a:p>
                  </a:txBody>
                  <a:tcPr marL="68580" marR="68580" marT="0" marB="0"/>
                </a:tc>
              </a:tr>
            </a:tbl>
          </a:graphicData>
        </a:graphic>
      </p:graphicFrame>
      <p:pic>
        <p:nvPicPr>
          <p:cNvPr id="12" name="Picture 11"/>
          <p:cNvPicPr/>
          <p:nvPr/>
        </p:nvPicPr>
        <p:blipFill>
          <a:blip r:embed="rId3" cstate="print">
            <a:extLst>
              <a:ext uri="{28A0092B-C50C-407E-A947-70E740481C1C}">
                <a14:useLocalDpi xmlns="" xmlns:a14="http://schemas.microsoft.com/office/drawing/2010/main" val="0"/>
              </a:ext>
            </a:extLst>
          </a:blip>
          <a:srcRect r="1367" b="3413"/>
          <a:stretch>
            <a:fillRect/>
          </a:stretch>
        </p:blipFill>
        <p:spPr bwMode="auto">
          <a:xfrm>
            <a:off x="76200" y="3048000"/>
            <a:ext cx="4559027" cy="3189736"/>
          </a:xfrm>
          <a:prstGeom prst="rect">
            <a:avLst/>
          </a:prstGeom>
          <a:noFill/>
          <a:ln>
            <a:solidFill>
              <a:schemeClr val="bg1"/>
            </a:solidFill>
          </a:ln>
        </p:spPr>
      </p:pic>
      <p:sp>
        <p:nvSpPr>
          <p:cNvPr id="13" name="TextBox 12"/>
          <p:cNvSpPr txBox="1"/>
          <p:nvPr/>
        </p:nvSpPr>
        <p:spPr>
          <a:xfrm>
            <a:off x="224972" y="2571690"/>
            <a:ext cx="8766628" cy="400110"/>
          </a:xfrm>
          <a:prstGeom prst="rect">
            <a:avLst/>
          </a:prstGeom>
          <a:solidFill>
            <a:schemeClr val="tx2"/>
          </a:solidFill>
          <a:ln>
            <a:solidFill>
              <a:schemeClr val="tx1"/>
            </a:solidFill>
          </a:ln>
        </p:spPr>
        <p:txBody>
          <a:bodyPr wrap="square" rtlCol="0">
            <a:spAutoFit/>
          </a:bodyPr>
          <a:lstStyle/>
          <a:p>
            <a:r>
              <a:rPr lang="en-US" sz="2000" dirty="0" smtClean="0">
                <a:solidFill>
                  <a:schemeClr val="bg1"/>
                </a:solidFill>
              </a:rPr>
              <a:t>More than 40% of all-time top-cited Nuclear Theory </a:t>
            </a:r>
            <a:r>
              <a:rPr lang="en-US" sz="2000" dirty="0" err="1" smtClean="0">
                <a:solidFill>
                  <a:schemeClr val="bg1"/>
                </a:solidFill>
              </a:rPr>
              <a:t>arXiv</a:t>
            </a:r>
            <a:r>
              <a:rPr lang="en-US" sz="2000" dirty="0" smtClean="0">
                <a:solidFill>
                  <a:schemeClr val="bg1"/>
                </a:solidFill>
              </a:rPr>
              <a:t> papers are RHIC-related!</a:t>
            </a:r>
            <a:endParaRPr lang="en-US" sz="2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6838AB-43D5-4667-8375-1D26C66C4762}" type="slidenum">
              <a:rPr lang="en-US" smtClean="0"/>
              <a:pPr/>
              <a:t>38</a:t>
            </a:fld>
            <a:endParaRPr lang="en-US"/>
          </a:p>
        </p:txBody>
      </p:sp>
      <p:sp>
        <p:nvSpPr>
          <p:cNvPr id="4" name="Title 1"/>
          <p:cNvSpPr txBox="1">
            <a:spLocks/>
          </p:cNvSpPr>
          <p:nvPr/>
        </p:nvSpPr>
        <p:spPr>
          <a:xfrm>
            <a:off x="76200" y="481013"/>
            <a:ext cx="9144000" cy="585787"/>
          </a:xfrm>
          <a:prstGeom prst="rect">
            <a:avLst/>
          </a:prstGeom>
        </p:spPr>
        <p:txBody>
          <a:bodyPr/>
          <a:lstStyle/>
          <a:p>
            <a:pPr algn="ctr">
              <a:lnSpc>
                <a:spcPct val="80000"/>
              </a:lnSpc>
              <a:defRPr/>
            </a:pPr>
            <a:r>
              <a:rPr lang="en-US" sz="3200" u="sng" kern="0" dirty="0" smtClean="0">
                <a:solidFill>
                  <a:srgbClr val="FF0000"/>
                </a:solidFill>
                <a:ea typeface="+mj-ea"/>
                <a:cs typeface="+mj-cs"/>
              </a:rPr>
              <a:t>What Would be Lost if RHIC Were Terminated?</a:t>
            </a:r>
            <a:endParaRPr lang="en-US" sz="3200" u="sng" kern="0" dirty="0">
              <a:solidFill>
                <a:srgbClr val="FF0000"/>
              </a:solidFill>
              <a:ea typeface="+mj-ea"/>
              <a:cs typeface="+mj-cs"/>
            </a:endParaRPr>
          </a:p>
        </p:txBody>
      </p:sp>
      <p:sp>
        <p:nvSpPr>
          <p:cNvPr id="8" name="TextBox 7"/>
          <p:cNvSpPr txBox="1"/>
          <p:nvPr/>
        </p:nvSpPr>
        <p:spPr>
          <a:xfrm>
            <a:off x="304800" y="1190685"/>
            <a:ext cx="8610600" cy="4524315"/>
          </a:xfrm>
          <a:prstGeom prst="rect">
            <a:avLst/>
          </a:prstGeom>
          <a:noFill/>
        </p:spPr>
        <p:txBody>
          <a:bodyPr wrap="square" rtlCol="0">
            <a:spAutoFit/>
          </a:bodyPr>
          <a:lstStyle/>
          <a:p>
            <a:r>
              <a:rPr lang="en-US" sz="2400" dirty="0" smtClean="0">
                <a:solidFill>
                  <a:schemeClr val="bg1"/>
                </a:solidFill>
              </a:rPr>
              <a:t>“Closing RHIC at this fertile time would leave unexploited a major fraction of the investments, both intellectual and financial, made by the United States in the science of quark-gluon plasma over the past decade and would be akin to abandoning superconductivity research just before the key measurements that let us look under the hood and see how a superconductor works, or abandoning the Hubble telescope just after seeing its first high quality images.”</a:t>
            </a:r>
          </a:p>
          <a:p>
            <a:endParaRPr lang="en-US" sz="2400" dirty="0" smtClean="0">
              <a:solidFill>
                <a:schemeClr val="bg1"/>
              </a:solidFill>
            </a:endParaRPr>
          </a:p>
          <a:p>
            <a:r>
              <a:rPr lang="en-US" sz="2400" dirty="0" smtClean="0">
                <a:solidFill>
                  <a:schemeClr val="bg1"/>
                </a:solidFill>
              </a:rPr>
              <a:t>“Because of the unique flexibility and capability of RHIC, key discoveries would go unmade.  The United States would unilaterally cede leadership in a new field of science that it has led for its first decade and that it is poised to lead in the decade to come.”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 y="100013"/>
            <a:ext cx="9144000" cy="585787"/>
          </a:xfrm>
          <a:prstGeom prst="rect">
            <a:avLst/>
          </a:prstGeom>
        </p:spPr>
        <p:txBody>
          <a:bodyPr/>
          <a:lstStyle/>
          <a:p>
            <a:pPr algn="ctr">
              <a:lnSpc>
                <a:spcPct val="80000"/>
              </a:lnSpc>
              <a:defRPr/>
            </a:pPr>
            <a:r>
              <a:rPr lang="en-US" sz="3200" u="sng" kern="0" dirty="0" smtClean="0">
                <a:solidFill>
                  <a:srgbClr val="FF0000"/>
                </a:solidFill>
                <a:ea typeface="+mj-ea"/>
                <a:cs typeface="+mj-cs"/>
              </a:rPr>
              <a:t>What Would be Lost if RHIC Were Terminated?</a:t>
            </a:r>
            <a:endParaRPr lang="en-US" sz="3200" u="sng" kern="0" dirty="0">
              <a:solidFill>
                <a:srgbClr val="FF0000"/>
              </a:solidFill>
              <a:ea typeface="+mj-ea"/>
              <a:cs typeface="+mj-cs"/>
            </a:endParaRPr>
          </a:p>
        </p:txBody>
      </p:sp>
      <p:sp>
        <p:nvSpPr>
          <p:cNvPr id="7" name="Slide Number Placeholder 3"/>
          <p:cNvSpPr txBox="1">
            <a:spLocks/>
          </p:cNvSpPr>
          <p:nvPr/>
        </p:nvSpPr>
        <p:spPr>
          <a:xfrm>
            <a:off x="6858000" y="6264275"/>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A96838AB-43D5-4667-8375-1D26C66C4762}" type="slidenum">
              <a:rPr kumimoji="0" lang="en-US" sz="14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400" b="0" i="0" u="none" strike="noStrike" kern="1200" cap="none" spc="0" normalizeH="0" baseline="0" noProof="0">
              <a:ln>
                <a:noFill/>
              </a:ln>
              <a:solidFill>
                <a:schemeClr val="bg1"/>
              </a:solidFill>
              <a:effectLst/>
              <a:uLnTx/>
              <a:uFillTx/>
              <a:latin typeface="+mn-lt"/>
              <a:ea typeface="+mn-ea"/>
              <a:cs typeface="+mn-cs"/>
            </a:endParaRPr>
          </a:p>
        </p:txBody>
      </p:sp>
      <p:sp>
        <p:nvSpPr>
          <p:cNvPr id="8" name="TextBox 7"/>
          <p:cNvSpPr txBox="1"/>
          <p:nvPr/>
        </p:nvSpPr>
        <p:spPr>
          <a:xfrm>
            <a:off x="331695" y="6096000"/>
            <a:ext cx="8447442" cy="707886"/>
          </a:xfrm>
          <a:prstGeom prst="rect">
            <a:avLst/>
          </a:prstGeom>
          <a:noFill/>
        </p:spPr>
        <p:txBody>
          <a:bodyPr wrap="square" rtlCol="0">
            <a:spAutoFit/>
          </a:bodyPr>
          <a:lstStyle/>
          <a:p>
            <a:pPr marL="342900" lvl="1" indent="-342900">
              <a:buFont typeface="Wingdings" pitchFamily="2" charset="2"/>
              <a:buChar char="§"/>
            </a:pPr>
            <a:r>
              <a:rPr lang="en-US" sz="2000" dirty="0" smtClean="0">
                <a:solidFill>
                  <a:schemeClr val="bg1"/>
                </a:solidFill>
              </a:rPr>
              <a:t>Risk of chunk of DOE ONP funding being siphoned off to other agencies or program offices</a:t>
            </a:r>
            <a:endParaRPr lang="en-US" sz="2000" dirty="0">
              <a:solidFill>
                <a:schemeClr val="bg1"/>
              </a:solidFill>
            </a:endParaRPr>
          </a:p>
        </p:txBody>
      </p:sp>
      <p:sp>
        <p:nvSpPr>
          <p:cNvPr id="9" name="TextBox 8"/>
          <p:cNvSpPr txBox="1"/>
          <p:nvPr/>
        </p:nvSpPr>
        <p:spPr>
          <a:xfrm>
            <a:off x="304801" y="1295400"/>
            <a:ext cx="7890734" cy="400110"/>
          </a:xfrm>
          <a:prstGeom prst="rect">
            <a:avLst/>
          </a:prstGeom>
          <a:noFill/>
        </p:spPr>
        <p:txBody>
          <a:bodyPr wrap="square" rtlCol="0">
            <a:spAutoFit/>
          </a:bodyPr>
          <a:lstStyle/>
          <a:p>
            <a:pPr marL="457200" indent="-457200">
              <a:buFont typeface="Wingdings" pitchFamily="2" charset="2"/>
              <a:buChar char="§"/>
            </a:pPr>
            <a:r>
              <a:rPr lang="en-US" sz="2000" dirty="0">
                <a:solidFill>
                  <a:schemeClr val="bg1"/>
                </a:solidFill>
              </a:rPr>
              <a:t>Unique polarized </a:t>
            </a:r>
            <a:r>
              <a:rPr lang="en-US" sz="2000" dirty="0" err="1" smtClean="0">
                <a:solidFill>
                  <a:schemeClr val="bg1"/>
                </a:solidFill>
              </a:rPr>
              <a:t>p+p</a:t>
            </a:r>
            <a:r>
              <a:rPr lang="en-US" sz="2000" dirty="0" smtClean="0">
                <a:solidFill>
                  <a:schemeClr val="bg1"/>
                </a:solidFill>
              </a:rPr>
              <a:t> </a:t>
            </a:r>
            <a:r>
              <a:rPr lang="en-US" sz="2000" dirty="0">
                <a:solidFill>
                  <a:schemeClr val="bg1"/>
                </a:solidFill>
              </a:rPr>
              <a:t>access to nucleon spin structure</a:t>
            </a:r>
            <a:r>
              <a:rPr lang="en-US" sz="2000" dirty="0" smtClean="0">
                <a:solidFill>
                  <a:schemeClr val="bg1"/>
                </a:solidFill>
              </a:rPr>
              <a:t>.</a:t>
            </a:r>
            <a:endParaRPr lang="en-US" sz="2000" dirty="0">
              <a:solidFill>
                <a:schemeClr val="bg1"/>
              </a:solidFill>
            </a:endParaRPr>
          </a:p>
        </p:txBody>
      </p:sp>
      <p:sp>
        <p:nvSpPr>
          <p:cNvPr id="12" name="TextBox 11"/>
          <p:cNvSpPr txBox="1"/>
          <p:nvPr/>
        </p:nvSpPr>
        <p:spPr>
          <a:xfrm>
            <a:off x="354106" y="4572000"/>
            <a:ext cx="8713694" cy="707886"/>
          </a:xfrm>
          <a:prstGeom prst="rect">
            <a:avLst/>
          </a:prstGeom>
          <a:noFill/>
        </p:spPr>
        <p:txBody>
          <a:bodyPr wrap="square" rtlCol="0">
            <a:spAutoFit/>
          </a:bodyPr>
          <a:lstStyle/>
          <a:p>
            <a:pPr marL="457200" indent="-457200">
              <a:buFont typeface="Wingdings" pitchFamily="2" charset="2"/>
              <a:buChar char="§"/>
            </a:pPr>
            <a:r>
              <a:rPr lang="en-US" sz="2000" dirty="0">
                <a:solidFill>
                  <a:schemeClr val="bg1"/>
                </a:solidFill>
              </a:rPr>
              <a:t>C</a:t>
            </a:r>
            <a:r>
              <a:rPr lang="en-US" sz="2000" dirty="0" smtClean="0">
                <a:solidFill>
                  <a:schemeClr val="bg1"/>
                </a:solidFill>
              </a:rPr>
              <a:t>ost-realizable </a:t>
            </a:r>
            <a:r>
              <a:rPr lang="en-US" sz="2000" dirty="0">
                <a:solidFill>
                  <a:schemeClr val="bg1"/>
                </a:solidFill>
              </a:rPr>
              <a:t>path to a future </a:t>
            </a:r>
            <a:r>
              <a:rPr lang="en-US" sz="2000" dirty="0" smtClean="0">
                <a:solidFill>
                  <a:schemeClr val="bg1"/>
                </a:solidFill>
              </a:rPr>
              <a:t>EIC, taking advantage of ~$2B replacement cost (avoiding ~$1B D&amp;D cost) of RHIC complex.</a:t>
            </a:r>
            <a:endParaRPr lang="en-US" sz="2000" dirty="0">
              <a:solidFill>
                <a:schemeClr val="bg1"/>
              </a:solidFill>
            </a:endParaRPr>
          </a:p>
        </p:txBody>
      </p:sp>
      <p:sp>
        <p:nvSpPr>
          <p:cNvPr id="13" name="TextBox 12"/>
          <p:cNvSpPr txBox="1"/>
          <p:nvPr/>
        </p:nvSpPr>
        <p:spPr>
          <a:xfrm>
            <a:off x="304801" y="5238690"/>
            <a:ext cx="8226014" cy="400110"/>
          </a:xfrm>
          <a:prstGeom prst="rect">
            <a:avLst/>
          </a:prstGeom>
          <a:noFill/>
        </p:spPr>
        <p:txBody>
          <a:bodyPr wrap="square" rtlCol="0">
            <a:spAutoFit/>
          </a:bodyPr>
          <a:lstStyle/>
          <a:p>
            <a:pPr marL="457200" indent="-457200">
              <a:buFont typeface="Wingdings" pitchFamily="2" charset="2"/>
              <a:buChar char="§"/>
            </a:pPr>
            <a:r>
              <a:rPr lang="en-US" sz="2000" dirty="0">
                <a:solidFill>
                  <a:schemeClr val="bg1"/>
                </a:solidFill>
              </a:rPr>
              <a:t>Home research base for &gt;1000 </a:t>
            </a:r>
            <a:r>
              <a:rPr lang="en-US" sz="2000" dirty="0" smtClean="0">
                <a:solidFill>
                  <a:schemeClr val="bg1"/>
                </a:solidFill>
              </a:rPr>
              <a:t>domestic + </a:t>
            </a:r>
            <a:r>
              <a:rPr lang="en-US" sz="2000" dirty="0">
                <a:solidFill>
                  <a:schemeClr val="bg1"/>
                </a:solidFill>
              </a:rPr>
              <a:t>foreign users</a:t>
            </a:r>
            <a:r>
              <a:rPr lang="en-US" sz="2000" dirty="0" smtClean="0">
                <a:solidFill>
                  <a:schemeClr val="bg1"/>
                </a:solidFill>
              </a:rPr>
              <a:t>.</a:t>
            </a:r>
            <a:endParaRPr lang="en-US" sz="2000" dirty="0">
              <a:solidFill>
                <a:schemeClr val="bg1"/>
              </a:solidFill>
            </a:endParaRPr>
          </a:p>
        </p:txBody>
      </p:sp>
      <p:sp>
        <p:nvSpPr>
          <p:cNvPr id="14" name="TextBox 13"/>
          <p:cNvSpPr txBox="1"/>
          <p:nvPr/>
        </p:nvSpPr>
        <p:spPr>
          <a:xfrm>
            <a:off x="304800" y="2419290"/>
            <a:ext cx="8593773" cy="400110"/>
          </a:xfrm>
          <a:prstGeom prst="rect">
            <a:avLst/>
          </a:prstGeom>
          <a:noFill/>
        </p:spPr>
        <p:txBody>
          <a:bodyPr wrap="square" rtlCol="0">
            <a:spAutoFit/>
          </a:bodyPr>
          <a:lstStyle/>
          <a:p>
            <a:pPr marL="457200" indent="-457200">
              <a:buFont typeface="Wingdings" pitchFamily="2" charset="2"/>
              <a:buChar char="§"/>
            </a:pPr>
            <a:r>
              <a:rPr lang="en-US" sz="2000" dirty="0" smtClean="0">
                <a:solidFill>
                  <a:schemeClr val="bg1"/>
                </a:solidFill>
              </a:rPr>
              <a:t>Extremely strong </a:t>
            </a:r>
            <a:r>
              <a:rPr lang="en-US" sz="2000" dirty="0">
                <a:solidFill>
                  <a:schemeClr val="bg1"/>
                </a:solidFill>
              </a:rPr>
              <a:t>foreign (esp. RIKEN) investment in U.S. facility</a:t>
            </a:r>
            <a:r>
              <a:rPr lang="en-US" sz="2000" dirty="0" smtClean="0">
                <a:solidFill>
                  <a:schemeClr val="bg1"/>
                </a:solidFill>
              </a:rPr>
              <a:t>.</a:t>
            </a:r>
            <a:endParaRPr lang="en-US" sz="2000" dirty="0">
              <a:solidFill>
                <a:schemeClr val="bg1"/>
              </a:solidFill>
            </a:endParaRPr>
          </a:p>
        </p:txBody>
      </p:sp>
      <p:sp>
        <p:nvSpPr>
          <p:cNvPr id="15" name="TextBox 14"/>
          <p:cNvSpPr txBox="1"/>
          <p:nvPr/>
        </p:nvSpPr>
        <p:spPr>
          <a:xfrm>
            <a:off x="304800" y="5695890"/>
            <a:ext cx="8104094" cy="400110"/>
          </a:xfrm>
          <a:prstGeom prst="rect">
            <a:avLst/>
          </a:prstGeom>
          <a:noFill/>
        </p:spPr>
        <p:txBody>
          <a:bodyPr wrap="square" rtlCol="0">
            <a:spAutoFit/>
          </a:bodyPr>
          <a:lstStyle/>
          <a:p>
            <a:pPr marL="457200" indent="-457200">
              <a:buFont typeface="Wingdings" pitchFamily="2" charset="2"/>
              <a:buChar char="§"/>
            </a:pPr>
            <a:r>
              <a:rPr lang="en-US" sz="2000" dirty="0">
                <a:solidFill>
                  <a:schemeClr val="bg1"/>
                </a:solidFill>
              </a:rPr>
              <a:t>~750 (</a:t>
            </a:r>
            <a:r>
              <a:rPr lang="en-US" sz="2000" dirty="0" smtClean="0">
                <a:solidFill>
                  <a:schemeClr val="bg1"/>
                </a:solidFill>
              </a:rPr>
              <a:t>direct, including research </a:t>
            </a:r>
            <a:r>
              <a:rPr lang="en-US" sz="2000" dirty="0">
                <a:solidFill>
                  <a:schemeClr val="bg1"/>
                </a:solidFill>
              </a:rPr>
              <a:t>+ indirect) FTE’s @ BNL</a:t>
            </a:r>
            <a:r>
              <a:rPr lang="en-US" sz="2000" dirty="0" smtClean="0">
                <a:solidFill>
                  <a:schemeClr val="bg1"/>
                </a:solidFill>
              </a:rPr>
              <a:t>.</a:t>
            </a:r>
            <a:endParaRPr lang="en-US" sz="2000" dirty="0">
              <a:solidFill>
                <a:schemeClr val="bg1"/>
              </a:solidFill>
            </a:endParaRPr>
          </a:p>
        </p:txBody>
      </p:sp>
      <p:sp>
        <p:nvSpPr>
          <p:cNvPr id="16" name="TextBox 15"/>
          <p:cNvSpPr txBox="1"/>
          <p:nvPr/>
        </p:nvSpPr>
        <p:spPr>
          <a:xfrm>
            <a:off x="304801" y="2864584"/>
            <a:ext cx="8474336" cy="1631216"/>
          </a:xfrm>
          <a:prstGeom prst="rect">
            <a:avLst/>
          </a:prstGeom>
          <a:noFill/>
        </p:spPr>
        <p:txBody>
          <a:bodyPr wrap="square" rtlCol="0">
            <a:spAutoFit/>
          </a:bodyPr>
          <a:lstStyle/>
          <a:p>
            <a:pPr marL="457200" indent="-457200">
              <a:buFont typeface="Wingdings" pitchFamily="2" charset="2"/>
              <a:buChar char="§"/>
            </a:pPr>
            <a:r>
              <a:rPr lang="en-US" sz="2000" dirty="0">
                <a:solidFill>
                  <a:schemeClr val="bg1"/>
                </a:solidFill>
              </a:rPr>
              <a:t>A</a:t>
            </a:r>
            <a:r>
              <a:rPr lang="en-US" sz="2000" dirty="0" smtClean="0">
                <a:solidFill>
                  <a:schemeClr val="bg1"/>
                </a:solidFill>
              </a:rPr>
              <a:t>ssociated </a:t>
            </a:r>
            <a:r>
              <a:rPr lang="en-US" sz="2000" dirty="0">
                <a:solidFill>
                  <a:schemeClr val="bg1"/>
                </a:solidFill>
              </a:rPr>
              <a:t>efforts will suffer </a:t>
            </a:r>
            <a:r>
              <a:rPr lang="en-US" sz="2000" dirty="0" smtClean="0">
                <a:solidFill>
                  <a:schemeClr val="bg1"/>
                </a:solidFill>
              </a:rPr>
              <a:t>collateral, possibly fatal, </a:t>
            </a:r>
            <a:r>
              <a:rPr lang="en-US" sz="2000" dirty="0">
                <a:solidFill>
                  <a:schemeClr val="bg1"/>
                </a:solidFill>
              </a:rPr>
              <a:t>damage:</a:t>
            </a:r>
          </a:p>
          <a:p>
            <a:pPr marL="914400" lvl="1" indent="-457200">
              <a:buFont typeface="Wingdings" pitchFamily="2" charset="2"/>
              <a:buChar char="Ø"/>
            </a:pPr>
            <a:r>
              <a:rPr lang="en-US" sz="2000" dirty="0">
                <a:solidFill>
                  <a:schemeClr val="bg1"/>
                </a:solidFill>
              </a:rPr>
              <a:t>Lattice QCD thermodynamics leadership</a:t>
            </a:r>
          </a:p>
          <a:p>
            <a:pPr marL="914400" lvl="1" indent="-457200">
              <a:buFont typeface="Wingdings" pitchFamily="2" charset="2"/>
              <a:buChar char="Ø"/>
            </a:pPr>
            <a:r>
              <a:rPr lang="en-US" sz="2000" dirty="0" smtClean="0">
                <a:solidFill>
                  <a:schemeClr val="bg1"/>
                </a:solidFill>
              </a:rPr>
              <a:t>Strong medical </a:t>
            </a:r>
            <a:r>
              <a:rPr lang="en-US" sz="2000" dirty="0">
                <a:solidFill>
                  <a:schemeClr val="bg1"/>
                </a:solidFill>
              </a:rPr>
              <a:t>radioisotope production </a:t>
            </a:r>
            <a:r>
              <a:rPr lang="en-US" sz="2000" dirty="0" smtClean="0">
                <a:solidFill>
                  <a:schemeClr val="bg1"/>
                </a:solidFill>
              </a:rPr>
              <a:t>program @ </a:t>
            </a:r>
            <a:r>
              <a:rPr lang="en-US" sz="2000" dirty="0">
                <a:solidFill>
                  <a:schemeClr val="bg1"/>
                </a:solidFill>
              </a:rPr>
              <a:t>BNL</a:t>
            </a:r>
          </a:p>
          <a:p>
            <a:pPr marL="914400" lvl="1" indent="-457200">
              <a:buFont typeface="Wingdings" pitchFamily="2" charset="2"/>
              <a:buChar char="Ø"/>
            </a:pPr>
            <a:r>
              <a:rPr lang="en-US" sz="2000" dirty="0">
                <a:solidFill>
                  <a:schemeClr val="bg1"/>
                </a:solidFill>
              </a:rPr>
              <a:t>NASA Space Radiation studies @ BNL</a:t>
            </a:r>
          </a:p>
          <a:p>
            <a:pPr marL="914400" lvl="1" indent="-457200">
              <a:buFont typeface="Wingdings" pitchFamily="2" charset="2"/>
              <a:buChar char="Ø"/>
            </a:pPr>
            <a:r>
              <a:rPr lang="en-US" sz="2000" dirty="0" smtClean="0">
                <a:solidFill>
                  <a:schemeClr val="bg1"/>
                </a:solidFill>
              </a:rPr>
              <a:t>Accelerator physics offshoots, </a:t>
            </a:r>
            <a:r>
              <a:rPr lang="en-US" sz="2000" dirty="0">
                <a:solidFill>
                  <a:schemeClr val="bg1"/>
                </a:solidFill>
              </a:rPr>
              <a:t>esp. </a:t>
            </a:r>
            <a:r>
              <a:rPr lang="en-US" sz="2000" dirty="0" smtClean="0">
                <a:solidFill>
                  <a:schemeClr val="bg1"/>
                </a:solidFill>
              </a:rPr>
              <a:t>in </a:t>
            </a:r>
            <a:r>
              <a:rPr lang="en-US" sz="2000" dirty="0">
                <a:solidFill>
                  <a:schemeClr val="bg1"/>
                </a:solidFill>
              </a:rPr>
              <a:t>hadron radiotherapy </a:t>
            </a:r>
          </a:p>
        </p:txBody>
      </p:sp>
      <p:sp>
        <p:nvSpPr>
          <p:cNvPr id="17" name="TextBox 16"/>
          <p:cNvSpPr txBox="1"/>
          <p:nvPr/>
        </p:nvSpPr>
        <p:spPr>
          <a:xfrm>
            <a:off x="295924" y="1752600"/>
            <a:ext cx="8467076" cy="707886"/>
          </a:xfrm>
          <a:prstGeom prst="rect">
            <a:avLst/>
          </a:prstGeom>
          <a:noFill/>
        </p:spPr>
        <p:txBody>
          <a:bodyPr wrap="square" rtlCol="0">
            <a:spAutoFit/>
          </a:bodyPr>
          <a:lstStyle/>
          <a:p>
            <a:pPr marL="457200" indent="-457200">
              <a:buFont typeface="Wingdings" pitchFamily="2" charset="2"/>
              <a:buChar char="§"/>
            </a:pPr>
            <a:r>
              <a:rPr lang="en-US" sz="2000" dirty="0">
                <a:solidFill>
                  <a:schemeClr val="bg1"/>
                </a:solidFill>
              </a:rPr>
              <a:t>The </a:t>
            </a:r>
            <a:r>
              <a:rPr lang="en-US" sz="2000" dirty="0" smtClean="0">
                <a:solidFill>
                  <a:schemeClr val="bg1"/>
                </a:solidFill>
              </a:rPr>
              <a:t>fantastic track record of RIKEN-BNL Research Center in funding outstanding Fellows and placing them in high-profile tenured positions.</a:t>
            </a:r>
            <a:endParaRPr lang="en-US" sz="2000" dirty="0">
              <a:solidFill>
                <a:schemeClr val="bg1"/>
              </a:solidFill>
            </a:endParaRPr>
          </a:p>
        </p:txBody>
      </p:sp>
      <p:sp>
        <p:nvSpPr>
          <p:cNvPr id="18" name="TextBox 17"/>
          <p:cNvSpPr txBox="1"/>
          <p:nvPr/>
        </p:nvSpPr>
        <p:spPr>
          <a:xfrm>
            <a:off x="304800" y="587514"/>
            <a:ext cx="8337176" cy="707886"/>
          </a:xfrm>
          <a:prstGeom prst="rect">
            <a:avLst/>
          </a:prstGeom>
          <a:noFill/>
        </p:spPr>
        <p:txBody>
          <a:bodyPr wrap="square" rtlCol="0">
            <a:spAutoFit/>
          </a:bodyPr>
          <a:lstStyle/>
          <a:p>
            <a:pPr marL="457200" indent="-457200">
              <a:buFont typeface="Wingdings" pitchFamily="2" charset="2"/>
              <a:buChar char="§"/>
            </a:pPr>
            <a:r>
              <a:rPr lang="en-US" sz="2000" dirty="0">
                <a:solidFill>
                  <a:schemeClr val="bg1"/>
                </a:solidFill>
              </a:rPr>
              <a:t>The last operating U.S. collider, hence a critical attractor for talented accelerator scientists and cutting-edge R&amp;D</a:t>
            </a:r>
            <a:r>
              <a:rPr lang="en-US" sz="2000" dirty="0" smtClean="0">
                <a:solidFill>
                  <a:schemeClr val="bg1"/>
                </a:solidFill>
              </a:rPr>
              <a:t>.</a:t>
            </a:r>
            <a:endParaRPr lang="en-US" sz="2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RhicLuminosityAA.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2569427"/>
            <a:ext cx="4953000" cy="4288573"/>
          </a:xfrm>
          <a:prstGeom prst="rect">
            <a:avLst/>
          </a:prstGeom>
        </p:spPr>
      </p:pic>
      <p:sp>
        <p:nvSpPr>
          <p:cNvPr id="4" name="TextBox 3"/>
          <p:cNvSpPr txBox="1"/>
          <p:nvPr/>
        </p:nvSpPr>
        <p:spPr>
          <a:xfrm>
            <a:off x="1981200" y="0"/>
            <a:ext cx="4854983" cy="707886"/>
          </a:xfrm>
          <a:prstGeom prst="rect">
            <a:avLst/>
          </a:prstGeom>
          <a:noFill/>
        </p:spPr>
        <p:txBody>
          <a:bodyPr wrap="none" rtlCol="0">
            <a:spAutoFit/>
          </a:bodyPr>
          <a:lstStyle/>
          <a:p>
            <a:r>
              <a:rPr lang="en-US" sz="4000" dirty="0" smtClean="0">
                <a:solidFill>
                  <a:schemeClr val="bg1"/>
                </a:solidFill>
              </a:rPr>
              <a:t>Laboratory Tool (RHIC)</a:t>
            </a:r>
          </a:p>
        </p:txBody>
      </p:sp>
      <p:pic>
        <p:nvPicPr>
          <p:cNvPr id="23554" name="Picture 2" descr="http://www.bluesci.org/wordpress/wp-content/uploads/2011/05/STAR.jpg"/>
          <p:cNvPicPr>
            <a:picLocks noChangeAspect="1" noChangeArrowheads="1"/>
          </p:cNvPicPr>
          <p:nvPr/>
        </p:nvPicPr>
        <p:blipFill>
          <a:blip r:embed="rId3" cstate="print"/>
          <a:srcRect/>
          <a:stretch>
            <a:fillRect/>
          </a:stretch>
        </p:blipFill>
        <p:spPr bwMode="auto">
          <a:xfrm>
            <a:off x="7239000" y="650922"/>
            <a:ext cx="1752600" cy="1787478"/>
          </a:xfrm>
          <a:prstGeom prst="rect">
            <a:avLst/>
          </a:prstGeom>
          <a:noFill/>
        </p:spPr>
      </p:pic>
      <p:pic>
        <p:nvPicPr>
          <p:cNvPr id="23556" name="Picture 4" descr="http://www.interactions.org/imagebank/images/BN0023M.jpg"/>
          <p:cNvPicPr>
            <a:picLocks noChangeAspect="1" noChangeArrowheads="1"/>
          </p:cNvPicPr>
          <p:nvPr/>
        </p:nvPicPr>
        <p:blipFill>
          <a:blip r:embed="rId4" cstate="print"/>
          <a:srcRect b="51220"/>
          <a:stretch>
            <a:fillRect/>
          </a:stretch>
        </p:blipFill>
        <p:spPr bwMode="auto">
          <a:xfrm>
            <a:off x="362664" y="751820"/>
            <a:ext cx="4191000" cy="1507554"/>
          </a:xfrm>
          <a:prstGeom prst="rect">
            <a:avLst/>
          </a:prstGeom>
          <a:noFill/>
        </p:spPr>
      </p:pic>
      <p:pic>
        <p:nvPicPr>
          <p:cNvPr id="23567" name="Picture 15" descr="http://www.popsci.com/files/imagecache/article_image_large/articles/bigscience-main2-525.jpg"/>
          <p:cNvPicPr>
            <a:picLocks noChangeAspect="1" noChangeArrowheads="1"/>
          </p:cNvPicPr>
          <p:nvPr/>
        </p:nvPicPr>
        <p:blipFill>
          <a:blip r:embed="rId5" cstate="print"/>
          <a:srcRect/>
          <a:stretch>
            <a:fillRect/>
          </a:stretch>
        </p:blipFill>
        <p:spPr bwMode="auto">
          <a:xfrm>
            <a:off x="4800600" y="803323"/>
            <a:ext cx="2231540" cy="1474942"/>
          </a:xfrm>
          <a:prstGeom prst="rect">
            <a:avLst/>
          </a:prstGeom>
          <a:noFill/>
        </p:spPr>
      </p:pic>
      <p:sp>
        <p:nvSpPr>
          <p:cNvPr id="12" name="TextBox 11"/>
          <p:cNvSpPr txBox="1"/>
          <p:nvPr/>
        </p:nvSpPr>
        <p:spPr>
          <a:xfrm>
            <a:off x="304800" y="685800"/>
            <a:ext cx="2810513" cy="461665"/>
          </a:xfrm>
          <a:prstGeom prst="rect">
            <a:avLst/>
          </a:prstGeom>
          <a:noFill/>
        </p:spPr>
        <p:txBody>
          <a:bodyPr wrap="none" rtlCol="0">
            <a:spAutoFit/>
          </a:bodyPr>
          <a:lstStyle/>
          <a:p>
            <a:r>
              <a:rPr lang="en-US" sz="2400" dirty="0" smtClean="0">
                <a:solidFill>
                  <a:schemeClr val="bg1"/>
                </a:solidFill>
              </a:rPr>
              <a:t>RHIC – 7-200 </a:t>
            </a:r>
            <a:r>
              <a:rPr lang="en-US" sz="2400" dirty="0" err="1" smtClean="0">
                <a:solidFill>
                  <a:schemeClr val="bg1"/>
                </a:solidFill>
              </a:rPr>
              <a:t>GeV</a:t>
            </a:r>
            <a:r>
              <a:rPr lang="en-US" sz="2400" dirty="0" smtClean="0">
                <a:solidFill>
                  <a:schemeClr val="bg1"/>
                </a:solidFill>
              </a:rPr>
              <a:t>/</a:t>
            </a:r>
            <a:r>
              <a:rPr lang="en-US" sz="2400" dirty="0" err="1" smtClean="0">
                <a:solidFill>
                  <a:schemeClr val="bg1"/>
                </a:solidFill>
              </a:rPr>
              <a:t>nn</a:t>
            </a:r>
            <a:endParaRPr lang="en-US" sz="2400" dirty="0" smtClean="0">
              <a:solidFill>
                <a:schemeClr val="bg1"/>
              </a:solidFill>
            </a:endParaRPr>
          </a:p>
        </p:txBody>
      </p:sp>
      <p:sp>
        <p:nvSpPr>
          <p:cNvPr id="14" name="TextBox 13"/>
          <p:cNvSpPr txBox="1"/>
          <p:nvPr/>
        </p:nvSpPr>
        <p:spPr>
          <a:xfrm>
            <a:off x="5181600" y="727122"/>
            <a:ext cx="1122423" cy="461665"/>
          </a:xfrm>
          <a:prstGeom prst="rect">
            <a:avLst/>
          </a:prstGeom>
          <a:noFill/>
        </p:spPr>
        <p:txBody>
          <a:bodyPr wrap="none" rtlCol="0">
            <a:spAutoFit/>
          </a:bodyPr>
          <a:lstStyle/>
          <a:p>
            <a:r>
              <a:rPr lang="en-US" sz="2400" dirty="0" smtClean="0">
                <a:solidFill>
                  <a:schemeClr val="bg1"/>
                </a:solidFill>
              </a:rPr>
              <a:t>PHENIX</a:t>
            </a:r>
          </a:p>
        </p:txBody>
      </p:sp>
      <p:sp>
        <p:nvSpPr>
          <p:cNvPr id="15" name="TextBox 14"/>
          <p:cNvSpPr txBox="1"/>
          <p:nvPr/>
        </p:nvSpPr>
        <p:spPr>
          <a:xfrm>
            <a:off x="7663302" y="727122"/>
            <a:ext cx="794898" cy="461665"/>
          </a:xfrm>
          <a:prstGeom prst="rect">
            <a:avLst/>
          </a:prstGeom>
          <a:noFill/>
        </p:spPr>
        <p:txBody>
          <a:bodyPr wrap="none" rtlCol="0">
            <a:spAutoFit/>
          </a:bodyPr>
          <a:lstStyle/>
          <a:p>
            <a:r>
              <a:rPr lang="en-US" sz="2400" dirty="0" smtClean="0">
                <a:solidFill>
                  <a:schemeClr val="bg1"/>
                </a:solidFill>
              </a:rPr>
              <a:t>STAR</a:t>
            </a:r>
          </a:p>
        </p:txBody>
      </p:sp>
      <p:sp>
        <p:nvSpPr>
          <p:cNvPr id="25" name="TextBox 24"/>
          <p:cNvSpPr txBox="1"/>
          <p:nvPr/>
        </p:nvSpPr>
        <p:spPr>
          <a:xfrm>
            <a:off x="4953000" y="2612172"/>
            <a:ext cx="4191000" cy="4093428"/>
          </a:xfrm>
          <a:prstGeom prst="rect">
            <a:avLst/>
          </a:prstGeom>
          <a:noFill/>
        </p:spPr>
        <p:txBody>
          <a:bodyPr wrap="square" rtlCol="0">
            <a:spAutoFit/>
          </a:bodyPr>
          <a:lstStyle/>
          <a:p>
            <a:pPr algn="ctr"/>
            <a:r>
              <a:rPr lang="en-US" sz="2800" dirty="0" smtClean="0">
                <a:solidFill>
                  <a:schemeClr val="bg1"/>
                </a:solidFill>
              </a:rPr>
              <a:t>RHIC Machine Performance</a:t>
            </a:r>
          </a:p>
          <a:p>
            <a:pPr algn="ctr"/>
            <a:endParaRPr lang="en-US" sz="1600" dirty="0" smtClean="0">
              <a:solidFill>
                <a:schemeClr val="bg1"/>
              </a:solidFill>
            </a:endParaRPr>
          </a:p>
          <a:p>
            <a:pPr algn="ctr"/>
            <a:r>
              <a:rPr lang="en-US" sz="2800" dirty="0" smtClean="0">
                <a:solidFill>
                  <a:schemeClr val="bg1"/>
                </a:solidFill>
              </a:rPr>
              <a:t>3D stochastic cooling</a:t>
            </a:r>
          </a:p>
          <a:p>
            <a:pPr algn="ctr"/>
            <a:r>
              <a:rPr lang="en-US" sz="2800" dirty="0" smtClean="0">
                <a:solidFill>
                  <a:schemeClr val="bg1"/>
                </a:solidFill>
                <a:latin typeface="Script MT Bold" pitchFamily="66" charset="0"/>
              </a:rPr>
              <a:t>L</a:t>
            </a:r>
            <a:r>
              <a:rPr lang="en-US" sz="2800" dirty="0" smtClean="0">
                <a:solidFill>
                  <a:schemeClr val="bg1"/>
                </a:solidFill>
              </a:rPr>
              <a:t> &gt; 15 x RHIC design </a:t>
            </a:r>
            <a:r>
              <a:rPr lang="en-US" sz="2800" dirty="0" err="1" smtClean="0">
                <a:solidFill>
                  <a:schemeClr val="bg1"/>
                </a:solidFill>
              </a:rPr>
              <a:t>Au+Au</a:t>
            </a:r>
            <a:endParaRPr lang="en-US" sz="2800" dirty="0" smtClean="0">
              <a:solidFill>
                <a:schemeClr val="bg1"/>
              </a:solidFill>
            </a:endParaRPr>
          </a:p>
          <a:p>
            <a:pPr algn="ctr"/>
            <a:endParaRPr lang="en-US" sz="1600" dirty="0" smtClean="0">
              <a:solidFill>
                <a:schemeClr val="bg1"/>
              </a:solidFill>
            </a:endParaRPr>
          </a:p>
          <a:p>
            <a:pPr algn="ctr"/>
            <a:r>
              <a:rPr lang="en-US" sz="2800" dirty="0" smtClean="0">
                <a:solidFill>
                  <a:srgbClr val="FFFF00"/>
                </a:solidFill>
              </a:rPr>
              <a:t>New EBIS Source provides </a:t>
            </a:r>
          </a:p>
          <a:p>
            <a:pPr algn="ctr"/>
            <a:r>
              <a:rPr lang="en-US" sz="2800" dirty="0" smtClean="0">
                <a:solidFill>
                  <a:srgbClr val="FFFF00"/>
                </a:solidFill>
              </a:rPr>
              <a:t>new geometries (U+U)</a:t>
            </a:r>
          </a:p>
          <a:p>
            <a:pPr algn="ctr"/>
            <a:endParaRPr lang="en-US" sz="1600" dirty="0" smtClean="0">
              <a:solidFill>
                <a:srgbClr val="FFFF00"/>
              </a:solidFill>
            </a:endParaRPr>
          </a:p>
          <a:p>
            <a:pPr algn="ctr"/>
            <a:r>
              <a:rPr lang="en-US" sz="2800" dirty="0" smtClean="0">
                <a:solidFill>
                  <a:srgbClr val="FFFF00"/>
                </a:solidFill>
              </a:rPr>
              <a:t>Great energy flexibility</a:t>
            </a:r>
          </a:p>
          <a:p>
            <a:pPr algn="ctr"/>
            <a:endParaRPr lang="en-US" sz="1600" dirty="0" smtClean="0">
              <a:solidFill>
                <a:srgbClr val="FFFF00"/>
              </a:solidFill>
            </a:endParaRPr>
          </a:p>
          <a:p>
            <a:pPr algn="ctr"/>
            <a:r>
              <a:rPr lang="en-US" sz="2800" dirty="0" smtClean="0">
                <a:solidFill>
                  <a:srgbClr val="FFFF00"/>
                </a:solidFill>
              </a:rPr>
              <a:t>Polarized </a:t>
            </a:r>
            <a:r>
              <a:rPr lang="en-US" sz="2800" dirty="0" err="1" smtClean="0">
                <a:solidFill>
                  <a:srgbClr val="FFFF00"/>
                </a:solidFill>
              </a:rPr>
              <a:t>p+p</a:t>
            </a:r>
            <a:r>
              <a:rPr lang="en-US" sz="2800" dirty="0" smtClean="0">
                <a:solidFill>
                  <a:srgbClr val="FFFF00"/>
                </a:solidFill>
              </a:rPr>
              <a:t> Program</a:t>
            </a:r>
          </a:p>
        </p:txBody>
      </p:sp>
      <p:sp>
        <p:nvSpPr>
          <p:cNvPr id="29" name="Freeform 28"/>
          <p:cNvSpPr/>
          <p:nvPr/>
        </p:nvSpPr>
        <p:spPr>
          <a:xfrm>
            <a:off x="766482" y="5401236"/>
            <a:ext cx="3200400" cy="918882"/>
          </a:xfrm>
          <a:custGeom>
            <a:avLst/>
            <a:gdLst>
              <a:gd name="connsiteX0" fmla="*/ 0 w 3200400"/>
              <a:gd name="connsiteY0" fmla="*/ 918882 h 918882"/>
              <a:gd name="connsiteX1" fmla="*/ 685800 w 3200400"/>
              <a:gd name="connsiteY1" fmla="*/ 878540 h 918882"/>
              <a:gd name="connsiteX2" fmla="*/ 1156447 w 3200400"/>
              <a:gd name="connsiteY2" fmla="*/ 824752 h 918882"/>
              <a:gd name="connsiteX3" fmla="*/ 1707777 w 3200400"/>
              <a:gd name="connsiteY3" fmla="*/ 609599 h 918882"/>
              <a:gd name="connsiteX4" fmla="*/ 2272553 w 3200400"/>
              <a:gd name="connsiteY4" fmla="*/ 354105 h 918882"/>
              <a:gd name="connsiteX5" fmla="*/ 2770094 w 3200400"/>
              <a:gd name="connsiteY5" fmla="*/ 112058 h 918882"/>
              <a:gd name="connsiteX6" fmla="*/ 3065930 w 3200400"/>
              <a:gd name="connsiteY6" fmla="*/ 17929 h 918882"/>
              <a:gd name="connsiteX7" fmla="*/ 3200400 w 3200400"/>
              <a:gd name="connsiteY7" fmla="*/ 4482 h 91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400" h="918882">
                <a:moveTo>
                  <a:pt x="0" y="918882"/>
                </a:moveTo>
                <a:lnTo>
                  <a:pt x="685800" y="878540"/>
                </a:lnTo>
                <a:cubicBezTo>
                  <a:pt x="878541" y="862852"/>
                  <a:pt x="986118" y="869575"/>
                  <a:pt x="1156447" y="824752"/>
                </a:cubicBezTo>
                <a:cubicBezTo>
                  <a:pt x="1326776" y="779929"/>
                  <a:pt x="1521760" y="688040"/>
                  <a:pt x="1707777" y="609599"/>
                </a:cubicBezTo>
                <a:cubicBezTo>
                  <a:pt x="1893794" y="531158"/>
                  <a:pt x="2095500" y="437028"/>
                  <a:pt x="2272553" y="354105"/>
                </a:cubicBezTo>
                <a:cubicBezTo>
                  <a:pt x="2449606" y="271182"/>
                  <a:pt x="2637865" y="168087"/>
                  <a:pt x="2770094" y="112058"/>
                </a:cubicBezTo>
                <a:cubicBezTo>
                  <a:pt x="2902324" y="56029"/>
                  <a:pt x="2994212" y="35858"/>
                  <a:pt x="3065930" y="17929"/>
                </a:cubicBezTo>
                <a:cubicBezTo>
                  <a:pt x="3137648" y="0"/>
                  <a:pt x="3169024" y="2241"/>
                  <a:pt x="3200400" y="4482"/>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793376" y="4195482"/>
            <a:ext cx="2770095" cy="2097742"/>
          </a:xfrm>
          <a:custGeom>
            <a:avLst/>
            <a:gdLst>
              <a:gd name="connsiteX0" fmla="*/ 0 w 2770095"/>
              <a:gd name="connsiteY0" fmla="*/ 2097742 h 2097742"/>
              <a:gd name="connsiteX1" fmla="*/ 591671 w 2770095"/>
              <a:gd name="connsiteY1" fmla="*/ 1976718 h 2097742"/>
              <a:gd name="connsiteX2" fmla="*/ 806824 w 2770095"/>
              <a:gd name="connsiteY2" fmla="*/ 1707777 h 2097742"/>
              <a:gd name="connsiteX3" fmla="*/ 1035424 w 2770095"/>
              <a:gd name="connsiteY3" fmla="*/ 1600200 h 2097742"/>
              <a:gd name="connsiteX4" fmla="*/ 1183342 w 2770095"/>
              <a:gd name="connsiteY4" fmla="*/ 1425389 h 2097742"/>
              <a:gd name="connsiteX5" fmla="*/ 1411942 w 2770095"/>
              <a:gd name="connsiteY5" fmla="*/ 1277471 h 2097742"/>
              <a:gd name="connsiteX6" fmla="*/ 1775012 w 2770095"/>
              <a:gd name="connsiteY6" fmla="*/ 860612 h 2097742"/>
              <a:gd name="connsiteX7" fmla="*/ 2017059 w 2770095"/>
              <a:gd name="connsiteY7" fmla="*/ 658906 h 2097742"/>
              <a:gd name="connsiteX8" fmla="*/ 2245659 w 2770095"/>
              <a:gd name="connsiteY8" fmla="*/ 551330 h 2097742"/>
              <a:gd name="connsiteX9" fmla="*/ 2581836 w 2770095"/>
              <a:gd name="connsiteY9" fmla="*/ 94130 h 2097742"/>
              <a:gd name="connsiteX10" fmla="*/ 2770095 w 2770095"/>
              <a:gd name="connsiteY10" fmla="*/ 0 h 209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0095" h="2097742">
                <a:moveTo>
                  <a:pt x="0" y="2097742"/>
                </a:moveTo>
                <a:cubicBezTo>
                  <a:pt x="228600" y="2069727"/>
                  <a:pt x="457200" y="2041712"/>
                  <a:pt x="591671" y="1976718"/>
                </a:cubicBezTo>
                <a:cubicBezTo>
                  <a:pt x="726142" y="1911724"/>
                  <a:pt x="732865" y="1770530"/>
                  <a:pt x="806824" y="1707777"/>
                </a:cubicBezTo>
                <a:cubicBezTo>
                  <a:pt x="880783" y="1645024"/>
                  <a:pt x="972671" y="1647265"/>
                  <a:pt x="1035424" y="1600200"/>
                </a:cubicBezTo>
                <a:cubicBezTo>
                  <a:pt x="1098177" y="1553135"/>
                  <a:pt x="1120589" y="1479177"/>
                  <a:pt x="1183342" y="1425389"/>
                </a:cubicBezTo>
                <a:cubicBezTo>
                  <a:pt x="1246095" y="1371601"/>
                  <a:pt x="1313330" y="1371600"/>
                  <a:pt x="1411942" y="1277471"/>
                </a:cubicBezTo>
                <a:cubicBezTo>
                  <a:pt x="1510554" y="1183342"/>
                  <a:pt x="1674159" y="963706"/>
                  <a:pt x="1775012" y="860612"/>
                </a:cubicBezTo>
                <a:cubicBezTo>
                  <a:pt x="1875865" y="757518"/>
                  <a:pt x="1938618" y="710453"/>
                  <a:pt x="2017059" y="658906"/>
                </a:cubicBezTo>
                <a:cubicBezTo>
                  <a:pt x="2095500" y="607359"/>
                  <a:pt x="2151530" y="645459"/>
                  <a:pt x="2245659" y="551330"/>
                </a:cubicBezTo>
                <a:cubicBezTo>
                  <a:pt x="2339788" y="457201"/>
                  <a:pt x="2494430" y="186018"/>
                  <a:pt x="2581836" y="94130"/>
                </a:cubicBezTo>
                <a:cubicBezTo>
                  <a:pt x="2669242" y="2242"/>
                  <a:pt x="2719668" y="1121"/>
                  <a:pt x="2770095" y="0"/>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779929" y="3092824"/>
            <a:ext cx="2218765" cy="3245223"/>
          </a:xfrm>
          <a:custGeom>
            <a:avLst/>
            <a:gdLst>
              <a:gd name="connsiteX0" fmla="*/ 0 w 2218765"/>
              <a:gd name="connsiteY0" fmla="*/ 3227294 h 3245223"/>
              <a:gd name="connsiteX1" fmla="*/ 363071 w 2218765"/>
              <a:gd name="connsiteY1" fmla="*/ 3160058 h 3245223"/>
              <a:gd name="connsiteX2" fmla="*/ 578224 w 2218765"/>
              <a:gd name="connsiteY2" fmla="*/ 2716305 h 3245223"/>
              <a:gd name="connsiteX3" fmla="*/ 806824 w 2218765"/>
              <a:gd name="connsiteY3" fmla="*/ 2474258 h 3245223"/>
              <a:gd name="connsiteX4" fmla="*/ 1156447 w 2218765"/>
              <a:gd name="connsiteY4" fmla="*/ 1815352 h 3245223"/>
              <a:gd name="connsiteX5" fmla="*/ 1371600 w 2218765"/>
              <a:gd name="connsiteY5" fmla="*/ 1586752 h 3245223"/>
              <a:gd name="connsiteX6" fmla="*/ 1748118 w 2218765"/>
              <a:gd name="connsiteY6" fmla="*/ 941294 h 3245223"/>
              <a:gd name="connsiteX7" fmla="*/ 2218765 w 2218765"/>
              <a:gd name="connsiteY7" fmla="*/ 0 h 324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8765" h="3245223">
                <a:moveTo>
                  <a:pt x="0" y="3227294"/>
                </a:moveTo>
                <a:cubicBezTo>
                  <a:pt x="133350" y="3236258"/>
                  <a:pt x="266700" y="3245223"/>
                  <a:pt x="363071" y="3160058"/>
                </a:cubicBezTo>
                <a:cubicBezTo>
                  <a:pt x="459442" y="3074893"/>
                  <a:pt x="504265" y="2830605"/>
                  <a:pt x="578224" y="2716305"/>
                </a:cubicBezTo>
                <a:cubicBezTo>
                  <a:pt x="652183" y="2602005"/>
                  <a:pt x="710454" y="2624417"/>
                  <a:pt x="806824" y="2474258"/>
                </a:cubicBezTo>
                <a:cubicBezTo>
                  <a:pt x="903194" y="2324099"/>
                  <a:pt x="1062318" y="1963270"/>
                  <a:pt x="1156447" y="1815352"/>
                </a:cubicBezTo>
                <a:cubicBezTo>
                  <a:pt x="1250576" y="1667434"/>
                  <a:pt x="1272988" y="1732428"/>
                  <a:pt x="1371600" y="1586752"/>
                </a:cubicBezTo>
                <a:cubicBezTo>
                  <a:pt x="1470212" y="1441076"/>
                  <a:pt x="1606924" y="1205753"/>
                  <a:pt x="1748118" y="941294"/>
                </a:cubicBezTo>
                <a:cubicBezTo>
                  <a:pt x="1889312" y="676835"/>
                  <a:pt x="2054038" y="338417"/>
                  <a:pt x="2218765" y="0"/>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766482" y="3065929"/>
            <a:ext cx="1425389" cy="3330389"/>
          </a:xfrm>
          <a:custGeom>
            <a:avLst/>
            <a:gdLst>
              <a:gd name="connsiteX0" fmla="*/ 0 w 1425389"/>
              <a:gd name="connsiteY0" fmla="*/ 3254189 h 3330389"/>
              <a:gd name="connsiteX1" fmla="*/ 215153 w 1425389"/>
              <a:gd name="connsiteY1" fmla="*/ 3065930 h 3330389"/>
              <a:gd name="connsiteX2" fmla="*/ 860612 w 1425389"/>
              <a:gd name="connsiteY2" fmla="*/ 1667436 h 3330389"/>
              <a:gd name="connsiteX3" fmla="*/ 1223683 w 1425389"/>
              <a:gd name="connsiteY3" fmla="*/ 322730 h 3330389"/>
              <a:gd name="connsiteX4" fmla="*/ 1425389 w 1425389"/>
              <a:gd name="connsiteY4" fmla="*/ 0 h 3330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389" h="3330389">
                <a:moveTo>
                  <a:pt x="0" y="3254189"/>
                </a:moveTo>
                <a:cubicBezTo>
                  <a:pt x="35859" y="3292289"/>
                  <a:pt x="71718" y="3330389"/>
                  <a:pt x="215153" y="3065930"/>
                </a:cubicBezTo>
                <a:cubicBezTo>
                  <a:pt x="358588" y="2801471"/>
                  <a:pt x="692524" y="2124636"/>
                  <a:pt x="860612" y="1667436"/>
                </a:cubicBezTo>
                <a:cubicBezTo>
                  <a:pt x="1028700" y="1210236"/>
                  <a:pt x="1129553" y="600636"/>
                  <a:pt x="1223683" y="322730"/>
                </a:cubicBezTo>
                <a:cubicBezTo>
                  <a:pt x="1317813" y="44824"/>
                  <a:pt x="1371601" y="22412"/>
                  <a:pt x="1425389" y="0"/>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1752156" y="6564868"/>
            <a:ext cx="1753044" cy="369332"/>
          </a:xfrm>
          <a:prstGeom prst="rect">
            <a:avLst/>
          </a:prstGeom>
          <a:solidFill>
            <a:schemeClr val="bg1"/>
          </a:solidFill>
        </p:spPr>
        <p:txBody>
          <a:bodyPr wrap="none" rtlCol="0">
            <a:spAutoFit/>
          </a:bodyPr>
          <a:lstStyle/>
          <a:p>
            <a:r>
              <a:rPr lang="en-US" dirty="0" smtClean="0"/>
              <a:t>Weeks in Physics</a:t>
            </a:r>
          </a:p>
        </p:txBody>
      </p:sp>
      <p:sp>
        <p:nvSpPr>
          <p:cNvPr id="18" name="TextBox 17"/>
          <p:cNvSpPr txBox="1"/>
          <p:nvPr/>
        </p:nvSpPr>
        <p:spPr>
          <a:xfrm rot="16200000">
            <a:off x="-1030665" y="4840667"/>
            <a:ext cx="2461443" cy="400110"/>
          </a:xfrm>
          <a:prstGeom prst="rect">
            <a:avLst/>
          </a:prstGeom>
          <a:solidFill>
            <a:schemeClr val="bg1"/>
          </a:solidFill>
        </p:spPr>
        <p:txBody>
          <a:bodyPr wrap="none" rtlCol="0">
            <a:spAutoFit/>
          </a:bodyPr>
          <a:lstStyle/>
          <a:p>
            <a:r>
              <a:rPr lang="en-US" sz="2000" dirty="0" smtClean="0"/>
              <a:t>Integrated Luminosity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2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6838AB-43D5-4667-8375-1D26C66C4762}" type="slidenum">
              <a:rPr lang="en-US" smtClean="0"/>
              <a:pPr/>
              <a:t>40</a:t>
            </a:fld>
            <a:endParaRPr lang="en-US"/>
          </a:p>
        </p:txBody>
      </p:sp>
      <p:sp>
        <p:nvSpPr>
          <p:cNvPr id="5" name="TextBox 4"/>
          <p:cNvSpPr txBox="1"/>
          <p:nvPr/>
        </p:nvSpPr>
        <p:spPr>
          <a:xfrm>
            <a:off x="2865704" y="76200"/>
            <a:ext cx="3458896" cy="1107996"/>
          </a:xfrm>
          <a:prstGeom prst="rect">
            <a:avLst/>
          </a:prstGeom>
          <a:noFill/>
        </p:spPr>
        <p:txBody>
          <a:bodyPr wrap="none" rtlCol="0">
            <a:spAutoFit/>
          </a:bodyPr>
          <a:lstStyle/>
          <a:p>
            <a:r>
              <a:rPr lang="en-US" sz="6600" dirty="0" smtClean="0">
                <a:solidFill>
                  <a:schemeClr val="bg1"/>
                </a:solidFill>
              </a:rPr>
              <a:t>Summary</a:t>
            </a:r>
            <a:endParaRPr lang="en-US" sz="6600" dirty="0">
              <a:solidFill>
                <a:schemeClr val="bg1"/>
              </a:solidFill>
            </a:endParaRPr>
          </a:p>
        </p:txBody>
      </p:sp>
      <p:pic>
        <p:nvPicPr>
          <p:cNvPr id="77826" name="Picture 2" descr="http://www.scientificamerican.com/media/inline/3E0F9160-E7F2-99DF-358998AA3C1A910F_1.jpg"/>
          <p:cNvPicPr>
            <a:picLocks noChangeAspect="1" noChangeArrowheads="1"/>
          </p:cNvPicPr>
          <p:nvPr/>
        </p:nvPicPr>
        <p:blipFill>
          <a:blip r:embed="rId2" cstate="print">
            <a:clrChange>
              <a:clrFrom>
                <a:srgbClr val="000000"/>
              </a:clrFrom>
              <a:clrTo>
                <a:srgbClr val="000000">
                  <a:alpha val="0"/>
                </a:srgbClr>
              </a:clrTo>
            </a:clrChange>
          </a:blip>
          <a:stretch>
            <a:fillRect/>
          </a:stretch>
        </p:blipFill>
        <p:spPr bwMode="auto">
          <a:xfrm>
            <a:off x="2895600" y="1143000"/>
            <a:ext cx="3352800" cy="3352800"/>
          </a:xfrm>
          <a:prstGeom prst="rect">
            <a:avLst/>
          </a:prstGeom>
          <a:noFill/>
          <a:ln>
            <a:noFill/>
          </a:ln>
        </p:spPr>
      </p:pic>
      <p:sp>
        <p:nvSpPr>
          <p:cNvPr id="6" name="TextBox 5"/>
          <p:cNvSpPr txBox="1"/>
          <p:nvPr/>
        </p:nvSpPr>
        <p:spPr>
          <a:xfrm>
            <a:off x="533400" y="4414897"/>
            <a:ext cx="8229600" cy="2062103"/>
          </a:xfrm>
          <a:prstGeom prst="rect">
            <a:avLst/>
          </a:prstGeom>
          <a:noFill/>
        </p:spPr>
        <p:txBody>
          <a:bodyPr wrap="square" rtlCol="0">
            <a:spAutoFit/>
          </a:bodyPr>
          <a:lstStyle/>
          <a:p>
            <a:pPr algn="ctr"/>
            <a:r>
              <a:rPr lang="en-US" sz="3200" dirty="0" smtClean="0">
                <a:solidFill>
                  <a:schemeClr val="bg1"/>
                </a:solidFill>
              </a:rPr>
              <a:t>Hard to imagine working in a scientific world where the United States builds up great facilities and communities over 20+ years only to cede away the discoveries awaiting us.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6838AB-43D5-4667-8375-1D26C66C4762}" type="slidenum">
              <a:rPr lang="en-US" smtClean="0"/>
              <a:pPr/>
              <a:t>41</a:t>
            </a:fld>
            <a:endParaRPr lang="en-US"/>
          </a:p>
        </p:txBody>
      </p:sp>
      <p:sp>
        <p:nvSpPr>
          <p:cNvPr id="5" name="TextBox 4"/>
          <p:cNvSpPr txBox="1"/>
          <p:nvPr/>
        </p:nvSpPr>
        <p:spPr>
          <a:xfrm>
            <a:off x="76200" y="2590800"/>
            <a:ext cx="8915400" cy="1569660"/>
          </a:xfrm>
          <a:prstGeom prst="rect">
            <a:avLst/>
          </a:prstGeom>
          <a:noFill/>
        </p:spPr>
        <p:txBody>
          <a:bodyPr wrap="square" rtlCol="0">
            <a:spAutoFit/>
          </a:bodyPr>
          <a:lstStyle/>
          <a:p>
            <a:pPr algn="ctr"/>
            <a:r>
              <a:rPr lang="en-US" sz="3200" dirty="0" smtClean="0">
                <a:solidFill>
                  <a:schemeClr val="bg1"/>
                </a:solidFill>
              </a:rPr>
              <a:t>The Following Set of Slides are a</a:t>
            </a:r>
          </a:p>
          <a:p>
            <a:pPr algn="ctr"/>
            <a:r>
              <a:rPr lang="en-US" sz="3200" dirty="0" smtClean="0">
                <a:solidFill>
                  <a:schemeClr val="bg1"/>
                </a:solidFill>
              </a:rPr>
              <a:t>very nice timeline presented at DNP Town Meeting</a:t>
            </a:r>
          </a:p>
          <a:p>
            <a:pPr algn="ctr"/>
            <a:r>
              <a:rPr lang="en-US" sz="3200" dirty="0" smtClean="0">
                <a:solidFill>
                  <a:schemeClr val="bg1"/>
                </a:solidFill>
              </a:rPr>
              <a:t>By Paul Sorensen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36"/>
          <p:cNvPicPr>
            <a:picLocks noChangeAspect="1"/>
          </p:cNvPicPr>
          <p:nvPr/>
        </p:nvPicPr>
        <p:blipFill>
          <a:blip r:embed="rId2" cstate="print"/>
          <a:srcRect/>
          <a:stretch>
            <a:fillRect/>
          </a:stretch>
        </p:blipFill>
        <p:spPr bwMode="auto">
          <a:xfrm>
            <a:off x="514350" y="1701800"/>
            <a:ext cx="8115300" cy="3632200"/>
          </a:xfrm>
          <a:prstGeom prst="rect">
            <a:avLst/>
          </a:prstGeom>
          <a:noFill/>
          <a:ln w="9525">
            <a:noFill/>
            <a:miter lim="800000"/>
            <a:headEnd/>
            <a:tailEnd/>
          </a:ln>
        </p:spPr>
      </p:pic>
      <p:graphicFrame>
        <p:nvGraphicFramePr>
          <p:cNvPr id="5" name="Table 4"/>
          <p:cNvGraphicFramePr>
            <a:graphicFrameLocks noGrp="1"/>
          </p:cNvGraphicFramePr>
          <p:nvPr/>
        </p:nvGraphicFramePr>
        <p:xfrm>
          <a:off x="0" y="0"/>
          <a:ext cx="9144000" cy="350520"/>
        </p:xfrm>
        <a:graphic>
          <a:graphicData uri="http://schemas.openxmlformats.org/drawingml/2006/table">
            <a:tbl>
              <a:tblPr>
                <a:tableStyleId>{2D5ABB26-0587-4C30-8999-92F81FD0307C}</a:tableStyleId>
              </a:tblPr>
              <a:tblGrid>
                <a:gridCol w="914400"/>
                <a:gridCol w="914400"/>
                <a:gridCol w="914400"/>
                <a:gridCol w="914400"/>
                <a:gridCol w="914400"/>
                <a:gridCol w="914400"/>
                <a:gridCol w="914400"/>
                <a:gridCol w="914400"/>
                <a:gridCol w="914400"/>
                <a:gridCol w="914400"/>
              </a:tblGrid>
              <a:tr h="223532">
                <a:tc>
                  <a:txBody>
                    <a:bodyPr/>
                    <a:lstStyle/>
                    <a:p>
                      <a:pPr algn="ctr"/>
                      <a:r>
                        <a:rPr lang="en-US" sz="2000" dirty="0">
                          <a:solidFill>
                            <a:srgbClr val="FFFFFF"/>
                          </a:solidFill>
                        </a:rPr>
                        <a:t>2013</a:t>
                      </a:r>
                    </a:p>
                  </a:txBody>
                  <a:tcPr marL="0" marR="0" marT="0" anchor="ctr" anchorCtr="1">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t>2014</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2015</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2016</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2017</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2018</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2019</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2020</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2021</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2022</a:t>
                      </a:r>
                    </a:p>
                  </a:txBody>
                  <a:tcPr marL="0" marR="0" marT="0" anchor="ctr" anchorCtr="1">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pSp>
        <p:nvGrpSpPr>
          <p:cNvPr id="2" name="Group 21"/>
          <p:cNvGrpSpPr>
            <a:grpSpLocks/>
          </p:cNvGrpSpPr>
          <p:nvPr/>
        </p:nvGrpSpPr>
        <p:grpSpPr bwMode="auto">
          <a:xfrm>
            <a:off x="3657600" y="596900"/>
            <a:ext cx="3886200" cy="307975"/>
            <a:chOff x="4402504" y="2012018"/>
            <a:chExt cx="1805636" cy="579988"/>
          </a:xfrm>
        </p:grpSpPr>
        <p:cxnSp>
          <p:nvCxnSpPr>
            <p:cNvPr id="23" name="Elbow Connector 22"/>
            <p:cNvCxnSpPr>
              <a:cxnSpLocks noChangeShapeType="1"/>
            </p:cNvCxnSpPr>
            <p:nvPr/>
          </p:nvCxnSpPr>
          <p:spPr bwMode="auto">
            <a:xfrm>
              <a:off x="4420944" y="2155520"/>
              <a:ext cx="1586570" cy="358755"/>
            </a:xfrm>
            <a:prstGeom prst="bentConnector3">
              <a:avLst>
                <a:gd name="adj1" fmla="val -574"/>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3610" name="TextBox 23"/>
            <p:cNvSpPr txBox="1">
              <a:spLocks noChangeArrowheads="1"/>
            </p:cNvSpPr>
            <p:nvPr/>
          </p:nvSpPr>
          <p:spPr bwMode="auto">
            <a:xfrm>
              <a:off x="4402504" y="2012018"/>
              <a:ext cx="1805636" cy="579988"/>
            </a:xfrm>
            <a:prstGeom prst="rect">
              <a:avLst/>
            </a:prstGeom>
            <a:noFill/>
            <a:ln w="9525">
              <a:noFill/>
              <a:miter lim="800000"/>
              <a:headEnd/>
              <a:tailEnd/>
            </a:ln>
          </p:spPr>
          <p:txBody>
            <a:bodyPr>
              <a:spAutoFit/>
            </a:bodyPr>
            <a:lstStyle/>
            <a:p>
              <a:r>
                <a:rPr lang="en-US" sz="1400">
                  <a:latin typeface="Calibri" charset="0"/>
                </a:rPr>
                <a:t>RHIC e-cooling &amp; STAR Inner TPC Upgrade</a:t>
              </a:r>
            </a:p>
          </p:txBody>
        </p:sp>
      </p:grpSp>
      <p:grpSp>
        <p:nvGrpSpPr>
          <p:cNvPr id="3" name="Group 27"/>
          <p:cNvGrpSpPr>
            <a:grpSpLocks/>
          </p:cNvGrpSpPr>
          <p:nvPr/>
        </p:nvGrpSpPr>
        <p:grpSpPr bwMode="auto">
          <a:xfrm>
            <a:off x="8229600" y="317500"/>
            <a:ext cx="914400" cy="533400"/>
            <a:chOff x="4402504" y="1777976"/>
            <a:chExt cx="1492954" cy="1163742"/>
          </a:xfrm>
        </p:grpSpPr>
        <p:cxnSp>
          <p:nvCxnSpPr>
            <p:cNvPr id="29" name="Elbow Connector 28"/>
            <p:cNvCxnSpPr>
              <a:cxnSpLocks noChangeShapeType="1"/>
            </p:cNvCxnSpPr>
            <p:nvPr/>
          </p:nvCxnSpPr>
          <p:spPr bwMode="auto">
            <a:xfrm>
              <a:off x="4420648" y="1989252"/>
              <a:ext cx="1474810" cy="952466"/>
            </a:xfrm>
            <a:prstGeom prst="bentConnector3">
              <a:avLst>
                <a:gd name="adj1" fmla="val 787"/>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3608" name="TextBox 29"/>
            <p:cNvSpPr txBox="1">
              <a:spLocks noChangeArrowheads="1"/>
            </p:cNvSpPr>
            <p:nvPr/>
          </p:nvSpPr>
          <p:spPr bwMode="auto">
            <a:xfrm>
              <a:off x="4402504" y="1777976"/>
              <a:ext cx="1488856" cy="1141532"/>
            </a:xfrm>
            <a:prstGeom prst="rect">
              <a:avLst/>
            </a:prstGeom>
            <a:noFill/>
            <a:ln w="9525">
              <a:noFill/>
              <a:miter lim="800000"/>
              <a:headEnd/>
              <a:tailEnd/>
            </a:ln>
          </p:spPr>
          <p:txBody>
            <a:bodyPr>
              <a:spAutoFit/>
            </a:bodyPr>
            <a:lstStyle/>
            <a:p>
              <a:r>
                <a:rPr lang="en-US" sz="1400">
                  <a:latin typeface="Calibri" charset="0"/>
                </a:rPr>
                <a:t>eRHIC Constr.</a:t>
              </a:r>
            </a:p>
          </p:txBody>
        </p:sp>
      </p:grpSp>
      <p:grpSp>
        <p:nvGrpSpPr>
          <p:cNvPr id="4" name="Group 30"/>
          <p:cNvGrpSpPr>
            <a:grpSpLocks/>
          </p:cNvGrpSpPr>
          <p:nvPr/>
        </p:nvGrpSpPr>
        <p:grpSpPr bwMode="auto">
          <a:xfrm>
            <a:off x="4533900" y="342900"/>
            <a:ext cx="3581400" cy="307975"/>
            <a:chOff x="4402504" y="2078764"/>
            <a:chExt cx="1805636" cy="499100"/>
          </a:xfrm>
        </p:grpSpPr>
        <p:cxnSp>
          <p:nvCxnSpPr>
            <p:cNvPr id="32" name="Elbow Connector 31"/>
            <p:cNvCxnSpPr>
              <a:cxnSpLocks noChangeShapeType="1"/>
            </p:cNvCxnSpPr>
            <p:nvPr/>
          </p:nvCxnSpPr>
          <p:spPr bwMode="auto">
            <a:xfrm>
              <a:off x="4420913" y="2155944"/>
              <a:ext cx="1751211" cy="357603"/>
            </a:xfrm>
            <a:prstGeom prst="bentConnector3">
              <a:avLst>
                <a:gd name="adj1" fmla="val 6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3606" name="TextBox 32"/>
            <p:cNvSpPr txBox="1">
              <a:spLocks noChangeArrowheads="1"/>
            </p:cNvSpPr>
            <p:nvPr/>
          </p:nvSpPr>
          <p:spPr bwMode="auto">
            <a:xfrm>
              <a:off x="4402504" y="2078764"/>
              <a:ext cx="1805636" cy="499100"/>
            </a:xfrm>
            <a:prstGeom prst="rect">
              <a:avLst/>
            </a:prstGeom>
            <a:noFill/>
            <a:ln w="9525">
              <a:noFill/>
              <a:miter lim="800000"/>
              <a:headEnd/>
              <a:tailEnd/>
            </a:ln>
          </p:spPr>
          <p:txBody>
            <a:bodyPr>
              <a:spAutoFit/>
            </a:bodyPr>
            <a:lstStyle/>
            <a:p>
              <a:r>
                <a:rPr lang="en-US" sz="1400">
                  <a:latin typeface="Calibri" charset="0"/>
                </a:rPr>
                <a:t>sPHENIX &amp; STAR/PHENIX Forward Detectors</a:t>
              </a:r>
            </a:p>
          </p:txBody>
        </p:sp>
      </p:grpSp>
      <p:grpSp>
        <p:nvGrpSpPr>
          <p:cNvPr id="6" name="Group 50"/>
          <p:cNvGrpSpPr>
            <a:grpSpLocks/>
          </p:cNvGrpSpPr>
          <p:nvPr/>
        </p:nvGrpSpPr>
        <p:grpSpPr bwMode="auto">
          <a:xfrm>
            <a:off x="914400" y="609600"/>
            <a:ext cx="2362200" cy="307975"/>
            <a:chOff x="4402504" y="1940217"/>
            <a:chExt cx="2057400" cy="660595"/>
          </a:xfrm>
        </p:grpSpPr>
        <p:cxnSp>
          <p:nvCxnSpPr>
            <p:cNvPr id="52" name="Elbow Connector 51"/>
            <p:cNvCxnSpPr>
              <a:cxnSpLocks noChangeShapeType="1"/>
            </p:cNvCxnSpPr>
            <p:nvPr/>
          </p:nvCxnSpPr>
          <p:spPr bwMode="auto">
            <a:xfrm>
              <a:off x="4420479" y="2158145"/>
              <a:ext cx="1751831" cy="357540"/>
            </a:xfrm>
            <a:prstGeom prst="bentConnector3">
              <a:avLst>
                <a:gd name="adj1" fmla="val 6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3604" name="TextBox 52"/>
            <p:cNvSpPr txBox="1">
              <a:spLocks noChangeArrowheads="1"/>
            </p:cNvSpPr>
            <p:nvPr/>
          </p:nvSpPr>
          <p:spPr bwMode="auto">
            <a:xfrm>
              <a:off x="4402504" y="1940217"/>
              <a:ext cx="2057400" cy="660595"/>
            </a:xfrm>
            <a:prstGeom prst="rect">
              <a:avLst/>
            </a:prstGeom>
            <a:noFill/>
            <a:ln w="9525">
              <a:noFill/>
              <a:miter lim="800000"/>
              <a:headEnd/>
              <a:tailEnd/>
            </a:ln>
          </p:spPr>
          <p:txBody>
            <a:bodyPr>
              <a:spAutoFit/>
            </a:bodyPr>
            <a:lstStyle/>
            <a:p>
              <a:r>
                <a:rPr lang="en-US" sz="1400">
                  <a:latin typeface="Calibri" charset="0"/>
                </a:rPr>
                <a:t>Muon Piston Cal. Ext.</a:t>
              </a:r>
            </a:p>
          </p:txBody>
        </p:sp>
      </p:grpSp>
      <p:grpSp>
        <p:nvGrpSpPr>
          <p:cNvPr id="7" name="Group 53"/>
          <p:cNvGrpSpPr>
            <a:grpSpLocks/>
          </p:cNvGrpSpPr>
          <p:nvPr/>
        </p:nvGrpSpPr>
        <p:grpSpPr bwMode="auto">
          <a:xfrm>
            <a:off x="909638" y="328613"/>
            <a:ext cx="3738562" cy="306387"/>
            <a:chOff x="4402504" y="1989208"/>
            <a:chExt cx="1806520" cy="574236"/>
          </a:xfrm>
        </p:grpSpPr>
        <p:cxnSp>
          <p:nvCxnSpPr>
            <p:cNvPr id="55" name="Elbow Connector 54"/>
            <p:cNvCxnSpPr>
              <a:cxnSpLocks noChangeShapeType="1"/>
            </p:cNvCxnSpPr>
            <p:nvPr/>
          </p:nvCxnSpPr>
          <p:spPr bwMode="auto">
            <a:xfrm>
              <a:off x="4420914" y="2155826"/>
              <a:ext cx="1714468" cy="360013"/>
            </a:xfrm>
            <a:prstGeom prst="bentConnector3">
              <a:avLst>
                <a:gd name="adj1" fmla="val 24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3602" name="TextBox 55"/>
            <p:cNvSpPr txBox="1">
              <a:spLocks noChangeArrowheads="1"/>
            </p:cNvSpPr>
            <p:nvPr/>
          </p:nvSpPr>
          <p:spPr bwMode="auto">
            <a:xfrm>
              <a:off x="4402504" y="1989208"/>
              <a:ext cx="1806520" cy="574236"/>
            </a:xfrm>
            <a:prstGeom prst="rect">
              <a:avLst/>
            </a:prstGeom>
            <a:noFill/>
            <a:ln w="9525">
              <a:noFill/>
              <a:miter lim="800000"/>
              <a:headEnd/>
              <a:tailEnd/>
            </a:ln>
          </p:spPr>
          <p:txBody>
            <a:bodyPr>
              <a:spAutoFit/>
            </a:bodyPr>
            <a:lstStyle/>
            <a:p>
              <a:r>
                <a:rPr lang="en-US" sz="1400">
                  <a:latin typeface="Calibri" charset="0"/>
                </a:rPr>
                <a:t>Heavy Flavor Tracker &amp; Muon Telescope Det. </a:t>
              </a:r>
            </a:p>
          </p:txBody>
        </p:sp>
      </p:grpSp>
      <p:graphicFrame>
        <p:nvGraphicFramePr>
          <p:cNvPr id="59" name="Table 58"/>
          <p:cNvGraphicFramePr>
            <a:graphicFrameLocks noGrp="1"/>
          </p:cNvGraphicFramePr>
          <p:nvPr/>
        </p:nvGraphicFramePr>
        <p:xfrm>
          <a:off x="0" y="6492875"/>
          <a:ext cx="9144000" cy="365760"/>
        </p:xfrm>
        <a:graphic>
          <a:graphicData uri="http://schemas.openxmlformats.org/drawingml/2006/table">
            <a:tbl>
              <a:tblPr>
                <a:tableStyleId>{2D5ABB26-0587-4C30-8999-92F81FD0307C}</a:tableStyleId>
              </a:tblPr>
              <a:tblGrid>
                <a:gridCol w="914400"/>
                <a:gridCol w="914400"/>
                <a:gridCol w="2743200"/>
                <a:gridCol w="3657600"/>
                <a:gridCol w="914400"/>
              </a:tblGrid>
              <a:tr h="223532">
                <a:tc>
                  <a:txBody>
                    <a:bodyPr/>
                    <a:lstStyle/>
                    <a:p>
                      <a:pPr algn="ctr"/>
                      <a:r>
                        <a:rPr lang="en-US" sz="1200" b="1" dirty="0">
                          <a:solidFill>
                            <a:srgbClr val="FFFFFF"/>
                          </a:solidFill>
                        </a:rPr>
                        <a:t>500 GeV p+p</a:t>
                      </a:r>
                    </a:p>
                    <a:p>
                      <a:pPr algn="ctr"/>
                      <a:r>
                        <a:rPr lang="en-US" sz="1200" dirty="0"/>
                        <a:t>15 GeV A+A</a:t>
                      </a:r>
                    </a:p>
                  </a:txBody>
                  <a:tcPr marL="0" marR="0" marT="0" marB="0" anchor="ctr" anchorCtr="1">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algn="ctr"/>
                      <a:r>
                        <a:rPr lang="en-US" sz="1200" dirty="0"/>
                        <a:t>200 GeV A+A</a:t>
                      </a:r>
                    </a:p>
                    <a:p>
                      <a:pPr algn="ctr"/>
                      <a:r>
                        <a:rPr lang="en-US" sz="1200" dirty="0"/>
                        <a:t>200 GeV p+p</a:t>
                      </a:r>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baseline="0" dirty="0"/>
                        <a:t>Au+Au, U+U, Cu+Au at 1-2 energies</a:t>
                      </a:r>
                    </a:p>
                    <a:p>
                      <a:pPr algn="ctr"/>
                      <a:r>
                        <a:rPr lang="en-US" sz="1200" baseline="0" dirty="0"/>
                        <a:t>200 GeV p+A, 500 GeV p+p</a:t>
                      </a: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dirty="0"/>
                        <a:t>BESII 5-20</a:t>
                      </a:r>
                      <a:r>
                        <a:rPr lang="en-US" sz="1200" baseline="0" dirty="0"/>
                        <a:t> GeV Au+Au; 200 and 100 GeV Au+Au;</a:t>
                      </a:r>
                    </a:p>
                    <a:p>
                      <a:pPr algn="ctr"/>
                      <a:r>
                        <a:rPr lang="en-US" sz="1200" baseline="0" dirty="0"/>
                        <a:t>500 GeV p+p; 200 GeV (polarized) p+A</a:t>
                      </a: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
        <p:nvSpPr>
          <p:cNvPr id="28" name="Rectangle 27"/>
          <p:cNvSpPr>
            <a:spLocks noChangeArrowheads="1"/>
          </p:cNvSpPr>
          <p:nvPr/>
        </p:nvSpPr>
        <p:spPr bwMode="auto">
          <a:xfrm>
            <a:off x="381000" y="1612900"/>
            <a:ext cx="8305800" cy="3581400"/>
          </a:xfrm>
          <a:prstGeom prst="rect">
            <a:avLst/>
          </a:prstGeom>
          <a:noFill/>
          <a:ln w="9525">
            <a:solidFill>
              <a:schemeClr val="tx1"/>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000000"/>
              </a:solidFill>
              <a:latin typeface="+mn-lt"/>
              <a:ea typeface="+mn-ea"/>
            </a:endParaRPr>
          </a:p>
        </p:txBody>
      </p:sp>
      <p:sp>
        <p:nvSpPr>
          <p:cNvPr id="23593" name="Rectangle 37"/>
          <p:cNvSpPr>
            <a:spLocks noChangeArrowheads="1"/>
          </p:cNvSpPr>
          <p:nvPr/>
        </p:nvSpPr>
        <p:spPr bwMode="auto">
          <a:xfrm>
            <a:off x="228600" y="5557838"/>
            <a:ext cx="8610600" cy="461962"/>
          </a:xfrm>
          <a:prstGeom prst="rect">
            <a:avLst/>
          </a:prstGeom>
          <a:solidFill>
            <a:srgbClr val="7F7F7F">
              <a:alpha val="49019"/>
            </a:srgbClr>
          </a:solidFill>
          <a:ln w="9525">
            <a:solidFill>
              <a:schemeClr val="tx1"/>
            </a:solidFill>
            <a:miter lim="800000"/>
            <a:headEnd/>
            <a:tailEnd/>
          </a:ln>
        </p:spPr>
        <p:txBody>
          <a:bodyPr>
            <a:spAutoFit/>
          </a:bodyPr>
          <a:lstStyle/>
          <a:p>
            <a:pPr algn="ctr"/>
            <a:r>
              <a:rPr lang="en-US" sz="2400">
                <a:cs typeface="Arial" charset="0"/>
              </a:rPr>
              <a:t>polarization of the u, u-bar, d, and d-bar quarks in the proton</a:t>
            </a:r>
          </a:p>
        </p:txBody>
      </p:sp>
      <p:grpSp>
        <p:nvGrpSpPr>
          <p:cNvPr id="8" name="Group 50"/>
          <p:cNvGrpSpPr>
            <a:grpSpLocks/>
          </p:cNvGrpSpPr>
          <p:nvPr/>
        </p:nvGrpSpPr>
        <p:grpSpPr bwMode="auto">
          <a:xfrm>
            <a:off x="0" y="330200"/>
            <a:ext cx="914400" cy="307975"/>
            <a:chOff x="4402502" y="1940217"/>
            <a:chExt cx="796412" cy="660595"/>
          </a:xfrm>
        </p:grpSpPr>
        <p:cxnSp>
          <p:nvCxnSpPr>
            <p:cNvPr id="25" name="Elbow Connector 24"/>
            <p:cNvCxnSpPr>
              <a:cxnSpLocks noChangeShapeType="1"/>
            </p:cNvCxnSpPr>
            <p:nvPr/>
          </p:nvCxnSpPr>
          <p:spPr bwMode="auto">
            <a:xfrm>
              <a:off x="4402502" y="2539520"/>
              <a:ext cx="796412" cy="3406"/>
            </a:xfrm>
            <a:prstGeom prst="bentConnector3">
              <a:avLst>
                <a:gd name="adj1" fmla="val 50000"/>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3600" name="TextBox 25"/>
            <p:cNvSpPr txBox="1">
              <a:spLocks noChangeArrowheads="1"/>
            </p:cNvSpPr>
            <p:nvPr/>
          </p:nvSpPr>
          <p:spPr bwMode="auto">
            <a:xfrm>
              <a:off x="4402504" y="1940217"/>
              <a:ext cx="663677" cy="660595"/>
            </a:xfrm>
            <a:prstGeom prst="rect">
              <a:avLst/>
            </a:prstGeom>
            <a:noFill/>
            <a:ln w="9525">
              <a:noFill/>
              <a:miter lim="800000"/>
              <a:headEnd/>
              <a:tailEnd/>
            </a:ln>
          </p:spPr>
          <p:txBody>
            <a:bodyPr>
              <a:spAutoFit/>
            </a:bodyPr>
            <a:lstStyle/>
            <a:p>
              <a:r>
                <a:rPr lang="en-US" sz="1400">
                  <a:latin typeface="Calibri" charset="0"/>
                </a:rPr>
                <a:t>(F)VTX</a:t>
              </a:r>
            </a:p>
          </p:txBody>
        </p:sp>
      </p:grpSp>
      <p:grpSp>
        <p:nvGrpSpPr>
          <p:cNvPr id="9" name="Group 50"/>
          <p:cNvGrpSpPr>
            <a:grpSpLocks/>
          </p:cNvGrpSpPr>
          <p:nvPr/>
        </p:nvGrpSpPr>
        <p:grpSpPr bwMode="auto">
          <a:xfrm>
            <a:off x="0" y="606425"/>
            <a:ext cx="914400" cy="307975"/>
            <a:chOff x="4402502" y="1940217"/>
            <a:chExt cx="796412" cy="660595"/>
          </a:xfrm>
        </p:grpSpPr>
        <p:cxnSp>
          <p:nvCxnSpPr>
            <p:cNvPr id="44" name="Elbow Connector 43"/>
            <p:cNvCxnSpPr>
              <a:cxnSpLocks noChangeShapeType="1"/>
            </p:cNvCxnSpPr>
            <p:nvPr/>
          </p:nvCxnSpPr>
          <p:spPr bwMode="auto">
            <a:xfrm>
              <a:off x="4402502" y="2539520"/>
              <a:ext cx="796412" cy="3406"/>
            </a:xfrm>
            <a:prstGeom prst="bentConnector3">
              <a:avLst>
                <a:gd name="adj1" fmla="val 50000"/>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3598" name="TextBox 44"/>
            <p:cNvSpPr txBox="1">
              <a:spLocks noChangeArrowheads="1"/>
            </p:cNvSpPr>
            <p:nvPr/>
          </p:nvSpPr>
          <p:spPr bwMode="auto">
            <a:xfrm>
              <a:off x="4402504" y="1940217"/>
              <a:ext cx="663677" cy="660595"/>
            </a:xfrm>
            <a:prstGeom prst="rect">
              <a:avLst/>
            </a:prstGeom>
            <a:noFill/>
            <a:ln w="9525">
              <a:noFill/>
              <a:miter lim="800000"/>
              <a:headEnd/>
              <a:tailEnd/>
            </a:ln>
          </p:spPr>
          <p:txBody>
            <a:bodyPr>
              <a:spAutoFit/>
            </a:bodyPr>
            <a:lstStyle/>
            <a:p>
              <a:r>
                <a:rPr lang="en-US" sz="1400">
                  <a:latin typeface="Calibri" charset="0"/>
                </a:rPr>
                <a:t>FGT</a:t>
              </a:r>
            </a:p>
          </p:txBody>
        </p:sp>
      </p:grpSp>
      <p:sp>
        <p:nvSpPr>
          <p:cNvPr id="23596" name="TextBox 53"/>
          <p:cNvSpPr txBox="1">
            <a:spLocks noChangeArrowheads="1"/>
          </p:cNvSpPr>
          <p:nvPr/>
        </p:nvSpPr>
        <p:spPr bwMode="auto">
          <a:xfrm>
            <a:off x="76200" y="1200150"/>
            <a:ext cx="8915400" cy="400050"/>
          </a:xfrm>
          <a:prstGeom prst="rect">
            <a:avLst/>
          </a:prstGeom>
          <a:noFill/>
          <a:ln w="9525">
            <a:noFill/>
            <a:miter lim="800000"/>
            <a:headEnd/>
            <a:tailEnd/>
          </a:ln>
        </p:spPr>
        <p:txBody>
          <a:bodyPr>
            <a:spAutoFit/>
          </a:bodyPr>
          <a:lstStyle/>
          <a:p>
            <a:pPr algn="ctr"/>
            <a:r>
              <a:rPr lang="en-US" sz="2000">
                <a:cs typeface="Arial" charset="0"/>
              </a:rPr>
              <a:t>Substantial Reduction in Uncertainties on Anti-quark Polarization from W+/W-</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9" name="Table 58"/>
          <p:cNvGraphicFramePr>
            <a:graphicFrameLocks noGrp="1"/>
          </p:cNvGraphicFramePr>
          <p:nvPr/>
        </p:nvGraphicFramePr>
        <p:xfrm>
          <a:off x="0" y="6492875"/>
          <a:ext cx="9144000" cy="365760"/>
        </p:xfrm>
        <a:graphic>
          <a:graphicData uri="http://schemas.openxmlformats.org/drawingml/2006/table">
            <a:tbl>
              <a:tblPr>
                <a:tableStyleId>{2D5ABB26-0587-4C30-8999-92F81FD0307C}</a:tableStyleId>
              </a:tblPr>
              <a:tblGrid>
                <a:gridCol w="914400"/>
                <a:gridCol w="914400"/>
                <a:gridCol w="2743200"/>
                <a:gridCol w="3657600"/>
                <a:gridCol w="914400"/>
              </a:tblGrid>
              <a:tr h="223532">
                <a:tc>
                  <a:txBody>
                    <a:bodyPr/>
                    <a:lstStyle/>
                    <a:p>
                      <a:pPr algn="ctr"/>
                      <a:r>
                        <a:rPr lang="en-US" sz="1200" dirty="0"/>
                        <a:t>500 GeV p+p</a:t>
                      </a:r>
                    </a:p>
                    <a:p>
                      <a:pPr algn="ctr"/>
                      <a:r>
                        <a:rPr lang="en-US" sz="1200" dirty="0"/>
                        <a:t>15 GeV A+A</a:t>
                      </a:r>
                    </a:p>
                  </a:txBody>
                  <a:tcPr marL="0" marR="0" marT="0" marB="0" anchor="ctr" anchorCtr="1">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b="1" dirty="0">
                          <a:solidFill>
                            <a:srgbClr val="FFFFFF"/>
                          </a:solidFill>
                        </a:rPr>
                        <a:t>200 GeV A+A</a:t>
                      </a:r>
                    </a:p>
                    <a:p>
                      <a:pPr algn="ctr"/>
                      <a:r>
                        <a:rPr lang="en-US" sz="1200" b="1" dirty="0">
                          <a:solidFill>
                            <a:srgbClr val="FFFFFF"/>
                          </a:solidFill>
                        </a:rPr>
                        <a:t>200 GeV p+p</a:t>
                      </a:r>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algn="ctr"/>
                      <a:r>
                        <a:rPr lang="en-US" sz="1200" b="1" baseline="0" dirty="0">
                          <a:solidFill>
                            <a:srgbClr val="FFFFFF"/>
                          </a:solidFill>
                        </a:rPr>
                        <a:t>Au+Au, U+U, Cu+Au at 1-2 energies</a:t>
                      </a:r>
                    </a:p>
                    <a:p>
                      <a:pPr algn="ctr"/>
                      <a:r>
                        <a:rPr lang="en-US" sz="1200" b="1" baseline="0" dirty="0">
                          <a:solidFill>
                            <a:srgbClr val="FFFFFF"/>
                          </a:solidFill>
                        </a:rPr>
                        <a:t>200 GeV p+A</a:t>
                      </a:r>
                      <a:r>
                        <a:rPr lang="en-US" sz="1200" baseline="0" dirty="0"/>
                        <a:t>, 500 GeV p+p</a:t>
                      </a: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solidFill>
                  </a:tcPr>
                </a:tc>
                <a:tc>
                  <a:txBody>
                    <a:bodyPr/>
                    <a:lstStyle/>
                    <a:p>
                      <a:pPr algn="ctr"/>
                      <a:r>
                        <a:rPr lang="en-US" sz="1200" dirty="0"/>
                        <a:t>BESII 5-20</a:t>
                      </a:r>
                      <a:r>
                        <a:rPr lang="en-US" sz="1200" baseline="0" dirty="0"/>
                        <a:t> GeV Au+Au; 200 and 100 GeV Au+Au;</a:t>
                      </a:r>
                    </a:p>
                    <a:p>
                      <a:pPr algn="ctr"/>
                      <a:r>
                        <a:rPr lang="en-US" sz="1200" baseline="0" dirty="0"/>
                        <a:t>500 GeV p+p; 200 GeV (polarized) p+A</a:t>
                      </a: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pic>
        <p:nvPicPr>
          <p:cNvPr id="24590" name="Picture 30"/>
          <p:cNvPicPr>
            <a:picLocks noChangeAspect="1"/>
          </p:cNvPicPr>
          <p:nvPr/>
        </p:nvPicPr>
        <p:blipFill>
          <a:blip r:embed="rId2" cstate="print"/>
          <a:srcRect/>
          <a:stretch>
            <a:fillRect/>
          </a:stretch>
        </p:blipFill>
        <p:spPr bwMode="auto">
          <a:xfrm>
            <a:off x="4572000" y="1752600"/>
            <a:ext cx="4114800" cy="3068638"/>
          </a:xfrm>
          <a:prstGeom prst="rect">
            <a:avLst/>
          </a:prstGeom>
          <a:noFill/>
          <a:ln w="9525">
            <a:noFill/>
            <a:miter lim="800000"/>
            <a:headEnd/>
            <a:tailEnd/>
          </a:ln>
        </p:spPr>
      </p:pic>
      <p:pic>
        <p:nvPicPr>
          <p:cNvPr id="24591" name="Picture 33"/>
          <p:cNvPicPr>
            <a:picLocks noChangeAspect="1"/>
          </p:cNvPicPr>
          <p:nvPr/>
        </p:nvPicPr>
        <p:blipFill>
          <a:blip r:embed="rId3" cstate="print"/>
          <a:srcRect/>
          <a:stretch>
            <a:fillRect/>
          </a:stretch>
        </p:blipFill>
        <p:spPr bwMode="auto">
          <a:xfrm>
            <a:off x="304800" y="1676400"/>
            <a:ext cx="4035425" cy="3200400"/>
          </a:xfrm>
          <a:prstGeom prst="rect">
            <a:avLst/>
          </a:prstGeom>
          <a:noFill/>
          <a:ln w="9525">
            <a:noFill/>
            <a:miter lim="800000"/>
            <a:headEnd/>
            <a:tailEnd/>
          </a:ln>
        </p:spPr>
      </p:pic>
      <p:sp>
        <p:nvSpPr>
          <p:cNvPr id="37" name="Rectangle 36"/>
          <p:cNvSpPr>
            <a:spLocks noChangeArrowheads="1"/>
          </p:cNvSpPr>
          <p:nvPr/>
        </p:nvSpPr>
        <p:spPr bwMode="auto">
          <a:xfrm>
            <a:off x="228600" y="1447800"/>
            <a:ext cx="8686800" cy="3505200"/>
          </a:xfrm>
          <a:prstGeom prst="rect">
            <a:avLst/>
          </a:prstGeom>
          <a:noFill/>
          <a:ln w="9525">
            <a:solidFill>
              <a:schemeClr val="tx1"/>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graphicFrame>
        <p:nvGraphicFramePr>
          <p:cNvPr id="38" name="Table 37"/>
          <p:cNvGraphicFramePr>
            <a:graphicFrameLocks noGrp="1"/>
          </p:cNvGraphicFramePr>
          <p:nvPr/>
        </p:nvGraphicFramePr>
        <p:xfrm>
          <a:off x="0" y="0"/>
          <a:ext cx="9144000" cy="350520"/>
        </p:xfrm>
        <a:graphic>
          <a:graphicData uri="http://schemas.openxmlformats.org/drawingml/2006/table">
            <a:tbl>
              <a:tblPr>
                <a:tableStyleId>{2D5ABB26-0587-4C30-8999-92F81FD0307C}</a:tableStyleId>
              </a:tblPr>
              <a:tblGrid>
                <a:gridCol w="914400"/>
                <a:gridCol w="914400"/>
                <a:gridCol w="914400"/>
                <a:gridCol w="914400"/>
                <a:gridCol w="914400"/>
                <a:gridCol w="914400"/>
                <a:gridCol w="914400"/>
                <a:gridCol w="914400"/>
                <a:gridCol w="914400"/>
                <a:gridCol w="914400"/>
              </a:tblGrid>
              <a:tr h="223532">
                <a:tc>
                  <a:txBody>
                    <a:bodyPr/>
                    <a:lstStyle/>
                    <a:p>
                      <a:pPr algn="ctr"/>
                      <a:r>
                        <a:rPr lang="en-US" sz="2000" dirty="0">
                          <a:solidFill>
                            <a:srgbClr val="000000"/>
                          </a:solidFill>
                        </a:rPr>
                        <a:t>2013</a:t>
                      </a:r>
                    </a:p>
                  </a:txBody>
                  <a:tcPr marL="0" marR="0" marT="0" anchor="ctr" anchorCtr="1">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000" dirty="0">
                          <a:solidFill>
                            <a:srgbClr val="FFFFFF"/>
                          </a:solidFill>
                        </a:rPr>
                        <a:t>2014</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solidFill>
                            <a:srgbClr val="FFFFFF"/>
                          </a:solidFill>
                        </a:rPr>
                        <a:t>2015</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solidFill>
                            <a:srgbClr val="FFFFFF"/>
                          </a:solidFill>
                        </a:rPr>
                        <a:t>2016</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t>2017</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2018</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2019</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2020</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2021</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2022</a:t>
                      </a:r>
                    </a:p>
                  </a:txBody>
                  <a:tcPr marL="0" marR="0" marT="0" anchor="ctr" anchorCtr="1">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24614" name="Rectangle 67"/>
          <p:cNvSpPr>
            <a:spLocks noChangeArrowheads="1"/>
          </p:cNvSpPr>
          <p:nvPr/>
        </p:nvSpPr>
        <p:spPr bwMode="auto">
          <a:xfrm>
            <a:off x="609600" y="5418138"/>
            <a:ext cx="7924800" cy="830262"/>
          </a:xfrm>
          <a:prstGeom prst="rect">
            <a:avLst/>
          </a:prstGeom>
          <a:solidFill>
            <a:srgbClr val="7F7F7F">
              <a:alpha val="50980"/>
            </a:srgbClr>
          </a:solidFill>
          <a:ln w="9525">
            <a:solidFill>
              <a:schemeClr val="tx1"/>
            </a:solidFill>
            <a:miter lim="800000"/>
            <a:headEnd/>
            <a:tailEnd/>
          </a:ln>
        </p:spPr>
        <p:txBody>
          <a:bodyPr>
            <a:spAutoFit/>
          </a:bodyPr>
          <a:lstStyle/>
          <a:p>
            <a:pPr algn="ctr"/>
            <a:r>
              <a:rPr lang="en-US" sz="2400">
                <a:cs typeface="Arial" charset="0"/>
              </a:rPr>
              <a:t>charm quark diffusion, hadronization mechanism, screening lengths, and temperature of the plasma</a:t>
            </a:r>
          </a:p>
        </p:txBody>
      </p:sp>
      <p:pic>
        <p:nvPicPr>
          <p:cNvPr id="24615" name="Picture 68" descr="Upsilon_RAA_MTD_separate_1.gif"/>
          <p:cNvPicPr>
            <a:picLocks noChangeAspect="1"/>
          </p:cNvPicPr>
          <p:nvPr/>
        </p:nvPicPr>
        <p:blipFill>
          <a:blip r:embed="rId4" cstate="print"/>
          <a:srcRect/>
          <a:stretch>
            <a:fillRect/>
          </a:stretch>
        </p:blipFill>
        <p:spPr bwMode="auto">
          <a:xfrm>
            <a:off x="4419600" y="1676400"/>
            <a:ext cx="4419600" cy="3176588"/>
          </a:xfrm>
          <a:prstGeom prst="rect">
            <a:avLst/>
          </a:prstGeom>
          <a:noFill/>
          <a:ln w="9525">
            <a:noFill/>
            <a:miter lim="800000"/>
            <a:headEnd/>
            <a:tailEnd/>
          </a:ln>
        </p:spPr>
      </p:pic>
      <p:grpSp>
        <p:nvGrpSpPr>
          <p:cNvPr id="2" name="Group 21"/>
          <p:cNvGrpSpPr>
            <a:grpSpLocks/>
          </p:cNvGrpSpPr>
          <p:nvPr/>
        </p:nvGrpSpPr>
        <p:grpSpPr bwMode="auto">
          <a:xfrm>
            <a:off x="3657600" y="596900"/>
            <a:ext cx="3886200" cy="307975"/>
            <a:chOff x="4402504" y="2012018"/>
            <a:chExt cx="1805636" cy="579988"/>
          </a:xfrm>
        </p:grpSpPr>
        <p:cxnSp>
          <p:nvCxnSpPr>
            <p:cNvPr id="25" name="Elbow Connector 24"/>
            <p:cNvCxnSpPr>
              <a:cxnSpLocks noChangeShapeType="1"/>
            </p:cNvCxnSpPr>
            <p:nvPr/>
          </p:nvCxnSpPr>
          <p:spPr bwMode="auto">
            <a:xfrm>
              <a:off x="4420944" y="2155520"/>
              <a:ext cx="1586570" cy="358755"/>
            </a:xfrm>
            <a:prstGeom prst="bentConnector3">
              <a:avLst>
                <a:gd name="adj1" fmla="val -574"/>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4639" name="TextBox 25"/>
            <p:cNvSpPr txBox="1">
              <a:spLocks noChangeArrowheads="1"/>
            </p:cNvSpPr>
            <p:nvPr/>
          </p:nvSpPr>
          <p:spPr bwMode="auto">
            <a:xfrm>
              <a:off x="4402504" y="2012018"/>
              <a:ext cx="1805636" cy="579988"/>
            </a:xfrm>
            <a:prstGeom prst="rect">
              <a:avLst/>
            </a:prstGeom>
            <a:noFill/>
            <a:ln w="9525">
              <a:noFill/>
              <a:miter lim="800000"/>
              <a:headEnd/>
              <a:tailEnd/>
            </a:ln>
          </p:spPr>
          <p:txBody>
            <a:bodyPr>
              <a:spAutoFit/>
            </a:bodyPr>
            <a:lstStyle/>
            <a:p>
              <a:r>
                <a:rPr lang="en-US" sz="1400">
                  <a:latin typeface="Calibri" charset="0"/>
                </a:rPr>
                <a:t>RHIC e-cooling &amp; STAR Inner TPC Upgrade</a:t>
              </a:r>
            </a:p>
          </p:txBody>
        </p:sp>
      </p:grpSp>
      <p:grpSp>
        <p:nvGrpSpPr>
          <p:cNvPr id="3" name="Group 27"/>
          <p:cNvGrpSpPr>
            <a:grpSpLocks/>
          </p:cNvGrpSpPr>
          <p:nvPr/>
        </p:nvGrpSpPr>
        <p:grpSpPr bwMode="auto">
          <a:xfrm>
            <a:off x="8229600" y="317500"/>
            <a:ext cx="914400" cy="533400"/>
            <a:chOff x="4402504" y="1777976"/>
            <a:chExt cx="1492954" cy="1163742"/>
          </a:xfrm>
        </p:grpSpPr>
        <p:cxnSp>
          <p:nvCxnSpPr>
            <p:cNvPr id="28" name="Elbow Connector 27"/>
            <p:cNvCxnSpPr>
              <a:cxnSpLocks noChangeShapeType="1"/>
            </p:cNvCxnSpPr>
            <p:nvPr/>
          </p:nvCxnSpPr>
          <p:spPr bwMode="auto">
            <a:xfrm>
              <a:off x="4420648" y="1989252"/>
              <a:ext cx="1474810" cy="952466"/>
            </a:xfrm>
            <a:prstGeom prst="bentConnector3">
              <a:avLst>
                <a:gd name="adj1" fmla="val 787"/>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4637" name="TextBox 28"/>
            <p:cNvSpPr txBox="1">
              <a:spLocks noChangeArrowheads="1"/>
            </p:cNvSpPr>
            <p:nvPr/>
          </p:nvSpPr>
          <p:spPr bwMode="auto">
            <a:xfrm>
              <a:off x="4402504" y="1777976"/>
              <a:ext cx="1488856" cy="1141532"/>
            </a:xfrm>
            <a:prstGeom prst="rect">
              <a:avLst/>
            </a:prstGeom>
            <a:noFill/>
            <a:ln w="9525">
              <a:noFill/>
              <a:miter lim="800000"/>
              <a:headEnd/>
              <a:tailEnd/>
            </a:ln>
          </p:spPr>
          <p:txBody>
            <a:bodyPr>
              <a:spAutoFit/>
            </a:bodyPr>
            <a:lstStyle/>
            <a:p>
              <a:r>
                <a:rPr lang="en-US" sz="1400">
                  <a:latin typeface="Calibri" charset="0"/>
                </a:rPr>
                <a:t>eRHIC Constr.</a:t>
              </a:r>
            </a:p>
          </p:txBody>
        </p:sp>
      </p:grpSp>
      <p:grpSp>
        <p:nvGrpSpPr>
          <p:cNvPr id="4" name="Group 30"/>
          <p:cNvGrpSpPr>
            <a:grpSpLocks/>
          </p:cNvGrpSpPr>
          <p:nvPr/>
        </p:nvGrpSpPr>
        <p:grpSpPr bwMode="auto">
          <a:xfrm>
            <a:off x="4533900" y="342900"/>
            <a:ext cx="3581400" cy="307975"/>
            <a:chOff x="4402504" y="2078764"/>
            <a:chExt cx="1805636" cy="499100"/>
          </a:xfrm>
        </p:grpSpPr>
        <p:cxnSp>
          <p:nvCxnSpPr>
            <p:cNvPr id="32" name="Elbow Connector 31"/>
            <p:cNvCxnSpPr>
              <a:cxnSpLocks noChangeShapeType="1"/>
            </p:cNvCxnSpPr>
            <p:nvPr/>
          </p:nvCxnSpPr>
          <p:spPr bwMode="auto">
            <a:xfrm>
              <a:off x="4420913" y="2155944"/>
              <a:ext cx="1751211" cy="357603"/>
            </a:xfrm>
            <a:prstGeom prst="bentConnector3">
              <a:avLst>
                <a:gd name="adj1" fmla="val 6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4635" name="TextBox 32"/>
            <p:cNvSpPr txBox="1">
              <a:spLocks noChangeArrowheads="1"/>
            </p:cNvSpPr>
            <p:nvPr/>
          </p:nvSpPr>
          <p:spPr bwMode="auto">
            <a:xfrm>
              <a:off x="4402504" y="2078764"/>
              <a:ext cx="1805636" cy="499100"/>
            </a:xfrm>
            <a:prstGeom prst="rect">
              <a:avLst/>
            </a:prstGeom>
            <a:noFill/>
            <a:ln w="9525">
              <a:noFill/>
              <a:miter lim="800000"/>
              <a:headEnd/>
              <a:tailEnd/>
            </a:ln>
          </p:spPr>
          <p:txBody>
            <a:bodyPr>
              <a:spAutoFit/>
            </a:bodyPr>
            <a:lstStyle/>
            <a:p>
              <a:r>
                <a:rPr lang="en-US" sz="1400">
                  <a:latin typeface="Calibri" charset="0"/>
                </a:rPr>
                <a:t>sPHENIX &amp; STAR/PHENIX Forward Detectors</a:t>
              </a:r>
            </a:p>
          </p:txBody>
        </p:sp>
      </p:grpSp>
      <p:grpSp>
        <p:nvGrpSpPr>
          <p:cNvPr id="5" name="Group 50"/>
          <p:cNvGrpSpPr>
            <a:grpSpLocks/>
          </p:cNvGrpSpPr>
          <p:nvPr/>
        </p:nvGrpSpPr>
        <p:grpSpPr bwMode="auto">
          <a:xfrm>
            <a:off x="914400" y="609600"/>
            <a:ext cx="2362200" cy="307975"/>
            <a:chOff x="4402504" y="1940217"/>
            <a:chExt cx="2057400" cy="660595"/>
          </a:xfrm>
        </p:grpSpPr>
        <p:cxnSp>
          <p:nvCxnSpPr>
            <p:cNvPr id="36" name="Elbow Connector 35"/>
            <p:cNvCxnSpPr>
              <a:cxnSpLocks noChangeShapeType="1"/>
            </p:cNvCxnSpPr>
            <p:nvPr/>
          </p:nvCxnSpPr>
          <p:spPr bwMode="auto">
            <a:xfrm>
              <a:off x="4420479" y="2158145"/>
              <a:ext cx="1751831" cy="357540"/>
            </a:xfrm>
            <a:prstGeom prst="bentConnector3">
              <a:avLst>
                <a:gd name="adj1" fmla="val 6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4633" name="TextBox 38"/>
            <p:cNvSpPr txBox="1">
              <a:spLocks noChangeArrowheads="1"/>
            </p:cNvSpPr>
            <p:nvPr/>
          </p:nvSpPr>
          <p:spPr bwMode="auto">
            <a:xfrm>
              <a:off x="4402504" y="1940217"/>
              <a:ext cx="2057400" cy="660595"/>
            </a:xfrm>
            <a:prstGeom prst="rect">
              <a:avLst/>
            </a:prstGeom>
            <a:noFill/>
            <a:ln w="9525">
              <a:noFill/>
              <a:miter lim="800000"/>
              <a:headEnd/>
              <a:tailEnd/>
            </a:ln>
          </p:spPr>
          <p:txBody>
            <a:bodyPr>
              <a:spAutoFit/>
            </a:bodyPr>
            <a:lstStyle/>
            <a:p>
              <a:r>
                <a:rPr lang="en-US" sz="1400">
                  <a:latin typeface="Calibri" charset="0"/>
                </a:rPr>
                <a:t>Muon Piston Cal. Ext.</a:t>
              </a:r>
            </a:p>
          </p:txBody>
        </p:sp>
      </p:grpSp>
      <p:grpSp>
        <p:nvGrpSpPr>
          <p:cNvPr id="6" name="Group 53"/>
          <p:cNvGrpSpPr>
            <a:grpSpLocks/>
          </p:cNvGrpSpPr>
          <p:nvPr/>
        </p:nvGrpSpPr>
        <p:grpSpPr bwMode="auto">
          <a:xfrm>
            <a:off x="909638" y="328613"/>
            <a:ext cx="3738562" cy="306387"/>
            <a:chOff x="4402504" y="1989208"/>
            <a:chExt cx="1806520" cy="574236"/>
          </a:xfrm>
        </p:grpSpPr>
        <p:cxnSp>
          <p:nvCxnSpPr>
            <p:cNvPr id="50" name="Elbow Connector 49"/>
            <p:cNvCxnSpPr>
              <a:cxnSpLocks noChangeShapeType="1"/>
            </p:cNvCxnSpPr>
            <p:nvPr/>
          </p:nvCxnSpPr>
          <p:spPr bwMode="auto">
            <a:xfrm>
              <a:off x="4420914" y="2155826"/>
              <a:ext cx="1714468" cy="360013"/>
            </a:xfrm>
            <a:prstGeom prst="bentConnector3">
              <a:avLst>
                <a:gd name="adj1" fmla="val 24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4631" name="TextBox 51"/>
            <p:cNvSpPr txBox="1">
              <a:spLocks noChangeArrowheads="1"/>
            </p:cNvSpPr>
            <p:nvPr/>
          </p:nvSpPr>
          <p:spPr bwMode="auto">
            <a:xfrm>
              <a:off x="4402504" y="1989208"/>
              <a:ext cx="1806520" cy="574236"/>
            </a:xfrm>
            <a:prstGeom prst="rect">
              <a:avLst/>
            </a:prstGeom>
            <a:noFill/>
            <a:ln w="9525">
              <a:noFill/>
              <a:miter lim="800000"/>
              <a:headEnd/>
              <a:tailEnd/>
            </a:ln>
          </p:spPr>
          <p:txBody>
            <a:bodyPr>
              <a:spAutoFit/>
            </a:bodyPr>
            <a:lstStyle/>
            <a:p>
              <a:r>
                <a:rPr lang="en-US" sz="1400">
                  <a:latin typeface="Calibri" charset="0"/>
                </a:rPr>
                <a:t>Heavy Flavor Tracker &amp; Muon Telescope Det. </a:t>
              </a:r>
            </a:p>
          </p:txBody>
        </p:sp>
      </p:grpSp>
      <p:grpSp>
        <p:nvGrpSpPr>
          <p:cNvPr id="7" name="Group 50"/>
          <p:cNvGrpSpPr>
            <a:grpSpLocks/>
          </p:cNvGrpSpPr>
          <p:nvPr/>
        </p:nvGrpSpPr>
        <p:grpSpPr bwMode="auto">
          <a:xfrm>
            <a:off x="0" y="330200"/>
            <a:ext cx="914400" cy="307975"/>
            <a:chOff x="4402502" y="1940217"/>
            <a:chExt cx="796412" cy="660595"/>
          </a:xfrm>
        </p:grpSpPr>
        <p:cxnSp>
          <p:nvCxnSpPr>
            <p:cNvPr id="54" name="Elbow Connector 53"/>
            <p:cNvCxnSpPr>
              <a:cxnSpLocks noChangeShapeType="1"/>
            </p:cNvCxnSpPr>
            <p:nvPr/>
          </p:nvCxnSpPr>
          <p:spPr bwMode="auto">
            <a:xfrm>
              <a:off x="4402502" y="2539520"/>
              <a:ext cx="796412" cy="3406"/>
            </a:xfrm>
            <a:prstGeom prst="bentConnector3">
              <a:avLst>
                <a:gd name="adj1" fmla="val 50000"/>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4629" name="TextBox 54"/>
            <p:cNvSpPr txBox="1">
              <a:spLocks noChangeArrowheads="1"/>
            </p:cNvSpPr>
            <p:nvPr/>
          </p:nvSpPr>
          <p:spPr bwMode="auto">
            <a:xfrm>
              <a:off x="4402504" y="1940217"/>
              <a:ext cx="663677" cy="660595"/>
            </a:xfrm>
            <a:prstGeom prst="rect">
              <a:avLst/>
            </a:prstGeom>
            <a:noFill/>
            <a:ln w="9525">
              <a:noFill/>
              <a:miter lim="800000"/>
              <a:headEnd/>
              <a:tailEnd/>
            </a:ln>
          </p:spPr>
          <p:txBody>
            <a:bodyPr>
              <a:spAutoFit/>
            </a:bodyPr>
            <a:lstStyle/>
            <a:p>
              <a:r>
                <a:rPr lang="en-US" sz="1400">
                  <a:latin typeface="Calibri" charset="0"/>
                </a:rPr>
                <a:t>(F)VTX</a:t>
              </a:r>
            </a:p>
          </p:txBody>
        </p:sp>
      </p:grpSp>
      <p:grpSp>
        <p:nvGrpSpPr>
          <p:cNvPr id="8" name="Group 50"/>
          <p:cNvGrpSpPr>
            <a:grpSpLocks/>
          </p:cNvGrpSpPr>
          <p:nvPr/>
        </p:nvGrpSpPr>
        <p:grpSpPr bwMode="auto">
          <a:xfrm>
            <a:off x="0" y="606425"/>
            <a:ext cx="914400" cy="307975"/>
            <a:chOff x="4402502" y="1940217"/>
            <a:chExt cx="796412" cy="660595"/>
          </a:xfrm>
        </p:grpSpPr>
        <p:cxnSp>
          <p:nvCxnSpPr>
            <p:cNvPr id="61" name="Elbow Connector 60"/>
            <p:cNvCxnSpPr>
              <a:cxnSpLocks noChangeShapeType="1"/>
            </p:cNvCxnSpPr>
            <p:nvPr/>
          </p:nvCxnSpPr>
          <p:spPr bwMode="auto">
            <a:xfrm>
              <a:off x="4402502" y="2539520"/>
              <a:ext cx="796412" cy="3406"/>
            </a:xfrm>
            <a:prstGeom prst="bentConnector3">
              <a:avLst>
                <a:gd name="adj1" fmla="val 50000"/>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4627" name="TextBox 61"/>
            <p:cNvSpPr txBox="1">
              <a:spLocks noChangeArrowheads="1"/>
            </p:cNvSpPr>
            <p:nvPr/>
          </p:nvSpPr>
          <p:spPr bwMode="auto">
            <a:xfrm>
              <a:off x="4402504" y="1940217"/>
              <a:ext cx="663677" cy="660595"/>
            </a:xfrm>
            <a:prstGeom prst="rect">
              <a:avLst/>
            </a:prstGeom>
            <a:noFill/>
            <a:ln w="9525">
              <a:noFill/>
              <a:miter lim="800000"/>
              <a:headEnd/>
              <a:tailEnd/>
            </a:ln>
          </p:spPr>
          <p:txBody>
            <a:bodyPr>
              <a:spAutoFit/>
            </a:bodyPr>
            <a:lstStyle/>
            <a:p>
              <a:r>
                <a:rPr lang="en-US" sz="1400">
                  <a:latin typeface="Calibri" charset="0"/>
                </a:rPr>
                <a:t>FGT</a:t>
              </a:r>
            </a:p>
          </p:txBody>
        </p:sp>
      </p:grpSp>
      <p:sp>
        <p:nvSpPr>
          <p:cNvPr id="24623" name="TextBox 62"/>
          <p:cNvSpPr txBox="1">
            <a:spLocks noChangeArrowheads="1"/>
          </p:cNvSpPr>
          <p:nvPr/>
        </p:nvSpPr>
        <p:spPr bwMode="auto">
          <a:xfrm>
            <a:off x="762000" y="1390650"/>
            <a:ext cx="3505200" cy="400050"/>
          </a:xfrm>
          <a:prstGeom prst="rect">
            <a:avLst/>
          </a:prstGeom>
          <a:noFill/>
          <a:ln w="9525">
            <a:noFill/>
            <a:miter lim="800000"/>
            <a:headEnd/>
            <a:tailEnd/>
          </a:ln>
        </p:spPr>
        <p:txBody>
          <a:bodyPr>
            <a:spAutoFit/>
          </a:bodyPr>
          <a:lstStyle/>
          <a:p>
            <a:pPr algn="ctr"/>
            <a:r>
              <a:rPr lang="en-US" sz="2000">
                <a:cs typeface="Arial" charset="0"/>
              </a:rPr>
              <a:t>Charm Flow</a:t>
            </a:r>
          </a:p>
        </p:txBody>
      </p:sp>
      <p:sp>
        <p:nvSpPr>
          <p:cNvPr id="24624" name="TextBox 63"/>
          <p:cNvSpPr txBox="1">
            <a:spLocks noChangeArrowheads="1"/>
          </p:cNvSpPr>
          <p:nvPr/>
        </p:nvSpPr>
        <p:spPr bwMode="auto">
          <a:xfrm>
            <a:off x="5105400" y="1409700"/>
            <a:ext cx="3505200" cy="400050"/>
          </a:xfrm>
          <a:prstGeom prst="rect">
            <a:avLst/>
          </a:prstGeom>
          <a:noFill/>
          <a:ln w="9525">
            <a:noFill/>
            <a:miter lim="800000"/>
            <a:headEnd/>
            <a:tailEnd/>
          </a:ln>
        </p:spPr>
        <p:txBody>
          <a:bodyPr>
            <a:spAutoFit/>
          </a:bodyPr>
          <a:lstStyle/>
          <a:p>
            <a:pPr algn="ctr"/>
            <a:r>
              <a:rPr lang="en-US" sz="2000">
                <a:cs typeface="Arial" charset="0"/>
              </a:rPr>
              <a:t>Screening of Upsilon States</a:t>
            </a:r>
          </a:p>
        </p:txBody>
      </p:sp>
      <p:pic>
        <p:nvPicPr>
          <p:cNvPr id="24625" name="Picture 64" descr="Agnes Thermometer MeV.jpg"/>
          <p:cNvPicPr>
            <a:picLocks noChangeAspect="1"/>
          </p:cNvPicPr>
          <p:nvPr/>
        </p:nvPicPr>
        <p:blipFill>
          <a:blip r:embed="rId5" cstate="print"/>
          <a:srcRect/>
          <a:stretch>
            <a:fillRect/>
          </a:stretch>
        </p:blipFill>
        <p:spPr bwMode="auto">
          <a:xfrm>
            <a:off x="7962900" y="3810000"/>
            <a:ext cx="1103313" cy="1447800"/>
          </a:xfrm>
          <a:prstGeom prst="rect">
            <a:avLst/>
          </a:prstGeom>
          <a:noFill/>
          <a:ln w="19050">
            <a:solidFill>
              <a:schemeClr val="tx1"/>
            </a:solidFill>
            <a:round/>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9" name="Table 58"/>
          <p:cNvGraphicFramePr>
            <a:graphicFrameLocks noGrp="1"/>
          </p:cNvGraphicFramePr>
          <p:nvPr/>
        </p:nvGraphicFramePr>
        <p:xfrm>
          <a:off x="0" y="6492875"/>
          <a:ext cx="9144000" cy="365760"/>
        </p:xfrm>
        <a:graphic>
          <a:graphicData uri="http://schemas.openxmlformats.org/drawingml/2006/table">
            <a:tbl>
              <a:tblPr>
                <a:tableStyleId>{2D5ABB26-0587-4C30-8999-92F81FD0307C}</a:tableStyleId>
              </a:tblPr>
              <a:tblGrid>
                <a:gridCol w="914400"/>
                <a:gridCol w="914400"/>
                <a:gridCol w="2743200"/>
                <a:gridCol w="3657600"/>
                <a:gridCol w="914400"/>
              </a:tblGrid>
              <a:tr h="223532">
                <a:tc>
                  <a:txBody>
                    <a:bodyPr/>
                    <a:lstStyle/>
                    <a:p>
                      <a:pPr algn="ctr"/>
                      <a:r>
                        <a:rPr lang="en-US" sz="1200" dirty="0"/>
                        <a:t>500 GeV p+p</a:t>
                      </a:r>
                    </a:p>
                    <a:p>
                      <a:pPr algn="ctr"/>
                      <a:r>
                        <a:rPr lang="en-US" sz="1200" dirty="0"/>
                        <a:t>15 GeV A+A</a:t>
                      </a:r>
                    </a:p>
                  </a:txBody>
                  <a:tcPr marL="0" marR="0" marT="0" marB="0" anchor="ctr" anchorCtr="1">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b="1" dirty="0">
                          <a:solidFill>
                            <a:srgbClr val="FFFFFF"/>
                          </a:solidFill>
                        </a:rPr>
                        <a:t>200 GeV A+A</a:t>
                      </a:r>
                    </a:p>
                    <a:p>
                      <a:pPr algn="ctr"/>
                      <a:r>
                        <a:rPr lang="en-US" sz="1200" b="1" dirty="0">
                          <a:solidFill>
                            <a:srgbClr val="FFFFFF"/>
                          </a:solidFill>
                        </a:rPr>
                        <a:t>200 GeV p+p</a:t>
                      </a:r>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algn="ctr"/>
                      <a:r>
                        <a:rPr lang="en-US" sz="1200" b="1" baseline="0" dirty="0">
                          <a:solidFill>
                            <a:srgbClr val="FFFFFF"/>
                          </a:solidFill>
                        </a:rPr>
                        <a:t>Au+</a:t>
                      </a:r>
                      <a:r>
                        <a:rPr lang="en-US" sz="1200" b="1" baseline="0" dirty="0">
                          <a:solidFill>
                            <a:schemeClr val="bg1"/>
                          </a:solidFill>
                        </a:rPr>
                        <a:t>Au, U+U, Cu+Au at 1-2 energies</a:t>
                      </a:r>
                    </a:p>
                    <a:p>
                      <a:pPr algn="ctr"/>
                      <a:r>
                        <a:rPr lang="en-US" sz="1200" b="1" baseline="0" dirty="0">
                          <a:solidFill>
                            <a:srgbClr val="FFFFFF"/>
                          </a:solidFill>
                        </a:rPr>
                        <a:t>200 GeV p+A</a:t>
                      </a:r>
                      <a:r>
                        <a:rPr lang="en-US" sz="1200" baseline="0" dirty="0"/>
                        <a:t>, 500 GeV p+p</a:t>
                      </a: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algn="ctr"/>
                      <a:r>
                        <a:rPr lang="en-US" sz="1200" dirty="0"/>
                        <a:t>BESII 5-20</a:t>
                      </a:r>
                      <a:r>
                        <a:rPr lang="en-US" sz="1200" baseline="0" dirty="0"/>
                        <a:t> GeV Au+Au; 200 and 100 GeV Au+Au;</a:t>
                      </a:r>
                    </a:p>
                    <a:p>
                      <a:pPr algn="ctr"/>
                      <a:r>
                        <a:rPr lang="en-US" sz="1200" baseline="0" dirty="0"/>
                        <a:t>500 GeV p+p; 200 GeV (polarized) p+A</a:t>
                      </a: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pic>
        <p:nvPicPr>
          <p:cNvPr id="25613" name="Picture 38" descr="hqdiffusion_v0.png"/>
          <p:cNvPicPr>
            <a:picLocks noChangeAspect="1"/>
          </p:cNvPicPr>
          <p:nvPr/>
        </p:nvPicPr>
        <p:blipFill>
          <a:blip r:embed="rId2" cstate="print"/>
          <a:srcRect t="4637"/>
          <a:stretch>
            <a:fillRect/>
          </a:stretch>
        </p:blipFill>
        <p:spPr bwMode="auto">
          <a:xfrm>
            <a:off x="609600" y="1524000"/>
            <a:ext cx="7924800" cy="3581400"/>
          </a:xfrm>
          <a:prstGeom prst="rect">
            <a:avLst/>
          </a:prstGeom>
          <a:noFill/>
          <a:ln w="9525">
            <a:solidFill>
              <a:srgbClr val="000000"/>
            </a:solidFill>
            <a:miter lim="800000"/>
            <a:headEnd/>
            <a:tailEnd/>
          </a:ln>
        </p:spPr>
      </p:pic>
      <p:graphicFrame>
        <p:nvGraphicFramePr>
          <p:cNvPr id="68" name="Table 67"/>
          <p:cNvGraphicFramePr>
            <a:graphicFrameLocks noGrp="1"/>
          </p:cNvGraphicFramePr>
          <p:nvPr/>
        </p:nvGraphicFramePr>
        <p:xfrm>
          <a:off x="0" y="0"/>
          <a:ext cx="9144000" cy="350520"/>
        </p:xfrm>
        <a:graphic>
          <a:graphicData uri="http://schemas.openxmlformats.org/drawingml/2006/table">
            <a:tbl>
              <a:tblPr>
                <a:tableStyleId>{2D5ABB26-0587-4C30-8999-92F81FD0307C}</a:tableStyleId>
              </a:tblPr>
              <a:tblGrid>
                <a:gridCol w="914400"/>
                <a:gridCol w="914400"/>
                <a:gridCol w="914400"/>
                <a:gridCol w="914400"/>
                <a:gridCol w="914400"/>
                <a:gridCol w="914400"/>
                <a:gridCol w="914400"/>
                <a:gridCol w="914400"/>
                <a:gridCol w="914400"/>
                <a:gridCol w="914400"/>
              </a:tblGrid>
              <a:tr h="223532">
                <a:tc>
                  <a:txBody>
                    <a:bodyPr/>
                    <a:lstStyle/>
                    <a:p>
                      <a:pPr algn="ctr"/>
                      <a:r>
                        <a:rPr lang="en-US" sz="2000" dirty="0">
                          <a:solidFill>
                            <a:srgbClr val="000000"/>
                          </a:solidFill>
                        </a:rPr>
                        <a:t>2013</a:t>
                      </a:r>
                    </a:p>
                  </a:txBody>
                  <a:tcPr marL="0" marR="0" marT="0" anchor="ctr" anchorCtr="1">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000" dirty="0">
                          <a:solidFill>
                            <a:srgbClr val="FFFFFF"/>
                          </a:solidFill>
                        </a:rPr>
                        <a:t>2014</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solidFill>
                            <a:srgbClr val="FFFFFF"/>
                          </a:solidFill>
                        </a:rPr>
                        <a:t>2015</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solidFill>
                            <a:srgbClr val="FFFFFF"/>
                          </a:solidFill>
                        </a:rPr>
                        <a:t>2016</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t>2017</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2018</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2019</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2020</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2021</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2022</a:t>
                      </a:r>
                    </a:p>
                  </a:txBody>
                  <a:tcPr marL="0" marR="0" marT="0" anchor="ctr" anchorCtr="1">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25635" name="Rectangle 84"/>
          <p:cNvSpPr>
            <a:spLocks noChangeArrowheads="1"/>
          </p:cNvSpPr>
          <p:nvPr/>
        </p:nvSpPr>
        <p:spPr bwMode="auto">
          <a:xfrm>
            <a:off x="76200" y="5562600"/>
            <a:ext cx="8991600" cy="830263"/>
          </a:xfrm>
          <a:prstGeom prst="rect">
            <a:avLst/>
          </a:prstGeom>
          <a:solidFill>
            <a:srgbClr val="7F7F7F">
              <a:alpha val="43921"/>
            </a:srgbClr>
          </a:solidFill>
          <a:ln w="9525">
            <a:solidFill>
              <a:schemeClr val="tx1"/>
            </a:solidFill>
            <a:miter lim="800000"/>
            <a:headEnd/>
            <a:tailEnd/>
          </a:ln>
        </p:spPr>
        <p:txBody>
          <a:bodyPr>
            <a:spAutoFit/>
          </a:bodyPr>
          <a:lstStyle/>
          <a:p>
            <a:pPr algn="ctr"/>
            <a:r>
              <a:rPr lang="en-US" sz="2400">
                <a:cs typeface="Arial" charset="0"/>
              </a:rPr>
              <a:t>charm quark diffusion; direct measure of coupling to the medium, complimentary to η/s from correlations data</a:t>
            </a:r>
          </a:p>
        </p:txBody>
      </p:sp>
      <p:grpSp>
        <p:nvGrpSpPr>
          <p:cNvPr id="2" name="Group 21"/>
          <p:cNvGrpSpPr>
            <a:grpSpLocks/>
          </p:cNvGrpSpPr>
          <p:nvPr/>
        </p:nvGrpSpPr>
        <p:grpSpPr bwMode="auto">
          <a:xfrm>
            <a:off x="3657600" y="596900"/>
            <a:ext cx="3886200" cy="307975"/>
            <a:chOff x="4402504" y="2012018"/>
            <a:chExt cx="1805636" cy="579988"/>
          </a:xfrm>
        </p:grpSpPr>
        <p:cxnSp>
          <p:nvCxnSpPr>
            <p:cNvPr id="23" name="Elbow Connector 22"/>
            <p:cNvCxnSpPr>
              <a:cxnSpLocks noChangeShapeType="1"/>
            </p:cNvCxnSpPr>
            <p:nvPr/>
          </p:nvCxnSpPr>
          <p:spPr bwMode="auto">
            <a:xfrm>
              <a:off x="4420944" y="2155520"/>
              <a:ext cx="1586570" cy="358755"/>
            </a:xfrm>
            <a:prstGeom prst="bentConnector3">
              <a:avLst>
                <a:gd name="adj1" fmla="val -574"/>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5661" name="TextBox 23"/>
            <p:cNvSpPr txBox="1">
              <a:spLocks noChangeArrowheads="1"/>
            </p:cNvSpPr>
            <p:nvPr/>
          </p:nvSpPr>
          <p:spPr bwMode="auto">
            <a:xfrm>
              <a:off x="4402504" y="2012018"/>
              <a:ext cx="1805636" cy="579988"/>
            </a:xfrm>
            <a:prstGeom prst="rect">
              <a:avLst/>
            </a:prstGeom>
            <a:noFill/>
            <a:ln w="9525">
              <a:noFill/>
              <a:miter lim="800000"/>
              <a:headEnd/>
              <a:tailEnd/>
            </a:ln>
          </p:spPr>
          <p:txBody>
            <a:bodyPr>
              <a:spAutoFit/>
            </a:bodyPr>
            <a:lstStyle/>
            <a:p>
              <a:r>
                <a:rPr lang="en-US" sz="1400">
                  <a:latin typeface="Calibri" charset="0"/>
                </a:rPr>
                <a:t>RHIC e-cooling &amp; STAR Inner TPC Upgrade</a:t>
              </a:r>
            </a:p>
          </p:txBody>
        </p:sp>
      </p:grpSp>
      <p:grpSp>
        <p:nvGrpSpPr>
          <p:cNvPr id="3" name="Group 27"/>
          <p:cNvGrpSpPr>
            <a:grpSpLocks/>
          </p:cNvGrpSpPr>
          <p:nvPr/>
        </p:nvGrpSpPr>
        <p:grpSpPr bwMode="auto">
          <a:xfrm>
            <a:off x="8229600" y="317500"/>
            <a:ext cx="914400" cy="533400"/>
            <a:chOff x="4402504" y="1777976"/>
            <a:chExt cx="1492954" cy="1163742"/>
          </a:xfrm>
        </p:grpSpPr>
        <p:cxnSp>
          <p:nvCxnSpPr>
            <p:cNvPr id="26" name="Elbow Connector 25"/>
            <p:cNvCxnSpPr>
              <a:cxnSpLocks noChangeShapeType="1"/>
            </p:cNvCxnSpPr>
            <p:nvPr/>
          </p:nvCxnSpPr>
          <p:spPr bwMode="auto">
            <a:xfrm>
              <a:off x="4420648" y="1989252"/>
              <a:ext cx="1474810" cy="952466"/>
            </a:xfrm>
            <a:prstGeom prst="bentConnector3">
              <a:avLst>
                <a:gd name="adj1" fmla="val 787"/>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5659" name="TextBox 26"/>
            <p:cNvSpPr txBox="1">
              <a:spLocks noChangeArrowheads="1"/>
            </p:cNvSpPr>
            <p:nvPr/>
          </p:nvSpPr>
          <p:spPr bwMode="auto">
            <a:xfrm>
              <a:off x="4402504" y="1777976"/>
              <a:ext cx="1488856" cy="1141532"/>
            </a:xfrm>
            <a:prstGeom prst="rect">
              <a:avLst/>
            </a:prstGeom>
            <a:noFill/>
            <a:ln w="9525">
              <a:noFill/>
              <a:miter lim="800000"/>
              <a:headEnd/>
              <a:tailEnd/>
            </a:ln>
          </p:spPr>
          <p:txBody>
            <a:bodyPr>
              <a:spAutoFit/>
            </a:bodyPr>
            <a:lstStyle/>
            <a:p>
              <a:r>
                <a:rPr lang="en-US" sz="1400">
                  <a:latin typeface="Calibri" charset="0"/>
                </a:rPr>
                <a:t>eRHIC Constr.</a:t>
              </a:r>
            </a:p>
          </p:txBody>
        </p:sp>
      </p:grpSp>
      <p:grpSp>
        <p:nvGrpSpPr>
          <p:cNvPr id="4" name="Group 30"/>
          <p:cNvGrpSpPr>
            <a:grpSpLocks/>
          </p:cNvGrpSpPr>
          <p:nvPr/>
        </p:nvGrpSpPr>
        <p:grpSpPr bwMode="auto">
          <a:xfrm>
            <a:off x="4533900" y="342900"/>
            <a:ext cx="3581400" cy="307975"/>
            <a:chOff x="4402504" y="2078764"/>
            <a:chExt cx="1805636" cy="499100"/>
          </a:xfrm>
        </p:grpSpPr>
        <p:cxnSp>
          <p:nvCxnSpPr>
            <p:cNvPr id="29" name="Elbow Connector 28"/>
            <p:cNvCxnSpPr>
              <a:cxnSpLocks noChangeShapeType="1"/>
            </p:cNvCxnSpPr>
            <p:nvPr/>
          </p:nvCxnSpPr>
          <p:spPr bwMode="auto">
            <a:xfrm>
              <a:off x="4420913" y="2155944"/>
              <a:ext cx="1751211" cy="357603"/>
            </a:xfrm>
            <a:prstGeom prst="bentConnector3">
              <a:avLst>
                <a:gd name="adj1" fmla="val 6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5657" name="TextBox 29"/>
            <p:cNvSpPr txBox="1">
              <a:spLocks noChangeArrowheads="1"/>
            </p:cNvSpPr>
            <p:nvPr/>
          </p:nvSpPr>
          <p:spPr bwMode="auto">
            <a:xfrm>
              <a:off x="4402504" y="2078764"/>
              <a:ext cx="1805636" cy="499100"/>
            </a:xfrm>
            <a:prstGeom prst="rect">
              <a:avLst/>
            </a:prstGeom>
            <a:noFill/>
            <a:ln w="9525">
              <a:noFill/>
              <a:miter lim="800000"/>
              <a:headEnd/>
              <a:tailEnd/>
            </a:ln>
          </p:spPr>
          <p:txBody>
            <a:bodyPr>
              <a:spAutoFit/>
            </a:bodyPr>
            <a:lstStyle/>
            <a:p>
              <a:r>
                <a:rPr lang="en-US" sz="1400">
                  <a:latin typeface="Calibri" charset="0"/>
                </a:rPr>
                <a:t>sPHENIX &amp; STAR/PHENIX Forward Detectors</a:t>
              </a:r>
            </a:p>
          </p:txBody>
        </p:sp>
      </p:grpSp>
      <p:grpSp>
        <p:nvGrpSpPr>
          <p:cNvPr id="5" name="Group 50"/>
          <p:cNvGrpSpPr>
            <a:grpSpLocks/>
          </p:cNvGrpSpPr>
          <p:nvPr/>
        </p:nvGrpSpPr>
        <p:grpSpPr bwMode="auto">
          <a:xfrm>
            <a:off x="914400" y="609600"/>
            <a:ext cx="2362200" cy="307975"/>
            <a:chOff x="4402504" y="1940217"/>
            <a:chExt cx="2057400" cy="660595"/>
          </a:xfrm>
        </p:grpSpPr>
        <p:cxnSp>
          <p:nvCxnSpPr>
            <p:cNvPr id="32" name="Elbow Connector 31"/>
            <p:cNvCxnSpPr>
              <a:cxnSpLocks noChangeShapeType="1"/>
            </p:cNvCxnSpPr>
            <p:nvPr/>
          </p:nvCxnSpPr>
          <p:spPr bwMode="auto">
            <a:xfrm>
              <a:off x="4420479" y="2158145"/>
              <a:ext cx="1751831" cy="357540"/>
            </a:xfrm>
            <a:prstGeom prst="bentConnector3">
              <a:avLst>
                <a:gd name="adj1" fmla="val 6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5655" name="TextBox 32"/>
            <p:cNvSpPr txBox="1">
              <a:spLocks noChangeArrowheads="1"/>
            </p:cNvSpPr>
            <p:nvPr/>
          </p:nvSpPr>
          <p:spPr bwMode="auto">
            <a:xfrm>
              <a:off x="4402504" y="1940217"/>
              <a:ext cx="2057400" cy="660595"/>
            </a:xfrm>
            <a:prstGeom prst="rect">
              <a:avLst/>
            </a:prstGeom>
            <a:noFill/>
            <a:ln w="9525">
              <a:noFill/>
              <a:miter lim="800000"/>
              <a:headEnd/>
              <a:tailEnd/>
            </a:ln>
          </p:spPr>
          <p:txBody>
            <a:bodyPr>
              <a:spAutoFit/>
            </a:bodyPr>
            <a:lstStyle/>
            <a:p>
              <a:r>
                <a:rPr lang="en-US" sz="1400">
                  <a:latin typeface="Calibri" charset="0"/>
                </a:rPr>
                <a:t>Muon Piston Cal. Ext.</a:t>
              </a:r>
            </a:p>
          </p:txBody>
        </p:sp>
      </p:grpSp>
      <p:grpSp>
        <p:nvGrpSpPr>
          <p:cNvPr id="6" name="Group 53"/>
          <p:cNvGrpSpPr>
            <a:grpSpLocks/>
          </p:cNvGrpSpPr>
          <p:nvPr/>
        </p:nvGrpSpPr>
        <p:grpSpPr bwMode="auto">
          <a:xfrm>
            <a:off x="909638" y="328613"/>
            <a:ext cx="3738562" cy="306387"/>
            <a:chOff x="4402504" y="1989208"/>
            <a:chExt cx="1806520" cy="574236"/>
          </a:xfrm>
        </p:grpSpPr>
        <p:cxnSp>
          <p:nvCxnSpPr>
            <p:cNvPr id="35" name="Elbow Connector 34"/>
            <p:cNvCxnSpPr>
              <a:cxnSpLocks noChangeShapeType="1"/>
            </p:cNvCxnSpPr>
            <p:nvPr/>
          </p:nvCxnSpPr>
          <p:spPr bwMode="auto">
            <a:xfrm>
              <a:off x="4420914" y="2155826"/>
              <a:ext cx="1714468" cy="360013"/>
            </a:xfrm>
            <a:prstGeom prst="bentConnector3">
              <a:avLst>
                <a:gd name="adj1" fmla="val 24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5653" name="TextBox 35"/>
            <p:cNvSpPr txBox="1">
              <a:spLocks noChangeArrowheads="1"/>
            </p:cNvSpPr>
            <p:nvPr/>
          </p:nvSpPr>
          <p:spPr bwMode="auto">
            <a:xfrm>
              <a:off x="4402504" y="1989208"/>
              <a:ext cx="1806520" cy="574236"/>
            </a:xfrm>
            <a:prstGeom prst="rect">
              <a:avLst/>
            </a:prstGeom>
            <a:noFill/>
            <a:ln w="9525">
              <a:noFill/>
              <a:miter lim="800000"/>
              <a:headEnd/>
              <a:tailEnd/>
            </a:ln>
          </p:spPr>
          <p:txBody>
            <a:bodyPr>
              <a:spAutoFit/>
            </a:bodyPr>
            <a:lstStyle/>
            <a:p>
              <a:r>
                <a:rPr lang="en-US" sz="1400">
                  <a:latin typeface="Calibri" charset="0"/>
                </a:rPr>
                <a:t>Heavy Flavor Tracker &amp; Muon Telescope Det. </a:t>
              </a:r>
            </a:p>
          </p:txBody>
        </p:sp>
      </p:grpSp>
      <p:grpSp>
        <p:nvGrpSpPr>
          <p:cNvPr id="7" name="Group 50"/>
          <p:cNvGrpSpPr>
            <a:grpSpLocks/>
          </p:cNvGrpSpPr>
          <p:nvPr/>
        </p:nvGrpSpPr>
        <p:grpSpPr bwMode="auto">
          <a:xfrm>
            <a:off x="0" y="330200"/>
            <a:ext cx="914400" cy="307975"/>
            <a:chOff x="4402502" y="1940217"/>
            <a:chExt cx="796412" cy="660595"/>
          </a:xfrm>
        </p:grpSpPr>
        <p:cxnSp>
          <p:nvCxnSpPr>
            <p:cNvPr id="38" name="Elbow Connector 37"/>
            <p:cNvCxnSpPr>
              <a:cxnSpLocks noChangeShapeType="1"/>
            </p:cNvCxnSpPr>
            <p:nvPr/>
          </p:nvCxnSpPr>
          <p:spPr bwMode="auto">
            <a:xfrm>
              <a:off x="4402502" y="2539520"/>
              <a:ext cx="796412" cy="3406"/>
            </a:xfrm>
            <a:prstGeom prst="bentConnector3">
              <a:avLst>
                <a:gd name="adj1" fmla="val 50000"/>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5651" name="TextBox 39"/>
            <p:cNvSpPr txBox="1">
              <a:spLocks noChangeArrowheads="1"/>
            </p:cNvSpPr>
            <p:nvPr/>
          </p:nvSpPr>
          <p:spPr bwMode="auto">
            <a:xfrm>
              <a:off x="4402504" y="1940217"/>
              <a:ext cx="663677" cy="660595"/>
            </a:xfrm>
            <a:prstGeom prst="rect">
              <a:avLst/>
            </a:prstGeom>
            <a:noFill/>
            <a:ln w="9525">
              <a:noFill/>
              <a:miter lim="800000"/>
              <a:headEnd/>
              <a:tailEnd/>
            </a:ln>
          </p:spPr>
          <p:txBody>
            <a:bodyPr>
              <a:spAutoFit/>
            </a:bodyPr>
            <a:lstStyle/>
            <a:p>
              <a:r>
                <a:rPr lang="en-US" sz="1400">
                  <a:latin typeface="Calibri" charset="0"/>
                </a:rPr>
                <a:t>(F)VTX</a:t>
              </a:r>
            </a:p>
          </p:txBody>
        </p:sp>
      </p:grpSp>
      <p:grpSp>
        <p:nvGrpSpPr>
          <p:cNvPr id="8" name="Group 50"/>
          <p:cNvGrpSpPr>
            <a:grpSpLocks/>
          </p:cNvGrpSpPr>
          <p:nvPr/>
        </p:nvGrpSpPr>
        <p:grpSpPr bwMode="auto">
          <a:xfrm>
            <a:off x="0" y="606425"/>
            <a:ext cx="914400" cy="307975"/>
            <a:chOff x="4402502" y="1940217"/>
            <a:chExt cx="796412" cy="660595"/>
          </a:xfrm>
        </p:grpSpPr>
        <p:cxnSp>
          <p:nvCxnSpPr>
            <p:cNvPr id="42" name="Elbow Connector 41"/>
            <p:cNvCxnSpPr>
              <a:cxnSpLocks noChangeShapeType="1"/>
            </p:cNvCxnSpPr>
            <p:nvPr/>
          </p:nvCxnSpPr>
          <p:spPr bwMode="auto">
            <a:xfrm>
              <a:off x="4402502" y="2539520"/>
              <a:ext cx="796412" cy="3406"/>
            </a:xfrm>
            <a:prstGeom prst="bentConnector3">
              <a:avLst>
                <a:gd name="adj1" fmla="val 50000"/>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5649" name="TextBox 42"/>
            <p:cNvSpPr txBox="1">
              <a:spLocks noChangeArrowheads="1"/>
            </p:cNvSpPr>
            <p:nvPr/>
          </p:nvSpPr>
          <p:spPr bwMode="auto">
            <a:xfrm>
              <a:off x="4402504" y="1940217"/>
              <a:ext cx="663677" cy="660595"/>
            </a:xfrm>
            <a:prstGeom prst="rect">
              <a:avLst/>
            </a:prstGeom>
            <a:noFill/>
            <a:ln w="9525">
              <a:noFill/>
              <a:miter lim="800000"/>
              <a:headEnd/>
              <a:tailEnd/>
            </a:ln>
          </p:spPr>
          <p:txBody>
            <a:bodyPr>
              <a:spAutoFit/>
            </a:bodyPr>
            <a:lstStyle/>
            <a:p>
              <a:r>
                <a:rPr lang="en-US" sz="1400">
                  <a:latin typeface="Calibri" charset="0"/>
                </a:rPr>
                <a:t>FGT</a:t>
              </a:r>
            </a:p>
          </p:txBody>
        </p:sp>
      </p:grpSp>
      <p:sp>
        <p:nvSpPr>
          <p:cNvPr id="25644" name="TextBox 43"/>
          <p:cNvSpPr txBox="1">
            <a:spLocks noChangeArrowheads="1"/>
          </p:cNvSpPr>
          <p:nvPr/>
        </p:nvSpPr>
        <p:spPr bwMode="auto">
          <a:xfrm>
            <a:off x="5638800" y="5116513"/>
            <a:ext cx="2317750" cy="369887"/>
          </a:xfrm>
          <a:prstGeom prst="rect">
            <a:avLst/>
          </a:prstGeom>
          <a:noFill/>
          <a:ln w="9525">
            <a:noFill/>
            <a:miter lim="800000"/>
            <a:headEnd/>
            <a:tailEnd/>
          </a:ln>
        </p:spPr>
        <p:txBody>
          <a:bodyPr wrap="none">
            <a:spAutoFit/>
          </a:bodyPr>
          <a:lstStyle/>
          <a:p>
            <a:r>
              <a:rPr lang="en-US">
                <a:cs typeface="Arial" charset="0"/>
              </a:rPr>
              <a:t>D</a:t>
            </a:r>
            <a:r>
              <a:rPr lang="en-US" baseline="-25000">
                <a:cs typeface="Arial" charset="0"/>
              </a:rPr>
              <a:t>HQ </a:t>
            </a:r>
            <a:r>
              <a:rPr lang="en-US">
                <a:cs typeface="Arial" charset="0"/>
              </a:rPr>
              <a:t>2πT = 3 (4π) η/s</a:t>
            </a:r>
          </a:p>
        </p:txBody>
      </p:sp>
      <p:sp>
        <p:nvSpPr>
          <p:cNvPr id="25645" name="TextBox 44"/>
          <p:cNvSpPr txBox="1">
            <a:spLocks noChangeArrowheads="1"/>
          </p:cNvSpPr>
          <p:nvPr/>
        </p:nvSpPr>
        <p:spPr bwMode="auto">
          <a:xfrm>
            <a:off x="609600" y="5130800"/>
            <a:ext cx="3505200" cy="338138"/>
          </a:xfrm>
          <a:prstGeom prst="rect">
            <a:avLst/>
          </a:prstGeom>
          <a:noFill/>
          <a:ln w="9525">
            <a:noFill/>
            <a:miter lim="800000"/>
            <a:headEnd/>
            <a:tailEnd/>
          </a:ln>
        </p:spPr>
        <p:txBody>
          <a:bodyPr>
            <a:spAutoFit/>
          </a:bodyPr>
          <a:lstStyle/>
          <a:p>
            <a:pPr algn="ctr"/>
            <a:r>
              <a:rPr lang="en-US" sz="1600">
                <a:cs typeface="Arial" charset="0"/>
              </a:rPr>
              <a:t>Requires Reference Data: p+p; p+A</a:t>
            </a:r>
          </a:p>
        </p:txBody>
      </p:sp>
      <p:cxnSp>
        <p:nvCxnSpPr>
          <p:cNvPr id="47" name="Straight Connector 46"/>
          <p:cNvCxnSpPr>
            <a:cxnSpLocks noChangeShapeType="1"/>
          </p:cNvCxnSpPr>
          <p:nvPr/>
        </p:nvCxnSpPr>
        <p:spPr bwMode="auto">
          <a:xfrm>
            <a:off x="1066800" y="2590800"/>
            <a:ext cx="3048000" cy="0"/>
          </a:xfrm>
          <a:prstGeom prst="line">
            <a:avLst/>
          </a:prstGeom>
          <a:noFill/>
          <a:ln w="12700">
            <a:solidFill>
              <a:srgbClr val="262626"/>
            </a:solidFill>
            <a:prstDash val="sysDash"/>
            <a:round/>
            <a:headEnd/>
            <a:tailEnd/>
          </a:ln>
          <a:effectLst>
            <a:outerShdw dist="20000" dir="5400000" rotWithShape="0">
              <a:srgbClr val="808080">
                <a:alpha val="37999"/>
              </a:srgbClr>
            </a:outerShdw>
          </a:effectLst>
        </p:spPr>
      </p:cxnSp>
      <p:sp>
        <p:nvSpPr>
          <p:cNvPr id="25647" name="TextBox 47"/>
          <p:cNvSpPr txBox="1">
            <a:spLocks noChangeArrowheads="1"/>
          </p:cNvSpPr>
          <p:nvPr/>
        </p:nvSpPr>
        <p:spPr bwMode="auto">
          <a:xfrm>
            <a:off x="762000" y="1719263"/>
            <a:ext cx="3505200" cy="400050"/>
          </a:xfrm>
          <a:prstGeom prst="rect">
            <a:avLst/>
          </a:prstGeom>
          <a:noFill/>
          <a:ln w="9525">
            <a:noFill/>
            <a:miter lim="800000"/>
            <a:headEnd/>
            <a:tailEnd/>
          </a:ln>
        </p:spPr>
        <p:txBody>
          <a:bodyPr>
            <a:spAutoFit/>
          </a:bodyPr>
          <a:lstStyle/>
          <a:p>
            <a:pPr algn="ctr"/>
            <a:r>
              <a:rPr lang="en-US" sz="2000">
                <a:cs typeface="Arial" charset="0"/>
              </a:rPr>
              <a:t>Charm Suppression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8" descr="ErrorProjectionPlotWithCurves.pdf"/>
          <p:cNvPicPr>
            <a:picLocks noChangeAspect="1"/>
          </p:cNvPicPr>
          <p:nvPr/>
        </p:nvPicPr>
        <p:blipFill>
          <a:blip r:embed="rId2" cstate="print"/>
          <a:srcRect l="3987" t="24445" r="8301" b="21111"/>
          <a:stretch>
            <a:fillRect/>
          </a:stretch>
        </p:blipFill>
        <p:spPr bwMode="auto">
          <a:xfrm>
            <a:off x="76200" y="1466850"/>
            <a:ext cx="3984625" cy="3200400"/>
          </a:xfrm>
          <a:prstGeom prst="rect">
            <a:avLst/>
          </a:prstGeom>
          <a:noFill/>
          <a:ln w="9525">
            <a:noFill/>
            <a:miter lim="800000"/>
            <a:headEnd/>
            <a:tailEnd/>
          </a:ln>
        </p:spPr>
      </p:pic>
      <p:pic>
        <p:nvPicPr>
          <p:cNvPr id="26627" name="Picture 11" descr="phi_errors.pdf"/>
          <p:cNvPicPr>
            <a:picLocks noChangeAspect="1"/>
          </p:cNvPicPr>
          <p:nvPr/>
        </p:nvPicPr>
        <p:blipFill>
          <a:blip r:embed="rId3" cstate="print">
            <a:clrChange>
              <a:clrFrom>
                <a:srgbClr val="FFFFFF"/>
              </a:clrFrom>
              <a:clrTo>
                <a:srgbClr val="FFFFFF">
                  <a:alpha val="0"/>
                </a:srgbClr>
              </a:clrTo>
            </a:clrChange>
          </a:blip>
          <a:srcRect t="8492" r="8929"/>
          <a:stretch>
            <a:fillRect/>
          </a:stretch>
        </p:blipFill>
        <p:spPr bwMode="auto">
          <a:xfrm>
            <a:off x="3976688" y="1466850"/>
            <a:ext cx="5014912" cy="3048000"/>
          </a:xfrm>
          <a:prstGeom prst="rect">
            <a:avLst/>
          </a:prstGeom>
          <a:noFill/>
          <a:ln w="9525">
            <a:noFill/>
            <a:miter lim="800000"/>
            <a:headEnd/>
            <a:tailEnd/>
          </a:ln>
        </p:spPr>
      </p:pic>
      <p:sp>
        <p:nvSpPr>
          <p:cNvPr id="37" name="Rectangle 36"/>
          <p:cNvSpPr>
            <a:spLocks noChangeArrowheads="1"/>
          </p:cNvSpPr>
          <p:nvPr/>
        </p:nvSpPr>
        <p:spPr bwMode="auto">
          <a:xfrm>
            <a:off x="76200" y="1466850"/>
            <a:ext cx="8991600" cy="3200400"/>
          </a:xfrm>
          <a:prstGeom prst="rect">
            <a:avLst/>
          </a:prstGeom>
          <a:noFill/>
          <a:ln w="9525">
            <a:solidFill>
              <a:schemeClr val="tx1"/>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graphicFrame>
        <p:nvGraphicFramePr>
          <p:cNvPr id="59" name="Table 58"/>
          <p:cNvGraphicFramePr>
            <a:graphicFrameLocks noGrp="1"/>
          </p:cNvGraphicFramePr>
          <p:nvPr/>
        </p:nvGraphicFramePr>
        <p:xfrm>
          <a:off x="0" y="6492875"/>
          <a:ext cx="9144000" cy="365760"/>
        </p:xfrm>
        <a:graphic>
          <a:graphicData uri="http://schemas.openxmlformats.org/drawingml/2006/table">
            <a:tbl>
              <a:tblPr>
                <a:tableStyleId>{2D5ABB26-0587-4C30-8999-92F81FD0307C}</a:tableStyleId>
              </a:tblPr>
              <a:tblGrid>
                <a:gridCol w="914400"/>
                <a:gridCol w="914400"/>
                <a:gridCol w="2743200"/>
                <a:gridCol w="3657600"/>
                <a:gridCol w="914400"/>
              </a:tblGrid>
              <a:tr h="223532">
                <a:tc>
                  <a:txBody>
                    <a:bodyPr/>
                    <a:lstStyle/>
                    <a:p>
                      <a:pPr algn="ctr"/>
                      <a:r>
                        <a:rPr lang="en-US" sz="1200" dirty="0"/>
                        <a:t>500 GeV p+p</a:t>
                      </a:r>
                    </a:p>
                    <a:p>
                      <a:pPr algn="ctr"/>
                      <a:r>
                        <a:rPr lang="en-US" sz="1200" dirty="0"/>
                        <a:t>15 GeV A+A</a:t>
                      </a:r>
                    </a:p>
                  </a:txBody>
                  <a:tcPr marL="0" marR="0" marT="0" marB="0" anchor="ctr" anchorCtr="1">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dirty="0"/>
                        <a:t>200 GeV A+A</a:t>
                      </a:r>
                    </a:p>
                    <a:p>
                      <a:pPr algn="ctr"/>
                      <a:r>
                        <a:rPr lang="en-US" sz="1200" dirty="0"/>
                        <a:t>200 GeV p+p</a:t>
                      </a:r>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baseline="0" dirty="0"/>
                        <a:t>Au+Au, U+U, Cu+Au at 1-2 energies</a:t>
                      </a:r>
                    </a:p>
                    <a:p>
                      <a:pPr algn="ctr"/>
                      <a:r>
                        <a:rPr lang="en-US" sz="1200" baseline="0" dirty="0"/>
                        <a:t>200 GeV p+A, 500 GeV p+p</a:t>
                      </a: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b="1" dirty="0">
                          <a:solidFill>
                            <a:srgbClr val="FFFFFF"/>
                          </a:solidFill>
                        </a:rPr>
                        <a:t>BESII 5-20</a:t>
                      </a:r>
                      <a:r>
                        <a:rPr lang="en-US" sz="1200" b="1" baseline="0" dirty="0">
                          <a:solidFill>
                            <a:srgbClr val="FFFFFF"/>
                          </a:solidFill>
                        </a:rPr>
                        <a:t> GeV Au+Au</a:t>
                      </a:r>
                      <a:r>
                        <a:rPr lang="en-US" sz="1200" baseline="0" dirty="0"/>
                        <a:t>; 200 and 100 GeV Au+Au;</a:t>
                      </a:r>
                    </a:p>
                    <a:p>
                      <a:pPr algn="ctr"/>
                      <a:r>
                        <a:rPr lang="en-US" sz="1200" baseline="0" dirty="0"/>
                        <a:t>500 GeV p+p; 200 GeV (polarized) p+A</a:t>
                      </a: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algn="ct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graphicFrame>
        <p:nvGraphicFramePr>
          <p:cNvPr id="66" name="Table 65"/>
          <p:cNvGraphicFramePr>
            <a:graphicFrameLocks noGrp="1"/>
          </p:cNvGraphicFramePr>
          <p:nvPr/>
        </p:nvGraphicFramePr>
        <p:xfrm>
          <a:off x="0" y="0"/>
          <a:ext cx="9144000" cy="350520"/>
        </p:xfrm>
        <a:graphic>
          <a:graphicData uri="http://schemas.openxmlformats.org/drawingml/2006/table">
            <a:tbl>
              <a:tblPr>
                <a:tableStyleId>{2D5ABB26-0587-4C30-8999-92F81FD0307C}</a:tableStyleId>
              </a:tblPr>
              <a:tblGrid>
                <a:gridCol w="914400"/>
                <a:gridCol w="914400"/>
                <a:gridCol w="914400"/>
                <a:gridCol w="914400"/>
                <a:gridCol w="914400"/>
                <a:gridCol w="914400"/>
                <a:gridCol w="914400"/>
                <a:gridCol w="914400"/>
                <a:gridCol w="914400"/>
                <a:gridCol w="914400"/>
              </a:tblGrid>
              <a:tr h="223532">
                <a:tc>
                  <a:txBody>
                    <a:bodyPr/>
                    <a:lstStyle/>
                    <a:p>
                      <a:pPr algn="ctr"/>
                      <a:r>
                        <a:rPr lang="en-US" sz="2000" dirty="0">
                          <a:solidFill>
                            <a:srgbClr val="000000"/>
                          </a:solidFill>
                        </a:rPr>
                        <a:t>2013</a:t>
                      </a:r>
                    </a:p>
                  </a:txBody>
                  <a:tcPr marL="0" marR="0" marT="0" anchor="ctr" anchorCtr="1">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000" dirty="0"/>
                        <a:t>2014</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2015</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2016</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solidFill>
                            <a:srgbClr val="FFFFFF"/>
                          </a:solidFill>
                        </a:rPr>
                        <a:t>2017</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solidFill>
                            <a:srgbClr val="FFFFFF"/>
                          </a:solidFill>
                        </a:rPr>
                        <a:t>2018</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solidFill>
                            <a:srgbClr val="FFFFFF"/>
                          </a:solidFill>
                        </a:rPr>
                        <a:t>2019</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t>2020</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2021</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2022</a:t>
                      </a:r>
                    </a:p>
                  </a:txBody>
                  <a:tcPr marL="0" marR="0" marT="0" anchor="ctr" anchorCtr="1">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26661" name="Rectangle 81"/>
          <p:cNvSpPr>
            <a:spLocks noChangeArrowheads="1"/>
          </p:cNvSpPr>
          <p:nvPr/>
        </p:nvSpPr>
        <p:spPr bwMode="auto">
          <a:xfrm>
            <a:off x="457200" y="5334000"/>
            <a:ext cx="8305800" cy="830263"/>
          </a:xfrm>
          <a:prstGeom prst="rect">
            <a:avLst/>
          </a:prstGeom>
          <a:solidFill>
            <a:srgbClr val="7F7F7F">
              <a:alpha val="47058"/>
            </a:srgbClr>
          </a:solidFill>
          <a:ln w="9525">
            <a:solidFill>
              <a:schemeClr val="tx1"/>
            </a:solidFill>
            <a:miter lim="800000"/>
            <a:headEnd/>
            <a:tailEnd/>
          </a:ln>
        </p:spPr>
        <p:txBody>
          <a:bodyPr>
            <a:spAutoFit/>
          </a:bodyPr>
          <a:lstStyle/>
          <a:p>
            <a:pPr algn="ctr"/>
            <a:r>
              <a:rPr lang="en-US" sz="2400">
                <a:cs typeface="Arial" charset="0"/>
              </a:rPr>
              <a:t>Mapping the phase diagram: critical point search, turning off the QGP, probing the transition region</a:t>
            </a:r>
          </a:p>
        </p:txBody>
      </p:sp>
      <p:grpSp>
        <p:nvGrpSpPr>
          <p:cNvPr id="2" name="Group 21"/>
          <p:cNvGrpSpPr>
            <a:grpSpLocks/>
          </p:cNvGrpSpPr>
          <p:nvPr/>
        </p:nvGrpSpPr>
        <p:grpSpPr bwMode="auto">
          <a:xfrm>
            <a:off x="3657600" y="596900"/>
            <a:ext cx="3886200" cy="307975"/>
            <a:chOff x="4402504" y="2012018"/>
            <a:chExt cx="1805636" cy="579988"/>
          </a:xfrm>
        </p:grpSpPr>
        <p:cxnSp>
          <p:nvCxnSpPr>
            <p:cNvPr id="24" name="Elbow Connector 23"/>
            <p:cNvCxnSpPr>
              <a:cxnSpLocks noChangeShapeType="1"/>
            </p:cNvCxnSpPr>
            <p:nvPr/>
          </p:nvCxnSpPr>
          <p:spPr bwMode="auto">
            <a:xfrm>
              <a:off x="4420944" y="2155520"/>
              <a:ext cx="1586570" cy="358755"/>
            </a:xfrm>
            <a:prstGeom prst="bentConnector3">
              <a:avLst>
                <a:gd name="adj1" fmla="val -574"/>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6689" name="TextBox 24"/>
            <p:cNvSpPr txBox="1">
              <a:spLocks noChangeArrowheads="1"/>
            </p:cNvSpPr>
            <p:nvPr/>
          </p:nvSpPr>
          <p:spPr bwMode="auto">
            <a:xfrm>
              <a:off x="4402504" y="2012018"/>
              <a:ext cx="1805636" cy="579988"/>
            </a:xfrm>
            <a:prstGeom prst="rect">
              <a:avLst/>
            </a:prstGeom>
            <a:noFill/>
            <a:ln w="9525">
              <a:noFill/>
              <a:miter lim="800000"/>
              <a:headEnd/>
              <a:tailEnd/>
            </a:ln>
          </p:spPr>
          <p:txBody>
            <a:bodyPr>
              <a:spAutoFit/>
            </a:bodyPr>
            <a:lstStyle/>
            <a:p>
              <a:r>
                <a:rPr lang="en-US" sz="1400" b="1">
                  <a:latin typeface="Calibri" charset="0"/>
                </a:rPr>
                <a:t>RHIC e-cooling </a:t>
              </a:r>
              <a:r>
                <a:rPr lang="en-US" sz="1400">
                  <a:latin typeface="Calibri" charset="0"/>
                </a:rPr>
                <a:t>&amp; STAR Inner TPC Upgrade</a:t>
              </a:r>
            </a:p>
          </p:txBody>
        </p:sp>
      </p:grpSp>
      <p:grpSp>
        <p:nvGrpSpPr>
          <p:cNvPr id="3" name="Group 27"/>
          <p:cNvGrpSpPr>
            <a:grpSpLocks/>
          </p:cNvGrpSpPr>
          <p:nvPr/>
        </p:nvGrpSpPr>
        <p:grpSpPr bwMode="auto">
          <a:xfrm>
            <a:off x="8229600" y="317500"/>
            <a:ext cx="914400" cy="533400"/>
            <a:chOff x="4402504" y="1777976"/>
            <a:chExt cx="1492954" cy="1163742"/>
          </a:xfrm>
        </p:grpSpPr>
        <p:cxnSp>
          <p:nvCxnSpPr>
            <p:cNvPr id="27" name="Elbow Connector 26"/>
            <p:cNvCxnSpPr>
              <a:cxnSpLocks noChangeShapeType="1"/>
            </p:cNvCxnSpPr>
            <p:nvPr/>
          </p:nvCxnSpPr>
          <p:spPr bwMode="auto">
            <a:xfrm>
              <a:off x="4420648" y="1989252"/>
              <a:ext cx="1474810" cy="952466"/>
            </a:xfrm>
            <a:prstGeom prst="bentConnector3">
              <a:avLst>
                <a:gd name="adj1" fmla="val 787"/>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6687" name="TextBox 27"/>
            <p:cNvSpPr txBox="1">
              <a:spLocks noChangeArrowheads="1"/>
            </p:cNvSpPr>
            <p:nvPr/>
          </p:nvSpPr>
          <p:spPr bwMode="auto">
            <a:xfrm>
              <a:off x="4402504" y="1777976"/>
              <a:ext cx="1488856" cy="1141532"/>
            </a:xfrm>
            <a:prstGeom prst="rect">
              <a:avLst/>
            </a:prstGeom>
            <a:noFill/>
            <a:ln w="9525">
              <a:noFill/>
              <a:miter lim="800000"/>
              <a:headEnd/>
              <a:tailEnd/>
            </a:ln>
          </p:spPr>
          <p:txBody>
            <a:bodyPr>
              <a:spAutoFit/>
            </a:bodyPr>
            <a:lstStyle/>
            <a:p>
              <a:r>
                <a:rPr lang="en-US" sz="1400">
                  <a:latin typeface="Calibri" charset="0"/>
                </a:rPr>
                <a:t>eRHIC Constr.</a:t>
              </a:r>
            </a:p>
          </p:txBody>
        </p:sp>
      </p:grpSp>
      <p:grpSp>
        <p:nvGrpSpPr>
          <p:cNvPr id="4" name="Group 30"/>
          <p:cNvGrpSpPr>
            <a:grpSpLocks/>
          </p:cNvGrpSpPr>
          <p:nvPr/>
        </p:nvGrpSpPr>
        <p:grpSpPr bwMode="auto">
          <a:xfrm>
            <a:off x="4533900" y="342900"/>
            <a:ext cx="3581400" cy="307975"/>
            <a:chOff x="4402504" y="2078764"/>
            <a:chExt cx="1805636" cy="499100"/>
          </a:xfrm>
        </p:grpSpPr>
        <p:cxnSp>
          <p:nvCxnSpPr>
            <p:cNvPr id="30" name="Elbow Connector 29"/>
            <p:cNvCxnSpPr>
              <a:cxnSpLocks noChangeShapeType="1"/>
            </p:cNvCxnSpPr>
            <p:nvPr/>
          </p:nvCxnSpPr>
          <p:spPr bwMode="auto">
            <a:xfrm>
              <a:off x="4420913" y="2155944"/>
              <a:ext cx="1751211" cy="357603"/>
            </a:xfrm>
            <a:prstGeom prst="bentConnector3">
              <a:avLst>
                <a:gd name="adj1" fmla="val 6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6685" name="TextBox 31"/>
            <p:cNvSpPr txBox="1">
              <a:spLocks noChangeArrowheads="1"/>
            </p:cNvSpPr>
            <p:nvPr/>
          </p:nvSpPr>
          <p:spPr bwMode="auto">
            <a:xfrm>
              <a:off x="4402504" y="2078764"/>
              <a:ext cx="1805636" cy="499100"/>
            </a:xfrm>
            <a:prstGeom prst="rect">
              <a:avLst/>
            </a:prstGeom>
            <a:noFill/>
            <a:ln w="9525">
              <a:noFill/>
              <a:miter lim="800000"/>
              <a:headEnd/>
              <a:tailEnd/>
            </a:ln>
          </p:spPr>
          <p:txBody>
            <a:bodyPr>
              <a:spAutoFit/>
            </a:bodyPr>
            <a:lstStyle/>
            <a:p>
              <a:r>
                <a:rPr lang="en-US" sz="1400">
                  <a:latin typeface="Calibri" charset="0"/>
                </a:rPr>
                <a:t>sPHENIX &amp; STAR/PHENIX Forward Detectors</a:t>
              </a:r>
            </a:p>
          </p:txBody>
        </p:sp>
      </p:grpSp>
      <p:grpSp>
        <p:nvGrpSpPr>
          <p:cNvPr id="5" name="Group 50"/>
          <p:cNvGrpSpPr>
            <a:grpSpLocks/>
          </p:cNvGrpSpPr>
          <p:nvPr/>
        </p:nvGrpSpPr>
        <p:grpSpPr bwMode="auto">
          <a:xfrm>
            <a:off x="914400" y="609600"/>
            <a:ext cx="2362200" cy="307975"/>
            <a:chOff x="4402504" y="1940217"/>
            <a:chExt cx="2057400" cy="660595"/>
          </a:xfrm>
        </p:grpSpPr>
        <p:cxnSp>
          <p:nvCxnSpPr>
            <p:cNvPr id="35" name="Elbow Connector 34"/>
            <p:cNvCxnSpPr>
              <a:cxnSpLocks noChangeShapeType="1"/>
            </p:cNvCxnSpPr>
            <p:nvPr/>
          </p:nvCxnSpPr>
          <p:spPr bwMode="auto">
            <a:xfrm>
              <a:off x="4420479" y="2158145"/>
              <a:ext cx="1751831" cy="357540"/>
            </a:xfrm>
            <a:prstGeom prst="bentConnector3">
              <a:avLst>
                <a:gd name="adj1" fmla="val 6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6683" name="TextBox 35"/>
            <p:cNvSpPr txBox="1">
              <a:spLocks noChangeArrowheads="1"/>
            </p:cNvSpPr>
            <p:nvPr/>
          </p:nvSpPr>
          <p:spPr bwMode="auto">
            <a:xfrm>
              <a:off x="4402504" y="1940217"/>
              <a:ext cx="2057400" cy="660595"/>
            </a:xfrm>
            <a:prstGeom prst="rect">
              <a:avLst/>
            </a:prstGeom>
            <a:noFill/>
            <a:ln w="9525">
              <a:noFill/>
              <a:miter lim="800000"/>
              <a:headEnd/>
              <a:tailEnd/>
            </a:ln>
          </p:spPr>
          <p:txBody>
            <a:bodyPr>
              <a:spAutoFit/>
            </a:bodyPr>
            <a:lstStyle/>
            <a:p>
              <a:r>
                <a:rPr lang="en-US" sz="1400">
                  <a:latin typeface="Calibri" charset="0"/>
                </a:rPr>
                <a:t>Muon Piston Cal. Ext.</a:t>
              </a:r>
            </a:p>
          </p:txBody>
        </p:sp>
      </p:grpSp>
      <p:grpSp>
        <p:nvGrpSpPr>
          <p:cNvPr id="6" name="Group 53"/>
          <p:cNvGrpSpPr>
            <a:grpSpLocks/>
          </p:cNvGrpSpPr>
          <p:nvPr/>
        </p:nvGrpSpPr>
        <p:grpSpPr bwMode="auto">
          <a:xfrm>
            <a:off x="909638" y="328613"/>
            <a:ext cx="3738562" cy="306387"/>
            <a:chOff x="4402504" y="1989208"/>
            <a:chExt cx="1806520" cy="574236"/>
          </a:xfrm>
        </p:grpSpPr>
        <p:cxnSp>
          <p:nvCxnSpPr>
            <p:cNvPr id="39" name="Elbow Connector 38"/>
            <p:cNvCxnSpPr>
              <a:cxnSpLocks noChangeShapeType="1"/>
            </p:cNvCxnSpPr>
            <p:nvPr/>
          </p:nvCxnSpPr>
          <p:spPr bwMode="auto">
            <a:xfrm>
              <a:off x="4420914" y="2155826"/>
              <a:ext cx="1714468" cy="360013"/>
            </a:xfrm>
            <a:prstGeom prst="bentConnector3">
              <a:avLst>
                <a:gd name="adj1" fmla="val 24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6681" name="TextBox 39"/>
            <p:cNvSpPr txBox="1">
              <a:spLocks noChangeArrowheads="1"/>
            </p:cNvSpPr>
            <p:nvPr/>
          </p:nvSpPr>
          <p:spPr bwMode="auto">
            <a:xfrm>
              <a:off x="4402504" y="1989208"/>
              <a:ext cx="1806520" cy="574236"/>
            </a:xfrm>
            <a:prstGeom prst="rect">
              <a:avLst/>
            </a:prstGeom>
            <a:noFill/>
            <a:ln w="9525">
              <a:noFill/>
              <a:miter lim="800000"/>
              <a:headEnd/>
              <a:tailEnd/>
            </a:ln>
          </p:spPr>
          <p:txBody>
            <a:bodyPr>
              <a:spAutoFit/>
            </a:bodyPr>
            <a:lstStyle/>
            <a:p>
              <a:r>
                <a:rPr lang="en-US" sz="1400">
                  <a:latin typeface="Calibri" charset="0"/>
                </a:rPr>
                <a:t>Heavy Flavor Tracker &amp; Muon Telescope Det. </a:t>
              </a:r>
            </a:p>
          </p:txBody>
        </p:sp>
      </p:grpSp>
      <p:grpSp>
        <p:nvGrpSpPr>
          <p:cNvPr id="7" name="Group 50"/>
          <p:cNvGrpSpPr>
            <a:grpSpLocks/>
          </p:cNvGrpSpPr>
          <p:nvPr/>
        </p:nvGrpSpPr>
        <p:grpSpPr bwMode="auto">
          <a:xfrm>
            <a:off x="0" y="330200"/>
            <a:ext cx="914400" cy="307975"/>
            <a:chOff x="4402502" y="1940217"/>
            <a:chExt cx="796412" cy="660595"/>
          </a:xfrm>
        </p:grpSpPr>
        <p:cxnSp>
          <p:nvCxnSpPr>
            <p:cNvPr id="42" name="Elbow Connector 41"/>
            <p:cNvCxnSpPr>
              <a:cxnSpLocks noChangeShapeType="1"/>
            </p:cNvCxnSpPr>
            <p:nvPr/>
          </p:nvCxnSpPr>
          <p:spPr bwMode="auto">
            <a:xfrm>
              <a:off x="4402502" y="2539520"/>
              <a:ext cx="796412" cy="3406"/>
            </a:xfrm>
            <a:prstGeom prst="bentConnector3">
              <a:avLst>
                <a:gd name="adj1" fmla="val 50000"/>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6679" name="TextBox 42"/>
            <p:cNvSpPr txBox="1">
              <a:spLocks noChangeArrowheads="1"/>
            </p:cNvSpPr>
            <p:nvPr/>
          </p:nvSpPr>
          <p:spPr bwMode="auto">
            <a:xfrm>
              <a:off x="4402504" y="1940217"/>
              <a:ext cx="663677" cy="660595"/>
            </a:xfrm>
            <a:prstGeom prst="rect">
              <a:avLst/>
            </a:prstGeom>
            <a:noFill/>
            <a:ln w="9525">
              <a:noFill/>
              <a:miter lim="800000"/>
              <a:headEnd/>
              <a:tailEnd/>
            </a:ln>
          </p:spPr>
          <p:txBody>
            <a:bodyPr>
              <a:spAutoFit/>
            </a:bodyPr>
            <a:lstStyle/>
            <a:p>
              <a:r>
                <a:rPr lang="en-US" sz="1400">
                  <a:latin typeface="Calibri" charset="0"/>
                </a:rPr>
                <a:t>(F)VTX</a:t>
              </a:r>
            </a:p>
          </p:txBody>
        </p:sp>
      </p:grpSp>
      <p:grpSp>
        <p:nvGrpSpPr>
          <p:cNvPr id="8" name="Group 50"/>
          <p:cNvGrpSpPr>
            <a:grpSpLocks/>
          </p:cNvGrpSpPr>
          <p:nvPr/>
        </p:nvGrpSpPr>
        <p:grpSpPr bwMode="auto">
          <a:xfrm>
            <a:off x="0" y="606425"/>
            <a:ext cx="914400" cy="307975"/>
            <a:chOff x="4402502" y="1940217"/>
            <a:chExt cx="796412" cy="660595"/>
          </a:xfrm>
        </p:grpSpPr>
        <p:cxnSp>
          <p:nvCxnSpPr>
            <p:cNvPr id="45" name="Elbow Connector 44"/>
            <p:cNvCxnSpPr>
              <a:cxnSpLocks noChangeShapeType="1"/>
            </p:cNvCxnSpPr>
            <p:nvPr/>
          </p:nvCxnSpPr>
          <p:spPr bwMode="auto">
            <a:xfrm>
              <a:off x="4402502" y="2539520"/>
              <a:ext cx="796412" cy="3406"/>
            </a:xfrm>
            <a:prstGeom prst="bentConnector3">
              <a:avLst>
                <a:gd name="adj1" fmla="val 50000"/>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6677" name="TextBox 45"/>
            <p:cNvSpPr txBox="1">
              <a:spLocks noChangeArrowheads="1"/>
            </p:cNvSpPr>
            <p:nvPr/>
          </p:nvSpPr>
          <p:spPr bwMode="auto">
            <a:xfrm>
              <a:off x="4402504" y="1940217"/>
              <a:ext cx="663677" cy="660595"/>
            </a:xfrm>
            <a:prstGeom prst="rect">
              <a:avLst/>
            </a:prstGeom>
            <a:noFill/>
            <a:ln w="9525">
              <a:noFill/>
              <a:miter lim="800000"/>
              <a:headEnd/>
              <a:tailEnd/>
            </a:ln>
          </p:spPr>
          <p:txBody>
            <a:bodyPr>
              <a:spAutoFit/>
            </a:bodyPr>
            <a:lstStyle/>
            <a:p>
              <a:r>
                <a:rPr lang="en-US" sz="1400">
                  <a:latin typeface="Calibri" charset="0"/>
                </a:rPr>
                <a:t>FGT</a:t>
              </a:r>
            </a:p>
          </p:txBody>
        </p:sp>
      </p:grpSp>
      <p:sp>
        <p:nvSpPr>
          <p:cNvPr id="26669" name="TextBox 46"/>
          <p:cNvSpPr txBox="1">
            <a:spLocks noChangeArrowheads="1"/>
          </p:cNvSpPr>
          <p:nvPr/>
        </p:nvSpPr>
        <p:spPr bwMode="auto">
          <a:xfrm>
            <a:off x="4495800" y="1066800"/>
            <a:ext cx="4495800" cy="400050"/>
          </a:xfrm>
          <a:prstGeom prst="rect">
            <a:avLst/>
          </a:prstGeom>
          <a:noFill/>
          <a:ln w="9525">
            <a:noFill/>
            <a:miter lim="800000"/>
            <a:headEnd/>
            <a:tailEnd/>
          </a:ln>
        </p:spPr>
        <p:txBody>
          <a:bodyPr>
            <a:spAutoFit/>
          </a:bodyPr>
          <a:lstStyle/>
          <a:p>
            <a:pPr algn="ctr"/>
            <a:r>
              <a:rPr lang="en-US" sz="2000">
                <a:cs typeface="Arial" charset="0"/>
              </a:rPr>
              <a:t>Coupling of s Quarks to a QGP</a:t>
            </a:r>
          </a:p>
        </p:txBody>
      </p:sp>
      <p:sp>
        <p:nvSpPr>
          <p:cNvPr id="26670" name="TextBox 47"/>
          <p:cNvSpPr txBox="1">
            <a:spLocks noChangeArrowheads="1"/>
          </p:cNvSpPr>
          <p:nvPr/>
        </p:nvSpPr>
        <p:spPr bwMode="auto">
          <a:xfrm>
            <a:off x="-76200" y="1066800"/>
            <a:ext cx="4495800" cy="400050"/>
          </a:xfrm>
          <a:prstGeom prst="rect">
            <a:avLst/>
          </a:prstGeom>
          <a:noFill/>
          <a:ln w="9525">
            <a:noFill/>
            <a:miter lim="800000"/>
            <a:headEnd/>
            <a:tailEnd/>
          </a:ln>
        </p:spPr>
        <p:txBody>
          <a:bodyPr>
            <a:spAutoFit/>
          </a:bodyPr>
          <a:lstStyle/>
          <a:p>
            <a:pPr algn="ctr"/>
            <a:r>
              <a:rPr lang="en-US" sz="2000">
                <a:cs typeface="Arial" charset="0"/>
              </a:rPr>
              <a:t>Critical Fluctuations</a:t>
            </a:r>
          </a:p>
        </p:txBody>
      </p:sp>
      <p:pic>
        <p:nvPicPr>
          <p:cNvPr id="50" name="Picture 49"/>
          <p:cNvPicPr>
            <a:picLocks noChangeAspect="1"/>
          </p:cNvPicPr>
          <p:nvPr/>
        </p:nvPicPr>
        <p:blipFill>
          <a:blip r:embed="rId4" cstate="print"/>
          <a:srcRect/>
          <a:stretch>
            <a:fillRect/>
          </a:stretch>
        </p:blipFill>
        <p:spPr bwMode="auto">
          <a:xfrm>
            <a:off x="2284413" y="3087688"/>
            <a:ext cx="2135187" cy="2093912"/>
          </a:xfrm>
          <a:prstGeom prst="rect">
            <a:avLst/>
          </a:prstGeom>
          <a:noFill/>
          <a:ln w="9525">
            <a:noFill/>
            <a:miter lim="800000"/>
            <a:headEnd/>
            <a:tailEnd/>
          </a:ln>
        </p:spPr>
      </p:pic>
      <p:grpSp>
        <p:nvGrpSpPr>
          <p:cNvPr id="9" name="Group 53"/>
          <p:cNvGrpSpPr>
            <a:grpSpLocks/>
          </p:cNvGrpSpPr>
          <p:nvPr/>
        </p:nvGrpSpPr>
        <p:grpSpPr bwMode="auto">
          <a:xfrm>
            <a:off x="6477000" y="2851150"/>
            <a:ext cx="2667000" cy="2406650"/>
            <a:chOff x="9296400" y="2851090"/>
            <a:chExt cx="2667000" cy="2406710"/>
          </a:xfrm>
        </p:grpSpPr>
        <p:sp>
          <p:nvSpPr>
            <p:cNvPr id="53" name="Rectangle 52"/>
            <p:cNvSpPr>
              <a:spLocks noChangeArrowheads="1"/>
            </p:cNvSpPr>
            <p:nvPr/>
          </p:nvSpPr>
          <p:spPr bwMode="auto">
            <a:xfrm>
              <a:off x="9296400" y="2895541"/>
              <a:ext cx="2667000" cy="2362259"/>
            </a:xfrm>
            <a:prstGeom prst="rect">
              <a:avLst/>
            </a:prstGeom>
            <a:solidFill>
              <a:srgbClr val="FF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pic>
          <p:nvPicPr>
            <p:cNvPr id="26674" name="Picture 39" descr="NCQ-Scaled-Omega-Phi-ratio-1.gif"/>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9296400" y="3124200"/>
              <a:ext cx="2601912" cy="2089150"/>
            </a:xfrm>
            <a:prstGeom prst="rect">
              <a:avLst/>
            </a:prstGeom>
            <a:noFill/>
            <a:ln w="9525">
              <a:noFill/>
              <a:miter lim="800000"/>
              <a:headEnd/>
              <a:tailEnd/>
            </a:ln>
          </p:spPr>
        </p:pic>
        <p:sp>
          <p:nvSpPr>
            <p:cNvPr id="26675" name="TextBox 51"/>
            <p:cNvSpPr txBox="1">
              <a:spLocks noChangeArrowheads="1"/>
            </p:cNvSpPr>
            <p:nvPr/>
          </p:nvSpPr>
          <p:spPr bwMode="auto">
            <a:xfrm>
              <a:off x="9525000" y="2851090"/>
              <a:ext cx="2438400" cy="400110"/>
            </a:xfrm>
            <a:prstGeom prst="rect">
              <a:avLst/>
            </a:prstGeom>
            <a:noFill/>
            <a:ln w="9525">
              <a:noFill/>
              <a:miter lim="800000"/>
              <a:headEnd/>
              <a:tailEnd/>
            </a:ln>
          </p:spPr>
          <p:txBody>
            <a:bodyPr>
              <a:spAutoFit/>
            </a:bodyPr>
            <a:lstStyle/>
            <a:p>
              <a:pPr algn="ctr"/>
              <a:r>
                <a:rPr lang="en-US" sz="2000">
                  <a:cs typeface="Arial" charset="0"/>
                </a:rPr>
                <a:t>s quark population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9"/>
          <p:cNvPicPr>
            <a:picLocks noChangeAspect="1"/>
          </p:cNvPicPr>
          <p:nvPr/>
        </p:nvPicPr>
        <p:blipFill>
          <a:blip r:embed="rId2" cstate="print"/>
          <a:srcRect/>
          <a:stretch>
            <a:fillRect/>
          </a:stretch>
        </p:blipFill>
        <p:spPr bwMode="auto">
          <a:xfrm>
            <a:off x="1708150" y="1579563"/>
            <a:ext cx="5759450" cy="3716337"/>
          </a:xfrm>
          <a:prstGeom prst="rect">
            <a:avLst/>
          </a:prstGeom>
          <a:noFill/>
          <a:ln w="19050">
            <a:solidFill>
              <a:srgbClr val="000000"/>
            </a:solidFill>
            <a:round/>
            <a:headEnd/>
            <a:tailEnd/>
          </a:ln>
        </p:spPr>
      </p:pic>
      <p:graphicFrame>
        <p:nvGraphicFramePr>
          <p:cNvPr id="59" name="Table 58"/>
          <p:cNvGraphicFramePr>
            <a:graphicFrameLocks noGrp="1"/>
          </p:cNvGraphicFramePr>
          <p:nvPr/>
        </p:nvGraphicFramePr>
        <p:xfrm>
          <a:off x="0" y="6492875"/>
          <a:ext cx="9144000" cy="365760"/>
        </p:xfrm>
        <a:graphic>
          <a:graphicData uri="http://schemas.openxmlformats.org/drawingml/2006/table">
            <a:tbl>
              <a:tblPr>
                <a:tableStyleId>{2D5ABB26-0587-4C30-8999-92F81FD0307C}</a:tableStyleId>
              </a:tblPr>
              <a:tblGrid>
                <a:gridCol w="914400"/>
                <a:gridCol w="914400"/>
                <a:gridCol w="2743200"/>
                <a:gridCol w="3657600"/>
                <a:gridCol w="914400"/>
              </a:tblGrid>
              <a:tr h="223532">
                <a:tc>
                  <a:txBody>
                    <a:bodyPr/>
                    <a:lstStyle/>
                    <a:p>
                      <a:pPr algn="ctr"/>
                      <a:r>
                        <a:rPr lang="en-US" sz="1200" dirty="0"/>
                        <a:t>500 GeV p+p</a:t>
                      </a:r>
                    </a:p>
                    <a:p>
                      <a:pPr algn="ctr"/>
                      <a:r>
                        <a:rPr lang="en-US" sz="1200" dirty="0"/>
                        <a:t>15 GeV A+A</a:t>
                      </a:r>
                    </a:p>
                  </a:txBody>
                  <a:tcPr marL="0" marR="0" marT="0" marB="0" anchor="ctr" anchorCtr="1">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dirty="0"/>
                        <a:t>200 GeV A+A</a:t>
                      </a:r>
                    </a:p>
                    <a:p>
                      <a:pPr algn="ctr"/>
                      <a:r>
                        <a:rPr lang="en-US" sz="1200" dirty="0"/>
                        <a:t>200 GeV p+p</a:t>
                      </a:r>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b="1" baseline="0" dirty="0">
                          <a:solidFill>
                            <a:schemeClr val="bg1"/>
                          </a:solidFill>
                        </a:rPr>
                        <a:t>Au+Au, U+U, Cu+Au at 1-2 energies</a:t>
                      </a:r>
                    </a:p>
                    <a:p>
                      <a:pPr algn="ctr"/>
                      <a:r>
                        <a:rPr lang="en-US" sz="1200" baseline="0" dirty="0"/>
                        <a:t>200 GeV p+A, 500 GeV p+p</a:t>
                      </a: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algn="ctr"/>
                      <a:r>
                        <a:rPr lang="en-US" sz="1200" b="1" dirty="0">
                          <a:solidFill>
                            <a:srgbClr val="FFFFFF"/>
                          </a:solidFill>
                        </a:rPr>
                        <a:t>BESII 5-20</a:t>
                      </a:r>
                      <a:r>
                        <a:rPr lang="en-US" sz="1200" b="1" baseline="0" dirty="0">
                          <a:solidFill>
                            <a:srgbClr val="FFFFFF"/>
                          </a:solidFill>
                        </a:rPr>
                        <a:t> GeV Au+Au; 200 and 100 GeV Au+Au;</a:t>
                      </a:r>
                    </a:p>
                    <a:p>
                      <a:pPr algn="ctr"/>
                      <a:r>
                        <a:rPr lang="en-US" sz="1200" baseline="0" dirty="0"/>
                        <a:t>500 GeV p+p; 200 GeV (polarized) p+A</a:t>
                      </a: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algn="ct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graphicFrame>
        <p:nvGraphicFramePr>
          <p:cNvPr id="31" name="Table 30"/>
          <p:cNvGraphicFramePr>
            <a:graphicFrameLocks noGrp="1"/>
          </p:cNvGraphicFramePr>
          <p:nvPr/>
        </p:nvGraphicFramePr>
        <p:xfrm>
          <a:off x="0" y="0"/>
          <a:ext cx="9144000" cy="350520"/>
        </p:xfrm>
        <a:graphic>
          <a:graphicData uri="http://schemas.openxmlformats.org/drawingml/2006/table">
            <a:tbl>
              <a:tblPr>
                <a:tableStyleId>{2D5ABB26-0587-4C30-8999-92F81FD0307C}</a:tableStyleId>
              </a:tblPr>
              <a:tblGrid>
                <a:gridCol w="914400"/>
                <a:gridCol w="914400"/>
                <a:gridCol w="914400"/>
                <a:gridCol w="914400"/>
                <a:gridCol w="914400"/>
                <a:gridCol w="914400"/>
                <a:gridCol w="914400"/>
                <a:gridCol w="914400"/>
                <a:gridCol w="914400"/>
                <a:gridCol w="914400"/>
              </a:tblGrid>
              <a:tr h="223532">
                <a:tc>
                  <a:txBody>
                    <a:bodyPr/>
                    <a:lstStyle/>
                    <a:p>
                      <a:pPr algn="ctr"/>
                      <a:r>
                        <a:rPr lang="en-US" sz="2000" dirty="0">
                          <a:solidFill>
                            <a:srgbClr val="000000"/>
                          </a:solidFill>
                        </a:rPr>
                        <a:t>2013</a:t>
                      </a:r>
                    </a:p>
                  </a:txBody>
                  <a:tcPr marL="0" marR="0" marT="0" anchor="ctr" anchorCtr="1">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000" dirty="0"/>
                        <a:t>2014</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2015</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2016</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solidFill>
                            <a:srgbClr val="FFFFFF"/>
                          </a:solidFill>
                        </a:rPr>
                        <a:t>2017</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solidFill>
                            <a:srgbClr val="FFFFFF"/>
                          </a:solidFill>
                        </a:rPr>
                        <a:t>2018</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solidFill>
                            <a:srgbClr val="FFFFFF"/>
                          </a:solidFill>
                        </a:rPr>
                        <a:t>2019</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t>2020</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2021</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2022</a:t>
                      </a:r>
                    </a:p>
                  </a:txBody>
                  <a:tcPr marL="0" marR="0" marT="0" anchor="ctr" anchorCtr="1">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27683" name="Rectangle 62"/>
          <p:cNvSpPr>
            <a:spLocks noChangeArrowheads="1"/>
          </p:cNvSpPr>
          <p:nvPr/>
        </p:nvSpPr>
        <p:spPr bwMode="auto">
          <a:xfrm>
            <a:off x="114300" y="5486400"/>
            <a:ext cx="8915400" cy="830263"/>
          </a:xfrm>
          <a:prstGeom prst="rect">
            <a:avLst/>
          </a:prstGeom>
          <a:solidFill>
            <a:srgbClr val="7F7F7F">
              <a:alpha val="43921"/>
            </a:srgbClr>
          </a:solidFill>
          <a:ln w="9525">
            <a:solidFill>
              <a:schemeClr val="tx1"/>
            </a:solidFill>
            <a:miter lim="800000"/>
            <a:headEnd/>
            <a:tailEnd/>
          </a:ln>
        </p:spPr>
        <p:txBody>
          <a:bodyPr>
            <a:spAutoFit/>
          </a:bodyPr>
          <a:lstStyle/>
          <a:p>
            <a:pPr algn="ctr"/>
            <a:r>
              <a:rPr lang="en-US" sz="2400">
                <a:cs typeface="Arial" charset="0"/>
              </a:rPr>
              <a:t>Large energy range of RHIC to map temperature dependence of η/s, strong coupling, comparison to string theory lower bound</a:t>
            </a:r>
          </a:p>
        </p:txBody>
      </p:sp>
      <p:grpSp>
        <p:nvGrpSpPr>
          <p:cNvPr id="2" name="Group 28"/>
          <p:cNvGrpSpPr>
            <a:grpSpLocks/>
          </p:cNvGrpSpPr>
          <p:nvPr/>
        </p:nvGrpSpPr>
        <p:grpSpPr bwMode="auto">
          <a:xfrm>
            <a:off x="2940050" y="4443413"/>
            <a:ext cx="2425700" cy="395287"/>
            <a:chOff x="2940458" y="4443968"/>
            <a:chExt cx="2424884" cy="394732"/>
          </a:xfrm>
        </p:grpSpPr>
        <p:grpSp>
          <p:nvGrpSpPr>
            <p:cNvPr id="3" name="Group 25"/>
            <p:cNvGrpSpPr>
              <a:grpSpLocks/>
            </p:cNvGrpSpPr>
            <p:nvPr/>
          </p:nvGrpSpPr>
          <p:grpSpPr bwMode="auto">
            <a:xfrm>
              <a:off x="2940458" y="4443968"/>
              <a:ext cx="2424884" cy="394732"/>
              <a:chOff x="2940458" y="4443968"/>
              <a:chExt cx="2424884" cy="394732"/>
            </a:xfrm>
          </p:grpSpPr>
          <p:sp>
            <p:nvSpPr>
              <p:cNvPr id="27709" name="TextBox 63"/>
              <p:cNvSpPr txBox="1">
                <a:spLocks noChangeArrowheads="1"/>
              </p:cNvSpPr>
              <p:nvPr/>
            </p:nvSpPr>
            <p:spPr bwMode="auto">
              <a:xfrm>
                <a:off x="4953000" y="4469368"/>
                <a:ext cx="412342" cy="369332"/>
              </a:xfrm>
              <a:prstGeom prst="rect">
                <a:avLst/>
              </a:prstGeom>
              <a:noFill/>
              <a:ln w="9525">
                <a:noFill/>
                <a:miter lim="800000"/>
                <a:headEnd/>
                <a:tailEnd/>
              </a:ln>
            </p:spPr>
            <p:txBody>
              <a:bodyPr wrap="none">
                <a:spAutoFit/>
              </a:bodyPr>
              <a:lstStyle/>
              <a:p>
                <a:r>
                  <a:rPr lang="en-US">
                    <a:latin typeface="Wingdings" charset="2"/>
                  </a:rPr>
                  <a:t></a:t>
                </a:r>
                <a:endParaRPr lang="en-US">
                  <a:latin typeface="Calibri" charset="0"/>
                </a:endParaRPr>
              </a:p>
            </p:txBody>
          </p:sp>
          <p:sp>
            <p:nvSpPr>
              <p:cNvPr id="27710" name="TextBox 64"/>
              <p:cNvSpPr txBox="1">
                <a:spLocks noChangeArrowheads="1"/>
              </p:cNvSpPr>
              <p:nvPr/>
            </p:nvSpPr>
            <p:spPr bwMode="auto">
              <a:xfrm>
                <a:off x="4191000" y="4457700"/>
                <a:ext cx="412342" cy="369332"/>
              </a:xfrm>
              <a:prstGeom prst="rect">
                <a:avLst/>
              </a:prstGeom>
              <a:noFill/>
              <a:ln w="9525">
                <a:noFill/>
                <a:miter lim="800000"/>
                <a:headEnd/>
                <a:tailEnd/>
              </a:ln>
            </p:spPr>
            <p:txBody>
              <a:bodyPr wrap="none">
                <a:spAutoFit/>
              </a:bodyPr>
              <a:lstStyle/>
              <a:p>
                <a:r>
                  <a:rPr lang="en-US">
                    <a:latin typeface="Wingdings" charset="2"/>
                  </a:rPr>
                  <a:t></a:t>
                </a:r>
                <a:endParaRPr lang="en-US">
                  <a:latin typeface="Calibri" charset="0"/>
                </a:endParaRPr>
              </a:p>
            </p:txBody>
          </p:sp>
          <p:sp>
            <p:nvSpPr>
              <p:cNvPr id="27711" name="TextBox 65"/>
              <p:cNvSpPr txBox="1">
                <a:spLocks noChangeArrowheads="1"/>
              </p:cNvSpPr>
              <p:nvPr/>
            </p:nvSpPr>
            <p:spPr bwMode="auto">
              <a:xfrm>
                <a:off x="3473858" y="4457700"/>
                <a:ext cx="412342" cy="369332"/>
              </a:xfrm>
              <a:prstGeom prst="rect">
                <a:avLst/>
              </a:prstGeom>
              <a:noFill/>
              <a:ln w="9525">
                <a:noFill/>
                <a:miter lim="800000"/>
                <a:headEnd/>
                <a:tailEnd/>
              </a:ln>
            </p:spPr>
            <p:txBody>
              <a:bodyPr wrap="none">
                <a:spAutoFit/>
              </a:bodyPr>
              <a:lstStyle/>
              <a:p>
                <a:r>
                  <a:rPr lang="en-US">
                    <a:latin typeface="Wingdings" charset="2"/>
                  </a:rPr>
                  <a:t></a:t>
                </a:r>
                <a:endParaRPr lang="en-US">
                  <a:latin typeface="Calibri" charset="0"/>
                </a:endParaRPr>
              </a:p>
            </p:txBody>
          </p:sp>
          <p:sp>
            <p:nvSpPr>
              <p:cNvPr id="27712" name="TextBox 66"/>
              <p:cNvSpPr txBox="1">
                <a:spLocks noChangeArrowheads="1"/>
              </p:cNvSpPr>
              <p:nvPr/>
            </p:nvSpPr>
            <p:spPr bwMode="auto">
              <a:xfrm>
                <a:off x="2940458" y="4443968"/>
                <a:ext cx="412342" cy="369332"/>
              </a:xfrm>
              <a:prstGeom prst="rect">
                <a:avLst/>
              </a:prstGeom>
              <a:noFill/>
              <a:ln w="9525">
                <a:noFill/>
                <a:miter lim="800000"/>
                <a:headEnd/>
                <a:tailEnd/>
              </a:ln>
            </p:spPr>
            <p:txBody>
              <a:bodyPr wrap="none">
                <a:spAutoFit/>
              </a:bodyPr>
              <a:lstStyle/>
              <a:p>
                <a:r>
                  <a:rPr lang="en-US">
                    <a:latin typeface="Wingdings" charset="2"/>
                  </a:rPr>
                  <a:t></a:t>
                </a:r>
                <a:endParaRPr lang="en-US">
                  <a:latin typeface="Calibri" charset="0"/>
                </a:endParaRPr>
              </a:p>
            </p:txBody>
          </p:sp>
        </p:grpSp>
        <p:cxnSp>
          <p:nvCxnSpPr>
            <p:cNvPr id="28" name="Straight Connector 27"/>
            <p:cNvCxnSpPr>
              <a:cxnSpLocks noChangeShapeType="1"/>
            </p:cNvCxnSpPr>
            <p:nvPr/>
          </p:nvCxnSpPr>
          <p:spPr bwMode="auto">
            <a:xfrm rot="10800000">
              <a:off x="3124546" y="4648467"/>
              <a:ext cx="2056708" cy="1586"/>
            </a:xfrm>
            <a:prstGeom prst="line">
              <a:avLst/>
            </a:prstGeom>
            <a:noFill/>
            <a:ln w="25400">
              <a:solidFill>
                <a:schemeClr val="tx1"/>
              </a:solidFill>
              <a:round/>
              <a:headEnd/>
              <a:tailEnd/>
            </a:ln>
            <a:effectLst>
              <a:outerShdw dist="20000" dir="5400000" rotWithShape="0">
                <a:srgbClr val="808080">
                  <a:alpha val="37999"/>
                </a:srgbClr>
              </a:outerShdw>
            </a:effectLst>
          </p:spPr>
        </p:cxnSp>
      </p:grpSp>
      <p:grpSp>
        <p:nvGrpSpPr>
          <p:cNvPr id="4" name="Group 21"/>
          <p:cNvGrpSpPr>
            <a:grpSpLocks/>
          </p:cNvGrpSpPr>
          <p:nvPr/>
        </p:nvGrpSpPr>
        <p:grpSpPr bwMode="auto">
          <a:xfrm>
            <a:off x="3657600" y="596900"/>
            <a:ext cx="3886200" cy="307975"/>
            <a:chOff x="4402504" y="2012018"/>
            <a:chExt cx="1805636" cy="579988"/>
          </a:xfrm>
        </p:grpSpPr>
        <p:cxnSp>
          <p:nvCxnSpPr>
            <p:cNvPr id="33" name="Elbow Connector 32"/>
            <p:cNvCxnSpPr>
              <a:cxnSpLocks noChangeShapeType="1"/>
            </p:cNvCxnSpPr>
            <p:nvPr/>
          </p:nvCxnSpPr>
          <p:spPr bwMode="auto">
            <a:xfrm>
              <a:off x="4420944" y="2155520"/>
              <a:ext cx="1586570" cy="358755"/>
            </a:xfrm>
            <a:prstGeom prst="bentConnector3">
              <a:avLst>
                <a:gd name="adj1" fmla="val -574"/>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7706" name="TextBox 34"/>
            <p:cNvSpPr txBox="1">
              <a:spLocks noChangeArrowheads="1"/>
            </p:cNvSpPr>
            <p:nvPr/>
          </p:nvSpPr>
          <p:spPr bwMode="auto">
            <a:xfrm>
              <a:off x="4402504" y="2012018"/>
              <a:ext cx="1805636" cy="579988"/>
            </a:xfrm>
            <a:prstGeom prst="rect">
              <a:avLst/>
            </a:prstGeom>
            <a:noFill/>
            <a:ln w="9525">
              <a:noFill/>
              <a:miter lim="800000"/>
              <a:headEnd/>
              <a:tailEnd/>
            </a:ln>
          </p:spPr>
          <p:txBody>
            <a:bodyPr>
              <a:spAutoFit/>
            </a:bodyPr>
            <a:lstStyle/>
            <a:p>
              <a:r>
                <a:rPr lang="en-US" sz="1400">
                  <a:latin typeface="Calibri" charset="0"/>
                </a:rPr>
                <a:t>RHIC e-cooling &amp; STAR Inner TPC Upgrade</a:t>
              </a:r>
            </a:p>
          </p:txBody>
        </p:sp>
      </p:grpSp>
      <p:grpSp>
        <p:nvGrpSpPr>
          <p:cNvPr id="5" name="Group 27"/>
          <p:cNvGrpSpPr>
            <a:grpSpLocks/>
          </p:cNvGrpSpPr>
          <p:nvPr/>
        </p:nvGrpSpPr>
        <p:grpSpPr bwMode="auto">
          <a:xfrm>
            <a:off x="8229600" y="317500"/>
            <a:ext cx="914400" cy="533400"/>
            <a:chOff x="4402504" y="1777976"/>
            <a:chExt cx="1492954" cy="1163742"/>
          </a:xfrm>
        </p:grpSpPr>
        <p:cxnSp>
          <p:nvCxnSpPr>
            <p:cNvPr id="43" name="Elbow Connector 42"/>
            <p:cNvCxnSpPr>
              <a:cxnSpLocks noChangeShapeType="1"/>
            </p:cNvCxnSpPr>
            <p:nvPr/>
          </p:nvCxnSpPr>
          <p:spPr bwMode="auto">
            <a:xfrm>
              <a:off x="4420648" y="1989252"/>
              <a:ext cx="1474810" cy="952466"/>
            </a:xfrm>
            <a:prstGeom prst="bentConnector3">
              <a:avLst>
                <a:gd name="adj1" fmla="val 787"/>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7704" name="TextBox 47"/>
            <p:cNvSpPr txBox="1">
              <a:spLocks noChangeArrowheads="1"/>
            </p:cNvSpPr>
            <p:nvPr/>
          </p:nvSpPr>
          <p:spPr bwMode="auto">
            <a:xfrm>
              <a:off x="4402504" y="1777976"/>
              <a:ext cx="1488856" cy="1141532"/>
            </a:xfrm>
            <a:prstGeom prst="rect">
              <a:avLst/>
            </a:prstGeom>
            <a:noFill/>
            <a:ln w="9525">
              <a:noFill/>
              <a:miter lim="800000"/>
              <a:headEnd/>
              <a:tailEnd/>
            </a:ln>
          </p:spPr>
          <p:txBody>
            <a:bodyPr>
              <a:spAutoFit/>
            </a:bodyPr>
            <a:lstStyle/>
            <a:p>
              <a:r>
                <a:rPr lang="en-US" sz="1400">
                  <a:latin typeface="Calibri" charset="0"/>
                </a:rPr>
                <a:t>eRHIC Constr.</a:t>
              </a:r>
            </a:p>
          </p:txBody>
        </p:sp>
      </p:grpSp>
      <p:grpSp>
        <p:nvGrpSpPr>
          <p:cNvPr id="6" name="Group 30"/>
          <p:cNvGrpSpPr>
            <a:grpSpLocks/>
          </p:cNvGrpSpPr>
          <p:nvPr/>
        </p:nvGrpSpPr>
        <p:grpSpPr bwMode="auto">
          <a:xfrm>
            <a:off x="4533900" y="342900"/>
            <a:ext cx="3581400" cy="307975"/>
            <a:chOff x="4402504" y="2078764"/>
            <a:chExt cx="1805636" cy="499100"/>
          </a:xfrm>
        </p:grpSpPr>
        <p:cxnSp>
          <p:nvCxnSpPr>
            <p:cNvPr id="50" name="Elbow Connector 49"/>
            <p:cNvCxnSpPr>
              <a:cxnSpLocks noChangeShapeType="1"/>
            </p:cNvCxnSpPr>
            <p:nvPr/>
          </p:nvCxnSpPr>
          <p:spPr bwMode="auto">
            <a:xfrm>
              <a:off x="4420913" y="2155944"/>
              <a:ext cx="1751211" cy="357603"/>
            </a:xfrm>
            <a:prstGeom prst="bentConnector3">
              <a:avLst>
                <a:gd name="adj1" fmla="val 6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7702" name="TextBox 51"/>
            <p:cNvSpPr txBox="1">
              <a:spLocks noChangeArrowheads="1"/>
            </p:cNvSpPr>
            <p:nvPr/>
          </p:nvSpPr>
          <p:spPr bwMode="auto">
            <a:xfrm>
              <a:off x="4402504" y="2078764"/>
              <a:ext cx="1805636" cy="499100"/>
            </a:xfrm>
            <a:prstGeom prst="rect">
              <a:avLst/>
            </a:prstGeom>
            <a:noFill/>
            <a:ln w="9525">
              <a:noFill/>
              <a:miter lim="800000"/>
              <a:headEnd/>
              <a:tailEnd/>
            </a:ln>
          </p:spPr>
          <p:txBody>
            <a:bodyPr>
              <a:spAutoFit/>
            </a:bodyPr>
            <a:lstStyle/>
            <a:p>
              <a:r>
                <a:rPr lang="en-US" sz="1400">
                  <a:latin typeface="Calibri" charset="0"/>
                </a:rPr>
                <a:t>sPHENIX &amp; STAR/PHENIX Forward Detectors</a:t>
              </a:r>
            </a:p>
          </p:txBody>
        </p:sp>
      </p:grpSp>
      <p:grpSp>
        <p:nvGrpSpPr>
          <p:cNvPr id="7" name="Group 50"/>
          <p:cNvGrpSpPr>
            <a:grpSpLocks/>
          </p:cNvGrpSpPr>
          <p:nvPr/>
        </p:nvGrpSpPr>
        <p:grpSpPr bwMode="auto">
          <a:xfrm>
            <a:off x="914400" y="609600"/>
            <a:ext cx="2362200" cy="307975"/>
            <a:chOff x="4402504" y="1940217"/>
            <a:chExt cx="2057400" cy="660595"/>
          </a:xfrm>
        </p:grpSpPr>
        <p:cxnSp>
          <p:nvCxnSpPr>
            <p:cNvPr id="54" name="Elbow Connector 53"/>
            <p:cNvCxnSpPr>
              <a:cxnSpLocks noChangeShapeType="1"/>
            </p:cNvCxnSpPr>
            <p:nvPr/>
          </p:nvCxnSpPr>
          <p:spPr bwMode="auto">
            <a:xfrm>
              <a:off x="4420479" y="2158145"/>
              <a:ext cx="1751831" cy="357540"/>
            </a:xfrm>
            <a:prstGeom prst="bentConnector3">
              <a:avLst>
                <a:gd name="adj1" fmla="val 6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7700" name="TextBox 54"/>
            <p:cNvSpPr txBox="1">
              <a:spLocks noChangeArrowheads="1"/>
            </p:cNvSpPr>
            <p:nvPr/>
          </p:nvSpPr>
          <p:spPr bwMode="auto">
            <a:xfrm>
              <a:off x="4402504" y="1940217"/>
              <a:ext cx="2057400" cy="660595"/>
            </a:xfrm>
            <a:prstGeom prst="rect">
              <a:avLst/>
            </a:prstGeom>
            <a:noFill/>
            <a:ln w="9525">
              <a:noFill/>
              <a:miter lim="800000"/>
              <a:headEnd/>
              <a:tailEnd/>
            </a:ln>
          </p:spPr>
          <p:txBody>
            <a:bodyPr>
              <a:spAutoFit/>
            </a:bodyPr>
            <a:lstStyle/>
            <a:p>
              <a:r>
                <a:rPr lang="en-US" sz="1400">
                  <a:latin typeface="Calibri" charset="0"/>
                </a:rPr>
                <a:t>Muon Piston Cal. Ext.</a:t>
              </a:r>
            </a:p>
          </p:txBody>
        </p:sp>
      </p:grpSp>
      <p:grpSp>
        <p:nvGrpSpPr>
          <p:cNvPr id="8" name="Group 53"/>
          <p:cNvGrpSpPr>
            <a:grpSpLocks/>
          </p:cNvGrpSpPr>
          <p:nvPr/>
        </p:nvGrpSpPr>
        <p:grpSpPr bwMode="auto">
          <a:xfrm>
            <a:off x="909638" y="328613"/>
            <a:ext cx="3738562" cy="306387"/>
            <a:chOff x="4402504" y="1989208"/>
            <a:chExt cx="1806520" cy="574236"/>
          </a:xfrm>
        </p:grpSpPr>
        <p:cxnSp>
          <p:nvCxnSpPr>
            <p:cNvPr id="61" name="Elbow Connector 60"/>
            <p:cNvCxnSpPr>
              <a:cxnSpLocks noChangeShapeType="1"/>
            </p:cNvCxnSpPr>
            <p:nvPr/>
          </p:nvCxnSpPr>
          <p:spPr bwMode="auto">
            <a:xfrm>
              <a:off x="4420914" y="2155826"/>
              <a:ext cx="1714468" cy="360013"/>
            </a:xfrm>
            <a:prstGeom prst="bentConnector3">
              <a:avLst>
                <a:gd name="adj1" fmla="val 24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7698" name="TextBox 61"/>
            <p:cNvSpPr txBox="1">
              <a:spLocks noChangeArrowheads="1"/>
            </p:cNvSpPr>
            <p:nvPr/>
          </p:nvSpPr>
          <p:spPr bwMode="auto">
            <a:xfrm>
              <a:off x="4402504" y="1989208"/>
              <a:ext cx="1806520" cy="574236"/>
            </a:xfrm>
            <a:prstGeom prst="rect">
              <a:avLst/>
            </a:prstGeom>
            <a:noFill/>
            <a:ln w="9525">
              <a:noFill/>
              <a:miter lim="800000"/>
              <a:headEnd/>
              <a:tailEnd/>
            </a:ln>
          </p:spPr>
          <p:txBody>
            <a:bodyPr>
              <a:spAutoFit/>
            </a:bodyPr>
            <a:lstStyle/>
            <a:p>
              <a:r>
                <a:rPr lang="en-US" sz="1400">
                  <a:latin typeface="Calibri" charset="0"/>
                </a:rPr>
                <a:t>Heavy Flavor Tracker &amp; Muon Telescope Det. </a:t>
              </a:r>
            </a:p>
          </p:txBody>
        </p:sp>
      </p:grpSp>
      <p:grpSp>
        <p:nvGrpSpPr>
          <p:cNvPr id="9" name="Group 50"/>
          <p:cNvGrpSpPr>
            <a:grpSpLocks/>
          </p:cNvGrpSpPr>
          <p:nvPr/>
        </p:nvGrpSpPr>
        <p:grpSpPr bwMode="auto">
          <a:xfrm>
            <a:off x="0" y="330200"/>
            <a:ext cx="914400" cy="307975"/>
            <a:chOff x="4402502" y="1940217"/>
            <a:chExt cx="796412" cy="660595"/>
          </a:xfrm>
        </p:grpSpPr>
        <p:cxnSp>
          <p:nvCxnSpPr>
            <p:cNvPr id="69" name="Elbow Connector 68"/>
            <p:cNvCxnSpPr>
              <a:cxnSpLocks noChangeShapeType="1"/>
            </p:cNvCxnSpPr>
            <p:nvPr/>
          </p:nvCxnSpPr>
          <p:spPr bwMode="auto">
            <a:xfrm>
              <a:off x="4402502" y="2539520"/>
              <a:ext cx="796412" cy="3406"/>
            </a:xfrm>
            <a:prstGeom prst="bentConnector3">
              <a:avLst>
                <a:gd name="adj1" fmla="val 50000"/>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7696" name="TextBox 69"/>
            <p:cNvSpPr txBox="1">
              <a:spLocks noChangeArrowheads="1"/>
            </p:cNvSpPr>
            <p:nvPr/>
          </p:nvSpPr>
          <p:spPr bwMode="auto">
            <a:xfrm>
              <a:off x="4402504" y="1940217"/>
              <a:ext cx="663677" cy="660595"/>
            </a:xfrm>
            <a:prstGeom prst="rect">
              <a:avLst/>
            </a:prstGeom>
            <a:noFill/>
            <a:ln w="9525">
              <a:noFill/>
              <a:miter lim="800000"/>
              <a:headEnd/>
              <a:tailEnd/>
            </a:ln>
          </p:spPr>
          <p:txBody>
            <a:bodyPr>
              <a:spAutoFit/>
            </a:bodyPr>
            <a:lstStyle/>
            <a:p>
              <a:r>
                <a:rPr lang="en-US" sz="1400">
                  <a:latin typeface="Calibri" charset="0"/>
                </a:rPr>
                <a:t>(F)VTX</a:t>
              </a:r>
            </a:p>
          </p:txBody>
        </p:sp>
      </p:grpSp>
      <p:grpSp>
        <p:nvGrpSpPr>
          <p:cNvPr id="10" name="Group 50"/>
          <p:cNvGrpSpPr>
            <a:grpSpLocks/>
          </p:cNvGrpSpPr>
          <p:nvPr/>
        </p:nvGrpSpPr>
        <p:grpSpPr bwMode="auto">
          <a:xfrm>
            <a:off x="0" y="606425"/>
            <a:ext cx="914400" cy="307975"/>
            <a:chOff x="4402502" y="1940217"/>
            <a:chExt cx="796412" cy="660595"/>
          </a:xfrm>
        </p:grpSpPr>
        <p:cxnSp>
          <p:nvCxnSpPr>
            <p:cNvPr id="72" name="Elbow Connector 71"/>
            <p:cNvCxnSpPr>
              <a:cxnSpLocks noChangeShapeType="1"/>
            </p:cNvCxnSpPr>
            <p:nvPr/>
          </p:nvCxnSpPr>
          <p:spPr bwMode="auto">
            <a:xfrm>
              <a:off x="4402502" y="2539520"/>
              <a:ext cx="796412" cy="3406"/>
            </a:xfrm>
            <a:prstGeom prst="bentConnector3">
              <a:avLst>
                <a:gd name="adj1" fmla="val 50000"/>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7694" name="TextBox 72"/>
            <p:cNvSpPr txBox="1">
              <a:spLocks noChangeArrowheads="1"/>
            </p:cNvSpPr>
            <p:nvPr/>
          </p:nvSpPr>
          <p:spPr bwMode="auto">
            <a:xfrm>
              <a:off x="4402504" y="1940217"/>
              <a:ext cx="663677" cy="660595"/>
            </a:xfrm>
            <a:prstGeom prst="rect">
              <a:avLst/>
            </a:prstGeom>
            <a:noFill/>
            <a:ln w="9525">
              <a:noFill/>
              <a:miter lim="800000"/>
              <a:headEnd/>
              <a:tailEnd/>
            </a:ln>
          </p:spPr>
          <p:txBody>
            <a:bodyPr>
              <a:spAutoFit/>
            </a:bodyPr>
            <a:lstStyle/>
            <a:p>
              <a:r>
                <a:rPr lang="en-US" sz="1400">
                  <a:latin typeface="Calibri" charset="0"/>
                </a:rPr>
                <a:t>FGT</a:t>
              </a:r>
            </a:p>
          </p:txBody>
        </p:sp>
      </p:grpSp>
      <p:sp>
        <p:nvSpPr>
          <p:cNvPr id="27692" name="TextBox 73"/>
          <p:cNvSpPr txBox="1">
            <a:spLocks noChangeArrowheads="1"/>
          </p:cNvSpPr>
          <p:nvPr/>
        </p:nvSpPr>
        <p:spPr bwMode="auto">
          <a:xfrm>
            <a:off x="2209800" y="1219200"/>
            <a:ext cx="4953000" cy="400050"/>
          </a:xfrm>
          <a:prstGeom prst="rect">
            <a:avLst/>
          </a:prstGeom>
          <a:noFill/>
          <a:ln w="9525">
            <a:noFill/>
            <a:miter lim="800000"/>
            <a:headEnd/>
            <a:tailEnd/>
          </a:ln>
        </p:spPr>
        <p:txBody>
          <a:bodyPr>
            <a:spAutoFit/>
          </a:bodyPr>
          <a:lstStyle/>
          <a:p>
            <a:pPr algn="ctr"/>
            <a:r>
              <a:rPr lang="en-US" sz="2000">
                <a:cs typeface="Arial" charset="0"/>
              </a:rPr>
              <a:t>Constrained by Multiple Measurements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9" name="Table 58"/>
          <p:cNvGraphicFramePr>
            <a:graphicFrameLocks noGrp="1"/>
          </p:cNvGraphicFramePr>
          <p:nvPr/>
        </p:nvGraphicFramePr>
        <p:xfrm>
          <a:off x="0" y="6492875"/>
          <a:ext cx="9144000" cy="365760"/>
        </p:xfrm>
        <a:graphic>
          <a:graphicData uri="http://schemas.openxmlformats.org/drawingml/2006/table">
            <a:tbl>
              <a:tblPr>
                <a:tableStyleId>{2D5ABB26-0587-4C30-8999-92F81FD0307C}</a:tableStyleId>
              </a:tblPr>
              <a:tblGrid>
                <a:gridCol w="914400"/>
                <a:gridCol w="914400"/>
                <a:gridCol w="2743200"/>
                <a:gridCol w="3657600"/>
                <a:gridCol w="914400"/>
              </a:tblGrid>
              <a:tr h="223532">
                <a:tc>
                  <a:txBody>
                    <a:bodyPr/>
                    <a:lstStyle/>
                    <a:p>
                      <a:pPr algn="ctr"/>
                      <a:r>
                        <a:rPr lang="en-US" sz="1200" dirty="0"/>
                        <a:t>500 GeV p+p</a:t>
                      </a:r>
                    </a:p>
                    <a:p>
                      <a:pPr algn="ctr"/>
                      <a:r>
                        <a:rPr lang="en-US" sz="1200" dirty="0"/>
                        <a:t>15 GeV A+A</a:t>
                      </a:r>
                    </a:p>
                  </a:txBody>
                  <a:tcPr marL="0" marR="0" marT="0" marB="0" anchor="ctr" anchorCtr="1">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dirty="0"/>
                        <a:t>200 GeV A+A</a:t>
                      </a:r>
                    </a:p>
                    <a:p>
                      <a:pPr algn="ctr"/>
                      <a:r>
                        <a:rPr lang="en-US" sz="1200" dirty="0"/>
                        <a:t>200 GeV p+p</a:t>
                      </a:r>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baseline="0" dirty="0"/>
                        <a:t>Au+Au, U+U, Cu+Au at 1-2 energies</a:t>
                      </a:r>
                    </a:p>
                    <a:p>
                      <a:pPr algn="ctr"/>
                      <a:r>
                        <a:rPr lang="en-US" sz="1200" baseline="0" dirty="0"/>
                        <a:t>200 GeV p+A, 500 GeV p+p</a:t>
                      </a: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dirty="0"/>
                        <a:t>BESII 5-20</a:t>
                      </a:r>
                      <a:r>
                        <a:rPr lang="en-US" sz="1200" baseline="0" dirty="0"/>
                        <a:t> GeV Au+Au; </a:t>
                      </a:r>
                      <a:r>
                        <a:rPr lang="en-US" sz="1200" b="1" baseline="0" dirty="0">
                          <a:solidFill>
                            <a:srgbClr val="FFFFFF"/>
                          </a:solidFill>
                        </a:rPr>
                        <a:t>200 and 100 GeV Au+Au;</a:t>
                      </a:r>
                    </a:p>
                    <a:p>
                      <a:pPr algn="ctr"/>
                      <a:r>
                        <a:rPr lang="en-US" sz="1200" baseline="0" dirty="0"/>
                        <a:t>500 GeV p+p; 200 GeV (polarized) p+A</a:t>
                      </a: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algn="ct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pic>
        <p:nvPicPr>
          <p:cNvPr id="28685" name="Picture 37" descr="figure_alphaconstraint_v0.png"/>
          <p:cNvPicPr>
            <a:picLocks noChangeAspect="1"/>
          </p:cNvPicPr>
          <p:nvPr/>
        </p:nvPicPr>
        <p:blipFill>
          <a:blip r:embed="rId2" cstate="print"/>
          <a:srcRect l="948" t="3999" r="2377"/>
          <a:stretch>
            <a:fillRect/>
          </a:stretch>
        </p:blipFill>
        <p:spPr bwMode="auto">
          <a:xfrm>
            <a:off x="457200" y="1600200"/>
            <a:ext cx="8096250" cy="3810000"/>
          </a:xfrm>
          <a:prstGeom prst="rect">
            <a:avLst/>
          </a:prstGeom>
          <a:noFill/>
          <a:ln w="15875">
            <a:solidFill>
              <a:srgbClr val="000000"/>
            </a:solidFill>
            <a:round/>
            <a:headEnd/>
            <a:tailEnd/>
          </a:ln>
        </p:spPr>
      </p:pic>
      <p:graphicFrame>
        <p:nvGraphicFramePr>
          <p:cNvPr id="31" name="Table 30"/>
          <p:cNvGraphicFramePr>
            <a:graphicFrameLocks noGrp="1"/>
          </p:cNvGraphicFramePr>
          <p:nvPr/>
        </p:nvGraphicFramePr>
        <p:xfrm>
          <a:off x="0" y="0"/>
          <a:ext cx="9144000" cy="350520"/>
        </p:xfrm>
        <a:graphic>
          <a:graphicData uri="http://schemas.openxmlformats.org/drawingml/2006/table">
            <a:tbl>
              <a:tblPr>
                <a:tableStyleId>{2D5ABB26-0587-4C30-8999-92F81FD0307C}</a:tableStyleId>
              </a:tblPr>
              <a:tblGrid>
                <a:gridCol w="914400"/>
                <a:gridCol w="914400"/>
                <a:gridCol w="914400"/>
                <a:gridCol w="914400"/>
                <a:gridCol w="914400"/>
                <a:gridCol w="914400"/>
                <a:gridCol w="914400"/>
                <a:gridCol w="914400"/>
                <a:gridCol w="914400"/>
                <a:gridCol w="914400"/>
              </a:tblGrid>
              <a:tr h="223532">
                <a:tc>
                  <a:txBody>
                    <a:bodyPr/>
                    <a:lstStyle/>
                    <a:p>
                      <a:pPr algn="ctr"/>
                      <a:r>
                        <a:rPr lang="en-US" sz="2000" dirty="0">
                          <a:solidFill>
                            <a:srgbClr val="000000"/>
                          </a:solidFill>
                        </a:rPr>
                        <a:t>2013</a:t>
                      </a:r>
                    </a:p>
                  </a:txBody>
                  <a:tcPr marL="0" marR="0" marT="0" anchor="ctr" anchorCtr="1">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000" dirty="0"/>
                        <a:t>2014</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2015</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2016</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2017</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solidFill>
                            <a:srgbClr val="FFFFFF"/>
                          </a:solidFill>
                        </a:rPr>
                        <a:t>2018</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solidFill>
                            <a:srgbClr val="FFFFFF"/>
                          </a:solidFill>
                        </a:rPr>
                        <a:t>2019</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solidFill>
                            <a:srgbClr val="FFFFFF"/>
                          </a:solidFill>
                        </a:rPr>
                        <a:t>2020</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solidFill>
                            <a:srgbClr val="FFFFFF"/>
                          </a:solidFill>
                        </a:rPr>
                        <a:t>2021</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t>2022</a:t>
                      </a:r>
                    </a:p>
                  </a:txBody>
                  <a:tcPr marL="0" marR="0" marT="0" anchor="ctr" anchorCtr="1">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28707" name="Rectangle 62"/>
          <p:cNvSpPr>
            <a:spLocks noChangeArrowheads="1"/>
          </p:cNvSpPr>
          <p:nvPr/>
        </p:nvSpPr>
        <p:spPr bwMode="auto">
          <a:xfrm>
            <a:off x="381000" y="5570538"/>
            <a:ext cx="8305800" cy="830262"/>
          </a:xfrm>
          <a:prstGeom prst="rect">
            <a:avLst/>
          </a:prstGeom>
          <a:solidFill>
            <a:srgbClr val="7F7F7F">
              <a:alpha val="45882"/>
            </a:srgbClr>
          </a:solidFill>
          <a:ln w="9525">
            <a:solidFill>
              <a:schemeClr val="tx1"/>
            </a:solidFill>
            <a:miter lim="800000"/>
            <a:headEnd/>
            <a:tailEnd/>
          </a:ln>
        </p:spPr>
        <p:txBody>
          <a:bodyPr>
            <a:spAutoFit/>
          </a:bodyPr>
          <a:lstStyle/>
          <a:p>
            <a:pPr algn="ctr"/>
            <a:r>
              <a:rPr lang="en-US" sz="2400">
                <a:cs typeface="Arial" charset="0"/>
              </a:rPr>
              <a:t>Jet measurements: effective coupling in QGP, temperature dependence of transport properties</a:t>
            </a:r>
          </a:p>
        </p:txBody>
      </p:sp>
      <p:pic>
        <p:nvPicPr>
          <p:cNvPr id="28708" name="Picture 20"/>
          <p:cNvPicPr>
            <a:picLocks noChangeAspect="1"/>
          </p:cNvPicPr>
          <p:nvPr/>
        </p:nvPicPr>
        <p:blipFill>
          <a:blip r:embed="rId3" cstate="print"/>
          <a:srcRect/>
          <a:stretch>
            <a:fillRect/>
          </a:stretch>
        </p:blipFill>
        <p:spPr bwMode="auto">
          <a:xfrm>
            <a:off x="6781800" y="1143000"/>
            <a:ext cx="2286000" cy="1714500"/>
          </a:xfrm>
          <a:prstGeom prst="rect">
            <a:avLst/>
          </a:prstGeom>
          <a:noFill/>
          <a:ln w="19050">
            <a:solidFill>
              <a:srgbClr val="000000"/>
            </a:solidFill>
            <a:round/>
            <a:headEnd/>
            <a:tailEnd/>
          </a:ln>
        </p:spPr>
      </p:pic>
      <p:grpSp>
        <p:nvGrpSpPr>
          <p:cNvPr id="2" name="Group 21"/>
          <p:cNvGrpSpPr>
            <a:grpSpLocks/>
          </p:cNvGrpSpPr>
          <p:nvPr/>
        </p:nvGrpSpPr>
        <p:grpSpPr bwMode="auto">
          <a:xfrm>
            <a:off x="3657600" y="596900"/>
            <a:ext cx="3886200" cy="307975"/>
            <a:chOff x="4402504" y="2012018"/>
            <a:chExt cx="1805636" cy="579988"/>
          </a:xfrm>
        </p:grpSpPr>
        <p:cxnSp>
          <p:nvCxnSpPr>
            <p:cNvPr id="23" name="Elbow Connector 22"/>
            <p:cNvCxnSpPr>
              <a:cxnSpLocks noChangeShapeType="1"/>
            </p:cNvCxnSpPr>
            <p:nvPr/>
          </p:nvCxnSpPr>
          <p:spPr bwMode="auto">
            <a:xfrm>
              <a:off x="4420944" y="2155520"/>
              <a:ext cx="1586570" cy="358755"/>
            </a:xfrm>
            <a:prstGeom prst="bentConnector3">
              <a:avLst>
                <a:gd name="adj1" fmla="val -574"/>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8733" name="TextBox 23"/>
            <p:cNvSpPr txBox="1">
              <a:spLocks noChangeArrowheads="1"/>
            </p:cNvSpPr>
            <p:nvPr/>
          </p:nvSpPr>
          <p:spPr bwMode="auto">
            <a:xfrm>
              <a:off x="4402504" y="2012018"/>
              <a:ext cx="1805636" cy="579988"/>
            </a:xfrm>
            <a:prstGeom prst="rect">
              <a:avLst/>
            </a:prstGeom>
            <a:noFill/>
            <a:ln w="9525">
              <a:noFill/>
              <a:miter lim="800000"/>
              <a:headEnd/>
              <a:tailEnd/>
            </a:ln>
          </p:spPr>
          <p:txBody>
            <a:bodyPr>
              <a:spAutoFit/>
            </a:bodyPr>
            <a:lstStyle/>
            <a:p>
              <a:r>
                <a:rPr lang="en-US" sz="1400">
                  <a:latin typeface="Calibri" charset="0"/>
                </a:rPr>
                <a:t>RHIC e-cooling &amp; STAR Inner TPC Upgrade</a:t>
              </a:r>
            </a:p>
          </p:txBody>
        </p:sp>
      </p:grpSp>
      <p:grpSp>
        <p:nvGrpSpPr>
          <p:cNvPr id="3" name="Group 27"/>
          <p:cNvGrpSpPr>
            <a:grpSpLocks/>
          </p:cNvGrpSpPr>
          <p:nvPr/>
        </p:nvGrpSpPr>
        <p:grpSpPr bwMode="auto">
          <a:xfrm>
            <a:off x="8229600" y="317500"/>
            <a:ext cx="914400" cy="533400"/>
            <a:chOff x="4402504" y="1777976"/>
            <a:chExt cx="1492954" cy="1163742"/>
          </a:xfrm>
        </p:grpSpPr>
        <p:cxnSp>
          <p:nvCxnSpPr>
            <p:cNvPr id="26" name="Elbow Connector 25"/>
            <p:cNvCxnSpPr>
              <a:cxnSpLocks noChangeShapeType="1"/>
            </p:cNvCxnSpPr>
            <p:nvPr/>
          </p:nvCxnSpPr>
          <p:spPr bwMode="auto">
            <a:xfrm>
              <a:off x="4420648" y="1989252"/>
              <a:ext cx="1474810" cy="952466"/>
            </a:xfrm>
            <a:prstGeom prst="bentConnector3">
              <a:avLst>
                <a:gd name="adj1" fmla="val 787"/>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8731" name="TextBox 26"/>
            <p:cNvSpPr txBox="1">
              <a:spLocks noChangeArrowheads="1"/>
            </p:cNvSpPr>
            <p:nvPr/>
          </p:nvSpPr>
          <p:spPr bwMode="auto">
            <a:xfrm>
              <a:off x="4402504" y="1777976"/>
              <a:ext cx="1488856" cy="1141532"/>
            </a:xfrm>
            <a:prstGeom prst="rect">
              <a:avLst/>
            </a:prstGeom>
            <a:noFill/>
            <a:ln w="9525">
              <a:noFill/>
              <a:miter lim="800000"/>
              <a:headEnd/>
              <a:tailEnd/>
            </a:ln>
          </p:spPr>
          <p:txBody>
            <a:bodyPr>
              <a:spAutoFit/>
            </a:bodyPr>
            <a:lstStyle/>
            <a:p>
              <a:r>
                <a:rPr lang="en-US" sz="1400">
                  <a:latin typeface="Calibri" charset="0"/>
                </a:rPr>
                <a:t>eRHIC Constr.</a:t>
              </a:r>
            </a:p>
          </p:txBody>
        </p:sp>
      </p:grpSp>
      <p:grpSp>
        <p:nvGrpSpPr>
          <p:cNvPr id="4" name="Group 30"/>
          <p:cNvGrpSpPr>
            <a:grpSpLocks/>
          </p:cNvGrpSpPr>
          <p:nvPr/>
        </p:nvGrpSpPr>
        <p:grpSpPr bwMode="auto">
          <a:xfrm>
            <a:off x="4533900" y="342900"/>
            <a:ext cx="3581400" cy="307975"/>
            <a:chOff x="4402504" y="2078764"/>
            <a:chExt cx="1805636" cy="499100"/>
          </a:xfrm>
        </p:grpSpPr>
        <p:cxnSp>
          <p:nvCxnSpPr>
            <p:cNvPr id="29" name="Elbow Connector 28"/>
            <p:cNvCxnSpPr>
              <a:cxnSpLocks noChangeShapeType="1"/>
            </p:cNvCxnSpPr>
            <p:nvPr/>
          </p:nvCxnSpPr>
          <p:spPr bwMode="auto">
            <a:xfrm>
              <a:off x="4420913" y="2155944"/>
              <a:ext cx="1751211" cy="357603"/>
            </a:xfrm>
            <a:prstGeom prst="bentConnector3">
              <a:avLst>
                <a:gd name="adj1" fmla="val 6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8729" name="TextBox 29"/>
            <p:cNvSpPr txBox="1">
              <a:spLocks noChangeArrowheads="1"/>
            </p:cNvSpPr>
            <p:nvPr/>
          </p:nvSpPr>
          <p:spPr bwMode="auto">
            <a:xfrm>
              <a:off x="4402504" y="2078764"/>
              <a:ext cx="1805636" cy="499100"/>
            </a:xfrm>
            <a:prstGeom prst="rect">
              <a:avLst/>
            </a:prstGeom>
            <a:noFill/>
            <a:ln w="9525">
              <a:noFill/>
              <a:miter lim="800000"/>
              <a:headEnd/>
              <a:tailEnd/>
            </a:ln>
          </p:spPr>
          <p:txBody>
            <a:bodyPr>
              <a:spAutoFit/>
            </a:bodyPr>
            <a:lstStyle/>
            <a:p>
              <a:r>
                <a:rPr lang="en-US" sz="1400">
                  <a:latin typeface="Calibri" charset="0"/>
                </a:rPr>
                <a:t>sPHENIX &amp; STAR/PHENIX Forward Detectors</a:t>
              </a:r>
            </a:p>
          </p:txBody>
        </p:sp>
      </p:grpSp>
      <p:grpSp>
        <p:nvGrpSpPr>
          <p:cNvPr id="5" name="Group 50"/>
          <p:cNvGrpSpPr>
            <a:grpSpLocks/>
          </p:cNvGrpSpPr>
          <p:nvPr/>
        </p:nvGrpSpPr>
        <p:grpSpPr bwMode="auto">
          <a:xfrm>
            <a:off x="914400" y="609600"/>
            <a:ext cx="2362200" cy="307975"/>
            <a:chOff x="4402504" y="1940217"/>
            <a:chExt cx="2057400" cy="660595"/>
          </a:xfrm>
        </p:grpSpPr>
        <p:cxnSp>
          <p:nvCxnSpPr>
            <p:cNvPr id="33" name="Elbow Connector 32"/>
            <p:cNvCxnSpPr>
              <a:cxnSpLocks noChangeShapeType="1"/>
            </p:cNvCxnSpPr>
            <p:nvPr/>
          </p:nvCxnSpPr>
          <p:spPr bwMode="auto">
            <a:xfrm>
              <a:off x="4420479" y="2158145"/>
              <a:ext cx="1751831" cy="357540"/>
            </a:xfrm>
            <a:prstGeom prst="bentConnector3">
              <a:avLst>
                <a:gd name="adj1" fmla="val 6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8727" name="TextBox 34"/>
            <p:cNvSpPr txBox="1">
              <a:spLocks noChangeArrowheads="1"/>
            </p:cNvSpPr>
            <p:nvPr/>
          </p:nvSpPr>
          <p:spPr bwMode="auto">
            <a:xfrm>
              <a:off x="4402504" y="1940217"/>
              <a:ext cx="2057400" cy="660595"/>
            </a:xfrm>
            <a:prstGeom prst="rect">
              <a:avLst/>
            </a:prstGeom>
            <a:noFill/>
            <a:ln w="9525">
              <a:noFill/>
              <a:miter lim="800000"/>
              <a:headEnd/>
              <a:tailEnd/>
            </a:ln>
          </p:spPr>
          <p:txBody>
            <a:bodyPr>
              <a:spAutoFit/>
            </a:bodyPr>
            <a:lstStyle/>
            <a:p>
              <a:r>
                <a:rPr lang="en-US" sz="1400">
                  <a:latin typeface="Calibri" charset="0"/>
                </a:rPr>
                <a:t>Muon Piston Cal. Ext.</a:t>
              </a:r>
            </a:p>
          </p:txBody>
        </p:sp>
      </p:grpSp>
      <p:grpSp>
        <p:nvGrpSpPr>
          <p:cNvPr id="6" name="Group 53"/>
          <p:cNvGrpSpPr>
            <a:grpSpLocks/>
          </p:cNvGrpSpPr>
          <p:nvPr/>
        </p:nvGrpSpPr>
        <p:grpSpPr bwMode="auto">
          <a:xfrm>
            <a:off x="909638" y="328613"/>
            <a:ext cx="3738562" cy="306387"/>
            <a:chOff x="4402504" y="1989208"/>
            <a:chExt cx="1806520" cy="574236"/>
          </a:xfrm>
        </p:grpSpPr>
        <p:cxnSp>
          <p:nvCxnSpPr>
            <p:cNvPr id="43" name="Elbow Connector 42"/>
            <p:cNvCxnSpPr>
              <a:cxnSpLocks noChangeShapeType="1"/>
            </p:cNvCxnSpPr>
            <p:nvPr/>
          </p:nvCxnSpPr>
          <p:spPr bwMode="auto">
            <a:xfrm>
              <a:off x="4420914" y="2155826"/>
              <a:ext cx="1714468" cy="360013"/>
            </a:xfrm>
            <a:prstGeom prst="bentConnector3">
              <a:avLst>
                <a:gd name="adj1" fmla="val 24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8725" name="TextBox 47"/>
            <p:cNvSpPr txBox="1">
              <a:spLocks noChangeArrowheads="1"/>
            </p:cNvSpPr>
            <p:nvPr/>
          </p:nvSpPr>
          <p:spPr bwMode="auto">
            <a:xfrm>
              <a:off x="4402504" y="1989208"/>
              <a:ext cx="1806520" cy="574236"/>
            </a:xfrm>
            <a:prstGeom prst="rect">
              <a:avLst/>
            </a:prstGeom>
            <a:noFill/>
            <a:ln w="9525">
              <a:noFill/>
              <a:miter lim="800000"/>
              <a:headEnd/>
              <a:tailEnd/>
            </a:ln>
          </p:spPr>
          <p:txBody>
            <a:bodyPr>
              <a:spAutoFit/>
            </a:bodyPr>
            <a:lstStyle/>
            <a:p>
              <a:r>
                <a:rPr lang="en-US" sz="1400">
                  <a:latin typeface="Calibri" charset="0"/>
                </a:rPr>
                <a:t>Heavy Flavor Tracker &amp; Muon Telescope Det. </a:t>
              </a:r>
            </a:p>
          </p:txBody>
        </p:sp>
      </p:grpSp>
      <p:grpSp>
        <p:nvGrpSpPr>
          <p:cNvPr id="7" name="Group 50"/>
          <p:cNvGrpSpPr>
            <a:grpSpLocks/>
          </p:cNvGrpSpPr>
          <p:nvPr/>
        </p:nvGrpSpPr>
        <p:grpSpPr bwMode="auto">
          <a:xfrm>
            <a:off x="0" y="330200"/>
            <a:ext cx="914400" cy="307975"/>
            <a:chOff x="4402502" y="1940217"/>
            <a:chExt cx="796412" cy="660595"/>
          </a:xfrm>
        </p:grpSpPr>
        <p:cxnSp>
          <p:nvCxnSpPr>
            <p:cNvPr id="50" name="Elbow Connector 49"/>
            <p:cNvCxnSpPr>
              <a:cxnSpLocks noChangeShapeType="1"/>
            </p:cNvCxnSpPr>
            <p:nvPr/>
          </p:nvCxnSpPr>
          <p:spPr bwMode="auto">
            <a:xfrm>
              <a:off x="4402502" y="2539520"/>
              <a:ext cx="796412" cy="3406"/>
            </a:xfrm>
            <a:prstGeom prst="bentConnector3">
              <a:avLst>
                <a:gd name="adj1" fmla="val 50000"/>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8723" name="TextBox 51"/>
            <p:cNvSpPr txBox="1">
              <a:spLocks noChangeArrowheads="1"/>
            </p:cNvSpPr>
            <p:nvPr/>
          </p:nvSpPr>
          <p:spPr bwMode="auto">
            <a:xfrm>
              <a:off x="4402504" y="1940217"/>
              <a:ext cx="663677" cy="660595"/>
            </a:xfrm>
            <a:prstGeom prst="rect">
              <a:avLst/>
            </a:prstGeom>
            <a:noFill/>
            <a:ln w="9525">
              <a:noFill/>
              <a:miter lim="800000"/>
              <a:headEnd/>
              <a:tailEnd/>
            </a:ln>
          </p:spPr>
          <p:txBody>
            <a:bodyPr>
              <a:spAutoFit/>
            </a:bodyPr>
            <a:lstStyle/>
            <a:p>
              <a:r>
                <a:rPr lang="en-US" sz="1400">
                  <a:latin typeface="Calibri" charset="0"/>
                </a:rPr>
                <a:t>(F)VTX</a:t>
              </a:r>
            </a:p>
          </p:txBody>
        </p:sp>
      </p:grpSp>
      <p:grpSp>
        <p:nvGrpSpPr>
          <p:cNvPr id="8" name="Group 50"/>
          <p:cNvGrpSpPr>
            <a:grpSpLocks/>
          </p:cNvGrpSpPr>
          <p:nvPr/>
        </p:nvGrpSpPr>
        <p:grpSpPr bwMode="auto">
          <a:xfrm>
            <a:off x="0" y="606425"/>
            <a:ext cx="914400" cy="307975"/>
            <a:chOff x="4402502" y="1940217"/>
            <a:chExt cx="796412" cy="660595"/>
          </a:xfrm>
        </p:grpSpPr>
        <p:cxnSp>
          <p:nvCxnSpPr>
            <p:cNvPr id="55" name="Elbow Connector 54"/>
            <p:cNvCxnSpPr>
              <a:cxnSpLocks noChangeShapeType="1"/>
            </p:cNvCxnSpPr>
            <p:nvPr/>
          </p:nvCxnSpPr>
          <p:spPr bwMode="auto">
            <a:xfrm>
              <a:off x="4402502" y="2539520"/>
              <a:ext cx="796412" cy="3406"/>
            </a:xfrm>
            <a:prstGeom prst="bentConnector3">
              <a:avLst>
                <a:gd name="adj1" fmla="val 50000"/>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8721" name="TextBox 55"/>
            <p:cNvSpPr txBox="1">
              <a:spLocks noChangeArrowheads="1"/>
            </p:cNvSpPr>
            <p:nvPr/>
          </p:nvSpPr>
          <p:spPr bwMode="auto">
            <a:xfrm>
              <a:off x="4402504" y="1940217"/>
              <a:ext cx="663677" cy="660595"/>
            </a:xfrm>
            <a:prstGeom prst="rect">
              <a:avLst/>
            </a:prstGeom>
            <a:noFill/>
            <a:ln w="9525">
              <a:noFill/>
              <a:miter lim="800000"/>
              <a:headEnd/>
              <a:tailEnd/>
            </a:ln>
          </p:spPr>
          <p:txBody>
            <a:bodyPr>
              <a:spAutoFit/>
            </a:bodyPr>
            <a:lstStyle/>
            <a:p>
              <a:r>
                <a:rPr lang="en-US" sz="1400">
                  <a:latin typeface="Calibri" charset="0"/>
                </a:rPr>
                <a:t>FGT</a:t>
              </a:r>
            </a:p>
          </p:txBody>
        </p:sp>
      </p:grpSp>
      <p:pic>
        <p:nvPicPr>
          <p:cNvPr id="28716" name="Picture 60"/>
          <p:cNvPicPr>
            <a:picLocks noChangeAspect="1"/>
          </p:cNvPicPr>
          <p:nvPr/>
        </p:nvPicPr>
        <p:blipFill>
          <a:blip r:embed="rId4" cstate="print"/>
          <a:srcRect/>
          <a:stretch>
            <a:fillRect/>
          </a:stretch>
        </p:blipFill>
        <p:spPr bwMode="auto">
          <a:xfrm>
            <a:off x="173038" y="1066800"/>
            <a:ext cx="1655762" cy="1574800"/>
          </a:xfrm>
          <a:prstGeom prst="rect">
            <a:avLst/>
          </a:prstGeom>
          <a:noFill/>
          <a:ln w="25400">
            <a:solidFill>
              <a:srgbClr val="262626"/>
            </a:solidFill>
            <a:round/>
            <a:headEnd/>
            <a:tailEnd/>
          </a:ln>
        </p:spPr>
      </p:pic>
      <p:sp>
        <p:nvSpPr>
          <p:cNvPr id="28717" name="TextBox 61"/>
          <p:cNvSpPr txBox="1">
            <a:spLocks noChangeArrowheads="1"/>
          </p:cNvSpPr>
          <p:nvPr/>
        </p:nvSpPr>
        <p:spPr bwMode="auto">
          <a:xfrm>
            <a:off x="1371600" y="1828800"/>
            <a:ext cx="2743200" cy="708025"/>
          </a:xfrm>
          <a:prstGeom prst="rect">
            <a:avLst/>
          </a:prstGeom>
          <a:noFill/>
          <a:ln w="9525">
            <a:noFill/>
            <a:miter lim="800000"/>
            <a:headEnd/>
            <a:tailEnd/>
          </a:ln>
        </p:spPr>
        <p:txBody>
          <a:bodyPr>
            <a:spAutoFit/>
          </a:bodyPr>
          <a:lstStyle/>
          <a:p>
            <a:pPr algn="ctr"/>
            <a:r>
              <a:rPr lang="en-US" sz="2000">
                <a:cs typeface="Arial" charset="0"/>
              </a:rPr>
              <a:t>Dijet Energy Imbalance</a:t>
            </a:r>
          </a:p>
        </p:txBody>
      </p:sp>
      <p:sp>
        <p:nvSpPr>
          <p:cNvPr id="28718" name="TextBox 63"/>
          <p:cNvSpPr txBox="1">
            <a:spLocks noChangeArrowheads="1"/>
          </p:cNvSpPr>
          <p:nvPr/>
        </p:nvSpPr>
        <p:spPr bwMode="auto">
          <a:xfrm>
            <a:off x="4953000" y="1828800"/>
            <a:ext cx="1828800" cy="708025"/>
          </a:xfrm>
          <a:prstGeom prst="rect">
            <a:avLst/>
          </a:prstGeom>
          <a:noFill/>
          <a:ln w="9525">
            <a:noFill/>
            <a:miter lim="800000"/>
            <a:headEnd/>
            <a:tailEnd/>
          </a:ln>
        </p:spPr>
        <p:txBody>
          <a:bodyPr>
            <a:spAutoFit/>
          </a:bodyPr>
          <a:lstStyle/>
          <a:p>
            <a:pPr algn="ctr"/>
            <a:r>
              <a:rPr lang="en-US" sz="2000">
                <a:cs typeface="Arial" charset="0"/>
              </a:rPr>
              <a:t>Coupling to the Medium</a:t>
            </a:r>
          </a:p>
        </p:txBody>
      </p:sp>
      <p:sp>
        <p:nvSpPr>
          <p:cNvPr id="65" name="Rectangle 64"/>
          <p:cNvSpPr/>
          <p:nvPr/>
        </p:nvSpPr>
        <p:spPr>
          <a:xfrm>
            <a:off x="8013700" y="5130800"/>
            <a:ext cx="381000"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30"/>
          <p:cNvPicPr>
            <a:picLocks noChangeAspect="1"/>
          </p:cNvPicPr>
          <p:nvPr/>
        </p:nvPicPr>
        <p:blipFill>
          <a:blip r:embed="rId2" cstate="print"/>
          <a:srcRect/>
          <a:stretch>
            <a:fillRect/>
          </a:stretch>
        </p:blipFill>
        <p:spPr bwMode="auto">
          <a:xfrm>
            <a:off x="4572000" y="1271588"/>
            <a:ext cx="4114800" cy="3913187"/>
          </a:xfrm>
          <a:prstGeom prst="rect">
            <a:avLst/>
          </a:prstGeom>
          <a:noFill/>
          <a:ln w="9525">
            <a:noFill/>
            <a:miter lim="800000"/>
            <a:headEnd/>
            <a:tailEnd/>
          </a:ln>
        </p:spPr>
      </p:pic>
      <p:graphicFrame>
        <p:nvGraphicFramePr>
          <p:cNvPr id="59" name="Table 58"/>
          <p:cNvGraphicFramePr>
            <a:graphicFrameLocks noGrp="1"/>
          </p:cNvGraphicFramePr>
          <p:nvPr/>
        </p:nvGraphicFramePr>
        <p:xfrm>
          <a:off x="0" y="6492875"/>
          <a:ext cx="9144000" cy="365760"/>
        </p:xfrm>
        <a:graphic>
          <a:graphicData uri="http://schemas.openxmlformats.org/drawingml/2006/table">
            <a:tbl>
              <a:tblPr>
                <a:tableStyleId>{2D5ABB26-0587-4C30-8999-92F81FD0307C}</a:tableStyleId>
              </a:tblPr>
              <a:tblGrid>
                <a:gridCol w="914400"/>
                <a:gridCol w="914400"/>
                <a:gridCol w="2743200"/>
                <a:gridCol w="3657600"/>
                <a:gridCol w="914400"/>
              </a:tblGrid>
              <a:tr h="223532">
                <a:tc>
                  <a:txBody>
                    <a:bodyPr/>
                    <a:lstStyle/>
                    <a:p>
                      <a:pPr algn="ctr"/>
                      <a:r>
                        <a:rPr lang="en-US" sz="1200" dirty="0"/>
                        <a:t>500 GeV p+p</a:t>
                      </a:r>
                    </a:p>
                    <a:p>
                      <a:pPr algn="ctr"/>
                      <a:r>
                        <a:rPr lang="en-US" sz="1200" dirty="0"/>
                        <a:t>15 GeV A+A</a:t>
                      </a:r>
                    </a:p>
                  </a:txBody>
                  <a:tcPr marL="0" marR="0" marT="0" marB="0" anchor="ctr" anchorCtr="1">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dirty="0"/>
                        <a:t>200 GeV A+A</a:t>
                      </a:r>
                    </a:p>
                    <a:p>
                      <a:pPr algn="ctr"/>
                      <a:r>
                        <a:rPr lang="en-US" sz="1200" dirty="0"/>
                        <a:t>200 GeV p+p</a:t>
                      </a:r>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baseline="0" dirty="0"/>
                        <a:t>Au+Au, U+U, Cu+Au at 1-2 energies</a:t>
                      </a:r>
                    </a:p>
                    <a:p>
                      <a:pPr algn="ctr"/>
                      <a:r>
                        <a:rPr lang="en-US" sz="1200" baseline="0" dirty="0"/>
                        <a:t>200 GeV p+A, 500 GeV p+p</a:t>
                      </a: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dirty="0"/>
                        <a:t>BESII 5-20</a:t>
                      </a:r>
                      <a:r>
                        <a:rPr lang="en-US" sz="1200" baseline="0" dirty="0"/>
                        <a:t> GeV Au+Au; 200 and 100 GeV Au+Au;</a:t>
                      </a:r>
                    </a:p>
                    <a:p>
                      <a:pPr algn="ctr"/>
                      <a:r>
                        <a:rPr lang="en-US" sz="1200" baseline="0" dirty="0"/>
                        <a:t>500 GeV p+p; </a:t>
                      </a:r>
                      <a:r>
                        <a:rPr lang="en-US" sz="1200" b="1" baseline="0" dirty="0">
                          <a:solidFill>
                            <a:srgbClr val="FFFFFF"/>
                          </a:solidFill>
                        </a:rPr>
                        <a:t>200 GeV (polarized) p+A</a:t>
                      </a:r>
                      <a:endParaRPr lang="en-US" sz="1200" b="1" dirty="0">
                        <a:solidFill>
                          <a:srgbClr val="FFFFFF"/>
                        </a:solidFill>
                      </a:endParaRPr>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algn="ct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graphicFrame>
        <p:nvGraphicFramePr>
          <p:cNvPr id="34" name="Table 33"/>
          <p:cNvGraphicFramePr>
            <a:graphicFrameLocks noGrp="1"/>
          </p:cNvGraphicFramePr>
          <p:nvPr/>
        </p:nvGraphicFramePr>
        <p:xfrm>
          <a:off x="0" y="0"/>
          <a:ext cx="9144000" cy="350520"/>
        </p:xfrm>
        <a:graphic>
          <a:graphicData uri="http://schemas.openxmlformats.org/drawingml/2006/table">
            <a:tbl>
              <a:tblPr>
                <a:tableStyleId>{2D5ABB26-0587-4C30-8999-92F81FD0307C}</a:tableStyleId>
              </a:tblPr>
              <a:tblGrid>
                <a:gridCol w="914400"/>
                <a:gridCol w="914400"/>
                <a:gridCol w="914400"/>
                <a:gridCol w="914400"/>
                <a:gridCol w="914400"/>
                <a:gridCol w="914400"/>
                <a:gridCol w="914400"/>
                <a:gridCol w="914400"/>
                <a:gridCol w="914400"/>
                <a:gridCol w="914400"/>
              </a:tblGrid>
              <a:tr h="223532">
                <a:tc>
                  <a:txBody>
                    <a:bodyPr/>
                    <a:lstStyle/>
                    <a:p>
                      <a:pPr algn="ctr"/>
                      <a:r>
                        <a:rPr lang="en-US" sz="2000" dirty="0">
                          <a:solidFill>
                            <a:srgbClr val="000000"/>
                          </a:solidFill>
                        </a:rPr>
                        <a:t>2013</a:t>
                      </a:r>
                    </a:p>
                  </a:txBody>
                  <a:tcPr marL="0" marR="0" marT="0" anchor="ctr" anchorCtr="1">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000" dirty="0"/>
                        <a:t>2014</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2015</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2016</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2017</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solidFill>
                            <a:srgbClr val="FFFFFF"/>
                          </a:solidFill>
                        </a:rPr>
                        <a:t>2018</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solidFill>
                            <a:srgbClr val="FFFFFF"/>
                          </a:solidFill>
                        </a:rPr>
                        <a:t>2019</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solidFill>
                            <a:srgbClr val="FFFFFF"/>
                          </a:solidFill>
                        </a:rPr>
                        <a:t>2020</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solidFill>
                            <a:srgbClr val="FFFFFF"/>
                          </a:solidFill>
                        </a:rPr>
                        <a:t>2021</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t>2022</a:t>
                      </a:r>
                    </a:p>
                  </a:txBody>
                  <a:tcPr marL="0" marR="0" marT="0" anchor="ctr" anchorCtr="1">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29731" name="Rectangle 62"/>
          <p:cNvSpPr>
            <a:spLocks noChangeArrowheads="1"/>
          </p:cNvSpPr>
          <p:nvPr/>
        </p:nvSpPr>
        <p:spPr bwMode="auto">
          <a:xfrm>
            <a:off x="304800" y="5410200"/>
            <a:ext cx="8305800" cy="830263"/>
          </a:xfrm>
          <a:prstGeom prst="rect">
            <a:avLst/>
          </a:prstGeom>
          <a:solidFill>
            <a:srgbClr val="7F7F7F">
              <a:alpha val="43137"/>
            </a:srgbClr>
          </a:solidFill>
          <a:ln w="9525">
            <a:solidFill>
              <a:schemeClr val="tx1"/>
            </a:solidFill>
            <a:miter lim="800000"/>
            <a:headEnd/>
            <a:tailEnd/>
          </a:ln>
        </p:spPr>
        <p:txBody>
          <a:bodyPr>
            <a:spAutoFit/>
          </a:bodyPr>
          <a:lstStyle/>
          <a:p>
            <a:pPr algn="ctr"/>
            <a:r>
              <a:rPr lang="en-US" sz="2400">
                <a:cs typeface="Arial" charset="0"/>
              </a:rPr>
              <a:t>Gluon dynamics and probing the saturation boundary in the x-Q</a:t>
            </a:r>
            <a:r>
              <a:rPr lang="en-US" sz="2400" baseline="30000">
                <a:cs typeface="Arial" charset="0"/>
              </a:rPr>
              <a:t>2</a:t>
            </a:r>
            <a:r>
              <a:rPr lang="en-US" sz="2400">
                <a:cs typeface="Arial" charset="0"/>
              </a:rPr>
              <a:t> QCD phase diagram</a:t>
            </a:r>
          </a:p>
        </p:txBody>
      </p:sp>
      <p:pic>
        <p:nvPicPr>
          <p:cNvPr id="29732" name="Picture 63"/>
          <p:cNvPicPr>
            <a:picLocks noChangeAspect="1" noChangeArrowheads="1"/>
          </p:cNvPicPr>
          <p:nvPr/>
        </p:nvPicPr>
        <p:blipFill>
          <a:blip r:embed="rId3" cstate="print"/>
          <a:srcRect/>
          <a:stretch>
            <a:fillRect/>
          </a:stretch>
        </p:blipFill>
        <p:spPr bwMode="auto">
          <a:xfrm>
            <a:off x="361950" y="1447800"/>
            <a:ext cx="4133850" cy="3581400"/>
          </a:xfrm>
          <a:prstGeom prst="rect">
            <a:avLst/>
          </a:prstGeom>
          <a:noFill/>
          <a:ln w="9525">
            <a:noFill/>
            <a:miter lim="800000"/>
            <a:headEnd/>
            <a:tailEnd/>
          </a:ln>
        </p:spPr>
      </p:pic>
      <p:sp>
        <p:nvSpPr>
          <p:cNvPr id="65" name="Rectangle 64"/>
          <p:cNvSpPr>
            <a:spLocks noChangeArrowheads="1"/>
          </p:cNvSpPr>
          <p:nvPr/>
        </p:nvSpPr>
        <p:spPr bwMode="auto">
          <a:xfrm>
            <a:off x="152400" y="1219200"/>
            <a:ext cx="8839200" cy="4038600"/>
          </a:xfrm>
          <a:prstGeom prst="rect">
            <a:avLst/>
          </a:prstGeom>
          <a:noFill/>
          <a:ln w="9525">
            <a:solidFill>
              <a:schemeClr val="tx1"/>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pic>
        <p:nvPicPr>
          <p:cNvPr id="66" name="Picture 65"/>
          <p:cNvPicPr>
            <a:picLocks noChangeAspect="1" noChangeArrowheads="1"/>
          </p:cNvPicPr>
          <p:nvPr/>
        </p:nvPicPr>
        <p:blipFill>
          <a:blip r:embed="rId3" cstate="print"/>
          <a:srcRect/>
          <a:stretch>
            <a:fillRect/>
          </a:stretch>
        </p:blipFill>
        <p:spPr bwMode="auto">
          <a:xfrm rot="-5400000">
            <a:off x="357187" y="1652588"/>
            <a:ext cx="3781425" cy="3276600"/>
          </a:xfrm>
          <a:prstGeom prst="rect">
            <a:avLst/>
          </a:prstGeom>
          <a:noFill/>
          <a:ln w="9525">
            <a:noFill/>
            <a:miter lim="800000"/>
            <a:headEnd/>
            <a:tailEnd/>
          </a:ln>
        </p:spPr>
      </p:pic>
      <p:grpSp>
        <p:nvGrpSpPr>
          <p:cNvPr id="2" name="Group 21"/>
          <p:cNvGrpSpPr>
            <a:grpSpLocks/>
          </p:cNvGrpSpPr>
          <p:nvPr/>
        </p:nvGrpSpPr>
        <p:grpSpPr bwMode="auto">
          <a:xfrm>
            <a:off x="3657600" y="596900"/>
            <a:ext cx="3886200" cy="307975"/>
            <a:chOff x="4402504" y="2012018"/>
            <a:chExt cx="1805636" cy="579988"/>
          </a:xfrm>
        </p:grpSpPr>
        <p:cxnSp>
          <p:nvCxnSpPr>
            <p:cNvPr id="25" name="Elbow Connector 24"/>
            <p:cNvCxnSpPr>
              <a:cxnSpLocks noChangeShapeType="1"/>
            </p:cNvCxnSpPr>
            <p:nvPr/>
          </p:nvCxnSpPr>
          <p:spPr bwMode="auto">
            <a:xfrm>
              <a:off x="4420944" y="2155520"/>
              <a:ext cx="1586570" cy="358755"/>
            </a:xfrm>
            <a:prstGeom prst="bentConnector3">
              <a:avLst>
                <a:gd name="adj1" fmla="val -574"/>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9755" name="TextBox 25"/>
            <p:cNvSpPr txBox="1">
              <a:spLocks noChangeArrowheads="1"/>
            </p:cNvSpPr>
            <p:nvPr/>
          </p:nvSpPr>
          <p:spPr bwMode="auto">
            <a:xfrm>
              <a:off x="4402504" y="2012018"/>
              <a:ext cx="1805636" cy="579988"/>
            </a:xfrm>
            <a:prstGeom prst="rect">
              <a:avLst/>
            </a:prstGeom>
            <a:noFill/>
            <a:ln w="9525">
              <a:noFill/>
              <a:miter lim="800000"/>
              <a:headEnd/>
              <a:tailEnd/>
            </a:ln>
          </p:spPr>
          <p:txBody>
            <a:bodyPr>
              <a:spAutoFit/>
            </a:bodyPr>
            <a:lstStyle/>
            <a:p>
              <a:r>
                <a:rPr lang="en-US" sz="1400">
                  <a:latin typeface="Calibri" charset="0"/>
                </a:rPr>
                <a:t>RHIC e-cooling &amp; STAR Inner TPC Upgrade</a:t>
              </a:r>
            </a:p>
          </p:txBody>
        </p:sp>
      </p:grpSp>
      <p:grpSp>
        <p:nvGrpSpPr>
          <p:cNvPr id="3" name="Group 27"/>
          <p:cNvGrpSpPr>
            <a:grpSpLocks/>
          </p:cNvGrpSpPr>
          <p:nvPr/>
        </p:nvGrpSpPr>
        <p:grpSpPr bwMode="auto">
          <a:xfrm>
            <a:off x="8229600" y="317500"/>
            <a:ext cx="914400" cy="533400"/>
            <a:chOff x="4402504" y="1777976"/>
            <a:chExt cx="1492954" cy="1163742"/>
          </a:xfrm>
        </p:grpSpPr>
        <p:cxnSp>
          <p:nvCxnSpPr>
            <p:cNvPr id="28" name="Elbow Connector 27"/>
            <p:cNvCxnSpPr>
              <a:cxnSpLocks noChangeShapeType="1"/>
            </p:cNvCxnSpPr>
            <p:nvPr/>
          </p:nvCxnSpPr>
          <p:spPr bwMode="auto">
            <a:xfrm>
              <a:off x="4420648" y="1989252"/>
              <a:ext cx="1474810" cy="952466"/>
            </a:xfrm>
            <a:prstGeom prst="bentConnector3">
              <a:avLst>
                <a:gd name="adj1" fmla="val 787"/>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9753" name="TextBox 28"/>
            <p:cNvSpPr txBox="1">
              <a:spLocks noChangeArrowheads="1"/>
            </p:cNvSpPr>
            <p:nvPr/>
          </p:nvSpPr>
          <p:spPr bwMode="auto">
            <a:xfrm>
              <a:off x="4402504" y="1777976"/>
              <a:ext cx="1488856" cy="1141532"/>
            </a:xfrm>
            <a:prstGeom prst="rect">
              <a:avLst/>
            </a:prstGeom>
            <a:noFill/>
            <a:ln w="9525">
              <a:noFill/>
              <a:miter lim="800000"/>
              <a:headEnd/>
              <a:tailEnd/>
            </a:ln>
          </p:spPr>
          <p:txBody>
            <a:bodyPr>
              <a:spAutoFit/>
            </a:bodyPr>
            <a:lstStyle/>
            <a:p>
              <a:r>
                <a:rPr lang="en-US" sz="1400">
                  <a:latin typeface="Calibri" charset="0"/>
                </a:rPr>
                <a:t>eRHIC Constr.</a:t>
              </a:r>
            </a:p>
          </p:txBody>
        </p:sp>
      </p:grpSp>
      <p:grpSp>
        <p:nvGrpSpPr>
          <p:cNvPr id="4" name="Group 30"/>
          <p:cNvGrpSpPr>
            <a:grpSpLocks/>
          </p:cNvGrpSpPr>
          <p:nvPr/>
        </p:nvGrpSpPr>
        <p:grpSpPr bwMode="auto">
          <a:xfrm>
            <a:off x="4533900" y="342900"/>
            <a:ext cx="3581400" cy="307975"/>
            <a:chOff x="4402504" y="2078764"/>
            <a:chExt cx="1805636" cy="499100"/>
          </a:xfrm>
        </p:grpSpPr>
        <p:cxnSp>
          <p:nvCxnSpPr>
            <p:cNvPr id="32" name="Elbow Connector 31"/>
            <p:cNvCxnSpPr>
              <a:cxnSpLocks noChangeShapeType="1"/>
            </p:cNvCxnSpPr>
            <p:nvPr/>
          </p:nvCxnSpPr>
          <p:spPr bwMode="auto">
            <a:xfrm>
              <a:off x="4420913" y="2155944"/>
              <a:ext cx="1751211" cy="357603"/>
            </a:xfrm>
            <a:prstGeom prst="bentConnector3">
              <a:avLst>
                <a:gd name="adj1" fmla="val 6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9751" name="TextBox 32"/>
            <p:cNvSpPr txBox="1">
              <a:spLocks noChangeArrowheads="1"/>
            </p:cNvSpPr>
            <p:nvPr/>
          </p:nvSpPr>
          <p:spPr bwMode="auto">
            <a:xfrm>
              <a:off x="4402504" y="2078764"/>
              <a:ext cx="1805636" cy="499100"/>
            </a:xfrm>
            <a:prstGeom prst="rect">
              <a:avLst/>
            </a:prstGeom>
            <a:noFill/>
            <a:ln w="9525">
              <a:noFill/>
              <a:miter lim="800000"/>
              <a:headEnd/>
              <a:tailEnd/>
            </a:ln>
          </p:spPr>
          <p:txBody>
            <a:bodyPr>
              <a:spAutoFit/>
            </a:bodyPr>
            <a:lstStyle/>
            <a:p>
              <a:r>
                <a:rPr lang="en-US" sz="1400">
                  <a:latin typeface="Calibri" charset="0"/>
                </a:rPr>
                <a:t>sPHENIX &amp; STAR/PHENIX Forward Detectors</a:t>
              </a:r>
            </a:p>
          </p:txBody>
        </p:sp>
      </p:grpSp>
      <p:grpSp>
        <p:nvGrpSpPr>
          <p:cNvPr id="5" name="Group 50"/>
          <p:cNvGrpSpPr>
            <a:grpSpLocks/>
          </p:cNvGrpSpPr>
          <p:nvPr/>
        </p:nvGrpSpPr>
        <p:grpSpPr bwMode="auto">
          <a:xfrm>
            <a:off x="914400" y="609600"/>
            <a:ext cx="2362200" cy="307975"/>
            <a:chOff x="4402504" y="1940217"/>
            <a:chExt cx="2057400" cy="660595"/>
          </a:xfrm>
        </p:grpSpPr>
        <p:cxnSp>
          <p:nvCxnSpPr>
            <p:cNvPr id="36" name="Elbow Connector 35"/>
            <p:cNvCxnSpPr>
              <a:cxnSpLocks noChangeShapeType="1"/>
            </p:cNvCxnSpPr>
            <p:nvPr/>
          </p:nvCxnSpPr>
          <p:spPr bwMode="auto">
            <a:xfrm>
              <a:off x="4420479" y="2158145"/>
              <a:ext cx="1751831" cy="357540"/>
            </a:xfrm>
            <a:prstGeom prst="bentConnector3">
              <a:avLst>
                <a:gd name="adj1" fmla="val 6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9749" name="TextBox 41"/>
            <p:cNvSpPr txBox="1">
              <a:spLocks noChangeArrowheads="1"/>
            </p:cNvSpPr>
            <p:nvPr/>
          </p:nvSpPr>
          <p:spPr bwMode="auto">
            <a:xfrm>
              <a:off x="4402504" y="1940217"/>
              <a:ext cx="2057400" cy="660595"/>
            </a:xfrm>
            <a:prstGeom prst="rect">
              <a:avLst/>
            </a:prstGeom>
            <a:noFill/>
            <a:ln w="9525">
              <a:noFill/>
              <a:miter lim="800000"/>
              <a:headEnd/>
              <a:tailEnd/>
            </a:ln>
          </p:spPr>
          <p:txBody>
            <a:bodyPr>
              <a:spAutoFit/>
            </a:bodyPr>
            <a:lstStyle/>
            <a:p>
              <a:r>
                <a:rPr lang="en-US" sz="1400">
                  <a:latin typeface="Calibri" charset="0"/>
                </a:rPr>
                <a:t>Muon Piston Cal. Ext.</a:t>
              </a:r>
            </a:p>
          </p:txBody>
        </p:sp>
      </p:grpSp>
      <p:grpSp>
        <p:nvGrpSpPr>
          <p:cNvPr id="6" name="Group 53"/>
          <p:cNvGrpSpPr>
            <a:grpSpLocks/>
          </p:cNvGrpSpPr>
          <p:nvPr/>
        </p:nvGrpSpPr>
        <p:grpSpPr bwMode="auto">
          <a:xfrm>
            <a:off x="909638" y="328613"/>
            <a:ext cx="3738562" cy="306387"/>
            <a:chOff x="4402504" y="1989208"/>
            <a:chExt cx="1806520" cy="574236"/>
          </a:xfrm>
        </p:grpSpPr>
        <p:cxnSp>
          <p:nvCxnSpPr>
            <p:cNvPr id="49" name="Elbow Connector 48"/>
            <p:cNvCxnSpPr>
              <a:cxnSpLocks noChangeShapeType="1"/>
            </p:cNvCxnSpPr>
            <p:nvPr/>
          </p:nvCxnSpPr>
          <p:spPr bwMode="auto">
            <a:xfrm>
              <a:off x="4420914" y="2155826"/>
              <a:ext cx="1714468" cy="360013"/>
            </a:xfrm>
            <a:prstGeom prst="bentConnector3">
              <a:avLst>
                <a:gd name="adj1" fmla="val 24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9747" name="TextBox 49"/>
            <p:cNvSpPr txBox="1">
              <a:spLocks noChangeArrowheads="1"/>
            </p:cNvSpPr>
            <p:nvPr/>
          </p:nvSpPr>
          <p:spPr bwMode="auto">
            <a:xfrm>
              <a:off x="4402504" y="1989208"/>
              <a:ext cx="1806520" cy="574236"/>
            </a:xfrm>
            <a:prstGeom prst="rect">
              <a:avLst/>
            </a:prstGeom>
            <a:noFill/>
            <a:ln w="9525">
              <a:noFill/>
              <a:miter lim="800000"/>
              <a:headEnd/>
              <a:tailEnd/>
            </a:ln>
          </p:spPr>
          <p:txBody>
            <a:bodyPr>
              <a:spAutoFit/>
            </a:bodyPr>
            <a:lstStyle/>
            <a:p>
              <a:r>
                <a:rPr lang="en-US" sz="1400">
                  <a:latin typeface="Calibri" charset="0"/>
                </a:rPr>
                <a:t>Heavy Flavor Tracker &amp; Muon Telescope Det. </a:t>
              </a:r>
            </a:p>
          </p:txBody>
        </p:sp>
      </p:grpSp>
      <p:grpSp>
        <p:nvGrpSpPr>
          <p:cNvPr id="7" name="Group 50"/>
          <p:cNvGrpSpPr>
            <a:grpSpLocks/>
          </p:cNvGrpSpPr>
          <p:nvPr/>
        </p:nvGrpSpPr>
        <p:grpSpPr bwMode="auto">
          <a:xfrm>
            <a:off x="0" y="330200"/>
            <a:ext cx="914400" cy="307975"/>
            <a:chOff x="4402502" y="1940217"/>
            <a:chExt cx="796412" cy="660595"/>
          </a:xfrm>
        </p:grpSpPr>
        <p:cxnSp>
          <p:nvCxnSpPr>
            <p:cNvPr id="53" name="Elbow Connector 52"/>
            <p:cNvCxnSpPr>
              <a:cxnSpLocks noChangeShapeType="1"/>
            </p:cNvCxnSpPr>
            <p:nvPr/>
          </p:nvCxnSpPr>
          <p:spPr bwMode="auto">
            <a:xfrm>
              <a:off x="4402502" y="2539520"/>
              <a:ext cx="796412" cy="3406"/>
            </a:xfrm>
            <a:prstGeom prst="bentConnector3">
              <a:avLst>
                <a:gd name="adj1" fmla="val 50000"/>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9745" name="TextBox 54"/>
            <p:cNvSpPr txBox="1">
              <a:spLocks noChangeArrowheads="1"/>
            </p:cNvSpPr>
            <p:nvPr/>
          </p:nvSpPr>
          <p:spPr bwMode="auto">
            <a:xfrm>
              <a:off x="4402504" y="1940217"/>
              <a:ext cx="663677" cy="660595"/>
            </a:xfrm>
            <a:prstGeom prst="rect">
              <a:avLst/>
            </a:prstGeom>
            <a:noFill/>
            <a:ln w="9525">
              <a:noFill/>
              <a:miter lim="800000"/>
              <a:headEnd/>
              <a:tailEnd/>
            </a:ln>
          </p:spPr>
          <p:txBody>
            <a:bodyPr>
              <a:spAutoFit/>
            </a:bodyPr>
            <a:lstStyle/>
            <a:p>
              <a:r>
                <a:rPr lang="en-US" sz="1400">
                  <a:latin typeface="Calibri" charset="0"/>
                </a:rPr>
                <a:t>(F)VTX</a:t>
              </a:r>
            </a:p>
          </p:txBody>
        </p:sp>
      </p:grpSp>
      <p:grpSp>
        <p:nvGrpSpPr>
          <p:cNvPr id="8" name="Group 50"/>
          <p:cNvGrpSpPr>
            <a:grpSpLocks/>
          </p:cNvGrpSpPr>
          <p:nvPr/>
        </p:nvGrpSpPr>
        <p:grpSpPr bwMode="auto">
          <a:xfrm>
            <a:off x="0" y="606425"/>
            <a:ext cx="914400" cy="307975"/>
            <a:chOff x="4402502" y="1940217"/>
            <a:chExt cx="796412" cy="660595"/>
          </a:xfrm>
        </p:grpSpPr>
        <p:cxnSp>
          <p:nvCxnSpPr>
            <p:cNvPr id="61" name="Elbow Connector 60"/>
            <p:cNvCxnSpPr>
              <a:cxnSpLocks noChangeShapeType="1"/>
            </p:cNvCxnSpPr>
            <p:nvPr/>
          </p:nvCxnSpPr>
          <p:spPr bwMode="auto">
            <a:xfrm>
              <a:off x="4402502" y="2539520"/>
              <a:ext cx="796412" cy="3406"/>
            </a:xfrm>
            <a:prstGeom prst="bentConnector3">
              <a:avLst>
                <a:gd name="adj1" fmla="val 50000"/>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29743" name="TextBox 61"/>
            <p:cNvSpPr txBox="1">
              <a:spLocks noChangeArrowheads="1"/>
            </p:cNvSpPr>
            <p:nvPr/>
          </p:nvSpPr>
          <p:spPr bwMode="auto">
            <a:xfrm>
              <a:off x="4402504" y="1940217"/>
              <a:ext cx="663677" cy="660595"/>
            </a:xfrm>
            <a:prstGeom prst="rect">
              <a:avLst/>
            </a:prstGeom>
            <a:noFill/>
            <a:ln w="9525">
              <a:noFill/>
              <a:miter lim="800000"/>
              <a:headEnd/>
              <a:tailEnd/>
            </a:ln>
          </p:spPr>
          <p:txBody>
            <a:bodyPr>
              <a:spAutoFit/>
            </a:bodyPr>
            <a:lstStyle/>
            <a:p>
              <a:r>
                <a:rPr lang="en-US" sz="1400">
                  <a:latin typeface="Calibri" charset="0"/>
                </a:rPr>
                <a:t>FGT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 calcmode="lin" valueType="num">
                                      <p:cBhvr>
                                        <p:cTn id="9" dur="500" fill="hold"/>
                                        <p:tgtEl>
                                          <p:spTgt spid="66"/>
                                        </p:tgtEl>
                                        <p:attrNameLst>
                                          <p:attrName>style.rotation</p:attrName>
                                        </p:attrNameLst>
                                      </p:cBhvr>
                                      <p:tavLst>
                                        <p:tav tm="0">
                                          <p:val>
                                            <p:fltVal val="360"/>
                                          </p:val>
                                        </p:tav>
                                        <p:tav tm="100000">
                                          <p:val>
                                            <p:fltVal val="0"/>
                                          </p:val>
                                        </p:tav>
                                      </p:tavLst>
                                    </p:anim>
                                    <p:animEffect transition="in" filter="fade">
                                      <p:cBhvr>
                                        <p:cTn id="1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9" name="Table 58"/>
          <p:cNvGraphicFramePr>
            <a:graphicFrameLocks noGrp="1"/>
          </p:cNvGraphicFramePr>
          <p:nvPr/>
        </p:nvGraphicFramePr>
        <p:xfrm>
          <a:off x="0" y="6492875"/>
          <a:ext cx="9144000" cy="365760"/>
        </p:xfrm>
        <a:graphic>
          <a:graphicData uri="http://schemas.openxmlformats.org/drawingml/2006/table">
            <a:tbl>
              <a:tblPr>
                <a:tableStyleId>{2D5ABB26-0587-4C30-8999-92F81FD0307C}</a:tableStyleId>
              </a:tblPr>
              <a:tblGrid>
                <a:gridCol w="914400"/>
                <a:gridCol w="914400"/>
                <a:gridCol w="2743200"/>
                <a:gridCol w="3657600"/>
                <a:gridCol w="914400"/>
              </a:tblGrid>
              <a:tr h="223532">
                <a:tc>
                  <a:txBody>
                    <a:bodyPr/>
                    <a:lstStyle/>
                    <a:p>
                      <a:pPr algn="ctr"/>
                      <a:r>
                        <a:rPr lang="en-US" sz="1200" dirty="0"/>
                        <a:t>500 GeV p+p</a:t>
                      </a:r>
                    </a:p>
                    <a:p>
                      <a:pPr algn="ctr"/>
                      <a:r>
                        <a:rPr lang="en-US" sz="1200" dirty="0"/>
                        <a:t>15 GeV A+A</a:t>
                      </a:r>
                    </a:p>
                  </a:txBody>
                  <a:tcPr marL="0" marR="0" marT="0" marB="0" anchor="ctr" anchorCtr="1">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dirty="0"/>
                        <a:t>200 GeV A+A</a:t>
                      </a:r>
                    </a:p>
                    <a:p>
                      <a:pPr algn="ctr"/>
                      <a:r>
                        <a:rPr lang="en-US" sz="1200" dirty="0"/>
                        <a:t>200 GeV p+p</a:t>
                      </a:r>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baseline="0" dirty="0"/>
                        <a:t>Au+Au, U+U, Cu+Au at 1-2 energies</a:t>
                      </a:r>
                    </a:p>
                    <a:p>
                      <a:pPr algn="ctr"/>
                      <a:r>
                        <a:rPr lang="en-US" sz="1200" baseline="0" dirty="0"/>
                        <a:t>200 GeV p+A, 500 GeV p+p</a:t>
                      </a: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dirty="0"/>
                        <a:t>BESII 5-20</a:t>
                      </a:r>
                      <a:r>
                        <a:rPr lang="en-US" sz="1200" baseline="0" dirty="0"/>
                        <a:t> GeV Au+Au; 200 and 100 GeV Au+Au;</a:t>
                      </a:r>
                    </a:p>
                    <a:p>
                      <a:pPr algn="ctr"/>
                      <a:r>
                        <a:rPr lang="en-US" sz="1200" b="1" baseline="0" dirty="0">
                          <a:solidFill>
                            <a:srgbClr val="FFFFFF"/>
                          </a:solidFill>
                        </a:rPr>
                        <a:t>500 GeV p+p; </a:t>
                      </a:r>
                      <a:r>
                        <a:rPr lang="en-US" sz="1200" b="0" baseline="0" dirty="0">
                          <a:solidFill>
                            <a:schemeClr val="tx1"/>
                          </a:solidFill>
                        </a:rPr>
                        <a:t>200 GeV (polarized) p+A</a:t>
                      </a:r>
                      <a:endParaRPr lang="en-US" sz="1200" b="0" dirty="0">
                        <a:solidFill>
                          <a:schemeClr val="tx1"/>
                        </a:solidFill>
                      </a:endParaRPr>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algn="ctr"/>
                      <a:endParaRPr lang="en-US" sz="1200" dirty="0"/>
                    </a:p>
                  </a:txBody>
                  <a:tcPr marL="0" marR="0" marT="0" marB="0" anchor="ctr" anchorCtr="1">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graphicFrame>
        <p:nvGraphicFramePr>
          <p:cNvPr id="34" name="Table 33"/>
          <p:cNvGraphicFramePr>
            <a:graphicFrameLocks noGrp="1"/>
          </p:cNvGraphicFramePr>
          <p:nvPr/>
        </p:nvGraphicFramePr>
        <p:xfrm>
          <a:off x="0" y="0"/>
          <a:ext cx="9144000" cy="350520"/>
        </p:xfrm>
        <a:graphic>
          <a:graphicData uri="http://schemas.openxmlformats.org/drawingml/2006/table">
            <a:tbl>
              <a:tblPr>
                <a:tableStyleId>{2D5ABB26-0587-4C30-8999-92F81FD0307C}</a:tableStyleId>
              </a:tblPr>
              <a:tblGrid>
                <a:gridCol w="914400"/>
                <a:gridCol w="914400"/>
                <a:gridCol w="914400"/>
                <a:gridCol w="914400"/>
                <a:gridCol w="914400"/>
                <a:gridCol w="914400"/>
                <a:gridCol w="914400"/>
                <a:gridCol w="914400"/>
                <a:gridCol w="914400"/>
                <a:gridCol w="914400"/>
              </a:tblGrid>
              <a:tr h="223532">
                <a:tc>
                  <a:txBody>
                    <a:bodyPr/>
                    <a:lstStyle/>
                    <a:p>
                      <a:pPr algn="ctr"/>
                      <a:r>
                        <a:rPr lang="en-US" sz="2000" dirty="0">
                          <a:solidFill>
                            <a:srgbClr val="000000"/>
                          </a:solidFill>
                        </a:rPr>
                        <a:t>2013</a:t>
                      </a:r>
                    </a:p>
                  </a:txBody>
                  <a:tcPr marL="0" marR="0" marT="0" anchor="ctr" anchorCtr="1">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000" dirty="0"/>
                        <a:t>2014</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2015</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2016</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t>2017</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000" dirty="0">
                          <a:solidFill>
                            <a:schemeClr val="bg1"/>
                          </a:solidFill>
                        </a:rPr>
                        <a:t>2018</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solidFill>
                            <a:srgbClr val="FFFFFF"/>
                          </a:solidFill>
                        </a:rPr>
                        <a:t>2019</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solidFill>
                            <a:srgbClr val="FFFFFF"/>
                          </a:solidFill>
                        </a:rPr>
                        <a:t>2020</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solidFill>
                            <a:srgbClr val="FFFFFF"/>
                          </a:solidFill>
                        </a:rPr>
                        <a:t>2021</a:t>
                      </a:r>
                    </a:p>
                  </a:txBody>
                  <a:tcPr marL="0" marR="0" marT="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c>
                  <a:txBody>
                    <a:bodyPr/>
                    <a:lstStyle/>
                    <a:p>
                      <a:pPr algn="ctr"/>
                      <a:r>
                        <a:rPr lang="en-US" sz="2000" dirty="0"/>
                        <a:t>2022</a:t>
                      </a:r>
                    </a:p>
                  </a:txBody>
                  <a:tcPr marL="0" marR="0" marT="0" anchor="ctr" anchorCtr="1">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32802" name="Rectangle 62"/>
          <p:cNvSpPr>
            <a:spLocks noChangeArrowheads="1"/>
          </p:cNvSpPr>
          <p:nvPr/>
        </p:nvSpPr>
        <p:spPr bwMode="auto">
          <a:xfrm>
            <a:off x="304800" y="5562600"/>
            <a:ext cx="8534400" cy="461963"/>
          </a:xfrm>
          <a:prstGeom prst="rect">
            <a:avLst/>
          </a:prstGeom>
          <a:solidFill>
            <a:srgbClr val="7F7F7F">
              <a:alpha val="43137"/>
            </a:srgbClr>
          </a:solidFill>
          <a:ln w="9525">
            <a:solidFill>
              <a:schemeClr val="tx1"/>
            </a:solidFill>
            <a:miter lim="800000"/>
            <a:headEnd/>
            <a:tailEnd/>
          </a:ln>
        </p:spPr>
        <p:txBody>
          <a:bodyPr>
            <a:spAutoFit/>
          </a:bodyPr>
          <a:lstStyle/>
          <a:p>
            <a:r>
              <a:rPr lang="en-US" sz="2400">
                <a:cs typeface="Arial" charset="0"/>
              </a:rPr>
              <a:t>Testing QCD prediction of sign change in the Sivers function</a:t>
            </a:r>
          </a:p>
        </p:txBody>
      </p:sp>
      <p:pic>
        <p:nvPicPr>
          <p:cNvPr id="32803" name="Picture 20"/>
          <p:cNvPicPr>
            <a:picLocks noChangeAspect="1"/>
          </p:cNvPicPr>
          <p:nvPr/>
        </p:nvPicPr>
        <p:blipFill>
          <a:blip r:embed="rId2" cstate="print"/>
          <a:srcRect/>
          <a:stretch>
            <a:fillRect/>
          </a:stretch>
        </p:blipFill>
        <p:spPr bwMode="auto">
          <a:xfrm>
            <a:off x="76200" y="1676400"/>
            <a:ext cx="8915400" cy="3503613"/>
          </a:xfrm>
          <a:prstGeom prst="rect">
            <a:avLst/>
          </a:prstGeom>
          <a:noFill/>
          <a:ln w="9525">
            <a:solidFill>
              <a:srgbClr val="000000"/>
            </a:solidFill>
            <a:miter lim="800000"/>
            <a:headEnd/>
            <a:tailEnd/>
          </a:ln>
        </p:spPr>
      </p:pic>
      <p:grpSp>
        <p:nvGrpSpPr>
          <p:cNvPr id="2" name="Group 21"/>
          <p:cNvGrpSpPr>
            <a:grpSpLocks/>
          </p:cNvGrpSpPr>
          <p:nvPr/>
        </p:nvGrpSpPr>
        <p:grpSpPr bwMode="auto">
          <a:xfrm>
            <a:off x="3657600" y="596900"/>
            <a:ext cx="3886200" cy="307975"/>
            <a:chOff x="4402504" y="2012018"/>
            <a:chExt cx="1805636" cy="579988"/>
          </a:xfrm>
        </p:grpSpPr>
        <p:cxnSp>
          <p:nvCxnSpPr>
            <p:cNvPr id="23" name="Elbow Connector 22"/>
            <p:cNvCxnSpPr>
              <a:cxnSpLocks noChangeShapeType="1"/>
            </p:cNvCxnSpPr>
            <p:nvPr/>
          </p:nvCxnSpPr>
          <p:spPr bwMode="auto">
            <a:xfrm>
              <a:off x="4420944" y="2155520"/>
              <a:ext cx="1586570" cy="358755"/>
            </a:xfrm>
            <a:prstGeom prst="bentConnector3">
              <a:avLst>
                <a:gd name="adj1" fmla="val -574"/>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32824" name="TextBox 23"/>
            <p:cNvSpPr txBox="1">
              <a:spLocks noChangeArrowheads="1"/>
            </p:cNvSpPr>
            <p:nvPr/>
          </p:nvSpPr>
          <p:spPr bwMode="auto">
            <a:xfrm>
              <a:off x="4402504" y="2012018"/>
              <a:ext cx="1805636" cy="579988"/>
            </a:xfrm>
            <a:prstGeom prst="rect">
              <a:avLst/>
            </a:prstGeom>
            <a:noFill/>
            <a:ln w="9525">
              <a:noFill/>
              <a:miter lim="800000"/>
              <a:headEnd/>
              <a:tailEnd/>
            </a:ln>
          </p:spPr>
          <p:txBody>
            <a:bodyPr>
              <a:spAutoFit/>
            </a:bodyPr>
            <a:lstStyle/>
            <a:p>
              <a:r>
                <a:rPr lang="en-US" sz="1400">
                  <a:latin typeface="Calibri" charset="0"/>
                </a:rPr>
                <a:t>RHIC e-cooling &amp; STAR Inner TPC Upgrade</a:t>
              </a:r>
            </a:p>
          </p:txBody>
        </p:sp>
      </p:grpSp>
      <p:grpSp>
        <p:nvGrpSpPr>
          <p:cNvPr id="3" name="Group 27"/>
          <p:cNvGrpSpPr>
            <a:grpSpLocks/>
          </p:cNvGrpSpPr>
          <p:nvPr/>
        </p:nvGrpSpPr>
        <p:grpSpPr bwMode="auto">
          <a:xfrm>
            <a:off x="8229600" y="317500"/>
            <a:ext cx="914400" cy="533400"/>
            <a:chOff x="4402504" y="1777976"/>
            <a:chExt cx="1492954" cy="1163742"/>
          </a:xfrm>
        </p:grpSpPr>
        <p:cxnSp>
          <p:nvCxnSpPr>
            <p:cNvPr id="26" name="Elbow Connector 25"/>
            <p:cNvCxnSpPr>
              <a:cxnSpLocks noChangeShapeType="1"/>
            </p:cNvCxnSpPr>
            <p:nvPr/>
          </p:nvCxnSpPr>
          <p:spPr bwMode="auto">
            <a:xfrm>
              <a:off x="4420648" y="1989252"/>
              <a:ext cx="1474810" cy="952466"/>
            </a:xfrm>
            <a:prstGeom prst="bentConnector3">
              <a:avLst>
                <a:gd name="adj1" fmla="val 787"/>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32822" name="TextBox 26"/>
            <p:cNvSpPr txBox="1">
              <a:spLocks noChangeArrowheads="1"/>
            </p:cNvSpPr>
            <p:nvPr/>
          </p:nvSpPr>
          <p:spPr bwMode="auto">
            <a:xfrm>
              <a:off x="4402504" y="1777976"/>
              <a:ext cx="1488856" cy="1141532"/>
            </a:xfrm>
            <a:prstGeom prst="rect">
              <a:avLst/>
            </a:prstGeom>
            <a:noFill/>
            <a:ln w="9525">
              <a:noFill/>
              <a:miter lim="800000"/>
              <a:headEnd/>
              <a:tailEnd/>
            </a:ln>
          </p:spPr>
          <p:txBody>
            <a:bodyPr>
              <a:spAutoFit/>
            </a:bodyPr>
            <a:lstStyle/>
            <a:p>
              <a:r>
                <a:rPr lang="en-US" sz="1400">
                  <a:latin typeface="Calibri" charset="0"/>
                </a:rPr>
                <a:t>eRHIC Constr.</a:t>
              </a:r>
            </a:p>
          </p:txBody>
        </p:sp>
      </p:grpSp>
      <p:grpSp>
        <p:nvGrpSpPr>
          <p:cNvPr id="4" name="Group 30"/>
          <p:cNvGrpSpPr>
            <a:grpSpLocks/>
          </p:cNvGrpSpPr>
          <p:nvPr/>
        </p:nvGrpSpPr>
        <p:grpSpPr bwMode="auto">
          <a:xfrm>
            <a:off x="4533900" y="342900"/>
            <a:ext cx="3581400" cy="307975"/>
            <a:chOff x="4402504" y="2078764"/>
            <a:chExt cx="1805636" cy="499100"/>
          </a:xfrm>
        </p:grpSpPr>
        <p:cxnSp>
          <p:nvCxnSpPr>
            <p:cNvPr id="29" name="Elbow Connector 28"/>
            <p:cNvCxnSpPr>
              <a:cxnSpLocks noChangeShapeType="1"/>
            </p:cNvCxnSpPr>
            <p:nvPr/>
          </p:nvCxnSpPr>
          <p:spPr bwMode="auto">
            <a:xfrm>
              <a:off x="4420913" y="2155944"/>
              <a:ext cx="1751211" cy="357603"/>
            </a:xfrm>
            <a:prstGeom prst="bentConnector3">
              <a:avLst>
                <a:gd name="adj1" fmla="val 6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32820" name="TextBox 29"/>
            <p:cNvSpPr txBox="1">
              <a:spLocks noChangeArrowheads="1"/>
            </p:cNvSpPr>
            <p:nvPr/>
          </p:nvSpPr>
          <p:spPr bwMode="auto">
            <a:xfrm>
              <a:off x="4402504" y="2078764"/>
              <a:ext cx="1805636" cy="499100"/>
            </a:xfrm>
            <a:prstGeom prst="rect">
              <a:avLst/>
            </a:prstGeom>
            <a:noFill/>
            <a:ln w="9525">
              <a:noFill/>
              <a:miter lim="800000"/>
              <a:headEnd/>
              <a:tailEnd/>
            </a:ln>
          </p:spPr>
          <p:txBody>
            <a:bodyPr>
              <a:spAutoFit/>
            </a:bodyPr>
            <a:lstStyle/>
            <a:p>
              <a:r>
                <a:rPr lang="en-US" sz="1400">
                  <a:latin typeface="Calibri" charset="0"/>
                </a:rPr>
                <a:t>sPHENIX &amp; STAR/PHENIX Forward Detectors</a:t>
              </a:r>
            </a:p>
          </p:txBody>
        </p:sp>
      </p:grpSp>
      <p:grpSp>
        <p:nvGrpSpPr>
          <p:cNvPr id="5" name="Group 50"/>
          <p:cNvGrpSpPr>
            <a:grpSpLocks/>
          </p:cNvGrpSpPr>
          <p:nvPr/>
        </p:nvGrpSpPr>
        <p:grpSpPr bwMode="auto">
          <a:xfrm>
            <a:off x="914400" y="609600"/>
            <a:ext cx="2362200" cy="307975"/>
            <a:chOff x="4402504" y="1940217"/>
            <a:chExt cx="2057400" cy="660595"/>
          </a:xfrm>
        </p:grpSpPr>
        <p:cxnSp>
          <p:nvCxnSpPr>
            <p:cNvPr id="32" name="Elbow Connector 31"/>
            <p:cNvCxnSpPr>
              <a:cxnSpLocks noChangeShapeType="1"/>
            </p:cNvCxnSpPr>
            <p:nvPr/>
          </p:nvCxnSpPr>
          <p:spPr bwMode="auto">
            <a:xfrm>
              <a:off x="4420479" y="2158145"/>
              <a:ext cx="1751831" cy="357540"/>
            </a:xfrm>
            <a:prstGeom prst="bentConnector3">
              <a:avLst>
                <a:gd name="adj1" fmla="val 6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32818" name="TextBox 32"/>
            <p:cNvSpPr txBox="1">
              <a:spLocks noChangeArrowheads="1"/>
            </p:cNvSpPr>
            <p:nvPr/>
          </p:nvSpPr>
          <p:spPr bwMode="auto">
            <a:xfrm>
              <a:off x="4402504" y="1940217"/>
              <a:ext cx="2057400" cy="660595"/>
            </a:xfrm>
            <a:prstGeom prst="rect">
              <a:avLst/>
            </a:prstGeom>
            <a:noFill/>
            <a:ln w="9525">
              <a:noFill/>
              <a:miter lim="800000"/>
              <a:headEnd/>
              <a:tailEnd/>
            </a:ln>
          </p:spPr>
          <p:txBody>
            <a:bodyPr>
              <a:spAutoFit/>
            </a:bodyPr>
            <a:lstStyle/>
            <a:p>
              <a:r>
                <a:rPr lang="en-US" sz="1400">
                  <a:latin typeface="Calibri" charset="0"/>
                </a:rPr>
                <a:t>Muon Piston Cal. Ext.</a:t>
              </a:r>
            </a:p>
          </p:txBody>
        </p:sp>
      </p:grpSp>
      <p:grpSp>
        <p:nvGrpSpPr>
          <p:cNvPr id="6" name="Group 53"/>
          <p:cNvGrpSpPr>
            <a:grpSpLocks/>
          </p:cNvGrpSpPr>
          <p:nvPr/>
        </p:nvGrpSpPr>
        <p:grpSpPr bwMode="auto">
          <a:xfrm>
            <a:off x="909638" y="328613"/>
            <a:ext cx="3738562" cy="306387"/>
            <a:chOff x="4402504" y="1989208"/>
            <a:chExt cx="1806520" cy="574236"/>
          </a:xfrm>
        </p:grpSpPr>
        <p:cxnSp>
          <p:nvCxnSpPr>
            <p:cNvPr id="36" name="Elbow Connector 35"/>
            <p:cNvCxnSpPr>
              <a:cxnSpLocks noChangeShapeType="1"/>
            </p:cNvCxnSpPr>
            <p:nvPr/>
          </p:nvCxnSpPr>
          <p:spPr bwMode="auto">
            <a:xfrm>
              <a:off x="4420914" y="2155826"/>
              <a:ext cx="1714468" cy="360013"/>
            </a:xfrm>
            <a:prstGeom prst="bentConnector3">
              <a:avLst>
                <a:gd name="adj1" fmla="val 24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32816" name="TextBox 36"/>
            <p:cNvSpPr txBox="1">
              <a:spLocks noChangeArrowheads="1"/>
            </p:cNvSpPr>
            <p:nvPr/>
          </p:nvSpPr>
          <p:spPr bwMode="auto">
            <a:xfrm>
              <a:off x="4402504" y="1989208"/>
              <a:ext cx="1806520" cy="574236"/>
            </a:xfrm>
            <a:prstGeom prst="rect">
              <a:avLst/>
            </a:prstGeom>
            <a:noFill/>
            <a:ln w="9525">
              <a:noFill/>
              <a:miter lim="800000"/>
              <a:headEnd/>
              <a:tailEnd/>
            </a:ln>
          </p:spPr>
          <p:txBody>
            <a:bodyPr>
              <a:spAutoFit/>
            </a:bodyPr>
            <a:lstStyle/>
            <a:p>
              <a:r>
                <a:rPr lang="en-US" sz="1400">
                  <a:latin typeface="Calibri" charset="0"/>
                </a:rPr>
                <a:t>Heavy Flavor Tracker &amp; Muon Telescope Det. </a:t>
              </a:r>
            </a:p>
          </p:txBody>
        </p:sp>
      </p:grpSp>
      <p:grpSp>
        <p:nvGrpSpPr>
          <p:cNvPr id="7" name="Group 50"/>
          <p:cNvGrpSpPr>
            <a:grpSpLocks/>
          </p:cNvGrpSpPr>
          <p:nvPr/>
        </p:nvGrpSpPr>
        <p:grpSpPr bwMode="auto">
          <a:xfrm>
            <a:off x="0" y="330200"/>
            <a:ext cx="914400" cy="307975"/>
            <a:chOff x="4402502" y="1940217"/>
            <a:chExt cx="796412" cy="660595"/>
          </a:xfrm>
        </p:grpSpPr>
        <p:cxnSp>
          <p:nvCxnSpPr>
            <p:cNvPr id="42" name="Elbow Connector 41"/>
            <p:cNvCxnSpPr>
              <a:cxnSpLocks noChangeShapeType="1"/>
            </p:cNvCxnSpPr>
            <p:nvPr/>
          </p:nvCxnSpPr>
          <p:spPr bwMode="auto">
            <a:xfrm>
              <a:off x="4402502" y="2539520"/>
              <a:ext cx="796412" cy="3406"/>
            </a:xfrm>
            <a:prstGeom prst="bentConnector3">
              <a:avLst>
                <a:gd name="adj1" fmla="val 50000"/>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32814" name="TextBox 43"/>
            <p:cNvSpPr txBox="1">
              <a:spLocks noChangeArrowheads="1"/>
            </p:cNvSpPr>
            <p:nvPr/>
          </p:nvSpPr>
          <p:spPr bwMode="auto">
            <a:xfrm>
              <a:off x="4402504" y="1940217"/>
              <a:ext cx="663677" cy="660595"/>
            </a:xfrm>
            <a:prstGeom prst="rect">
              <a:avLst/>
            </a:prstGeom>
            <a:noFill/>
            <a:ln w="9525">
              <a:noFill/>
              <a:miter lim="800000"/>
              <a:headEnd/>
              <a:tailEnd/>
            </a:ln>
          </p:spPr>
          <p:txBody>
            <a:bodyPr>
              <a:spAutoFit/>
            </a:bodyPr>
            <a:lstStyle/>
            <a:p>
              <a:r>
                <a:rPr lang="en-US" sz="1400">
                  <a:latin typeface="Calibri" charset="0"/>
                </a:rPr>
                <a:t>(F)VTX</a:t>
              </a:r>
            </a:p>
          </p:txBody>
        </p:sp>
      </p:grpSp>
      <p:grpSp>
        <p:nvGrpSpPr>
          <p:cNvPr id="8" name="Group 50"/>
          <p:cNvGrpSpPr>
            <a:grpSpLocks/>
          </p:cNvGrpSpPr>
          <p:nvPr/>
        </p:nvGrpSpPr>
        <p:grpSpPr bwMode="auto">
          <a:xfrm>
            <a:off x="0" y="606425"/>
            <a:ext cx="914400" cy="307975"/>
            <a:chOff x="4402502" y="1940217"/>
            <a:chExt cx="796412" cy="660595"/>
          </a:xfrm>
        </p:grpSpPr>
        <p:cxnSp>
          <p:nvCxnSpPr>
            <p:cNvPr id="48" name="Elbow Connector 47"/>
            <p:cNvCxnSpPr>
              <a:cxnSpLocks noChangeShapeType="1"/>
            </p:cNvCxnSpPr>
            <p:nvPr/>
          </p:nvCxnSpPr>
          <p:spPr bwMode="auto">
            <a:xfrm>
              <a:off x="4402502" y="2539520"/>
              <a:ext cx="796412" cy="3406"/>
            </a:xfrm>
            <a:prstGeom prst="bentConnector3">
              <a:avLst>
                <a:gd name="adj1" fmla="val 50000"/>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32812" name="TextBox 48"/>
            <p:cNvSpPr txBox="1">
              <a:spLocks noChangeArrowheads="1"/>
            </p:cNvSpPr>
            <p:nvPr/>
          </p:nvSpPr>
          <p:spPr bwMode="auto">
            <a:xfrm>
              <a:off x="4402504" y="1940217"/>
              <a:ext cx="663677" cy="660595"/>
            </a:xfrm>
            <a:prstGeom prst="rect">
              <a:avLst/>
            </a:prstGeom>
            <a:noFill/>
            <a:ln w="9525">
              <a:noFill/>
              <a:miter lim="800000"/>
              <a:headEnd/>
              <a:tailEnd/>
            </a:ln>
          </p:spPr>
          <p:txBody>
            <a:bodyPr>
              <a:spAutoFit/>
            </a:bodyPr>
            <a:lstStyle/>
            <a:p>
              <a:r>
                <a:rPr lang="en-US" sz="1400">
                  <a:latin typeface="Calibri" charset="0"/>
                </a:rPr>
                <a:t>FGT</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532525"/>
            <a:ext cx="9144000" cy="3477875"/>
          </a:xfrm>
          <a:prstGeom prst="rect">
            <a:avLst/>
          </a:prstGeom>
          <a:solidFill>
            <a:schemeClr val="bg1"/>
          </a:solidFill>
          <a:ln w="38100">
            <a:solidFill>
              <a:schemeClr val="tx1"/>
            </a:solidFill>
          </a:ln>
        </p:spPr>
        <p:txBody>
          <a:bodyPr wrap="square" rtlCol="0">
            <a:spAutoFit/>
          </a:bodyPr>
          <a:lstStyle/>
          <a:p>
            <a:r>
              <a:rPr lang="en-US" sz="2800" u="sng" dirty="0" smtClean="0">
                <a:solidFill>
                  <a:srgbClr val="002060"/>
                </a:solidFill>
              </a:rPr>
              <a:t>National Academy Decadal Survey for Nuclear Physics (2012):</a:t>
            </a:r>
          </a:p>
          <a:p>
            <a:pPr algn="just"/>
            <a:r>
              <a:rPr lang="en-US" sz="2400" b="1" dirty="0" smtClean="0">
                <a:solidFill>
                  <a:srgbClr val="FF0000"/>
                </a:solidFill>
              </a:rPr>
              <a:t>By capitalizing on strategic investments</a:t>
            </a:r>
            <a:r>
              <a:rPr lang="en-US" sz="2400" b="1" dirty="0" smtClean="0"/>
              <a:t>, including the ongoing upgrade of the continuous electron beam accelerator facility (CEBAF) at the Thomas Jefferson Accelerator Facility and the </a:t>
            </a:r>
            <a:r>
              <a:rPr lang="en-US" sz="2400" b="1" dirty="0" smtClean="0">
                <a:solidFill>
                  <a:srgbClr val="FF0000"/>
                </a:solidFill>
              </a:rPr>
              <a:t>recently completed upgrade of the relativistic heavy ion collider (RHIC) </a:t>
            </a:r>
            <a:r>
              <a:rPr lang="en-US" sz="2400" b="1" dirty="0" smtClean="0"/>
              <a:t>at Brookhaven National Laboratory, as well as other upgrades to the research infrastructure, nuclear physicists will confront new opportunities to make fundamental discoveries and lay the groundwork for new applications.</a:t>
            </a:r>
          </a:p>
        </p:txBody>
      </p:sp>
      <p:grpSp>
        <p:nvGrpSpPr>
          <p:cNvPr id="27" name="Group 26"/>
          <p:cNvGrpSpPr/>
          <p:nvPr/>
        </p:nvGrpSpPr>
        <p:grpSpPr>
          <a:xfrm>
            <a:off x="0" y="0"/>
            <a:ext cx="5638800" cy="3429000"/>
            <a:chOff x="-773728" y="1"/>
            <a:chExt cx="3771900" cy="1969108"/>
          </a:xfrm>
        </p:grpSpPr>
        <p:pic>
          <p:nvPicPr>
            <p:cNvPr id="28" name="Picture 27"/>
            <p:cNvPicPr>
              <a:picLocks noChangeAspect="1"/>
            </p:cNvPicPr>
            <p:nvPr/>
          </p:nvPicPr>
          <p:blipFill>
            <a:blip r:embed="rId2" cstate="print"/>
            <a:stretch>
              <a:fillRect/>
            </a:stretch>
          </p:blipFill>
          <p:spPr>
            <a:xfrm>
              <a:off x="-773728" y="1"/>
              <a:ext cx="3771900" cy="1969108"/>
            </a:xfrm>
            <a:prstGeom prst="rect">
              <a:avLst/>
            </a:prstGeom>
          </p:spPr>
        </p:pic>
        <p:sp>
          <p:nvSpPr>
            <p:cNvPr id="29" name="TextBox 11"/>
            <p:cNvSpPr txBox="1"/>
            <p:nvPr/>
          </p:nvSpPr>
          <p:spPr>
            <a:xfrm>
              <a:off x="-290151" y="1128646"/>
              <a:ext cx="2098040" cy="266782"/>
            </a:xfrm>
            <a:prstGeom prst="rect">
              <a:avLst/>
            </a:prstGeom>
            <a:noFill/>
          </p:spPr>
          <p:txBody>
            <a:bodyPr wrap="square" rtlCol="0">
              <a:noAutofit/>
            </a:bodyPr>
            <a:lstStyle/>
            <a:p>
              <a:pPr marL="0" marR="0" fontAlgn="base">
                <a:spcBef>
                  <a:spcPts val="0"/>
                </a:spcBef>
                <a:spcAft>
                  <a:spcPts val="0"/>
                </a:spcAft>
              </a:pPr>
              <a:r>
                <a:rPr lang="en-US" sz="1800" b="1" kern="1200" dirty="0">
                  <a:solidFill>
                    <a:srgbClr val="000000"/>
                  </a:solidFill>
                  <a:effectLst/>
                  <a:latin typeface="Arial"/>
                  <a:ea typeface="MS PGothic"/>
                  <a:cs typeface="MS PGothic"/>
                </a:rPr>
                <a:t>2012 RHIC U-U run</a:t>
              </a:r>
              <a:endParaRPr lang="en-US" sz="1800" dirty="0">
                <a:effectLst/>
                <a:latin typeface="Times New Roman"/>
                <a:ea typeface="Times New Roman"/>
              </a:endParaRPr>
            </a:p>
          </p:txBody>
        </p:sp>
      </p:grpSp>
      <p:sp>
        <p:nvSpPr>
          <p:cNvPr id="30" name="Rectangle 29"/>
          <p:cNvSpPr/>
          <p:nvPr/>
        </p:nvSpPr>
        <p:spPr>
          <a:xfrm>
            <a:off x="5715000" y="152400"/>
            <a:ext cx="3429000" cy="3200876"/>
          </a:xfrm>
          <a:prstGeom prst="rect">
            <a:avLst/>
          </a:prstGeom>
        </p:spPr>
        <p:txBody>
          <a:bodyPr wrap="square">
            <a:spAutoFit/>
          </a:bodyPr>
          <a:lstStyle/>
          <a:p>
            <a:pPr algn="ctr"/>
            <a:r>
              <a:rPr lang="en-US" sz="4000" b="1" dirty="0" smtClean="0">
                <a:solidFill>
                  <a:schemeClr val="bg1"/>
                </a:solidFill>
              </a:rPr>
              <a:t>RHIC-II performance is here!</a:t>
            </a:r>
          </a:p>
          <a:p>
            <a:pPr algn="ctr"/>
            <a:r>
              <a:rPr lang="en-US" sz="1100" dirty="0" smtClean="0">
                <a:solidFill>
                  <a:schemeClr val="bg1"/>
                </a:solidFill>
              </a:rPr>
              <a:t> </a:t>
            </a:r>
            <a:endParaRPr lang="en-US" sz="1050" dirty="0" smtClean="0">
              <a:solidFill>
                <a:schemeClr val="bg1"/>
              </a:solidFill>
            </a:endParaRPr>
          </a:p>
          <a:p>
            <a:pPr algn="ctr"/>
            <a:r>
              <a:rPr lang="en-US" sz="3200" dirty="0" smtClean="0">
                <a:solidFill>
                  <a:schemeClr val="bg1"/>
                </a:solidFill>
              </a:rPr>
              <a:t>3 years earlier and for 1/7 the cost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8"/>
          <p:cNvGrpSpPr>
            <a:grpSpLocks/>
          </p:cNvGrpSpPr>
          <p:nvPr/>
        </p:nvGrpSpPr>
        <p:grpSpPr bwMode="auto">
          <a:xfrm>
            <a:off x="304800" y="1608138"/>
            <a:ext cx="8610600" cy="3546475"/>
            <a:chOff x="304242" y="1676400"/>
            <a:chExt cx="8611158" cy="3547838"/>
          </a:xfrm>
        </p:grpSpPr>
        <p:pic>
          <p:nvPicPr>
            <p:cNvPr id="30779" name="Picture 2"/>
            <p:cNvPicPr>
              <a:picLocks noChangeAspect="1" noChangeArrowheads="1"/>
            </p:cNvPicPr>
            <p:nvPr/>
          </p:nvPicPr>
          <p:blipFill>
            <a:blip r:embed="rId2" cstate="print"/>
            <a:srcRect/>
            <a:stretch>
              <a:fillRect/>
            </a:stretch>
          </p:blipFill>
          <p:spPr bwMode="auto">
            <a:xfrm>
              <a:off x="304242" y="1752600"/>
              <a:ext cx="4146504" cy="3429000"/>
            </a:xfrm>
            <a:prstGeom prst="rect">
              <a:avLst/>
            </a:prstGeom>
            <a:noFill/>
            <a:ln w="9525">
              <a:noFill/>
              <a:miter lim="800000"/>
              <a:headEnd/>
              <a:tailEnd/>
            </a:ln>
          </p:spPr>
        </p:pic>
        <p:pic>
          <p:nvPicPr>
            <p:cNvPr id="30780" name="Picture 3"/>
            <p:cNvPicPr>
              <a:picLocks noChangeAspect="1" noChangeArrowheads="1"/>
            </p:cNvPicPr>
            <p:nvPr/>
          </p:nvPicPr>
          <p:blipFill>
            <a:blip r:embed="rId3" cstate="print"/>
            <a:srcRect l="51875" b="36893"/>
            <a:stretch>
              <a:fillRect/>
            </a:stretch>
          </p:blipFill>
          <p:spPr bwMode="auto">
            <a:xfrm>
              <a:off x="4238456" y="1676400"/>
              <a:ext cx="4676944" cy="3547838"/>
            </a:xfrm>
            <a:prstGeom prst="rect">
              <a:avLst/>
            </a:prstGeom>
            <a:noFill/>
            <a:ln w="9525">
              <a:noFill/>
              <a:miter lim="800000"/>
              <a:headEnd/>
              <a:tailEnd/>
            </a:ln>
          </p:spPr>
        </p:pic>
        <p:sp>
          <p:nvSpPr>
            <p:cNvPr id="38" name="Rectangle 37"/>
            <p:cNvSpPr>
              <a:spLocks noChangeArrowheads="1"/>
            </p:cNvSpPr>
            <p:nvPr/>
          </p:nvSpPr>
          <p:spPr bwMode="auto">
            <a:xfrm>
              <a:off x="304242" y="1752629"/>
              <a:ext cx="8458748" cy="3428729"/>
            </a:xfrm>
            <a:prstGeom prst="rect">
              <a:avLst/>
            </a:prstGeom>
            <a:noFill/>
            <a:ln w="9525">
              <a:solidFill>
                <a:schemeClr val="tx1"/>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grpSp>
      <p:graphicFrame>
        <p:nvGraphicFramePr>
          <p:cNvPr id="59" name="Table 58"/>
          <p:cNvGraphicFramePr>
            <a:graphicFrameLocks noGrp="1"/>
          </p:cNvGraphicFramePr>
          <p:nvPr/>
        </p:nvGraphicFramePr>
        <p:xfrm>
          <a:off x="0" y="6492875"/>
          <a:ext cx="9144000" cy="365760"/>
        </p:xfrm>
        <a:graphic>
          <a:graphicData uri="http://schemas.openxmlformats.org/drawingml/2006/table">
            <a:tbl>
              <a:tblPr/>
              <a:tblGrid>
                <a:gridCol w="914400"/>
                <a:gridCol w="914400"/>
                <a:gridCol w="2743200"/>
                <a:gridCol w="3657600"/>
                <a:gridCol w="914400"/>
              </a:tblGrid>
              <a:tr h="223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charset="0"/>
                          <a:ea typeface="ＭＳ Ｐゴシック" charset="-128"/>
                        </a:rPr>
                        <a:t>500 GeV p+p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charset="0"/>
                          <a:ea typeface="ＭＳ Ｐゴシック" charset="-128"/>
                        </a:rPr>
                        <a:t>15 GeV A+A</a:t>
                      </a:r>
                    </a:p>
                  </a:txBody>
                  <a:tcPr marL="0" marR="0" marT="0" marB="0" anchor="ctr" anchorCtr="1"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charset="0"/>
                          <a:ea typeface="ＭＳ Ｐゴシック" charset="-128"/>
                        </a:rPr>
                        <a:t>200 GeV A+A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charset="0"/>
                          <a:ea typeface="ＭＳ Ｐゴシック" charset="-128"/>
                        </a:rPr>
                        <a:t>200 GeV p+p</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charset="0"/>
                          <a:ea typeface="ＭＳ Ｐゴシック" charset="-128"/>
                        </a:rPr>
                        <a:t>Au+Au, U+U, Cu+Au at 1-2 energies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charset="0"/>
                          <a:ea typeface="ＭＳ Ｐゴシック" charset="-128"/>
                        </a:rPr>
                        <a:t>200 GeV p+A, 500 GeV p+p</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charset="0"/>
                          <a:ea typeface="ＭＳ Ｐゴシック" charset="-128"/>
                        </a:rPr>
                        <a:t>BESII 5-20 GeV Au+Au; 200 and 100 GeV Au+Au;</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charset="0"/>
                          <a:ea typeface="ＭＳ Ｐゴシック" charset="-128"/>
                        </a:rPr>
                        <a:t>500 GeV p+p; 200 GeV (polarized) p+A</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FFFF"/>
                          </a:solidFill>
                          <a:effectLst/>
                          <a:latin typeface="Calibri" charset="0"/>
                          <a:ea typeface="ＭＳ Ｐゴシック" charset="-128"/>
                        </a:rPr>
                        <a:t>e+A ↦</a:t>
                      </a:r>
                    </a:p>
                  </a:txBody>
                  <a:tcPr marL="0" marR="0" marT="0" marB="0" anchor="ctr" anchorCtr="1"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0000"/>
                    </a:solidFill>
                  </a:tcPr>
                </a:tc>
              </a:tr>
            </a:tbl>
          </a:graphicData>
        </a:graphic>
      </p:graphicFrame>
      <p:graphicFrame>
        <p:nvGraphicFramePr>
          <p:cNvPr id="40" name="Table 39"/>
          <p:cNvGraphicFramePr>
            <a:graphicFrameLocks noGrp="1"/>
          </p:cNvGraphicFramePr>
          <p:nvPr/>
        </p:nvGraphicFramePr>
        <p:xfrm>
          <a:off x="0" y="0"/>
          <a:ext cx="9144000" cy="350520"/>
        </p:xfrm>
        <a:graphic>
          <a:graphicData uri="http://schemas.openxmlformats.org/drawingml/2006/table">
            <a:tbl>
              <a:tblPr/>
              <a:tblGrid>
                <a:gridCol w="914400"/>
                <a:gridCol w="914400"/>
                <a:gridCol w="914400"/>
                <a:gridCol w="914400"/>
                <a:gridCol w="914400"/>
                <a:gridCol w="914400"/>
                <a:gridCol w="914400"/>
                <a:gridCol w="914400"/>
                <a:gridCol w="914400"/>
                <a:gridCol w="914400"/>
              </a:tblGrid>
              <a:tr h="223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charset="0"/>
                          <a:ea typeface="ＭＳ Ｐゴシック" charset="-128"/>
                        </a:rPr>
                        <a:t>2013</a:t>
                      </a:r>
                    </a:p>
                  </a:txBody>
                  <a:tcPr marL="0" marR="0" marT="0" anchor="ctr" anchorCtr="1"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charset="0"/>
                          <a:ea typeface="ＭＳ Ｐゴシック" charset="-128"/>
                        </a:rPr>
                        <a:t>2014</a:t>
                      </a:r>
                    </a:p>
                  </a:txBody>
                  <a:tcPr marL="0" marR="0" marT="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charset="0"/>
                          <a:ea typeface="ＭＳ Ｐゴシック" charset="-128"/>
                        </a:rPr>
                        <a:t>2015</a:t>
                      </a:r>
                    </a:p>
                  </a:txBody>
                  <a:tcPr marL="0" marR="0" marT="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charset="0"/>
                          <a:ea typeface="ＭＳ Ｐゴシック" charset="-128"/>
                        </a:rPr>
                        <a:t>2016</a:t>
                      </a:r>
                    </a:p>
                  </a:txBody>
                  <a:tcPr marL="0" marR="0" marT="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charset="0"/>
                          <a:ea typeface="ＭＳ Ｐゴシック" charset="-128"/>
                        </a:rPr>
                        <a:t>2017</a:t>
                      </a:r>
                    </a:p>
                  </a:txBody>
                  <a:tcPr marL="0" marR="0" marT="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charset="0"/>
                          <a:ea typeface="ＭＳ Ｐゴシック" charset="-128"/>
                        </a:rPr>
                        <a:t>2018</a:t>
                      </a:r>
                    </a:p>
                  </a:txBody>
                  <a:tcPr marL="0" marR="0" marT="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charset="0"/>
                          <a:ea typeface="ＭＳ Ｐゴシック" charset="-128"/>
                        </a:rPr>
                        <a:t>2019</a:t>
                      </a:r>
                    </a:p>
                  </a:txBody>
                  <a:tcPr marL="0" marR="0" marT="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charset="0"/>
                          <a:ea typeface="ＭＳ Ｐゴシック" charset="-128"/>
                        </a:rPr>
                        <a:t>2020</a:t>
                      </a:r>
                    </a:p>
                  </a:txBody>
                  <a:tcPr marL="0" marR="0" marT="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charset="0"/>
                          <a:ea typeface="ＭＳ Ｐゴシック" charset="-128"/>
                        </a:rPr>
                        <a:t>2021</a:t>
                      </a:r>
                    </a:p>
                  </a:txBody>
                  <a:tcPr marL="0" marR="0" marT="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FFFFFF"/>
                          </a:solidFill>
                          <a:effectLst/>
                          <a:latin typeface="Calibri" charset="0"/>
                          <a:ea typeface="ＭＳ Ｐゴシック" charset="-128"/>
                        </a:rPr>
                        <a:t>2022↦</a:t>
                      </a:r>
                    </a:p>
                  </a:txBody>
                  <a:tcPr marL="0" marR="0" marT="0" anchor="ctr" anchorCtr="1"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bl>
          </a:graphicData>
        </a:graphic>
      </p:graphicFrame>
      <p:sp>
        <p:nvSpPr>
          <p:cNvPr id="30755" name="Rectangle 66"/>
          <p:cNvSpPr>
            <a:spLocks noChangeArrowheads="1"/>
          </p:cNvSpPr>
          <p:nvPr/>
        </p:nvSpPr>
        <p:spPr bwMode="auto">
          <a:xfrm>
            <a:off x="304800" y="5341938"/>
            <a:ext cx="8610600" cy="830262"/>
          </a:xfrm>
          <a:prstGeom prst="rect">
            <a:avLst/>
          </a:prstGeom>
          <a:solidFill>
            <a:srgbClr val="7F7F7F">
              <a:alpha val="45882"/>
            </a:srgbClr>
          </a:solidFill>
          <a:ln w="9525">
            <a:solidFill>
              <a:schemeClr val="tx1"/>
            </a:solidFill>
            <a:miter lim="800000"/>
            <a:headEnd/>
            <a:tailEnd/>
          </a:ln>
        </p:spPr>
        <p:txBody>
          <a:bodyPr>
            <a:spAutoFit/>
          </a:bodyPr>
          <a:lstStyle/>
          <a:p>
            <a:pPr algn="ctr"/>
            <a:r>
              <a:rPr lang="en-US" sz="2400">
                <a:cs typeface="Arial" charset="0"/>
              </a:rPr>
              <a:t>spin physics, spatial distribution of quarks and gluons in nucleons and nuclei, non-linear regime of strong gluon fields</a:t>
            </a:r>
          </a:p>
        </p:txBody>
      </p:sp>
      <p:grpSp>
        <p:nvGrpSpPr>
          <p:cNvPr id="3" name="Group 21"/>
          <p:cNvGrpSpPr>
            <a:grpSpLocks/>
          </p:cNvGrpSpPr>
          <p:nvPr/>
        </p:nvGrpSpPr>
        <p:grpSpPr bwMode="auto">
          <a:xfrm>
            <a:off x="3657600" y="596900"/>
            <a:ext cx="3886200" cy="307975"/>
            <a:chOff x="4402504" y="2012018"/>
            <a:chExt cx="1805636" cy="579988"/>
          </a:xfrm>
        </p:grpSpPr>
        <p:cxnSp>
          <p:nvCxnSpPr>
            <p:cNvPr id="25" name="Elbow Connector 24"/>
            <p:cNvCxnSpPr>
              <a:cxnSpLocks noChangeShapeType="1"/>
            </p:cNvCxnSpPr>
            <p:nvPr/>
          </p:nvCxnSpPr>
          <p:spPr bwMode="auto">
            <a:xfrm>
              <a:off x="4420944" y="2155520"/>
              <a:ext cx="1586570" cy="358755"/>
            </a:xfrm>
            <a:prstGeom prst="bentConnector3">
              <a:avLst>
                <a:gd name="adj1" fmla="val -574"/>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30778" name="TextBox 25"/>
            <p:cNvSpPr txBox="1">
              <a:spLocks noChangeArrowheads="1"/>
            </p:cNvSpPr>
            <p:nvPr/>
          </p:nvSpPr>
          <p:spPr bwMode="auto">
            <a:xfrm>
              <a:off x="4402504" y="2012018"/>
              <a:ext cx="1805636" cy="579988"/>
            </a:xfrm>
            <a:prstGeom prst="rect">
              <a:avLst/>
            </a:prstGeom>
            <a:noFill/>
            <a:ln w="9525">
              <a:noFill/>
              <a:miter lim="800000"/>
              <a:headEnd/>
              <a:tailEnd/>
            </a:ln>
          </p:spPr>
          <p:txBody>
            <a:bodyPr>
              <a:spAutoFit/>
            </a:bodyPr>
            <a:lstStyle/>
            <a:p>
              <a:r>
                <a:rPr lang="en-US" sz="1400">
                  <a:latin typeface="Calibri" charset="0"/>
                </a:rPr>
                <a:t>RHIC e-cooling &amp; STAR Inner TPC Upgrade</a:t>
              </a:r>
            </a:p>
          </p:txBody>
        </p:sp>
      </p:grpSp>
      <p:grpSp>
        <p:nvGrpSpPr>
          <p:cNvPr id="4" name="Group 27"/>
          <p:cNvGrpSpPr>
            <a:grpSpLocks/>
          </p:cNvGrpSpPr>
          <p:nvPr/>
        </p:nvGrpSpPr>
        <p:grpSpPr bwMode="auto">
          <a:xfrm>
            <a:off x="8229600" y="317500"/>
            <a:ext cx="914400" cy="533400"/>
            <a:chOff x="4402504" y="1777976"/>
            <a:chExt cx="1492954" cy="1163742"/>
          </a:xfrm>
        </p:grpSpPr>
        <p:cxnSp>
          <p:nvCxnSpPr>
            <p:cNvPr id="28" name="Elbow Connector 27"/>
            <p:cNvCxnSpPr>
              <a:cxnSpLocks noChangeShapeType="1"/>
            </p:cNvCxnSpPr>
            <p:nvPr/>
          </p:nvCxnSpPr>
          <p:spPr bwMode="auto">
            <a:xfrm>
              <a:off x="4420648" y="1989252"/>
              <a:ext cx="1474810" cy="952466"/>
            </a:xfrm>
            <a:prstGeom prst="bentConnector3">
              <a:avLst>
                <a:gd name="adj1" fmla="val 787"/>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30776" name="TextBox 28"/>
            <p:cNvSpPr txBox="1">
              <a:spLocks noChangeArrowheads="1"/>
            </p:cNvSpPr>
            <p:nvPr/>
          </p:nvSpPr>
          <p:spPr bwMode="auto">
            <a:xfrm>
              <a:off x="4402504" y="1777976"/>
              <a:ext cx="1488856" cy="1141532"/>
            </a:xfrm>
            <a:prstGeom prst="rect">
              <a:avLst/>
            </a:prstGeom>
            <a:noFill/>
            <a:ln w="9525">
              <a:noFill/>
              <a:miter lim="800000"/>
              <a:headEnd/>
              <a:tailEnd/>
            </a:ln>
          </p:spPr>
          <p:txBody>
            <a:bodyPr>
              <a:spAutoFit/>
            </a:bodyPr>
            <a:lstStyle/>
            <a:p>
              <a:r>
                <a:rPr lang="en-US" sz="1400">
                  <a:latin typeface="Calibri" charset="0"/>
                </a:rPr>
                <a:t>eRHIC Constr.</a:t>
              </a:r>
            </a:p>
          </p:txBody>
        </p:sp>
      </p:grpSp>
      <p:grpSp>
        <p:nvGrpSpPr>
          <p:cNvPr id="5" name="Group 30"/>
          <p:cNvGrpSpPr>
            <a:grpSpLocks/>
          </p:cNvGrpSpPr>
          <p:nvPr/>
        </p:nvGrpSpPr>
        <p:grpSpPr bwMode="auto">
          <a:xfrm>
            <a:off x="4533900" y="342900"/>
            <a:ext cx="3581400" cy="307975"/>
            <a:chOff x="4402504" y="2078764"/>
            <a:chExt cx="1805636" cy="499100"/>
          </a:xfrm>
        </p:grpSpPr>
        <p:cxnSp>
          <p:nvCxnSpPr>
            <p:cNvPr id="31" name="Elbow Connector 30"/>
            <p:cNvCxnSpPr>
              <a:cxnSpLocks noChangeShapeType="1"/>
            </p:cNvCxnSpPr>
            <p:nvPr/>
          </p:nvCxnSpPr>
          <p:spPr bwMode="auto">
            <a:xfrm>
              <a:off x="4420913" y="2155944"/>
              <a:ext cx="1751211" cy="357603"/>
            </a:xfrm>
            <a:prstGeom prst="bentConnector3">
              <a:avLst>
                <a:gd name="adj1" fmla="val 6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30774" name="TextBox 31"/>
            <p:cNvSpPr txBox="1">
              <a:spLocks noChangeArrowheads="1"/>
            </p:cNvSpPr>
            <p:nvPr/>
          </p:nvSpPr>
          <p:spPr bwMode="auto">
            <a:xfrm>
              <a:off x="4402504" y="2078764"/>
              <a:ext cx="1805636" cy="499100"/>
            </a:xfrm>
            <a:prstGeom prst="rect">
              <a:avLst/>
            </a:prstGeom>
            <a:noFill/>
            <a:ln w="9525">
              <a:noFill/>
              <a:miter lim="800000"/>
              <a:headEnd/>
              <a:tailEnd/>
            </a:ln>
          </p:spPr>
          <p:txBody>
            <a:bodyPr>
              <a:spAutoFit/>
            </a:bodyPr>
            <a:lstStyle/>
            <a:p>
              <a:r>
                <a:rPr lang="en-US" sz="1400">
                  <a:latin typeface="Calibri" charset="0"/>
                </a:rPr>
                <a:t>sPHENIX &amp; STAR/PHENIX Forward Detectors</a:t>
              </a:r>
            </a:p>
          </p:txBody>
        </p:sp>
      </p:grpSp>
      <p:grpSp>
        <p:nvGrpSpPr>
          <p:cNvPr id="6" name="Group 50"/>
          <p:cNvGrpSpPr>
            <a:grpSpLocks/>
          </p:cNvGrpSpPr>
          <p:nvPr/>
        </p:nvGrpSpPr>
        <p:grpSpPr bwMode="auto">
          <a:xfrm>
            <a:off x="914400" y="609600"/>
            <a:ext cx="2362200" cy="307975"/>
            <a:chOff x="4402504" y="1940217"/>
            <a:chExt cx="2057400" cy="660595"/>
          </a:xfrm>
        </p:grpSpPr>
        <p:cxnSp>
          <p:nvCxnSpPr>
            <p:cNvPr id="35" name="Elbow Connector 34"/>
            <p:cNvCxnSpPr>
              <a:cxnSpLocks noChangeShapeType="1"/>
            </p:cNvCxnSpPr>
            <p:nvPr/>
          </p:nvCxnSpPr>
          <p:spPr bwMode="auto">
            <a:xfrm>
              <a:off x="4420479" y="2158145"/>
              <a:ext cx="1751831" cy="357540"/>
            </a:xfrm>
            <a:prstGeom prst="bentConnector3">
              <a:avLst>
                <a:gd name="adj1" fmla="val 6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30772" name="TextBox 35"/>
            <p:cNvSpPr txBox="1">
              <a:spLocks noChangeArrowheads="1"/>
            </p:cNvSpPr>
            <p:nvPr/>
          </p:nvSpPr>
          <p:spPr bwMode="auto">
            <a:xfrm>
              <a:off x="4402504" y="1940217"/>
              <a:ext cx="2057400" cy="660595"/>
            </a:xfrm>
            <a:prstGeom prst="rect">
              <a:avLst/>
            </a:prstGeom>
            <a:noFill/>
            <a:ln w="9525">
              <a:noFill/>
              <a:miter lim="800000"/>
              <a:headEnd/>
              <a:tailEnd/>
            </a:ln>
          </p:spPr>
          <p:txBody>
            <a:bodyPr>
              <a:spAutoFit/>
            </a:bodyPr>
            <a:lstStyle/>
            <a:p>
              <a:r>
                <a:rPr lang="en-US" sz="1400">
                  <a:latin typeface="Calibri" charset="0"/>
                </a:rPr>
                <a:t>Muon Piston Cal. Ext.</a:t>
              </a:r>
            </a:p>
          </p:txBody>
        </p:sp>
      </p:grpSp>
      <p:grpSp>
        <p:nvGrpSpPr>
          <p:cNvPr id="7" name="Group 53"/>
          <p:cNvGrpSpPr>
            <a:grpSpLocks/>
          </p:cNvGrpSpPr>
          <p:nvPr/>
        </p:nvGrpSpPr>
        <p:grpSpPr bwMode="auto">
          <a:xfrm>
            <a:off x="909638" y="328613"/>
            <a:ext cx="3738562" cy="306387"/>
            <a:chOff x="4402504" y="1989208"/>
            <a:chExt cx="1806520" cy="574236"/>
          </a:xfrm>
        </p:grpSpPr>
        <p:cxnSp>
          <p:nvCxnSpPr>
            <p:cNvPr id="48" name="Elbow Connector 47"/>
            <p:cNvCxnSpPr>
              <a:cxnSpLocks noChangeShapeType="1"/>
            </p:cNvCxnSpPr>
            <p:nvPr/>
          </p:nvCxnSpPr>
          <p:spPr bwMode="auto">
            <a:xfrm>
              <a:off x="4420914" y="2155826"/>
              <a:ext cx="1714468" cy="360013"/>
            </a:xfrm>
            <a:prstGeom prst="bentConnector3">
              <a:avLst>
                <a:gd name="adj1" fmla="val 245"/>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30770" name="TextBox 48"/>
            <p:cNvSpPr txBox="1">
              <a:spLocks noChangeArrowheads="1"/>
            </p:cNvSpPr>
            <p:nvPr/>
          </p:nvSpPr>
          <p:spPr bwMode="auto">
            <a:xfrm>
              <a:off x="4402504" y="1989208"/>
              <a:ext cx="1806520" cy="574236"/>
            </a:xfrm>
            <a:prstGeom prst="rect">
              <a:avLst/>
            </a:prstGeom>
            <a:noFill/>
            <a:ln w="9525">
              <a:noFill/>
              <a:miter lim="800000"/>
              <a:headEnd/>
              <a:tailEnd/>
            </a:ln>
          </p:spPr>
          <p:txBody>
            <a:bodyPr>
              <a:spAutoFit/>
            </a:bodyPr>
            <a:lstStyle/>
            <a:p>
              <a:r>
                <a:rPr lang="en-US" sz="1400">
                  <a:latin typeface="Calibri" charset="0"/>
                </a:rPr>
                <a:t>Heavy Flavor Tracker &amp; Muon Telescope Det. </a:t>
              </a:r>
            </a:p>
          </p:txBody>
        </p:sp>
      </p:grpSp>
      <p:grpSp>
        <p:nvGrpSpPr>
          <p:cNvPr id="8" name="Group 50"/>
          <p:cNvGrpSpPr>
            <a:grpSpLocks/>
          </p:cNvGrpSpPr>
          <p:nvPr/>
        </p:nvGrpSpPr>
        <p:grpSpPr bwMode="auto">
          <a:xfrm>
            <a:off x="0" y="330200"/>
            <a:ext cx="914400" cy="307975"/>
            <a:chOff x="4402502" y="1940217"/>
            <a:chExt cx="796412" cy="660595"/>
          </a:xfrm>
        </p:grpSpPr>
        <p:cxnSp>
          <p:nvCxnSpPr>
            <p:cNvPr id="52" name="Elbow Connector 51"/>
            <p:cNvCxnSpPr>
              <a:cxnSpLocks noChangeShapeType="1"/>
            </p:cNvCxnSpPr>
            <p:nvPr/>
          </p:nvCxnSpPr>
          <p:spPr bwMode="auto">
            <a:xfrm>
              <a:off x="4402502" y="2539520"/>
              <a:ext cx="796412" cy="3406"/>
            </a:xfrm>
            <a:prstGeom prst="bentConnector3">
              <a:avLst>
                <a:gd name="adj1" fmla="val 50000"/>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30768" name="TextBox 52"/>
            <p:cNvSpPr txBox="1">
              <a:spLocks noChangeArrowheads="1"/>
            </p:cNvSpPr>
            <p:nvPr/>
          </p:nvSpPr>
          <p:spPr bwMode="auto">
            <a:xfrm>
              <a:off x="4402504" y="1940217"/>
              <a:ext cx="663677" cy="660595"/>
            </a:xfrm>
            <a:prstGeom prst="rect">
              <a:avLst/>
            </a:prstGeom>
            <a:noFill/>
            <a:ln w="9525">
              <a:noFill/>
              <a:miter lim="800000"/>
              <a:headEnd/>
              <a:tailEnd/>
            </a:ln>
          </p:spPr>
          <p:txBody>
            <a:bodyPr>
              <a:spAutoFit/>
            </a:bodyPr>
            <a:lstStyle/>
            <a:p>
              <a:r>
                <a:rPr lang="en-US" sz="1400">
                  <a:latin typeface="Calibri" charset="0"/>
                </a:rPr>
                <a:t>(F)VTX</a:t>
              </a:r>
            </a:p>
          </p:txBody>
        </p:sp>
      </p:grpSp>
      <p:grpSp>
        <p:nvGrpSpPr>
          <p:cNvPr id="9" name="Group 50"/>
          <p:cNvGrpSpPr>
            <a:grpSpLocks/>
          </p:cNvGrpSpPr>
          <p:nvPr/>
        </p:nvGrpSpPr>
        <p:grpSpPr bwMode="auto">
          <a:xfrm>
            <a:off x="0" y="606425"/>
            <a:ext cx="914400" cy="307975"/>
            <a:chOff x="4402502" y="1940217"/>
            <a:chExt cx="796412" cy="660595"/>
          </a:xfrm>
        </p:grpSpPr>
        <p:cxnSp>
          <p:nvCxnSpPr>
            <p:cNvPr id="56" name="Elbow Connector 55"/>
            <p:cNvCxnSpPr>
              <a:cxnSpLocks noChangeShapeType="1"/>
            </p:cNvCxnSpPr>
            <p:nvPr/>
          </p:nvCxnSpPr>
          <p:spPr bwMode="auto">
            <a:xfrm>
              <a:off x="4402502" y="2539520"/>
              <a:ext cx="796412" cy="3406"/>
            </a:xfrm>
            <a:prstGeom prst="bentConnector3">
              <a:avLst>
                <a:gd name="adj1" fmla="val 50000"/>
              </a:avLst>
            </a:prstGeom>
            <a:noFill/>
            <a:ln w="25400">
              <a:solidFill>
                <a:schemeClr val="accent1"/>
              </a:solidFill>
              <a:miter lim="800000"/>
              <a:headEnd/>
              <a:tailEnd type="arrow" w="med" len="med"/>
            </a:ln>
            <a:effectLst>
              <a:outerShdw dist="20000" dir="5400000" rotWithShape="0">
                <a:srgbClr val="808080">
                  <a:alpha val="37999"/>
                </a:srgbClr>
              </a:outerShdw>
            </a:effectLst>
          </p:spPr>
        </p:cxnSp>
        <p:sp>
          <p:nvSpPr>
            <p:cNvPr id="30766" name="TextBox 60"/>
            <p:cNvSpPr txBox="1">
              <a:spLocks noChangeArrowheads="1"/>
            </p:cNvSpPr>
            <p:nvPr/>
          </p:nvSpPr>
          <p:spPr bwMode="auto">
            <a:xfrm>
              <a:off x="4402504" y="1940217"/>
              <a:ext cx="663677" cy="660595"/>
            </a:xfrm>
            <a:prstGeom prst="rect">
              <a:avLst/>
            </a:prstGeom>
            <a:noFill/>
            <a:ln w="9525">
              <a:noFill/>
              <a:miter lim="800000"/>
              <a:headEnd/>
              <a:tailEnd/>
            </a:ln>
          </p:spPr>
          <p:txBody>
            <a:bodyPr>
              <a:spAutoFit/>
            </a:bodyPr>
            <a:lstStyle/>
            <a:p>
              <a:r>
                <a:rPr lang="en-US" sz="1400">
                  <a:latin typeface="Calibri" charset="0"/>
                </a:rPr>
                <a:t>FGT</a:t>
              </a:r>
            </a:p>
          </p:txBody>
        </p:sp>
      </p:grpSp>
      <p:sp>
        <p:nvSpPr>
          <p:cNvPr id="30763" name="TextBox 61"/>
          <p:cNvSpPr txBox="1">
            <a:spLocks noChangeArrowheads="1"/>
          </p:cNvSpPr>
          <p:nvPr/>
        </p:nvSpPr>
        <p:spPr bwMode="auto">
          <a:xfrm>
            <a:off x="685800" y="1282700"/>
            <a:ext cx="3352800" cy="401638"/>
          </a:xfrm>
          <a:prstGeom prst="rect">
            <a:avLst/>
          </a:prstGeom>
          <a:noFill/>
          <a:ln w="9525">
            <a:noFill/>
            <a:miter lim="800000"/>
            <a:headEnd/>
            <a:tailEnd/>
          </a:ln>
        </p:spPr>
        <p:txBody>
          <a:bodyPr>
            <a:spAutoFit/>
          </a:bodyPr>
          <a:lstStyle/>
          <a:p>
            <a:pPr algn="ctr"/>
            <a:r>
              <a:rPr lang="en-US" sz="2000">
                <a:cs typeface="Arial" charset="0"/>
              </a:rPr>
              <a:t>q &amp; g contributions to p spin</a:t>
            </a:r>
          </a:p>
        </p:txBody>
      </p:sp>
      <p:sp>
        <p:nvSpPr>
          <p:cNvPr id="30764" name="TextBox 67"/>
          <p:cNvSpPr txBox="1">
            <a:spLocks noChangeArrowheads="1"/>
          </p:cNvSpPr>
          <p:nvPr/>
        </p:nvSpPr>
        <p:spPr bwMode="auto">
          <a:xfrm>
            <a:off x="4572000" y="1282700"/>
            <a:ext cx="4191000" cy="401638"/>
          </a:xfrm>
          <a:prstGeom prst="rect">
            <a:avLst/>
          </a:prstGeom>
          <a:noFill/>
          <a:ln w="9525">
            <a:noFill/>
            <a:miter lim="800000"/>
            <a:headEnd/>
            <a:tailEnd/>
          </a:ln>
        </p:spPr>
        <p:txBody>
          <a:bodyPr>
            <a:spAutoFit/>
          </a:bodyPr>
          <a:lstStyle/>
          <a:p>
            <a:pPr algn="ctr"/>
            <a:r>
              <a:rPr lang="en-US" sz="2000">
                <a:cs typeface="Arial" charset="0"/>
              </a:rPr>
              <a:t>modifications of structure functions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6838AB-43D5-4667-8375-1D26C66C4762}" type="slidenum">
              <a:rPr lang="en-US" smtClean="0"/>
              <a:pPr/>
              <a:t>51</a:t>
            </a:fld>
            <a:endParaRPr lang="en-US"/>
          </a:p>
        </p:txBody>
      </p:sp>
      <p:sp>
        <p:nvSpPr>
          <p:cNvPr id="5" name="TextBox 4"/>
          <p:cNvSpPr txBox="1"/>
          <p:nvPr/>
        </p:nvSpPr>
        <p:spPr>
          <a:xfrm>
            <a:off x="685801" y="2514600"/>
            <a:ext cx="7924800" cy="1077218"/>
          </a:xfrm>
          <a:prstGeom prst="rect">
            <a:avLst/>
          </a:prstGeom>
          <a:noFill/>
        </p:spPr>
        <p:txBody>
          <a:bodyPr wrap="square" rtlCol="0">
            <a:spAutoFit/>
          </a:bodyPr>
          <a:lstStyle/>
          <a:p>
            <a:pPr algn="ctr"/>
            <a:r>
              <a:rPr lang="en-US" sz="3200" dirty="0" smtClean="0">
                <a:solidFill>
                  <a:schemeClr val="bg1"/>
                </a:solidFill>
              </a:rPr>
              <a:t>Slides on Capabilities of other Low Energy Heavy Ion Physics Projects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srcRect/>
          <a:stretch>
            <a:fillRect/>
          </a:stretch>
        </p:blipFill>
        <p:spPr bwMode="auto">
          <a:xfrm>
            <a:off x="6221242" y="228600"/>
            <a:ext cx="2922758" cy="2533650"/>
          </a:xfrm>
          <a:prstGeom prst="rect">
            <a:avLst/>
          </a:prstGeom>
          <a:noFill/>
          <a:ln w="9525">
            <a:noFill/>
            <a:miter lim="800000"/>
            <a:headEnd/>
            <a:tailEnd/>
          </a:ln>
        </p:spPr>
      </p:pic>
      <p:pic>
        <p:nvPicPr>
          <p:cNvPr id="12292" name="Picture 4"/>
          <p:cNvPicPr>
            <a:picLocks noChangeAspect="1" noChangeArrowheads="1"/>
          </p:cNvPicPr>
          <p:nvPr/>
        </p:nvPicPr>
        <p:blipFill>
          <a:blip r:embed="rId3" cstate="print"/>
          <a:srcRect t="9412"/>
          <a:stretch>
            <a:fillRect/>
          </a:stretch>
        </p:blipFill>
        <p:spPr bwMode="auto">
          <a:xfrm>
            <a:off x="308048" y="1345815"/>
            <a:ext cx="2435152" cy="1466850"/>
          </a:xfrm>
          <a:prstGeom prst="rect">
            <a:avLst/>
          </a:prstGeom>
          <a:noFill/>
          <a:ln w="9525">
            <a:noFill/>
            <a:miter lim="800000"/>
            <a:headEnd/>
            <a:tailEnd/>
          </a:ln>
        </p:spPr>
      </p:pic>
      <p:pic>
        <p:nvPicPr>
          <p:cNvPr id="12293" name="Picture 5"/>
          <p:cNvPicPr>
            <a:picLocks noChangeAspect="1" noChangeArrowheads="1"/>
          </p:cNvPicPr>
          <p:nvPr/>
        </p:nvPicPr>
        <p:blipFill>
          <a:blip r:embed="rId4" cstate="print"/>
          <a:srcRect/>
          <a:stretch>
            <a:fillRect/>
          </a:stretch>
        </p:blipFill>
        <p:spPr bwMode="auto">
          <a:xfrm>
            <a:off x="3505201" y="2918719"/>
            <a:ext cx="5638799" cy="3786881"/>
          </a:xfrm>
          <a:prstGeom prst="rect">
            <a:avLst/>
          </a:prstGeom>
          <a:noFill/>
          <a:ln w="9525">
            <a:noFill/>
            <a:miter lim="800000"/>
            <a:headEnd/>
            <a:tailEnd/>
          </a:ln>
        </p:spPr>
      </p:pic>
      <p:pic>
        <p:nvPicPr>
          <p:cNvPr id="12295" name="Picture 7"/>
          <p:cNvPicPr>
            <a:picLocks noChangeAspect="1" noChangeArrowheads="1"/>
          </p:cNvPicPr>
          <p:nvPr/>
        </p:nvPicPr>
        <p:blipFill>
          <a:blip r:embed="rId5" cstate="print"/>
          <a:srcRect/>
          <a:stretch>
            <a:fillRect/>
          </a:stretch>
        </p:blipFill>
        <p:spPr bwMode="auto">
          <a:xfrm>
            <a:off x="0" y="4122992"/>
            <a:ext cx="3386367" cy="2543175"/>
          </a:xfrm>
          <a:prstGeom prst="rect">
            <a:avLst/>
          </a:prstGeom>
          <a:noFill/>
          <a:ln w="9525">
            <a:noFill/>
            <a:miter lim="800000"/>
            <a:headEnd/>
            <a:tailEnd/>
          </a:ln>
        </p:spPr>
      </p:pic>
      <p:sp>
        <p:nvSpPr>
          <p:cNvPr id="9" name="TextBox 8"/>
          <p:cNvSpPr txBox="1"/>
          <p:nvPr/>
        </p:nvSpPr>
        <p:spPr>
          <a:xfrm>
            <a:off x="-76200" y="2932367"/>
            <a:ext cx="3733800" cy="923330"/>
          </a:xfrm>
          <a:prstGeom prst="rect">
            <a:avLst/>
          </a:prstGeom>
          <a:solidFill>
            <a:schemeClr val="tx1"/>
          </a:solidFill>
          <a:ln>
            <a:solidFill>
              <a:srgbClr val="FF0000"/>
            </a:solidFill>
          </a:ln>
        </p:spPr>
        <p:txBody>
          <a:bodyPr wrap="square" rtlCol="0">
            <a:spAutoFit/>
          </a:bodyPr>
          <a:lstStyle/>
          <a:p>
            <a:pPr>
              <a:buFont typeface="Arial" pitchFamily="34" charset="0"/>
              <a:buChar char="•"/>
            </a:pPr>
            <a:r>
              <a:rPr lang="en-US" b="1" dirty="0" smtClean="0">
                <a:solidFill>
                  <a:schemeClr val="bg1"/>
                </a:solidFill>
              </a:rPr>
              <a:t>Time Line: </a:t>
            </a:r>
            <a:r>
              <a:rPr lang="en-US" dirty="0" smtClean="0">
                <a:solidFill>
                  <a:schemeClr val="bg1"/>
                </a:solidFill>
              </a:rPr>
              <a:t>2009-2015</a:t>
            </a:r>
          </a:p>
          <a:p>
            <a:pPr>
              <a:buFont typeface="Arial" pitchFamily="34" charset="0"/>
              <a:buChar char="•"/>
            </a:pPr>
            <a:r>
              <a:rPr lang="en-US" b="1" dirty="0" smtClean="0">
                <a:solidFill>
                  <a:schemeClr val="bg1"/>
                </a:solidFill>
              </a:rPr>
              <a:t>Energy Range: </a:t>
            </a:r>
            <a:r>
              <a:rPr lang="en-US" dirty="0" smtClean="0">
                <a:solidFill>
                  <a:schemeClr val="bg1"/>
                </a:solidFill>
              </a:rPr>
              <a:t>√</a:t>
            </a:r>
            <a:r>
              <a:rPr lang="en-US" dirty="0" err="1" smtClean="0">
                <a:solidFill>
                  <a:schemeClr val="bg1"/>
                </a:solidFill>
              </a:rPr>
              <a:t>s</a:t>
            </a:r>
            <a:r>
              <a:rPr lang="en-US" baseline="-25000" dirty="0" err="1" smtClean="0">
                <a:solidFill>
                  <a:schemeClr val="bg1"/>
                </a:solidFill>
              </a:rPr>
              <a:t>NN</a:t>
            </a:r>
            <a:r>
              <a:rPr lang="en-US" dirty="0" smtClean="0">
                <a:solidFill>
                  <a:schemeClr val="bg1"/>
                </a:solidFill>
              </a:rPr>
              <a:t> = </a:t>
            </a:r>
            <a:r>
              <a:rPr lang="en-US" b="1" dirty="0" smtClean="0">
                <a:solidFill>
                  <a:schemeClr val="bg1"/>
                </a:solidFill>
              </a:rPr>
              <a:t>4.9 to 17.3 </a:t>
            </a:r>
            <a:r>
              <a:rPr lang="en-US" dirty="0" err="1" smtClean="0">
                <a:solidFill>
                  <a:schemeClr val="bg1"/>
                </a:solidFill>
              </a:rPr>
              <a:t>GeV</a:t>
            </a:r>
            <a:r>
              <a:rPr lang="en-US" dirty="0" smtClean="0">
                <a:solidFill>
                  <a:schemeClr val="bg1"/>
                </a:solidFill>
              </a:rPr>
              <a:t> </a:t>
            </a:r>
            <a:r>
              <a:rPr lang="en-US" dirty="0" err="1" smtClean="0">
                <a:solidFill>
                  <a:schemeClr val="bg1"/>
                </a:solidFill>
                <a:latin typeface="Symbol" pitchFamily="18" charset="2"/>
              </a:rPr>
              <a:t>m</a:t>
            </a:r>
            <a:r>
              <a:rPr lang="en-US" baseline="-25000" dirty="0" err="1" smtClean="0">
                <a:solidFill>
                  <a:schemeClr val="bg1"/>
                </a:solidFill>
              </a:rPr>
              <a:t>B</a:t>
            </a:r>
            <a:r>
              <a:rPr lang="en-US" dirty="0" smtClean="0">
                <a:solidFill>
                  <a:schemeClr val="bg1"/>
                </a:solidFill>
              </a:rPr>
              <a:t> = 0.560 to 0.230 </a:t>
            </a:r>
            <a:r>
              <a:rPr lang="en-US" dirty="0" err="1" smtClean="0">
                <a:solidFill>
                  <a:schemeClr val="bg1"/>
                </a:solidFill>
              </a:rPr>
              <a:t>GeV</a:t>
            </a:r>
            <a:endParaRPr lang="en-US" dirty="0">
              <a:solidFill>
                <a:schemeClr val="bg1"/>
              </a:solidFill>
            </a:endParaRPr>
          </a:p>
        </p:txBody>
      </p:sp>
      <p:sp>
        <p:nvSpPr>
          <p:cNvPr id="8" name="TextBox 7"/>
          <p:cNvSpPr txBox="1"/>
          <p:nvPr/>
        </p:nvSpPr>
        <p:spPr>
          <a:xfrm>
            <a:off x="7772400" y="4075367"/>
            <a:ext cx="596253" cy="338554"/>
          </a:xfrm>
          <a:prstGeom prst="rect">
            <a:avLst/>
          </a:prstGeom>
          <a:noFill/>
        </p:spPr>
        <p:txBody>
          <a:bodyPr wrap="none" rtlCol="0">
            <a:spAutoFit/>
          </a:bodyPr>
          <a:lstStyle/>
          <a:p>
            <a:r>
              <a:rPr lang="en-US" sz="1600" b="1" dirty="0" smtClean="0">
                <a:solidFill>
                  <a:srgbClr val="002060"/>
                </a:solidFill>
              </a:rPr>
              <a:t>BES I</a:t>
            </a:r>
            <a:endParaRPr lang="en-US" sz="1600" b="1" dirty="0">
              <a:solidFill>
                <a:srgbClr val="002060"/>
              </a:solidFill>
            </a:endParaRPr>
          </a:p>
        </p:txBody>
      </p:sp>
      <p:sp>
        <p:nvSpPr>
          <p:cNvPr id="10" name="Rounded Rectangle 9"/>
          <p:cNvSpPr/>
          <p:nvPr/>
        </p:nvSpPr>
        <p:spPr>
          <a:xfrm>
            <a:off x="3429000" y="1255967"/>
            <a:ext cx="2819400" cy="121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Runn</a:t>
            </a:r>
            <a:endParaRPr lang="en-US" dirty="0"/>
          </a:p>
        </p:txBody>
      </p:sp>
      <p:sp>
        <p:nvSpPr>
          <p:cNvPr id="11" name="TextBox 10"/>
          <p:cNvSpPr txBox="1"/>
          <p:nvPr/>
        </p:nvSpPr>
        <p:spPr>
          <a:xfrm>
            <a:off x="3505200" y="1255967"/>
            <a:ext cx="2730171" cy="1200329"/>
          </a:xfrm>
          <a:prstGeom prst="rect">
            <a:avLst/>
          </a:prstGeom>
          <a:noFill/>
          <a:ln>
            <a:noFill/>
          </a:ln>
        </p:spPr>
        <p:txBody>
          <a:bodyPr wrap="none" rtlCol="0">
            <a:spAutoFit/>
          </a:bodyPr>
          <a:lstStyle/>
          <a:p>
            <a:r>
              <a:rPr lang="en-US" dirty="0" smtClean="0">
                <a:solidFill>
                  <a:srgbClr val="00B050"/>
                </a:solidFill>
              </a:rPr>
              <a:t>+ Running now, that’s good</a:t>
            </a:r>
          </a:p>
          <a:p>
            <a:r>
              <a:rPr lang="en-US" dirty="0" smtClean="0">
                <a:solidFill>
                  <a:srgbClr val="00B050"/>
                </a:solidFill>
              </a:rPr>
              <a:t>+ Energy range is good</a:t>
            </a:r>
          </a:p>
          <a:p>
            <a:r>
              <a:rPr lang="en-US" dirty="0" smtClean="0">
                <a:solidFill>
                  <a:srgbClr val="FF0000"/>
                </a:solidFill>
              </a:rPr>
              <a:t>- But fixed-target</a:t>
            </a:r>
          </a:p>
          <a:p>
            <a:r>
              <a:rPr lang="en-US" dirty="0" smtClean="0">
                <a:solidFill>
                  <a:srgbClr val="FF0000"/>
                </a:solidFill>
              </a:rPr>
              <a:t>- </a:t>
            </a:r>
            <a:r>
              <a:rPr lang="en-US" b="1" dirty="0" smtClean="0">
                <a:solidFill>
                  <a:srgbClr val="FF0000"/>
                </a:solidFill>
              </a:rPr>
              <a:t>And light ions</a:t>
            </a:r>
            <a:endParaRPr lang="en-US" b="1" dirty="0">
              <a:solidFill>
                <a:srgbClr val="FF0000"/>
              </a:solidFill>
            </a:endParaRPr>
          </a:p>
        </p:txBody>
      </p:sp>
      <p:cxnSp>
        <p:nvCxnSpPr>
          <p:cNvPr id="13" name="Straight Arrow Connector 12"/>
          <p:cNvCxnSpPr/>
          <p:nvPr/>
        </p:nvCxnSpPr>
        <p:spPr>
          <a:xfrm flipH="1">
            <a:off x="2362200" y="1484567"/>
            <a:ext cx="1143000" cy="144780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1"/>
          </p:cNvCxnSpPr>
          <p:nvPr/>
        </p:nvCxnSpPr>
        <p:spPr>
          <a:xfrm flipH="1">
            <a:off x="2971800" y="1856132"/>
            <a:ext cx="533400" cy="115243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819400" y="2017967"/>
            <a:ext cx="685800" cy="2286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0944" y="125104"/>
            <a:ext cx="6172200" cy="584775"/>
          </a:xfrm>
          <a:prstGeom prst="rect">
            <a:avLst/>
          </a:prstGeom>
          <a:ln>
            <a:solidFill>
              <a:srgbClr val="FF0000"/>
            </a:solidFill>
          </a:ln>
        </p:spPr>
        <p:txBody>
          <a:bodyPr wrap="square">
            <a:spAutoFit/>
          </a:bodyPr>
          <a:lstStyle/>
          <a:p>
            <a:pPr algn="ctr"/>
            <a:r>
              <a:rPr lang="en-US" sz="3200" dirty="0" smtClean="0">
                <a:solidFill>
                  <a:srgbClr val="FFFF00"/>
                </a:solidFill>
              </a:rPr>
              <a:t>Super  Proton Synchrotron (SPS)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992631"/>
            <a:ext cx="9144000" cy="5408169"/>
          </a:xfrm>
          <a:prstGeom prst="rect">
            <a:avLst/>
          </a:prstGeom>
          <a:noFill/>
          <a:ln w="9525">
            <a:noFill/>
            <a:miter lim="800000"/>
            <a:headEnd/>
            <a:tailEnd/>
          </a:ln>
        </p:spPr>
      </p:pic>
      <p:sp>
        <p:nvSpPr>
          <p:cNvPr id="5" name="Rectangle 4"/>
          <p:cNvSpPr/>
          <p:nvPr/>
        </p:nvSpPr>
        <p:spPr>
          <a:xfrm>
            <a:off x="0" y="0"/>
            <a:ext cx="9144000" cy="584775"/>
          </a:xfrm>
          <a:prstGeom prst="rect">
            <a:avLst/>
          </a:prstGeom>
          <a:ln>
            <a:solidFill>
              <a:srgbClr val="FF0000"/>
            </a:solidFill>
          </a:ln>
        </p:spPr>
        <p:txBody>
          <a:bodyPr wrap="square">
            <a:spAutoFit/>
          </a:bodyPr>
          <a:lstStyle/>
          <a:p>
            <a:pPr algn="ctr"/>
            <a:r>
              <a:rPr lang="en-US" sz="3200" dirty="0" err="1" smtClean="0">
                <a:solidFill>
                  <a:srgbClr val="FFFF00"/>
                </a:solidFill>
              </a:rPr>
              <a:t>Nuclotron</a:t>
            </a:r>
            <a:r>
              <a:rPr lang="en-US" sz="3200" dirty="0" smtClean="0">
                <a:solidFill>
                  <a:srgbClr val="FFFF00"/>
                </a:solidFill>
              </a:rPr>
              <a:t> based Ion Collider </a:t>
            </a:r>
            <a:r>
              <a:rPr lang="en-US" sz="3200" dirty="0" err="1" smtClean="0">
                <a:solidFill>
                  <a:srgbClr val="FFFF00"/>
                </a:solidFill>
              </a:rPr>
              <a:t>fAcility</a:t>
            </a:r>
            <a:r>
              <a:rPr lang="en-US" sz="3200" dirty="0" smtClean="0">
                <a:solidFill>
                  <a:srgbClr val="FFFF00"/>
                </a:solidFill>
              </a:rPr>
              <a:t> (NICA)</a:t>
            </a:r>
          </a:p>
        </p:txBody>
      </p:sp>
      <p:sp>
        <p:nvSpPr>
          <p:cNvPr id="6" name="Rectangle 5"/>
          <p:cNvSpPr/>
          <p:nvPr/>
        </p:nvSpPr>
        <p:spPr>
          <a:xfrm>
            <a:off x="304800" y="762000"/>
            <a:ext cx="8305800" cy="1015663"/>
          </a:xfrm>
          <a:prstGeom prst="rect">
            <a:avLst/>
          </a:prstGeom>
          <a:solidFill>
            <a:schemeClr val="bg1"/>
          </a:solidFill>
          <a:ln>
            <a:solidFill>
              <a:srgbClr val="FF0000"/>
            </a:solidFill>
          </a:ln>
        </p:spPr>
        <p:txBody>
          <a:bodyPr wrap="square">
            <a:spAutoFit/>
          </a:bodyPr>
          <a:lstStyle/>
          <a:p>
            <a:pPr>
              <a:buFont typeface="Arial" pitchFamily="34" charset="0"/>
              <a:buChar char="•"/>
            </a:pPr>
            <a:r>
              <a:rPr lang="en-US" sz="2000" b="1" dirty="0" smtClean="0"/>
              <a:t>Time Line: </a:t>
            </a:r>
            <a:r>
              <a:rPr lang="en-US" sz="2000" dirty="0" smtClean="0"/>
              <a:t>Not yet funded. Plan is to submit documents by end of 2012. 	Operations could not begin before 2017 (probably much later)</a:t>
            </a:r>
          </a:p>
          <a:p>
            <a:pPr>
              <a:buFont typeface="Arial" pitchFamily="34" charset="0"/>
              <a:buChar char="•"/>
            </a:pPr>
            <a:r>
              <a:rPr lang="en-US" sz="2000" b="1" dirty="0" smtClean="0"/>
              <a:t>Energy Range: </a:t>
            </a:r>
            <a:r>
              <a:rPr lang="en-US" sz="2000" dirty="0" smtClean="0"/>
              <a:t>√</a:t>
            </a:r>
            <a:r>
              <a:rPr lang="en-US" sz="2000" dirty="0" err="1" smtClean="0"/>
              <a:t>s</a:t>
            </a:r>
            <a:r>
              <a:rPr lang="en-US" sz="2000" baseline="-25000" dirty="0" err="1" smtClean="0"/>
              <a:t>NN</a:t>
            </a:r>
            <a:r>
              <a:rPr lang="en-US" sz="2000" dirty="0" smtClean="0"/>
              <a:t> from </a:t>
            </a:r>
            <a:r>
              <a:rPr lang="en-US" sz="2000" b="1" dirty="0" smtClean="0"/>
              <a:t>3.9 - 11 </a:t>
            </a:r>
            <a:r>
              <a:rPr lang="en-US" sz="2000" b="1" dirty="0" err="1" smtClean="0"/>
              <a:t>GeV</a:t>
            </a:r>
            <a:r>
              <a:rPr lang="en-US" sz="2000" b="1" dirty="0" smtClean="0"/>
              <a:t> </a:t>
            </a:r>
            <a:r>
              <a:rPr lang="en-US" sz="2000" dirty="0" smtClean="0"/>
              <a:t>for </a:t>
            </a:r>
            <a:r>
              <a:rPr lang="en-US" sz="2000" dirty="0" err="1" smtClean="0"/>
              <a:t>Au+Au</a:t>
            </a:r>
            <a:r>
              <a:rPr lang="en-US" sz="2000" dirty="0" smtClean="0"/>
              <a:t>;   </a:t>
            </a:r>
            <a:r>
              <a:rPr lang="en-US" sz="2000" dirty="0" err="1" smtClean="0">
                <a:latin typeface="Symbol" pitchFamily="18" charset="2"/>
              </a:rPr>
              <a:t>m</a:t>
            </a:r>
            <a:r>
              <a:rPr lang="en-US" sz="2000" baseline="-25000" dirty="0" err="1" smtClean="0"/>
              <a:t>B</a:t>
            </a:r>
            <a:r>
              <a:rPr lang="en-US" sz="2000" dirty="0" smtClean="0"/>
              <a:t> from 0.630 - 0.325 </a:t>
            </a:r>
            <a:r>
              <a:rPr lang="en-US" sz="2000" dirty="0" err="1" smtClean="0"/>
              <a:t>GeV</a:t>
            </a:r>
            <a:r>
              <a:rPr lang="en-US" sz="2000" dirty="0" smtClean="0"/>
              <a:t>.</a:t>
            </a:r>
          </a:p>
        </p:txBody>
      </p:sp>
      <p:grpSp>
        <p:nvGrpSpPr>
          <p:cNvPr id="2" name="Group 6"/>
          <p:cNvGrpSpPr/>
          <p:nvPr/>
        </p:nvGrpSpPr>
        <p:grpSpPr>
          <a:xfrm>
            <a:off x="6172200" y="3886200"/>
            <a:ext cx="2971800" cy="2438400"/>
            <a:chOff x="1671399" y="1600200"/>
            <a:chExt cx="5434251" cy="4309983"/>
          </a:xfrm>
        </p:grpSpPr>
        <p:pic>
          <p:nvPicPr>
            <p:cNvPr id="8" name="Picture 4"/>
            <p:cNvPicPr>
              <a:picLocks noChangeAspect="1" noChangeArrowheads="1"/>
            </p:cNvPicPr>
            <p:nvPr/>
          </p:nvPicPr>
          <p:blipFill>
            <a:blip r:embed="rId3" cstate="print"/>
            <a:srcRect/>
            <a:stretch>
              <a:fillRect/>
            </a:stretch>
          </p:blipFill>
          <p:spPr bwMode="auto">
            <a:xfrm>
              <a:off x="1676400" y="1600200"/>
              <a:ext cx="5429250" cy="2162175"/>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1671399" y="3748008"/>
              <a:ext cx="5429250" cy="2162175"/>
            </a:xfrm>
            <a:prstGeom prst="rect">
              <a:avLst/>
            </a:prstGeom>
            <a:noFill/>
            <a:ln w="9525">
              <a:noFill/>
              <a:miter lim="800000"/>
              <a:headEnd/>
              <a:tailEnd/>
            </a:ln>
          </p:spPr>
        </p:pic>
      </p:grpSp>
      <p:sp>
        <p:nvSpPr>
          <p:cNvPr id="12" name="Rectangle 11"/>
          <p:cNvSpPr/>
          <p:nvPr/>
        </p:nvSpPr>
        <p:spPr>
          <a:xfrm>
            <a:off x="4876800" y="5334000"/>
            <a:ext cx="1295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611504" y="5105400"/>
            <a:ext cx="60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172200" y="3962400"/>
            <a:ext cx="2971800" cy="2438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391400" y="3657600"/>
            <a:ext cx="1447800" cy="523220"/>
          </a:xfrm>
          <a:prstGeom prst="rect">
            <a:avLst/>
          </a:prstGeom>
          <a:solidFill>
            <a:schemeClr val="bg1"/>
          </a:solidFill>
          <a:ln>
            <a:solidFill>
              <a:srgbClr val="FF0000"/>
            </a:solidFill>
          </a:ln>
        </p:spPr>
        <p:txBody>
          <a:bodyPr wrap="square" rtlCol="0">
            <a:spAutoFit/>
          </a:bodyPr>
          <a:lstStyle/>
          <a:p>
            <a:pPr algn="ctr"/>
            <a:r>
              <a:rPr lang="en-US" sz="1400" dirty="0" smtClean="0">
                <a:solidFill>
                  <a:srgbClr val="FF0000"/>
                </a:solidFill>
              </a:rPr>
              <a:t>M</a:t>
            </a:r>
            <a:r>
              <a:rPr lang="en-US" sz="1400" dirty="0" smtClean="0"/>
              <a:t>ulti-</a:t>
            </a:r>
            <a:r>
              <a:rPr lang="en-US" sz="1400" dirty="0" smtClean="0">
                <a:solidFill>
                  <a:srgbClr val="FF0000"/>
                </a:solidFill>
              </a:rPr>
              <a:t>P</a:t>
            </a:r>
            <a:r>
              <a:rPr lang="en-US" sz="1400" dirty="0" smtClean="0"/>
              <a:t>urpose </a:t>
            </a:r>
            <a:r>
              <a:rPr lang="en-US" sz="1400" dirty="0" smtClean="0">
                <a:solidFill>
                  <a:srgbClr val="FF0000"/>
                </a:solidFill>
              </a:rPr>
              <a:t>D</a:t>
            </a:r>
            <a:r>
              <a:rPr lang="en-US" sz="1400" dirty="0" smtClean="0"/>
              <a:t>etector (</a:t>
            </a:r>
            <a:r>
              <a:rPr lang="en-US" sz="1400" dirty="0" smtClean="0">
                <a:solidFill>
                  <a:srgbClr val="FF0000"/>
                </a:solidFill>
              </a:rPr>
              <a:t>MPD</a:t>
            </a:r>
            <a:r>
              <a:rPr lang="en-US" sz="1400" dirty="0" smtClean="0"/>
              <a:t>)</a:t>
            </a:r>
            <a:endParaRPr lang="en-US" sz="1400" dirty="0"/>
          </a:p>
        </p:txBody>
      </p:sp>
      <p:sp>
        <p:nvSpPr>
          <p:cNvPr id="10" name="Down Arrow 9"/>
          <p:cNvSpPr/>
          <p:nvPr/>
        </p:nvSpPr>
        <p:spPr>
          <a:xfrm rot="-2520000">
            <a:off x="6784738" y="3234401"/>
            <a:ext cx="162608" cy="1209992"/>
          </a:xfrm>
          <a:prstGeom prst="downArrow">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8"/>
          <p:cNvGrpSpPr/>
          <p:nvPr/>
        </p:nvGrpSpPr>
        <p:grpSpPr>
          <a:xfrm>
            <a:off x="76200" y="1854874"/>
            <a:ext cx="3124200" cy="2057400"/>
            <a:chOff x="-838200" y="2743200"/>
            <a:chExt cx="3124200" cy="2057400"/>
          </a:xfrm>
        </p:grpSpPr>
        <p:sp>
          <p:nvSpPr>
            <p:cNvPr id="18" name="Rounded Rectangle 17"/>
            <p:cNvSpPr/>
            <p:nvPr/>
          </p:nvSpPr>
          <p:spPr>
            <a:xfrm>
              <a:off x="-838200" y="2743200"/>
              <a:ext cx="3124200" cy="2057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85800" y="2944000"/>
              <a:ext cx="2769156" cy="1754326"/>
            </a:xfrm>
            <a:prstGeom prst="rect">
              <a:avLst/>
            </a:prstGeom>
            <a:noFill/>
            <a:ln>
              <a:noFill/>
            </a:ln>
          </p:spPr>
          <p:txBody>
            <a:bodyPr wrap="square" rtlCol="0">
              <a:spAutoFit/>
            </a:bodyPr>
            <a:lstStyle/>
            <a:p>
              <a:r>
                <a:rPr lang="en-US" dirty="0" smtClean="0">
                  <a:solidFill>
                    <a:srgbClr val="00B050"/>
                  </a:solidFill>
                </a:rPr>
                <a:t>+ Collider, </a:t>
              </a:r>
              <a:r>
                <a:rPr lang="en-US" dirty="0" err="1" smtClean="0">
                  <a:solidFill>
                    <a:srgbClr val="00B050"/>
                  </a:solidFill>
                </a:rPr>
                <a:t>that’good</a:t>
              </a:r>
              <a:endParaRPr lang="en-US" dirty="0" smtClean="0">
                <a:solidFill>
                  <a:srgbClr val="00B050"/>
                </a:solidFill>
              </a:endParaRPr>
            </a:p>
            <a:p>
              <a:r>
                <a:rPr lang="en-US" dirty="0" smtClean="0">
                  <a:solidFill>
                    <a:srgbClr val="00B050"/>
                  </a:solidFill>
                </a:rPr>
                <a:t>+ High Luminosity expected</a:t>
              </a:r>
              <a:endParaRPr lang="en-US" dirty="0" smtClean="0">
                <a:solidFill>
                  <a:schemeClr val="bg1">
                    <a:lumMod val="50000"/>
                  </a:schemeClr>
                </a:solidFill>
              </a:endParaRPr>
            </a:p>
            <a:p>
              <a:pPr>
                <a:buFont typeface="Arial" pitchFamily="34" charset="0"/>
                <a:buChar char="•"/>
              </a:pPr>
              <a:r>
                <a:rPr lang="en-US" dirty="0" smtClean="0">
                  <a:solidFill>
                    <a:schemeClr val="bg1">
                      <a:lumMod val="50000"/>
                    </a:schemeClr>
                  </a:solidFill>
                </a:rPr>
                <a:t> MPD </a:t>
              </a:r>
              <a:r>
                <a:rPr lang="en-US" dirty="0" err="1" smtClean="0">
                  <a:solidFill>
                    <a:schemeClr val="bg1">
                      <a:lumMod val="50000"/>
                    </a:schemeClr>
                  </a:solidFill>
                </a:rPr>
                <a:t>simiar</a:t>
              </a:r>
              <a:r>
                <a:rPr lang="en-US" dirty="0" smtClean="0">
                  <a:solidFill>
                    <a:schemeClr val="bg1">
                      <a:lumMod val="50000"/>
                    </a:schemeClr>
                  </a:solidFill>
                </a:rPr>
                <a:t> to STAR</a:t>
              </a:r>
            </a:p>
            <a:p>
              <a:pPr>
                <a:buFont typeface="Arial" pitchFamily="34" charset="0"/>
                <a:buChar char="•"/>
              </a:pPr>
              <a:r>
                <a:rPr lang="en-US" dirty="0" smtClean="0">
                  <a:solidFill>
                    <a:schemeClr val="bg1">
                      <a:lumMod val="50000"/>
                    </a:schemeClr>
                  </a:solidFill>
                </a:rPr>
                <a:t> Maybe as early as 2017</a:t>
              </a:r>
            </a:p>
            <a:p>
              <a:r>
                <a:rPr lang="en-US" dirty="0" smtClean="0">
                  <a:solidFill>
                    <a:srgbClr val="FF0000"/>
                  </a:solidFill>
                </a:rPr>
                <a:t>- (But probably later)</a:t>
              </a:r>
            </a:p>
            <a:p>
              <a:pPr>
                <a:buFontTx/>
                <a:buChar char="-"/>
              </a:pPr>
              <a:r>
                <a:rPr lang="en-US" dirty="0" smtClean="0">
                  <a:solidFill>
                    <a:srgbClr val="FF0000"/>
                  </a:solidFill>
                </a:rPr>
                <a:t> Energy is likely too low</a:t>
              </a:r>
            </a:p>
          </p:txBody>
        </p:sp>
      </p:grpSp>
      <p:cxnSp>
        <p:nvCxnSpPr>
          <p:cNvPr id="21" name="Straight Arrow Connector 20"/>
          <p:cNvCxnSpPr/>
          <p:nvPr/>
        </p:nvCxnSpPr>
        <p:spPr>
          <a:xfrm>
            <a:off x="2286000" y="2133600"/>
            <a:ext cx="2743200" cy="60960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514600" y="2667000"/>
            <a:ext cx="3581400" cy="205740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flipH="1" flipV="1">
            <a:off x="2133600" y="2133600"/>
            <a:ext cx="1905000" cy="990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fair-center.eu/typo3temp/pics/1a990fe62f.jpg"/>
          <p:cNvPicPr>
            <a:picLocks noChangeAspect="1" noChangeArrowheads="1"/>
          </p:cNvPicPr>
          <p:nvPr/>
        </p:nvPicPr>
        <p:blipFill>
          <a:blip r:embed="rId2" cstate="print"/>
          <a:srcRect t="2667" b="10667"/>
          <a:stretch>
            <a:fillRect/>
          </a:stretch>
        </p:blipFill>
        <p:spPr bwMode="auto">
          <a:xfrm>
            <a:off x="0" y="1426192"/>
            <a:ext cx="7974416" cy="4953000"/>
          </a:xfrm>
          <a:prstGeom prst="rect">
            <a:avLst/>
          </a:prstGeom>
          <a:noFill/>
        </p:spPr>
      </p:pic>
      <p:sp>
        <p:nvSpPr>
          <p:cNvPr id="3" name="Rectangle 2"/>
          <p:cNvSpPr/>
          <p:nvPr/>
        </p:nvSpPr>
        <p:spPr>
          <a:xfrm>
            <a:off x="304800" y="152400"/>
            <a:ext cx="8382000" cy="584775"/>
          </a:xfrm>
          <a:prstGeom prst="rect">
            <a:avLst/>
          </a:prstGeom>
          <a:ln>
            <a:solidFill>
              <a:srgbClr val="FF0000"/>
            </a:solidFill>
          </a:ln>
        </p:spPr>
        <p:txBody>
          <a:bodyPr wrap="square">
            <a:spAutoFit/>
          </a:bodyPr>
          <a:lstStyle/>
          <a:p>
            <a:pPr algn="ctr"/>
            <a:r>
              <a:rPr lang="en-US" sz="3200" dirty="0" smtClean="0">
                <a:solidFill>
                  <a:srgbClr val="FFFF00"/>
                </a:solidFill>
              </a:rPr>
              <a:t>Facility for Antiproton and Ion Research (FAIR)</a:t>
            </a:r>
          </a:p>
        </p:txBody>
      </p:sp>
      <p:sp>
        <p:nvSpPr>
          <p:cNvPr id="5" name="TextBox 4"/>
          <p:cNvSpPr txBox="1"/>
          <p:nvPr/>
        </p:nvSpPr>
        <p:spPr>
          <a:xfrm>
            <a:off x="76200" y="1121392"/>
            <a:ext cx="5337551" cy="923330"/>
          </a:xfrm>
          <a:prstGeom prst="rect">
            <a:avLst/>
          </a:prstGeom>
          <a:solidFill>
            <a:schemeClr val="bg1"/>
          </a:solidFill>
          <a:ln>
            <a:solidFill>
              <a:srgbClr val="FF0000"/>
            </a:solidFill>
          </a:ln>
        </p:spPr>
        <p:txBody>
          <a:bodyPr wrap="none" rtlCol="0">
            <a:spAutoFit/>
          </a:bodyPr>
          <a:lstStyle/>
          <a:p>
            <a:r>
              <a:rPr lang="en-US" b="1" dirty="0" smtClean="0"/>
              <a:t>Time Line:</a:t>
            </a:r>
          </a:p>
          <a:p>
            <a:r>
              <a:rPr lang="en-US" dirty="0" smtClean="0"/>
              <a:t>SIS-100 is funded and will be complete by 2018</a:t>
            </a:r>
          </a:p>
          <a:p>
            <a:r>
              <a:rPr lang="en-US" dirty="0" smtClean="0"/>
              <a:t>SIS-300 will need additional funding (</a:t>
            </a:r>
            <a:r>
              <a:rPr lang="en-US" b="1" dirty="0" smtClean="0"/>
              <a:t>no time estimate</a:t>
            </a:r>
            <a:r>
              <a:rPr lang="en-US" dirty="0" smtClean="0"/>
              <a:t>)</a:t>
            </a:r>
            <a:endParaRPr lang="en-US" dirty="0"/>
          </a:p>
        </p:txBody>
      </p:sp>
      <p:sp>
        <p:nvSpPr>
          <p:cNvPr id="6" name="TextBox 5"/>
          <p:cNvSpPr txBox="1"/>
          <p:nvPr/>
        </p:nvSpPr>
        <p:spPr>
          <a:xfrm>
            <a:off x="5579374" y="1111687"/>
            <a:ext cx="3564626" cy="1200329"/>
          </a:xfrm>
          <a:prstGeom prst="rect">
            <a:avLst/>
          </a:prstGeom>
          <a:solidFill>
            <a:schemeClr val="bg1"/>
          </a:solidFill>
          <a:ln>
            <a:solidFill>
              <a:srgbClr val="FF0000"/>
            </a:solidFill>
          </a:ln>
        </p:spPr>
        <p:txBody>
          <a:bodyPr wrap="square" rtlCol="0">
            <a:spAutoFit/>
          </a:bodyPr>
          <a:lstStyle/>
          <a:p>
            <a:r>
              <a:rPr lang="en-US" b="1" dirty="0" smtClean="0"/>
              <a:t>Energy Range:</a:t>
            </a:r>
            <a:endParaRPr lang="en-US" dirty="0" smtClean="0"/>
          </a:p>
          <a:p>
            <a:r>
              <a:rPr lang="en-US" dirty="0" smtClean="0"/>
              <a:t>SIS-100: </a:t>
            </a:r>
            <a:r>
              <a:rPr lang="en-US" dirty="0" err="1" smtClean="0"/>
              <a:t>Au+Au</a:t>
            </a:r>
            <a:r>
              <a:rPr lang="en-US" dirty="0" smtClean="0"/>
              <a:t> @ 2.9 </a:t>
            </a:r>
            <a:r>
              <a:rPr lang="en-US" dirty="0" err="1" smtClean="0"/>
              <a:t>GeV</a:t>
            </a:r>
            <a:endParaRPr lang="en-US" dirty="0" smtClean="0"/>
          </a:p>
          <a:p>
            <a:r>
              <a:rPr lang="en-US" dirty="0" smtClean="0"/>
              <a:t>SIS-300: </a:t>
            </a:r>
            <a:r>
              <a:rPr lang="en-US" dirty="0" err="1" smtClean="0"/>
              <a:t>Au+Au</a:t>
            </a:r>
            <a:r>
              <a:rPr lang="en-US" dirty="0" smtClean="0"/>
              <a:t> from </a:t>
            </a:r>
            <a:r>
              <a:rPr lang="en-US" b="1" dirty="0" smtClean="0"/>
              <a:t>2.7 to 8.2 </a:t>
            </a:r>
            <a:r>
              <a:rPr lang="en-US" dirty="0" err="1" smtClean="0"/>
              <a:t>GeV</a:t>
            </a:r>
            <a:endParaRPr lang="en-US" dirty="0" smtClean="0"/>
          </a:p>
          <a:p>
            <a:r>
              <a:rPr lang="en-US" dirty="0" smtClean="0">
                <a:latin typeface="Symbol" pitchFamily="18" charset="2"/>
              </a:rPr>
              <a:t>              </a:t>
            </a:r>
            <a:r>
              <a:rPr lang="en-US" dirty="0" err="1" smtClean="0">
                <a:latin typeface="Symbol" pitchFamily="18" charset="2"/>
              </a:rPr>
              <a:t>m</a:t>
            </a:r>
            <a:r>
              <a:rPr lang="en-US" baseline="-25000" dirty="0" err="1" smtClean="0"/>
              <a:t>B</a:t>
            </a:r>
            <a:r>
              <a:rPr lang="en-US" dirty="0" smtClean="0"/>
              <a:t> from 0.730 to 0.410 </a:t>
            </a:r>
            <a:r>
              <a:rPr lang="en-US" dirty="0" err="1" smtClean="0"/>
              <a:t>GeV</a:t>
            </a:r>
            <a:endParaRPr lang="en-US" dirty="0"/>
          </a:p>
        </p:txBody>
      </p:sp>
      <p:pic>
        <p:nvPicPr>
          <p:cNvPr id="10" name="Picture 2"/>
          <p:cNvPicPr>
            <a:picLocks noChangeAspect="1" noChangeArrowheads="1"/>
          </p:cNvPicPr>
          <p:nvPr/>
        </p:nvPicPr>
        <p:blipFill>
          <a:blip r:embed="rId3" cstate="print"/>
          <a:srcRect/>
          <a:stretch>
            <a:fillRect/>
          </a:stretch>
        </p:blipFill>
        <p:spPr bwMode="auto">
          <a:xfrm>
            <a:off x="5472752" y="3441636"/>
            <a:ext cx="3657600" cy="2959164"/>
          </a:xfrm>
          <a:prstGeom prst="rect">
            <a:avLst/>
          </a:prstGeom>
          <a:noFill/>
          <a:ln w="9525">
            <a:solidFill>
              <a:srgbClr val="FF0000"/>
            </a:solidFill>
            <a:miter lim="800000"/>
            <a:headEnd/>
            <a:tailEnd/>
          </a:ln>
        </p:spPr>
      </p:pic>
      <p:sp>
        <p:nvSpPr>
          <p:cNvPr id="11" name="TextBox 10"/>
          <p:cNvSpPr txBox="1"/>
          <p:nvPr/>
        </p:nvSpPr>
        <p:spPr>
          <a:xfrm>
            <a:off x="5826456" y="3157184"/>
            <a:ext cx="3048000" cy="307777"/>
          </a:xfrm>
          <a:prstGeom prst="rect">
            <a:avLst/>
          </a:prstGeom>
          <a:solidFill>
            <a:schemeClr val="bg1"/>
          </a:solidFill>
          <a:ln>
            <a:solidFill>
              <a:srgbClr val="FF0000"/>
            </a:solidFill>
          </a:ln>
        </p:spPr>
        <p:txBody>
          <a:bodyPr wrap="square" rtlCol="0">
            <a:spAutoFit/>
          </a:bodyPr>
          <a:lstStyle/>
          <a:p>
            <a:r>
              <a:rPr lang="en-US" sz="1400" dirty="0" smtClean="0">
                <a:solidFill>
                  <a:srgbClr val="FF0000"/>
                </a:solidFill>
              </a:rPr>
              <a:t>C</a:t>
            </a:r>
            <a:r>
              <a:rPr lang="en-US" sz="1400" dirty="0" smtClean="0"/>
              <a:t>ompressed </a:t>
            </a:r>
            <a:r>
              <a:rPr lang="en-US" sz="1400" dirty="0" smtClean="0">
                <a:solidFill>
                  <a:srgbClr val="FF0000"/>
                </a:solidFill>
              </a:rPr>
              <a:t>B</a:t>
            </a:r>
            <a:r>
              <a:rPr lang="en-US" sz="1400" dirty="0" smtClean="0"/>
              <a:t>aryonic </a:t>
            </a:r>
            <a:r>
              <a:rPr lang="en-US" sz="1400" dirty="0" smtClean="0">
                <a:solidFill>
                  <a:srgbClr val="FF0000"/>
                </a:solidFill>
              </a:rPr>
              <a:t>M</a:t>
            </a:r>
            <a:r>
              <a:rPr lang="en-US" sz="1400" dirty="0" smtClean="0"/>
              <a:t>atter (</a:t>
            </a:r>
            <a:r>
              <a:rPr lang="en-US" sz="1400" dirty="0" smtClean="0">
                <a:solidFill>
                  <a:srgbClr val="FF0000"/>
                </a:solidFill>
              </a:rPr>
              <a:t>CBM</a:t>
            </a:r>
            <a:r>
              <a:rPr lang="en-US" sz="1400" dirty="0" smtClean="0"/>
              <a:t>)</a:t>
            </a:r>
            <a:endParaRPr lang="en-US" sz="1200" dirty="0"/>
          </a:p>
        </p:txBody>
      </p:sp>
      <p:sp>
        <p:nvSpPr>
          <p:cNvPr id="12" name="TextBox 11"/>
          <p:cNvSpPr txBox="1"/>
          <p:nvPr/>
        </p:nvSpPr>
        <p:spPr>
          <a:xfrm>
            <a:off x="5409364" y="4372676"/>
            <a:ext cx="381836" cy="253916"/>
          </a:xfrm>
          <a:prstGeom prst="rect">
            <a:avLst/>
          </a:prstGeom>
          <a:noFill/>
          <a:ln>
            <a:noFill/>
          </a:ln>
        </p:spPr>
        <p:txBody>
          <a:bodyPr wrap="square" rtlCol="0">
            <a:spAutoFit/>
          </a:bodyPr>
          <a:lstStyle/>
          <a:p>
            <a:r>
              <a:rPr lang="en-US" sz="1050" dirty="0" smtClean="0"/>
              <a:t>STS</a:t>
            </a:r>
            <a:endParaRPr lang="en-US" sz="1050" dirty="0"/>
          </a:p>
        </p:txBody>
      </p:sp>
      <p:sp>
        <p:nvSpPr>
          <p:cNvPr id="15" name="TextBox 14"/>
          <p:cNvSpPr txBox="1"/>
          <p:nvPr/>
        </p:nvSpPr>
        <p:spPr>
          <a:xfrm>
            <a:off x="5638800" y="4169392"/>
            <a:ext cx="533400" cy="253916"/>
          </a:xfrm>
          <a:prstGeom prst="rect">
            <a:avLst/>
          </a:prstGeom>
          <a:noFill/>
          <a:ln>
            <a:noFill/>
          </a:ln>
        </p:spPr>
        <p:txBody>
          <a:bodyPr wrap="square" rtlCol="0">
            <a:spAutoFit/>
          </a:bodyPr>
          <a:lstStyle/>
          <a:p>
            <a:r>
              <a:rPr lang="en-US" sz="1050" dirty="0" smtClean="0"/>
              <a:t>MVD</a:t>
            </a:r>
            <a:endParaRPr lang="en-US" sz="1050" dirty="0"/>
          </a:p>
        </p:txBody>
      </p:sp>
      <p:sp>
        <p:nvSpPr>
          <p:cNvPr id="16" name="TextBox 15"/>
          <p:cNvSpPr txBox="1"/>
          <p:nvPr/>
        </p:nvSpPr>
        <p:spPr>
          <a:xfrm>
            <a:off x="7315200" y="3483592"/>
            <a:ext cx="457200" cy="253916"/>
          </a:xfrm>
          <a:prstGeom prst="rect">
            <a:avLst/>
          </a:prstGeom>
          <a:noFill/>
          <a:ln>
            <a:noFill/>
          </a:ln>
        </p:spPr>
        <p:txBody>
          <a:bodyPr wrap="square" rtlCol="0">
            <a:spAutoFit/>
          </a:bodyPr>
          <a:lstStyle/>
          <a:p>
            <a:r>
              <a:rPr lang="en-US" sz="1050" dirty="0" smtClean="0"/>
              <a:t>TOF</a:t>
            </a:r>
            <a:endParaRPr lang="en-US" sz="1050" dirty="0"/>
          </a:p>
        </p:txBody>
      </p:sp>
      <p:sp>
        <p:nvSpPr>
          <p:cNvPr id="17" name="TextBox 16"/>
          <p:cNvSpPr txBox="1"/>
          <p:nvPr/>
        </p:nvSpPr>
        <p:spPr>
          <a:xfrm>
            <a:off x="6553200" y="3839276"/>
            <a:ext cx="457200" cy="253916"/>
          </a:xfrm>
          <a:prstGeom prst="rect">
            <a:avLst/>
          </a:prstGeom>
          <a:noFill/>
          <a:ln>
            <a:noFill/>
          </a:ln>
        </p:spPr>
        <p:txBody>
          <a:bodyPr wrap="square" rtlCol="0">
            <a:spAutoFit/>
          </a:bodyPr>
          <a:lstStyle/>
          <a:p>
            <a:r>
              <a:rPr lang="en-US" sz="1050" dirty="0" smtClean="0"/>
              <a:t>TRD</a:t>
            </a:r>
            <a:endParaRPr lang="en-US" sz="1050" dirty="0"/>
          </a:p>
        </p:txBody>
      </p:sp>
      <p:sp>
        <p:nvSpPr>
          <p:cNvPr id="18" name="TextBox 17"/>
          <p:cNvSpPr txBox="1"/>
          <p:nvPr/>
        </p:nvSpPr>
        <p:spPr>
          <a:xfrm>
            <a:off x="6096000" y="3940792"/>
            <a:ext cx="533400" cy="253916"/>
          </a:xfrm>
          <a:prstGeom prst="rect">
            <a:avLst/>
          </a:prstGeom>
          <a:noFill/>
          <a:ln>
            <a:noFill/>
          </a:ln>
        </p:spPr>
        <p:txBody>
          <a:bodyPr wrap="square" rtlCol="0">
            <a:spAutoFit/>
          </a:bodyPr>
          <a:lstStyle/>
          <a:p>
            <a:r>
              <a:rPr lang="en-US" sz="1050" dirty="0" smtClean="0"/>
              <a:t>RICH</a:t>
            </a:r>
            <a:endParaRPr lang="en-US" sz="1050" dirty="0"/>
          </a:p>
        </p:txBody>
      </p:sp>
      <p:sp>
        <p:nvSpPr>
          <p:cNvPr id="19" name="TextBox 18"/>
          <p:cNvSpPr txBox="1"/>
          <p:nvPr/>
        </p:nvSpPr>
        <p:spPr>
          <a:xfrm>
            <a:off x="8153400" y="3407392"/>
            <a:ext cx="609600" cy="253916"/>
          </a:xfrm>
          <a:prstGeom prst="rect">
            <a:avLst/>
          </a:prstGeom>
          <a:noFill/>
          <a:ln>
            <a:noFill/>
          </a:ln>
        </p:spPr>
        <p:txBody>
          <a:bodyPr wrap="square" rtlCol="0">
            <a:spAutoFit/>
          </a:bodyPr>
          <a:lstStyle/>
          <a:p>
            <a:r>
              <a:rPr lang="en-US" sz="1050" dirty="0" smtClean="0"/>
              <a:t>ECAL</a:t>
            </a:r>
            <a:endParaRPr lang="en-US" sz="1050" dirty="0"/>
          </a:p>
        </p:txBody>
      </p:sp>
      <p:sp>
        <p:nvSpPr>
          <p:cNvPr id="20" name="Down Arrow 19"/>
          <p:cNvSpPr/>
          <p:nvPr/>
        </p:nvSpPr>
        <p:spPr>
          <a:xfrm rot="19379791">
            <a:off x="5413939" y="3580013"/>
            <a:ext cx="238864" cy="598780"/>
          </a:xfrm>
          <a:prstGeom prst="downArrow">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1"/>
          <p:cNvGrpSpPr/>
          <p:nvPr/>
        </p:nvGrpSpPr>
        <p:grpSpPr>
          <a:xfrm>
            <a:off x="0" y="3810000"/>
            <a:ext cx="3429000" cy="2057400"/>
            <a:chOff x="-838200" y="2688608"/>
            <a:chExt cx="3124200" cy="2057400"/>
          </a:xfrm>
        </p:grpSpPr>
        <p:sp>
          <p:nvSpPr>
            <p:cNvPr id="23" name="Rounded Rectangle 22"/>
            <p:cNvSpPr/>
            <p:nvPr/>
          </p:nvSpPr>
          <p:spPr>
            <a:xfrm>
              <a:off x="-838200" y="2688608"/>
              <a:ext cx="3124200" cy="2057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p:cNvSpPr txBox="1"/>
            <p:nvPr/>
          </p:nvSpPr>
          <p:spPr>
            <a:xfrm>
              <a:off x="-685800" y="2819401"/>
              <a:ext cx="2769156" cy="1754326"/>
            </a:xfrm>
            <a:prstGeom prst="rect">
              <a:avLst/>
            </a:prstGeom>
            <a:noFill/>
            <a:ln>
              <a:noFill/>
            </a:ln>
          </p:spPr>
          <p:txBody>
            <a:bodyPr wrap="square" rtlCol="0">
              <a:spAutoFit/>
            </a:bodyPr>
            <a:lstStyle/>
            <a:p>
              <a:r>
                <a:rPr lang="en-US" dirty="0" smtClean="0"/>
                <a:t>++ Very High Interaction Rate</a:t>
              </a:r>
            </a:p>
            <a:p>
              <a:pPr>
                <a:buFontTx/>
                <a:buChar char="-"/>
              </a:pPr>
              <a:r>
                <a:rPr lang="en-US" dirty="0" smtClean="0"/>
                <a:t> Fixed target geometry</a:t>
              </a:r>
            </a:p>
            <a:p>
              <a:r>
                <a:rPr lang="en-US" dirty="0" smtClean="0"/>
                <a:t>- No time estimate for SIS-300</a:t>
              </a:r>
            </a:p>
            <a:p>
              <a:pPr lvl="1"/>
              <a:r>
                <a:rPr lang="en-US" dirty="0" smtClean="0"/>
                <a:t>Probably after 2022</a:t>
              </a:r>
            </a:p>
            <a:p>
              <a:pPr>
                <a:buFontTx/>
                <a:buChar char="-"/>
              </a:pPr>
              <a:r>
                <a:rPr lang="en-US" dirty="0" smtClean="0"/>
                <a:t> Even with SIS-300, the      </a:t>
              </a:r>
            </a:p>
            <a:p>
              <a:r>
                <a:rPr lang="en-US" dirty="0" smtClean="0"/>
                <a:t>  energy is too low!</a:t>
              </a: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52012" y="1219200"/>
            <a:ext cx="1210588" cy="4154984"/>
          </a:xfrm>
          <a:prstGeom prst="rect">
            <a:avLst/>
          </a:prstGeom>
          <a:solidFill>
            <a:schemeClr val="accent3">
              <a:lumMod val="20000"/>
              <a:lumOff val="80000"/>
            </a:schemeClr>
          </a:solidFill>
          <a:ln>
            <a:solidFill>
              <a:schemeClr val="tx1"/>
            </a:solidFill>
          </a:ln>
        </p:spPr>
        <p:txBody>
          <a:bodyPr wrap="none" rtlCol="0">
            <a:spAutoFit/>
          </a:bodyPr>
          <a:lstStyle/>
          <a:p>
            <a:r>
              <a:rPr lang="en-US" sz="2400" b="1" dirty="0" smtClean="0"/>
              <a:t>SPS</a:t>
            </a:r>
          </a:p>
          <a:p>
            <a:endParaRPr lang="en-US" sz="2400" b="1" dirty="0" smtClean="0"/>
          </a:p>
          <a:p>
            <a:r>
              <a:rPr lang="en-US" sz="2400" b="1" dirty="0" smtClean="0"/>
              <a:t>NA61</a:t>
            </a:r>
          </a:p>
          <a:p>
            <a:endParaRPr lang="en-US" sz="2400" b="1" dirty="0" smtClean="0"/>
          </a:p>
          <a:p>
            <a:r>
              <a:rPr lang="en-US" sz="2400" b="1" dirty="0" smtClean="0"/>
              <a:t>2009</a:t>
            </a:r>
          </a:p>
          <a:p>
            <a:endParaRPr lang="en-US" sz="2400" b="1" dirty="0" smtClean="0"/>
          </a:p>
          <a:p>
            <a:r>
              <a:rPr lang="en-US" sz="2400" b="1" dirty="0" smtClean="0"/>
              <a:t>4.9-17.3</a:t>
            </a:r>
          </a:p>
          <a:p>
            <a:endParaRPr lang="en-US" sz="2400" b="1" dirty="0" smtClean="0"/>
          </a:p>
          <a:p>
            <a:r>
              <a:rPr lang="en-US" sz="2400" b="1" dirty="0" smtClean="0"/>
              <a:t>100 HZ</a:t>
            </a:r>
          </a:p>
          <a:p>
            <a:endParaRPr lang="en-US" sz="2400" b="1" dirty="0" smtClean="0"/>
          </a:p>
          <a:p>
            <a:r>
              <a:rPr lang="en-US" sz="2400" b="1" dirty="0" smtClean="0"/>
              <a:t>CP&amp;OD</a:t>
            </a:r>
            <a:endParaRPr lang="en-US" sz="2400" b="1" dirty="0"/>
          </a:p>
        </p:txBody>
      </p:sp>
      <p:sp>
        <p:nvSpPr>
          <p:cNvPr id="4" name="TextBox 3"/>
          <p:cNvSpPr txBox="1"/>
          <p:nvPr/>
        </p:nvSpPr>
        <p:spPr>
          <a:xfrm>
            <a:off x="152400" y="1219200"/>
            <a:ext cx="2063001" cy="4154984"/>
          </a:xfrm>
          <a:prstGeom prst="rect">
            <a:avLst/>
          </a:prstGeom>
          <a:solidFill>
            <a:schemeClr val="accent5">
              <a:lumMod val="20000"/>
              <a:lumOff val="80000"/>
            </a:schemeClr>
          </a:solidFill>
          <a:ln>
            <a:solidFill>
              <a:schemeClr val="tx1"/>
            </a:solidFill>
          </a:ln>
        </p:spPr>
        <p:txBody>
          <a:bodyPr wrap="none" rtlCol="0">
            <a:spAutoFit/>
          </a:bodyPr>
          <a:lstStyle/>
          <a:p>
            <a:r>
              <a:rPr lang="en-US" sz="2400" b="1" dirty="0" smtClean="0"/>
              <a:t>Facility</a:t>
            </a:r>
          </a:p>
          <a:p>
            <a:endParaRPr lang="en-US" sz="2400" b="1" dirty="0" smtClean="0"/>
          </a:p>
          <a:p>
            <a:r>
              <a:rPr lang="en-US" sz="2400" b="1" dirty="0" smtClean="0"/>
              <a:t>Exp.:</a:t>
            </a:r>
          </a:p>
          <a:p>
            <a:endParaRPr lang="en-US" sz="2400" b="1" dirty="0" smtClean="0"/>
          </a:p>
          <a:p>
            <a:r>
              <a:rPr lang="en-US" sz="2400" b="1" dirty="0" smtClean="0"/>
              <a:t>Start:</a:t>
            </a:r>
          </a:p>
          <a:p>
            <a:endParaRPr lang="en-US" sz="2400" b="1" dirty="0" smtClean="0"/>
          </a:p>
          <a:p>
            <a:r>
              <a:rPr lang="en-US" sz="2400" b="1" dirty="0" err="1" smtClean="0"/>
              <a:t>Au+Au</a:t>
            </a:r>
            <a:r>
              <a:rPr lang="en-US" sz="2400" b="1" dirty="0" smtClean="0"/>
              <a:t> Energy:</a:t>
            </a:r>
          </a:p>
          <a:p>
            <a:endParaRPr lang="en-US" sz="2400" b="1" dirty="0" smtClean="0"/>
          </a:p>
          <a:p>
            <a:r>
              <a:rPr lang="en-US" sz="2400" b="1" dirty="0" smtClean="0"/>
              <a:t>Event Rate:</a:t>
            </a:r>
          </a:p>
          <a:p>
            <a:endParaRPr lang="en-US" sz="2400" b="1" dirty="0" smtClean="0"/>
          </a:p>
          <a:p>
            <a:r>
              <a:rPr lang="en-US" sz="2400" b="1" dirty="0" smtClean="0"/>
              <a:t>Physics:</a:t>
            </a:r>
            <a:endParaRPr lang="en-US" sz="2400" b="1" dirty="0"/>
          </a:p>
        </p:txBody>
      </p:sp>
      <p:sp>
        <p:nvSpPr>
          <p:cNvPr id="5" name="TextBox 4"/>
          <p:cNvSpPr txBox="1"/>
          <p:nvPr/>
        </p:nvSpPr>
        <p:spPr>
          <a:xfrm>
            <a:off x="2514600" y="1219200"/>
            <a:ext cx="1496115" cy="4154984"/>
          </a:xfrm>
          <a:prstGeom prst="rect">
            <a:avLst/>
          </a:prstGeom>
          <a:solidFill>
            <a:schemeClr val="accent2">
              <a:lumMod val="20000"/>
              <a:lumOff val="80000"/>
            </a:schemeClr>
          </a:solidFill>
          <a:ln w="38100">
            <a:solidFill>
              <a:schemeClr val="tx1"/>
            </a:solidFill>
          </a:ln>
        </p:spPr>
        <p:txBody>
          <a:bodyPr wrap="none" rtlCol="0">
            <a:spAutoFit/>
          </a:bodyPr>
          <a:lstStyle/>
          <a:p>
            <a:r>
              <a:rPr lang="en-US" sz="2400" b="1" dirty="0" smtClean="0"/>
              <a:t>RHIC BESII</a:t>
            </a:r>
          </a:p>
          <a:p>
            <a:endParaRPr lang="en-US" sz="2400" b="1" dirty="0" smtClean="0"/>
          </a:p>
          <a:p>
            <a:r>
              <a:rPr lang="en-US" sz="2400" b="1" dirty="0" smtClean="0"/>
              <a:t>STAR</a:t>
            </a:r>
          </a:p>
          <a:p>
            <a:endParaRPr lang="en-US" sz="2400" b="1" dirty="0" smtClean="0"/>
          </a:p>
          <a:p>
            <a:r>
              <a:rPr lang="en-US" sz="2400" b="1" dirty="0" smtClean="0"/>
              <a:t>2017</a:t>
            </a:r>
          </a:p>
          <a:p>
            <a:endParaRPr lang="en-US" sz="2400" b="1" dirty="0" smtClean="0"/>
          </a:p>
          <a:p>
            <a:r>
              <a:rPr lang="en-US" sz="2400" b="1" dirty="0" smtClean="0"/>
              <a:t>7.7– 19.6+</a:t>
            </a:r>
          </a:p>
          <a:p>
            <a:endParaRPr lang="en-US" sz="2400" b="1" dirty="0" smtClean="0"/>
          </a:p>
          <a:p>
            <a:r>
              <a:rPr lang="en-US" sz="2400" b="1" dirty="0" smtClean="0"/>
              <a:t>100 HZ</a:t>
            </a:r>
          </a:p>
          <a:p>
            <a:endParaRPr lang="en-US" sz="2400" b="1" dirty="0" smtClean="0"/>
          </a:p>
          <a:p>
            <a:r>
              <a:rPr lang="en-US" sz="2400" b="1" dirty="0" smtClean="0"/>
              <a:t>CP&amp;OD</a:t>
            </a:r>
            <a:endParaRPr lang="en-US" sz="2400" b="1" dirty="0"/>
          </a:p>
        </p:txBody>
      </p:sp>
      <p:sp>
        <p:nvSpPr>
          <p:cNvPr id="6" name="TextBox 5"/>
          <p:cNvSpPr txBox="1"/>
          <p:nvPr/>
        </p:nvSpPr>
        <p:spPr>
          <a:xfrm>
            <a:off x="5715000" y="1219200"/>
            <a:ext cx="1460656" cy="4154984"/>
          </a:xfrm>
          <a:prstGeom prst="rect">
            <a:avLst/>
          </a:prstGeom>
          <a:solidFill>
            <a:schemeClr val="accent4">
              <a:lumMod val="20000"/>
              <a:lumOff val="80000"/>
            </a:schemeClr>
          </a:solidFill>
          <a:ln>
            <a:solidFill>
              <a:schemeClr val="tx1"/>
            </a:solidFill>
          </a:ln>
        </p:spPr>
        <p:txBody>
          <a:bodyPr wrap="none" rtlCol="0">
            <a:spAutoFit/>
          </a:bodyPr>
          <a:lstStyle/>
          <a:p>
            <a:r>
              <a:rPr lang="en-US" sz="2400" b="1" dirty="0" smtClean="0"/>
              <a:t>NICA</a:t>
            </a:r>
          </a:p>
          <a:p>
            <a:endParaRPr lang="en-US" sz="2400" b="1" dirty="0" smtClean="0"/>
          </a:p>
          <a:p>
            <a:r>
              <a:rPr lang="en-US" sz="2400" b="1" dirty="0" smtClean="0"/>
              <a:t>MPD</a:t>
            </a:r>
          </a:p>
          <a:p>
            <a:endParaRPr lang="en-US" sz="2400" b="1" dirty="0" smtClean="0"/>
          </a:p>
          <a:p>
            <a:r>
              <a:rPr lang="en-US" sz="2400" b="1" dirty="0" smtClean="0"/>
              <a:t>&gt;2017?</a:t>
            </a:r>
          </a:p>
          <a:p>
            <a:endParaRPr lang="en-US" sz="2400" b="1" dirty="0" smtClean="0"/>
          </a:p>
          <a:p>
            <a:r>
              <a:rPr lang="en-US" sz="2400" b="1" dirty="0" smtClean="0"/>
              <a:t>2.7 - 11</a:t>
            </a:r>
          </a:p>
          <a:p>
            <a:endParaRPr lang="en-US" sz="2400" b="1" dirty="0" smtClean="0"/>
          </a:p>
          <a:p>
            <a:r>
              <a:rPr lang="en-US" sz="2400" b="1" dirty="0" smtClean="0"/>
              <a:t>&lt;10 kHz</a:t>
            </a:r>
          </a:p>
          <a:p>
            <a:endParaRPr lang="en-US" sz="2400" b="1" dirty="0" smtClean="0"/>
          </a:p>
          <a:p>
            <a:r>
              <a:rPr lang="en-US" sz="2400" b="1" dirty="0" smtClean="0"/>
              <a:t>OD&amp;DHM</a:t>
            </a:r>
            <a:endParaRPr lang="en-US" sz="2400" b="1" dirty="0"/>
          </a:p>
        </p:txBody>
      </p:sp>
      <p:sp>
        <p:nvSpPr>
          <p:cNvPr id="7" name="TextBox 6"/>
          <p:cNvSpPr txBox="1"/>
          <p:nvPr/>
        </p:nvSpPr>
        <p:spPr>
          <a:xfrm>
            <a:off x="7302344" y="1219200"/>
            <a:ext cx="1460656" cy="4154984"/>
          </a:xfrm>
          <a:prstGeom prst="rect">
            <a:avLst/>
          </a:prstGeom>
          <a:solidFill>
            <a:schemeClr val="accent6">
              <a:lumMod val="20000"/>
              <a:lumOff val="80000"/>
            </a:schemeClr>
          </a:solidFill>
          <a:ln>
            <a:solidFill>
              <a:schemeClr val="tx1"/>
            </a:solidFill>
          </a:ln>
        </p:spPr>
        <p:txBody>
          <a:bodyPr wrap="none" rtlCol="0">
            <a:spAutoFit/>
          </a:bodyPr>
          <a:lstStyle/>
          <a:p>
            <a:r>
              <a:rPr lang="en-US" sz="2400" b="1" dirty="0" smtClean="0"/>
              <a:t>SIS-300</a:t>
            </a:r>
          </a:p>
          <a:p>
            <a:endParaRPr lang="en-US" sz="2400" b="1" dirty="0" smtClean="0"/>
          </a:p>
          <a:p>
            <a:r>
              <a:rPr lang="en-US" sz="2400" b="1" dirty="0" smtClean="0"/>
              <a:t>CBM</a:t>
            </a:r>
          </a:p>
          <a:p>
            <a:endParaRPr lang="en-US" sz="2400" b="1" dirty="0" smtClean="0"/>
          </a:p>
          <a:p>
            <a:r>
              <a:rPr lang="en-US" sz="2400" b="1" dirty="0" smtClean="0"/>
              <a:t>&gt;2022?</a:t>
            </a:r>
          </a:p>
          <a:p>
            <a:endParaRPr lang="en-US" sz="2400" b="1" dirty="0" smtClean="0"/>
          </a:p>
          <a:p>
            <a:r>
              <a:rPr lang="en-US" sz="2400" b="1" dirty="0" smtClean="0"/>
              <a:t>2.7-8.2</a:t>
            </a:r>
          </a:p>
          <a:p>
            <a:endParaRPr lang="en-US" sz="2400" b="1" dirty="0" smtClean="0"/>
          </a:p>
          <a:p>
            <a:r>
              <a:rPr lang="en-US" sz="2400" b="1" dirty="0" smtClean="0"/>
              <a:t>&lt;10 MHZ</a:t>
            </a:r>
          </a:p>
          <a:p>
            <a:endParaRPr lang="en-US" sz="2400" b="1" dirty="0" smtClean="0"/>
          </a:p>
          <a:p>
            <a:r>
              <a:rPr lang="en-US" sz="2400" b="1" dirty="0" smtClean="0"/>
              <a:t>OD&amp;DHM</a:t>
            </a:r>
            <a:endParaRPr lang="en-US" sz="2400" b="1" dirty="0"/>
          </a:p>
        </p:txBody>
      </p:sp>
      <p:sp>
        <p:nvSpPr>
          <p:cNvPr id="8" name="TextBox 7"/>
          <p:cNvSpPr txBox="1"/>
          <p:nvPr/>
        </p:nvSpPr>
        <p:spPr>
          <a:xfrm flipH="1">
            <a:off x="914400" y="3505200"/>
            <a:ext cx="2057400" cy="646331"/>
          </a:xfrm>
          <a:prstGeom prst="rect">
            <a:avLst/>
          </a:prstGeom>
          <a:noFill/>
        </p:spPr>
        <p:txBody>
          <a:bodyPr wrap="square" rtlCol="0">
            <a:spAutoFit/>
          </a:bodyPr>
          <a:lstStyle/>
          <a:p>
            <a:endParaRPr lang="en-US" dirty="0" smtClean="0"/>
          </a:p>
          <a:p>
            <a:r>
              <a:rPr lang="en-US" dirty="0" smtClean="0"/>
              <a:t>√</a:t>
            </a:r>
            <a:r>
              <a:rPr lang="en-US" dirty="0" err="1" smtClean="0"/>
              <a:t>s</a:t>
            </a:r>
            <a:r>
              <a:rPr lang="en-US" baseline="-25000" dirty="0" err="1" smtClean="0"/>
              <a:t>NN</a:t>
            </a:r>
            <a:r>
              <a:rPr lang="en-US" dirty="0" smtClean="0"/>
              <a:t> (</a:t>
            </a:r>
            <a:r>
              <a:rPr lang="en-US" dirty="0" err="1" smtClean="0"/>
              <a:t>GeV</a:t>
            </a:r>
            <a:r>
              <a:rPr lang="en-US" dirty="0" smtClean="0"/>
              <a:t>)</a:t>
            </a:r>
            <a:endParaRPr lang="en-US" dirty="0"/>
          </a:p>
        </p:txBody>
      </p:sp>
      <p:sp>
        <p:nvSpPr>
          <p:cNvPr id="9" name="TextBox 8"/>
          <p:cNvSpPr txBox="1"/>
          <p:nvPr/>
        </p:nvSpPr>
        <p:spPr>
          <a:xfrm flipH="1">
            <a:off x="914400" y="4495800"/>
            <a:ext cx="2057400" cy="369332"/>
          </a:xfrm>
          <a:prstGeom prst="rect">
            <a:avLst/>
          </a:prstGeom>
          <a:noFill/>
        </p:spPr>
        <p:txBody>
          <a:bodyPr wrap="square" rtlCol="0">
            <a:spAutoFit/>
          </a:bodyPr>
          <a:lstStyle/>
          <a:p>
            <a:r>
              <a:rPr lang="en-US" dirty="0" smtClean="0"/>
              <a:t>At 8 </a:t>
            </a:r>
            <a:r>
              <a:rPr lang="en-US" dirty="0" err="1" smtClean="0"/>
              <a:t>GeV</a:t>
            </a:r>
            <a:endParaRPr lang="en-US" dirty="0"/>
          </a:p>
        </p:txBody>
      </p:sp>
      <p:sp>
        <p:nvSpPr>
          <p:cNvPr id="10" name="TextBox 9"/>
          <p:cNvSpPr txBox="1"/>
          <p:nvPr/>
        </p:nvSpPr>
        <p:spPr>
          <a:xfrm flipH="1">
            <a:off x="2514600" y="2286000"/>
            <a:ext cx="2057400" cy="461665"/>
          </a:xfrm>
          <a:prstGeom prst="rect">
            <a:avLst/>
          </a:prstGeom>
          <a:noFill/>
        </p:spPr>
        <p:txBody>
          <a:bodyPr wrap="square" rtlCol="0">
            <a:spAutoFit/>
          </a:bodyPr>
          <a:lstStyle/>
          <a:p>
            <a:r>
              <a:rPr lang="en-US" sz="2400" b="1" dirty="0" smtClean="0"/>
              <a:t>PHENIX</a:t>
            </a:r>
            <a:endParaRPr lang="en-US" sz="2400" b="1" dirty="0"/>
          </a:p>
        </p:txBody>
      </p:sp>
      <p:sp>
        <p:nvSpPr>
          <p:cNvPr id="11" name="TextBox 10"/>
          <p:cNvSpPr txBox="1"/>
          <p:nvPr/>
        </p:nvSpPr>
        <p:spPr>
          <a:xfrm flipH="1">
            <a:off x="152400" y="5410200"/>
            <a:ext cx="4953000" cy="1015663"/>
          </a:xfrm>
          <a:prstGeom prst="rect">
            <a:avLst/>
          </a:prstGeom>
          <a:noFill/>
        </p:spPr>
        <p:txBody>
          <a:bodyPr wrap="square" rtlCol="0">
            <a:spAutoFit/>
          </a:bodyPr>
          <a:lstStyle/>
          <a:p>
            <a:r>
              <a:rPr lang="en-US" sz="2000" b="1" dirty="0" smtClean="0">
                <a:solidFill>
                  <a:srgbClr val="FFFF00"/>
                </a:solidFill>
              </a:rPr>
              <a:t>CP = Critical Point</a:t>
            </a:r>
          </a:p>
          <a:p>
            <a:r>
              <a:rPr lang="en-US" sz="2000" b="1" dirty="0" smtClean="0">
                <a:solidFill>
                  <a:srgbClr val="FFFF00"/>
                </a:solidFill>
              </a:rPr>
              <a:t>OD = Onset of </a:t>
            </a:r>
            <a:r>
              <a:rPr lang="en-US" sz="2000" b="1" dirty="0" err="1" smtClean="0">
                <a:solidFill>
                  <a:srgbClr val="FFFF00"/>
                </a:solidFill>
              </a:rPr>
              <a:t>Deconfinement</a:t>
            </a:r>
            <a:endParaRPr lang="en-US" sz="2000" b="1" dirty="0" smtClean="0">
              <a:solidFill>
                <a:srgbClr val="FFFF00"/>
              </a:solidFill>
            </a:endParaRPr>
          </a:p>
          <a:p>
            <a:r>
              <a:rPr lang="en-US" sz="2000" b="1" dirty="0" smtClean="0">
                <a:solidFill>
                  <a:srgbClr val="FFFF00"/>
                </a:solidFill>
              </a:rPr>
              <a:t>DHM = Dense </a:t>
            </a:r>
            <a:r>
              <a:rPr lang="en-US" sz="2000" b="1" dirty="0" err="1" smtClean="0">
                <a:solidFill>
                  <a:srgbClr val="FFFF00"/>
                </a:solidFill>
              </a:rPr>
              <a:t>Hadronic</a:t>
            </a:r>
            <a:r>
              <a:rPr lang="en-US" sz="2000" b="1" dirty="0" smtClean="0">
                <a:solidFill>
                  <a:srgbClr val="FFFF00"/>
                </a:solidFill>
              </a:rPr>
              <a:t> Matter</a:t>
            </a:r>
            <a:endParaRPr lang="en-US" sz="2000" b="1" dirty="0">
              <a:solidFill>
                <a:srgbClr val="FFFF00"/>
              </a:solidFill>
            </a:endParaRPr>
          </a:p>
        </p:txBody>
      </p:sp>
      <p:sp>
        <p:nvSpPr>
          <p:cNvPr id="12" name="TextBox 11"/>
          <p:cNvSpPr txBox="1"/>
          <p:nvPr/>
        </p:nvSpPr>
        <p:spPr>
          <a:xfrm>
            <a:off x="2231574" y="123372"/>
            <a:ext cx="4636654" cy="646331"/>
          </a:xfrm>
          <a:prstGeom prst="rect">
            <a:avLst/>
          </a:prstGeom>
          <a:noFill/>
          <a:ln>
            <a:solidFill>
              <a:srgbClr val="FF0000"/>
            </a:solidFill>
          </a:ln>
        </p:spPr>
        <p:txBody>
          <a:bodyPr wrap="none" rtlCol="0">
            <a:spAutoFit/>
          </a:bodyPr>
          <a:lstStyle/>
          <a:p>
            <a:r>
              <a:rPr lang="en-US" sz="3600" dirty="0" smtClean="0">
                <a:solidFill>
                  <a:srgbClr val="FFFF00"/>
                </a:solidFill>
              </a:rPr>
              <a:t>Comparison of Facilities</a:t>
            </a:r>
            <a:endParaRPr lang="en-US" sz="3600" dirty="0">
              <a:solidFill>
                <a:srgbClr val="FFFF00"/>
              </a:solidFill>
            </a:endParaRPr>
          </a:p>
        </p:txBody>
      </p:sp>
      <p:sp>
        <p:nvSpPr>
          <p:cNvPr id="14" name="TextBox 13"/>
          <p:cNvSpPr txBox="1"/>
          <p:nvPr/>
        </p:nvSpPr>
        <p:spPr>
          <a:xfrm>
            <a:off x="4331967" y="5486400"/>
            <a:ext cx="1306833" cy="369332"/>
          </a:xfrm>
          <a:prstGeom prst="rect">
            <a:avLst/>
          </a:prstGeom>
          <a:noFill/>
        </p:spPr>
        <p:txBody>
          <a:bodyPr wrap="none" rtlCol="0">
            <a:spAutoFit/>
          </a:bodyPr>
          <a:lstStyle/>
          <a:p>
            <a:r>
              <a:rPr lang="en-US" dirty="0" smtClean="0">
                <a:solidFill>
                  <a:srgbClr val="FFFF00"/>
                </a:solidFill>
              </a:rPr>
              <a:t>Fixed Target</a:t>
            </a:r>
            <a:endParaRPr lang="en-US" dirty="0">
              <a:solidFill>
                <a:srgbClr val="FFFF00"/>
              </a:solidFill>
            </a:endParaRPr>
          </a:p>
        </p:txBody>
      </p:sp>
      <p:sp>
        <p:nvSpPr>
          <p:cNvPr id="15" name="TextBox 14"/>
          <p:cNvSpPr txBox="1"/>
          <p:nvPr/>
        </p:nvSpPr>
        <p:spPr>
          <a:xfrm>
            <a:off x="4402371" y="5830669"/>
            <a:ext cx="1236429" cy="646331"/>
          </a:xfrm>
          <a:prstGeom prst="rect">
            <a:avLst/>
          </a:prstGeom>
          <a:noFill/>
        </p:spPr>
        <p:txBody>
          <a:bodyPr wrap="none" rtlCol="0">
            <a:spAutoFit/>
          </a:bodyPr>
          <a:lstStyle/>
          <a:p>
            <a:r>
              <a:rPr lang="en-US" dirty="0" smtClean="0">
                <a:solidFill>
                  <a:srgbClr val="FFFF00"/>
                </a:solidFill>
              </a:rPr>
              <a:t>Lighter ion </a:t>
            </a:r>
          </a:p>
          <a:p>
            <a:r>
              <a:rPr lang="en-US" dirty="0" smtClean="0">
                <a:solidFill>
                  <a:srgbClr val="FFFF00"/>
                </a:solidFill>
              </a:rPr>
              <a:t>collisions</a:t>
            </a:r>
            <a:endParaRPr lang="en-US" dirty="0">
              <a:solidFill>
                <a:srgbClr val="FFFF00"/>
              </a:solidFill>
            </a:endParaRPr>
          </a:p>
        </p:txBody>
      </p:sp>
      <p:sp>
        <p:nvSpPr>
          <p:cNvPr id="16" name="TextBox 15"/>
          <p:cNvSpPr txBox="1"/>
          <p:nvPr/>
        </p:nvSpPr>
        <p:spPr>
          <a:xfrm>
            <a:off x="7379967" y="5486400"/>
            <a:ext cx="1306833" cy="369332"/>
          </a:xfrm>
          <a:prstGeom prst="rect">
            <a:avLst/>
          </a:prstGeom>
          <a:noFill/>
        </p:spPr>
        <p:txBody>
          <a:bodyPr wrap="none" rtlCol="0">
            <a:spAutoFit/>
          </a:bodyPr>
          <a:lstStyle/>
          <a:p>
            <a:r>
              <a:rPr lang="en-US" dirty="0" smtClean="0">
                <a:solidFill>
                  <a:srgbClr val="FFFF00"/>
                </a:solidFill>
              </a:rPr>
              <a:t>Fixed Target</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96838AB-43D5-4667-8375-1D26C66C4762}" type="slidenum">
              <a:rPr lang="en-US" smtClean="0"/>
              <a:pPr/>
              <a:t>56</a:t>
            </a:fld>
            <a:endParaRPr lang="en-US"/>
          </a:p>
        </p:txBody>
      </p:sp>
      <p:sp>
        <p:nvSpPr>
          <p:cNvPr id="3" name="TextBox 2"/>
          <p:cNvSpPr txBox="1"/>
          <p:nvPr/>
        </p:nvSpPr>
        <p:spPr>
          <a:xfrm>
            <a:off x="2907650" y="304800"/>
            <a:ext cx="3645550" cy="1446550"/>
          </a:xfrm>
          <a:prstGeom prst="rect">
            <a:avLst/>
          </a:prstGeom>
          <a:noFill/>
        </p:spPr>
        <p:txBody>
          <a:bodyPr wrap="none" rtlCol="0">
            <a:spAutoFit/>
          </a:bodyPr>
          <a:lstStyle/>
          <a:p>
            <a:r>
              <a:rPr lang="en-US" sz="8800" i="1" dirty="0" smtClean="0">
                <a:solidFill>
                  <a:schemeClr val="bg1"/>
                </a:solidFill>
              </a:rPr>
              <a:t>EXTRAS</a:t>
            </a:r>
            <a:endParaRPr lang="en-US" sz="8800" i="1" dirty="0">
              <a:solidFill>
                <a:schemeClr val="bg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6838AB-43D5-4667-8375-1D26C66C4762}" type="slidenum">
              <a:rPr lang="en-US" smtClean="0"/>
              <a:pPr/>
              <a:t>57</a:t>
            </a:fld>
            <a:endParaRPr lang="en-US"/>
          </a:p>
        </p:txBody>
      </p:sp>
      <p:sp>
        <p:nvSpPr>
          <p:cNvPr id="4" name="TextBox 3"/>
          <p:cNvSpPr txBox="1"/>
          <p:nvPr/>
        </p:nvSpPr>
        <p:spPr>
          <a:xfrm>
            <a:off x="0" y="76200"/>
            <a:ext cx="9144000" cy="7294305"/>
          </a:xfrm>
          <a:prstGeom prst="rect">
            <a:avLst/>
          </a:prstGeom>
          <a:noFill/>
        </p:spPr>
        <p:txBody>
          <a:bodyPr wrap="square" rtlCol="0">
            <a:spAutoFit/>
          </a:bodyPr>
          <a:lstStyle/>
          <a:p>
            <a:r>
              <a:rPr lang="en-US" dirty="0" smtClean="0">
                <a:solidFill>
                  <a:schemeClr val="bg1"/>
                </a:solidFill>
              </a:rPr>
              <a:t>The most recent LRP (2007) contained four recommendations for investments for the future US nuclear science program, which are listed here in the order as given in the LRP.</a:t>
            </a:r>
          </a:p>
          <a:p>
            <a:pPr lvl="0">
              <a:buFont typeface="Arial" pitchFamily="34" charset="0"/>
              <a:buChar char="•"/>
            </a:pPr>
            <a:r>
              <a:rPr lang="en-US" b="1" dirty="0" smtClean="0">
                <a:solidFill>
                  <a:srgbClr val="FFFF00"/>
                </a:solidFill>
              </a:rPr>
              <a:t> We recommend </a:t>
            </a:r>
            <a:r>
              <a:rPr lang="en-US" b="1" u="sng" dirty="0" smtClean="0">
                <a:solidFill>
                  <a:srgbClr val="FFFF00"/>
                </a:solidFill>
              </a:rPr>
              <a:t>completion of the 12 </a:t>
            </a:r>
            <a:r>
              <a:rPr lang="en-US" b="1" u="sng" dirty="0" err="1" smtClean="0">
                <a:solidFill>
                  <a:srgbClr val="FFFF00"/>
                </a:solidFill>
              </a:rPr>
              <a:t>GeV</a:t>
            </a:r>
            <a:r>
              <a:rPr lang="en-US" b="1" u="sng" dirty="0" smtClean="0">
                <a:solidFill>
                  <a:srgbClr val="FFFF00"/>
                </a:solidFill>
              </a:rPr>
              <a:t> Upgrade </a:t>
            </a:r>
            <a:r>
              <a:rPr lang="en-US" b="1" dirty="0" smtClean="0">
                <a:solidFill>
                  <a:srgbClr val="FFFF00"/>
                </a:solidFill>
              </a:rPr>
              <a:t>at Jefferson Lab. The Upgrade will enable new insights into the structure of the nucleon, the transition between the </a:t>
            </a:r>
            <a:r>
              <a:rPr lang="en-US" b="1" dirty="0" err="1" smtClean="0">
                <a:solidFill>
                  <a:srgbClr val="FFFF00"/>
                </a:solidFill>
              </a:rPr>
              <a:t>hadronic</a:t>
            </a:r>
            <a:r>
              <a:rPr lang="en-US" b="1" dirty="0" smtClean="0">
                <a:solidFill>
                  <a:srgbClr val="FFFF00"/>
                </a:solidFill>
              </a:rPr>
              <a:t> and quark/gluon descriptions of nuclei, and the nature of confinement.</a:t>
            </a:r>
          </a:p>
          <a:p>
            <a:pPr lvl="0">
              <a:buFont typeface="Arial" pitchFamily="34" charset="0"/>
              <a:buChar char="•"/>
            </a:pPr>
            <a:endParaRPr lang="en-US" dirty="0" smtClean="0">
              <a:solidFill>
                <a:srgbClr val="FFFF00"/>
              </a:solidFill>
            </a:endParaRPr>
          </a:p>
          <a:p>
            <a:pPr lvl="0">
              <a:buFont typeface="Arial" pitchFamily="34" charset="0"/>
              <a:buChar char="•"/>
            </a:pPr>
            <a:r>
              <a:rPr lang="en-US" b="1" dirty="0" smtClean="0">
                <a:solidFill>
                  <a:srgbClr val="FFFF00"/>
                </a:solidFill>
              </a:rPr>
              <a:t> We recommend </a:t>
            </a:r>
            <a:r>
              <a:rPr lang="en-US" b="1" u="sng" dirty="0" smtClean="0">
                <a:solidFill>
                  <a:srgbClr val="FFFF00"/>
                </a:solidFill>
              </a:rPr>
              <a:t>construction of the Facility for Rare Isotope Beams, FRIB</a:t>
            </a:r>
            <a:r>
              <a:rPr lang="en-US" b="1" dirty="0" smtClean="0">
                <a:solidFill>
                  <a:srgbClr val="FFFF00"/>
                </a:solidFill>
              </a:rPr>
              <a:t>, a world-leading facility for the study of nuclear structure, reactions and astrophysics. Experiments with the new isotopes produced at FRIB will lead to</a:t>
            </a:r>
            <a:r>
              <a:rPr lang="en-US" dirty="0" smtClean="0">
                <a:solidFill>
                  <a:srgbClr val="FFFF00"/>
                </a:solidFill>
              </a:rPr>
              <a:t> </a:t>
            </a:r>
            <a:r>
              <a:rPr lang="en-US" b="1" dirty="0" smtClean="0">
                <a:solidFill>
                  <a:srgbClr val="FFFF00"/>
                </a:solidFill>
              </a:rPr>
              <a:t>a comprehensive description of nuclei, elucidate the origin of the elements in the cosmos, provide an understanding of matter in the crust of neutron stars, and establish the scientific foundation for innovative applications of nuclear science to society. </a:t>
            </a:r>
          </a:p>
          <a:p>
            <a:pPr lvl="0">
              <a:buFont typeface="Arial" pitchFamily="34" charset="0"/>
              <a:buChar char="•"/>
            </a:pPr>
            <a:endParaRPr lang="en-US" dirty="0" smtClean="0">
              <a:solidFill>
                <a:srgbClr val="FFFF00"/>
              </a:solidFill>
            </a:endParaRPr>
          </a:p>
          <a:p>
            <a:pPr lvl="0">
              <a:buFont typeface="Arial" pitchFamily="34" charset="0"/>
              <a:buChar char="•"/>
            </a:pPr>
            <a:r>
              <a:rPr lang="en-US" b="1" dirty="0" smtClean="0">
                <a:solidFill>
                  <a:srgbClr val="FFFF00"/>
                </a:solidFill>
              </a:rPr>
              <a:t> We </a:t>
            </a:r>
            <a:r>
              <a:rPr lang="en-US" b="1" u="sng" dirty="0" smtClean="0">
                <a:solidFill>
                  <a:srgbClr val="FFFF00"/>
                </a:solidFill>
              </a:rPr>
              <a:t>recommend a targeted program of experiments </a:t>
            </a:r>
            <a:r>
              <a:rPr lang="en-US" b="1" dirty="0" smtClean="0">
                <a:solidFill>
                  <a:srgbClr val="FFFF00"/>
                </a:solidFill>
              </a:rPr>
              <a:t>to investigate neutrino properties and fundamental symmetries. These experiments aim to discover the nature of the neutrino, yet-unseen violations of time-reversal symmetry, and other key ingredients of the new standard model of fundamental interactions. Construction of a Deep Underground Science and Engineering Laboratory is vital to U.S. leadership in core aspects of this initiative</a:t>
            </a:r>
            <a:r>
              <a:rPr lang="en-US" dirty="0" smtClean="0">
                <a:solidFill>
                  <a:srgbClr val="FFFF00"/>
                </a:solidFill>
              </a:rPr>
              <a:t>.</a:t>
            </a:r>
          </a:p>
          <a:p>
            <a:pPr lvl="0">
              <a:buFont typeface="Arial" pitchFamily="34" charset="0"/>
              <a:buChar char="•"/>
            </a:pPr>
            <a:endParaRPr lang="en-US" dirty="0" smtClean="0">
              <a:solidFill>
                <a:srgbClr val="FFFF00"/>
              </a:solidFill>
            </a:endParaRPr>
          </a:p>
          <a:p>
            <a:pPr lvl="0">
              <a:buFont typeface="Arial" pitchFamily="34" charset="0"/>
              <a:buChar char="•"/>
            </a:pPr>
            <a:r>
              <a:rPr lang="en-US" b="1" dirty="0" smtClean="0">
                <a:solidFill>
                  <a:srgbClr val="FFFF00"/>
                </a:solidFill>
              </a:rPr>
              <a:t> The experiments at the Relativistic Heavy Ion Collider have discovered a new state of matter at extreme temperature and density—a quark-gluon plasma that exhibits unexpected, almost perfect liquid dynamical behavior. We </a:t>
            </a:r>
            <a:r>
              <a:rPr lang="en-US" b="1" u="sng" dirty="0" smtClean="0">
                <a:solidFill>
                  <a:srgbClr val="FFFF00"/>
                </a:solidFill>
              </a:rPr>
              <a:t>recommend implementation of the RHIC II luminosity upgrade</a:t>
            </a:r>
            <a:r>
              <a:rPr lang="en-US" b="1" dirty="0" smtClean="0">
                <a:solidFill>
                  <a:srgbClr val="FFFF00"/>
                </a:solidFill>
              </a:rPr>
              <a:t>, together with detector improvements, to determine the properties of this new state of matter.</a:t>
            </a:r>
            <a:endParaRPr lang="en-US" dirty="0" smtClean="0">
              <a:solidFill>
                <a:srgbClr val="FFFF00"/>
              </a:solidFill>
            </a:endParaRPr>
          </a:p>
          <a:p>
            <a:endParaRPr lang="en-US" dirty="0" smtClean="0">
              <a:solidFill>
                <a:schemeClr val="bg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6838AB-43D5-4667-8375-1D26C66C4762}" type="slidenum">
              <a:rPr lang="en-US" smtClean="0"/>
              <a:pPr/>
              <a:t>58</a:t>
            </a:fld>
            <a:endParaRPr lang="en-US"/>
          </a:p>
        </p:txBody>
      </p:sp>
      <p:sp>
        <p:nvSpPr>
          <p:cNvPr id="3" name="TextBox 2"/>
          <p:cNvSpPr txBox="1"/>
          <p:nvPr/>
        </p:nvSpPr>
        <p:spPr>
          <a:xfrm>
            <a:off x="152400" y="76200"/>
            <a:ext cx="8610600" cy="5632311"/>
          </a:xfrm>
          <a:prstGeom prst="rect">
            <a:avLst/>
          </a:prstGeom>
          <a:noFill/>
        </p:spPr>
        <p:txBody>
          <a:bodyPr wrap="square" rtlCol="0">
            <a:spAutoFit/>
          </a:bodyPr>
          <a:lstStyle/>
          <a:p>
            <a:r>
              <a:rPr lang="en-US" sz="2400" dirty="0" smtClean="0">
                <a:solidFill>
                  <a:schemeClr val="bg1"/>
                </a:solidFill>
              </a:rPr>
              <a:t/>
            </a:r>
            <a:br>
              <a:rPr lang="en-US" sz="2400" dirty="0" smtClean="0">
                <a:solidFill>
                  <a:schemeClr val="bg1"/>
                </a:solidFill>
              </a:rPr>
            </a:br>
            <a:r>
              <a:rPr lang="en-US" sz="2400" dirty="0" smtClean="0">
                <a:solidFill>
                  <a:schemeClr val="bg1"/>
                </a:solidFill>
              </a:rPr>
              <a:t>"The four recommendations of this Plan </a:t>
            </a:r>
            <a:r>
              <a:rPr lang="en-US" sz="2400" u="sng" dirty="0" smtClean="0">
                <a:solidFill>
                  <a:schemeClr val="bg1"/>
                </a:solidFill>
              </a:rPr>
              <a:t>present a roadmap for new investment in facilities and the development of new experimental equipment </a:t>
            </a:r>
            <a:r>
              <a:rPr lang="en-US" sz="2400" dirty="0" smtClean="0">
                <a:solidFill>
                  <a:schemeClr val="bg1"/>
                </a:solidFill>
              </a:rPr>
              <a:t>that will allow us to continue to address the scientific challenges of our field into the future. These recommendations can be implemented in a staged approach over the course of the next decade. </a:t>
            </a:r>
            <a:r>
              <a:rPr lang="en-US" sz="2400" u="sng" dirty="0" smtClean="0">
                <a:solidFill>
                  <a:schemeClr val="bg1"/>
                </a:solidFill>
              </a:rPr>
              <a:t>During this period, we must continue to operate effectively our existing flagship facilities to make optimal use of their </a:t>
            </a:r>
          </a:p>
          <a:p>
            <a:r>
              <a:rPr lang="en-US" sz="2400" u="sng" dirty="0" smtClean="0">
                <a:solidFill>
                  <a:schemeClr val="bg1"/>
                </a:solidFill>
              </a:rPr>
              <a:t>capabilities</a:t>
            </a:r>
            <a:r>
              <a:rPr lang="en-US" sz="2400" dirty="0" smtClean="0">
                <a:solidFill>
                  <a:schemeClr val="bg1"/>
                </a:solidFill>
              </a:rPr>
              <a:t>."</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400" dirty="0" smtClean="0">
                <a:solidFill>
                  <a:schemeClr val="bg1"/>
                </a:solidFill>
              </a:rPr>
              <a:t>Operating the existing facilities and making optimal use of their capabilities is stated as an imperative in the long range plan. In my reading of this document, the prioritized list of new investments does not appear to supersede the imperative to make use of the existing facilities.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6838AB-43D5-4667-8375-1D26C66C4762}" type="slidenum">
              <a:rPr lang="en-US" smtClean="0"/>
              <a:pPr/>
              <a:t>59</a:t>
            </a:fld>
            <a:endParaRPr lang="en-US"/>
          </a:p>
        </p:txBody>
      </p:sp>
      <p:sp>
        <p:nvSpPr>
          <p:cNvPr id="3" name="Rectangle 2"/>
          <p:cNvSpPr>
            <a:spLocks noChangeArrowheads="1"/>
          </p:cNvSpPr>
          <p:nvPr/>
        </p:nvSpPr>
        <p:spPr bwMode="auto">
          <a:xfrm>
            <a:off x="390525" y="19368"/>
            <a:ext cx="8382000" cy="579120"/>
          </a:xfrm>
          <a:prstGeom prst="rect">
            <a:avLst/>
          </a:prstGeom>
          <a:noFill/>
          <a:ln w="9525">
            <a:noFill/>
            <a:miter lim="800000"/>
            <a:headEnd/>
            <a:tailEnd/>
          </a:ln>
        </p:spPr>
        <p:txBody>
          <a:bodyPr anchor="ctr"/>
          <a:lstStyle/>
          <a:p>
            <a:pPr algn="ctr" eaLnBrk="1" hangingPunct="1">
              <a:lnSpc>
                <a:spcPct val="80000"/>
              </a:lnSpc>
            </a:pPr>
            <a:r>
              <a:rPr lang="en-US" sz="3200" b="1" dirty="0" smtClean="0">
                <a:solidFill>
                  <a:srgbClr val="FFFF00"/>
                </a:solidFill>
              </a:rPr>
              <a:t>Timeline for RHIC’s Next Decade</a:t>
            </a:r>
            <a:endParaRPr lang="en-US" sz="3200" b="1" dirty="0">
              <a:solidFill>
                <a:srgbClr val="FFFF00"/>
              </a:solidFill>
            </a:endParaRPr>
          </a:p>
        </p:txBody>
      </p:sp>
      <p:graphicFrame>
        <p:nvGraphicFramePr>
          <p:cNvPr id="4" name="Table 3"/>
          <p:cNvGraphicFramePr>
            <a:graphicFrameLocks noGrp="1"/>
          </p:cNvGraphicFramePr>
          <p:nvPr>
            <p:extLst>
              <p:ext uri="{D42A27DB-BD31-4B8C-83A1-F6EECF244321}">
                <p14:modId xmlns:mc="http://schemas.openxmlformats.org/markup-compatibility/2006" xmlns:a14="http://schemas.microsoft.com/office/drawing/2010/main" xmlns="" xmlns:p14="http://schemas.microsoft.com/office/powerpoint/2010/main" val="1239390113"/>
              </p:ext>
            </p:extLst>
          </p:nvPr>
        </p:nvGraphicFramePr>
        <p:xfrm>
          <a:off x="288927" y="583977"/>
          <a:ext cx="8612868" cy="6211085"/>
        </p:xfrm>
        <a:graphic>
          <a:graphicData uri="http://schemas.openxmlformats.org/drawingml/2006/table">
            <a:tbl>
              <a:tblPr firstRow="1" bandRow="1">
                <a:tableStyleId>{5C22544A-7EE6-4342-B048-85BDC9FD1C3A}</a:tableStyleId>
              </a:tblPr>
              <a:tblGrid>
                <a:gridCol w="756102"/>
                <a:gridCol w="2220685"/>
                <a:gridCol w="3274515"/>
                <a:gridCol w="2361566"/>
              </a:tblGrid>
              <a:tr h="478768">
                <a:tc>
                  <a:txBody>
                    <a:bodyPr/>
                    <a:lstStyle/>
                    <a:p>
                      <a:pPr marL="47625" marR="0" algn="ctr">
                        <a:spcBef>
                          <a:spcPts val="0"/>
                        </a:spcBef>
                        <a:spcAft>
                          <a:spcPts val="0"/>
                        </a:spcAft>
                      </a:pPr>
                      <a:r>
                        <a:rPr lang="en-US" sz="1400" b="1" dirty="0" smtClean="0">
                          <a:effectLst/>
                        </a:rPr>
                        <a:t>Years</a:t>
                      </a:r>
                      <a:endParaRPr lang="en-US" sz="1400" b="1" dirty="0">
                        <a:effectLst/>
                        <a:latin typeface="Calibri"/>
                        <a:ea typeface="Times New Roman"/>
                        <a:cs typeface="Times New Roman"/>
                      </a:endParaRPr>
                    </a:p>
                  </a:txBody>
                  <a:tcPr marL="52047" marR="52047" marT="26024" marB="26024"/>
                </a:tc>
                <a:tc>
                  <a:txBody>
                    <a:bodyPr/>
                    <a:lstStyle/>
                    <a:p>
                      <a:pPr marL="47625" marR="0" algn="ctr">
                        <a:spcBef>
                          <a:spcPts val="0"/>
                        </a:spcBef>
                        <a:spcAft>
                          <a:spcPts val="0"/>
                        </a:spcAft>
                      </a:pPr>
                      <a:r>
                        <a:rPr lang="en-US" sz="1400" b="1" dirty="0">
                          <a:effectLst/>
                        </a:rPr>
                        <a:t>Beam Species and Energies</a:t>
                      </a:r>
                      <a:endParaRPr lang="en-US" sz="1400" b="1" dirty="0">
                        <a:effectLst/>
                        <a:latin typeface="Calibri"/>
                        <a:ea typeface="Times New Roman"/>
                        <a:cs typeface="Times New Roman"/>
                      </a:endParaRPr>
                    </a:p>
                  </a:txBody>
                  <a:tcPr marL="52047" marR="52047" marT="26024" marB="26024"/>
                </a:tc>
                <a:tc>
                  <a:txBody>
                    <a:bodyPr/>
                    <a:lstStyle/>
                    <a:p>
                      <a:pPr marL="47625" marR="0" algn="ctr">
                        <a:spcBef>
                          <a:spcPts val="0"/>
                        </a:spcBef>
                        <a:spcAft>
                          <a:spcPts val="0"/>
                        </a:spcAft>
                      </a:pPr>
                      <a:r>
                        <a:rPr lang="en-US" sz="1400" b="1">
                          <a:effectLst/>
                        </a:rPr>
                        <a:t>Science Goals</a:t>
                      </a:r>
                      <a:endParaRPr lang="en-US" sz="1400" b="1">
                        <a:effectLst/>
                        <a:latin typeface="Calibri"/>
                        <a:ea typeface="Times New Roman"/>
                        <a:cs typeface="Times New Roman"/>
                      </a:endParaRPr>
                    </a:p>
                  </a:txBody>
                  <a:tcPr marL="52047" marR="52047" marT="26024" marB="26024"/>
                </a:tc>
                <a:tc>
                  <a:txBody>
                    <a:bodyPr/>
                    <a:lstStyle/>
                    <a:p>
                      <a:pPr marL="47625" marR="0" algn="ctr">
                        <a:spcBef>
                          <a:spcPts val="0"/>
                        </a:spcBef>
                        <a:spcAft>
                          <a:spcPts val="0"/>
                        </a:spcAft>
                      </a:pPr>
                      <a:r>
                        <a:rPr lang="en-US" sz="1400" b="1">
                          <a:effectLst/>
                        </a:rPr>
                        <a:t>New Systems Commissioned</a:t>
                      </a:r>
                      <a:endParaRPr lang="en-US" sz="1400" b="1">
                        <a:effectLst/>
                        <a:latin typeface="Calibri"/>
                        <a:ea typeface="Times New Roman"/>
                        <a:cs typeface="Times New Roman"/>
                      </a:endParaRPr>
                    </a:p>
                  </a:txBody>
                  <a:tcPr marL="52047" marR="52047" marT="26024" marB="26024"/>
                </a:tc>
              </a:tr>
              <a:tr h="769302">
                <a:tc>
                  <a:txBody>
                    <a:bodyPr/>
                    <a:lstStyle/>
                    <a:p>
                      <a:pPr marL="47625" marR="0">
                        <a:spcBef>
                          <a:spcPts val="0"/>
                        </a:spcBef>
                        <a:spcAft>
                          <a:spcPts val="0"/>
                        </a:spcAft>
                      </a:pPr>
                      <a:r>
                        <a:rPr lang="en-US" sz="1400" b="1" dirty="0">
                          <a:effectLst/>
                        </a:rPr>
                        <a:t>2013</a:t>
                      </a:r>
                      <a:endParaRPr lang="en-US" sz="1400" b="1" dirty="0">
                        <a:effectLst/>
                        <a:latin typeface="Calibri"/>
                        <a:ea typeface="Times New Roman"/>
                        <a:cs typeface="Times New Roman"/>
                      </a:endParaRPr>
                    </a:p>
                  </a:txBody>
                  <a:tcPr marL="52047" marR="52047" marT="26024" marB="26024"/>
                </a:tc>
                <a:tc>
                  <a:txBody>
                    <a:bodyPr/>
                    <a:lstStyle/>
                    <a:p>
                      <a:endParaRPr lang="en-US"/>
                    </a:p>
                  </a:txBody>
                  <a:tcPr marL="52047" marR="52047" marT="26024" marB="26024">
                    <a:blipFill rotWithShape="1">
                      <a:blip r:embed="rId2"/>
                      <a:stretch>
                        <a:fillRect l="-34066" t="-65873" r="-254396" b="-656349"/>
                      </a:stretch>
                    </a:blipFill>
                  </a:tcPr>
                </a:tc>
                <a:tc>
                  <a:txBody>
                    <a:bodyPr/>
                    <a:lstStyle/>
                    <a:p>
                      <a:pPr marL="285750" marR="0" indent="-285750">
                        <a:spcBef>
                          <a:spcPts val="0"/>
                        </a:spcBef>
                        <a:spcAft>
                          <a:spcPts val="0"/>
                        </a:spcAft>
                        <a:buFont typeface="Arial" pitchFamily="34" charset="0"/>
                        <a:buChar char="•"/>
                      </a:pPr>
                      <a:r>
                        <a:rPr lang="en-US" sz="1400" b="1" dirty="0">
                          <a:solidFill>
                            <a:srgbClr val="0033CC"/>
                          </a:solidFill>
                          <a:effectLst/>
                        </a:rPr>
                        <a:t>Sea antiquark and gluon </a:t>
                      </a:r>
                      <a:r>
                        <a:rPr lang="en-US" sz="1400" b="1" dirty="0" smtClean="0">
                          <a:solidFill>
                            <a:srgbClr val="0033CC"/>
                          </a:solidFill>
                          <a:effectLst/>
                        </a:rPr>
                        <a:t>polarization </a:t>
                      </a:r>
                    </a:p>
                    <a:p>
                      <a:pPr marL="285750" marR="0" indent="-285750">
                        <a:spcBef>
                          <a:spcPts val="0"/>
                        </a:spcBef>
                        <a:spcAft>
                          <a:spcPts val="0"/>
                        </a:spcAft>
                        <a:buFont typeface="Arial" pitchFamily="34" charset="0"/>
                        <a:buChar char="•"/>
                      </a:pPr>
                      <a:r>
                        <a:rPr lang="en-US" sz="1400" b="1" dirty="0" smtClean="0">
                          <a:effectLst/>
                        </a:rPr>
                        <a:t>QCD </a:t>
                      </a:r>
                      <a:r>
                        <a:rPr lang="en-US" sz="1400" b="1" dirty="0">
                          <a:effectLst/>
                        </a:rPr>
                        <a:t>critical point search</a:t>
                      </a:r>
                      <a:endParaRPr lang="en-US" sz="1400" b="1" dirty="0">
                        <a:effectLst/>
                        <a:latin typeface="Calibri"/>
                        <a:ea typeface="Times New Roman"/>
                        <a:cs typeface="Times New Roman"/>
                      </a:endParaRPr>
                    </a:p>
                  </a:txBody>
                  <a:tcPr marL="52047" marR="52047" marT="26024" marB="26024"/>
                </a:tc>
                <a:tc>
                  <a:txBody>
                    <a:bodyPr/>
                    <a:lstStyle/>
                    <a:p>
                      <a:pPr marL="333375" marR="0" indent="-285750">
                        <a:spcBef>
                          <a:spcPts val="0"/>
                        </a:spcBef>
                        <a:spcAft>
                          <a:spcPts val="0"/>
                        </a:spcAft>
                        <a:buFont typeface="Arial" pitchFamily="34" charset="0"/>
                        <a:buChar char="•"/>
                      </a:pPr>
                      <a:r>
                        <a:rPr lang="en-US" sz="1400" b="1" dirty="0">
                          <a:solidFill>
                            <a:srgbClr val="0033CC"/>
                          </a:solidFill>
                          <a:effectLst/>
                        </a:rPr>
                        <a:t>Electron </a:t>
                      </a:r>
                      <a:r>
                        <a:rPr lang="en-US" sz="1400" b="1" dirty="0" smtClean="0">
                          <a:solidFill>
                            <a:srgbClr val="0033CC"/>
                          </a:solidFill>
                          <a:effectLst/>
                        </a:rPr>
                        <a:t>lenses</a:t>
                      </a:r>
                      <a:r>
                        <a:rPr lang="en-US" sz="1400" b="1" baseline="0" dirty="0" smtClean="0">
                          <a:solidFill>
                            <a:srgbClr val="0033CC"/>
                          </a:solidFill>
                          <a:effectLst/>
                        </a:rPr>
                        <a:t> </a:t>
                      </a:r>
                    </a:p>
                    <a:p>
                      <a:pPr marL="333375" marR="0" indent="-285750">
                        <a:spcBef>
                          <a:spcPts val="0"/>
                        </a:spcBef>
                        <a:spcAft>
                          <a:spcPts val="0"/>
                        </a:spcAft>
                        <a:buFont typeface="Arial" pitchFamily="34" charset="0"/>
                        <a:buChar char="•"/>
                      </a:pPr>
                      <a:r>
                        <a:rPr lang="en-US" sz="1400" b="1" dirty="0" smtClean="0">
                          <a:solidFill>
                            <a:srgbClr val="0033CC"/>
                          </a:solidFill>
                          <a:effectLst/>
                        </a:rPr>
                        <a:t>upgraded </a:t>
                      </a:r>
                      <a:r>
                        <a:rPr lang="en-US" sz="1400" b="1" dirty="0" err="1">
                          <a:solidFill>
                            <a:srgbClr val="0033CC"/>
                          </a:solidFill>
                          <a:effectLst/>
                        </a:rPr>
                        <a:t>pol’d</a:t>
                      </a:r>
                      <a:r>
                        <a:rPr lang="en-US" sz="1400" b="1" dirty="0">
                          <a:solidFill>
                            <a:srgbClr val="0033CC"/>
                          </a:solidFill>
                          <a:effectLst/>
                        </a:rPr>
                        <a:t> </a:t>
                      </a:r>
                      <a:r>
                        <a:rPr lang="en-US" sz="1400" b="1" dirty="0" smtClean="0">
                          <a:solidFill>
                            <a:srgbClr val="0033CC"/>
                          </a:solidFill>
                          <a:effectLst/>
                        </a:rPr>
                        <a:t>source </a:t>
                      </a:r>
                    </a:p>
                    <a:p>
                      <a:pPr marL="333375" marR="0" indent="-285750">
                        <a:spcBef>
                          <a:spcPts val="0"/>
                        </a:spcBef>
                        <a:spcAft>
                          <a:spcPts val="0"/>
                        </a:spcAft>
                        <a:buFont typeface="Arial" pitchFamily="34" charset="0"/>
                        <a:buChar char="•"/>
                      </a:pPr>
                      <a:r>
                        <a:rPr lang="en-US" sz="1400" b="1" dirty="0" smtClean="0">
                          <a:effectLst/>
                        </a:rPr>
                        <a:t>STAR HFT </a:t>
                      </a:r>
                      <a:endParaRPr lang="en-US" sz="1400" b="1" dirty="0">
                        <a:effectLst/>
                        <a:latin typeface="Calibri"/>
                        <a:ea typeface="Times New Roman"/>
                        <a:cs typeface="Times New Roman"/>
                      </a:endParaRPr>
                    </a:p>
                  </a:txBody>
                  <a:tcPr marL="52047" marR="52047" marT="26024" marB="26024"/>
                </a:tc>
              </a:tr>
              <a:tr h="1545568">
                <a:tc>
                  <a:txBody>
                    <a:bodyPr/>
                    <a:lstStyle/>
                    <a:p>
                      <a:pPr marL="47625" marR="0">
                        <a:spcBef>
                          <a:spcPts val="0"/>
                        </a:spcBef>
                        <a:spcAft>
                          <a:spcPts val="0"/>
                        </a:spcAft>
                      </a:pPr>
                      <a:r>
                        <a:rPr lang="en-US" sz="1400" b="1">
                          <a:effectLst/>
                        </a:rPr>
                        <a:t>2014</a:t>
                      </a:r>
                      <a:endParaRPr lang="en-US" sz="1400" b="1">
                        <a:effectLst/>
                        <a:latin typeface="Calibri"/>
                        <a:ea typeface="Times New Roman"/>
                        <a:cs typeface="Times New Roman"/>
                      </a:endParaRPr>
                    </a:p>
                  </a:txBody>
                  <a:tcPr marL="52047" marR="52047" marT="26024" marB="26024"/>
                </a:tc>
                <a:tc>
                  <a:txBody>
                    <a:bodyPr/>
                    <a:lstStyle/>
                    <a:p>
                      <a:pPr marL="333375" marR="0" indent="-285750" algn="l">
                        <a:spcBef>
                          <a:spcPts val="0"/>
                        </a:spcBef>
                        <a:spcAft>
                          <a:spcPts val="0"/>
                        </a:spcAft>
                        <a:buFont typeface="Arial" pitchFamily="34" charset="0"/>
                        <a:buChar char="•"/>
                      </a:pPr>
                      <a:r>
                        <a:rPr lang="en-US" sz="1400" b="1" dirty="0">
                          <a:effectLst/>
                        </a:rPr>
                        <a:t>200 </a:t>
                      </a:r>
                      <a:r>
                        <a:rPr lang="en-US" sz="1400" b="1" dirty="0" err="1">
                          <a:effectLst/>
                        </a:rPr>
                        <a:t>GeV</a:t>
                      </a:r>
                      <a:r>
                        <a:rPr lang="en-US" sz="1400" b="1" dirty="0">
                          <a:effectLst/>
                        </a:rPr>
                        <a:t> </a:t>
                      </a:r>
                      <a:r>
                        <a:rPr lang="en-US" sz="1400" b="1" dirty="0" err="1">
                          <a:effectLst/>
                        </a:rPr>
                        <a:t>Au+Au</a:t>
                      </a:r>
                      <a:r>
                        <a:rPr lang="en-US" sz="1400" b="1" dirty="0">
                          <a:effectLst/>
                        </a:rPr>
                        <a:t> and baseline data via 200 </a:t>
                      </a:r>
                      <a:r>
                        <a:rPr lang="en-US" sz="1400" b="1" dirty="0" err="1">
                          <a:effectLst/>
                        </a:rPr>
                        <a:t>GeV</a:t>
                      </a:r>
                      <a:r>
                        <a:rPr lang="en-US" sz="1400" b="1" dirty="0">
                          <a:effectLst/>
                        </a:rPr>
                        <a:t> </a:t>
                      </a:r>
                      <a:r>
                        <a:rPr lang="en-US" sz="1400" b="1" dirty="0" err="1">
                          <a:effectLst/>
                        </a:rPr>
                        <a:t>p+p</a:t>
                      </a:r>
                      <a:r>
                        <a:rPr lang="en-US" sz="1400" b="1" dirty="0">
                          <a:effectLst/>
                        </a:rPr>
                        <a:t> (needed for new det. subsystems)</a:t>
                      </a:r>
                      <a:endParaRPr lang="en-US" sz="1400" b="1" dirty="0">
                        <a:effectLst/>
                        <a:latin typeface="Calibri"/>
                        <a:ea typeface="Times New Roman"/>
                        <a:cs typeface="Times New Roman"/>
                      </a:endParaRPr>
                    </a:p>
                  </a:txBody>
                  <a:tcPr marL="52047" marR="52047" marT="26024" marB="26024"/>
                </a:tc>
                <a:tc>
                  <a:txBody>
                    <a:bodyPr/>
                    <a:lstStyle/>
                    <a:p>
                      <a:pPr marL="333375" marR="0" indent="-285750">
                        <a:spcBef>
                          <a:spcPts val="0"/>
                        </a:spcBef>
                        <a:spcAft>
                          <a:spcPts val="0"/>
                        </a:spcAft>
                        <a:buFont typeface="Arial" pitchFamily="34" charset="0"/>
                        <a:buChar char="•"/>
                      </a:pPr>
                      <a:r>
                        <a:rPr lang="en-US" sz="1400" b="1" dirty="0">
                          <a:effectLst/>
                        </a:rPr>
                        <a:t>Heavy flavor flow, energy loss, </a:t>
                      </a:r>
                      <a:r>
                        <a:rPr lang="en-US" sz="1400" b="1" dirty="0" smtClean="0">
                          <a:effectLst/>
                        </a:rPr>
                        <a:t>  </a:t>
                      </a:r>
                      <a:r>
                        <a:rPr lang="en-US" sz="1400" b="1" dirty="0" err="1" smtClean="0">
                          <a:effectLst/>
                        </a:rPr>
                        <a:t>thermalization</a:t>
                      </a:r>
                      <a:r>
                        <a:rPr lang="en-US" sz="1400" b="1" dirty="0">
                          <a:effectLst/>
                        </a:rPr>
                        <a:t>, etc</a:t>
                      </a:r>
                      <a:r>
                        <a:rPr lang="en-US" sz="1400" b="1" dirty="0" smtClean="0">
                          <a:effectLst/>
                        </a:rPr>
                        <a:t>.          </a:t>
                      </a:r>
                    </a:p>
                    <a:p>
                      <a:pPr marL="333375" marR="0" indent="-285750">
                        <a:spcBef>
                          <a:spcPts val="0"/>
                        </a:spcBef>
                        <a:spcAft>
                          <a:spcPts val="0"/>
                        </a:spcAft>
                        <a:buFont typeface="Arial" pitchFamily="34" charset="0"/>
                        <a:buChar char="•"/>
                      </a:pPr>
                      <a:r>
                        <a:rPr lang="en-US" sz="1400" b="1" dirty="0" err="1" smtClean="0">
                          <a:effectLst/>
                        </a:rPr>
                        <a:t>quarkonium</a:t>
                      </a:r>
                      <a:r>
                        <a:rPr lang="en-US" sz="1400" b="1" dirty="0" smtClean="0">
                          <a:effectLst/>
                        </a:rPr>
                        <a:t> </a:t>
                      </a:r>
                      <a:r>
                        <a:rPr lang="en-US" sz="1400" b="1" dirty="0">
                          <a:effectLst/>
                        </a:rPr>
                        <a:t>studies</a:t>
                      </a:r>
                      <a:endParaRPr lang="en-US" sz="1400" b="1" dirty="0">
                        <a:effectLst/>
                        <a:latin typeface="Calibri"/>
                        <a:ea typeface="Times New Roman"/>
                        <a:cs typeface="Times New Roman"/>
                      </a:endParaRPr>
                    </a:p>
                  </a:txBody>
                  <a:tcPr marL="52047" marR="52047" marT="26024" marB="26024"/>
                </a:tc>
                <a:tc>
                  <a:txBody>
                    <a:bodyPr/>
                    <a:lstStyle/>
                    <a:p>
                      <a:pPr marL="333375" marR="0" indent="-285750">
                        <a:spcBef>
                          <a:spcPts val="0"/>
                        </a:spcBef>
                        <a:spcAft>
                          <a:spcPts val="0"/>
                        </a:spcAft>
                        <a:buFont typeface="Arial" pitchFamily="34" charset="0"/>
                        <a:buChar char="•"/>
                      </a:pPr>
                      <a:r>
                        <a:rPr lang="en-US" sz="1400" b="1" dirty="0">
                          <a:effectLst/>
                        </a:rPr>
                        <a:t>56 MHz </a:t>
                      </a:r>
                      <a:r>
                        <a:rPr lang="en-US" sz="1400" b="1" dirty="0" smtClean="0">
                          <a:effectLst/>
                        </a:rPr>
                        <a:t>SRF </a:t>
                      </a:r>
                    </a:p>
                    <a:p>
                      <a:pPr marL="333375" marR="0" indent="-285750">
                        <a:spcBef>
                          <a:spcPts val="0"/>
                        </a:spcBef>
                        <a:spcAft>
                          <a:spcPts val="0"/>
                        </a:spcAft>
                        <a:buFont typeface="Arial" pitchFamily="34" charset="0"/>
                        <a:buChar char="•"/>
                      </a:pPr>
                      <a:r>
                        <a:rPr lang="en-US" sz="1400" b="1" dirty="0" smtClean="0">
                          <a:effectLst/>
                        </a:rPr>
                        <a:t>full HFT</a:t>
                      </a:r>
                    </a:p>
                    <a:p>
                      <a:pPr marL="333375" marR="0" indent="-285750">
                        <a:spcBef>
                          <a:spcPts val="0"/>
                        </a:spcBef>
                        <a:spcAft>
                          <a:spcPts val="0"/>
                        </a:spcAft>
                        <a:buFont typeface="Arial" pitchFamily="34" charset="0"/>
                        <a:buChar char="•"/>
                      </a:pPr>
                      <a:r>
                        <a:rPr lang="en-US" sz="1400" b="1" dirty="0" smtClean="0">
                          <a:effectLst/>
                        </a:rPr>
                        <a:t>STAR </a:t>
                      </a:r>
                      <a:r>
                        <a:rPr lang="en-US" sz="1400" b="1" dirty="0" err="1">
                          <a:effectLst/>
                        </a:rPr>
                        <a:t>Muon</a:t>
                      </a:r>
                      <a:r>
                        <a:rPr lang="en-US" sz="1400" b="1" dirty="0">
                          <a:effectLst/>
                        </a:rPr>
                        <a:t> Telescope </a:t>
                      </a:r>
                      <a:r>
                        <a:rPr lang="en-US" sz="1400" b="1" dirty="0" smtClean="0">
                          <a:effectLst/>
                        </a:rPr>
                        <a:t>Detector </a:t>
                      </a:r>
                    </a:p>
                    <a:p>
                      <a:pPr marL="333375" marR="0" indent="-285750">
                        <a:spcBef>
                          <a:spcPts val="0"/>
                        </a:spcBef>
                        <a:spcAft>
                          <a:spcPts val="0"/>
                        </a:spcAft>
                        <a:buFont typeface="Arial" pitchFamily="34" charset="0"/>
                        <a:buChar char="•"/>
                      </a:pPr>
                      <a:r>
                        <a:rPr lang="en-US" sz="1400" b="1" dirty="0" smtClean="0">
                          <a:solidFill>
                            <a:srgbClr val="CC0066"/>
                          </a:solidFill>
                          <a:effectLst/>
                        </a:rPr>
                        <a:t>PHENIX </a:t>
                      </a:r>
                      <a:r>
                        <a:rPr lang="en-US" sz="1400" b="1" dirty="0" err="1">
                          <a:solidFill>
                            <a:srgbClr val="CC0066"/>
                          </a:solidFill>
                          <a:effectLst/>
                        </a:rPr>
                        <a:t>Muon</a:t>
                      </a:r>
                      <a:r>
                        <a:rPr lang="en-US" sz="1400" b="1" dirty="0">
                          <a:solidFill>
                            <a:srgbClr val="CC0066"/>
                          </a:solidFill>
                          <a:effectLst/>
                        </a:rPr>
                        <a:t> Piston Calorimeter Extension (MPC-EX)</a:t>
                      </a:r>
                      <a:endParaRPr lang="en-US" sz="1400" b="1" dirty="0">
                        <a:solidFill>
                          <a:srgbClr val="CC0066"/>
                        </a:solidFill>
                        <a:effectLst/>
                        <a:latin typeface="Calibri"/>
                        <a:ea typeface="Times New Roman"/>
                        <a:cs typeface="Times New Roman"/>
                      </a:endParaRPr>
                    </a:p>
                  </a:txBody>
                  <a:tcPr marL="52047" marR="52047" marT="26024" marB="26024"/>
                </a:tc>
              </a:tr>
              <a:tr h="1445159">
                <a:tc>
                  <a:txBody>
                    <a:bodyPr/>
                    <a:lstStyle/>
                    <a:p>
                      <a:pPr marL="47625" marR="0">
                        <a:spcBef>
                          <a:spcPts val="0"/>
                        </a:spcBef>
                        <a:spcAft>
                          <a:spcPts val="0"/>
                        </a:spcAft>
                      </a:pPr>
                      <a:r>
                        <a:rPr lang="en-US" sz="1400" b="1">
                          <a:effectLst/>
                        </a:rPr>
                        <a:t>2015-2017</a:t>
                      </a:r>
                      <a:endParaRPr lang="en-US" sz="1400" b="1">
                        <a:effectLst/>
                        <a:latin typeface="Calibri"/>
                        <a:ea typeface="Times New Roman"/>
                        <a:cs typeface="Times New Roman"/>
                      </a:endParaRPr>
                    </a:p>
                  </a:txBody>
                  <a:tcPr marL="52047" marR="52047" marT="26024" marB="26024"/>
                </a:tc>
                <a:tc>
                  <a:txBody>
                    <a:bodyPr/>
                    <a:lstStyle/>
                    <a:p>
                      <a:endParaRPr lang="en-US"/>
                    </a:p>
                  </a:txBody>
                  <a:tcPr marL="52047" marR="52047" marT="26024" marB="26024">
                    <a:blipFill rotWithShape="1">
                      <a:blip r:embed="rId2"/>
                      <a:stretch>
                        <a:fillRect l="-34066" t="-194937" r="-254396" b="-142194"/>
                      </a:stretch>
                    </a:blipFill>
                  </a:tcPr>
                </a:tc>
                <a:tc>
                  <a:txBody>
                    <a:bodyPr/>
                    <a:lstStyle/>
                    <a:p>
                      <a:pPr marL="333375" marR="0" indent="-285750">
                        <a:spcBef>
                          <a:spcPts val="0"/>
                        </a:spcBef>
                        <a:spcAft>
                          <a:spcPts val="0"/>
                        </a:spcAft>
                        <a:buFont typeface="Arial" pitchFamily="34" charset="0"/>
                        <a:buChar char="•"/>
                      </a:pPr>
                      <a:r>
                        <a:rPr lang="en-US" sz="1400" b="1" dirty="0" smtClean="0">
                          <a:effectLst/>
                        </a:rPr>
                        <a:t>Extract </a:t>
                      </a:r>
                      <a:r>
                        <a:rPr lang="en-US" sz="1400" b="1" dirty="0">
                          <a:effectLst/>
                          <a:sym typeface="Symbol"/>
                        </a:rPr>
                        <a:t></a:t>
                      </a:r>
                      <a:r>
                        <a:rPr lang="en-US" sz="1400" b="1" dirty="0">
                          <a:effectLst/>
                        </a:rPr>
                        <a:t>/</a:t>
                      </a:r>
                      <a:r>
                        <a:rPr lang="en-US" sz="1400" b="1" dirty="0" smtClean="0">
                          <a:effectLst/>
                        </a:rPr>
                        <a:t>s(</a:t>
                      </a:r>
                      <a:r>
                        <a:rPr lang="en-US" sz="1400" b="1" dirty="0" err="1" smtClean="0">
                          <a:effectLst/>
                        </a:rPr>
                        <a:t>T</a:t>
                      </a:r>
                      <a:r>
                        <a:rPr lang="en-US" sz="1400" b="1" baseline="-25000" dirty="0" err="1" smtClean="0">
                          <a:effectLst/>
                        </a:rPr>
                        <a:t>min</a:t>
                      </a:r>
                      <a:r>
                        <a:rPr lang="en-US" sz="1400" b="1" dirty="0" smtClean="0">
                          <a:effectLst/>
                        </a:rPr>
                        <a:t>) + constrain </a:t>
                      </a:r>
                      <a:r>
                        <a:rPr lang="en-US" sz="1400" b="1" dirty="0">
                          <a:effectLst/>
                        </a:rPr>
                        <a:t>initial quantum </a:t>
                      </a:r>
                      <a:r>
                        <a:rPr lang="en-US" sz="1400" b="1" dirty="0" smtClean="0">
                          <a:effectLst/>
                        </a:rPr>
                        <a:t>fluctuations                                  </a:t>
                      </a:r>
                    </a:p>
                    <a:p>
                      <a:pPr marL="333375" marR="0" indent="-285750">
                        <a:spcBef>
                          <a:spcPts val="0"/>
                        </a:spcBef>
                        <a:spcAft>
                          <a:spcPts val="0"/>
                        </a:spcAft>
                        <a:buFont typeface="Arial" pitchFamily="34" charset="0"/>
                        <a:buChar char="•"/>
                      </a:pPr>
                      <a:r>
                        <a:rPr lang="en-US" sz="1400" b="1" dirty="0" smtClean="0">
                          <a:effectLst/>
                        </a:rPr>
                        <a:t>further</a:t>
                      </a:r>
                      <a:r>
                        <a:rPr lang="en-US" sz="1400" b="1" baseline="0" dirty="0" smtClean="0">
                          <a:effectLst/>
                        </a:rPr>
                        <a:t> </a:t>
                      </a:r>
                      <a:r>
                        <a:rPr lang="en-US" sz="1400" b="1" dirty="0" smtClean="0">
                          <a:effectLst/>
                        </a:rPr>
                        <a:t>heavy </a:t>
                      </a:r>
                      <a:r>
                        <a:rPr lang="en-US" sz="1400" b="1" dirty="0">
                          <a:effectLst/>
                        </a:rPr>
                        <a:t>flavor </a:t>
                      </a:r>
                      <a:r>
                        <a:rPr lang="en-US" sz="1400" b="1" dirty="0" smtClean="0">
                          <a:effectLst/>
                        </a:rPr>
                        <a:t>studies </a:t>
                      </a:r>
                    </a:p>
                    <a:p>
                      <a:pPr marL="333375" marR="0" indent="-285750">
                        <a:spcBef>
                          <a:spcPts val="0"/>
                        </a:spcBef>
                        <a:spcAft>
                          <a:spcPts val="0"/>
                        </a:spcAft>
                        <a:buFont typeface="Arial" pitchFamily="34" charset="0"/>
                        <a:buChar char="•"/>
                      </a:pPr>
                      <a:r>
                        <a:rPr lang="en-US" sz="1400" b="1" dirty="0" err="1" smtClean="0">
                          <a:effectLst/>
                        </a:rPr>
                        <a:t>sphaleron</a:t>
                      </a:r>
                      <a:r>
                        <a:rPr lang="en-US" sz="1400" b="1" dirty="0" smtClean="0">
                          <a:effectLst/>
                        </a:rPr>
                        <a:t> </a:t>
                      </a:r>
                      <a:r>
                        <a:rPr lang="en-US" sz="1400" b="1" dirty="0">
                          <a:effectLst/>
                        </a:rPr>
                        <a:t>tests @ </a:t>
                      </a:r>
                      <a:r>
                        <a:rPr lang="en-US" sz="1400" b="1" dirty="0">
                          <a:effectLst/>
                          <a:sym typeface="Symbol"/>
                        </a:rPr>
                        <a:t></a:t>
                      </a:r>
                      <a:r>
                        <a:rPr lang="en-US" sz="1400" b="1" baseline="-25000" dirty="0">
                          <a:effectLst/>
                        </a:rPr>
                        <a:t>B</a:t>
                      </a:r>
                      <a:r>
                        <a:rPr lang="en-US" sz="1400" b="1" dirty="0">
                          <a:effectLst/>
                          <a:sym typeface="Symbol"/>
                        </a:rPr>
                        <a:t></a:t>
                      </a:r>
                      <a:r>
                        <a:rPr lang="en-US" sz="1400" b="1" dirty="0" smtClean="0">
                          <a:effectLst/>
                        </a:rPr>
                        <a:t>0</a:t>
                      </a:r>
                    </a:p>
                    <a:p>
                      <a:pPr marL="333375" marR="0" indent="-285750">
                        <a:spcBef>
                          <a:spcPts val="0"/>
                        </a:spcBef>
                        <a:spcAft>
                          <a:spcPts val="0"/>
                        </a:spcAft>
                        <a:buFont typeface="Arial" pitchFamily="34" charset="0"/>
                        <a:buChar char="•"/>
                      </a:pPr>
                      <a:r>
                        <a:rPr lang="en-US" sz="1400" b="1" dirty="0" smtClean="0">
                          <a:solidFill>
                            <a:srgbClr val="FF0000"/>
                          </a:solidFill>
                          <a:effectLst/>
                        </a:rPr>
                        <a:t>gluon densities &amp; saturation  </a:t>
                      </a:r>
                    </a:p>
                    <a:p>
                      <a:pPr marL="333375" marR="0" indent="-285750">
                        <a:spcBef>
                          <a:spcPts val="0"/>
                        </a:spcBef>
                        <a:spcAft>
                          <a:spcPts val="0"/>
                        </a:spcAft>
                        <a:buFont typeface="Arial" pitchFamily="34" charset="0"/>
                        <a:buChar char="•"/>
                      </a:pPr>
                      <a:r>
                        <a:rPr lang="en-US" sz="1400" b="1" dirty="0" smtClean="0">
                          <a:solidFill>
                            <a:srgbClr val="0033CC"/>
                          </a:solidFill>
                          <a:effectLst/>
                        </a:rPr>
                        <a:t>finish </a:t>
                      </a:r>
                      <a:r>
                        <a:rPr lang="en-US" sz="1400" b="1" dirty="0" err="1">
                          <a:solidFill>
                            <a:srgbClr val="0033CC"/>
                          </a:solidFill>
                          <a:effectLst/>
                        </a:rPr>
                        <a:t>p+p</a:t>
                      </a:r>
                      <a:r>
                        <a:rPr lang="en-US" sz="1400" b="1" dirty="0">
                          <a:solidFill>
                            <a:srgbClr val="0033CC"/>
                          </a:solidFill>
                          <a:effectLst/>
                        </a:rPr>
                        <a:t> W </a:t>
                      </a:r>
                      <a:r>
                        <a:rPr lang="en-US" sz="1400" b="1" dirty="0" err="1" smtClean="0">
                          <a:solidFill>
                            <a:srgbClr val="0033CC"/>
                          </a:solidFill>
                          <a:effectLst/>
                        </a:rPr>
                        <a:t>prod’n</a:t>
                      </a:r>
                      <a:endParaRPr lang="en-US" sz="1400" b="1" dirty="0">
                        <a:solidFill>
                          <a:srgbClr val="0033CC"/>
                        </a:solidFill>
                        <a:effectLst/>
                        <a:latin typeface="Calibri"/>
                        <a:ea typeface="Times New Roman"/>
                        <a:cs typeface="Times New Roman"/>
                      </a:endParaRPr>
                    </a:p>
                  </a:txBody>
                  <a:tcPr marL="52047" marR="52047" marT="26024" marB="26024"/>
                </a:tc>
                <a:tc>
                  <a:txBody>
                    <a:bodyPr/>
                    <a:lstStyle/>
                    <a:p>
                      <a:pPr marL="333375" marR="0" indent="-285750">
                        <a:spcBef>
                          <a:spcPts val="0"/>
                        </a:spcBef>
                        <a:spcAft>
                          <a:spcPts val="0"/>
                        </a:spcAft>
                        <a:buFont typeface="Arial" pitchFamily="34" charset="0"/>
                        <a:buChar char="•"/>
                      </a:pPr>
                      <a:r>
                        <a:rPr lang="en-US" sz="1400" b="1" dirty="0">
                          <a:effectLst/>
                        </a:rPr>
                        <a:t>Coherent Electron Cooling (</a:t>
                      </a:r>
                      <a:r>
                        <a:rPr lang="en-US" sz="1400" b="1" dirty="0" err="1">
                          <a:effectLst/>
                        </a:rPr>
                        <a:t>CeC</a:t>
                      </a:r>
                      <a:r>
                        <a:rPr lang="en-US" sz="1400" b="1" dirty="0">
                          <a:effectLst/>
                        </a:rPr>
                        <a:t>) </a:t>
                      </a:r>
                      <a:r>
                        <a:rPr lang="en-US" sz="1400" b="1" dirty="0" smtClean="0">
                          <a:effectLst/>
                        </a:rPr>
                        <a:t>test   </a:t>
                      </a:r>
                    </a:p>
                    <a:p>
                      <a:pPr marL="333375" marR="0" indent="-285750">
                        <a:spcBef>
                          <a:spcPts val="0"/>
                        </a:spcBef>
                        <a:spcAft>
                          <a:spcPts val="0"/>
                        </a:spcAft>
                        <a:buFont typeface="Arial" pitchFamily="34" charset="0"/>
                        <a:buChar char="•"/>
                      </a:pPr>
                      <a:r>
                        <a:rPr lang="en-US" sz="1400" b="1" dirty="0" smtClean="0">
                          <a:effectLst/>
                        </a:rPr>
                        <a:t>Low-energy </a:t>
                      </a:r>
                      <a:r>
                        <a:rPr lang="en-US" sz="1400" b="1" dirty="0">
                          <a:effectLst/>
                        </a:rPr>
                        <a:t>electron </a:t>
                      </a:r>
                      <a:r>
                        <a:rPr lang="en-US" sz="1400" b="1" dirty="0" smtClean="0">
                          <a:effectLst/>
                        </a:rPr>
                        <a:t>cooling                      </a:t>
                      </a:r>
                    </a:p>
                    <a:p>
                      <a:pPr marL="333375" marR="0" indent="-285750">
                        <a:spcBef>
                          <a:spcPts val="0"/>
                        </a:spcBef>
                        <a:spcAft>
                          <a:spcPts val="0"/>
                        </a:spcAft>
                        <a:buFont typeface="Arial" pitchFamily="34" charset="0"/>
                        <a:buChar char="•"/>
                      </a:pPr>
                      <a:r>
                        <a:rPr lang="en-US" sz="1400" b="1" dirty="0" smtClean="0">
                          <a:effectLst/>
                        </a:rPr>
                        <a:t>STAR </a:t>
                      </a:r>
                      <a:r>
                        <a:rPr lang="en-US" sz="1400" b="1" dirty="0">
                          <a:effectLst/>
                        </a:rPr>
                        <a:t>inner TPC pad row upgrade</a:t>
                      </a:r>
                      <a:endParaRPr lang="en-US" sz="1400" b="1" dirty="0">
                        <a:effectLst/>
                        <a:latin typeface="Calibri"/>
                        <a:ea typeface="Times New Roman"/>
                        <a:cs typeface="Times New Roman"/>
                      </a:endParaRPr>
                    </a:p>
                  </a:txBody>
                  <a:tcPr marL="52047" marR="52047" marT="26024" marB="26024"/>
                </a:tc>
              </a:tr>
              <a:tr h="1972288">
                <a:tc>
                  <a:txBody>
                    <a:bodyPr/>
                    <a:lstStyle/>
                    <a:p>
                      <a:pPr marL="47625" marR="0">
                        <a:spcBef>
                          <a:spcPts val="0"/>
                        </a:spcBef>
                        <a:spcAft>
                          <a:spcPts val="0"/>
                        </a:spcAft>
                      </a:pPr>
                      <a:r>
                        <a:rPr lang="en-US" sz="1400" b="1">
                          <a:effectLst/>
                        </a:rPr>
                        <a:t>2018-2021</a:t>
                      </a:r>
                      <a:endParaRPr lang="en-US" sz="1400" b="1">
                        <a:effectLst/>
                        <a:latin typeface="Calibri"/>
                        <a:ea typeface="Times New Roman"/>
                        <a:cs typeface="Times New Roman"/>
                      </a:endParaRPr>
                    </a:p>
                  </a:txBody>
                  <a:tcPr marL="52047" marR="52047" marT="26024" marB="26024"/>
                </a:tc>
                <a:tc>
                  <a:txBody>
                    <a:bodyPr/>
                    <a:lstStyle/>
                    <a:p>
                      <a:endParaRPr lang="en-US"/>
                    </a:p>
                  </a:txBody>
                  <a:tcPr marL="52047" marR="52047" marT="26024" marB="26024">
                    <a:blipFill rotWithShape="1">
                      <a:blip r:embed="rId2"/>
                      <a:stretch>
                        <a:fillRect l="-34066" t="-215741" r="-254396" b="-4012"/>
                      </a:stretch>
                    </a:blipFill>
                  </a:tcPr>
                </a:tc>
                <a:tc>
                  <a:txBody>
                    <a:bodyPr/>
                    <a:lstStyle/>
                    <a:p>
                      <a:pPr marL="333375" marR="0" indent="-285750">
                        <a:spcBef>
                          <a:spcPts val="0"/>
                        </a:spcBef>
                        <a:spcAft>
                          <a:spcPts val="0"/>
                        </a:spcAft>
                        <a:buFont typeface="Arial" pitchFamily="34" charset="0"/>
                        <a:buChar char="•"/>
                      </a:pPr>
                      <a:r>
                        <a:rPr lang="en-US" sz="1400" b="1" dirty="0" smtClean="0">
                          <a:effectLst/>
                        </a:rPr>
                        <a:t>x10</a:t>
                      </a:r>
                      <a:r>
                        <a:rPr lang="en-US" sz="1400" b="1" baseline="0" dirty="0" smtClean="0">
                          <a:effectLst/>
                        </a:rPr>
                        <a:t> </a:t>
                      </a:r>
                      <a:r>
                        <a:rPr lang="en-US" sz="1400" b="1" baseline="0" dirty="0" err="1" smtClean="0">
                          <a:effectLst/>
                        </a:rPr>
                        <a:t>sens.</a:t>
                      </a:r>
                      <a:r>
                        <a:rPr lang="en-US" sz="1400" b="1" dirty="0" smtClean="0">
                          <a:effectLst/>
                        </a:rPr>
                        <a:t> increase </a:t>
                      </a:r>
                      <a:r>
                        <a:rPr lang="en-US" sz="1400" b="1" dirty="0">
                          <a:effectLst/>
                        </a:rPr>
                        <a:t>to </a:t>
                      </a:r>
                      <a:r>
                        <a:rPr lang="en-US" sz="1400" b="1" dirty="0" smtClean="0">
                          <a:effectLst/>
                        </a:rPr>
                        <a:t>QCD </a:t>
                      </a:r>
                      <a:r>
                        <a:rPr lang="en-US" sz="1400" b="1" dirty="0">
                          <a:effectLst/>
                        </a:rPr>
                        <a:t>critical point and </a:t>
                      </a:r>
                      <a:r>
                        <a:rPr lang="en-US" sz="1400" b="1" dirty="0" err="1" smtClean="0">
                          <a:effectLst/>
                        </a:rPr>
                        <a:t>deconfinement</a:t>
                      </a:r>
                      <a:r>
                        <a:rPr lang="en-US" sz="1400" b="1" dirty="0" smtClean="0">
                          <a:effectLst/>
                        </a:rPr>
                        <a:t> onset     </a:t>
                      </a:r>
                    </a:p>
                    <a:p>
                      <a:pPr marL="333375" marR="0" indent="-285750">
                        <a:spcBef>
                          <a:spcPts val="0"/>
                        </a:spcBef>
                        <a:spcAft>
                          <a:spcPts val="0"/>
                        </a:spcAft>
                        <a:buFont typeface="Arial" pitchFamily="34" charset="0"/>
                        <a:buChar char="•"/>
                      </a:pPr>
                      <a:r>
                        <a:rPr lang="en-US" sz="1400" b="1" dirty="0" smtClean="0">
                          <a:effectLst/>
                        </a:rPr>
                        <a:t>jet</a:t>
                      </a:r>
                      <a:r>
                        <a:rPr lang="en-US" sz="1400" b="1" dirty="0">
                          <a:effectLst/>
                        </a:rPr>
                        <a:t>, di-jet, </a:t>
                      </a:r>
                      <a:r>
                        <a:rPr lang="en-US" sz="1400" b="1" dirty="0">
                          <a:effectLst/>
                          <a:sym typeface="Symbol"/>
                        </a:rPr>
                        <a:t></a:t>
                      </a:r>
                      <a:r>
                        <a:rPr lang="en-US" sz="1400" b="1" dirty="0">
                          <a:effectLst/>
                        </a:rPr>
                        <a:t>-jet </a:t>
                      </a:r>
                      <a:r>
                        <a:rPr lang="en-US" sz="1400" b="1" dirty="0" smtClean="0">
                          <a:effectLst/>
                        </a:rPr>
                        <a:t>quenching </a:t>
                      </a:r>
                      <a:r>
                        <a:rPr lang="en-US" sz="1400" b="1" dirty="0">
                          <a:effectLst/>
                        </a:rPr>
                        <a:t>probes of </a:t>
                      </a:r>
                      <a:r>
                        <a:rPr lang="en-US" sz="1400" b="1" dirty="0" smtClean="0">
                          <a:effectLst/>
                        </a:rPr>
                        <a:t>E-loss mechanism</a:t>
                      </a:r>
                      <a:endParaRPr lang="en-US" sz="1400" b="1" dirty="0">
                        <a:effectLst/>
                      </a:endParaRPr>
                    </a:p>
                    <a:p>
                      <a:pPr marL="333375" marR="0" indent="-285750">
                        <a:spcBef>
                          <a:spcPts val="0"/>
                        </a:spcBef>
                        <a:spcAft>
                          <a:spcPts val="0"/>
                        </a:spcAft>
                        <a:buFont typeface="Arial" pitchFamily="34" charset="0"/>
                        <a:buChar char="•"/>
                      </a:pPr>
                      <a:r>
                        <a:rPr lang="en-US" sz="1400" b="1" dirty="0" smtClean="0">
                          <a:effectLst/>
                        </a:rPr>
                        <a:t>color </a:t>
                      </a:r>
                      <a:r>
                        <a:rPr lang="en-US" sz="1400" b="1" dirty="0">
                          <a:effectLst/>
                        </a:rPr>
                        <a:t>screening for different </a:t>
                      </a:r>
                      <a:r>
                        <a:rPr lang="en-US" sz="1400" b="1" dirty="0" err="1" smtClean="0">
                          <a:effectLst/>
                        </a:rPr>
                        <a:t>qq</a:t>
                      </a:r>
                      <a:r>
                        <a:rPr lang="en-US" sz="1400" b="1" dirty="0" smtClean="0">
                          <a:effectLst/>
                        </a:rPr>
                        <a:t> states                                             </a:t>
                      </a:r>
                    </a:p>
                    <a:p>
                      <a:pPr marL="333375" marR="0" indent="-285750">
                        <a:spcBef>
                          <a:spcPts val="0"/>
                        </a:spcBef>
                        <a:spcAft>
                          <a:spcPts val="0"/>
                        </a:spcAft>
                        <a:buFont typeface="Arial" pitchFamily="34" charset="0"/>
                        <a:buChar char="•"/>
                      </a:pPr>
                      <a:r>
                        <a:rPr lang="en-US" sz="1400" b="1" dirty="0" smtClean="0">
                          <a:solidFill>
                            <a:srgbClr val="CC0066"/>
                          </a:solidFill>
                          <a:effectLst/>
                        </a:rPr>
                        <a:t>transverse </a:t>
                      </a:r>
                      <a:r>
                        <a:rPr lang="en-US" sz="1400" b="1" dirty="0">
                          <a:solidFill>
                            <a:srgbClr val="CC0066"/>
                          </a:solidFill>
                          <a:effectLst/>
                        </a:rPr>
                        <a:t>spin </a:t>
                      </a:r>
                      <a:r>
                        <a:rPr lang="en-US" sz="1400" b="1" dirty="0" err="1" smtClean="0">
                          <a:solidFill>
                            <a:srgbClr val="CC0066"/>
                          </a:solidFill>
                          <a:effectLst/>
                        </a:rPr>
                        <a:t>asyms</a:t>
                      </a:r>
                      <a:r>
                        <a:rPr lang="en-US" sz="1400" b="1" dirty="0" smtClean="0">
                          <a:solidFill>
                            <a:srgbClr val="CC0066"/>
                          </a:solidFill>
                          <a:effectLst/>
                        </a:rPr>
                        <a:t>.  </a:t>
                      </a:r>
                      <a:r>
                        <a:rPr lang="en-US" sz="1400" b="1" dirty="0" err="1">
                          <a:solidFill>
                            <a:srgbClr val="CC0066"/>
                          </a:solidFill>
                          <a:effectLst/>
                        </a:rPr>
                        <a:t>Drell</a:t>
                      </a:r>
                      <a:r>
                        <a:rPr lang="en-US" sz="1400" b="1" dirty="0">
                          <a:solidFill>
                            <a:srgbClr val="CC0066"/>
                          </a:solidFill>
                          <a:effectLst/>
                        </a:rPr>
                        <a:t>-Yan </a:t>
                      </a:r>
                      <a:r>
                        <a:rPr lang="en-US" sz="1400" b="1" dirty="0" smtClean="0">
                          <a:solidFill>
                            <a:srgbClr val="CC0066"/>
                          </a:solidFill>
                          <a:effectLst/>
                        </a:rPr>
                        <a:t>&amp;</a:t>
                      </a:r>
                      <a:r>
                        <a:rPr lang="en-US" sz="1400" b="1" baseline="0" dirty="0" smtClean="0">
                          <a:solidFill>
                            <a:srgbClr val="CC0066"/>
                          </a:solidFill>
                          <a:effectLst/>
                        </a:rPr>
                        <a:t> </a:t>
                      </a:r>
                      <a:r>
                        <a:rPr lang="en-US" sz="1400" b="1" dirty="0" smtClean="0">
                          <a:solidFill>
                            <a:srgbClr val="CC0066"/>
                          </a:solidFill>
                          <a:effectLst/>
                        </a:rPr>
                        <a:t>gluon saturation</a:t>
                      </a:r>
                      <a:endParaRPr lang="en-US" sz="1400" b="1" dirty="0">
                        <a:solidFill>
                          <a:srgbClr val="CC0066"/>
                        </a:solidFill>
                        <a:effectLst/>
                        <a:latin typeface="Calibri"/>
                        <a:ea typeface="Times New Roman"/>
                        <a:cs typeface="Times New Roman"/>
                      </a:endParaRPr>
                    </a:p>
                  </a:txBody>
                  <a:tcPr marL="52047" marR="52047" marT="26024" marB="26024"/>
                </a:tc>
                <a:tc>
                  <a:txBody>
                    <a:bodyPr/>
                    <a:lstStyle/>
                    <a:p>
                      <a:pPr marL="333375" marR="0" indent="-285750">
                        <a:spcBef>
                          <a:spcPts val="0"/>
                        </a:spcBef>
                        <a:spcAft>
                          <a:spcPts val="0"/>
                        </a:spcAft>
                        <a:buFont typeface="Arial" pitchFamily="34" charset="0"/>
                        <a:buChar char="•"/>
                      </a:pPr>
                      <a:r>
                        <a:rPr lang="en-US" sz="1400" b="1" dirty="0" err="1" smtClean="0">
                          <a:effectLst/>
                        </a:rPr>
                        <a:t>sPHENIX</a:t>
                      </a:r>
                      <a:r>
                        <a:rPr lang="en-US" sz="1400" b="1" dirty="0" smtClean="0">
                          <a:effectLst/>
                        </a:rPr>
                        <a:t>                 </a:t>
                      </a:r>
                    </a:p>
                    <a:p>
                      <a:pPr marL="333375" marR="0" indent="-285750">
                        <a:spcBef>
                          <a:spcPts val="0"/>
                        </a:spcBef>
                        <a:spcAft>
                          <a:spcPts val="0"/>
                        </a:spcAft>
                        <a:buFont typeface="Arial" pitchFamily="34" charset="0"/>
                        <a:buChar char="•"/>
                      </a:pPr>
                      <a:r>
                        <a:rPr lang="en-US" sz="1400" b="1" dirty="0" smtClean="0">
                          <a:solidFill>
                            <a:srgbClr val="CC0066"/>
                          </a:solidFill>
                          <a:effectLst/>
                        </a:rPr>
                        <a:t>forward </a:t>
                      </a:r>
                      <a:r>
                        <a:rPr lang="en-US" sz="1400" b="1" dirty="0">
                          <a:solidFill>
                            <a:srgbClr val="CC0066"/>
                          </a:solidFill>
                          <a:effectLst/>
                        </a:rPr>
                        <a:t>physics upgrades</a:t>
                      </a:r>
                      <a:endParaRPr lang="en-US" sz="1400" b="1" dirty="0">
                        <a:solidFill>
                          <a:srgbClr val="CC0066"/>
                        </a:solidFill>
                        <a:effectLst/>
                        <a:latin typeface="Calibri"/>
                        <a:ea typeface="Times New Roman"/>
                        <a:cs typeface="Times New Roman"/>
                      </a:endParaRPr>
                    </a:p>
                  </a:txBody>
                  <a:tcPr marL="52047" marR="52047" marT="26024" marB="26024"/>
                </a:tc>
              </a:tr>
            </a:tbl>
          </a:graphicData>
        </a:graphic>
      </p:graphicFrame>
      <p:cxnSp>
        <p:nvCxnSpPr>
          <p:cNvPr id="5" name="Straight Connector 4"/>
          <p:cNvCxnSpPr/>
          <p:nvPr/>
        </p:nvCxnSpPr>
        <p:spPr bwMode="auto">
          <a:xfrm>
            <a:off x="6125029" y="5921829"/>
            <a:ext cx="174171"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6838AB-43D5-4667-8375-1D26C66C4762}" type="slidenum">
              <a:rPr lang="en-US" smtClean="0"/>
              <a:pPr/>
              <a:t>6</a:t>
            </a:fld>
            <a:endParaRPr lang="en-US"/>
          </a:p>
        </p:txBody>
      </p:sp>
      <p:sp>
        <p:nvSpPr>
          <p:cNvPr id="5" name="TextBox 4"/>
          <p:cNvSpPr txBox="1"/>
          <p:nvPr/>
        </p:nvSpPr>
        <p:spPr>
          <a:xfrm>
            <a:off x="0" y="-76200"/>
            <a:ext cx="9144000" cy="7078861"/>
          </a:xfrm>
          <a:prstGeom prst="rect">
            <a:avLst/>
          </a:prstGeom>
          <a:noFill/>
        </p:spPr>
        <p:txBody>
          <a:bodyPr wrap="square" rtlCol="0">
            <a:spAutoFit/>
          </a:bodyPr>
          <a:lstStyle/>
          <a:p>
            <a:r>
              <a:rPr lang="en-US" sz="2400" dirty="0" smtClean="0">
                <a:solidFill>
                  <a:schemeClr val="bg1"/>
                </a:solidFill>
              </a:rPr>
              <a:t>2007 Long Range Plan (four recommendations) included</a:t>
            </a:r>
          </a:p>
          <a:p>
            <a:pPr lvl="0"/>
            <a:r>
              <a:rPr lang="en-US" dirty="0" smtClean="0">
                <a:solidFill>
                  <a:srgbClr val="FFFF00"/>
                </a:solidFill>
              </a:rPr>
              <a:t>#4:  “</a:t>
            </a:r>
            <a:r>
              <a:rPr lang="en-US" b="1" dirty="0" smtClean="0">
                <a:solidFill>
                  <a:srgbClr val="FFFF00"/>
                </a:solidFill>
              </a:rPr>
              <a:t>The experiments at the Relativistic Heavy Ion Collider have discovered a new state of matter at extreme temperature and density—a quark-gluon plasma that exhibits unexpected, almost perfect liquid dynamical behavior. We recommend implementation of the RHIC II luminosity upgrade, together with detector improvements, to determine the properties of this new state of matter.”</a:t>
            </a:r>
            <a:endParaRPr lang="en-US" dirty="0" smtClean="0">
              <a:solidFill>
                <a:srgbClr val="FFFF00"/>
              </a:solidFill>
            </a:endParaRPr>
          </a:p>
          <a:p>
            <a:endParaRPr lang="en-US" sz="1400" dirty="0" smtClean="0">
              <a:solidFill>
                <a:schemeClr val="bg1"/>
              </a:solidFill>
            </a:endParaRPr>
          </a:p>
          <a:p>
            <a:r>
              <a:rPr lang="en-US" sz="2400" dirty="0" smtClean="0">
                <a:solidFill>
                  <a:schemeClr val="bg1"/>
                </a:solidFill>
              </a:rPr>
              <a:t>Significant contributor to rank was $100M cost.</a:t>
            </a:r>
          </a:p>
          <a:p>
            <a:endParaRPr lang="en-US" sz="1400" dirty="0" smtClean="0">
              <a:solidFill>
                <a:schemeClr val="bg1"/>
              </a:solidFill>
            </a:endParaRPr>
          </a:p>
          <a:p>
            <a:r>
              <a:rPr lang="en-US" sz="2200" dirty="0" smtClean="0">
                <a:solidFill>
                  <a:srgbClr val="FFFF00"/>
                </a:solidFill>
              </a:rPr>
              <a:t>2007 LRP:  "</a:t>
            </a:r>
            <a:r>
              <a:rPr lang="en-US" sz="2200" u="sng" dirty="0" smtClean="0">
                <a:solidFill>
                  <a:srgbClr val="FFFF00"/>
                </a:solidFill>
              </a:rPr>
              <a:t>New funding </a:t>
            </a:r>
            <a:r>
              <a:rPr lang="en-US" sz="2200" dirty="0" smtClean="0">
                <a:solidFill>
                  <a:srgbClr val="FFFF00"/>
                </a:solidFill>
              </a:rPr>
              <a:t>made available to our field will be used to revitalize the tools of our trade.   The four recommendations of this Plan </a:t>
            </a:r>
            <a:r>
              <a:rPr lang="en-US" sz="2200" u="sng" dirty="0" smtClean="0">
                <a:solidFill>
                  <a:srgbClr val="FFFF00"/>
                </a:solidFill>
              </a:rPr>
              <a:t>present a roadmap for new investment in facilities and the development of new experimental equipment </a:t>
            </a:r>
            <a:r>
              <a:rPr lang="en-US" sz="2200" dirty="0" smtClean="0">
                <a:solidFill>
                  <a:srgbClr val="FFFF00"/>
                </a:solidFill>
              </a:rPr>
              <a:t>that will allow us to continue to address the scientific challenges of our field into the future. These recommendations can be implemented in a staged approach over the course of the next decade. </a:t>
            </a:r>
            <a:r>
              <a:rPr lang="en-US" sz="2200" u="sng" dirty="0" smtClean="0">
                <a:solidFill>
                  <a:srgbClr val="FFFF00"/>
                </a:solidFill>
              </a:rPr>
              <a:t>During this period, we must continue to operate effectively our existing flagship facilities to make optimal use of their capabilities</a:t>
            </a:r>
            <a:r>
              <a:rPr lang="en-US" sz="2200" dirty="0" smtClean="0">
                <a:solidFill>
                  <a:srgbClr val="FFFF00"/>
                </a:solidFill>
              </a:rPr>
              <a:t>."</a:t>
            </a:r>
          </a:p>
          <a:p>
            <a:endParaRPr lang="en-US" sz="1600" dirty="0" smtClean="0">
              <a:solidFill>
                <a:schemeClr val="bg1"/>
              </a:solidFill>
            </a:endParaRPr>
          </a:p>
          <a:p>
            <a:r>
              <a:rPr lang="en-US" sz="2400" dirty="0" smtClean="0">
                <a:solidFill>
                  <a:schemeClr val="bg1"/>
                </a:solidFill>
              </a:rPr>
              <a:t>Technical breakthrough of stochastic cooling allowed the #4 recommendation to be accomplished in 2012 (and ready for physics)… earlier than construction priorities #1, 2, 3.  </a:t>
            </a:r>
          </a:p>
          <a:p>
            <a:r>
              <a:rPr lang="en-US" sz="2400" dirty="0" smtClean="0">
                <a:solidFill>
                  <a:schemeClr val="bg1"/>
                </a:solidFill>
              </a:rPr>
              <a:t>One must incorporate this reality.</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6838AB-43D5-4667-8375-1D26C66C4762}" type="slidenum">
              <a:rPr lang="en-US" smtClean="0"/>
              <a:pPr/>
              <a:t>60</a:t>
            </a:fld>
            <a:endParaRPr lang="en-US"/>
          </a:p>
        </p:txBody>
      </p:sp>
      <p:sp>
        <p:nvSpPr>
          <p:cNvPr id="3" name="Slide Number Placeholder 3"/>
          <p:cNvSpPr txBox="1">
            <a:spLocks/>
          </p:cNvSpPr>
          <p:nvPr/>
        </p:nvSpPr>
        <p:spPr>
          <a:xfrm>
            <a:off x="2057400" y="6226628"/>
            <a:ext cx="1143000" cy="453571"/>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lvl1pPr>
              <a:defRPr kumimoji="1" sz="2400">
                <a:solidFill>
                  <a:schemeClr val="tx1"/>
                </a:solidFill>
                <a:latin typeface="Tahoma" pitchFamily="34" charset="0"/>
                <a:ea typeface="MS PGothic" pitchFamily="34" charset="-128"/>
              </a:defRPr>
            </a:lvl1pPr>
            <a:lvl2pPr marL="742950" indent="-285750">
              <a:defRPr kumimoji="1" sz="2400">
                <a:solidFill>
                  <a:schemeClr val="tx1"/>
                </a:solidFill>
                <a:latin typeface="Tahoma" pitchFamily="34" charset="0"/>
                <a:ea typeface="MS PGothic" pitchFamily="34" charset="-128"/>
              </a:defRPr>
            </a:lvl2pPr>
            <a:lvl3pPr marL="1143000" indent="-228600">
              <a:defRPr kumimoji="1" sz="2400">
                <a:solidFill>
                  <a:schemeClr val="tx1"/>
                </a:solidFill>
                <a:latin typeface="Tahoma" pitchFamily="34" charset="0"/>
                <a:ea typeface="MS PGothic" pitchFamily="34" charset="-128"/>
              </a:defRPr>
            </a:lvl3pPr>
            <a:lvl4pPr marL="1600200" indent="-228600">
              <a:defRPr kumimoji="1" sz="2400">
                <a:solidFill>
                  <a:schemeClr val="tx1"/>
                </a:solidFill>
                <a:latin typeface="Tahoma" pitchFamily="34" charset="0"/>
                <a:ea typeface="MS PGothic" pitchFamily="34" charset="-128"/>
              </a:defRPr>
            </a:lvl4pPr>
            <a:lvl5pPr marL="2057400" indent="-228600">
              <a:defRPr kumimoji="1" sz="2400">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D1669CE-B09A-4979-99A2-5F966F559E0A}" type="slidenum">
              <a:rPr kumimoji="1" lang="en-US" sz="1400" b="0" i="0" u="none" strike="noStrike" kern="1200" cap="none" spc="0" normalizeH="0" baseline="0" noProof="0" smtClean="0">
                <a:ln>
                  <a:noFill/>
                </a:ln>
                <a:solidFill>
                  <a:schemeClr val="tx1"/>
                </a:solidFill>
                <a:effectLst/>
                <a:uLnTx/>
                <a:uFillTx/>
                <a:latin typeface="Times New Roman" pitchFamily="18" charset="0"/>
                <a:ea typeface="MS PGothic"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1" lang="en-US" sz="1400" b="0" i="0" u="none" strike="noStrike" kern="1200" cap="none" spc="0" normalizeH="0" baseline="0" noProof="0">
              <a:ln>
                <a:noFill/>
              </a:ln>
              <a:solidFill>
                <a:schemeClr val="tx1"/>
              </a:solidFill>
              <a:effectLst/>
              <a:uLnTx/>
              <a:uFillTx/>
              <a:latin typeface="Times New Roman" pitchFamily="18" charset="0"/>
              <a:ea typeface="MS PGothic" pitchFamily="34" charset="-128"/>
              <a:cs typeface="+mn-cs"/>
            </a:endParaRPr>
          </a:p>
        </p:txBody>
      </p:sp>
      <p:sp>
        <p:nvSpPr>
          <p:cNvPr id="4" name="Rectangle 2"/>
          <p:cNvSpPr txBox="1">
            <a:spLocks noChangeArrowheads="1"/>
          </p:cNvSpPr>
          <p:nvPr/>
        </p:nvSpPr>
        <p:spPr>
          <a:xfrm>
            <a:off x="0" y="0"/>
            <a:ext cx="9144000" cy="594179"/>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bg2"/>
                </a:solidFill>
                <a:effectLst/>
                <a:uLnTx/>
                <a:uFillTx/>
                <a:ea typeface="+mj-ea"/>
                <a:cs typeface="+mj-cs"/>
              </a:rPr>
              <a:t>Timelines for Possible Projects</a:t>
            </a:r>
          </a:p>
        </p:txBody>
      </p:sp>
      <p:sp>
        <p:nvSpPr>
          <p:cNvPr id="5" name="Rectangle 3"/>
          <p:cNvSpPr txBox="1">
            <a:spLocks noChangeArrowheads="1"/>
          </p:cNvSpPr>
          <p:nvPr/>
        </p:nvSpPr>
        <p:spPr>
          <a:xfrm>
            <a:off x="395288" y="545650"/>
            <a:ext cx="8351837" cy="525621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mn-lt"/>
                <a:ea typeface="+mn-ea"/>
                <a:cs typeface="+mn-cs"/>
              </a:rPr>
              <a:t>Low-energy cooling Accelerator Improvement Project:</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mn-lt"/>
                <a:ea typeface="+mn-ea"/>
                <a:cs typeface="+mn-cs"/>
              </a:rPr>
              <a:t>Requires start of the project (engineering phase) at the end of 2012 with high priorities and resources from C-AD.</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mn-lt"/>
                <a:ea typeface="+mn-ea"/>
                <a:cs typeface="+mn-cs"/>
              </a:rPr>
              <a:t>2012</a:t>
            </a:r>
            <a:r>
              <a:rPr kumimoji="0" lang="en-US" sz="1800" b="0" i="0" u="none" strike="noStrike" kern="1200" cap="none" spc="0" normalizeH="0" baseline="0" noProof="0" dirty="0" smtClean="0">
                <a:ln>
                  <a:noFill/>
                </a:ln>
                <a:solidFill>
                  <a:srgbClr val="FFFF00"/>
                </a:solidFill>
                <a:effectLst/>
                <a:uLnTx/>
                <a:uFillTx/>
                <a:latin typeface="+mn-lt"/>
                <a:ea typeface="+mn-ea"/>
                <a:cs typeface="+mn-cs"/>
              </a:rPr>
              <a:t> – feasibility study</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mn-lt"/>
                <a:ea typeface="+mn-ea"/>
                <a:cs typeface="+mn-cs"/>
              </a:rPr>
              <a:t>2013-2014 </a:t>
            </a:r>
            <a:r>
              <a:rPr kumimoji="0" lang="en-US" sz="1800" b="0" i="0" u="none" strike="noStrike" kern="1200" cap="none" spc="0" normalizeH="0" baseline="0" noProof="0" dirty="0" smtClean="0">
                <a:ln>
                  <a:noFill/>
                </a:ln>
                <a:solidFill>
                  <a:srgbClr val="FFFF00"/>
                </a:solidFill>
                <a:effectLst/>
                <a:uLnTx/>
                <a:uFillTx/>
                <a:latin typeface="+mn-lt"/>
                <a:ea typeface="+mn-ea"/>
                <a:cs typeface="+mn-cs"/>
              </a:rPr>
              <a:t>– engineering design, drawings, purchase orders,  and</a:t>
            </a:r>
            <a:br>
              <a:rPr kumimoji="0" lang="en-US" sz="1800" b="0" i="0" u="none" strike="noStrike" kern="1200" cap="none" spc="0" normalizeH="0" baseline="0" noProof="0" dirty="0" smtClean="0">
                <a:ln>
                  <a:noFill/>
                </a:ln>
                <a:solidFill>
                  <a:srgbClr val="FFFF00"/>
                </a:solidFill>
                <a:effectLst/>
                <a:uLnTx/>
                <a:uFillTx/>
                <a:latin typeface="+mn-lt"/>
                <a:ea typeface="+mn-ea"/>
                <a:cs typeface="+mn-cs"/>
              </a:rPr>
            </a:br>
            <a:r>
              <a:rPr kumimoji="0" lang="en-US" sz="1800" b="0" i="0" u="none" strike="noStrike" kern="1200" cap="none" spc="0" normalizeH="0" baseline="0" noProof="0" dirty="0" smtClean="0">
                <a:ln>
                  <a:noFill/>
                </a:ln>
                <a:solidFill>
                  <a:srgbClr val="FFFF00"/>
                </a:solidFill>
                <a:effectLst/>
                <a:uLnTx/>
                <a:uFillTx/>
                <a:latin typeface="+mn-lt"/>
                <a:ea typeface="+mn-ea"/>
                <a:cs typeface="+mn-cs"/>
              </a:rPr>
              <a:t>manufacturing for gun, magnets, power supplies, RF, etc.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mn-lt"/>
                <a:ea typeface="+mn-ea"/>
                <a:cs typeface="+mn-cs"/>
              </a:rPr>
              <a:t>2014-2015</a:t>
            </a:r>
            <a:r>
              <a:rPr kumimoji="0" lang="en-US" sz="1800" b="0" i="0" u="none" strike="noStrike" kern="1200" cap="none" spc="0" normalizeH="0" baseline="0" noProof="0" dirty="0" smtClean="0">
                <a:ln>
                  <a:noFill/>
                </a:ln>
                <a:solidFill>
                  <a:srgbClr val="FFFF00"/>
                </a:solidFill>
                <a:effectLst/>
                <a:uLnTx/>
                <a:uFillTx/>
                <a:latin typeface="+mn-lt"/>
                <a:ea typeface="+mn-ea"/>
                <a:cs typeface="+mn-cs"/>
              </a:rPr>
              <a:t> – installation</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mn-lt"/>
                <a:ea typeface="+mn-ea"/>
                <a:cs typeface="+mn-cs"/>
              </a:rPr>
              <a:t>2016</a:t>
            </a:r>
            <a:r>
              <a:rPr kumimoji="0" lang="en-US" sz="1800" b="0" i="0" u="none" strike="noStrike" kern="1200" cap="none" spc="0" normalizeH="0" baseline="0" noProof="0" dirty="0" smtClean="0">
                <a:ln>
                  <a:noFill/>
                </a:ln>
                <a:solidFill>
                  <a:srgbClr val="FFFF00"/>
                </a:solidFill>
                <a:effectLst/>
                <a:uLnTx/>
                <a:uFillTx/>
                <a:latin typeface="+mn-lt"/>
                <a:ea typeface="+mn-ea"/>
                <a:cs typeface="+mn-cs"/>
              </a:rPr>
              <a:t> – commissioning of electron beam and transport; start cooling of ion beam  – first 3-D electron cooling in a collider, expect some learning curve and optimization before luminosity improvement.</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mn-lt"/>
                <a:ea typeface="+mn-ea"/>
                <a:cs typeface="+mn-cs"/>
              </a:rPr>
              <a:t>2017</a:t>
            </a:r>
            <a:r>
              <a:rPr kumimoji="0" lang="en-US" sz="1800" b="0" i="0" u="none" strike="noStrike" kern="1200" cap="none" spc="0" normalizeH="0" baseline="0" noProof="0" dirty="0" smtClean="0">
                <a:ln>
                  <a:noFill/>
                </a:ln>
                <a:solidFill>
                  <a:srgbClr val="FFFF00"/>
                </a:solidFill>
                <a:effectLst/>
                <a:uLnTx/>
                <a:uFillTx/>
                <a:latin typeface="+mn-lt"/>
                <a:ea typeface="+mn-ea"/>
                <a:cs typeface="+mn-cs"/>
              </a:rPr>
              <a:t> – luminosity improvement in physics – Phase I</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mn-lt"/>
                <a:ea typeface="+mn-ea"/>
                <a:cs typeface="+mn-cs"/>
              </a:rPr>
              <a:t>2018+</a:t>
            </a:r>
            <a:r>
              <a:rPr kumimoji="0" lang="en-US" sz="1800" b="0" i="0" u="none" strike="noStrike" kern="1200" cap="none" spc="0" normalizeH="0" baseline="0" noProof="0" dirty="0" smtClean="0">
                <a:ln>
                  <a:noFill/>
                </a:ln>
                <a:solidFill>
                  <a:srgbClr val="FFFF00"/>
                </a:solidFill>
                <a:effectLst/>
                <a:uLnTx/>
                <a:uFillTx/>
                <a:latin typeface="+mn-lt"/>
                <a:ea typeface="+mn-ea"/>
                <a:cs typeface="+mn-cs"/>
              </a:rPr>
              <a:t> – luminosity improvements in physics – Phase II</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rgbClr val="FFFF00"/>
              </a:solidFill>
              <a:effectLst/>
              <a:uLnTx/>
              <a:uFillTx/>
              <a:latin typeface="+mn-lt"/>
              <a:ea typeface="+mn-ea"/>
              <a:cs typeface="+mn-cs"/>
            </a:endParaRPr>
          </a:p>
        </p:txBody>
      </p:sp>
      <p:sp>
        <p:nvSpPr>
          <p:cNvPr id="6" name="Content Placeholder 2"/>
          <p:cNvSpPr>
            <a:spLocks noGrp="1"/>
          </p:cNvSpPr>
          <p:nvPr/>
        </p:nvSpPr>
        <p:spPr bwMode="auto">
          <a:xfrm>
            <a:off x="435423" y="4405987"/>
            <a:ext cx="8534401" cy="2401211"/>
          </a:xfrm>
          <a:prstGeom prst="rect">
            <a:avLst/>
          </a:prstGeom>
          <a:solidFill>
            <a:schemeClr val="bg1"/>
          </a:solidFill>
          <a:ln w="12700">
            <a:noFill/>
            <a:miter lim="800000"/>
            <a:headEnd/>
            <a:tailEnd/>
          </a:ln>
          <a:effectLst/>
        </p:spPr>
        <p:txBody>
          <a:bodyPr vert="horz" wrap="square" lIns="50800" tIns="50800" rIns="50800" bIns="50800" numCol="1" anchor="t" anchorCtr="0" compatLnSpc="1">
            <a:prstTxWarp prst="textNoShape">
              <a:avLst/>
            </a:prstTxWarp>
          </a:bodyPr>
          <a:lstStyle>
            <a:lvl1pPr marL="266700" indent="-266700" algn="l" rtl="0" fontAlgn="base">
              <a:spcBef>
                <a:spcPts val="1800"/>
              </a:spcBef>
              <a:spcAft>
                <a:spcPct val="0"/>
              </a:spcAft>
              <a:buClr>
                <a:srgbClr val="606060"/>
              </a:buClr>
              <a:buSzPct val="100000"/>
              <a:buFont typeface="Helvetica Neue" charset="0"/>
              <a:buChar char="•"/>
              <a:defRPr sz="2800" baseline="0">
                <a:solidFill>
                  <a:schemeClr val="tx1"/>
                </a:solidFill>
                <a:latin typeface="+mn-lt"/>
                <a:ea typeface="+mn-ea"/>
                <a:cs typeface="+mn-cs"/>
                <a:sym typeface="Helvetica Neue" charset="0"/>
              </a:defRPr>
            </a:lvl1pPr>
            <a:lvl2pPr marL="660400" indent="-266700" algn="l" rtl="0" fontAlgn="base">
              <a:spcBef>
                <a:spcPts val="1800"/>
              </a:spcBef>
              <a:spcAft>
                <a:spcPct val="0"/>
              </a:spcAft>
              <a:buClr>
                <a:srgbClr val="606060"/>
              </a:buClr>
              <a:buSzPct val="100000"/>
              <a:buFont typeface="Helvetica Neue" charset="0"/>
              <a:buChar char="•"/>
              <a:defRPr sz="2800" baseline="0">
                <a:solidFill>
                  <a:schemeClr val="tx1"/>
                </a:solidFill>
                <a:latin typeface="+mn-lt"/>
                <a:ea typeface="+mn-ea"/>
                <a:cs typeface="+mn-cs"/>
                <a:sym typeface="Helvetica Neue" charset="0"/>
              </a:defRPr>
            </a:lvl2pPr>
            <a:lvl3pPr marL="1104900" indent="-266700" algn="l" rtl="0" fontAlgn="base">
              <a:spcBef>
                <a:spcPts val="1800"/>
              </a:spcBef>
              <a:spcAft>
                <a:spcPct val="0"/>
              </a:spcAft>
              <a:buClr>
                <a:srgbClr val="606060"/>
              </a:buClr>
              <a:buSzPct val="100000"/>
              <a:buFont typeface="Helvetica Neue" charset="0"/>
              <a:buChar char="•"/>
              <a:defRPr sz="2800" baseline="0">
                <a:solidFill>
                  <a:schemeClr val="tx1"/>
                </a:solidFill>
                <a:latin typeface="+mn-lt"/>
                <a:ea typeface="+mn-ea"/>
                <a:cs typeface="+mn-cs"/>
                <a:sym typeface="Helvetica Neue" charset="0"/>
              </a:defRPr>
            </a:lvl3pPr>
            <a:lvl4pPr marL="1549400" indent="-266700" algn="l" rtl="0" fontAlgn="base">
              <a:spcBef>
                <a:spcPts val="1800"/>
              </a:spcBef>
              <a:spcAft>
                <a:spcPct val="0"/>
              </a:spcAft>
              <a:buClr>
                <a:srgbClr val="606060"/>
              </a:buClr>
              <a:buSzPct val="100000"/>
              <a:buFont typeface="Helvetica Neue" charset="0"/>
              <a:buChar char="•"/>
              <a:defRPr sz="2800" baseline="0">
                <a:solidFill>
                  <a:schemeClr val="tx1"/>
                </a:solidFill>
                <a:latin typeface="+mn-lt"/>
                <a:ea typeface="+mn-ea"/>
                <a:cs typeface="+mn-cs"/>
                <a:sym typeface="Helvetica Neue" charset="0"/>
              </a:defRPr>
            </a:lvl4pPr>
            <a:lvl5pPr marL="1993900" indent="-266700" algn="l" rtl="0" fontAlgn="base">
              <a:spcBef>
                <a:spcPts val="1800"/>
              </a:spcBef>
              <a:spcAft>
                <a:spcPct val="0"/>
              </a:spcAft>
              <a:buClr>
                <a:srgbClr val="606060"/>
              </a:buClr>
              <a:buSzPct val="100000"/>
              <a:buFont typeface="Helvetica Neue" charset="0"/>
              <a:buChar char="•"/>
              <a:defRPr sz="2800" baseline="0">
                <a:solidFill>
                  <a:schemeClr val="tx1"/>
                </a:solidFill>
                <a:latin typeface="+mn-lt"/>
                <a:ea typeface="+mn-ea"/>
                <a:cs typeface="+mn-cs"/>
                <a:sym typeface="Helvetica Neue" charset="0"/>
              </a:defRPr>
            </a:lvl5pPr>
            <a:lvl6pPr marL="2451100" indent="-266700" algn="l" rtl="0" fontAlgn="base">
              <a:spcBef>
                <a:spcPts val="4800"/>
              </a:spcBef>
              <a:spcAft>
                <a:spcPct val="0"/>
              </a:spcAft>
              <a:buClr>
                <a:srgbClr val="606060"/>
              </a:buClr>
              <a:buSzPct val="100000"/>
              <a:buFont typeface="Helvetica Neue" charset="0"/>
              <a:buChar char="•"/>
              <a:defRPr sz="2600">
                <a:solidFill>
                  <a:srgbClr val="606060"/>
                </a:solidFill>
                <a:latin typeface="+mn-lt"/>
                <a:ea typeface="+mn-ea"/>
                <a:cs typeface="+mn-cs"/>
                <a:sym typeface="Helvetica Neue" charset="0"/>
              </a:defRPr>
            </a:lvl6pPr>
            <a:lvl7pPr marL="2908300" indent="-266700" algn="l" rtl="0" fontAlgn="base">
              <a:spcBef>
                <a:spcPts val="4800"/>
              </a:spcBef>
              <a:spcAft>
                <a:spcPct val="0"/>
              </a:spcAft>
              <a:buClr>
                <a:srgbClr val="606060"/>
              </a:buClr>
              <a:buSzPct val="100000"/>
              <a:buFont typeface="Helvetica Neue" charset="0"/>
              <a:buChar char="•"/>
              <a:defRPr sz="2600">
                <a:solidFill>
                  <a:srgbClr val="606060"/>
                </a:solidFill>
                <a:latin typeface="+mn-lt"/>
                <a:ea typeface="+mn-ea"/>
                <a:cs typeface="+mn-cs"/>
                <a:sym typeface="Helvetica Neue" charset="0"/>
              </a:defRPr>
            </a:lvl7pPr>
            <a:lvl8pPr marL="3365500" indent="-266700" algn="l" rtl="0" fontAlgn="base">
              <a:spcBef>
                <a:spcPts val="4800"/>
              </a:spcBef>
              <a:spcAft>
                <a:spcPct val="0"/>
              </a:spcAft>
              <a:buClr>
                <a:srgbClr val="606060"/>
              </a:buClr>
              <a:buSzPct val="100000"/>
              <a:buFont typeface="Helvetica Neue" charset="0"/>
              <a:buChar char="•"/>
              <a:defRPr sz="2600">
                <a:solidFill>
                  <a:srgbClr val="606060"/>
                </a:solidFill>
                <a:latin typeface="+mn-lt"/>
                <a:ea typeface="+mn-ea"/>
                <a:cs typeface="+mn-cs"/>
                <a:sym typeface="Helvetica Neue" charset="0"/>
              </a:defRPr>
            </a:lvl8pPr>
            <a:lvl9pPr marL="3822700" indent="-266700" algn="l" rtl="0" fontAlgn="base">
              <a:spcBef>
                <a:spcPts val="4800"/>
              </a:spcBef>
              <a:spcAft>
                <a:spcPct val="0"/>
              </a:spcAft>
              <a:buClr>
                <a:srgbClr val="606060"/>
              </a:buClr>
              <a:buSzPct val="100000"/>
              <a:buFont typeface="Helvetica Neue" charset="0"/>
              <a:buChar char="•"/>
              <a:defRPr sz="2600">
                <a:solidFill>
                  <a:srgbClr val="606060"/>
                </a:solidFill>
                <a:latin typeface="+mn-lt"/>
                <a:ea typeface="+mn-ea"/>
                <a:cs typeface="+mn-cs"/>
                <a:sym typeface="Helvetica Neue" charset="0"/>
              </a:defRPr>
            </a:lvl9pPr>
          </a:lstStyle>
          <a:p>
            <a:pPr marL="0" marR="0" lvl="0" indent="0" algn="l" defTabSz="914400" rtl="0" eaLnBrk="1" fontAlgn="base" latinLnBrk="0" hangingPunct="1">
              <a:lnSpc>
                <a:spcPct val="100000"/>
              </a:lnSpc>
              <a:spcBef>
                <a:spcPts val="0"/>
              </a:spcBef>
              <a:spcAft>
                <a:spcPts val="1200"/>
              </a:spcAft>
              <a:buClr>
                <a:srgbClr val="606060"/>
              </a:buClr>
              <a:buSzPct val="100000"/>
              <a:buNone/>
              <a:tabLst/>
              <a:defRPr/>
            </a:pPr>
            <a:r>
              <a:rPr kumimoji="0" lang="en-US" sz="1800" b="1" i="0" u="none" strike="noStrike" kern="0" cap="none" spc="0" normalizeH="0" baseline="0" noProof="0" dirty="0" smtClean="0">
                <a:ln>
                  <a:noFill/>
                </a:ln>
                <a:solidFill>
                  <a:srgbClr val="0033CC"/>
                </a:solidFill>
                <a:effectLst/>
                <a:uLnTx/>
                <a:uFillTx/>
                <a:sym typeface="Helvetica Neue" charset="0"/>
              </a:rPr>
              <a:t>Aggressive Critical</a:t>
            </a:r>
            <a:r>
              <a:rPr kumimoji="0" lang="en-US" sz="1800" b="1" i="0" u="none" strike="noStrike" kern="0" cap="none" spc="0" normalizeH="0" noProof="0" dirty="0" smtClean="0">
                <a:ln>
                  <a:noFill/>
                </a:ln>
                <a:solidFill>
                  <a:srgbClr val="0033CC"/>
                </a:solidFill>
                <a:effectLst/>
                <a:uLnTx/>
                <a:uFillTx/>
                <a:sym typeface="Helvetica Neue" charset="0"/>
              </a:rPr>
              <a:t> Decision timeline for </a:t>
            </a:r>
            <a:r>
              <a:rPr kumimoji="0" lang="en-US" sz="1800" b="1" i="0" u="none" strike="noStrike" kern="0" cap="none" spc="0" normalizeH="0" noProof="0" dirty="0" err="1" smtClean="0">
                <a:ln>
                  <a:noFill/>
                </a:ln>
                <a:solidFill>
                  <a:srgbClr val="0033CC"/>
                </a:solidFill>
                <a:effectLst/>
                <a:uLnTx/>
                <a:uFillTx/>
                <a:sym typeface="Helvetica Neue" charset="0"/>
              </a:rPr>
              <a:t>sPHENIX</a:t>
            </a:r>
            <a:r>
              <a:rPr kumimoji="0" lang="en-US" sz="1800" b="1" i="0" u="none" strike="noStrike" kern="0" cap="none" spc="0" normalizeH="0" noProof="0" dirty="0" smtClean="0">
                <a:ln>
                  <a:noFill/>
                </a:ln>
                <a:solidFill>
                  <a:srgbClr val="0033CC"/>
                </a:solidFill>
                <a:effectLst/>
                <a:uLnTx/>
                <a:uFillTx/>
                <a:sym typeface="Helvetica Neue" charset="0"/>
              </a:rPr>
              <a:t> upgrade:</a:t>
            </a:r>
            <a:endParaRPr kumimoji="0" lang="en-US" sz="1800" b="1" i="0" u="none" strike="noStrike" kern="0" cap="none" spc="0" normalizeH="0" baseline="0" noProof="0" dirty="0" smtClean="0">
              <a:ln>
                <a:noFill/>
              </a:ln>
              <a:solidFill>
                <a:srgbClr val="0033CC"/>
              </a:solidFill>
              <a:effectLst/>
              <a:uLnTx/>
              <a:uFillTx/>
              <a:sym typeface="Helvetica Neue" charset="0"/>
            </a:endParaRPr>
          </a:p>
          <a:p>
            <a:pPr marL="266700" marR="0" lvl="0" indent="-266700" algn="l" defTabSz="914400" rtl="0" eaLnBrk="1" fontAlgn="base" latinLnBrk="0" hangingPunct="1">
              <a:lnSpc>
                <a:spcPct val="100000"/>
              </a:lnSpc>
              <a:spcBef>
                <a:spcPts val="0"/>
              </a:spcBef>
              <a:spcAft>
                <a:spcPct val="0"/>
              </a:spcAft>
              <a:buClr>
                <a:srgbClr val="606060"/>
              </a:buClr>
              <a:buSzPct val="100000"/>
              <a:buFont typeface="Helvetica Neue" charset="0"/>
              <a:buChar char="•"/>
              <a:tabLst/>
              <a:defRPr/>
            </a:pPr>
            <a:r>
              <a:rPr kumimoji="0" lang="en-US" sz="1800" b="1" i="0" u="none" strike="noStrike" kern="0" cap="none" spc="0" normalizeH="0" baseline="0" noProof="0" dirty="0" smtClean="0">
                <a:ln>
                  <a:noFill/>
                </a:ln>
                <a:solidFill>
                  <a:srgbClr val="000000"/>
                </a:solidFill>
                <a:effectLst/>
                <a:uLnTx/>
                <a:uFillTx/>
                <a:sym typeface="Helvetica Neue" charset="0"/>
              </a:rPr>
              <a:t>CD0 2QFY2013 </a:t>
            </a:r>
            <a:r>
              <a:rPr kumimoji="0" lang="en-US" sz="1800" b="0" i="0" u="none" strike="noStrike" kern="0" cap="none" spc="0" normalizeH="0" baseline="0" noProof="0" dirty="0" smtClean="0">
                <a:ln>
                  <a:noFill/>
                </a:ln>
                <a:solidFill>
                  <a:srgbClr val="000000"/>
                </a:solidFill>
                <a:effectLst/>
                <a:uLnTx/>
                <a:uFillTx/>
                <a:sym typeface="Helvetica Neue" charset="0"/>
              </a:rPr>
              <a:t>allows R&amp;D funds to be expended and PED funds to be requested (these are part of TPC)</a:t>
            </a:r>
          </a:p>
          <a:p>
            <a:pPr marL="266700" marR="0" lvl="0" indent="-266700" algn="l" defTabSz="914400" rtl="0" eaLnBrk="1" fontAlgn="base" latinLnBrk="0" hangingPunct="1">
              <a:lnSpc>
                <a:spcPct val="100000"/>
              </a:lnSpc>
              <a:spcBef>
                <a:spcPts val="0"/>
              </a:spcBef>
              <a:spcAft>
                <a:spcPct val="0"/>
              </a:spcAft>
              <a:buClr>
                <a:srgbClr val="606060"/>
              </a:buClr>
              <a:buSzPct val="100000"/>
              <a:buFont typeface="Helvetica Neue" charset="0"/>
              <a:buChar char="•"/>
              <a:tabLst/>
              <a:defRPr/>
            </a:pPr>
            <a:r>
              <a:rPr kumimoji="0" lang="en-US" sz="1800" b="1" i="0" u="none" strike="noStrike" kern="0" cap="none" spc="0" normalizeH="0" baseline="0" noProof="0" dirty="0" smtClean="0">
                <a:ln>
                  <a:noFill/>
                </a:ln>
                <a:solidFill>
                  <a:srgbClr val="000000"/>
                </a:solidFill>
                <a:effectLst/>
                <a:uLnTx/>
                <a:uFillTx/>
                <a:sym typeface="Helvetica Neue" charset="0"/>
              </a:rPr>
              <a:t>CD1 1QFY2014 </a:t>
            </a:r>
            <a:r>
              <a:rPr kumimoji="0" lang="en-US" sz="1800" b="0" i="0" u="none" strike="noStrike" kern="0" cap="none" spc="0" normalizeH="0" baseline="0" noProof="0" dirty="0" smtClean="0">
                <a:ln>
                  <a:noFill/>
                </a:ln>
                <a:solidFill>
                  <a:srgbClr val="000000"/>
                </a:solidFill>
                <a:effectLst/>
                <a:uLnTx/>
                <a:uFillTx/>
                <a:sym typeface="Helvetica Neue" charset="0"/>
              </a:rPr>
              <a:t>PED funds can be expended</a:t>
            </a:r>
          </a:p>
          <a:p>
            <a:pPr marL="266700" marR="0" lvl="0" indent="-266700" algn="l" defTabSz="914400" rtl="0" eaLnBrk="1" fontAlgn="base" latinLnBrk="0" hangingPunct="1">
              <a:lnSpc>
                <a:spcPct val="100000"/>
              </a:lnSpc>
              <a:spcBef>
                <a:spcPts val="0"/>
              </a:spcBef>
              <a:spcAft>
                <a:spcPct val="0"/>
              </a:spcAft>
              <a:buClr>
                <a:srgbClr val="606060"/>
              </a:buClr>
              <a:buSzPct val="100000"/>
              <a:buFont typeface="Helvetica Neue" charset="0"/>
              <a:buChar char="•"/>
              <a:tabLst/>
              <a:defRPr/>
            </a:pPr>
            <a:r>
              <a:rPr kumimoji="0" lang="en-US" sz="1800" b="1" i="0" u="none" strike="noStrike" kern="0" cap="none" spc="0" normalizeH="0" baseline="0" noProof="0" dirty="0" smtClean="0">
                <a:ln>
                  <a:noFill/>
                </a:ln>
                <a:solidFill>
                  <a:srgbClr val="000000"/>
                </a:solidFill>
                <a:effectLst/>
                <a:uLnTx/>
                <a:uFillTx/>
                <a:sym typeface="Helvetica Neue" charset="0"/>
              </a:rPr>
              <a:t>CD 2/3 1QFY2015 </a:t>
            </a:r>
            <a:r>
              <a:rPr kumimoji="0" lang="en-US" sz="1800" b="0" i="0" u="none" strike="noStrike" kern="0" cap="none" spc="0" normalizeH="0" baseline="0" noProof="0" dirty="0" smtClean="0">
                <a:ln>
                  <a:noFill/>
                </a:ln>
                <a:solidFill>
                  <a:srgbClr val="000000"/>
                </a:solidFill>
                <a:effectLst/>
                <a:uLnTx/>
                <a:uFillTx/>
                <a:sym typeface="Helvetica Neue" charset="0"/>
              </a:rPr>
              <a:t>A year of design brings the project to a CD2 review; CD3 approval allows procurement to begin on long lead time items like the solenoid</a:t>
            </a:r>
          </a:p>
          <a:p>
            <a:pPr marL="266700" marR="0" lvl="0" indent="-266700" algn="l" defTabSz="914400" rtl="0" eaLnBrk="1" fontAlgn="base" latinLnBrk="0" hangingPunct="1">
              <a:lnSpc>
                <a:spcPct val="100000"/>
              </a:lnSpc>
              <a:spcBef>
                <a:spcPts val="0"/>
              </a:spcBef>
              <a:spcAft>
                <a:spcPct val="0"/>
              </a:spcAft>
              <a:buClr>
                <a:srgbClr val="606060"/>
              </a:buClr>
              <a:buSzPct val="100000"/>
              <a:buFont typeface="Helvetica Neue" charset="0"/>
              <a:buChar char="•"/>
              <a:tabLst/>
              <a:defRPr/>
            </a:pPr>
            <a:r>
              <a:rPr kumimoji="0" lang="en-US" sz="1800" b="1" i="0" u="none" strike="noStrike" kern="0" cap="none" spc="0" normalizeH="0" baseline="0" noProof="0" dirty="0" smtClean="0">
                <a:ln>
                  <a:noFill/>
                </a:ln>
                <a:solidFill>
                  <a:srgbClr val="000000"/>
                </a:solidFill>
                <a:effectLst/>
                <a:uLnTx/>
                <a:uFillTx/>
                <a:sym typeface="Helvetica Neue" charset="0"/>
              </a:rPr>
              <a:t>CD4 4QFY2018 </a:t>
            </a:r>
            <a:r>
              <a:rPr kumimoji="0" lang="en-US" sz="1800" b="0" i="0" u="none" strike="noStrike" kern="0" cap="none" spc="0" normalizeH="0" baseline="0" noProof="0" dirty="0" smtClean="0">
                <a:ln>
                  <a:noFill/>
                </a:ln>
                <a:solidFill>
                  <a:srgbClr val="000000"/>
                </a:solidFill>
                <a:effectLst/>
                <a:uLnTx/>
                <a:uFillTx/>
                <a:sym typeface="Helvetica Neue" charset="0"/>
              </a:rPr>
              <a:t>3.5 years of construction (2Q2015-4QFY2018)</a:t>
            </a:r>
          </a:p>
          <a:p>
            <a:pPr marL="266700" marR="0" lvl="0" indent="-266700" algn="l" defTabSz="914400" rtl="0" eaLnBrk="1" fontAlgn="base" latinLnBrk="0" hangingPunct="1">
              <a:lnSpc>
                <a:spcPct val="100000"/>
              </a:lnSpc>
              <a:spcBef>
                <a:spcPts val="0"/>
              </a:spcBef>
              <a:spcAft>
                <a:spcPct val="0"/>
              </a:spcAft>
              <a:buClr>
                <a:srgbClr val="606060"/>
              </a:buClr>
              <a:buSzPct val="100000"/>
              <a:buFont typeface="Helvetica Neue" charset="0"/>
              <a:buChar char="•"/>
              <a:tabLst/>
              <a:defRPr/>
            </a:pPr>
            <a:r>
              <a:rPr kumimoji="0" lang="en-US" sz="1800" b="1" i="0" u="none" strike="noStrike" kern="0" cap="none" spc="0" normalizeH="0" baseline="0" noProof="0" dirty="0" smtClean="0">
                <a:ln>
                  <a:noFill/>
                </a:ln>
                <a:solidFill>
                  <a:srgbClr val="000000"/>
                </a:solidFill>
                <a:effectLst/>
                <a:uLnTx/>
                <a:uFillTx/>
                <a:sym typeface="Helvetica Neue" charset="0"/>
              </a:rPr>
              <a:t>4QFY2019 </a:t>
            </a:r>
            <a:r>
              <a:rPr kumimoji="0" lang="en-US" sz="1800" b="0" i="0" u="none" strike="noStrike" kern="0" cap="none" spc="0" normalizeH="0" baseline="0" noProof="0" dirty="0" smtClean="0">
                <a:ln>
                  <a:noFill/>
                </a:ln>
                <a:solidFill>
                  <a:srgbClr val="000000"/>
                </a:solidFill>
                <a:effectLst/>
                <a:uLnTx/>
                <a:uFillTx/>
                <a:sym typeface="Helvetica Neue" charset="0"/>
              </a:rPr>
              <a:t>Commissioning complete</a:t>
            </a:r>
            <a:endParaRPr kumimoji="0" lang="en-US" sz="1800" b="1" i="0" u="none" strike="noStrike" kern="0" cap="none" spc="0" normalizeH="0" baseline="0" noProof="0" dirty="0" smtClean="0">
              <a:ln>
                <a:noFill/>
              </a:ln>
              <a:solidFill>
                <a:srgbClr val="000000"/>
              </a:solidFill>
              <a:effectLst/>
              <a:uLnTx/>
              <a:uFillTx/>
              <a:sym typeface="Helvetica Neue"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6838AB-43D5-4667-8375-1D26C66C4762}" type="slidenum">
              <a:rPr lang="en-US" smtClean="0"/>
              <a:pPr/>
              <a:t>61</a:t>
            </a:fld>
            <a:endParaRPr lang="en-US"/>
          </a:p>
        </p:txBody>
      </p:sp>
      <p:sp>
        <p:nvSpPr>
          <p:cNvPr id="3" name="Rectangle 2"/>
          <p:cNvSpPr txBox="1">
            <a:spLocks noChangeArrowheads="1"/>
          </p:cNvSpPr>
          <p:nvPr/>
        </p:nvSpPr>
        <p:spPr>
          <a:xfrm>
            <a:off x="0" y="0"/>
            <a:ext cx="9144000" cy="838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bg2"/>
                </a:solidFill>
                <a:effectLst/>
                <a:uLnTx/>
                <a:uFillTx/>
                <a:ea typeface="+mj-ea"/>
                <a:cs typeface="+mj-cs"/>
              </a:rPr>
              <a:t>Schedule Drivers:  Technically Driven Project Timelines, Plus Running Period Lengths for Desired Uncertainties</a:t>
            </a:r>
            <a:endParaRPr kumimoji="0" lang="en-US" sz="2400" b="0" i="0" u="none" strike="noStrike" kern="1200" cap="none" spc="0" normalizeH="0" baseline="0" noProof="0" dirty="0" smtClean="0">
              <a:ln>
                <a:noFill/>
              </a:ln>
              <a:solidFill>
                <a:schemeClr val="bg2"/>
              </a:solidFill>
              <a:effectLst/>
              <a:uLnTx/>
              <a:uFillTx/>
              <a:ea typeface="+mj-ea"/>
              <a:cs typeface="+mj-cs"/>
            </a:endParaRPr>
          </a:p>
        </p:txBody>
      </p:sp>
      <p:sp>
        <p:nvSpPr>
          <p:cNvPr id="4" name="Rectangle 3"/>
          <p:cNvSpPr txBox="1">
            <a:spLocks noChangeArrowheads="1"/>
          </p:cNvSpPr>
          <p:nvPr/>
        </p:nvSpPr>
        <p:spPr>
          <a:xfrm>
            <a:off x="450850" y="994458"/>
            <a:ext cx="8153400" cy="2140630"/>
          </a:xfrm>
          <a:prstGeom prst="rect">
            <a:avLst/>
          </a:prstGeom>
        </p:spPr>
        <p:txBody>
          <a:bodyPr/>
          <a:lstStyle/>
          <a:p>
            <a:pPr marL="381000" marR="0" lvl="0" indent="-381000" algn="l" defTabSz="914400" rtl="0" eaLnBrk="1" fontAlgn="auto" latinLnBrk="0" hangingPunct="1">
              <a:lnSpc>
                <a:spcPct val="68000"/>
              </a:lnSpc>
              <a:spcBef>
                <a:spcPct val="20000"/>
              </a:spcBef>
              <a:spcAft>
                <a:spcPts val="0"/>
              </a:spcAft>
              <a:buClrTx/>
              <a:buSzTx/>
              <a:buFontTx/>
              <a:buNone/>
              <a:tabLst/>
              <a:defRPr/>
            </a:pPr>
            <a:r>
              <a:rPr kumimoji="0" lang="en-US" sz="2000" b="0" i="0" u="none" strike="noStrike" kern="1200" cap="none" spc="0" normalizeH="0" baseline="0" noProof="0" dirty="0" smtClean="0">
                <a:ln>
                  <a:noFill/>
                </a:ln>
                <a:solidFill>
                  <a:srgbClr val="FFFF00"/>
                </a:solidFill>
                <a:effectLst/>
                <a:uLnTx/>
                <a:uFillTx/>
                <a:ea typeface="+mn-ea"/>
                <a:cs typeface="+mn-cs"/>
              </a:rPr>
              <a:t>E.g., low-energy electron cooling can be implemented in 2 phases:</a:t>
            </a:r>
          </a:p>
          <a:p>
            <a:pPr marL="381000" marR="0" lvl="0" indent="-381000" algn="l" defTabSz="914400" rtl="0" eaLnBrk="1" fontAlgn="auto" latinLnBrk="0" hangingPunct="1">
              <a:lnSpc>
                <a:spcPct val="68000"/>
              </a:lnSpc>
              <a:spcBef>
                <a:spcPct val="20000"/>
              </a:spcBef>
              <a:spcAft>
                <a:spcPts val="0"/>
              </a:spcAft>
              <a:buClrTx/>
              <a:buSzTx/>
              <a:buFontTx/>
              <a:buNone/>
              <a:tabLst/>
              <a:defRPr/>
            </a:pPr>
            <a:endParaRPr kumimoji="0" lang="en-US" sz="2000" b="0" i="0" u="none" strike="noStrike" kern="1200" cap="none" spc="0" normalizeH="0" baseline="0" noProof="0" dirty="0" smtClean="0">
              <a:ln>
                <a:noFill/>
              </a:ln>
              <a:solidFill>
                <a:srgbClr val="FFFF00"/>
              </a:solidFill>
              <a:effectLst/>
              <a:uLnTx/>
              <a:uFillTx/>
              <a:ea typeface="+mn-ea"/>
              <a:cs typeface="+mn-cs"/>
            </a:endParaRPr>
          </a:p>
          <a:p>
            <a:pPr marL="381000" marR="0" lvl="0" indent="-381000" algn="l" defTabSz="914400" rtl="0" eaLnBrk="1" fontAlgn="auto" latinLnBrk="0" hangingPunct="1">
              <a:lnSpc>
                <a:spcPct val="68000"/>
              </a:lnSpc>
              <a:spcBef>
                <a:spcPct val="20000"/>
              </a:spcBef>
              <a:spcAft>
                <a:spcPts val="0"/>
              </a:spcAft>
              <a:buClrTx/>
              <a:buSzTx/>
              <a:buFontTx/>
              <a:buNone/>
              <a:tabLst/>
              <a:defRPr/>
            </a:pPr>
            <a:r>
              <a:rPr kumimoji="0" lang="en-US" sz="2000" b="0" i="0" u="none" strike="noStrike" kern="1200" cap="none" spc="0" normalizeH="0" baseline="0" noProof="0" dirty="0" smtClean="0">
                <a:ln>
                  <a:noFill/>
                </a:ln>
                <a:solidFill>
                  <a:srgbClr val="FFFF00"/>
                </a:solidFill>
                <a:effectLst/>
                <a:uLnTx/>
                <a:uFillTx/>
                <a:ea typeface="+mn-ea"/>
                <a:cs typeface="+mn-cs"/>
              </a:rPr>
              <a:t>Phase I (available for use in 2017)</a:t>
            </a:r>
            <a:br>
              <a:rPr kumimoji="0" lang="en-US" sz="2000" b="0" i="0" u="none" strike="noStrike" kern="1200" cap="none" spc="0" normalizeH="0" baseline="0" noProof="0" dirty="0" smtClean="0">
                <a:ln>
                  <a:noFill/>
                </a:ln>
                <a:solidFill>
                  <a:srgbClr val="FFFF00"/>
                </a:solidFill>
                <a:effectLst/>
                <a:uLnTx/>
                <a:uFillTx/>
                <a:ea typeface="+mn-ea"/>
                <a:cs typeface="+mn-cs"/>
              </a:rPr>
            </a:br>
            <a:r>
              <a:rPr kumimoji="0" lang="en-US" sz="2000" b="0" i="0" u="none" strike="noStrike" kern="1200" cap="none" spc="0" normalizeH="0" baseline="0" noProof="0" dirty="0" smtClean="0">
                <a:ln>
                  <a:noFill/>
                </a:ln>
                <a:solidFill>
                  <a:srgbClr val="FFFF00"/>
                </a:solidFill>
                <a:effectLst/>
                <a:uLnTx/>
                <a:uFillTx/>
                <a:ea typeface="+mn-ea"/>
                <a:cs typeface="+mn-cs"/>
              </a:rPr>
              <a:t/>
            </a:r>
            <a:br>
              <a:rPr kumimoji="0" lang="en-US" sz="2000" b="0" i="0" u="none" strike="noStrike" kern="1200" cap="none" spc="0" normalizeH="0" baseline="0" noProof="0" dirty="0" smtClean="0">
                <a:ln>
                  <a:noFill/>
                </a:ln>
                <a:solidFill>
                  <a:srgbClr val="FFFF00"/>
                </a:solidFill>
                <a:effectLst/>
                <a:uLnTx/>
                <a:uFillTx/>
                <a:ea typeface="+mn-ea"/>
                <a:cs typeface="+mn-cs"/>
              </a:rPr>
            </a:br>
            <a:r>
              <a:rPr kumimoji="0" lang="en-US" sz="2000" b="0" i="0" u="none" strike="noStrike" kern="1200" cap="none" spc="0" normalizeH="0" baseline="0" noProof="0" dirty="0" smtClean="0">
                <a:ln>
                  <a:noFill/>
                </a:ln>
                <a:solidFill>
                  <a:srgbClr val="FFFF00"/>
                </a:solidFill>
                <a:effectLst/>
                <a:uLnTx/>
                <a:uFillTx/>
                <a:ea typeface="+mn-ea"/>
                <a:cs typeface="+mn-cs"/>
              </a:rPr>
              <a:t>	√</a:t>
            </a:r>
            <a:r>
              <a:rPr kumimoji="0" lang="en-US" sz="2000" b="0" i="0" u="none" strike="noStrike" kern="1200" cap="none" spc="0" normalizeH="0" baseline="0" noProof="0" dirty="0" err="1" smtClean="0">
                <a:ln>
                  <a:noFill/>
                </a:ln>
                <a:solidFill>
                  <a:srgbClr val="FFFF00"/>
                </a:solidFill>
                <a:effectLst/>
                <a:uLnTx/>
                <a:uFillTx/>
                <a:ea typeface="+mn-ea"/>
                <a:cs typeface="+mn-cs"/>
              </a:rPr>
              <a:t>s</a:t>
            </a:r>
            <a:r>
              <a:rPr kumimoji="0" lang="en-US" sz="2000" b="0" i="0" u="none" strike="noStrike" kern="1200" cap="none" spc="0" normalizeH="0" baseline="-25000" noProof="0" dirty="0" err="1" smtClean="0">
                <a:ln>
                  <a:noFill/>
                </a:ln>
                <a:solidFill>
                  <a:srgbClr val="FFFF00"/>
                </a:solidFill>
                <a:effectLst/>
                <a:uLnTx/>
                <a:uFillTx/>
                <a:ea typeface="+mn-ea"/>
                <a:cs typeface="+mn-cs"/>
              </a:rPr>
              <a:t>NN</a:t>
            </a:r>
            <a:r>
              <a:rPr kumimoji="0" lang="en-US" sz="2000" b="0" i="0" u="none" strike="noStrike" kern="1200" cap="none" spc="0" normalizeH="0" baseline="0" noProof="0" dirty="0" smtClean="0">
                <a:ln>
                  <a:noFill/>
                </a:ln>
                <a:solidFill>
                  <a:srgbClr val="FFFF00"/>
                </a:solidFill>
                <a:effectLst/>
                <a:uLnTx/>
                <a:uFillTx/>
                <a:ea typeface="+mn-ea"/>
                <a:cs typeface="+mn-cs"/>
              </a:rPr>
              <a:t> = 5-9 </a:t>
            </a:r>
            <a:r>
              <a:rPr kumimoji="0" lang="en-US" sz="2000" b="0" i="0" u="none" strike="noStrike" kern="1200" cap="none" spc="0" normalizeH="0" baseline="0" noProof="0" dirty="0" err="1" smtClean="0">
                <a:ln>
                  <a:noFill/>
                </a:ln>
                <a:solidFill>
                  <a:srgbClr val="FFFF00"/>
                </a:solidFill>
                <a:effectLst/>
                <a:uLnTx/>
                <a:uFillTx/>
                <a:ea typeface="+mn-ea"/>
                <a:cs typeface="+mn-cs"/>
              </a:rPr>
              <a:t>GeV</a:t>
            </a:r>
            <a:r>
              <a:rPr kumimoji="0" lang="en-US" sz="2000" b="0" i="0" u="none" strike="noStrike" kern="1200" cap="none" spc="0" normalizeH="0" baseline="0" noProof="0" dirty="0" smtClean="0">
                <a:ln>
                  <a:noFill/>
                </a:ln>
                <a:solidFill>
                  <a:srgbClr val="FFFF00"/>
                </a:solidFill>
                <a:effectLst/>
                <a:uLnTx/>
                <a:uFillTx/>
                <a:ea typeface="+mn-ea"/>
                <a:cs typeface="+mn-cs"/>
              </a:rPr>
              <a:t> (e-beam energy 0.9-2 </a:t>
            </a:r>
            <a:r>
              <a:rPr kumimoji="0" lang="en-US" sz="2000" b="0" i="0" u="none" strike="noStrike" kern="1200" cap="none" spc="0" normalizeH="0" baseline="0" noProof="0" dirty="0" err="1" smtClean="0">
                <a:ln>
                  <a:noFill/>
                </a:ln>
                <a:solidFill>
                  <a:srgbClr val="FFFF00"/>
                </a:solidFill>
                <a:effectLst/>
                <a:uLnTx/>
                <a:uFillTx/>
                <a:ea typeface="+mn-ea"/>
                <a:cs typeface="+mn-cs"/>
              </a:rPr>
              <a:t>MeV</a:t>
            </a:r>
            <a:r>
              <a:rPr kumimoji="0" lang="en-US" sz="2000" b="0" i="0" u="none" strike="noStrike" kern="1200" cap="none" spc="0" normalizeH="0" baseline="0" noProof="0" dirty="0" smtClean="0">
                <a:ln>
                  <a:noFill/>
                </a:ln>
                <a:solidFill>
                  <a:srgbClr val="FFFF00"/>
                </a:solidFill>
                <a:effectLst/>
                <a:uLnTx/>
                <a:uFillTx/>
                <a:ea typeface="+mn-ea"/>
                <a:cs typeface="+mn-cs"/>
              </a:rPr>
              <a:t>)</a:t>
            </a:r>
            <a:br>
              <a:rPr kumimoji="0" lang="en-US" sz="2000" b="0" i="0" u="none" strike="noStrike" kern="1200" cap="none" spc="0" normalizeH="0" baseline="0" noProof="0" dirty="0" smtClean="0">
                <a:ln>
                  <a:noFill/>
                </a:ln>
                <a:solidFill>
                  <a:srgbClr val="FFFF00"/>
                </a:solidFill>
                <a:effectLst/>
                <a:uLnTx/>
                <a:uFillTx/>
                <a:ea typeface="+mn-ea"/>
                <a:cs typeface="+mn-cs"/>
              </a:rPr>
            </a:br>
            <a:endParaRPr kumimoji="0" lang="en-US" sz="2000" b="0" i="0" u="none" strike="noStrike" kern="1200" cap="none" spc="0" normalizeH="0" baseline="0" noProof="0" dirty="0" smtClean="0">
              <a:ln>
                <a:noFill/>
              </a:ln>
              <a:solidFill>
                <a:srgbClr val="FFFF00"/>
              </a:solidFill>
              <a:effectLst/>
              <a:uLnTx/>
              <a:uFillTx/>
              <a:ea typeface="+mn-ea"/>
              <a:cs typeface="+mn-cs"/>
            </a:endParaRPr>
          </a:p>
          <a:p>
            <a:pPr marL="381000" marR="0" lvl="0" indent="-381000" algn="l" defTabSz="914400" rtl="0" eaLnBrk="1" fontAlgn="auto" latinLnBrk="0" hangingPunct="1">
              <a:lnSpc>
                <a:spcPct val="68000"/>
              </a:lnSpc>
              <a:spcBef>
                <a:spcPct val="20000"/>
              </a:spcBef>
              <a:spcAft>
                <a:spcPts val="0"/>
              </a:spcAft>
              <a:buClrTx/>
              <a:buSzTx/>
              <a:buFontTx/>
              <a:buNone/>
              <a:tabLst/>
              <a:defRPr/>
            </a:pPr>
            <a:r>
              <a:rPr kumimoji="0" lang="en-US" sz="2000" b="0" i="0" u="none" strike="noStrike" kern="1200" cap="none" spc="0" normalizeH="0" baseline="0" noProof="0" dirty="0" smtClean="0">
                <a:ln>
                  <a:noFill/>
                </a:ln>
                <a:solidFill>
                  <a:srgbClr val="FFFF00"/>
                </a:solidFill>
                <a:effectLst/>
                <a:uLnTx/>
                <a:uFillTx/>
                <a:ea typeface="+mn-ea"/>
                <a:cs typeface="+mn-cs"/>
              </a:rPr>
              <a:t>Phase II (2018+) [additional 3 </a:t>
            </a:r>
            <a:r>
              <a:rPr kumimoji="0" lang="en-US" sz="2000" b="0" i="0" u="none" strike="noStrike" kern="1200" cap="none" spc="0" normalizeH="0" baseline="0" noProof="0" dirty="0" err="1" smtClean="0">
                <a:ln>
                  <a:noFill/>
                </a:ln>
                <a:solidFill>
                  <a:srgbClr val="FFFF00"/>
                </a:solidFill>
                <a:effectLst/>
                <a:uLnTx/>
                <a:uFillTx/>
                <a:ea typeface="+mn-ea"/>
                <a:cs typeface="+mn-cs"/>
              </a:rPr>
              <a:t>MeV</a:t>
            </a:r>
            <a:r>
              <a:rPr kumimoji="0" lang="en-US" sz="2000" b="0" i="0" u="none" strike="noStrike" kern="1200" cap="none" spc="0" normalizeH="0" baseline="0" noProof="0" dirty="0" smtClean="0">
                <a:ln>
                  <a:noFill/>
                </a:ln>
                <a:solidFill>
                  <a:srgbClr val="FFFF00"/>
                </a:solidFill>
                <a:effectLst/>
                <a:uLnTx/>
                <a:uFillTx/>
                <a:ea typeface="+mn-ea"/>
                <a:cs typeface="+mn-cs"/>
              </a:rPr>
              <a:t> booster cavity] </a:t>
            </a:r>
            <a:br>
              <a:rPr kumimoji="0" lang="en-US" sz="2000" b="0" i="0" u="none" strike="noStrike" kern="1200" cap="none" spc="0" normalizeH="0" baseline="0" noProof="0" dirty="0" smtClean="0">
                <a:ln>
                  <a:noFill/>
                </a:ln>
                <a:solidFill>
                  <a:srgbClr val="FFFF00"/>
                </a:solidFill>
                <a:effectLst/>
                <a:uLnTx/>
                <a:uFillTx/>
                <a:ea typeface="+mn-ea"/>
                <a:cs typeface="+mn-cs"/>
              </a:rPr>
            </a:br>
            <a:r>
              <a:rPr kumimoji="0" lang="en-US" sz="2000" b="0" i="0" u="none" strike="noStrike" kern="1200" cap="none" spc="0" normalizeH="0" baseline="-25000" noProof="0" dirty="0" smtClean="0">
                <a:ln>
                  <a:noFill/>
                </a:ln>
                <a:solidFill>
                  <a:srgbClr val="FFFF00"/>
                </a:solidFill>
                <a:effectLst/>
                <a:uLnTx/>
                <a:uFillTx/>
                <a:ea typeface="+mn-ea"/>
                <a:cs typeface="+mn-cs"/>
              </a:rPr>
              <a:t/>
            </a:r>
            <a:br>
              <a:rPr kumimoji="0" lang="en-US" sz="2000" b="0" i="0" u="none" strike="noStrike" kern="1200" cap="none" spc="0" normalizeH="0" baseline="-25000" noProof="0" dirty="0" smtClean="0">
                <a:ln>
                  <a:noFill/>
                </a:ln>
                <a:solidFill>
                  <a:srgbClr val="FFFF00"/>
                </a:solidFill>
                <a:effectLst/>
                <a:uLnTx/>
                <a:uFillTx/>
                <a:ea typeface="+mn-ea"/>
                <a:cs typeface="+mn-cs"/>
              </a:rPr>
            </a:br>
            <a:r>
              <a:rPr kumimoji="0" lang="en-US" sz="2000" b="0" i="0" u="none" strike="noStrike" kern="1200" cap="none" spc="0" normalizeH="0" baseline="0" noProof="0" dirty="0" smtClean="0">
                <a:ln>
                  <a:noFill/>
                </a:ln>
                <a:solidFill>
                  <a:srgbClr val="FFFF00"/>
                </a:solidFill>
                <a:effectLst/>
                <a:uLnTx/>
                <a:uFillTx/>
                <a:ea typeface="+mn-ea"/>
                <a:cs typeface="+mn-cs"/>
              </a:rPr>
              <a:t>	√</a:t>
            </a:r>
            <a:r>
              <a:rPr kumimoji="0" lang="en-US" sz="2000" b="0" i="0" u="none" strike="noStrike" kern="1200" cap="none" spc="0" normalizeH="0" baseline="0" noProof="0" dirty="0" err="1" smtClean="0">
                <a:ln>
                  <a:noFill/>
                </a:ln>
                <a:solidFill>
                  <a:srgbClr val="FFFF00"/>
                </a:solidFill>
                <a:effectLst/>
                <a:uLnTx/>
                <a:uFillTx/>
                <a:ea typeface="+mn-ea"/>
                <a:cs typeface="+mn-cs"/>
              </a:rPr>
              <a:t>s</a:t>
            </a:r>
            <a:r>
              <a:rPr kumimoji="0" lang="en-US" sz="2000" b="0" i="0" u="none" strike="noStrike" kern="1200" cap="none" spc="0" normalizeH="0" baseline="-25000" noProof="0" dirty="0" err="1" smtClean="0">
                <a:ln>
                  <a:noFill/>
                </a:ln>
                <a:solidFill>
                  <a:srgbClr val="FFFF00"/>
                </a:solidFill>
                <a:effectLst/>
                <a:uLnTx/>
                <a:uFillTx/>
                <a:ea typeface="+mn-ea"/>
                <a:cs typeface="+mn-cs"/>
              </a:rPr>
              <a:t>NN</a:t>
            </a:r>
            <a:r>
              <a:rPr kumimoji="0" lang="en-US" sz="2000" b="0" i="0" u="none" strike="noStrike" kern="1200" cap="none" spc="0" normalizeH="0" baseline="0" noProof="0" dirty="0" smtClean="0">
                <a:ln>
                  <a:noFill/>
                </a:ln>
                <a:solidFill>
                  <a:srgbClr val="FFFF00"/>
                </a:solidFill>
                <a:effectLst/>
                <a:uLnTx/>
                <a:uFillTx/>
                <a:ea typeface="+mn-ea"/>
                <a:cs typeface="+mn-cs"/>
              </a:rPr>
              <a:t> = 9-20 </a:t>
            </a:r>
            <a:r>
              <a:rPr kumimoji="0" lang="en-US" sz="2000" b="0" i="0" u="none" strike="noStrike" kern="1200" cap="none" spc="0" normalizeH="0" baseline="0" noProof="0" dirty="0" err="1" smtClean="0">
                <a:ln>
                  <a:noFill/>
                </a:ln>
                <a:solidFill>
                  <a:srgbClr val="FFFF00"/>
                </a:solidFill>
                <a:effectLst/>
                <a:uLnTx/>
                <a:uFillTx/>
                <a:ea typeface="+mn-ea"/>
                <a:cs typeface="+mn-cs"/>
              </a:rPr>
              <a:t>GeV</a:t>
            </a:r>
            <a:r>
              <a:rPr kumimoji="0" lang="en-US" sz="2000" b="0" i="0" u="none" strike="noStrike" kern="1200" cap="none" spc="0" normalizeH="0" baseline="0" noProof="0" dirty="0" smtClean="0">
                <a:ln>
                  <a:noFill/>
                </a:ln>
                <a:solidFill>
                  <a:srgbClr val="FFFF00"/>
                </a:solidFill>
                <a:effectLst/>
                <a:uLnTx/>
                <a:uFillTx/>
                <a:ea typeface="+mn-ea"/>
                <a:cs typeface="+mn-cs"/>
              </a:rPr>
              <a:t> (e-beam energy 2-5 </a:t>
            </a:r>
            <a:r>
              <a:rPr kumimoji="0" lang="en-US" sz="2000" b="0" i="0" u="none" strike="noStrike" kern="1200" cap="none" spc="0" normalizeH="0" baseline="0" noProof="0" dirty="0" err="1" smtClean="0">
                <a:ln>
                  <a:noFill/>
                </a:ln>
                <a:solidFill>
                  <a:srgbClr val="FFFF00"/>
                </a:solidFill>
                <a:effectLst/>
                <a:uLnTx/>
                <a:uFillTx/>
                <a:ea typeface="+mn-ea"/>
                <a:cs typeface="+mn-cs"/>
              </a:rPr>
              <a:t>MeV</a:t>
            </a:r>
            <a:r>
              <a:rPr kumimoji="0" lang="en-US" sz="2000" b="0" i="0" u="none" strike="noStrike" kern="1200" cap="none" spc="0" normalizeH="0" baseline="0" noProof="0" dirty="0" smtClean="0">
                <a:ln>
                  <a:noFill/>
                </a:ln>
                <a:solidFill>
                  <a:srgbClr val="FFFF00"/>
                </a:solidFill>
                <a:effectLst/>
                <a:uLnTx/>
                <a:uFillTx/>
                <a:ea typeface="+mn-ea"/>
                <a:cs typeface="+mn-cs"/>
              </a:rPr>
              <a:t>)</a:t>
            </a:r>
            <a:br>
              <a:rPr kumimoji="0" lang="en-US" sz="2000" b="0" i="0" u="none" strike="noStrike" kern="1200" cap="none" spc="0" normalizeH="0" baseline="0" noProof="0" dirty="0" smtClean="0">
                <a:ln>
                  <a:noFill/>
                </a:ln>
                <a:solidFill>
                  <a:srgbClr val="FFFF00"/>
                </a:solidFill>
                <a:effectLst/>
                <a:uLnTx/>
                <a:uFillTx/>
                <a:ea typeface="+mn-ea"/>
                <a:cs typeface="+mn-cs"/>
              </a:rPr>
            </a:br>
            <a:endParaRPr kumimoji="0" lang="en-US" sz="2000" b="0" i="0" u="none" strike="noStrike" kern="1200" cap="none" spc="0" normalizeH="0" baseline="0" noProof="0" dirty="0" smtClean="0">
              <a:ln>
                <a:noFill/>
              </a:ln>
              <a:solidFill>
                <a:srgbClr val="FFFF00"/>
              </a:solidFill>
              <a:effectLst/>
              <a:uLnTx/>
              <a:uFillTx/>
              <a:ea typeface="+mn-ea"/>
              <a:cs typeface="+mn-cs"/>
            </a:endParaRPr>
          </a:p>
          <a:p>
            <a:pPr marL="381000" marR="0" lvl="0" indent="-381000" algn="l" defTabSz="914400" rtl="0" eaLnBrk="1" fontAlgn="auto" latinLnBrk="0" hangingPunct="1">
              <a:lnSpc>
                <a:spcPct val="68000"/>
              </a:lnSpc>
              <a:spcBef>
                <a:spcPct val="20000"/>
              </a:spcBef>
              <a:spcAft>
                <a:spcPts val="0"/>
              </a:spcAft>
              <a:buClrTx/>
              <a:buSzTx/>
              <a:buFontTx/>
              <a:buNone/>
              <a:tabLst/>
              <a:defRPr/>
            </a:pPr>
            <a:endParaRPr kumimoji="0" lang="en-US" sz="2000" b="0" i="0" u="none" strike="noStrike" kern="1200" cap="none" spc="0" normalizeH="0" baseline="0" noProof="0" dirty="0" smtClean="0">
              <a:ln>
                <a:noFill/>
              </a:ln>
              <a:solidFill>
                <a:srgbClr val="FFFF00"/>
              </a:solidFill>
              <a:effectLst/>
              <a:uLnTx/>
              <a:uFillTx/>
              <a:ea typeface="+mn-ea"/>
              <a:cs typeface="+mn-cs"/>
            </a:endParaRPr>
          </a:p>
        </p:txBody>
      </p:sp>
      <p:pic>
        <p:nvPicPr>
          <p:cNvPr id="5" name="Content Placeholder 5" descr="CEC_POP_Full_Layout_May9-2012.bmp"/>
          <p:cNvPicPr>
            <a:picLocks noChangeAspect="1"/>
          </p:cNvPicPr>
          <p:nvPr/>
        </p:nvPicPr>
        <p:blipFill>
          <a:blip r:embed="rId2" cstate="print">
            <a:extLst>
              <a:ext uri="{28A0092B-C50C-407E-A947-70E740481C1C}">
                <a14:useLocalDpi xmlns="" xmlns:a14="http://schemas.microsoft.com/office/drawing/2010/main" val="0"/>
              </a:ext>
            </a:extLst>
          </a:blip>
          <a:srcRect t="-34119" b="-34119"/>
          <a:stretch>
            <a:fillRect/>
          </a:stretch>
        </p:blipFill>
        <p:spPr bwMode="auto">
          <a:xfrm>
            <a:off x="9525" y="3256398"/>
            <a:ext cx="9137650" cy="2916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11388" y="3242110"/>
            <a:ext cx="1077912"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cstate="print">
            <a:extLst/>
          </a:blip>
          <a:srcRect/>
          <a:stretch>
            <a:fillRect/>
          </a:stretch>
        </p:blipFill>
        <p:spPr bwMode="auto">
          <a:xfrm>
            <a:off x="3289783" y="3242017"/>
            <a:ext cx="1714265" cy="1018475"/>
          </a:xfrm>
          <a:prstGeom prst="rect">
            <a:avLst/>
          </a:prstGeom>
          <a:noFill/>
          <a:ln>
            <a:noFill/>
          </a:ln>
          <a:effectLst/>
          <a:scene3d>
            <a:camera prst="orthographicFront">
              <a:rot lat="21599981" lon="0" rev="10799999"/>
            </a:camera>
            <a:lightRig rig="threePt" dir="t"/>
          </a:scene3d>
          <a:extLst/>
        </p:spPr>
      </p:pic>
      <p:pic>
        <p:nvPicPr>
          <p:cNvPr id="8"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84225" y="4161273"/>
            <a:ext cx="1616075"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5" cstate="print">
            <a:extLst/>
          </a:blip>
          <a:srcRect/>
          <a:stretch>
            <a:fillRect/>
          </a:stretch>
        </p:blipFill>
        <p:spPr bwMode="auto">
          <a:xfrm>
            <a:off x="751463" y="3434034"/>
            <a:ext cx="1460384" cy="426769"/>
          </a:xfrm>
          <a:prstGeom prst="rect">
            <a:avLst/>
          </a:prstGeom>
          <a:noFill/>
          <a:ln>
            <a:noFill/>
          </a:ln>
          <a:effectLst/>
          <a:scene3d>
            <a:camera prst="orthographicFront">
              <a:rot lat="21599969" lon="10799999" rev="10799999"/>
            </a:camera>
            <a:lightRig rig="threePt" dir="t"/>
          </a:scene3d>
          <a:extLst/>
        </p:spPr>
      </p:pic>
      <p:sp>
        <p:nvSpPr>
          <p:cNvPr id="10" name="TextBox 1"/>
          <p:cNvSpPr txBox="1">
            <a:spLocks noChangeArrowheads="1"/>
          </p:cNvSpPr>
          <p:nvPr/>
        </p:nvSpPr>
        <p:spPr bwMode="auto">
          <a:xfrm>
            <a:off x="0" y="3785035"/>
            <a:ext cx="784225" cy="904875"/>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MS PGothic" pitchFamily="34" charset="-128"/>
              </a:defRPr>
            </a:lvl1pPr>
            <a:lvl2pPr marL="742950" indent="-285750">
              <a:defRPr kumimoji="1" sz="2400">
                <a:solidFill>
                  <a:schemeClr val="tx1"/>
                </a:solidFill>
                <a:latin typeface="Tahoma" pitchFamily="34" charset="0"/>
                <a:ea typeface="MS PGothic" pitchFamily="34" charset="-128"/>
              </a:defRPr>
            </a:lvl2pPr>
            <a:lvl3pPr marL="1143000" indent="-228600">
              <a:defRPr kumimoji="1" sz="2400">
                <a:solidFill>
                  <a:schemeClr val="tx1"/>
                </a:solidFill>
                <a:latin typeface="Tahoma" pitchFamily="34" charset="0"/>
                <a:ea typeface="MS PGothic" pitchFamily="34" charset="-128"/>
              </a:defRPr>
            </a:lvl3pPr>
            <a:lvl4pPr marL="1600200" indent="-228600">
              <a:defRPr kumimoji="1" sz="2400">
                <a:solidFill>
                  <a:schemeClr val="tx1"/>
                </a:solidFill>
                <a:latin typeface="Tahoma" pitchFamily="34" charset="0"/>
                <a:ea typeface="MS PGothic" pitchFamily="34" charset="-128"/>
              </a:defRPr>
            </a:lvl4pPr>
            <a:lvl5pPr marL="2057400" indent="-228600">
              <a:defRPr kumimoji="1" sz="2400">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9pPr>
          </a:lstStyle>
          <a:p>
            <a:pPr>
              <a:buFontTx/>
              <a:buNone/>
            </a:pPr>
            <a:r>
              <a:rPr lang="en-US" sz="1200"/>
              <a:t>electron</a:t>
            </a:r>
          </a:p>
          <a:p>
            <a:pPr>
              <a:buFontTx/>
              <a:buNone/>
            </a:pPr>
            <a:r>
              <a:rPr lang="en-US" sz="1200"/>
              <a:t>u-turn,</a:t>
            </a:r>
          </a:p>
          <a:p>
            <a:pPr>
              <a:buFontTx/>
              <a:buNone/>
            </a:pPr>
            <a:r>
              <a:rPr lang="en-US" sz="1200"/>
              <a:t>delay line</a:t>
            </a:r>
          </a:p>
        </p:txBody>
      </p:sp>
      <p:sp>
        <p:nvSpPr>
          <p:cNvPr id="11" name="TextBox 2"/>
          <p:cNvSpPr txBox="1">
            <a:spLocks noChangeArrowheads="1"/>
          </p:cNvSpPr>
          <p:nvPr/>
        </p:nvSpPr>
        <p:spPr bwMode="auto">
          <a:xfrm>
            <a:off x="2211388" y="4758173"/>
            <a:ext cx="992187" cy="738187"/>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MS PGothic" pitchFamily="34" charset="-128"/>
              </a:defRPr>
            </a:lvl1pPr>
            <a:lvl2pPr marL="742950" indent="-285750">
              <a:defRPr kumimoji="1" sz="2400">
                <a:solidFill>
                  <a:schemeClr val="tx1"/>
                </a:solidFill>
                <a:latin typeface="Tahoma" pitchFamily="34" charset="0"/>
                <a:ea typeface="MS PGothic" pitchFamily="34" charset="-128"/>
              </a:defRPr>
            </a:lvl2pPr>
            <a:lvl3pPr marL="1143000" indent="-228600">
              <a:defRPr kumimoji="1" sz="2400">
                <a:solidFill>
                  <a:schemeClr val="tx1"/>
                </a:solidFill>
                <a:latin typeface="Tahoma" pitchFamily="34" charset="0"/>
                <a:ea typeface="MS PGothic" pitchFamily="34" charset="-128"/>
              </a:defRPr>
            </a:lvl3pPr>
            <a:lvl4pPr marL="1600200" indent="-228600">
              <a:defRPr kumimoji="1" sz="2400">
                <a:solidFill>
                  <a:schemeClr val="tx1"/>
                </a:solidFill>
                <a:latin typeface="Tahoma" pitchFamily="34" charset="0"/>
                <a:ea typeface="MS PGothic" pitchFamily="34" charset="-128"/>
              </a:defRPr>
            </a:lvl4pPr>
            <a:lvl5pPr marL="2057400" indent="-228600">
              <a:defRPr kumimoji="1" sz="2400">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9pPr>
          </a:lstStyle>
          <a:p>
            <a:pPr>
              <a:buFontTx/>
              <a:buNone/>
            </a:pPr>
            <a:r>
              <a:rPr lang="en-US" sz="1400"/>
              <a:t>10 m cooling section</a:t>
            </a:r>
          </a:p>
        </p:txBody>
      </p:sp>
      <p:sp>
        <p:nvSpPr>
          <p:cNvPr id="12" name="TextBox 3"/>
          <p:cNvSpPr txBox="1">
            <a:spLocks noChangeArrowheads="1"/>
          </p:cNvSpPr>
          <p:nvPr/>
        </p:nvSpPr>
        <p:spPr bwMode="auto">
          <a:xfrm>
            <a:off x="2211388" y="3610410"/>
            <a:ext cx="1077912" cy="78105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MS PGothic" pitchFamily="34" charset="-128"/>
              </a:defRPr>
            </a:lvl1pPr>
            <a:lvl2pPr marL="742950" indent="-285750">
              <a:defRPr kumimoji="1" sz="2400">
                <a:solidFill>
                  <a:schemeClr val="tx1"/>
                </a:solidFill>
                <a:latin typeface="Tahoma" pitchFamily="34" charset="0"/>
                <a:ea typeface="MS PGothic" pitchFamily="34" charset="-128"/>
              </a:defRPr>
            </a:lvl2pPr>
            <a:lvl3pPr marL="1143000" indent="-228600">
              <a:defRPr kumimoji="1" sz="2400">
                <a:solidFill>
                  <a:schemeClr val="tx1"/>
                </a:solidFill>
                <a:latin typeface="Tahoma" pitchFamily="34" charset="0"/>
                <a:ea typeface="MS PGothic" pitchFamily="34" charset="-128"/>
              </a:defRPr>
            </a:lvl3pPr>
            <a:lvl4pPr marL="1600200" indent="-228600">
              <a:defRPr kumimoji="1" sz="2400">
                <a:solidFill>
                  <a:schemeClr val="tx1"/>
                </a:solidFill>
                <a:latin typeface="Tahoma" pitchFamily="34" charset="0"/>
                <a:ea typeface="MS PGothic" pitchFamily="34" charset="-128"/>
              </a:defRPr>
            </a:lvl4pPr>
            <a:lvl5pPr marL="2057400" indent="-228600">
              <a:defRPr kumimoji="1" sz="2400">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9pPr>
          </a:lstStyle>
          <a:p>
            <a:pPr>
              <a:buFontTx/>
              <a:buNone/>
            </a:pPr>
            <a:r>
              <a:rPr lang="en-US" sz="1400"/>
              <a:t>10 m</a:t>
            </a:r>
          </a:p>
          <a:p>
            <a:pPr>
              <a:buFontTx/>
              <a:buNone/>
            </a:pPr>
            <a:r>
              <a:rPr lang="en-US" sz="1400"/>
              <a:t>cooling section</a:t>
            </a:r>
          </a:p>
        </p:txBody>
      </p:sp>
      <p:sp>
        <p:nvSpPr>
          <p:cNvPr id="13" name="TextBox 4"/>
          <p:cNvSpPr txBox="1">
            <a:spLocks noChangeArrowheads="1"/>
          </p:cNvSpPr>
          <p:nvPr/>
        </p:nvSpPr>
        <p:spPr bwMode="auto">
          <a:xfrm>
            <a:off x="5024438" y="4083485"/>
            <a:ext cx="1136650" cy="307975"/>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itchFamily="34" charset="0"/>
                <a:ea typeface="MS PGothic" pitchFamily="34" charset="-128"/>
              </a:defRPr>
            </a:lvl1pPr>
            <a:lvl2pPr marL="742950" indent="-285750">
              <a:defRPr kumimoji="1" sz="2400">
                <a:solidFill>
                  <a:schemeClr val="tx1"/>
                </a:solidFill>
                <a:latin typeface="Tahoma" pitchFamily="34" charset="0"/>
                <a:ea typeface="MS PGothic" pitchFamily="34" charset="-128"/>
              </a:defRPr>
            </a:lvl2pPr>
            <a:lvl3pPr marL="1143000" indent="-228600">
              <a:defRPr kumimoji="1" sz="2400">
                <a:solidFill>
                  <a:schemeClr val="tx1"/>
                </a:solidFill>
                <a:latin typeface="Tahoma" pitchFamily="34" charset="0"/>
                <a:ea typeface="MS PGothic" pitchFamily="34" charset="-128"/>
              </a:defRPr>
            </a:lvl3pPr>
            <a:lvl4pPr marL="1600200" indent="-228600">
              <a:defRPr kumimoji="1" sz="2400">
                <a:solidFill>
                  <a:schemeClr val="tx1"/>
                </a:solidFill>
                <a:latin typeface="Tahoma" pitchFamily="34" charset="0"/>
                <a:ea typeface="MS PGothic" pitchFamily="34" charset="-128"/>
              </a:defRPr>
            </a:lvl4pPr>
            <a:lvl5pPr marL="2057400" indent="-228600">
              <a:defRPr kumimoji="1" sz="2400">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9pPr>
          </a:lstStyle>
          <a:p>
            <a:pPr>
              <a:buFontTx/>
              <a:buNone/>
            </a:pPr>
            <a:r>
              <a:rPr lang="en-US" sz="1400"/>
              <a:t>Beam dump</a:t>
            </a:r>
          </a:p>
        </p:txBody>
      </p:sp>
      <p:sp>
        <p:nvSpPr>
          <p:cNvPr id="14" name="TextBox 5"/>
          <p:cNvSpPr txBox="1">
            <a:spLocks noChangeArrowheads="1"/>
          </p:cNvSpPr>
          <p:nvPr/>
        </p:nvSpPr>
        <p:spPr bwMode="auto">
          <a:xfrm>
            <a:off x="8101013" y="5577323"/>
            <a:ext cx="482600" cy="307975"/>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itchFamily="34" charset="0"/>
                <a:ea typeface="MS PGothic" pitchFamily="34" charset="-128"/>
              </a:defRPr>
            </a:lvl1pPr>
            <a:lvl2pPr marL="742950" indent="-285750">
              <a:defRPr kumimoji="1" sz="2400">
                <a:solidFill>
                  <a:schemeClr val="tx1"/>
                </a:solidFill>
                <a:latin typeface="Tahoma" pitchFamily="34" charset="0"/>
                <a:ea typeface="MS PGothic" pitchFamily="34" charset="-128"/>
              </a:defRPr>
            </a:lvl2pPr>
            <a:lvl3pPr marL="1143000" indent="-228600">
              <a:defRPr kumimoji="1" sz="2400">
                <a:solidFill>
                  <a:schemeClr val="tx1"/>
                </a:solidFill>
                <a:latin typeface="Tahoma" pitchFamily="34" charset="0"/>
                <a:ea typeface="MS PGothic" pitchFamily="34" charset="-128"/>
              </a:defRPr>
            </a:lvl3pPr>
            <a:lvl4pPr marL="1600200" indent="-228600">
              <a:defRPr kumimoji="1" sz="2400">
                <a:solidFill>
                  <a:schemeClr val="tx1"/>
                </a:solidFill>
                <a:latin typeface="Tahoma" pitchFamily="34" charset="0"/>
                <a:ea typeface="MS PGothic" pitchFamily="34" charset="-128"/>
              </a:defRPr>
            </a:lvl4pPr>
            <a:lvl5pPr marL="2057400" indent="-228600">
              <a:defRPr kumimoji="1" sz="2400">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9pPr>
          </a:lstStyle>
          <a:p>
            <a:pPr>
              <a:buFontTx/>
              <a:buNone/>
            </a:pPr>
            <a:r>
              <a:rPr lang="en-US" sz="1400"/>
              <a:t>gun</a:t>
            </a:r>
          </a:p>
        </p:txBody>
      </p:sp>
      <p:sp>
        <p:nvSpPr>
          <p:cNvPr id="15" name="TextBox 6"/>
          <p:cNvSpPr txBox="1">
            <a:spLocks noChangeArrowheads="1"/>
          </p:cNvSpPr>
          <p:nvPr/>
        </p:nvSpPr>
        <p:spPr bwMode="auto">
          <a:xfrm>
            <a:off x="4643438" y="5577323"/>
            <a:ext cx="1360487" cy="719137"/>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itchFamily="34" charset="0"/>
                <a:ea typeface="MS PGothic" pitchFamily="34" charset="-128"/>
              </a:defRPr>
            </a:lvl1pPr>
            <a:lvl2pPr marL="742950" indent="-285750">
              <a:defRPr kumimoji="1" sz="2400">
                <a:solidFill>
                  <a:schemeClr val="tx1"/>
                </a:solidFill>
                <a:latin typeface="Tahoma" pitchFamily="34" charset="0"/>
                <a:ea typeface="MS PGothic" pitchFamily="34" charset="-128"/>
              </a:defRPr>
            </a:lvl2pPr>
            <a:lvl3pPr marL="1143000" indent="-228600">
              <a:defRPr kumimoji="1" sz="2400">
                <a:solidFill>
                  <a:schemeClr val="tx1"/>
                </a:solidFill>
                <a:latin typeface="Tahoma" pitchFamily="34" charset="0"/>
                <a:ea typeface="MS PGothic" pitchFamily="34" charset="-128"/>
              </a:defRPr>
            </a:lvl3pPr>
            <a:lvl4pPr marL="1600200" indent="-228600">
              <a:defRPr kumimoji="1" sz="2400">
                <a:solidFill>
                  <a:schemeClr val="tx1"/>
                </a:solidFill>
                <a:latin typeface="Tahoma" pitchFamily="34" charset="0"/>
                <a:ea typeface="MS PGothic" pitchFamily="34" charset="-128"/>
              </a:defRPr>
            </a:lvl4pPr>
            <a:lvl5pPr marL="2057400" indent="-228600">
              <a:defRPr kumimoji="1" sz="2400">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9pPr>
          </a:lstStyle>
          <a:p>
            <a:pPr>
              <a:buFontTx/>
              <a:buNone/>
            </a:pPr>
            <a:r>
              <a:rPr lang="en-US" sz="1200"/>
              <a:t>3 MeV booster</a:t>
            </a:r>
          </a:p>
          <a:p>
            <a:pPr>
              <a:buFontTx/>
              <a:buNone/>
            </a:pPr>
            <a:r>
              <a:rPr lang="en-US" sz="1200"/>
              <a:t>cavity needed for</a:t>
            </a:r>
          </a:p>
          <a:p>
            <a:pPr>
              <a:buFontTx/>
              <a:buNone/>
            </a:pPr>
            <a:r>
              <a:rPr lang="en-US" sz="1200"/>
              <a:t>2</a:t>
            </a:r>
            <a:r>
              <a:rPr lang="en-US" sz="1200" baseline="30000"/>
              <a:t>nd</a:t>
            </a:r>
            <a:r>
              <a:rPr lang="en-US" sz="1200"/>
              <a:t> stage.</a:t>
            </a:r>
          </a:p>
        </p:txBody>
      </p:sp>
      <p:sp>
        <p:nvSpPr>
          <p:cNvPr id="16" name="TextBox 7"/>
          <p:cNvSpPr txBox="1">
            <a:spLocks noChangeArrowheads="1"/>
          </p:cNvSpPr>
          <p:nvPr/>
        </p:nvSpPr>
        <p:spPr bwMode="auto">
          <a:xfrm>
            <a:off x="6948488" y="5524935"/>
            <a:ext cx="1025525" cy="823913"/>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itchFamily="34" charset="0"/>
                <a:ea typeface="MS PGothic" pitchFamily="34" charset="-128"/>
              </a:defRPr>
            </a:lvl1pPr>
            <a:lvl2pPr marL="742950" indent="-285750">
              <a:defRPr kumimoji="1" sz="2400">
                <a:solidFill>
                  <a:schemeClr val="tx1"/>
                </a:solidFill>
                <a:latin typeface="Tahoma" pitchFamily="34" charset="0"/>
                <a:ea typeface="MS PGothic" pitchFamily="34" charset="-128"/>
              </a:defRPr>
            </a:lvl2pPr>
            <a:lvl3pPr marL="1143000" indent="-228600">
              <a:defRPr kumimoji="1" sz="2400">
                <a:solidFill>
                  <a:schemeClr val="tx1"/>
                </a:solidFill>
                <a:latin typeface="Tahoma" pitchFamily="34" charset="0"/>
                <a:ea typeface="MS PGothic" pitchFamily="34" charset="-128"/>
              </a:defRPr>
            </a:lvl3pPr>
            <a:lvl4pPr marL="1600200" indent="-228600">
              <a:defRPr kumimoji="1" sz="2400">
                <a:solidFill>
                  <a:schemeClr val="tx1"/>
                </a:solidFill>
                <a:latin typeface="Tahoma" pitchFamily="34" charset="0"/>
                <a:ea typeface="MS PGothic" pitchFamily="34" charset="-128"/>
              </a:defRPr>
            </a:lvl4pPr>
            <a:lvl5pPr marL="2057400" indent="-228600">
              <a:defRPr kumimoji="1" sz="2400">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Tahoma" pitchFamily="34" charset="0"/>
                <a:ea typeface="MS PGothic" pitchFamily="34" charset="-128"/>
              </a:defRPr>
            </a:lvl9pPr>
          </a:lstStyle>
          <a:p>
            <a:pPr>
              <a:buFontTx/>
              <a:buNone/>
            </a:pPr>
            <a:r>
              <a:rPr lang="en-US" sz="1400"/>
              <a:t>energy </a:t>
            </a:r>
          </a:p>
          <a:p>
            <a:pPr>
              <a:buFontTx/>
              <a:buNone/>
            </a:pPr>
            <a:r>
              <a:rPr lang="en-US" sz="1400"/>
              <a:t>correction </a:t>
            </a:r>
          </a:p>
          <a:p>
            <a:pPr>
              <a:buFontTx/>
              <a:buNone/>
            </a:pPr>
            <a:r>
              <a:rPr lang="en-US" sz="1400"/>
              <a:t>cavity</a:t>
            </a:r>
          </a:p>
        </p:txBody>
      </p:sp>
      <p:sp>
        <p:nvSpPr>
          <p:cNvPr id="17" name="TextBox 16"/>
          <p:cNvSpPr txBox="1"/>
          <p:nvPr/>
        </p:nvSpPr>
        <p:spPr>
          <a:xfrm>
            <a:off x="0" y="6296460"/>
            <a:ext cx="9144000" cy="646331"/>
          </a:xfrm>
          <a:prstGeom prst="rect">
            <a:avLst/>
          </a:prstGeom>
          <a:solidFill>
            <a:schemeClr val="bg1"/>
          </a:solidFill>
        </p:spPr>
        <p:txBody>
          <a:bodyPr wrap="square" rtlCol="0">
            <a:spAutoFit/>
          </a:bodyPr>
          <a:lstStyle/>
          <a:p>
            <a:pPr algn="ctr"/>
            <a:r>
              <a:rPr lang="en-US" sz="1800" b="1" dirty="0" smtClean="0"/>
              <a:t>Schematic of electron cooler in warm sector 3 based on </a:t>
            </a:r>
            <a:r>
              <a:rPr lang="en-US" sz="1800" b="1" dirty="0" err="1" smtClean="0"/>
              <a:t>CeC</a:t>
            </a:r>
            <a:r>
              <a:rPr lang="en-US" sz="1800" b="1" dirty="0" smtClean="0"/>
              <a:t> proof-of-principle layout, and using technology and/or components from R&amp;D ERL + </a:t>
            </a:r>
            <a:r>
              <a:rPr lang="en-US" sz="1800" b="1" dirty="0" err="1" smtClean="0"/>
              <a:t>CeC</a:t>
            </a:r>
            <a:r>
              <a:rPr lang="en-US" sz="1800" b="1" dirty="0" smtClean="0"/>
              <a:t> </a:t>
            </a:r>
            <a:r>
              <a:rPr lang="en-US" sz="1800" b="1" dirty="0" err="1" smtClean="0"/>
              <a:t>PoP</a:t>
            </a:r>
            <a:endParaRPr lang="en-US" sz="1800" b="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81000" y="914400"/>
            <a:ext cx="8382000" cy="525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96838AB-43D5-4667-8375-1D26C66C4762}" type="slidenum">
              <a:rPr lang="en-US" smtClean="0"/>
              <a:pPr/>
              <a:t>62</a:t>
            </a:fld>
            <a:endParaRPr lang="en-US"/>
          </a:p>
        </p:txBody>
      </p:sp>
      <p:pic>
        <p:nvPicPr>
          <p:cNvPr id="5" name="Picture 2"/>
          <p:cNvPicPr>
            <a:picLocks noChangeAspect="1" noChangeArrowheads="1"/>
          </p:cNvPicPr>
          <p:nvPr/>
        </p:nvPicPr>
        <p:blipFill>
          <a:blip r:embed="rId2" cstate="print"/>
          <a:srcRect/>
          <a:stretch>
            <a:fillRect/>
          </a:stretch>
        </p:blipFill>
        <p:spPr bwMode="auto">
          <a:xfrm>
            <a:off x="762000" y="1295400"/>
            <a:ext cx="7400925" cy="4495800"/>
          </a:xfrm>
          <a:prstGeom prst="rect">
            <a:avLst/>
          </a:prstGeom>
          <a:noFill/>
          <a:ln w="9525">
            <a:noFill/>
            <a:miter lim="800000"/>
            <a:headEnd/>
            <a:tailEnd/>
          </a:ln>
        </p:spPr>
      </p:pic>
      <p:sp>
        <p:nvSpPr>
          <p:cNvPr id="6" name="TextBox 5"/>
          <p:cNvSpPr txBox="1"/>
          <p:nvPr/>
        </p:nvSpPr>
        <p:spPr>
          <a:xfrm>
            <a:off x="1447800" y="4648200"/>
            <a:ext cx="1219200" cy="381000"/>
          </a:xfrm>
          <a:prstGeom prst="rect">
            <a:avLst/>
          </a:prstGeom>
          <a:solidFill>
            <a:schemeClr val="bg1"/>
          </a:solidFill>
          <a:ln>
            <a:solidFill>
              <a:srgbClr val="FF0000"/>
            </a:solidFill>
          </a:ln>
        </p:spPr>
        <p:txBody>
          <a:bodyPr wrap="square" rtlCol="0">
            <a:spAutoFit/>
          </a:bodyPr>
          <a:lstStyle/>
          <a:p>
            <a:r>
              <a:rPr lang="en-US" dirty="0" smtClean="0">
                <a:solidFill>
                  <a:srgbClr val="FF0000"/>
                </a:solidFill>
              </a:rPr>
              <a:t>No Cooling</a:t>
            </a:r>
            <a:endParaRPr lang="en-US" dirty="0">
              <a:solidFill>
                <a:srgbClr val="FF0000"/>
              </a:solidFill>
            </a:endParaRPr>
          </a:p>
        </p:txBody>
      </p:sp>
      <p:sp>
        <p:nvSpPr>
          <p:cNvPr id="7" name="TextBox 6"/>
          <p:cNvSpPr txBox="1"/>
          <p:nvPr/>
        </p:nvSpPr>
        <p:spPr>
          <a:xfrm>
            <a:off x="2057400" y="2438400"/>
            <a:ext cx="1398140" cy="369332"/>
          </a:xfrm>
          <a:prstGeom prst="rect">
            <a:avLst/>
          </a:prstGeom>
          <a:solidFill>
            <a:schemeClr val="bg1"/>
          </a:solidFill>
          <a:ln>
            <a:solidFill>
              <a:srgbClr val="002060"/>
            </a:solidFill>
          </a:ln>
        </p:spPr>
        <p:txBody>
          <a:bodyPr wrap="none" rtlCol="0">
            <a:spAutoFit/>
          </a:bodyPr>
          <a:lstStyle/>
          <a:p>
            <a:r>
              <a:rPr lang="en-US" dirty="0" smtClean="0">
                <a:solidFill>
                  <a:srgbClr val="002060"/>
                </a:solidFill>
              </a:rPr>
              <a:t>With Cooling</a:t>
            </a:r>
            <a:endParaRPr lang="en-US" dirty="0">
              <a:solidFill>
                <a:srgbClr val="002060"/>
              </a:solidFill>
            </a:endParaRPr>
          </a:p>
        </p:txBody>
      </p:sp>
      <p:sp>
        <p:nvSpPr>
          <p:cNvPr id="8" name="Rectangle 7"/>
          <p:cNvSpPr/>
          <p:nvPr/>
        </p:nvSpPr>
        <p:spPr>
          <a:xfrm>
            <a:off x="2743200" y="3200400"/>
            <a:ext cx="3733800" cy="923330"/>
          </a:xfrm>
          <a:prstGeom prst="rect">
            <a:avLst/>
          </a:prstGeom>
          <a:solidFill>
            <a:schemeClr val="bg1"/>
          </a:solidFill>
          <a:ln>
            <a:solidFill>
              <a:schemeClr val="tx1"/>
            </a:solidFill>
          </a:ln>
        </p:spPr>
        <p:txBody>
          <a:bodyPr wrap="square">
            <a:spAutoFit/>
          </a:bodyPr>
          <a:lstStyle/>
          <a:p>
            <a:r>
              <a:rPr lang="en-US" dirty="0" smtClean="0"/>
              <a:t>factor 3 (in average Luminosity) </a:t>
            </a:r>
          </a:p>
          <a:p>
            <a:r>
              <a:rPr lang="en-US" dirty="0" smtClean="0"/>
              <a:t>x 1.5 (duty factor between stores, </a:t>
            </a:r>
          </a:p>
          <a:p>
            <a:r>
              <a:rPr lang="en-US" dirty="0" smtClean="0"/>
              <a:t>assumes 6 minutes between fills)=4.5 </a:t>
            </a:r>
            <a:endParaRPr lang="en-US" dirty="0"/>
          </a:p>
        </p:txBody>
      </p:sp>
      <p:sp>
        <p:nvSpPr>
          <p:cNvPr id="9" name="Rectangle 8"/>
          <p:cNvSpPr/>
          <p:nvPr/>
        </p:nvSpPr>
        <p:spPr>
          <a:xfrm>
            <a:off x="1600200" y="1447800"/>
            <a:ext cx="6248400" cy="646331"/>
          </a:xfrm>
          <a:prstGeom prst="rect">
            <a:avLst/>
          </a:prstGeom>
          <a:solidFill>
            <a:schemeClr val="bg1"/>
          </a:solidFill>
          <a:ln>
            <a:solidFill>
              <a:schemeClr val="tx1"/>
            </a:solidFill>
          </a:ln>
        </p:spPr>
        <p:txBody>
          <a:bodyPr wrap="square">
            <a:spAutoFit/>
          </a:bodyPr>
          <a:lstStyle/>
          <a:p>
            <a:r>
              <a:rPr lang="en-US" dirty="0" smtClean="0"/>
              <a:t>Cooling of bunches with nominal length (1-2 m </a:t>
            </a:r>
            <a:r>
              <a:rPr lang="en-US" dirty="0" err="1" smtClean="0"/>
              <a:t>rms</a:t>
            </a:r>
            <a:r>
              <a:rPr lang="en-US" dirty="0" smtClean="0"/>
              <a:t>) </a:t>
            </a:r>
          </a:p>
          <a:p>
            <a:r>
              <a:rPr lang="en-US" dirty="0" smtClean="0"/>
              <a:t>(counteracting intra-beam scattering only and longer stores) </a:t>
            </a:r>
            <a:endParaRPr lang="en-US" dirty="0"/>
          </a:p>
        </p:txBody>
      </p:sp>
      <p:sp>
        <p:nvSpPr>
          <p:cNvPr id="10" name="TextBox 9"/>
          <p:cNvSpPr txBox="1"/>
          <p:nvPr/>
        </p:nvSpPr>
        <p:spPr>
          <a:xfrm>
            <a:off x="5334000" y="4267200"/>
            <a:ext cx="3124200" cy="923330"/>
          </a:xfrm>
          <a:prstGeom prst="rect">
            <a:avLst/>
          </a:prstGeom>
          <a:solidFill>
            <a:schemeClr val="bg1"/>
          </a:solidFill>
          <a:ln>
            <a:solidFill>
              <a:srgbClr val="FF0000"/>
            </a:solidFill>
          </a:ln>
        </p:spPr>
        <p:txBody>
          <a:bodyPr wrap="square" rtlCol="0">
            <a:spAutoFit/>
          </a:bodyPr>
          <a:lstStyle/>
          <a:p>
            <a:r>
              <a:rPr lang="en-US" dirty="0" smtClean="0"/>
              <a:t>Cooling provides improvement in both peak Luminosity and in length of store</a:t>
            </a:r>
            <a:endParaRPr lang="en-US" dirty="0"/>
          </a:p>
        </p:txBody>
      </p:sp>
      <p:sp>
        <p:nvSpPr>
          <p:cNvPr id="11" name="TextBox 10"/>
          <p:cNvSpPr txBox="1"/>
          <p:nvPr/>
        </p:nvSpPr>
        <p:spPr>
          <a:xfrm>
            <a:off x="1371600" y="329625"/>
            <a:ext cx="6444136" cy="584775"/>
          </a:xfrm>
          <a:prstGeom prst="rect">
            <a:avLst/>
          </a:prstGeom>
          <a:noFill/>
        </p:spPr>
        <p:txBody>
          <a:bodyPr wrap="none" rtlCol="0">
            <a:spAutoFit/>
          </a:bodyPr>
          <a:lstStyle/>
          <a:p>
            <a:r>
              <a:rPr lang="en-US" sz="3200" dirty="0" smtClean="0">
                <a:solidFill>
                  <a:schemeClr val="bg1"/>
                </a:solidFill>
              </a:rPr>
              <a:t>BES II:  Low Energy Cooling Projection</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6838AB-43D5-4667-8375-1D26C66C4762}" type="slidenum">
              <a:rPr lang="en-US" smtClean="0"/>
              <a:pPr/>
              <a:t>63</a:t>
            </a:fld>
            <a:endParaRPr lang="en-US"/>
          </a:p>
        </p:txBody>
      </p:sp>
      <p:sp>
        <p:nvSpPr>
          <p:cNvPr id="3" name="TextBox 3"/>
          <p:cNvSpPr txBox="1">
            <a:spLocks noChangeArrowheads="1"/>
          </p:cNvSpPr>
          <p:nvPr/>
        </p:nvSpPr>
        <p:spPr bwMode="auto">
          <a:xfrm>
            <a:off x="304800" y="0"/>
            <a:ext cx="8596313" cy="708025"/>
          </a:xfrm>
          <a:prstGeom prst="rect">
            <a:avLst/>
          </a:prstGeom>
          <a:noFill/>
          <a:ln w="9525">
            <a:noFill/>
            <a:miter lim="800000"/>
            <a:headEnd/>
            <a:tailEnd/>
          </a:ln>
        </p:spPr>
        <p:txBody>
          <a:bodyPr>
            <a:spAutoFit/>
          </a:bodyPr>
          <a:lstStyle/>
          <a:p>
            <a:pPr algn="ctr"/>
            <a:r>
              <a:rPr lang="en-US" sz="4000">
                <a:solidFill>
                  <a:schemeClr val="bg1"/>
                </a:solidFill>
                <a:cs typeface="Arial" charset="0"/>
              </a:rPr>
              <a:t>RHIC Related Town Meetings</a:t>
            </a:r>
          </a:p>
        </p:txBody>
      </p:sp>
      <p:sp>
        <p:nvSpPr>
          <p:cNvPr id="4" name="Slide Number Placeholder 2"/>
          <p:cNvSpPr txBox="1">
            <a:spLocks/>
          </p:cNvSpPr>
          <p:nvPr/>
        </p:nvSpPr>
        <p:spPr>
          <a:xfrm>
            <a:off x="8763000" y="6492875"/>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1DF3C0AA-AF6E-4BE2-8B1C-C13AFF206FD7}"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cxnSp>
        <p:nvCxnSpPr>
          <p:cNvPr id="5" name="Straight Connector 4"/>
          <p:cNvCxnSpPr>
            <a:cxnSpLocks noChangeShapeType="1"/>
          </p:cNvCxnSpPr>
          <p:nvPr/>
        </p:nvCxnSpPr>
        <p:spPr bwMode="auto">
          <a:xfrm>
            <a:off x="76200" y="711200"/>
            <a:ext cx="8991600" cy="1588"/>
          </a:xfrm>
          <a:prstGeom prst="line">
            <a:avLst/>
          </a:prstGeom>
          <a:noFill/>
          <a:ln w="25400">
            <a:solidFill>
              <a:srgbClr val="000000"/>
            </a:solidFill>
            <a:round/>
            <a:headEnd/>
            <a:tailEnd/>
          </a:ln>
          <a:effectLst>
            <a:outerShdw dist="20000" dir="5400000" rotWithShape="0">
              <a:srgbClr val="808080">
                <a:alpha val="37999"/>
              </a:srgbClr>
            </a:outerShdw>
          </a:effectLst>
        </p:spPr>
      </p:cxnSp>
      <p:pic>
        <p:nvPicPr>
          <p:cNvPr id="6" name="Picture 4"/>
          <p:cNvPicPr>
            <a:picLocks noChangeAspect="1"/>
          </p:cNvPicPr>
          <p:nvPr/>
        </p:nvPicPr>
        <p:blipFill>
          <a:blip r:embed="rId2" cstate="print"/>
          <a:srcRect/>
          <a:stretch>
            <a:fillRect/>
          </a:stretch>
        </p:blipFill>
        <p:spPr bwMode="auto">
          <a:xfrm>
            <a:off x="5029200" y="3800475"/>
            <a:ext cx="3886200" cy="2905125"/>
          </a:xfrm>
          <a:prstGeom prst="rect">
            <a:avLst/>
          </a:prstGeom>
          <a:noFill/>
          <a:ln w="9525">
            <a:solidFill>
              <a:srgbClr val="000000"/>
            </a:solidFill>
            <a:miter lim="800000"/>
            <a:headEnd/>
            <a:tailEnd/>
          </a:ln>
        </p:spPr>
      </p:pic>
      <p:sp>
        <p:nvSpPr>
          <p:cNvPr id="7" name="TextBox 5"/>
          <p:cNvSpPr txBox="1">
            <a:spLocks noChangeArrowheads="1"/>
          </p:cNvSpPr>
          <p:nvPr/>
        </p:nvSpPr>
        <p:spPr bwMode="auto">
          <a:xfrm>
            <a:off x="4876800" y="841375"/>
            <a:ext cx="4267200" cy="2462213"/>
          </a:xfrm>
          <a:prstGeom prst="rect">
            <a:avLst/>
          </a:prstGeom>
          <a:noFill/>
          <a:ln w="9525">
            <a:noFill/>
            <a:miter lim="800000"/>
            <a:headEnd/>
            <a:tailEnd/>
          </a:ln>
        </p:spPr>
        <p:txBody>
          <a:bodyPr>
            <a:spAutoFit/>
          </a:bodyPr>
          <a:lstStyle/>
          <a:p>
            <a:r>
              <a:rPr lang="en-US" sz="1400" b="1">
                <a:solidFill>
                  <a:schemeClr val="bg1"/>
                </a:solidFill>
                <a:latin typeface="Calibri" charset="0"/>
              </a:rPr>
              <a:t>DC Town Meeting on Heavy Ions: </a:t>
            </a:r>
          </a:p>
          <a:p>
            <a:r>
              <a:rPr lang="en-US" sz="1400">
                <a:solidFill>
                  <a:schemeClr val="bg1"/>
                </a:solidFill>
                <a:latin typeface="Calibri" charset="0"/>
              </a:rPr>
              <a:t>Held Saturday afternoon, after the conclusion of the Quark Matter Conference</a:t>
            </a:r>
          </a:p>
          <a:p>
            <a:endParaRPr lang="en-US" sz="1400">
              <a:solidFill>
                <a:schemeClr val="bg1"/>
              </a:solidFill>
              <a:latin typeface="Calibri" charset="0"/>
            </a:endParaRPr>
          </a:p>
          <a:p>
            <a:r>
              <a:rPr lang="en-US" sz="1400">
                <a:solidFill>
                  <a:schemeClr val="bg1"/>
                </a:solidFill>
                <a:latin typeface="Calibri" charset="0"/>
              </a:rPr>
              <a:t>Presentations by </a:t>
            </a:r>
          </a:p>
          <a:p>
            <a:pPr>
              <a:buFont typeface="Arial" charset="0"/>
              <a:buChar char="•"/>
            </a:pPr>
            <a:r>
              <a:rPr lang="en-US" sz="1400">
                <a:solidFill>
                  <a:schemeClr val="bg1"/>
                </a:solidFill>
                <a:latin typeface="Calibri" charset="0"/>
              </a:rPr>
              <a:t> Peter Jacobs – </a:t>
            </a:r>
            <a:r>
              <a:rPr lang="en-US" sz="1400" i="1">
                <a:solidFill>
                  <a:schemeClr val="bg1"/>
                </a:solidFill>
                <a:latin typeface="Calibri" charset="0"/>
              </a:rPr>
              <a:t>Tribble subcommittee charge</a:t>
            </a:r>
          </a:p>
          <a:p>
            <a:pPr>
              <a:buFont typeface="Arial" charset="0"/>
              <a:buChar char="•"/>
            </a:pPr>
            <a:r>
              <a:rPr lang="en-US" sz="1400">
                <a:solidFill>
                  <a:schemeClr val="bg1"/>
                </a:solidFill>
                <a:latin typeface="Calibri" charset="0"/>
              </a:rPr>
              <a:t> Steve Vigdor – </a:t>
            </a:r>
            <a:r>
              <a:rPr lang="en-US" sz="1400" i="1">
                <a:solidFill>
                  <a:schemeClr val="bg1"/>
                </a:solidFill>
                <a:latin typeface="Calibri" charset="0"/>
              </a:rPr>
              <a:t>The case for continuing RHIC operations</a:t>
            </a:r>
          </a:p>
          <a:p>
            <a:pPr>
              <a:buFont typeface="Arial" charset="0"/>
              <a:buChar char="•"/>
            </a:pPr>
            <a:r>
              <a:rPr lang="en-US" sz="1400">
                <a:solidFill>
                  <a:schemeClr val="bg1"/>
                </a:solidFill>
                <a:latin typeface="Calibri" charset="0"/>
              </a:rPr>
              <a:t> Peter Braun-Munzinger – </a:t>
            </a:r>
            <a:r>
              <a:rPr lang="en-US" sz="1400" i="1">
                <a:solidFill>
                  <a:schemeClr val="bg1"/>
                </a:solidFill>
                <a:latin typeface="Calibri" charset="0"/>
              </a:rPr>
              <a:t>Report on European Town Meeting</a:t>
            </a:r>
          </a:p>
          <a:p>
            <a:pPr>
              <a:buFont typeface="Arial" charset="0"/>
              <a:buChar char="•"/>
            </a:pPr>
            <a:r>
              <a:rPr lang="en-US" sz="1400">
                <a:solidFill>
                  <a:schemeClr val="bg1"/>
                </a:solidFill>
                <a:latin typeface="Calibri" charset="0"/>
              </a:rPr>
              <a:t> Stephan Bass – </a:t>
            </a:r>
            <a:r>
              <a:rPr lang="en-US" sz="1400" i="1">
                <a:solidFill>
                  <a:schemeClr val="bg1"/>
                </a:solidFill>
                <a:latin typeface="Calibri" charset="0"/>
              </a:rPr>
              <a:t>White-paper discussion</a:t>
            </a:r>
          </a:p>
          <a:p>
            <a:r>
              <a:rPr lang="en-US" sz="1400">
                <a:solidFill>
                  <a:schemeClr val="bg1"/>
                </a:solidFill>
                <a:latin typeface="Calibri" charset="0"/>
              </a:rPr>
              <a:t>Followed by public comments</a:t>
            </a:r>
            <a:endParaRPr lang="en-US" sz="2000">
              <a:solidFill>
                <a:schemeClr val="bg1"/>
              </a:solidFill>
              <a:latin typeface="Calibri" charset="0"/>
            </a:endParaRPr>
          </a:p>
        </p:txBody>
      </p:sp>
      <p:pic>
        <p:nvPicPr>
          <p:cNvPr id="8" name="Picture 10"/>
          <p:cNvPicPr>
            <a:picLocks noChangeAspect="1"/>
          </p:cNvPicPr>
          <p:nvPr/>
        </p:nvPicPr>
        <p:blipFill>
          <a:blip r:embed="rId3" cstate="print"/>
          <a:srcRect/>
          <a:stretch>
            <a:fillRect/>
          </a:stretch>
        </p:blipFill>
        <p:spPr bwMode="auto">
          <a:xfrm>
            <a:off x="228600" y="804863"/>
            <a:ext cx="4191000" cy="3290887"/>
          </a:xfrm>
          <a:prstGeom prst="rect">
            <a:avLst/>
          </a:prstGeom>
          <a:noFill/>
          <a:ln w="9525">
            <a:noFill/>
            <a:miter lim="800000"/>
            <a:headEnd/>
            <a:tailEnd/>
          </a:ln>
        </p:spPr>
      </p:pic>
      <p:pic>
        <p:nvPicPr>
          <p:cNvPr id="9" name="Picture 9" descr="photo.JPG"/>
          <p:cNvPicPr>
            <a:picLocks noChangeAspect="1"/>
          </p:cNvPicPr>
          <p:nvPr/>
        </p:nvPicPr>
        <p:blipFill>
          <a:blip r:embed="rId4" cstate="print"/>
          <a:srcRect/>
          <a:stretch>
            <a:fillRect/>
          </a:stretch>
        </p:blipFill>
        <p:spPr bwMode="auto">
          <a:xfrm>
            <a:off x="381000" y="3733800"/>
            <a:ext cx="3978275" cy="2971800"/>
          </a:xfrm>
          <a:prstGeom prst="rect">
            <a:avLst/>
          </a:prstGeom>
          <a:noFill/>
          <a:ln w="9525">
            <a:solidFill>
              <a:srgbClr val="000000"/>
            </a:solidFill>
            <a:miter lim="800000"/>
            <a:headEnd/>
            <a:tailEnd/>
          </a:ln>
        </p:spPr>
      </p:pic>
      <p:sp>
        <p:nvSpPr>
          <p:cNvPr id="10" name="TextBox 15"/>
          <p:cNvSpPr txBox="1">
            <a:spLocks noChangeArrowheads="1"/>
          </p:cNvSpPr>
          <p:nvPr/>
        </p:nvSpPr>
        <p:spPr bwMode="auto">
          <a:xfrm>
            <a:off x="415925" y="3733800"/>
            <a:ext cx="2479675" cy="369888"/>
          </a:xfrm>
          <a:prstGeom prst="rect">
            <a:avLst/>
          </a:prstGeom>
          <a:noFill/>
          <a:ln w="9525">
            <a:noFill/>
            <a:miter lim="800000"/>
            <a:headEnd/>
            <a:tailEnd/>
          </a:ln>
        </p:spPr>
        <p:txBody>
          <a:bodyPr wrap="none">
            <a:spAutoFit/>
          </a:bodyPr>
          <a:lstStyle/>
          <a:p>
            <a:r>
              <a:rPr lang="en-US" b="1">
                <a:solidFill>
                  <a:srgbClr val="0000FF"/>
                </a:solidFill>
                <a:latin typeface="Calibri" charset="0"/>
              </a:rPr>
              <a:t>more than 80 attendees </a:t>
            </a:r>
          </a:p>
        </p:txBody>
      </p:sp>
      <p:sp>
        <p:nvSpPr>
          <p:cNvPr id="11" name="Rectangle 16"/>
          <p:cNvSpPr>
            <a:spLocks noChangeArrowheads="1"/>
          </p:cNvSpPr>
          <p:nvPr/>
        </p:nvSpPr>
        <p:spPr bwMode="auto">
          <a:xfrm>
            <a:off x="5029200" y="3733800"/>
            <a:ext cx="2595563" cy="369888"/>
          </a:xfrm>
          <a:prstGeom prst="rect">
            <a:avLst/>
          </a:prstGeom>
          <a:noFill/>
          <a:ln w="9525">
            <a:noFill/>
            <a:miter lim="800000"/>
            <a:headEnd/>
            <a:tailEnd/>
          </a:ln>
        </p:spPr>
        <p:txBody>
          <a:bodyPr wrap="none">
            <a:spAutoFit/>
          </a:bodyPr>
          <a:lstStyle/>
          <a:p>
            <a:r>
              <a:rPr lang="en-US" b="1">
                <a:solidFill>
                  <a:schemeClr val="bg1"/>
                </a:solidFill>
                <a:latin typeface="Calibri" charset="0"/>
              </a:rPr>
              <a:t>more than 250 attendees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04800" y="838200"/>
            <a:ext cx="8534400" cy="1676400"/>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04800" y="2667000"/>
            <a:ext cx="8534400" cy="2133600"/>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04800" y="4953000"/>
            <a:ext cx="8534400" cy="1676400"/>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76200"/>
            <a:ext cx="9144000" cy="6509474"/>
          </a:xfrm>
          <a:prstGeom prst="rect">
            <a:avLst/>
          </a:prstGeom>
          <a:noFill/>
        </p:spPr>
        <p:txBody>
          <a:bodyPr wrap="square" rtlCol="0">
            <a:spAutoFit/>
          </a:bodyPr>
          <a:lstStyle/>
          <a:p>
            <a:pPr algn="ctr"/>
            <a:r>
              <a:rPr lang="en-US" sz="3200" dirty="0" smtClean="0">
                <a:solidFill>
                  <a:schemeClr val="bg1"/>
                </a:solidFill>
              </a:rPr>
              <a:t>Three key physics motivations for future physics</a:t>
            </a:r>
          </a:p>
          <a:p>
            <a:pPr algn="ctr"/>
            <a:endParaRPr lang="en-US" sz="2400" dirty="0" smtClean="0">
              <a:solidFill>
                <a:schemeClr val="bg1"/>
              </a:solidFill>
            </a:endParaRPr>
          </a:p>
          <a:p>
            <a:pPr algn="ctr"/>
            <a:r>
              <a:rPr lang="en-US" sz="3200" b="1" dirty="0" smtClean="0">
                <a:solidFill>
                  <a:srgbClr val="FFFF00"/>
                </a:solidFill>
              </a:rPr>
              <a:t>What is the nature of the QGP at </a:t>
            </a:r>
            <a:r>
              <a:rPr lang="en-US" sz="3200" b="1" dirty="0" err="1" smtClean="0">
                <a:solidFill>
                  <a:srgbClr val="FFFF00"/>
                </a:solidFill>
                <a:latin typeface="Symbol" pitchFamily="18" charset="2"/>
              </a:rPr>
              <a:t>m</a:t>
            </a:r>
            <a:r>
              <a:rPr lang="en-US" sz="3200" b="1" baseline="-25000" dirty="0" err="1" smtClean="0">
                <a:solidFill>
                  <a:srgbClr val="FFFF00"/>
                </a:solidFill>
              </a:rPr>
              <a:t>B</a:t>
            </a:r>
            <a:r>
              <a:rPr lang="en-US" sz="3200" b="1" dirty="0" smtClean="0">
                <a:solidFill>
                  <a:srgbClr val="FFFF00"/>
                </a:solidFill>
              </a:rPr>
              <a:t>&gt;0?  </a:t>
            </a:r>
          </a:p>
          <a:p>
            <a:pPr algn="ctr"/>
            <a:r>
              <a:rPr lang="en-US" sz="2800" dirty="0" smtClean="0">
                <a:solidFill>
                  <a:schemeClr val="bg1"/>
                </a:solidFill>
              </a:rPr>
              <a:t>Can we map the transition from plasma to </a:t>
            </a:r>
            <a:r>
              <a:rPr lang="en-US" sz="2800" dirty="0" err="1" smtClean="0">
                <a:solidFill>
                  <a:schemeClr val="bg1"/>
                </a:solidFill>
              </a:rPr>
              <a:t>hadron</a:t>
            </a:r>
            <a:r>
              <a:rPr lang="en-US" sz="2800" dirty="0" smtClean="0">
                <a:solidFill>
                  <a:schemeClr val="bg1"/>
                </a:solidFill>
              </a:rPr>
              <a:t> gas?</a:t>
            </a:r>
          </a:p>
          <a:p>
            <a:pPr algn="ctr"/>
            <a:r>
              <a:rPr lang="en-US" sz="2800" dirty="0" smtClean="0">
                <a:solidFill>
                  <a:schemeClr val="bg1"/>
                </a:solidFill>
              </a:rPr>
              <a:t>Is there a critical point in the phase diagram?</a:t>
            </a:r>
          </a:p>
          <a:p>
            <a:pPr algn="ctr">
              <a:buFontTx/>
              <a:buChar char="-"/>
            </a:pPr>
            <a:endParaRPr lang="en-US" sz="2800" dirty="0" smtClean="0">
              <a:solidFill>
                <a:schemeClr val="bg1"/>
              </a:solidFill>
            </a:endParaRPr>
          </a:p>
          <a:p>
            <a:pPr algn="ctr">
              <a:buFontTx/>
              <a:buChar char="-"/>
            </a:pPr>
            <a:endParaRPr lang="en-US" sz="800" dirty="0" smtClean="0">
              <a:solidFill>
                <a:schemeClr val="bg1"/>
              </a:solidFill>
            </a:endParaRPr>
          </a:p>
          <a:p>
            <a:pPr algn="ctr"/>
            <a:r>
              <a:rPr lang="en-US" sz="3200" b="1" dirty="0" smtClean="0">
                <a:solidFill>
                  <a:srgbClr val="FFFF00"/>
                </a:solidFill>
              </a:rPr>
              <a:t>How does the QGP transition from </a:t>
            </a:r>
          </a:p>
          <a:p>
            <a:pPr algn="ctr"/>
            <a:r>
              <a:rPr lang="en-US" sz="3200" b="1" dirty="0" smtClean="0">
                <a:solidFill>
                  <a:srgbClr val="FFFF00"/>
                </a:solidFill>
              </a:rPr>
              <a:t>strong to weak coupling?</a:t>
            </a:r>
          </a:p>
          <a:p>
            <a:pPr algn="ctr"/>
            <a:r>
              <a:rPr lang="en-US" sz="2800" dirty="0" smtClean="0">
                <a:solidFill>
                  <a:schemeClr val="bg1"/>
                </a:solidFill>
              </a:rPr>
              <a:t>How do QGP properties change from T=170 – 400 </a:t>
            </a:r>
            <a:r>
              <a:rPr lang="en-US" sz="2800" dirty="0" err="1" smtClean="0">
                <a:solidFill>
                  <a:schemeClr val="bg1"/>
                </a:solidFill>
              </a:rPr>
              <a:t>MeV</a:t>
            </a:r>
            <a:r>
              <a:rPr lang="en-US" sz="2800" dirty="0" smtClean="0">
                <a:solidFill>
                  <a:schemeClr val="bg1"/>
                </a:solidFill>
              </a:rPr>
              <a:t>?</a:t>
            </a:r>
          </a:p>
          <a:p>
            <a:pPr algn="ctr"/>
            <a:r>
              <a:rPr lang="en-US" sz="2800" dirty="0" smtClean="0">
                <a:solidFill>
                  <a:schemeClr val="bg1"/>
                </a:solidFill>
              </a:rPr>
              <a:t>New insights gained about other strong coupled systems?</a:t>
            </a:r>
          </a:p>
          <a:p>
            <a:pPr algn="ctr"/>
            <a:endParaRPr lang="en-US" dirty="0" smtClean="0">
              <a:solidFill>
                <a:schemeClr val="bg1"/>
              </a:solidFill>
            </a:endParaRPr>
          </a:p>
          <a:p>
            <a:pPr algn="ctr"/>
            <a:r>
              <a:rPr lang="en-US" sz="1100" dirty="0" smtClean="0">
                <a:solidFill>
                  <a:schemeClr val="bg1"/>
                </a:solidFill>
              </a:rPr>
              <a:t> </a:t>
            </a:r>
          </a:p>
          <a:p>
            <a:pPr algn="ctr"/>
            <a:r>
              <a:rPr lang="en-US" sz="3200" b="1" dirty="0" smtClean="0">
                <a:solidFill>
                  <a:srgbClr val="FFFF00"/>
                </a:solidFill>
              </a:rPr>
              <a:t>What is the nature of cold dense </a:t>
            </a:r>
            <a:r>
              <a:rPr lang="en-US" sz="3200" b="1" dirty="0" err="1" smtClean="0">
                <a:solidFill>
                  <a:srgbClr val="FFFF00"/>
                </a:solidFill>
              </a:rPr>
              <a:t>gluonic</a:t>
            </a:r>
            <a:r>
              <a:rPr lang="en-US" sz="3200" b="1" dirty="0" smtClean="0">
                <a:solidFill>
                  <a:srgbClr val="FFFF00"/>
                </a:solidFill>
              </a:rPr>
              <a:t> matter?</a:t>
            </a:r>
          </a:p>
          <a:p>
            <a:pPr algn="ctr"/>
            <a:r>
              <a:rPr lang="en-US" sz="2800" dirty="0" smtClean="0">
                <a:solidFill>
                  <a:schemeClr val="bg1"/>
                </a:solidFill>
              </a:rPr>
              <a:t>What are </a:t>
            </a:r>
            <a:r>
              <a:rPr lang="en-US" sz="2800" dirty="0" err="1" smtClean="0">
                <a:solidFill>
                  <a:schemeClr val="bg1"/>
                </a:solidFill>
              </a:rPr>
              <a:t>parton</a:t>
            </a:r>
            <a:r>
              <a:rPr lang="en-US" sz="2800" dirty="0" smtClean="0">
                <a:solidFill>
                  <a:schemeClr val="bg1"/>
                </a:solidFill>
              </a:rPr>
              <a:t> distributions in nuclei and </a:t>
            </a:r>
          </a:p>
          <a:p>
            <a:pPr algn="ctr"/>
            <a:r>
              <a:rPr lang="en-US" sz="2800" dirty="0" smtClean="0">
                <a:solidFill>
                  <a:schemeClr val="bg1"/>
                </a:solidFill>
              </a:rPr>
              <a:t>at what scale do the gluons saturate?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5" end="1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143000" y="76200"/>
            <a:ext cx="6858000" cy="685800"/>
          </a:xfrm>
          <a:prstGeom prst="round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28800" y="76200"/>
            <a:ext cx="5435847" cy="646331"/>
          </a:xfrm>
          <a:prstGeom prst="rect">
            <a:avLst/>
          </a:prstGeom>
        </p:spPr>
        <p:txBody>
          <a:bodyPr wrap="none">
            <a:spAutoFit/>
          </a:bodyPr>
          <a:lstStyle/>
          <a:p>
            <a:r>
              <a:rPr lang="en-US" sz="3600" dirty="0" smtClean="0">
                <a:solidFill>
                  <a:srgbClr val="FFFF00"/>
                </a:solidFill>
              </a:rPr>
              <a:t>Nature of the QGP at </a:t>
            </a:r>
            <a:r>
              <a:rPr lang="en-US" sz="3600" dirty="0" err="1" smtClean="0">
                <a:solidFill>
                  <a:srgbClr val="FFFF00"/>
                </a:solidFill>
                <a:latin typeface="Symbol" pitchFamily="18" charset="2"/>
              </a:rPr>
              <a:t>m</a:t>
            </a:r>
            <a:r>
              <a:rPr lang="en-US" sz="3600" baseline="-25000" dirty="0" err="1" smtClean="0">
                <a:solidFill>
                  <a:srgbClr val="FFFF00"/>
                </a:solidFill>
              </a:rPr>
              <a:t>B</a:t>
            </a:r>
            <a:r>
              <a:rPr lang="en-US" sz="3600" dirty="0" smtClean="0">
                <a:solidFill>
                  <a:srgbClr val="FFFF00"/>
                </a:solidFill>
              </a:rPr>
              <a:t>&gt;0? </a:t>
            </a:r>
            <a:endParaRPr lang="en-US" sz="3600" dirty="0"/>
          </a:p>
        </p:txBody>
      </p:sp>
      <p:sp>
        <p:nvSpPr>
          <p:cNvPr id="10" name="TextBox 9"/>
          <p:cNvSpPr txBox="1"/>
          <p:nvPr/>
        </p:nvSpPr>
        <p:spPr>
          <a:xfrm>
            <a:off x="152400" y="762000"/>
            <a:ext cx="4800600" cy="3801041"/>
          </a:xfrm>
          <a:prstGeom prst="rect">
            <a:avLst/>
          </a:prstGeom>
          <a:noFill/>
        </p:spPr>
        <p:txBody>
          <a:bodyPr wrap="square" rtlCol="0">
            <a:spAutoFit/>
          </a:bodyPr>
          <a:lstStyle/>
          <a:p>
            <a:pPr marL="342900" indent="-342900" algn="ctr"/>
            <a:endParaRPr lang="en-US" altLang="zh-CN" sz="1100" dirty="0" smtClean="0">
              <a:solidFill>
                <a:srgbClr val="FFFF00"/>
              </a:solidFill>
            </a:endParaRPr>
          </a:p>
          <a:p>
            <a:pPr marL="342900" indent="-342900" algn="ctr"/>
            <a:r>
              <a:rPr lang="en-US" sz="3600" dirty="0" smtClean="0">
                <a:solidFill>
                  <a:schemeClr val="bg1"/>
                </a:solidFill>
              </a:rPr>
              <a:t>World’s Most Flexible Collider</a:t>
            </a:r>
          </a:p>
          <a:p>
            <a:pPr marL="342900" indent="-342900" algn="ctr"/>
            <a:r>
              <a:rPr lang="en-US" sz="1050" dirty="0" smtClean="0">
                <a:solidFill>
                  <a:schemeClr val="bg1"/>
                </a:solidFill>
              </a:rPr>
              <a:t> </a:t>
            </a:r>
            <a:endParaRPr lang="en-US" sz="1000" dirty="0" smtClean="0">
              <a:solidFill>
                <a:schemeClr val="bg1"/>
              </a:solidFill>
            </a:endParaRPr>
          </a:p>
          <a:p>
            <a:pPr marL="342900" indent="-342900" algn="ctr"/>
            <a:r>
              <a:rPr lang="en-US" sz="3600" dirty="0" smtClean="0">
                <a:solidFill>
                  <a:schemeClr val="bg1"/>
                </a:solidFill>
              </a:rPr>
              <a:t>RHIC first phase energy </a:t>
            </a:r>
          </a:p>
          <a:p>
            <a:pPr marL="342900" indent="-342900" algn="ctr"/>
            <a:r>
              <a:rPr lang="en-US" sz="3600" dirty="0" smtClean="0">
                <a:solidFill>
                  <a:schemeClr val="bg1"/>
                </a:solidFill>
              </a:rPr>
              <a:t>scan almost complete</a:t>
            </a:r>
          </a:p>
          <a:p>
            <a:pPr marL="342900" indent="-342900" algn="ctr"/>
            <a:r>
              <a:rPr lang="en-US" sz="1600" dirty="0" smtClean="0">
                <a:solidFill>
                  <a:schemeClr val="bg1"/>
                </a:solidFill>
              </a:rPr>
              <a:t> </a:t>
            </a:r>
          </a:p>
          <a:p>
            <a:pPr marL="342900" indent="-342900" algn="ctr"/>
            <a:r>
              <a:rPr lang="en-US" sz="2800" dirty="0" smtClean="0">
                <a:solidFill>
                  <a:schemeClr val="accent2">
                    <a:lumMod val="40000"/>
                    <a:lumOff val="60000"/>
                  </a:schemeClr>
                </a:solidFill>
              </a:rPr>
              <a:t>7.7, 11.5, 19.6, 27, </a:t>
            </a:r>
          </a:p>
          <a:p>
            <a:pPr marL="342900" indent="-342900" algn="ctr"/>
            <a:r>
              <a:rPr lang="en-US" sz="2800" dirty="0" smtClean="0">
                <a:solidFill>
                  <a:schemeClr val="accent2">
                    <a:lumMod val="40000"/>
                    <a:lumOff val="60000"/>
                  </a:schemeClr>
                </a:solidFill>
              </a:rPr>
              <a:t>39, 62.4, 200 </a:t>
            </a:r>
            <a:r>
              <a:rPr lang="en-US" sz="2800" dirty="0" err="1" smtClean="0">
                <a:solidFill>
                  <a:schemeClr val="accent2">
                    <a:lumMod val="40000"/>
                    <a:lumOff val="60000"/>
                  </a:schemeClr>
                </a:solidFill>
              </a:rPr>
              <a:t>GeV</a:t>
            </a:r>
            <a:endParaRPr lang="en-US" sz="2800" dirty="0" smtClean="0">
              <a:solidFill>
                <a:schemeClr val="accent2">
                  <a:lumMod val="40000"/>
                  <a:lumOff val="60000"/>
                </a:schemeClr>
              </a:solidFill>
            </a:endParaRPr>
          </a:p>
        </p:txBody>
      </p:sp>
      <p:pic>
        <p:nvPicPr>
          <p:cNvPr id="34" name="Picture 3"/>
          <p:cNvPicPr>
            <a:picLocks noChangeAspect="1" noChangeArrowheads="1"/>
          </p:cNvPicPr>
          <p:nvPr/>
        </p:nvPicPr>
        <p:blipFill>
          <a:blip r:embed="rId2" cstate="print"/>
          <a:srcRect l="49193"/>
          <a:stretch>
            <a:fillRect/>
          </a:stretch>
        </p:blipFill>
        <p:spPr bwMode="auto">
          <a:xfrm>
            <a:off x="5181600" y="1013885"/>
            <a:ext cx="3581400" cy="3405715"/>
          </a:xfrm>
          <a:prstGeom prst="rect">
            <a:avLst/>
          </a:prstGeom>
          <a:noFill/>
          <a:ln w="9525">
            <a:noFill/>
            <a:miter lim="800000"/>
            <a:headEnd/>
            <a:tailEnd/>
          </a:ln>
        </p:spPr>
      </p:pic>
      <p:sp>
        <p:nvSpPr>
          <p:cNvPr id="35" name="TextBox 34"/>
          <p:cNvSpPr txBox="1"/>
          <p:nvPr/>
        </p:nvSpPr>
        <p:spPr>
          <a:xfrm>
            <a:off x="0" y="4642009"/>
            <a:ext cx="9144000" cy="2215991"/>
          </a:xfrm>
          <a:prstGeom prst="rect">
            <a:avLst/>
          </a:prstGeom>
          <a:noFill/>
        </p:spPr>
        <p:txBody>
          <a:bodyPr wrap="square" rtlCol="0">
            <a:spAutoFit/>
          </a:bodyPr>
          <a:lstStyle/>
          <a:p>
            <a:pPr algn="ctr"/>
            <a:r>
              <a:rPr lang="en-US" sz="2400" dirty="0" smtClean="0">
                <a:solidFill>
                  <a:schemeClr val="bg2"/>
                </a:solidFill>
              </a:rPr>
              <a:t>It is not yet known whether nuclear matter has a critical point, nor where it might lie in the phase diagram.</a:t>
            </a:r>
          </a:p>
          <a:p>
            <a:pPr algn="ctr"/>
            <a:r>
              <a:rPr lang="en-US" sz="1600" dirty="0" smtClean="0">
                <a:solidFill>
                  <a:schemeClr val="bg2"/>
                </a:solidFill>
              </a:rPr>
              <a:t> </a:t>
            </a:r>
          </a:p>
          <a:p>
            <a:pPr algn="ctr"/>
            <a:r>
              <a:rPr lang="en-US" sz="2400" dirty="0" smtClean="0">
                <a:solidFill>
                  <a:schemeClr val="bg2"/>
                </a:solidFill>
              </a:rPr>
              <a:t>The experimental discovery of the critical point would represent a giant leap forward in our understanding of nuclear matter. It would provide a distinctive landmark in the mapping of its phase diagram.</a:t>
            </a:r>
            <a:endParaRPr lang="en-US" sz="2400" dirty="0">
              <a:solidFill>
                <a:schemeClr val="bg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p:cNvSpPr/>
          <p:nvPr/>
        </p:nvSpPr>
        <p:spPr>
          <a:xfrm>
            <a:off x="381000" y="762000"/>
            <a:ext cx="2819400" cy="259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04800" y="101025"/>
            <a:ext cx="6609630" cy="584775"/>
          </a:xfrm>
          <a:prstGeom prst="rect">
            <a:avLst/>
          </a:prstGeom>
          <a:noFill/>
        </p:spPr>
        <p:txBody>
          <a:bodyPr wrap="none" rtlCol="0">
            <a:spAutoFit/>
          </a:bodyPr>
          <a:lstStyle/>
          <a:p>
            <a:r>
              <a:rPr lang="en-US" sz="3200" dirty="0" err="1" smtClean="0">
                <a:solidFill>
                  <a:schemeClr val="bg1"/>
                </a:solidFill>
              </a:rPr>
              <a:t>Partonic</a:t>
            </a:r>
            <a:r>
              <a:rPr lang="en-US" sz="3200" dirty="0" smtClean="0">
                <a:solidFill>
                  <a:schemeClr val="bg1"/>
                </a:solidFill>
              </a:rPr>
              <a:t> Flow Reflected by All Hadrons</a:t>
            </a:r>
          </a:p>
        </p:txBody>
      </p:sp>
      <p:pic>
        <p:nvPicPr>
          <p:cNvPr id="48" name="Picture 6"/>
          <p:cNvPicPr>
            <a:picLocks noChangeAspect="1"/>
          </p:cNvPicPr>
          <p:nvPr/>
        </p:nvPicPr>
        <p:blipFill>
          <a:blip r:embed="rId2" cstate="print"/>
          <a:srcRect t="13525" r="7602"/>
          <a:stretch>
            <a:fillRect/>
          </a:stretch>
        </p:blipFill>
        <p:spPr bwMode="auto">
          <a:xfrm>
            <a:off x="3429000" y="4144962"/>
            <a:ext cx="3661325" cy="2560638"/>
          </a:xfrm>
          <a:prstGeom prst="rect">
            <a:avLst/>
          </a:prstGeom>
          <a:noFill/>
          <a:ln w="9525">
            <a:solidFill>
              <a:srgbClr val="FFFF00"/>
            </a:solidFill>
            <a:miter lim="800000"/>
            <a:headEnd/>
            <a:tailEnd/>
          </a:ln>
        </p:spPr>
      </p:pic>
      <p:pic>
        <p:nvPicPr>
          <p:cNvPr id="82" name="Picture 6"/>
          <p:cNvPicPr>
            <a:picLocks noChangeAspect="1"/>
          </p:cNvPicPr>
          <p:nvPr/>
        </p:nvPicPr>
        <p:blipFill>
          <a:blip r:embed="rId3" cstate="print">
            <a:clrChange>
              <a:clrFrom>
                <a:srgbClr val="FFFFFF"/>
              </a:clrFrom>
              <a:clrTo>
                <a:srgbClr val="FFFFFF">
                  <a:alpha val="0"/>
                </a:srgbClr>
              </a:clrTo>
            </a:clrChange>
          </a:blip>
          <a:srcRect l="62017" b="47222"/>
          <a:stretch>
            <a:fillRect/>
          </a:stretch>
        </p:blipFill>
        <p:spPr bwMode="auto">
          <a:xfrm>
            <a:off x="762000" y="914400"/>
            <a:ext cx="2286000" cy="2154865"/>
          </a:xfrm>
          <a:prstGeom prst="rect">
            <a:avLst/>
          </a:prstGeom>
          <a:solidFill>
            <a:schemeClr val="bg1"/>
          </a:solidFill>
          <a:ln w="9525">
            <a:noFill/>
            <a:miter lim="800000"/>
            <a:headEnd/>
            <a:tailEnd/>
          </a:ln>
        </p:spPr>
      </p:pic>
      <p:sp>
        <p:nvSpPr>
          <p:cNvPr id="67" name="Oval 66"/>
          <p:cNvSpPr/>
          <p:nvPr/>
        </p:nvSpPr>
        <p:spPr>
          <a:xfrm>
            <a:off x="1373619" y="2540000"/>
            <a:ext cx="79732" cy="7389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453351" y="2466109"/>
            <a:ext cx="79732" cy="7389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572950" y="2392218"/>
            <a:ext cx="79732" cy="7389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652682" y="2281382"/>
            <a:ext cx="79732" cy="7389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772281" y="2133600"/>
            <a:ext cx="79732" cy="7389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852013" y="1985818"/>
            <a:ext cx="79732" cy="7389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931746" y="1874982"/>
            <a:ext cx="79732" cy="7389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051344" y="1764145"/>
            <a:ext cx="79732" cy="7389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2131077" y="1653309"/>
            <a:ext cx="79732" cy="7389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2250675" y="1653309"/>
            <a:ext cx="79732" cy="7389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2330408" y="1542473"/>
            <a:ext cx="79732" cy="7389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2450007" y="1505527"/>
            <a:ext cx="79732" cy="7389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2529739" y="1431636"/>
            <a:ext cx="79732" cy="7389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2689204" y="1431636"/>
            <a:ext cx="79732" cy="7389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6"/>
          <p:cNvPicPr>
            <a:picLocks noChangeAspect="1"/>
          </p:cNvPicPr>
          <p:nvPr/>
        </p:nvPicPr>
        <p:blipFill>
          <a:blip r:embed="rId3" cstate="print">
            <a:clrChange>
              <a:clrFrom>
                <a:srgbClr val="FFFFFF"/>
              </a:clrFrom>
              <a:clrTo>
                <a:srgbClr val="FFFFFF">
                  <a:alpha val="0"/>
                </a:srgbClr>
              </a:clrTo>
            </a:clrChange>
          </a:blip>
          <a:srcRect r="87361" b="47222"/>
          <a:stretch>
            <a:fillRect/>
          </a:stretch>
        </p:blipFill>
        <p:spPr bwMode="auto">
          <a:xfrm>
            <a:off x="534720" y="914400"/>
            <a:ext cx="760680" cy="2154865"/>
          </a:xfrm>
          <a:prstGeom prst="rect">
            <a:avLst/>
          </a:prstGeom>
          <a:solidFill>
            <a:schemeClr val="bg1"/>
          </a:solidFill>
          <a:ln w="9525">
            <a:noFill/>
            <a:miter lim="800000"/>
            <a:headEnd/>
            <a:tailEnd/>
          </a:ln>
        </p:spPr>
      </p:pic>
      <p:pic>
        <p:nvPicPr>
          <p:cNvPr id="83" name="Picture 82"/>
          <p:cNvPicPr>
            <a:picLocks noChangeAspect="1"/>
          </p:cNvPicPr>
          <p:nvPr/>
        </p:nvPicPr>
        <p:blipFill>
          <a:blip r:embed="rId3" cstate="print">
            <a:clrChange>
              <a:clrFrom>
                <a:srgbClr val="FFFFFF"/>
              </a:clrFrom>
              <a:clrTo>
                <a:srgbClr val="FFFFFF">
                  <a:alpha val="0"/>
                </a:srgbClr>
              </a:clrTo>
            </a:clrChange>
          </a:blip>
          <a:srcRect l="72168" t="83333"/>
          <a:stretch>
            <a:fillRect/>
          </a:stretch>
        </p:blipFill>
        <p:spPr bwMode="auto">
          <a:xfrm>
            <a:off x="1371600" y="2667000"/>
            <a:ext cx="1675080" cy="680484"/>
          </a:xfrm>
          <a:prstGeom prst="rect">
            <a:avLst/>
          </a:prstGeom>
          <a:solidFill>
            <a:schemeClr val="bg1"/>
          </a:solidFill>
          <a:ln w="9525">
            <a:noFill/>
            <a:miter lim="800000"/>
            <a:headEnd/>
            <a:tailEnd/>
          </a:ln>
        </p:spPr>
      </p:pic>
      <p:sp>
        <p:nvSpPr>
          <p:cNvPr id="85" name="Rectangle 84"/>
          <p:cNvSpPr/>
          <p:nvPr/>
        </p:nvSpPr>
        <p:spPr>
          <a:xfrm>
            <a:off x="533400" y="2743200"/>
            <a:ext cx="838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p:cNvPicPr>
            <a:picLocks noChangeAspect="1"/>
          </p:cNvPicPr>
          <p:nvPr/>
        </p:nvPicPr>
        <p:blipFill>
          <a:blip r:embed="rId3" cstate="print">
            <a:clrChange>
              <a:clrFrom>
                <a:srgbClr val="FFFFFF"/>
              </a:clrFrom>
              <a:clrTo>
                <a:srgbClr val="FFFFFF">
                  <a:alpha val="0"/>
                </a:srgbClr>
              </a:clrTo>
            </a:clrChange>
          </a:blip>
          <a:srcRect l="44314" t="90798" r="34162" b="1736"/>
          <a:stretch>
            <a:fillRect/>
          </a:stretch>
        </p:blipFill>
        <p:spPr bwMode="auto">
          <a:xfrm>
            <a:off x="1524000" y="2971800"/>
            <a:ext cx="1295400" cy="304800"/>
          </a:xfrm>
          <a:prstGeom prst="rect">
            <a:avLst/>
          </a:prstGeom>
          <a:solidFill>
            <a:schemeClr val="bg1"/>
          </a:solidFill>
          <a:ln w="9525">
            <a:noFill/>
            <a:miter lim="800000"/>
            <a:headEnd/>
            <a:tailEnd/>
          </a:ln>
        </p:spPr>
      </p:pic>
      <p:pic>
        <p:nvPicPr>
          <p:cNvPr id="88" name="Picture 4"/>
          <p:cNvPicPr>
            <a:picLocks noChangeAspect="1"/>
          </p:cNvPicPr>
          <p:nvPr/>
        </p:nvPicPr>
        <p:blipFill>
          <a:blip r:embed="rId4" cstate="print"/>
          <a:srcRect t="13049" r="7802"/>
          <a:stretch>
            <a:fillRect/>
          </a:stretch>
        </p:blipFill>
        <p:spPr bwMode="auto">
          <a:xfrm>
            <a:off x="3429000" y="762000"/>
            <a:ext cx="3665523" cy="2590800"/>
          </a:xfrm>
          <a:prstGeom prst="rect">
            <a:avLst/>
          </a:prstGeom>
          <a:noFill/>
          <a:ln w="9525">
            <a:noFill/>
            <a:miter lim="800000"/>
            <a:headEnd/>
            <a:tailEnd/>
          </a:ln>
        </p:spPr>
      </p:pic>
      <p:sp>
        <p:nvSpPr>
          <p:cNvPr id="90" name="TextBox 89"/>
          <p:cNvSpPr txBox="1"/>
          <p:nvPr/>
        </p:nvSpPr>
        <p:spPr>
          <a:xfrm>
            <a:off x="685800" y="742890"/>
            <a:ext cx="2319418" cy="400110"/>
          </a:xfrm>
          <a:prstGeom prst="rect">
            <a:avLst/>
          </a:prstGeom>
          <a:noFill/>
        </p:spPr>
        <p:txBody>
          <a:bodyPr wrap="none" rtlCol="0">
            <a:spAutoFit/>
          </a:bodyPr>
          <a:lstStyle/>
          <a:p>
            <a:r>
              <a:rPr lang="en-US" sz="2000" dirty="0" smtClean="0"/>
              <a:t>Protons</a:t>
            </a:r>
            <a:r>
              <a:rPr lang="en-US" sz="2000" dirty="0" smtClean="0">
                <a:solidFill>
                  <a:schemeClr val="tx1">
                    <a:lumMod val="50000"/>
                    <a:lumOff val="50000"/>
                  </a:schemeClr>
                </a:solidFill>
              </a:rPr>
              <a:t>/</a:t>
            </a:r>
            <a:r>
              <a:rPr lang="en-US" sz="2000" dirty="0" smtClean="0">
                <a:solidFill>
                  <a:srgbClr val="FF0000"/>
                </a:solidFill>
              </a:rPr>
              <a:t>Antiprotons</a:t>
            </a:r>
          </a:p>
        </p:txBody>
      </p:sp>
      <p:sp>
        <p:nvSpPr>
          <p:cNvPr id="91" name="Rectangle 90"/>
          <p:cNvSpPr/>
          <p:nvPr/>
        </p:nvSpPr>
        <p:spPr>
          <a:xfrm>
            <a:off x="381000" y="4191000"/>
            <a:ext cx="2819400" cy="2514600"/>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p:cNvGrpSpPr/>
          <p:nvPr/>
        </p:nvGrpSpPr>
        <p:grpSpPr>
          <a:xfrm>
            <a:off x="533400" y="4191000"/>
            <a:ext cx="2514600" cy="2438400"/>
            <a:chOff x="-3276600" y="685800"/>
            <a:chExt cx="2514600" cy="2438400"/>
          </a:xfrm>
        </p:grpSpPr>
        <p:pic>
          <p:nvPicPr>
            <p:cNvPr id="43" name="Picture 6"/>
            <p:cNvPicPr>
              <a:picLocks noChangeAspect="1"/>
            </p:cNvPicPr>
            <p:nvPr/>
          </p:nvPicPr>
          <p:blipFill>
            <a:blip r:embed="rId3" cstate="print">
              <a:clrChange>
                <a:clrFrom>
                  <a:srgbClr val="FFFFFF"/>
                </a:clrFrom>
                <a:clrTo>
                  <a:srgbClr val="FFFFFF">
                    <a:alpha val="0"/>
                  </a:srgbClr>
                </a:clrTo>
              </a:clrChange>
            </a:blip>
            <a:srcRect r="58241" b="47222"/>
            <a:stretch>
              <a:fillRect/>
            </a:stretch>
          </p:blipFill>
          <p:spPr bwMode="auto">
            <a:xfrm>
              <a:off x="-3275280" y="685800"/>
              <a:ext cx="2513280" cy="2154865"/>
            </a:xfrm>
            <a:prstGeom prst="rect">
              <a:avLst/>
            </a:prstGeom>
            <a:solidFill>
              <a:schemeClr val="bg1"/>
            </a:solidFill>
            <a:ln w="9525">
              <a:noFill/>
              <a:miter lim="800000"/>
              <a:headEnd/>
              <a:tailEnd/>
            </a:ln>
          </p:spPr>
        </p:pic>
        <p:pic>
          <p:nvPicPr>
            <p:cNvPr id="44" name="Picture 43"/>
            <p:cNvPicPr>
              <a:picLocks noChangeAspect="1"/>
            </p:cNvPicPr>
            <p:nvPr/>
          </p:nvPicPr>
          <p:blipFill>
            <a:blip r:embed="rId3" cstate="print">
              <a:clrChange>
                <a:clrFrom>
                  <a:srgbClr val="FFFFFF"/>
                </a:clrFrom>
                <a:clrTo>
                  <a:srgbClr val="FFFFFF">
                    <a:alpha val="0"/>
                  </a:srgbClr>
                </a:clrTo>
              </a:clrChange>
            </a:blip>
            <a:srcRect t="83333" r="58219"/>
            <a:stretch>
              <a:fillRect/>
            </a:stretch>
          </p:blipFill>
          <p:spPr bwMode="auto">
            <a:xfrm>
              <a:off x="-3276600" y="2443716"/>
              <a:ext cx="2514600" cy="680484"/>
            </a:xfrm>
            <a:prstGeom prst="rect">
              <a:avLst/>
            </a:prstGeom>
            <a:solidFill>
              <a:schemeClr val="bg1"/>
            </a:solidFill>
            <a:ln w="9525">
              <a:noFill/>
              <a:miter lim="800000"/>
              <a:headEnd/>
              <a:tailEnd/>
            </a:ln>
          </p:spPr>
        </p:pic>
        <p:sp>
          <p:nvSpPr>
            <p:cNvPr id="14" name="Oval 13"/>
            <p:cNvSpPr/>
            <p:nvPr/>
          </p:nvSpPr>
          <p:spPr>
            <a:xfrm>
              <a:off x="-1801550" y="1978891"/>
              <a:ext cx="79732" cy="7389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000881" y="2163618"/>
              <a:ext cx="79732" cy="7389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200212" y="2274454"/>
              <a:ext cx="79732" cy="7389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319811" y="2274454"/>
              <a:ext cx="79732" cy="7389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439409" y="1313873"/>
              <a:ext cx="79732" cy="7389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a:blip r:embed="rId3" cstate="print">
              <a:clrChange>
                <a:clrFrom>
                  <a:srgbClr val="FFFFFF"/>
                </a:clrFrom>
                <a:clrTo>
                  <a:srgbClr val="FFFFFF">
                    <a:alpha val="0"/>
                  </a:srgbClr>
                </a:clrTo>
              </a:clrChange>
            </a:blip>
            <a:srcRect l="44314" t="88932" r="34162" b="1736"/>
            <a:stretch>
              <a:fillRect/>
            </a:stretch>
          </p:blipFill>
          <p:spPr bwMode="auto">
            <a:xfrm>
              <a:off x="-2362200" y="2743200"/>
              <a:ext cx="1295400" cy="381000"/>
            </a:xfrm>
            <a:prstGeom prst="rect">
              <a:avLst/>
            </a:prstGeom>
            <a:solidFill>
              <a:schemeClr val="bg1"/>
            </a:solidFill>
            <a:ln w="9525">
              <a:noFill/>
              <a:miter lim="800000"/>
              <a:headEnd/>
              <a:tailEnd/>
            </a:ln>
          </p:spPr>
        </p:pic>
      </p:grpSp>
      <p:sp>
        <p:nvSpPr>
          <p:cNvPr id="93" name="Rectangle 92"/>
          <p:cNvSpPr/>
          <p:nvPr/>
        </p:nvSpPr>
        <p:spPr>
          <a:xfrm>
            <a:off x="7485316" y="1718007"/>
            <a:ext cx="1582484" cy="523220"/>
          </a:xfrm>
          <a:prstGeom prst="rect">
            <a:avLst/>
          </a:prstGeom>
        </p:spPr>
        <p:txBody>
          <a:bodyPr wrap="none">
            <a:spAutoFit/>
          </a:bodyPr>
          <a:lstStyle/>
          <a:p>
            <a:r>
              <a:rPr lang="en-US" sz="2800" dirty="0" smtClean="0">
                <a:solidFill>
                  <a:schemeClr val="bg1"/>
                </a:solidFill>
              </a:rPr>
              <a:t>&gt; 39 </a:t>
            </a:r>
            <a:r>
              <a:rPr lang="en-US" sz="2800" dirty="0" err="1" smtClean="0">
                <a:solidFill>
                  <a:schemeClr val="bg1"/>
                </a:solidFill>
              </a:rPr>
              <a:t>GeV</a:t>
            </a:r>
            <a:r>
              <a:rPr lang="en-US" sz="2800" dirty="0" smtClean="0">
                <a:solidFill>
                  <a:schemeClr val="bg1"/>
                </a:solidFill>
              </a:rPr>
              <a:t> </a:t>
            </a:r>
          </a:p>
        </p:txBody>
      </p:sp>
      <p:sp>
        <p:nvSpPr>
          <p:cNvPr id="94" name="Rectangle 93"/>
          <p:cNvSpPr/>
          <p:nvPr/>
        </p:nvSpPr>
        <p:spPr>
          <a:xfrm>
            <a:off x="7467600" y="5191780"/>
            <a:ext cx="1582484" cy="523220"/>
          </a:xfrm>
          <a:prstGeom prst="rect">
            <a:avLst/>
          </a:prstGeom>
        </p:spPr>
        <p:txBody>
          <a:bodyPr wrap="none">
            <a:spAutoFit/>
          </a:bodyPr>
          <a:lstStyle/>
          <a:p>
            <a:r>
              <a:rPr lang="en-US" sz="2800" dirty="0" smtClean="0">
                <a:solidFill>
                  <a:srgbClr val="FFFF00"/>
                </a:solidFill>
              </a:rPr>
              <a:t>&lt; 12 </a:t>
            </a:r>
            <a:r>
              <a:rPr lang="en-US" sz="2800" dirty="0" err="1" smtClean="0">
                <a:solidFill>
                  <a:srgbClr val="FFFF00"/>
                </a:solidFill>
              </a:rPr>
              <a:t>GeV</a:t>
            </a:r>
            <a:r>
              <a:rPr lang="en-US" sz="2800" dirty="0" smtClean="0">
                <a:solidFill>
                  <a:srgbClr val="FFFF00"/>
                </a:solidFill>
              </a:rPr>
              <a:t> </a:t>
            </a:r>
          </a:p>
        </p:txBody>
      </p:sp>
      <p:sp>
        <p:nvSpPr>
          <p:cNvPr id="95" name="TextBox 94"/>
          <p:cNvSpPr txBox="1"/>
          <p:nvPr/>
        </p:nvSpPr>
        <p:spPr>
          <a:xfrm>
            <a:off x="341180" y="3515380"/>
            <a:ext cx="8726620" cy="523220"/>
          </a:xfrm>
          <a:prstGeom prst="rect">
            <a:avLst/>
          </a:prstGeom>
          <a:noFill/>
        </p:spPr>
        <p:txBody>
          <a:bodyPr wrap="none" rtlCol="0">
            <a:spAutoFit/>
          </a:bodyPr>
          <a:lstStyle/>
          <a:p>
            <a:r>
              <a:rPr lang="en-US" sz="2800" dirty="0" smtClean="0">
                <a:solidFill>
                  <a:srgbClr val="FFFF00"/>
                </a:solidFill>
              </a:rPr>
              <a:t>At the lower energies, dominance of </a:t>
            </a:r>
            <a:r>
              <a:rPr lang="en-US" sz="2800" dirty="0" err="1" smtClean="0">
                <a:solidFill>
                  <a:srgbClr val="FFFF00"/>
                </a:solidFill>
              </a:rPr>
              <a:t>hadronic</a:t>
            </a:r>
            <a:r>
              <a:rPr lang="en-US" sz="2800" dirty="0" smtClean="0">
                <a:solidFill>
                  <a:srgbClr val="FFFF00"/>
                </a:solidFill>
              </a:rPr>
              <a:t> interactions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4" grpId="0"/>
      <p:bldP spid="9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3200"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4526</TotalTime>
  <Words>4512</Words>
  <Application>Microsoft Office PowerPoint</Application>
  <PresentationFormat>On-screen Show (4:3)</PresentationFormat>
  <Paragraphs>871</Paragraphs>
  <Slides>63</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5" baseType="lpstr">
      <vt:lpstr>Office Theme</vt:lpstr>
      <vt:lpstr>Equation</vt:lpstr>
      <vt:lpstr>Science of the Quark-Gluon Plasma      What the Future Holds?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STAR/PHENIX Forward Upgrades</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Closing Arguments (Bad Choice of Title)</dc:title>
  <dc:creator>nagle</dc:creator>
  <cp:lastModifiedBy>nagle</cp:lastModifiedBy>
  <cp:revision>69</cp:revision>
  <dcterms:created xsi:type="dcterms:W3CDTF">2012-11-11T23:15:47Z</dcterms:created>
  <dcterms:modified xsi:type="dcterms:W3CDTF">2012-11-30T17:59:35Z</dcterms:modified>
</cp:coreProperties>
</file>