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56" r:id="rId2"/>
    <p:sldId id="703" r:id="rId3"/>
    <p:sldId id="558" r:id="rId4"/>
    <p:sldId id="547" r:id="rId5"/>
    <p:sldId id="575" r:id="rId6"/>
    <p:sldId id="359" r:id="rId7"/>
    <p:sldId id="647" r:id="rId8"/>
    <p:sldId id="561" r:id="rId9"/>
    <p:sldId id="674" r:id="rId10"/>
    <p:sldId id="675" r:id="rId11"/>
    <p:sldId id="365" r:id="rId12"/>
    <p:sldId id="280" r:id="rId13"/>
    <p:sldId id="521" r:id="rId14"/>
    <p:sldId id="633" r:id="rId15"/>
    <p:sldId id="634" r:id="rId16"/>
    <p:sldId id="405" r:id="rId17"/>
    <p:sldId id="652" r:id="rId18"/>
    <p:sldId id="676" r:id="rId19"/>
    <p:sldId id="661" r:id="rId20"/>
    <p:sldId id="662" r:id="rId21"/>
    <p:sldId id="474" r:id="rId22"/>
    <p:sldId id="665" r:id="rId23"/>
    <p:sldId id="682" r:id="rId24"/>
    <p:sldId id="504" r:id="rId25"/>
    <p:sldId id="688" r:id="rId26"/>
    <p:sldId id="683" r:id="rId27"/>
    <p:sldId id="684" r:id="rId28"/>
    <p:sldId id="685" r:id="rId29"/>
    <p:sldId id="686" r:id="rId30"/>
    <p:sldId id="687" r:id="rId31"/>
    <p:sldId id="690" r:id="rId32"/>
    <p:sldId id="692" r:id="rId33"/>
    <p:sldId id="693" r:id="rId34"/>
    <p:sldId id="628" r:id="rId35"/>
    <p:sldId id="679" r:id="rId36"/>
    <p:sldId id="678" r:id="rId37"/>
    <p:sldId id="699" r:id="rId38"/>
    <p:sldId id="706" r:id="rId39"/>
    <p:sldId id="677" r:id="rId40"/>
    <p:sldId id="709" r:id="rId41"/>
    <p:sldId id="707" r:id="rId42"/>
    <p:sldId id="484" r:id="rId43"/>
    <p:sldId id="663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3F3F3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CC"/>
    <a:srgbClr val="05CB1D"/>
    <a:srgbClr val="FFFF00"/>
    <a:srgbClr val="1A4E4D"/>
    <a:srgbClr val="1D5654"/>
    <a:srgbClr val="1D565D"/>
    <a:srgbClr val="23256B"/>
    <a:srgbClr val="2B2E8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8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EC25A-DC1E-4B53-898A-B56C8A8BD64C}" type="datetimeFigureOut">
              <a:rPr lang="en-US" smtClean="0"/>
              <a:pPr/>
              <a:t>6/15/2011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60F94-4F50-4E78-B064-2BB4040AF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A108E45-8518-4F84-B79E-3A1F94223A2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08E45-8518-4F84-B79E-3A1F94223A2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60781-C339-416D-9E37-09A4F5F121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8BE0A-C054-4D81-AF25-8E43DFBD4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3E123-E03D-4985-A734-A007D29BD6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15EF3-8EE2-4745-8FFF-A51889D52C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DE76F-AC90-4EC4-B3BF-556CFB48D7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7C0AD-DB60-4CD3-9061-82A37A27CE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78AC6-FDA0-4D5A-ABE9-3D3C628841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DE772-B36D-45E6-AE59-720EC0F3B2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F9820-94A0-4B24-B080-F95E72B5B3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92813-F9B4-480A-A853-97892710A0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0C413-5614-412D-B1E1-B631733F45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icture1"/>
          <p:cNvPicPr>
            <a:picLocks noChangeAspect="1" noChangeArrowheads="1"/>
          </p:cNvPicPr>
          <p:nvPr userDrawn="1"/>
        </p:nvPicPr>
        <p:blipFill>
          <a:blip r:embed="rId13" cstate="print">
            <a:lum bright="-32000" contrast="-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DF99616-BACF-4BD5-825C-685EF3430F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Microsoft_Office_Excel_97-2003_Worksheet2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Pitch_drop_experime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file:///C:\Users\nagle\Desktop\Viscosity_Movie4.wmv" TargetMode="External"/><Relationship Id="rId7" Type="http://schemas.openxmlformats.org/officeDocument/2006/relationships/image" Target="../media/image57.png"/><Relationship Id="rId2" Type="http://schemas.openxmlformats.org/officeDocument/2006/relationships/video" Target="file:///C:\Users\nagle\Desktop\Viscosity_Movie3.wmv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A5F9D-C9A4-4A95-9215-65B4C2AAC8AE}" type="slidenum">
              <a:rPr lang="en-US"/>
              <a:pPr/>
              <a:t>1</a:t>
            </a:fld>
            <a:endParaRPr lang="en-US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533400" y="0"/>
            <a:ext cx="80010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i="1" dirty="0" smtClean="0"/>
              <a:t>Mysteries of </a:t>
            </a:r>
            <a:r>
              <a:rPr lang="en-US" sz="5400" i="1" dirty="0" err="1" smtClean="0"/>
              <a:t>Deconfined</a:t>
            </a:r>
            <a:endParaRPr lang="en-US" sz="5400" i="1" dirty="0" smtClean="0"/>
          </a:p>
          <a:p>
            <a:pPr algn="ctr"/>
            <a:r>
              <a:rPr lang="en-US" sz="5400" i="1" dirty="0" smtClean="0"/>
              <a:t>Quark-Gluon Matter</a:t>
            </a:r>
            <a:endParaRPr lang="en-US" sz="9600" dirty="0"/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5911337" y="6019800"/>
            <a:ext cx="231826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Jamie </a:t>
            </a:r>
            <a:r>
              <a:rPr lang="en-US" sz="1600" dirty="0" smtClean="0">
                <a:solidFill>
                  <a:schemeClr val="bg1"/>
                </a:solidFill>
              </a:rPr>
              <a:t>Nagle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Discovery Institute, NBI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University of </a:t>
            </a:r>
            <a:r>
              <a:rPr lang="en-US" sz="1600" dirty="0" smtClean="0">
                <a:solidFill>
                  <a:schemeClr val="bg1"/>
                </a:solidFill>
              </a:rPr>
              <a:t>Colorado</a:t>
            </a:r>
          </a:p>
        </p:txBody>
      </p:sp>
      <p:pic>
        <p:nvPicPr>
          <p:cNvPr id="128005" name="Picture 5" descr="partons_pre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11338"/>
            <a:ext cx="2362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8006" name="Picture 6" descr="qgp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811338"/>
            <a:ext cx="2133600" cy="1619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0" y="6019800"/>
            <a:ext cx="4724400" cy="969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 err="1" smtClean="0"/>
              <a:t>Niels</a:t>
            </a:r>
            <a:r>
              <a:rPr lang="en-US" sz="1600" dirty="0" smtClean="0"/>
              <a:t> Bohr Lecture</a:t>
            </a:r>
            <a:endParaRPr lang="en-US" sz="1600" dirty="0"/>
          </a:p>
          <a:p>
            <a:r>
              <a:rPr lang="en-US" sz="1600" dirty="0" smtClean="0"/>
              <a:t>University of Copenhagen</a:t>
            </a:r>
          </a:p>
          <a:p>
            <a:r>
              <a:rPr lang="en-US" sz="1600" dirty="0" smtClean="0"/>
              <a:t>June 15 2011</a:t>
            </a:r>
            <a:endParaRPr lang="en-US" sz="1600" dirty="0"/>
          </a:p>
          <a:p>
            <a:endParaRPr lang="en-US" sz="900" dirty="0"/>
          </a:p>
        </p:txBody>
      </p:sp>
      <p:grpSp>
        <p:nvGrpSpPr>
          <p:cNvPr id="128011" name="Group 11"/>
          <p:cNvGrpSpPr>
            <a:grpSpLocks/>
          </p:cNvGrpSpPr>
          <p:nvPr/>
        </p:nvGrpSpPr>
        <p:grpSpPr bwMode="auto">
          <a:xfrm>
            <a:off x="609600" y="3640138"/>
            <a:ext cx="2343150" cy="1905000"/>
            <a:chOff x="192" y="1536"/>
            <a:chExt cx="2436" cy="1945"/>
          </a:xfrm>
        </p:grpSpPr>
        <p:pic>
          <p:nvPicPr>
            <p:cNvPr id="128012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1536"/>
              <a:ext cx="2436" cy="19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801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 l="11111" t="17647" r="11111" b="17647"/>
            <a:stretch>
              <a:fillRect/>
            </a:stretch>
          </p:blipFill>
          <p:spPr bwMode="auto">
            <a:xfrm>
              <a:off x="1248" y="2784"/>
              <a:ext cx="336" cy="528"/>
            </a:xfrm>
            <a:prstGeom prst="rect">
              <a:avLst/>
            </a:prstGeom>
            <a:noFill/>
          </p:spPr>
        </p:pic>
      </p:grpSp>
      <p:pic>
        <p:nvPicPr>
          <p:cNvPr id="128014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641725"/>
            <a:ext cx="2133600" cy="19050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28020" name="Text Box 20"/>
          <p:cNvSpPr txBox="1">
            <a:spLocks noChangeArrowheads="1"/>
          </p:cNvSpPr>
          <p:nvPr/>
        </p:nvSpPr>
        <p:spPr bwMode="auto">
          <a:xfrm>
            <a:off x="3597275" y="2422525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28022" name="Picture 22"/>
          <p:cNvPicPr>
            <a:picLocks noChangeAspect="1" noChangeArrowheads="1"/>
          </p:cNvPicPr>
          <p:nvPr/>
        </p:nvPicPr>
        <p:blipFill>
          <a:blip r:embed="rId7" cstate="print"/>
          <a:srcRect l="14844" t="29167" r="14063" b="14583"/>
          <a:stretch>
            <a:fillRect/>
          </a:stretch>
        </p:blipFill>
        <p:spPr bwMode="auto">
          <a:xfrm>
            <a:off x="5943600" y="3641725"/>
            <a:ext cx="2667000" cy="19050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28034" name="Picture 3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5325" y="6096000"/>
            <a:ext cx="828675" cy="608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6029325"/>
            <a:ext cx="6191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18288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7696200" y="1828800"/>
            <a:ext cx="9144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81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36493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University of Copenhagen effort led by </a:t>
            </a:r>
          </a:p>
          <a:p>
            <a:pPr algn="ctr"/>
            <a:r>
              <a:rPr lang="en-US" dirty="0" smtClean="0"/>
              <a:t>Professors </a:t>
            </a:r>
            <a:r>
              <a:rPr lang="en-US" dirty="0" err="1" smtClean="0"/>
              <a:t>Gaardh</a:t>
            </a:r>
            <a:r>
              <a:rPr lang="da-DK" dirty="0" smtClean="0"/>
              <a:t>ø</a:t>
            </a:r>
            <a:r>
              <a:rPr lang="en-US" dirty="0" smtClean="0"/>
              <a:t>je, Bearden, B</a:t>
            </a:r>
            <a:r>
              <a:rPr lang="da-DK" dirty="0" smtClean="0"/>
              <a:t>ø</a:t>
            </a:r>
            <a:r>
              <a:rPr lang="en-US" dirty="0" err="1" smtClean="0"/>
              <a:t>ggild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E69A-95FC-41A3-989C-437887CC967A}" type="slidenum">
              <a:rPr lang="en-US"/>
              <a:pPr/>
              <a:t>11</a:t>
            </a:fld>
            <a:endParaRPr lang="en-US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>
                <a:solidFill>
                  <a:schemeClr val="bg1"/>
                </a:solidFill>
              </a:rPr>
              <a:t>Heavy Ion Collisions</a:t>
            </a: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353979" y="4419600"/>
            <a:ext cx="852348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Thousands of </a:t>
            </a: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virtual gluons, quarks, and </a:t>
            </a:r>
            <a:r>
              <a:rPr lang="en-US" dirty="0" err="1">
                <a:solidFill>
                  <a:schemeClr val="bg1"/>
                </a:solidFill>
                <a:cs typeface="Arial" pitchFamily="34" charset="0"/>
              </a:rPr>
              <a:t>antiquarks</a:t>
            </a: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from the nuclear </a:t>
            </a:r>
            <a:r>
              <a:rPr lang="en-US" dirty="0" err="1">
                <a:solidFill>
                  <a:schemeClr val="bg1"/>
                </a:solidFill>
                <a:cs typeface="Arial" pitchFamily="34" charset="0"/>
              </a:rPr>
              <a:t>wavefunctions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are made physical in the laboratory !</a:t>
            </a:r>
          </a:p>
          <a:p>
            <a:pPr algn="ctr" eaLnBrk="0" hangingPunct="0"/>
            <a:endParaRPr lang="en-US" dirty="0">
              <a:solidFill>
                <a:schemeClr val="bg1"/>
              </a:solidFill>
              <a:cs typeface="Arial" pitchFamily="34" charset="0"/>
            </a:endParaRP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What is the nature of this ensemble of </a:t>
            </a: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particles?</a:t>
            </a:r>
            <a:endParaRPr 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37220" name="Group 4"/>
          <p:cNvGrpSpPr>
            <a:grpSpLocks/>
          </p:cNvGrpSpPr>
          <p:nvPr/>
        </p:nvGrpSpPr>
        <p:grpSpPr bwMode="auto">
          <a:xfrm>
            <a:off x="609600" y="1219200"/>
            <a:ext cx="8077200" cy="3124200"/>
            <a:chOff x="384" y="864"/>
            <a:chExt cx="5088" cy="1968"/>
          </a:xfrm>
        </p:grpSpPr>
        <p:sp>
          <p:nvSpPr>
            <p:cNvPr id="137221" name="Rectangle 5"/>
            <p:cNvSpPr>
              <a:spLocks noChangeArrowheads="1"/>
            </p:cNvSpPr>
            <p:nvPr/>
          </p:nvSpPr>
          <p:spPr bwMode="auto">
            <a:xfrm>
              <a:off x="384" y="864"/>
              <a:ext cx="5088" cy="196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37222" name="Group 6"/>
            <p:cNvGrpSpPr>
              <a:grpSpLocks/>
            </p:cNvGrpSpPr>
            <p:nvPr/>
          </p:nvGrpSpPr>
          <p:grpSpPr bwMode="auto">
            <a:xfrm>
              <a:off x="720" y="1056"/>
              <a:ext cx="768" cy="1488"/>
              <a:chOff x="432" y="2592"/>
              <a:chExt cx="768" cy="1488"/>
            </a:xfrm>
          </p:grpSpPr>
          <p:sp>
            <p:nvSpPr>
              <p:cNvPr id="137223" name="Line 7"/>
              <p:cNvSpPr>
                <a:spLocks noChangeShapeType="1"/>
              </p:cNvSpPr>
              <p:nvPr/>
            </p:nvSpPr>
            <p:spPr bwMode="auto">
              <a:xfrm>
                <a:off x="432" y="2928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24" name="Line 8"/>
              <p:cNvSpPr>
                <a:spLocks noChangeShapeType="1"/>
              </p:cNvSpPr>
              <p:nvPr/>
            </p:nvSpPr>
            <p:spPr bwMode="auto">
              <a:xfrm>
                <a:off x="1200" y="2592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25" name="Line 9"/>
              <p:cNvSpPr>
                <a:spLocks noChangeShapeType="1"/>
              </p:cNvSpPr>
              <p:nvPr/>
            </p:nvSpPr>
            <p:spPr bwMode="auto">
              <a:xfrm flipV="1">
                <a:off x="432" y="2592"/>
                <a:ext cx="768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26" name="Line 10"/>
              <p:cNvSpPr>
                <a:spLocks noChangeShapeType="1"/>
              </p:cNvSpPr>
              <p:nvPr/>
            </p:nvSpPr>
            <p:spPr bwMode="auto">
              <a:xfrm flipV="1">
                <a:off x="432" y="3744"/>
                <a:ext cx="768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27" name="Line 11"/>
              <p:cNvSpPr>
                <a:spLocks noChangeShapeType="1"/>
              </p:cNvSpPr>
              <p:nvPr/>
            </p:nvSpPr>
            <p:spPr bwMode="auto">
              <a:xfrm flipV="1">
                <a:off x="672" y="360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28" name="Line 12"/>
              <p:cNvSpPr>
                <a:spLocks noChangeShapeType="1"/>
              </p:cNvSpPr>
              <p:nvPr/>
            </p:nvSpPr>
            <p:spPr bwMode="auto">
              <a:xfrm>
                <a:off x="528" y="302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29" name="Line 13"/>
              <p:cNvSpPr>
                <a:spLocks noChangeShapeType="1"/>
              </p:cNvSpPr>
              <p:nvPr/>
            </p:nvSpPr>
            <p:spPr bwMode="auto">
              <a:xfrm flipV="1">
                <a:off x="1008" y="3072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0" name="Line 14"/>
              <p:cNvSpPr>
                <a:spLocks noChangeShapeType="1"/>
              </p:cNvSpPr>
              <p:nvPr/>
            </p:nvSpPr>
            <p:spPr bwMode="auto">
              <a:xfrm flipV="1">
                <a:off x="768" y="3456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1" name="Line 15"/>
              <p:cNvSpPr>
                <a:spLocks noChangeShapeType="1"/>
              </p:cNvSpPr>
              <p:nvPr/>
            </p:nvSpPr>
            <p:spPr bwMode="auto">
              <a:xfrm flipH="1" flipV="1">
                <a:off x="1008" y="3600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2" name="Line 16"/>
              <p:cNvSpPr>
                <a:spLocks noChangeShapeType="1"/>
              </p:cNvSpPr>
              <p:nvPr/>
            </p:nvSpPr>
            <p:spPr bwMode="auto">
              <a:xfrm>
                <a:off x="528" y="3792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3" name="Line 17"/>
              <p:cNvSpPr>
                <a:spLocks noChangeShapeType="1"/>
              </p:cNvSpPr>
              <p:nvPr/>
            </p:nvSpPr>
            <p:spPr bwMode="auto">
              <a:xfrm flipH="1" flipV="1">
                <a:off x="960" y="2832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4" name="Line 18"/>
              <p:cNvSpPr>
                <a:spLocks noChangeShapeType="1"/>
              </p:cNvSpPr>
              <p:nvPr/>
            </p:nvSpPr>
            <p:spPr bwMode="auto">
              <a:xfrm flipH="1" flipV="1">
                <a:off x="576" y="3264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5" name="Line 19"/>
              <p:cNvSpPr>
                <a:spLocks noChangeShapeType="1"/>
              </p:cNvSpPr>
              <p:nvPr/>
            </p:nvSpPr>
            <p:spPr bwMode="auto">
              <a:xfrm flipH="1">
                <a:off x="816" y="3552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6" name="Line 20"/>
              <p:cNvSpPr>
                <a:spLocks noChangeShapeType="1"/>
              </p:cNvSpPr>
              <p:nvPr/>
            </p:nvSpPr>
            <p:spPr bwMode="auto">
              <a:xfrm>
                <a:off x="864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7" name="Line 21"/>
              <p:cNvSpPr>
                <a:spLocks noChangeShapeType="1"/>
              </p:cNvSpPr>
              <p:nvPr/>
            </p:nvSpPr>
            <p:spPr bwMode="auto">
              <a:xfrm flipV="1">
                <a:off x="91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8" name="Line 22"/>
              <p:cNvSpPr>
                <a:spLocks noChangeShapeType="1"/>
              </p:cNvSpPr>
              <p:nvPr/>
            </p:nvSpPr>
            <p:spPr bwMode="auto">
              <a:xfrm flipV="1">
                <a:off x="1008" y="336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39" name="Line 23"/>
              <p:cNvSpPr>
                <a:spLocks noChangeShapeType="1"/>
              </p:cNvSpPr>
              <p:nvPr/>
            </p:nvSpPr>
            <p:spPr bwMode="auto">
              <a:xfrm flipV="1">
                <a:off x="672" y="316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40" name="Line 24"/>
              <p:cNvSpPr>
                <a:spLocks noChangeShapeType="1"/>
              </p:cNvSpPr>
              <p:nvPr/>
            </p:nvSpPr>
            <p:spPr bwMode="auto">
              <a:xfrm flipH="1" flipV="1">
                <a:off x="624" y="3504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41" name="Line 25"/>
              <p:cNvSpPr>
                <a:spLocks noChangeShapeType="1"/>
              </p:cNvSpPr>
              <p:nvPr/>
            </p:nvSpPr>
            <p:spPr bwMode="auto">
              <a:xfrm flipV="1">
                <a:off x="768" y="288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42" name="Line 26"/>
              <p:cNvSpPr>
                <a:spLocks noChangeShapeType="1"/>
              </p:cNvSpPr>
              <p:nvPr/>
            </p:nvSpPr>
            <p:spPr bwMode="auto">
              <a:xfrm flipV="1">
                <a:off x="768" y="3696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43" name="Line 27"/>
              <p:cNvSpPr>
                <a:spLocks noChangeShapeType="1"/>
              </p:cNvSpPr>
              <p:nvPr/>
            </p:nvSpPr>
            <p:spPr bwMode="auto">
              <a:xfrm flipH="1" flipV="1">
                <a:off x="816" y="3216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44" name="Line 28"/>
              <p:cNvSpPr>
                <a:spLocks noChangeShapeType="1"/>
              </p:cNvSpPr>
              <p:nvPr/>
            </p:nvSpPr>
            <p:spPr bwMode="auto">
              <a:xfrm flipH="1" flipV="1">
                <a:off x="912" y="369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7245" name="Group 29"/>
            <p:cNvGrpSpPr>
              <a:grpSpLocks/>
            </p:cNvGrpSpPr>
            <p:nvPr/>
          </p:nvGrpSpPr>
          <p:grpSpPr bwMode="auto">
            <a:xfrm>
              <a:off x="4416" y="1008"/>
              <a:ext cx="768" cy="1488"/>
              <a:chOff x="432" y="2592"/>
              <a:chExt cx="768" cy="1488"/>
            </a:xfrm>
          </p:grpSpPr>
          <p:sp>
            <p:nvSpPr>
              <p:cNvPr id="137246" name="Line 30"/>
              <p:cNvSpPr>
                <a:spLocks noChangeShapeType="1"/>
              </p:cNvSpPr>
              <p:nvPr/>
            </p:nvSpPr>
            <p:spPr bwMode="auto">
              <a:xfrm>
                <a:off x="432" y="2928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47" name="Line 31"/>
              <p:cNvSpPr>
                <a:spLocks noChangeShapeType="1"/>
              </p:cNvSpPr>
              <p:nvPr/>
            </p:nvSpPr>
            <p:spPr bwMode="auto">
              <a:xfrm>
                <a:off x="1200" y="2592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48" name="Line 32"/>
              <p:cNvSpPr>
                <a:spLocks noChangeShapeType="1"/>
              </p:cNvSpPr>
              <p:nvPr/>
            </p:nvSpPr>
            <p:spPr bwMode="auto">
              <a:xfrm flipV="1">
                <a:off x="432" y="2592"/>
                <a:ext cx="768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49" name="Line 33"/>
              <p:cNvSpPr>
                <a:spLocks noChangeShapeType="1"/>
              </p:cNvSpPr>
              <p:nvPr/>
            </p:nvSpPr>
            <p:spPr bwMode="auto">
              <a:xfrm flipV="1">
                <a:off x="432" y="3744"/>
                <a:ext cx="768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0" name="Line 34"/>
              <p:cNvSpPr>
                <a:spLocks noChangeShapeType="1"/>
              </p:cNvSpPr>
              <p:nvPr/>
            </p:nvSpPr>
            <p:spPr bwMode="auto">
              <a:xfrm flipV="1">
                <a:off x="672" y="360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1" name="Line 35"/>
              <p:cNvSpPr>
                <a:spLocks noChangeShapeType="1"/>
              </p:cNvSpPr>
              <p:nvPr/>
            </p:nvSpPr>
            <p:spPr bwMode="auto">
              <a:xfrm>
                <a:off x="528" y="302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2" name="Line 36"/>
              <p:cNvSpPr>
                <a:spLocks noChangeShapeType="1"/>
              </p:cNvSpPr>
              <p:nvPr/>
            </p:nvSpPr>
            <p:spPr bwMode="auto">
              <a:xfrm flipV="1">
                <a:off x="1008" y="3072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3" name="Line 37"/>
              <p:cNvSpPr>
                <a:spLocks noChangeShapeType="1"/>
              </p:cNvSpPr>
              <p:nvPr/>
            </p:nvSpPr>
            <p:spPr bwMode="auto">
              <a:xfrm flipV="1">
                <a:off x="768" y="3456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4" name="Line 38"/>
              <p:cNvSpPr>
                <a:spLocks noChangeShapeType="1"/>
              </p:cNvSpPr>
              <p:nvPr/>
            </p:nvSpPr>
            <p:spPr bwMode="auto">
              <a:xfrm flipH="1" flipV="1">
                <a:off x="1008" y="3600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5" name="Line 39"/>
              <p:cNvSpPr>
                <a:spLocks noChangeShapeType="1"/>
              </p:cNvSpPr>
              <p:nvPr/>
            </p:nvSpPr>
            <p:spPr bwMode="auto">
              <a:xfrm>
                <a:off x="528" y="3792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6" name="Line 40"/>
              <p:cNvSpPr>
                <a:spLocks noChangeShapeType="1"/>
              </p:cNvSpPr>
              <p:nvPr/>
            </p:nvSpPr>
            <p:spPr bwMode="auto">
              <a:xfrm flipH="1" flipV="1">
                <a:off x="960" y="2832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7" name="Line 41"/>
              <p:cNvSpPr>
                <a:spLocks noChangeShapeType="1"/>
              </p:cNvSpPr>
              <p:nvPr/>
            </p:nvSpPr>
            <p:spPr bwMode="auto">
              <a:xfrm flipH="1" flipV="1">
                <a:off x="576" y="3264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8" name="Line 42"/>
              <p:cNvSpPr>
                <a:spLocks noChangeShapeType="1"/>
              </p:cNvSpPr>
              <p:nvPr/>
            </p:nvSpPr>
            <p:spPr bwMode="auto">
              <a:xfrm flipH="1">
                <a:off x="816" y="3552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59" name="Line 43"/>
              <p:cNvSpPr>
                <a:spLocks noChangeShapeType="1"/>
              </p:cNvSpPr>
              <p:nvPr/>
            </p:nvSpPr>
            <p:spPr bwMode="auto">
              <a:xfrm>
                <a:off x="864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0" name="Line 44"/>
              <p:cNvSpPr>
                <a:spLocks noChangeShapeType="1"/>
              </p:cNvSpPr>
              <p:nvPr/>
            </p:nvSpPr>
            <p:spPr bwMode="auto">
              <a:xfrm flipV="1">
                <a:off x="91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1" name="Line 45"/>
              <p:cNvSpPr>
                <a:spLocks noChangeShapeType="1"/>
              </p:cNvSpPr>
              <p:nvPr/>
            </p:nvSpPr>
            <p:spPr bwMode="auto">
              <a:xfrm flipV="1">
                <a:off x="1008" y="336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2" name="Line 46"/>
              <p:cNvSpPr>
                <a:spLocks noChangeShapeType="1"/>
              </p:cNvSpPr>
              <p:nvPr/>
            </p:nvSpPr>
            <p:spPr bwMode="auto">
              <a:xfrm flipV="1">
                <a:off x="672" y="316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3" name="Line 47"/>
              <p:cNvSpPr>
                <a:spLocks noChangeShapeType="1"/>
              </p:cNvSpPr>
              <p:nvPr/>
            </p:nvSpPr>
            <p:spPr bwMode="auto">
              <a:xfrm flipH="1" flipV="1">
                <a:off x="624" y="3504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4" name="Line 48"/>
              <p:cNvSpPr>
                <a:spLocks noChangeShapeType="1"/>
              </p:cNvSpPr>
              <p:nvPr/>
            </p:nvSpPr>
            <p:spPr bwMode="auto">
              <a:xfrm flipV="1">
                <a:off x="768" y="288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5" name="Line 49"/>
              <p:cNvSpPr>
                <a:spLocks noChangeShapeType="1"/>
              </p:cNvSpPr>
              <p:nvPr/>
            </p:nvSpPr>
            <p:spPr bwMode="auto">
              <a:xfrm flipV="1">
                <a:off x="768" y="3696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6" name="Line 50"/>
              <p:cNvSpPr>
                <a:spLocks noChangeShapeType="1"/>
              </p:cNvSpPr>
              <p:nvPr/>
            </p:nvSpPr>
            <p:spPr bwMode="auto">
              <a:xfrm flipH="1" flipV="1">
                <a:off x="816" y="3216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7" name="Line 51"/>
              <p:cNvSpPr>
                <a:spLocks noChangeShapeType="1"/>
              </p:cNvSpPr>
              <p:nvPr/>
            </p:nvSpPr>
            <p:spPr bwMode="auto">
              <a:xfrm flipH="1" flipV="1">
                <a:off x="912" y="369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268" name="Line 52"/>
            <p:cNvSpPr>
              <a:spLocks noChangeShapeType="1"/>
            </p:cNvSpPr>
            <p:nvPr/>
          </p:nvSpPr>
          <p:spPr bwMode="auto">
            <a:xfrm>
              <a:off x="1488" y="1680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69" name="Line 53"/>
            <p:cNvSpPr>
              <a:spLocks noChangeShapeType="1"/>
            </p:cNvSpPr>
            <p:nvPr/>
          </p:nvSpPr>
          <p:spPr bwMode="auto">
            <a:xfrm>
              <a:off x="3840" y="182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7270" name="Picture 54"/>
            <p:cNvPicPr>
              <a:picLocks noChangeAspect="1" noChangeArrowheads="1"/>
            </p:cNvPicPr>
            <p:nvPr/>
          </p:nvPicPr>
          <p:blipFill>
            <a:blip r:embed="rId2" cstate="print"/>
            <a:srcRect l="35001" r="34999"/>
            <a:stretch>
              <a:fillRect/>
            </a:stretch>
          </p:blipFill>
          <p:spPr bwMode="auto">
            <a:xfrm>
              <a:off x="2784" y="1008"/>
              <a:ext cx="432" cy="1680"/>
            </a:xfrm>
            <a:prstGeom prst="rect">
              <a:avLst/>
            </a:prstGeom>
            <a:noFill/>
          </p:spPr>
        </p:pic>
        <p:pic>
          <p:nvPicPr>
            <p:cNvPr id="137271" name="Picture 55"/>
            <p:cNvPicPr>
              <a:picLocks noChangeAspect="1" noChangeArrowheads="1"/>
            </p:cNvPicPr>
            <p:nvPr/>
          </p:nvPicPr>
          <p:blipFill>
            <a:blip r:embed="rId2" cstate="print"/>
            <a:srcRect l="35001" r="34999"/>
            <a:stretch>
              <a:fillRect/>
            </a:stretch>
          </p:blipFill>
          <p:spPr bwMode="auto">
            <a:xfrm>
              <a:off x="2400" y="1008"/>
              <a:ext cx="480" cy="1680"/>
            </a:xfrm>
            <a:prstGeom prst="rect">
              <a:avLst/>
            </a:prstGeom>
            <a:noFill/>
          </p:spPr>
        </p:pic>
        <p:pic>
          <p:nvPicPr>
            <p:cNvPr id="137272" name="Picture 56"/>
            <p:cNvPicPr>
              <a:picLocks noChangeAspect="1" noChangeArrowheads="1"/>
            </p:cNvPicPr>
            <p:nvPr/>
          </p:nvPicPr>
          <p:blipFill>
            <a:blip r:embed="rId2" cstate="print"/>
            <a:srcRect l="35001" r="34999"/>
            <a:stretch>
              <a:fillRect/>
            </a:stretch>
          </p:blipFill>
          <p:spPr bwMode="auto">
            <a:xfrm>
              <a:off x="3120" y="1008"/>
              <a:ext cx="432" cy="16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994191"/>
            <a:ext cx="2133600" cy="476250"/>
          </a:xfrm>
        </p:spPr>
        <p:txBody>
          <a:bodyPr/>
          <a:lstStyle/>
          <a:p>
            <a:fld id="{B5ACADBD-ADEF-4CDE-875A-CE5A8A101FED}" type="slidenum">
              <a:rPr lang="en-US"/>
              <a:pPr/>
              <a:t>12</a:t>
            </a:fld>
            <a:endParaRPr lang="en-US"/>
          </a:p>
        </p:txBody>
      </p:sp>
      <p:grpSp>
        <p:nvGrpSpPr>
          <p:cNvPr id="36868" name="Group 4"/>
          <p:cNvGrpSpPr>
            <a:grpSpLocks noChangeAspect="1"/>
          </p:cNvGrpSpPr>
          <p:nvPr/>
        </p:nvGrpSpPr>
        <p:grpSpPr bwMode="auto">
          <a:xfrm>
            <a:off x="823069" y="968167"/>
            <a:ext cx="6406406" cy="5366364"/>
            <a:chOff x="1872" y="692"/>
            <a:chExt cx="3648" cy="3196"/>
          </a:xfrm>
        </p:grpSpPr>
        <p:grpSp>
          <p:nvGrpSpPr>
            <p:cNvPr id="36869" name="Group 5"/>
            <p:cNvGrpSpPr>
              <a:grpSpLocks noChangeAspect="1"/>
            </p:cNvGrpSpPr>
            <p:nvPr/>
          </p:nvGrpSpPr>
          <p:grpSpPr bwMode="auto">
            <a:xfrm>
              <a:off x="1872" y="788"/>
              <a:ext cx="1056" cy="606"/>
              <a:chOff x="3936" y="2904"/>
              <a:chExt cx="1632" cy="936"/>
            </a:xfrm>
          </p:grpSpPr>
          <p:grpSp>
            <p:nvGrpSpPr>
              <p:cNvPr id="36870" name="Group 6"/>
              <p:cNvGrpSpPr>
                <a:grpSpLocks noChangeAspect="1"/>
              </p:cNvGrpSpPr>
              <p:nvPr/>
            </p:nvGrpSpPr>
            <p:grpSpPr bwMode="auto">
              <a:xfrm rot="6537213" flipV="1">
                <a:off x="4539" y="3607"/>
                <a:ext cx="446" cy="20"/>
                <a:chOff x="2400" y="1776"/>
                <a:chExt cx="1008" cy="0"/>
              </a:xfrm>
            </p:grpSpPr>
            <p:sp>
              <p:nvSpPr>
                <p:cNvPr id="36871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872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6873" name="Group 9"/>
              <p:cNvGrpSpPr>
                <a:grpSpLocks noChangeAspect="1"/>
              </p:cNvGrpSpPr>
              <p:nvPr/>
            </p:nvGrpSpPr>
            <p:grpSpPr bwMode="auto">
              <a:xfrm rot="10795524" flipV="1">
                <a:off x="4846" y="3387"/>
                <a:ext cx="446" cy="20"/>
                <a:chOff x="2400" y="1776"/>
                <a:chExt cx="1008" cy="0"/>
              </a:xfrm>
            </p:grpSpPr>
            <p:sp>
              <p:nvSpPr>
                <p:cNvPr id="36874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875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6876" name="Group 12"/>
              <p:cNvGrpSpPr>
                <a:grpSpLocks noChangeAspect="1"/>
              </p:cNvGrpSpPr>
              <p:nvPr/>
            </p:nvGrpSpPr>
            <p:grpSpPr bwMode="auto">
              <a:xfrm rot="-2316081">
                <a:off x="4276" y="3009"/>
                <a:ext cx="841" cy="468"/>
                <a:chOff x="1152" y="1164"/>
                <a:chExt cx="1177" cy="852"/>
              </a:xfrm>
            </p:grpSpPr>
            <p:grpSp>
              <p:nvGrpSpPr>
                <p:cNvPr id="36877" name="Group 13"/>
                <p:cNvGrpSpPr>
                  <a:grpSpLocks noChangeAspect="1"/>
                </p:cNvGrpSpPr>
                <p:nvPr/>
              </p:nvGrpSpPr>
              <p:grpSpPr bwMode="auto">
                <a:xfrm rot="-5370107">
                  <a:off x="1499" y="1604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36878" name="AutoShape 14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79" name="AutoShape 15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80" name="AutoShape 16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81" name="AutoShape 17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82" name="AutoShape 18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83" name="AutoShape 19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84" name="AutoShape 20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85" name="AutoShape 21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86" name="AutoShape 22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87" name="AutoShape 23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</p:grpSp>
            <p:grpSp>
              <p:nvGrpSpPr>
                <p:cNvPr id="36888" name="Group 24"/>
                <p:cNvGrpSpPr>
                  <a:grpSpLocks noChangeAspect="1"/>
                </p:cNvGrpSpPr>
                <p:nvPr/>
              </p:nvGrpSpPr>
              <p:grpSpPr bwMode="auto">
                <a:xfrm rot="2264111">
                  <a:off x="1152" y="1164"/>
                  <a:ext cx="624" cy="49"/>
                  <a:chOff x="2400" y="1776"/>
                  <a:chExt cx="1008" cy="0"/>
                </a:xfrm>
              </p:grpSpPr>
              <p:sp>
                <p:nvSpPr>
                  <p:cNvPr id="36889" name="Line 2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890" name="Line 2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891" name="Group 27"/>
                <p:cNvGrpSpPr>
                  <a:grpSpLocks noChangeAspect="1"/>
                </p:cNvGrpSpPr>
                <p:nvPr/>
              </p:nvGrpSpPr>
              <p:grpSpPr bwMode="auto">
                <a:xfrm rot="-1879563">
                  <a:off x="1705" y="1194"/>
                  <a:ext cx="624" cy="49"/>
                  <a:chOff x="2400" y="1776"/>
                  <a:chExt cx="1008" cy="0"/>
                </a:xfrm>
              </p:grpSpPr>
              <p:sp>
                <p:nvSpPr>
                  <p:cNvPr id="36892" name="Line 2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893" name="Line 2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894" name="Group 30"/>
                <p:cNvGrpSpPr>
                  <a:grpSpLocks noChangeAspect="1"/>
                </p:cNvGrpSpPr>
                <p:nvPr/>
              </p:nvGrpSpPr>
              <p:grpSpPr bwMode="auto">
                <a:xfrm rot="-5370107">
                  <a:off x="1478" y="1619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36895" name="AutoShape 31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96" name="AutoShape 32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97" name="AutoShape 33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98" name="AutoShape 34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899" name="AutoShape 35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00" name="AutoShape 36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01" name="AutoShape 37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02" name="AutoShape 38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03" name="AutoShape 39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04" name="AutoShape 40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</p:grpSp>
          </p:grpSp>
          <p:sp>
            <p:nvSpPr>
              <p:cNvPr id="36905" name="Oval 41"/>
              <p:cNvSpPr>
                <a:spLocks noChangeAspect="1" noChangeArrowheads="1"/>
              </p:cNvSpPr>
              <p:nvPr/>
            </p:nvSpPr>
            <p:spPr bwMode="auto">
              <a:xfrm>
                <a:off x="5184" y="3283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06" name="Oval 42"/>
              <p:cNvSpPr>
                <a:spLocks noChangeAspect="1" noChangeArrowheads="1"/>
              </p:cNvSpPr>
              <p:nvPr/>
            </p:nvSpPr>
            <p:spPr bwMode="auto">
              <a:xfrm>
                <a:off x="5280" y="3359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07" name="Oval 43"/>
              <p:cNvSpPr>
                <a:spLocks noChangeAspect="1" noChangeArrowheads="1"/>
              </p:cNvSpPr>
              <p:nvPr/>
            </p:nvSpPr>
            <p:spPr bwMode="auto">
              <a:xfrm>
                <a:off x="5285" y="350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08" name="Oval 44"/>
              <p:cNvSpPr>
                <a:spLocks noChangeAspect="1" noChangeArrowheads="1"/>
              </p:cNvSpPr>
              <p:nvPr/>
            </p:nvSpPr>
            <p:spPr bwMode="auto">
              <a:xfrm>
                <a:off x="5419" y="3417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09" name="Oval 45"/>
              <p:cNvSpPr>
                <a:spLocks noChangeAspect="1" noChangeArrowheads="1"/>
              </p:cNvSpPr>
              <p:nvPr/>
            </p:nvSpPr>
            <p:spPr bwMode="auto">
              <a:xfrm>
                <a:off x="3936" y="2904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10" name="Oval 46"/>
              <p:cNvSpPr>
                <a:spLocks noChangeAspect="1" noChangeArrowheads="1"/>
              </p:cNvSpPr>
              <p:nvPr/>
            </p:nvSpPr>
            <p:spPr bwMode="auto">
              <a:xfrm>
                <a:off x="4128" y="296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11" name="Oval 47"/>
              <p:cNvSpPr>
                <a:spLocks noChangeAspect="1" noChangeArrowheads="1"/>
              </p:cNvSpPr>
              <p:nvPr/>
            </p:nvSpPr>
            <p:spPr bwMode="auto">
              <a:xfrm>
                <a:off x="4123" y="312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12" name="Oval 48"/>
              <p:cNvSpPr>
                <a:spLocks noChangeAspect="1" noChangeArrowheads="1"/>
              </p:cNvSpPr>
              <p:nvPr/>
            </p:nvSpPr>
            <p:spPr bwMode="auto">
              <a:xfrm>
                <a:off x="3984" y="303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913" name="Group 49"/>
            <p:cNvGrpSpPr>
              <a:grpSpLocks noChangeAspect="1"/>
            </p:cNvGrpSpPr>
            <p:nvPr/>
          </p:nvGrpSpPr>
          <p:grpSpPr bwMode="auto">
            <a:xfrm>
              <a:off x="3072" y="692"/>
              <a:ext cx="1056" cy="606"/>
              <a:chOff x="3936" y="2904"/>
              <a:chExt cx="1632" cy="936"/>
            </a:xfrm>
          </p:grpSpPr>
          <p:grpSp>
            <p:nvGrpSpPr>
              <p:cNvPr id="36914" name="Group 50"/>
              <p:cNvGrpSpPr>
                <a:grpSpLocks noChangeAspect="1"/>
              </p:cNvGrpSpPr>
              <p:nvPr/>
            </p:nvGrpSpPr>
            <p:grpSpPr bwMode="auto">
              <a:xfrm rot="6537213" flipV="1">
                <a:off x="4539" y="3607"/>
                <a:ext cx="446" cy="20"/>
                <a:chOff x="2400" y="1776"/>
                <a:chExt cx="1008" cy="0"/>
              </a:xfrm>
            </p:grpSpPr>
            <p:sp>
              <p:nvSpPr>
                <p:cNvPr id="36915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916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6917" name="Group 53"/>
              <p:cNvGrpSpPr>
                <a:grpSpLocks noChangeAspect="1"/>
              </p:cNvGrpSpPr>
              <p:nvPr/>
            </p:nvGrpSpPr>
            <p:grpSpPr bwMode="auto">
              <a:xfrm rot="10795524" flipV="1">
                <a:off x="4846" y="3387"/>
                <a:ext cx="446" cy="20"/>
                <a:chOff x="2400" y="1776"/>
                <a:chExt cx="1008" cy="0"/>
              </a:xfrm>
            </p:grpSpPr>
            <p:sp>
              <p:nvSpPr>
                <p:cNvPr id="36918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919" name="Line 55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6920" name="Group 56"/>
              <p:cNvGrpSpPr>
                <a:grpSpLocks noChangeAspect="1"/>
              </p:cNvGrpSpPr>
              <p:nvPr/>
            </p:nvGrpSpPr>
            <p:grpSpPr bwMode="auto">
              <a:xfrm rot="-2316081">
                <a:off x="4276" y="3009"/>
                <a:ext cx="841" cy="468"/>
                <a:chOff x="1152" y="1164"/>
                <a:chExt cx="1177" cy="852"/>
              </a:xfrm>
            </p:grpSpPr>
            <p:grpSp>
              <p:nvGrpSpPr>
                <p:cNvPr id="36921" name="Group 57"/>
                <p:cNvGrpSpPr>
                  <a:grpSpLocks noChangeAspect="1"/>
                </p:cNvGrpSpPr>
                <p:nvPr/>
              </p:nvGrpSpPr>
              <p:grpSpPr bwMode="auto">
                <a:xfrm rot="-5370107">
                  <a:off x="1499" y="1604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36922" name="AutoShape 58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23" name="AutoShape 59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24" name="AutoShape 60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25" name="AutoShape 61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26" name="AutoShape 62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27" name="AutoShape 63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28" name="AutoShape 64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29" name="AutoShape 65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30" name="AutoShape 66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31" name="AutoShape 67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</p:grpSp>
            <p:grpSp>
              <p:nvGrpSpPr>
                <p:cNvPr id="36932" name="Group 68"/>
                <p:cNvGrpSpPr>
                  <a:grpSpLocks noChangeAspect="1"/>
                </p:cNvGrpSpPr>
                <p:nvPr/>
              </p:nvGrpSpPr>
              <p:grpSpPr bwMode="auto">
                <a:xfrm rot="2264111">
                  <a:off x="1152" y="1164"/>
                  <a:ext cx="624" cy="49"/>
                  <a:chOff x="2400" y="1776"/>
                  <a:chExt cx="1008" cy="0"/>
                </a:xfrm>
              </p:grpSpPr>
              <p:sp>
                <p:nvSpPr>
                  <p:cNvPr id="36933" name="Line 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934" name="Line 7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35" name="Group 71"/>
                <p:cNvGrpSpPr>
                  <a:grpSpLocks noChangeAspect="1"/>
                </p:cNvGrpSpPr>
                <p:nvPr/>
              </p:nvGrpSpPr>
              <p:grpSpPr bwMode="auto">
                <a:xfrm rot="-1879563">
                  <a:off x="1705" y="1194"/>
                  <a:ext cx="624" cy="49"/>
                  <a:chOff x="2400" y="1776"/>
                  <a:chExt cx="1008" cy="0"/>
                </a:xfrm>
              </p:grpSpPr>
              <p:sp>
                <p:nvSpPr>
                  <p:cNvPr id="36936" name="Line 7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937" name="Line 7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38" name="Group 74"/>
                <p:cNvGrpSpPr>
                  <a:grpSpLocks noChangeAspect="1"/>
                </p:cNvGrpSpPr>
                <p:nvPr/>
              </p:nvGrpSpPr>
              <p:grpSpPr bwMode="auto">
                <a:xfrm rot="-5370107">
                  <a:off x="1478" y="1619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36939" name="AutoShape 75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0" name="AutoShape 76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1" name="AutoShape 77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2" name="AutoShape 78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3" name="AutoShape 79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4" name="AutoShape 80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5" name="AutoShape 81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6" name="AutoShape 82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7" name="AutoShape 83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6948" name="AutoShape 84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</p:grpSp>
          </p:grpSp>
          <p:sp>
            <p:nvSpPr>
              <p:cNvPr id="36949" name="Oval 85"/>
              <p:cNvSpPr>
                <a:spLocks noChangeAspect="1" noChangeArrowheads="1"/>
              </p:cNvSpPr>
              <p:nvPr/>
            </p:nvSpPr>
            <p:spPr bwMode="auto">
              <a:xfrm>
                <a:off x="5184" y="3283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50" name="Oval 86"/>
              <p:cNvSpPr>
                <a:spLocks noChangeAspect="1" noChangeArrowheads="1"/>
              </p:cNvSpPr>
              <p:nvPr/>
            </p:nvSpPr>
            <p:spPr bwMode="auto">
              <a:xfrm>
                <a:off x="5280" y="3359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51" name="Oval 87"/>
              <p:cNvSpPr>
                <a:spLocks noChangeAspect="1" noChangeArrowheads="1"/>
              </p:cNvSpPr>
              <p:nvPr/>
            </p:nvSpPr>
            <p:spPr bwMode="auto">
              <a:xfrm>
                <a:off x="5285" y="350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52" name="Oval 88"/>
              <p:cNvSpPr>
                <a:spLocks noChangeAspect="1" noChangeArrowheads="1"/>
              </p:cNvSpPr>
              <p:nvPr/>
            </p:nvSpPr>
            <p:spPr bwMode="auto">
              <a:xfrm>
                <a:off x="5419" y="3417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53" name="Oval 89"/>
              <p:cNvSpPr>
                <a:spLocks noChangeAspect="1" noChangeArrowheads="1"/>
              </p:cNvSpPr>
              <p:nvPr/>
            </p:nvSpPr>
            <p:spPr bwMode="auto">
              <a:xfrm>
                <a:off x="3936" y="2904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54" name="Oval 90"/>
              <p:cNvSpPr>
                <a:spLocks noChangeAspect="1" noChangeArrowheads="1"/>
              </p:cNvSpPr>
              <p:nvPr/>
            </p:nvSpPr>
            <p:spPr bwMode="auto">
              <a:xfrm>
                <a:off x="4128" y="296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55" name="Oval 91"/>
              <p:cNvSpPr>
                <a:spLocks noChangeAspect="1" noChangeArrowheads="1"/>
              </p:cNvSpPr>
              <p:nvPr/>
            </p:nvSpPr>
            <p:spPr bwMode="auto">
              <a:xfrm>
                <a:off x="4123" y="312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56" name="Oval 92"/>
              <p:cNvSpPr>
                <a:spLocks noChangeAspect="1" noChangeArrowheads="1"/>
              </p:cNvSpPr>
              <p:nvPr/>
            </p:nvSpPr>
            <p:spPr bwMode="auto">
              <a:xfrm>
                <a:off x="3984" y="303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957" name="Group 93"/>
            <p:cNvGrpSpPr>
              <a:grpSpLocks noChangeAspect="1"/>
            </p:cNvGrpSpPr>
            <p:nvPr/>
          </p:nvGrpSpPr>
          <p:grpSpPr bwMode="auto">
            <a:xfrm rot="15062787" flipH="1" flipV="1">
              <a:off x="4768" y="1327"/>
              <a:ext cx="429" cy="14"/>
              <a:chOff x="2400" y="1776"/>
              <a:chExt cx="1008" cy="0"/>
            </a:xfrm>
          </p:grpSpPr>
          <p:sp>
            <p:nvSpPr>
              <p:cNvPr id="36958" name="Line 94"/>
              <p:cNvSpPr>
                <a:spLocks noChangeAspect="1" noChangeShapeType="1"/>
              </p:cNvSpPr>
              <p:nvPr/>
            </p:nvSpPr>
            <p:spPr bwMode="auto">
              <a:xfrm>
                <a:off x="2400" y="1776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59" name="Line 95"/>
              <p:cNvSpPr>
                <a:spLocks noChangeAspect="1" noChangeShapeType="1"/>
              </p:cNvSpPr>
              <p:nvPr/>
            </p:nvSpPr>
            <p:spPr bwMode="auto">
              <a:xfrm>
                <a:off x="2400" y="1776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33CCCC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960" name="Group 96"/>
            <p:cNvGrpSpPr>
              <a:grpSpLocks noChangeAspect="1"/>
            </p:cNvGrpSpPr>
            <p:nvPr/>
          </p:nvGrpSpPr>
          <p:grpSpPr bwMode="auto">
            <a:xfrm rot="10804476" flipH="1" flipV="1">
              <a:off x="4602" y="1118"/>
              <a:ext cx="301" cy="47"/>
              <a:chOff x="2400" y="1776"/>
              <a:chExt cx="1008" cy="0"/>
            </a:xfrm>
          </p:grpSpPr>
          <p:sp>
            <p:nvSpPr>
              <p:cNvPr id="36961" name="Line 97"/>
              <p:cNvSpPr>
                <a:spLocks noChangeAspect="1" noChangeShapeType="1"/>
              </p:cNvSpPr>
              <p:nvPr/>
            </p:nvSpPr>
            <p:spPr bwMode="auto">
              <a:xfrm>
                <a:off x="2400" y="1776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62" name="Line 98"/>
              <p:cNvSpPr>
                <a:spLocks noChangeAspect="1" noChangeShapeType="1"/>
              </p:cNvSpPr>
              <p:nvPr/>
            </p:nvSpPr>
            <p:spPr bwMode="auto">
              <a:xfrm>
                <a:off x="2400" y="1776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963" name="Group 99"/>
            <p:cNvGrpSpPr>
              <a:grpSpLocks noChangeAspect="1"/>
            </p:cNvGrpSpPr>
            <p:nvPr/>
          </p:nvGrpSpPr>
          <p:grpSpPr bwMode="auto">
            <a:xfrm rot="2316081" flipH="1">
              <a:off x="4721" y="874"/>
              <a:ext cx="569" cy="303"/>
              <a:chOff x="1152" y="1164"/>
              <a:chExt cx="1177" cy="852"/>
            </a:xfrm>
          </p:grpSpPr>
          <p:grpSp>
            <p:nvGrpSpPr>
              <p:cNvPr id="36964" name="Group 100"/>
              <p:cNvGrpSpPr>
                <a:grpSpLocks noChangeAspect="1"/>
              </p:cNvGrpSpPr>
              <p:nvPr/>
            </p:nvGrpSpPr>
            <p:grpSpPr bwMode="auto">
              <a:xfrm rot="-5370107">
                <a:off x="1499" y="1604"/>
                <a:ext cx="624" cy="169"/>
                <a:chOff x="480" y="3696"/>
                <a:chExt cx="3360" cy="240"/>
              </a:xfrm>
            </p:grpSpPr>
            <p:cxnSp>
              <p:nvCxnSpPr>
                <p:cNvPr id="36965" name="AutoShape 101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66" name="AutoShape 102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67" name="AutoShape 103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68" name="AutoShape 104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69" name="AutoShape 105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70" name="AutoShape 106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71" name="AutoShape 107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72" name="AutoShape 108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73" name="AutoShape 109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74" name="AutoShape 110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</p:grpSp>
          <p:grpSp>
            <p:nvGrpSpPr>
              <p:cNvPr id="36975" name="Group 111"/>
              <p:cNvGrpSpPr>
                <a:grpSpLocks noChangeAspect="1"/>
              </p:cNvGrpSpPr>
              <p:nvPr/>
            </p:nvGrpSpPr>
            <p:grpSpPr bwMode="auto">
              <a:xfrm rot="2264111">
                <a:off x="1152" y="1164"/>
                <a:ext cx="624" cy="49"/>
                <a:chOff x="2400" y="1776"/>
                <a:chExt cx="1008" cy="0"/>
              </a:xfrm>
            </p:grpSpPr>
            <p:sp>
              <p:nvSpPr>
                <p:cNvPr id="36976" name="Line 112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977" name="Line 113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6978" name="Group 114"/>
              <p:cNvGrpSpPr>
                <a:grpSpLocks noChangeAspect="1"/>
              </p:cNvGrpSpPr>
              <p:nvPr/>
            </p:nvGrpSpPr>
            <p:grpSpPr bwMode="auto">
              <a:xfrm rot="-1879563">
                <a:off x="1705" y="1194"/>
                <a:ext cx="624" cy="49"/>
                <a:chOff x="2400" y="1776"/>
                <a:chExt cx="1008" cy="0"/>
              </a:xfrm>
            </p:grpSpPr>
            <p:sp>
              <p:nvSpPr>
                <p:cNvPr id="36979" name="Line 115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980" name="Line 116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6981" name="Group 117"/>
              <p:cNvGrpSpPr>
                <a:grpSpLocks noChangeAspect="1"/>
              </p:cNvGrpSpPr>
              <p:nvPr/>
            </p:nvGrpSpPr>
            <p:grpSpPr bwMode="auto">
              <a:xfrm rot="-5370107">
                <a:off x="1478" y="1619"/>
                <a:ext cx="624" cy="169"/>
                <a:chOff x="480" y="3696"/>
                <a:chExt cx="3360" cy="240"/>
              </a:xfrm>
            </p:grpSpPr>
            <p:cxnSp>
              <p:nvCxnSpPr>
                <p:cNvPr id="36982" name="AutoShape 118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83" name="AutoShape 119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84" name="AutoShape 120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85" name="AutoShape 121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86" name="AutoShape 122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87" name="AutoShape 123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88" name="AutoShape 124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89" name="AutoShape 125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90" name="AutoShape 126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6991" name="AutoShape 127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</p:grpSp>
        </p:grpSp>
        <p:sp>
          <p:nvSpPr>
            <p:cNvPr id="36992" name="Oval 128"/>
            <p:cNvSpPr>
              <a:spLocks noChangeAspect="1" noChangeArrowheads="1"/>
            </p:cNvSpPr>
            <p:nvPr/>
          </p:nvSpPr>
          <p:spPr bwMode="auto">
            <a:xfrm flipH="1">
              <a:off x="4416" y="1051"/>
              <a:ext cx="260" cy="377"/>
            </a:xfrm>
            <a:prstGeom prst="ellips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993" name="Oval 129"/>
            <p:cNvSpPr>
              <a:spLocks noChangeAspect="1" noChangeArrowheads="1"/>
            </p:cNvSpPr>
            <p:nvPr/>
          </p:nvSpPr>
          <p:spPr bwMode="auto">
            <a:xfrm flipH="1">
              <a:off x="4546" y="1101"/>
              <a:ext cx="65" cy="9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994" name="Oval 130"/>
            <p:cNvSpPr>
              <a:spLocks noChangeAspect="1" noChangeArrowheads="1"/>
            </p:cNvSpPr>
            <p:nvPr/>
          </p:nvSpPr>
          <p:spPr bwMode="auto">
            <a:xfrm flipH="1">
              <a:off x="4543" y="1195"/>
              <a:ext cx="64" cy="94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995" name="Oval 131"/>
            <p:cNvSpPr>
              <a:spLocks noChangeAspect="1" noChangeArrowheads="1"/>
            </p:cNvSpPr>
            <p:nvPr/>
          </p:nvSpPr>
          <p:spPr bwMode="auto">
            <a:xfrm flipH="1">
              <a:off x="4452" y="1138"/>
              <a:ext cx="65" cy="94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6996" name="Group 132"/>
            <p:cNvGrpSpPr>
              <a:grpSpLocks noChangeAspect="1"/>
            </p:cNvGrpSpPr>
            <p:nvPr/>
          </p:nvGrpSpPr>
          <p:grpSpPr bwMode="auto">
            <a:xfrm>
              <a:off x="5260" y="816"/>
              <a:ext cx="260" cy="249"/>
              <a:chOff x="5260" y="806"/>
              <a:chExt cx="260" cy="249"/>
            </a:xfrm>
          </p:grpSpPr>
          <p:sp>
            <p:nvSpPr>
              <p:cNvPr id="36997" name="Oval 133"/>
              <p:cNvSpPr>
                <a:spLocks noChangeAspect="1" noChangeArrowheads="1"/>
              </p:cNvSpPr>
              <p:nvPr/>
            </p:nvSpPr>
            <p:spPr bwMode="auto">
              <a:xfrm flipH="1">
                <a:off x="5260" y="806"/>
                <a:ext cx="260" cy="249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98" name="Oval 134"/>
              <p:cNvSpPr>
                <a:spLocks noChangeAspect="1" noChangeArrowheads="1"/>
              </p:cNvSpPr>
              <p:nvPr/>
            </p:nvSpPr>
            <p:spPr bwMode="auto">
              <a:xfrm flipH="1">
                <a:off x="5325" y="844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99" name="Oval 135"/>
              <p:cNvSpPr>
                <a:spLocks noChangeAspect="1" noChangeArrowheads="1"/>
              </p:cNvSpPr>
              <p:nvPr/>
            </p:nvSpPr>
            <p:spPr bwMode="auto">
              <a:xfrm flipH="1">
                <a:off x="5329" y="950"/>
                <a:ext cx="65" cy="62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00" name="Oval 136"/>
              <p:cNvSpPr>
                <a:spLocks noChangeAspect="1" noChangeArrowheads="1"/>
              </p:cNvSpPr>
              <p:nvPr/>
            </p:nvSpPr>
            <p:spPr bwMode="auto">
              <a:xfrm flipH="1">
                <a:off x="5423" y="893"/>
                <a:ext cx="65" cy="62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7001" name="Line 137"/>
            <p:cNvSpPr>
              <a:spLocks noChangeAspect="1" noChangeShapeType="1"/>
            </p:cNvSpPr>
            <p:nvPr/>
          </p:nvSpPr>
          <p:spPr bwMode="auto">
            <a:xfrm flipH="1">
              <a:off x="3370" y="1301"/>
              <a:ext cx="192" cy="727"/>
            </a:xfrm>
            <a:prstGeom prst="line">
              <a:avLst/>
            </a:prstGeom>
            <a:noFill/>
            <a:ln w="28575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7002" name="Line 138"/>
            <p:cNvSpPr>
              <a:spLocks noChangeAspect="1" noChangeShapeType="1"/>
            </p:cNvSpPr>
            <p:nvPr/>
          </p:nvSpPr>
          <p:spPr bwMode="auto">
            <a:xfrm flipH="1">
              <a:off x="2188" y="1359"/>
              <a:ext cx="192" cy="727"/>
            </a:xfrm>
            <a:prstGeom prst="line">
              <a:avLst/>
            </a:prstGeom>
            <a:noFill/>
            <a:ln w="28575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7003" name="Line 139"/>
            <p:cNvSpPr>
              <a:spLocks noChangeAspect="1" noChangeShapeType="1"/>
            </p:cNvSpPr>
            <p:nvPr/>
          </p:nvSpPr>
          <p:spPr bwMode="auto">
            <a:xfrm>
              <a:off x="4967" y="1316"/>
              <a:ext cx="192" cy="734"/>
            </a:xfrm>
            <a:prstGeom prst="line">
              <a:avLst/>
            </a:prstGeom>
            <a:noFill/>
            <a:ln w="28575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7004" name="Group 140"/>
            <p:cNvGrpSpPr>
              <a:grpSpLocks noChangeAspect="1"/>
            </p:cNvGrpSpPr>
            <p:nvPr/>
          </p:nvGrpSpPr>
          <p:grpSpPr bwMode="auto">
            <a:xfrm flipH="1">
              <a:off x="3696" y="836"/>
              <a:ext cx="1104" cy="606"/>
              <a:chOff x="3936" y="2904"/>
              <a:chExt cx="1632" cy="936"/>
            </a:xfrm>
          </p:grpSpPr>
          <p:grpSp>
            <p:nvGrpSpPr>
              <p:cNvPr id="37005" name="Group 141"/>
              <p:cNvGrpSpPr>
                <a:grpSpLocks noChangeAspect="1"/>
              </p:cNvGrpSpPr>
              <p:nvPr/>
            </p:nvGrpSpPr>
            <p:grpSpPr bwMode="auto">
              <a:xfrm rot="6537213" flipV="1">
                <a:off x="4539" y="3607"/>
                <a:ext cx="446" cy="20"/>
                <a:chOff x="2400" y="1776"/>
                <a:chExt cx="1008" cy="0"/>
              </a:xfrm>
            </p:grpSpPr>
            <p:sp>
              <p:nvSpPr>
                <p:cNvPr id="37006" name="Line 142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007" name="Line 143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008" name="Group 144"/>
              <p:cNvGrpSpPr>
                <a:grpSpLocks noChangeAspect="1"/>
              </p:cNvGrpSpPr>
              <p:nvPr/>
            </p:nvGrpSpPr>
            <p:grpSpPr bwMode="auto">
              <a:xfrm rot="10795524" flipV="1">
                <a:off x="4846" y="3387"/>
                <a:ext cx="446" cy="20"/>
                <a:chOff x="2400" y="1776"/>
                <a:chExt cx="1008" cy="0"/>
              </a:xfrm>
            </p:grpSpPr>
            <p:sp>
              <p:nvSpPr>
                <p:cNvPr id="37009" name="Line 145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010" name="Line 146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011" name="Group 147"/>
              <p:cNvGrpSpPr>
                <a:grpSpLocks noChangeAspect="1"/>
              </p:cNvGrpSpPr>
              <p:nvPr/>
            </p:nvGrpSpPr>
            <p:grpSpPr bwMode="auto">
              <a:xfrm rot="-2316081">
                <a:off x="4276" y="3009"/>
                <a:ext cx="841" cy="468"/>
                <a:chOff x="1152" y="1164"/>
                <a:chExt cx="1177" cy="852"/>
              </a:xfrm>
            </p:grpSpPr>
            <p:grpSp>
              <p:nvGrpSpPr>
                <p:cNvPr id="37012" name="Group 148"/>
                <p:cNvGrpSpPr>
                  <a:grpSpLocks noChangeAspect="1"/>
                </p:cNvGrpSpPr>
                <p:nvPr/>
              </p:nvGrpSpPr>
              <p:grpSpPr bwMode="auto">
                <a:xfrm rot="-5370107">
                  <a:off x="1499" y="1604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37013" name="AutoShape 149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14" name="AutoShape 150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15" name="AutoShape 151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16" name="AutoShape 152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17" name="AutoShape 153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18" name="AutoShape 154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19" name="AutoShape 155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20" name="AutoShape 156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21" name="AutoShape 157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22" name="AutoShape 158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</p:grpSp>
            <p:grpSp>
              <p:nvGrpSpPr>
                <p:cNvPr id="37023" name="Group 159"/>
                <p:cNvGrpSpPr>
                  <a:grpSpLocks noChangeAspect="1"/>
                </p:cNvGrpSpPr>
                <p:nvPr/>
              </p:nvGrpSpPr>
              <p:grpSpPr bwMode="auto">
                <a:xfrm rot="2264111">
                  <a:off x="1152" y="1164"/>
                  <a:ext cx="624" cy="49"/>
                  <a:chOff x="2400" y="1776"/>
                  <a:chExt cx="1008" cy="0"/>
                </a:xfrm>
              </p:grpSpPr>
              <p:sp>
                <p:nvSpPr>
                  <p:cNvPr id="37024" name="Line 1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025" name="Line 1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026" name="Group 162"/>
                <p:cNvGrpSpPr>
                  <a:grpSpLocks noChangeAspect="1"/>
                </p:cNvGrpSpPr>
                <p:nvPr/>
              </p:nvGrpSpPr>
              <p:grpSpPr bwMode="auto">
                <a:xfrm rot="-1879563">
                  <a:off x="1705" y="1194"/>
                  <a:ext cx="624" cy="49"/>
                  <a:chOff x="2400" y="1776"/>
                  <a:chExt cx="1008" cy="0"/>
                </a:xfrm>
              </p:grpSpPr>
              <p:sp>
                <p:nvSpPr>
                  <p:cNvPr id="37027" name="Line 1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028" name="Line 16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029" name="Group 165"/>
                <p:cNvGrpSpPr>
                  <a:grpSpLocks noChangeAspect="1"/>
                </p:cNvGrpSpPr>
                <p:nvPr/>
              </p:nvGrpSpPr>
              <p:grpSpPr bwMode="auto">
                <a:xfrm rot="-5370107">
                  <a:off x="1478" y="1619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37030" name="AutoShape 166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1" name="AutoShape 167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2" name="AutoShape 168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3" name="AutoShape 169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4" name="AutoShape 170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5" name="AutoShape 171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6" name="AutoShape 172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7" name="AutoShape 173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8" name="AutoShape 174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39" name="AutoShape 175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</p:grpSp>
          </p:grpSp>
          <p:sp>
            <p:nvSpPr>
              <p:cNvPr id="37040" name="Oval 176"/>
              <p:cNvSpPr>
                <a:spLocks noChangeAspect="1" noChangeArrowheads="1"/>
              </p:cNvSpPr>
              <p:nvPr/>
            </p:nvSpPr>
            <p:spPr bwMode="auto">
              <a:xfrm>
                <a:off x="5184" y="3283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41" name="Oval 177"/>
              <p:cNvSpPr>
                <a:spLocks noChangeAspect="1" noChangeArrowheads="1"/>
              </p:cNvSpPr>
              <p:nvPr/>
            </p:nvSpPr>
            <p:spPr bwMode="auto">
              <a:xfrm>
                <a:off x="5280" y="3359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42" name="Oval 178"/>
              <p:cNvSpPr>
                <a:spLocks noChangeAspect="1" noChangeArrowheads="1"/>
              </p:cNvSpPr>
              <p:nvPr/>
            </p:nvSpPr>
            <p:spPr bwMode="auto">
              <a:xfrm>
                <a:off x="5285" y="350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43" name="Oval 179"/>
              <p:cNvSpPr>
                <a:spLocks noChangeAspect="1" noChangeArrowheads="1"/>
              </p:cNvSpPr>
              <p:nvPr/>
            </p:nvSpPr>
            <p:spPr bwMode="auto">
              <a:xfrm>
                <a:off x="5419" y="3417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44" name="Oval 180"/>
              <p:cNvSpPr>
                <a:spLocks noChangeAspect="1" noChangeArrowheads="1"/>
              </p:cNvSpPr>
              <p:nvPr/>
            </p:nvSpPr>
            <p:spPr bwMode="auto">
              <a:xfrm>
                <a:off x="3936" y="2904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45" name="Oval 181"/>
              <p:cNvSpPr>
                <a:spLocks noChangeAspect="1" noChangeArrowheads="1"/>
              </p:cNvSpPr>
              <p:nvPr/>
            </p:nvSpPr>
            <p:spPr bwMode="auto">
              <a:xfrm>
                <a:off x="4128" y="296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46" name="Oval 182"/>
              <p:cNvSpPr>
                <a:spLocks noChangeAspect="1" noChangeArrowheads="1"/>
              </p:cNvSpPr>
              <p:nvPr/>
            </p:nvSpPr>
            <p:spPr bwMode="auto">
              <a:xfrm>
                <a:off x="4123" y="312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47" name="Oval 183"/>
              <p:cNvSpPr>
                <a:spLocks noChangeAspect="1" noChangeArrowheads="1"/>
              </p:cNvSpPr>
              <p:nvPr/>
            </p:nvSpPr>
            <p:spPr bwMode="auto">
              <a:xfrm>
                <a:off x="3984" y="303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048" name="Group 184"/>
            <p:cNvGrpSpPr>
              <a:grpSpLocks noChangeAspect="1"/>
            </p:cNvGrpSpPr>
            <p:nvPr/>
          </p:nvGrpSpPr>
          <p:grpSpPr bwMode="auto">
            <a:xfrm>
              <a:off x="2544" y="692"/>
              <a:ext cx="1056" cy="606"/>
              <a:chOff x="3936" y="2904"/>
              <a:chExt cx="1632" cy="936"/>
            </a:xfrm>
          </p:grpSpPr>
          <p:grpSp>
            <p:nvGrpSpPr>
              <p:cNvPr id="37049" name="Group 185"/>
              <p:cNvGrpSpPr>
                <a:grpSpLocks noChangeAspect="1"/>
              </p:cNvGrpSpPr>
              <p:nvPr/>
            </p:nvGrpSpPr>
            <p:grpSpPr bwMode="auto">
              <a:xfrm rot="6537213" flipV="1">
                <a:off x="4539" y="3607"/>
                <a:ext cx="446" cy="20"/>
                <a:chOff x="2400" y="1776"/>
                <a:chExt cx="1008" cy="0"/>
              </a:xfrm>
            </p:grpSpPr>
            <p:sp>
              <p:nvSpPr>
                <p:cNvPr id="37050" name="Line 186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051" name="Line 187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052" name="Group 188"/>
              <p:cNvGrpSpPr>
                <a:grpSpLocks noChangeAspect="1"/>
              </p:cNvGrpSpPr>
              <p:nvPr/>
            </p:nvGrpSpPr>
            <p:grpSpPr bwMode="auto">
              <a:xfrm rot="10795524" flipV="1">
                <a:off x="4846" y="3387"/>
                <a:ext cx="446" cy="20"/>
                <a:chOff x="2400" y="1776"/>
                <a:chExt cx="1008" cy="0"/>
              </a:xfrm>
            </p:grpSpPr>
            <p:sp>
              <p:nvSpPr>
                <p:cNvPr id="37053" name="Line 189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054" name="Line 190"/>
                <p:cNvSpPr>
                  <a:spLocks noChangeAspect="1"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055" name="Group 191"/>
              <p:cNvGrpSpPr>
                <a:grpSpLocks noChangeAspect="1"/>
              </p:cNvGrpSpPr>
              <p:nvPr/>
            </p:nvGrpSpPr>
            <p:grpSpPr bwMode="auto">
              <a:xfrm rot="-2316081">
                <a:off x="4276" y="3009"/>
                <a:ext cx="841" cy="468"/>
                <a:chOff x="1152" y="1164"/>
                <a:chExt cx="1177" cy="852"/>
              </a:xfrm>
            </p:grpSpPr>
            <p:grpSp>
              <p:nvGrpSpPr>
                <p:cNvPr id="37056" name="Group 192"/>
                <p:cNvGrpSpPr>
                  <a:grpSpLocks noChangeAspect="1"/>
                </p:cNvGrpSpPr>
                <p:nvPr/>
              </p:nvGrpSpPr>
              <p:grpSpPr bwMode="auto">
                <a:xfrm rot="-5370107">
                  <a:off x="1499" y="1604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37057" name="AutoShape 193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58" name="AutoShape 194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59" name="AutoShape 195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60" name="AutoShape 196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61" name="AutoShape 197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62" name="AutoShape 198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63" name="AutoShape 199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64" name="AutoShape 200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65" name="AutoShape 201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66" name="AutoShape 202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</p:grpSp>
            <p:grpSp>
              <p:nvGrpSpPr>
                <p:cNvPr id="37067" name="Group 203"/>
                <p:cNvGrpSpPr>
                  <a:grpSpLocks noChangeAspect="1"/>
                </p:cNvGrpSpPr>
                <p:nvPr/>
              </p:nvGrpSpPr>
              <p:grpSpPr bwMode="auto">
                <a:xfrm rot="2264111">
                  <a:off x="1152" y="1164"/>
                  <a:ext cx="624" cy="49"/>
                  <a:chOff x="2400" y="1776"/>
                  <a:chExt cx="1008" cy="0"/>
                </a:xfrm>
              </p:grpSpPr>
              <p:sp>
                <p:nvSpPr>
                  <p:cNvPr id="37068" name="Line 20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069" name="Line 20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070" name="Group 206"/>
                <p:cNvGrpSpPr>
                  <a:grpSpLocks noChangeAspect="1"/>
                </p:cNvGrpSpPr>
                <p:nvPr/>
              </p:nvGrpSpPr>
              <p:grpSpPr bwMode="auto">
                <a:xfrm rot="-1879563">
                  <a:off x="1705" y="1194"/>
                  <a:ext cx="624" cy="49"/>
                  <a:chOff x="2400" y="1776"/>
                  <a:chExt cx="1008" cy="0"/>
                </a:xfrm>
              </p:grpSpPr>
              <p:sp>
                <p:nvSpPr>
                  <p:cNvPr id="37071" name="Line 2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072" name="Line 2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073" name="Group 209"/>
                <p:cNvGrpSpPr>
                  <a:grpSpLocks noChangeAspect="1"/>
                </p:cNvGrpSpPr>
                <p:nvPr/>
              </p:nvGrpSpPr>
              <p:grpSpPr bwMode="auto">
                <a:xfrm rot="-5370107">
                  <a:off x="1478" y="1619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37074" name="AutoShape 210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75" name="AutoShape 211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76" name="AutoShape 212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77" name="AutoShape 213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78" name="AutoShape 214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79" name="AutoShape 215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80" name="AutoShape 216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81" name="AutoShape 217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82" name="AutoShape 218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37083" name="AutoShape 219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</p:grpSp>
          </p:grpSp>
          <p:sp>
            <p:nvSpPr>
              <p:cNvPr id="37084" name="Oval 220"/>
              <p:cNvSpPr>
                <a:spLocks noChangeAspect="1" noChangeArrowheads="1"/>
              </p:cNvSpPr>
              <p:nvPr/>
            </p:nvSpPr>
            <p:spPr bwMode="auto">
              <a:xfrm>
                <a:off x="5184" y="3283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5" name="Oval 221"/>
              <p:cNvSpPr>
                <a:spLocks noChangeAspect="1" noChangeArrowheads="1"/>
              </p:cNvSpPr>
              <p:nvPr/>
            </p:nvSpPr>
            <p:spPr bwMode="auto">
              <a:xfrm>
                <a:off x="5280" y="3359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6" name="Oval 222"/>
              <p:cNvSpPr>
                <a:spLocks noChangeAspect="1" noChangeArrowheads="1"/>
              </p:cNvSpPr>
              <p:nvPr/>
            </p:nvSpPr>
            <p:spPr bwMode="auto">
              <a:xfrm>
                <a:off x="5285" y="350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7" name="Oval 223"/>
              <p:cNvSpPr>
                <a:spLocks noChangeAspect="1" noChangeArrowheads="1"/>
              </p:cNvSpPr>
              <p:nvPr/>
            </p:nvSpPr>
            <p:spPr bwMode="auto">
              <a:xfrm>
                <a:off x="5419" y="3417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8" name="Oval 224"/>
              <p:cNvSpPr>
                <a:spLocks noChangeAspect="1" noChangeArrowheads="1"/>
              </p:cNvSpPr>
              <p:nvPr/>
            </p:nvSpPr>
            <p:spPr bwMode="auto">
              <a:xfrm>
                <a:off x="3936" y="2904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9" name="Oval 225"/>
              <p:cNvSpPr>
                <a:spLocks noChangeAspect="1" noChangeArrowheads="1"/>
              </p:cNvSpPr>
              <p:nvPr/>
            </p:nvSpPr>
            <p:spPr bwMode="auto">
              <a:xfrm>
                <a:off x="4128" y="296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90" name="Oval 226"/>
              <p:cNvSpPr>
                <a:spLocks noChangeAspect="1" noChangeArrowheads="1"/>
              </p:cNvSpPr>
              <p:nvPr/>
            </p:nvSpPr>
            <p:spPr bwMode="auto">
              <a:xfrm>
                <a:off x="4123" y="312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91" name="Oval 227"/>
              <p:cNvSpPr>
                <a:spLocks noChangeAspect="1" noChangeArrowheads="1"/>
              </p:cNvSpPr>
              <p:nvPr/>
            </p:nvSpPr>
            <p:spPr bwMode="auto">
              <a:xfrm>
                <a:off x="3984" y="303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7092" name="Line 228"/>
            <p:cNvSpPr>
              <a:spLocks noChangeAspect="1" noChangeShapeType="1"/>
            </p:cNvSpPr>
            <p:nvPr/>
          </p:nvSpPr>
          <p:spPr bwMode="auto">
            <a:xfrm flipH="1">
              <a:off x="2855" y="1296"/>
              <a:ext cx="192" cy="727"/>
            </a:xfrm>
            <a:prstGeom prst="line">
              <a:avLst/>
            </a:prstGeom>
            <a:noFill/>
            <a:ln w="28575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7093" name="Line 229"/>
            <p:cNvSpPr>
              <a:spLocks noChangeAspect="1" noChangeShapeType="1"/>
            </p:cNvSpPr>
            <p:nvPr/>
          </p:nvSpPr>
          <p:spPr bwMode="auto">
            <a:xfrm>
              <a:off x="4264" y="1387"/>
              <a:ext cx="192" cy="734"/>
            </a:xfrm>
            <a:prstGeom prst="line">
              <a:avLst/>
            </a:prstGeom>
            <a:noFill/>
            <a:ln w="28575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094" name="Freeform 230"/>
            <p:cNvSpPr>
              <a:spLocks noChangeAspect="1"/>
            </p:cNvSpPr>
            <p:nvPr/>
          </p:nvSpPr>
          <p:spPr bwMode="auto">
            <a:xfrm>
              <a:off x="3648" y="1268"/>
              <a:ext cx="339" cy="1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66FF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095" name="Freeform 231"/>
            <p:cNvSpPr>
              <a:spLocks noChangeAspect="1"/>
            </p:cNvSpPr>
            <p:nvPr/>
          </p:nvSpPr>
          <p:spPr bwMode="auto">
            <a:xfrm>
              <a:off x="4587" y="1230"/>
              <a:ext cx="107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66FF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096" name="Freeform 232"/>
            <p:cNvSpPr>
              <a:spLocks noChangeAspect="1"/>
            </p:cNvSpPr>
            <p:nvPr/>
          </p:nvSpPr>
          <p:spPr bwMode="auto">
            <a:xfrm flipH="1">
              <a:off x="4389" y="1162"/>
              <a:ext cx="171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097" name="Freeform 233"/>
            <p:cNvSpPr>
              <a:spLocks noChangeAspect="1"/>
            </p:cNvSpPr>
            <p:nvPr/>
          </p:nvSpPr>
          <p:spPr bwMode="auto">
            <a:xfrm flipH="1">
              <a:off x="3264" y="1028"/>
              <a:ext cx="171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098" name="Freeform 234"/>
            <p:cNvSpPr>
              <a:spLocks noChangeAspect="1"/>
            </p:cNvSpPr>
            <p:nvPr/>
          </p:nvSpPr>
          <p:spPr bwMode="auto">
            <a:xfrm flipH="1">
              <a:off x="2559" y="1124"/>
              <a:ext cx="171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099" name="Freeform 235"/>
            <p:cNvSpPr>
              <a:spLocks noChangeAspect="1"/>
            </p:cNvSpPr>
            <p:nvPr/>
          </p:nvSpPr>
          <p:spPr bwMode="auto">
            <a:xfrm>
              <a:off x="3744" y="1178"/>
              <a:ext cx="102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0" name="Freeform 236"/>
            <p:cNvSpPr>
              <a:spLocks noChangeAspect="1"/>
            </p:cNvSpPr>
            <p:nvPr/>
          </p:nvSpPr>
          <p:spPr bwMode="auto">
            <a:xfrm>
              <a:off x="4506" y="1172"/>
              <a:ext cx="102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1" name="Freeform 237"/>
            <p:cNvSpPr>
              <a:spLocks noChangeAspect="1"/>
            </p:cNvSpPr>
            <p:nvPr/>
          </p:nvSpPr>
          <p:spPr bwMode="auto">
            <a:xfrm flipH="1">
              <a:off x="2016" y="1220"/>
              <a:ext cx="171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2" name="Freeform 238"/>
            <p:cNvSpPr>
              <a:spLocks noChangeAspect="1"/>
            </p:cNvSpPr>
            <p:nvPr/>
          </p:nvSpPr>
          <p:spPr bwMode="auto">
            <a:xfrm flipH="1">
              <a:off x="2565" y="1316"/>
              <a:ext cx="171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3" name="Freeform 239"/>
            <p:cNvSpPr>
              <a:spLocks noChangeAspect="1"/>
            </p:cNvSpPr>
            <p:nvPr/>
          </p:nvSpPr>
          <p:spPr bwMode="auto">
            <a:xfrm flipH="1">
              <a:off x="3141" y="1316"/>
              <a:ext cx="171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4" name="Freeform 240"/>
            <p:cNvSpPr>
              <a:spLocks noChangeAspect="1"/>
            </p:cNvSpPr>
            <p:nvPr/>
          </p:nvSpPr>
          <p:spPr bwMode="auto">
            <a:xfrm flipH="1">
              <a:off x="3573" y="1316"/>
              <a:ext cx="171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5" name="Freeform 241"/>
            <p:cNvSpPr>
              <a:spLocks noChangeAspect="1"/>
            </p:cNvSpPr>
            <p:nvPr/>
          </p:nvSpPr>
          <p:spPr bwMode="auto">
            <a:xfrm flipH="1">
              <a:off x="4197" y="1316"/>
              <a:ext cx="171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6" name="Freeform 242"/>
            <p:cNvSpPr>
              <a:spLocks noChangeAspect="1"/>
            </p:cNvSpPr>
            <p:nvPr/>
          </p:nvSpPr>
          <p:spPr bwMode="auto">
            <a:xfrm>
              <a:off x="2304" y="1152"/>
              <a:ext cx="144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7" name="Freeform 243"/>
            <p:cNvSpPr>
              <a:spLocks noChangeAspect="1"/>
            </p:cNvSpPr>
            <p:nvPr/>
          </p:nvSpPr>
          <p:spPr bwMode="auto">
            <a:xfrm>
              <a:off x="2928" y="1248"/>
              <a:ext cx="144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8" name="Freeform 244"/>
            <p:cNvSpPr>
              <a:spLocks noChangeAspect="1"/>
            </p:cNvSpPr>
            <p:nvPr/>
          </p:nvSpPr>
          <p:spPr bwMode="auto">
            <a:xfrm>
              <a:off x="4032" y="1248"/>
              <a:ext cx="144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09" name="Freeform 245"/>
            <p:cNvSpPr>
              <a:spLocks noChangeAspect="1"/>
            </p:cNvSpPr>
            <p:nvPr/>
          </p:nvSpPr>
          <p:spPr bwMode="auto">
            <a:xfrm>
              <a:off x="4752" y="1248"/>
              <a:ext cx="144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110" name="Freeform 246"/>
            <p:cNvSpPr>
              <a:spLocks noChangeAspect="1"/>
            </p:cNvSpPr>
            <p:nvPr/>
          </p:nvSpPr>
          <p:spPr bwMode="auto">
            <a:xfrm>
              <a:off x="5184" y="1200"/>
              <a:ext cx="144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7111" name="Group 247"/>
            <p:cNvGrpSpPr>
              <a:grpSpLocks noChangeAspect="1"/>
            </p:cNvGrpSpPr>
            <p:nvPr/>
          </p:nvGrpSpPr>
          <p:grpSpPr bwMode="auto">
            <a:xfrm>
              <a:off x="4464" y="1296"/>
              <a:ext cx="87" cy="351"/>
              <a:chOff x="5012" y="2384"/>
              <a:chExt cx="87" cy="232"/>
            </a:xfrm>
          </p:grpSpPr>
          <p:grpSp>
            <p:nvGrpSpPr>
              <p:cNvPr id="37112" name="Group 248"/>
              <p:cNvGrpSpPr>
                <a:grpSpLocks noChangeAspect="1"/>
              </p:cNvGrpSpPr>
              <p:nvPr/>
            </p:nvGrpSpPr>
            <p:grpSpPr bwMode="auto">
              <a:xfrm rot="7686188" flipH="1">
                <a:off x="4942" y="2454"/>
                <a:ext cx="222" cy="82"/>
                <a:chOff x="480" y="3696"/>
                <a:chExt cx="3360" cy="240"/>
              </a:xfrm>
            </p:grpSpPr>
            <p:cxnSp>
              <p:nvCxnSpPr>
                <p:cNvPr id="37113" name="AutoShape 249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14" name="AutoShape 250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15" name="AutoShape 251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16" name="AutoShape 252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17" name="AutoShape 253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18" name="AutoShape 254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19" name="AutoShape 255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20" name="AutoShape 256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21" name="AutoShape 257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22" name="AutoShape 258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</p:grpSp>
          <p:grpSp>
            <p:nvGrpSpPr>
              <p:cNvPr id="37123" name="Group 259"/>
              <p:cNvGrpSpPr>
                <a:grpSpLocks noChangeAspect="1"/>
              </p:cNvGrpSpPr>
              <p:nvPr/>
            </p:nvGrpSpPr>
            <p:grpSpPr bwMode="auto">
              <a:xfrm rot="7686188" flipH="1">
                <a:off x="4947" y="2464"/>
                <a:ext cx="222" cy="82"/>
                <a:chOff x="480" y="3696"/>
                <a:chExt cx="3360" cy="240"/>
              </a:xfrm>
            </p:grpSpPr>
            <p:cxnSp>
              <p:nvCxnSpPr>
                <p:cNvPr id="37124" name="AutoShape 260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25" name="AutoShape 261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26" name="AutoShape 262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27" name="AutoShape 263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28" name="AutoShape 264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29" name="AutoShape 265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30" name="AutoShape 266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31" name="AutoShape 267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32" name="AutoShape 268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33" name="AutoShape 269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</p:grpSp>
        </p:grpSp>
        <p:grpSp>
          <p:nvGrpSpPr>
            <p:cNvPr id="37134" name="Group 270"/>
            <p:cNvGrpSpPr>
              <a:grpSpLocks noChangeAspect="1"/>
            </p:cNvGrpSpPr>
            <p:nvPr/>
          </p:nvGrpSpPr>
          <p:grpSpPr bwMode="auto">
            <a:xfrm>
              <a:off x="2880" y="1248"/>
              <a:ext cx="87" cy="351"/>
              <a:chOff x="5108" y="2480"/>
              <a:chExt cx="87" cy="232"/>
            </a:xfrm>
          </p:grpSpPr>
          <p:grpSp>
            <p:nvGrpSpPr>
              <p:cNvPr id="37135" name="Group 271"/>
              <p:cNvGrpSpPr>
                <a:grpSpLocks noChangeAspect="1"/>
              </p:cNvGrpSpPr>
              <p:nvPr/>
            </p:nvGrpSpPr>
            <p:grpSpPr bwMode="auto">
              <a:xfrm rot="7686188" flipH="1">
                <a:off x="5038" y="2550"/>
                <a:ext cx="222" cy="82"/>
                <a:chOff x="480" y="3696"/>
                <a:chExt cx="3360" cy="240"/>
              </a:xfrm>
            </p:grpSpPr>
            <p:cxnSp>
              <p:nvCxnSpPr>
                <p:cNvPr id="37136" name="AutoShape 272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37" name="AutoShape 273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38" name="AutoShape 274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39" name="AutoShape 275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40" name="AutoShape 276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41" name="AutoShape 277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42" name="AutoShape 278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43" name="AutoShape 279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44" name="AutoShape 280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45" name="AutoShape 281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</p:grpSp>
          <p:grpSp>
            <p:nvGrpSpPr>
              <p:cNvPr id="37146" name="Group 282"/>
              <p:cNvGrpSpPr>
                <a:grpSpLocks noChangeAspect="1"/>
              </p:cNvGrpSpPr>
              <p:nvPr/>
            </p:nvGrpSpPr>
            <p:grpSpPr bwMode="auto">
              <a:xfrm rot="7686188" flipH="1">
                <a:off x="5043" y="2560"/>
                <a:ext cx="222" cy="82"/>
                <a:chOff x="480" y="3696"/>
                <a:chExt cx="3360" cy="240"/>
              </a:xfrm>
            </p:grpSpPr>
            <p:cxnSp>
              <p:nvCxnSpPr>
                <p:cNvPr id="37147" name="AutoShape 283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48" name="AutoShape 284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49" name="AutoShape 285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50" name="AutoShape 286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51" name="AutoShape 287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52" name="AutoShape 288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53" name="AutoShape 289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54" name="AutoShape 290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55" name="AutoShape 291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56" name="AutoShape 292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</p:grpSp>
        </p:grpSp>
        <p:grpSp>
          <p:nvGrpSpPr>
            <p:cNvPr id="37157" name="Group 293"/>
            <p:cNvGrpSpPr>
              <a:grpSpLocks noChangeAspect="1"/>
            </p:cNvGrpSpPr>
            <p:nvPr/>
          </p:nvGrpSpPr>
          <p:grpSpPr bwMode="auto">
            <a:xfrm>
              <a:off x="2208" y="1200"/>
              <a:ext cx="87" cy="360"/>
              <a:chOff x="5204" y="2576"/>
              <a:chExt cx="87" cy="238"/>
            </a:xfrm>
          </p:grpSpPr>
          <p:grpSp>
            <p:nvGrpSpPr>
              <p:cNvPr id="37158" name="Group 294"/>
              <p:cNvGrpSpPr>
                <a:grpSpLocks noChangeAspect="1"/>
              </p:cNvGrpSpPr>
              <p:nvPr/>
            </p:nvGrpSpPr>
            <p:grpSpPr bwMode="auto">
              <a:xfrm rot="7686188" flipH="1">
                <a:off x="5134" y="2646"/>
                <a:ext cx="222" cy="82"/>
                <a:chOff x="480" y="3696"/>
                <a:chExt cx="3360" cy="240"/>
              </a:xfrm>
            </p:grpSpPr>
            <p:cxnSp>
              <p:nvCxnSpPr>
                <p:cNvPr id="37159" name="AutoShape 295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0" name="AutoShape 296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1" name="AutoShape 297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2" name="AutoShape 298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3" name="AutoShape 299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4" name="AutoShape 300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5" name="AutoShape 301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6" name="AutoShape 302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7" name="AutoShape 303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68" name="AutoShape 304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</p:cxnSp>
          </p:grpSp>
          <p:grpSp>
            <p:nvGrpSpPr>
              <p:cNvPr id="37169" name="Group 305"/>
              <p:cNvGrpSpPr>
                <a:grpSpLocks noChangeAspect="1"/>
              </p:cNvGrpSpPr>
              <p:nvPr/>
            </p:nvGrpSpPr>
            <p:grpSpPr bwMode="auto">
              <a:xfrm rot="7686188" flipH="1">
                <a:off x="5139" y="2662"/>
                <a:ext cx="222" cy="82"/>
                <a:chOff x="480" y="3696"/>
                <a:chExt cx="3360" cy="240"/>
              </a:xfrm>
            </p:grpSpPr>
            <p:cxnSp>
              <p:nvCxnSpPr>
                <p:cNvPr id="37170" name="AutoShape 306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1" name="AutoShape 307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2" name="AutoShape 308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3" name="AutoShape 309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4" name="AutoShape 310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5" name="AutoShape 311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6" name="AutoShape 312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7" name="AutoShape 313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8" name="AutoShape 314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179" name="AutoShape 315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</p:grpSp>
        </p:grpSp>
        <p:grpSp>
          <p:nvGrpSpPr>
            <p:cNvPr id="37180" name="Group 316"/>
            <p:cNvGrpSpPr>
              <a:grpSpLocks noChangeAspect="1"/>
            </p:cNvGrpSpPr>
            <p:nvPr/>
          </p:nvGrpSpPr>
          <p:grpSpPr bwMode="auto">
            <a:xfrm>
              <a:off x="4588" y="2064"/>
              <a:ext cx="260" cy="249"/>
              <a:chOff x="5136" y="1911"/>
              <a:chExt cx="260" cy="249"/>
            </a:xfrm>
          </p:grpSpPr>
          <p:sp>
            <p:nvSpPr>
              <p:cNvPr id="37181" name="Oval 317"/>
              <p:cNvSpPr>
                <a:spLocks noChangeAspect="1" noChangeArrowheads="1"/>
              </p:cNvSpPr>
              <p:nvPr/>
            </p:nvSpPr>
            <p:spPr bwMode="auto">
              <a:xfrm flipH="1">
                <a:off x="5136" y="1911"/>
                <a:ext cx="260" cy="249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2" name="Oval 318"/>
              <p:cNvSpPr>
                <a:spLocks noChangeAspect="1" noChangeArrowheads="1"/>
              </p:cNvSpPr>
              <p:nvPr/>
            </p:nvSpPr>
            <p:spPr bwMode="auto">
              <a:xfrm flipH="1">
                <a:off x="5201" y="1949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3" name="Oval 319"/>
              <p:cNvSpPr>
                <a:spLocks noChangeAspect="1" noChangeArrowheads="1"/>
              </p:cNvSpPr>
              <p:nvPr/>
            </p:nvSpPr>
            <p:spPr bwMode="auto">
              <a:xfrm flipH="1">
                <a:off x="5205" y="2055"/>
                <a:ext cx="65" cy="62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4" name="Oval 320"/>
              <p:cNvSpPr>
                <a:spLocks noChangeAspect="1" noChangeArrowheads="1"/>
              </p:cNvSpPr>
              <p:nvPr/>
            </p:nvSpPr>
            <p:spPr bwMode="auto">
              <a:xfrm flipH="1">
                <a:off x="5299" y="1998"/>
                <a:ext cx="65" cy="62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185" name="Group 321"/>
            <p:cNvGrpSpPr>
              <a:grpSpLocks noChangeAspect="1"/>
            </p:cNvGrpSpPr>
            <p:nvPr/>
          </p:nvGrpSpPr>
          <p:grpSpPr bwMode="auto">
            <a:xfrm>
              <a:off x="4012" y="2064"/>
              <a:ext cx="207" cy="201"/>
              <a:chOff x="4146" y="2007"/>
              <a:chExt cx="207" cy="201"/>
            </a:xfrm>
          </p:grpSpPr>
          <p:sp>
            <p:nvSpPr>
              <p:cNvPr id="37186" name="Oval 322"/>
              <p:cNvSpPr>
                <a:spLocks noChangeAspect="1" noChangeArrowheads="1"/>
              </p:cNvSpPr>
              <p:nvPr/>
            </p:nvSpPr>
            <p:spPr bwMode="auto">
              <a:xfrm flipH="1">
                <a:off x="4146" y="2007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7" name="Oval 323"/>
              <p:cNvSpPr>
                <a:spLocks noChangeAspect="1" noChangeArrowheads="1"/>
              </p:cNvSpPr>
              <p:nvPr/>
            </p:nvSpPr>
            <p:spPr bwMode="auto">
              <a:xfrm flipH="1">
                <a:off x="4193" y="2045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8" name="Oval 324"/>
              <p:cNvSpPr>
                <a:spLocks noChangeAspect="1" noChangeArrowheads="1"/>
              </p:cNvSpPr>
              <p:nvPr/>
            </p:nvSpPr>
            <p:spPr bwMode="auto">
              <a:xfrm flipH="1">
                <a:off x="4255" y="2098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189" name="Group 325"/>
            <p:cNvGrpSpPr>
              <a:grpSpLocks noChangeAspect="1"/>
            </p:cNvGrpSpPr>
            <p:nvPr/>
          </p:nvGrpSpPr>
          <p:grpSpPr bwMode="auto">
            <a:xfrm>
              <a:off x="3484" y="2199"/>
              <a:ext cx="207" cy="201"/>
              <a:chOff x="4146" y="2007"/>
              <a:chExt cx="207" cy="201"/>
            </a:xfrm>
          </p:grpSpPr>
          <p:sp>
            <p:nvSpPr>
              <p:cNvPr id="37190" name="Oval 326"/>
              <p:cNvSpPr>
                <a:spLocks noChangeAspect="1" noChangeArrowheads="1"/>
              </p:cNvSpPr>
              <p:nvPr/>
            </p:nvSpPr>
            <p:spPr bwMode="auto">
              <a:xfrm flipH="1">
                <a:off x="4146" y="2007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91" name="Oval 327"/>
              <p:cNvSpPr>
                <a:spLocks noChangeAspect="1" noChangeArrowheads="1"/>
              </p:cNvSpPr>
              <p:nvPr/>
            </p:nvSpPr>
            <p:spPr bwMode="auto">
              <a:xfrm flipH="1">
                <a:off x="4193" y="2045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92" name="Oval 328"/>
              <p:cNvSpPr>
                <a:spLocks noChangeAspect="1" noChangeArrowheads="1"/>
              </p:cNvSpPr>
              <p:nvPr/>
            </p:nvSpPr>
            <p:spPr bwMode="auto">
              <a:xfrm flipH="1">
                <a:off x="4255" y="2098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193" name="Group 329"/>
            <p:cNvGrpSpPr>
              <a:grpSpLocks noChangeAspect="1"/>
            </p:cNvGrpSpPr>
            <p:nvPr/>
          </p:nvGrpSpPr>
          <p:grpSpPr bwMode="auto">
            <a:xfrm>
              <a:off x="2764" y="2160"/>
              <a:ext cx="207" cy="201"/>
              <a:chOff x="4146" y="2007"/>
              <a:chExt cx="207" cy="201"/>
            </a:xfrm>
          </p:grpSpPr>
          <p:sp>
            <p:nvSpPr>
              <p:cNvPr id="37194" name="Oval 330"/>
              <p:cNvSpPr>
                <a:spLocks noChangeAspect="1" noChangeArrowheads="1"/>
              </p:cNvSpPr>
              <p:nvPr/>
            </p:nvSpPr>
            <p:spPr bwMode="auto">
              <a:xfrm flipH="1">
                <a:off x="4146" y="2007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95" name="Oval 331"/>
              <p:cNvSpPr>
                <a:spLocks noChangeAspect="1" noChangeArrowheads="1"/>
              </p:cNvSpPr>
              <p:nvPr/>
            </p:nvSpPr>
            <p:spPr bwMode="auto">
              <a:xfrm flipH="1">
                <a:off x="4193" y="2045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96" name="Oval 332"/>
              <p:cNvSpPr>
                <a:spLocks noChangeAspect="1" noChangeArrowheads="1"/>
              </p:cNvSpPr>
              <p:nvPr/>
            </p:nvSpPr>
            <p:spPr bwMode="auto">
              <a:xfrm flipH="1">
                <a:off x="4255" y="2098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197" name="Group 333"/>
            <p:cNvGrpSpPr>
              <a:grpSpLocks noChangeAspect="1"/>
            </p:cNvGrpSpPr>
            <p:nvPr/>
          </p:nvGrpSpPr>
          <p:grpSpPr bwMode="auto">
            <a:xfrm>
              <a:off x="2092" y="2151"/>
              <a:ext cx="260" cy="249"/>
              <a:chOff x="5136" y="1911"/>
              <a:chExt cx="260" cy="249"/>
            </a:xfrm>
          </p:grpSpPr>
          <p:sp>
            <p:nvSpPr>
              <p:cNvPr id="37198" name="Oval 334"/>
              <p:cNvSpPr>
                <a:spLocks noChangeAspect="1" noChangeArrowheads="1"/>
              </p:cNvSpPr>
              <p:nvPr/>
            </p:nvSpPr>
            <p:spPr bwMode="auto">
              <a:xfrm flipH="1">
                <a:off x="5136" y="1911"/>
                <a:ext cx="260" cy="249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99" name="Oval 335"/>
              <p:cNvSpPr>
                <a:spLocks noChangeAspect="1" noChangeArrowheads="1"/>
              </p:cNvSpPr>
              <p:nvPr/>
            </p:nvSpPr>
            <p:spPr bwMode="auto">
              <a:xfrm flipH="1">
                <a:off x="5201" y="1949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00" name="Oval 336"/>
              <p:cNvSpPr>
                <a:spLocks noChangeAspect="1" noChangeArrowheads="1"/>
              </p:cNvSpPr>
              <p:nvPr/>
            </p:nvSpPr>
            <p:spPr bwMode="auto">
              <a:xfrm flipH="1">
                <a:off x="5205" y="2055"/>
                <a:ext cx="65" cy="62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01" name="Oval 337"/>
              <p:cNvSpPr>
                <a:spLocks noChangeAspect="1" noChangeArrowheads="1"/>
              </p:cNvSpPr>
              <p:nvPr/>
            </p:nvSpPr>
            <p:spPr bwMode="auto">
              <a:xfrm flipH="1">
                <a:off x="5299" y="1998"/>
                <a:ext cx="65" cy="62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02" name="Group 338"/>
            <p:cNvGrpSpPr>
              <a:grpSpLocks noChangeAspect="1"/>
            </p:cNvGrpSpPr>
            <p:nvPr/>
          </p:nvGrpSpPr>
          <p:grpSpPr bwMode="auto">
            <a:xfrm>
              <a:off x="5020" y="2151"/>
              <a:ext cx="260" cy="249"/>
              <a:chOff x="4896" y="1767"/>
              <a:chExt cx="260" cy="249"/>
            </a:xfrm>
          </p:grpSpPr>
          <p:sp>
            <p:nvSpPr>
              <p:cNvPr id="37203" name="Oval 339"/>
              <p:cNvSpPr>
                <a:spLocks noChangeAspect="1" noChangeArrowheads="1"/>
              </p:cNvSpPr>
              <p:nvPr/>
            </p:nvSpPr>
            <p:spPr bwMode="auto">
              <a:xfrm flipH="1">
                <a:off x="4896" y="1767"/>
                <a:ext cx="260" cy="249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04" name="Oval 340"/>
              <p:cNvSpPr>
                <a:spLocks noChangeAspect="1" noChangeArrowheads="1"/>
              </p:cNvSpPr>
              <p:nvPr/>
            </p:nvSpPr>
            <p:spPr bwMode="auto">
              <a:xfrm flipH="1">
                <a:off x="4961" y="1805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05" name="Oval 341"/>
              <p:cNvSpPr>
                <a:spLocks noChangeAspect="1" noChangeArrowheads="1"/>
              </p:cNvSpPr>
              <p:nvPr/>
            </p:nvSpPr>
            <p:spPr bwMode="auto">
              <a:xfrm flipH="1">
                <a:off x="4965" y="1911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06" name="Oval 342"/>
              <p:cNvSpPr>
                <a:spLocks noChangeAspect="1" noChangeArrowheads="1"/>
              </p:cNvSpPr>
              <p:nvPr/>
            </p:nvSpPr>
            <p:spPr bwMode="auto">
              <a:xfrm flipH="1">
                <a:off x="5059" y="185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07" name="Group 343"/>
            <p:cNvGrpSpPr>
              <a:grpSpLocks noChangeAspect="1"/>
            </p:cNvGrpSpPr>
            <p:nvPr/>
          </p:nvGrpSpPr>
          <p:grpSpPr bwMode="auto">
            <a:xfrm>
              <a:off x="3004" y="2343"/>
              <a:ext cx="207" cy="201"/>
              <a:chOff x="3456" y="2103"/>
              <a:chExt cx="207" cy="201"/>
            </a:xfrm>
          </p:grpSpPr>
          <p:sp>
            <p:nvSpPr>
              <p:cNvPr id="37208" name="Oval 344"/>
              <p:cNvSpPr>
                <a:spLocks noChangeAspect="1" noChangeArrowheads="1"/>
              </p:cNvSpPr>
              <p:nvPr/>
            </p:nvSpPr>
            <p:spPr bwMode="auto">
              <a:xfrm flipH="1">
                <a:off x="3456" y="2103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09" name="Oval 345"/>
              <p:cNvSpPr>
                <a:spLocks noChangeAspect="1" noChangeArrowheads="1"/>
              </p:cNvSpPr>
              <p:nvPr/>
            </p:nvSpPr>
            <p:spPr bwMode="auto">
              <a:xfrm flipH="1">
                <a:off x="3503" y="2141"/>
                <a:ext cx="65" cy="62"/>
              </a:xfrm>
              <a:prstGeom prst="ellipse">
                <a:avLst/>
              </a:prstGeom>
              <a:solidFill>
                <a:srgbClr val="66FF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10" name="Oval 346"/>
              <p:cNvSpPr>
                <a:spLocks noChangeAspect="1" noChangeArrowheads="1"/>
              </p:cNvSpPr>
              <p:nvPr/>
            </p:nvSpPr>
            <p:spPr bwMode="auto">
              <a:xfrm flipH="1">
                <a:off x="3565" y="219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11" name="Group 347"/>
            <p:cNvGrpSpPr>
              <a:grpSpLocks noChangeAspect="1"/>
            </p:cNvGrpSpPr>
            <p:nvPr/>
          </p:nvGrpSpPr>
          <p:grpSpPr bwMode="auto">
            <a:xfrm>
              <a:off x="3820" y="2112"/>
              <a:ext cx="207" cy="201"/>
              <a:chOff x="3729" y="2256"/>
              <a:chExt cx="207" cy="201"/>
            </a:xfrm>
          </p:grpSpPr>
          <p:sp>
            <p:nvSpPr>
              <p:cNvPr id="37212" name="Oval 348"/>
              <p:cNvSpPr>
                <a:spLocks noChangeAspect="1" noChangeArrowheads="1"/>
              </p:cNvSpPr>
              <p:nvPr/>
            </p:nvSpPr>
            <p:spPr bwMode="auto">
              <a:xfrm flipH="1">
                <a:off x="3729" y="2256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13" name="Oval 349"/>
              <p:cNvSpPr>
                <a:spLocks noChangeAspect="1" noChangeArrowheads="1"/>
              </p:cNvSpPr>
              <p:nvPr/>
            </p:nvSpPr>
            <p:spPr bwMode="auto">
              <a:xfrm flipH="1">
                <a:off x="3766" y="2284"/>
                <a:ext cx="65" cy="62"/>
              </a:xfrm>
              <a:prstGeom prst="ellipse">
                <a:avLst/>
              </a:prstGeom>
              <a:solidFill>
                <a:srgbClr val="00CC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14" name="Oval 350"/>
              <p:cNvSpPr>
                <a:spLocks noChangeAspect="1" noChangeArrowheads="1"/>
              </p:cNvSpPr>
              <p:nvPr/>
            </p:nvSpPr>
            <p:spPr bwMode="auto">
              <a:xfrm flipH="1">
                <a:off x="3827" y="2357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7215" name="Freeform 351"/>
            <p:cNvSpPr>
              <a:spLocks noChangeAspect="1"/>
            </p:cNvSpPr>
            <p:nvPr/>
          </p:nvSpPr>
          <p:spPr bwMode="auto">
            <a:xfrm>
              <a:off x="3067" y="1273"/>
              <a:ext cx="107" cy="7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66FF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7216" name="Group 352"/>
            <p:cNvGrpSpPr>
              <a:grpSpLocks noChangeAspect="1"/>
            </p:cNvGrpSpPr>
            <p:nvPr/>
          </p:nvGrpSpPr>
          <p:grpSpPr bwMode="auto">
            <a:xfrm>
              <a:off x="3148" y="2103"/>
              <a:ext cx="260" cy="249"/>
              <a:chOff x="5136" y="1911"/>
              <a:chExt cx="260" cy="249"/>
            </a:xfrm>
          </p:grpSpPr>
          <p:sp>
            <p:nvSpPr>
              <p:cNvPr id="37217" name="Oval 353"/>
              <p:cNvSpPr>
                <a:spLocks noChangeAspect="1" noChangeArrowheads="1"/>
              </p:cNvSpPr>
              <p:nvPr/>
            </p:nvSpPr>
            <p:spPr bwMode="auto">
              <a:xfrm flipH="1">
                <a:off x="5136" y="1911"/>
                <a:ext cx="260" cy="249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18" name="Oval 354"/>
              <p:cNvSpPr>
                <a:spLocks noChangeAspect="1" noChangeArrowheads="1"/>
              </p:cNvSpPr>
              <p:nvPr/>
            </p:nvSpPr>
            <p:spPr bwMode="auto">
              <a:xfrm flipH="1">
                <a:off x="5201" y="1949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19" name="Oval 355"/>
              <p:cNvSpPr>
                <a:spLocks noChangeAspect="1" noChangeArrowheads="1"/>
              </p:cNvSpPr>
              <p:nvPr/>
            </p:nvSpPr>
            <p:spPr bwMode="auto">
              <a:xfrm flipH="1">
                <a:off x="5205" y="2055"/>
                <a:ext cx="65" cy="62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20" name="Oval 356"/>
              <p:cNvSpPr>
                <a:spLocks noChangeAspect="1" noChangeArrowheads="1"/>
              </p:cNvSpPr>
              <p:nvPr/>
            </p:nvSpPr>
            <p:spPr bwMode="auto">
              <a:xfrm flipH="1">
                <a:off x="5299" y="1998"/>
                <a:ext cx="65" cy="62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21" name="Group 357"/>
            <p:cNvGrpSpPr>
              <a:grpSpLocks noChangeAspect="1"/>
            </p:cNvGrpSpPr>
            <p:nvPr/>
          </p:nvGrpSpPr>
          <p:grpSpPr bwMode="auto">
            <a:xfrm>
              <a:off x="2428" y="2247"/>
              <a:ext cx="260" cy="249"/>
              <a:chOff x="4896" y="1767"/>
              <a:chExt cx="260" cy="249"/>
            </a:xfrm>
          </p:grpSpPr>
          <p:sp>
            <p:nvSpPr>
              <p:cNvPr id="37222" name="Oval 358"/>
              <p:cNvSpPr>
                <a:spLocks noChangeAspect="1" noChangeArrowheads="1"/>
              </p:cNvSpPr>
              <p:nvPr/>
            </p:nvSpPr>
            <p:spPr bwMode="auto">
              <a:xfrm flipH="1">
                <a:off x="4896" y="1767"/>
                <a:ext cx="260" cy="249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23" name="Oval 359"/>
              <p:cNvSpPr>
                <a:spLocks noChangeAspect="1" noChangeArrowheads="1"/>
              </p:cNvSpPr>
              <p:nvPr/>
            </p:nvSpPr>
            <p:spPr bwMode="auto">
              <a:xfrm flipH="1">
                <a:off x="4961" y="1805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24" name="Oval 360"/>
              <p:cNvSpPr>
                <a:spLocks noChangeAspect="1" noChangeArrowheads="1"/>
              </p:cNvSpPr>
              <p:nvPr/>
            </p:nvSpPr>
            <p:spPr bwMode="auto">
              <a:xfrm flipH="1">
                <a:off x="4965" y="1911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25" name="Oval 361"/>
              <p:cNvSpPr>
                <a:spLocks noChangeAspect="1" noChangeArrowheads="1"/>
              </p:cNvSpPr>
              <p:nvPr/>
            </p:nvSpPr>
            <p:spPr bwMode="auto">
              <a:xfrm flipH="1">
                <a:off x="5059" y="185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26" name="Group 362"/>
            <p:cNvGrpSpPr>
              <a:grpSpLocks noChangeAspect="1"/>
            </p:cNvGrpSpPr>
            <p:nvPr/>
          </p:nvGrpSpPr>
          <p:grpSpPr bwMode="auto">
            <a:xfrm>
              <a:off x="3580" y="1968"/>
              <a:ext cx="207" cy="201"/>
              <a:chOff x="3456" y="2103"/>
              <a:chExt cx="207" cy="201"/>
            </a:xfrm>
          </p:grpSpPr>
          <p:sp>
            <p:nvSpPr>
              <p:cNvPr id="37227" name="Oval 363"/>
              <p:cNvSpPr>
                <a:spLocks noChangeAspect="1" noChangeArrowheads="1"/>
              </p:cNvSpPr>
              <p:nvPr/>
            </p:nvSpPr>
            <p:spPr bwMode="auto">
              <a:xfrm flipH="1">
                <a:off x="3456" y="2103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28" name="Oval 364"/>
              <p:cNvSpPr>
                <a:spLocks noChangeAspect="1" noChangeArrowheads="1"/>
              </p:cNvSpPr>
              <p:nvPr/>
            </p:nvSpPr>
            <p:spPr bwMode="auto">
              <a:xfrm flipH="1">
                <a:off x="3503" y="2141"/>
                <a:ext cx="65" cy="62"/>
              </a:xfrm>
              <a:prstGeom prst="ellipse">
                <a:avLst/>
              </a:prstGeom>
              <a:solidFill>
                <a:srgbClr val="66FF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29" name="Oval 365"/>
              <p:cNvSpPr>
                <a:spLocks noChangeAspect="1" noChangeArrowheads="1"/>
              </p:cNvSpPr>
              <p:nvPr/>
            </p:nvSpPr>
            <p:spPr bwMode="auto">
              <a:xfrm flipH="1">
                <a:off x="3565" y="219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30" name="Group 366"/>
            <p:cNvGrpSpPr>
              <a:grpSpLocks noChangeAspect="1"/>
            </p:cNvGrpSpPr>
            <p:nvPr/>
          </p:nvGrpSpPr>
          <p:grpSpPr bwMode="auto">
            <a:xfrm>
              <a:off x="4333" y="2103"/>
              <a:ext cx="207" cy="201"/>
              <a:chOff x="3456" y="2103"/>
              <a:chExt cx="207" cy="201"/>
            </a:xfrm>
          </p:grpSpPr>
          <p:sp>
            <p:nvSpPr>
              <p:cNvPr id="37231" name="Oval 367"/>
              <p:cNvSpPr>
                <a:spLocks noChangeAspect="1" noChangeArrowheads="1"/>
              </p:cNvSpPr>
              <p:nvPr/>
            </p:nvSpPr>
            <p:spPr bwMode="auto">
              <a:xfrm flipH="1">
                <a:off x="3456" y="2103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32" name="Oval 368"/>
              <p:cNvSpPr>
                <a:spLocks noChangeAspect="1" noChangeArrowheads="1"/>
              </p:cNvSpPr>
              <p:nvPr/>
            </p:nvSpPr>
            <p:spPr bwMode="auto">
              <a:xfrm flipH="1">
                <a:off x="3503" y="2141"/>
                <a:ext cx="65" cy="62"/>
              </a:xfrm>
              <a:prstGeom prst="ellipse">
                <a:avLst/>
              </a:prstGeom>
              <a:solidFill>
                <a:srgbClr val="66FF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33" name="Oval 369"/>
              <p:cNvSpPr>
                <a:spLocks noChangeAspect="1" noChangeArrowheads="1"/>
              </p:cNvSpPr>
              <p:nvPr/>
            </p:nvSpPr>
            <p:spPr bwMode="auto">
              <a:xfrm flipH="1">
                <a:off x="3565" y="219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34" name="Group 370"/>
            <p:cNvGrpSpPr>
              <a:grpSpLocks noChangeAspect="1"/>
            </p:cNvGrpSpPr>
            <p:nvPr/>
          </p:nvGrpSpPr>
          <p:grpSpPr bwMode="auto">
            <a:xfrm>
              <a:off x="4189" y="2208"/>
              <a:ext cx="207" cy="201"/>
              <a:chOff x="3729" y="2256"/>
              <a:chExt cx="207" cy="201"/>
            </a:xfrm>
          </p:grpSpPr>
          <p:sp>
            <p:nvSpPr>
              <p:cNvPr id="37235" name="Oval 371"/>
              <p:cNvSpPr>
                <a:spLocks noChangeAspect="1" noChangeArrowheads="1"/>
              </p:cNvSpPr>
              <p:nvPr/>
            </p:nvSpPr>
            <p:spPr bwMode="auto">
              <a:xfrm flipH="1">
                <a:off x="3729" y="2256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36" name="Oval 372"/>
              <p:cNvSpPr>
                <a:spLocks noChangeAspect="1" noChangeArrowheads="1"/>
              </p:cNvSpPr>
              <p:nvPr/>
            </p:nvSpPr>
            <p:spPr bwMode="auto">
              <a:xfrm flipH="1">
                <a:off x="3766" y="2284"/>
                <a:ext cx="65" cy="62"/>
              </a:xfrm>
              <a:prstGeom prst="ellipse">
                <a:avLst/>
              </a:prstGeom>
              <a:solidFill>
                <a:srgbClr val="00CC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37" name="Oval 373"/>
              <p:cNvSpPr>
                <a:spLocks noChangeAspect="1" noChangeArrowheads="1"/>
              </p:cNvSpPr>
              <p:nvPr/>
            </p:nvSpPr>
            <p:spPr bwMode="auto">
              <a:xfrm flipH="1">
                <a:off x="3827" y="2357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38" name="Group 374"/>
            <p:cNvGrpSpPr>
              <a:grpSpLocks noChangeAspect="1"/>
            </p:cNvGrpSpPr>
            <p:nvPr/>
          </p:nvGrpSpPr>
          <p:grpSpPr bwMode="auto">
            <a:xfrm>
              <a:off x="4881" y="2016"/>
              <a:ext cx="207" cy="201"/>
              <a:chOff x="3456" y="2103"/>
              <a:chExt cx="207" cy="201"/>
            </a:xfrm>
          </p:grpSpPr>
          <p:sp>
            <p:nvSpPr>
              <p:cNvPr id="37239" name="Oval 375"/>
              <p:cNvSpPr>
                <a:spLocks noChangeAspect="1" noChangeArrowheads="1"/>
              </p:cNvSpPr>
              <p:nvPr/>
            </p:nvSpPr>
            <p:spPr bwMode="auto">
              <a:xfrm flipH="1">
                <a:off x="3456" y="2103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40" name="Oval 376"/>
              <p:cNvSpPr>
                <a:spLocks noChangeAspect="1" noChangeArrowheads="1"/>
              </p:cNvSpPr>
              <p:nvPr/>
            </p:nvSpPr>
            <p:spPr bwMode="auto">
              <a:xfrm flipH="1">
                <a:off x="3503" y="2141"/>
                <a:ext cx="65" cy="62"/>
              </a:xfrm>
              <a:prstGeom prst="ellipse">
                <a:avLst/>
              </a:prstGeom>
              <a:solidFill>
                <a:srgbClr val="66FF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41" name="Oval 377"/>
              <p:cNvSpPr>
                <a:spLocks noChangeAspect="1" noChangeArrowheads="1"/>
              </p:cNvSpPr>
              <p:nvPr/>
            </p:nvSpPr>
            <p:spPr bwMode="auto">
              <a:xfrm flipH="1">
                <a:off x="3565" y="219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7242" name="Freeform 378"/>
            <p:cNvSpPr>
              <a:spLocks noChangeAspect="1"/>
            </p:cNvSpPr>
            <p:nvPr/>
          </p:nvSpPr>
          <p:spPr bwMode="auto">
            <a:xfrm flipH="1">
              <a:off x="2661" y="1488"/>
              <a:ext cx="267" cy="1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28"/>
                </a:cxn>
                <a:cxn ang="0">
                  <a:pos x="21" y="494"/>
                </a:cxn>
              </a:cxnLst>
              <a:rect l="0" t="0" r="r" b="b"/>
              <a:pathLst>
                <a:path w="107" h="494">
                  <a:moveTo>
                    <a:pt x="0" y="0"/>
                  </a:moveTo>
                  <a:lnTo>
                    <a:pt x="107" y="228"/>
                  </a:lnTo>
                  <a:lnTo>
                    <a:pt x="21" y="494"/>
                  </a:lnTo>
                </a:path>
              </a:pathLst>
            </a:custGeom>
            <a:noFill/>
            <a:ln w="28575" cap="flat" cmpd="sng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7243" name="Group 379"/>
            <p:cNvGrpSpPr>
              <a:grpSpLocks noChangeAspect="1"/>
            </p:cNvGrpSpPr>
            <p:nvPr/>
          </p:nvGrpSpPr>
          <p:grpSpPr bwMode="auto">
            <a:xfrm>
              <a:off x="3936" y="2289"/>
              <a:ext cx="87" cy="351"/>
              <a:chOff x="5012" y="2384"/>
              <a:chExt cx="87" cy="232"/>
            </a:xfrm>
          </p:grpSpPr>
          <p:grpSp>
            <p:nvGrpSpPr>
              <p:cNvPr id="37244" name="Group 380"/>
              <p:cNvGrpSpPr>
                <a:grpSpLocks noChangeAspect="1"/>
              </p:cNvGrpSpPr>
              <p:nvPr/>
            </p:nvGrpSpPr>
            <p:grpSpPr bwMode="auto">
              <a:xfrm rot="7686188" flipH="1">
                <a:off x="4942" y="2454"/>
                <a:ext cx="222" cy="82"/>
                <a:chOff x="480" y="3696"/>
                <a:chExt cx="3360" cy="240"/>
              </a:xfrm>
            </p:grpSpPr>
            <p:cxnSp>
              <p:nvCxnSpPr>
                <p:cNvPr id="37245" name="AutoShape 381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46" name="AutoShape 382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47" name="AutoShape 383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48" name="AutoShape 384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49" name="AutoShape 385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50" name="AutoShape 386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51" name="AutoShape 387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52" name="AutoShape 388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53" name="AutoShape 389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54" name="AutoShape 390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</p:grpSp>
          <p:grpSp>
            <p:nvGrpSpPr>
              <p:cNvPr id="37255" name="Group 391"/>
              <p:cNvGrpSpPr>
                <a:grpSpLocks noChangeAspect="1"/>
              </p:cNvGrpSpPr>
              <p:nvPr/>
            </p:nvGrpSpPr>
            <p:grpSpPr bwMode="auto">
              <a:xfrm rot="7686188" flipH="1">
                <a:off x="4947" y="2464"/>
                <a:ext cx="222" cy="82"/>
                <a:chOff x="480" y="3696"/>
                <a:chExt cx="3360" cy="240"/>
              </a:xfrm>
            </p:grpSpPr>
            <p:cxnSp>
              <p:nvCxnSpPr>
                <p:cNvPr id="37256" name="AutoShape 392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57" name="AutoShape 393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58" name="AutoShape 394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59" name="AutoShape 395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60" name="AutoShape 396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61" name="AutoShape 397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62" name="AutoShape 398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63" name="AutoShape 399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64" name="AutoShape 400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65" name="AutoShape 401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</p:grpSp>
        </p:grpSp>
        <p:grpSp>
          <p:nvGrpSpPr>
            <p:cNvPr id="37266" name="Group 402"/>
            <p:cNvGrpSpPr>
              <a:grpSpLocks noChangeAspect="1"/>
            </p:cNvGrpSpPr>
            <p:nvPr/>
          </p:nvGrpSpPr>
          <p:grpSpPr bwMode="auto">
            <a:xfrm>
              <a:off x="2601" y="2337"/>
              <a:ext cx="87" cy="351"/>
              <a:chOff x="5012" y="2384"/>
              <a:chExt cx="87" cy="232"/>
            </a:xfrm>
          </p:grpSpPr>
          <p:grpSp>
            <p:nvGrpSpPr>
              <p:cNvPr id="37267" name="Group 403"/>
              <p:cNvGrpSpPr>
                <a:grpSpLocks noChangeAspect="1"/>
              </p:cNvGrpSpPr>
              <p:nvPr/>
            </p:nvGrpSpPr>
            <p:grpSpPr bwMode="auto">
              <a:xfrm rot="7686188" flipH="1">
                <a:off x="4942" y="2454"/>
                <a:ext cx="222" cy="82"/>
                <a:chOff x="480" y="3696"/>
                <a:chExt cx="3360" cy="240"/>
              </a:xfrm>
            </p:grpSpPr>
            <p:cxnSp>
              <p:nvCxnSpPr>
                <p:cNvPr id="37268" name="AutoShape 404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69" name="AutoShape 405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70" name="AutoShape 406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71" name="AutoShape 407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72" name="AutoShape 408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73" name="AutoShape 409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74" name="AutoShape 410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75" name="AutoShape 411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76" name="AutoShape 412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77" name="AutoShape 413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</p:cxnSp>
          </p:grpSp>
          <p:grpSp>
            <p:nvGrpSpPr>
              <p:cNvPr id="37278" name="Group 414"/>
              <p:cNvGrpSpPr>
                <a:grpSpLocks noChangeAspect="1"/>
              </p:cNvGrpSpPr>
              <p:nvPr/>
            </p:nvGrpSpPr>
            <p:grpSpPr bwMode="auto">
              <a:xfrm rot="7686188" flipH="1">
                <a:off x="4947" y="2464"/>
                <a:ext cx="222" cy="82"/>
                <a:chOff x="480" y="3696"/>
                <a:chExt cx="3360" cy="240"/>
              </a:xfrm>
            </p:grpSpPr>
            <p:cxnSp>
              <p:nvCxnSpPr>
                <p:cNvPr id="37279" name="AutoShape 415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81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0" name="AutoShape 416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48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1" name="AutoShape 417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148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2" name="AutoShape 418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15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3" name="AutoShape 419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160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4" name="AutoShape 420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182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5" name="AutoShape 421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2832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6" name="AutoShape 422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2496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7" name="AutoShape 423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3504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37288" name="AutoShape 424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3168" y="3696"/>
                  <a:ext cx="336" cy="24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</p:cxnSp>
          </p:grpSp>
        </p:grpSp>
        <p:grpSp>
          <p:nvGrpSpPr>
            <p:cNvPr id="37289" name="Group 425"/>
            <p:cNvGrpSpPr>
              <a:grpSpLocks noChangeAspect="1"/>
            </p:cNvGrpSpPr>
            <p:nvPr/>
          </p:nvGrpSpPr>
          <p:grpSpPr bwMode="auto">
            <a:xfrm>
              <a:off x="2400" y="2583"/>
              <a:ext cx="207" cy="201"/>
              <a:chOff x="3456" y="2103"/>
              <a:chExt cx="207" cy="201"/>
            </a:xfrm>
          </p:grpSpPr>
          <p:sp>
            <p:nvSpPr>
              <p:cNvPr id="37290" name="Oval 426"/>
              <p:cNvSpPr>
                <a:spLocks noChangeAspect="1" noChangeArrowheads="1"/>
              </p:cNvSpPr>
              <p:nvPr/>
            </p:nvSpPr>
            <p:spPr bwMode="auto">
              <a:xfrm flipH="1">
                <a:off x="3456" y="2103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91" name="Oval 427"/>
              <p:cNvSpPr>
                <a:spLocks noChangeAspect="1" noChangeArrowheads="1"/>
              </p:cNvSpPr>
              <p:nvPr/>
            </p:nvSpPr>
            <p:spPr bwMode="auto">
              <a:xfrm flipH="1">
                <a:off x="3503" y="2141"/>
                <a:ext cx="65" cy="62"/>
              </a:xfrm>
              <a:prstGeom prst="ellipse">
                <a:avLst/>
              </a:prstGeom>
              <a:solidFill>
                <a:srgbClr val="66FF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92" name="Oval 428"/>
              <p:cNvSpPr>
                <a:spLocks noChangeAspect="1" noChangeArrowheads="1"/>
              </p:cNvSpPr>
              <p:nvPr/>
            </p:nvSpPr>
            <p:spPr bwMode="auto">
              <a:xfrm flipH="1">
                <a:off x="3565" y="219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93" name="Group 429"/>
            <p:cNvGrpSpPr>
              <a:grpSpLocks noChangeAspect="1"/>
            </p:cNvGrpSpPr>
            <p:nvPr/>
          </p:nvGrpSpPr>
          <p:grpSpPr bwMode="auto">
            <a:xfrm>
              <a:off x="3729" y="2544"/>
              <a:ext cx="207" cy="201"/>
              <a:chOff x="3456" y="2103"/>
              <a:chExt cx="207" cy="201"/>
            </a:xfrm>
          </p:grpSpPr>
          <p:sp>
            <p:nvSpPr>
              <p:cNvPr id="37294" name="Oval 430"/>
              <p:cNvSpPr>
                <a:spLocks noChangeAspect="1" noChangeArrowheads="1"/>
              </p:cNvSpPr>
              <p:nvPr/>
            </p:nvSpPr>
            <p:spPr bwMode="auto">
              <a:xfrm flipH="1">
                <a:off x="3456" y="2103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95" name="Oval 431"/>
              <p:cNvSpPr>
                <a:spLocks noChangeAspect="1" noChangeArrowheads="1"/>
              </p:cNvSpPr>
              <p:nvPr/>
            </p:nvSpPr>
            <p:spPr bwMode="auto">
              <a:xfrm flipH="1">
                <a:off x="3503" y="2141"/>
                <a:ext cx="65" cy="62"/>
              </a:xfrm>
              <a:prstGeom prst="ellipse">
                <a:avLst/>
              </a:prstGeom>
              <a:solidFill>
                <a:srgbClr val="66FF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96" name="Oval 432"/>
              <p:cNvSpPr>
                <a:spLocks noChangeAspect="1" noChangeArrowheads="1"/>
              </p:cNvSpPr>
              <p:nvPr/>
            </p:nvSpPr>
            <p:spPr bwMode="auto">
              <a:xfrm flipH="1">
                <a:off x="3565" y="219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297" name="Group 433"/>
            <p:cNvGrpSpPr>
              <a:grpSpLocks noChangeAspect="1"/>
            </p:cNvGrpSpPr>
            <p:nvPr/>
          </p:nvGrpSpPr>
          <p:grpSpPr bwMode="auto">
            <a:xfrm>
              <a:off x="4017" y="2583"/>
              <a:ext cx="207" cy="201"/>
              <a:chOff x="4146" y="2007"/>
              <a:chExt cx="207" cy="201"/>
            </a:xfrm>
          </p:grpSpPr>
          <p:sp>
            <p:nvSpPr>
              <p:cNvPr id="37298" name="Oval 434"/>
              <p:cNvSpPr>
                <a:spLocks noChangeAspect="1" noChangeArrowheads="1"/>
              </p:cNvSpPr>
              <p:nvPr/>
            </p:nvSpPr>
            <p:spPr bwMode="auto">
              <a:xfrm flipH="1">
                <a:off x="4146" y="2007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299" name="Oval 435"/>
              <p:cNvSpPr>
                <a:spLocks noChangeAspect="1" noChangeArrowheads="1"/>
              </p:cNvSpPr>
              <p:nvPr/>
            </p:nvSpPr>
            <p:spPr bwMode="auto">
              <a:xfrm flipH="1">
                <a:off x="4193" y="2045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00" name="Oval 436"/>
              <p:cNvSpPr>
                <a:spLocks noChangeAspect="1" noChangeArrowheads="1"/>
              </p:cNvSpPr>
              <p:nvPr/>
            </p:nvSpPr>
            <p:spPr bwMode="auto">
              <a:xfrm flipH="1">
                <a:off x="4255" y="2098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301" name="Group 437"/>
            <p:cNvGrpSpPr>
              <a:grpSpLocks noChangeAspect="1"/>
            </p:cNvGrpSpPr>
            <p:nvPr/>
          </p:nvGrpSpPr>
          <p:grpSpPr bwMode="auto">
            <a:xfrm>
              <a:off x="2817" y="2592"/>
              <a:ext cx="207" cy="201"/>
              <a:chOff x="3729" y="2256"/>
              <a:chExt cx="207" cy="201"/>
            </a:xfrm>
          </p:grpSpPr>
          <p:sp>
            <p:nvSpPr>
              <p:cNvPr id="37302" name="Oval 438"/>
              <p:cNvSpPr>
                <a:spLocks noChangeAspect="1" noChangeArrowheads="1"/>
              </p:cNvSpPr>
              <p:nvPr/>
            </p:nvSpPr>
            <p:spPr bwMode="auto">
              <a:xfrm flipH="1">
                <a:off x="3729" y="2256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03" name="Oval 439"/>
              <p:cNvSpPr>
                <a:spLocks noChangeAspect="1" noChangeArrowheads="1"/>
              </p:cNvSpPr>
              <p:nvPr/>
            </p:nvSpPr>
            <p:spPr bwMode="auto">
              <a:xfrm flipH="1">
                <a:off x="3766" y="2284"/>
                <a:ext cx="65" cy="62"/>
              </a:xfrm>
              <a:prstGeom prst="ellipse">
                <a:avLst/>
              </a:prstGeom>
              <a:solidFill>
                <a:srgbClr val="00CC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04" name="Oval 440"/>
              <p:cNvSpPr>
                <a:spLocks noChangeAspect="1" noChangeArrowheads="1"/>
              </p:cNvSpPr>
              <p:nvPr/>
            </p:nvSpPr>
            <p:spPr bwMode="auto">
              <a:xfrm flipH="1">
                <a:off x="3827" y="2357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7305" name="Oval 441"/>
            <p:cNvSpPr>
              <a:spLocks noChangeAspect="1" noChangeArrowheads="1"/>
            </p:cNvSpPr>
            <p:nvPr/>
          </p:nvSpPr>
          <p:spPr bwMode="auto">
            <a:xfrm>
              <a:off x="2880" y="2784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06" name="Oval 442"/>
            <p:cNvSpPr>
              <a:spLocks noChangeAspect="1" noChangeArrowheads="1"/>
            </p:cNvSpPr>
            <p:nvPr/>
          </p:nvSpPr>
          <p:spPr bwMode="auto">
            <a:xfrm>
              <a:off x="3792" y="292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07" name="Oval 443"/>
            <p:cNvSpPr>
              <a:spLocks noChangeAspect="1" noChangeArrowheads="1"/>
            </p:cNvSpPr>
            <p:nvPr/>
          </p:nvSpPr>
          <p:spPr bwMode="auto">
            <a:xfrm>
              <a:off x="4608" y="273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08" name="Oval 444"/>
            <p:cNvSpPr>
              <a:spLocks noChangeAspect="1" noChangeArrowheads="1"/>
            </p:cNvSpPr>
            <p:nvPr/>
          </p:nvSpPr>
          <p:spPr bwMode="auto">
            <a:xfrm>
              <a:off x="5232" y="283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09" name="Oval 445"/>
            <p:cNvSpPr>
              <a:spLocks noChangeAspect="1" noChangeArrowheads="1"/>
            </p:cNvSpPr>
            <p:nvPr/>
          </p:nvSpPr>
          <p:spPr bwMode="auto">
            <a:xfrm>
              <a:off x="2016" y="2784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0" name="Oval 446"/>
            <p:cNvSpPr>
              <a:spLocks noChangeAspect="1" noChangeArrowheads="1"/>
            </p:cNvSpPr>
            <p:nvPr/>
          </p:nvSpPr>
          <p:spPr bwMode="auto">
            <a:xfrm>
              <a:off x="3408" y="297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1" name="Oval 447"/>
            <p:cNvSpPr>
              <a:spLocks noChangeAspect="1" noChangeArrowheads="1"/>
            </p:cNvSpPr>
            <p:nvPr/>
          </p:nvSpPr>
          <p:spPr bwMode="auto">
            <a:xfrm>
              <a:off x="2112" y="2880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2" name="Oval 448"/>
            <p:cNvSpPr>
              <a:spLocks noChangeAspect="1" noChangeArrowheads="1"/>
            </p:cNvSpPr>
            <p:nvPr/>
          </p:nvSpPr>
          <p:spPr bwMode="auto">
            <a:xfrm>
              <a:off x="4368" y="297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3" name="Oval 449"/>
            <p:cNvSpPr>
              <a:spLocks noChangeAspect="1" noChangeArrowheads="1"/>
            </p:cNvSpPr>
            <p:nvPr/>
          </p:nvSpPr>
          <p:spPr bwMode="auto">
            <a:xfrm>
              <a:off x="3024" y="302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4" name="Oval 450"/>
            <p:cNvSpPr>
              <a:spLocks noChangeAspect="1" noChangeArrowheads="1"/>
            </p:cNvSpPr>
            <p:nvPr/>
          </p:nvSpPr>
          <p:spPr bwMode="auto">
            <a:xfrm>
              <a:off x="4032" y="2880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5" name="Oval 451"/>
            <p:cNvSpPr>
              <a:spLocks noChangeAspect="1" noChangeArrowheads="1"/>
            </p:cNvSpPr>
            <p:nvPr/>
          </p:nvSpPr>
          <p:spPr bwMode="auto">
            <a:xfrm>
              <a:off x="4800" y="2928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6" name="Oval 452"/>
            <p:cNvSpPr>
              <a:spLocks noChangeAspect="1" noChangeArrowheads="1"/>
            </p:cNvSpPr>
            <p:nvPr/>
          </p:nvSpPr>
          <p:spPr bwMode="auto">
            <a:xfrm>
              <a:off x="3216" y="2832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7" name="Oval 453"/>
            <p:cNvSpPr>
              <a:spLocks noChangeAspect="1" noChangeArrowheads="1"/>
            </p:cNvSpPr>
            <p:nvPr/>
          </p:nvSpPr>
          <p:spPr bwMode="auto">
            <a:xfrm>
              <a:off x="3648" y="3120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8" name="Oval 454"/>
            <p:cNvSpPr>
              <a:spLocks noChangeAspect="1" noChangeArrowheads="1"/>
            </p:cNvSpPr>
            <p:nvPr/>
          </p:nvSpPr>
          <p:spPr bwMode="auto">
            <a:xfrm>
              <a:off x="2688" y="3072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19" name="Oval 455"/>
            <p:cNvSpPr>
              <a:spLocks noChangeAspect="1" noChangeArrowheads="1"/>
            </p:cNvSpPr>
            <p:nvPr/>
          </p:nvSpPr>
          <p:spPr bwMode="auto">
            <a:xfrm>
              <a:off x="2352" y="2928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20" name="Line 456"/>
            <p:cNvSpPr>
              <a:spLocks noChangeAspect="1" noChangeShapeType="1"/>
            </p:cNvSpPr>
            <p:nvPr/>
          </p:nvSpPr>
          <p:spPr bwMode="auto">
            <a:xfrm>
              <a:off x="3024" y="2928"/>
              <a:ext cx="96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7321" name="Line 457"/>
            <p:cNvSpPr>
              <a:spLocks noChangeAspect="1" noChangeShapeType="1"/>
            </p:cNvSpPr>
            <p:nvPr/>
          </p:nvSpPr>
          <p:spPr bwMode="auto">
            <a:xfrm flipH="1">
              <a:off x="2832" y="2928"/>
              <a:ext cx="96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322" name="Oval 458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23" name="Oval 459"/>
            <p:cNvSpPr>
              <a:spLocks noChangeAspect="1" noChangeArrowheads="1"/>
            </p:cNvSpPr>
            <p:nvPr/>
          </p:nvSpPr>
          <p:spPr bwMode="auto">
            <a:xfrm>
              <a:off x="2400" y="3120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24" name="Oval 460"/>
            <p:cNvSpPr>
              <a:spLocks noChangeAspect="1" noChangeArrowheads="1"/>
            </p:cNvSpPr>
            <p:nvPr/>
          </p:nvSpPr>
          <p:spPr bwMode="auto">
            <a:xfrm>
              <a:off x="2592" y="283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FF">
                    <a:gamma/>
                    <a:shade val="46275"/>
                    <a:invGamma/>
                  </a:srgbClr>
                </a:gs>
                <a:gs pos="100000">
                  <a:srgbClr val="9900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25" name="Oval 461"/>
            <p:cNvSpPr>
              <a:spLocks noChangeAspect="1" noChangeArrowheads="1"/>
            </p:cNvSpPr>
            <p:nvPr/>
          </p:nvSpPr>
          <p:spPr bwMode="auto">
            <a:xfrm>
              <a:off x="3504" y="316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FF">
                    <a:gamma/>
                    <a:shade val="46275"/>
                    <a:invGamma/>
                  </a:srgbClr>
                </a:gs>
                <a:gs pos="100000">
                  <a:srgbClr val="9900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26" name="Oval 462"/>
            <p:cNvSpPr>
              <a:spLocks noChangeAspect="1" noChangeArrowheads="1"/>
            </p:cNvSpPr>
            <p:nvPr/>
          </p:nvSpPr>
          <p:spPr bwMode="auto">
            <a:xfrm>
              <a:off x="4032" y="3120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FF">
                    <a:gamma/>
                    <a:shade val="46275"/>
                    <a:invGamma/>
                  </a:srgbClr>
                </a:gs>
                <a:gs pos="100000">
                  <a:srgbClr val="9900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27" name="Oval 463"/>
            <p:cNvSpPr>
              <a:spLocks noChangeAspect="1" noChangeArrowheads="1"/>
            </p:cNvSpPr>
            <p:nvPr/>
          </p:nvSpPr>
          <p:spPr bwMode="auto">
            <a:xfrm>
              <a:off x="4848" y="316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FF">
                    <a:gamma/>
                    <a:shade val="46275"/>
                    <a:invGamma/>
                  </a:srgbClr>
                </a:gs>
                <a:gs pos="100000">
                  <a:srgbClr val="9900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28" name="Oval 464"/>
            <p:cNvSpPr>
              <a:spLocks noChangeAspect="1" noChangeArrowheads="1"/>
            </p:cNvSpPr>
            <p:nvPr/>
          </p:nvSpPr>
          <p:spPr bwMode="auto">
            <a:xfrm>
              <a:off x="5040" y="268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FF">
                    <a:gamma/>
                    <a:shade val="46275"/>
                    <a:invGamma/>
                  </a:srgbClr>
                </a:gs>
                <a:gs pos="100000">
                  <a:srgbClr val="9900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29" name="Line 465"/>
            <p:cNvSpPr>
              <a:spLocks noChangeAspect="1" noChangeShapeType="1"/>
            </p:cNvSpPr>
            <p:nvPr/>
          </p:nvSpPr>
          <p:spPr bwMode="auto">
            <a:xfrm>
              <a:off x="3279" y="3264"/>
              <a:ext cx="144" cy="4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330" name="Line 466"/>
            <p:cNvSpPr>
              <a:spLocks noChangeAspect="1" noChangeShapeType="1"/>
            </p:cNvSpPr>
            <p:nvPr/>
          </p:nvSpPr>
          <p:spPr bwMode="auto">
            <a:xfrm>
              <a:off x="3888" y="3072"/>
              <a:ext cx="240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7331" name="Line 467"/>
            <p:cNvSpPr>
              <a:spLocks noChangeAspect="1" noChangeShapeType="1"/>
            </p:cNvSpPr>
            <p:nvPr/>
          </p:nvSpPr>
          <p:spPr bwMode="auto">
            <a:xfrm>
              <a:off x="4464" y="3120"/>
              <a:ext cx="240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7332" name="Line 468"/>
            <p:cNvSpPr>
              <a:spLocks noChangeAspect="1" noChangeShapeType="1"/>
            </p:cNvSpPr>
            <p:nvPr/>
          </p:nvSpPr>
          <p:spPr bwMode="auto">
            <a:xfrm flipH="1">
              <a:off x="4674" y="3077"/>
              <a:ext cx="192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333" name="Line 469"/>
            <p:cNvSpPr>
              <a:spLocks noChangeAspect="1" noChangeShapeType="1"/>
            </p:cNvSpPr>
            <p:nvPr/>
          </p:nvSpPr>
          <p:spPr bwMode="auto">
            <a:xfrm flipH="1">
              <a:off x="3537" y="3269"/>
              <a:ext cx="192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334" name="Line 470"/>
            <p:cNvSpPr>
              <a:spLocks noChangeAspect="1" noChangeShapeType="1"/>
            </p:cNvSpPr>
            <p:nvPr/>
          </p:nvSpPr>
          <p:spPr bwMode="auto">
            <a:xfrm flipH="1">
              <a:off x="2577" y="3234"/>
              <a:ext cx="192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335" name="Line 471"/>
            <p:cNvSpPr>
              <a:spLocks noChangeAspect="1" noChangeShapeType="1"/>
            </p:cNvSpPr>
            <p:nvPr/>
          </p:nvSpPr>
          <p:spPr bwMode="auto">
            <a:xfrm flipH="1">
              <a:off x="2208" y="3072"/>
              <a:ext cx="192" cy="4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7336" name="Group 472"/>
            <p:cNvGrpSpPr>
              <a:grpSpLocks noChangeAspect="1"/>
            </p:cNvGrpSpPr>
            <p:nvPr/>
          </p:nvGrpSpPr>
          <p:grpSpPr bwMode="auto">
            <a:xfrm>
              <a:off x="4848" y="2439"/>
              <a:ext cx="260" cy="249"/>
              <a:chOff x="4896" y="1767"/>
              <a:chExt cx="260" cy="249"/>
            </a:xfrm>
          </p:grpSpPr>
          <p:sp>
            <p:nvSpPr>
              <p:cNvPr id="37337" name="Oval 473"/>
              <p:cNvSpPr>
                <a:spLocks noChangeAspect="1" noChangeArrowheads="1"/>
              </p:cNvSpPr>
              <p:nvPr/>
            </p:nvSpPr>
            <p:spPr bwMode="auto">
              <a:xfrm flipH="1">
                <a:off x="4896" y="1767"/>
                <a:ext cx="260" cy="249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38" name="Oval 474"/>
              <p:cNvSpPr>
                <a:spLocks noChangeAspect="1" noChangeArrowheads="1"/>
              </p:cNvSpPr>
              <p:nvPr/>
            </p:nvSpPr>
            <p:spPr bwMode="auto">
              <a:xfrm flipH="1">
                <a:off x="4961" y="1805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39" name="Oval 475"/>
              <p:cNvSpPr>
                <a:spLocks noChangeAspect="1" noChangeArrowheads="1"/>
              </p:cNvSpPr>
              <p:nvPr/>
            </p:nvSpPr>
            <p:spPr bwMode="auto">
              <a:xfrm flipH="1">
                <a:off x="4965" y="1911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40" name="Oval 476"/>
              <p:cNvSpPr>
                <a:spLocks noChangeAspect="1" noChangeArrowheads="1"/>
              </p:cNvSpPr>
              <p:nvPr/>
            </p:nvSpPr>
            <p:spPr bwMode="auto">
              <a:xfrm flipH="1">
                <a:off x="5059" y="185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341" name="Group 477"/>
            <p:cNvGrpSpPr>
              <a:grpSpLocks noChangeAspect="1"/>
            </p:cNvGrpSpPr>
            <p:nvPr/>
          </p:nvGrpSpPr>
          <p:grpSpPr bwMode="auto">
            <a:xfrm>
              <a:off x="4429" y="2535"/>
              <a:ext cx="207" cy="201"/>
              <a:chOff x="3456" y="2103"/>
              <a:chExt cx="207" cy="201"/>
            </a:xfrm>
          </p:grpSpPr>
          <p:sp>
            <p:nvSpPr>
              <p:cNvPr id="37342" name="Oval 478"/>
              <p:cNvSpPr>
                <a:spLocks noChangeAspect="1" noChangeArrowheads="1"/>
              </p:cNvSpPr>
              <p:nvPr/>
            </p:nvSpPr>
            <p:spPr bwMode="auto">
              <a:xfrm flipH="1">
                <a:off x="3456" y="2103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43" name="Oval 479"/>
              <p:cNvSpPr>
                <a:spLocks noChangeAspect="1" noChangeArrowheads="1"/>
              </p:cNvSpPr>
              <p:nvPr/>
            </p:nvSpPr>
            <p:spPr bwMode="auto">
              <a:xfrm flipH="1">
                <a:off x="3503" y="2141"/>
                <a:ext cx="65" cy="62"/>
              </a:xfrm>
              <a:prstGeom prst="ellipse">
                <a:avLst/>
              </a:prstGeom>
              <a:solidFill>
                <a:srgbClr val="66FF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44" name="Oval 480"/>
              <p:cNvSpPr>
                <a:spLocks noChangeAspect="1" noChangeArrowheads="1"/>
              </p:cNvSpPr>
              <p:nvPr/>
            </p:nvSpPr>
            <p:spPr bwMode="auto">
              <a:xfrm flipH="1">
                <a:off x="3565" y="219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345" name="Group 481"/>
            <p:cNvGrpSpPr>
              <a:grpSpLocks noChangeAspect="1"/>
            </p:cNvGrpSpPr>
            <p:nvPr/>
          </p:nvGrpSpPr>
          <p:grpSpPr bwMode="auto">
            <a:xfrm>
              <a:off x="3120" y="2583"/>
              <a:ext cx="207" cy="201"/>
              <a:chOff x="4146" y="2007"/>
              <a:chExt cx="207" cy="201"/>
            </a:xfrm>
          </p:grpSpPr>
          <p:sp>
            <p:nvSpPr>
              <p:cNvPr id="37346" name="Oval 482"/>
              <p:cNvSpPr>
                <a:spLocks noChangeAspect="1" noChangeArrowheads="1"/>
              </p:cNvSpPr>
              <p:nvPr/>
            </p:nvSpPr>
            <p:spPr bwMode="auto">
              <a:xfrm flipH="1">
                <a:off x="4146" y="2007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47" name="Oval 483"/>
              <p:cNvSpPr>
                <a:spLocks noChangeAspect="1" noChangeArrowheads="1"/>
              </p:cNvSpPr>
              <p:nvPr/>
            </p:nvSpPr>
            <p:spPr bwMode="auto">
              <a:xfrm flipH="1">
                <a:off x="4193" y="2045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48" name="Oval 484"/>
              <p:cNvSpPr>
                <a:spLocks noChangeAspect="1" noChangeArrowheads="1"/>
              </p:cNvSpPr>
              <p:nvPr/>
            </p:nvSpPr>
            <p:spPr bwMode="auto">
              <a:xfrm flipH="1">
                <a:off x="4255" y="2098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349" name="Group 485"/>
            <p:cNvGrpSpPr>
              <a:grpSpLocks noChangeAspect="1"/>
            </p:cNvGrpSpPr>
            <p:nvPr/>
          </p:nvGrpSpPr>
          <p:grpSpPr bwMode="auto">
            <a:xfrm>
              <a:off x="3441" y="2400"/>
              <a:ext cx="207" cy="201"/>
              <a:chOff x="3729" y="2256"/>
              <a:chExt cx="207" cy="201"/>
            </a:xfrm>
          </p:grpSpPr>
          <p:sp>
            <p:nvSpPr>
              <p:cNvPr id="37350" name="Oval 486"/>
              <p:cNvSpPr>
                <a:spLocks noChangeAspect="1" noChangeArrowheads="1"/>
              </p:cNvSpPr>
              <p:nvPr/>
            </p:nvSpPr>
            <p:spPr bwMode="auto">
              <a:xfrm flipH="1">
                <a:off x="3729" y="2256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51" name="Oval 487"/>
              <p:cNvSpPr>
                <a:spLocks noChangeAspect="1" noChangeArrowheads="1"/>
              </p:cNvSpPr>
              <p:nvPr/>
            </p:nvSpPr>
            <p:spPr bwMode="auto">
              <a:xfrm flipH="1">
                <a:off x="3766" y="2284"/>
                <a:ext cx="65" cy="62"/>
              </a:xfrm>
              <a:prstGeom prst="ellipse">
                <a:avLst/>
              </a:prstGeom>
              <a:solidFill>
                <a:srgbClr val="00CC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52" name="Oval 488"/>
              <p:cNvSpPr>
                <a:spLocks noChangeAspect="1" noChangeArrowheads="1"/>
              </p:cNvSpPr>
              <p:nvPr/>
            </p:nvSpPr>
            <p:spPr bwMode="auto">
              <a:xfrm flipH="1">
                <a:off x="3827" y="2357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353" name="Group 489"/>
            <p:cNvGrpSpPr>
              <a:grpSpLocks noChangeAspect="1"/>
            </p:cNvGrpSpPr>
            <p:nvPr/>
          </p:nvGrpSpPr>
          <p:grpSpPr bwMode="auto">
            <a:xfrm>
              <a:off x="3456" y="2631"/>
              <a:ext cx="207" cy="201"/>
              <a:chOff x="3456" y="2103"/>
              <a:chExt cx="207" cy="201"/>
            </a:xfrm>
          </p:grpSpPr>
          <p:sp>
            <p:nvSpPr>
              <p:cNvPr id="37354" name="Oval 490"/>
              <p:cNvSpPr>
                <a:spLocks noChangeAspect="1" noChangeArrowheads="1"/>
              </p:cNvSpPr>
              <p:nvPr/>
            </p:nvSpPr>
            <p:spPr bwMode="auto">
              <a:xfrm flipH="1">
                <a:off x="3456" y="2103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55" name="Oval 491"/>
              <p:cNvSpPr>
                <a:spLocks noChangeAspect="1" noChangeArrowheads="1"/>
              </p:cNvSpPr>
              <p:nvPr/>
            </p:nvSpPr>
            <p:spPr bwMode="auto">
              <a:xfrm flipH="1">
                <a:off x="3503" y="2141"/>
                <a:ext cx="65" cy="62"/>
              </a:xfrm>
              <a:prstGeom prst="ellipse">
                <a:avLst/>
              </a:prstGeom>
              <a:solidFill>
                <a:srgbClr val="66FFCC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56" name="Oval 492"/>
              <p:cNvSpPr>
                <a:spLocks noChangeAspect="1" noChangeArrowheads="1"/>
              </p:cNvSpPr>
              <p:nvPr/>
            </p:nvSpPr>
            <p:spPr bwMode="auto">
              <a:xfrm flipH="1">
                <a:off x="3565" y="2194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66FF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7357" name="Oval 493"/>
            <p:cNvSpPr>
              <a:spLocks noChangeAspect="1" noChangeArrowheads="1"/>
            </p:cNvSpPr>
            <p:nvPr/>
          </p:nvSpPr>
          <p:spPr bwMode="auto">
            <a:xfrm>
              <a:off x="2208" y="249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58" name="Oval 494"/>
            <p:cNvSpPr>
              <a:spLocks noChangeAspect="1" noChangeArrowheads="1"/>
            </p:cNvSpPr>
            <p:nvPr/>
          </p:nvSpPr>
          <p:spPr bwMode="auto">
            <a:xfrm>
              <a:off x="3696" y="273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359" name="Oval 495"/>
            <p:cNvSpPr>
              <a:spLocks noChangeAspect="1" noChangeArrowheads="1"/>
            </p:cNvSpPr>
            <p:nvPr/>
          </p:nvSpPr>
          <p:spPr bwMode="auto">
            <a:xfrm>
              <a:off x="4224" y="273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7360" name="Group 496"/>
            <p:cNvGrpSpPr>
              <a:grpSpLocks noChangeAspect="1"/>
            </p:cNvGrpSpPr>
            <p:nvPr/>
          </p:nvGrpSpPr>
          <p:grpSpPr bwMode="auto">
            <a:xfrm>
              <a:off x="4305" y="2391"/>
              <a:ext cx="207" cy="201"/>
              <a:chOff x="4146" y="2007"/>
              <a:chExt cx="207" cy="201"/>
            </a:xfrm>
          </p:grpSpPr>
          <p:sp>
            <p:nvSpPr>
              <p:cNvPr id="37361" name="Oval 497"/>
              <p:cNvSpPr>
                <a:spLocks noChangeAspect="1" noChangeArrowheads="1"/>
              </p:cNvSpPr>
              <p:nvPr/>
            </p:nvSpPr>
            <p:spPr bwMode="auto">
              <a:xfrm flipH="1">
                <a:off x="4146" y="2007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62" name="Oval 498"/>
              <p:cNvSpPr>
                <a:spLocks noChangeAspect="1" noChangeArrowheads="1"/>
              </p:cNvSpPr>
              <p:nvPr/>
            </p:nvSpPr>
            <p:spPr bwMode="auto">
              <a:xfrm flipH="1">
                <a:off x="4193" y="2045"/>
                <a:ext cx="65" cy="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63" name="Oval 499"/>
              <p:cNvSpPr>
                <a:spLocks noChangeAspect="1" noChangeArrowheads="1"/>
              </p:cNvSpPr>
              <p:nvPr/>
            </p:nvSpPr>
            <p:spPr bwMode="auto">
              <a:xfrm flipH="1">
                <a:off x="4255" y="2098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364" name="Group 500"/>
            <p:cNvGrpSpPr>
              <a:grpSpLocks noChangeAspect="1"/>
            </p:cNvGrpSpPr>
            <p:nvPr/>
          </p:nvGrpSpPr>
          <p:grpSpPr bwMode="auto">
            <a:xfrm>
              <a:off x="4608" y="2295"/>
              <a:ext cx="207" cy="201"/>
              <a:chOff x="3729" y="2256"/>
              <a:chExt cx="207" cy="201"/>
            </a:xfrm>
          </p:grpSpPr>
          <p:sp>
            <p:nvSpPr>
              <p:cNvPr id="37365" name="Oval 501"/>
              <p:cNvSpPr>
                <a:spLocks noChangeAspect="1" noChangeArrowheads="1"/>
              </p:cNvSpPr>
              <p:nvPr/>
            </p:nvSpPr>
            <p:spPr bwMode="auto">
              <a:xfrm flipH="1">
                <a:off x="3729" y="2256"/>
                <a:ext cx="207" cy="201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66" name="Oval 502"/>
              <p:cNvSpPr>
                <a:spLocks noChangeAspect="1" noChangeArrowheads="1"/>
              </p:cNvSpPr>
              <p:nvPr/>
            </p:nvSpPr>
            <p:spPr bwMode="auto">
              <a:xfrm flipH="1">
                <a:off x="3766" y="2284"/>
                <a:ext cx="65" cy="62"/>
              </a:xfrm>
              <a:prstGeom prst="ellipse">
                <a:avLst/>
              </a:prstGeom>
              <a:solidFill>
                <a:srgbClr val="00CC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67" name="Oval 503"/>
              <p:cNvSpPr>
                <a:spLocks noChangeAspect="1" noChangeArrowheads="1"/>
              </p:cNvSpPr>
              <p:nvPr/>
            </p:nvSpPr>
            <p:spPr bwMode="auto">
              <a:xfrm flipH="1">
                <a:off x="3827" y="2357"/>
                <a:ext cx="65" cy="62"/>
              </a:xfrm>
              <a:prstGeom prst="ellipse">
                <a:avLst/>
              </a:prstGeom>
              <a:noFill/>
              <a:ln w="635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7368" name="Line 504"/>
            <p:cNvSpPr>
              <a:spLocks noChangeAspect="1" noChangeShapeType="1"/>
            </p:cNvSpPr>
            <p:nvPr/>
          </p:nvSpPr>
          <p:spPr bwMode="auto">
            <a:xfrm>
              <a:off x="4982" y="3317"/>
              <a:ext cx="318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37369" name="Picture 50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2880" y="838200"/>
            <a:ext cx="716280" cy="1136418"/>
          </a:xfrm>
          <a:prstGeom prst="rect">
            <a:avLst/>
          </a:prstGeom>
          <a:noFill/>
        </p:spPr>
      </p:pic>
      <p:pic>
        <p:nvPicPr>
          <p:cNvPr id="37370" name="Picture 50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60945" y="2062035"/>
            <a:ext cx="948690" cy="1136418"/>
          </a:xfrm>
          <a:prstGeom prst="rect">
            <a:avLst/>
          </a:prstGeom>
          <a:noFill/>
        </p:spPr>
      </p:pic>
      <p:pic>
        <p:nvPicPr>
          <p:cNvPr id="37371" name="Picture 507" descr="ev2_fron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3854"/>
          <a:stretch>
            <a:fillRect/>
          </a:stretch>
        </p:blipFill>
        <p:spPr bwMode="auto">
          <a:xfrm>
            <a:off x="7086600" y="4946789"/>
            <a:ext cx="1575435" cy="1349497"/>
          </a:xfrm>
          <a:prstGeom prst="rect">
            <a:avLst/>
          </a:prstGeom>
          <a:noFill/>
        </p:spPr>
      </p:pic>
      <p:pic>
        <p:nvPicPr>
          <p:cNvPr id="37372" name="Picture 50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0420" y="3373286"/>
            <a:ext cx="1339215" cy="1311252"/>
          </a:xfrm>
          <a:prstGeom prst="rect">
            <a:avLst/>
          </a:prstGeom>
          <a:noFill/>
        </p:spPr>
      </p:pic>
      <p:sp>
        <p:nvSpPr>
          <p:cNvPr id="37373" name="Text Box 509"/>
          <p:cNvSpPr txBox="1">
            <a:spLocks noChangeArrowheads="1"/>
          </p:cNvSpPr>
          <p:nvPr/>
        </p:nvSpPr>
        <p:spPr bwMode="auto">
          <a:xfrm>
            <a:off x="6857811" y="1612202"/>
            <a:ext cx="1122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rebuchet MS" pitchFamily="34" charset="0"/>
              </a:rPr>
              <a:t>0 fm/c</a:t>
            </a:r>
          </a:p>
        </p:txBody>
      </p:sp>
      <p:sp>
        <p:nvSpPr>
          <p:cNvPr id="37374" name="Text Box 510"/>
          <p:cNvSpPr txBox="1">
            <a:spLocks noChangeArrowheads="1"/>
          </p:cNvSpPr>
          <p:nvPr/>
        </p:nvSpPr>
        <p:spPr bwMode="auto">
          <a:xfrm>
            <a:off x="6645404" y="2872461"/>
            <a:ext cx="1122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rebuchet MS" pitchFamily="34" charset="0"/>
              </a:rPr>
              <a:t>5</a:t>
            </a:r>
            <a:r>
              <a:rPr lang="en-US" sz="24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rebuchet MS" pitchFamily="34" charset="0"/>
              </a:rPr>
              <a:t>fm/c</a:t>
            </a:r>
          </a:p>
        </p:txBody>
      </p:sp>
      <p:sp>
        <p:nvSpPr>
          <p:cNvPr id="37375" name="Text Box 511"/>
          <p:cNvSpPr txBox="1">
            <a:spLocks noChangeArrowheads="1"/>
          </p:cNvSpPr>
          <p:nvPr/>
        </p:nvSpPr>
        <p:spPr bwMode="auto">
          <a:xfrm>
            <a:off x="6243460" y="3957935"/>
            <a:ext cx="1284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rebuchet MS" pitchFamily="34" charset="0"/>
              </a:rPr>
              <a:t>10 </a:t>
            </a:r>
            <a:r>
              <a:rPr lang="en-US" sz="2400" dirty="0">
                <a:solidFill>
                  <a:schemeClr val="bg1"/>
                </a:solidFill>
                <a:latin typeface="Trebuchet MS" pitchFamily="34" charset="0"/>
              </a:rPr>
              <a:t>fm/c</a:t>
            </a:r>
          </a:p>
        </p:txBody>
      </p:sp>
      <p:sp>
        <p:nvSpPr>
          <p:cNvPr id="37376" name="Text Box 512"/>
          <p:cNvSpPr txBox="1">
            <a:spLocks noChangeArrowheads="1"/>
          </p:cNvSpPr>
          <p:nvPr/>
        </p:nvSpPr>
        <p:spPr bwMode="auto">
          <a:xfrm>
            <a:off x="5792770" y="5930227"/>
            <a:ext cx="1446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rebuchet MS" pitchFamily="34" charset="0"/>
              </a:rPr>
              <a:t>&gt;15 </a:t>
            </a:r>
            <a:r>
              <a:rPr lang="en-US" sz="2400" dirty="0">
                <a:solidFill>
                  <a:schemeClr val="bg1"/>
                </a:solidFill>
                <a:latin typeface="Trebuchet MS" pitchFamily="34" charset="0"/>
              </a:rPr>
              <a:t>fm/c</a:t>
            </a:r>
          </a:p>
        </p:txBody>
      </p:sp>
      <p:sp>
        <p:nvSpPr>
          <p:cNvPr id="37377" name="Text Box 513"/>
          <p:cNvSpPr txBox="1">
            <a:spLocks noChangeArrowheads="1"/>
          </p:cNvSpPr>
          <p:nvPr/>
        </p:nvSpPr>
        <p:spPr bwMode="auto">
          <a:xfrm>
            <a:off x="0" y="6553200"/>
            <a:ext cx="2884170" cy="3350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bg1"/>
                </a:solidFill>
              </a:rPr>
              <a:t>Diagram from Peter Steinberg</a:t>
            </a:r>
          </a:p>
        </p:txBody>
      </p:sp>
      <p:sp>
        <p:nvSpPr>
          <p:cNvPr id="37378" name="Text Box 514"/>
          <p:cNvSpPr txBox="1">
            <a:spLocks noChangeArrowheads="1"/>
          </p:cNvSpPr>
          <p:nvPr/>
        </p:nvSpPr>
        <p:spPr bwMode="auto">
          <a:xfrm>
            <a:off x="2933700" y="76200"/>
            <a:ext cx="35433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Time Evolution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308D-C1D5-48E6-AFDA-DF91609FCF2C}" type="slidenum">
              <a:rPr lang="en-US"/>
              <a:pPr/>
              <a:t>13</a:t>
            </a:fld>
            <a:endParaRPr lang="en-US"/>
          </a:p>
        </p:txBody>
      </p:sp>
      <p:sp>
        <p:nvSpPr>
          <p:cNvPr id="304144" name="Rectangle 16"/>
          <p:cNvSpPr>
            <a:spLocks noChangeArrowheads="1"/>
          </p:cNvSpPr>
          <p:nvPr/>
        </p:nvSpPr>
        <p:spPr bwMode="auto">
          <a:xfrm>
            <a:off x="5486400" y="685800"/>
            <a:ext cx="3657600" cy="6172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4130" name="Object 2"/>
          <p:cNvGraphicFramePr>
            <a:graphicFrameLocks noChangeAspect="1"/>
          </p:cNvGraphicFramePr>
          <p:nvPr/>
        </p:nvGraphicFramePr>
        <p:xfrm>
          <a:off x="5638800" y="673100"/>
          <a:ext cx="3581400" cy="3365500"/>
        </p:xfrm>
        <a:graphic>
          <a:graphicData uri="http://schemas.openxmlformats.org/presentationml/2006/ole">
            <p:oleObj spid="_x0000_s304130" name="Chart" r:id="rId3" imgW="5866200" imgH="5528520" progId="Excel.Sheet.8">
              <p:embed/>
            </p:oleObj>
          </a:graphicData>
        </a:graphic>
      </p:graphicFrame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5449888" y="3886200"/>
          <a:ext cx="3770312" cy="3054350"/>
        </p:xfrm>
        <a:graphic>
          <a:graphicData uri="http://schemas.openxmlformats.org/presentationml/2006/ole">
            <p:oleObj spid="_x0000_s304131" name="Chart" r:id="rId4" imgW="5932440" imgH="4815000" progId="Excel.Sheet.8">
              <p:embed/>
            </p:oleObj>
          </a:graphicData>
        </a:graphic>
      </p:graphicFrame>
      <p:sp>
        <p:nvSpPr>
          <p:cNvPr id="304139" name="Rectangle 11"/>
          <p:cNvSpPr>
            <a:spLocks noChangeArrowheads="1"/>
          </p:cNvSpPr>
          <p:nvPr/>
        </p:nvSpPr>
        <p:spPr bwMode="auto">
          <a:xfrm>
            <a:off x="1601788" y="4995863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62000"/>
              <a:buFont typeface="Monotype Sorts" pitchFamily="2" charset="2"/>
              <a:buNone/>
            </a:pPr>
            <a:endParaRPr lang="en-US" sz="2400" b="1" baseline="-250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2209800" y="-19050"/>
            <a:ext cx="458792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u="sng" dirty="0" smtClean="0"/>
              <a:t>Ultimate Temperature</a:t>
            </a:r>
            <a:endParaRPr lang="en-US" sz="3600" u="sng" dirty="0"/>
          </a:p>
        </p:txBody>
      </p:sp>
      <p:sp>
        <p:nvSpPr>
          <p:cNvPr id="304142" name="Text Box 14"/>
          <p:cNvSpPr txBox="1">
            <a:spLocks noChangeArrowheads="1"/>
          </p:cNvSpPr>
          <p:nvPr/>
        </p:nvSpPr>
        <p:spPr bwMode="auto">
          <a:xfrm>
            <a:off x="152400" y="674688"/>
            <a:ext cx="4587875" cy="180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Hagedorn</a:t>
            </a:r>
            <a:r>
              <a:rPr lang="en-US" dirty="0">
                <a:solidFill>
                  <a:srgbClr val="FFFF00"/>
                </a:solidFill>
              </a:rPr>
              <a:t> (1968) calculated a limiting temperature due to exponential  increase in </a:t>
            </a:r>
            <a:r>
              <a:rPr lang="en-US" dirty="0" err="1">
                <a:solidFill>
                  <a:srgbClr val="FFFF00"/>
                </a:solidFill>
              </a:rPr>
              <a:t>hadron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levels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04143" name="Text Box 15"/>
          <p:cNvSpPr txBox="1">
            <a:spLocks noChangeArrowheads="1"/>
          </p:cNvSpPr>
          <p:nvPr/>
        </p:nvSpPr>
        <p:spPr bwMode="auto">
          <a:xfrm>
            <a:off x="-76200" y="3570288"/>
            <a:ext cx="5562600" cy="3081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More </a:t>
            </a:r>
            <a:r>
              <a:rPr lang="en-US" dirty="0">
                <a:solidFill>
                  <a:srgbClr val="FFFF00"/>
                </a:solidFill>
              </a:rPr>
              <a:t>energy only excites more states, </a:t>
            </a:r>
            <a:r>
              <a:rPr lang="en-US" dirty="0" smtClean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FFFF00"/>
                </a:solidFill>
              </a:rPr>
              <a:t>increase in </a:t>
            </a:r>
            <a:r>
              <a:rPr lang="en-US" dirty="0" smtClean="0">
                <a:solidFill>
                  <a:srgbClr val="FFFF00"/>
                </a:solidFill>
              </a:rPr>
              <a:t>temperature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/>
              <a:t>Cannot exceed T</a:t>
            </a:r>
            <a:r>
              <a:rPr lang="en-US" baseline="-25000" dirty="0"/>
              <a:t>H</a:t>
            </a:r>
            <a:r>
              <a:rPr lang="en-US" dirty="0"/>
              <a:t> ~ 170 </a:t>
            </a:r>
            <a:r>
              <a:rPr lang="en-US" dirty="0" err="1"/>
              <a:t>MeV</a:t>
            </a:r>
            <a:r>
              <a:rPr lang="en-US" dirty="0"/>
              <a:t>, except through change in Degrees of </a:t>
            </a:r>
            <a:r>
              <a:rPr lang="en-US" dirty="0" smtClean="0"/>
              <a:t>Freedom</a:t>
            </a:r>
            <a:endParaRPr lang="en-US" dirty="0"/>
          </a:p>
        </p:txBody>
      </p:sp>
      <p:sp>
        <p:nvSpPr>
          <p:cNvPr id="304145" name="Text Box 17"/>
          <p:cNvSpPr txBox="1">
            <a:spLocks noChangeArrowheads="1"/>
          </p:cNvSpPr>
          <p:nvPr/>
        </p:nvSpPr>
        <p:spPr bwMode="auto">
          <a:xfrm>
            <a:off x="8374063" y="6583363"/>
            <a:ext cx="846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W.A. Zajc</a:t>
            </a:r>
          </a:p>
        </p:txBody>
      </p:sp>
      <p:graphicFrame>
        <p:nvGraphicFramePr>
          <p:cNvPr id="304146" name="Object 18"/>
          <p:cNvGraphicFramePr>
            <a:graphicFrameLocks noChangeAspect="1"/>
          </p:cNvGraphicFramePr>
          <p:nvPr/>
        </p:nvGraphicFramePr>
        <p:xfrm>
          <a:off x="931863" y="2590800"/>
          <a:ext cx="3317875" cy="909638"/>
        </p:xfrm>
        <a:graphic>
          <a:graphicData uri="http://schemas.openxmlformats.org/presentationml/2006/ole">
            <p:oleObj spid="_x0000_s304146" name="Equation" r:id="rId5" imgW="14349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44" grpId="0" animBg="1"/>
      <p:bldOleChart spid="304130" grpId="0"/>
      <p:bldOleChart spid="304131" grpId="0"/>
      <p:bldP spid="304142" grpId="0"/>
      <p:bldP spid="3041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57A-C11F-42A4-BB04-52844E80DAD2}" type="slidenum">
              <a:rPr lang="en-US"/>
              <a:pPr/>
              <a:t>14</a:t>
            </a:fld>
            <a:endParaRPr lang="en-US"/>
          </a:p>
        </p:txBody>
      </p:sp>
      <p:sp>
        <p:nvSpPr>
          <p:cNvPr id="426006" name="Rectangle 22"/>
          <p:cNvSpPr>
            <a:spLocks noChangeArrowheads="1"/>
          </p:cNvSpPr>
          <p:nvPr/>
        </p:nvSpPr>
        <p:spPr bwMode="auto">
          <a:xfrm>
            <a:off x="0" y="2057400"/>
            <a:ext cx="9144000" cy="4800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5988" name="Text Box 14"/>
          <p:cNvSpPr txBox="1">
            <a:spLocks noChangeArrowheads="1"/>
          </p:cNvSpPr>
          <p:nvPr/>
        </p:nvSpPr>
        <p:spPr bwMode="auto">
          <a:xfrm>
            <a:off x="304800" y="0"/>
            <a:ext cx="83820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“Ultimate Temperature in the Early Universe”</a:t>
            </a:r>
            <a:r>
              <a:rPr lang="en-US" sz="2000" i="1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 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			K. Huang &amp; S. Weinberg, Phys Rev Lett 25, 1970.</a:t>
            </a:r>
          </a:p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ea typeface="ＭＳ Ｐゴシック" pitchFamily="34" charset="-128"/>
                <a:cs typeface="Times" pitchFamily="32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“…a veil, obscuring our view of the very beginning.”</a:t>
            </a:r>
            <a:r>
              <a:rPr lang="en-US" sz="2000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  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			</a:t>
            </a:r>
            <a:r>
              <a:rPr lang="en-US" sz="1800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Steven Weinberg, </a:t>
            </a:r>
            <a:r>
              <a:rPr lang="en-US" sz="1800" i="1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The First Three Minutes</a:t>
            </a:r>
            <a:r>
              <a:rPr lang="en-US" sz="1800">
                <a:solidFill>
                  <a:schemeClr val="bg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 (1977)</a:t>
            </a:r>
            <a:endParaRPr lang="en-US" sz="2000">
              <a:solidFill>
                <a:schemeClr val="bg1"/>
              </a:solidFill>
              <a:ea typeface="ＭＳ Ｐゴシック" pitchFamily="34" charset="-128"/>
              <a:cs typeface="Times" pitchFamily="32" charset="0"/>
            </a:endParaRPr>
          </a:p>
        </p:txBody>
      </p:sp>
      <p:sp>
        <p:nvSpPr>
          <p:cNvPr id="425989" name="Text Box 4"/>
          <p:cNvSpPr txBox="1">
            <a:spLocks noChangeArrowheads="1"/>
          </p:cNvSpPr>
          <p:nvPr/>
        </p:nvSpPr>
        <p:spPr bwMode="auto">
          <a:xfrm>
            <a:off x="1566863" y="62484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ea typeface="ＭＳ Ｐゴシック" pitchFamily="34" charset="-128"/>
              </a:rPr>
              <a:t>Karsch, Redlich, Tawfik, Eur.Phys.J.C29:549-556 (2003).</a:t>
            </a:r>
            <a:r>
              <a:rPr lang="en-US" sz="1200">
                <a:solidFill>
                  <a:schemeClr val="tx1"/>
                </a:solidFill>
                <a:latin typeface="Arial-BoldMT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425990" name="Text Box 7"/>
          <p:cNvSpPr txBox="1">
            <a:spLocks noChangeArrowheads="1"/>
          </p:cNvSpPr>
          <p:nvPr/>
        </p:nvSpPr>
        <p:spPr bwMode="auto">
          <a:xfrm>
            <a:off x="-261938" y="2286000"/>
            <a:ext cx="9144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e</a:t>
            </a:r>
            <a:r>
              <a:rPr lang="en-US" sz="2400">
                <a:solidFill>
                  <a:schemeClr val="tx1"/>
                </a:solidFill>
                <a:ea typeface="ＭＳ Ｐゴシック" pitchFamily="34" charset="-128"/>
                <a:sym typeface="Symbol" pitchFamily="18" charset="2"/>
              </a:rPr>
              <a:t>/</a:t>
            </a:r>
            <a:r>
              <a:rPr lang="en-US" sz="2400" b="1">
                <a:solidFill>
                  <a:schemeClr val="tx1"/>
                </a:solidFill>
                <a:ea typeface="ＭＳ Ｐゴシック" pitchFamily="34" charset="-128"/>
                <a:sym typeface="Symbol" pitchFamily="18" charset="2"/>
              </a:rPr>
              <a:t>T</a:t>
            </a:r>
            <a:r>
              <a:rPr lang="en-US" sz="2400" baseline="30000">
                <a:solidFill>
                  <a:schemeClr val="tx1"/>
                </a:solidFill>
                <a:ea typeface="ＭＳ Ｐゴシック" pitchFamily="34" charset="-128"/>
                <a:sym typeface="Symbol" pitchFamily="18" charset="2"/>
              </a:rPr>
              <a:t>4</a:t>
            </a:r>
            <a:endParaRPr lang="en-US" sz="2400" baseline="-25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425991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2109788"/>
            <a:ext cx="394970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92" name="Text Box 6"/>
          <p:cNvSpPr txBox="1">
            <a:spLocks noChangeArrowheads="1"/>
          </p:cNvSpPr>
          <p:nvPr/>
        </p:nvSpPr>
        <p:spPr bwMode="auto">
          <a:xfrm>
            <a:off x="2443163" y="3144838"/>
            <a:ext cx="1901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ea typeface="ＭＳ Ｐゴシック" pitchFamily="34" charset="-128"/>
              </a:rPr>
              <a:t>Thermal QCD </a:t>
            </a:r>
            <a:r>
              <a:rPr lang="en-US" sz="2000" b="1">
                <a:solidFill>
                  <a:schemeClr val="accent2"/>
                </a:solidFill>
                <a:ea typeface="ＭＳ Ｐゴシック" pitchFamily="34" charset="-128"/>
              </a:rPr>
              <a:t>”QGP”</a:t>
            </a:r>
            <a:r>
              <a:rPr lang="en-US" sz="200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  <a:r>
              <a:rPr lang="en-US" sz="1800">
                <a:solidFill>
                  <a:schemeClr val="accent2"/>
                </a:solidFill>
                <a:ea typeface="ＭＳ Ｐゴシック" pitchFamily="34" charset="-128"/>
              </a:rPr>
              <a:t>(Lattice)</a:t>
            </a:r>
            <a:endParaRPr lang="en-US" sz="2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25993" name="Rectangle 26"/>
          <p:cNvSpPr>
            <a:spLocks noChangeArrowheads="1"/>
          </p:cNvSpPr>
          <p:nvPr/>
        </p:nvSpPr>
        <p:spPr bwMode="auto">
          <a:xfrm>
            <a:off x="1208088" y="2427288"/>
            <a:ext cx="379412" cy="415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chemeClr val="tx1"/>
              </a:solidFill>
              <a:latin typeface="Futura" pitchFamily="-109" charset="0"/>
              <a:ea typeface="ＭＳ Ｐゴシック" pitchFamily="34" charset="-128"/>
            </a:endParaRPr>
          </a:p>
        </p:txBody>
      </p:sp>
      <p:sp>
        <p:nvSpPr>
          <p:cNvPr id="425994" name="Text Box 10"/>
          <p:cNvSpPr txBox="1">
            <a:spLocks noChangeArrowheads="1"/>
          </p:cNvSpPr>
          <p:nvPr/>
        </p:nvSpPr>
        <p:spPr bwMode="auto">
          <a:xfrm>
            <a:off x="2236788" y="5794375"/>
            <a:ext cx="230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Temperature/T</a:t>
            </a:r>
            <a:r>
              <a:rPr lang="en-US" sz="2400" baseline="-2500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25995" name="Rectangle 11"/>
          <p:cNvSpPr>
            <a:spLocks noChangeArrowheads="1"/>
          </p:cNvSpPr>
          <p:nvPr/>
        </p:nvSpPr>
        <p:spPr bwMode="auto">
          <a:xfrm>
            <a:off x="3776663" y="50292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5996" name="Rectangle 12"/>
          <p:cNvSpPr>
            <a:spLocks noChangeArrowheads="1"/>
          </p:cNvSpPr>
          <p:nvPr/>
        </p:nvSpPr>
        <p:spPr bwMode="auto">
          <a:xfrm>
            <a:off x="1143000" y="2514600"/>
            <a:ext cx="3276600" cy="304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5997" name="Freeform 13"/>
          <p:cNvSpPr>
            <a:spLocks/>
          </p:cNvSpPr>
          <p:nvPr/>
        </p:nvSpPr>
        <p:spPr bwMode="auto">
          <a:xfrm>
            <a:off x="1109663" y="2286000"/>
            <a:ext cx="685800" cy="3276600"/>
          </a:xfrm>
          <a:custGeom>
            <a:avLst/>
            <a:gdLst/>
            <a:ahLst/>
            <a:cxnLst>
              <a:cxn ang="0">
                <a:pos x="0" y="2064"/>
              </a:cxn>
              <a:cxn ang="0">
                <a:pos x="96" y="2016"/>
              </a:cxn>
              <a:cxn ang="0">
                <a:pos x="192" y="1824"/>
              </a:cxn>
              <a:cxn ang="0">
                <a:pos x="288" y="1296"/>
              </a:cxn>
              <a:cxn ang="0">
                <a:pos x="336" y="1008"/>
              </a:cxn>
              <a:cxn ang="0">
                <a:pos x="432" y="0"/>
              </a:cxn>
            </a:cxnLst>
            <a:rect l="0" t="0" r="r" b="b"/>
            <a:pathLst>
              <a:path w="432" h="2064">
                <a:moveTo>
                  <a:pt x="0" y="2064"/>
                </a:moveTo>
                <a:lnTo>
                  <a:pt x="96" y="2016"/>
                </a:lnTo>
                <a:lnTo>
                  <a:pt x="192" y="1824"/>
                </a:lnTo>
                <a:lnTo>
                  <a:pt x="288" y="1296"/>
                </a:lnTo>
                <a:lnTo>
                  <a:pt x="336" y="1008"/>
                </a:lnTo>
                <a:lnTo>
                  <a:pt x="432" y="0"/>
                </a:lnTo>
              </a:path>
            </a:pathLst>
          </a:custGeom>
          <a:noFill/>
          <a:ln w="57150" cmpd="sng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25998" name="Picture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600" y="2133600"/>
            <a:ext cx="44450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6001" name="TextBox 21"/>
          <p:cNvSpPr txBox="1">
            <a:spLocks noChangeArrowheads="1"/>
          </p:cNvSpPr>
          <p:nvPr/>
        </p:nvSpPr>
        <p:spPr bwMode="auto">
          <a:xfrm>
            <a:off x="5270500" y="6172200"/>
            <a:ext cx="349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  <a:t>A. Bazavov et al. (HotQCD), </a:t>
            </a:r>
          </a:p>
          <a:p>
            <a:pPr algn="ctr" eaLnBrk="0" hangingPunct="0"/>
            <a:r>
              <a:rPr lang="en-US" sz="120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  <a:t>arXiv:0903.4379 [hep-lat]</a:t>
            </a:r>
          </a:p>
        </p:txBody>
      </p:sp>
      <p:sp>
        <p:nvSpPr>
          <p:cNvPr id="426002" name="Text Box 18"/>
          <p:cNvSpPr txBox="1">
            <a:spLocks noChangeArrowheads="1"/>
          </p:cNvSpPr>
          <p:nvPr/>
        </p:nvSpPr>
        <p:spPr bwMode="auto">
          <a:xfrm>
            <a:off x="5105400" y="5703888"/>
            <a:ext cx="39020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Energy Density </a:t>
            </a:r>
            <a:r>
              <a:rPr lang="en-US" sz="2400">
                <a:solidFill>
                  <a:schemeClr val="tx1"/>
                </a:solidFill>
                <a:latin typeface="Symbol" pitchFamily="18" charset="2"/>
              </a:rPr>
              <a:t>e</a:t>
            </a:r>
            <a:r>
              <a:rPr lang="en-US" sz="2400">
                <a:solidFill>
                  <a:schemeClr val="tx1"/>
                </a:solidFill>
              </a:rPr>
              <a:t> (GeV/fm</a:t>
            </a:r>
            <a:r>
              <a:rPr lang="en-US" sz="2400" baseline="30000">
                <a:solidFill>
                  <a:schemeClr val="tx1"/>
                </a:solidFill>
              </a:rPr>
              <a:t>3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26003" name="Text Box 19"/>
          <p:cNvSpPr txBox="1">
            <a:spLocks noChangeArrowheads="1"/>
          </p:cNvSpPr>
          <p:nvPr/>
        </p:nvSpPr>
        <p:spPr bwMode="auto">
          <a:xfrm rot="16200000">
            <a:off x="3676650" y="3632200"/>
            <a:ext cx="17907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Pressure / </a:t>
            </a:r>
            <a:r>
              <a:rPr lang="en-US" sz="2400">
                <a:solidFill>
                  <a:schemeClr val="tx1"/>
                </a:solidFill>
                <a:latin typeface="Symbol" pitchFamily="18" charset="2"/>
              </a:rPr>
              <a:t>e</a:t>
            </a:r>
          </a:p>
        </p:txBody>
      </p:sp>
      <p:sp>
        <p:nvSpPr>
          <p:cNvPr id="426004" name="Text Box 20"/>
          <p:cNvSpPr txBox="1">
            <a:spLocks noChangeArrowheads="1"/>
          </p:cNvSpPr>
          <p:nvPr/>
        </p:nvSpPr>
        <p:spPr bwMode="auto">
          <a:xfrm>
            <a:off x="6521450" y="6567488"/>
            <a:ext cx="262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Slide from Paul Stankus</a:t>
            </a:r>
          </a:p>
        </p:txBody>
      </p:sp>
      <p:sp>
        <p:nvSpPr>
          <p:cNvPr id="426005" name="Text Box 5"/>
          <p:cNvSpPr txBox="1">
            <a:spLocks noChangeArrowheads="1"/>
          </p:cNvSpPr>
          <p:nvPr/>
        </p:nvSpPr>
        <p:spPr bwMode="auto">
          <a:xfrm>
            <a:off x="1643063" y="4724400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A50021"/>
                </a:solidFill>
                <a:ea typeface="ＭＳ Ｐゴシック" pitchFamily="34" charset="-128"/>
              </a:rPr>
              <a:t>Hadron gas</a:t>
            </a:r>
          </a:p>
        </p:txBody>
      </p:sp>
      <p:sp>
        <p:nvSpPr>
          <p:cNvPr id="426011" name="Rectangle 27"/>
          <p:cNvSpPr>
            <a:spLocks noChangeArrowheads="1"/>
          </p:cNvSpPr>
          <p:nvPr/>
        </p:nvSpPr>
        <p:spPr bwMode="auto">
          <a:xfrm>
            <a:off x="5105400" y="2362200"/>
            <a:ext cx="3810000" cy="3124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39000" y="4191000"/>
            <a:ext cx="2133600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solidFill>
                  <a:srgbClr val="A50021"/>
                </a:solidFill>
                <a:ea typeface="ＭＳ Ｐゴシック" pitchFamily="34" charset="-128"/>
                <a:cs typeface="Times" pitchFamily="32" charset="0"/>
              </a:rPr>
              <a:t>Hadron Gas</a:t>
            </a:r>
          </a:p>
          <a:p>
            <a:pPr eaLnBrk="0" hangingPunct="0"/>
            <a:r>
              <a:rPr lang="en-US" sz="2400" i="1">
                <a:solidFill>
                  <a:srgbClr val="A50021"/>
                </a:solidFill>
                <a:latin typeface="Times" pitchFamily="32" charset="0"/>
                <a:ea typeface="ＭＳ Ｐゴシック" pitchFamily="34" charset="-128"/>
                <a:cs typeface="Times" pitchFamily="32" charset="0"/>
              </a:rPr>
              <a:t>P</a:t>
            </a:r>
            <a:r>
              <a:rPr lang="en-US" sz="2400">
                <a:solidFill>
                  <a:srgbClr val="A50021"/>
                </a:solidFill>
                <a:ea typeface="ＭＳ Ｐゴシック" pitchFamily="34" charset="-128"/>
                <a:cs typeface="Arial" pitchFamily="34" charset="0"/>
              </a:rPr>
              <a:t>/</a:t>
            </a:r>
            <a:r>
              <a:rPr lang="en-US" sz="2400">
                <a:solidFill>
                  <a:srgbClr val="A50021"/>
                </a:solidFill>
                <a:latin typeface="Symbol" pitchFamily="18" charset="2"/>
                <a:ea typeface="ＭＳ Ｐゴシック" pitchFamily="34" charset="-128"/>
              </a:rPr>
              <a:t>e </a:t>
            </a:r>
            <a:r>
              <a:rPr lang="en-US" sz="2400">
                <a:solidFill>
                  <a:srgbClr val="A50021"/>
                </a:solidFill>
                <a:latin typeface="Times" pitchFamily="32" charset="0"/>
                <a:ea typeface="ＭＳ Ｐゴシック" pitchFamily="34" charset="-128"/>
              </a:rPr>
              <a:t>~ </a:t>
            </a:r>
            <a:r>
              <a:rPr lang="en-US" sz="2400">
                <a:solidFill>
                  <a:srgbClr val="A50021"/>
                </a:solidFill>
                <a:latin typeface="Symbol" pitchFamily="18" charset="2"/>
                <a:ea typeface="ＭＳ Ｐゴシック" pitchFamily="34" charset="-128"/>
              </a:rPr>
              <a:t>e</a:t>
            </a:r>
            <a:r>
              <a:rPr lang="en-US" sz="2400" baseline="30000">
                <a:solidFill>
                  <a:srgbClr val="A50021"/>
                </a:solidFill>
                <a:ea typeface="ＭＳ Ｐゴシック" pitchFamily="34" charset="-128"/>
              </a:rPr>
              <a:t>-2/7</a:t>
            </a:r>
          </a:p>
        </p:txBody>
      </p:sp>
      <p:sp>
        <p:nvSpPr>
          <p:cNvPr id="426008" name="Freeform 24"/>
          <p:cNvSpPr>
            <a:spLocks/>
          </p:cNvSpPr>
          <p:nvPr/>
        </p:nvSpPr>
        <p:spPr bwMode="auto">
          <a:xfrm>
            <a:off x="6172200" y="4572000"/>
            <a:ext cx="28194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192"/>
              </a:cxn>
              <a:cxn ang="0">
                <a:pos x="864" y="336"/>
              </a:cxn>
              <a:cxn ang="0">
                <a:pos x="1776" y="480"/>
              </a:cxn>
            </a:cxnLst>
            <a:rect l="0" t="0" r="r" b="b"/>
            <a:pathLst>
              <a:path w="1776" h="480">
                <a:moveTo>
                  <a:pt x="0" y="0"/>
                </a:moveTo>
                <a:cubicBezTo>
                  <a:pt x="120" y="68"/>
                  <a:pt x="240" y="136"/>
                  <a:pt x="384" y="192"/>
                </a:cubicBezTo>
                <a:cubicBezTo>
                  <a:pt x="528" y="248"/>
                  <a:pt x="632" y="288"/>
                  <a:pt x="864" y="336"/>
                </a:cubicBezTo>
                <a:cubicBezTo>
                  <a:pt x="1096" y="384"/>
                  <a:pt x="1436" y="432"/>
                  <a:pt x="1776" y="480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26010" name="Freeform 26"/>
          <p:cNvSpPr>
            <a:spLocks/>
          </p:cNvSpPr>
          <p:nvPr/>
        </p:nvSpPr>
        <p:spPr bwMode="auto">
          <a:xfrm>
            <a:off x="5029200" y="4419600"/>
            <a:ext cx="1143000" cy="152400"/>
          </a:xfrm>
          <a:custGeom>
            <a:avLst/>
            <a:gdLst/>
            <a:ahLst/>
            <a:cxnLst>
              <a:cxn ang="0">
                <a:pos x="720" y="96"/>
              </a:cxn>
              <a:cxn ang="0">
                <a:pos x="480" y="0"/>
              </a:cxn>
              <a:cxn ang="0">
                <a:pos x="0" y="48"/>
              </a:cxn>
            </a:cxnLst>
            <a:rect l="0" t="0" r="r" b="b"/>
            <a:pathLst>
              <a:path w="720" h="96">
                <a:moveTo>
                  <a:pt x="720" y="96"/>
                </a:moveTo>
                <a:lnTo>
                  <a:pt x="480" y="0"/>
                </a:lnTo>
                <a:lnTo>
                  <a:pt x="0" y="48"/>
                </a:ln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26007" name="Text Box 6"/>
          <p:cNvSpPr txBox="1">
            <a:spLocks noChangeArrowheads="1"/>
          </p:cNvSpPr>
          <p:nvPr/>
        </p:nvSpPr>
        <p:spPr bwMode="auto">
          <a:xfrm>
            <a:off x="5337175" y="3184525"/>
            <a:ext cx="1901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ea typeface="ＭＳ Ｐゴシック" pitchFamily="34" charset="-128"/>
              </a:rPr>
              <a:t>Thermal QCD </a:t>
            </a:r>
            <a:r>
              <a:rPr lang="en-US" sz="2000" b="1">
                <a:solidFill>
                  <a:schemeClr val="accent2"/>
                </a:solidFill>
                <a:ea typeface="ＭＳ Ｐゴシック" pitchFamily="34" charset="-128"/>
              </a:rPr>
              <a:t>”QGP”</a:t>
            </a:r>
            <a:r>
              <a:rPr lang="en-US" sz="200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  <a:r>
              <a:rPr lang="en-US" sz="1800">
                <a:solidFill>
                  <a:schemeClr val="accent2"/>
                </a:solidFill>
                <a:ea typeface="ＭＳ Ｐゴシック" pitchFamily="34" charset="-128"/>
              </a:rPr>
              <a:t>(Lattice)</a:t>
            </a:r>
            <a:endParaRPr lang="en-US" sz="2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26009" name="Freeform 25"/>
          <p:cNvSpPr>
            <a:spLocks/>
          </p:cNvSpPr>
          <p:nvPr/>
        </p:nvSpPr>
        <p:spPr bwMode="auto">
          <a:xfrm>
            <a:off x="5029200" y="2667000"/>
            <a:ext cx="3733800" cy="1981200"/>
          </a:xfrm>
          <a:custGeom>
            <a:avLst/>
            <a:gdLst/>
            <a:ahLst/>
            <a:cxnLst>
              <a:cxn ang="0">
                <a:pos x="0" y="1152"/>
              </a:cxn>
              <a:cxn ang="0">
                <a:pos x="480" y="1104"/>
              </a:cxn>
              <a:cxn ang="0">
                <a:pos x="624" y="1200"/>
              </a:cxn>
              <a:cxn ang="0">
                <a:pos x="672" y="1200"/>
              </a:cxn>
              <a:cxn ang="0">
                <a:pos x="768" y="1248"/>
              </a:cxn>
              <a:cxn ang="0">
                <a:pos x="912" y="1152"/>
              </a:cxn>
              <a:cxn ang="0">
                <a:pos x="960" y="1200"/>
              </a:cxn>
              <a:cxn ang="0">
                <a:pos x="1008" y="1152"/>
              </a:cxn>
              <a:cxn ang="0">
                <a:pos x="1008" y="1104"/>
              </a:cxn>
              <a:cxn ang="0">
                <a:pos x="1104" y="1056"/>
              </a:cxn>
              <a:cxn ang="0">
                <a:pos x="1488" y="480"/>
              </a:cxn>
              <a:cxn ang="0">
                <a:pos x="1776" y="192"/>
              </a:cxn>
              <a:cxn ang="0">
                <a:pos x="2016" y="96"/>
              </a:cxn>
              <a:cxn ang="0">
                <a:pos x="2352" y="0"/>
              </a:cxn>
            </a:cxnLst>
            <a:rect l="0" t="0" r="r" b="b"/>
            <a:pathLst>
              <a:path w="2352" h="1248">
                <a:moveTo>
                  <a:pt x="0" y="1152"/>
                </a:moveTo>
                <a:lnTo>
                  <a:pt x="480" y="1104"/>
                </a:lnTo>
                <a:lnTo>
                  <a:pt x="624" y="1200"/>
                </a:lnTo>
                <a:lnTo>
                  <a:pt x="672" y="1200"/>
                </a:lnTo>
                <a:lnTo>
                  <a:pt x="768" y="1248"/>
                </a:lnTo>
                <a:lnTo>
                  <a:pt x="912" y="1152"/>
                </a:lnTo>
                <a:lnTo>
                  <a:pt x="960" y="1200"/>
                </a:lnTo>
                <a:lnTo>
                  <a:pt x="1008" y="1152"/>
                </a:lnTo>
                <a:lnTo>
                  <a:pt x="1008" y="1104"/>
                </a:lnTo>
                <a:lnTo>
                  <a:pt x="1104" y="1056"/>
                </a:lnTo>
                <a:lnTo>
                  <a:pt x="1488" y="480"/>
                </a:lnTo>
                <a:lnTo>
                  <a:pt x="1776" y="192"/>
                </a:lnTo>
                <a:lnTo>
                  <a:pt x="2016" y="96"/>
                </a:lnTo>
                <a:lnTo>
                  <a:pt x="2352" y="0"/>
                </a:lnTo>
              </a:path>
            </a:pathLst>
          </a:custGeom>
          <a:noFill/>
          <a:ln w="57150" cap="flat" cmpd="sng">
            <a:solidFill>
              <a:srgbClr val="2B2E8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26012" name="Rectangle 28"/>
          <p:cNvSpPr>
            <a:spLocks noChangeArrowheads="1"/>
          </p:cNvSpPr>
          <p:nvPr/>
        </p:nvSpPr>
        <p:spPr bwMode="auto">
          <a:xfrm>
            <a:off x="0" y="1981200"/>
            <a:ext cx="9144000" cy="48768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25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6" grpId="0" animBg="1"/>
      <p:bldP spid="426001" grpId="0"/>
      <p:bldP spid="426002" grpId="0" animBg="1"/>
      <p:bldP spid="426003" grpId="0" animBg="1"/>
      <p:bldP spid="426011" grpId="0" animBg="1"/>
      <p:bldP spid="20" grpId="0"/>
      <p:bldP spid="426008" grpId="0" animBg="1"/>
      <p:bldP spid="426010" grpId="0" animBg="1"/>
      <p:bldP spid="426007" grpId="0"/>
      <p:bldP spid="426009" grpId="0" animBg="1"/>
      <p:bldP spid="4260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650-95E9-4BE5-AFB4-3963E7627D2C}" type="slidenum">
              <a:rPr lang="en-US"/>
              <a:pPr/>
              <a:t>15</a:t>
            </a:fld>
            <a:endParaRPr lang="en-US"/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2057400" y="0"/>
            <a:ext cx="54214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Information </a:t>
            </a:r>
            <a:r>
              <a:rPr lang="en-US" sz="3200" u="sng" dirty="0">
                <a:solidFill>
                  <a:schemeClr val="bg1"/>
                </a:solidFill>
              </a:rPr>
              <a:t>at Earlier Times?</a:t>
            </a:r>
          </a:p>
        </p:txBody>
      </p:sp>
      <p:pic>
        <p:nvPicPr>
          <p:cNvPr id="4270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609600"/>
            <a:ext cx="57912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701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3528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701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991" t="34264" r="34415" b="47696"/>
          <a:stretch>
            <a:fillRect/>
          </a:stretch>
        </p:blipFill>
        <p:spPr bwMode="auto">
          <a:xfrm>
            <a:off x="2438400" y="3886200"/>
            <a:ext cx="2209800" cy="1219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4038600" y="3271897"/>
            <a:ext cx="496802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Electromagnetic Radiation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Real and Virtual </a:t>
            </a:r>
            <a:endParaRPr lang="en-US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Direct </a:t>
            </a:r>
            <a:r>
              <a:rPr lang="en-US" sz="3200" dirty="0">
                <a:solidFill>
                  <a:srgbClr val="FFFF00"/>
                </a:solidFill>
              </a:rPr>
              <a:t>Photons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16625"/>
            <a:ext cx="2133600" cy="476250"/>
          </a:xfrm>
        </p:spPr>
        <p:txBody>
          <a:bodyPr/>
          <a:lstStyle/>
          <a:p>
            <a:fld id="{910AC94C-CAEE-49AC-969D-63DACB8AC5AE}" type="slidenum">
              <a:rPr lang="en-US"/>
              <a:pPr/>
              <a:t>16</a:t>
            </a:fld>
            <a:endParaRPr lang="en-US"/>
          </a:p>
        </p:txBody>
      </p:sp>
      <p:pic>
        <p:nvPicPr>
          <p:cNvPr id="178195" name="Picture 19" descr="akib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541838" cy="5105400"/>
          </a:xfrm>
          <a:prstGeom prst="rect">
            <a:avLst/>
          </a:prstGeom>
          <a:noFill/>
        </p:spPr>
      </p:pic>
      <p:pic>
        <p:nvPicPr>
          <p:cNvPr id="178196" name="Picture 20" descr="akib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914400"/>
            <a:ext cx="4567237" cy="5133975"/>
          </a:xfrm>
          <a:prstGeom prst="rect">
            <a:avLst/>
          </a:prstGeom>
          <a:noFill/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-533400" y="39469"/>
            <a:ext cx="100584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u="sng" dirty="0" smtClean="0"/>
              <a:t>Hot Quark-Gluon Matter emits </a:t>
            </a:r>
            <a:r>
              <a:rPr lang="en-US" sz="3600" i="1" u="sng" dirty="0" smtClean="0"/>
              <a:t>EM </a:t>
            </a:r>
            <a:r>
              <a:rPr lang="en-US" sz="3600" i="1" u="sng" dirty="0"/>
              <a:t>radiation</a:t>
            </a:r>
            <a:endParaRPr lang="en-US" sz="3200" i="1" u="sng" dirty="0"/>
          </a:p>
        </p:txBody>
      </p:sp>
      <p:grpSp>
        <p:nvGrpSpPr>
          <p:cNvPr id="178197" name="Group 21"/>
          <p:cNvGrpSpPr>
            <a:grpSpLocks/>
          </p:cNvGrpSpPr>
          <p:nvPr/>
        </p:nvGrpSpPr>
        <p:grpSpPr bwMode="auto">
          <a:xfrm>
            <a:off x="609600" y="3733800"/>
            <a:ext cx="2990850" cy="2347913"/>
            <a:chOff x="432" y="2736"/>
            <a:chExt cx="1884" cy="1479"/>
          </a:xfrm>
        </p:grpSpPr>
        <p:cxnSp>
          <p:nvCxnSpPr>
            <p:cNvPr id="178180" name="Straight Arrow Connector 5"/>
            <p:cNvCxnSpPr>
              <a:cxnSpLocks noChangeShapeType="1"/>
            </p:cNvCxnSpPr>
            <p:nvPr/>
          </p:nvCxnSpPr>
          <p:spPr bwMode="auto">
            <a:xfrm rot="5400000" flipH="1" flipV="1">
              <a:off x="1152" y="3504"/>
              <a:ext cx="624" cy="336"/>
            </a:xfrm>
            <a:prstGeom prst="straightConnector1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sp>
          <p:nvSpPr>
            <p:cNvPr id="178181" name="TextBox 6"/>
            <p:cNvSpPr txBox="1">
              <a:spLocks noChangeArrowheads="1"/>
            </p:cNvSpPr>
            <p:nvPr/>
          </p:nvSpPr>
          <p:spPr bwMode="auto">
            <a:xfrm>
              <a:off x="432" y="3984"/>
              <a:ext cx="18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>
                  <a:solidFill>
                    <a:schemeClr val="accent2"/>
                  </a:solidFill>
                  <a:ea typeface="ＭＳ Ｐゴシック" pitchFamily="34" charset="-128"/>
                </a:rPr>
                <a:t>NLO pQCD (W. Vogelsang)</a:t>
              </a:r>
            </a:p>
          </p:txBody>
        </p:sp>
        <p:cxnSp>
          <p:nvCxnSpPr>
            <p:cNvPr id="178182" name="Straight Arrow Connector 9"/>
            <p:cNvCxnSpPr>
              <a:cxnSpLocks noChangeShapeType="1"/>
              <a:stCxn id="178183" idx="0"/>
            </p:cNvCxnSpPr>
            <p:nvPr/>
          </p:nvCxnSpPr>
          <p:spPr bwMode="auto">
            <a:xfrm flipV="1">
              <a:off x="978" y="2736"/>
              <a:ext cx="30" cy="62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78183" name="TextBox 10"/>
            <p:cNvSpPr txBox="1">
              <a:spLocks noChangeArrowheads="1"/>
            </p:cNvSpPr>
            <p:nvPr/>
          </p:nvSpPr>
          <p:spPr bwMode="auto">
            <a:xfrm>
              <a:off x="660" y="3360"/>
              <a:ext cx="6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 dirty="0">
                  <a:solidFill>
                    <a:schemeClr val="tx1"/>
                  </a:solidFill>
                  <a:ea typeface="ＭＳ Ｐゴシック" pitchFamily="34" charset="-128"/>
                </a:rPr>
                <a:t>Fit to pp</a:t>
              </a:r>
            </a:p>
          </p:txBody>
        </p:sp>
      </p:grp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5089525" y="928688"/>
            <a:ext cx="3902075" cy="4024312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Emission rate and distribution consistent with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equilibrated matter:</a:t>
            </a:r>
          </a:p>
          <a:p>
            <a:pPr algn="ctr"/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chemeClr val="accent2"/>
                </a:solidFill>
                <a:latin typeface="Symbol" pitchFamily="18" charset="2"/>
              </a:rPr>
              <a:t>t</a:t>
            </a:r>
            <a:r>
              <a:rPr lang="en-US" b="1" dirty="0" smtClean="0">
                <a:solidFill>
                  <a:schemeClr val="accent2"/>
                </a:solidFill>
              </a:rPr>
              <a:t> &lt; 1 fm/c and</a:t>
            </a:r>
          </a:p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  </a:t>
            </a:r>
            <a:endParaRPr lang="en-US" sz="1400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 &gt; 2 x </a:t>
            </a:r>
            <a:r>
              <a:rPr lang="en-US" b="1" dirty="0" err="1">
                <a:solidFill>
                  <a:srgbClr val="FF0000"/>
                </a:solidFill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 !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ctr"/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QGP Shine</a:t>
            </a:r>
          </a:p>
        </p:txBody>
      </p:sp>
      <p:sp>
        <p:nvSpPr>
          <p:cNvPr id="178189" name="Rectangle 13"/>
          <p:cNvSpPr>
            <a:spLocks noChangeArrowheads="1"/>
          </p:cNvSpPr>
          <p:nvPr/>
        </p:nvSpPr>
        <p:spPr bwMode="auto">
          <a:xfrm>
            <a:off x="397549" y="6019800"/>
            <a:ext cx="425065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/>
              <a:t>PHENIX: </a:t>
            </a:r>
            <a:r>
              <a:rPr lang="en-US" sz="1600" dirty="0" err="1" smtClean="0"/>
              <a:t>Phys.Rev.Lett</a:t>
            </a:r>
            <a:r>
              <a:rPr lang="en-US" sz="1600" dirty="0" smtClean="0"/>
              <a:t>. 104 (2010) 132301</a:t>
            </a:r>
            <a:endParaRPr lang="en-US" sz="1600" dirty="0"/>
          </a:p>
        </p:txBody>
      </p:sp>
      <p:grpSp>
        <p:nvGrpSpPr>
          <p:cNvPr id="178199" name="Group 23"/>
          <p:cNvGrpSpPr>
            <a:grpSpLocks/>
          </p:cNvGrpSpPr>
          <p:nvPr/>
        </p:nvGrpSpPr>
        <p:grpSpPr bwMode="auto">
          <a:xfrm>
            <a:off x="1295400" y="928688"/>
            <a:ext cx="3403600" cy="1204912"/>
            <a:chOff x="864" y="969"/>
            <a:chExt cx="2144" cy="759"/>
          </a:xfrm>
        </p:grpSpPr>
        <p:sp>
          <p:nvSpPr>
            <p:cNvPr id="178187" name="TextBox 17"/>
            <p:cNvSpPr txBox="1">
              <a:spLocks noChangeArrowheads="1"/>
            </p:cNvSpPr>
            <p:nvPr/>
          </p:nvSpPr>
          <p:spPr bwMode="auto">
            <a:xfrm>
              <a:off x="1104" y="969"/>
              <a:ext cx="19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>
                  <a:solidFill>
                    <a:schemeClr val="tx1"/>
                  </a:solidFill>
                  <a:ea typeface="ＭＳ Ｐゴシック" pitchFamily="34" charset="-128"/>
                </a:rPr>
                <a:t>T</a:t>
              </a:r>
              <a:r>
                <a:rPr kumimoji="1" lang="en-US" sz="1800" baseline="-25000">
                  <a:solidFill>
                    <a:schemeClr val="tx1"/>
                  </a:solidFill>
                  <a:ea typeface="ＭＳ Ｐゴシック" pitchFamily="34" charset="-128"/>
                </a:rPr>
                <a:t>AA</a:t>
              </a:r>
              <a:r>
                <a:rPr kumimoji="1" lang="en-US" sz="1800">
                  <a:solidFill>
                    <a:schemeClr val="tx1"/>
                  </a:solidFill>
                  <a:ea typeface="ＭＳ Ｐゴシック" pitchFamily="34" charset="-128"/>
                </a:rPr>
                <a:t> scaled pp + Exponential</a:t>
              </a:r>
            </a:p>
          </p:txBody>
        </p:sp>
        <p:sp>
          <p:nvSpPr>
            <p:cNvPr id="178198" name="Line 22"/>
            <p:cNvSpPr>
              <a:spLocks noChangeShapeType="1"/>
            </p:cNvSpPr>
            <p:nvPr/>
          </p:nvSpPr>
          <p:spPr bwMode="auto">
            <a:xfrm flipH="1">
              <a:off x="864" y="1200"/>
              <a:ext cx="43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178200" name="Freeform 24"/>
          <p:cNvSpPr>
            <a:spLocks/>
          </p:cNvSpPr>
          <p:nvPr/>
        </p:nvSpPr>
        <p:spPr bwMode="auto">
          <a:xfrm>
            <a:off x="1066800" y="1828800"/>
            <a:ext cx="1295400" cy="1682750"/>
          </a:xfrm>
          <a:custGeom>
            <a:avLst/>
            <a:gdLst/>
            <a:ahLst/>
            <a:cxnLst>
              <a:cxn ang="0">
                <a:pos x="802" y="1060"/>
              </a:cxn>
              <a:cxn ang="0">
                <a:pos x="766" y="1044"/>
              </a:cxn>
              <a:cxn ang="0">
                <a:pos x="718" y="1014"/>
              </a:cxn>
              <a:cxn ang="0">
                <a:pos x="384" y="720"/>
              </a:cxn>
              <a:cxn ang="0">
                <a:pos x="0" y="336"/>
              </a:cxn>
              <a:cxn ang="0">
                <a:pos x="0" y="0"/>
              </a:cxn>
              <a:cxn ang="0">
                <a:pos x="288" y="480"/>
              </a:cxn>
              <a:cxn ang="0">
                <a:pos x="528" y="816"/>
              </a:cxn>
              <a:cxn ang="0">
                <a:pos x="816" y="1056"/>
              </a:cxn>
            </a:cxnLst>
            <a:rect l="0" t="0" r="r" b="b"/>
            <a:pathLst>
              <a:path w="816" h="1060">
                <a:moveTo>
                  <a:pt x="802" y="1060"/>
                </a:moveTo>
                <a:cubicBezTo>
                  <a:pt x="790" y="1057"/>
                  <a:pt x="776" y="1050"/>
                  <a:pt x="766" y="1044"/>
                </a:cubicBezTo>
                <a:cubicBezTo>
                  <a:pt x="750" y="1035"/>
                  <a:pt x="718" y="1014"/>
                  <a:pt x="718" y="1014"/>
                </a:cubicBezTo>
                <a:lnTo>
                  <a:pt x="384" y="720"/>
                </a:lnTo>
                <a:lnTo>
                  <a:pt x="0" y="336"/>
                </a:lnTo>
                <a:lnTo>
                  <a:pt x="0" y="0"/>
                </a:lnTo>
                <a:lnTo>
                  <a:pt x="288" y="480"/>
                </a:lnTo>
                <a:lnTo>
                  <a:pt x="528" y="816"/>
                </a:lnTo>
                <a:lnTo>
                  <a:pt x="816" y="1056"/>
                </a:lnTo>
              </a:path>
            </a:pathLst>
          </a:custGeom>
          <a:solidFill>
            <a:srgbClr val="FF0000">
              <a:alpha val="49001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8201" name="AutoShape 25"/>
          <p:cNvSpPr>
            <a:spLocks noChangeArrowheads="1"/>
          </p:cNvSpPr>
          <p:nvPr/>
        </p:nvSpPr>
        <p:spPr bwMode="auto">
          <a:xfrm>
            <a:off x="5241925" y="4495800"/>
            <a:ext cx="457200" cy="304800"/>
          </a:xfrm>
          <a:prstGeom prst="irregularSeal2">
            <a:avLst/>
          </a:prstGeom>
          <a:solidFill>
            <a:srgbClr val="FF0000">
              <a:alpha val="48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8202" name="AutoShape 26"/>
          <p:cNvSpPr>
            <a:spLocks noChangeArrowheads="1"/>
          </p:cNvSpPr>
          <p:nvPr/>
        </p:nvSpPr>
        <p:spPr bwMode="auto">
          <a:xfrm>
            <a:off x="8382000" y="4495800"/>
            <a:ext cx="457200" cy="304800"/>
          </a:xfrm>
          <a:prstGeom prst="irregularSeal2">
            <a:avLst/>
          </a:prstGeom>
          <a:solidFill>
            <a:srgbClr val="FF0000">
              <a:alpha val="50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8203" name="Rectangle 27"/>
          <p:cNvSpPr>
            <a:spLocks noChangeArrowheads="1"/>
          </p:cNvSpPr>
          <p:nvPr/>
        </p:nvSpPr>
        <p:spPr bwMode="auto">
          <a:xfrm>
            <a:off x="6003925" y="3505200"/>
            <a:ext cx="2133600" cy="6858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1703388" y="3168650"/>
            <a:ext cx="2716212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Proton-Proton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Direct Photons</a:t>
            </a:r>
          </a:p>
        </p:txBody>
      </p:sp>
      <p:sp>
        <p:nvSpPr>
          <p:cNvPr id="178205" name="Rectangle 29"/>
          <p:cNvSpPr>
            <a:spLocks noChangeArrowheads="1"/>
          </p:cNvSpPr>
          <p:nvPr/>
        </p:nvSpPr>
        <p:spPr bwMode="auto">
          <a:xfrm>
            <a:off x="2286000" y="1524000"/>
            <a:ext cx="1752600" cy="609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1676400" y="2057400"/>
            <a:ext cx="2716213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Gold-Gold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Direct Photons</a:t>
            </a:r>
          </a:p>
        </p:txBody>
      </p:sp>
      <p:sp>
        <p:nvSpPr>
          <p:cNvPr id="178207" name="Text Box 31"/>
          <p:cNvSpPr txBox="1">
            <a:spLocks noChangeArrowheads="1"/>
          </p:cNvSpPr>
          <p:nvPr/>
        </p:nvSpPr>
        <p:spPr bwMode="auto">
          <a:xfrm>
            <a:off x="2424310" y="2895600"/>
            <a:ext cx="199529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≈ 340 </a:t>
            </a:r>
            <a:r>
              <a:rPr lang="en-US" sz="2400" b="1" dirty="0" err="1">
                <a:solidFill>
                  <a:srgbClr val="FF0000"/>
                </a:solidFill>
              </a:rPr>
              <a:t>MeV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8209" name="Text Box 33"/>
          <p:cNvSpPr txBox="1">
            <a:spLocks noChangeArrowheads="1"/>
          </p:cNvSpPr>
          <p:nvPr/>
        </p:nvSpPr>
        <p:spPr bwMode="auto">
          <a:xfrm>
            <a:off x="4419600" y="5288340"/>
            <a:ext cx="4800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First experimental observation of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T &gt; Ultimate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8" grpId="0" animBg="1"/>
      <p:bldP spid="178189" grpId="0"/>
      <p:bldP spid="178200" grpId="0" animBg="1"/>
      <p:bldP spid="178201" grpId="0" animBg="1"/>
      <p:bldP spid="178202" grpId="0" animBg="1"/>
      <p:bldP spid="178203" grpId="0" animBg="1"/>
      <p:bldP spid="178204" grpId="0"/>
      <p:bldP spid="178204" grpId="1"/>
      <p:bldP spid="178205" grpId="0" animBg="1"/>
      <p:bldP spid="178206" grpId="0"/>
      <p:bldP spid="178207" grpId="0"/>
      <p:bldP spid="1782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7340-7691-46AE-8A65-81B16824F3E3}" type="slidenum">
              <a:rPr lang="en-US"/>
              <a:pPr/>
              <a:t>17</a:t>
            </a:fld>
            <a:endParaRPr lang="en-US"/>
          </a:p>
        </p:txBody>
      </p:sp>
      <p:pic>
        <p:nvPicPr>
          <p:cNvPr id="446469" name="Picture 5"/>
          <p:cNvPicPr>
            <a:picLocks noChangeAspect="1" noChangeArrowheads="1"/>
          </p:cNvPicPr>
          <p:nvPr/>
        </p:nvPicPr>
        <p:blipFill>
          <a:blip r:embed="rId2" cstate="print"/>
          <a:srcRect t="19048" r="28000" b="14667"/>
          <a:stretch>
            <a:fillRect/>
          </a:stretch>
        </p:blipFill>
        <p:spPr bwMode="auto">
          <a:xfrm>
            <a:off x="228600" y="261938"/>
            <a:ext cx="8001000" cy="552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46470" name="Picture 6"/>
          <p:cNvPicPr>
            <a:picLocks noChangeAspect="1" noChangeArrowheads="1"/>
          </p:cNvPicPr>
          <p:nvPr/>
        </p:nvPicPr>
        <p:blipFill>
          <a:blip r:embed="rId3" cstate="print"/>
          <a:srcRect l="2286" t="12952" r="36571" b="11620"/>
          <a:stretch>
            <a:fillRect/>
          </a:stretch>
        </p:blipFill>
        <p:spPr bwMode="auto">
          <a:xfrm>
            <a:off x="3429000" y="1570038"/>
            <a:ext cx="5715000" cy="5287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46471" name="Picture 7"/>
          <p:cNvPicPr>
            <a:picLocks noChangeAspect="1" noChangeArrowheads="1"/>
          </p:cNvPicPr>
          <p:nvPr/>
        </p:nvPicPr>
        <p:blipFill>
          <a:blip r:embed="rId3" cstate="print"/>
          <a:srcRect l="5547" t="81506" r="82225" b="15779"/>
          <a:stretch>
            <a:fillRect/>
          </a:stretch>
        </p:blipFill>
        <p:spPr bwMode="auto">
          <a:xfrm>
            <a:off x="381000" y="5257800"/>
            <a:ext cx="6400800" cy="1066800"/>
          </a:xfrm>
          <a:prstGeom prst="rect">
            <a:avLst/>
          </a:prstGeom>
          <a:noFill/>
          <a:ln w="762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6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6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6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762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/>
              <a:t>What about at the higher energy LHC?</a:t>
            </a:r>
          </a:p>
          <a:p>
            <a:r>
              <a:rPr lang="en-US" sz="1600" dirty="0" smtClean="0"/>
              <a:t> </a:t>
            </a:r>
          </a:p>
          <a:p>
            <a:r>
              <a:rPr lang="en-US" dirty="0" smtClean="0"/>
              <a:t>Expectations of higher initial temperature, but no measurements yet….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80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899" y="1981200"/>
            <a:ext cx="5083901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841242"/>
            <a:ext cx="3657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99CC"/>
                </a:solidFill>
              </a:rPr>
              <a:t>Key measure of total charged particle production</a:t>
            </a:r>
          </a:p>
          <a:p>
            <a:pPr algn="ctr"/>
            <a:endParaRPr lang="en-US" dirty="0" smtClean="0">
              <a:solidFill>
                <a:srgbClr val="FF99CC"/>
              </a:solidFill>
            </a:endParaRPr>
          </a:p>
          <a:p>
            <a:pPr algn="ctr"/>
            <a:r>
              <a:rPr lang="en-US" dirty="0" smtClean="0">
                <a:solidFill>
                  <a:srgbClr val="FF99CC"/>
                </a:solidFill>
              </a:rPr>
              <a:t>208 x 2 nucleons collide </a:t>
            </a:r>
            <a:r>
              <a:rPr lang="en-US" dirty="0" smtClean="0">
                <a:solidFill>
                  <a:srgbClr val="FF99CC"/>
                </a:solidFill>
                <a:sym typeface="Wingdings" pitchFamily="2" charset="2"/>
              </a:rPr>
              <a:t> produce 17,000 charged particles</a:t>
            </a:r>
          </a:p>
          <a:p>
            <a:pPr algn="ctr"/>
            <a:endParaRPr lang="en-US" sz="3200" dirty="0" smtClean="0">
              <a:solidFill>
                <a:srgbClr val="FFFF00"/>
              </a:solidFill>
              <a:sym typeface="Wingdings" pitchFamily="2" charset="2"/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Enormous initial entropy production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899" y="600075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Hans </a:t>
            </a:r>
            <a:r>
              <a:rPr lang="en-US" sz="2000" dirty="0" err="1" smtClean="0"/>
              <a:t>Dalsgaard</a:t>
            </a:r>
            <a:r>
              <a:rPr lang="en-US" sz="2000" dirty="0" smtClean="0"/>
              <a:t> – presented at </a:t>
            </a:r>
          </a:p>
          <a:p>
            <a:pPr algn="ctr"/>
            <a:r>
              <a:rPr lang="en-US" sz="2000" dirty="0" smtClean="0"/>
              <a:t>Quark Matter 2011 conference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4A56-0371-48DF-B74C-F73A6882B6F4}" type="slidenum">
              <a:rPr lang="en-US"/>
              <a:pPr/>
              <a:t>19</a:t>
            </a:fld>
            <a:endParaRPr lang="en-US"/>
          </a:p>
        </p:txBody>
      </p:sp>
      <p:sp>
        <p:nvSpPr>
          <p:cNvPr id="455682" name="Text Box 2"/>
          <p:cNvSpPr txBox="1">
            <a:spLocks noChangeArrowheads="1"/>
          </p:cNvSpPr>
          <p:nvPr/>
        </p:nvSpPr>
        <p:spPr bwMode="auto">
          <a:xfrm>
            <a:off x="381000" y="1016000"/>
            <a:ext cx="8321675" cy="180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Really it is like nothing else we have seen before….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What are properties like the viscosity? </a:t>
            </a:r>
          </a:p>
          <a:p>
            <a:r>
              <a:rPr lang="en-US" dirty="0">
                <a:solidFill>
                  <a:srgbClr val="FFFF00"/>
                </a:solidFill>
              </a:rPr>
              <a:t>				(resistance to flow)</a:t>
            </a:r>
          </a:p>
        </p:txBody>
      </p:sp>
      <p:sp>
        <p:nvSpPr>
          <p:cNvPr id="455683" name="Text Box 3"/>
          <p:cNvSpPr txBox="1">
            <a:spLocks noChangeArrowheads="1"/>
          </p:cNvSpPr>
          <p:nvPr/>
        </p:nvSpPr>
        <p:spPr bwMode="auto">
          <a:xfrm>
            <a:off x="604768" y="191869"/>
            <a:ext cx="785343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What is this </a:t>
            </a:r>
            <a:r>
              <a:rPr lang="en-US" sz="3600" u="sng" dirty="0" smtClean="0">
                <a:solidFill>
                  <a:schemeClr val="bg1"/>
                </a:solidFill>
              </a:rPr>
              <a:t>Quark-Gluon Matter like</a:t>
            </a:r>
            <a:r>
              <a:rPr lang="en-US" sz="3600" u="sng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2514600"/>
            <a:ext cx="16764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55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083050"/>
            <a:ext cx="2538413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55686" name="Text Box 6"/>
          <p:cNvSpPr txBox="1">
            <a:spLocks noChangeArrowheads="1"/>
          </p:cNvSpPr>
          <p:nvPr/>
        </p:nvSpPr>
        <p:spPr bwMode="auto">
          <a:xfrm>
            <a:off x="3733800" y="6369050"/>
            <a:ext cx="469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hlinkClick r:id="rId4"/>
              </a:rPr>
              <a:t>http://en.wikipedia.org/wiki/Pitch_drop_experiment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55687" name="Text Box 7"/>
          <p:cNvSpPr txBox="1">
            <a:spLocks noChangeArrowheads="1"/>
          </p:cNvSpPr>
          <p:nvPr/>
        </p:nvSpPr>
        <p:spPr bwMode="auto">
          <a:xfrm>
            <a:off x="3276600" y="4222750"/>
            <a:ext cx="5638800" cy="191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Pitch has viscosity approximately </a:t>
            </a:r>
          </a:p>
          <a:p>
            <a:r>
              <a:rPr lang="en-US" sz="2400">
                <a:solidFill>
                  <a:schemeClr val="bg1"/>
                </a:solidFill>
              </a:rPr>
              <a:t>230 billion times that of water.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Longest running experiment </a:t>
            </a:r>
            <a:r>
              <a:rPr lang="en-US" sz="1800">
                <a:solidFill>
                  <a:schemeClr val="bg1"/>
                </a:solidFill>
              </a:rPr>
              <a:t>(1927-present)</a:t>
            </a:r>
          </a:p>
          <a:p>
            <a:r>
              <a:rPr lang="en-US" sz="2400">
                <a:solidFill>
                  <a:schemeClr val="bg1"/>
                </a:solidFill>
              </a:rPr>
              <a:t>8 drops so far, none ever seen fall!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6" grpId="0"/>
      <p:bldP spid="4556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771900"/>
            <a:ext cx="5638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Normally in Boulder, Colorado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277969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 sabbatical at the Discovery Institute at NBI, collaborating on the ALICE Experiment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304800" y="5628382"/>
            <a:ext cx="975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Quark-Gluon Matter probed many different </a:t>
            </a:r>
            <a:r>
              <a:rPr lang="en-US" sz="3200" dirty="0" smtClean="0">
                <a:solidFill>
                  <a:srgbClr val="FFFF00"/>
                </a:solidFill>
              </a:rPr>
              <a:t>ways  </a:t>
            </a:r>
            <a:r>
              <a:rPr lang="en-US" sz="3200" dirty="0" smtClean="0">
                <a:solidFill>
                  <a:srgbClr val="FFFF00"/>
                </a:solidFill>
              </a:rPr>
              <a:t>Highlight three key areas </a:t>
            </a:r>
            <a:r>
              <a:rPr lang="en-US" sz="3200" dirty="0" smtClean="0">
                <a:solidFill>
                  <a:srgbClr val="FFFF00"/>
                </a:solidFill>
              </a:rPr>
              <a:t>today from RHIC + LHC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471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3400"/>
            <a:ext cx="5669071" cy="217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2E89-DA62-4C3C-BDD4-3B163803A584}" type="slidenum">
              <a:rPr lang="en-US"/>
              <a:pPr/>
              <a:t>20</a:t>
            </a:fld>
            <a:endParaRPr lang="en-US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 l="14844" t="32452" r="19531" b="14583"/>
          <a:stretch>
            <a:fillRect/>
          </a:stretch>
        </p:blipFill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2514600" y="42863"/>
            <a:ext cx="40957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chemeClr val="bg1"/>
                </a:solidFill>
              </a:rPr>
              <a:t>Viscosity Roadmap</a:t>
            </a:r>
          </a:p>
        </p:txBody>
      </p:sp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219200"/>
            <a:ext cx="2538413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2110473" name="Object 9"/>
          <p:cNvGraphicFramePr>
            <a:graphicFrameLocks noChangeAspect="1"/>
          </p:cNvGraphicFramePr>
          <p:nvPr/>
        </p:nvGraphicFramePr>
        <p:xfrm>
          <a:off x="6562725" y="4092575"/>
          <a:ext cx="2581275" cy="1504950"/>
        </p:xfrm>
        <a:graphic>
          <a:graphicData uri="http://schemas.openxmlformats.org/presentationml/2006/ole">
            <p:oleObj spid="_x0000_s456709" name="Equation" r:id="rId5" imgW="812520" imgH="431640" progId="Equation.3">
              <p:embed/>
            </p:oleObj>
          </a:graphicData>
        </a:graphic>
      </p:graphicFrame>
      <p:sp>
        <p:nvSpPr>
          <p:cNvPr id="456710" name="Text Box 6"/>
          <p:cNvSpPr txBox="1">
            <a:spLocks noChangeArrowheads="1"/>
          </p:cNvSpPr>
          <p:nvPr/>
        </p:nvSpPr>
        <p:spPr bwMode="auto">
          <a:xfrm>
            <a:off x="6594475" y="5673725"/>
            <a:ext cx="2549525" cy="9556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String Theory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Lowest Bound!</a:t>
            </a:r>
          </a:p>
        </p:txBody>
      </p:sp>
      <p:sp>
        <p:nvSpPr>
          <p:cNvPr id="456712" name="Line 8"/>
          <p:cNvSpPr>
            <a:spLocks noChangeShapeType="1"/>
          </p:cNvSpPr>
          <p:nvPr/>
        </p:nvSpPr>
        <p:spPr bwMode="auto">
          <a:xfrm flipH="1">
            <a:off x="5257800" y="5029200"/>
            <a:ext cx="12954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456713" name="Group 9"/>
          <p:cNvGrpSpPr>
            <a:grpSpLocks/>
          </p:cNvGrpSpPr>
          <p:nvPr/>
        </p:nvGrpSpPr>
        <p:grpSpPr bwMode="auto">
          <a:xfrm>
            <a:off x="6705600" y="-2852738"/>
            <a:ext cx="2438400" cy="2852738"/>
            <a:chOff x="576" y="2736"/>
            <a:chExt cx="1392" cy="1365"/>
          </a:xfrm>
        </p:grpSpPr>
        <p:pic>
          <p:nvPicPr>
            <p:cNvPr id="456714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l="43428" t="49524" r="26857" b="11620"/>
            <a:stretch>
              <a:fillRect/>
            </a:stretch>
          </p:blipFill>
          <p:spPr bwMode="auto">
            <a:xfrm>
              <a:off x="576" y="2736"/>
              <a:ext cx="1392" cy="1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6715" name="Text Box 11"/>
            <p:cNvSpPr txBox="1">
              <a:spLocks noChangeArrowheads="1"/>
            </p:cNvSpPr>
            <p:nvPr/>
          </p:nvSpPr>
          <p:spPr bwMode="auto">
            <a:xfrm>
              <a:off x="706" y="2940"/>
              <a:ext cx="1134" cy="11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Quark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Gluon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Plasma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65412" y="4022725"/>
            <a:ext cx="36258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u="sng">
                <a:solidFill>
                  <a:schemeClr val="tx1"/>
                </a:solidFill>
              </a:rPr>
              <a:t>Gas-Liquid Phase Transition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286000" y="3641725"/>
            <a:ext cx="38084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u="sng">
                <a:solidFill>
                  <a:schemeClr val="tx1"/>
                </a:solidFill>
              </a:rPr>
              <a:t>Superfluidity Transition</a:t>
            </a: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2817812" y="4419600"/>
            <a:ext cx="152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>
            <a:off x="2436812" y="4038600"/>
            <a:ext cx="304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1374E-6 L 0.00295 -0.6328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3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2.29008E-7 C 0.00572 0.04303 0.01163 0.08605 -0.03594 0.13324 C -0.08351 0.1802 -0.31199 0.23016 -0.28542 0.28267 C -0.25886 0.33565 0.11874 0.39232 0.1236 0.44922 C 0.12847 0.50613 -0.23334 0.55008 -0.25626 0.62433 C -0.27917 0.69859 -0.14636 0.79667 -0.01355 0.89498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0" grpId="0" animBg="1"/>
      <p:bldP spid="456712" grpId="0" animBg="1"/>
      <p:bldP spid="12" grpId="0"/>
      <p:bldP spid="14" grpId="0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A6BE-29DF-4228-8886-C9BDD8235C80}" type="slidenum">
              <a:rPr lang="en-US"/>
              <a:pPr/>
              <a:t>21</a:t>
            </a:fld>
            <a:endParaRPr lang="en-US"/>
          </a:p>
        </p:txBody>
      </p:sp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1368425" y="1676400"/>
            <a:ext cx="353487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Weak coupling (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1282700" y="4221163"/>
            <a:ext cx="35179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Strong coupling (</a:t>
            </a:r>
            <a:r>
              <a:rPr lang="en-US" sz="3200" dirty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↑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54984" name="Text Box 8"/>
          <p:cNvSpPr txBox="1">
            <a:spLocks noChangeArrowheads="1"/>
          </p:cNvSpPr>
          <p:nvPr/>
        </p:nvSpPr>
        <p:spPr bwMode="auto">
          <a:xfrm>
            <a:off x="5943600" y="3276600"/>
            <a:ext cx="26035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&lt;</a:t>
            </a:r>
            <a:r>
              <a:rPr lang="en-US" dirty="0" err="1">
                <a:solidFill>
                  <a:srgbClr val="FFFF00"/>
                </a:solidFill>
              </a:rPr>
              <a:t>p</a:t>
            </a:r>
            <a:r>
              <a:rPr lang="en-US" baseline="-25000" dirty="0" err="1">
                <a:solidFill>
                  <a:srgbClr val="FFFF00"/>
                </a:solidFill>
              </a:rPr>
              <a:t>x</a:t>
            </a:r>
            <a:r>
              <a:rPr lang="en-US" dirty="0">
                <a:solidFill>
                  <a:srgbClr val="FFFF00"/>
                </a:solidFill>
              </a:rPr>
              <a:t>&gt; top region</a:t>
            </a:r>
          </a:p>
        </p:txBody>
      </p:sp>
      <p:sp>
        <p:nvSpPr>
          <p:cNvPr id="254985" name="Text Box 9"/>
          <p:cNvSpPr txBox="1">
            <a:spLocks noChangeArrowheads="1"/>
          </p:cNvSpPr>
          <p:nvPr/>
        </p:nvSpPr>
        <p:spPr bwMode="auto">
          <a:xfrm>
            <a:off x="5943600" y="3748088"/>
            <a:ext cx="31972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FF33"/>
                </a:solidFill>
              </a:rPr>
              <a:t>&lt;</a:t>
            </a:r>
            <a:r>
              <a:rPr lang="en-US" dirty="0" err="1">
                <a:solidFill>
                  <a:srgbClr val="66FF33"/>
                </a:solidFill>
              </a:rPr>
              <a:t>p</a:t>
            </a:r>
            <a:r>
              <a:rPr lang="en-US" baseline="-25000" dirty="0" err="1">
                <a:solidFill>
                  <a:srgbClr val="66FF33"/>
                </a:solidFill>
              </a:rPr>
              <a:t>x</a:t>
            </a:r>
            <a:r>
              <a:rPr lang="en-US" dirty="0">
                <a:solidFill>
                  <a:srgbClr val="66FF33"/>
                </a:solidFill>
              </a:rPr>
              <a:t>&gt; bottom region</a:t>
            </a:r>
          </a:p>
        </p:txBody>
      </p:sp>
      <p:graphicFrame>
        <p:nvGraphicFramePr>
          <p:cNvPr id="254989" name="Object 13"/>
          <p:cNvGraphicFramePr>
            <a:graphicFrameLocks noChangeAspect="1"/>
          </p:cNvGraphicFramePr>
          <p:nvPr/>
        </p:nvGraphicFramePr>
        <p:xfrm>
          <a:off x="6096000" y="1844796"/>
          <a:ext cx="2590800" cy="1355604"/>
        </p:xfrm>
        <a:graphic>
          <a:graphicData uri="http://schemas.openxmlformats.org/presentationml/2006/ole">
            <p:oleObj spid="_x0000_s254989" name="Equation" r:id="rId5" imgW="799920" imgH="419040" progId="Equation.3">
              <p:embed/>
            </p:oleObj>
          </a:graphicData>
        </a:graphic>
      </p:graphicFrame>
      <p:sp>
        <p:nvSpPr>
          <p:cNvPr id="254992" name="Text Box 16"/>
          <p:cNvSpPr txBox="1">
            <a:spLocks noChangeArrowheads="1"/>
          </p:cNvSpPr>
          <p:nvPr/>
        </p:nvSpPr>
        <p:spPr bwMode="auto">
          <a:xfrm>
            <a:off x="212725" y="762000"/>
            <a:ext cx="7940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Honey – viscosity decreases at higher temperatures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        viscosity increases with stronger coupling</a:t>
            </a:r>
          </a:p>
        </p:txBody>
      </p:sp>
      <p:sp>
        <p:nvSpPr>
          <p:cNvPr id="254993" name="Line 17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54995" name="Text Box 19"/>
          <p:cNvSpPr txBox="1">
            <a:spLocks noChangeArrowheads="1"/>
          </p:cNvSpPr>
          <p:nvPr/>
        </p:nvSpPr>
        <p:spPr bwMode="auto">
          <a:xfrm>
            <a:off x="2362200" y="0"/>
            <a:ext cx="4376738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u="sng"/>
              <a:t>Viscosity Review</a:t>
            </a:r>
          </a:p>
        </p:txBody>
      </p:sp>
      <p:sp>
        <p:nvSpPr>
          <p:cNvPr id="254996" name="Text Box 20"/>
          <p:cNvSpPr txBox="1">
            <a:spLocks noChangeArrowheads="1"/>
          </p:cNvSpPr>
          <p:nvPr/>
        </p:nvSpPr>
        <p:spPr bwMode="auto">
          <a:xfrm>
            <a:off x="5756275" y="3352800"/>
            <a:ext cx="3311525" cy="3108543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Inhibited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diffusion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↓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Small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 viscosity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↓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Perfect </a:t>
            </a:r>
            <a:r>
              <a:rPr lang="en-US" b="1" dirty="0" smtClean="0">
                <a:solidFill>
                  <a:srgbClr val="FF0000"/>
                </a:solidFill>
              </a:rPr>
              <a:t>fluid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4998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0"/>
            <a:ext cx="16764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Viscosity_Movie3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0" y="4743450"/>
            <a:ext cx="5676900" cy="2114550"/>
          </a:xfrm>
          <a:prstGeom prst="rect">
            <a:avLst/>
          </a:prstGeom>
        </p:spPr>
      </p:pic>
      <p:pic>
        <p:nvPicPr>
          <p:cNvPr id="18" name="Viscosity_Movie4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0" y="2209800"/>
            <a:ext cx="5676900" cy="211455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 bwMode="auto">
          <a:xfrm>
            <a:off x="533400" y="3657600"/>
            <a:ext cx="731520" cy="4572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533400" y="3276600"/>
            <a:ext cx="1295400" cy="4572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533400" y="2819400"/>
            <a:ext cx="1981200" cy="4572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533400" y="2438400"/>
            <a:ext cx="2590800" cy="4572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4982" grpId="0"/>
      <p:bldP spid="254983" grpId="0"/>
      <p:bldP spid="254984" grpId="0"/>
      <p:bldP spid="254985" grpId="0"/>
      <p:bldP spid="254992" grpId="0"/>
      <p:bldP spid="25499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915AE-F87F-4DDC-9152-AF9BC36E8D68}" type="slidenum">
              <a:rPr lang="en-US"/>
              <a:pPr/>
              <a:t>22</a:t>
            </a:fld>
            <a:endParaRPr lang="en-US"/>
          </a:p>
        </p:txBody>
      </p:sp>
      <p:sp>
        <p:nvSpPr>
          <p:cNvPr id="459778" name="Rectangle 2"/>
          <p:cNvSpPr>
            <a:spLocks noChangeArrowheads="1"/>
          </p:cNvSpPr>
          <p:nvPr/>
        </p:nvSpPr>
        <p:spPr bwMode="auto">
          <a:xfrm>
            <a:off x="1905000" y="838200"/>
            <a:ext cx="5181600" cy="5410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59779" name="Group 15"/>
          <p:cNvGrpSpPr>
            <a:grpSpLocks/>
          </p:cNvGrpSpPr>
          <p:nvPr/>
        </p:nvGrpSpPr>
        <p:grpSpPr bwMode="auto">
          <a:xfrm>
            <a:off x="4100513" y="4868863"/>
            <a:ext cx="2651125" cy="366712"/>
            <a:chOff x="946" y="3608"/>
            <a:chExt cx="2032" cy="231"/>
          </a:xfrm>
        </p:grpSpPr>
        <p:sp>
          <p:nvSpPr>
            <p:cNvPr id="459780" name="Rectangle 13"/>
            <p:cNvSpPr>
              <a:spLocks noChangeArrowheads="1"/>
            </p:cNvSpPr>
            <p:nvPr/>
          </p:nvSpPr>
          <p:spPr bwMode="auto">
            <a:xfrm>
              <a:off x="952" y="3616"/>
              <a:ext cx="2020" cy="216"/>
            </a:xfrm>
            <a:prstGeom prst="rect">
              <a:avLst/>
            </a:prstGeom>
            <a:gradFill rotWithShape="0">
              <a:gsLst>
                <a:gs pos="0">
                  <a:srgbClr val="FFE4E4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tx1"/>
                </a:solidFill>
                <a:latin typeface="Futura" pitchFamily="-109" charset="0"/>
                <a:ea typeface="ＭＳ Ｐゴシック" pitchFamily="34" charset="-128"/>
              </a:endParaRPr>
            </a:p>
          </p:txBody>
        </p:sp>
        <p:sp>
          <p:nvSpPr>
            <p:cNvPr id="459781" name="Text Box 14"/>
            <p:cNvSpPr txBox="1">
              <a:spLocks noChangeArrowheads="1"/>
            </p:cNvSpPr>
            <p:nvPr/>
          </p:nvSpPr>
          <p:spPr bwMode="auto">
            <a:xfrm>
              <a:off x="946" y="3608"/>
              <a:ext cx="20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ea typeface="ＭＳ Ｐゴシック" pitchFamily="34" charset="-128"/>
                </a:rPr>
                <a:t>Low                       High </a:t>
              </a:r>
              <a:endParaRPr lang="en-US" sz="1800">
                <a:solidFill>
                  <a:srgbClr val="FF0000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459782" name="Group 6"/>
          <p:cNvGrpSpPr>
            <a:grpSpLocks/>
          </p:cNvGrpSpPr>
          <p:nvPr/>
        </p:nvGrpSpPr>
        <p:grpSpPr bwMode="auto">
          <a:xfrm>
            <a:off x="2265363" y="1176338"/>
            <a:ext cx="4189412" cy="3319462"/>
            <a:chOff x="289" y="981"/>
            <a:chExt cx="3153" cy="2343"/>
          </a:xfrm>
        </p:grpSpPr>
        <p:sp>
          <p:nvSpPr>
            <p:cNvPr id="459783" name="Oval 7"/>
            <p:cNvSpPr>
              <a:spLocks noChangeArrowheads="1"/>
            </p:cNvSpPr>
            <p:nvPr/>
          </p:nvSpPr>
          <p:spPr bwMode="auto">
            <a:xfrm>
              <a:off x="1248" y="1526"/>
              <a:ext cx="952" cy="952"/>
            </a:xfrm>
            <a:prstGeom prst="ellipse">
              <a:avLst/>
            </a:prstGeom>
            <a:solidFill>
              <a:srgbClr val="FFCC00">
                <a:alpha val="7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84" name="Text Box 8"/>
            <p:cNvSpPr txBox="1">
              <a:spLocks noChangeArrowheads="1"/>
            </p:cNvSpPr>
            <p:nvPr/>
          </p:nvSpPr>
          <p:spPr bwMode="auto">
            <a:xfrm>
              <a:off x="2233" y="2077"/>
              <a:ext cx="252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ＭＳ Ｐゴシック" pitchFamily="34" charset="-128"/>
                  <a:cs typeface="Arial" pitchFamily="34" charset="0"/>
                </a:rPr>
                <a:t>x</a:t>
              </a:r>
              <a:endParaRPr lang="en-US" sz="24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459785" name="Text Box 9"/>
            <p:cNvSpPr txBox="1">
              <a:spLocks noChangeArrowheads="1"/>
            </p:cNvSpPr>
            <p:nvPr/>
          </p:nvSpPr>
          <p:spPr bwMode="auto">
            <a:xfrm>
              <a:off x="1173" y="1163"/>
              <a:ext cx="253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ＭＳ Ｐゴシック" pitchFamily="34" charset="-128"/>
                  <a:cs typeface="Arial" pitchFamily="34" charset="0"/>
                </a:rPr>
                <a:t>y</a:t>
              </a:r>
              <a:endParaRPr lang="en-US" sz="24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459786" name="Oval 10"/>
            <p:cNvSpPr>
              <a:spLocks noChangeArrowheads="1"/>
            </p:cNvSpPr>
            <p:nvPr/>
          </p:nvSpPr>
          <p:spPr bwMode="auto">
            <a:xfrm>
              <a:off x="1247" y="1616"/>
              <a:ext cx="454" cy="771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tint val="4352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87" name="Line 11"/>
            <p:cNvSpPr>
              <a:spLocks noChangeShapeType="1"/>
            </p:cNvSpPr>
            <p:nvPr/>
          </p:nvSpPr>
          <p:spPr bwMode="auto">
            <a:xfrm flipV="1">
              <a:off x="1474" y="1344"/>
              <a:ext cx="0" cy="1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9788" name="Oval 4"/>
            <p:cNvSpPr>
              <a:spLocks noChangeArrowheads="1"/>
            </p:cNvSpPr>
            <p:nvPr/>
          </p:nvSpPr>
          <p:spPr bwMode="auto">
            <a:xfrm>
              <a:off x="1222" y="1059"/>
              <a:ext cx="1287" cy="2188"/>
            </a:xfrm>
            <a:prstGeom prst="ellipse">
              <a:avLst/>
            </a:prstGeom>
            <a:solidFill>
              <a:srgbClr val="FFAAA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tx1"/>
                </a:solidFill>
                <a:latin typeface="Futura" pitchFamily="-109" charset="0"/>
                <a:ea typeface="ＭＳ Ｐゴシック" pitchFamily="34" charset="-128"/>
              </a:endParaRPr>
            </a:p>
          </p:txBody>
        </p:sp>
        <p:grpSp>
          <p:nvGrpSpPr>
            <p:cNvPr id="459789" name="Group 11"/>
            <p:cNvGrpSpPr>
              <a:grpSpLocks/>
            </p:cNvGrpSpPr>
            <p:nvPr/>
          </p:nvGrpSpPr>
          <p:grpSpPr bwMode="auto">
            <a:xfrm>
              <a:off x="289" y="981"/>
              <a:ext cx="3153" cy="2343"/>
              <a:chOff x="966" y="1416"/>
              <a:chExt cx="2682" cy="1993"/>
            </a:xfrm>
          </p:grpSpPr>
          <p:sp>
            <p:nvSpPr>
              <p:cNvPr id="459790" name="Oval 6"/>
              <p:cNvSpPr>
                <a:spLocks noChangeArrowheads="1"/>
              </p:cNvSpPr>
              <p:nvPr/>
            </p:nvSpPr>
            <p:spPr bwMode="auto">
              <a:xfrm>
                <a:off x="966" y="1416"/>
                <a:ext cx="1993" cy="199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chemeClr val="tx1"/>
                  </a:solidFill>
                  <a:latin typeface="Futura" pitchFamily="-109" charset="0"/>
                  <a:ea typeface="ＭＳ Ｐゴシック" pitchFamily="34" charset="-128"/>
                </a:endParaRPr>
              </a:p>
            </p:txBody>
          </p:sp>
          <p:sp>
            <p:nvSpPr>
              <p:cNvPr id="459791" name="Oval 7"/>
              <p:cNvSpPr>
                <a:spLocks noChangeArrowheads="1"/>
              </p:cNvSpPr>
              <p:nvPr/>
            </p:nvSpPr>
            <p:spPr bwMode="auto">
              <a:xfrm>
                <a:off x="1655" y="1416"/>
                <a:ext cx="1993" cy="199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chemeClr val="tx1"/>
                  </a:solidFill>
                  <a:latin typeface="Futura" pitchFamily="-109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459792" name="Oval 9"/>
            <p:cNvSpPr>
              <a:spLocks noChangeArrowheads="1"/>
            </p:cNvSpPr>
            <p:nvPr/>
          </p:nvSpPr>
          <p:spPr bwMode="auto">
            <a:xfrm>
              <a:off x="1343" y="1265"/>
              <a:ext cx="1044" cy="1775"/>
            </a:xfrm>
            <a:prstGeom prst="ellipse">
              <a:avLst/>
            </a:prstGeom>
            <a:solidFill>
              <a:srgbClr val="FF65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tx1"/>
                </a:solidFill>
                <a:latin typeface="Futura" pitchFamily="-109" charset="0"/>
                <a:ea typeface="ＭＳ Ｐゴシック" pitchFamily="34" charset="-128"/>
              </a:endParaRPr>
            </a:p>
          </p:txBody>
        </p:sp>
        <p:sp>
          <p:nvSpPr>
            <p:cNvPr id="459793" name="Oval 10"/>
            <p:cNvSpPr>
              <a:spLocks noChangeArrowheads="1"/>
            </p:cNvSpPr>
            <p:nvPr/>
          </p:nvSpPr>
          <p:spPr bwMode="auto">
            <a:xfrm>
              <a:off x="1529" y="1582"/>
              <a:ext cx="672" cy="114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tx1"/>
                </a:solidFill>
                <a:latin typeface="Futura" pitchFamily="-109" charset="0"/>
                <a:ea typeface="ＭＳ Ｐゴシック" pitchFamily="34" charset="-128"/>
              </a:endParaRPr>
            </a:p>
          </p:txBody>
        </p:sp>
        <p:sp>
          <p:nvSpPr>
            <p:cNvPr id="459794" name="AutoShape 16"/>
            <p:cNvSpPr>
              <a:spLocks noChangeArrowheads="1"/>
            </p:cNvSpPr>
            <p:nvPr/>
          </p:nvSpPr>
          <p:spPr bwMode="auto">
            <a:xfrm>
              <a:off x="2167" y="1945"/>
              <a:ext cx="280" cy="41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80FF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tx1"/>
                </a:solidFill>
                <a:latin typeface="Futura" pitchFamily="-109" charset="0"/>
                <a:ea typeface="ＭＳ Ｐゴシック" pitchFamily="34" charset="-128"/>
              </a:endParaRPr>
            </a:p>
          </p:txBody>
        </p:sp>
        <p:sp>
          <p:nvSpPr>
            <p:cNvPr id="459795" name="AutoShape 17"/>
            <p:cNvSpPr>
              <a:spLocks noChangeArrowheads="1"/>
            </p:cNvSpPr>
            <p:nvPr/>
          </p:nvSpPr>
          <p:spPr bwMode="auto">
            <a:xfrm rot="-5400000">
              <a:off x="1656" y="1319"/>
              <a:ext cx="420" cy="204"/>
            </a:xfrm>
            <a:prstGeom prst="rightArrow">
              <a:avLst>
                <a:gd name="adj1" fmla="val 50000"/>
                <a:gd name="adj2" fmla="val 51471"/>
              </a:avLst>
            </a:prstGeom>
            <a:solidFill>
              <a:srgbClr val="97CBFF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solidFill>
                  <a:schemeClr val="tx1"/>
                </a:solidFill>
                <a:latin typeface="Futura" pitchFamily="-109" charset="0"/>
                <a:ea typeface="ＭＳ Ｐゴシック" pitchFamily="34" charset="-128"/>
              </a:endParaRPr>
            </a:p>
          </p:txBody>
        </p:sp>
      </p:grpSp>
      <p:sp>
        <p:nvSpPr>
          <p:cNvPr id="459796" name="AutoShape 18"/>
          <p:cNvSpPr>
            <a:spLocks noChangeArrowheads="1"/>
          </p:cNvSpPr>
          <p:nvPr/>
        </p:nvSpPr>
        <p:spPr bwMode="auto">
          <a:xfrm>
            <a:off x="4451350" y="5381625"/>
            <a:ext cx="666750" cy="369888"/>
          </a:xfrm>
          <a:prstGeom prst="rightArrow">
            <a:avLst>
              <a:gd name="adj1" fmla="val 50000"/>
              <a:gd name="adj2" fmla="val 45064"/>
            </a:avLst>
          </a:prstGeom>
          <a:solidFill>
            <a:srgbClr val="97CB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chemeClr val="tx1"/>
              </a:solidFill>
              <a:latin typeface="Futura" pitchFamily="-109" charset="0"/>
              <a:ea typeface="ＭＳ Ｐゴシック" pitchFamily="34" charset="-128"/>
            </a:endParaRPr>
          </a:p>
        </p:txBody>
      </p:sp>
      <p:sp>
        <p:nvSpPr>
          <p:cNvPr id="459797" name="Text Box 20"/>
          <p:cNvSpPr txBox="1">
            <a:spLocks noChangeArrowheads="1"/>
          </p:cNvSpPr>
          <p:nvPr/>
        </p:nvSpPr>
        <p:spPr bwMode="auto">
          <a:xfrm>
            <a:off x="4471988" y="5418138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ea typeface="ＭＳ Ｐゴシック" pitchFamily="34" charset="-128"/>
              </a:rPr>
              <a:t>Low</a:t>
            </a:r>
            <a:endParaRPr lang="en-US" sz="160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pSp>
        <p:nvGrpSpPr>
          <p:cNvPr id="459798" name="Group 23"/>
          <p:cNvGrpSpPr>
            <a:grpSpLocks/>
          </p:cNvGrpSpPr>
          <p:nvPr/>
        </p:nvGrpSpPr>
        <p:grpSpPr bwMode="auto">
          <a:xfrm>
            <a:off x="5937250" y="5259388"/>
            <a:ext cx="1149350" cy="658812"/>
            <a:chOff x="4284" y="1478"/>
            <a:chExt cx="724" cy="415"/>
          </a:xfrm>
        </p:grpSpPr>
        <p:sp>
          <p:nvSpPr>
            <p:cNvPr id="459799" name="AutoShape 19"/>
            <p:cNvSpPr>
              <a:spLocks noChangeArrowheads="1"/>
            </p:cNvSpPr>
            <p:nvPr/>
          </p:nvSpPr>
          <p:spPr bwMode="auto">
            <a:xfrm>
              <a:off x="4330" y="1478"/>
              <a:ext cx="280" cy="41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80FF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tx1"/>
                </a:solidFill>
                <a:latin typeface="Futura" pitchFamily="-109" charset="0"/>
                <a:ea typeface="ＭＳ Ｐゴシック" pitchFamily="34" charset="-128"/>
              </a:endParaRPr>
            </a:p>
          </p:txBody>
        </p:sp>
        <p:sp>
          <p:nvSpPr>
            <p:cNvPr id="459800" name="Text Box 21"/>
            <p:cNvSpPr txBox="1">
              <a:spLocks noChangeArrowheads="1"/>
            </p:cNvSpPr>
            <p:nvPr/>
          </p:nvSpPr>
          <p:spPr bwMode="auto">
            <a:xfrm>
              <a:off x="4284" y="1579"/>
              <a:ext cx="7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solidFill>
                    <a:schemeClr val="tx1"/>
                  </a:solidFill>
                  <a:ea typeface="ＭＳ Ｐゴシック" pitchFamily="34" charset="-128"/>
                </a:rPr>
                <a:t>High</a:t>
              </a:r>
              <a:endParaRPr lang="en-US" sz="1600">
                <a:solidFill>
                  <a:schemeClr val="tx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59801" name="Text Box 24"/>
          <p:cNvSpPr txBox="1">
            <a:spLocks noChangeArrowheads="1"/>
          </p:cNvSpPr>
          <p:nvPr/>
        </p:nvSpPr>
        <p:spPr bwMode="auto">
          <a:xfrm>
            <a:off x="1960563" y="4843463"/>
            <a:ext cx="218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ea typeface="ＭＳ Ｐゴシック" pitchFamily="34" charset="-128"/>
              </a:rPr>
              <a:t>Density, Pressure</a:t>
            </a:r>
          </a:p>
        </p:txBody>
      </p:sp>
      <p:sp>
        <p:nvSpPr>
          <p:cNvPr id="459802" name="Text Box 25"/>
          <p:cNvSpPr txBox="1">
            <a:spLocks noChangeArrowheads="1"/>
          </p:cNvSpPr>
          <p:nvPr/>
        </p:nvSpPr>
        <p:spPr bwMode="auto">
          <a:xfrm>
            <a:off x="1960563" y="5338763"/>
            <a:ext cx="2325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ea typeface="ＭＳ Ｐゴシック" pitchFamily="34" charset="-128"/>
              </a:rPr>
              <a:t>Pressure </a:t>
            </a:r>
            <a:r>
              <a:rPr lang="en-US" sz="2000" i="1">
                <a:solidFill>
                  <a:schemeClr val="tx1"/>
                </a:solidFill>
                <a:ea typeface="ＭＳ Ｐゴシック" pitchFamily="34" charset="-128"/>
              </a:rPr>
              <a:t>Gradient</a:t>
            </a:r>
            <a:endParaRPr lang="en-US" sz="2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pSp>
        <p:nvGrpSpPr>
          <p:cNvPr id="459803" name="Group 27"/>
          <p:cNvGrpSpPr>
            <a:grpSpLocks/>
          </p:cNvGrpSpPr>
          <p:nvPr/>
        </p:nvGrpSpPr>
        <p:grpSpPr bwMode="auto">
          <a:xfrm>
            <a:off x="4202113" y="1414463"/>
            <a:ext cx="2178050" cy="1676400"/>
            <a:chOff x="1549" y="1568"/>
            <a:chExt cx="1228" cy="960"/>
          </a:xfrm>
        </p:grpSpPr>
        <p:sp>
          <p:nvSpPr>
            <p:cNvPr id="459804" name="Line 28"/>
            <p:cNvSpPr>
              <a:spLocks noChangeShapeType="1"/>
            </p:cNvSpPr>
            <p:nvPr/>
          </p:nvSpPr>
          <p:spPr bwMode="auto">
            <a:xfrm>
              <a:off x="1591" y="2433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805" name="Line 29"/>
            <p:cNvSpPr>
              <a:spLocks noChangeShapeType="1"/>
            </p:cNvSpPr>
            <p:nvPr/>
          </p:nvSpPr>
          <p:spPr bwMode="auto">
            <a:xfrm rot="-5400000">
              <a:off x="1184" y="2048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806" name="Line 30"/>
            <p:cNvSpPr>
              <a:spLocks noChangeShapeType="1"/>
            </p:cNvSpPr>
            <p:nvPr/>
          </p:nvSpPr>
          <p:spPr bwMode="auto">
            <a:xfrm rot="-2664560">
              <a:off x="1549" y="1974"/>
              <a:ext cx="1228" cy="1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9807" name="Picture 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19" y="2145"/>
              <a:ext cx="248" cy="200"/>
            </a:xfrm>
            <a:prstGeom prst="rect">
              <a:avLst/>
            </a:prstGeom>
            <a:noFill/>
          </p:spPr>
        </p:pic>
        <p:sp>
          <p:nvSpPr>
            <p:cNvPr id="459808" name="Arc 32"/>
            <p:cNvSpPr>
              <a:spLocks/>
            </p:cNvSpPr>
            <p:nvPr/>
          </p:nvSpPr>
          <p:spPr bwMode="auto">
            <a:xfrm>
              <a:off x="2104" y="2000"/>
              <a:ext cx="288" cy="439"/>
            </a:xfrm>
            <a:custGeom>
              <a:avLst/>
              <a:gdLst>
                <a:gd name="G0" fmla="+- 0 0 0"/>
                <a:gd name="G1" fmla="+- 19610 0 0"/>
                <a:gd name="G2" fmla="+- 21600 0 0"/>
                <a:gd name="T0" fmla="*/ 9054 w 21595"/>
                <a:gd name="T1" fmla="*/ 0 h 19610"/>
                <a:gd name="T2" fmla="*/ 21595 w 21595"/>
                <a:gd name="T3" fmla="*/ 19188 h 19610"/>
                <a:gd name="T4" fmla="*/ 0 w 21595"/>
                <a:gd name="T5" fmla="*/ 19610 h 19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5" h="19610" fill="none" extrusionOk="0">
                  <a:moveTo>
                    <a:pt x="9054" y="-1"/>
                  </a:moveTo>
                  <a:cubicBezTo>
                    <a:pt x="16564" y="3466"/>
                    <a:pt x="21434" y="10918"/>
                    <a:pt x="21595" y="19187"/>
                  </a:cubicBezTo>
                </a:path>
                <a:path w="21595" h="19610" stroke="0" extrusionOk="0">
                  <a:moveTo>
                    <a:pt x="9054" y="-1"/>
                  </a:moveTo>
                  <a:cubicBezTo>
                    <a:pt x="16564" y="3466"/>
                    <a:pt x="21434" y="10918"/>
                    <a:pt x="21595" y="19187"/>
                  </a:cubicBezTo>
                  <a:lnTo>
                    <a:pt x="0" y="1961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9809" name="Text Box 33"/>
          <p:cNvSpPr txBox="1">
            <a:spLocks noChangeArrowheads="1"/>
          </p:cNvSpPr>
          <p:nvPr/>
        </p:nvSpPr>
        <p:spPr bwMode="auto">
          <a:xfrm>
            <a:off x="1162050" y="44450"/>
            <a:ext cx="68389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How to Measure QGP Viscosity?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71600" y="6211669"/>
            <a:ext cx="649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Yield(</a:t>
            </a:r>
            <a:r>
              <a:rPr lang="en-US" sz="3200" dirty="0" smtClean="0">
                <a:latin typeface="Symbol" pitchFamily="18" charset="2"/>
              </a:rPr>
              <a:t>f</a:t>
            </a:r>
            <a:r>
              <a:rPr lang="en-US" sz="3200" dirty="0" smtClean="0"/>
              <a:t>) = a (1 + 2 </a:t>
            </a:r>
            <a:r>
              <a:rPr lang="en-US" sz="3600" b="1" dirty="0" smtClean="0"/>
              <a:t>v</a:t>
            </a:r>
            <a:r>
              <a:rPr lang="en-US" sz="3600" b="1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 err="1" smtClean="0"/>
              <a:t>cos</a:t>
            </a:r>
            <a:r>
              <a:rPr lang="en-US" sz="3200" dirty="0" smtClean="0"/>
              <a:t>[2(</a:t>
            </a:r>
            <a:r>
              <a:rPr lang="en-US" sz="3200" dirty="0" smtClean="0">
                <a:latin typeface="Symbol" pitchFamily="18" charset="2"/>
              </a:rPr>
              <a:t>f-Y</a:t>
            </a:r>
            <a:r>
              <a:rPr lang="en-US" sz="3200" baseline="-25000" dirty="0" smtClean="0">
                <a:latin typeface="Symbol" pitchFamily="18" charset="2"/>
              </a:rPr>
              <a:t>2</a:t>
            </a:r>
            <a:r>
              <a:rPr lang="en-US" sz="3200" dirty="0" smtClean="0">
                <a:latin typeface="Symbol" pitchFamily="18" charset="2"/>
              </a:rPr>
              <a:t>)</a:t>
            </a:r>
            <a:r>
              <a:rPr lang="en-US" sz="3200" dirty="0" smtClean="0"/>
              <a:t>])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5552838" y="2632770"/>
            <a:ext cx="3438762" cy="35394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Lower Viscosity</a:t>
            </a:r>
          </a:p>
          <a:p>
            <a:pPr algn="ctr"/>
            <a:r>
              <a:rPr lang="en-US" sz="3200" b="1" dirty="0" smtClean="0"/>
              <a:t>↓</a:t>
            </a:r>
          </a:p>
          <a:p>
            <a:pPr algn="ctr"/>
            <a:r>
              <a:rPr lang="en-US" sz="3200" b="1" dirty="0" smtClean="0"/>
              <a:t>Less Dissipation</a:t>
            </a:r>
          </a:p>
          <a:p>
            <a:pPr algn="ctr"/>
            <a:r>
              <a:rPr lang="en-US" sz="3200" b="1" dirty="0" smtClean="0"/>
              <a:t>↓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More Flow</a:t>
            </a:r>
          </a:p>
          <a:p>
            <a:pPr algn="ctr"/>
            <a:r>
              <a:rPr lang="en-US" sz="3200" b="1" dirty="0" smtClean="0"/>
              <a:t>↓</a:t>
            </a:r>
          </a:p>
          <a:p>
            <a:pPr algn="ctr"/>
            <a:r>
              <a:rPr lang="en-US" sz="3200" b="1" dirty="0" smtClean="0"/>
              <a:t>Larger v</a:t>
            </a:r>
            <a:r>
              <a:rPr lang="en-US" sz="3200" b="1" baseline="-25000" dirty="0" smtClean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4" descr="movie_smoo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15200" cy="5791200"/>
          </a:xfrm>
          <a:prstGeom prst="rect">
            <a:avLst/>
          </a:prstGeom>
          <a:noFill/>
        </p:spPr>
      </p:pic>
      <p:sp>
        <p:nvSpPr>
          <p:cNvPr id="34" name="Oval 33"/>
          <p:cNvSpPr/>
          <p:nvPr/>
        </p:nvSpPr>
        <p:spPr>
          <a:xfrm>
            <a:off x="3962400" y="2965619"/>
            <a:ext cx="1824132" cy="18349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7491" y="36493"/>
            <a:ext cx="4264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Hydrodynamic Simulation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Smooth Initial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en-US" sz="2800" dirty="0" smtClean="0">
                <a:solidFill>
                  <a:schemeClr val="bg1"/>
                </a:solidFill>
              </a:rPr>
              <a:t>onditions</a:t>
            </a:r>
          </a:p>
        </p:txBody>
      </p:sp>
      <p:sp>
        <p:nvSpPr>
          <p:cNvPr id="10" name="Oval 9"/>
          <p:cNvSpPr/>
          <p:nvPr/>
        </p:nvSpPr>
        <p:spPr>
          <a:xfrm>
            <a:off x="3048000" y="2971800"/>
            <a:ext cx="1824132" cy="18349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51FA-7D50-42E5-A57C-627C99E09751}" type="slidenum">
              <a:rPr lang="en-US"/>
              <a:pPr/>
              <a:t>24</a:t>
            </a:fld>
            <a:endParaRPr lang="en-US"/>
          </a:p>
        </p:txBody>
      </p:sp>
      <p:pic>
        <p:nvPicPr>
          <p:cNvPr id="286724" name="Picture 4" descr="hyd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275" y="1651000"/>
            <a:ext cx="4805362" cy="4292600"/>
          </a:xfrm>
          <a:prstGeom prst="rect">
            <a:avLst/>
          </a:prstGeom>
          <a:noFill/>
        </p:spPr>
      </p:pic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2133600" y="0"/>
            <a:ext cx="49199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  <a:latin typeface="+mj-lt"/>
              </a:rPr>
              <a:t>Confronting the Data</a:t>
            </a:r>
            <a:endParaRPr lang="en-US" sz="4000" u="sng" dirty="0">
              <a:solidFill>
                <a:schemeClr val="bg1"/>
              </a:solidFill>
            </a:endParaRPr>
          </a:p>
        </p:txBody>
      </p:sp>
      <p:sp>
        <p:nvSpPr>
          <p:cNvPr id="286726" name="Freeform 6"/>
          <p:cNvSpPr>
            <a:spLocks/>
          </p:cNvSpPr>
          <p:nvPr/>
        </p:nvSpPr>
        <p:spPr bwMode="auto">
          <a:xfrm>
            <a:off x="2606675" y="2133600"/>
            <a:ext cx="3733800" cy="3276600"/>
          </a:xfrm>
          <a:custGeom>
            <a:avLst/>
            <a:gdLst/>
            <a:ahLst/>
            <a:cxnLst>
              <a:cxn ang="0">
                <a:pos x="0" y="2064"/>
              </a:cxn>
              <a:cxn ang="0">
                <a:pos x="96" y="1872"/>
              </a:cxn>
              <a:cxn ang="0">
                <a:pos x="192" y="1728"/>
              </a:cxn>
              <a:cxn ang="0">
                <a:pos x="384" y="1488"/>
              </a:cxn>
              <a:cxn ang="0">
                <a:pos x="672" y="1152"/>
              </a:cxn>
              <a:cxn ang="0">
                <a:pos x="864" y="960"/>
              </a:cxn>
              <a:cxn ang="0">
                <a:pos x="1200" y="672"/>
              </a:cxn>
              <a:cxn ang="0">
                <a:pos x="1488" y="480"/>
              </a:cxn>
              <a:cxn ang="0">
                <a:pos x="1872" y="240"/>
              </a:cxn>
              <a:cxn ang="0">
                <a:pos x="2352" y="0"/>
              </a:cxn>
            </a:cxnLst>
            <a:rect l="0" t="0" r="r" b="b"/>
            <a:pathLst>
              <a:path w="2352" h="2064">
                <a:moveTo>
                  <a:pt x="0" y="2064"/>
                </a:moveTo>
                <a:lnTo>
                  <a:pt x="96" y="1872"/>
                </a:lnTo>
                <a:lnTo>
                  <a:pt x="192" y="1728"/>
                </a:lnTo>
                <a:lnTo>
                  <a:pt x="384" y="1488"/>
                </a:lnTo>
                <a:lnTo>
                  <a:pt x="672" y="1152"/>
                </a:lnTo>
                <a:lnTo>
                  <a:pt x="864" y="960"/>
                </a:lnTo>
                <a:lnTo>
                  <a:pt x="1200" y="672"/>
                </a:lnTo>
                <a:lnTo>
                  <a:pt x="1488" y="480"/>
                </a:lnTo>
                <a:lnTo>
                  <a:pt x="1872" y="240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429375" y="1895475"/>
            <a:ext cx="1130300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chemeClr val="tx1"/>
                </a:solidFill>
              </a:rPr>
              <a:t>/s ~ 0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6429375" y="3038475"/>
            <a:ext cx="1550987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FF0000"/>
                </a:solidFill>
              </a:rPr>
              <a:t>/s = 1/4</a:t>
            </a:r>
            <a:r>
              <a:rPr lang="en-US" sz="2400">
                <a:solidFill>
                  <a:srgbClr val="FF000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6416675" y="4267200"/>
            <a:ext cx="20415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800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008000"/>
                </a:solidFill>
              </a:rPr>
              <a:t>/s = 2 x 1/4</a:t>
            </a:r>
            <a:r>
              <a:rPr lang="en-US" sz="2400">
                <a:solidFill>
                  <a:srgbClr val="00800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6416675" y="5095875"/>
            <a:ext cx="20415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0008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800080"/>
                </a:solidFill>
              </a:rPr>
              <a:t>/s = 3 x 1/4</a:t>
            </a:r>
            <a:r>
              <a:rPr lang="en-US" sz="2400">
                <a:solidFill>
                  <a:srgbClr val="80008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31" name="Freeform 11"/>
          <p:cNvSpPr>
            <a:spLocks/>
          </p:cNvSpPr>
          <p:nvPr/>
        </p:nvSpPr>
        <p:spPr bwMode="auto">
          <a:xfrm>
            <a:off x="2606675" y="3276600"/>
            <a:ext cx="3733800" cy="21336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96" y="1200"/>
              </a:cxn>
              <a:cxn ang="0">
                <a:pos x="336" y="912"/>
              </a:cxn>
              <a:cxn ang="0">
                <a:pos x="576" y="720"/>
              </a:cxn>
              <a:cxn ang="0">
                <a:pos x="768" y="576"/>
              </a:cxn>
              <a:cxn ang="0">
                <a:pos x="1056" y="384"/>
              </a:cxn>
              <a:cxn ang="0">
                <a:pos x="1392" y="240"/>
              </a:cxn>
              <a:cxn ang="0">
                <a:pos x="1680" y="144"/>
              </a:cxn>
              <a:cxn ang="0">
                <a:pos x="2016" y="48"/>
              </a:cxn>
              <a:cxn ang="0">
                <a:pos x="2352" y="0"/>
              </a:cxn>
            </a:cxnLst>
            <a:rect l="0" t="0" r="r" b="b"/>
            <a:pathLst>
              <a:path w="2352" h="1344">
                <a:moveTo>
                  <a:pt x="0" y="1344"/>
                </a:moveTo>
                <a:lnTo>
                  <a:pt x="96" y="1200"/>
                </a:lnTo>
                <a:lnTo>
                  <a:pt x="336" y="912"/>
                </a:lnTo>
                <a:lnTo>
                  <a:pt x="576" y="720"/>
                </a:lnTo>
                <a:lnTo>
                  <a:pt x="768" y="576"/>
                </a:lnTo>
                <a:lnTo>
                  <a:pt x="1056" y="384"/>
                </a:lnTo>
                <a:lnTo>
                  <a:pt x="1392" y="240"/>
                </a:lnTo>
                <a:lnTo>
                  <a:pt x="1680" y="144"/>
                </a:lnTo>
                <a:lnTo>
                  <a:pt x="2016" y="48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32" name="Freeform 12"/>
          <p:cNvSpPr>
            <a:spLocks/>
          </p:cNvSpPr>
          <p:nvPr/>
        </p:nvSpPr>
        <p:spPr bwMode="auto">
          <a:xfrm>
            <a:off x="2606675" y="4114800"/>
            <a:ext cx="373380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144" y="624"/>
              </a:cxn>
              <a:cxn ang="0">
                <a:pos x="336" y="480"/>
              </a:cxn>
              <a:cxn ang="0">
                <a:pos x="624" y="288"/>
              </a:cxn>
              <a:cxn ang="0">
                <a:pos x="912" y="144"/>
              </a:cxn>
              <a:cxn ang="0">
                <a:pos x="1200" y="48"/>
              </a:cxn>
              <a:cxn ang="0">
                <a:pos x="1536" y="0"/>
              </a:cxn>
              <a:cxn ang="0">
                <a:pos x="1680" y="0"/>
              </a:cxn>
              <a:cxn ang="0">
                <a:pos x="2064" y="96"/>
              </a:cxn>
              <a:cxn ang="0">
                <a:pos x="2160" y="144"/>
              </a:cxn>
              <a:cxn ang="0">
                <a:pos x="2208" y="192"/>
              </a:cxn>
              <a:cxn ang="0">
                <a:pos x="2352" y="288"/>
              </a:cxn>
            </a:cxnLst>
            <a:rect l="0" t="0" r="r" b="b"/>
            <a:pathLst>
              <a:path w="2352" h="816">
                <a:moveTo>
                  <a:pt x="0" y="816"/>
                </a:moveTo>
                <a:lnTo>
                  <a:pt x="144" y="624"/>
                </a:lnTo>
                <a:lnTo>
                  <a:pt x="336" y="480"/>
                </a:lnTo>
                <a:lnTo>
                  <a:pt x="624" y="288"/>
                </a:lnTo>
                <a:lnTo>
                  <a:pt x="912" y="144"/>
                </a:lnTo>
                <a:lnTo>
                  <a:pt x="1200" y="48"/>
                </a:lnTo>
                <a:lnTo>
                  <a:pt x="1536" y="0"/>
                </a:lnTo>
                <a:lnTo>
                  <a:pt x="1680" y="0"/>
                </a:lnTo>
                <a:lnTo>
                  <a:pt x="2064" y="96"/>
                </a:lnTo>
                <a:lnTo>
                  <a:pt x="2160" y="144"/>
                </a:lnTo>
                <a:lnTo>
                  <a:pt x="2208" y="192"/>
                </a:lnTo>
                <a:lnTo>
                  <a:pt x="2352" y="288"/>
                </a:ln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33" name="Freeform 13"/>
          <p:cNvSpPr>
            <a:spLocks/>
          </p:cNvSpPr>
          <p:nvPr/>
        </p:nvSpPr>
        <p:spPr bwMode="auto">
          <a:xfrm>
            <a:off x="2606675" y="4495800"/>
            <a:ext cx="3733800" cy="914400"/>
          </a:xfrm>
          <a:custGeom>
            <a:avLst/>
            <a:gdLst/>
            <a:ahLst/>
            <a:cxnLst>
              <a:cxn ang="0">
                <a:pos x="0" y="576"/>
              </a:cxn>
              <a:cxn ang="0">
                <a:pos x="144" y="432"/>
              </a:cxn>
              <a:cxn ang="0">
                <a:pos x="432" y="240"/>
              </a:cxn>
              <a:cxn ang="0">
                <a:pos x="816" y="96"/>
              </a:cxn>
              <a:cxn ang="0">
                <a:pos x="1056" y="48"/>
              </a:cxn>
              <a:cxn ang="0">
                <a:pos x="1296" y="0"/>
              </a:cxn>
              <a:cxn ang="0">
                <a:pos x="1488" y="0"/>
              </a:cxn>
              <a:cxn ang="0">
                <a:pos x="1680" y="48"/>
              </a:cxn>
              <a:cxn ang="0">
                <a:pos x="1920" y="144"/>
              </a:cxn>
              <a:cxn ang="0">
                <a:pos x="2064" y="240"/>
              </a:cxn>
              <a:cxn ang="0">
                <a:pos x="2208" y="384"/>
              </a:cxn>
              <a:cxn ang="0">
                <a:pos x="2352" y="528"/>
              </a:cxn>
            </a:cxnLst>
            <a:rect l="0" t="0" r="r" b="b"/>
            <a:pathLst>
              <a:path w="2352" h="576">
                <a:moveTo>
                  <a:pt x="0" y="576"/>
                </a:moveTo>
                <a:lnTo>
                  <a:pt x="144" y="432"/>
                </a:lnTo>
                <a:lnTo>
                  <a:pt x="432" y="240"/>
                </a:lnTo>
                <a:lnTo>
                  <a:pt x="816" y="96"/>
                </a:lnTo>
                <a:lnTo>
                  <a:pt x="1056" y="48"/>
                </a:lnTo>
                <a:lnTo>
                  <a:pt x="1296" y="0"/>
                </a:lnTo>
                <a:lnTo>
                  <a:pt x="1488" y="0"/>
                </a:lnTo>
                <a:lnTo>
                  <a:pt x="1680" y="48"/>
                </a:lnTo>
                <a:lnTo>
                  <a:pt x="1920" y="144"/>
                </a:lnTo>
                <a:lnTo>
                  <a:pt x="2064" y="240"/>
                </a:lnTo>
                <a:lnTo>
                  <a:pt x="2208" y="384"/>
                </a:lnTo>
                <a:lnTo>
                  <a:pt x="2352" y="528"/>
                </a:lnTo>
              </a:path>
            </a:pathLst>
          </a:custGeom>
          <a:noFill/>
          <a:ln w="381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286735" name="Object 15"/>
          <p:cNvGraphicFramePr>
            <a:graphicFrameLocks noChangeAspect="1"/>
          </p:cNvGraphicFramePr>
          <p:nvPr/>
        </p:nvGraphicFramePr>
        <p:xfrm>
          <a:off x="297212" y="4876800"/>
          <a:ext cx="8541988" cy="1066800"/>
        </p:xfrm>
        <a:graphic>
          <a:graphicData uri="http://schemas.openxmlformats.org/presentationml/2006/ole">
            <p:oleObj spid="_x0000_s286735" name="Equation" r:id="rId4" imgW="3416040" imgH="431640" progId="Equation.3">
              <p:embed/>
            </p:oleObj>
          </a:graphicData>
        </a:graphic>
      </p:graphicFrame>
      <p:sp>
        <p:nvSpPr>
          <p:cNvPr id="286736" name="Text Box 16"/>
          <p:cNvSpPr txBox="1">
            <a:spLocks noChangeArrowheads="1"/>
          </p:cNvSpPr>
          <p:nvPr/>
        </p:nvSpPr>
        <p:spPr bwMode="auto">
          <a:xfrm>
            <a:off x="304800" y="685800"/>
            <a:ext cx="855027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Three-dimensional </a:t>
            </a:r>
            <a:r>
              <a:rPr lang="en-US" dirty="0">
                <a:solidFill>
                  <a:srgbClr val="FFFF00"/>
                </a:solidFill>
              </a:rPr>
              <a:t>relativistic viscous hydrodynamics to compare to bulk medium </a:t>
            </a:r>
            <a:r>
              <a:rPr lang="en-US" dirty="0" smtClean="0">
                <a:solidFill>
                  <a:srgbClr val="FFFF00"/>
                </a:solidFill>
              </a:rPr>
              <a:t>flow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5943600"/>
            <a:ext cx="8840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Very close to lower string theory bound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Recent work is shrinking uncertainties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6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6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6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nimBg="1"/>
      <p:bldP spid="286727" grpId="0" animBg="1"/>
      <p:bldP spid="286729" grpId="0" animBg="1"/>
      <p:bldP spid="286730" grpId="0" animBg="1"/>
      <p:bldP spid="286731" grpId="0" animBg="1"/>
      <p:bldP spid="286732" grpId="0" animBg="1"/>
      <p:bldP spid="286733" grpId="0" animBg="1"/>
      <p:bldP spid="286736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85801"/>
            <a:ext cx="6172200" cy="476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0023" y="-76200"/>
            <a:ext cx="857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How does flow change with 14 x energy?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4669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What is required to get this remarkable agreement?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(JN, </a:t>
            </a:r>
            <a:r>
              <a:rPr lang="en-US" sz="2400" i="1" dirty="0" err="1" smtClean="0">
                <a:solidFill>
                  <a:schemeClr val="bg1"/>
                </a:solidFill>
              </a:rPr>
              <a:t>Beaden</a:t>
            </a:r>
            <a:r>
              <a:rPr lang="en-US" sz="2400" i="1" dirty="0" smtClean="0">
                <a:solidFill>
                  <a:schemeClr val="bg1"/>
                </a:solidFill>
              </a:rPr>
              <a:t>, </a:t>
            </a:r>
            <a:r>
              <a:rPr lang="en-US" sz="2400" i="1" dirty="0" err="1" smtClean="0">
                <a:solidFill>
                  <a:schemeClr val="bg1"/>
                </a:solidFill>
              </a:rPr>
              <a:t>Zajc</a:t>
            </a:r>
            <a:r>
              <a:rPr lang="en-US" sz="2400" i="1" dirty="0" smtClean="0">
                <a:solidFill>
                  <a:schemeClr val="bg1"/>
                </a:solidFill>
              </a:rPr>
              <a:t>, arXiv:1102.0680)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Equally low </a:t>
            </a:r>
            <a:r>
              <a:rPr lang="en-US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FF00"/>
                </a:solidFill>
              </a:rPr>
              <a:t>/s </a:t>
            </a:r>
            <a:r>
              <a:rPr lang="en-US" dirty="0" smtClean="0">
                <a:solidFill>
                  <a:srgbClr val="FFFF00"/>
                </a:solidFill>
              </a:rPr>
              <a:t>or </a:t>
            </a:r>
            <a:r>
              <a:rPr lang="en-US" dirty="0" smtClean="0">
                <a:solidFill>
                  <a:srgbClr val="FFFF00"/>
                </a:solidFill>
              </a:rPr>
              <a:t>earliest time not </a:t>
            </a:r>
            <a:r>
              <a:rPr lang="en-US" dirty="0" smtClean="0">
                <a:solidFill>
                  <a:srgbClr val="FFFF00"/>
                </a:solidFill>
              </a:rPr>
              <a:t>so important</a:t>
            </a:r>
            <a:r>
              <a:rPr lang="en-US" dirty="0" smtClean="0">
                <a:solidFill>
                  <a:srgbClr val="FFFF00"/>
                </a:solidFill>
              </a:rPr>
              <a:t>…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6200" y="1828800"/>
            <a:ext cx="133049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Wow!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C:\cygwin\home\nagle\NagleLaptop\Nagle\Figures\glauber_fluc_picture_033.png"/>
          <p:cNvPicPr>
            <a:picLocks noChangeAspect="1" noChangeArrowheads="1"/>
          </p:cNvPicPr>
          <p:nvPr/>
        </p:nvPicPr>
        <p:blipFill>
          <a:blip r:embed="rId2" cstate="print"/>
          <a:srcRect b="4436"/>
          <a:stretch>
            <a:fillRect/>
          </a:stretch>
        </p:blipFill>
        <p:spPr bwMode="auto">
          <a:xfrm>
            <a:off x="1447800" y="838199"/>
            <a:ext cx="6477000" cy="6003073"/>
          </a:xfrm>
          <a:prstGeom prst="rect">
            <a:avLst/>
          </a:prstGeom>
          <a:noFill/>
        </p:spPr>
      </p:pic>
      <p:pic>
        <p:nvPicPr>
          <p:cNvPr id="25602" name="Picture 2" descr="C:\cygwin\home\nagle\NagleLaptop\Nagle\Figures\glauber_fluc_picture_006.png"/>
          <p:cNvPicPr>
            <a:picLocks noChangeAspect="1" noChangeArrowheads="1"/>
          </p:cNvPicPr>
          <p:nvPr/>
        </p:nvPicPr>
        <p:blipFill>
          <a:blip r:embed="rId3" cstate="print"/>
          <a:srcRect b="2515"/>
          <a:stretch>
            <a:fillRect/>
          </a:stretch>
        </p:blipFill>
        <p:spPr bwMode="auto">
          <a:xfrm>
            <a:off x="1524000" y="838199"/>
            <a:ext cx="6324600" cy="5979651"/>
          </a:xfrm>
          <a:prstGeom prst="rect">
            <a:avLst/>
          </a:prstGeom>
          <a:noFill/>
        </p:spPr>
      </p:pic>
      <p:pic>
        <p:nvPicPr>
          <p:cNvPr id="25608" name="Picture 8" descr="C:\cygwin\home\nagle\NagleLaptop\Nagle\Figures\glauber_fluc_picture_061.png"/>
          <p:cNvPicPr>
            <a:picLocks noChangeAspect="1" noChangeArrowheads="1"/>
          </p:cNvPicPr>
          <p:nvPr/>
        </p:nvPicPr>
        <p:blipFill>
          <a:blip r:embed="rId4" cstate="print"/>
          <a:srcRect b="3797"/>
          <a:stretch>
            <a:fillRect/>
          </a:stretch>
        </p:blipFill>
        <p:spPr bwMode="auto">
          <a:xfrm>
            <a:off x="1371600" y="814832"/>
            <a:ext cx="6477000" cy="60431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09730" y="0"/>
            <a:ext cx="701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Reality = Lumpy Initial Conditions</a:t>
            </a:r>
          </a:p>
        </p:txBody>
      </p:sp>
      <p:pic>
        <p:nvPicPr>
          <p:cNvPr id="25603" name="Picture 3" descr="C:\cygwin\home\nagle\NagleLaptop\Nagle\Figures\glauber_fluc_picture_016.png"/>
          <p:cNvPicPr>
            <a:picLocks noChangeAspect="1" noChangeArrowheads="1"/>
          </p:cNvPicPr>
          <p:nvPr/>
        </p:nvPicPr>
        <p:blipFill>
          <a:blip r:embed="rId5" cstate="print"/>
          <a:srcRect b="3797"/>
          <a:stretch>
            <a:fillRect/>
          </a:stretch>
        </p:blipFill>
        <p:spPr bwMode="auto">
          <a:xfrm>
            <a:off x="1371600" y="743735"/>
            <a:ext cx="6553200" cy="6114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umpy_wBoxSmo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543800" cy="6553200"/>
          </a:xfrm>
          <a:prstGeom prst="rect">
            <a:avLst/>
          </a:prstGeom>
          <a:noFill/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562354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753337" y="398948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753337" y="380771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4371372" y="371682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466863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371372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562354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944319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944319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4657846" y="2080892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4275881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3893916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3607443" y="244443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3607443" y="226266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798425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3511952" y="199000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3320970" y="226266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3320970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511952" y="280797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3893916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3989408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3893916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3798425" y="280797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3798425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3607443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3702934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3798425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3607443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3702934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3702934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3798425" y="426213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3893916" y="417125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4084899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3798425" y="399894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3893916" y="371682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4084899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4275881" y="353505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4275881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4466863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4562354" y="244443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4371372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4180390" y="235354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4180390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4371372" y="281933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4657846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4848828" y="304654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Oval 51"/>
          <p:cNvSpPr>
            <a:spLocks noChangeArrowheads="1"/>
          </p:cNvSpPr>
          <p:nvPr/>
        </p:nvSpPr>
        <p:spPr bwMode="auto">
          <a:xfrm>
            <a:off x="4753337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4180390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Oval 53"/>
          <p:cNvSpPr>
            <a:spLocks noChangeArrowheads="1"/>
          </p:cNvSpPr>
          <p:nvPr/>
        </p:nvSpPr>
        <p:spPr bwMode="auto">
          <a:xfrm>
            <a:off x="4371372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4180390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Oval 55"/>
          <p:cNvSpPr>
            <a:spLocks noChangeArrowheads="1"/>
          </p:cNvSpPr>
          <p:nvPr/>
        </p:nvSpPr>
        <p:spPr bwMode="auto">
          <a:xfrm>
            <a:off x="3989408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3989408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Oval 57"/>
          <p:cNvSpPr>
            <a:spLocks noChangeArrowheads="1"/>
          </p:cNvSpPr>
          <p:nvPr/>
        </p:nvSpPr>
        <p:spPr bwMode="auto">
          <a:xfrm>
            <a:off x="4275881" y="271708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Oval 58"/>
          <p:cNvSpPr>
            <a:spLocks noChangeArrowheads="1"/>
          </p:cNvSpPr>
          <p:nvPr/>
        </p:nvSpPr>
        <p:spPr bwMode="auto">
          <a:xfrm>
            <a:off x="4371372" y="353505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Oval 59"/>
          <p:cNvSpPr>
            <a:spLocks noChangeArrowheads="1"/>
          </p:cNvSpPr>
          <p:nvPr/>
        </p:nvSpPr>
        <p:spPr bwMode="auto">
          <a:xfrm>
            <a:off x="4084899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4371372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Oval 61"/>
          <p:cNvSpPr>
            <a:spLocks noChangeArrowheads="1"/>
          </p:cNvSpPr>
          <p:nvPr/>
        </p:nvSpPr>
        <p:spPr bwMode="auto">
          <a:xfrm>
            <a:off x="4371372" y="271708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5800" y="6477000"/>
            <a:ext cx="8468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Romatschke</a:t>
            </a:r>
            <a:r>
              <a:rPr lang="en-US" sz="2000" dirty="0" smtClean="0">
                <a:solidFill>
                  <a:schemeClr val="bg1"/>
                </a:solidFill>
              </a:rPr>
              <a:t>=viscous hydrodynamics, </a:t>
            </a:r>
            <a:r>
              <a:rPr lang="en-US" sz="2000" dirty="0" err="1" smtClean="0">
                <a:solidFill>
                  <a:schemeClr val="bg1"/>
                </a:solidFill>
              </a:rPr>
              <a:t>McCumber</a:t>
            </a:r>
            <a:r>
              <a:rPr lang="en-US" sz="2000" dirty="0" smtClean="0">
                <a:solidFill>
                  <a:schemeClr val="bg1"/>
                </a:solidFill>
              </a:rPr>
              <a:t>=lumpy conditions + 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191000" y="4692650"/>
            <a:ext cx="48006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/>
              <a:t>B. </a:t>
            </a:r>
            <a:r>
              <a:rPr lang="en-US" sz="1800" dirty="0" err="1"/>
              <a:t>Alver</a:t>
            </a:r>
            <a:r>
              <a:rPr lang="en-US" sz="1800" dirty="0"/>
              <a:t>, G. Roland arXiv:1003.0194</a:t>
            </a:r>
          </a:p>
          <a:p>
            <a:pPr algn="ctr"/>
            <a:r>
              <a:rPr lang="en-US" sz="1800" dirty="0"/>
              <a:t>P. Sorenson arXiv:1002.4878</a:t>
            </a: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 r="55638"/>
          <a:stretch>
            <a:fillRect/>
          </a:stretch>
        </p:blipFill>
        <p:spPr bwMode="auto">
          <a:xfrm>
            <a:off x="228600" y="1905000"/>
            <a:ext cx="3657600" cy="268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/>
          <a:srcRect l="49907"/>
          <a:stretch>
            <a:fillRect/>
          </a:stretch>
        </p:blipFill>
        <p:spPr bwMode="auto">
          <a:xfrm>
            <a:off x="228600" y="4648200"/>
            <a:ext cx="3657600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76200" y="1074003"/>
            <a:ext cx="4130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Flow dictated by participating nucleon geometry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524000" y="2438400"/>
            <a:ext cx="1600200" cy="1600200"/>
          </a:xfrm>
          <a:prstGeom prst="ellipse">
            <a:avLst/>
          </a:prstGeom>
          <a:solidFill>
            <a:schemeClr val="accent2">
              <a:alpha val="71001"/>
            </a:schemeClr>
          </a:solidFill>
          <a:ln w="762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762000" y="2438400"/>
            <a:ext cx="1600200" cy="1600200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762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17851" y="152400"/>
            <a:ext cx="5801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u="sng" dirty="0" smtClean="0">
                <a:solidFill>
                  <a:schemeClr val="bg1"/>
                </a:solidFill>
              </a:rPr>
              <a:t>Fluctuations Dominate</a:t>
            </a:r>
          </a:p>
        </p:txBody>
      </p:sp>
      <p:sp>
        <p:nvSpPr>
          <p:cNvPr id="19" name="Right Arrow 18"/>
          <p:cNvSpPr/>
          <p:nvPr/>
        </p:nvSpPr>
        <p:spPr>
          <a:xfrm rot="3199983">
            <a:off x="2166246" y="6129880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8310458">
            <a:off x="2037683" y="4694167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606094">
            <a:off x="776430" y="5507454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114800" y="1905000"/>
            <a:ext cx="4953000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Yield(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) = a (1 + 2 </a:t>
            </a:r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cos</a:t>
            </a:r>
            <a:r>
              <a:rPr lang="en-US" sz="2400" dirty="0" smtClean="0">
                <a:solidFill>
                  <a:srgbClr val="FF0000"/>
                </a:solidFill>
              </a:rPr>
              <a:t>[(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f-Y</a:t>
            </a:r>
            <a:r>
              <a:rPr lang="en-US" sz="2400" baseline="-25000" dirty="0" smtClean="0">
                <a:solidFill>
                  <a:srgbClr val="FF0000"/>
                </a:solidFill>
                <a:latin typeface="Symbol" pitchFamily="18" charset="2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)</a:t>
            </a:r>
            <a:r>
              <a:rPr lang="en-US" sz="2400" dirty="0" smtClean="0">
                <a:solidFill>
                  <a:srgbClr val="FF0000"/>
                </a:solidFill>
              </a:rPr>
              <a:t>]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       + 2 </a:t>
            </a:r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cos</a:t>
            </a:r>
            <a:r>
              <a:rPr lang="en-US" sz="2400" dirty="0" smtClean="0">
                <a:solidFill>
                  <a:srgbClr val="FF0000"/>
                </a:solidFill>
              </a:rPr>
              <a:t>[2(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f-Y</a:t>
            </a:r>
            <a:r>
              <a:rPr lang="en-US" sz="2400" baseline="-25000" dirty="0" smtClean="0">
                <a:solidFill>
                  <a:srgbClr val="FF0000"/>
                </a:solidFill>
                <a:latin typeface="Symbol" pitchFamily="18" charset="2"/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]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       + 2 </a:t>
            </a:r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cos</a:t>
            </a:r>
            <a:r>
              <a:rPr lang="en-US" sz="2400" dirty="0" smtClean="0">
                <a:solidFill>
                  <a:srgbClr val="FF0000"/>
                </a:solidFill>
              </a:rPr>
              <a:t>[3(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f-Y</a:t>
            </a:r>
            <a:r>
              <a:rPr lang="en-US" sz="2400" baseline="-25000" dirty="0" smtClean="0">
                <a:solidFill>
                  <a:srgbClr val="FF0000"/>
                </a:solidFill>
                <a:latin typeface="Symbol" pitchFamily="18" charset="2"/>
              </a:rPr>
              <a:t>3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)</a:t>
            </a:r>
            <a:r>
              <a:rPr lang="en-US" sz="2400" dirty="0" smtClean="0">
                <a:solidFill>
                  <a:srgbClr val="FF0000"/>
                </a:solidFill>
              </a:rPr>
              <a:t>]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       + 2 </a:t>
            </a:r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cos</a:t>
            </a:r>
            <a:r>
              <a:rPr lang="en-US" sz="2400" dirty="0" smtClean="0">
                <a:solidFill>
                  <a:srgbClr val="FF0000"/>
                </a:solidFill>
              </a:rPr>
              <a:t>[4(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f-Y</a:t>
            </a:r>
            <a:r>
              <a:rPr lang="en-US" sz="2400" baseline="-25000" dirty="0" smtClean="0">
                <a:solidFill>
                  <a:srgbClr val="FF0000"/>
                </a:solidFill>
                <a:latin typeface="Symbol" pitchFamily="18" charset="2"/>
              </a:rPr>
              <a:t>4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)</a:t>
            </a:r>
            <a:r>
              <a:rPr lang="en-US" sz="2400" dirty="0" smtClean="0">
                <a:solidFill>
                  <a:srgbClr val="FF0000"/>
                </a:solidFill>
              </a:rPr>
              <a:t>]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       + 2 </a:t>
            </a:r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cos</a:t>
            </a:r>
            <a:r>
              <a:rPr lang="en-US" sz="2400" dirty="0" smtClean="0">
                <a:solidFill>
                  <a:srgbClr val="FF0000"/>
                </a:solidFill>
              </a:rPr>
              <a:t>[5(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f-Y</a:t>
            </a:r>
            <a:r>
              <a:rPr lang="en-US" sz="2400" baseline="-25000" dirty="0" smtClean="0">
                <a:solidFill>
                  <a:srgbClr val="FF0000"/>
                </a:solidFill>
                <a:latin typeface="Symbol" pitchFamily="18" charset="2"/>
              </a:rPr>
              <a:t>5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)</a:t>
            </a:r>
            <a:r>
              <a:rPr lang="en-US" sz="2400" dirty="0" smtClean="0">
                <a:solidFill>
                  <a:srgbClr val="FF0000"/>
                </a:solidFill>
              </a:rPr>
              <a:t>]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       + 2 </a:t>
            </a:r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cos</a:t>
            </a:r>
            <a:r>
              <a:rPr lang="en-US" sz="2400" dirty="0" smtClean="0">
                <a:solidFill>
                  <a:srgbClr val="FF0000"/>
                </a:solidFill>
              </a:rPr>
              <a:t>[6(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f-Y</a:t>
            </a:r>
            <a:r>
              <a:rPr lang="en-US" sz="2400" baseline="-25000" dirty="0" smtClean="0">
                <a:solidFill>
                  <a:srgbClr val="FF0000"/>
                </a:solidFill>
                <a:latin typeface="Symbol" pitchFamily="18" charset="2"/>
              </a:rPr>
              <a:t>6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)</a:t>
            </a:r>
            <a:r>
              <a:rPr lang="en-US" sz="2400" dirty="0" smtClean="0">
                <a:solidFill>
                  <a:srgbClr val="FF0000"/>
                </a:solidFill>
              </a:rPr>
              <a:t>]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       + 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9425251">
            <a:off x="2430641" y="2417143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8294240">
            <a:off x="845876" y="3746898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53000" y="5346918"/>
            <a:ext cx="32464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Elliptic Flow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Triangular Flow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Quadrangular Flow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….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 animBg="1"/>
      <p:bldP spid="14" grpId="1" animBg="1"/>
      <p:bldP spid="15" grpId="0" animBg="1"/>
      <p:bldP spid="15" grpId="1" animBg="1"/>
      <p:bldP spid="19" grpId="0" animBg="1"/>
      <p:bldP spid="20" grpId="0" animBg="1"/>
      <p:bldP spid="21" grpId="0" animBg="1"/>
      <p:bldP spid="22" grpId="0" animBg="1"/>
      <p:bldP spid="13" grpId="1" animBg="1"/>
      <p:bldP spid="17" grpId="1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52400" y="228600"/>
            <a:ext cx="5181600" cy="632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1447800"/>
            <a:ext cx="510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pic>
        <p:nvPicPr>
          <p:cNvPr id="5" name="Picture 2" descr="td"/>
          <p:cNvPicPr>
            <a:picLocks noChangeAspect="1" noChangeArrowheads="1"/>
          </p:cNvPicPr>
          <p:nvPr/>
        </p:nvPicPr>
        <p:blipFill>
          <a:blip r:embed="rId2" cstate="print"/>
          <a:srcRect l="49927" r="34096"/>
          <a:stretch>
            <a:fillRect/>
          </a:stretch>
        </p:blipFill>
        <p:spPr bwMode="auto">
          <a:xfrm>
            <a:off x="1600200" y="1524000"/>
            <a:ext cx="342900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25908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38100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8678" y="49530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42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3.0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9077" y="5943600"/>
            <a:ext cx="18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800" dirty="0" smtClean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GeV</a:t>
            </a:r>
            <a:r>
              <a:rPr lang="en-US" sz="2800" dirty="0" smtClean="0">
                <a:solidFill>
                  <a:schemeClr val="tx1"/>
                </a:solidFill>
              </a:rPr>
              <a:t>/c)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18288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v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800" dirty="0" smtClean="0">
                <a:solidFill>
                  <a:schemeClr val="tx1"/>
                </a:solidFill>
              </a:rPr>
              <a:t> {EP}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362200" y="533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>
                <a:solidFill>
                  <a:srgbClr val="FF0000"/>
                </a:solidFill>
              </a:rPr>
              <a:t>{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 err="1">
                <a:solidFill>
                  <a:srgbClr val="FF0000"/>
                </a:solidFill>
              </a:rPr>
              <a:t>forw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1752600" y="79980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2012950" y="7664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V="1">
            <a:off x="1752600" y="1190328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2012950" y="114746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1752600" y="157291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012950" y="1528465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362200" y="128399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v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>
                <a:solidFill>
                  <a:schemeClr val="tx1"/>
                </a:solidFill>
              </a:rPr>
              <a:t>{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 err="1">
                <a:solidFill>
                  <a:schemeClr val="tx1"/>
                </a:solidFill>
              </a:rPr>
              <a:t>forw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1676400" y="2020669"/>
            <a:ext cx="359451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tx1"/>
                </a:solidFill>
              </a:rPr>
              <a:t>200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GeV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AuAu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– 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30-40% Central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PHENIX </a:t>
            </a:r>
            <a:r>
              <a:rPr lang="en-US" altLang="ja-JP" sz="2000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26" name="AutoShape 34"/>
          <p:cNvSpPr>
            <a:spLocks noChangeArrowheads="1"/>
          </p:cNvSpPr>
          <p:nvPr/>
        </p:nvSpPr>
        <p:spPr bwMode="auto">
          <a:xfrm>
            <a:off x="3962400" y="995065"/>
            <a:ext cx="152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362200" y="9144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accent2"/>
                </a:solidFill>
              </a:rPr>
              <a:t>v</a:t>
            </a:r>
            <a:r>
              <a:rPr lang="en-US" altLang="ja-JP" sz="2400" baseline="-25000" dirty="0">
                <a:solidFill>
                  <a:schemeClr val="accent2"/>
                </a:solidFill>
              </a:rPr>
              <a:t>3 </a:t>
            </a:r>
            <a:r>
              <a:rPr lang="en-US" altLang="ja-JP" sz="2400" dirty="0">
                <a:solidFill>
                  <a:schemeClr val="accent2"/>
                </a:solidFill>
              </a:rPr>
              <a:t>{</a:t>
            </a:r>
            <a:r>
              <a:rPr lang="en-US" altLang="ja-JP" sz="2400" dirty="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accent2"/>
                </a:solidFill>
              </a:rPr>
              <a:t>3 </a:t>
            </a:r>
            <a:r>
              <a:rPr lang="en-US" altLang="ja-JP" sz="2400" dirty="0" err="1">
                <a:solidFill>
                  <a:schemeClr val="accent2"/>
                </a:solidFill>
              </a:rPr>
              <a:t>forw</a:t>
            </a:r>
            <a:r>
              <a:rPr lang="en-US" altLang="ja-JP" sz="2400" dirty="0">
                <a:solidFill>
                  <a:schemeClr val="accent2"/>
                </a:solidFill>
              </a:rPr>
              <a:t>.</a:t>
            </a:r>
            <a:r>
              <a:rPr lang="en-US" altLang="ja-JP" sz="2400" dirty="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 smtClean="0">
                <a:solidFill>
                  <a:schemeClr val="accent2"/>
                </a:solidFill>
              </a:rPr>
              <a:t>}</a:t>
            </a:r>
            <a:endParaRPr lang="en-US" altLang="ja-JP" sz="2400" dirty="0">
              <a:solidFill>
                <a:schemeClr val="accent2"/>
              </a:solidFill>
            </a:endParaRP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5334000" y="259140"/>
            <a:ext cx="388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</a:t>
            </a:r>
            <a:r>
              <a:rPr lang="en-US" altLang="ja-JP" sz="2400" dirty="0" smtClean="0">
                <a:solidFill>
                  <a:schemeClr val="bg1"/>
                </a:solidFill>
              </a:rPr>
              <a:t>ystematic uncertainties defined </a:t>
            </a:r>
            <a:r>
              <a:rPr lang="en-US" altLang="ja-JP" sz="2400" dirty="0">
                <a:solidFill>
                  <a:schemeClr val="bg1"/>
                </a:solidFill>
              </a:rPr>
              <a:t>by the variations with </a:t>
            </a:r>
            <a:r>
              <a:rPr lang="en-US" altLang="ja-JP" sz="2400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bg1"/>
                </a:solidFill>
              </a:rPr>
              <a:t>n</a:t>
            </a:r>
            <a:r>
              <a:rPr lang="en-US" altLang="ja-JP" sz="2400" dirty="0">
                <a:solidFill>
                  <a:schemeClr val="bg1"/>
                </a:solidFill>
              </a:rPr>
              <a:t> from different </a:t>
            </a:r>
            <a:r>
              <a:rPr lang="en-US" altLang="ja-JP" sz="2400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Dh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>
                <a:solidFill>
                  <a:schemeClr val="bg1"/>
                </a:solidFill>
              </a:rPr>
              <a:t>and </a:t>
            </a:r>
            <a:r>
              <a:rPr lang="en-US" altLang="ja-JP" sz="2400" dirty="0" smtClean="0">
                <a:solidFill>
                  <a:schemeClr val="bg1"/>
                </a:solidFill>
              </a:rPr>
              <a:t>different methods</a:t>
            </a:r>
          </a:p>
        </p:txBody>
      </p:sp>
      <p:pic>
        <p:nvPicPr>
          <p:cNvPr id="79874" name="Picture 2" descr="C:\cygwin\home\nagle\NagleLaptop\Nagle\Figures\glauber_fluc_picture_028.png"/>
          <p:cNvPicPr>
            <a:picLocks noChangeAspect="1" noChangeArrowheads="1"/>
          </p:cNvPicPr>
          <p:nvPr/>
        </p:nvPicPr>
        <p:blipFill>
          <a:blip r:embed="rId3" cstate="print"/>
          <a:srcRect b="4444"/>
          <a:stretch>
            <a:fillRect/>
          </a:stretch>
        </p:blipFill>
        <p:spPr bwMode="auto">
          <a:xfrm>
            <a:off x="5486400" y="2514600"/>
            <a:ext cx="3617824" cy="3352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407938" y="5906869"/>
            <a:ext cx="3812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 ≈ 2 x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3</a:t>
            </a:r>
            <a:r>
              <a:rPr lang="en-US" sz="3600" dirty="0" smtClean="0">
                <a:solidFill>
                  <a:schemeClr val="bg1"/>
                </a:solidFill>
              </a:rPr>
              <a:t> ≈ 2 x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3478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0.0</a:t>
            </a:r>
          </a:p>
        </p:txBody>
      </p:sp>
      <p:pic>
        <p:nvPicPr>
          <p:cNvPr id="31" name="Picture 30" descr="tc_3.gif"/>
          <p:cNvPicPr>
            <a:picLocks noChangeAspect="1"/>
          </p:cNvPicPr>
          <p:nvPr/>
        </p:nvPicPr>
        <p:blipFill>
          <a:blip r:embed="rId4" cstate="print"/>
          <a:srcRect t="8247" r="10413"/>
          <a:stretch>
            <a:fillRect/>
          </a:stretch>
        </p:blipFill>
        <p:spPr>
          <a:xfrm>
            <a:off x="304800" y="1752600"/>
            <a:ext cx="4876800" cy="475915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19200" y="152400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PHENIX Experiment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47800" y="1905000"/>
            <a:ext cx="36856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Au+Au</a:t>
            </a:r>
            <a:r>
              <a:rPr lang="en-US" sz="2400" dirty="0" smtClean="0">
                <a:solidFill>
                  <a:schemeClr val="tx1"/>
                </a:solidFill>
              </a:rPr>
              <a:t> at 30-40% Central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81400" y="2895600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Elliptic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76600" y="3515380"/>
            <a:ext cx="1793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Triangular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43200" y="4963180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Quadrangular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52400" y="6172200"/>
            <a:ext cx="2033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arXiv:1105.3928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5562600" y="838200"/>
            <a:ext cx="35814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346117" name="Rectangle 5"/>
          <p:cNvSpPr>
            <a:spLocks noChangeArrowheads="1"/>
          </p:cNvSpPr>
          <p:nvPr/>
        </p:nvSpPr>
        <p:spPr bwMode="auto">
          <a:xfrm>
            <a:off x="152400" y="-762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u="sng" dirty="0">
                <a:solidFill>
                  <a:schemeClr val="bg1"/>
                </a:solidFill>
              </a:rPr>
              <a:t>Quantum </a:t>
            </a:r>
            <a:r>
              <a:rPr lang="en-US" sz="4000" u="sng" dirty="0" err="1">
                <a:solidFill>
                  <a:schemeClr val="bg1"/>
                </a:solidFill>
              </a:rPr>
              <a:t>Chromodynamics</a:t>
            </a:r>
            <a:endParaRPr lang="en-US" sz="4000" u="sng" dirty="0">
              <a:solidFill>
                <a:schemeClr val="bg1"/>
              </a:solidFill>
            </a:endParaRPr>
          </a:p>
        </p:txBody>
      </p:sp>
      <p:graphicFrame>
        <p:nvGraphicFramePr>
          <p:cNvPr id="346120" name="Object 8"/>
          <p:cNvGraphicFramePr>
            <a:graphicFrameLocks noChangeAspect="1"/>
          </p:cNvGraphicFramePr>
          <p:nvPr/>
        </p:nvGraphicFramePr>
        <p:xfrm>
          <a:off x="374650" y="3429000"/>
          <a:ext cx="3435350" cy="1196975"/>
        </p:xfrm>
        <a:graphic>
          <a:graphicData uri="http://schemas.openxmlformats.org/presentationml/2006/ole">
            <p:oleObj spid="_x0000_s346120" name="Equation" r:id="rId3" imgW="1130040" imgH="393480" progId="Equation.3">
              <p:embed/>
            </p:oleObj>
          </a:graphicData>
        </a:graphic>
      </p:graphicFrame>
      <p:sp>
        <p:nvSpPr>
          <p:cNvPr id="346121" name="Text Box 9"/>
          <p:cNvSpPr txBox="1">
            <a:spLocks noChangeArrowheads="1"/>
          </p:cNvSpPr>
          <p:nvPr/>
        </p:nvSpPr>
        <p:spPr bwMode="auto">
          <a:xfrm>
            <a:off x="290513" y="2286000"/>
            <a:ext cx="82438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QCD is a “confining” gauge theory, with an effective potential:</a:t>
            </a:r>
          </a:p>
        </p:txBody>
      </p:sp>
      <p:grpSp>
        <p:nvGrpSpPr>
          <p:cNvPr id="346160" name="Group 48"/>
          <p:cNvGrpSpPr>
            <a:grpSpLocks/>
          </p:cNvGrpSpPr>
          <p:nvPr/>
        </p:nvGrpSpPr>
        <p:grpSpPr bwMode="auto">
          <a:xfrm>
            <a:off x="4267200" y="2971800"/>
            <a:ext cx="4343400" cy="2819400"/>
            <a:chOff x="2688" y="1824"/>
            <a:chExt cx="2736" cy="1776"/>
          </a:xfrm>
        </p:grpSpPr>
        <p:sp>
          <p:nvSpPr>
            <p:cNvPr id="346119" name="Rectangle 7"/>
            <p:cNvSpPr>
              <a:spLocks noChangeArrowheads="1"/>
            </p:cNvSpPr>
            <p:nvPr/>
          </p:nvSpPr>
          <p:spPr bwMode="auto">
            <a:xfrm>
              <a:off x="2688" y="1824"/>
              <a:ext cx="2736" cy="1776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6122" name="Line 10"/>
            <p:cNvSpPr>
              <a:spLocks noChangeShapeType="1"/>
            </p:cNvSpPr>
            <p:nvPr/>
          </p:nvSpPr>
          <p:spPr bwMode="auto">
            <a:xfrm>
              <a:off x="3393" y="1920"/>
              <a:ext cx="0" cy="16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6123" name="Line 11"/>
            <p:cNvSpPr>
              <a:spLocks noChangeShapeType="1"/>
            </p:cNvSpPr>
            <p:nvPr/>
          </p:nvSpPr>
          <p:spPr bwMode="auto">
            <a:xfrm>
              <a:off x="3297" y="2592"/>
              <a:ext cx="17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6124" name="Freeform 12"/>
            <p:cNvSpPr>
              <a:spLocks/>
            </p:cNvSpPr>
            <p:nvPr/>
          </p:nvSpPr>
          <p:spPr bwMode="auto">
            <a:xfrm>
              <a:off x="3448" y="1972"/>
              <a:ext cx="1433" cy="1340"/>
            </a:xfrm>
            <a:custGeom>
              <a:avLst/>
              <a:gdLst/>
              <a:ahLst/>
              <a:cxnLst>
                <a:cxn ang="0">
                  <a:pos x="0" y="1340"/>
                </a:cxn>
                <a:cxn ang="0">
                  <a:pos x="137" y="864"/>
                </a:cxn>
                <a:cxn ang="0">
                  <a:pos x="705" y="415"/>
                </a:cxn>
                <a:cxn ang="0">
                  <a:pos x="1433" y="0"/>
                </a:cxn>
              </a:cxnLst>
              <a:rect l="0" t="0" r="r" b="b"/>
              <a:pathLst>
                <a:path w="1433" h="1340">
                  <a:moveTo>
                    <a:pt x="0" y="1340"/>
                  </a:moveTo>
                  <a:cubicBezTo>
                    <a:pt x="23" y="1260"/>
                    <a:pt x="19" y="1018"/>
                    <a:pt x="137" y="864"/>
                  </a:cubicBezTo>
                  <a:cubicBezTo>
                    <a:pt x="255" y="710"/>
                    <a:pt x="489" y="559"/>
                    <a:pt x="705" y="415"/>
                  </a:cubicBezTo>
                  <a:cubicBezTo>
                    <a:pt x="921" y="271"/>
                    <a:pt x="1281" y="86"/>
                    <a:pt x="1433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6125" name="Text Box 13"/>
            <p:cNvSpPr txBox="1">
              <a:spLocks noChangeArrowheads="1"/>
            </p:cNvSpPr>
            <p:nvPr/>
          </p:nvSpPr>
          <p:spPr bwMode="auto">
            <a:xfrm>
              <a:off x="4877" y="2601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  <a:cs typeface="Arial" pitchFamily="34" charset="0"/>
                </a:rPr>
                <a:t>r</a:t>
              </a:r>
            </a:p>
          </p:txBody>
        </p:sp>
        <p:sp>
          <p:nvSpPr>
            <p:cNvPr id="346126" name="Text Box 14"/>
            <p:cNvSpPr txBox="1">
              <a:spLocks noChangeArrowheads="1"/>
            </p:cNvSpPr>
            <p:nvPr/>
          </p:nvSpPr>
          <p:spPr bwMode="auto">
            <a:xfrm>
              <a:off x="2810" y="1881"/>
              <a:ext cx="5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  <a:cs typeface="Arial" pitchFamily="34" charset="0"/>
                </a:rPr>
                <a:t>V(r)</a:t>
              </a:r>
            </a:p>
          </p:txBody>
        </p:sp>
        <p:grpSp>
          <p:nvGrpSpPr>
            <p:cNvPr id="346127" name="Group 15"/>
            <p:cNvGrpSpPr>
              <a:grpSpLocks/>
            </p:cNvGrpSpPr>
            <p:nvPr/>
          </p:nvGrpSpPr>
          <p:grpSpPr bwMode="auto">
            <a:xfrm rot="21570107" flipV="1">
              <a:off x="3392" y="2352"/>
              <a:ext cx="624" cy="121"/>
              <a:chOff x="480" y="3696"/>
              <a:chExt cx="3360" cy="240"/>
            </a:xfrm>
          </p:grpSpPr>
          <p:cxnSp>
            <p:nvCxnSpPr>
              <p:cNvPr id="346128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816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29" name="AutoShape 17"/>
              <p:cNvCxnSpPr>
                <a:cxnSpLocks noChangeShapeType="1"/>
              </p:cNvCxnSpPr>
              <p:nvPr/>
            </p:nvCxnSpPr>
            <p:spPr bwMode="auto">
              <a:xfrm>
                <a:off x="480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30" name="AutoShape 18"/>
              <p:cNvCxnSpPr>
                <a:cxnSpLocks noChangeShapeType="1"/>
              </p:cNvCxnSpPr>
              <p:nvPr/>
            </p:nvCxnSpPr>
            <p:spPr bwMode="auto">
              <a:xfrm flipV="1">
                <a:off x="1488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31" name="AutoShape 19"/>
              <p:cNvCxnSpPr>
                <a:cxnSpLocks noChangeShapeType="1"/>
              </p:cNvCxnSpPr>
              <p:nvPr/>
            </p:nvCxnSpPr>
            <p:spPr bwMode="auto">
              <a:xfrm>
                <a:off x="1152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32" name="AutoShape 20"/>
              <p:cNvCxnSpPr>
                <a:cxnSpLocks noChangeShapeType="1"/>
              </p:cNvCxnSpPr>
              <p:nvPr/>
            </p:nvCxnSpPr>
            <p:spPr bwMode="auto">
              <a:xfrm flipV="1">
                <a:off x="2160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33" name="AutoShape 21"/>
              <p:cNvCxnSpPr>
                <a:cxnSpLocks noChangeShapeType="1"/>
              </p:cNvCxnSpPr>
              <p:nvPr/>
            </p:nvCxnSpPr>
            <p:spPr bwMode="auto">
              <a:xfrm>
                <a:off x="1824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34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2832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35" name="AutoShape 23"/>
              <p:cNvCxnSpPr>
                <a:cxnSpLocks noChangeShapeType="1"/>
              </p:cNvCxnSpPr>
              <p:nvPr/>
            </p:nvCxnSpPr>
            <p:spPr bwMode="auto">
              <a:xfrm>
                <a:off x="2496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36" name="AutoShape 24"/>
              <p:cNvCxnSpPr>
                <a:cxnSpLocks noChangeShapeType="1"/>
              </p:cNvCxnSpPr>
              <p:nvPr/>
            </p:nvCxnSpPr>
            <p:spPr bwMode="auto">
              <a:xfrm flipV="1">
                <a:off x="3504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46137" name="AutoShape 25"/>
              <p:cNvCxnSpPr>
                <a:cxnSpLocks noChangeShapeType="1"/>
              </p:cNvCxnSpPr>
              <p:nvPr/>
            </p:nvCxnSpPr>
            <p:spPr bwMode="auto">
              <a:xfrm>
                <a:off x="3168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</p:grpSp>
        <p:sp>
          <p:nvSpPr>
            <p:cNvPr id="346138" name="Oval 26"/>
            <p:cNvSpPr>
              <a:spLocks noChangeArrowheads="1"/>
            </p:cNvSpPr>
            <p:nvPr/>
          </p:nvSpPr>
          <p:spPr bwMode="auto">
            <a:xfrm>
              <a:off x="4007" y="235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6139" name="Oval 27"/>
            <p:cNvSpPr>
              <a:spLocks noChangeArrowheads="1"/>
            </p:cNvSpPr>
            <p:nvPr/>
          </p:nvSpPr>
          <p:spPr bwMode="auto">
            <a:xfrm>
              <a:off x="3297" y="236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46140" name="Text Box 28"/>
          <p:cNvSpPr txBox="1">
            <a:spLocks noChangeArrowheads="1"/>
          </p:cNvSpPr>
          <p:nvPr/>
        </p:nvSpPr>
        <p:spPr bwMode="auto">
          <a:xfrm>
            <a:off x="1295400" y="4767263"/>
            <a:ext cx="28924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bg1"/>
                </a:solidFill>
              </a:rPr>
              <a:t>“Coulomb”    “Confining”</a:t>
            </a:r>
          </a:p>
        </p:txBody>
      </p:sp>
      <p:sp>
        <p:nvSpPr>
          <p:cNvPr id="346151" name="Text Box 39"/>
          <p:cNvSpPr txBox="1">
            <a:spLocks noChangeArrowheads="1"/>
          </p:cNvSpPr>
          <p:nvPr/>
        </p:nvSpPr>
        <p:spPr bwMode="auto">
          <a:xfrm>
            <a:off x="304800" y="930275"/>
            <a:ext cx="5257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Hadrons are composite objects made of </a:t>
            </a:r>
            <a:r>
              <a:rPr lang="en-US" u="sng" dirty="0">
                <a:solidFill>
                  <a:schemeClr val="bg1"/>
                </a:solidFill>
                <a:cs typeface="Arial" pitchFamily="34" charset="0"/>
              </a:rPr>
              <a:t>quarks</a:t>
            </a: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 and </a:t>
            </a:r>
            <a:r>
              <a:rPr lang="en-US" u="sng" dirty="0" smtClean="0">
                <a:solidFill>
                  <a:schemeClr val="bg1"/>
                </a:solidFill>
                <a:cs typeface="Arial" pitchFamily="34" charset="0"/>
              </a:rPr>
              <a:t>gluons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46155" name="Picture 43"/>
          <p:cNvPicPr>
            <a:picLocks noChangeAspect="1" noChangeArrowheads="1"/>
          </p:cNvPicPr>
          <p:nvPr/>
        </p:nvPicPr>
        <p:blipFill>
          <a:blip r:embed="rId4" cstate="print"/>
          <a:srcRect l="45047" t="53773" r="10371" b="21698"/>
          <a:stretch>
            <a:fillRect/>
          </a:stretch>
        </p:blipFill>
        <p:spPr bwMode="auto">
          <a:xfrm>
            <a:off x="7391400" y="867833"/>
            <a:ext cx="1752600" cy="1265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46156" name="Picture 44"/>
          <p:cNvPicPr>
            <a:picLocks noChangeAspect="1" noChangeArrowheads="1"/>
          </p:cNvPicPr>
          <p:nvPr/>
        </p:nvPicPr>
        <p:blipFill>
          <a:blip r:embed="rId4" cstate="print"/>
          <a:srcRect l="-2477" r="52942" b="75471"/>
          <a:stretch>
            <a:fillRect/>
          </a:stretch>
        </p:blipFill>
        <p:spPr bwMode="auto">
          <a:xfrm>
            <a:off x="5562600" y="994410"/>
            <a:ext cx="1752600" cy="11391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6159" name="Text Box 47"/>
          <p:cNvSpPr txBox="1">
            <a:spLocks noChangeArrowheads="1"/>
          </p:cNvSpPr>
          <p:nvPr/>
        </p:nvSpPr>
        <p:spPr bwMode="auto">
          <a:xfrm>
            <a:off x="369888" y="6019800"/>
            <a:ext cx="686277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Thus, no </a:t>
            </a:r>
            <a:r>
              <a:rPr lang="en-US" dirty="0">
                <a:solidFill>
                  <a:schemeClr val="bg1"/>
                </a:solidFill>
              </a:rPr>
              <a:t>one has ever seen a free </a:t>
            </a:r>
            <a:r>
              <a:rPr lang="en-US" dirty="0" smtClean="0">
                <a:solidFill>
                  <a:schemeClr val="bg1"/>
                </a:solidFill>
              </a:rPr>
              <a:t>quark!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21" grpId="0"/>
      <p:bldP spid="346140" grpId="0"/>
      <p:bldP spid="34615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28600"/>
            <a:ext cx="5181600" cy="632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1447800"/>
            <a:ext cx="510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5908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8100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8678" y="49530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42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3.0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9077" y="5943600"/>
            <a:ext cx="18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800" dirty="0" smtClean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GeV</a:t>
            </a:r>
            <a:r>
              <a:rPr lang="en-US" sz="2800" dirty="0" smtClean="0">
                <a:solidFill>
                  <a:schemeClr val="tx1"/>
                </a:solidFill>
              </a:rPr>
              <a:t>/c)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18288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v</a:t>
            </a:r>
            <a:r>
              <a:rPr lang="en-US" baseline="-25000" dirty="0" err="1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{EP}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362200" y="533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>
                <a:solidFill>
                  <a:srgbClr val="FF0000"/>
                </a:solidFill>
              </a:rPr>
              <a:t>{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 err="1">
                <a:solidFill>
                  <a:srgbClr val="FF0000"/>
                </a:solidFill>
              </a:rPr>
              <a:t>forw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752600" y="79980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2012950" y="7664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1752600" y="1190328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2012950" y="114746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1752600" y="157291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012950" y="1528465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2362200" y="128399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v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>
                <a:solidFill>
                  <a:schemeClr val="tx1"/>
                </a:solidFill>
              </a:rPr>
              <a:t>{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 err="1">
                <a:solidFill>
                  <a:schemeClr val="tx1"/>
                </a:solidFill>
              </a:rPr>
              <a:t>forw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1752600" y="2020669"/>
            <a:ext cx="312765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tx1"/>
                </a:solidFill>
              </a:rPr>
              <a:t>200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GeV</a:t>
            </a:r>
            <a:r>
              <a:rPr lang="en-US" altLang="ja-JP" sz="1600" dirty="0" smtClean="0">
                <a:solidFill>
                  <a:schemeClr val="tx1"/>
                </a:solidFill>
              </a:rPr>
              <a:t>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AuAu</a:t>
            </a:r>
            <a:r>
              <a:rPr lang="en-US" altLang="ja-JP" sz="1600" dirty="0" smtClean="0">
                <a:solidFill>
                  <a:schemeClr val="tx1"/>
                </a:solidFill>
              </a:rPr>
              <a:t> – 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0-10% Central</a:t>
            </a: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PHENIX </a:t>
            </a:r>
            <a:r>
              <a:rPr lang="en-US" altLang="ja-JP" sz="1600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24" name="AutoShape 34"/>
          <p:cNvSpPr>
            <a:spLocks noChangeArrowheads="1"/>
          </p:cNvSpPr>
          <p:nvPr/>
        </p:nvSpPr>
        <p:spPr bwMode="auto">
          <a:xfrm>
            <a:off x="3962400" y="995065"/>
            <a:ext cx="152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362200" y="9144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accent2"/>
                </a:solidFill>
              </a:rPr>
              <a:t>v</a:t>
            </a:r>
            <a:r>
              <a:rPr lang="en-US" altLang="ja-JP" sz="2400" baseline="-25000" dirty="0">
                <a:solidFill>
                  <a:schemeClr val="accent2"/>
                </a:solidFill>
              </a:rPr>
              <a:t>3 </a:t>
            </a:r>
            <a:r>
              <a:rPr lang="en-US" altLang="ja-JP" sz="2400" dirty="0">
                <a:solidFill>
                  <a:schemeClr val="accent2"/>
                </a:solidFill>
              </a:rPr>
              <a:t>{</a:t>
            </a:r>
            <a:r>
              <a:rPr lang="en-US" altLang="ja-JP" sz="2400" dirty="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accent2"/>
                </a:solidFill>
              </a:rPr>
              <a:t>3 </a:t>
            </a:r>
            <a:r>
              <a:rPr lang="en-US" altLang="ja-JP" sz="2400" dirty="0" err="1">
                <a:solidFill>
                  <a:schemeClr val="accent2"/>
                </a:solidFill>
              </a:rPr>
              <a:t>forw</a:t>
            </a:r>
            <a:r>
              <a:rPr lang="en-US" altLang="ja-JP" sz="2400" dirty="0">
                <a:solidFill>
                  <a:schemeClr val="accent2"/>
                </a:solidFill>
              </a:rPr>
              <a:t>.</a:t>
            </a:r>
            <a:r>
              <a:rPr lang="en-US" altLang="ja-JP" sz="2400" dirty="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 smtClean="0">
                <a:solidFill>
                  <a:schemeClr val="accent2"/>
                </a:solidFill>
              </a:rPr>
              <a:t>}</a:t>
            </a:r>
            <a:endParaRPr lang="en-US" altLang="ja-JP" sz="24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36340" y="3657600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4000" baseline="-25000" dirty="0" smtClean="0">
                <a:solidFill>
                  <a:schemeClr val="bg1"/>
                </a:solidFill>
              </a:rPr>
              <a:t>2</a:t>
            </a:r>
            <a:r>
              <a:rPr lang="en-US" sz="4000" dirty="0" smtClean="0">
                <a:solidFill>
                  <a:schemeClr val="bg1"/>
                </a:solidFill>
              </a:rPr>
              <a:t> ≈  </a:t>
            </a:r>
            <a:r>
              <a:rPr lang="en-US" sz="40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4000" baseline="-25000" dirty="0" smtClean="0">
                <a:solidFill>
                  <a:schemeClr val="bg1"/>
                </a:solidFill>
              </a:rPr>
              <a:t>3</a:t>
            </a:r>
            <a:r>
              <a:rPr lang="en-US" sz="4000" dirty="0" smtClean="0">
                <a:solidFill>
                  <a:schemeClr val="bg1"/>
                </a:solidFill>
              </a:rPr>
              <a:t> ≈  </a:t>
            </a:r>
            <a:r>
              <a:rPr lang="en-US" sz="40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4000" baseline="-25000" dirty="0" smtClean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9" name="Picture 2" descr="t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5" r="81943"/>
          <a:stretch>
            <a:fillRect/>
          </a:stretch>
        </p:blipFill>
        <p:spPr bwMode="auto">
          <a:xfrm>
            <a:off x="1524000" y="1524000"/>
            <a:ext cx="351155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C:\cygwin\home\nagle\NagleLaptop\Nagle\Figures\glauber_fluc_picture_072.png"/>
          <p:cNvPicPr>
            <a:picLocks noChangeAspect="1" noChangeArrowheads="1"/>
          </p:cNvPicPr>
          <p:nvPr/>
        </p:nvPicPr>
        <p:blipFill>
          <a:blip r:embed="rId3" cstate="print"/>
          <a:srcRect b="5556"/>
          <a:stretch>
            <a:fillRect/>
          </a:stretch>
        </p:blipFill>
        <p:spPr bwMode="auto">
          <a:xfrm>
            <a:off x="5410200" y="228600"/>
            <a:ext cx="3577196" cy="3276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486400" y="46482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How many moments are important?  5,6,7</a:t>
            </a:r>
            <a:r>
              <a:rPr lang="en-US" sz="2800" baseline="30000" dirty="0" smtClean="0">
                <a:solidFill>
                  <a:srgbClr val="FFFF00"/>
                </a:solidFill>
              </a:rPr>
              <a:t>th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34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pic>
        <p:nvPicPr>
          <p:cNvPr id="30" name="Content Placeholder 24" descr="tc_0.gif"/>
          <p:cNvPicPr>
            <a:picLocks noChangeAspect="1"/>
          </p:cNvPicPr>
          <p:nvPr/>
        </p:nvPicPr>
        <p:blipFill>
          <a:blip r:embed="rId4" cstate="print"/>
          <a:srcRect t="8475" r="7945"/>
          <a:stretch>
            <a:fillRect/>
          </a:stretch>
        </p:blipFill>
        <p:spPr>
          <a:xfrm>
            <a:off x="228600" y="1784684"/>
            <a:ext cx="4953000" cy="46923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19200" y="152400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PHENIX Experiment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71600" y="1905000"/>
            <a:ext cx="35141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Au+Au</a:t>
            </a:r>
            <a:r>
              <a:rPr lang="en-US" sz="2400" dirty="0" smtClean="0">
                <a:solidFill>
                  <a:schemeClr val="tx1"/>
                </a:solidFill>
              </a:rPr>
              <a:t> at 0-10% Central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1219200" y="2362200"/>
            <a:ext cx="17526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400" y="6172200"/>
            <a:ext cx="2033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arXiv:1105.3928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5EF3-8EE2-4745-8FFF-A51889D52CB2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400800" y="3352800"/>
            <a:ext cx="2438400" cy="2590800"/>
            <a:chOff x="4419600" y="3581400"/>
            <a:chExt cx="3429000" cy="30480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419600" y="3581400"/>
              <a:ext cx="3429000" cy="3048000"/>
              <a:chOff x="1143000" y="3505200"/>
              <a:chExt cx="2758716" cy="2751396"/>
            </a:xfrm>
          </p:grpSpPr>
          <p:pic>
            <p:nvPicPr>
              <p:cNvPr id="7" name="Picture 3" descr="fig4.eps"/>
              <p:cNvPicPr>
                <a:picLocks noChangeAspect="1"/>
              </p:cNvPicPr>
              <p:nvPr/>
            </p:nvPicPr>
            <p:blipFill>
              <a:blip r:embed="rId2" cstate="print"/>
              <a:srcRect t="45171" r="62868"/>
              <a:stretch>
                <a:fillRect/>
              </a:stretch>
            </p:blipFill>
            <p:spPr bwMode="auto">
              <a:xfrm>
                <a:off x="1143000" y="3505200"/>
                <a:ext cx="2758716" cy="2751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3" descr="fig4.eps"/>
              <p:cNvPicPr>
                <a:picLocks noChangeAspect="1"/>
              </p:cNvPicPr>
              <p:nvPr/>
            </p:nvPicPr>
            <p:blipFill>
              <a:blip r:embed="rId2" cstate="print"/>
              <a:srcRect l="28096" t="2377" r="64050" b="80978"/>
              <a:stretch>
                <a:fillRect/>
              </a:stretch>
            </p:blipFill>
            <p:spPr bwMode="auto">
              <a:xfrm>
                <a:off x="3121188" y="4017533"/>
                <a:ext cx="583477" cy="835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045084" y="3657600"/>
              <a:ext cx="898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ATLAS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05000" y="-76200"/>
            <a:ext cx="5102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/>
              <a:t>v</a:t>
            </a:r>
            <a:r>
              <a:rPr lang="en-US" sz="4000" u="sng" baseline="-25000" dirty="0" smtClean="0"/>
              <a:t>2</a:t>
            </a:r>
            <a:r>
              <a:rPr lang="en-US" sz="4000" u="sng" dirty="0" smtClean="0"/>
              <a:t>, v</a:t>
            </a:r>
            <a:r>
              <a:rPr lang="en-US" sz="4000" u="sng" baseline="-25000" dirty="0" smtClean="0"/>
              <a:t>3</a:t>
            </a:r>
            <a:r>
              <a:rPr lang="en-US" sz="4000" u="sng" dirty="0" smtClean="0"/>
              <a:t>, v</a:t>
            </a:r>
            <a:r>
              <a:rPr lang="en-US" sz="4000" u="sng" baseline="-25000" dirty="0" smtClean="0"/>
              <a:t>4</a:t>
            </a:r>
            <a:r>
              <a:rPr lang="en-US" sz="4000" u="sng" dirty="0" smtClean="0"/>
              <a:t>, v</a:t>
            </a:r>
            <a:r>
              <a:rPr lang="en-US" sz="4000" u="sng" baseline="-25000" dirty="0" smtClean="0"/>
              <a:t>5</a:t>
            </a:r>
            <a:r>
              <a:rPr lang="en-US" sz="4000" u="sng" dirty="0" smtClean="0"/>
              <a:t>, even v</a:t>
            </a:r>
            <a:r>
              <a:rPr lang="en-US" sz="4000" u="sng" baseline="-25000" dirty="0" smtClean="0"/>
              <a:t>6</a:t>
            </a:r>
            <a:r>
              <a:rPr lang="en-US" sz="4000" u="sng" dirty="0" smtClean="0"/>
              <a:t> !</a:t>
            </a:r>
            <a:endParaRPr lang="en-US" sz="4000" u="sng" dirty="0"/>
          </a:p>
        </p:txBody>
      </p:sp>
      <p:pic>
        <p:nvPicPr>
          <p:cNvPr id="4751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944" y="3352801"/>
            <a:ext cx="319945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762000"/>
            <a:ext cx="3809999" cy="252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762001"/>
            <a:ext cx="3657600" cy="250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3528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228600" y="5943600"/>
            <a:ext cx="96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Higher moments more sensitive to </a:t>
            </a:r>
            <a:r>
              <a:rPr lang="en-US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FF00"/>
                </a:solidFill>
              </a:rPr>
              <a:t>/s and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simultaneous description should really pin the value down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3505200"/>
            <a:ext cx="7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STAR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275C-9478-411A-A9F3-F8DAF33A6600}" type="slidenum">
              <a:rPr lang="en-US"/>
              <a:pPr/>
              <a:t>32</a:t>
            </a:fld>
            <a:endParaRPr lang="en-US"/>
          </a:p>
        </p:txBody>
      </p:sp>
      <p:sp>
        <p:nvSpPr>
          <p:cNvPr id="419860" name="Rectangle 20"/>
          <p:cNvSpPr>
            <a:spLocks noChangeArrowheads="1"/>
          </p:cNvSpPr>
          <p:nvPr/>
        </p:nvSpPr>
        <p:spPr bwMode="auto">
          <a:xfrm>
            <a:off x="0" y="3886200"/>
            <a:ext cx="9144000" cy="1981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198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914400"/>
            <a:ext cx="3552825" cy="2516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19846" name="Text Box 6"/>
          <p:cNvSpPr txBox="1">
            <a:spLocks noChangeArrowheads="1"/>
          </p:cNvSpPr>
          <p:nvPr/>
        </p:nvSpPr>
        <p:spPr bwMode="auto">
          <a:xfrm>
            <a:off x="76200" y="15404"/>
            <a:ext cx="6400800" cy="2346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Alternative </a:t>
            </a:r>
            <a:r>
              <a:rPr lang="en-US" sz="4000" u="sng" dirty="0" smtClean="0">
                <a:solidFill>
                  <a:schemeClr val="bg1"/>
                </a:solidFill>
              </a:rPr>
              <a:t>Viscometer:</a:t>
            </a:r>
            <a:endParaRPr lang="en-US" sz="4000" u="sng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rgbClr val="FFFF66"/>
                </a:solidFill>
              </a:rPr>
              <a:t> </a:t>
            </a:r>
          </a:p>
          <a:p>
            <a:r>
              <a:rPr lang="en-US" sz="3200" dirty="0">
                <a:solidFill>
                  <a:srgbClr val="FFFF66"/>
                </a:solidFill>
              </a:rPr>
              <a:t>Put a pebble in the stream</a:t>
            </a:r>
          </a:p>
          <a:p>
            <a:r>
              <a:rPr lang="en-US" sz="3200" dirty="0">
                <a:solidFill>
                  <a:srgbClr val="FFFF66"/>
                </a:solidFill>
              </a:rPr>
              <a:t>and watch something out of equilibrium then equilibrate.</a:t>
            </a:r>
          </a:p>
        </p:txBody>
      </p:sp>
      <p:sp>
        <p:nvSpPr>
          <p:cNvPr id="419847" name="Text Box 7"/>
          <p:cNvSpPr txBox="1">
            <a:spLocks noChangeArrowheads="1"/>
          </p:cNvSpPr>
          <p:nvPr/>
        </p:nvSpPr>
        <p:spPr bwMode="auto">
          <a:xfrm>
            <a:off x="1770063" y="2514600"/>
            <a:ext cx="2125662" cy="4667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99FF33"/>
                </a:solidFill>
              </a:rPr>
              <a:t>Charm Quark</a:t>
            </a:r>
          </a:p>
        </p:txBody>
      </p:sp>
      <p:sp>
        <p:nvSpPr>
          <p:cNvPr id="419849" name="Line 9"/>
          <p:cNvSpPr>
            <a:spLocks noChangeShapeType="1"/>
          </p:cNvSpPr>
          <p:nvPr/>
        </p:nvSpPr>
        <p:spPr bwMode="auto">
          <a:xfrm flipV="1">
            <a:off x="3886200" y="1752600"/>
            <a:ext cx="2743200" cy="990600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19850" name="Line 10"/>
          <p:cNvSpPr>
            <a:spLocks noChangeShapeType="1"/>
          </p:cNvSpPr>
          <p:nvPr/>
        </p:nvSpPr>
        <p:spPr bwMode="auto">
          <a:xfrm flipV="1">
            <a:off x="4495800" y="1981200"/>
            <a:ext cx="2895600" cy="1295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19851" name="Text Box 11"/>
          <p:cNvSpPr txBox="1">
            <a:spLocks noChangeArrowheads="1"/>
          </p:cNvSpPr>
          <p:nvPr/>
        </p:nvSpPr>
        <p:spPr bwMode="auto">
          <a:xfrm>
            <a:off x="5576768" y="2858869"/>
            <a:ext cx="326243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</a:rPr>
              <a:t>Perfect Fluid?</a:t>
            </a:r>
          </a:p>
        </p:txBody>
      </p:sp>
      <p:sp>
        <p:nvSpPr>
          <p:cNvPr id="419856" name="Text Box 16"/>
          <p:cNvSpPr txBox="1">
            <a:spLocks noChangeArrowheads="1"/>
          </p:cNvSpPr>
          <p:nvPr/>
        </p:nvSpPr>
        <p:spPr bwMode="auto">
          <a:xfrm>
            <a:off x="1447800" y="3962400"/>
            <a:ext cx="6161088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u="sng">
                <a:solidFill>
                  <a:schemeClr val="tx1"/>
                </a:solidFill>
              </a:rPr>
              <a:t>“Does the Charm Flow at RHIC?”</a:t>
            </a:r>
          </a:p>
        </p:txBody>
      </p:sp>
      <p:pic>
        <p:nvPicPr>
          <p:cNvPr id="419857" name="Picture 17"/>
          <p:cNvPicPr>
            <a:picLocks noChangeAspect="1" noChangeArrowheads="1"/>
          </p:cNvPicPr>
          <p:nvPr/>
        </p:nvPicPr>
        <p:blipFill>
          <a:blip r:embed="rId3" cstate="print"/>
          <a:srcRect l="14285" t="24814" r="25143" b="66483"/>
          <a:stretch>
            <a:fillRect/>
          </a:stretch>
        </p:blipFill>
        <p:spPr bwMode="auto">
          <a:xfrm>
            <a:off x="152400" y="4694238"/>
            <a:ext cx="8763000" cy="944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19858" name="Line 18"/>
          <p:cNvSpPr>
            <a:spLocks noChangeShapeType="1"/>
          </p:cNvSpPr>
          <p:nvPr/>
        </p:nvSpPr>
        <p:spPr bwMode="auto">
          <a:xfrm>
            <a:off x="0" y="3886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9859" name="Text Box 19"/>
          <p:cNvSpPr txBox="1">
            <a:spLocks noChangeArrowheads="1"/>
          </p:cNvSpPr>
          <p:nvPr/>
        </p:nvSpPr>
        <p:spPr bwMode="auto">
          <a:xfrm>
            <a:off x="152400" y="6044625"/>
            <a:ext cx="895309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At the time, many said this idea was “ridiculous”.</a:t>
            </a:r>
          </a:p>
        </p:txBody>
      </p:sp>
      <p:sp>
        <p:nvSpPr>
          <p:cNvPr id="419848" name="Text Box 8"/>
          <p:cNvSpPr txBox="1">
            <a:spLocks noChangeArrowheads="1"/>
          </p:cNvSpPr>
          <p:nvPr/>
        </p:nvSpPr>
        <p:spPr bwMode="auto">
          <a:xfrm>
            <a:off x="2362200" y="3048000"/>
            <a:ext cx="2176463" cy="4667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Beauty Quark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0" grpId="0" animBg="1"/>
      <p:bldP spid="419847" grpId="0" animBg="1"/>
      <p:bldP spid="419849" grpId="0" animBg="1"/>
      <p:bldP spid="419850" grpId="0" animBg="1"/>
      <p:bldP spid="419851" grpId="0"/>
      <p:bldP spid="419856" grpId="0"/>
      <p:bldP spid="419858" grpId="0" animBg="1"/>
      <p:bldP spid="419859" grpId="0"/>
      <p:bldP spid="4198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47CCB-13E2-4675-9905-92B6461F8585}" type="slidenum">
              <a:rPr lang="en-US"/>
              <a:pPr/>
              <a:t>33</a:t>
            </a:fld>
            <a:endParaRPr lang="en-US"/>
          </a:p>
        </p:txBody>
      </p:sp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76200" y="1600200"/>
            <a:ext cx="4648200" cy="4953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148483" name="Picture 3" descr="andy_canva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19313"/>
            <a:ext cx="4572000" cy="4433887"/>
          </a:xfrm>
          <a:prstGeom prst="rect">
            <a:avLst/>
          </a:prstGeom>
          <a:noFill/>
        </p:spPr>
      </p:pic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2895600" y="5835650"/>
            <a:ext cx="16081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tx1"/>
                </a:solidFill>
              </a:rPr>
              <a:t>Phys. Rev. C71, 034907, 2005.</a:t>
            </a:r>
          </a:p>
          <a:p>
            <a:r>
              <a:rPr lang="en-US" sz="800">
                <a:solidFill>
                  <a:schemeClr val="tx1"/>
                </a:solidFill>
              </a:rPr>
              <a:t>Phys. Rev. C71, 064904, 2005.</a:t>
            </a:r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755650" y="76200"/>
            <a:ext cx="76263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chemeClr val="bg1"/>
                </a:solidFill>
              </a:rPr>
              <a:t>Heavy Quarks Flow with the Medium</a:t>
            </a:r>
            <a:endParaRPr lang="en-US" sz="5400" u="sng">
              <a:solidFill>
                <a:schemeClr val="bg1"/>
              </a:solidFill>
            </a:endParaRP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2819400" y="2411413"/>
            <a:ext cx="1216025" cy="7302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D</a:t>
            </a:r>
            <a:r>
              <a:rPr lang="en-US" sz="1400" baseline="-25000">
                <a:solidFill>
                  <a:schemeClr val="tx1"/>
                </a:solidFill>
              </a:rPr>
              <a:t>HF</a:t>
            </a:r>
            <a:r>
              <a:rPr lang="en-US" sz="1400">
                <a:solidFill>
                  <a:schemeClr val="tx1"/>
                </a:solidFill>
              </a:rPr>
              <a:t> = 30/2</a:t>
            </a:r>
            <a:r>
              <a:rPr lang="en-US" sz="140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400">
                <a:solidFill>
                  <a:schemeClr val="tx1"/>
                </a:solidFill>
              </a:rPr>
              <a:t>T</a:t>
            </a:r>
          </a:p>
          <a:p>
            <a:r>
              <a:rPr lang="en-US" sz="1400">
                <a:solidFill>
                  <a:schemeClr val="tx1"/>
                </a:solidFill>
              </a:rPr>
              <a:t>D</a:t>
            </a:r>
            <a:r>
              <a:rPr lang="en-US" sz="1400" baseline="-25000">
                <a:solidFill>
                  <a:schemeClr val="tx1"/>
                </a:solidFill>
              </a:rPr>
              <a:t>HF</a:t>
            </a:r>
            <a:r>
              <a:rPr lang="en-US" sz="1400">
                <a:solidFill>
                  <a:schemeClr val="tx1"/>
                </a:solidFill>
              </a:rPr>
              <a:t> = 6/2</a:t>
            </a:r>
            <a:r>
              <a:rPr lang="en-US" sz="140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400">
                <a:solidFill>
                  <a:schemeClr val="tx1"/>
                </a:solidFill>
              </a:rPr>
              <a:t>T</a:t>
            </a:r>
          </a:p>
          <a:p>
            <a:r>
              <a:rPr lang="en-US" sz="1400">
                <a:solidFill>
                  <a:schemeClr val="tx1"/>
                </a:solidFill>
              </a:rPr>
              <a:t>D</a:t>
            </a:r>
            <a:r>
              <a:rPr lang="en-US" sz="1400" baseline="-25000">
                <a:solidFill>
                  <a:schemeClr val="tx1"/>
                </a:solidFill>
              </a:rPr>
              <a:t>HF</a:t>
            </a:r>
            <a:r>
              <a:rPr lang="en-US" sz="1400">
                <a:solidFill>
                  <a:schemeClr val="tx1"/>
                </a:solidFill>
              </a:rPr>
              <a:t> = 4/2</a:t>
            </a:r>
            <a:r>
              <a:rPr lang="en-US" sz="140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40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CCFF"/>
                </a:solidFill>
              </a:rPr>
              <a:t>Theory comparisons imply </a:t>
            </a:r>
            <a:r>
              <a:rPr lang="en-US" u="sng">
                <a:solidFill>
                  <a:srgbClr val="FFCCFF"/>
                </a:solidFill>
                <a:latin typeface="Symbol" pitchFamily="18" charset="2"/>
              </a:rPr>
              <a:t>h</a:t>
            </a:r>
            <a:r>
              <a:rPr lang="en-US" u="sng">
                <a:solidFill>
                  <a:srgbClr val="FFCCFF"/>
                </a:solidFill>
              </a:rPr>
              <a:t>/s = (1.3-2.0) x 1/4</a:t>
            </a:r>
            <a:r>
              <a:rPr lang="en-US" u="sng">
                <a:solidFill>
                  <a:srgbClr val="FFCCFF"/>
                </a:solidFill>
                <a:latin typeface="Symbol" pitchFamily="18" charset="2"/>
              </a:rPr>
              <a:t>p</a:t>
            </a:r>
            <a:endParaRPr lang="en-US" u="sng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4724400" y="1600200"/>
            <a:ext cx="4511675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PHENIX Upgrade for tagging charm and beauty via displaced vertex.</a:t>
            </a:r>
          </a:p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Taking data as I speak!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8497" name="Text Box 17"/>
          <p:cNvSpPr txBox="1">
            <a:spLocks noChangeArrowheads="1"/>
          </p:cNvSpPr>
          <p:nvPr/>
        </p:nvSpPr>
        <p:spPr bwMode="auto">
          <a:xfrm>
            <a:off x="1279525" y="6248400"/>
            <a:ext cx="2533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Transverse Momentum</a:t>
            </a:r>
          </a:p>
        </p:txBody>
      </p:sp>
      <p:sp>
        <p:nvSpPr>
          <p:cNvPr id="148498" name="Rectangle 18"/>
          <p:cNvSpPr>
            <a:spLocks noChangeArrowheads="1"/>
          </p:cNvSpPr>
          <p:nvPr/>
        </p:nvSpPr>
        <p:spPr bwMode="auto">
          <a:xfrm rot="16200000">
            <a:off x="-185738" y="5214938"/>
            <a:ext cx="8286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Flow</a:t>
            </a:r>
          </a:p>
        </p:txBody>
      </p:sp>
      <p:sp>
        <p:nvSpPr>
          <p:cNvPr id="148499" name="Rectangle 19"/>
          <p:cNvSpPr>
            <a:spLocks noChangeArrowheads="1"/>
          </p:cNvSpPr>
          <p:nvPr/>
        </p:nvSpPr>
        <p:spPr bwMode="auto">
          <a:xfrm>
            <a:off x="2590800" y="2590800"/>
            <a:ext cx="762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2" name="Rectangle 22"/>
          <p:cNvSpPr>
            <a:spLocks noChangeArrowheads="1"/>
          </p:cNvSpPr>
          <p:nvPr/>
        </p:nvSpPr>
        <p:spPr bwMode="auto">
          <a:xfrm rot="16200000">
            <a:off x="-711994" y="3302794"/>
            <a:ext cx="18811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Suppression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541190"/>
            <a:ext cx="3048000" cy="331681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185978" y="1600200"/>
            <a:ext cx="453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Electrons from D, B decays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45455-6FF9-4D67-8EAF-B85F2F238427}" type="slidenum">
              <a:rPr lang="en-US"/>
              <a:pPr/>
              <a:t>34</a:t>
            </a:fld>
            <a:endParaRPr lang="en-US"/>
          </a:p>
        </p:txBody>
      </p:sp>
      <p:pic>
        <p:nvPicPr>
          <p:cNvPr id="418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057400"/>
            <a:ext cx="3200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8821" name="Rectangle 5"/>
          <p:cNvSpPr>
            <a:spLocks noChangeArrowheads="1"/>
          </p:cNvSpPr>
          <p:nvPr/>
        </p:nvSpPr>
        <p:spPr bwMode="auto">
          <a:xfrm>
            <a:off x="679450" y="3276600"/>
            <a:ext cx="762000" cy="304800"/>
          </a:xfrm>
          <a:prstGeom prst="rect">
            <a:avLst/>
          </a:prstGeom>
          <a:solidFill>
            <a:schemeClr val="tx1"/>
          </a:solidFill>
          <a:ln w="38100" cmpd="dbl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8822" name="Line 6"/>
          <p:cNvSpPr>
            <a:spLocks noChangeShapeType="1"/>
          </p:cNvSpPr>
          <p:nvPr/>
        </p:nvSpPr>
        <p:spPr bwMode="auto">
          <a:xfrm>
            <a:off x="1441450" y="3429000"/>
            <a:ext cx="5715000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8823" name="AutoShape 7"/>
          <p:cNvSpPr>
            <a:spLocks noChangeArrowheads="1"/>
          </p:cNvSpPr>
          <p:nvPr/>
        </p:nvSpPr>
        <p:spPr bwMode="auto">
          <a:xfrm>
            <a:off x="7232650" y="2895600"/>
            <a:ext cx="228600" cy="1066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8824" name="Text Box 8"/>
          <p:cNvSpPr txBox="1">
            <a:spLocks noChangeArrowheads="1"/>
          </p:cNvSpPr>
          <p:nvPr/>
        </p:nvSpPr>
        <p:spPr bwMode="auto">
          <a:xfrm>
            <a:off x="152400" y="2209800"/>
            <a:ext cx="1908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  <a:cs typeface="Arial" pitchFamily="34" charset="0"/>
              </a:rPr>
              <a:t>Calibrated 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cs typeface="Arial" pitchFamily="34" charset="0"/>
              </a:rPr>
              <a:t>LASER</a:t>
            </a:r>
          </a:p>
        </p:txBody>
      </p:sp>
      <p:sp>
        <p:nvSpPr>
          <p:cNvPr id="418825" name="Text Box 9"/>
          <p:cNvSpPr txBox="1">
            <a:spLocks noChangeArrowheads="1"/>
          </p:cNvSpPr>
          <p:nvPr/>
        </p:nvSpPr>
        <p:spPr bwMode="auto">
          <a:xfrm>
            <a:off x="2451100" y="1233488"/>
            <a:ext cx="3943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  <a:cs typeface="Arial" pitchFamily="34" charset="0"/>
              </a:rPr>
              <a:t>Matter we want to study</a:t>
            </a:r>
          </a:p>
        </p:txBody>
      </p:sp>
      <p:sp>
        <p:nvSpPr>
          <p:cNvPr id="418826" name="Text Box 10"/>
          <p:cNvSpPr txBox="1">
            <a:spLocks noChangeArrowheads="1"/>
          </p:cNvSpPr>
          <p:nvPr/>
        </p:nvSpPr>
        <p:spPr bwMode="auto">
          <a:xfrm>
            <a:off x="6400800" y="1873250"/>
            <a:ext cx="19669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  <a:cs typeface="Arial" pitchFamily="34" charset="0"/>
              </a:rPr>
              <a:t>Calibrated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cs typeface="Arial" pitchFamily="34" charset="0"/>
              </a:rPr>
              <a:t>Light Meter</a:t>
            </a:r>
          </a:p>
        </p:txBody>
      </p:sp>
      <p:sp>
        <p:nvSpPr>
          <p:cNvPr id="418827" name="Text Box 11"/>
          <p:cNvSpPr txBox="1">
            <a:spLocks noChangeArrowheads="1"/>
          </p:cNvSpPr>
          <p:nvPr/>
        </p:nvSpPr>
        <p:spPr bwMode="auto">
          <a:xfrm>
            <a:off x="5303838" y="4921250"/>
            <a:ext cx="21637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  <a:cs typeface="Arial" pitchFamily="34" charset="0"/>
              </a:rPr>
              <a:t>Calibrated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cs typeface="Arial" pitchFamily="34" charset="0"/>
              </a:rPr>
              <a:t>Heat Source</a:t>
            </a:r>
          </a:p>
        </p:txBody>
      </p:sp>
      <p:pic>
        <p:nvPicPr>
          <p:cNvPr id="41882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876800"/>
            <a:ext cx="1028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18829" name="Group 13"/>
          <p:cNvGrpSpPr>
            <a:grpSpLocks/>
          </p:cNvGrpSpPr>
          <p:nvPr/>
        </p:nvGrpSpPr>
        <p:grpSpPr bwMode="auto">
          <a:xfrm>
            <a:off x="2819400" y="1905000"/>
            <a:ext cx="3276600" cy="2743200"/>
            <a:chOff x="3744" y="1344"/>
            <a:chExt cx="1872" cy="1728"/>
          </a:xfrm>
        </p:grpSpPr>
        <p:pic>
          <p:nvPicPr>
            <p:cNvPr id="418830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 l="18979" t="23749" r="20000" b="20811"/>
            <a:stretch>
              <a:fillRect/>
            </a:stretch>
          </p:blipFill>
          <p:spPr bwMode="auto">
            <a:xfrm>
              <a:off x="3744" y="1344"/>
              <a:ext cx="1872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8831" name="Oval 15"/>
            <p:cNvSpPr>
              <a:spLocks noChangeArrowheads="1"/>
            </p:cNvSpPr>
            <p:nvPr/>
          </p:nvSpPr>
          <p:spPr bwMode="auto">
            <a:xfrm>
              <a:off x="3744" y="1392"/>
              <a:ext cx="1536" cy="1632"/>
            </a:xfrm>
            <a:prstGeom prst="ellipse">
              <a:avLst/>
            </a:prstGeom>
            <a:noFill/>
            <a:ln w="9525" algn="ctr">
              <a:solidFill>
                <a:srgbClr val="04051A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8832" name="Oval 16"/>
            <p:cNvSpPr>
              <a:spLocks noChangeArrowheads="1"/>
            </p:cNvSpPr>
            <p:nvPr/>
          </p:nvSpPr>
          <p:spPr bwMode="auto">
            <a:xfrm>
              <a:off x="4080" y="1392"/>
              <a:ext cx="1536" cy="1632"/>
            </a:xfrm>
            <a:prstGeom prst="ellipse">
              <a:avLst/>
            </a:prstGeom>
            <a:noFill/>
            <a:ln w="9525" algn="ctr">
              <a:solidFill>
                <a:srgbClr val="04051A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8834" name="Rectangle 18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u="sng">
                <a:solidFill>
                  <a:schemeClr val="bg1"/>
                </a:solidFill>
              </a:rPr>
              <a:t>Probes of the Medium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19275"/>
            <a:ext cx="77247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53940" y="76200"/>
            <a:ext cx="2637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/>
              <a:t>Jet Probes</a:t>
            </a:r>
            <a:endParaRPr lang="en-US" sz="4000" u="sng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3200400" cy="1783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29200" y="2057400"/>
            <a:ext cx="3200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0" y="2905780"/>
            <a:ext cx="3352800" cy="5232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61529" b="57987"/>
          <a:stretch>
            <a:fillRect/>
          </a:stretch>
        </p:blipFill>
        <p:spPr bwMode="auto">
          <a:xfrm>
            <a:off x="228600" y="76200"/>
            <a:ext cx="4953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05400" y="76200"/>
            <a:ext cx="36576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Jet = collimated spray of confined hadrons due to vacuum radiation of initial quark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169664" y="2834640"/>
            <a:ext cx="402336" cy="40233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82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763000" cy="529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52797" y="76200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/>
              <a:t>Regular Jets Event Display</a:t>
            </a:r>
            <a:endParaRPr lang="en-US" sz="4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14400"/>
            <a:ext cx="5334000" cy="407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3000" y="76200"/>
            <a:ext cx="708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/>
              <a:t>Quark Energy Loss in Medium</a:t>
            </a:r>
            <a:endParaRPr lang="en-US" sz="40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883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Expect medium induced gluon </a:t>
            </a:r>
            <a:r>
              <a:rPr lang="en-US" dirty="0" err="1" smtClean="0"/>
              <a:t>bremsstrahlung</a:t>
            </a:r>
            <a:r>
              <a:rPr lang="en-US" dirty="0" smtClean="0"/>
              <a:t> (“braking radiation”)…</a:t>
            </a:r>
          </a:p>
          <a:p>
            <a:pPr algn="ctr"/>
            <a:r>
              <a:rPr lang="en-US" sz="1100" dirty="0" smtClean="0"/>
              <a:t> </a:t>
            </a:r>
          </a:p>
          <a:p>
            <a:pPr algn="ctr"/>
            <a:r>
              <a:rPr lang="en-US" dirty="0" smtClean="0"/>
              <a:t>Prediction for specific re-arrangement of energy in jets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12420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Jet Quenching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13" descr="eloss_gluon_preview"/>
          <p:cNvPicPr>
            <a:picLocks noChangeAspect="1" noChangeArrowheads="1"/>
          </p:cNvPicPr>
          <p:nvPr/>
        </p:nvPicPr>
        <p:blipFill>
          <a:blip r:embed="rId2" cstate="print"/>
          <a:srcRect t="13695"/>
          <a:stretch>
            <a:fillRect/>
          </a:stretch>
        </p:blipFill>
        <p:spPr bwMode="auto">
          <a:xfrm>
            <a:off x="5181600" y="152400"/>
            <a:ext cx="3657600" cy="9604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698718"/>
            <a:ext cx="92368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pQCD</a:t>
            </a:r>
            <a:r>
              <a:rPr lang="en-US" dirty="0" smtClean="0"/>
              <a:t> calculations indicate:</a:t>
            </a:r>
          </a:p>
          <a:p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 mostly co-linear </a:t>
            </a:r>
            <a:r>
              <a:rPr lang="en-US" dirty="0" err="1" smtClean="0">
                <a:sym typeface="Wingdings" pitchFamily="2" charset="2"/>
              </a:rPr>
              <a:t>radiative</a:t>
            </a:r>
            <a:r>
              <a:rPr lang="en-US" dirty="0" smtClean="0">
                <a:sym typeface="Wingdings" pitchFamily="2" charset="2"/>
              </a:rPr>
              <a:t> gluon emission</a:t>
            </a:r>
          </a:p>
          <a:p>
            <a:r>
              <a:rPr lang="en-US" dirty="0" smtClean="0">
                <a:sym typeface="Wingdings" pitchFamily="2" charset="2"/>
              </a:rPr>
              <a:t>	 angular broadening</a:t>
            </a:r>
          </a:p>
          <a:p>
            <a:r>
              <a:rPr lang="en-US" dirty="0" smtClean="0">
                <a:sym typeface="Wingdings" pitchFamily="2" charset="2"/>
              </a:rPr>
              <a:t>	 most energy within the jet cone, just rearranged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590800"/>
            <a:ext cx="550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has been seen at the LHC?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1776" t="15152"/>
          <a:stretch>
            <a:fillRect/>
          </a:stretch>
        </p:blipFill>
        <p:spPr bwMode="auto">
          <a:xfrm>
            <a:off x="4495800" y="3200400"/>
            <a:ext cx="4648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90875"/>
            <a:ext cx="451485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62400" y="6172200"/>
            <a:ext cx="1903085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205.1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4267200"/>
            <a:ext cx="170271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70.0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1066800" y="685800"/>
            <a:ext cx="2971800" cy="2468880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>
            <a:off x="609600" y="304800"/>
            <a:ext cx="1143000" cy="83820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752600" y="1143000"/>
            <a:ext cx="2514600" cy="167640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5-Point Star 11"/>
          <p:cNvSpPr/>
          <p:nvPr/>
        </p:nvSpPr>
        <p:spPr bwMode="auto">
          <a:xfrm flipH="1" flipV="1">
            <a:off x="1524000" y="990600"/>
            <a:ext cx="457200" cy="457200"/>
          </a:xfrm>
          <a:prstGeom prst="star5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0"/>
            <a:ext cx="5043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Unmodified surface emitted jet</a:t>
            </a:r>
            <a:endParaRPr lang="en-US" dirty="0"/>
          </a:p>
        </p:txBody>
      </p:sp>
      <p:sp>
        <p:nvSpPr>
          <p:cNvPr id="14" name="Isosceles Triangle 13"/>
          <p:cNvSpPr/>
          <p:nvPr/>
        </p:nvSpPr>
        <p:spPr bwMode="auto">
          <a:xfrm rot="7635965">
            <a:off x="978117" y="268225"/>
            <a:ext cx="614777" cy="1039356"/>
          </a:xfrm>
          <a:prstGeom prst="triangle">
            <a:avLst/>
          </a:prstGeom>
          <a:solidFill>
            <a:schemeClr val="accent6"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 rot="18292768">
            <a:off x="2273969" y="552214"/>
            <a:ext cx="1676400" cy="3124200"/>
          </a:xfrm>
          <a:prstGeom prst="triangle">
            <a:avLst/>
          </a:prstGeom>
          <a:solidFill>
            <a:schemeClr val="accent6">
              <a:alpha val="3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609600"/>
            <a:ext cx="4038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Substantially reduced opposite jet core energy, and yet no angular broadening.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384897"/>
            <a:ext cx="4724400" cy="447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609600" y="4191000"/>
            <a:ext cx="3352800" cy="1905000"/>
            <a:chOff x="4648200" y="4038600"/>
            <a:chExt cx="3352800" cy="19050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4648200" y="4038600"/>
              <a:ext cx="3352800" cy="19050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3F3F3"/>
                </a:solidFill>
                <a:effectLst/>
                <a:latin typeface="Arial" pitchFamily="34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4876800" y="4267200"/>
            <a:ext cx="2810435" cy="1447800"/>
          </p:xfrm>
          <a:graphic>
            <a:graphicData uri="http://schemas.openxmlformats.org/presentationml/2006/ole">
              <p:oleObj spid="_x0000_s470017" name="Equation" r:id="rId4" imgW="838080" imgH="431640" progId="Equation.3">
                <p:embed/>
              </p:oleObj>
            </a:graphicData>
          </a:graphic>
        </p:graphicFrame>
      </p:grpSp>
      <p:sp>
        <p:nvSpPr>
          <p:cNvPr id="17" name="Rectangle 16"/>
          <p:cNvSpPr/>
          <p:nvPr/>
        </p:nvSpPr>
        <p:spPr>
          <a:xfrm>
            <a:off x="44196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Phys.Rev.Lett</a:t>
            </a:r>
            <a:r>
              <a:rPr lang="en-US" sz="1800" dirty="0" smtClean="0">
                <a:solidFill>
                  <a:schemeClr val="tx1"/>
                </a:solidFill>
              </a:rPr>
              <a:t>. 105 (2010) 252303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0C5-01B9-4DF0-92E8-0E4257D7A207}" type="slidenum">
              <a:rPr lang="en-US"/>
              <a:pPr/>
              <a:t>4</a:t>
            </a:fld>
            <a:endParaRPr lang="en-US"/>
          </a:p>
        </p:txBody>
      </p:sp>
      <p:grpSp>
        <p:nvGrpSpPr>
          <p:cNvPr id="334856" name="Group 8"/>
          <p:cNvGrpSpPr>
            <a:grpSpLocks/>
          </p:cNvGrpSpPr>
          <p:nvPr/>
        </p:nvGrpSpPr>
        <p:grpSpPr bwMode="auto">
          <a:xfrm>
            <a:off x="369887" y="1600200"/>
            <a:ext cx="4125913" cy="3886200"/>
            <a:chOff x="2969" y="816"/>
            <a:chExt cx="2503" cy="2448"/>
          </a:xfrm>
        </p:grpSpPr>
        <p:pic>
          <p:nvPicPr>
            <p:cNvPr id="334853" name="Picture 5" descr="lattice_masses_quench"/>
            <p:cNvPicPr>
              <a:picLocks noChangeAspect="1" noChangeArrowheads="1"/>
            </p:cNvPicPr>
            <p:nvPr/>
          </p:nvPicPr>
          <p:blipFill>
            <a:blip r:embed="rId2" cstate="print"/>
            <a:srcRect l="4898" r="6938"/>
            <a:stretch>
              <a:fillRect/>
            </a:stretch>
          </p:blipFill>
          <p:spPr bwMode="auto">
            <a:xfrm>
              <a:off x="2969" y="816"/>
              <a:ext cx="2503" cy="2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348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6" y="1152"/>
              <a:ext cx="6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34857" name="Text Box 9"/>
          <p:cNvSpPr txBox="1">
            <a:spLocks noChangeArrowheads="1"/>
          </p:cNvSpPr>
          <p:nvPr/>
        </p:nvSpPr>
        <p:spPr bwMode="auto">
          <a:xfrm>
            <a:off x="304800" y="65782"/>
            <a:ext cx="86868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 smtClean="0"/>
              <a:t>Strong evidence </a:t>
            </a:r>
            <a:r>
              <a:rPr lang="en-US" sz="3200" dirty="0"/>
              <a:t>that QCD is the </a:t>
            </a:r>
            <a:endParaRPr lang="en-US" sz="3200" dirty="0" smtClean="0"/>
          </a:p>
          <a:p>
            <a:pPr algn="ctr"/>
            <a:r>
              <a:rPr lang="en-US" sz="3200" dirty="0" smtClean="0"/>
              <a:t>correct </a:t>
            </a:r>
            <a:r>
              <a:rPr lang="en-US" sz="3200" dirty="0"/>
              <a:t>theory of the strong </a:t>
            </a:r>
            <a:r>
              <a:rPr lang="en-US" sz="3200" dirty="0" smtClean="0"/>
              <a:t>interaction</a:t>
            </a:r>
            <a:endParaRPr lang="en-US" sz="3200" dirty="0"/>
          </a:p>
        </p:txBody>
      </p:sp>
      <p:sp>
        <p:nvSpPr>
          <p:cNvPr id="334859" name="Text Box 11"/>
          <p:cNvSpPr txBox="1">
            <a:spLocks noChangeArrowheads="1"/>
          </p:cNvSpPr>
          <p:nvPr/>
        </p:nvSpPr>
        <p:spPr bwMode="auto">
          <a:xfrm>
            <a:off x="1066800" y="1219200"/>
            <a:ext cx="305083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66"/>
                </a:solidFill>
              </a:rPr>
              <a:t>Lattice </a:t>
            </a:r>
            <a:r>
              <a:rPr lang="en-US" sz="2000" dirty="0" smtClean="0">
                <a:solidFill>
                  <a:srgbClr val="FFFF66"/>
                </a:solidFill>
              </a:rPr>
              <a:t>QCD Calculations</a:t>
            </a:r>
            <a:endParaRPr lang="en-US" sz="2000" dirty="0">
              <a:solidFill>
                <a:srgbClr val="FFFF66"/>
              </a:solidFill>
            </a:endParaRPr>
          </a:p>
        </p:txBody>
      </p:sp>
      <p:sp>
        <p:nvSpPr>
          <p:cNvPr id="334860" name="Text Box 12"/>
          <p:cNvSpPr txBox="1">
            <a:spLocks noChangeArrowheads="1"/>
          </p:cNvSpPr>
          <p:nvPr/>
        </p:nvSpPr>
        <p:spPr bwMode="auto">
          <a:xfrm>
            <a:off x="228600" y="5628382"/>
            <a:ext cx="8626475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/>
              <a:t>And yet, </a:t>
            </a:r>
            <a:r>
              <a:rPr lang="en-US" sz="3200" dirty="0" smtClean="0"/>
              <a:t>much </a:t>
            </a:r>
            <a:r>
              <a:rPr lang="en-US" sz="3200" dirty="0"/>
              <a:t>about the strongly interacting world </a:t>
            </a:r>
            <a:r>
              <a:rPr lang="en-US" sz="3200" dirty="0" smtClean="0"/>
              <a:t>not calculable from </a:t>
            </a:r>
            <a:r>
              <a:rPr lang="en-US" sz="3200" dirty="0"/>
              <a:t>QCD </a:t>
            </a:r>
            <a:r>
              <a:rPr lang="en-US" sz="3200" dirty="0" err="1" smtClean="0"/>
              <a:t>Lagrangian</a:t>
            </a:r>
            <a:endParaRPr lang="en-US" sz="3200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928823" y="1219200"/>
            <a:ext cx="36776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66"/>
                </a:solidFill>
              </a:rPr>
              <a:t>Perturbative</a:t>
            </a:r>
            <a:r>
              <a:rPr lang="en-US" sz="2000" dirty="0" smtClean="0">
                <a:solidFill>
                  <a:srgbClr val="FFFF66"/>
                </a:solidFill>
              </a:rPr>
              <a:t> QCD </a:t>
            </a:r>
            <a:r>
              <a:rPr lang="en-US" sz="2000" dirty="0">
                <a:solidFill>
                  <a:srgbClr val="FFFF66"/>
                </a:solidFill>
              </a:rPr>
              <a:t>Calculations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619310"/>
            <a:ext cx="3938223" cy="38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16200000">
            <a:off x="-130552" y="3114020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Mass (</a:t>
            </a:r>
            <a:r>
              <a:rPr lang="en-US" sz="1800" dirty="0" err="1" smtClean="0">
                <a:solidFill>
                  <a:schemeClr val="accent2"/>
                </a:solidFill>
              </a:rPr>
              <a:t>GeV</a:t>
            </a:r>
            <a:r>
              <a:rPr lang="en-US" sz="1800" dirty="0" smtClean="0">
                <a:solidFill>
                  <a:schemeClr val="accent2"/>
                </a:solidFill>
              </a:rPr>
              <a:t>)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4343400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3581400"/>
            <a:ext cx="5100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K*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2434" y="3276600"/>
            <a:ext cx="3449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f</a:t>
            </a:r>
            <a:endParaRPr lang="en-US" sz="24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4716" y="3276600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+mj-lt"/>
              </a:rPr>
              <a:t>N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5834" y="3043535"/>
            <a:ext cx="3962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L</a:t>
            </a:r>
            <a:endParaRPr lang="en-US" sz="24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9338" y="2743200"/>
            <a:ext cx="3674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S</a:t>
            </a:r>
            <a:endParaRPr lang="en-US" sz="24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2992" y="2514600"/>
            <a:ext cx="3834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X</a:t>
            </a:r>
            <a:endParaRPr lang="en-US" sz="24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5562" y="3657600"/>
            <a:ext cx="372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D</a:t>
            </a:r>
            <a:endParaRPr lang="en-US" sz="24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37782" y="3352800"/>
            <a:ext cx="4876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*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90182" y="2971800"/>
            <a:ext cx="5036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*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6200" y="2743200"/>
            <a:ext cx="4203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W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73925" y="182880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Jets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9" grpId="0"/>
      <p:bldP spid="334860" grpId="0"/>
      <p:bldP spid="13" grpId="0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Oval 2"/>
          <p:cNvSpPr/>
          <p:nvPr/>
        </p:nvSpPr>
        <p:spPr bwMode="auto">
          <a:xfrm>
            <a:off x="1066800" y="685800"/>
            <a:ext cx="2971800" cy="2468880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rot="10800000">
            <a:off x="609600" y="304800"/>
            <a:ext cx="1143000" cy="83820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1752600" y="1143000"/>
            <a:ext cx="2514600" cy="167640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5-Point Star 5"/>
          <p:cNvSpPr/>
          <p:nvPr/>
        </p:nvSpPr>
        <p:spPr bwMode="auto">
          <a:xfrm flipH="1" flipV="1">
            <a:off x="1524000" y="990600"/>
            <a:ext cx="457200" cy="457200"/>
          </a:xfrm>
          <a:prstGeom prst="star5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0"/>
            <a:ext cx="5043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Unmodified surface emitted jet</a:t>
            </a:r>
            <a:endParaRPr lang="en-US" dirty="0"/>
          </a:p>
        </p:txBody>
      </p:sp>
      <p:sp>
        <p:nvSpPr>
          <p:cNvPr id="8" name="Isosceles Triangle 7"/>
          <p:cNvSpPr/>
          <p:nvPr/>
        </p:nvSpPr>
        <p:spPr bwMode="auto">
          <a:xfrm rot="7635965">
            <a:off x="978117" y="268225"/>
            <a:ext cx="614777" cy="1039356"/>
          </a:xfrm>
          <a:prstGeom prst="triangle">
            <a:avLst/>
          </a:prstGeom>
          <a:solidFill>
            <a:schemeClr val="accent6"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 rot="18549332">
            <a:off x="2273969" y="683823"/>
            <a:ext cx="1676400" cy="3124200"/>
          </a:xfrm>
          <a:prstGeom prst="triangle">
            <a:avLst/>
          </a:prstGeom>
          <a:solidFill>
            <a:schemeClr val="accent6">
              <a:alpha val="3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10" name="Isosceles Triangle 9"/>
          <p:cNvSpPr/>
          <p:nvPr/>
        </p:nvSpPr>
        <p:spPr bwMode="auto">
          <a:xfrm rot="18453929">
            <a:off x="984155" y="889152"/>
            <a:ext cx="3708680" cy="2194560"/>
          </a:xfrm>
          <a:prstGeom prst="triangle">
            <a:avLst/>
          </a:prstGeom>
          <a:solidFill>
            <a:srgbClr val="05CB1D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1961" b="24409"/>
          <a:stretch>
            <a:fillRect/>
          </a:stretch>
        </p:blipFill>
        <p:spPr bwMode="auto">
          <a:xfrm>
            <a:off x="3790950" y="3154680"/>
            <a:ext cx="5419963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6200" y="4114800"/>
            <a:ext cx="365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Momentum balance recovered in &lt; 2 </a:t>
            </a:r>
            <a:r>
              <a:rPr lang="en-US" dirty="0" err="1" smtClean="0"/>
              <a:t>GeV</a:t>
            </a:r>
            <a:r>
              <a:rPr lang="en-US" dirty="0" smtClean="0"/>
              <a:t> soft particles 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H</a:t>
            </a:r>
            <a:r>
              <a:rPr lang="en-US" b="1" dirty="0" smtClean="0">
                <a:solidFill>
                  <a:srgbClr val="FFFF00"/>
                </a:solidFill>
              </a:rPr>
              <a:t>eating </a:t>
            </a:r>
            <a:r>
              <a:rPr lang="en-US" b="1" dirty="0" smtClean="0">
                <a:solidFill>
                  <a:srgbClr val="FFFF00"/>
                </a:solidFill>
              </a:rPr>
              <a:t>of </a:t>
            </a:r>
            <a:r>
              <a:rPr lang="en-US" b="1" dirty="0" smtClean="0">
                <a:solidFill>
                  <a:srgbClr val="FFFF00"/>
                </a:solidFill>
              </a:rPr>
              <a:t>Medium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- ? -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572000"/>
            <a:ext cx="1371600" cy="6858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2677180"/>
            <a:ext cx="2901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Experiment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/>
      <p:bldP spid="13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800600" y="2743200"/>
            <a:ext cx="3733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190143"/>
            <a:ext cx="8229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this lost energy into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 </a:t>
            </a:r>
            <a:r>
              <a:rPr lang="en-US" dirty="0" err="1" smtClean="0"/>
              <a:t>GeV</a:t>
            </a:r>
            <a:r>
              <a:rPr lang="en-US" dirty="0" smtClean="0"/>
              <a:t> particles…</a:t>
            </a:r>
          </a:p>
          <a:p>
            <a:pPr algn="ctr"/>
            <a:r>
              <a:rPr lang="en-US" sz="1800" dirty="0" smtClean="0"/>
              <a:t> </a:t>
            </a:r>
          </a:p>
          <a:p>
            <a:pPr algn="ctr"/>
            <a:r>
              <a:rPr lang="en-US" dirty="0" smtClean="0"/>
              <a:t>Is it really like heating the bulk medium?</a:t>
            </a:r>
          </a:p>
          <a:p>
            <a:pPr algn="ctr"/>
            <a:r>
              <a:rPr lang="en-US" sz="1800" dirty="0" smtClean="0"/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Two particle correlations for 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 &lt; 4 </a:t>
            </a:r>
            <a:r>
              <a:rPr lang="en-US" dirty="0" err="1" smtClean="0">
                <a:solidFill>
                  <a:srgbClr val="FFFF00"/>
                </a:solidFill>
              </a:rPr>
              <a:t>GeV</a:t>
            </a:r>
            <a:r>
              <a:rPr lang="en-US" dirty="0" smtClean="0">
                <a:solidFill>
                  <a:srgbClr val="FFFF00"/>
                </a:solidFill>
              </a:rPr>
              <a:t> described almost perfectly via bulk flow decomposition!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62690"/>
            <a:ext cx="3962399" cy="409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29200" y="2724090"/>
            <a:ext cx="336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A. </a:t>
            </a:r>
            <a:r>
              <a:rPr lang="en-US" sz="2000" dirty="0" err="1" smtClean="0">
                <a:solidFill>
                  <a:schemeClr val="tx1"/>
                </a:solidFill>
              </a:rPr>
              <a:t>Adare</a:t>
            </a:r>
            <a:r>
              <a:rPr lang="en-US" sz="2000" dirty="0" smtClean="0">
                <a:solidFill>
                  <a:schemeClr val="tx1"/>
                </a:solidFill>
              </a:rPr>
              <a:t> for ALICE at QM11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10F4-1C10-4C14-B702-062E3A38D650}" type="slidenum">
              <a:rPr lang="en-US"/>
              <a:pPr/>
              <a:t>42</a:t>
            </a:fld>
            <a:endParaRPr lang="en-US"/>
          </a:p>
        </p:txBody>
      </p:sp>
      <p:sp>
        <p:nvSpPr>
          <p:cNvPr id="265241" name="Rectangle 25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3" cstate="print"/>
          <a:srcRect b="13402"/>
          <a:stretch>
            <a:fillRect/>
          </a:stretch>
        </p:blipFill>
        <p:spPr bwMode="auto">
          <a:xfrm>
            <a:off x="0" y="322263"/>
            <a:ext cx="9144000" cy="295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057400" y="685800"/>
            <a:ext cx="228600" cy="1905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76200" y="90488"/>
            <a:ext cx="3151188" cy="51911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RHIC Perfect Fluid</a:t>
            </a:r>
          </a:p>
        </p:txBody>
      </p:sp>
      <p:sp>
        <p:nvSpPr>
          <p:cNvPr id="265222" name="Rectangle 6"/>
          <p:cNvSpPr>
            <a:spLocks noChangeArrowheads="1"/>
          </p:cNvSpPr>
          <p:nvPr/>
        </p:nvSpPr>
        <p:spPr bwMode="auto">
          <a:xfrm>
            <a:off x="2286000" y="685800"/>
            <a:ext cx="304800" cy="1905000"/>
          </a:xfrm>
          <a:prstGeom prst="rect">
            <a:avLst/>
          </a:prstGeom>
          <a:solidFill>
            <a:srgbClr val="FF0000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5223" name="Text Box 7"/>
          <p:cNvSpPr txBox="1">
            <a:spLocks noChangeArrowheads="1"/>
          </p:cNvSpPr>
          <p:nvPr/>
        </p:nvSpPr>
        <p:spPr bwMode="auto">
          <a:xfrm>
            <a:off x="3402013" y="76200"/>
            <a:ext cx="3621504" cy="52322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LHC Perfect </a:t>
            </a:r>
            <a:r>
              <a:rPr lang="en-US" dirty="0" smtClean="0">
                <a:solidFill>
                  <a:srgbClr val="FF0000"/>
                </a:solidFill>
              </a:rPr>
              <a:t>Fluid too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2895600" y="685800"/>
            <a:ext cx="5334000" cy="1905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>
                  <a:alpha val="23000"/>
                </a:scheme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7315200" y="76200"/>
            <a:ext cx="1708150" cy="51911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Ideal Gas</a:t>
            </a: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472238" y="2928938"/>
            <a:ext cx="17573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Z. Fodor – Lattice 2007</a:t>
            </a:r>
          </a:p>
        </p:txBody>
      </p:sp>
      <p:pic>
        <p:nvPicPr>
          <p:cNvPr id="265228" name="Picture 12" descr="univer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05200"/>
            <a:ext cx="8153400" cy="3276600"/>
          </a:xfrm>
          <a:prstGeom prst="rect">
            <a:avLst/>
          </a:prstGeom>
          <a:noFill/>
        </p:spPr>
      </p:pic>
      <p:sp>
        <p:nvSpPr>
          <p:cNvPr id="265232" name="Freeform 16"/>
          <p:cNvSpPr>
            <a:spLocks/>
          </p:cNvSpPr>
          <p:nvPr/>
        </p:nvSpPr>
        <p:spPr bwMode="auto">
          <a:xfrm>
            <a:off x="5181600" y="5562600"/>
            <a:ext cx="2057400" cy="914400"/>
          </a:xfrm>
          <a:custGeom>
            <a:avLst/>
            <a:gdLst/>
            <a:ahLst/>
            <a:cxnLst>
              <a:cxn ang="0">
                <a:pos x="1296" y="576"/>
              </a:cxn>
              <a:cxn ang="0">
                <a:pos x="1296" y="288"/>
              </a:cxn>
              <a:cxn ang="0">
                <a:pos x="816" y="192"/>
              </a:cxn>
              <a:cxn ang="0">
                <a:pos x="384" y="96"/>
              </a:cxn>
              <a:cxn ang="0">
                <a:pos x="0" y="0"/>
              </a:cxn>
              <a:cxn ang="0">
                <a:pos x="0" y="576"/>
              </a:cxn>
              <a:cxn ang="0">
                <a:pos x="1296" y="576"/>
              </a:cxn>
            </a:cxnLst>
            <a:rect l="0" t="0" r="r" b="b"/>
            <a:pathLst>
              <a:path w="1296" h="576">
                <a:moveTo>
                  <a:pt x="1296" y="576"/>
                </a:moveTo>
                <a:lnTo>
                  <a:pt x="1296" y="288"/>
                </a:lnTo>
                <a:lnTo>
                  <a:pt x="816" y="192"/>
                </a:lnTo>
                <a:lnTo>
                  <a:pt x="384" y="96"/>
                </a:lnTo>
                <a:lnTo>
                  <a:pt x="0" y="0"/>
                </a:lnTo>
                <a:lnTo>
                  <a:pt x="0" y="576"/>
                </a:lnTo>
                <a:lnTo>
                  <a:pt x="1296" y="576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65233" name="Freeform 17"/>
          <p:cNvSpPr>
            <a:spLocks/>
          </p:cNvSpPr>
          <p:nvPr/>
        </p:nvSpPr>
        <p:spPr bwMode="auto">
          <a:xfrm>
            <a:off x="3352800" y="4724400"/>
            <a:ext cx="1828800" cy="1752600"/>
          </a:xfrm>
          <a:custGeom>
            <a:avLst/>
            <a:gdLst/>
            <a:ahLst/>
            <a:cxnLst>
              <a:cxn ang="0">
                <a:pos x="1152" y="1104"/>
              </a:cxn>
              <a:cxn ang="0">
                <a:pos x="1152" y="528"/>
              </a:cxn>
              <a:cxn ang="0">
                <a:pos x="528" y="288"/>
              </a:cxn>
              <a:cxn ang="0">
                <a:pos x="144" y="96"/>
              </a:cxn>
              <a:cxn ang="0">
                <a:pos x="0" y="0"/>
              </a:cxn>
              <a:cxn ang="0">
                <a:pos x="0" y="1104"/>
              </a:cxn>
              <a:cxn ang="0">
                <a:pos x="1152" y="1104"/>
              </a:cxn>
            </a:cxnLst>
            <a:rect l="0" t="0" r="r" b="b"/>
            <a:pathLst>
              <a:path w="1152" h="1104">
                <a:moveTo>
                  <a:pt x="1152" y="1104"/>
                </a:moveTo>
                <a:lnTo>
                  <a:pt x="1152" y="528"/>
                </a:lnTo>
                <a:lnTo>
                  <a:pt x="528" y="288"/>
                </a:lnTo>
                <a:lnTo>
                  <a:pt x="144" y="96"/>
                </a:lnTo>
                <a:lnTo>
                  <a:pt x="0" y="0"/>
                </a:lnTo>
                <a:lnTo>
                  <a:pt x="0" y="1104"/>
                </a:lnTo>
                <a:lnTo>
                  <a:pt x="1152" y="1104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65236" name="Rectangle 20"/>
          <p:cNvSpPr>
            <a:spLocks noChangeArrowheads="1"/>
          </p:cNvSpPr>
          <p:nvPr/>
        </p:nvSpPr>
        <p:spPr bwMode="auto">
          <a:xfrm>
            <a:off x="1447800" y="3810000"/>
            <a:ext cx="76200" cy="2667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5240" name="Text Box 24"/>
          <p:cNvSpPr txBox="1">
            <a:spLocks noChangeArrowheads="1"/>
          </p:cNvSpPr>
          <p:nvPr/>
        </p:nvSpPr>
        <p:spPr bwMode="auto">
          <a:xfrm>
            <a:off x="527050" y="3048000"/>
            <a:ext cx="2185988" cy="711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50 nanoseconds</a:t>
            </a:r>
          </a:p>
          <a:p>
            <a:pPr algn="ctr"/>
            <a:r>
              <a:rPr lang="en-US" sz="2000" b="1">
                <a:solidFill>
                  <a:schemeClr val="tx1"/>
                </a:solidFill>
              </a:rPr>
              <a:t>T = 10 x T</a:t>
            </a:r>
            <a:r>
              <a:rPr lang="en-US" sz="2000" b="1" baseline="-25000">
                <a:solidFill>
                  <a:schemeClr val="tx1"/>
                </a:solidFill>
              </a:rPr>
              <a:t>c</a:t>
            </a:r>
          </a:p>
        </p:txBody>
      </p:sp>
      <p:grpSp>
        <p:nvGrpSpPr>
          <p:cNvPr id="265245" name="Group 29"/>
          <p:cNvGrpSpPr>
            <a:grpSpLocks/>
          </p:cNvGrpSpPr>
          <p:nvPr/>
        </p:nvGrpSpPr>
        <p:grpSpPr bwMode="auto">
          <a:xfrm>
            <a:off x="6470650" y="5029200"/>
            <a:ext cx="2197100" cy="1066800"/>
            <a:chOff x="4076" y="3168"/>
            <a:chExt cx="1384" cy="672"/>
          </a:xfrm>
        </p:grpSpPr>
        <p:sp>
          <p:nvSpPr>
            <p:cNvPr id="265237" name="Text Box 21"/>
            <p:cNvSpPr txBox="1">
              <a:spLocks noChangeArrowheads="1"/>
            </p:cNvSpPr>
            <p:nvPr/>
          </p:nvSpPr>
          <p:spPr bwMode="auto">
            <a:xfrm>
              <a:off x="4076" y="3168"/>
              <a:ext cx="1384" cy="4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6 microseconds </a:t>
              </a:r>
            </a:p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T</a:t>
              </a:r>
              <a:r>
                <a:rPr lang="en-US" sz="2000" b="1" baseline="-25000">
                  <a:solidFill>
                    <a:schemeClr val="tx1"/>
                  </a:solidFill>
                </a:rPr>
                <a:t>c</a:t>
              </a:r>
              <a:r>
                <a:rPr lang="en-US" sz="2000" b="1">
                  <a:solidFill>
                    <a:schemeClr val="tx1"/>
                  </a:solidFill>
                </a:rPr>
                <a:t> = 170 MeV</a:t>
              </a:r>
            </a:p>
          </p:txBody>
        </p:sp>
        <p:sp>
          <p:nvSpPr>
            <p:cNvPr id="265242" name="Oval 26"/>
            <p:cNvSpPr>
              <a:spLocks noChangeArrowheads="1"/>
            </p:cNvSpPr>
            <p:nvPr/>
          </p:nvSpPr>
          <p:spPr bwMode="auto">
            <a:xfrm>
              <a:off x="4512" y="3744"/>
              <a:ext cx="96" cy="96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65246" name="Group 30"/>
          <p:cNvGrpSpPr>
            <a:grpSpLocks/>
          </p:cNvGrpSpPr>
          <p:nvPr/>
        </p:nvGrpSpPr>
        <p:grpSpPr bwMode="auto">
          <a:xfrm>
            <a:off x="4391025" y="4267200"/>
            <a:ext cx="2408238" cy="1371600"/>
            <a:chOff x="2766" y="2688"/>
            <a:chExt cx="1517" cy="864"/>
          </a:xfrm>
        </p:grpSpPr>
        <p:sp>
          <p:nvSpPr>
            <p:cNvPr id="265238" name="Text Box 22"/>
            <p:cNvSpPr txBox="1">
              <a:spLocks noChangeArrowheads="1"/>
            </p:cNvSpPr>
            <p:nvPr/>
          </p:nvSpPr>
          <p:spPr bwMode="auto">
            <a:xfrm>
              <a:off x="2766" y="2688"/>
              <a:ext cx="1517" cy="4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1.6 microseconds </a:t>
              </a:r>
            </a:p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T = 2 x T</a:t>
              </a:r>
              <a:r>
                <a:rPr lang="en-US" sz="2000" b="1" baseline="-2500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5243" name="Oval 27"/>
            <p:cNvSpPr>
              <a:spLocks noChangeArrowheads="1"/>
            </p:cNvSpPr>
            <p:nvPr/>
          </p:nvSpPr>
          <p:spPr bwMode="auto">
            <a:xfrm>
              <a:off x="3216" y="3456"/>
              <a:ext cx="96" cy="96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65247" name="Group 31"/>
          <p:cNvGrpSpPr>
            <a:grpSpLocks/>
          </p:cNvGrpSpPr>
          <p:nvPr/>
        </p:nvGrpSpPr>
        <p:grpSpPr bwMode="auto">
          <a:xfrm>
            <a:off x="2860675" y="3479800"/>
            <a:ext cx="2327275" cy="1320800"/>
            <a:chOff x="1802" y="2192"/>
            <a:chExt cx="1466" cy="832"/>
          </a:xfrm>
        </p:grpSpPr>
        <p:sp>
          <p:nvSpPr>
            <p:cNvPr id="265239" name="Text Box 23"/>
            <p:cNvSpPr txBox="1">
              <a:spLocks noChangeArrowheads="1"/>
            </p:cNvSpPr>
            <p:nvPr/>
          </p:nvSpPr>
          <p:spPr bwMode="auto">
            <a:xfrm>
              <a:off x="1802" y="2192"/>
              <a:ext cx="1466" cy="4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400 nanoseconds</a:t>
              </a:r>
            </a:p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T = 4 x T</a:t>
              </a:r>
              <a:r>
                <a:rPr lang="en-US" sz="2000" b="1" baseline="-2500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5244" name="Oval 28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5248" name="Text Box 32"/>
          <p:cNvSpPr txBox="1">
            <a:spLocks noChangeArrowheads="1"/>
          </p:cNvSpPr>
          <p:nvPr/>
        </p:nvSpPr>
        <p:spPr bwMode="auto">
          <a:xfrm>
            <a:off x="5334000" y="3367088"/>
            <a:ext cx="26574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Early Universe</a:t>
            </a:r>
          </a:p>
        </p:txBody>
      </p:sp>
      <p:graphicFrame>
        <p:nvGraphicFramePr>
          <p:cNvPr id="265251" name="Object 35"/>
          <p:cNvGraphicFramePr>
            <a:graphicFrameLocks noChangeAspect="1"/>
          </p:cNvGraphicFramePr>
          <p:nvPr/>
        </p:nvGraphicFramePr>
        <p:xfrm>
          <a:off x="6934200" y="3886200"/>
          <a:ext cx="914400" cy="708025"/>
        </p:xfrm>
        <a:graphic>
          <a:graphicData uri="http://schemas.openxmlformats.org/presentationml/2006/ole">
            <p:oleObj spid="_x0000_s265251" name="Equation" r:id="rId5" imgW="5079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26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26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41" grpId="0" animBg="1"/>
      <p:bldP spid="265220" grpId="0" animBg="1"/>
      <p:bldP spid="265221" grpId="0" animBg="1"/>
      <p:bldP spid="265222" grpId="0" animBg="1"/>
      <p:bldP spid="265223" grpId="0" animBg="1"/>
      <p:bldP spid="265224" grpId="0" animBg="1"/>
      <p:bldP spid="265225" grpId="0" animBg="1"/>
      <p:bldP spid="265232" grpId="0" animBg="1"/>
      <p:bldP spid="265233" grpId="0" animBg="1"/>
      <p:bldP spid="265236" grpId="0" animBg="1"/>
      <p:bldP spid="265240" grpId="0" animBg="1"/>
      <p:bldP spid="2652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8546-75BC-4D9C-9F81-6C1BD103DDD0}" type="slidenum">
              <a:rPr lang="en-US"/>
              <a:pPr/>
              <a:t>43</a:t>
            </a:fld>
            <a:endParaRPr lang="en-US"/>
          </a:p>
        </p:txBody>
      </p:sp>
      <p:sp>
        <p:nvSpPr>
          <p:cNvPr id="457730" name="Text Box 2"/>
          <p:cNvSpPr txBox="1">
            <a:spLocks noChangeArrowheads="1"/>
          </p:cNvSpPr>
          <p:nvPr/>
        </p:nvSpPr>
        <p:spPr bwMode="auto">
          <a:xfrm>
            <a:off x="-152400" y="3352800"/>
            <a:ext cx="9525000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RHIC running now with high luminosity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Major detector upgrades discussed (e.g. </a:t>
            </a:r>
            <a:r>
              <a:rPr lang="en-US" dirty="0" err="1" smtClean="0">
                <a:solidFill>
                  <a:srgbClr val="FFFF00"/>
                </a:solidFill>
              </a:rPr>
              <a:t>sPHENIX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105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endParaRPr lang="en-US" sz="1400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Large </a:t>
            </a:r>
            <a:r>
              <a:rPr lang="en-US" dirty="0" err="1">
                <a:solidFill>
                  <a:schemeClr val="bg1"/>
                </a:solidFill>
              </a:rPr>
              <a:t>Hadron</a:t>
            </a:r>
            <a:r>
              <a:rPr lang="en-US" dirty="0">
                <a:solidFill>
                  <a:schemeClr val="bg1"/>
                </a:solidFill>
              </a:rPr>
              <a:t> Collider at CERN </a:t>
            </a:r>
            <a:r>
              <a:rPr lang="en-US" dirty="0" smtClean="0">
                <a:solidFill>
                  <a:schemeClr val="bg1"/>
                </a:solidFill>
              </a:rPr>
              <a:t>started with </a:t>
            </a:r>
            <a:r>
              <a:rPr lang="en-US" dirty="0">
                <a:solidFill>
                  <a:schemeClr val="bg1"/>
                </a:solidFill>
              </a:rPr>
              <a:t>higher </a:t>
            </a:r>
            <a:r>
              <a:rPr lang="en-US" dirty="0" smtClean="0">
                <a:solidFill>
                  <a:schemeClr val="bg1"/>
                </a:solidFill>
              </a:rPr>
              <a:t>energies and </a:t>
            </a:r>
            <a:r>
              <a:rPr lang="en-US" dirty="0">
                <a:solidFill>
                  <a:schemeClr val="bg1"/>
                </a:solidFill>
              </a:rPr>
              <a:t>thus temperatures x2-3 </a:t>
            </a:r>
            <a:r>
              <a:rPr lang="en-US" dirty="0" smtClean="0">
                <a:solidFill>
                  <a:schemeClr val="bg1"/>
                </a:solidFill>
              </a:rPr>
              <a:t>larger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rgbClr val="FF99CC"/>
                </a:solidFill>
              </a:rPr>
              <a:t>Exciting challenge to understand these properties and uncover additional mysteries!</a:t>
            </a:r>
          </a:p>
        </p:txBody>
      </p:sp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2109788" y="152400"/>
            <a:ext cx="490061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u="sng">
                <a:solidFill>
                  <a:schemeClr val="bg1"/>
                </a:solidFill>
              </a:rPr>
              <a:t>Quark Gluon Plasma</a:t>
            </a:r>
          </a:p>
        </p:txBody>
      </p:sp>
      <p:pic>
        <p:nvPicPr>
          <p:cNvPr id="457732" name="Picture 4" descr="cooltext44926238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8686800" cy="1176338"/>
          </a:xfrm>
          <a:prstGeom prst="rect">
            <a:avLst/>
          </a:prstGeom>
          <a:noFill/>
        </p:spPr>
      </p:pic>
      <p:pic>
        <p:nvPicPr>
          <p:cNvPr id="457733" name="Picture 5"/>
          <p:cNvPicPr>
            <a:picLocks noChangeAspect="1" noChangeArrowheads="1"/>
          </p:cNvPicPr>
          <p:nvPr/>
        </p:nvPicPr>
        <p:blipFill>
          <a:blip r:embed="rId4" cstate="print"/>
          <a:srcRect l="2290" t="61069" r="22900" b="11450"/>
          <a:stretch>
            <a:fillRect/>
          </a:stretch>
        </p:blipFill>
        <p:spPr bwMode="auto">
          <a:xfrm>
            <a:off x="457200" y="1905000"/>
            <a:ext cx="83820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57734" name="Text Box 6"/>
          <p:cNvSpPr txBox="1">
            <a:spLocks noChangeArrowheads="1"/>
          </p:cNvSpPr>
          <p:nvPr/>
        </p:nvSpPr>
        <p:spPr bwMode="auto">
          <a:xfrm>
            <a:off x="1586091" y="2076450"/>
            <a:ext cx="6186309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Most Perfect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Fluid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69025"/>
            <a:ext cx="2133600" cy="476250"/>
          </a:xfrm>
        </p:spPr>
        <p:txBody>
          <a:bodyPr/>
          <a:lstStyle/>
          <a:p>
            <a:fld id="{109D70CB-6104-4F12-9E57-457FA9927862}" type="slidenum">
              <a:rPr lang="en-US"/>
              <a:pPr/>
              <a:t>5</a:t>
            </a:fld>
            <a:endParaRPr lang="en-US"/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76200" y="838200"/>
            <a:ext cx="8991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Quarks and Gluons </a:t>
            </a:r>
            <a:r>
              <a:rPr lang="en-US" dirty="0" err="1" smtClean="0">
                <a:solidFill>
                  <a:schemeClr val="bg1"/>
                </a:solidFill>
              </a:rPr>
              <a:t>deconfined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Quark-Gluon Plasma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63525" name="Group 5"/>
          <p:cNvGrpSpPr>
            <a:grpSpLocks/>
          </p:cNvGrpSpPr>
          <p:nvPr/>
        </p:nvGrpSpPr>
        <p:grpSpPr bwMode="auto">
          <a:xfrm>
            <a:off x="304800" y="1447800"/>
            <a:ext cx="5486400" cy="4114800"/>
            <a:chOff x="528" y="480"/>
            <a:chExt cx="5088" cy="3312"/>
          </a:xfrm>
        </p:grpSpPr>
        <p:grpSp>
          <p:nvGrpSpPr>
            <p:cNvPr id="363526" name="Group 6"/>
            <p:cNvGrpSpPr>
              <a:grpSpLocks/>
            </p:cNvGrpSpPr>
            <p:nvPr/>
          </p:nvGrpSpPr>
          <p:grpSpPr bwMode="auto">
            <a:xfrm>
              <a:off x="528" y="480"/>
              <a:ext cx="5088" cy="3312"/>
              <a:chOff x="912" y="1335"/>
              <a:chExt cx="3696" cy="2745"/>
            </a:xfrm>
          </p:grpSpPr>
          <p:pic>
            <p:nvPicPr>
              <p:cNvPr id="363527" name="Picture 7" descr="krishn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0625"/>
              <a:stretch>
                <a:fillRect/>
              </a:stretch>
            </p:blipFill>
            <p:spPr bwMode="auto">
              <a:xfrm>
                <a:off x="912" y="1335"/>
                <a:ext cx="3696" cy="2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63528" name="Group 8"/>
              <p:cNvGrpSpPr>
                <a:grpSpLocks noChangeAspect="1"/>
              </p:cNvGrpSpPr>
              <p:nvPr/>
            </p:nvGrpSpPr>
            <p:grpSpPr bwMode="auto">
              <a:xfrm>
                <a:off x="2970" y="3287"/>
                <a:ext cx="198" cy="217"/>
                <a:chOff x="2842" y="3482"/>
                <a:chExt cx="164" cy="180"/>
              </a:xfrm>
            </p:grpSpPr>
            <p:sp>
              <p:nvSpPr>
                <p:cNvPr id="363529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2872" y="3592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2878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1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912" y="357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842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3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920" y="3482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4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899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5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935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6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4" y="350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7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878" y="357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38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899" y="350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63539" name="Group 19"/>
              <p:cNvGrpSpPr>
                <a:grpSpLocks noChangeAspect="1"/>
              </p:cNvGrpSpPr>
              <p:nvPr/>
            </p:nvGrpSpPr>
            <p:grpSpPr bwMode="auto">
              <a:xfrm>
                <a:off x="1392" y="1488"/>
                <a:ext cx="480" cy="405"/>
                <a:chOff x="528" y="968"/>
                <a:chExt cx="446" cy="376"/>
              </a:xfrm>
            </p:grpSpPr>
            <p:sp>
              <p:nvSpPr>
                <p:cNvPr id="363540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71"/>
                  <a:ext cx="57" cy="57"/>
                </a:xfrm>
                <a:prstGeom prst="ellipse">
                  <a:avLst/>
                </a:prstGeom>
                <a:solidFill>
                  <a:srgbClr val="CC00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1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672" y="1056"/>
                  <a:ext cx="56" cy="56"/>
                </a:xfrm>
                <a:prstGeom prst="ellipse">
                  <a:avLst/>
                </a:prstGeom>
                <a:solidFill>
                  <a:srgbClr val="00CC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2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787" y="1171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3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585" y="1086"/>
                  <a:ext cx="56" cy="56"/>
                </a:xfrm>
                <a:prstGeom prst="ellipse">
                  <a:avLst/>
                </a:prstGeom>
                <a:solidFill>
                  <a:srgbClr val="CC00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4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796" y="1029"/>
                  <a:ext cx="56" cy="57"/>
                </a:xfrm>
                <a:prstGeom prst="ellipse">
                  <a:avLst/>
                </a:prstGeom>
                <a:solidFill>
                  <a:srgbClr val="00CC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5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611" y="1000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6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917" y="1112"/>
                  <a:ext cx="57" cy="57"/>
                </a:xfrm>
                <a:prstGeom prst="ellipse">
                  <a:avLst/>
                </a:prstGeom>
                <a:solidFill>
                  <a:srgbClr val="CC00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7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801" y="1287"/>
                  <a:ext cx="56" cy="57"/>
                </a:xfrm>
                <a:prstGeom prst="ellipse">
                  <a:avLst/>
                </a:prstGeom>
                <a:solidFill>
                  <a:srgbClr val="00CC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8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889" y="1199"/>
                  <a:ext cx="56" cy="57"/>
                </a:xfrm>
                <a:prstGeom prst="ellipse">
                  <a:avLst/>
                </a:prstGeom>
                <a:solidFill>
                  <a:srgbClr val="000066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49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26" y="968"/>
                  <a:ext cx="56" cy="56"/>
                </a:xfrm>
                <a:prstGeom prst="ellipse">
                  <a:avLst/>
                </a:prstGeom>
                <a:solidFill>
                  <a:srgbClr val="CC00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50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658" y="1199"/>
                  <a:ext cx="57" cy="57"/>
                </a:xfrm>
                <a:prstGeom prst="ellipse">
                  <a:avLst/>
                </a:prstGeom>
                <a:solidFill>
                  <a:srgbClr val="00CC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51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739" y="999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63552" name="Picture 32" descr="Gluons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-1079315">
                  <a:off x="767" y="1202"/>
                  <a:ext cx="176" cy="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63553" name="Picture 33" descr="Gluons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-2283694">
                  <a:off x="575" y="1141"/>
                  <a:ext cx="144" cy="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63554" name="Picture 34" descr="Gluons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536724">
                  <a:off x="767" y="1058"/>
                  <a:ext cx="176" cy="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363555" name="Group 35"/>
              <p:cNvGrpSpPr>
                <a:grpSpLocks/>
              </p:cNvGrpSpPr>
              <p:nvPr/>
            </p:nvGrpSpPr>
            <p:grpSpPr bwMode="auto">
              <a:xfrm>
                <a:off x="2237" y="2401"/>
                <a:ext cx="547" cy="431"/>
                <a:chOff x="1372" y="2016"/>
                <a:chExt cx="547" cy="431"/>
              </a:xfrm>
            </p:grpSpPr>
            <p:sp>
              <p:nvSpPr>
                <p:cNvPr id="363556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487" y="2090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57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58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0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59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401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0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445" y="2016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1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2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1372" y="22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FF66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3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475" y="2205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4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718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5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05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6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7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8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69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1602" y="2205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0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1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2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17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3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4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676" y="22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5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1488" y="23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6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321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7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1834" y="2132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8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1730" y="2321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79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1730" y="23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0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1822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1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279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2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487" y="2090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3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4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0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FF66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5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401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6" name="Oval 66"/>
                <p:cNvSpPr>
                  <a:spLocks noChangeAspect="1" noChangeArrowheads="1"/>
                </p:cNvSpPr>
                <p:nvPr/>
              </p:nvSpPr>
              <p:spPr bwMode="auto">
                <a:xfrm>
                  <a:off x="1445" y="2016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7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8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1372" y="22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FF66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89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1763" y="2309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90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718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91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05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92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93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FF66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594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63595" name="Rectangle 75"/>
            <p:cNvSpPr>
              <a:spLocks noChangeArrowheads="1"/>
            </p:cNvSpPr>
            <p:nvPr/>
          </p:nvSpPr>
          <p:spPr bwMode="auto">
            <a:xfrm rot="-1784693">
              <a:off x="3120" y="2736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3596" name="Rectangle 76"/>
            <p:cNvSpPr>
              <a:spLocks noChangeArrowheads="1"/>
            </p:cNvSpPr>
            <p:nvPr/>
          </p:nvSpPr>
          <p:spPr bwMode="auto">
            <a:xfrm rot="-1784693">
              <a:off x="3024" y="2544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3597" name="Rectangle 77"/>
            <p:cNvSpPr>
              <a:spLocks noChangeArrowheads="1"/>
            </p:cNvSpPr>
            <p:nvPr/>
          </p:nvSpPr>
          <p:spPr bwMode="auto">
            <a:xfrm rot="-1784693">
              <a:off x="2880" y="2352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3598" name="Rectangle 78"/>
            <p:cNvSpPr>
              <a:spLocks noChangeArrowheads="1"/>
            </p:cNvSpPr>
            <p:nvPr/>
          </p:nvSpPr>
          <p:spPr bwMode="auto">
            <a:xfrm rot="-1784693">
              <a:off x="2208" y="1632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3599" name="Rectangle 79"/>
            <p:cNvSpPr>
              <a:spLocks noChangeArrowheads="1"/>
            </p:cNvSpPr>
            <p:nvPr/>
          </p:nvSpPr>
          <p:spPr bwMode="auto">
            <a:xfrm rot="-1784693">
              <a:off x="2016" y="1152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63622" name="Text Box 102"/>
          <p:cNvSpPr txBox="1">
            <a:spLocks noChangeArrowheads="1"/>
          </p:cNvSpPr>
          <p:nvPr/>
        </p:nvSpPr>
        <p:spPr bwMode="auto">
          <a:xfrm>
            <a:off x="2057400" y="76200"/>
            <a:ext cx="480131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What about </a:t>
            </a:r>
            <a:r>
              <a:rPr lang="en-US" sz="3600" u="sng" dirty="0" smtClean="0">
                <a:solidFill>
                  <a:schemeClr val="bg1"/>
                </a:solidFill>
              </a:rPr>
              <a:t>Hot QCD?</a:t>
            </a:r>
            <a:endParaRPr lang="en-US" sz="3600" u="sng" dirty="0"/>
          </a:p>
        </p:txBody>
      </p:sp>
      <p:sp>
        <p:nvSpPr>
          <p:cNvPr id="363623" name="Text Box 103"/>
          <p:cNvSpPr txBox="1">
            <a:spLocks noChangeArrowheads="1"/>
          </p:cNvSpPr>
          <p:nvPr/>
        </p:nvSpPr>
        <p:spPr bwMode="auto">
          <a:xfrm>
            <a:off x="228600" y="5549205"/>
            <a:ext cx="5426075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Screening of long range confining potential </a:t>
            </a:r>
            <a:r>
              <a:rPr lang="en-US" dirty="0" smtClean="0"/>
              <a:t>at </a:t>
            </a:r>
          </a:p>
          <a:p>
            <a:pPr algn="ctr"/>
            <a:r>
              <a:rPr lang="en-US" dirty="0" smtClean="0"/>
              <a:t>high temperature </a:t>
            </a:r>
            <a:r>
              <a:rPr lang="en-US" dirty="0"/>
              <a:t>or </a:t>
            </a:r>
            <a:r>
              <a:rPr lang="en-US" dirty="0" smtClean="0"/>
              <a:t>density</a:t>
            </a:r>
            <a:endParaRPr lang="en-US" dirty="0"/>
          </a:p>
        </p:txBody>
      </p:sp>
      <p:grpSp>
        <p:nvGrpSpPr>
          <p:cNvPr id="363625" name="Group 105"/>
          <p:cNvGrpSpPr>
            <a:grpSpLocks/>
          </p:cNvGrpSpPr>
          <p:nvPr/>
        </p:nvGrpSpPr>
        <p:grpSpPr bwMode="auto">
          <a:xfrm>
            <a:off x="5943600" y="1447800"/>
            <a:ext cx="3048000" cy="5334000"/>
            <a:chOff x="3744" y="960"/>
            <a:chExt cx="1920" cy="3360"/>
          </a:xfrm>
        </p:grpSpPr>
        <p:sp>
          <p:nvSpPr>
            <p:cNvPr id="363603" name="Rectangle 83"/>
            <p:cNvSpPr>
              <a:spLocks noChangeArrowheads="1"/>
            </p:cNvSpPr>
            <p:nvPr/>
          </p:nvSpPr>
          <p:spPr bwMode="auto">
            <a:xfrm>
              <a:off x="3744" y="960"/>
              <a:ext cx="1920" cy="177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3604" name="Line 84"/>
            <p:cNvSpPr>
              <a:spLocks noChangeShapeType="1"/>
            </p:cNvSpPr>
            <p:nvPr/>
          </p:nvSpPr>
          <p:spPr bwMode="auto">
            <a:xfrm>
              <a:off x="4171" y="1056"/>
              <a:ext cx="0" cy="16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3605" name="Line 85"/>
            <p:cNvSpPr>
              <a:spLocks noChangeShapeType="1"/>
            </p:cNvSpPr>
            <p:nvPr/>
          </p:nvSpPr>
          <p:spPr bwMode="auto">
            <a:xfrm>
              <a:off x="4104" y="1728"/>
              <a:ext cx="12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3606" name="Freeform 86"/>
            <p:cNvSpPr>
              <a:spLocks/>
            </p:cNvSpPr>
            <p:nvPr/>
          </p:nvSpPr>
          <p:spPr bwMode="auto">
            <a:xfrm>
              <a:off x="4210" y="1108"/>
              <a:ext cx="1006" cy="1340"/>
            </a:xfrm>
            <a:custGeom>
              <a:avLst/>
              <a:gdLst/>
              <a:ahLst/>
              <a:cxnLst>
                <a:cxn ang="0">
                  <a:pos x="0" y="1340"/>
                </a:cxn>
                <a:cxn ang="0">
                  <a:pos x="137" y="864"/>
                </a:cxn>
                <a:cxn ang="0">
                  <a:pos x="705" y="415"/>
                </a:cxn>
                <a:cxn ang="0">
                  <a:pos x="1433" y="0"/>
                </a:cxn>
              </a:cxnLst>
              <a:rect l="0" t="0" r="r" b="b"/>
              <a:pathLst>
                <a:path w="1433" h="1340">
                  <a:moveTo>
                    <a:pt x="0" y="1340"/>
                  </a:moveTo>
                  <a:cubicBezTo>
                    <a:pt x="23" y="1260"/>
                    <a:pt x="19" y="1018"/>
                    <a:pt x="137" y="864"/>
                  </a:cubicBezTo>
                  <a:cubicBezTo>
                    <a:pt x="255" y="710"/>
                    <a:pt x="489" y="559"/>
                    <a:pt x="705" y="415"/>
                  </a:cubicBezTo>
                  <a:cubicBezTo>
                    <a:pt x="921" y="271"/>
                    <a:pt x="1281" y="86"/>
                    <a:pt x="1433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3607" name="Text Box 87"/>
            <p:cNvSpPr txBox="1">
              <a:spLocks noChangeArrowheads="1"/>
            </p:cNvSpPr>
            <p:nvPr/>
          </p:nvSpPr>
          <p:spPr bwMode="auto">
            <a:xfrm>
              <a:off x="5199" y="1735"/>
              <a:ext cx="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r</a:t>
              </a:r>
            </a:p>
          </p:txBody>
        </p:sp>
        <p:sp>
          <p:nvSpPr>
            <p:cNvPr id="363608" name="Text Box 88"/>
            <p:cNvSpPr txBox="1">
              <a:spLocks noChangeArrowheads="1"/>
            </p:cNvSpPr>
            <p:nvPr/>
          </p:nvSpPr>
          <p:spPr bwMode="auto">
            <a:xfrm>
              <a:off x="3830" y="1002"/>
              <a:ext cx="3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V(r)</a:t>
              </a:r>
            </a:p>
          </p:txBody>
        </p:sp>
        <p:grpSp>
          <p:nvGrpSpPr>
            <p:cNvPr id="363609" name="Group 89"/>
            <p:cNvGrpSpPr>
              <a:grpSpLocks/>
            </p:cNvGrpSpPr>
            <p:nvPr/>
          </p:nvGrpSpPr>
          <p:grpSpPr bwMode="auto">
            <a:xfrm rot="21570107" flipV="1">
              <a:off x="4171" y="1488"/>
              <a:ext cx="438" cy="121"/>
              <a:chOff x="480" y="3696"/>
              <a:chExt cx="3360" cy="240"/>
            </a:xfrm>
          </p:grpSpPr>
          <p:cxnSp>
            <p:nvCxnSpPr>
              <p:cNvPr id="363610" name="AutoShape 90"/>
              <p:cNvCxnSpPr>
                <a:cxnSpLocks noChangeShapeType="1"/>
              </p:cNvCxnSpPr>
              <p:nvPr/>
            </p:nvCxnSpPr>
            <p:spPr bwMode="auto">
              <a:xfrm flipV="1">
                <a:off x="816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1" name="AutoShape 91"/>
              <p:cNvCxnSpPr>
                <a:cxnSpLocks noChangeShapeType="1"/>
              </p:cNvCxnSpPr>
              <p:nvPr/>
            </p:nvCxnSpPr>
            <p:spPr bwMode="auto">
              <a:xfrm>
                <a:off x="480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2" name="AutoShape 92"/>
              <p:cNvCxnSpPr>
                <a:cxnSpLocks noChangeShapeType="1"/>
              </p:cNvCxnSpPr>
              <p:nvPr/>
            </p:nvCxnSpPr>
            <p:spPr bwMode="auto">
              <a:xfrm flipV="1">
                <a:off x="1488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3" name="AutoShape 93"/>
              <p:cNvCxnSpPr>
                <a:cxnSpLocks noChangeShapeType="1"/>
              </p:cNvCxnSpPr>
              <p:nvPr/>
            </p:nvCxnSpPr>
            <p:spPr bwMode="auto">
              <a:xfrm>
                <a:off x="1152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4" name="AutoShape 94"/>
              <p:cNvCxnSpPr>
                <a:cxnSpLocks noChangeShapeType="1"/>
              </p:cNvCxnSpPr>
              <p:nvPr/>
            </p:nvCxnSpPr>
            <p:spPr bwMode="auto">
              <a:xfrm flipV="1">
                <a:off x="2160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5" name="AutoShape 95"/>
              <p:cNvCxnSpPr>
                <a:cxnSpLocks noChangeShapeType="1"/>
              </p:cNvCxnSpPr>
              <p:nvPr/>
            </p:nvCxnSpPr>
            <p:spPr bwMode="auto">
              <a:xfrm>
                <a:off x="1824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6" name="AutoShape 96"/>
              <p:cNvCxnSpPr>
                <a:cxnSpLocks noChangeShapeType="1"/>
              </p:cNvCxnSpPr>
              <p:nvPr/>
            </p:nvCxnSpPr>
            <p:spPr bwMode="auto">
              <a:xfrm flipV="1">
                <a:off x="2832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7" name="AutoShape 97"/>
              <p:cNvCxnSpPr>
                <a:cxnSpLocks noChangeShapeType="1"/>
              </p:cNvCxnSpPr>
              <p:nvPr/>
            </p:nvCxnSpPr>
            <p:spPr bwMode="auto">
              <a:xfrm>
                <a:off x="2496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8" name="AutoShape 98"/>
              <p:cNvCxnSpPr>
                <a:cxnSpLocks noChangeShapeType="1"/>
              </p:cNvCxnSpPr>
              <p:nvPr/>
            </p:nvCxnSpPr>
            <p:spPr bwMode="auto">
              <a:xfrm flipV="1">
                <a:off x="3504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3619" name="AutoShape 99"/>
              <p:cNvCxnSpPr>
                <a:cxnSpLocks noChangeShapeType="1"/>
              </p:cNvCxnSpPr>
              <p:nvPr/>
            </p:nvCxnSpPr>
            <p:spPr bwMode="auto">
              <a:xfrm>
                <a:off x="3168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  <a:effectLst/>
            </p:spPr>
          </p:cxnSp>
        </p:grpSp>
        <p:sp>
          <p:nvSpPr>
            <p:cNvPr id="363620" name="Oval 100"/>
            <p:cNvSpPr>
              <a:spLocks noChangeArrowheads="1"/>
            </p:cNvSpPr>
            <p:nvPr/>
          </p:nvSpPr>
          <p:spPr bwMode="auto">
            <a:xfrm>
              <a:off x="4602" y="1493"/>
              <a:ext cx="101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3621" name="Oval 101"/>
            <p:cNvSpPr>
              <a:spLocks noChangeArrowheads="1"/>
            </p:cNvSpPr>
            <p:nvPr/>
          </p:nvSpPr>
          <p:spPr bwMode="auto">
            <a:xfrm>
              <a:off x="4104" y="1503"/>
              <a:ext cx="101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63624" name="Picture 104"/>
            <p:cNvPicPr>
              <a:picLocks noChangeAspect="1" noChangeArrowheads="1"/>
            </p:cNvPicPr>
            <p:nvPr/>
          </p:nvPicPr>
          <p:blipFill>
            <a:blip r:embed="rId5" cstate="print"/>
            <a:srcRect l="46562" t="13553" r="1703" b="7388"/>
            <a:stretch>
              <a:fillRect/>
            </a:stretch>
          </p:blipFill>
          <p:spPr bwMode="auto">
            <a:xfrm>
              <a:off x="3744" y="2544"/>
              <a:ext cx="1920" cy="177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363626" name="Picture 106" descr="karsch_confine"/>
          <p:cNvPicPr>
            <a:picLocks noChangeAspect="1" noChangeArrowheads="1"/>
          </p:cNvPicPr>
          <p:nvPr/>
        </p:nvPicPr>
        <p:blipFill>
          <a:blip r:embed="rId6" cstate="print"/>
          <a:srcRect l="8936" t="54532" r="17198" b="4674"/>
          <a:stretch>
            <a:fillRect/>
          </a:stretch>
        </p:blipFill>
        <p:spPr bwMode="auto">
          <a:xfrm>
            <a:off x="5953125" y="3962400"/>
            <a:ext cx="3038475" cy="2819400"/>
          </a:xfrm>
          <a:prstGeom prst="rect">
            <a:avLst/>
          </a:prstGeom>
          <a:noFill/>
        </p:spPr>
      </p:pic>
      <p:sp>
        <p:nvSpPr>
          <p:cNvPr id="363627" name="Text Box 107"/>
          <p:cNvSpPr txBox="1">
            <a:spLocks noChangeArrowheads="1"/>
          </p:cNvSpPr>
          <p:nvPr/>
        </p:nvSpPr>
        <p:spPr bwMode="auto">
          <a:xfrm>
            <a:off x="8153400" y="64912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r</a:t>
            </a:r>
            <a:r>
              <a:rPr lang="en-US" sz="180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</a:t>
            </a:r>
            <a:endParaRPr lang="en-US" sz="18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63628" name="Text Box 108"/>
          <p:cNvSpPr txBox="1">
            <a:spLocks noChangeArrowheads="1"/>
          </p:cNvSpPr>
          <p:nvPr/>
        </p:nvSpPr>
        <p:spPr bwMode="auto">
          <a:xfrm rot="-5362919">
            <a:off x="5479257" y="4502943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 pitchFamily="66" charset="0"/>
              </a:rPr>
              <a:t>V(r)/</a:t>
            </a:r>
            <a:r>
              <a:rPr lang="en-US" sz="180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</a:t>
            </a:r>
            <a:endParaRPr lang="en-US" sz="18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63629" name="Rectangle 109"/>
          <p:cNvSpPr>
            <a:spLocks noChangeArrowheads="1"/>
          </p:cNvSpPr>
          <p:nvPr/>
        </p:nvSpPr>
        <p:spPr bwMode="auto">
          <a:xfrm>
            <a:off x="6553200" y="3994150"/>
            <a:ext cx="457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631" name="Text Box 111"/>
          <p:cNvSpPr txBox="1">
            <a:spLocks noChangeArrowheads="1"/>
          </p:cNvSpPr>
          <p:nvPr/>
        </p:nvSpPr>
        <p:spPr bwMode="auto">
          <a:xfrm>
            <a:off x="6781800" y="39624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</a:rPr>
              <a:t>Lattice QCD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4" grpId="0"/>
      <p:bldP spid="363623" grpId="0"/>
      <p:bldP spid="363627" grpId="0"/>
      <p:bldP spid="363628" grpId="0"/>
      <p:bldP spid="363629" grpId="0" animBg="1"/>
      <p:bldP spid="3636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0A1D-8CB0-4A82-B9C0-73F7297C6CB9}" type="slidenum">
              <a:rPr lang="en-US"/>
              <a:pPr/>
              <a:t>6</a:t>
            </a:fld>
            <a:endParaRPr lang="en-US"/>
          </a:p>
        </p:txBody>
      </p:sp>
      <p:sp>
        <p:nvSpPr>
          <p:cNvPr id="131175" name="Rectangle 103"/>
          <p:cNvSpPr>
            <a:spLocks noChangeArrowheads="1"/>
          </p:cNvSpPr>
          <p:nvPr/>
        </p:nvSpPr>
        <p:spPr bwMode="auto">
          <a:xfrm>
            <a:off x="0" y="2133600"/>
            <a:ext cx="9144000" cy="1219200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182" name="Text Box 110"/>
          <p:cNvSpPr txBox="1">
            <a:spLocks noChangeArrowheads="1"/>
          </p:cNvSpPr>
          <p:nvPr/>
        </p:nvSpPr>
        <p:spPr bwMode="auto">
          <a:xfrm>
            <a:off x="2209800" y="2133600"/>
            <a:ext cx="6248400" cy="1200329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 smtClean="0">
                <a:solidFill>
                  <a:schemeClr val="tx1"/>
                </a:solidFill>
              </a:rPr>
              <a:t>Quark-Gluon </a:t>
            </a:r>
            <a:r>
              <a:rPr lang="en-US" sz="2400" dirty="0">
                <a:solidFill>
                  <a:schemeClr val="tx1"/>
                </a:solidFill>
              </a:rPr>
              <a:t>Plasma: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</a:rPr>
              <a:t>8 gluons; 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</a:rPr>
              <a:t>2 quark flavors, </a:t>
            </a:r>
            <a:r>
              <a:rPr lang="en-US" sz="2400" dirty="0" smtClean="0">
                <a:solidFill>
                  <a:schemeClr val="tx1"/>
                </a:solidFill>
              </a:rPr>
              <a:t>anti-quarks</a:t>
            </a:r>
            <a:r>
              <a:rPr lang="en-US" sz="2400" dirty="0">
                <a:solidFill>
                  <a:schemeClr val="tx1"/>
                </a:solidFill>
              </a:rPr>
              <a:t>, 2 spins, 3 colors</a:t>
            </a: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4724400" y="3778984"/>
            <a:ext cx="4343400" cy="2416046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Degrees of Freedom increase by </a:t>
            </a:r>
          </a:p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factor 10!</a:t>
            </a:r>
          </a:p>
          <a:p>
            <a:pPr algn="ctr"/>
            <a:r>
              <a:rPr lang="en-US" sz="1100" dirty="0" smtClean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en-US" sz="700" dirty="0" smtClean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Phase Transformation</a:t>
            </a:r>
            <a:r>
              <a:rPr lang="en-US" sz="1050" dirty="0" smtClean="0">
                <a:solidFill>
                  <a:schemeClr val="accent2"/>
                </a:solidFill>
              </a:rPr>
              <a:t> </a:t>
            </a:r>
            <a:endParaRPr lang="en-US" sz="1050" dirty="0">
              <a:solidFill>
                <a:schemeClr val="accent2"/>
              </a:solidFill>
            </a:endParaRPr>
          </a:p>
        </p:txBody>
      </p:sp>
      <p:grpSp>
        <p:nvGrpSpPr>
          <p:cNvPr id="131173" name="Group 101"/>
          <p:cNvGrpSpPr>
            <a:grpSpLocks/>
          </p:cNvGrpSpPr>
          <p:nvPr/>
        </p:nvGrpSpPr>
        <p:grpSpPr bwMode="auto">
          <a:xfrm>
            <a:off x="0" y="3513138"/>
            <a:ext cx="4648200" cy="3344862"/>
            <a:chOff x="96" y="48"/>
            <a:chExt cx="2928" cy="2107"/>
          </a:xfrm>
        </p:grpSpPr>
        <p:pic>
          <p:nvPicPr>
            <p:cNvPr id="131160" name="Picture 88"/>
            <p:cNvPicPr>
              <a:picLocks noChangeAspect="1" noChangeArrowheads="1"/>
            </p:cNvPicPr>
            <p:nvPr/>
          </p:nvPicPr>
          <p:blipFill>
            <a:blip r:embed="rId3" cstate="print"/>
            <a:srcRect l="18857" t="12952" r="19429" b="26857"/>
            <a:stretch>
              <a:fillRect/>
            </a:stretch>
          </p:blipFill>
          <p:spPr bwMode="auto">
            <a:xfrm>
              <a:off x="96" y="48"/>
              <a:ext cx="2928" cy="2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31161" name="Text Box 89"/>
            <p:cNvSpPr txBox="1">
              <a:spLocks noChangeArrowheads="1"/>
            </p:cNvSpPr>
            <p:nvPr/>
          </p:nvSpPr>
          <p:spPr bwMode="auto">
            <a:xfrm>
              <a:off x="432" y="96"/>
              <a:ext cx="1337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Lattice QCD</a:t>
              </a:r>
            </a:p>
          </p:txBody>
        </p:sp>
      </p:grpSp>
      <p:sp>
        <p:nvSpPr>
          <p:cNvPr id="131174" name="Rectangle 10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176" name="Rectangle 104"/>
          <p:cNvSpPr>
            <a:spLocks noChangeArrowheads="1"/>
          </p:cNvSpPr>
          <p:nvPr/>
        </p:nvSpPr>
        <p:spPr bwMode="auto">
          <a:xfrm>
            <a:off x="0" y="1066800"/>
            <a:ext cx="9144000" cy="1066800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1177" name="Object 105"/>
          <p:cNvGraphicFramePr>
            <a:graphicFrameLocks noChangeAspect="1"/>
          </p:cNvGraphicFramePr>
          <p:nvPr/>
        </p:nvGraphicFramePr>
        <p:xfrm>
          <a:off x="152400" y="76200"/>
          <a:ext cx="1752600" cy="952500"/>
        </p:xfrm>
        <a:graphic>
          <a:graphicData uri="http://schemas.openxmlformats.org/presentationml/2006/ole">
            <p:oleObj spid="_x0000_s131177" name="Equation" r:id="rId4" imgW="761760" imgH="419040" progId="Equation.3">
              <p:embed/>
            </p:oleObj>
          </a:graphicData>
        </a:graphic>
      </p:graphicFrame>
      <p:sp>
        <p:nvSpPr>
          <p:cNvPr id="131178" name="Text Box 106"/>
          <p:cNvSpPr txBox="1">
            <a:spLocks noChangeArrowheads="1"/>
          </p:cNvSpPr>
          <p:nvPr/>
        </p:nvSpPr>
        <p:spPr bwMode="auto">
          <a:xfrm>
            <a:off x="2252663" y="152400"/>
            <a:ext cx="458170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1"/>
                </a:solidFill>
              </a:rPr>
              <a:t>Energy density for “g” </a:t>
            </a:r>
            <a:r>
              <a:rPr lang="en-US" sz="2400" dirty="0" err="1">
                <a:solidFill>
                  <a:schemeClr val="tx1"/>
                </a:solidFill>
              </a:rPr>
              <a:t>massless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n-US" sz="2400" dirty="0" smtClean="0">
                <a:solidFill>
                  <a:schemeClr val="tx1"/>
                </a:solidFill>
              </a:rPr>
              <a:t>degrees of freedom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131179" name="Object 107"/>
          <p:cNvGraphicFramePr>
            <a:graphicFrameLocks noChangeAspect="1"/>
          </p:cNvGraphicFramePr>
          <p:nvPr/>
        </p:nvGraphicFramePr>
        <p:xfrm>
          <a:off x="152400" y="1143000"/>
          <a:ext cx="1752600" cy="938213"/>
        </p:xfrm>
        <a:graphic>
          <a:graphicData uri="http://schemas.openxmlformats.org/presentationml/2006/ole">
            <p:oleObj spid="_x0000_s131179" name="Equation" r:id="rId5" imgW="774360" imgH="419040" progId="Equation.3">
              <p:embed/>
            </p:oleObj>
          </a:graphicData>
        </a:graphic>
      </p:graphicFrame>
      <p:sp>
        <p:nvSpPr>
          <p:cNvPr id="131180" name="Text Box 108"/>
          <p:cNvSpPr txBox="1">
            <a:spLocks noChangeArrowheads="1"/>
          </p:cNvSpPr>
          <p:nvPr/>
        </p:nvSpPr>
        <p:spPr bwMode="auto">
          <a:xfrm>
            <a:off x="2209800" y="1225550"/>
            <a:ext cx="5181600" cy="830997"/>
          </a:xfrm>
          <a:prstGeom prst="rect">
            <a:avLst/>
          </a:prstGeom>
          <a:solidFill>
            <a:srgbClr val="FFFF66"/>
          </a:solidFill>
          <a:ln w="9525" algn="ctr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err="1">
                <a:solidFill>
                  <a:schemeClr val="tx1"/>
                </a:solidFill>
              </a:rPr>
              <a:t>Hadronic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Matter (T ~ 200 </a:t>
            </a:r>
            <a:r>
              <a:rPr lang="en-US" sz="2400" dirty="0" err="1" smtClean="0">
                <a:solidFill>
                  <a:schemeClr val="tx1"/>
                </a:solidFill>
              </a:rPr>
              <a:t>MeV</a:t>
            </a:r>
            <a:r>
              <a:rPr lang="en-US" sz="2400" dirty="0" smtClean="0">
                <a:solidFill>
                  <a:schemeClr val="tx1"/>
                </a:solidFill>
              </a:rPr>
              <a:t>): </a:t>
            </a:r>
            <a:endParaRPr lang="en-US" sz="2400" dirty="0">
              <a:solidFill>
                <a:schemeClr val="tx1"/>
              </a:solidFill>
            </a:endParaRPr>
          </a:p>
          <a:p>
            <a:pPr eaLnBrk="0" hangingPunct="0"/>
            <a:r>
              <a:rPr lang="en-US" sz="2400" dirty="0" smtClean="0">
                <a:solidFill>
                  <a:schemeClr val="tx1"/>
                </a:solidFill>
              </a:rPr>
              <a:t>3 </a:t>
            </a:r>
            <a:r>
              <a:rPr lang="en-US" sz="2400" dirty="0" err="1" smtClean="0">
                <a:solidFill>
                  <a:schemeClr val="tx1"/>
                </a:solidFill>
              </a:rPr>
              <a:t>pions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2400" baseline="30000" dirty="0" smtClean="0">
                <a:solidFill>
                  <a:schemeClr val="tx1"/>
                </a:solidFill>
                <a:latin typeface="Symbol" pitchFamily="18" charset="2"/>
              </a:rPr>
              <a:t>+</a:t>
            </a:r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, p</a:t>
            </a:r>
            <a:r>
              <a:rPr lang="en-US" sz="2400" baseline="30000" dirty="0" smtClean="0">
                <a:solidFill>
                  <a:schemeClr val="tx1"/>
                </a:solidFill>
                <a:latin typeface="Symbol" pitchFamily="18" charset="2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, p</a:t>
            </a:r>
            <a:r>
              <a:rPr lang="en-US" sz="2400" baseline="30000" dirty="0" smtClean="0">
                <a:solidFill>
                  <a:schemeClr val="tx1"/>
                </a:solidFill>
                <a:latin typeface="Symbol" pitchFamily="18" charset="2"/>
              </a:rPr>
              <a:t>0</a:t>
            </a:r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)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with spin=0</a:t>
            </a:r>
          </a:p>
        </p:txBody>
      </p:sp>
      <p:graphicFrame>
        <p:nvGraphicFramePr>
          <p:cNvPr id="131181" name="Object 109"/>
          <p:cNvGraphicFramePr>
            <a:graphicFrameLocks noChangeAspect="1"/>
          </p:cNvGraphicFramePr>
          <p:nvPr/>
        </p:nvGraphicFramePr>
        <p:xfrm>
          <a:off x="152400" y="2227263"/>
          <a:ext cx="1965325" cy="944562"/>
        </p:xfrm>
        <a:graphic>
          <a:graphicData uri="http://schemas.openxmlformats.org/presentationml/2006/ole">
            <p:oleObj spid="_x0000_s131181" name="Equation" r:id="rId6" imgW="86328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75" grpId="0" animBg="1"/>
      <p:bldP spid="131182" grpId="0" animBg="1"/>
      <p:bldP spid="131081" grpId="0" animBg="1"/>
      <p:bldP spid="131176" grpId="0" animBg="1"/>
      <p:bldP spid="1311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A7CD-6176-4073-8B88-E0860C0DD831}" type="slidenum">
              <a:rPr lang="en-US"/>
              <a:pPr/>
              <a:t>7</a:t>
            </a:fld>
            <a:endParaRPr lang="en-US"/>
          </a:p>
        </p:txBody>
      </p:sp>
      <p:pic>
        <p:nvPicPr>
          <p:cNvPr id="440322" name="Picture 2"/>
          <p:cNvPicPr>
            <a:picLocks noChangeAspect="1" noChangeArrowheads="1"/>
          </p:cNvPicPr>
          <p:nvPr/>
        </p:nvPicPr>
        <p:blipFill>
          <a:blip r:embed="rId2" cstate="print"/>
          <a:srcRect l="2499" r="2499" b="43239"/>
          <a:stretch>
            <a:fillRect/>
          </a:stretch>
        </p:blipFill>
        <p:spPr bwMode="auto">
          <a:xfrm>
            <a:off x="0" y="992188"/>
            <a:ext cx="9144000" cy="47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Arial" pitchFamily="34" charset="0"/>
              </a:rPr>
              <a:t>Very early in the universe, quarks and gluons were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deconfined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cs typeface="Arial" pitchFamily="34" charset="0"/>
              </a:rPr>
              <a:t>in 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this </a:t>
            </a:r>
            <a:r>
              <a:rPr lang="en-US" sz="3200" dirty="0">
                <a:solidFill>
                  <a:schemeClr val="bg1"/>
                </a:solidFill>
                <a:cs typeface="Arial" pitchFamily="34" charset="0"/>
              </a:rPr>
              <a:t>plasma state</a:t>
            </a:r>
          </a:p>
        </p:txBody>
      </p:sp>
      <p:grpSp>
        <p:nvGrpSpPr>
          <p:cNvPr id="440324" name="Group 4"/>
          <p:cNvGrpSpPr>
            <a:grpSpLocks/>
          </p:cNvGrpSpPr>
          <p:nvPr/>
        </p:nvGrpSpPr>
        <p:grpSpPr bwMode="auto">
          <a:xfrm>
            <a:off x="228600" y="5437188"/>
            <a:ext cx="8477250" cy="1344612"/>
            <a:chOff x="144" y="414"/>
            <a:chExt cx="5340" cy="847"/>
          </a:xfrm>
        </p:grpSpPr>
        <p:pic>
          <p:nvPicPr>
            <p:cNvPr id="4403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4" y="414"/>
              <a:ext cx="78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0326" name="Text Box 6"/>
            <p:cNvSpPr txBox="1">
              <a:spLocks noChangeArrowheads="1"/>
            </p:cNvSpPr>
            <p:nvPr/>
          </p:nvSpPr>
          <p:spPr bwMode="auto">
            <a:xfrm>
              <a:off x="144" y="665"/>
              <a:ext cx="4426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cs typeface="Arial" pitchFamily="34" charset="0"/>
                </a:rPr>
                <a:t>As the universe cooled, they were confined and have remained that way since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CBFD-9D08-4031-9988-41EB791FFD67}" type="slidenum">
              <a:rPr lang="en-US"/>
              <a:pPr/>
              <a:t>8</a:t>
            </a:fld>
            <a:endParaRPr lang="en-US"/>
          </a:p>
        </p:txBody>
      </p:sp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2300" y="4219575"/>
            <a:ext cx="23241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952500"/>
            <a:ext cx="4000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5715000" y="4713288"/>
            <a:ext cx="31527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One trillion Kelvin !</a:t>
            </a:r>
          </a:p>
        </p:txBody>
      </p:sp>
      <p:pic>
        <p:nvPicPr>
          <p:cNvPr id="349191" name="Picture 7"/>
          <p:cNvPicPr>
            <a:picLocks noChangeAspect="1" noChangeArrowheads="1"/>
          </p:cNvPicPr>
          <p:nvPr/>
        </p:nvPicPr>
        <p:blipFill>
          <a:blip r:embed="rId4" cstate="print"/>
          <a:srcRect l="26685" t="19846" r="27438" b="17874"/>
          <a:stretch>
            <a:fillRect/>
          </a:stretch>
        </p:blipFill>
        <p:spPr bwMode="auto">
          <a:xfrm>
            <a:off x="2590800" y="914400"/>
            <a:ext cx="3581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9193" name="Picture 9" descr="rich2"/>
          <p:cNvPicPr>
            <a:picLocks noChangeAspect="1" noChangeArrowheads="1"/>
          </p:cNvPicPr>
          <p:nvPr/>
        </p:nvPicPr>
        <p:blipFill>
          <a:blip r:embed="rId5" cstate="print"/>
          <a:srcRect t="23672" b="7663"/>
          <a:stretch>
            <a:fillRect/>
          </a:stretch>
        </p:blipFill>
        <p:spPr bwMode="auto">
          <a:xfrm>
            <a:off x="228600" y="0"/>
            <a:ext cx="8763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4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9820-94A0-4B24-B080-F95E72B5B37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Relativistic Heavy Ion </a:t>
            </a:r>
            <a:r>
              <a:rPr lang="en-US" sz="3600" dirty="0" smtClean="0"/>
              <a:t>Collider </a:t>
            </a:r>
          </a:p>
          <a:p>
            <a:pPr algn="ctr"/>
            <a:r>
              <a:rPr lang="en-US" sz="3600" dirty="0" smtClean="0"/>
              <a:t>at Brookhaven National Laboratory </a:t>
            </a:r>
            <a:endParaRPr lang="en-US" sz="3600" dirty="0"/>
          </a:p>
          <a:p>
            <a:pPr algn="ctr"/>
            <a:r>
              <a:rPr lang="en-US" sz="3600" dirty="0" smtClean="0"/>
              <a:t>started program 2000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4505980"/>
            <a:ext cx="852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Colliding heavy nuclei at 99.995% the speed of light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62" y="5115580"/>
            <a:ext cx="892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CC"/>
                </a:solidFill>
              </a:rPr>
              <a:t>Colliding heavy nuclei at 99.99997% the speed of light</a:t>
            </a:r>
            <a:endParaRPr lang="en-US" dirty="0">
              <a:solidFill>
                <a:srgbClr val="FF99CC"/>
              </a:solidFill>
            </a:endParaRPr>
          </a:p>
        </p:txBody>
      </p:sp>
      <p:pic>
        <p:nvPicPr>
          <p:cNvPr id="479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905000"/>
            <a:ext cx="36957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5257800" y="2209800"/>
            <a:ext cx="685800" cy="735747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6388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</a:rPr>
              <a:t>Large </a:t>
            </a:r>
            <a:r>
              <a:rPr lang="en-US" sz="3200" dirty="0" err="1" smtClean="0">
                <a:solidFill>
                  <a:schemeClr val="accent5"/>
                </a:solidFill>
              </a:rPr>
              <a:t>Hadron</a:t>
            </a:r>
            <a:r>
              <a:rPr lang="en-US" sz="3200" dirty="0" smtClean="0">
                <a:solidFill>
                  <a:schemeClr val="accent5"/>
                </a:solidFill>
              </a:rPr>
              <a:t> Collider (LHC) at CERN just started heavy nuclei program in 2010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3F3F3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3F3F3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13550</TotalTime>
  <Words>1557</Words>
  <Application>Microsoft Office PowerPoint</Application>
  <PresentationFormat>On-screen Show (4:3)</PresentationFormat>
  <Paragraphs>386</Paragraphs>
  <Slides>43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Default Design</vt:lpstr>
      <vt:lpstr>Equation</vt:lpstr>
      <vt:lpstr>Chart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Heavy Ion Collisions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University of Colorado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Nagle</dc:creator>
  <cp:lastModifiedBy>nagle</cp:lastModifiedBy>
  <cp:revision>484</cp:revision>
  <dcterms:created xsi:type="dcterms:W3CDTF">2007-11-14T04:04:06Z</dcterms:created>
  <dcterms:modified xsi:type="dcterms:W3CDTF">2011-06-15T12:54:59Z</dcterms:modified>
</cp:coreProperties>
</file>