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45"/>
  </p:handoutMasterIdLst>
  <p:sldIdLst>
    <p:sldId id="256" r:id="rId2"/>
    <p:sldId id="428" r:id="rId3"/>
    <p:sldId id="429" r:id="rId4"/>
    <p:sldId id="430" r:id="rId5"/>
    <p:sldId id="410" r:id="rId6"/>
    <p:sldId id="431" r:id="rId7"/>
    <p:sldId id="432" r:id="rId8"/>
    <p:sldId id="433" r:id="rId9"/>
    <p:sldId id="423" r:id="rId10"/>
    <p:sldId id="415" r:id="rId11"/>
    <p:sldId id="413" r:id="rId12"/>
    <p:sldId id="414" r:id="rId13"/>
    <p:sldId id="422" r:id="rId14"/>
    <p:sldId id="426" r:id="rId15"/>
    <p:sldId id="418" r:id="rId16"/>
    <p:sldId id="446" r:id="rId17"/>
    <p:sldId id="447" r:id="rId18"/>
    <p:sldId id="420" r:id="rId19"/>
    <p:sldId id="258" r:id="rId20"/>
    <p:sldId id="366" r:id="rId21"/>
    <p:sldId id="421" r:id="rId22"/>
    <p:sldId id="369" r:id="rId23"/>
    <p:sldId id="371" r:id="rId24"/>
    <p:sldId id="372" r:id="rId25"/>
    <p:sldId id="463" r:id="rId26"/>
    <p:sldId id="419" r:id="rId27"/>
    <p:sldId id="294" r:id="rId28"/>
    <p:sldId id="384" r:id="rId29"/>
    <p:sldId id="471" r:id="rId30"/>
    <p:sldId id="385" r:id="rId31"/>
    <p:sldId id="387" r:id="rId32"/>
    <p:sldId id="390" r:id="rId33"/>
    <p:sldId id="458" r:id="rId34"/>
    <p:sldId id="459" r:id="rId35"/>
    <p:sldId id="460" r:id="rId36"/>
    <p:sldId id="461" r:id="rId37"/>
    <p:sldId id="462" r:id="rId38"/>
    <p:sldId id="411" r:id="rId39"/>
    <p:sldId id="455" r:id="rId40"/>
    <p:sldId id="467" r:id="rId41"/>
    <p:sldId id="435" r:id="rId42"/>
    <p:sldId id="427" r:id="rId43"/>
    <p:sldId id="452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FE22"/>
    <a:srgbClr val="FF33CC"/>
    <a:srgbClr val="F5174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21" autoAdjust="0"/>
    <p:restoredTop sz="94624" autoAdjust="0"/>
  </p:normalViewPr>
  <p:slideViewPr>
    <p:cSldViewPr>
      <p:cViewPr>
        <p:scale>
          <a:sx n="66" d="100"/>
          <a:sy n="66" d="100"/>
        </p:scale>
        <p:origin x="-1410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1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904" y="-10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wmf"/><Relationship Id="rId1" Type="http://schemas.openxmlformats.org/officeDocument/2006/relationships/image" Target="../media/image10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6A7F5F-8397-4642-8CA8-62A78307AFD5}" type="datetimeFigureOut">
              <a:rPr lang="en-US" smtClean="0"/>
              <a:pPr/>
              <a:t>6/16/2011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3B0CB1-231F-4F88-B3FC-8005E75AC8C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1207-3D22-40FA-89C2-408CEF8F0141}" type="datetimeFigureOut">
              <a:rPr lang="en-US" smtClean="0"/>
              <a:pPr/>
              <a:t>6/16/2011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EE13E-175B-46ED-911B-514F7D1D6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1207-3D22-40FA-89C2-408CEF8F0141}" type="datetimeFigureOut">
              <a:rPr lang="en-US" smtClean="0"/>
              <a:pPr/>
              <a:t>6/16/2011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EE13E-175B-46ED-911B-514F7D1D6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1207-3D22-40FA-89C2-408CEF8F0141}" type="datetimeFigureOut">
              <a:rPr lang="en-US" smtClean="0"/>
              <a:pPr/>
              <a:t>6/16/2011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EE13E-175B-46ED-911B-514F7D1D6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1207-3D22-40FA-89C2-408CEF8F0141}" type="datetimeFigureOut">
              <a:rPr lang="en-US" smtClean="0"/>
              <a:pPr/>
              <a:t>6/16/2011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EE13E-175B-46ED-911B-514F7D1D6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1207-3D22-40FA-89C2-408CEF8F0141}" type="datetimeFigureOut">
              <a:rPr lang="en-US" smtClean="0"/>
              <a:pPr/>
              <a:t>6/16/2011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EE13E-175B-46ED-911B-514F7D1D6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1207-3D22-40FA-89C2-408CEF8F0141}" type="datetimeFigureOut">
              <a:rPr lang="en-US" smtClean="0"/>
              <a:pPr/>
              <a:t>6/16/2011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EE13E-175B-46ED-911B-514F7D1D6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1207-3D22-40FA-89C2-408CEF8F0141}" type="datetimeFigureOut">
              <a:rPr lang="en-US" smtClean="0"/>
              <a:pPr/>
              <a:t>6/16/2011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EE13E-175B-46ED-911B-514F7D1D6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1207-3D22-40FA-89C2-408CEF8F0141}" type="datetimeFigureOut">
              <a:rPr lang="en-US" smtClean="0"/>
              <a:pPr/>
              <a:t>6/16/2011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EE13E-175B-46ED-911B-514F7D1D6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1207-3D22-40FA-89C2-408CEF8F0141}" type="datetimeFigureOut">
              <a:rPr lang="en-US" smtClean="0"/>
              <a:pPr/>
              <a:t>6/16/2011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EE13E-175B-46ED-911B-514F7D1D6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1207-3D22-40FA-89C2-408CEF8F0141}" type="datetimeFigureOut">
              <a:rPr lang="en-US" smtClean="0"/>
              <a:pPr/>
              <a:t>6/16/2011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EE13E-175B-46ED-911B-514F7D1D6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11207-3D22-40FA-89C2-408CEF8F0141}" type="datetimeFigureOut">
              <a:rPr lang="en-US" smtClean="0"/>
              <a:pPr/>
              <a:t>6/16/2011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EE13E-175B-46ED-911B-514F7D1D6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711207-3D22-40FA-89C2-408CEF8F0141}" type="datetimeFigureOut">
              <a:rPr lang="en-US" smtClean="0"/>
              <a:pPr/>
              <a:t>6/16/2011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EE13E-175B-46ED-911B-514F7D1D6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video" Target="file:///C:\Users\nagle\Desktop\Viscosity_Movie4.wmv" TargetMode="External"/><Relationship Id="rId7" Type="http://schemas.openxmlformats.org/officeDocument/2006/relationships/image" Target="../media/image59.png"/><Relationship Id="rId2" Type="http://schemas.openxmlformats.org/officeDocument/2006/relationships/video" Target="file:///C:\Users\nagle\Desktop\Viscosity_Movie3.wmv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8.png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3.png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5.png"/><Relationship Id="rId5" Type="http://schemas.openxmlformats.org/officeDocument/2006/relationships/image" Target="../media/image62.png"/><Relationship Id="rId4" Type="http://schemas.openxmlformats.org/officeDocument/2006/relationships/oleObject" Target="../embeddings/oleObject3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66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cygwin\home\nagle\NagleLaptop\Nagle\NAGLE_TALKS\sand_liquid.wmv" TargetMode="External"/><Relationship Id="rId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4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9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3.wmf"/><Relationship Id="rId3" Type="http://schemas.openxmlformats.org/officeDocument/2006/relationships/image" Target="../media/image105.png"/><Relationship Id="rId7" Type="http://schemas.openxmlformats.org/officeDocument/2006/relationships/image" Target="../media/image108.png"/><Relationship Id="rId12" Type="http://schemas.openxmlformats.org/officeDocument/2006/relationships/image" Target="../media/image112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15.png"/><Relationship Id="rId1" Type="http://schemas.openxmlformats.org/officeDocument/2006/relationships/vmlDrawing" Target="../drawings/vmlDrawing6.vml"/><Relationship Id="rId6" Type="http://schemas.openxmlformats.org/officeDocument/2006/relationships/image" Target="../media/image107.w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6.bin"/><Relationship Id="rId15" Type="http://schemas.openxmlformats.org/officeDocument/2006/relationships/image" Target="../media/image55.wmf"/><Relationship Id="rId10" Type="http://schemas.openxmlformats.org/officeDocument/2006/relationships/image" Target="../media/image111.png"/><Relationship Id="rId4" Type="http://schemas.openxmlformats.org/officeDocument/2006/relationships/image" Target="../media/image106.png"/><Relationship Id="rId9" Type="http://schemas.openxmlformats.org/officeDocument/2006/relationships/image" Target="../media/image110.png"/><Relationship Id="rId14" Type="http://schemas.openxmlformats.org/officeDocument/2006/relationships/image" Target="../media/image114.w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26" Type="http://schemas.openxmlformats.org/officeDocument/2006/relationships/image" Target="../media/image37.png"/><Relationship Id="rId3" Type="http://schemas.openxmlformats.org/officeDocument/2006/relationships/image" Target="../media/image14.png"/><Relationship Id="rId21" Type="http://schemas.openxmlformats.org/officeDocument/2006/relationships/image" Target="../media/image32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5" Type="http://schemas.openxmlformats.org/officeDocument/2006/relationships/image" Target="../media/image36.pn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29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image" Target="../media/image35.png"/><Relationship Id="rId32" Type="http://schemas.openxmlformats.org/officeDocument/2006/relationships/image" Target="../media/image43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28" Type="http://schemas.openxmlformats.org/officeDocument/2006/relationships/image" Target="../media/image39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31" Type="http://schemas.openxmlformats.org/officeDocument/2006/relationships/image" Target="../media/image42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3.png"/><Relationship Id="rId27" Type="http://schemas.openxmlformats.org/officeDocument/2006/relationships/image" Target="../media/image38.png"/><Relationship Id="rId30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0"/>
            <a:ext cx="830580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</a:rPr>
              <a:t>Heavy Ion Physics </a:t>
            </a:r>
          </a:p>
          <a:p>
            <a:pPr algn="ctr"/>
            <a:r>
              <a:rPr lang="en-US" sz="4000" i="1" dirty="0" smtClean="0">
                <a:solidFill>
                  <a:schemeClr val="bg1"/>
                </a:solidFill>
              </a:rPr>
              <a:t>and How I Learned to Love </a:t>
            </a:r>
          </a:p>
          <a:p>
            <a:pPr algn="ctr"/>
            <a:r>
              <a:rPr lang="en-US" sz="4000" i="1" dirty="0" smtClean="0">
                <a:solidFill>
                  <a:schemeClr val="bg1"/>
                </a:solidFill>
              </a:rPr>
              <a:t>Geometry Fluctuations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62201" y="5791200"/>
            <a:ext cx="46941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Jamie Nagle</a:t>
            </a:r>
          </a:p>
          <a:p>
            <a:pPr algn="ctr"/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</a:rPr>
              <a:t>Niels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 Bohr Institute, Copenhagen, Denmark</a:t>
            </a:r>
          </a:p>
          <a:p>
            <a:pPr algn="ctr"/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University of Colorado, Boulder, USA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00200" y="6019800"/>
            <a:ext cx="619125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40205"/>
              </a:clrFrom>
              <a:clrTo>
                <a:srgbClr val="04020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86600" y="6035040"/>
            <a:ext cx="914400" cy="67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3962400"/>
            <a:ext cx="5791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6400" y="2057400"/>
            <a:ext cx="5791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1368425" y="1676400"/>
            <a:ext cx="320145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Weak coupling (</a:t>
            </a:r>
            <a:r>
              <a:rPr lang="en-US" sz="2800" dirty="0" smtClean="0">
                <a:solidFill>
                  <a:schemeClr val="bg1"/>
                </a:solidFill>
                <a:latin typeface="Symbol" pitchFamily="18" charset="2"/>
              </a:rPr>
              <a:t>s</a:t>
            </a:r>
            <a:r>
              <a:rPr lang="en-US" sz="2800" dirty="0">
                <a:solidFill>
                  <a:schemeClr val="bg1"/>
                </a:solidFill>
              </a:rPr>
              <a:t>=</a:t>
            </a:r>
            <a:r>
              <a:rPr lang="en-US" sz="2800" dirty="0" smtClean="0">
                <a:solidFill>
                  <a:schemeClr val="bg1"/>
                </a:solidFill>
              </a:rPr>
              <a:t>0</a:t>
            </a:r>
            <a:r>
              <a:rPr lang="en-US" sz="28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1282700" y="4221163"/>
            <a:ext cx="3378745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Strong coupling (</a:t>
            </a:r>
            <a:r>
              <a:rPr lang="en-US" sz="2800" dirty="0">
                <a:solidFill>
                  <a:schemeClr val="bg1"/>
                </a:solidFill>
                <a:latin typeface="Symbol" pitchFamily="18" charset="2"/>
              </a:rPr>
              <a:t>s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>
                <a:solidFill>
                  <a:schemeClr val="bg1"/>
                </a:solidFill>
                <a:cs typeface="Arial" pitchFamily="34" charset="0"/>
              </a:rPr>
              <a:t>↑</a:t>
            </a:r>
            <a:r>
              <a:rPr lang="en-US" sz="28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5943600" y="3276600"/>
            <a:ext cx="241502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&lt;</a:t>
            </a:r>
            <a:r>
              <a:rPr lang="en-US" sz="2800" dirty="0" err="1">
                <a:solidFill>
                  <a:srgbClr val="FFFF00"/>
                </a:solidFill>
              </a:rPr>
              <a:t>p</a:t>
            </a:r>
            <a:r>
              <a:rPr lang="en-US" sz="2800" baseline="-25000" dirty="0" err="1">
                <a:solidFill>
                  <a:srgbClr val="FFFF00"/>
                </a:solidFill>
              </a:rPr>
              <a:t>x</a:t>
            </a:r>
            <a:r>
              <a:rPr lang="en-US" sz="2800" dirty="0">
                <a:solidFill>
                  <a:srgbClr val="FFFF00"/>
                </a:solidFill>
              </a:rPr>
              <a:t>&gt; top region</a:t>
            </a:r>
          </a:p>
        </p:txBody>
      </p: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5943600" y="3748088"/>
            <a:ext cx="3006272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66FF33"/>
                </a:solidFill>
              </a:rPr>
              <a:t>&lt;</a:t>
            </a:r>
            <a:r>
              <a:rPr lang="en-US" sz="2800" dirty="0" err="1">
                <a:solidFill>
                  <a:srgbClr val="66FF33"/>
                </a:solidFill>
              </a:rPr>
              <a:t>p</a:t>
            </a:r>
            <a:r>
              <a:rPr lang="en-US" sz="2800" baseline="-25000" dirty="0" err="1">
                <a:solidFill>
                  <a:srgbClr val="66FF33"/>
                </a:solidFill>
              </a:rPr>
              <a:t>x</a:t>
            </a:r>
            <a:r>
              <a:rPr lang="en-US" sz="2800" dirty="0">
                <a:solidFill>
                  <a:srgbClr val="66FF33"/>
                </a:solidFill>
              </a:rPr>
              <a:t>&gt; bottom region</a:t>
            </a:r>
          </a:p>
        </p:txBody>
      </p:sp>
      <p:graphicFrame>
        <p:nvGraphicFramePr>
          <p:cNvPr id="26" name="Object 13"/>
          <p:cNvGraphicFramePr>
            <a:graphicFrameLocks noChangeAspect="1"/>
          </p:cNvGraphicFramePr>
          <p:nvPr/>
        </p:nvGraphicFramePr>
        <p:xfrm>
          <a:off x="6096000" y="1844796"/>
          <a:ext cx="2590800" cy="1355604"/>
        </p:xfrm>
        <a:graphic>
          <a:graphicData uri="http://schemas.openxmlformats.org/presentationml/2006/ole">
            <p:oleObj spid="_x0000_s81923" name="Equation" r:id="rId5" imgW="799920" imgH="419040" progId="Equation.3">
              <p:embed/>
            </p:oleObj>
          </a:graphicData>
        </a:graphic>
      </p:graphicFrame>
      <p:sp>
        <p:nvSpPr>
          <p:cNvPr id="27" name="Text Box 16"/>
          <p:cNvSpPr txBox="1">
            <a:spLocks noChangeArrowheads="1"/>
          </p:cNvSpPr>
          <p:nvPr/>
        </p:nvSpPr>
        <p:spPr bwMode="auto">
          <a:xfrm>
            <a:off x="212725" y="762000"/>
            <a:ext cx="7940675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Honey – viscosity decreases at higher temperatures</a:t>
            </a:r>
          </a:p>
          <a:p>
            <a:r>
              <a:rPr lang="en-US" sz="2400" dirty="0">
                <a:solidFill>
                  <a:srgbClr val="FFFF00"/>
                </a:solidFill>
              </a:rPr>
              <a:t>               viscosity increases with stronger coupling</a:t>
            </a:r>
          </a:p>
        </p:txBody>
      </p:sp>
      <p:sp>
        <p:nvSpPr>
          <p:cNvPr id="28" name="Line 17"/>
          <p:cNvSpPr>
            <a:spLocks noChangeShapeType="1"/>
          </p:cNvSpPr>
          <p:nvPr/>
        </p:nvSpPr>
        <p:spPr bwMode="auto">
          <a:xfrm>
            <a:off x="0" y="16002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9" name="Text Box 19"/>
          <p:cNvSpPr txBox="1">
            <a:spLocks noChangeArrowheads="1"/>
          </p:cNvSpPr>
          <p:nvPr/>
        </p:nvSpPr>
        <p:spPr bwMode="auto">
          <a:xfrm>
            <a:off x="2362200" y="0"/>
            <a:ext cx="3952429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400" u="sng" dirty="0">
                <a:solidFill>
                  <a:schemeClr val="bg1"/>
                </a:solidFill>
              </a:rPr>
              <a:t>Viscosity Review</a:t>
            </a:r>
          </a:p>
        </p:txBody>
      </p:sp>
      <p:sp>
        <p:nvSpPr>
          <p:cNvPr id="30" name="Text Box 20"/>
          <p:cNvSpPr txBox="1">
            <a:spLocks noChangeArrowheads="1"/>
          </p:cNvSpPr>
          <p:nvPr/>
        </p:nvSpPr>
        <p:spPr bwMode="auto">
          <a:xfrm>
            <a:off x="5791200" y="3318570"/>
            <a:ext cx="3311525" cy="3539430"/>
          </a:xfrm>
          <a:prstGeom prst="rect">
            <a:avLst/>
          </a:prstGeom>
          <a:solidFill>
            <a:schemeClr val="bg1"/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Inhibited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diffusion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cs typeface="Arial" pitchFamily="34" charset="0"/>
              </a:rPr>
              <a:t>↓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Small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 viscosity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↓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Perfect </a:t>
            </a:r>
            <a:r>
              <a:rPr lang="en-US" sz="3200" b="1" dirty="0" smtClean="0">
                <a:solidFill>
                  <a:srgbClr val="FF0000"/>
                </a:solidFill>
              </a:rPr>
              <a:t>fluid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31" name="Picture 2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67600" y="0"/>
            <a:ext cx="1676400" cy="1600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32" name="Viscosity_Movie3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0" y="4743450"/>
            <a:ext cx="5676900" cy="2114550"/>
          </a:xfrm>
          <a:prstGeom prst="rect">
            <a:avLst/>
          </a:prstGeom>
        </p:spPr>
      </p:pic>
      <p:pic>
        <p:nvPicPr>
          <p:cNvPr id="33" name="Viscosity_Movie4.wmv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8" cstate="print"/>
          <a:stretch>
            <a:fillRect/>
          </a:stretch>
        </p:blipFill>
        <p:spPr>
          <a:xfrm>
            <a:off x="0" y="2209800"/>
            <a:ext cx="5676900" cy="2114550"/>
          </a:xfrm>
          <a:prstGeom prst="rect">
            <a:avLst/>
          </a:prstGeom>
        </p:spPr>
      </p:pic>
      <p:sp>
        <p:nvSpPr>
          <p:cNvPr id="34" name="Right Arrow 33"/>
          <p:cNvSpPr/>
          <p:nvPr/>
        </p:nvSpPr>
        <p:spPr bwMode="auto">
          <a:xfrm>
            <a:off x="533400" y="3657600"/>
            <a:ext cx="731520" cy="457200"/>
          </a:xfrm>
          <a:prstGeom prst="rightArrow">
            <a:avLst/>
          </a:prstGeom>
          <a:solidFill>
            <a:srgbClr val="FF0000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3F3F3"/>
              </a:solidFill>
              <a:effectLst/>
              <a:latin typeface="Arial" pitchFamily="34" charset="0"/>
            </a:endParaRPr>
          </a:p>
        </p:txBody>
      </p:sp>
      <p:sp>
        <p:nvSpPr>
          <p:cNvPr id="35" name="Right Arrow 34"/>
          <p:cNvSpPr/>
          <p:nvPr/>
        </p:nvSpPr>
        <p:spPr bwMode="auto">
          <a:xfrm>
            <a:off x="533400" y="3276600"/>
            <a:ext cx="1295400" cy="457200"/>
          </a:xfrm>
          <a:prstGeom prst="rightArrow">
            <a:avLst/>
          </a:prstGeom>
          <a:solidFill>
            <a:srgbClr val="FF0000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3F3F3"/>
              </a:solidFill>
              <a:effectLst/>
              <a:latin typeface="Arial" pitchFamily="34" charset="0"/>
            </a:endParaRPr>
          </a:p>
        </p:txBody>
      </p:sp>
      <p:sp>
        <p:nvSpPr>
          <p:cNvPr id="36" name="Right Arrow 35"/>
          <p:cNvSpPr/>
          <p:nvPr/>
        </p:nvSpPr>
        <p:spPr bwMode="auto">
          <a:xfrm>
            <a:off x="533400" y="2819400"/>
            <a:ext cx="1981200" cy="457200"/>
          </a:xfrm>
          <a:prstGeom prst="rightArrow">
            <a:avLst/>
          </a:prstGeom>
          <a:solidFill>
            <a:srgbClr val="FF0000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3F3F3"/>
              </a:solidFill>
              <a:effectLst/>
              <a:latin typeface="Arial" pitchFamily="34" charset="0"/>
            </a:endParaRPr>
          </a:p>
        </p:txBody>
      </p:sp>
      <p:sp>
        <p:nvSpPr>
          <p:cNvPr id="37" name="Right Arrow 36"/>
          <p:cNvSpPr/>
          <p:nvPr/>
        </p:nvSpPr>
        <p:spPr bwMode="auto">
          <a:xfrm>
            <a:off x="533400" y="2438400"/>
            <a:ext cx="2590800" cy="457200"/>
          </a:xfrm>
          <a:prstGeom prst="rightArrow">
            <a:avLst/>
          </a:prstGeom>
          <a:solidFill>
            <a:srgbClr val="FF0000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3F3F3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7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2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video>
              <p:cMediaNode>
                <p:cTn id="7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video>
            <p:video>
              <p:cMediaNode>
                <p:cTn id="7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video>
          </p:childTnLst>
        </p:cTn>
      </p:par>
    </p:tnLst>
    <p:bldLst>
      <p:bldP spid="22" grpId="0"/>
      <p:bldP spid="23" grpId="0"/>
      <p:bldP spid="24" grpId="0"/>
      <p:bldP spid="25" grpId="0"/>
      <p:bldP spid="27" grpId="0"/>
      <p:bldP spid="30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C2E89-DA62-4C3C-BDD4-3B163803A584}" type="slidenum">
              <a:rPr lang="en-US"/>
              <a:pPr/>
              <a:t>11</a:t>
            </a:fld>
            <a:endParaRPr lang="en-US"/>
          </a:p>
        </p:txBody>
      </p:sp>
      <p:pic>
        <p:nvPicPr>
          <p:cNvPr id="456706" name="Picture 2"/>
          <p:cNvPicPr>
            <a:picLocks noChangeAspect="1" noChangeArrowheads="1"/>
          </p:cNvPicPr>
          <p:nvPr/>
        </p:nvPicPr>
        <p:blipFill>
          <a:blip r:embed="rId3" cstate="print"/>
          <a:srcRect l="14844" t="32452" r="19531" b="14583"/>
          <a:stretch>
            <a:fillRect/>
          </a:stretch>
        </p:blipFill>
        <p:spPr bwMode="auto">
          <a:xfrm>
            <a:off x="457200" y="990600"/>
            <a:ext cx="8229600" cy="5257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456707" name="Text Box 3"/>
          <p:cNvSpPr txBox="1">
            <a:spLocks noChangeArrowheads="1"/>
          </p:cNvSpPr>
          <p:nvPr/>
        </p:nvSpPr>
        <p:spPr bwMode="auto">
          <a:xfrm>
            <a:off x="2514600" y="42863"/>
            <a:ext cx="409575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u="sng">
                <a:solidFill>
                  <a:schemeClr val="bg1"/>
                </a:solidFill>
              </a:rPr>
              <a:t>Viscosity Roadmap</a:t>
            </a:r>
          </a:p>
        </p:txBody>
      </p:sp>
      <p:graphicFrame>
        <p:nvGraphicFramePr>
          <p:cNvPr id="2110473" name="Object 9"/>
          <p:cNvGraphicFramePr>
            <a:graphicFrameLocks noChangeAspect="1"/>
          </p:cNvGraphicFramePr>
          <p:nvPr/>
        </p:nvGraphicFramePr>
        <p:xfrm>
          <a:off x="6562725" y="4092575"/>
          <a:ext cx="2581275" cy="1504950"/>
        </p:xfrm>
        <a:graphic>
          <a:graphicData uri="http://schemas.openxmlformats.org/presentationml/2006/ole">
            <p:oleObj spid="_x0000_s79874" name="Equation" r:id="rId4" imgW="812520" imgH="431640" progId="Equation.3">
              <p:embed/>
            </p:oleObj>
          </a:graphicData>
        </a:graphic>
      </p:graphicFrame>
      <p:sp>
        <p:nvSpPr>
          <p:cNvPr id="456710" name="Text Box 6"/>
          <p:cNvSpPr txBox="1">
            <a:spLocks noChangeArrowheads="1"/>
          </p:cNvSpPr>
          <p:nvPr/>
        </p:nvSpPr>
        <p:spPr bwMode="auto">
          <a:xfrm>
            <a:off x="6532270" y="5673725"/>
            <a:ext cx="2673937" cy="1077218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String Theory</a:t>
            </a:r>
          </a:p>
          <a:p>
            <a:pPr algn="ctr"/>
            <a:r>
              <a:rPr lang="en-US" sz="3200">
                <a:solidFill>
                  <a:schemeClr val="bg1"/>
                </a:solidFill>
              </a:rPr>
              <a:t>Lowest Bound!</a:t>
            </a:r>
          </a:p>
        </p:txBody>
      </p:sp>
      <p:sp>
        <p:nvSpPr>
          <p:cNvPr id="456712" name="Line 8"/>
          <p:cNvSpPr>
            <a:spLocks noChangeShapeType="1"/>
          </p:cNvSpPr>
          <p:nvPr/>
        </p:nvSpPr>
        <p:spPr bwMode="auto">
          <a:xfrm flipH="1">
            <a:off x="5257800" y="5029200"/>
            <a:ext cx="1295400" cy="457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6705600" y="-2776539"/>
            <a:ext cx="2209800" cy="2776539"/>
            <a:chOff x="576" y="2736"/>
            <a:chExt cx="1392" cy="1749"/>
          </a:xfrm>
        </p:grpSpPr>
        <p:pic>
          <p:nvPicPr>
            <p:cNvPr id="456714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 l="43428" t="49524" r="26857" b="11620"/>
            <a:stretch>
              <a:fillRect/>
            </a:stretch>
          </p:blipFill>
          <p:spPr bwMode="auto">
            <a:xfrm>
              <a:off x="576" y="2736"/>
              <a:ext cx="1392" cy="1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56715" name="Text Box 11"/>
            <p:cNvSpPr txBox="1">
              <a:spLocks noChangeArrowheads="1"/>
            </p:cNvSpPr>
            <p:nvPr/>
          </p:nvSpPr>
          <p:spPr bwMode="auto">
            <a:xfrm>
              <a:off x="783" y="2940"/>
              <a:ext cx="982" cy="14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Quark</a:t>
              </a:r>
            </a:p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Gluon</a:t>
              </a:r>
            </a:p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Plasma</a:t>
              </a:r>
            </a:p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10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10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56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6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38889E-6 -2.29008E-7 C 0.00572 0.04303 0.01163 0.08605 -0.03594 0.13324 C -0.08351 0.1802 -0.31199 0.23016 -0.28542 0.28267 C -0.25886 0.33565 0.11874 0.39232 0.1236 0.44922 C 0.12847 0.50613 -0.23334 0.55008 -0.25626 0.62433 C -0.27917 0.69859 -0.14636 0.79667 -0.01355 0.89498 " pathEditMode="relative" ptsTypes="aaaaaA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6710" grpId="0" animBg="1"/>
      <p:bldP spid="4567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969E3-4A8C-42AC-9CA1-260E49A659F3}" type="slidenum">
              <a:rPr lang="en-US"/>
              <a:pPr/>
              <a:t>12</a:t>
            </a:fld>
            <a:endParaRPr lang="en-US"/>
          </a:p>
        </p:txBody>
      </p:sp>
      <p:sp>
        <p:nvSpPr>
          <p:cNvPr id="412676" name="Text Box 4"/>
          <p:cNvSpPr txBox="1">
            <a:spLocks noChangeArrowheads="1"/>
          </p:cNvSpPr>
          <p:nvPr/>
        </p:nvSpPr>
        <p:spPr bwMode="auto">
          <a:xfrm>
            <a:off x="136525" y="76201"/>
            <a:ext cx="8931275" cy="24314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Calculating viscosity is very difficult in a strongly-coupled gauge </a:t>
            </a:r>
            <a:r>
              <a:rPr lang="en-US" sz="3200" dirty="0" smtClean="0">
                <a:solidFill>
                  <a:schemeClr val="bg1"/>
                </a:solidFill>
              </a:rPr>
              <a:t>theory</a:t>
            </a:r>
            <a:endParaRPr lang="en-US" sz="3200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12677" name="Picture 5"/>
          <p:cNvPicPr>
            <a:picLocks noChangeAspect="1" noChangeArrowheads="1"/>
          </p:cNvPicPr>
          <p:nvPr/>
        </p:nvPicPr>
        <p:blipFill>
          <a:blip r:embed="rId3" cstate="print"/>
          <a:srcRect l="10938" t="45663" r="17188" b="36992"/>
          <a:stretch>
            <a:fillRect/>
          </a:stretch>
        </p:blipFill>
        <p:spPr bwMode="auto">
          <a:xfrm>
            <a:off x="4038600" y="685800"/>
            <a:ext cx="5105400" cy="960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412678" name="Text Box 6"/>
          <p:cNvSpPr txBox="1">
            <a:spLocks noChangeArrowheads="1"/>
          </p:cNvSpPr>
          <p:nvPr/>
        </p:nvSpPr>
        <p:spPr bwMode="auto">
          <a:xfrm>
            <a:off x="152400" y="1828800"/>
            <a:ext cx="8991600" cy="12926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200" u="sng" dirty="0">
                <a:solidFill>
                  <a:srgbClr val="FFFF00"/>
                </a:solidFill>
              </a:rPr>
              <a:t>How about in String Theory (</a:t>
            </a:r>
            <a:r>
              <a:rPr lang="en-US" sz="3200" u="sng" dirty="0" err="1">
                <a:solidFill>
                  <a:srgbClr val="FFFF00"/>
                </a:solidFill>
              </a:rPr>
              <a:t>AdS</a:t>
            </a:r>
            <a:r>
              <a:rPr lang="en-US" sz="3200" u="sng" dirty="0">
                <a:solidFill>
                  <a:srgbClr val="FFFF00"/>
                </a:solidFill>
              </a:rPr>
              <a:t>/CFT)?</a:t>
            </a:r>
          </a:p>
          <a:p>
            <a:r>
              <a:rPr lang="en-US" sz="1000" dirty="0">
                <a:solidFill>
                  <a:srgbClr val="FFFF00"/>
                </a:solidFill>
              </a:rPr>
              <a:t> </a:t>
            </a:r>
          </a:p>
          <a:p>
            <a:r>
              <a:rPr lang="en-US" sz="1800" dirty="0">
                <a:solidFill>
                  <a:srgbClr val="FFFF00"/>
                </a:solidFill>
              </a:rPr>
              <a:t>The Shear Viscosity of Strongly Coupled N=4 </a:t>
            </a:r>
            <a:r>
              <a:rPr lang="en-US" sz="1800" dirty="0" err="1">
                <a:solidFill>
                  <a:srgbClr val="FFFF00"/>
                </a:solidFill>
              </a:rPr>
              <a:t>Supersymmetric</a:t>
            </a:r>
            <a:r>
              <a:rPr lang="en-US" sz="1800" dirty="0">
                <a:solidFill>
                  <a:srgbClr val="FFFF00"/>
                </a:solidFill>
              </a:rPr>
              <a:t> Yang-Mills Plasma</a:t>
            </a:r>
          </a:p>
          <a:p>
            <a:r>
              <a:rPr lang="en-US" sz="1800" dirty="0">
                <a:solidFill>
                  <a:srgbClr val="FFFF00"/>
                </a:solidFill>
              </a:rPr>
              <a:t>G. </a:t>
            </a:r>
            <a:r>
              <a:rPr lang="en-US" sz="1800" dirty="0" err="1">
                <a:solidFill>
                  <a:srgbClr val="FFFF00"/>
                </a:solidFill>
              </a:rPr>
              <a:t>Policasto</a:t>
            </a:r>
            <a:r>
              <a:rPr lang="en-US" sz="1800" dirty="0">
                <a:solidFill>
                  <a:srgbClr val="FFFF00"/>
                </a:solidFill>
              </a:rPr>
              <a:t>, D.T. Son, A.O. </a:t>
            </a:r>
            <a:r>
              <a:rPr lang="en-US" sz="1800" dirty="0" err="1">
                <a:solidFill>
                  <a:srgbClr val="FFFF00"/>
                </a:solidFill>
              </a:rPr>
              <a:t>Starinets</a:t>
            </a:r>
            <a:r>
              <a:rPr lang="en-US" sz="1800" dirty="0">
                <a:solidFill>
                  <a:srgbClr val="FFFF00"/>
                </a:solidFill>
              </a:rPr>
              <a:t>, PRL 87: 081601 (2001</a:t>
            </a:r>
            <a:r>
              <a:rPr lang="en-US" sz="1800" dirty="0" smtClean="0">
                <a:solidFill>
                  <a:srgbClr val="FFFF00"/>
                </a:solidFill>
              </a:rPr>
              <a:t>).  600++ citations so far..</a:t>
            </a:r>
            <a:endParaRPr lang="en-US" sz="1800" dirty="0">
              <a:solidFill>
                <a:srgbClr val="FFFF00"/>
              </a:solidFill>
            </a:endParaRPr>
          </a:p>
        </p:txBody>
      </p:sp>
      <p:graphicFrame>
        <p:nvGraphicFramePr>
          <p:cNvPr id="2110473" name="Object 9"/>
          <p:cNvGraphicFramePr>
            <a:graphicFrameLocks noChangeAspect="1"/>
          </p:cNvGraphicFramePr>
          <p:nvPr/>
        </p:nvGraphicFramePr>
        <p:xfrm>
          <a:off x="6261100" y="3219450"/>
          <a:ext cx="2581275" cy="1504950"/>
        </p:xfrm>
        <a:graphic>
          <a:graphicData uri="http://schemas.openxmlformats.org/presentationml/2006/ole">
            <p:oleObj spid="_x0000_s80898" name="Equation" r:id="rId4" imgW="812520" imgH="431640" progId="Equation.3">
              <p:embed/>
            </p:oleObj>
          </a:graphicData>
        </a:graphic>
      </p:graphicFrame>
      <p:pic>
        <p:nvPicPr>
          <p:cNvPr id="412681" name="Picture 9"/>
          <p:cNvPicPr>
            <a:picLocks noChangeAspect="1" noChangeArrowheads="1"/>
          </p:cNvPicPr>
          <p:nvPr/>
        </p:nvPicPr>
        <p:blipFill>
          <a:blip r:embed="rId5" cstate="print"/>
          <a:srcRect l="14844" t="32452" r="19531" b="14583"/>
          <a:stretch>
            <a:fillRect/>
          </a:stretch>
        </p:blipFill>
        <p:spPr bwMode="auto">
          <a:xfrm>
            <a:off x="304800" y="3276600"/>
            <a:ext cx="5486400" cy="3505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0" y="3429000"/>
            <a:ext cx="914400" cy="2971800"/>
            <a:chOff x="192" y="1296"/>
            <a:chExt cx="576" cy="1872"/>
          </a:xfrm>
        </p:grpSpPr>
        <p:sp>
          <p:nvSpPr>
            <p:cNvPr id="412682" name="Rectangle 10"/>
            <p:cNvSpPr>
              <a:spLocks noChangeArrowheads="1"/>
            </p:cNvSpPr>
            <p:nvPr/>
          </p:nvSpPr>
          <p:spPr bwMode="auto">
            <a:xfrm>
              <a:off x="192" y="1296"/>
              <a:ext cx="576" cy="1872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412683" name="Picture 11"/>
            <p:cNvPicPr>
              <a:picLocks noChangeAspect="1" noChangeArrowheads="1"/>
            </p:cNvPicPr>
            <p:nvPr/>
          </p:nvPicPr>
          <p:blipFill>
            <a:blip r:embed="rId6" cstate="print"/>
            <a:srcRect l="37907" t="30661" r="58594" b="61865"/>
            <a:stretch>
              <a:fillRect/>
            </a:stretch>
          </p:blipFill>
          <p:spPr bwMode="auto">
            <a:xfrm>
              <a:off x="240" y="2400"/>
              <a:ext cx="449" cy="72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  <p:pic>
          <p:nvPicPr>
            <p:cNvPr id="412684" name="Picture 12"/>
            <p:cNvPicPr>
              <a:picLocks noChangeAspect="1" noChangeArrowheads="1"/>
            </p:cNvPicPr>
            <p:nvPr/>
          </p:nvPicPr>
          <p:blipFill>
            <a:blip r:embed="rId6" cstate="print"/>
            <a:srcRect l="34375" t="29166" r="63281" b="61458"/>
            <a:stretch>
              <a:fillRect/>
            </a:stretch>
          </p:blipFill>
          <p:spPr bwMode="auto">
            <a:xfrm>
              <a:off x="288" y="1344"/>
              <a:ext cx="368" cy="110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  <p:sp>
          <p:nvSpPr>
            <p:cNvPr id="412685" name="Line 13"/>
            <p:cNvSpPr>
              <a:spLocks noChangeShapeType="1"/>
            </p:cNvSpPr>
            <p:nvPr/>
          </p:nvSpPr>
          <p:spPr bwMode="auto">
            <a:xfrm>
              <a:off x="240" y="2304"/>
              <a:ext cx="48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2686" name="Text Box 14"/>
          <p:cNvSpPr txBox="1">
            <a:spLocks noChangeArrowheads="1"/>
          </p:cNvSpPr>
          <p:nvPr/>
        </p:nvSpPr>
        <p:spPr bwMode="auto">
          <a:xfrm>
            <a:off x="1676400" y="4937125"/>
            <a:ext cx="3691973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u="sng">
                <a:solidFill>
                  <a:schemeClr val="tx1"/>
                </a:solidFill>
              </a:rPr>
              <a:t>Gas-Liquid Phase Transition</a:t>
            </a:r>
          </a:p>
        </p:txBody>
      </p:sp>
      <p:sp>
        <p:nvSpPr>
          <p:cNvPr id="412688" name="Text Box 16"/>
          <p:cNvSpPr txBox="1">
            <a:spLocks noChangeArrowheads="1"/>
          </p:cNvSpPr>
          <p:nvPr/>
        </p:nvSpPr>
        <p:spPr bwMode="auto">
          <a:xfrm>
            <a:off x="1296988" y="4556125"/>
            <a:ext cx="380841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b="1" u="sng" dirty="0" err="1">
                <a:solidFill>
                  <a:schemeClr val="tx1"/>
                </a:solidFill>
              </a:rPr>
              <a:t>Superfluidity</a:t>
            </a:r>
            <a:r>
              <a:rPr lang="en-US" sz="2400" b="1" u="sng" dirty="0">
                <a:solidFill>
                  <a:schemeClr val="tx1"/>
                </a:solidFill>
              </a:rPr>
              <a:t> Transition</a:t>
            </a:r>
          </a:p>
        </p:txBody>
      </p:sp>
      <p:sp>
        <p:nvSpPr>
          <p:cNvPr id="412689" name="Line 17"/>
          <p:cNvSpPr>
            <a:spLocks noChangeShapeType="1"/>
          </p:cNvSpPr>
          <p:nvPr/>
        </p:nvSpPr>
        <p:spPr bwMode="auto">
          <a:xfrm>
            <a:off x="1828800" y="5334000"/>
            <a:ext cx="15240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12690" name="Line 18"/>
          <p:cNvSpPr>
            <a:spLocks noChangeShapeType="1"/>
          </p:cNvSpPr>
          <p:nvPr/>
        </p:nvSpPr>
        <p:spPr bwMode="auto">
          <a:xfrm flipH="1">
            <a:off x="5410200" y="5562600"/>
            <a:ext cx="38100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12697" name="Text Box 25"/>
          <p:cNvSpPr txBox="1">
            <a:spLocks noChangeArrowheads="1"/>
          </p:cNvSpPr>
          <p:nvPr/>
        </p:nvSpPr>
        <p:spPr bwMode="auto">
          <a:xfrm>
            <a:off x="5799741" y="4987925"/>
            <a:ext cx="3047566" cy="1200329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</a:rPr>
              <a:t>String Theory</a:t>
            </a:r>
          </a:p>
          <a:p>
            <a:pPr algn="ctr"/>
            <a:r>
              <a:rPr lang="en-US" sz="3600" b="1">
                <a:solidFill>
                  <a:schemeClr val="bg1"/>
                </a:solidFill>
              </a:rPr>
              <a:t>Lowest Bound!</a:t>
            </a:r>
          </a:p>
        </p:txBody>
      </p:sp>
      <p:sp>
        <p:nvSpPr>
          <p:cNvPr id="412699" name="Line 27"/>
          <p:cNvSpPr>
            <a:spLocks noChangeShapeType="1"/>
          </p:cNvSpPr>
          <p:nvPr/>
        </p:nvSpPr>
        <p:spPr bwMode="auto">
          <a:xfrm>
            <a:off x="1447800" y="4953000"/>
            <a:ext cx="304800" cy="1066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2678" grpId="0"/>
      <p:bldP spid="412686" grpId="0"/>
      <p:bldP spid="412688" grpId="0"/>
      <p:bldP spid="412689" grpId="0" animBg="1"/>
      <p:bldP spid="412690" grpId="0" animBg="1"/>
      <p:bldP spid="412697" grpId="0" animBg="1"/>
      <p:bldP spid="41269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fld id="{EBE7CF1E-3238-4206-8410-6339C3294D36}" type="slidenum">
              <a:rPr lang="en-US"/>
              <a:pPr/>
              <a:t>13</a:t>
            </a:fld>
            <a:endParaRPr lang="en-US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057400" y="76200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3600" u="sng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2133600" y="-15875"/>
            <a:ext cx="4641014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000" u="sng" dirty="0">
                <a:solidFill>
                  <a:schemeClr val="bg1"/>
                </a:solidFill>
              </a:rPr>
              <a:t>Connections / Impact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229051" y="786825"/>
            <a:ext cx="5028749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Strongly interacting Li atoms</a:t>
            </a:r>
          </a:p>
        </p:txBody>
      </p:sp>
      <p:sp>
        <p:nvSpPr>
          <p:cNvPr id="13" name="Text Box 30"/>
          <p:cNvSpPr txBox="1">
            <a:spLocks noChangeArrowheads="1"/>
          </p:cNvSpPr>
          <p:nvPr/>
        </p:nvSpPr>
        <p:spPr bwMode="auto">
          <a:xfrm>
            <a:off x="-76200" y="1371600"/>
            <a:ext cx="5502275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Damping of breathing modes implies very low </a:t>
            </a:r>
            <a:r>
              <a:rPr lang="en-US" sz="3200" dirty="0">
                <a:solidFill>
                  <a:schemeClr val="bg1"/>
                </a:solidFill>
                <a:latin typeface="Symbol" pitchFamily="18" charset="2"/>
              </a:rPr>
              <a:t>h</a:t>
            </a:r>
            <a:r>
              <a:rPr lang="en-US" sz="3200" dirty="0">
                <a:solidFill>
                  <a:schemeClr val="bg1"/>
                </a:solidFill>
              </a:rPr>
              <a:t>/s</a:t>
            </a:r>
          </a:p>
        </p:txBody>
      </p:sp>
      <p:pic>
        <p:nvPicPr>
          <p:cNvPr id="14" name="Picture 31"/>
          <p:cNvPicPr>
            <a:picLocks noChangeAspect="1" noChangeArrowheads="1"/>
          </p:cNvPicPr>
          <p:nvPr/>
        </p:nvPicPr>
        <p:blipFill>
          <a:blip r:embed="rId2" cstate="print"/>
          <a:srcRect l="32835"/>
          <a:stretch>
            <a:fillRect/>
          </a:stretch>
        </p:blipFill>
        <p:spPr bwMode="auto">
          <a:xfrm>
            <a:off x="152400" y="2590800"/>
            <a:ext cx="4800600" cy="426878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  <p:sp>
        <p:nvSpPr>
          <p:cNvPr id="15" name="Line 23"/>
          <p:cNvSpPr>
            <a:spLocks noChangeShapeType="1"/>
          </p:cNvSpPr>
          <p:nvPr/>
        </p:nvSpPr>
        <p:spPr bwMode="auto">
          <a:xfrm>
            <a:off x="1143000" y="5486400"/>
            <a:ext cx="3505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6" name="Text Box 24"/>
          <p:cNvSpPr txBox="1">
            <a:spLocks noChangeArrowheads="1"/>
          </p:cNvSpPr>
          <p:nvPr/>
        </p:nvSpPr>
        <p:spPr bwMode="auto">
          <a:xfrm>
            <a:off x="4648200" y="5121275"/>
            <a:ext cx="2987675" cy="669925"/>
          </a:xfrm>
          <a:prstGeom prst="rect">
            <a:avLst/>
          </a:prstGeom>
          <a:solidFill>
            <a:schemeClr val="bg1"/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Symbol" pitchFamily="18" charset="2"/>
              </a:rPr>
              <a:t>h</a:t>
            </a:r>
            <a:r>
              <a:rPr lang="en-US" sz="3600">
                <a:solidFill>
                  <a:srgbClr val="FF0000"/>
                </a:solidFill>
              </a:rPr>
              <a:t>/s ~ 7 x 1/4</a:t>
            </a:r>
            <a:r>
              <a:rPr lang="en-US" sz="3600">
                <a:solidFill>
                  <a:srgbClr val="FF0000"/>
                </a:solidFill>
                <a:latin typeface="Symbol" pitchFamily="18" charset="2"/>
              </a:rPr>
              <a:t>p</a:t>
            </a:r>
          </a:p>
        </p:txBody>
      </p:sp>
      <p:pic>
        <p:nvPicPr>
          <p:cNvPr id="17" name="Picture 32" descr="expansion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914400"/>
            <a:ext cx="3657600" cy="36576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sp>
        <p:nvSpPr>
          <p:cNvPr id="18" name="Text Box 33"/>
          <p:cNvSpPr txBox="1">
            <a:spLocks noChangeArrowheads="1"/>
          </p:cNvSpPr>
          <p:nvPr/>
        </p:nvSpPr>
        <p:spPr bwMode="auto">
          <a:xfrm>
            <a:off x="241300" y="6597650"/>
            <a:ext cx="46355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1"/>
                </a:solidFill>
              </a:rPr>
              <a:t>http://www.phy.duke.edu/research/photon/qoptics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5" grpId="0" animBg="1"/>
      <p:bldP spid="16" grpId="0" animBg="1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b="76214"/>
          <a:stretch>
            <a:fillRect/>
          </a:stretch>
        </p:blipFill>
        <p:spPr bwMode="auto">
          <a:xfrm>
            <a:off x="533400" y="838200"/>
            <a:ext cx="8221980" cy="9906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2133600" y="0"/>
            <a:ext cx="4641014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000" u="sng" dirty="0">
                <a:solidFill>
                  <a:schemeClr val="bg1"/>
                </a:solidFill>
              </a:rPr>
              <a:t>Connections / Impact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6120825"/>
            <a:ext cx="78654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Fluid behavior with only repulsive interactions</a:t>
            </a:r>
          </a:p>
        </p:txBody>
      </p:sp>
      <p:pic>
        <p:nvPicPr>
          <p:cNvPr id="7" name="sand_liquid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905000" y="2057400"/>
            <a:ext cx="5257800" cy="3943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24" name="Picture 4" descr="hydr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3275" y="1295400"/>
            <a:ext cx="4805362" cy="4292600"/>
          </a:xfrm>
          <a:prstGeom prst="rect">
            <a:avLst/>
          </a:prstGeom>
          <a:noFill/>
        </p:spPr>
      </p:pic>
      <p:sp>
        <p:nvSpPr>
          <p:cNvPr id="286725" name="Text Box 5"/>
          <p:cNvSpPr txBox="1">
            <a:spLocks noChangeArrowheads="1"/>
          </p:cNvSpPr>
          <p:nvPr/>
        </p:nvSpPr>
        <p:spPr bwMode="auto">
          <a:xfrm>
            <a:off x="1752600" y="0"/>
            <a:ext cx="5712077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000" u="sng" dirty="0">
                <a:solidFill>
                  <a:schemeClr val="bg1"/>
                </a:solidFill>
              </a:rPr>
              <a:t>How to </a:t>
            </a:r>
            <a:r>
              <a:rPr lang="en-US" sz="4000" u="sng" dirty="0" smtClean="0">
                <a:solidFill>
                  <a:schemeClr val="bg1"/>
                </a:solidFill>
              </a:rPr>
              <a:t>Quantify QGP </a:t>
            </a:r>
            <a:r>
              <a:rPr lang="en-US" sz="4000" u="sng" dirty="0">
                <a:solidFill>
                  <a:schemeClr val="bg1"/>
                </a:solidFill>
                <a:latin typeface="Symbol" pitchFamily="18" charset="2"/>
              </a:rPr>
              <a:t>h</a:t>
            </a:r>
            <a:r>
              <a:rPr lang="en-US" sz="4000" u="sng" dirty="0">
                <a:solidFill>
                  <a:schemeClr val="bg1"/>
                </a:solidFill>
              </a:rPr>
              <a:t>/s?</a:t>
            </a:r>
          </a:p>
        </p:txBody>
      </p:sp>
      <p:sp>
        <p:nvSpPr>
          <p:cNvPr id="286726" name="Freeform 6"/>
          <p:cNvSpPr>
            <a:spLocks/>
          </p:cNvSpPr>
          <p:nvPr/>
        </p:nvSpPr>
        <p:spPr bwMode="auto">
          <a:xfrm>
            <a:off x="2606675" y="1778000"/>
            <a:ext cx="3733800" cy="3276600"/>
          </a:xfrm>
          <a:custGeom>
            <a:avLst/>
            <a:gdLst/>
            <a:ahLst/>
            <a:cxnLst>
              <a:cxn ang="0">
                <a:pos x="0" y="2064"/>
              </a:cxn>
              <a:cxn ang="0">
                <a:pos x="96" y="1872"/>
              </a:cxn>
              <a:cxn ang="0">
                <a:pos x="192" y="1728"/>
              </a:cxn>
              <a:cxn ang="0">
                <a:pos x="384" y="1488"/>
              </a:cxn>
              <a:cxn ang="0">
                <a:pos x="672" y="1152"/>
              </a:cxn>
              <a:cxn ang="0">
                <a:pos x="864" y="960"/>
              </a:cxn>
              <a:cxn ang="0">
                <a:pos x="1200" y="672"/>
              </a:cxn>
              <a:cxn ang="0">
                <a:pos x="1488" y="480"/>
              </a:cxn>
              <a:cxn ang="0">
                <a:pos x="1872" y="240"/>
              </a:cxn>
              <a:cxn ang="0">
                <a:pos x="2352" y="0"/>
              </a:cxn>
            </a:cxnLst>
            <a:rect l="0" t="0" r="r" b="b"/>
            <a:pathLst>
              <a:path w="2352" h="2064">
                <a:moveTo>
                  <a:pt x="0" y="2064"/>
                </a:moveTo>
                <a:lnTo>
                  <a:pt x="96" y="1872"/>
                </a:lnTo>
                <a:lnTo>
                  <a:pt x="192" y="1728"/>
                </a:lnTo>
                <a:lnTo>
                  <a:pt x="384" y="1488"/>
                </a:lnTo>
                <a:lnTo>
                  <a:pt x="672" y="1152"/>
                </a:lnTo>
                <a:lnTo>
                  <a:pt x="864" y="960"/>
                </a:lnTo>
                <a:lnTo>
                  <a:pt x="1200" y="672"/>
                </a:lnTo>
                <a:lnTo>
                  <a:pt x="1488" y="480"/>
                </a:lnTo>
                <a:lnTo>
                  <a:pt x="1872" y="240"/>
                </a:lnTo>
                <a:lnTo>
                  <a:pt x="2352" y="0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86727" name="Text Box 7"/>
          <p:cNvSpPr txBox="1">
            <a:spLocks noChangeArrowheads="1"/>
          </p:cNvSpPr>
          <p:nvPr/>
        </p:nvSpPr>
        <p:spPr bwMode="auto">
          <a:xfrm>
            <a:off x="6429375" y="1539875"/>
            <a:ext cx="1130300" cy="4667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tx1"/>
                </a:solidFill>
                <a:latin typeface="Symbol" pitchFamily="18" charset="2"/>
              </a:rPr>
              <a:t>h</a:t>
            </a:r>
            <a:r>
              <a:rPr lang="en-US" sz="2400">
                <a:solidFill>
                  <a:schemeClr val="tx1"/>
                </a:solidFill>
              </a:rPr>
              <a:t>/s ~ 0</a:t>
            </a:r>
          </a:p>
        </p:txBody>
      </p:sp>
      <p:sp>
        <p:nvSpPr>
          <p:cNvPr id="286728" name="Text Box 8"/>
          <p:cNvSpPr txBox="1">
            <a:spLocks noChangeArrowheads="1"/>
          </p:cNvSpPr>
          <p:nvPr/>
        </p:nvSpPr>
        <p:spPr bwMode="auto">
          <a:xfrm>
            <a:off x="6429375" y="2682875"/>
            <a:ext cx="1550987" cy="4667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Symbol" pitchFamily="18" charset="2"/>
              </a:rPr>
              <a:t>h</a:t>
            </a:r>
            <a:r>
              <a:rPr lang="en-US" sz="2400">
                <a:solidFill>
                  <a:srgbClr val="FF0000"/>
                </a:solidFill>
              </a:rPr>
              <a:t>/s = 1/4</a:t>
            </a:r>
            <a:r>
              <a:rPr lang="en-US" sz="2400">
                <a:solidFill>
                  <a:srgbClr val="FF0000"/>
                </a:solidFill>
                <a:latin typeface="Symbol" pitchFamily="18" charset="2"/>
              </a:rPr>
              <a:t>p</a:t>
            </a:r>
          </a:p>
        </p:txBody>
      </p:sp>
      <p:sp>
        <p:nvSpPr>
          <p:cNvPr id="286729" name="Text Box 9"/>
          <p:cNvSpPr txBox="1">
            <a:spLocks noChangeArrowheads="1"/>
          </p:cNvSpPr>
          <p:nvPr/>
        </p:nvSpPr>
        <p:spPr bwMode="auto">
          <a:xfrm>
            <a:off x="6416675" y="3911600"/>
            <a:ext cx="2041525" cy="4667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8000"/>
                </a:solidFill>
                <a:latin typeface="Symbol" pitchFamily="18" charset="2"/>
              </a:rPr>
              <a:t>h</a:t>
            </a:r>
            <a:r>
              <a:rPr lang="en-US" sz="2400">
                <a:solidFill>
                  <a:srgbClr val="008000"/>
                </a:solidFill>
              </a:rPr>
              <a:t>/s = 2 x 1/4</a:t>
            </a:r>
            <a:r>
              <a:rPr lang="en-US" sz="2400">
                <a:solidFill>
                  <a:srgbClr val="008000"/>
                </a:solidFill>
                <a:latin typeface="Symbol" pitchFamily="18" charset="2"/>
              </a:rPr>
              <a:t>p</a:t>
            </a:r>
          </a:p>
        </p:txBody>
      </p:sp>
      <p:sp>
        <p:nvSpPr>
          <p:cNvPr id="286730" name="Text Box 10"/>
          <p:cNvSpPr txBox="1">
            <a:spLocks noChangeArrowheads="1"/>
          </p:cNvSpPr>
          <p:nvPr/>
        </p:nvSpPr>
        <p:spPr bwMode="auto">
          <a:xfrm>
            <a:off x="6416675" y="4740275"/>
            <a:ext cx="2041525" cy="4667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800080"/>
                </a:solidFill>
                <a:latin typeface="Symbol" pitchFamily="18" charset="2"/>
              </a:rPr>
              <a:t>h</a:t>
            </a:r>
            <a:r>
              <a:rPr lang="en-US" sz="2400">
                <a:solidFill>
                  <a:srgbClr val="800080"/>
                </a:solidFill>
              </a:rPr>
              <a:t>/s = 3 x 1/4</a:t>
            </a:r>
            <a:r>
              <a:rPr lang="en-US" sz="2400">
                <a:solidFill>
                  <a:srgbClr val="800080"/>
                </a:solidFill>
                <a:latin typeface="Symbol" pitchFamily="18" charset="2"/>
              </a:rPr>
              <a:t>p</a:t>
            </a:r>
          </a:p>
        </p:txBody>
      </p:sp>
      <p:sp>
        <p:nvSpPr>
          <p:cNvPr id="286731" name="Freeform 11"/>
          <p:cNvSpPr>
            <a:spLocks/>
          </p:cNvSpPr>
          <p:nvPr/>
        </p:nvSpPr>
        <p:spPr bwMode="auto">
          <a:xfrm>
            <a:off x="2606675" y="2921000"/>
            <a:ext cx="3733800" cy="2133600"/>
          </a:xfrm>
          <a:custGeom>
            <a:avLst/>
            <a:gdLst/>
            <a:ahLst/>
            <a:cxnLst>
              <a:cxn ang="0">
                <a:pos x="0" y="1344"/>
              </a:cxn>
              <a:cxn ang="0">
                <a:pos x="96" y="1200"/>
              </a:cxn>
              <a:cxn ang="0">
                <a:pos x="336" y="912"/>
              </a:cxn>
              <a:cxn ang="0">
                <a:pos x="576" y="720"/>
              </a:cxn>
              <a:cxn ang="0">
                <a:pos x="768" y="576"/>
              </a:cxn>
              <a:cxn ang="0">
                <a:pos x="1056" y="384"/>
              </a:cxn>
              <a:cxn ang="0">
                <a:pos x="1392" y="240"/>
              </a:cxn>
              <a:cxn ang="0">
                <a:pos x="1680" y="144"/>
              </a:cxn>
              <a:cxn ang="0">
                <a:pos x="2016" y="48"/>
              </a:cxn>
              <a:cxn ang="0">
                <a:pos x="2352" y="0"/>
              </a:cxn>
            </a:cxnLst>
            <a:rect l="0" t="0" r="r" b="b"/>
            <a:pathLst>
              <a:path w="2352" h="1344">
                <a:moveTo>
                  <a:pt x="0" y="1344"/>
                </a:moveTo>
                <a:lnTo>
                  <a:pt x="96" y="1200"/>
                </a:lnTo>
                <a:lnTo>
                  <a:pt x="336" y="912"/>
                </a:lnTo>
                <a:lnTo>
                  <a:pt x="576" y="720"/>
                </a:lnTo>
                <a:lnTo>
                  <a:pt x="768" y="576"/>
                </a:lnTo>
                <a:lnTo>
                  <a:pt x="1056" y="384"/>
                </a:lnTo>
                <a:lnTo>
                  <a:pt x="1392" y="240"/>
                </a:lnTo>
                <a:lnTo>
                  <a:pt x="1680" y="144"/>
                </a:lnTo>
                <a:lnTo>
                  <a:pt x="2016" y="48"/>
                </a:lnTo>
                <a:lnTo>
                  <a:pt x="2352" y="0"/>
                </a:ln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86732" name="Freeform 12"/>
          <p:cNvSpPr>
            <a:spLocks/>
          </p:cNvSpPr>
          <p:nvPr/>
        </p:nvSpPr>
        <p:spPr bwMode="auto">
          <a:xfrm>
            <a:off x="2606675" y="3759200"/>
            <a:ext cx="3733800" cy="1295400"/>
          </a:xfrm>
          <a:custGeom>
            <a:avLst/>
            <a:gdLst/>
            <a:ahLst/>
            <a:cxnLst>
              <a:cxn ang="0">
                <a:pos x="0" y="816"/>
              </a:cxn>
              <a:cxn ang="0">
                <a:pos x="144" y="624"/>
              </a:cxn>
              <a:cxn ang="0">
                <a:pos x="336" y="480"/>
              </a:cxn>
              <a:cxn ang="0">
                <a:pos x="624" y="288"/>
              </a:cxn>
              <a:cxn ang="0">
                <a:pos x="912" y="144"/>
              </a:cxn>
              <a:cxn ang="0">
                <a:pos x="1200" y="48"/>
              </a:cxn>
              <a:cxn ang="0">
                <a:pos x="1536" y="0"/>
              </a:cxn>
              <a:cxn ang="0">
                <a:pos x="1680" y="0"/>
              </a:cxn>
              <a:cxn ang="0">
                <a:pos x="2064" y="96"/>
              </a:cxn>
              <a:cxn ang="0">
                <a:pos x="2160" y="144"/>
              </a:cxn>
              <a:cxn ang="0">
                <a:pos x="2208" y="192"/>
              </a:cxn>
              <a:cxn ang="0">
                <a:pos x="2352" y="288"/>
              </a:cxn>
            </a:cxnLst>
            <a:rect l="0" t="0" r="r" b="b"/>
            <a:pathLst>
              <a:path w="2352" h="816">
                <a:moveTo>
                  <a:pt x="0" y="816"/>
                </a:moveTo>
                <a:lnTo>
                  <a:pt x="144" y="624"/>
                </a:lnTo>
                <a:lnTo>
                  <a:pt x="336" y="480"/>
                </a:lnTo>
                <a:lnTo>
                  <a:pt x="624" y="288"/>
                </a:lnTo>
                <a:lnTo>
                  <a:pt x="912" y="144"/>
                </a:lnTo>
                <a:lnTo>
                  <a:pt x="1200" y="48"/>
                </a:lnTo>
                <a:lnTo>
                  <a:pt x="1536" y="0"/>
                </a:lnTo>
                <a:lnTo>
                  <a:pt x="1680" y="0"/>
                </a:lnTo>
                <a:lnTo>
                  <a:pt x="2064" y="96"/>
                </a:lnTo>
                <a:lnTo>
                  <a:pt x="2160" y="144"/>
                </a:lnTo>
                <a:lnTo>
                  <a:pt x="2208" y="192"/>
                </a:lnTo>
                <a:lnTo>
                  <a:pt x="2352" y="288"/>
                </a:lnTo>
              </a:path>
            </a:pathLst>
          </a:custGeom>
          <a:noFill/>
          <a:ln w="38100" cap="flat" cmpd="sng">
            <a:solidFill>
              <a:srgbClr val="008000"/>
            </a:solidFill>
            <a:prstDash val="solid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86733" name="Freeform 13"/>
          <p:cNvSpPr>
            <a:spLocks/>
          </p:cNvSpPr>
          <p:nvPr/>
        </p:nvSpPr>
        <p:spPr bwMode="auto">
          <a:xfrm>
            <a:off x="2606675" y="4140200"/>
            <a:ext cx="3733800" cy="914400"/>
          </a:xfrm>
          <a:custGeom>
            <a:avLst/>
            <a:gdLst/>
            <a:ahLst/>
            <a:cxnLst>
              <a:cxn ang="0">
                <a:pos x="0" y="576"/>
              </a:cxn>
              <a:cxn ang="0">
                <a:pos x="144" y="432"/>
              </a:cxn>
              <a:cxn ang="0">
                <a:pos x="432" y="240"/>
              </a:cxn>
              <a:cxn ang="0">
                <a:pos x="816" y="96"/>
              </a:cxn>
              <a:cxn ang="0">
                <a:pos x="1056" y="48"/>
              </a:cxn>
              <a:cxn ang="0">
                <a:pos x="1296" y="0"/>
              </a:cxn>
              <a:cxn ang="0">
                <a:pos x="1488" y="0"/>
              </a:cxn>
              <a:cxn ang="0">
                <a:pos x="1680" y="48"/>
              </a:cxn>
              <a:cxn ang="0">
                <a:pos x="1920" y="144"/>
              </a:cxn>
              <a:cxn ang="0">
                <a:pos x="2064" y="240"/>
              </a:cxn>
              <a:cxn ang="0">
                <a:pos x="2208" y="384"/>
              </a:cxn>
              <a:cxn ang="0">
                <a:pos x="2352" y="528"/>
              </a:cxn>
            </a:cxnLst>
            <a:rect l="0" t="0" r="r" b="b"/>
            <a:pathLst>
              <a:path w="2352" h="576">
                <a:moveTo>
                  <a:pt x="0" y="576"/>
                </a:moveTo>
                <a:lnTo>
                  <a:pt x="144" y="432"/>
                </a:lnTo>
                <a:lnTo>
                  <a:pt x="432" y="240"/>
                </a:lnTo>
                <a:lnTo>
                  <a:pt x="816" y="96"/>
                </a:lnTo>
                <a:lnTo>
                  <a:pt x="1056" y="48"/>
                </a:lnTo>
                <a:lnTo>
                  <a:pt x="1296" y="0"/>
                </a:lnTo>
                <a:lnTo>
                  <a:pt x="1488" y="0"/>
                </a:lnTo>
                <a:lnTo>
                  <a:pt x="1680" y="48"/>
                </a:lnTo>
                <a:lnTo>
                  <a:pt x="1920" y="144"/>
                </a:lnTo>
                <a:lnTo>
                  <a:pt x="2064" y="240"/>
                </a:lnTo>
                <a:lnTo>
                  <a:pt x="2208" y="384"/>
                </a:lnTo>
                <a:lnTo>
                  <a:pt x="2352" y="528"/>
                </a:lnTo>
              </a:path>
            </a:pathLst>
          </a:custGeom>
          <a:noFill/>
          <a:ln w="38100" cap="flat" cmpd="sng">
            <a:solidFill>
              <a:srgbClr val="800080"/>
            </a:solidFill>
            <a:prstDash val="solid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graphicFrame>
        <p:nvGraphicFramePr>
          <p:cNvPr id="286735" name="Object 15"/>
          <p:cNvGraphicFramePr>
            <a:graphicFrameLocks noChangeAspect="1"/>
          </p:cNvGraphicFramePr>
          <p:nvPr/>
        </p:nvGraphicFramePr>
        <p:xfrm>
          <a:off x="533400" y="5715000"/>
          <a:ext cx="7984135" cy="1026868"/>
        </p:xfrm>
        <a:graphic>
          <a:graphicData uri="http://schemas.openxmlformats.org/presentationml/2006/ole">
            <p:oleObj spid="_x0000_s82946" name="Equation" r:id="rId4" imgW="3416040" imgH="431640" progId="Equation.3">
              <p:embed/>
            </p:oleObj>
          </a:graphicData>
        </a:graphic>
      </p:graphicFrame>
      <p:sp>
        <p:nvSpPr>
          <p:cNvPr id="286736" name="Text Box 16"/>
          <p:cNvSpPr txBox="1">
            <a:spLocks noChangeArrowheads="1"/>
          </p:cNvSpPr>
          <p:nvPr/>
        </p:nvSpPr>
        <p:spPr bwMode="auto">
          <a:xfrm>
            <a:off x="60325" y="685800"/>
            <a:ext cx="9083675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Relativistic </a:t>
            </a:r>
            <a:r>
              <a:rPr lang="en-US" sz="3200" dirty="0">
                <a:solidFill>
                  <a:srgbClr val="FFFF00"/>
                </a:solidFill>
              </a:rPr>
              <a:t>viscous hydrodynamics </a:t>
            </a:r>
            <a:r>
              <a:rPr lang="en-US" sz="3200" dirty="0" smtClean="0">
                <a:solidFill>
                  <a:srgbClr val="FFFF00"/>
                </a:solidFill>
              </a:rPr>
              <a:t>compared to data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09800" y="1261646"/>
            <a:ext cx="44253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chemeClr val="tx2"/>
                </a:solidFill>
              </a:rPr>
              <a:t>Luzum</a:t>
            </a:r>
            <a:r>
              <a:rPr lang="en-US" sz="1600" dirty="0" smtClean="0">
                <a:solidFill>
                  <a:schemeClr val="tx2"/>
                </a:solidFill>
              </a:rPr>
              <a:t>, </a:t>
            </a:r>
            <a:r>
              <a:rPr lang="en-US" sz="1600" dirty="0" err="1" smtClean="0">
                <a:solidFill>
                  <a:schemeClr val="tx2"/>
                </a:solidFill>
              </a:rPr>
              <a:t>Romatschke</a:t>
            </a:r>
            <a:r>
              <a:rPr lang="en-US" sz="1600" dirty="0" smtClean="0">
                <a:solidFill>
                  <a:schemeClr val="tx2"/>
                </a:solidFill>
              </a:rPr>
              <a:t>, Phys. Rev. C78, 034915 (2008)</a:t>
            </a:r>
            <a:endParaRPr lang="en-US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86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6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86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86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26" grpId="0" animBg="1"/>
      <p:bldP spid="286727" grpId="0" animBg="1"/>
      <p:bldP spid="286729" grpId="0" animBg="1"/>
      <p:bldP spid="286730" grpId="0" animBg="1"/>
      <p:bldP spid="286731" grpId="0" animBg="1"/>
      <p:bldP spid="286732" grpId="0" animBg="1"/>
      <p:bldP spid="286733" grpId="0" animBg="1"/>
      <p:bldP spid="286736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5954" name="Object 2"/>
          <p:cNvGraphicFramePr>
            <a:graphicFrameLocks noChangeAspect="1"/>
          </p:cNvGraphicFramePr>
          <p:nvPr/>
        </p:nvGraphicFramePr>
        <p:xfrm>
          <a:off x="1201737" y="914400"/>
          <a:ext cx="6799263" cy="874713"/>
        </p:xfrm>
        <a:graphic>
          <a:graphicData uri="http://schemas.openxmlformats.org/presentationml/2006/ole">
            <p:oleObj spid="_x0000_s125954" name="Equation" r:id="rId3" imgW="3416040" imgH="431640" progId="Equation.3">
              <p:embed/>
            </p:oleObj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6200" y="1905000"/>
            <a:ext cx="91553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What dominated these uncertainties a few years ago?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05000" y="76200"/>
            <a:ext cx="52894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Very close to the bound!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5800" y="4572000"/>
            <a:ext cx="7949356" cy="954107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tx2"/>
                </a:solidFill>
              </a:rPr>
              <a:t>In ideal hydrodynamics v</a:t>
            </a:r>
            <a:r>
              <a:rPr lang="en-US" sz="2800" baseline="-25000" dirty="0" smtClean="0">
                <a:solidFill>
                  <a:schemeClr val="tx2"/>
                </a:solidFill>
              </a:rPr>
              <a:t>2</a:t>
            </a:r>
            <a:r>
              <a:rPr lang="en-US" sz="2800" dirty="0" smtClean="0">
                <a:solidFill>
                  <a:schemeClr val="tx2"/>
                </a:solidFill>
              </a:rPr>
              <a:t> </a:t>
            </a:r>
            <a:r>
              <a:rPr lang="el-GR" sz="2800" dirty="0" smtClean="0">
                <a:solidFill>
                  <a:schemeClr val="tx2"/>
                </a:solidFill>
              </a:rPr>
              <a:t>α</a:t>
            </a:r>
            <a:r>
              <a:rPr lang="en-US" sz="2800" dirty="0" smtClean="0">
                <a:solidFill>
                  <a:schemeClr val="tx2"/>
                </a:solidFill>
              </a:rPr>
              <a:t> </a:t>
            </a:r>
            <a:r>
              <a:rPr lang="en-US" sz="2800" dirty="0" smtClean="0">
                <a:solidFill>
                  <a:schemeClr val="tx2"/>
                </a:solidFill>
                <a:latin typeface="Symbol" pitchFamily="18" charset="2"/>
              </a:rPr>
              <a:t>e</a:t>
            </a:r>
            <a:r>
              <a:rPr lang="en-US" sz="2800" baseline="-25000" dirty="0" smtClean="0">
                <a:solidFill>
                  <a:schemeClr val="tx2"/>
                </a:solidFill>
              </a:rPr>
              <a:t>2 </a:t>
            </a:r>
            <a:r>
              <a:rPr lang="en-US" sz="2800" dirty="0" smtClean="0">
                <a:solidFill>
                  <a:schemeClr val="tx2"/>
                </a:solidFill>
              </a:rPr>
              <a:t>(initial eccentricity)</a:t>
            </a:r>
          </a:p>
          <a:p>
            <a:pPr algn="ctr"/>
            <a:r>
              <a:rPr lang="en-US" sz="2800" dirty="0" smtClean="0">
                <a:solidFill>
                  <a:schemeClr val="tx2"/>
                </a:solidFill>
              </a:rPr>
              <a:t>Uncertainty on </a:t>
            </a:r>
            <a:r>
              <a:rPr lang="en-US" sz="2800" dirty="0" smtClean="0">
                <a:solidFill>
                  <a:schemeClr val="tx2"/>
                </a:solidFill>
                <a:latin typeface="Symbol" pitchFamily="18" charset="2"/>
              </a:rPr>
              <a:t>h</a:t>
            </a:r>
            <a:r>
              <a:rPr lang="en-US" sz="2800" dirty="0" smtClean="0">
                <a:solidFill>
                  <a:schemeClr val="tx2"/>
                </a:solidFill>
              </a:rPr>
              <a:t>/s from initial geometry was ~100%.</a:t>
            </a:r>
            <a:endParaRPr lang="en-US" sz="2800" baseline="-25000" dirty="0" smtClean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2631519"/>
            <a:ext cx="7924800" cy="166199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Different ways of measuring v</a:t>
            </a:r>
            <a:r>
              <a:rPr lang="en-US" sz="2800" baseline="-25000" dirty="0" smtClean="0">
                <a:solidFill>
                  <a:srgbClr val="FF0000"/>
                </a:solidFill>
              </a:rPr>
              <a:t>2</a:t>
            </a:r>
            <a:r>
              <a:rPr lang="en-US" sz="2800" dirty="0" smtClean="0">
                <a:solidFill>
                  <a:srgbClr val="FF0000"/>
                </a:solidFill>
              </a:rPr>
              <a:t> gave ±20% variations.</a:t>
            </a:r>
          </a:p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Now resolved that the methods have different sensitivities to “</a:t>
            </a:r>
            <a:r>
              <a:rPr lang="en-US" sz="2800" dirty="0" err="1" smtClean="0">
                <a:solidFill>
                  <a:srgbClr val="FF0000"/>
                </a:solidFill>
              </a:rPr>
              <a:t>nonflow</a:t>
            </a:r>
            <a:r>
              <a:rPr lang="en-US" sz="2800" dirty="0" smtClean="0">
                <a:solidFill>
                  <a:srgbClr val="FF0000"/>
                </a:solidFill>
              </a:rPr>
              <a:t>” and fluctuations.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For example </a:t>
            </a:r>
            <a:r>
              <a:rPr lang="en-US" dirty="0" err="1" smtClean="0">
                <a:solidFill>
                  <a:srgbClr val="FF0000"/>
                </a:solidFill>
              </a:rPr>
              <a:t>Ollitrault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Poskanzer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Voloshin</a:t>
            </a:r>
            <a:r>
              <a:rPr lang="en-US" dirty="0" smtClean="0">
                <a:solidFill>
                  <a:srgbClr val="FF0000"/>
                </a:solidFill>
              </a:rPr>
              <a:t> Phys. Rev. C80, 014904 (2009).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64146" y="5715000"/>
            <a:ext cx="5392695" cy="1077218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Other sources subdominant:</a:t>
            </a:r>
          </a:p>
          <a:p>
            <a:pPr algn="ctr"/>
            <a:r>
              <a:rPr lang="en-US" sz="3200" dirty="0" err="1" smtClean="0"/>
              <a:t>hadronization</a:t>
            </a:r>
            <a:r>
              <a:rPr lang="en-US" sz="3200" dirty="0" smtClean="0"/>
              <a:t>, EOS, pre-flow,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10942" y="-76200"/>
            <a:ext cx="60566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 smtClean="0">
                <a:solidFill>
                  <a:schemeClr val="bg1"/>
                </a:solidFill>
              </a:rPr>
              <a:t>Initial Condition Uncertainty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62585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 Neither </a:t>
            </a:r>
            <a:r>
              <a:rPr lang="en-US" sz="2800" b="1" dirty="0" smtClean="0">
                <a:solidFill>
                  <a:schemeClr val="bg1"/>
                </a:solidFill>
              </a:rPr>
              <a:t>A</a:t>
            </a:r>
            <a:r>
              <a:rPr lang="en-US" sz="2800" dirty="0" smtClean="0">
                <a:solidFill>
                  <a:schemeClr val="bg1"/>
                </a:solidFill>
              </a:rPr>
              <a:t> nor </a:t>
            </a:r>
            <a:r>
              <a:rPr lang="en-US" sz="2800" b="1" dirty="0" smtClean="0">
                <a:solidFill>
                  <a:schemeClr val="bg1"/>
                </a:solidFill>
              </a:rPr>
              <a:t>B</a:t>
            </a:r>
            <a:r>
              <a:rPr lang="en-US" sz="2800" dirty="0" smtClean="0">
                <a:solidFill>
                  <a:schemeClr val="bg1"/>
                </a:solidFill>
              </a:rPr>
              <a:t>, and yet these give a range of uncertainty</a:t>
            </a:r>
          </a:p>
        </p:txBody>
      </p:sp>
      <p:pic>
        <p:nvPicPr>
          <p:cNvPr id="152577" name="Picture 1" descr="C:\cygwin\home\nagle\NagleLaptop\Nagle\fig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5800"/>
            <a:ext cx="9144000" cy="322790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4001631"/>
            <a:ext cx="9144000" cy="224676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800" u="sng" dirty="0" smtClean="0"/>
              <a:t>Elliptic Flow reasonably described by either:</a:t>
            </a:r>
          </a:p>
          <a:p>
            <a:pPr marL="514350" indent="-514350">
              <a:buAutoNum type="alphaUcParenR"/>
            </a:pPr>
            <a:r>
              <a:rPr lang="en-US" sz="2800" dirty="0" smtClean="0">
                <a:solidFill>
                  <a:schemeClr val="tx2"/>
                </a:solidFill>
              </a:rPr>
              <a:t>Smaller initial eccentricity (</a:t>
            </a:r>
            <a:r>
              <a:rPr lang="en-US" sz="2800" dirty="0" err="1" smtClean="0">
                <a:solidFill>
                  <a:schemeClr val="tx2"/>
                </a:solidFill>
              </a:rPr>
              <a:t>Glauber</a:t>
            </a:r>
            <a:r>
              <a:rPr lang="en-US" sz="2800" dirty="0" smtClean="0">
                <a:solidFill>
                  <a:schemeClr val="tx2"/>
                </a:solidFill>
              </a:rPr>
              <a:t>) +</a:t>
            </a:r>
          </a:p>
          <a:p>
            <a:pPr marL="514350" indent="-514350"/>
            <a:r>
              <a:rPr lang="en-US" sz="2800" dirty="0" smtClean="0">
                <a:solidFill>
                  <a:schemeClr val="tx2"/>
                </a:solidFill>
              </a:rPr>
              <a:t>						 Less Dissipation (</a:t>
            </a:r>
            <a:r>
              <a:rPr lang="en-US" sz="2800" b="1" dirty="0" smtClean="0">
                <a:solidFill>
                  <a:srgbClr val="FF0000"/>
                </a:solidFill>
                <a:latin typeface="Symbol" pitchFamily="18" charset="2"/>
              </a:rPr>
              <a:t>h</a:t>
            </a:r>
            <a:r>
              <a:rPr lang="en-US" sz="2800" b="1" dirty="0" smtClean="0">
                <a:solidFill>
                  <a:srgbClr val="FF0000"/>
                </a:solidFill>
              </a:rPr>
              <a:t>/s≈1/4</a:t>
            </a:r>
            <a:r>
              <a:rPr lang="en-US" sz="2800" b="1" dirty="0" smtClean="0">
                <a:solidFill>
                  <a:srgbClr val="FF0000"/>
                </a:solidFill>
                <a:latin typeface="Symbol" pitchFamily="18" charset="2"/>
              </a:rPr>
              <a:t>p</a:t>
            </a:r>
            <a:r>
              <a:rPr lang="en-US" sz="2800" dirty="0" smtClean="0">
                <a:solidFill>
                  <a:schemeClr val="tx2"/>
                </a:solidFill>
              </a:rPr>
              <a:t>)</a:t>
            </a:r>
          </a:p>
          <a:p>
            <a:pPr marL="514350" indent="-514350">
              <a:buAutoNum type="alphaUcParenR" startAt="2"/>
            </a:pPr>
            <a:r>
              <a:rPr lang="en-US" sz="2800" dirty="0" smtClean="0">
                <a:solidFill>
                  <a:schemeClr val="tx2"/>
                </a:solidFill>
              </a:rPr>
              <a:t>Larger initial eccentricity (Gluon </a:t>
            </a:r>
            <a:r>
              <a:rPr lang="en-US" sz="2800" dirty="0" err="1" smtClean="0">
                <a:solidFill>
                  <a:schemeClr val="tx2"/>
                </a:solidFill>
              </a:rPr>
              <a:t>Satuation</a:t>
            </a:r>
            <a:r>
              <a:rPr lang="en-US" sz="2800" dirty="0" smtClean="0">
                <a:solidFill>
                  <a:schemeClr val="tx2"/>
                </a:solidFill>
              </a:rPr>
              <a:t>) +</a:t>
            </a:r>
          </a:p>
          <a:p>
            <a:pPr marL="1428750" lvl="2" indent="-514350"/>
            <a:r>
              <a:rPr lang="en-US" sz="2800" dirty="0" smtClean="0">
                <a:solidFill>
                  <a:schemeClr val="tx2"/>
                </a:solidFill>
              </a:rPr>
              <a:t>					More Dissipation (</a:t>
            </a:r>
            <a:r>
              <a:rPr lang="en-US" sz="2800" b="1" dirty="0" smtClean="0">
                <a:solidFill>
                  <a:srgbClr val="FF0000"/>
                </a:solidFill>
                <a:latin typeface="Symbol" pitchFamily="18" charset="2"/>
              </a:rPr>
              <a:t>h</a:t>
            </a:r>
            <a:r>
              <a:rPr lang="en-US" sz="2800" b="1" dirty="0" smtClean="0">
                <a:solidFill>
                  <a:srgbClr val="FF0000"/>
                </a:solidFill>
              </a:rPr>
              <a:t>/s ≈ 2/4</a:t>
            </a:r>
            <a:r>
              <a:rPr lang="en-US" sz="2800" b="1" dirty="0" smtClean="0">
                <a:solidFill>
                  <a:srgbClr val="FF0000"/>
                </a:solidFill>
                <a:latin typeface="Symbol" pitchFamily="18" charset="2"/>
              </a:rPr>
              <a:t>p</a:t>
            </a:r>
            <a:r>
              <a:rPr lang="en-US" sz="2800" dirty="0" smtClean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" y="666690"/>
            <a:ext cx="25961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Gluon Saturation (CGC)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88775" y="666690"/>
            <a:ext cx="10166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Glauber</a:t>
            </a:r>
            <a:endParaRPr lang="en-US" sz="20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6271393" y="666690"/>
            <a:ext cx="27964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Ratio Saturation/</a:t>
            </a:r>
            <a:r>
              <a:rPr lang="en-US" sz="2000" dirty="0" err="1" smtClean="0"/>
              <a:t>Glauber</a:t>
            </a:r>
            <a:endParaRPr lang="en-US" sz="20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2837299" y="3623846"/>
            <a:ext cx="63829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* Still working on full understanding (ratio normalized to 1.0 in the middle)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 cstate="print"/>
          <a:srcRect r="50877" b="48768"/>
          <a:stretch>
            <a:fillRect/>
          </a:stretch>
        </p:blipFill>
        <p:spPr bwMode="auto">
          <a:xfrm>
            <a:off x="5638800" y="685800"/>
            <a:ext cx="3505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6" name="Picture 6" descr="C:\cygwin\home\nagle\NagleLaptop\Nagle\Figures\glauber_fluc_picture_033.png"/>
          <p:cNvPicPr>
            <a:picLocks noChangeAspect="1" noChangeArrowheads="1"/>
          </p:cNvPicPr>
          <p:nvPr/>
        </p:nvPicPr>
        <p:blipFill>
          <a:blip r:embed="rId2" cstate="print"/>
          <a:srcRect b="4436"/>
          <a:stretch>
            <a:fillRect/>
          </a:stretch>
        </p:blipFill>
        <p:spPr bwMode="auto">
          <a:xfrm>
            <a:off x="1447800" y="838199"/>
            <a:ext cx="6477000" cy="6003073"/>
          </a:xfrm>
          <a:prstGeom prst="rect">
            <a:avLst/>
          </a:prstGeom>
          <a:noFill/>
        </p:spPr>
      </p:pic>
      <p:pic>
        <p:nvPicPr>
          <p:cNvPr id="25602" name="Picture 2" descr="C:\cygwin\home\nagle\NagleLaptop\Nagle\Figures\glauber_fluc_picture_006.png"/>
          <p:cNvPicPr>
            <a:picLocks noChangeAspect="1" noChangeArrowheads="1"/>
          </p:cNvPicPr>
          <p:nvPr/>
        </p:nvPicPr>
        <p:blipFill>
          <a:blip r:embed="rId3" cstate="print"/>
          <a:srcRect b="2515"/>
          <a:stretch>
            <a:fillRect/>
          </a:stretch>
        </p:blipFill>
        <p:spPr bwMode="auto">
          <a:xfrm>
            <a:off x="1524000" y="838199"/>
            <a:ext cx="6324600" cy="5979651"/>
          </a:xfrm>
          <a:prstGeom prst="rect">
            <a:avLst/>
          </a:prstGeom>
          <a:noFill/>
        </p:spPr>
      </p:pic>
      <p:pic>
        <p:nvPicPr>
          <p:cNvPr id="25608" name="Picture 8" descr="C:\cygwin\home\nagle\NagleLaptop\Nagle\Figures\glauber_fluc_picture_061.png"/>
          <p:cNvPicPr>
            <a:picLocks noChangeAspect="1" noChangeArrowheads="1"/>
          </p:cNvPicPr>
          <p:nvPr/>
        </p:nvPicPr>
        <p:blipFill>
          <a:blip r:embed="rId4" cstate="print"/>
          <a:srcRect b="3797"/>
          <a:stretch>
            <a:fillRect/>
          </a:stretch>
        </p:blipFill>
        <p:spPr bwMode="auto">
          <a:xfrm>
            <a:off x="1371600" y="814832"/>
            <a:ext cx="6477000" cy="604316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916430" y="39469"/>
            <a:ext cx="7465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 smtClean="0">
                <a:solidFill>
                  <a:schemeClr val="bg1"/>
                </a:solidFill>
              </a:rPr>
              <a:t>Realization </a:t>
            </a:r>
            <a:r>
              <a:rPr lang="en-US" sz="3600" u="sng" dirty="0" smtClean="0">
                <a:solidFill>
                  <a:schemeClr val="bg1"/>
                </a:solidFill>
                <a:sym typeface="Wingdings" pitchFamily="2" charset="2"/>
              </a:rPr>
              <a:t></a:t>
            </a:r>
            <a:r>
              <a:rPr lang="en-US" sz="3600" u="sng" dirty="0" smtClean="0">
                <a:solidFill>
                  <a:schemeClr val="bg1"/>
                </a:solidFill>
              </a:rPr>
              <a:t> Lumpy Initial Conditions</a:t>
            </a:r>
          </a:p>
        </p:txBody>
      </p:sp>
      <p:pic>
        <p:nvPicPr>
          <p:cNvPr id="25603" name="Picture 3" descr="C:\cygwin\home\nagle\NagleLaptop\Nagle\Figures\glauber_fluc_picture_016.png"/>
          <p:cNvPicPr>
            <a:picLocks noChangeAspect="1" noChangeArrowheads="1"/>
          </p:cNvPicPr>
          <p:nvPr/>
        </p:nvPicPr>
        <p:blipFill>
          <a:blip r:embed="rId5" cstate="print"/>
          <a:srcRect b="3797"/>
          <a:stretch>
            <a:fillRect/>
          </a:stretch>
        </p:blipFill>
        <p:spPr bwMode="auto">
          <a:xfrm>
            <a:off x="1371600" y="743735"/>
            <a:ext cx="6553200" cy="61142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4343400" y="6140450"/>
            <a:ext cx="48006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800"/>
              <a:t>B. Alver, G. Roland arXiv:1003.0194</a:t>
            </a:r>
          </a:p>
          <a:p>
            <a:pPr algn="ctr"/>
            <a:r>
              <a:rPr lang="en-US" sz="1800"/>
              <a:t>P. Sorenson arXiv:1002.4878</a:t>
            </a:r>
          </a:p>
        </p:txBody>
      </p:sp>
      <p:pic>
        <p:nvPicPr>
          <p:cNvPr id="5" name="Picture 17"/>
          <p:cNvPicPr>
            <a:picLocks noChangeAspect="1" noChangeArrowheads="1"/>
          </p:cNvPicPr>
          <p:nvPr/>
        </p:nvPicPr>
        <p:blipFill>
          <a:blip r:embed="rId2" cstate="print"/>
          <a:srcRect r="55638"/>
          <a:stretch>
            <a:fillRect/>
          </a:stretch>
        </p:blipFill>
        <p:spPr bwMode="auto">
          <a:xfrm>
            <a:off x="381000" y="1905000"/>
            <a:ext cx="3657600" cy="2686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6" name="Picture 18"/>
          <p:cNvPicPr>
            <a:picLocks noChangeAspect="1" noChangeArrowheads="1"/>
          </p:cNvPicPr>
          <p:nvPr/>
        </p:nvPicPr>
        <p:blipFill>
          <a:blip r:embed="rId2" cstate="print"/>
          <a:srcRect l="49907"/>
          <a:stretch>
            <a:fillRect/>
          </a:stretch>
        </p:blipFill>
        <p:spPr bwMode="auto">
          <a:xfrm>
            <a:off x="381000" y="4648200"/>
            <a:ext cx="3657600" cy="2209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grpSp>
        <p:nvGrpSpPr>
          <p:cNvPr id="7" name="Group 22"/>
          <p:cNvGrpSpPr>
            <a:grpSpLocks/>
          </p:cNvGrpSpPr>
          <p:nvPr/>
        </p:nvGrpSpPr>
        <p:grpSpPr bwMode="auto">
          <a:xfrm>
            <a:off x="4343400" y="1219200"/>
            <a:ext cx="4800600" cy="5638800"/>
            <a:chOff x="2736" y="480"/>
            <a:chExt cx="2880" cy="2213"/>
          </a:xfrm>
        </p:grpSpPr>
        <p:pic>
          <p:nvPicPr>
            <p:cNvPr id="8" name="Picture 1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36" y="480"/>
              <a:ext cx="2877" cy="22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9" name="Rectangle 20"/>
            <p:cNvSpPr>
              <a:spLocks noChangeArrowheads="1"/>
            </p:cNvSpPr>
            <p:nvPr/>
          </p:nvSpPr>
          <p:spPr bwMode="auto">
            <a:xfrm>
              <a:off x="5472" y="1296"/>
              <a:ext cx="144" cy="144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0" name="Rectangle 21"/>
            <p:cNvSpPr>
              <a:spLocks noChangeArrowheads="1"/>
            </p:cNvSpPr>
            <p:nvPr/>
          </p:nvSpPr>
          <p:spPr bwMode="auto">
            <a:xfrm>
              <a:off x="5232" y="1296"/>
              <a:ext cx="192" cy="192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1" name="Text Box 23"/>
          <p:cNvSpPr txBox="1">
            <a:spLocks noChangeArrowheads="1"/>
          </p:cNvSpPr>
          <p:nvPr/>
        </p:nvSpPr>
        <p:spPr bwMode="auto">
          <a:xfrm>
            <a:off x="6226175" y="669925"/>
            <a:ext cx="101282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tx1"/>
                </a:solidFill>
                <a:latin typeface="Symbol" pitchFamily="18" charset="2"/>
              </a:rPr>
              <a:t>s</a:t>
            </a:r>
            <a:r>
              <a:rPr lang="en-US" sz="2000">
                <a:solidFill>
                  <a:schemeClr val="tx1"/>
                </a:solidFill>
              </a:rPr>
              <a:t>(v</a:t>
            </a:r>
            <a:r>
              <a:rPr lang="en-US" sz="2000" baseline="-25000">
                <a:solidFill>
                  <a:schemeClr val="tx1"/>
                </a:solidFill>
              </a:rPr>
              <a:t>2</a:t>
            </a:r>
            <a:r>
              <a:rPr lang="en-US" sz="2000">
                <a:solidFill>
                  <a:schemeClr val="tx1"/>
                </a:solidFill>
              </a:rPr>
              <a:t>)/v</a:t>
            </a:r>
            <a:r>
              <a:rPr lang="en-US" sz="2000" baseline="-250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Text Box 24"/>
          <p:cNvSpPr txBox="1">
            <a:spLocks noChangeArrowheads="1"/>
          </p:cNvSpPr>
          <p:nvPr/>
        </p:nvSpPr>
        <p:spPr bwMode="auto">
          <a:xfrm>
            <a:off x="-168275" y="838200"/>
            <a:ext cx="4587875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</a:rPr>
              <a:t>Flow dictated by </a:t>
            </a:r>
            <a:endParaRPr lang="en-US" sz="3200" dirty="0" smtClean="0">
              <a:solidFill>
                <a:srgbClr val="FFFF00"/>
              </a:solidFill>
            </a:endParaRPr>
          </a:p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nucleon </a:t>
            </a:r>
            <a:r>
              <a:rPr lang="en-US" sz="3200" dirty="0">
                <a:solidFill>
                  <a:srgbClr val="FFFF00"/>
                </a:solidFill>
              </a:rPr>
              <a:t>geometry</a:t>
            </a:r>
          </a:p>
        </p:txBody>
      </p:sp>
      <p:sp>
        <p:nvSpPr>
          <p:cNvPr id="14" name="Oval 26"/>
          <p:cNvSpPr>
            <a:spLocks noChangeArrowheads="1"/>
          </p:cNvSpPr>
          <p:nvPr/>
        </p:nvSpPr>
        <p:spPr bwMode="auto">
          <a:xfrm>
            <a:off x="1676400" y="2438400"/>
            <a:ext cx="1600200" cy="1600200"/>
          </a:xfrm>
          <a:prstGeom prst="ellipse">
            <a:avLst/>
          </a:prstGeom>
          <a:solidFill>
            <a:schemeClr val="accent2">
              <a:alpha val="71001"/>
            </a:schemeClr>
          </a:solidFill>
          <a:ln w="76200" algn="ctr">
            <a:solidFill>
              <a:schemeClr val="accent2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5" name="Oval 27"/>
          <p:cNvSpPr>
            <a:spLocks noChangeArrowheads="1"/>
          </p:cNvSpPr>
          <p:nvPr/>
        </p:nvSpPr>
        <p:spPr bwMode="auto">
          <a:xfrm>
            <a:off x="914400" y="2438400"/>
            <a:ext cx="1600200" cy="1600200"/>
          </a:xfrm>
          <a:prstGeom prst="ellipse">
            <a:avLst/>
          </a:prstGeom>
          <a:solidFill>
            <a:schemeClr val="accent2">
              <a:alpha val="70000"/>
            </a:schemeClr>
          </a:solidFill>
          <a:ln w="76200" algn="ctr">
            <a:solidFill>
              <a:schemeClr val="accent2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930537" y="76200"/>
            <a:ext cx="53762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u="sng" dirty="0" smtClean="0">
                <a:solidFill>
                  <a:schemeClr val="bg1"/>
                </a:solidFill>
              </a:rPr>
              <a:t>Fluctuations Dominate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96200" y="4343400"/>
            <a:ext cx="11945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Symbol" pitchFamily="18" charset="2"/>
              </a:rPr>
              <a:t>s</a:t>
            </a:r>
            <a:r>
              <a:rPr lang="en-US" sz="3200" b="1" baseline="-25000" dirty="0" smtClean="0">
                <a:solidFill>
                  <a:srgbClr val="FF0000"/>
                </a:solidFill>
              </a:rPr>
              <a:t>v</a:t>
            </a:r>
            <a:r>
              <a:rPr lang="en-US" sz="2800" b="1" baseline="-50000" dirty="0" smtClean="0">
                <a:solidFill>
                  <a:srgbClr val="FF0000"/>
                </a:solidFill>
              </a:rPr>
              <a:t>2</a:t>
            </a:r>
            <a:r>
              <a:rPr lang="en-US" sz="3200" b="1" dirty="0" smtClean="0">
                <a:solidFill>
                  <a:srgbClr val="FF0000"/>
                </a:solidFill>
              </a:rPr>
              <a:t>/v</a:t>
            </a:r>
            <a:r>
              <a:rPr lang="en-US" sz="3200" b="1" baseline="-25000" dirty="0" smtClean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696200" y="5105400"/>
            <a:ext cx="1172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Symbol" pitchFamily="18" charset="2"/>
              </a:rPr>
              <a:t>s</a:t>
            </a:r>
            <a:r>
              <a:rPr lang="en-US" sz="3200" b="1" baseline="-25000" dirty="0" smtClean="0">
                <a:solidFill>
                  <a:srgbClr val="FF0000"/>
                </a:solidFill>
                <a:latin typeface="Symbol" pitchFamily="18" charset="2"/>
              </a:rPr>
              <a:t>e</a:t>
            </a:r>
            <a:r>
              <a:rPr lang="en-US" sz="2800" b="1" baseline="-50000" dirty="0" smtClean="0">
                <a:solidFill>
                  <a:srgbClr val="FF0000"/>
                </a:solidFill>
              </a:rPr>
              <a:t>2</a:t>
            </a:r>
            <a:r>
              <a:rPr lang="en-US" sz="3200" b="1" dirty="0" smtClean="0">
                <a:solidFill>
                  <a:srgbClr val="FF0000"/>
                </a:solidFill>
              </a:rPr>
              <a:t>/</a:t>
            </a:r>
            <a:r>
              <a:rPr lang="en-US" sz="3200" b="1" dirty="0" smtClean="0">
                <a:solidFill>
                  <a:srgbClr val="FF0000"/>
                </a:solidFill>
                <a:latin typeface="Symbol" pitchFamily="18" charset="2"/>
              </a:rPr>
              <a:t>e</a:t>
            </a:r>
            <a:r>
              <a:rPr lang="en-US" sz="3200" b="1" baseline="-25000" dirty="0" smtClean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Right Arrow 18"/>
          <p:cNvSpPr/>
          <p:nvPr/>
        </p:nvSpPr>
        <p:spPr>
          <a:xfrm rot="3199983">
            <a:off x="2318646" y="6129880"/>
            <a:ext cx="762000" cy="5334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 rot="18310458">
            <a:off x="2190083" y="4694167"/>
            <a:ext cx="762000" cy="5334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 rot="10606094">
            <a:off x="928830" y="5507454"/>
            <a:ext cx="762000" cy="5334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 rot="19425251">
            <a:off x="2583041" y="2383457"/>
            <a:ext cx="762000" cy="5334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rot="8294240">
            <a:off x="998276" y="3713212"/>
            <a:ext cx="762000" cy="5334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4" grpId="0" animBg="1"/>
      <p:bldP spid="14" grpId="1" animBg="1"/>
      <p:bldP spid="15" grpId="0" animBg="1"/>
      <p:bldP spid="15" grpId="1" animBg="1"/>
      <p:bldP spid="17" grpId="0"/>
      <p:bldP spid="18" grpId="0"/>
      <p:bldP spid="19" grpId="0" animBg="1"/>
      <p:bldP spid="20" grpId="0" animBg="1"/>
      <p:bldP spid="21" grpId="0" animBg="1"/>
      <p:bldP spid="22" grpId="0" animBg="1"/>
      <p:bldP spid="22" grpId="1" animBg="1"/>
      <p:bldP spid="23" grpId="0" animBg="1"/>
      <p:bldP spid="2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69771"/>
            <a:ext cx="3200400" cy="3331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33400" y="228600"/>
            <a:ext cx="83058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For heavy ion physicists, nuclei are simply our energy delivery system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3600" dirty="0" smtClean="0">
                <a:solidFill>
                  <a:srgbClr val="FFFF00"/>
                </a:solidFill>
              </a:rPr>
              <a:t>Low energy structure and excitations are not important when we smash them apart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81400" y="3309878"/>
            <a:ext cx="5410200" cy="286232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Fluctuations in </a:t>
            </a:r>
          </a:p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nucleon positions and modification in </a:t>
            </a:r>
          </a:p>
          <a:p>
            <a:pPr algn="ctr"/>
            <a:r>
              <a:rPr lang="en-US" sz="3600" dirty="0" err="1" smtClean="0">
                <a:solidFill>
                  <a:srgbClr val="FF0000"/>
                </a:solidFill>
              </a:rPr>
              <a:t>parton</a:t>
            </a:r>
            <a:r>
              <a:rPr lang="en-US" sz="3600" dirty="0" smtClean="0">
                <a:solidFill>
                  <a:srgbClr val="FF0000"/>
                </a:solidFill>
              </a:rPr>
              <a:t> distributions (</a:t>
            </a:r>
            <a:r>
              <a:rPr lang="en-US" sz="3600" dirty="0" err="1" smtClean="0">
                <a:solidFill>
                  <a:srgbClr val="FF0000"/>
                </a:solidFill>
              </a:rPr>
              <a:t>nPDFs</a:t>
            </a:r>
            <a:r>
              <a:rPr lang="en-US" sz="3600" dirty="0" smtClean="0">
                <a:solidFill>
                  <a:srgbClr val="FF0000"/>
                </a:solidFill>
              </a:rPr>
              <a:t>)</a:t>
            </a:r>
          </a:p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are important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066800"/>
            <a:ext cx="84582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562600" y="6457890"/>
            <a:ext cx="36045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Alver</a:t>
            </a:r>
            <a:r>
              <a:rPr lang="en-US" sz="2000" dirty="0" smtClean="0">
                <a:solidFill>
                  <a:schemeClr val="bg1"/>
                </a:solidFill>
              </a:rPr>
              <a:t>, Roland, arXiv:1003.0194v3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0" y="0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sym typeface="Wingdings" pitchFamily="2" charset="2"/>
              </a:rPr>
              <a:t>Spatial moments translate into 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  <a:sym typeface="Wingdings" pitchFamily="2" charset="2"/>
              </a:rPr>
              <a:t>momentum anisotropy moments</a:t>
            </a:r>
            <a:endParaRPr lang="en-US" sz="3600" dirty="0" smtClean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5475982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v</a:t>
            </a:r>
            <a:r>
              <a:rPr lang="en-US" sz="3200" baseline="-25000" dirty="0" smtClean="0">
                <a:solidFill>
                  <a:schemeClr val="bg1"/>
                </a:solidFill>
              </a:rPr>
              <a:t>3</a:t>
            </a:r>
            <a:r>
              <a:rPr lang="en-US" sz="3200" dirty="0" smtClean="0">
                <a:solidFill>
                  <a:schemeClr val="bg1"/>
                </a:solidFill>
              </a:rPr>
              <a:t> is as irrefutable as v</a:t>
            </a:r>
            <a:r>
              <a:rPr lang="en-US" sz="3200" baseline="-25000" dirty="0" smtClean="0">
                <a:solidFill>
                  <a:schemeClr val="bg1"/>
                </a:solidFill>
              </a:rPr>
              <a:t>2</a:t>
            </a:r>
            <a:r>
              <a:rPr lang="en-US" sz="3200" dirty="0" smtClean="0">
                <a:solidFill>
                  <a:schemeClr val="bg1"/>
                </a:solidFill>
              </a:rPr>
              <a:t> from </a:t>
            </a:r>
            <a:r>
              <a:rPr lang="en-US" sz="3200" dirty="0" smtClean="0">
                <a:solidFill>
                  <a:schemeClr val="bg1"/>
                </a:solidFill>
                <a:latin typeface="Symbol" pitchFamily="18" charset="2"/>
              </a:rPr>
              <a:t>e</a:t>
            </a:r>
            <a:r>
              <a:rPr lang="en-US" sz="3200" baseline="-25000" dirty="0" smtClean="0">
                <a:solidFill>
                  <a:schemeClr val="bg1"/>
                </a:solidFill>
              </a:rPr>
              <a:t>2</a:t>
            </a:r>
            <a:r>
              <a:rPr lang="en-US" sz="3200" dirty="0" smtClean="0">
                <a:solidFill>
                  <a:schemeClr val="bg1"/>
                </a:solidFill>
              </a:rPr>
              <a:t>.  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Now quantify implications.</a:t>
            </a:r>
          </a:p>
        </p:txBody>
      </p:sp>
      <p:sp>
        <p:nvSpPr>
          <p:cNvPr id="8" name="TextBox 7"/>
          <p:cNvSpPr txBox="1"/>
          <p:nvPr/>
        </p:nvSpPr>
        <p:spPr>
          <a:xfrm rot="19647788">
            <a:off x="3025806" y="1731423"/>
            <a:ext cx="15266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v</a:t>
            </a:r>
            <a:r>
              <a:rPr lang="en-US" sz="3600" b="1" baseline="-25000" dirty="0" smtClean="0">
                <a:solidFill>
                  <a:srgbClr val="FF0000"/>
                </a:solidFill>
              </a:rPr>
              <a:t>2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vs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Symbol" pitchFamily="18" charset="2"/>
              </a:rPr>
              <a:t>e</a:t>
            </a:r>
            <a:r>
              <a:rPr lang="en-US" sz="3600" b="1" baseline="-25000" dirty="0" smtClean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 rot="19647788">
            <a:off x="3143758" y="3788823"/>
            <a:ext cx="15266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</a:rPr>
              <a:t>v</a:t>
            </a:r>
            <a:r>
              <a:rPr lang="en-US" sz="3600" b="1" baseline="-25000" dirty="0" smtClean="0">
                <a:solidFill>
                  <a:srgbClr val="0070C0"/>
                </a:solidFill>
              </a:rPr>
              <a:t>3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vs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smtClean="0">
                <a:solidFill>
                  <a:srgbClr val="0070C0"/>
                </a:solidFill>
                <a:latin typeface="Symbol" pitchFamily="18" charset="2"/>
              </a:rPr>
              <a:t>e</a:t>
            </a:r>
            <a:r>
              <a:rPr lang="en-US" sz="3600" b="1" baseline="-25000" dirty="0" smtClean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4800" y="3429000"/>
            <a:ext cx="8458200" cy="2209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lumpy_wBoxSmooth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0"/>
            <a:ext cx="7543800" cy="6553200"/>
          </a:xfrm>
          <a:prstGeom prst="rect">
            <a:avLst/>
          </a:prstGeom>
          <a:noFill/>
        </p:spPr>
      </p:pic>
      <p:sp>
        <p:nvSpPr>
          <p:cNvPr id="5" name="Oval 5"/>
          <p:cNvSpPr>
            <a:spLocks noChangeArrowheads="1"/>
          </p:cNvSpPr>
          <p:nvPr/>
        </p:nvSpPr>
        <p:spPr bwMode="auto">
          <a:xfrm>
            <a:off x="4486154" y="4080366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" name="Oval 6"/>
          <p:cNvSpPr>
            <a:spLocks noChangeArrowheads="1"/>
          </p:cNvSpPr>
          <p:nvPr/>
        </p:nvSpPr>
        <p:spPr bwMode="auto">
          <a:xfrm>
            <a:off x="4677137" y="3989481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4677137" y="3807711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4295172" y="3716825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4390663" y="3625940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" name="Oval 10"/>
          <p:cNvSpPr>
            <a:spLocks noChangeArrowheads="1"/>
          </p:cNvSpPr>
          <p:nvPr/>
        </p:nvSpPr>
        <p:spPr bwMode="auto">
          <a:xfrm>
            <a:off x="4295172" y="3353285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" name="Oval 11"/>
          <p:cNvSpPr>
            <a:spLocks noChangeArrowheads="1"/>
          </p:cNvSpPr>
          <p:nvPr/>
        </p:nvSpPr>
        <p:spPr bwMode="auto">
          <a:xfrm>
            <a:off x="4486154" y="3171514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" name="Oval 12"/>
          <p:cNvSpPr>
            <a:spLocks noChangeArrowheads="1"/>
          </p:cNvSpPr>
          <p:nvPr/>
        </p:nvSpPr>
        <p:spPr bwMode="auto">
          <a:xfrm>
            <a:off x="4868119" y="3171514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" name="Oval 13"/>
          <p:cNvSpPr>
            <a:spLocks noChangeArrowheads="1"/>
          </p:cNvSpPr>
          <p:nvPr/>
        </p:nvSpPr>
        <p:spPr bwMode="auto">
          <a:xfrm>
            <a:off x="4868119" y="2898859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" name="Oval 14"/>
          <p:cNvSpPr>
            <a:spLocks noChangeArrowheads="1"/>
          </p:cNvSpPr>
          <p:nvPr/>
        </p:nvSpPr>
        <p:spPr bwMode="auto">
          <a:xfrm>
            <a:off x="4581646" y="2080892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" name="Oval 15"/>
          <p:cNvSpPr>
            <a:spLocks noChangeArrowheads="1"/>
          </p:cNvSpPr>
          <p:nvPr/>
        </p:nvSpPr>
        <p:spPr bwMode="auto">
          <a:xfrm>
            <a:off x="4199681" y="2171777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6" name="Oval 16"/>
          <p:cNvSpPr>
            <a:spLocks noChangeArrowheads="1"/>
          </p:cNvSpPr>
          <p:nvPr/>
        </p:nvSpPr>
        <p:spPr bwMode="auto">
          <a:xfrm>
            <a:off x="3817716" y="2171777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" name="Oval 17"/>
          <p:cNvSpPr>
            <a:spLocks noChangeArrowheads="1"/>
          </p:cNvSpPr>
          <p:nvPr/>
        </p:nvSpPr>
        <p:spPr bwMode="auto">
          <a:xfrm>
            <a:off x="3531243" y="2444433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" name="Oval 18"/>
          <p:cNvSpPr>
            <a:spLocks noChangeArrowheads="1"/>
          </p:cNvSpPr>
          <p:nvPr/>
        </p:nvSpPr>
        <p:spPr bwMode="auto">
          <a:xfrm>
            <a:off x="3531243" y="2262663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9" name="Oval 19"/>
          <p:cNvSpPr>
            <a:spLocks noChangeArrowheads="1"/>
          </p:cNvSpPr>
          <p:nvPr/>
        </p:nvSpPr>
        <p:spPr bwMode="auto">
          <a:xfrm>
            <a:off x="3722225" y="2171777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" name="Oval 20"/>
          <p:cNvSpPr>
            <a:spLocks noChangeArrowheads="1"/>
          </p:cNvSpPr>
          <p:nvPr/>
        </p:nvSpPr>
        <p:spPr bwMode="auto">
          <a:xfrm>
            <a:off x="3435752" y="1990007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1" name="Oval 21"/>
          <p:cNvSpPr>
            <a:spLocks noChangeArrowheads="1"/>
          </p:cNvSpPr>
          <p:nvPr/>
        </p:nvSpPr>
        <p:spPr bwMode="auto">
          <a:xfrm>
            <a:off x="3244770" y="2262663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2" name="Oval 22"/>
          <p:cNvSpPr>
            <a:spLocks noChangeArrowheads="1"/>
          </p:cNvSpPr>
          <p:nvPr/>
        </p:nvSpPr>
        <p:spPr bwMode="auto">
          <a:xfrm>
            <a:off x="3244770" y="2535318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3" name="Oval 23"/>
          <p:cNvSpPr>
            <a:spLocks noChangeArrowheads="1"/>
          </p:cNvSpPr>
          <p:nvPr/>
        </p:nvSpPr>
        <p:spPr bwMode="auto">
          <a:xfrm>
            <a:off x="3435752" y="2807974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4" name="Oval 24"/>
          <p:cNvSpPr>
            <a:spLocks noChangeArrowheads="1"/>
          </p:cNvSpPr>
          <p:nvPr/>
        </p:nvSpPr>
        <p:spPr bwMode="auto">
          <a:xfrm>
            <a:off x="3817716" y="2535318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5" name="Oval 25"/>
          <p:cNvSpPr>
            <a:spLocks noChangeArrowheads="1"/>
          </p:cNvSpPr>
          <p:nvPr/>
        </p:nvSpPr>
        <p:spPr bwMode="auto">
          <a:xfrm>
            <a:off x="3913208" y="2626203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" name="Oval 26"/>
          <p:cNvSpPr>
            <a:spLocks noChangeArrowheads="1"/>
          </p:cNvSpPr>
          <p:nvPr/>
        </p:nvSpPr>
        <p:spPr bwMode="auto">
          <a:xfrm>
            <a:off x="3817716" y="2898859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7" name="Oval 27"/>
          <p:cNvSpPr>
            <a:spLocks noChangeArrowheads="1"/>
          </p:cNvSpPr>
          <p:nvPr/>
        </p:nvSpPr>
        <p:spPr bwMode="auto">
          <a:xfrm>
            <a:off x="3722225" y="2807974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8" name="Oval 28"/>
          <p:cNvSpPr>
            <a:spLocks noChangeArrowheads="1"/>
          </p:cNvSpPr>
          <p:nvPr/>
        </p:nvSpPr>
        <p:spPr bwMode="auto">
          <a:xfrm>
            <a:off x="3722225" y="2898859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9" name="Oval 29"/>
          <p:cNvSpPr>
            <a:spLocks noChangeArrowheads="1"/>
          </p:cNvSpPr>
          <p:nvPr/>
        </p:nvSpPr>
        <p:spPr bwMode="auto">
          <a:xfrm>
            <a:off x="3531243" y="3080629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0" name="Oval 30"/>
          <p:cNvSpPr>
            <a:spLocks noChangeArrowheads="1"/>
          </p:cNvSpPr>
          <p:nvPr/>
        </p:nvSpPr>
        <p:spPr bwMode="auto">
          <a:xfrm>
            <a:off x="3626734" y="3171514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" name="Oval 31"/>
          <p:cNvSpPr>
            <a:spLocks noChangeArrowheads="1"/>
          </p:cNvSpPr>
          <p:nvPr/>
        </p:nvSpPr>
        <p:spPr bwMode="auto">
          <a:xfrm>
            <a:off x="3722225" y="3444170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" name="Oval 32"/>
          <p:cNvSpPr>
            <a:spLocks noChangeArrowheads="1"/>
          </p:cNvSpPr>
          <p:nvPr/>
        </p:nvSpPr>
        <p:spPr bwMode="auto">
          <a:xfrm>
            <a:off x="3531243" y="3625940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" name="Oval 33"/>
          <p:cNvSpPr>
            <a:spLocks noChangeArrowheads="1"/>
          </p:cNvSpPr>
          <p:nvPr/>
        </p:nvSpPr>
        <p:spPr bwMode="auto">
          <a:xfrm>
            <a:off x="3626734" y="3625940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4" name="Oval 34"/>
          <p:cNvSpPr>
            <a:spLocks noChangeArrowheads="1"/>
          </p:cNvSpPr>
          <p:nvPr/>
        </p:nvSpPr>
        <p:spPr bwMode="auto">
          <a:xfrm>
            <a:off x="3626734" y="4080366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5" name="Oval 35"/>
          <p:cNvSpPr>
            <a:spLocks noChangeArrowheads="1"/>
          </p:cNvSpPr>
          <p:nvPr/>
        </p:nvSpPr>
        <p:spPr bwMode="auto">
          <a:xfrm>
            <a:off x="3722225" y="4262136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6" name="Oval 36"/>
          <p:cNvSpPr>
            <a:spLocks noChangeArrowheads="1"/>
          </p:cNvSpPr>
          <p:nvPr/>
        </p:nvSpPr>
        <p:spPr bwMode="auto">
          <a:xfrm>
            <a:off x="3817716" y="4171251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7" name="Oval 37"/>
          <p:cNvSpPr>
            <a:spLocks noChangeArrowheads="1"/>
          </p:cNvSpPr>
          <p:nvPr/>
        </p:nvSpPr>
        <p:spPr bwMode="auto">
          <a:xfrm>
            <a:off x="4008699" y="4080366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8" name="Oval 38"/>
          <p:cNvSpPr>
            <a:spLocks noChangeArrowheads="1"/>
          </p:cNvSpPr>
          <p:nvPr/>
        </p:nvSpPr>
        <p:spPr bwMode="auto">
          <a:xfrm>
            <a:off x="3722225" y="3998947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9" name="Oval 39"/>
          <p:cNvSpPr>
            <a:spLocks noChangeArrowheads="1"/>
          </p:cNvSpPr>
          <p:nvPr/>
        </p:nvSpPr>
        <p:spPr bwMode="auto">
          <a:xfrm>
            <a:off x="3817716" y="3716825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0" name="Oval 40"/>
          <p:cNvSpPr>
            <a:spLocks noChangeArrowheads="1"/>
          </p:cNvSpPr>
          <p:nvPr/>
        </p:nvSpPr>
        <p:spPr bwMode="auto">
          <a:xfrm>
            <a:off x="4008699" y="3625940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1" name="Oval 41"/>
          <p:cNvSpPr>
            <a:spLocks noChangeArrowheads="1"/>
          </p:cNvSpPr>
          <p:nvPr/>
        </p:nvSpPr>
        <p:spPr bwMode="auto">
          <a:xfrm>
            <a:off x="4199681" y="3535055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" name="Oval 42"/>
          <p:cNvSpPr>
            <a:spLocks noChangeArrowheads="1"/>
          </p:cNvSpPr>
          <p:nvPr/>
        </p:nvSpPr>
        <p:spPr bwMode="auto">
          <a:xfrm>
            <a:off x="4199681" y="3444170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3" name="Oval 43"/>
          <p:cNvSpPr>
            <a:spLocks noChangeArrowheads="1"/>
          </p:cNvSpPr>
          <p:nvPr/>
        </p:nvSpPr>
        <p:spPr bwMode="auto">
          <a:xfrm>
            <a:off x="4390663" y="3080629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4" name="Oval 44"/>
          <p:cNvSpPr>
            <a:spLocks noChangeArrowheads="1"/>
          </p:cNvSpPr>
          <p:nvPr/>
        </p:nvSpPr>
        <p:spPr bwMode="auto">
          <a:xfrm>
            <a:off x="4486154" y="2444433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5" name="Oval 45"/>
          <p:cNvSpPr>
            <a:spLocks noChangeArrowheads="1"/>
          </p:cNvSpPr>
          <p:nvPr/>
        </p:nvSpPr>
        <p:spPr bwMode="auto">
          <a:xfrm>
            <a:off x="4295172" y="2535318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6" name="Oval 46"/>
          <p:cNvSpPr>
            <a:spLocks noChangeArrowheads="1"/>
          </p:cNvSpPr>
          <p:nvPr/>
        </p:nvSpPr>
        <p:spPr bwMode="auto">
          <a:xfrm>
            <a:off x="4104190" y="2353548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7" name="Oval 47"/>
          <p:cNvSpPr>
            <a:spLocks noChangeArrowheads="1"/>
          </p:cNvSpPr>
          <p:nvPr/>
        </p:nvSpPr>
        <p:spPr bwMode="auto">
          <a:xfrm>
            <a:off x="4104190" y="2626203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8" name="Oval 48"/>
          <p:cNvSpPr>
            <a:spLocks noChangeArrowheads="1"/>
          </p:cNvSpPr>
          <p:nvPr/>
        </p:nvSpPr>
        <p:spPr bwMode="auto">
          <a:xfrm>
            <a:off x="4295172" y="2819334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9" name="Oval 49"/>
          <p:cNvSpPr>
            <a:spLocks noChangeArrowheads="1"/>
          </p:cNvSpPr>
          <p:nvPr/>
        </p:nvSpPr>
        <p:spPr bwMode="auto">
          <a:xfrm>
            <a:off x="4581646" y="2898859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0" name="Oval 50"/>
          <p:cNvSpPr>
            <a:spLocks noChangeArrowheads="1"/>
          </p:cNvSpPr>
          <p:nvPr/>
        </p:nvSpPr>
        <p:spPr bwMode="auto">
          <a:xfrm>
            <a:off x="4772628" y="3046547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1" name="Oval 51"/>
          <p:cNvSpPr>
            <a:spLocks noChangeArrowheads="1"/>
          </p:cNvSpPr>
          <p:nvPr/>
        </p:nvSpPr>
        <p:spPr bwMode="auto">
          <a:xfrm>
            <a:off x="4677137" y="2898859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2" name="Oval 52"/>
          <p:cNvSpPr>
            <a:spLocks noChangeArrowheads="1"/>
          </p:cNvSpPr>
          <p:nvPr/>
        </p:nvSpPr>
        <p:spPr bwMode="auto">
          <a:xfrm>
            <a:off x="4104190" y="3353285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3" name="Oval 53"/>
          <p:cNvSpPr>
            <a:spLocks noChangeArrowheads="1"/>
          </p:cNvSpPr>
          <p:nvPr/>
        </p:nvSpPr>
        <p:spPr bwMode="auto">
          <a:xfrm>
            <a:off x="4295172" y="3080629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4" name="Oval 54"/>
          <p:cNvSpPr>
            <a:spLocks noChangeArrowheads="1"/>
          </p:cNvSpPr>
          <p:nvPr/>
        </p:nvSpPr>
        <p:spPr bwMode="auto">
          <a:xfrm>
            <a:off x="4104190" y="3171514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5" name="Oval 55"/>
          <p:cNvSpPr>
            <a:spLocks noChangeArrowheads="1"/>
          </p:cNvSpPr>
          <p:nvPr/>
        </p:nvSpPr>
        <p:spPr bwMode="auto">
          <a:xfrm>
            <a:off x="3913208" y="3444170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6" name="Oval 56"/>
          <p:cNvSpPr>
            <a:spLocks noChangeArrowheads="1"/>
          </p:cNvSpPr>
          <p:nvPr/>
        </p:nvSpPr>
        <p:spPr bwMode="auto">
          <a:xfrm>
            <a:off x="3913208" y="2898859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7" name="Oval 57"/>
          <p:cNvSpPr>
            <a:spLocks noChangeArrowheads="1"/>
          </p:cNvSpPr>
          <p:nvPr/>
        </p:nvSpPr>
        <p:spPr bwMode="auto">
          <a:xfrm>
            <a:off x="4199681" y="2717088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8" name="Oval 58"/>
          <p:cNvSpPr>
            <a:spLocks noChangeArrowheads="1"/>
          </p:cNvSpPr>
          <p:nvPr/>
        </p:nvSpPr>
        <p:spPr bwMode="auto">
          <a:xfrm>
            <a:off x="4295172" y="3535055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9" name="Oval 59"/>
          <p:cNvSpPr>
            <a:spLocks noChangeArrowheads="1"/>
          </p:cNvSpPr>
          <p:nvPr/>
        </p:nvSpPr>
        <p:spPr bwMode="auto">
          <a:xfrm>
            <a:off x="4008699" y="3353285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0" name="Oval 60"/>
          <p:cNvSpPr>
            <a:spLocks noChangeArrowheads="1"/>
          </p:cNvSpPr>
          <p:nvPr/>
        </p:nvSpPr>
        <p:spPr bwMode="auto">
          <a:xfrm>
            <a:off x="4295172" y="2626203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1" name="Oval 61"/>
          <p:cNvSpPr>
            <a:spLocks noChangeArrowheads="1"/>
          </p:cNvSpPr>
          <p:nvPr/>
        </p:nvSpPr>
        <p:spPr bwMode="auto">
          <a:xfrm>
            <a:off x="4295172" y="2717088"/>
            <a:ext cx="286473" cy="272656"/>
          </a:xfrm>
          <a:prstGeom prst="ellips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294400" y="6477000"/>
            <a:ext cx="8468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Romatschke</a:t>
            </a:r>
            <a:r>
              <a:rPr lang="en-US" sz="2000" dirty="0" smtClean="0">
                <a:solidFill>
                  <a:schemeClr val="bg1"/>
                </a:solidFill>
              </a:rPr>
              <a:t>=viscous hydrodynamics, </a:t>
            </a:r>
            <a:r>
              <a:rPr lang="en-US" sz="2000" dirty="0" err="1" smtClean="0">
                <a:solidFill>
                  <a:schemeClr val="bg1"/>
                </a:solidFill>
              </a:rPr>
              <a:t>McCumber</a:t>
            </a:r>
            <a:r>
              <a:rPr lang="en-US" sz="2000" dirty="0" smtClean="0">
                <a:solidFill>
                  <a:schemeClr val="bg1"/>
                </a:solidFill>
              </a:rPr>
              <a:t>=lumpy conditions + animation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152400" y="1676400"/>
            <a:ext cx="5410200" cy="4953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52600"/>
            <a:ext cx="5029200" cy="4791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276600" y="6172200"/>
            <a:ext cx="18362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 dirty="0"/>
              <a:t>centrality (%)</a:t>
            </a:r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3795712" y="3032125"/>
            <a:ext cx="3810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3948112" y="298767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3795712" y="3228975"/>
            <a:ext cx="3810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3948112" y="3184525"/>
            <a:ext cx="76200" cy="762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3795712" y="3457575"/>
            <a:ext cx="381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948112" y="3413125"/>
            <a:ext cx="762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>
            <a:off x="3795712" y="3641725"/>
            <a:ext cx="381000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3948112" y="3597275"/>
            <a:ext cx="76200" cy="76200"/>
          </a:xfrm>
          <a:prstGeom prst="ellipse">
            <a:avLst/>
          </a:prstGeom>
          <a:solidFill>
            <a:schemeClr val="bg1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>
            <a:off x="3795712" y="3838575"/>
            <a:ext cx="381000" cy="0"/>
          </a:xfrm>
          <a:prstGeom prst="line">
            <a:avLst/>
          </a:prstGeom>
          <a:noFill/>
          <a:ln w="1905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AutoShape 13"/>
          <p:cNvSpPr>
            <a:spLocks noChangeArrowheads="1"/>
          </p:cNvSpPr>
          <p:nvPr/>
        </p:nvSpPr>
        <p:spPr bwMode="auto">
          <a:xfrm>
            <a:off x="3948112" y="3794125"/>
            <a:ext cx="76200" cy="762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4159250" y="2895600"/>
            <a:ext cx="7032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000"/>
              <a:t>n=2 RXN</a:t>
            </a: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4159250" y="3108325"/>
            <a:ext cx="7032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000" dirty="0"/>
              <a:t>n=3 RXN</a:t>
            </a: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4159250" y="3319463"/>
            <a:ext cx="7032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000"/>
              <a:t>n=4 RXN</a:t>
            </a: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4159250" y="3511550"/>
            <a:ext cx="7175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000"/>
              <a:t>n=2 MPC</a:t>
            </a:r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4159250" y="3711575"/>
            <a:ext cx="7175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000"/>
              <a:t>n=3 MPC</a:t>
            </a: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 rot="16200000">
            <a:off x="-1800254" y="3579168"/>
            <a:ext cx="4419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400" dirty="0">
                <a:latin typeface="Symbol" pitchFamily="18" charset="2"/>
                <a:sym typeface="Symbol" pitchFamily="18" charset="2"/>
              </a:rPr>
              <a:t></a:t>
            </a:r>
            <a:r>
              <a:rPr lang="en-US" altLang="ja-JP" sz="2400" baseline="-25000" dirty="0"/>
              <a:t>n</a:t>
            </a:r>
            <a:r>
              <a:rPr lang="en-US" altLang="ja-JP" sz="2400" dirty="0"/>
              <a:t> = &lt;</a:t>
            </a:r>
            <a:r>
              <a:rPr lang="en-US" altLang="ja-JP" sz="2400" dirty="0" err="1"/>
              <a:t>cos</a:t>
            </a:r>
            <a:r>
              <a:rPr lang="en-US" altLang="ja-JP" sz="2400" baseline="-25000" dirty="0"/>
              <a:t> </a:t>
            </a:r>
            <a:r>
              <a:rPr lang="en-US" altLang="ja-JP" sz="2400" dirty="0"/>
              <a:t>n(</a:t>
            </a:r>
            <a:r>
              <a:rPr lang="en-US" altLang="ja-JP" sz="2400" dirty="0">
                <a:latin typeface="Symbol" pitchFamily="18" charset="2"/>
                <a:sym typeface="Symbol" pitchFamily="18" charset="2"/>
              </a:rPr>
              <a:t></a:t>
            </a:r>
            <a:r>
              <a:rPr lang="en-US" altLang="ja-JP" sz="2400" baseline="-25000" dirty="0"/>
              <a:t>n(meas.) </a:t>
            </a:r>
            <a:r>
              <a:rPr lang="en-US" altLang="ja-JP" sz="2400" dirty="0"/>
              <a:t>- </a:t>
            </a:r>
            <a:r>
              <a:rPr lang="en-US" altLang="ja-JP" sz="2400" dirty="0">
                <a:latin typeface="Symbol" pitchFamily="18" charset="2"/>
                <a:sym typeface="Symbol" pitchFamily="18" charset="2"/>
              </a:rPr>
              <a:t></a:t>
            </a:r>
            <a:r>
              <a:rPr lang="en-US" altLang="ja-JP" sz="2400" baseline="-25000" dirty="0"/>
              <a:t>n(true)</a:t>
            </a:r>
            <a:r>
              <a:rPr lang="en-US" altLang="ja-JP" sz="2400" dirty="0"/>
              <a:t>)&gt;</a:t>
            </a:r>
          </a:p>
        </p:txBody>
      </p:sp>
      <p:sp>
        <p:nvSpPr>
          <p:cNvPr id="21" name="Text Box 23"/>
          <p:cNvSpPr txBox="1">
            <a:spLocks noChangeArrowheads="1"/>
          </p:cNvSpPr>
          <p:nvPr/>
        </p:nvSpPr>
        <p:spPr bwMode="auto">
          <a:xfrm>
            <a:off x="3124200" y="2286000"/>
            <a:ext cx="1828800" cy="5847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600" dirty="0"/>
              <a:t>RXN  |</a:t>
            </a:r>
            <a:r>
              <a:rPr lang="en-US" altLang="ja-JP" sz="1600" dirty="0">
                <a:latin typeface="Symbol" pitchFamily="18" charset="2"/>
                <a:sym typeface="Symbol" pitchFamily="18" charset="2"/>
              </a:rPr>
              <a:t></a:t>
            </a:r>
            <a:r>
              <a:rPr lang="en-US" altLang="ja-JP" sz="1600" dirty="0"/>
              <a:t>| = </a:t>
            </a:r>
            <a:r>
              <a:rPr lang="en-US" altLang="ja-JP" sz="1600" dirty="0" smtClean="0"/>
              <a:t>1.0-2.8</a:t>
            </a:r>
            <a:r>
              <a:rPr lang="en-US" altLang="ja-JP" sz="1600" dirty="0"/>
              <a:t/>
            </a:r>
            <a:br>
              <a:rPr lang="en-US" altLang="ja-JP" sz="1600" dirty="0"/>
            </a:br>
            <a:r>
              <a:rPr lang="en-US" altLang="ja-JP" sz="1600" dirty="0"/>
              <a:t>MPC  |</a:t>
            </a:r>
            <a:r>
              <a:rPr lang="en-US" altLang="ja-JP" sz="1600" dirty="0">
                <a:latin typeface="Symbol" pitchFamily="18" charset="2"/>
                <a:sym typeface="Symbol" pitchFamily="18" charset="2"/>
              </a:rPr>
              <a:t></a:t>
            </a:r>
            <a:r>
              <a:rPr lang="en-US" altLang="ja-JP" sz="1600" dirty="0"/>
              <a:t>| = </a:t>
            </a:r>
            <a:r>
              <a:rPr lang="en-US" altLang="ja-JP" sz="1600" dirty="0" smtClean="0"/>
              <a:t>3.1-3.7 </a:t>
            </a:r>
            <a:endParaRPr lang="en-US" altLang="ja-JP" sz="1600" dirty="0"/>
          </a:p>
        </p:txBody>
      </p:sp>
      <p:sp>
        <p:nvSpPr>
          <p:cNvPr id="22" name="Rectangle 24"/>
          <p:cNvSpPr>
            <a:spLocks noChangeArrowheads="1"/>
          </p:cNvSpPr>
          <p:nvPr/>
        </p:nvSpPr>
        <p:spPr bwMode="auto">
          <a:xfrm>
            <a:off x="1062354" y="2209800"/>
            <a:ext cx="206184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 smtClean="0"/>
              <a:t>200 </a:t>
            </a:r>
            <a:r>
              <a:rPr lang="en-US" altLang="ja-JP" dirty="0" err="1" smtClean="0"/>
              <a:t>GeV</a:t>
            </a:r>
            <a:r>
              <a:rPr lang="en-US" altLang="ja-JP" dirty="0" smtClean="0"/>
              <a:t> </a:t>
            </a:r>
            <a:r>
              <a:rPr lang="en-US" altLang="ja-JP" dirty="0" err="1"/>
              <a:t>Au+Au</a:t>
            </a:r>
            <a:endParaRPr lang="en-US" altLang="ja-JP" dirty="0"/>
          </a:p>
          <a:p>
            <a:r>
              <a:rPr lang="en-US" altLang="ja-JP" b="1" dirty="0">
                <a:solidFill>
                  <a:srgbClr val="FF0000"/>
                </a:solidFill>
              </a:rPr>
              <a:t>PHENIX Preliminary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743200" y="-76200"/>
            <a:ext cx="31999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smtClean="0">
                <a:solidFill>
                  <a:schemeClr val="bg1"/>
                </a:solidFill>
              </a:rPr>
              <a:t>Measuring v</a:t>
            </a:r>
            <a:r>
              <a:rPr lang="en-US" sz="4400" u="sng" baseline="-25000" dirty="0" smtClean="0">
                <a:solidFill>
                  <a:schemeClr val="bg1"/>
                </a:solidFill>
              </a:rPr>
              <a:t>3</a:t>
            </a:r>
            <a:endParaRPr lang="en-US" sz="4400" u="sng" dirty="0" smtClean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57600" y="6534090"/>
            <a:ext cx="55811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First presented at WWND11 by S. </a:t>
            </a:r>
            <a:r>
              <a:rPr lang="en-US" sz="2000" dirty="0" err="1" smtClean="0">
                <a:solidFill>
                  <a:schemeClr val="bg1"/>
                </a:solidFill>
              </a:rPr>
              <a:t>Esumi</a:t>
            </a:r>
            <a:r>
              <a:rPr lang="en-US" sz="2000" dirty="0" smtClean="0">
                <a:solidFill>
                  <a:schemeClr val="bg1"/>
                </a:solidFill>
              </a:rPr>
              <a:t> and J. Chen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81000" y="722293"/>
            <a:ext cx="853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First, can detectors separated by </a:t>
            </a:r>
            <a:r>
              <a:rPr lang="en-US" sz="2800" dirty="0" smtClean="0">
                <a:solidFill>
                  <a:schemeClr val="bg1"/>
                </a:solidFill>
                <a:latin typeface="Symbol" pitchFamily="18" charset="2"/>
              </a:rPr>
              <a:t>Dh</a:t>
            </a:r>
            <a:r>
              <a:rPr lang="en-US" sz="2800" dirty="0" smtClean="0">
                <a:solidFill>
                  <a:schemeClr val="bg1"/>
                </a:solidFill>
              </a:rPr>
              <a:t> = 2 or even </a:t>
            </a:r>
            <a:r>
              <a:rPr lang="en-US" sz="2800" dirty="0" smtClean="0">
                <a:solidFill>
                  <a:schemeClr val="bg1"/>
                </a:solidFill>
                <a:latin typeface="Symbol" pitchFamily="18" charset="2"/>
              </a:rPr>
              <a:t>Dh</a:t>
            </a:r>
            <a:r>
              <a:rPr lang="en-US" sz="2800" dirty="0" smtClean="0">
                <a:solidFill>
                  <a:schemeClr val="bg1"/>
                </a:solidFill>
              </a:rPr>
              <a:t> = 6 measure event-by-event the 3</a:t>
            </a:r>
            <a:r>
              <a:rPr lang="en-US" sz="2800" baseline="30000" dirty="0" smtClean="0">
                <a:solidFill>
                  <a:schemeClr val="bg1"/>
                </a:solidFill>
              </a:rPr>
              <a:t>rd</a:t>
            </a:r>
            <a:r>
              <a:rPr lang="en-US" sz="2800" dirty="0" smtClean="0">
                <a:solidFill>
                  <a:schemeClr val="bg1"/>
                </a:solidFill>
              </a:rPr>
              <a:t> order participant plane?  </a:t>
            </a:r>
          </a:p>
        </p:txBody>
      </p:sp>
      <p:sp>
        <p:nvSpPr>
          <p:cNvPr id="28" name="Freeform 27"/>
          <p:cNvSpPr/>
          <p:nvPr/>
        </p:nvSpPr>
        <p:spPr>
          <a:xfrm>
            <a:off x="1228725" y="3186113"/>
            <a:ext cx="2914650" cy="942975"/>
          </a:xfrm>
          <a:custGeom>
            <a:avLst/>
            <a:gdLst>
              <a:gd name="connsiteX0" fmla="*/ 0 w 2914650"/>
              <a:gd name="connsiteY0" fmla="*/ 742950 h 942975"/>
              <a:gd name="connsiteX1" fmla="*/ 600075 w 2914650"/>
              <a:gd name="connsiteY1" fmla="*/ 128587 h 942975"/>
              <a:gd name="connsiteX2" fmla="*/ 1171575 w 2914650"/>
              <a:gd name="connsiteY2" fmla="*/ 0 h 942975"/>
              <a:gd name="connsiteX3" fmla="*/ 1771650 w 2914650"/>
              <a:gd name="connsiteY3" fmla="*/ 128587 h 942975"/>
              <a:gd name="connsiteX4" fmla="*/ 2343150 w 2914650"/>
              <a:gd name="connsiteY4" fmla="*/ 457200 h 942975"/>
              <a:gd name="connsiteX5" fmla="*/ 2914650 w 2914650"/>
              <a:gd name="connsiteY5" fmla="*/ 942975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14650" h="942975">
                <a:moveTo>
                  <a:pt x="0" y="742950"/>
                </a:moveTo>
                <a:lnTo>
                  <a:pt x="600075" y="128587"/>
                </a:lnTo>
                <a:lnTo>
                  <a:pt x="1171575" y="0"/>
                </a:lnTo>
                <a:lnTo>
                  <a:pt x="1771650" y="128587"/>
                </a:lnTo>
                <a:lnTo>
                  <a:pt x="2343150" y="457200"/>
                </a:lnTo>
                <a:lnTo>
                  <a:pt x="2914650" y="942975"/>
                </a:ln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1228725" y="4814888"/>
            <a:ext cx="2314575" cy="557212"/>
          </a:xfrm>
          <a:custGeom>
            <a:avLst/>
            <a:gdLst>
              <a:gd name="connsiteX0" fmla="*/ 0 w 2314575"/>
              <a:gd name="connsiteY0" fmla="*/ 0 h 557212"/>
              <a:gd name="connsiteX1" fmla="*/ 600075 w 2314575"/>
              <a:gd name="connsiteY1" fmla="*/ 28575 h 557212"/>
              <a:gd name="connsiteX2" fmla="*/ 1185863 w 2314575"/>
              <a:gd name="connsiteY2" fmla="*/ 171450 h 557212"/>
              <a:gd name="connsiteX3" fmla="*/ 1757363 w 2314575"/>
              <a:gd name="connsiteY3" fmla="*/ 342900 h 557212"/>
              <a:gd name="connsiteX4" fmla="*/ 2314575 w 2314575"/>
              <a:gd name="connsiteY4" fmla="*/ 557212 h 55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4575" h="557212">
                <a:moveTo>
                  <a:pt x="0" y="0"/>
                </a:moveTo>
                <a:lnTo>
                  <a:pt x="600075" y="28575"/>
                </a:lnTo>
                <a:lnTo>
                  <a:pt x="1185863" y="171450"/>
                </a:lnTo>
                <a:lnTo>
                  <a:pt x="1757363" y="342900"/>
                </a:lnTo>
                <a:lnTo>
                  <a:pt x="2314575" y="557212"/>
                </a:lnTo>
              </a:path>
            </a:pathLst>
          </a:cu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1214438" y="5572125"/>
            <a:ext cx="1757362" cy="171450"/>
          </a:xfrm>
          <a:custGeom>
            <a:avLst/>
            <a:gdLst>
              <a:gd name="connsiteX0" fmla="*/ 0 w 1757362"/>
              <a:gd name="connsiteY0" fmla="*/ 0 h 171450"/>
              <a:gd name="connsiteX1" fmla="*/ 614362 w 1757362"/>
              <a:gd name="connsiteY1" fmla="*/ 28575 h 171450"/>
              <a:gd name="connsiteX2" fmla="*/ 1214437 w 1757362"/>
              <a:gd name="connsiteY2" fmla="*/ 100013 h 171450"/>
              <a:gd name="connsiteX3" fmla="*/ 1757362 w 1757362"/>
              <a:gd name="connsiteY3" fmla="*/ 17145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7362" h="171450">
                <a:moveTo>
                  <a:pt x="0" y="0"/>
                </a:moveTo>
                <a:lnTo>
                  <a:pt x="614362" y="28575"/>
                </a:lnTo>
                <a:lnTo>
                  <a:pt x="1214437" y="100013"/>
                </a:lnTo>
                <a:lnTo>
                  <a:pt x="1757362" y="171450"/>
                </a:lnTo>
              </a:path>
            </a:pathLst>
          </a:cu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5791200" y="2351544"/>
            <a:ext cx="3124200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1"/>
                </a:solidFill>
              </a:rPr>
              <a:t>Answer = Yes</a:t>
            </a:r>
          </a:p>
          <a:p>
            <a:pPr algn="ctr"/>
            <a:endParaRPr lang="en-US" sz="3200" b="1" dirty="0" smtClean="0">
              <a:solidFill>
                <a:schemeClr val="accent1"/>
              </a:solidFill>
            </a:endParaRPr>
          </a:p>
          <a:p>
            <a:pPr algn="ctr"/>
            <a:r>
              <a:rPr lang="en-US" sz="3200" b="1" dirty="0" smtClean="0">
                <a:solidFill>
                  <a:schemeClr val="accent1"/>
                </a:solidFill>
              </a:rPr>
              <a:t>Now we can measure v</a:t>
            </a:r>
            <a:r>
              <a:rPr lang="en-US" sz="3200" b="1" baseline="-25000" dirty="0" smtClean="0">
                <a:solidFill>
                  <a:schemeClr val="accent1"/>
                </a:solidFill>
              </a:rPr>
              <a:t>3</a:t>
            </a:r>
            <a:r>
              <a:rPr lang="en-US" sz="3200" b="1" dirty="0" smtClean="0">
                <a:solidFill>
                  <a:schemeClr val="accent1"/>
                </a:solidFill>
              </a:rPr>
              <a:t> using the event plane method.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191000" y="3972580"/>
            <a:ext cx="7393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n=2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657600" y="5039380"/>
            <a:ext cx="7393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1"/>
                </a:solidFill>
              </a:rPr>
              <a:t>n=3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048000" y="5496580"/>
            <a:ext cx="7393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n=4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0" y="1676400"/>
            <a:ext cx="9144000" cy="5486400"/>
            <a:chOff x="304800" y="1295400"/>
            <a:chExt cx="8534400" cy="4724400"/>
          </a:xfrm>
        </p:grpSpPr>
        <p:sp>
          <p:nvSpPr>
            <p:cNvPr id="40" name="Rectangle 39"/>
            <p:cNvSpPr/>
            <p:nvPr/>
          </p:nvSpPr>
          <p:spPr>
            <a:xfrm>
              <a:off x="304800" y="1295400"/>
              <a:ext cx="8534400" cy="47244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1" name="Group 11"/>
            <p:cNvGrpSpPr/>
            <p:nvPr/>
          </p:nvGrpSpPr>
          <p:grpSpPr>
            <a:xfrm>
              <a:off x="533400" y="1447800"/>
              <a:ext cx="8153400" cy="4308642"/>
              <a:chOff x="533400" y="1447800"/>
              <a:chExt cx="8153400" cy="4308642"/>
            </a:xfrm>
          </p:grpSpPr>
          <p:sp>
            <p:nvSpPr>
              <p:cNvPr id="42" name="Flowchart: Direct Access Storage 41"/>
              <p:cNvSpPr/>
              <p:nvPr/>
            </p:nvSpPr>
            <p:spPr>
              <a:xfrm rot="825523">
                <a:off x="1020133" y="2076552"/>
                <a:ext cx="7263448" cy="3047017"/>
              </a:xfrm>
              <a:prstGeom prst="flowChartMagneticDrum">
                <a:avLst/>
              </a:prstGeom>
              <a:solidFill>
                <a:schemeClr val="accent1">
                  <a:lumMod val="20000"/>
                  <a:lumOff val="80000"/>
                  <a:alpha val="4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3" name="Picture 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49195" t="13542" r="17423" b="35417"/>
              <a:stretch>
                <a:fillRect/>
              </a:stretch>
            </p:blipFill>
            <p:spPr bwMode="auto">
              <a:xfrm>
                <a:off x="533400" y="1447800"/>
                <a:ext cx="3200400" cy="3013242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isometricOffAxis2Right">
                  <a:rot lat="1080000" lon="18600000" rev="0"/>
                </a:camera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  <p:pic>
            <p:nvPicPr>
              <p:cNvPr id="44" name="Picture 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49195" t="13542" r="17423" b="35417"/>
              <a:stretch>
                <a:fillRect/>
              </a:stretch>
            </p:blipFill>
            <p:spPr bwMode="auto">
              <a:xfrm>
                <a:off x="5486400" y="2743200"/>
                <a:ext cx="3200400" cy="3013242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isometricOffAxis2Right">
                  <a:rot lat="1080000" lon="19200000" rev="0"/>
                </a:camera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</p:grpSp>
      </p:grpSp>
      <p:pic>
        <p:nvPicPr>
          <p:cNvPr id="45" name="Picture 1"/>
          <p:cNvPicPr>
            <a:picLocks noChangeAspect="1" noChangeArrowheads="1"/>
          </p:cNvPicPr>
          <p:nvPr/>
        </p:nvPicPr>
        <p:blipFill>
          <a:blip r:embed="rId3" cstate="print"/>
          <a:srcRect l="4685" t="13542" r="62518" b="35417"/>
          <a:stretch>
            <a:fillRect/>
          </a:stretch>
        </p:blipFill>
        <p:spPr bwMode="auto">
          <a:xfrm>
            <a:off x="76200" y="1905000"/>
            <a:ext cx="3850004" cy="3581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isometricOffAxis2Right">
              <a:rot lat="1080000" lon="18600000" rev="0"/>
            </a:camera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6" name="Picture 1"/>
          <p:cNvPicPr>
            <a:picLocks noChangeAspect="1" noChangeArrowheads="1"/>
          </p:cNvPicPr>
          <p:nvPr/>
        </p:nvPicPr>
        <p:blipFill>
          <a:blip r:embed="rId3" cstate="print"/>
          <a:srcRect l="4685" t="13542" r="62518" b="35417"/>
          <a:stretch>
            <a:fillRect/>
          </a:stretch>
        </p:blipFill>
        <p:spPr bwMode="auto">
          <a:xfrm>
            <a:off x="5486400" y="3276600"/>
            <a:ext cx="3604259" cy="3505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isometricOffAxis2Right">
              <a:rot lat="1080000" lon="19200000" rev="0"/>
            </a:camera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 animBg="1"/>
      <p:bldP spid="29" grpId="0" animBg="1"/>
      <p:bldP spid="30" grpId="0" animBg="1"/>
      <p:bldP spid="31" grpId="0" animBg="1"/>
      <p:bldP spid="32" grpId="0"/>
      <p:bldP spid="33" grpId="0"/>
      <p:bldP spid="3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25"/>
          <p:cNvSpPr txBox="1">
            <a:spLocks noChangeArrowheads="1"/>
          </p:cNvSpPr>
          <p:nvPr/>
        </p:nvSpPr>
        <p:spPr bwMode="auto">
          <a:xfrm>
            <a:off x="5410200" y="228600"/>
            <a:ext cx="37338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800" dirty="0">
                <a:solidFill>
                  <a:srgbClr val="FFFF00"/>
                </a:solidFill>
              </a:rPr>
              <a:t>S</a:t>
            </a:r>
            <a:r>
              <a:rPr lang="en-US" altLang="ja-JP" sz="2800" dirty="0" smtClean="0">
                <a:solidFill>
                  <a:srgbClr val="FFFF00"/>
                </a:solidFill>
              </a:rPr>
              <a:t>ystematic uncertainties defined </a:t>
            </a:r>
            <a:r>
              <a:rPr lang="en-US" altLang="ja-JP" sz="2800" dirty="0">
                <a:solidFill>
                  <a:srgbClr val="FFFF00"/>
                </a:solidFill>
              </a:rPr>
              <a:t>by the variations with </a:t>
            </a:r>
            <a:r>
              <a:rPr lang="en-US" altLang="ja-JP" sz="2800" dirty="0">
                <a:solidFill>
                  <a:srgbClr val="FFFF00"/>
                </a:solidFill>
                <a:latin typeface="Symbol" pitchFamily="18" charset="2"/>
                <a:sym typeface="Symbol" pitchFamily="18" charset="2"/>
              </a:rPr>
              <a:t></a:t>
            </a:r>
            <a:r>
              <a:rPr lang="en-US" altLang="ja-JP" sz="2800" baseline="-25000" dirty="0">
                <a:solidFill>
                  <a:srgbClr val="FFFF00"/>
                </a:solidFill>
              </a:rPr>
              <a:t>n</a:t>
            </a:r>
            <a:r>
              <a:rPr lang="en-US" altLang="ja-JP" sz="2800" dirty="0">
                <a:solidFill>
                  <a:srgbClr val="FFFF00"/>
                </a:solidFill>
              </a:rPr>
              <a:t> from different </a:t>
            </a:r>
            <a:r>
              <a:rPr lang="en-US" altLang="ja-JP" sz="2800" dirty="0" smtClean="0">
                <a:solidFill>
                  <a:srgbClr val="FFFF00"/>
                </a:solidFill>
                <a:latin typeface="Symbol" pitchFamily="18" charset="2"/>
                <a:sym typeface="Symbol" pitchFamily="18" charset="2"/>
              </a:rPr>
              <a:t>Dh</a:t>
            </a:r>
            <a:r>
              <a:rPr lang="en-US" altLang="ja-JP" sz="2800" dirty="0" smtClean="0">
                <a:solidFill>
                  <a:srgbClr val="FFFF00"/>
                </a:solidFill>
              </a:rPr>
              <a:t> </a:t>
            </a:r>
            <a:r>
              <a:rPr lang="en-US" altLang="ja-JP" sz="2800" dirty="0">
                <a:solidFill>
                  <a:srgbClr val="FFFF00"/>
                </a:solidFill>
              </a:rPr>
              <a:t>and from different </a:t>
            </a:r>
            <a:r>
              <a:rPr lang="en-US" altLang="ja-JP" sz="2800" dirty="0" smtClean="0">
                <a:solidFill>
                  <a:srgbClr val="FFFF00"/>
                </a:solidFill>
              </a:rPr>
              <a:t>methods.</a:t>
            </a:r>
          </a:p>
        </p:txBody>
      </p:sp>
      <p:pic>
        <p:nvPicPr>
          <p:cNvPr id="79874" name="Picture 2" descr="C:\cygwin\home\nagle\NagleLaptop\Nagle\Figures\glauber_fluc_picture_028.png"/>
          <p:cNvPicPr>
            <a:picLocks noChangeAspect="1" noChangeArrowheads="1"/>
          </p:cNvPicPr>
          <p:nvPr/>
        </p:nvPicPr>
        <p:blipFill>
          <a:blip r:embed="rId2" cstate="print"/>
          <a:srcRect b="4444"/>
          <a:stretch>
            <a:fillRect/>
          </a:stretch>
        </p:blipFill>
        <p:spPr bwMode="auto">
          <a:xfrm>
            <a:off x="5486400" y="2514600"/>
            <a:ext cx="3617824" cy="3352800"/>
          </a:xfrm>
          <a:prstGeom prst="rect">
            <a:avLst/>
          </a:prstGeom>
          <a:noFill/>
        </p:spPr>
      </p:pic>
      <p:sp>
        <p:nvSpPr>
          <p:cNvPr id="32" name="TextBox 31"/>
          <p:cNvSpPr txBox="1"/>
          <p:nvPr/>
        </p:nvSpPr>
        <p:spPr>
          <a:xfrm>
            <a:off x="5562600" y="5943600"/>
            <a:ext cx="3417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Symbol" pitchFamily="18" charset="2"/>
              </a:rPr>
              <a:t>e</a:t>
            </a:r>
            <a:r>
              <a:rPr lang="en-US" sz="3600" baseline="-25000" dirty="0" smtClean="0">
                <a:solidFill>
                  <a:schemeClr val="bg1"/>
                </a:solidFill>
              </a:rPr>
              <a:t>2</a:t>
            </a:r>
            <a:r>
              <a:rPr lang="en-US" sz="3600" dirty="0" smtClean="0">
                <a:solidFill>
                  <a:schemeClr val="bg1"/>
                </a:solidFill>
              </a:rPr>
              <a:t> ≈ 2 x </a:t>
            </a:r>
            <a:r>
              <a:rPr lang="en-US" sz="3600" dirty="0" smtClean="0">
                <a:solidFill>
                  <a:schemeClr val="bg1"/>
                </a:solidFill>
                <a:latin typeface="Symbol" pitchFamily="18" charset="2"/>
              </a:rPr>
              <a:t>e</a:t>
            </a:r>
            <a:r>
              <a:rPr lang="en-US" sz="3600" baseline="-25000" dirty="0" smtClean="0">
                <a:solidFill>
                  <a:schemeClr val="bg1"/>
                </a:solidFill>
              </a:rPr>
              <a:t>3</a:t>
            </a:r>
            <a:r>
              <a:rPr lang="en-US" sz="3600" dirty="0" smtClean="0">
                <a:solidFill>
                  <a:schemeClr val="bg1"/>
                </a:solidFill>
              </a:rPr>
              <a:t> ≈ 2 x </a:t>
            </a:r>
            <a:r>
              <a:rPr lang="en-US" sz="3600" dirty="0" smtClean="0">
                <a:solidFill>
                  <a:schemeClr val="bg1"/>
                </a:solidFill>
                <a:latin typeface="Symbol" pitchFamily="18" charset="2"/>
              </a:rPr>
              <a:t>e</a:t>
            </a:r>
            <a:r>
              <a:rPr lang="en-US" sz="3600" baseline="-25000" dirty="0" smtClean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52400" y="228600"/>
            <a:ext cx="5181600" cy="6324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228600" y="1447800"/>
            <a:ext cx="5105400" cy="510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TT</a:t>
            </a:r>
            <a:endParaRPr lang="en-US" dirty="0"/>
          </a:p>
        </p:txBody>
      </p:sp>
      <p:pic>
        <p:nvPicPr>
          <p:cNvPr id="34" name="Picture 2" descr="td"/>
          <p:cNvPicPr>
            <a:picLocks noChangeAspect="1" noChangeArrowheads="1"/>
          </p:cNvPicPr>
          <p:nvPr/>
        </p:nvPicPr>
        <p:blipFill>
          <a:blip r:embed="rId3" cstate="print"/>
          <a:srcRect l="49927" r="34096"/>
          <a:stretch>
            <a:fillRect/>
          </a:stretch>
        </p:blipFill>
        <p:spPr bwMode="auto">
          <a:xfrm>
            <a:off x="1600200" y="1524000"/>
            <a:ext cx="3429000" cy="434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TextBox 34"/>
          <p:cNvSpPr txBox="1"/>
          <p:nvPr/>
        </p:nvSpPr>
        <p:spPr>
          <a:xfrm>
            <a:off x="762000" y="2590800"/>
            <a:ext cx="8851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0.20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62000" y="3810000"/>
            <a:ext cx="8851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0.10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58678" y="4953000"/>
            <a:ext cx="684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0.0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133600" y="5562600"/>
            <a:ext cx="684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1.0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971800" y="5562600"/>
            <a:ext cx="684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2.0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854278" y="5562600"/>
            <a:ext cx="684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3.0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459077" y="5943600"/>
            <a:ext cx="18635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tx1"/>
                </a:solidFill>
              </a:rPr>
              <a:t>p</a:t>
            </a:r>
            <a:r>
              <a:rPr lang="en-US" sz="2800" baseline="-25000" dirty="0" err="1" smtClean="0">
                <a:solidFill>
                  <a:schemeClr val="tx1"/>
                </a:solidFill>
              </a:rPr>
              <a:t>T</a:t>
            </a:r>
            <a:r>
              <a:rPr lang="en-US" sz="2800" dirty="0" smtClean="0">
                <a:solidFill>
                  <a:schemeClr val="tx1"/>
                </a:solidFill>
              </a:rPr>
              <a:t> (</a:t>
            </a:r>
            <a:r>
              <a:rPr lang="en-US" sz="2800" dirty="0" err="1" smtClean="0">
                <a:solidFill>
                  <a:schemeClr val="tx1"/>
                </a:solidFill>
              </a:rPr>
              <a:t>GeV</a:t>
            </a:r>
            <a:r>
              <a:rPr lang="en-US" sz="2800" dirty="0" smtClean="0">
                <a:solidFill>
                  <a:schemeClr val="tx1"/>
                </a:solidFill>
              </a:rPr>
              <a:t>/c)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04800" y="1828800"/>
            <a:ext cx="1314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tx1"/>
                </a:solidFill>
              </a:rPr>
              <a:t>v</a:t>
            </a:r>
            <a:r>
              <a:rPr lang="en-US" sz="2800" baseline="-25000" dirty="0" err="1" smtClean="0">
                <a:solidFill>
                  <a:schemeClr val="tx1"/>
                </a:solidFill>
              </a:rPr>
              <a:t>n</a:t>
            </a:r>
            <a:r>
              <a:rPr lang="en-US" sz="2800" dirty="0" smtClean="0">
                <a:solidFill>
                  <a:schemeClr val="tx1"/>
                </a:solidFill>
              </a:rPr>
              <a:t> {EP}</a:t>
            </a:r>
          </a:p>
        </p:txBody>
      </p:sp>
      <p:sp>
        <p:nvSpPr>
          <p:cNvPr id="43" name="Text Box 9"/>
          <p:cNvSpPr txBox="1">
            <a:spLocks noChangeArrowheads="1"/>
          </p:cNvSpPr>
          <p:nvPr/>
        </p:nvSpPr>
        <p:spPr bwMode="auto">
          <a:xfrm>
            <a:off x="2362200" y="533400"/>
            <a:ext cx="2971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</a:rPr>
              <a:t>v</a:t>
            </a:r>
            <a:r>
              <a:rPr lang="en-US" altLang="ja-JP" sz="2400" baseline="-25000" dirty="0">
                <a:solidFill>
                  <a:srgbClr val="FF0000"/>
                </a:solidFill>
              </a:rPr>
              <a:t>2 </a:t>
            </a:r>
            <a:r>
              <a:rPr lang="en-US" altLang="ja-JP" sz="2400" dirty="0">
                <a:solidFill>
                  <a:srgbClr val="FF0000"/>
                </a:solidFill>
              </a:rPr>
              <a:t>{</a:t>
            </a:r>
            <a:r>
              <a:rPr lang="en-US" altLang="ja-JP" sz="2400" dirty="0">
                <a:solidFill>
                  <a:srgbClr val="FF0000"/>
                </a:solidFill>
                <a:latin typeface="Symbol" pitchFamily="18" charset="2"/>
                <a:sym typeface="Symbol" pitchFamily="18" charset="2"/>
              </a:rPr>
              <a:t></a:t>
            </a:r>
            <a:r>
              <a:rPr lang="en-US" altLang="ja-JP" sz="2400" baseline="-25000" dirty="0">
                <a:solidFill>
                  <a:srgbClr val="FF0000"/>
                </a:solidFill>
              </a:rPr>
              <a:t>2 </a:t>
            </a:r>
            <a:r>
              <a:rPr lang="en-US" altLang="ja-JP" sz="2400" dirty="0" err="1">
                <a:solidFill>
                  <a:srgbClr val="FF0000"/>
                </a:solidFill>
              </a:rPr>
              <a:t>forw</a:t>
            </a:r>
            <a:r>
              <a:rPr lang="en-US" altLang="ja-JP" sz="2400" dirty="0">
                <a:solidFill>
                  <a:srgbClr val="FF0000"/>
                </a:solidFill>
              </a:rPr>
              <a:t>.</a:t>
            </a:r>
            <a:r>
              <a:rPr lang="en-US" altLang="ja-JP" sz="2400" dirty="0">
                <a:solidFill>
                  <a:srgbClr val="FF0000"/>
                </a:solidFill>
                <a:latin typeface="Symbol" pitchFamily="18" charset="2"/>
                <a:sym typeface="Symbol" pitchFamily="18" charset="2"/>
              </a:rPr>
              <a:t></a:t>
            </a:r>
            <a:r>
              <a:rPr lang="en-US" altLang="ja-JP" sz="2400" dirty="0">
                <a:solidFill>
                  <a:srgbClr val="FF0000"/>
                </a:solidFill>
              </a:rPr>
              <a:t>}</a:t>
            </a:r>
          </a:p>
        </p:txBody>
      </p:sp>
      <p:sp>
        <p:nvSpPr>
          <p:cNvPr id="44" name="Line 3"/>
          <p:cNvSpPr>
            <a:spLocks noChangeShapeType="1"/>
          </p:cNvSpPr>
          <p:nvPr/>
        </p:nvSpPr>
        <p:spPr bwMode="auto">
          <a:xfrm>
            <a:off x="1752600" y="799803"/>
            <a:ext cx="609600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Oval 4"/>
          <p:cNvSpPr>
            <a:spLocks noChangeArrowheads="1"/>
          </p:cNvSpPr>
          <p:nvPr/>
        </p:nvSpPr>
        <p:spPr bwMode="auto">
          <a:xfrm>
            <a:off x="2012950" y="76646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6" name="Line 5"/>
          <p:cNvSpPr>
            <a:spLocks noChangeShapeType="1"/>
          </p:cNvSpPr>
          <p:nvPr/>
        </p:nvSpPr>
        <p:spPr bwMode="auto">
          <a:xfrm flipV="1">
            <a:off x="1752600" y="1190328"/>
            <a:ext cx="6096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AutoShape 6"/>
          <p:cNvSpPr>
            <a:spLocks noChangeArrowheads="1"/>
          </p:cNvSpPr>
          <p:nvPr/>
        </p:nvSpPr>
        <p:spPr bwMode="auto">
          <a:xfrm>
            <a:off x="2012950" y="1147465"/>
            <a:ext cx="76200" cy="762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8" name="Line 7"/>
          <p:cNvSpPr>
            <a:spLocks noChangeShapeType="1"/>
          </p:cNvSpPr>
          <p:nvPr/>
        </p:nvSpPr>
        <p:spPr bwMode="auto">
          <a:xfrm flipV="1">
            <a:off x="1752600" y="1572915"/>
            <a:ext cx="6096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Rectangle 8"/>
          <p:cNvSpPr>
            <a:spLocks noChangeArrowheads="1"/>
          </p:cNvSpPr>
          <p:nvPr/>
        </p:nvSpPr>
        <p:spPr bwMode="auto">
          <a:xfrm>
            <a:off x="2012950" y="1528465"/>
            <a:ext cx="762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51" name="Text Box 11"/>
          <p:cNvSpPr txBox="1">
            <a:spLocks noChangeArrowheads="1"/>
          </p:cNvSpPr>
          <p:nvPr/>
        </p:nvSpPr>
        <p:spPr bwMode="auto">
          <a:xfrm>
            <a:off x="2362200" y="1283990"/>
            <a:ext cx="2362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400" dirty="0">
                <a:solidFill>
                  <a:schemeClr val="tx1"/>
                </a:solidFill>
              </a:rPr>
              <a:t>v</a:t>
            </a:r>
            <a:r>
              <a:rPr lang="en-US" altLang="ja-JP" sz="2400" baseline="-25000" dirty="0">
                <a:solidFill>
                  <a:schemeClr val="tx1"/>
                </a:solidFill>
              </a:rPr>
              <a:t>4 </a:t>
            </a:r>
            <a:r>
              <a:rPr lang="en-US" altLang="ja-JP" sz="2400" dirty="0">
                <a:solidFill>
                  <a:schemeClr val="tx1"/>
                </a:solidFill>
              </a:rPr>
              <a:t>{</a:t>
            </a:r>
            <a:r>
              <a:rPr lang="en-US" altLang="ja-JP" sz="2400" dirty="0">
                <a:solidFill>
                  <a:schemeClr val="tx1"/>
                </a:solidFill>
                <a:latin typeface="Symbol" pitchFamily="18" charset="2"/>
                <a:sym typeface="Symbol" pitchFamily="18" charset="2"/>
              </a:rPr>
              <a:t></a:t>
            </a:r>
            <a:r>
              <a:rPr lang="en-US" altLang="ja-JP" sz="2400" baseline="-25000" dirty="0">
                <a:solidFill>
                  <a:schemeClr val="tx1"/>
                </a:solidFill>
              </a:rPr>
              <a:t>4 </a:t>
            </a:r>
            <a:r>
              <a:rPr lang="en-US" altLang="ja-JP" sz="2400" dirty="0" err="1">
                <a:solidFill>
                  <a:schemeClr val="tx1"/>
                </a:solidFill>
              </a:rPr>
              <a:t>forw</a:t>
            </a:r>
            <a:r>
              <a:rPr lang="en-US" altLang="ja-JP" sz="2400" dirty="0">
                <a:solidFill>
                  <a:schemeClr val="tx1"/>
                </a:solidFill>
              </a:rPr>
              <a:t>.</a:t>
            </a:r>
            <a:r>
              <a:rPr lang="en-US" altLang="ja-JP" sz="2400" dirty="0">
                <a:solidFill>
                  <a:schemeClr val="tx1"/>
                </a:solidFill>
                <a:latin typeface="Symbol" pitchFamily="18" charset="2"/>
                <a:sym typeface="Symbol" pitchFamily="18" charset="2"/>
              </a:rPr>
              <a:t></a:t>
            </a:r>
            <a:r>
              <a:rPr lang="en-US" altLang="ja-JP" sz="2400" dirty="0">
                <a:solidFill>
                  <a:schemeClr val="tx1"/>
                </a:solidFill>
              </a:rPr>
              <a:t>}</a:t>
            </a:r>
          </a:p>
        </p:txBody>
      </p:sp>
      <p:sp>
        <p:nvSpPr>
          <p:cNvPr id="52" name="Rectangle 31"/>
          <p:cNvSpPr>
            <a:spLocks noChangeArrowheads="1"/>
          </p:cNvSpPr>
          <p:nvPr/>
        </p:nvSpPr>
        <p:spPr bwMode="auto">
          <a:xfrm>
            <a:off x="1676400" y="2020669"/>
            <a:ext cx="3594510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solidFill>
                  <a:schemeClr val="tx1"/>
                </a:solidFill>
              </a:rPr>
              <a:t>200 </a:t>
            </a:r>
            <a:r>
              <a:rPr lang="en-US" altLang="ja-JP" sz="2000" dirty="0" err="1" smtClean="0">
                <a:solidFill>
                  <a:schemeClr val="tx1"/>
                </a:solidFill>
              </a:rPr>
              <a:t>GeV</a:t>
            </a:r>
            <a:r>
              <a:rPr lang="en-US" altLang="ja-JP" sz="2000" dirty="0" smtClean="0">
                <a:solidFill>
                  <a:schemeClr val="tx1"/>
                </a:solidFill>
              </a:rPr>
              <a:t> </a:t>
            </a:r>
            <a:r>
              <a:rPr lang="en-US" altLang="ja-JP" sz="2000" dirty="0" err="1" smtClean="0">
                <a:solidFill>
                  <a:schemeClr val="tx1"/>
                </a:solidFill>
              </a:rPr>
              <a:t>AuAu</a:t>
            </a:r>
            <a:r>
              <a:rPr lang="en-US" altLang="ja-JP" sz="2000" dirty="0" smtClean="0">
                <a:solidFill>
                  <a:schemeClr val="tx1"/>
                </a:solidFill>
              </a:rPr>
              <a:t> </a:t>
            </a:r>
            <a:r>
              <a:rPr lang="en-US" altLang="ja-JP" sz="1600" dirty="0" smtClean="0">
                <a:solidFill>
                  <a:schemeClr val="tx1"/>
                </a:solidFill>
              </a:rPr>
              <a:t>– </a:t>
            </a:r>
            <a:r>
              <a:rPr lang="en-US" altLang="ja-JP" sz="1600" b="1" dirty="0" smtClean="0">
                <a:solidFill>
                  <a:schemeClr val="tx1"/>
                </a:solidFill>
              </a:rPr>
              <a:t>30-40% Central</a:t>
            </a:r>
            <a:endParaRPr lang="en-US" altLang="ja-JP" sz="2000" b="1" dirty="0" smtClean="0">
              <a:solidFill>
                <a:schemeClr val="tx1"/>
              </a:solidFill>
            </a:endParaRPr>
          </a:p>
          <a:p>
            <a:r>
              <a:rPr lang="en-US" altLang="ja-JP" sz="2000" dirty="0" smtClean="0">
                <a:solidFill>
                  <a:schemeClr val="tx1"/>
                </a:solidFill>
              </a:rPr>
              <a:t>PHENIX </a:t>
            </a:r>
            <a:r>
              <a:rPr lang="en-US" altLang="ja-JP" sz="2000" dirty="0">
                <a:solidFill>
                  <a:schemeClr val="tx1"/>
                </a:solidFill>
              </a:rPr>
              <a:t>Preliminary</a:t>
            </a:r>
          </a:p>
        </p:txBody>
      </p:sp>
      <p:sp>
        <p:nvSpPr>
          <p:cNvPr id="53" name="AutoShape 34"/>
          <p:cNvSpPr>
            <a:spLocks noChangeArrowheads="1"/>
          </p:cNvSpPr>
          <p:nvPr/>
        </p:nvSpPr>
        <p:spPr bwMode="auto">
          <a:xfrm>
            <a:off x="3962400" y="995065"/>
            <a:ext cx="152400" cy="381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4" name="Text Box 10"/>
          <p:cNvSpPr txBox="1">
            <a:spLocks noChangeArrowheads="1"/>
          </p:cNvSpPr>
          <p:nvPr/>
        </p:nvSpPr>
        <p:spPr bwMode="auto">
          <a:xfrm>
            <a:off x="2362200" y="914400"/>
            <a:ext cx="1981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400" dirty="0">
                <a:solidFill>
                  <a:schemeClr val="tx2"/>
                </a:solidFill>
              </a:rPr>
              <a:t>v</a:t>
            </a:r>
            <a:r>
              <a:rPr lang="en-US" altLang="ja-JP" sz="2400" baseline="-25000" dirty="0">
                <a:solidFill>
                  <a:schemeClr val="tx2"/>
                </a:solidFill>
              </a:rPr>
              <a:t>3 </a:t>
            </a:r>
            <a:r>
              <a:rPr lang="en-US" altLang="ja-JP" sz="2400" dirty="0">
                <a:solidFill>
                  <a:schemeClr val="tx2"/>
                </a:solidFill>
              </a:rPr>
              <a:t>{</a:t>
            </a:r>
            <a:r>
              <a:rPr lang="en-US" altLang="ja-JP" sz="2400" dirty="0">
                <a:solidFill>
                  <a:schemeClr val="tx2"/>
                </a:solidFill>
                <a:latin typeface="Symbol" pitchFamily="18" charset="2"/>
                <a:sym typeface="Symbol" pitchFamily="18" charset="2"/>
              </a:rPr>
              <a:t></a:t>
            </a:r>
            <a:r>
              <a:rPr lang="en-US" altLang="ja-JP" sz="2400" baseline="-25000" dirty="0">
                <a:solidFill>
                  <a:schemeClr val="tx2"/>
                </a:solidFill>
              </a:rPr>
              <a:t>3 </a:t>
            </a:r>
            <a:r>
              <a:rPr lang="en-US" altLang="ja-JP" sz="2400" dirty="0" err="1">
                <a:solidFill>
                  <a:schemeClr val="tx2"/>
                </a:solidFill>
              </a:rPr>
              <a:t>forw</a:t>
            </a:r>
            <a:r>
              <a:rPr lang="en-US" altLang="ja-JP" sz="2400" dirty="0">
                <a:solidFill>
                  <a:schemeClr val="tx2"/>
                </a:solidFill>
              </a:rPr>
              <a:t>.</a:t>
            </a:r>
            <a:r>
              <a:rPr lang="en-US" altLang="ja-JP" sz="2400" dirty="0">
                <a:solidFill>
                  <a:schemeClr val="tx2"/>
                </a:solidFill>
                <a:latin typeface="Symbol" pitchFamily="18" charset="2"/>
                <a:sym typeface="Symbol" pitchFamily="18" charset="2"/>
              </a:rPr>
              <a:t></a:t>
            </a:r>
            <a:r>
              <a:rPr lang="en-US" altLang="ja-JP" sz="2400" dirty="0" smtClean="0">
                <a:solidFill>
                  <a:schemeClr val="tx2"/>
                </a:solidFill>
              </a:rPr>
              <a:t>}</a:t>
            </a:r>
            <a:endParaRPr lang="en-US" altLang="ja-JP" sz="2400" dirty="0">
              <a:solidFill>
                <a:schemeClr val="tx2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263478" y="5562600"/>
            <a:ext cx="641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0.0</a:t>
            </a:r>
          </a:p>
        </p:txBody>
      </p:sp>
      <p:pic>
        <p:nvPicPr>
          <p:cNvPr id="56" name="Picture 55" descr="tc_3.gif"/>
          <p:cNvPicPr>
            <a:picLocks noChangeAspect="1"/>
          </p:cNvPicPr>
          <p:nvPr/>
        </p:nvPicPr>
        <p:blipFill>
          <a:blip r:embed="rId4" cstate="print"/>
          <a:srcRect t="8247" r="10413"/>
          <a:stretch>
            <a:fillRect/>
          </a:stretch>
        </p:blipFill>
        <p:spPr>
          <a:xfrm>
            <a:off x="304800" y="1752600"/>
            <a:ext cx="4876800" cy="4759158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1219200" y="152400"/>
            <a:ext cx="2973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>
                <a:solidFill>
                  <a:schemeClr val="tx1"/>
                </a:solidFill>
              </a:rPr>
              <a:t>PHENIX Experiment</a:t>
            </a:r>
            <a:endParaRPr lang="en-US" sz="2400" u="sng" dirty="0">
              <a:solidFill>
                <a:schemeClr val="tx1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447800" y="1905000"/>
            <a:ext cx="368562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tx1"/>
                </a:solidFill>
              </a:rPr>
              <a:t>Au+Au</a:t>
            </a:r>
            <a:r>
              <a:rPr lang="en-US" sz="2400" dirty="0" smtClean="0">
                <a:solidFill>
                  <a:schemeClr val="tx1"/>
                </a:solidFill>
              </a:rPr>
              <a:t> at 30-40% Central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581400" y="2895600"/>
            <a:ext cx="1146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Elliptic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3276600" y="3515380"/>
            <a:ext cx="1640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</a:rPr>
              <a:t>Triangular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895600" y="4886980"/>
            <a:ext cx="21906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Quadrangular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9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6119727" y="3657600"/>
            <a:ext cx="2340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Symbol" pitchFamily="18" charset="2"/>
              </a:rPr>
              <a:t>e</a:t>
            </a:r>
            <a:r>
              <a:rPr lang="en-US" sz="3600" baseline="-25000" dirty="0" smtClean="0">
                <a:solidFill>
                  <a:schemeClr val="bg1"/>
                </a:solidFill>
              </a:rPr>
              <a:t>2</a:t>
            </a:r>
            <a:r>
              <a:rPr lang="en-US" sz="3600" dirty="0" smtClean="0">
                <a:solidFill>
                  <a:schemeClr val="bg1"/>
                </a:solidFill>
              </a:rPr>
              <a:t> ≈  </a:t>
            </a:r>
            <a:r>
              <a:rPr lang="en-US" sz="3600" dirty="0" smtClean="0">
                <a:solidFill>
                  <a:schemeClr val="bg1"/>
                </a:solidFill>
                <a:latin typeface="Symbol" pitchFamily="18" charset="2"/>
              </a:rPr>
              <a:t>e</a:t>
            </a:r>
            <a:r>
              <a:rPr lang="en-US" sz="3600" baseline="-25000" dirty="0" smtClean="0">
                <a:solidFill>
                  <a:schemeClr val="bg1"/>
                </a:solidFill>
              </a:rPr>
              <a:t>3</a:t>
            </a:r>
            <a:r>
              <a:rPr lang="en-US" sz="3600" dirty="0" smtClean="0">
                <a:solidFill>
                  <a:schemeClr val="bg1"/>
                </a:solidFill>
              </a:rPr>
              <a:t> ≈  </a:t>
            </a:r>
            <a:r>
              <a:rPr lang="en-US" sz="3600" dirty="0" smtClean="0">
                <a:solidFill>
                  <a:schemeClr val="bg1"/>
                </a:solidFill>
                <a:latin typeface="Symbol" pitchFamily="18" charset="2"/>
              </a:rPr>
              <a:t>e</a:t>
            </a:r>
            <a:r>
              <a:rPr lang="en-US" sz="3600" baseline="-25000" dirty="0" smtClean="0">
                <a:solidFill>
                  <a:schemeClr val="bg1"/>
                </a:solidFill>
              </a:rPr>
              <a:t>4</a:t>
            </a:r>
          </a:p>
        </p:txBody>
      </p:sp>
      <p:pic>
        <p:nvPicPr>
          <p:cNvPr id="80898" name="Picture 2" descr="C:\cygwin\home\nagle\NagleLaptop\Nagle\Figures\glauber_fluc_picture_072.png"/>
          <p:cNvPicPr>
            <a:picLocks noChangeAspect="1" noChangeArrowheads="1"/>
          </p:cNvPicPr>
          <p:nvPr/>
        </p:nvPicPr>
        <p:blipFill>
          <a:blip r:embed="rId2" cstate="print"/>
          <a:srcRect b="5556"/>
          <a:stretch>
            <a:fillRect/>
          </a:stretch>
        </p:blipFill>
        <p:spPr bwMode="auto">
          <a:xfrm>
            <a:off x="5410200" y="228600"/>
            <a:ext cx="3577196" cy="3276600"/>
          </a:xfrm>
          <a:prstGeom prst="rect">
            <a:avLst/>
          </a:prstGeom>
          <a:noFill/>
        </p:spPr>
      </p:pic>
      <p:sp>
        <p:nvSpPr>
          <p:cNvPr id="31" name="TextBox 30"/>
          <p:cNvSpPr txBox="1"/>
          <p:nvPr/>
        </p:nvSpPr>
        <p:spPr>
          <a:xfrm>
            <a:off x="5486400" y="4414897"/>
            <a:ext cx="3581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How many moments are important?  </a:t>
            </a:r>
          </a:p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5,6,7</a:t>
            </a:r>
            <a:r>
              <a:rPr lang="en-US" sz="3200" baseline="30000" dirty="0" smtClean="0">
                <a:solidFill>
                  <a:srgbClr val="FFFF00"/>
                </a:solidFill>
              </a:rPr>
              <a:t>th</a:t>
            </a:r>
            <a:endParaRPr lang="en-US" sz="3200" dirty="0" smtClean="0">
              <a:solidFill>
                <a:srgbClr val="FFFF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52400" y="228600"/>
            <a:ext cx="5181600" cy="6324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228600" y="1447800"/>
            <a:ext cx="5105400" cy="510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TT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762000" y="2590800"/>
            <a:ext cx="8851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0.20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62000" y="3810000"/>
            <a:ext cx="8851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0.10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58678" y="4953000"/>
            <a:ext cx="684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0.0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133600" y="5562600"/>
            <a:ext cx="684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1.0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971800" y="5562600"/>
            <a:ext cx="684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2.0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854278" y="5562600"/>
            <a:ext cx="684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3.0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459077" y="5943600"/>
            <a:ext cx="18635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tx1"/>
                </a:solidFill>
              </a:rPr>
              <a:t>p</a:t>
            </a:r>
            <a:r>
              <a:rPr lang="en-US" sz="2800" baseline="-25000" dirty="0" err="1" smtClean="0">
                <a:solidFill>
                  <a:schemeClr val="tx1"/>
                </a:solidFill>
              </a:rPr>
              <a:t>T</a:t>
            </a:r>
            <a:r>
              <a:rPr lang="en-US" sz="2800" dirty="0" smtClean="0">
                <a:solidFill>
                  <a:schemeClr val="tx1"/>
                </a:solidFill>
              </a:rPr>
              <a:t> (</a:t>
            </a:r>
            <a:r>
              <a:rPr lang="en-US" sz="2800" dirty="0" err="1" smtClean="0">
                <a:solidFill>
                  <a:schemeClr val="tx1"/>
                </a:solidFill>
              </a:rPr>
              <a:t>GeV</a:t>
            </a:r>
            <a:r>
              <a:rPr lang="en-US" sz="2800" dirty="0" smtClean="0">
                <a:solidFill>
                  <a:schemeClr val="tx1"/>
                </a:solidFill>
              </a:rPr>
              <a:t>/c)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04800" y="1828800"/>
            <a:ext cx="1314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v</a:t>
            </a:r>
            <a:r>
              <a:rPr lang="en-US" baseline="-25000" dirty="0" err="1" smtClean="0">
                <a:solidFill>
                  <a:schemeClr val="tx1"/>
                </a:solidFill>
              </a:rPr>
              <a:t>n</a:t>
            </a:r>
            <a:r>
              <a:rPr lang="en-US" dirty="0" smtClean="0">
                <a:solidFill>
                  <a:schemeClr val="tx1"/>
                </a:solidFill>
              </a:rPr>
              <a:t> {EP}</a:t>
            </a:r>
          </a:p>
        </p:txBody>
      </p:sp>
      <p:sp>
        <p:nvSpPr>
          <p:cNvPr id="42" name="Text Box 9"/>
          <p:cNvSpPr txBox="1">
            <a:spLocks noChangeArrowheads="1"/>
          </p:cNvSpPr>
          <p:nvPr/>
        </p:nvSpPr>
        <p:spPr bwMode="auto">
          <a:xfrm>
            <a:off x="2362200" y="533400"/>
            <a:ext cx="2971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</a:rPr>
              <a:t>v</a:t>
            </a:r>
            <a:r>
              <a:rPr lang="en-US" altLang="ja-JP" sz="2400" baseline="-25000" dirty="0">
                <a:solidFill>
                  <a:srgbClr val="FF0000"/>
                </a:solidFill>
              </a:rPr>
              <a:t>2 </a:t>
            </a:r>
            <a:r>
              <a:rPr lang="en-US" altLang="ja-JP" sz="2400" dirty="0">
                <a:solidFill>
                  <a:srgbClr val="FF0000"/>
                </a:solidFill>
              </a:rPr>
              <a:t>{</a:t>
            </a:r>
            <a:r>
              <a:rPr lang="en-US" altLang="ja-JP" sz="2400" dirty="0">
                <a:solidFill>
                  <a:srgbClr val="FF0000"/>
                </a:solidFill>
                <a:latin typeface="Symbol" pitchFamily="18" charset="2"/>
                <a:sym typeface="Symbol" pitchFamily="18" charset="2"/>
              </a:rPr>
              <a:t></a:t>
            </a:r>
            <a:r>
              <a:rPr lang="en-US" altLang="ja-JP" sz="2400" baseline="-25000" dirty="0">
                <a:solidFill>
                  <a:srgbClr val="FF0000"/>
                </a:solidFill>
              </a:rPr>
              <a:t>2 </a:t>
            </a:r>
            <a:r>
              <a:rPr lang="en-US" altLang="ja-JP" sz="2400" dirty="0" err="1">
                <a:solidFill>
                  <a:srgbClr val="FF0000"/>
                </a:solidFill>
              </a:rPr>
              <a:t>forw</a:t>
            </a:r>
            <a:r>
              <a:rPr lang="en-US" altLang="ja-JP" sz="2400" dirty="0">
                <a:solidFill>
                  <a:srgbClr val="FF0000"/>
                </a:solidFill>
              </a:rPr>
              <a:t>.</a:t>
            </a:r>
            <a:r>
              <a:rPr lang="en-US" altLang="ja-JP" sz="2400" dirty="0">
                <a:solidFill>
                  <a:srgbClr val="FF0000"/>
                </a:solidFill>
                <a:latin typeface="Symbol" pitchFamily="18" charset="2"/>
                <a:sym typeface="Symbol" pitchFamily="18" charset="2"/>
              </a:rPr>
              <a:t></a:t>
            </a:r>
            <a:r>
              <a:rPr lang="en-US" altLang="ja-JP" sz="2400" dirty="0">
                <a:solidFill>
                  <a:srgbClr val="FF0000"/>
                </a:solidFill>
              </a:rPr>
              <a:t>}</a:t>
            </a:r>
          </a:p>
        </p:txBody>
      </p:sp>
      <p:sp>
        <p:nvSpPr>
          <p:cNvPr id="43" name="Line 3"/>
          <p:cNvSpPr>
            <a:spLocks noChangeShapeType="1"/>
          </p:cNvSpPr>
          <p:nvPr/>
        </p:nvSpPr>
        <p:spPr bwMode="auto">
          <a:xfrm>
            <a:off x="1752600" y="799803"/>
            <a:ext cx="609600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Oval 4"/>
          <p:cNvSpPr>
            <a:spLocks noChangeArrowheads="1"/>
          </p:cNvSpPr>
          <p:nvPr/>
        </p:nvSpPr>
        <p:spPr bwMode="auto">
          <a:xfrm>
            <a:off x="2012950" y="76646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5" name="Line 5"/>
          <p:cNvSpPr>
            <a:spLocks noChangeShapeType="1"/>
          </p:cNvSpPr>
          <p:nvPr/>
        </p:nvSpPr>
        <p:spPr bwMode="auto">
          <a:xfrm flipV="1">
            <a:off x="1752600" y="1190328"/>
            <a:ext cx="6096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AutoShape 6"/>
          <p:cNvSpPr>
            <a:spLocks noChangeArrowheads="1"/>
          </p:cNvSpPr>
          <p:nvPr/>
        </p:nvSpPr>
        <p:spPr bwMode="auto">
          <a:xfrm>
            <a:off x="2012950" y="1147465"/>
            <a:ext cx="76200" cy="762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7" name="Line 7"/>
          <p:cNvSpPr>
            <a:spLocks noChangeShapeType="1"/>
          </p:cNvSpPr>
          <p:nvPr/>
        </p:nvSpPr>
        <p:spPr bwMode="auto">
          <a:xfrm flipV="1">
            <a:off x="1752600" y="1572915"/>
            <a:ext cx="6096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Rectangle 8"/>
          <p:cNvSpPr>
            <a:spLocks noChangeArrowheads="1"/>
          </p:cNvSpPr>
          <p:nvPr/>
        </p:nvSpPr>
        <p:spPr bwMode="auto">
          <a:xfrm>
            <a:off x="2012950" y="1528465"/>
            <a:ext cx="762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9" name="Text Box 11"/>
          <p:cNvSpPr txBox="1">
            <a:spLocks noChangeArrowheads="1"/>
          </p:cNvSpPr>
          <p:nvPr/>
        </p:nvSpPr>
        <p:spPr bwMode="auto">
          <a:xfrm>
            <a:off x="2362200" y="1283990"/>
            <a:ext cx="2362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400" dirty="0">
                <a:solidFill>
                  <a:schemeClr val="tx1"/>
                </a:solidFill>
              </a:rPr>
              <a:t>v</a:t>
            </a:r>
            <a:r>
              <a:rPr lang="en-US" altLang="ja-JP" sz="2400" baseline="-25000" dirty="0">
                <a:solidFill>
                  <a:schemeClr val="tx1"/>
                </a:solidFill>
              </a:rPr>
              <a:t>4 </a:t>
            </a:r>
            <a:r>
              <a:rPr lang="en-US" altLang="ja-JP" sz="2400" dirty="0">
                <a:solidFill>
                  <a:schemeClr val="tx1"/>
                </a:solidFill>
              </a:rPr>
              <a:t>{</a:t>
            </a:r>
            <a:r>
              <a:rPr lang="en-US" altLang="ja-JP" sz="2400" dirty="0">
                <a:solidFill>
                  <a:schemeClr val="tx1"/>
                </a:solidFill>
                <a:latin typeface="Symbol" pitchFamily="18" charset="2"/>
                <a:sym typeface="Symbol" pitchFamily="18" charset="2"/>
              </a:rPr>
              <a:t></a:t>
            </a:r>
            <a:r>
              <a:rPr lang="en-US" altLang="ja-JP" sz="2400" baseline="-25000" dirty="0">
                <a:solidFill>
                  <a:schemeClr val="tx1"/>
                </a:solidFill>
              </a:rPr>
              <a:t>4 </a:t>
            </a:r>
            <a:r>
              <a:rPr lang="en-US" altLang="ja-JP" sz="2400" dirty="0" err="1">
                <a:solidFill>
                  <a:schemeClr val="tx1"/>
                </a:solidFill>
              </a:rPr>
              <a:t>forw</a:t>
            </a:r>
            <a:r>
              <a:rPr lang="en-US" altLang="ja-JP" sz="2400" dirty="0">
                <a:solidFill>
                  <a:schemeClr val="tx1"/>
                </a:solidFill>
              </a:rPr>
              <a:t>.</a:t>
            </a:r>
            <a:r>
              <a:rPr lang="en-US" altLang="ja-JP" sz="2400" dirty="0">
                <a:solidFill>
                  <a:schemeClr val="tx1"/>
                </a:solidFill>
                <a:latin typeface="Symbol" pitchFamily="18" charset="2"/>
                <a:sym typeface="Symbol" pitchFamily="18" charset="2"/>
              </a:rPr>
              <a:t></a:t>
            </a:r>
            <a:r>
              <a:rPr lang="en-US" altLang="ja-JP" sz="2400" dirty="0">
                <a:solidFill>
                  <a:schemeClr val="tx1"/>
                </a:solidFill>
              </a:rPr>
              <a:t>}</a:t>
            </a:r>
          </a:p>
        </p:txBody>
      </p:sp>
      <p:sp>
        <p:nvSpPr>
          <p:cNvPr id="50" name="Rectangle 31"/>
          <p:cNvSpPr>
            <a:spLocks noChangeArrowheads="1"/>
          </p:cNvSpPr>
          <p:nvPr/>
        </p:nvSpPr>
        <p:spPr bwMode="auto">
          <a:xfrm>
            <a:off x="1752600" y="2020669"/>
            <a:ext cx="3127651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dirty="0" smtClean="0">
                <a:solidFill>
                  <a:schemeClr val="tx1"/>
                </a:solidFill>
              </a:rPr>
              <a:t>200 </a:t>
            </a:r>
            <a:r>
              <a:rPr lang="en-US" altLang="ja-JP" sz="1600" dirty="0" err="1" smtClean="0">
                <a:solidFill>
                  <a:schemeClr val="tx1"/>
                </a:solidFill>
              </a:rPr>
              <a:t>GeV</a:t>
            </a:r>
            <a:r>
              <a:rPr lang="en-US" altLang="ja-JP" sz="1600" dirty="0" smtClean="0">
                <a:solidFill>
                  <a:schemeClr val="tx1"/>
                </a:solidFill>
              </a:rPr>
              <a:t> </a:t>
            </a:r>
            <a:r>
              <a:rPr lang="en-US" altLang="ja-JP" sz="1600" dirty="0" err="1" smtClean="0">
                <a:solidFill>
                  <a:schemeClr val="tx1"/>
                </a:solidFill>
              </a:rPr>
              <a:t>AuAu</a:t>
            </a:r>
            <a:r>
              <a:rPr lang="en-US" altLang="ja-JP" sz="1600" dirty="0" smtClean="0">
                <a:solidFill>
                  <a:schemeClr val="tx1"/>
                </a:solidFill>
              </a:rPr>
              <a:t> – </a:t>
            </a:r>
            <a:r>
              <a:rPr lang="en-US" altLang="ja-JP" sz="1600" b="1" dirty="0" smtClean="0">
                <a:solidFill>
                  <a:schemeClr val="tx1"/>
                </a:solidFill>
              </a:rPr>
              <a:t>0-10% Central</a:t>
            </a:r>
          </a:p>
          <a:p>
            <a:r>
              <a:rPr lang="en-US" altLang="ja-JP" sz="1600" dirty="0" smtClean="0">
                <a:solidFill>
                  <a:schemeClr val="tx1"/>
                </a:solidFill>
              </a:rPr>
              <a:t>PHENIX </a:t>
            </a:r>
            <a:r>
              <a:rPr lang="en-US" altLang="ja-JP" sz="1600" dirty="0">
                <a:solidFill>
                  <a:schemeClr val="tx1"/>
                </a:solidFill>
              </a:rPr>
              <a:t>Preliminary</a:t>
            </a:r>
          </a:p>
        </p:txBody>
      </p:sp>
      <p:sp>
        <p:nvSpPr>
          <p:cNvPr id="51" name="AutoShape 34"/>
          <p:cNvSpPr>
            <a:spLocks noChangeArrowheads="1"/>
          </p:cNvSpPr>
          <p:nvPr/>
        </p:nvSpPr>
        <p:spPr bwMode="auto">
          <a:xfrm>
            <a:off x="3962400" y="995065"/>
            <a:ext cx="152400" cy="381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2" name="Text Box 10"/>
          <p:cNvSpPr txBox="1">
            <a:spLocks noChangeArrowheads="1"/>
          </p:cNvSpPr>
          <p:nvPr/>
        </p:nvSpPr>
        <p:spPr bwMode="auto">
          <a:xfrm>
            <a:off x="2362200" y="914400"/>
            <a:ext cx="1981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400" dirty="0">
                <a:solidFill>
                  <a:schemeClr val="tx2"/>
                </a:solidFill>
              </a:rPr>
              <a:t>v</a:t>
            </a:r>
            <a:r>
              <a:rPr lang="en-US" altLang="ja-JP" sz="2400" baseline="-25000" dirty="0">
                <a:solidFill>
                  <a:schemeClr val="tx2"/>
                </a:solidFill>
              </a:rPr>
              <a:t>3 </a:t>
            </a:r>
            <a:r>
              <a:rPr lang="en-US" altLang="ja-JP" sz="2400" dirty="0">
                <a:solidFill>
                  <a:schemeClr val="tx2"/>
                </a:solidFill>
              </a:rPr>
              <a:t>{</a:t>
            </a:r>
            <a:r>
              <a:rPr lang="en-US" altLang="ja-JP" sz="2400" dirty="0">
                <a:solidFill>
                  <a:schemeClr val="tx2"/>
                </a:solidFill>
                <a:latin typeface="Symbol" pitchFamily="18" charset="2"/>
                <a:sym typeface="Symbol" pitchFamily="18" charset="2"/>
              </a:rPr>
              <a:t></a:t>
            </a:r>
            <a:r>
              <a:rPr lang="en-US" altLang="ja-JP" sz="2400" baseline="-25000" dirty="0">
                <a:solidFill>
                  <a:schemeClr val="tx2"/>
                </a:solidFill>
              </a:rPr>
              <a:t>3 </a:t>
            </a:r>
            <a:r>
              <a:rPr lang="en-US" altLang="ja-JP" sz="2400" dirty="0" err="1">
                <a:solidFill>
                  <a:schemeClr val="tx2"/>
                </a:solidFill>
              </a:rPr>
              <a:t>forw</a:t>
            </a:r>
            <a:r>
              <a:rPr lang="en-US" altLang="ja-JP" sz="2400" dirty="0">
                <a:solidFill>
                  <a:schemeClr val="tx2"/>
                </a:solidFill>
              </a:rPr>
              <a:t>.</a:t>
            </a:r>
            <a:r>
              <a:rPr lang="en-US" altLang="ja-JP" sz="2400" dirty="0">
                <a:solidFill>
                  <a:schemeClr val="tx2"/>
                </a:solidFill>
                <a:latin typeface="Symbol" pitchFamily="18" charset="2"/>
                <a:sym typeface="Symbol" pitchFamily="18" charset="2"/>
              </a:rPr>
              <a:t></a:t>
            </a:r>
            <a:r>
              <a:rPr lang="en-US" altLang="ja-JP" sz="2400" dirty="0" smtClean="0">
                <a:solidFill>
                  <a:schemeClr val="tx2"/>
                </a:solidFill>
              </a:rPr>
              <a:t>}</a:t>
            </a:r>
            <a:endParaRPr lang="en-US" altLang="ja-JP" sz="2400" dirty="0">
              <a:solidFill>
                <a:schemeClr val="tx2"/>
              </a:solidFill>
            </a:endParaRPr>
          </a:p>
        </p:txBody>
      </p:sp>
      <p:pic>
        <p:nvPicPr>
          <p:cNvPr id="53" name="Picture 2" descr="t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15" r="81943"/>
          <a:stretch>
            <a:fillRect/>
          </a:stretch>
        </p:blipFill>
        <p:spPr bwMode="auto">
          <a:xfrm>
            <a:off x="1524000" y="1524000"/>
            <a:ext cx="3511550" cy="434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TextBox 53"/>
          <p:cNvSpPr txBox="1"/>
          <p:nvPr/>
        </p:nvSpPr>
        <p:spPr>
          <a:xfrm>
            <a:off x="1263478" y="5562600"/>
            <a:ext cx="684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0.0</a:t>
            </a:r>
          </a:p>
        </p:txBody>
      </p:sp>
      <p:pic>
        <p:nvPicPr>
          <p:cNvPr id="55" name="Content Placeholder 24" descr="tc_0.gif"/>
          <p:cNvPicPr>
            <a:picLocks noChangeAspect="1"/>
          </p:cNvPicPr>
          <p:nvPr/>
        </p:nvPicPr>
        <p:blipFill>
          <a:blip r:embed="rId4" cstate="print"/>
          <a:srcRect t="8475" r="7945"/>
          <a:stretch>
            <a:fillRect/>
          </a:stretch>
        </p:blipFill>
        <p:spPr>
          <a:xfrm>
            <a:off x="228600" y="1784684"/>
            <a:ext cx="4953000" cy="4692316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1219200" y="152400"/>
            <a:ext cx="2973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>
                <a:solidFill>
                  <a:schemeClr val="tx1"/>
                </a:solidFill>
              </a:rPr>
              <a:t>PHENIX Experiment</a:t>
            </a:r>
            <a:endParaRPr lang="en-US" sz="2400" u="sng" dirty="0">
              <a:solidFill>
                <a:schemeClr val="tx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371600" y="1905000"/>
            <a:ext cx="351410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tx1"/>
                </a:solidFill>
              </a:rPr>
              <a:t>Au+Au</a:t>
            </a:r>
            <a:r>
              <a:rPr lang="en-US" sz="2400" dirty="0" smtClean="0">
                <a:solidFill>
                  <a:schemeClr val="tx1"/>
                </a:solidFill>
              </a:rPr>
              <a:t> at 0-10% Central</a:t>
            </a:r>
          </a:p>
        </p:txBody>
      </p:sp>
      <p:sp>
        <p:nvSpPr>
          <p:cNvPr id="58" name="Rectangle 57"/>
          <p:cNvSpPr/>
          <p:nvPr/>
        </p:nvSpPr>
        <p:spPr bwMode="auto">
          <a:xfrm>
            <a:off x="1219200" y="2362200"/>
            <a:ext cx="1752600" cy="1371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3F3F3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 descr="stefan_v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l="2421" t="3390" r="3148" b="1695"/>
          <a:stretch>
            <a:fillRect/>
          </a:stretch>
        </p:blipFill>
        <p:spPr>
          <a:xfrm rot="5400000">
            <a:off x="747031" y="1661432"/>
            <a:ext cx="3077936" cy="4419600"/>
          </a:xfrm>
        </p:spPr>
      </p:pic>
      <p:pic>
        <p:nvPicPr>
          <p:cNvPr id="5" name="Picture 4" descr="stefan_v3.jpg"/>
          <p:cNvPicPr>
            <a:picLocks noChangeAspect="1"/>
          </p:cNvPicPr>
          <p:nvPr/>
        </p:nvPicPr>
        <p:blipFill>
          <a:blip r:embed="rId3" cstate="print"/>
          <a:srcRect l="1587" t="3333" r="3175" b="2222"/>
          <a:stretch>
            <a:fillRect/>
          </a:stretch>
        </p:blipFill>
        <p:spPr>
          <a:xfrm rot="5400000">
            <a:off x="5161616" y="1728134"/>
            <a:ext cx="3043518" cy="43116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" y="5410200"/>
            <a:ext cx="43918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chemeClr val="bg1"/>
                </a:solidFill>
              </a:rPr>
              <a:t>v</a:t>
            </a:r>
            <a:r>
              <a:rPr lang="en-US" sz="2800" b="1" i="1" baseline="-25000" dirty="0" smtClean="0">
                <a:solidFill>
                  <a:schemeClr val="bg1"/>
                </a:solidFill>
              </a:rPr>
              <a:t>2</a:t>
            </a:r>
            <a:r>
              <a:rPr lang="en-US" sz="2400" b="1" dirty="0" smtClean="0">
                <a:solidFill>
                  <a:schemeClr val="bg1"/>
                </a:solidFill>
              </a:rPr>
              <a:t> described by </a:t>
            </a:r>
            <a:r>
              <a:rPr lang="en-US" sz="2400" b="1" dirty="0" err="1" smtClean="0">
                <a:solidFill>
                  <a:schemeClr val="bg1"/>
                </a:solidFill>
              </a:rPr>
              <a:t>Glauber</a:t>
            </a:r>
            <a:r>
              <a:rPr lang="en-US" sz="2400" b="1" dirty="0" smtClean="0">
                <a:solidFill>
                  <a:schemeClr val="bg1"/>
                </a:solidFill>
              </a:rPr>
              <a:t> and CGC</a:t>
            </a:r>
            <a:endParaRPr lang="en-US" sz="2400" b="1" i="1" dirty="0" smtClean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00600" y="5486400"/>
            <a:ext cx="38298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400" b="1" i="1" dirty="0" smtClean="0">
                <a:solidFill>
                  <a:schemeClr val="bg1"/>
                </a:solidFill>
              </a:rPr>
              <a:t>v</a:t>
            </a:r>
            <a:r>
              <a:rPr lang="en-US" sz="2400" b="1" i="1" baseline="-25000" dirty="0" smtClean="0">
                <a:solidFill>
                  <a:schemeClr val="bg1"/>
                </a:solidFill>
              </a:rPr>
              <a:t>3</a:t>
            </a:r>
            <a:r>
              <a:rPr lang="en-US" sz="2400" b="1" dirty="0" smtClean="0">
                <a:solidFill>
                  <a:schemeClr val="bg1"/>
                </a:solidFill>
              </a:rPr>
              <a:t> described only by </a:t>
            </a:r>
            <a:r>
              <a:rPr lang="en-US" sz="2400" b="1" dirty="0" err="1" smtClean="0">
                <a:solidFill>
                  <a:schemeClr val="bg1"/>
                </a:solidFill>
              </a:rPr>
              <a:t>Glauber</a:t>
            </a:r>
            <a:endParaRPr lang="en-US" sz="2400" b="1" dirty="0" smtClean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71800" y="3200400"/>
            <a:ext cx="1564852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arXiv:1105.3928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57800" y="2438400"/>
            <a:ext cx="1564852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arXiv:1105.3928</a:t>
            </a: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2895600"/>
            <a:ext cx="836908" cy="27021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0" y="4114800"/>
            <a:ext cx="836908" cy="27021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2133600" y="2438400"/>
            <a:ext cx="1223412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Theory calculation:</a:t>
            </a:r>
          </a:p>
          <a:p>
            <a:r>
              <a:rPr lang="en-US" sz="1050" dirty="0" err="1" smtClean="0"/>
              <a:t>Alver</a:t>
            </a:r>
            <a:r>
              <a:rPr lang="en-US" sz="1050" dirty="0" smtClean="0"/>
              <a:t> et al.</a:t>
            </a:r>
          </a:p>
          <a:p>
            <a:r>
              <a:rPr lang="en-US" sz="1050" dirty="0" smtClean="0"/>
              <a:t>PRC82,034913  </a:t>
            </a:r>
            <a:endParaRPr lang="en-US" sz="1050" dirty="0"/>
          </a:p>
        </p:txBody>
      </p:sp>
      <p:sp>
        <p:nvSpPr>
          <p:cNvPr id="18" name="TextBox 17"/>
          <p:cNvSpPr txBox="1"/>
          <p:nvPr/>
        </p:nvSpPr>
        <p:spPr>
          <a:xfrm>
            <a:off x="6324600" y="3352800"/>
            <a:ext cx="1223412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Theory calculation:</a:t>
            </a:r>
          </a:p>
          <a:p>
            <a:r>
              <a:rPr lang="en-US" sz="1050" dirty="0" err="1" smtClean="0"/>
              <a:t>Alver</a:t>
            </a:r>
            <a:r>
              <a:rPr lang="en-US" sz="1050" dirty="0" smtClean="0"/>
              <a:t> et al.</a:t>
            </a:r>
          </a:p>
          <a:p>
            <a:r>
              <a:rPr lang="en-US" sz="1050" dirty="0" smtClean="0"/>
              <a:t>PRC82,034913  </a:t>
            </a:r>
            <a:endParaRPr lang="en-US" sz="1050" dirty="0"/>
          </a:p>
        </p:txBody>
      </p:sp>
      <p:sp>
        <p:nvSpPr>
          <p:cNvPr id="20" name="TextBox 19"/>
          <p:cNvSpPr txBox="1"/>
          <p:nvPr/>
        </p:nvSpPr>
        <p:spPr>
          <a:xfrm>
            <a:off x="1752600" y="0"/>
            <a:ext cx="59600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 smtClean="0">
                <a:solidFill>
                  <a:schemeClr val="bg1"/>
                </a:solidFill>
              </a:rPr>
              <a:t>Initial Condition Constraints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2400" y="685800"/>
            <a:ext cx="868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</a:rPr>
              <a:t>Glauber</a:t>
            </a:r>
            <a:r>
              <a:rPr lang="en-US" sz="3200" dirty="0" smtClean="0">
                <a:solidFill>
                  <a:schemeClr val="bg1"/>
                </a:solidFill>
              </a:rPr>
              <a:t> and CGC similar spatial </a:t>
            </a:r>
            <a:r>
              <a:rPr lang="en-US" sz="3200" dirty="0" err="1" smtClean="0">
                <a:solidFill>
                  <a:schemeClr val="bg1"/>
                </a:solidFill>
              </a:rPr>
              <a:t>triangularity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latin typeface="Symbol" pitchFamily="18" charset="2"/>
              </a:rPr>
              <a:t>e</a:t>
            </a:r>
            <a:r>
              <a:rPr lang="en-US" sz="3200" baseline="-25000" dirty="0" smtClean="0">
                <a:solidFill>
                  <a:schemeClr val="bg1"/>
                </a:solidFill>
              </a:rPr>
              <a:t>3</a:t>
            </a:r>
            <a:endParaRPr lang="en-US" sz="3200" dirty="0" smtClean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Thus CGC with larger </a:t>
            </a:r>
            <a:r>
              <a:rPr lang="en-US" sz="3200" dirty="0" smtClean="0">
                <a:solidFill>
                  <a:schemeClr val="bg1"/>
                </a:solidFill>
                <a:latin typeface="Symbol" pitchFamily="18" charset="2"/>
              </a:rPr>
              <a:t>h</a:t>
            </a:r>
            <a:r>
              <a:rPr lang="en-US" sz="3200" dirty="0" smtClean="0">
                <a:solidFill>
                  <a:schemeClr val="bg1"/>
                </a:solidFill>
              </a:rPr>
              <a:t>/s gives smaller v</a:t>
            </a:r>
            <a:r>
              <a:rPr lang="en-US" sz="3200" baseline="-25000" dirty="0" smtClean="0">
                <a:solidFill>
                  <a:schemeClr val="bg1"/>
                </a:solidFill>
              </a:rPr>
              <a:t>3</a:t>
            </a:r>
            <a:r>
              <a:rPr lang="en-US" sz="3200" dirty="0" smtClean="0">
                <a:solidFill>
                  <a:schemeClr val="bg1"/>
                </a:solidFill>
              </a:rPr>
              <a:t>  </a:t>
            </a:r>
          </a:p>
          <a:p>
            <a:pPr algn="ctr"/>
            <a:r>
              <a:rPr lang="en-US" sz="3200" i="1" u="sng" dirty="0" smtClean="0">
                <a:solidFill>
                  <a:schemeClr val="bg1"/>
                </a:solidFill>
              </a:rPr>
              <a:t>Real Prediction!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62000" y="5903893"/>
            <a:ext cx="7543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Needs theory calculation with full event-by-event fluctuations and confirmation at LHC energies.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228600" y="2259925"/>
            <a:ext cx="8686800" cy="3607475"/>
            <a:chOff x="228600" y="685800"/>
            <a:chExt cx="8686800" cy="3607475"/>
          </a:xfrm>
        </p:grpSpPr>
        <p:pic>
          <p:nvPicPr>
            <p:cNvPr id="23" name="Picture 22"/>
            <p:cNvPicPr>
              <a:picLocks noChangeAspect="1" noChangeArrowheads="1"/>
            </p:cNvPicPr>
            <p:nvPr/>
          </p:nvPicPr>
          <p:blipFill>
            <a:blip r:embed="rId5" cstate="print"/>
            <a:srcRect b="48768"/>
            <a:stretch>
              <a:fillRect/>
            </a:stretch>
          </p:blipFill>
          <p:spPr bwMode="auto">
            <a:xfrm>
              <a:off x="228600" y="788075"/>
              <a:ext cx="8686800" cy="3505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TextBox 23"/>
            <p:cNvSpPr txBox="1"/>
            <p:nvPr/>
          </p:nvSpPr>
          <p:spPr>
            <a:xfrm>
              <a:off x="738840" y="685800"/>
              <a:ext cx="269016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Qiu</a:t>
              </a:r>
              <a:r>
                <a:rPr lang="en-US" sz="1600" dirty="0" smtClean="0"/>
                <a:t>, Heinz, arXiv:1104.0650v2</a:t>
              </a:r>
            </a:p>
            <a:p>
              <a:endParaRPr lang="en-US" sz="1600" dirty="0" smtClean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  <p:bldP spid="14" grpId="0"/>
      <p:bldP spid="17" grpId="0"/>
      <p:bldP spid="18" grpId="0"/>
      <p:bldP spid="21" grpId="0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788313"/>
            <a:ext cx="6172200" cy="4767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04800" y="-22086"/>
            <a:ext cx="86766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 smtClean="0">
                <a:solidFill>
                  <a:schemeClr val="bg1"/>
                </a:solidFill>
              </a:rPr>
              <a:t>How does flow change with 14 x energy?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5675293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What is required to get this remarkable agreement?</a:t>
            </a:r>
          </a:p>
          <a:p>
            <a:pPr algn="ctr"/>
            <a:r>
              <a:rPr lang="en-US" sz="2800" i="1" dirty="0" smtClean="0">
                <a:solidFill>
                  <a:schemeClr val="bg1"/>
                </a:solidFill>
              </a:rPr>
              <a:t>JN, Bearden, </a:t>
            </a:r>
            <a:r>
              <a:rPr lang="en-US" sz="2800" i="1" dirty="0" err="1" smtClean="0">
                <a:solidFill>
                  <a:schemeClr val="bg1"/>
                </a:solidFill>
              </a:rPr>
              <a:t>Zajc</a:t>
            </a:r>
            <a:r>
              <a:rPr lang="en-US" sz="2800" i="1" dirty="0" smtClean="0">
                <a:solidFill>
                  <a:schemeClr val="bg1"/>
                </a:solidFill>
              </a:rPr>
              <a:t>, arXiv:1102.0680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219200"/>
            <a:ext cx="4885765" cy="5034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28600" y="171271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 smtClean="0">
                <a:solidFill>
                  <a:schemeClr val="bg1"/>
                </a:solidFill>
              </a:rPr>
              <a:t>Change in </a:t>
            </a:r>
            <a:r>
              <a:rPr lang="en-US" sz="4000" u="sng" dirty="0" smtClean="0">
                <a:solidFill>
                  <a:schemeClr val="bg1"/>
                </a:solidFill>
                <a:latin typeface="Symbol" pitchFamily="18" charset="2"/>
              </a:rPr>
              <a:t>h</a:t>
            </a:r>
            <a:r>
              <a:rPr lang="en-US" sz="4000" u="sng" dirty="0" smtClean="0">
                <a:solidFill>
                  <a:schemeClr val="bg1"/>
                </a:solidFill>
              </a:rPr>
              <a:t>/s to change v</a:t>
            </a:r>
            <a:r>
              <a:rPr lang="en-US" sz="4000" u="sng" baseline="-25000" dirty="0" smtClean="0">
                <a:solidFill>
                  <a:schemeClr val="bg1"/>
                </a:solidFill>
              </a:rPr>
              <a:t>2</a:t>
            </a:r>
            <a:r>
              <a:rPr lang="en-US" sz="4000" u="sng" dirty="0" smtClean="0">
                <a:solidFill>
                  <a:schemeClr val="bg1"/>
                </a:solidFill>
              </a:rPr>
              <a:t> by 5%?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81600" y="1295400"/>
            <a:ext cx="39705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Symbol" pitchFamily="18" charset="2"/>
              </a:rPr>
              <a:t>D(h</a:t>
            </a:r>
            <a:r>
              <a:rPr lang="en-US" sz="2800" dirty="0" smtClean="0">
                <a:solidFill>
                  <a:srgbClr val="FFFF00"/>
                </a:solidFill>
              </a:rPr>
              <a:t>/s) ~ 20%   </a:t>
            </a:r>
            <a:r>
              <a:rPr lang="en-US" sz="2800" dirty="0" smtClean="0">
                <a:solidFill>
                  <a:srgbClr val="FFFF00"/>
                </a:solidFill>
                <a:sym typeface="Wingdings" pitchFamily="2" charset="2"/>
              </a:rPr>
              <a:t> </a:t>
            </a:r>
            <a:r>
              <a:rPr lang="en-US" sz="2800" dirty="0" smtClean="0">
                <a:solidFill>
                  <a:srgbClr val="FFFF00"/>
                </a:solidFill>
                <a:latin typeface="Symbol" pitchFamily="18" charset="2"/>
                <a:sym typeface="Wingdings" pitchFamily="2" charset="2"/>
              </a:rPr>
              <a:t>D</a:t>
            </a:r>
            <a:r>
              <a:rPr lang="en-US" sz="2800" dirty="0" smtClean="0">
                <a:solidFill>
                  <a:srgbClr val="FFFF00"/>
                </a:solidFill>
                <a:sym typeface="Wingdings" pitchFamily="2" charset="2"/>
              </a:rPr>
              <a:t>v</a:t>
            </a:r>
            <a:r>
              <a:rPr lang="en-US" sz="2800" baseline="-25000" dirty="0" smtClean="0">
                <a:solidFill>
                  <a:srgbClr val="FFFF00"/>
                </a:solidFill>
                <a:sym typeface="Wingdings" pitchFamily="2" charset="2"/>
              </a:rPr>
              <a:t>2</a:t>
            </a:r>
            <a:r>
              <a:rPr lang="en-US" sz="2800" dirty="0" smtClean="0">
                <a:solidFill>
                  <a:srgbClr val="FFFF00"/>
                </a:solidFill>
                <a:sym typeface="Wingdings" pitchFamily="2" charset="2"/>
              </a:rPr>
              <a:t>~ 5%</a:t>
            </a:r>
            <a:endParaRPr lang="en-US" sz="2800" dirty="0" smtClean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81600" y="1762780"/>
            <a:ext cx="40714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Symbol" pitchFamily="18" charset="2"/>
              </a:rPr>
              <a:t>D(h</a:t>
            </a:r>
            <a:r>
              <a:rPr lang="en-US" sz="2800" dirty="0" smtClean="0">
                <a:solidFill>
                  <a:schemeClr val="bg1"/>
                </a:solidFill>
              </a:rPr>
              <a:t>/s) ~ 40%   </a:t>
            </a:r>
            <a:r>
              <a:rPr lang="en-US" sz="2800" dirty="0" smtClean="0">
                <a:solidFill>
                  <a:schemeClr val="bg1"/>
                </a:solidFill>
                <a:sym typeface="Wingdings" pitchFamily="2" charset="2"/>
              </a:rPr>
              <a:t> </a:t>
            </a:r>
            <a:r>
              <a:rPr lang="en-US" sz="2800" dirty="0" smtClean="0">
                <a:solidFill>
                  <a:schemeClr val="bg1"/>
                </a:solidFill>
                <a:latin typeface="Symbol" pitchFamily="18" charset="2"/>
                <a:sym typeface="Wingdings" pitchFamily="2" charset="2"/>
              </a:rPr>
              <a:t>D</a:t>
            </a:r>
            <a:r>
              <a:rPr lang="en-US" sz="2800" dirty="0" smtClean="0">
                <a:solidFill>
                  <a:schemeClr val="bg1"/>
                </a:solidFill>
                <a:sym typeface="Wingdings" pitchFamily="2" charset="2"/>
              </a:rPr>
              <a:t>v</a:t>
            </a:r>
            <a:r>
              <a:rPr lang="en-US" sz="2800" baseline="-25000" dirty="0" smtClean="0">
                <a:solidFill>
                  <a:schemeClr val="bg1"/>
                </a:solidFill>
                <a:sym typeface="Wingdings" pitchFamily="2" charset="2"/>
              </a:rPr>
              <a:t>2</a:t>
            </a:r>
            <a:r>
              <a:rPr lang="en-US" sz="2800" dirty="0" smtClean="0">
                <a:solidFill>
                  <a:schemeClr val="bg1"/>
                </a:solidFill>
                <a:sym typeface="Wingdings" pitchFamily="2" charset="2"/>
              </a:rPr>
              <a:t>~10%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81600" y="2219980"/>
            <a:ext cx="40907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Symbol" pitchFamily="18" charset="2"/>
              </a:rPr>
              <a:t>D(h</a:t>
            </a:r>
            <a:r>
              <a:rPr lang="en-US" sz="2800" dirty="0" smtClean="0">
                <a:solidFill>
                  <a:schemeClr val="bg1"/>
                </a:solidFill>
              </a:rPr>
              <a:t>/s) ~ 100% </a:t>
            </a:r>
            <a:r>
              <a:rPr lang="en-US" sz="2800" dirty="0" smtClean="0">
                <a:solidFill>
                  <a:schemeClr val="bg1"/>
                </a:solidFill>
                <a:sym typeface="Wingdings" pitchFamily="2" charset="2"/>
              </a:rPr>
              <a:t> </a:t>
            </a:r>
            <a:r>
              <a:rPr lang="en-US" sz="2800" dirty="0" smtClean="0">
                <a:solidFill>
                  <a:schemeClr val="bg1"/>
                </a:solidFill>
                <a:latin typeface="Symbol" pitchFamily="18" charset="2"/>
                <a:sym typeface="Wingdings" pitchFamily="2" charset="2"/>
              </a:rPr>
              <a:t>D</a:t>
            </a:r>
            <a:r>
              <a:rPr lang="en-US" sz="2800" dirty="0" smtClean="0">
                <a:solidFill>
                  <a:schemeClr val="bg1"/>
                </a:solidFill>
                <a:sym typeface="Wingdings" pitchFamily="2" charset="2"/>
              </a:rPr>
              <a:t>v</a:t>
            </a:r>
            <a:r>
              <a:rPr lang="en-US" sz="2800" baseline="-25000" dirty="0" smtClean="0">
                <a:solidFill>
                  <a:schemeClr val="bg1"/>
                </a:solidFill>
                <a:sym typeface="Wingdings" pitchFamily="2" charset="2"/>
              </a:rPr>
              <a:t>2</a:t>
            </a:r>
            <a:r>
              <a:rPr lang="en-US" sz="2800" dirty="0" smtClean="0">
                <a:solidFill>
                  <a:schemeClr val="bg1"/>
                </a:solidFill>
                <a:sym typeface="Wingdings" pitchFamily="2" charset="2"/>
              </a:rPr>
              <a:t>~25%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0" y="3048000"/>
            <a:ext cx="3581400" cy="286232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tx2"/>
                </a:solidFill>
              </a:rPr>
              <a:t>Always take ratios.  </a:t>
            </a:r>
          </a:p>
          <a:p>
            <a:pPr algn="ctr"/>
            <a:r>
              <a:rPr lang="en-US" sz="1200" dirty="0" smtClean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en-US" sz="2800" dirty="0" smtClean="0">
                <a:solidFill>
                  <a:schemeClr val="tx2"/>
                </a:solidFill>
              </a:rPr>
              <a:t>Low </a:t>
            </a:r>
            <a:r>
              <a:rPr lang="en-US" sz="2800" dirty="0" err="1" smtClean="0">
                <a:solidFill>
                  <a:schemeClr val="tx2"/>
                </a:solidFill>
              </a:rPr>
              <a:t>p</a:t>
            </a:r>
            <a:r>
              <a:rPr lang="en-US" sz="2800" baseline="-25000" dirty="0" err="1" smtClean="0">
                <a:solidFill>
                  <a:schemeClr val="tx2"/>
                </a:solidFill>
              </a:rPr>
              <a:t>T</a:t>
            </a:r>
            <a:r>
              <a:rPr lang="en-US" sz="2800" dirty="0" smtClean="0">
                <a:solidFill>
                  <a:schemeClr val="tx2"/>
                </a:solidFill>
              </a:rPr>
              <a:t> turn out to be very sensitive </a:t>
            </a:r>
          </a:p>
          <a:p>
            <a:pPr algn="ctr"/>
            <a:r>
              <a:rPr lang="en-US" sz="2800" dirty="0" smtClean="0">
                <a:solidFill>
                  <a:schemeClr val="tx2"/>
                </a:solidFill>
              </a:rPr>
              <a:t>and where experiments have smallest uncertainties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76200" y="191869"/>
            <a:ext cx="929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 smtClean="0">
                <a:solidFill>
                  <a:schemeClr val="bg1"/>
                </a:solidFill>
              </a:rPr>
              <a:t> T</a:t>
            </a:r>
            <a:r>
              <a:rPr lang="en-US" sz="3600" u="sng" baseline="-25000" dirty="0" smtClean="0">
                <a:solidFill>
                  <a:schemeClr val="bg1"/>
                </a:solidFill>
              </a:rPr>
              <a:t>i</a:t>
            </a:r>
            <a:r>
              <a:rPr lang="en-US" sz="3600" u="sng" dirty="0" smtClean="0">
                <a:solidFill>
                  <a:schemeClr val="bg1"/>
                </a:solidFill>
              </a:rPr>
              <a:t> = 420 </a:t>
            </a:r>
            <a:r>
              <a:rPr lang="en-US" sz="3600" u="sng" dirty="0" err="1" smtClean="0">
                <a:solidFill>
                  <a:schemeClr val="bg1"/>
                </a:solidFill>
              </a:rPr>
              <a:t>MeV</a:t>
            </a:r>
            <a:r>
              <a:rPr lang="en-US" sz="3600" u="sng" dirty="0" smtClean="0">
                <a:solidFill>
                  <a:schemeClr val="bg1"/>
                </a:solidFill>
              </a:rPr>
              <a:t> (LHC) versus T</a:t>
            </a:r>
            <a:r>
              <a:rPr lang="en-US" sz="3600" u="sng" baseline="-25000" dirty="0" smtClean="0">
                <a:solidFill>
                  <a:schemeClr val="bg1"/>
                </a:solidFill>
              </a:rPr>
              <a:t>i</a:t>
            </a:r>
            <a:r>
              <a:rPr lang="en-US" sz="3600" u="sng" dirty="0" smtClean="0">
                <a:solidFill>
                  <a:schemeClr val="bg1"/>
                </a:solidFill>
              </a:rPr>
              <a:t> = 340 </a:t>
            </a:r>
            <a:r>
              <a:rPr lang="en-US" sz="3600" u="sng" dirty="0" err="1" smtClean="0">
                <a:solidFill>
                  <a:schemeClr val="bg1"/>
                </a:solidFill>
              </a:rPr>
              <a:t>MeV</a:t>
            </a:r>
            <a:r>
              <a:rPr lang="en-US" sz="3600" u="sng" dirty="0" smtClean="0">
                <a:solidFill>
                  <a:schemeClr val="bg1"/>
                </a:solidFill>
              </a:rPr>
              <a:t> (RHIC)?</a:t>
            </a: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 cstate="print"/>
          <a:srcRect l="49892"/>
          <a:stretch>
            <a:fillRect/>
          </a:stretch>
        </p:blipFill>
        <p:spPr bwMode="auto">
          <a:xfrm>
            <a:off x="173709" y="1143000"/>
            <a:ext cx="4931691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181600" y="1143000"/>
            <a:ext cx="3886200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Black = all hadrons</a:t>
            </a:r>
          </a:p>
          <a:p>
            <a:r>
              <a:rPr lang="en-US" sz="1400" dirty="0" smtClean="0"/>
              <a:t> </a:t>
            </a:r>
          </a:p>
          <a:p>
            <a:pPr algn="ctr"/>
            <a:r>
              <a:rPr lang="en-US" sz="2800" dirty="0" smtClean="0"/>
              <a:t>Very similar v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(</a:t>
            </a:r>
            <a:r>
              <a:rPr lang="en-US" sz="2800" dirty="0" err="1" smtClean="0"/>
              <a:t>p</a:t>
            </a:r>
            <a:r>
              <a:rPr lang="en-US" sz="2800" baseline="-25000" dirty="0" err="1" smtClean="0"/>
              <a:t>T</a:t>
            </a:r>
            <a:r>
              <a:rPr lang="en-US" sz="2800" dirty="0" smtClean="0"/>
              <a:t>) except larger viscous effects for </a:t>
            </a:r>
            <a:r>
              <a:rPr lang="en-US" sz="2800" dirty="0" err="1" smtClean="0"/>
              <a:t>p</a:t>
            </a:r>
            <a:r>
              <a:rPr lang="en-US" sz="2800" baseline="-25000" dirty="0" err="1" smtClean="0"/>
              <a:t>T</a:t>
            </a:r>
            <a:r>
              <a:rPr lang="en-US" sz="2800" dirty="0" smtClean="0"/>
              <a:t> &gt; 3 </a:t>
            </a:r>
            <a:r>
              <a:rPr lang="en-US" sz="2800" dirty="0" err="1" smtClean="0"/>
              <a:t>GeV</a:t>
            </a:r>
            <a:r>
              <a:rPr lang="en-US" sz="2800" dirty="0" smtClean="0"/>
              <a:t>/c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81600" y="3352800"/>
            <a:ext cx="3886200" cy="33239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tx2"/>
                </a:solidFill>
              </a:rPr>
              <a:t>Blue = protons</a:t>
            </a:r>
          </a:p>
          <a:p>
            <a:r>
              <a:rPr lang="en-US" sz="900" dirty="0" smtClean="0">
                <a:solidFill>
                  <a:schemeClr val="tx2"/>
                </a:solidFill>
              </a:rPr>
              <a:t>  </a:t>
            </a:r>
          </a:p>
          <a:p>
            <a:pPr algn="ctr"/>
            <a:r>
              <a:rPr lang="en-US" sz="2800" dirty="0" smtClean="0">
                <a:solidFill>
                  <a:schemeClr val="tx2"/>
                </a:solidFill>
              </a:rPr>
              <a:t>Large difference for v</a:t>
            </a:r>
            <a:r>
              <a:rPr lang="en-US" sz="2800" baseline="-25000" dirty="0" smtClean="0">
                <a:solidFill>
                  <a:schemeClr val="tx2"/>
                </a:solidFill>
              </a:rPr>
              <a:t>2</a:t>
            </a:r>
            <a:r>
              <a:rPr lang="en-US" sz="2800" dirty="0" smtClean="0">
                <a:solidFill>
                  <a:schemeClr val="tx2"/>
                </a:solidFill>
              </a:rPr>
              <a:t>(</a:t>
            </a:r>
            <a:r>
              <a:rPr lang="en-US" sz="2800" dirty="0" err="1" smtClean="0">
                <a:solidFill>
                  <a:schemeClr val="tx2"/>
                </a:solidFill>
              </a:rPr>
              <a:t>p</a:t>
            </a:r>
            <a:r>
              <a:rPr lang="en-US" sz="2800" baseline="-25000" dirty="0" err="1" smtClean="0">
                <a:solidFill>
                  <a:schemeClr val="tx2"/>
                </a:solidFill>
              </a:rPr>
              <a:t>T</a:t>
            </a:r>
            <a:r>
              <a:rPr lang="en-US" sz="2800" dirty="0" smtClean="0">
                <a:solidFill>
                  <a:schemeClr val="tx2"/>
                </a:solidFill>
              </a:rPr>
              <a:t>) due to larger radial boost at LHC temperatures. </a:t>
            </a:r>
          </a:p>
          <a:p>
            <a:pPr algn="ctr"/>
            <a:r>
              <a:rPr lang="en-US" sz="100" dirty="0" smtClean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en-US" sz="2800" i="1" u="sng" dirty="0" smtClean="0">
                <a:solidFill>
                  <a:schemeClr val="tx2"/>
                </a:solidFill>
              </a:rPr>
              <a:t>Solid prediction.</a:t>
            </a:r>
          </a:p>
          <a:p>
            <a:r>
              <a:rPr lang="en-US" sz="1000" dirty="0" smtClean="0">
                <a:solidFill>
                  <a:schemeClr val="tx2"/>
                </a:solidFill>
              </a:rPr>
              <a:t> </a:t>
            </a:r>
          </a:p>
          <a:p>
            <a:endParaRPr lang="en-US" sz="1000" dirty="0" smtClean="0">
              <a:solidFill>
                <a:schemeClr val="tx2"/>
              </a:solidFill>
            </a:endParaRPr>
          </a:p>
          <a:p>
            <a:pPr algn="ctr"/>
            <a:r>
              <a:rPr lang="en-US" sz="2000" dirty="0" smtClean="0">
                <a:solidFill>
                  <a:schemeClr val="tx2"/>
                </a:solidFill>
              </a:rPr>
              <a:t>Previously noted with ideal hydrodynamics by </a:t>
            </a:r>
            <a:r>
              <a:rPr lang="en-US" sz="2000" dirty="0" err="1" smtClean="0">
                <a:solidFill>
                  <a:schemeClr val="tx2"/>
                </a:solidFill>
              </a:rPr>
              <a:t>Kestin</a:t>
            </a:r>
            <a:r>
              <a:rPr lang="en-US" sz="2000" dirty="0" smtClean="0">
                <a:solidFill>
                  <a:schemeClr val="tx2"/>
                </a:solidFill>
              </a:rPr>
              <a:t>, Heinz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42640" y="1447800"/>
            <a:ext cx="16946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LHC  = Solid</a:t>
            </a:r>
          </a:p>
          <a:p>
            <a:pPr algn="ctr"/>
            <a:r>
              <a:rPr lang="en-US" sz="2400" dirty="0" smtClean="0"/>
              <a:t>RHIC = Dash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71479" y="4495800"/>
            <a:ext cx="2103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Ratio RHIC/LHC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/>
        </p:nvGrpSpPr>
        <p:grpSpPr>
          <a:xfrm>
            <a:off x="838200" y="609600"/>
            <a:ext cx="7696200" cy="5419825"/>
            <a:chOff x="838200" y="762000"/>
            <a:chExt cx="7696200" cy="5419825"/>
          </a:xfrm>
        </p:grpSpPr>
        <p:pic>
          <p:nvPicPr>
            <p:cNvPr id="1546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38200" y="914400"/>
              <a:ext cx="7543800" cy="5267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Rectangle 2"/>
            <p:cNvSpPr/>
            <p:nvPr/>
          </p:nvSpPr>
          <p:spPr>
            <a:xfrm>
              <a:off x="838200" y="762001"/>
              <a:ext cx="7696200" cy="2285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29600" y="762000"/>
              <a:ext cx="304800" cy="5410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838200" y="838200"/>
              <a:ext cx="381000" cy="533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990600" y="6019800"/>
              <a:ext cx="74676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57574" y="953869"/>
              <a:ext cx="59022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/>
                <a:t>v</a:t>
              </a:r>
              <a:r>
                <a:rPr lang="en-US" sz="4000" baseline="-25000" dirty="0" smtClean="0"/>
                <a:t>2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62000" y="0"/>
            <a:ext cx="7852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General Feature Confirmed in ALICE Data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69952" y="5943600"/>
            <a:ext cx="660244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Exact radial boost still not matching in detail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Try Hydro + Cascade afterburner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partons_previe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128252"/>
            <a:ext cx="6096000" cy="41295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438400" y="76200"/>
            <a:ext cx="43181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 smtClean="0">
                <a:solidFill>
                  <a:schemeClr val="bg1"/>
                </a:solidFill>
              </a:rPr>
              <a:t>Heavy Ion Collisions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358" y="5581471"/>
            <a:ext cx="90069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RHIC energy 200 </a:t>
            </a:r>
            <a:r>
              <a:rPr lang="en-US" sz="3600" dirty="0" err="1" smtClean="0">
                <a:solidFill>
                  <a:schemeClr val="bg1"/>
                </a:solidFill>
              </a:rPr>
              <a:t>GeV</a:t>
            </a:r>
            <a:r>
              <a:rPr lang="en-US" sz="3600" dirty="0" smtClean="0">
                <a:solidFill>
                  <a:schemeClr val="bg1"/>
                </a:solidFill>
              </a:rPr>
              <a:t>  x 197 = </a:t>
            </a:r>
            <a:r>
              <a:rPr lang="en-US" sz="3600" b="1" dirty="0" smtClean="0">
                <a:solidFill>
                  <a:schemeClr val="bg1"/>
                </a:solidFill>
              </a:rPr>
              <a:t>39 </a:t>
            </a:r>
            <a:r>
              <a:rPr lang="en-US" sz="3600" b="1" dirty="0" err="1" smtClean="0">
                <a:solidFill>
                  <a:schemeClr val="bg1"/>
                </a:solidFill>
              </a:rPr>
              <a:t>TeV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dirty="0" smtClean="0">
                <a:solidFill>
                  <a:schemeClr val="bg1"/>
                </a:solidFill>
              </a:rPr>
              <a:t>available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LHC energy 2.76 </a:t>
            </a:r>
            <a:r>
              <a:rPr lang="en-US" sz="3600" dirty="0" err="1" smtClean="0">
                <a:solidFill>
                  <a:schemeClr val="bg1"/>
                </a:solidFill>
              </a:rPr>
              <a:t>TeV</a:t>
            </a:r>
            <a:r>
              <a:rPr lang="en-US" sz="3600" dirty="0" smtClean="0">
                <a:solidFill>
                  <a:schemeClr val="bg1"/>
                </a:solidFill>
              </a:rPr>
              <a:t> x 208  =  </a:t>
            </a:r>
            <a:r>
              <a:rPr lang="en-US" sz="3600" b="1" dirty="0" smtClean="0">
                <a:solidFill>
                  <a:schemeClr val="bg1"/>
                </a:solidFill>
              </a:rPr>
              <a:t>574 </a:t>
            </a:r>
            <a:r>
              <a:rPr lang="en-US" sz="3600" b="1" dirty="0" err="1" smtClean="0">
                <a:solidFill>
                  <a:schemeClr val="bg1"/>
                </a:solidFill>
              </a:rPr>
              <a:t>TeV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dirty="0" smtClean="0">
                <a:solidFill>
                  <a:schemeClr val="bg1"/>
                </a:solidFill>
              </a:rPr>
              <a:t>available</a:t>
            </a:r>
          </a:p>
        </p:txBody>
      </p:sp>
      <p:sp>
        <p:nvSpPr>
          <p:cNvPr id="7" name="Oval 6"/>
          <p:cNvSpPr/>
          <p:nvPr/>
        </p:nvSpPr>
        <p:spPr>
          <a:xfrm>
            <a:off x="1524000" y="1143000"/>
            <a:ext cx="1447800" cy="4114800"/>
          </a:xfrm>
          <a:prstGeom prst="ellipse">
            <a:avLst/>
          </a:prstGeom>
          <a:solidFill>
            <a:schemeClr val="accent1"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172200" y="1143000"/>
            <a:ext cx="1447800" cy="4114800"/>
          </a:xfrm>
          <a:prstGeom prst="ellipse">
            <a:avLst/>
          </a:prstGeom>
          <a:solidFill>
            <a:schemeClr val="accent1"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32-Point Star 8"/>
          <p:cNvSpPr/>
          <p:nvPr/>
        </p:nvSpPr>
        <p:spPr>
          <a:xfrm>
            <a:off x="2362200" y="990600"/>
            <a:ext cx="4267200" cy="4343400"/>
          </a:xfrm>
          <a:prstGeom prst="star32">
            <a:avLst/>
          </a:prstGeom>
          <a:gradFill flip="none" rotWithShape="1">
            <a:gsLst>
              <a:gs pos="0">
                <a:srgbClr val="FFF200">
                  <a:alpha val="4000"/>
                </a:srgbClr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" descr="partons_preview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250" r="33750"/>
          <a:stretch>
            <a:fillRect/>
          </a:stretch>
        </p:blipFill>
        <p:spPr bwMode="auto">
          <a:xfrm rot="10800000">
            <a:off x="3581400" y="685800"/>
            <a:ext cx="1828800" cy="4129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 descr="partons_preview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250" r="33750"/>
          <a:stretch>
            <a:fillRect/>
          </a:stretch>
        </p:blipFill>
        <p:spPr bwMode="auto">
          <a:xfrm rot="5400000">
            <a:off x="3664974" y="449826"/>
            <a:ext cx="1828800" cy="4129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 descr="partons_preview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250" r="33750"/>
          <a:stretch>
            <a:fillRect/>
          </a:stretch>
        </p:blipFill>
        <p:spPr bwMode="auto">
          <a:xfrm rot="16200000">
            <a:off x="3588774" y="1745226"/>
            <a:ext cx="1828800" cy="4129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066800"/>
            <a:ext cx="50292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-10418"/>
            <a:ext cx="9144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 smtClean="0">
                <a:solidFill>
                  <a:schemeClr val="bg1"/>
                </a:solidFill>
              </a:rPr>
              <a:t>What if </a:t>
            </a:r>
            <a:r>
              <a:rPr lang="en-US" sz="4000" u="sng" dirty="0" smtClean="0">
                <a:solidFill>
                  <a:schemeClr val="bg1"/>
                </a:solidFill>
                <a:latin typeface="Symbol" pitchFamily="18" charset="2"/>
              </a:rPr>
              <a:t>h</a:t>
            </a:r>
            <a:r>
              <a:rPr lang="en-US" sz="4000" u="sng" dirty="0" smtClean="0">
                <a:solidFill>
                  <a:schemeClr val="bg1"/>
                </a:solidFill>
              </a:rPr>
              <a:t>/s is larger for T &gt; 340 </a:t>
            </a:r>
            <a:r>
              <a:rPr lang="en-US" sz="4000" u="sng" dirty="0" err="1" smtClean="0">
                <a:solidFill>
                  <a:schemeClr val="bg1"/>
                </a:solidFill>
              </a:rPr>
              <a:t>MeV</a:t>
            </a:r>
            <a:r>
              <a:rPr lang="en-US" sz="4000" u="sng" dirty="0" smtClean="0">
                <a:solidFill>
                  <a:schemeClr val="bg1"/>
                </a:solidFill>
              </a:rPr>
              <a:t>?</a:t>
            </a:r>
          </a:p>
          <a:p>
            <a:pPr algn="ctr"/>
            <a:r>
              <a:rPr lang="en-US" sz="2800" i="1" dirty="0" smtClean="0">
                <a:solidFill>
                  <a:schemeClr val="bg1"/>
                </a:solidFill>
              </a:rPr>
              <a:t> (just the range sampled at the LHC in early times)?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57800" y="1260187"/>
            <a:ext cx="3810000" cy="46628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Consider case I:</a:t>
            </a:r>
          </a:p>
          <a:p>
            <a:r>
              <a:rPr lang="en-US" sz="1200" dirty="0" smtClean="0">
                <a:solidFill>
                  <a:schemeClr val="tx2"/>
                </a:solidFill>
              </a:rPr>
              <a:t>  </a:t>
            </a:r>
          </a:p>
          <a:p>
            <a:r>
              <a:rPr lang="en-US" sz="2800" dirty="0" smtClean="0">
                <a:solidFill>
                  <a:schemeClr val="tx2"/>
                </a:solidFill>
                <a:latin typeface="Symbol" pitchFamily="18" charset="2"/>
              </a:rPr>
              <a:t>h</a:t>
            </a:r>
            <a:r>
              <a:rPr lang="en-US" sz="2800" dirty="0" smtClean="0">
                <a:solidFill>
                  <a:schemeClr val="tx2"/>
                </a:solidFill>
              </a:rPr>
              <a:t>/s = 1/4</a:t>
            </a:r>
            <a:r>
              <a:rPr lang="en-US" sz="2800" dirty="0" smtClean="0">
                <a:solidFill>
                  <a:schemeClr val="tx2"/>
                </a:solidFill>
                <a:latin typeface="Symbol" pitchFamily="18" charset="2"/>
              </a:rPr>
              <a:t>p (</a:t>
            </a:r>
            <a:r>
              <a:rPr lang="en-US" sz="2800" dirty="0" smtClean="0">
                <a:solidFill>
                  <a:schemeClr val="tx2"/>
                </a:solidFill>
                <a:latin typeface="+mj-lt"/>
              </a:rPr>
              <a:t>all T</a:t>
            </a:r>
            <a:r>
              <a:rPr lang="en-US" sz="2800" dirty="0" smtClean="0">
                <a:solidFill>
                  <a:schemeClr val="tx2"/>
                </a:solidFill>
                <a:latin typeface="Symbol" pitchFamily="18" charset="2"/>
              </a:rPr>
              <a:t>)</a:t>
            </a:r>
          </a:p>
          <a:p>
            <a:endParaRPr lang="en-US" sz="2800" dirty="0" smtClean="0">
              <a:solidFill>
                <a:schemeClr val="tx2"/>
              </a:solidFill>
            </a:endParaRPr>
          </a:p>
          <a:p>
            <a:r>
              <a:rPr lang="en-US" sz="2800" dirty="0" smtClean="0">
                <a:solidFill>
                  <a:schemeClr val="tx2"/>
                </a:solidFill>
              </a:rPr>
              <a:t>Consider case II:</a:t>
            </a:r>
          </a:p>
          <a:p>
            <a:r>
              <a:rPr lang="en-US" sz="1200" dirty="0" smtClean="0">
                <a:solidFill>
                  <a:schemeClr val="tx2"/>
                </a:solidFill>
              </a:rPr>
              <a:t> </a:t>
            </a:r>
          </a:p>
          <a:p>
            <a:r>
              <a:rPr lang="en-US" sz="2800" dirty="0" smtClean="0">
                <a:solidFill>
                  <a:schemeClr val="tx2"/>
                </a:solidFill>
                <a:latin typeface="Symbol" pitchFamily="18" charset="2"/>
              </a:rPr>
              <a:t>h</a:t>
            </a:r>
            <a:r>
              <a:rPr lang="en-US" sz="2800" dirty="0" smtClean="0">
                <a:solidFill>
                  <a:schemeClr val="tx2"/>
                </a:solidFill>
              </a:rPr>
              <a:t>/s = 1/4</a:t>
            </a:r>
            <a:r>
              <a:rPr lang="en-US" sz="2800" dirty="0" smtClean="0">
                <a:solidFill>
                  <a:schemeClr val="tx2"/>
                </a:solidFill>
                <a:latin typeface="Symbol" pitchFamily="18" charset="2"/>
              </a:rPr>
              <a:t>p </a:t>
            </a:r>
            <a:r>
              <a:rPr lang="en-US" sz="2800" dirty="0" smtClean="0">
                <a:solidFill>
                  <a:schemeClr val="tx2"/>
                </a:solidFill>
                <a:latin typeface="+mj-lt"/>
              </a:rPr>
              <a:t>(T&lt;340 </a:t>
            </a:r>
            <a:r>
              <a:rPr lang="en-US" sz="2800" dirty="0" err="1" smtClean="0">
                <a:solidFill>
                  <a:schemeClr val="tx2"/>
                </a:solidFill>
                <a:latin typeface="+mj-lt"/>
              </a:rPr>
              <a:t>MeV</a:t>
            </a:r>
            <a:r>
              <a:rPr lang="en-US" sz="2800" dirty="0" smtClean="0">
                <a:solidFill>
                  <a:schemeClr val="tx2"/>
                </a:solidFill>
                <a:latin typeface="+mj-lt"/>
              </a:rPr>
              <a:t>)</a:t>
            </a:r>
          </a:p>
          <a:p>
            <a:r>
              <a:rPr lang="en-US" sz="2800" dirty="0" smtClean="0">
                <a:solidFill>
                  <a:schemeClr val="tx2"/>
                </a:solidFill>
                <a:latin typeface="Symbol" pitchFamily="18" charset="2"/>
              </a:rPr>
              <a:t>h</a:t>
            </a:r>
            <a:r>
              <a:rPr lang="en-US" sz="2800" dirty="0" smtClean="0">
                <a:solidFill>
                  <a:schemeClr val="tx2"/>
                </a:solidFill>
              </a:rPr>
              <a:t>/s = 2/4</a:t>
            </a:r>
            <a:r>
              <a:rPr lang="en-US" sz="2800" dirty="0" smtClean="0">
                <a:solidFill>
                  <a:schemeClr val="tx2"/>
                </a:solidFill>
                <a:latin typeface="Symbol" pitchFamily="18" charset="2"/>
              </a:rPr>
              <a:t>p </a:t>
            </a:r>
            <a:r>
              <a:rPr lang="en-US" sz="2800" dirty="0" smtClean="0">
                <a:solidFill>
                  <a:schemeClr val="tx2"/>
                </a:solidFill>
                <a:latin typeface="+mj-lt"/>
              </a:rPr>
              <a:t>(T&gt;340 </a:t>
            </a:r>
            <a:r>
              <a:rPr lang="en-US" sz="2800" dirty="0" err="1" smtClean="0">
                <a:solidFill>
                  <a:schemeClr val="tx2"/>
                </a:solidFill>
                <a:latin typeface="+mj-lt"/>
              </a:rPr>
              <a:t>MeV</a:t>
            </a:r>
            <a:r>
              <a:rPr lang="en-US" sz="2800" dirty="0" smtClean="0">
                <a:solidFill>
                  <a:schemeClr val="tx2"/>
                </a:solidFill>
                <a:latin typeface="+mj-lt"/>
              </a:rPr>
              <a:t>)</a:t>
            </a:r>
          </a:p>
          <a:p>
            <a:r>
              <a:rPr lang="en-US" sz="1200" dirty="0" smtClean="0">
                <a:solidFill>
                  <a:schemeClr val="tx2"/>
                </a:solidFill>
                <a:latin typeface="Symbol" pitchFamily="18" charset="2"/>
              </a:rPr>
              <a:t> </a:t>
            </a:r>
          </a:p>
          <a:p>
            <a:pPr algn="ctr"/>
            <a:r>
              <a:rPr lang="en-US" sz="2800" b="1" u="sng" dirty="0" smtClean="0">
                <a:solidFill>
                  <a:schemeClr val="tx2"/>
                </a:solidFill>
                <a:latin typeface="+mj-lt"/>
              </a:rPr>
              <a:t>No change in v</a:t>
            </a:r>
            <a:r>
              <a:rPr lang="en-US" sz="2800" b="1" u="sng" baseline="-25000" dirty="0" smtClean="0">
                <a:solidFill>
                  <a:schemeClr val="tx2"/>
                </a:solidFill>
                <a:latin typeface="+mj-lt"/>
              </a:rPr>
              <a:t>2</a:t>
            </a:r>
            <a:r>
              <a:rPr lang="en-US" sz="2800" b="1" u="sng" dirty="0" smtClean="0">
                <a:solidFill>
                  <a:schemeClr val="tx2"/>
                </a:solidFill>
                <a:latin typeface="+mj-lt"/>
              </a:rPr>
              <a:t>(</a:t>
            </a:r>
            <a:r>
              <a:rPr lang="en-US" sz="2800" b="1" u="sng" dirty="0" err="1" smtClean="0">
                <a:solidFill>
                  <a:schemeClr val="tx2"/>
                </a:solidFill>
                <a:latin typeface="+mj-lt"/>
              </a:rPr>
              <a:t>p</a:t>
            </a:r>
            <a:r>
              <a:rPr lang="en-US" sz="2800" b="1" u="sng" baseline="-25000" dirty="0" err="1" smtClean="0">
                <a:solidFill>
                  <a:schemeClr val="tx2"/>
                </a:solidFill>
                <a:latin typeface="+mj-lt"/>
              </a:rPr>
              <a:t>T</a:t>
            </a:r>
            <a:r>
              <a:rPr lang="en-US" sz="2800" b="1" u="sng" dirty="0" smtClean="0">
                <a:solidFill>
                  <a:schemeClr val="tx2"/>
                </a:solidFill>
                <a:latin typeface="+mj-lt"/>
              </a:rPr>
              <a:t>)!</a:t>
            </a:r>
          </a:p>
          <a:p>
            <a:r>
              <a:rPr lang="en-US" sz="900" dirty="0" smtClean="0">
                <a:solidFill>
                  <a:schemeClr val="tx2"/>
                </a:solidFill>
                <a:latin typeface="+mj-lt"/>
              </a:rPr>
              <a:t> </a:t>
            </a:r>
          </a:p>
          <a:p>
            <a:pPr algn="ctr"/>
            <a:r>
              <a:rPr lang="en-US" sz="2800" dirty="0" smtClean="0">
                <a:solidFill>
                  <a:schemeClr val="tx2"/>
                </a:solidFill>
                <a:latin typeface="+mj-lt"/>
              </a:rPr>
              <a:t>Earliest LHC time has no big impact on </a:t>
            </a:r>
            <a:r>
              <a:rPr lang="en-US" sz="2800" dirty="0" smtClean="0">
                <a:solidFill>
                  <a:schemeClr val="tx2"/>
                </a:solidFill>
                <a:latin typeface="Symbol" pitchFamily="18" charset="2"/>
              </a:rPr>
              <a:t>h</a:t>
            </a:r>
            <a:r>
              <a:rPr lang="en-US" sz="2800" dirty="0" smtClean="0">
                <a:solidFill>
                  <a:schemeClr val="tx2"/>
                </a:solidFill>
                <a:latin typeface="+mj-lt"/>
              </a:rPr>
              <a:t>/s. 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5181600" y="1905000"/>
            <a:ext cx="3886200" cy="2438400"/>
            <a:chOff x="304800" y="3048000"/>
            <a:chExt cx="2971800" cy="2057400"/>
          </a:xfrm>
        </p:grpSpPr>
        <p:sp>
          <p:nvSpPr>
            <p:cNvPr id="34" name="Rectangle 33"/>
            <p:cNvSpPr/>
            <p:nvPr/>
          </p:nvSpPr>
          <p:spPr>
            <a:xfrm>
              <a:off x="304800" y="3048000"/>
              <a:ext cx="2971800" cy="20574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5" name="Group 16"/>
            <p:cNvGrpSpPr/>
            <p:nvPr/>
          </p:nvGrpSpPr>
          <p:grpSpPr>
            <a:xfrm>
              <a:off x="457202" y="3276600"/>
              <a:ext cx="2590800" cy="1828800"/>
              <a:chOff x="457200" y="3276600"/>
              <a:chExt cx="1495160" cy="1828800"/>
            </a:xfrm>
          </p:grpSpPr>
          <p:cxnSp>
            <p:nvCxnSpPr>
              <p:cNvPr id="36" name="Straight Arrow Connector 35"/>
              <p:cNvCxnSpPr/>
              <p:nvPr/>
            </p:nvCxnSpPr>
            <p:spPr>
              <a:xfrm>
                <a:off x="776241" y="4648200"/>
                <a:ext cx="1155970" cy="1588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/>
              <p:nvPr/>
            </p:nvCxnSpPr>
            <p:spPr>
              <a:xfrm rot="5400000" flipH="1" flipV="1">
                <a:off x="242317" y="4115070"/>
                <a:ext cx="1066800" cy="1047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/>
              <p:cNvSpPr txBox="1"/>
              <p:nvPr/>
            </p:nvSpPr>
            <p:spPr>
              <a:xfrm>
                <a:off x="1731173" y="4643735"/>
                <a:ext cx="22118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chemeClr val="bg1"/>
                    </a:solidFill>
                  </a:rPr>
                  <a:t>T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474683" y="3276600"/>
                <a:ext cx="35225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chemeClr val="bg1"/>
                    </a:solidFill>
                    <a:latin typeface="Symbol" pitchFamily="18" charset="2"/>
                  </a:rPr>
                  <a:t>h</a:t>
                </a:r>
                <a:r>
                  <a:rPr lang="en-US" sz="2000" dirty="0" smtClean="0">
                    <a:solidFill>
                      <a:schemeClr val="bg1"/>
                    </a:solidFill>
                  </a:rPr>
                  <a:t>/s</a:t>
                </a:r>
              </a:p>
            </p:txBody>
          </p:sp>
          <p:cxnSp>
            <p:nvCxnSpPr>
              <p:cNvPr id="40" name="Straight Connector 39"/>
              <p:cNvCxnSpPr/>
              <p:nvPr/>
            </p:nvCxnSpPr>
            <p:spPr>
              <a:xfrm>
                <a:off x="776241" y="4191000"/>
                <a:ext cx="1055451" cy="0"/>
              </a:xfrm>
              <a:prstGeom prst="line">
                <a:avLst/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776241" y="4114800"/>
                <a:ext cx="552855" cy="0"/>
              </a:xfrm>
              <a:prstGeom prst="line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 rot="5400000">
                <a:off x="1138596" y="3924300"/>
                <a:ext cx="381000" cy="0"/>
              </a:xfrm>
              <a:prstGeom prst="line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1329096" y="3733800"/>
                <a:ext cx="502596" cy="0"/>
              </a:xfrm>
              <a:prstGeom prst="line">
                <a:avLst/>
              </a:prstGeom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/>
              <p:cNvSpPr txBox="1"/>
              <p:nvPr/>
            </p:nvSpPr>
            <p:spPr>
              <a:xfrm>
                <a:off x="1128058" y="4572000"/>
                <a:ext cx="32797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bg1"/>
                    </a:solidFill>
                  </a:rPr>
                  <a:t>340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474208" y="4035623"/>
                <a:ext cx="35229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bg1"/>
                    </a:solidFill>
                  </a:rPr>
                  <a:t>1/4</a:t>
                </a:r>
                <a:r>
                  <a:rPr lang="en-US" sz="1400" dirty="0" smtClean="0">
                    <a:solidFill>
                      <a:schemeClr val="bg1"/>
                    </a:solidFill>
                    <a:latin typeface="Symbol" pitchFamily="18" charset="2"/>
                  </a:rPr>
                  <a:t>p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457200" y="3620869"/>
                <a:ext cx="35229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bg1"/>
                    </a:solidFill>
                  </a:rPr>
                  <a:t>2/4</a:t>
                </a:r>
                <a:r>
                  <a:rPr lang="en-US" sz="1400" dirty="0" smtClean="0">
                    <a:solidFill>
                      <a:schemeClr val="bg1"/>
                    </a:solidFill>
                    <a:latin typeface="Symbol" pitchFamily="18" charset="2"/>
                  </a:rPr>
                  <a:t>p</a:t>
                </a:r>
              </a:p>
            </p:txBody>
          </p:sp>
        </p:grpSp>
      </p:grpSp>
      <p:sp>
        <p:nvSpPr>
          <p:cNvPr id="47" name="Freeform 46"/>
          <p:cNvSpPr/>
          <p:nvPr/>
        </p:nvSpPr>
        <p:spPr>
          <a:xfrm>
            <a:off x="605367" y="4889500"/>
            <a:ext cx="4423833" cy="177800"/>
          </a:xfrm>
          <a:custGeom>
            <a:avLst/>
            <a:gdLst>
              <a:gd name="connsiteX0" fmla="*/ 182033 w 4423833"/>
              <a:gd name="connsiteY0" fmla="*/ 177800 h 177800"/>
              <a:gd name="connsiteX1" fmla="*/ 245533 w 4423833"/>
              <a:gd name="connsiteY1" fmla="*/ 152400 h 177800"/>
              <a:gd name="connsiteX2" fmla="*/ 1655233 w 4423833"/>
              <a:gd name="connsiteY2" fmla="*/ 88900 h 177800"/>
              <a:gd name="connsiteX3" fmla="*/ 4423833 w 4423833"/>
              <a:gd name="connsiteY3" fmla="*/ 0 h 17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23833" h="177800">
                <a:moveTo>
                  <a:pt x="182033" y="177800"/>
                </a:moveTo>
                <a:cubicBezTo>
                  <a:pt x="91016" y="172508"/>
                  <a:pt x="0" y="167217"/>
                  <a:pt x="245533" y="152400"/>
                </a:cubicBezTo>
                <a:cubicBezTo>
                  <a:pt x="491066" y="137583"/>
                  <a:pt x="1655233" y="88900"/>
                  <a:pt x="1655233" y="88900"/>
                </a:cubicBezTo>
                <a:lnTo>
                  <a:pt x="4423833" y="0"/>
                </a:lnTo>
              </a:path>
            </a:pathLst>
          </a:cu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838200" y="4343400"/>
            <a:ext cx="830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Ratio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609600"/>
            <a:ext cx="4343400" cy="2791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 t="2631"/>
          <a:stretch>
            <a:fillRect/>
          </a:stretch>
        </p:blipFill>
        <p:spPr bwMode="auto">
          <a:xfrm>
            <a:off x="304801" y="3581400"/>
            <a:ext cx="66294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143000" y="0"/>
            <a:ext cx="70717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Recent study of </a:t>
            </a:r>
            <a:r>
              <a:rPr lang="en-US" sz="3200" dirty="0" smtClean="0">
                <a:solidFill>
                  <a:schemeClr val="bg1"/>
                </a:solidFill>
                <a:latin typeface="Symbol" pitchFamily="18" charset="2"/>
              </a:rPr>
              <a:t>h</a:t>
            </a:r>
            <a:r>
              <a:rPr lang="en-US" sz="3200" dirty="0" smtClean="0">
                <a:solidFill>
                  <a:schemeClr val="bg1"/>
                </a:solidFill>
              </a:rPr>
              <a:t>/s (T) – arXiv:1101.2442</a:t>
            </a:r>
          </a:p>
        </p:txBody>
      </p:sp>
      <p:sp>
        <p:nvSpPr>
          <p:cNvPr id="9" name="Right Brace 8"/>
          <p:cNvSpPr/>
          <p:nvPr/>
        </p:nvSpPr>
        <p:spPr>
          <a:xfrm>
            <a:off x="3200400" y="1828800"/>
            <a:ext cx="609600" cy="896877"/>
          </a:xfrm>
          <a:prstGeom prst="rightBrace">
            <a:avLst>
              <a:gd name="adj1" fmla="val 8333"/>
              <a:gd name="adj2" fmla="val 13636"/>
            </a:avLst>
          </a:prstGeom>
          <a:ln w="3810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810000" y="762000"/>
            <a:ext cx="5334000" cy="240835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Factor 10 increase in </a:t>
            </a:r>
            <a:r>
              <a:rPr lang="en-US" sz="2800" dirty="0" smtClean="0">
                <a:solidFill>
                  <a:srgbClr val="FF0000"/>
                </a:solidFill>
                <a:latin typeface="Symbol" pitchFamily="18" charset="2"/>
              </a:rPr>
              <a:t>h</a:t>
            </a:r>
            <a:r>
              <a:rPr lang="en-US" sz="2800" dirty="0" smtClean="0">
                <a:solidFill>
                  <a:srgbClr val="FF0000"/>
                </a:solidFill>
              </a:rPr>
              <a:t>/s results in 15% reduction in v</a:t>
            </a:r>
            <a:r>
              <a:rPr lang="en-US" sz="2800" baseline="-25000" dirty="0" smtClean="0">
                <a:solidFill>
                  <a:srgbClr val="FF0000"/>
                </a:solidFill>
              </a:rPr>
              <a:t>2</a:t>
            </a:r>
            <a:r>
              <a:rPr lang="en-US" sz="2800" dirty="0" smtClean="0">
                <a:solidFill>
                  <a:srgbClr val="FF0000"/>
                </a:solidFill>
              </a:rPr>
              <a:t> at </a:t>
            </a:r>
            <a:r>
              <a:rPr lang="en-US" sz="2800" dirty="0" err="1" smtClean="0">
                <a:solidFill>
                  <a:srgbClr val="FF0000"/>
                </a:solidFill>
              </a:rPr>
              <a:t>p</a:t>
            </a:r>
            <a:r>
              <a:rPr lang="en-US" sz="2800" baseline="-25000" dirty="0" err="1" smtClean="0">
                <a:solidFill>
                  <a:srgbClr val="FF0000"/>
                </a:solidFill>
              </a:rPr>
              <a:t>T</a:t>
            </a:r>
            <a:r>
              <a:rPr lang="en-US" sz="2800" dirty="0" smtClean="0">
                <a:solidFill>
                  <a:srgbClr val="FF0000"/>
                </a:solidFill>
              </a:rPr>
              <a:t> = 2 </a:t>
            </a:r>
            <a:r>
              <a:rPr lang="en-US" sz="2800" dirty="0" err="1" smtClean="0">
                <a:solidFill>
                  <a:srgbClr val="FF0000"/>
                </a:solidFill>
              </a:rPr>
              <a:t>GeV</a:t>
            </a:r>
            <a:r>
              <a:rPr lang="en-US" sz="2800" dirty="0" smtClean="0">
                <a:solidFill>
                  <a:srgbClr val="FF0000"/>
                </a:solidFill>
              </a:rPr>
              <a:t>/c</a:t>
            </a:r>
          </a:p>
          <a:p>
            <a:r>
              <a:rPr lang="en-US" sz="1050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Seems consistent with my finding that a factor of 2 for T&gt;340 </a:t>
            </a:r>
            <a:r>
              <a:rPr lang="en-US" sz="2800" dirty="0" err="1" smtClean="0">
                <a:solidFill>
                  <a:srgbClr val="FF0000"/>
                </a:solidFill>
              </a:rPr>
              <a:t>MeV</a:t>
            </a:r>
            <a:r>
              <a:rPr lang="en-US" sz="2800" dirty="0" smtClean="0">
                <a:solidFill>
                  <a:srgbClr val="FF0000"/>
                </a:solidFill>
              </a:rPr>
              <a:t> has almost no effect.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457200"/>
            <a:ext cx="9144000" cy="3046988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</a:rPr>
              <a:t>Conclusion that RHIC v</a:t>
            </a:r>
            <a:r>
              <a:rPr lang="en-US" sz="3200" baseline="-25000" dirty="0" smtClean="0">
                <a:solidFill>
                  <a:schemeClr val="accent3">
                    <a:lumMod val="50000"/>
                  </a:schemeClr>
                </a:solidFill>
              </a:rPr>
              <a:t>2</a:t>
            </a:r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</a:rPr>
              <a:t> is dominated by </a:t>
            </a:r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  <a:latin typeface="Symbol" pitchFamily="18" charset="2"/>
              </a:rPr>
              <a:t>h</a:t>
            </a:r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</a:rPr>
              <a:t>/s below </a:t>
            </a:r>
            <a:r>
              <a:rPr lang="en-US" sz="3200" dirty="0" err="1" smtClean="0">
                <a:solidFill>
                  <a:schemeClr val="accent3">
                    <a:lumMod val="50000"/>
                  </a:schemeClr>
                </a:solidFill>
              </a:rPr>
              <a:t>T</a:t>
            </a:r>
            <a:r>
              <a:rPr lang="en-US" sz="3200" baseline="-25000" dirty="0" err="1" smtClean="0">
                <a:solidFill>
                  <a:schemeClr val="accent3">
                    <a:lumMod val="50000"/>
                  </a:schemeClr>
                </a:solidFill>
              </a:rPr>
              <a:t>c</a:t>
            </a:r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</a:rPr>
              <a:t> and LHC v</a:t>
            </a:r>
            <a:r>
              <a:rPr lang="en-US" sz="3200" baseline="-25000" dirty="0" smtClean="0">
                <a:solidFill>
                  <a:schemeClr val="accent3">
                    <a:lumMod val="50000"/>
                  </a:schemeClr>
                </a:solidFill>
              </a:rPr>
              <a:t>2</a:t>
            </a:r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</a:rPr>
              <a:t> by </a:t>
            </a:r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  <a:latin typeface="Symbol" pitchFamily="18" charset="2"/>
              </a:rPr>
              <a:t>h</a:t>
            </a:r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</a:rPr>
              <a:t>/s above </a:t>
            </a:r>
            <a:r>
              <a:rPr lang="en-US" sz="3200" dirty="0" err="1" smtClean="0">
                <a:solidFill>
                  <a:schemeClr val="accent3">
                    <a:lumMod val="50000"/>
                  </a:schemeClr>
                </a:solidFill>
              </a:rPr>
              <a:t>T</a:t>
            </a:r>
            <a:r>
              <a:rPr lang="en-US" sz="3200" baseline="-25000" dirty="0" err="1" smtClean="0">
                <a:solidFill>
                  <a:schemeClr val="accent3">
                    <a:lumMod val="50000"/>
                  </a:schemeClr>
                </a:solidFill>
              </a:rPr>
              <a:t>c</a:t>
            </a:r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</a:rPr>
              <a:t> seems an unlikely fine tuning problem.   </a:t>
            </a:r>
          </a:p>
          <a:p>
            <a:pPr algn="ctr"/>
            <a:endParaRPr lang="en-US" sz="32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</a:rPr>
              <a:t>In fact, if one takes the ratios, the green-dash curve fails to describe the differences.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IMG_0055"/>
          <p:cNvPicPr>
            <a:picLocks noChangeAspect="1" noChangeArrowheads="1"/>
          </p:cNvPicPr>
          <p:nvPr/>
        </p:nvPicPr>
        <p:blipFill>
          <a:blip r:embed="rId2" cstate="print"/>
          <a:srcRect r="16551" b="9166"/>
          <a:stretch>
            <a:fillRect/>
          </a:stretch>
        </p:blipFill>
        <p:spPr bwMode="auto">
          <a:xfrm>
            <a:off x="3733800" y="2971800"/>
            <a:ext cx="2667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622" t="25197" r="39894" b="27374"/>
          <a:stretch>
            <a:fillRect/>
          </a:stretch>
        </p:blipFill>
        <p:spPr bwMode="auto">
          <a:xfrm>
            <a:off x="6496050" y="3429000"/>
            <a:ext cx="272415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0" y="685800"/>
            <a:ext cx="9144000" cy="1143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371600" y="0"/>
            <a:ext cx="6203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Another Class of </a:t>
            </a:r>
            <a:r>
              <a:rPr lang="en-US" sz="3600" dirty="0" smtClean="0">
                <a:solidFill>
                  <a:schemeClr val="bg1"/>
                </a:solidFill>
                <a:latin typeface="Symbol" pitchFamily="18" charset="2"/>
              </a:rPr>
              <a:t>h</a:t>
            </a:r>
            <a:r>
              <a:rPr lang="en-US" sz="3600" dirty="0" smtClean="0">
                <a:solidFill>
                  <a:schemeClr val="bg1"/>
                </a:solidFill>
              </a:rPr>
              <a:t>/s Constraints</a:t>
            </a:r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auto">
          <a:xfrm>
            <a:off x="0" y="1247001"/>
            <a:ext cx="9144000" cy="369332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1447800" y="609600"/>
            <a:ext cx="5612434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u="sng" dirty="0">
                <a:solidFill>
                  <a:schemeClr val="tx1"/>
                </a:solidFill>
              </a:rPr>
              <a:t>“Does </a:t>
            </a:r>
            <a:r>
              <a:rPr lang="en-US" sz="3200" u="sng" dirty="0"/>
              <a:t>the Charm </a:t>
            </a:r>
            <a:r>
              <a:rPr lang="en-US" sz="3200" u="sng" dirty="0">
                <a:solidFill>
                  <a:schemeClr val="tx1"/>
                </a:solidFill>
              </a:rPr>
              <a:t>Flow at RHIC?”</a:t>
            </a:r>
          </a:p>
        </p:txBody>
      </p:sp>
      <p:pic>
        <p:nvPicPr>
          <p:cNvPr id="7" name="Picture 17"/>
          <p:cNvPicPr>
            <a:picLocks noChangeAspect="1" noChangeArrowheads="1"/>
          </p:cNvPicPr>
          <p:nvPr/>
        </p:nvPicPr>
        <p:blipFill>
          <a:blip r:embed="rId4" cstate="print"/>
          <a:srcRect l="14285" t="24814" r="25143" b="69994"/>
          <a:stretch>
            <a:fillRect/>
          </a:stretch>
        </p:blipFill>
        <p:spPr bwMode="auto">
          <a:xfrm>
            <a:off x="152400" y="1219200"/>
            <a:ext cx="8763000" cy="5635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8" name="Line 18"/>
          <p:cNvSpPr>
            <a:spLocks noChangeShapeType="1"/>
          </p:cNvSpPr>
          <p:nvPr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2951162"/>
            <a:ext cx="3590209" cy="390683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152400" y="1905000"/>
            <a:ext cx="8839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Flow of charm and beauty quarks may yet  provide the best constraints.  PHENIX Silicon Detector now operational.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3279509" y="2971800"/>
            <a:ext cx="5864491" cy="1778007"/>
            <a:chOff x="3279509" y="2971800"/>
            <a:chExt cx="5864491" cy="1778007"/>
          </a:xfrm>
        </p:grpSpPr>
        <p:sp>
          <p:nvSpPr>
            <p:cNvPr id="19" name="Right Arrow 18"/>
            <p:cNvSpPr/>
            <p:nvPr/>
          </p:nvSpPr>
          <p:spPr>
            <a:xfrm rot="8030936">
              <a:off x="5045948" y="3911607"/>
              <a:ext cx="1143000" cy="533400"/>
            </a:xfrm>
            <a:prstGeom prst="rightArrow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279509" y="2971800"/>
              <a:ext cx="5864491" cy="954107"/>
            </a:xfrm>
            <a:prstGeom prst="rect">
              <a:avLst/>
            </a:prstGeom>
            <a:solidFill>
              <a:schemeClr val="tx2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chemeClr val="bg1"/>
                  </a:solidFill>
                </a:rPr>
                <a:t>10 Gigabit link Data Collection system</a:t>
              </a:r>
            </a:p>
            <a:p>
              <a:pPr algn="ctr"/>
              <a:r>
                <a:rPr lang="en-US" sz="2800" dirty="0" smtClean="0">
                  <a:solidFill>
                    <a:schemeClr val="bg1"/>
                  </a:solidFill>
                </a:rPr>
                <a:t>Colorado effort led by Mike </a:t>
              </a:r>
              <a:r>
                <a:rPr lang="en-US" sz="2800" dirty="0" err="1" smtClean="0">
                  <a:solidFill>
                    <a:schemeClr val="bg1"/>
                  </a:solidFill>
                </a:rPr>
                <a:t>McCumber</a:t>
              </a:r>
              <a:endParaRPr lang="en-US" sz="2800" dirty="0" smtClean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 animBg="1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09800" y="76200"/>
            <a:ext cx="47655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 smtClean="0">
                <a:solidFill>
                  <a:schemeClr val="bg1"/>
                </a:solidFill>
              </a:rPr>
              <a:t>“Ridge” and “Shoulders”</a:t>
            </a:r>
          </a:p>
        </p:txBody>
      </p:sp>
      <p:pic>
        <p:nvPicPr>
          <p:cNvPr id="6" name="Picture 9" descr="pho-ridg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762000"/>
            <a:ext cx="3846739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495800" y="751344"/>
            <a:ext cx="464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Features in two-particle correlations that have generated a lot of excitement.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70438" y="2209800"/>
            <a:ext cx="3535362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7239000" y="4572000"/>
            <a:ext cx="1952625" cy="1244600"/>
            <a:chOff x="4024" y="624"/>
            <a:chExt cx="1230" cy="784"/>
          </a:xfrm>
        </p:grpSpPr>
        <p:graphicFrame>
          <p:nvGraphicFramePr>
            <p:cNvPr id="10" name="Object 41"/>
            <p:cNvGraphicFramePr>
              <a:graphicFrameLocks noChangeAspect="1"/>
            </p:cNvGraphicFramePr>
            <p:nvPr/>
          </p:nvGraphicFramePr>
          <p:xfrm>
            <a:off x="4024" y="809"/>
            <a:ext cx="1230" cy="599"/>
          </p:xfrm>
          <a:graphic>
            <a:graphicData uri="http://schemas.openxmlformats.org/presentationml/2006/ole">
              <p:oleObj spid="_x0000_s137218" name="Photo Editor Photo" r:id="rId5" imgW="3153215" imgH="1533739" progId="">
                <p:embed/>
              </p:oleObj>
            </a:graphicData>
          </a:graphic>
        </p:graphicFrame>
        <p:sp>
          <p:nvSpPr>
            <p:cNvPr id="11" name="Line 44"/>
            <p:cNvSpPr>
              <a:spLocks noChangeShapeType="1"/>
            </p:cNvSpPr>
            <p:nvPr/>
          </p:nvSpPr>
          <p:spPr bwMode="auto">
            <a:xfrm flipV="1">
              <a:off x="4614" y="624"/>
              <a:ext cx="0" cy="62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AutoShape 45"/>
            <p:cNvSpPr>
              <a:spLocks noChangeArrowheads="1"/>
            </p:cNvSpPr>
            <p:nvPr/>
          </p:nvSpPr>
          <p:spPr bwMode="auto">
            <a:xfrm>
              <a:off x="4577" y="1178"/>
              <a:ext cx="110" cy="111"/>
            </a:xfrm>
            <a:prstGeom prst="irregularSeal2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47"/>
            <p:cNvSpPr>
              <a:spLocks noChangeShapeType="1"/>
            </p:cNvSpPr>
            <p:nvPr/>
          </p:nvSpPr>
          <p:spPr bwMode="auto">
            <a:xfrm flipV="1">
              <a:off x="4540" y="882"/>
              <a:ext cx="0" cy="148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48"/>
            <p:cNvSpPr>
              <a:spLocks noChangeShapeType="1"/>
            </p:cNvSpPr>
            <p:nvPr/>
          </p:nvSpPr>
          <p:spPr bwMode="auto">
            <a:xfrm flipV="1">
              <a:off x="4687" y="882"/>
              <a:ext cx="0" cy="148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49"/>
            <p:cNvSpPr>
              <a:spLocks noChangeShapeType="1"/>
            </p:cNvSpPr>
            <p:nvPr/>
          </p:nvSpPr>
          <p:spPr bwMode="auto">
            <a:xfrm flipV="1">
              <a:off x="4466" y="919"/>
              <a:ext cx="0" cy="111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50"/>
            <p:cNvSpPr>
              <a:spLocks noChangeShapeType="1"/>
            </p:cNvSpPr>
            <p:nvPr/>
          </p:nvSpPr>
          <p:spPr bwMode="auto">
            <a:xfrm flipV="1">
              <a:off x="4761" y="919"/>
              <a:ext cx="0" cy="74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Line 5"/>
          <p:cNvSpPr>
            <a:spLocks noChangeShapeType="1"/>
          </p:cNvSpPr>
          <p:nvPr/>
        </p:nvSpPr>
        <p:spPr bwMode="auto">
          <a:xfrm>
            <a:off x="9296400" y="2286000"/>
            <a:ext cx="0" cy="4267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0" y="5181600"/>
            <a:ext cx="1600200" cy="151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7" cstate="print"/>
          <a:srcRect t="19093"/>
          <a:stretch>
            <a:fillRect/>
          </a:stretch>
        </p:blipFill>
        <p:spPr bwMode="auto">
          <a:xfrm>
            <a:off x="6629400" y="2133600"/>
            <a:ext cx="220980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10" descr="qm_ridge_pr_color"/>
          <p:cNvPicPr>
            <a:picLocks noChangeAspect="1" noChangeArrowheads="1"/>
          </p:cNvPicPr>
          <p:nvPr/>
        </p:nvPicPr>
        <p:blipFill>
          <a:blip r:embed="rId8" cstate="print"/>
          <a:srcRect t="6306" r="4964"/>
          <a:stretch>
            <a:fillRect/>
          </a:stretch>
        </p:blipFill>
        <p:spPr bwMode="auto">
          <a:xfrm>
            <a:off x="5715000" y="4114800"/>
            <a:ext cx="1752600" cy="146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7543800" y="5722938"/>
            <a:ext cx="1219200" cy="830262"/>
            <a:chOff x="624" y="1248"/>
            <a:chExt cx="3026" cy="1920"/>
          </a:xfrm>
        </p:grpSpPr>
        <p:sp>
          <p:nvSpPr>
            <p:cNvPr id="22" name="Rectangle 15"/>
            <p:cNvSpPr>
              <a:spLocks noChangeArrowheads="1"/>
            </p:cNvSpPr>
            <p:nvPr/>
          </p:nvSpPr>
          <p:spPr bwMode="auto">
            <a:xfrm>
              <a:off x="624" y="1861"/>
              <a:ext cx="3026" cy="635"/>
            </a:xfrm>
            <a:prstGeom prst="rect">
              <a:avLst/>
            </a:prstGeom>
            <a:solidFill>
              <a:schemeClr val="tx2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endParaRPr lang="en-US" sz="1200">
                <a:solidFill>
                  <a:schemeClr val="tx1"/>
                </a:solidFill>
              </a:endParaRPr>
            </a:p>
          </p:txBody>
        </p:sp>
        <p:grpSp>
          <p:nvGrpSpPr>
            <p:cNvPr id="5" name="Group 22"/>
            <p:cNvGrpSpPr>
              <a:grpSpLocks/>
            </p:cNvGrpSpPr>
            <p:nvPr/>
          </p:nvGrpSpPr>
          <p:grpSpPr bwMode="auto">
            <a:xfrm>
              <a:off x="960" y="1248"/>
              <a:ext cx="2635" cy="1920"/>
              <a:chOff x="288" y="794"/>
              <a:chExt cx="2635" cy="1920"/>
            </a:xfrm>
          </p:grpSpPr>
          <p:sp>
            <p:nvSpPr>
              <p:cNvPr id="24" name="Oval 17"/>
              <p:cNvSpPr>
                <a:spLocks noChangeArrowheads="1"/>
              </p:cNvSpPr>
              <p:nvPr/>
            </p:nvSpPr>
            <p:spPr bwMode="auto">
              <a:xfrm>
                <a:off x="288" y="1130"/>
                <a:ext cx="1536" cy="1584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660033"/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5" name="Line 18"/>
              <p:cNvSpPr>
                <a:spLocks noChangeShapeType="1"/>
              </p:cNvSpPr>
              <p:nvPr/>
            </p:nvSpPr>
            <p:spPr bwMode="auto">
              <a:xfrm flipV="1">
                <a:off x="672" y="1178"/>
                <a:ext cx="1200" cy="1056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6" name="Line 19"/>
              <p:cNvSpPr>
                <a:spLocks noChangeShapeType="1"/>
              </p:cNvSpPr>
              <p:nvPr/>
            </p:nvSpPr>
            <p:spPr bwMode="auto">
              <a:xfrm flipV="1">
                <a:off x="1776" y="794"/>
                <a:ext cx="192" cy="48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7" name="Line 20"/>
              <p:cNvSpPr>
                <a:spLocks noChangeShapeType="1"/>
              </p:cNvSpPr>
              <p:nvPr/>
            </p:nvSpPr>
            <p:spPr bwMode="auto">
              <a:xfrm flipV="1">
                <a:off x="1728" y="1226"/>
                <a:ext cx="384" cy="96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8" name="Line 21"/>
              <p:cNvSpPr>
                <a:spLocks noChangeShapeType="1"/>
              </p:cNvSpPr>
              <p:nvPr/>
            </p:nvSpPr>
            <p:spPr bwMode="auto">
              <a:xfrm flipV="1">
                <a:off x="1872" y="938"/>
                <a:ext cx="288" cy="24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9" name="Text Box 22"/>
              <p:cNvSpPr txBox="1">
                <a:spLocks noChangeArrowheads="1"/>
              </p:cNvSpPr>
              <p:nvPr/>
            </p:nvSpPr>
            <p:spPr bwMode="auto">
              <a:xfrm>
                <a:off x="2068" y="1011"/>
                <a:ext cx="855" cy="70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400">
                    <a:latin typeface="Symbol" pitchFamily="18" charset="2"/>
                  </a:rPr>
                  <a:t>p</a:t>
                </a:r>
                <a:r>
                  <a:rPr lang="en-US" sz="1400" baseline="30000"/>
                  <a:t>0</a:t>
                </a:r>
              </a:p>
            </p:txBody>
          </p:sp>
          <p:sp>
            <p:nvSpPr>
              <p:cNvPr id="30" name="AutoShape 23"/>
              <p:cNvSpPr>
                <a:spLocks noChangeArrowheads="1"/>
              </p:cNvSpPr>
              <p:nvPr/>
            </p:nvSpPr>
            <p:spPr bwMode="auto">
              <a:xfrm>
                <a:off x="576" y="2186"/>
                <a:ext cx="144" cy="144"/>
              </a:xfrm>
              <a:prstGeom prst="irregularSeal2">
                <a:avLst/>
              </a:prstGeom>
              <a:solidFill>
                <a:srgbClr val="FFFF00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1" name="Line 24"/>
              <p:cNvSpPr>
                <a:spLocks noChangeShapeType="1"/>
              </p:cNvSpPr>
              <p:nvPr/>
            </p:nvSpPr>
            <p:spPr bwMode="auto">
              <a:xfrm flipV="1">
                <a:off x="768" y="2090"/>
                <a:ext cx="384" cy="48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2" name="Line 25"/>
              <p:cNvSpPr>
                <a:spLocks noChangeShapeType="1"/>
              </p:cNvSpPr>
              <p:nvPr/>
            </p:nvSpPr>
            <p:spPr bwMode="auto">
              <a:xfrm flipV="1">
                <a:off x="1008" y="1706"/>
                <a:ext cx="96" cy="24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3" name="Line 26"/>
              <p:cNvSpPr>
                <a:spLocks noChangeShapeType="1"/>
              </p:cNvSpPr>
              <p:nvPr/>
            </p:nvSpPr>
            <p:spPr bwMode="auto">
              <a:xfrm flipV="1">
                <a:off x="1248" y="1562"/>
                <a:ext cx="288" cy="144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</p:grpSp>
      </p:grpSp>
      <p:pic>
        <p:nvPicPr>
          <p:cNvPr id="34" name="Picture 27" descr="Fig3PanelS6_AuAuY4Cent_6M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19600" y="2133600"/>
            <a:ext cx="1358900" cy="1230313"/>
          </a:xfrm>
          <a:prstGeom prst="rect">
            <a:avLst/>
          </a:prstGeom>
          <a:noFill/>
        </p:spPr>
      </p:pic>
      <p:pic>
        <p:nvPicPr>
          <p:cNvPr id="35" name="Picture 28" descr="YieldCentr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43800" y="3429000"/>
            <a:ext cx="1425575" cy="1355725"/>
          </a:xfrm>
          <a:prstGeom prst="rect">
            <a:avLst/>
          </a:prstGeom>
          <a:noFill/>
          <a:ln w="9525">
            <a:solidFill>
              <a:srgbClr val="CC00CC"/>
            </a:solidFill>
            <a:miter lim="800000"/>
            <a:headEnd/>
            <a:tailEnd/>
          </a:ln>
        </p:spPr>
      </p:pic>
      <p:grpSp>
        <p:nvGrpSpPr>
          <p:cNvPr id="9" name="Group 29"/>
          <p:cNvGrpSpPr>
            <a:grpSpLocks/>
          </p:cNvGrpSpPr>
          <p:nvPr/>
        </p:nvGrpSpPr>
        <p:grpSpPr bwMode="auto">
          <a:xfrm>
            <a:off x="5943600" y="2895600"/>
            <a:ext cx="1371600" cy="1295400"/>
            <a:chOff x="1680" y="1152"/>
            <a:chExt cx="2544" cy="2448"/>
          </a:xfrm>
        </p:grpSpPr>
        <p:sp>
          <p:nvSpPr>
            <p:cNvPr id="37" name="Rectangle 30"/>
            <p:cNvSpPr>
              <a:spLocks noChangeArrowheads="1"/>
            </p:cNvSpPr>
            <p:nvPr/>
          </p:nvSpPr>
          <p:spPr bwMode="auto">
            <a:xfrm>
              <a:off x="1680" y="1152"/>
              <a:ext cx="2544" cy="2448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1" name="Group 31"/>
            <p:cNvGrpSpPr>
              <a:grpSpLocks/>
            </p:cNvGrpSpPr>
            <p:nvPr/>
          </p:nvGrpSpPr>
          <p:grpSpPr bwMode="auto">
            <a:xfrm>
              <a:off x="1680" y="1344"/>
              <a:ext cx="768" cy="624"/>
              <a:chOff x="240" y="2832"/>
              <a:chExt cx="528" cy="528"/>
            </a:xfrm>
          </p:grpSpPr>
          <p:sp>
            <p:nvSpPr>
              <p:cNvPr id="43" name="Rectangle 32"/>
              <p:cNvSpPr>
                <a:spLocks noChangeArrowheads="1"/>
              </p:cNvSpPr>
              <p:nvPr/>
            </p:nvSpPr>
            <p:spPr bwMode="auto">
              <a:xfrm>
                <a:off x="240" y="2832"/>
                <a:ext cx="528" cy="528"/>
              </a:xfrm>
              <a:prstGeom prst="rect">
                <a:avLst/>
              </a:prstGeom>
              <a:solidFill>
                <a:srgbClr val="FFCC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aphicFrame>
            <p:nvGraphicFramePr>
              <p:cNvPr id="44" name="Object 33"/>
              <p:cNvGraphicFramePr>
                <a:graphicFrameLocks noChangeAspect="1"/>
              </p:cNvGraphicFramePr>
              <p:nvPr/>
            </p:nvGraphicFramePr>
            <p:xfrm>
              <a:off x="240" y="2832"/>
              <a:ext cx="528" cy="461"/>
            </p:xfrm>
            <a:graphic>
              <a:graphicData uri="http://schemas.openxmlformats.org/presentationml/2006/ole">
                <p:oleObj spid="_x0000_s137219" name="Equation" r:id="rId11" imgW="558720" imgH="469800" progId="Equation.3">
                  <p:embed/>
                </p:oleObj>
              </a:graphicData>
            </a:graphic>
          </p:graphicFrame>
        </p:grpSp>
        <p:pic>
          <p:nvPicPr>
            <p:cNvPr id="39" name="Picture 34" descr="detadphidata4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728" y="1440"/>
              <a:ext cx="2448" cy="2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" name="Text Box 35"/>
            <p:cNvSpPr txBox="1">
              <a:spLocks noChangeArrowheads="1"/>
            </p:cNvSpPr>
            <p:nvPr/>
          </p:nvSpPr>
          <p:spPr bwMode="auto">
            <a:xfrm>
              <a:off x="2543" y="1152"/>
              <a:ext cx="1392" cy="4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800">
                  <a:solidFill>
                    <a:schemeClr val="tx1"/>
                  </a:solidFill>
                  <a:latin typeface="Times New Roman" pitchFamily="18" charset="0"/>
                </a:rPr>
                <a:t>p-p 200 GeV</a:t>
              </a:r>
            </a:p>
          </p:txBody>
        </p:sp>
        <p:sp>
          <p:nvSpPr>
            <p:cNvPr id="41" name="Text Box 36"/>
            <p:cNvSpPr txBox="1">
              <a:spLocks noChangeArrowheads="1"/>
            </p:cNvSpPr>
            <p:nvPr/>
          </p:nvSpPr>
          <p:spPr bwMode="auto">
            <a:xfrm rot="1275030">
              <a:off x="2970" y="1554"/>
              <a:ext cx="341" cy="576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1400" i="1">
                <a:solidFill>
                  <a:srgbClr val="FF33CC"/>
                </a:solidFill>
                <a:latin typeface="Times New Roman" pitchFamily="18" charset="0"/>
              </a:endParaRPr>
            </a:p>
          </p:txBody>
        </p:sp>
        <p:sp>
          <p:nvSpPr>
            <p:cNvPr id="42" name="Rectangle 37"/>
            <p:cNvSpPr>
              <a:spLocks noChangeArrowheads="1"/>
            </p:cNvSpPr>
            <p:nvPr/>
          </p:nvSpPr>
          <p:spPr bwMode="auto">
            <a:xfrm>
              <a:off x="1680" y="2112"/>
              <a:ext cx="288" cy="816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5" name="Picture 3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096000" y="5561013"/>
            <a:ext cx="1271588" cy="1296987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</p:spPr>
      </p:pic>
      <p:pic>
        <p:nvPicPr>
          <p:cNvPr id="46" name="Picture 3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876800" y="2667000"/>
            <a:ext cx="1463675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Picture 52"/>
          <p:cNvPicPr>
            <a:picLocks noChangeAspect="1" noChangeArrowheads="1"/>
          </p:cNvPicPr>
          <p:nvPr/>
        </p:nvPicPr>
        <p:blipFill>
          <a:blip r:embed="rId15" cstate="print"/>
          <a:srcRect l="2148" t="8345"/>
          <a:stretch>
            <a:fillRect/>
          </a:stretch>
        </p:blipFill>
        <p:spPr bwMode="auto">
          <a:xfrm>
            <a:off x="4267200" y="3352800"/>
            <a:ext cx="1905000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3" name="Group 11"/>
          <p:cNvGrpSpPr>
            <a:grpSpLocks/>
          </p:cNvGrpSpPr>
          <p:nvPr/>
        </p:nvGrpSpPr>
        <p:grpSpPr bwMode="auto">
          <a:xfrm>
            <a:off x="4267200" y="4495800"/>
            <a:ext cx="1752600" cy="1524000"/>
            <a:chOff x="336" y="2352"/>
            <a:chExt cx="960" cy="816"/>
          </a:xfrm>
        </p:grpSpPr>
        <p:sp>
          <p:nvSpPr>
            <p:cNvPr id="49" name="Rectangle 12"/>
            <p:cNvSpPr>
              <a:spLocks noChangeArrowheads="1"/>
            </p:cNvSpPr>
            <p:nvPr/>
          </p:nvSpPr>
          <p:spPr bwMode="auto">
            <a:xfrm>
              <a:off x="336" y="2352"/>
              <a:ext cx="960" cy="81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50" name="Picture 13" descr="flux_tubes"/>
            <p:cNvPicPr>
              <a:picLocks noChangeAspect="1" noChangeArrowheads="1"/>
            </p:cNvPicPr>
            <p:nvPr/>
          </p:nvPicPr>
          <p:blipFill>
            <a:blip r:embed="rId16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4" y="2400"/>
              <a:ext cx="864" cy="765"/>
            </a:xfrm>
            <a:prstGeom prst="rect">
              <a:avLst/>
            </a:prstGeom>
            <a:noFill/>
          </p:spPr>
        </p:pic>
      </p:grpSp>
      <p:sp>
        <p:nvSpPr>
          <p:cNvPr id="51" name="TextBox 50"/>
          <p:cNvSpPr txBox="1"/>
          <p:nvPr/>
        </p:nvSpPr>
        <p:spPr>
          <a:xfrm>
            <a:off x="304800" y="3733800"/>
            <a:ext cx="3886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Two years ago (QM09) 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I gave a talk with my prediction.  </a:t>
            </a:r>
          </a:p>
          <a:p>
            <a:pPr algn="ctr"/>
            <a:endParaRPr lang="en-US" sz="2800" dirty="0" smtClean="0">
              <a:solidFill>
                <a:srgbClr val="FFFF00"/>
              </a:solidFill>
            </a:endParaRP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The “death” of the ridge and shoulders 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(</a:t>
            </a:r>
            <a:r>
              <a:rPr lang="en-US" sz="2800" i="1" dirty="0" smtClean="0">
                <a:solidFill>
                  <a:srgbClr val="FFFF00"/>
                </a:solidFill>
              </a:rPr>
              <a:t>aka</a:t>
            </a:r>
            <a:r>
              <a:rPr lang="en-US" sz="2800" dirty="0" smtClean="0">
                <a:solidFill>
                  <a:srgbClr val="FFFF00"/>
                </a:solidFill>
              </a:rPr>
              <a:t> shock response)</a:t>
            </a:r>
          </a:p>
          <a:p>
            <a:endParaRPr lang="en-US" sz="2800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3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7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6200" y="1143000"/>
            <a:ext cx="5029200" cy="434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04800" y="1066800"/>
            <a:ext cx="44587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PHENIX </a:t>
            </a:r>
            <a:r>
              <a:rPr lang="en-US" sz="2800" dirty="0" err="1" smtClean="0"/>
              <a:t>Au+Au</a:t>
            </a:r>
            <a:r>
              <a:rPr lang="en-US" sz="2800" dirty="0" smtClean="0"/>
              <a:t> 0-20% Central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81600" y="914400"/>
            <a:ext cx="3810000" cy="48320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/>
              <a:t>Black points</a:t>
            </a:r>
          </a:p>
          <a:p>
            <a:pPr algn="ctr"/>
            <a:r>
              <a:rPr lang="en-US" sz="2800" dirty="0" smtClean="0"/>
              <a:t>PHENIX published with v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 background modulation and ZYAM.</a:t>
            </a:r>
          </a:p>
          <a:p>
            <a:pPr algn="ctr"/>
            <a:endParaRPr lang="en-US" sz="2800" dirty="0" smtClean="0"/>
          </a:p>
          <a:p>
            <a:pPr algn="ctr"/>
            <a:r>
              <a:rPr lang="en-US" sz="2800" b="1" u="sng" dirty="0" smtClean="0">
                <a:solidFill>
                  <a:srgbClr val="FF0000"/>
                </a:solidFill>
              </a:rPr>
              <a:t>Red points </a:t>
            </a:r>
            <a:endParaRPr lang="en-US" sz="2800" dirty="0" smtClean="0">
              <a:solidFill>
                <a:srgbClr val="FF0000"/>
              </a:solidFill>
            </a:endParaRPr>
          </a:p>
          <a:p>
            <a:pPr algn="ctr"/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(NOT PHENIX OFFICIAL)</a:t>
            </a:r>
          </a:p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Use AMPT v</a:t>
            </a:r>
            <a:r>
              <a:rPr lang="en-US" sz="2800" baseline="-25000" dirty="0" smtClean="0">
                <a:solidFill>
                  <a:srgbClr val="FF0000"/>
                </a:solidFill>
              </a:rPr>
              <a:t>3</a:t>
            </a:r>
            <a:r>
              <a:rPr lang="en-US" sz="2800" dirty="0" smtClean="0">
                <a:solidFill>
                  <a:srgbClr val="FF0000"/>
                </a:solidFill>
              </a:rPr>
              <a:t>/v</a:t>
            </a:r>
            <a:r>
              <a:rPr lang="en-US" sz="2800" baseline="-25000" dirty="0" smtClean="0">
                <a:solidFill>
                  <a:srgbClr val="FF0000"/>
                </a:solidFill>
              </a:rPr>
              <a:t>2</a:t>
            </a:r>
            <a:r>
              <a:rPr lang="en-US" sz="2800" dirty="0" smtClean="0">
                <a:solidFill>
                  <a:srgbClr val="FF0000"/>
                </a:solidFill>
              </a:rPr>
              <a:t> ratio and include v</a:t>
            </a:r>
            <a:r>
              <a:rPr lang="en-US" sz="2800" baseline="-25000" dirty="0" smtClean="0">
                <a:solidFill>
                  <a:srgbClr val="FF0000"/>
                </a:solidFill>
              </a:rPr>
              <a:t>2</a:t>
            </a:r>
            <a:r>
              <a:rPr lang="en-US" sz="2800" dirty="0" smtClean="0">
                <a:solidFill>
                  <a:srgbClr val="FF0000"/>
                </a:solidFill>
              </a:rPr>
              <a:t> and v</a:t>
            </a:r>
            <a:r>
              <a:rPr lang="en-US" sz="2800" baseline="-25000" dirty="0" smtClean="0">
                <a:solidFill>
                  <a:srgbClr val="FF0000"/>
                </a:solidFill>
              </a:rPr>
              <a:t>3</a:t>
            </a:r>
            <a:r>
              <a:rPr lang="en-US" sz="2800" dirty="0" smtClean="0">
                <a:solidFill>
                  <a:srgbClr val="FF0000"/>
                </a:solidFill>
              </a:rPr>
              <a:t> background modulation.</a:t>
            </a:r>
          </a:p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Calculation by</a:t>
            </a:r>
            <a:r>
              <a:rPr lang="en-US" sz="2800" dirty="0" smtClean="0">
                <a:solidFill>
                  <a:srgbClr val="FF0000"/>
                </a:solidFill>
                <a:sym typeface="Wingdings" pitchFamily="2" charset="2"/>
              </a:rPr>
              <a:t> A. </a:t>
            </a:r>
            <a:r>
              <a:rPr lang="en-US" sz="2800" dirty="0" err="1" smtClean="0">
                <a:solidFill>
                  <a:srgbClr val="FF0000"/>
                </a:solidFill>
                <a:sym typeface="Wingdings" pitchFamily="2" charset="2"/>
              </a:rPr>
              <a:t>Adare</a:t>
            </a:r>
            <a:endParaRPr lang="en-US" sz="2800" dirty="0" smtClean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5714" y="5791200"/>
            <a:ext cx="87237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u="sng" dirty="0" smtClean="0">
                <a:solidFill>
                  <a:srgbClr val="FFFF00"/>
                </a:solidFill>
              </a:rPr>
              <a:t>Dominant ridge and shoulders will be gone.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Detailed careful analysis needs v</a:t>
            </a:r>
            <a:r>
              <a:rPr lang="en-US" sz="2800" baseline="-25000" dirty="0" smtClean="0">
                <a:solidFill>
                  <a:srgbClr val="FFFF00"/>
                </a:solidFill>
              </a:rPr>
              <a:t>1</a:t>
            </a:r>
            <a:r>
              <a:rPr lang="en-US" sz="2800" dirty="0" smtClean="0">
                <a:solidFill>
                  <a:srgbClr val="FFFF00"/>
                </a:solidFill>
              </a:rPr>
              <a:t> … v</a:t>
            </a:r>
            <a:r>
              <a:rPr lang="en-US" sz="2800" baseline="-25000" dirty="0" smtClean="0">
                <a:solidFill>
                  <a:srgbClr val="FFFF00"/>
                </a:solidFill>
              </a:rPr>
              <a:t>5</a:t>
            </a:r>
            <a:r>
              <a:rPr lang="en-US" sz="2800" dirty="0" smtClean="0">
                <a:solidFill>
                  <a:srgbClr val="FFFF00"/>
                </a:solidFill>
              </a:rPr>
              <a:t> and method checks.</a:t>
            </a:r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 cstate="print"/>
          <a:srcRect r="452"/>
          <a:stretch>
            <a:fillRect/>
          </a:stretch>
        </p:blipFill>
        <p:spPr bwMode="auto">
          <a:xfrm>
            <a:off x="228600" y="1524000"/>
            <a:ext cx="4800600" cy="3943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143000" y="76200"/>
            <a:ext cx="70191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 smtClean="0">
                <a:solidFill>
                  <a:schemeClr val="bg1"/>
                </a:solidFill>
              </a:rPr>
              <a:t>Re-Evaluation of Shock Response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6600" y="76200"/>
            <a:ext cx="25929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 smtClean="0">
                <a:solidFill>
                  <a:schemeClr val="bg1"/>
                </a:solidFill>
              </a:rPr>
              <a:t>LHC Results</a:t>
            </a:r>
          </a:p>
        </p:txBody>
      </p:sp>
      <p:pic>
        <p:nvPicPr>
          <p:cNvPr id="1269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1828800"/>
            <a:ext cx="4476750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022415" y="1371600"/>
            <a:ext cx="3130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ALICE:  arXiv:1105.3865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786825"/>
            <a:ext cx="78164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“Ridge” and “Shoulders” seen at LHC as well…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000" y="1986439"/>
            <a:ext cx="381000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Fourier Decomposition characterizes the distribution</a:t>
            </a:r>
          </a:p>
          <a:p>
            <a:pPr algn="ctr"/>
            <a:r>
              <a:rPr lang="en-US" sz="1000" dirty="0" smtClean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US" sz="32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Are the Fourier Coefficient just the higher order flow moments?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81000" y="4572000"/>
            <a:ext cx="8534400" cy="990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800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685800"/>
            <a:ext cx="774382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42551" y="76200"/>
            <a:ext cx="85966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Tests and model comparisons can be done on Coefficients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2861" y="3810000"/>
            <a:ext cx="8602547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If entire 2-particle correlation from bulk flow then:</a:t>
            </a:r>
          </a:p>
          <a:p>
            <a:pPr algn="ctr"/>
            <a:endParaRPr lang="en-US" sz="3200" dirty="0" smtClean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Fourier Coefficient </a:t>
            </a:r>
            <a:r>
              <a:rPr lang="en-US" sz="3200" dirty="0" err="1" smtClean="0">
                <a:solidFill>
                  <a:srgbClr val="FF0000"/>
                </a:solidFill>
              </a:rPr>
              <a:t>v</a:t>
            </a:r>
            <a:r>
              <a:rPr lang="en-US" sz="3200" baseline="-25000" dirty="0" err="1" smtClean="0">
                <a:solidFill>
                  <a:srgbClr val="FF0000"/>
                </a:solidFill>
              </a:rPr>
              <a:t>n</a:t>
            </a:r>
            <a:r>
              <a:rPr lang="en-US" sz="3200" baseline="-25000" dirty="0" err="1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US" sz="3200" dirty="0" smtClean="0">
                <a:solidFill>
                  <a:srgbClr val="FF0000"/>
                </a:solidFill>
              </a:rPr>
              <a:t>(p</a:t>
            </a:r>
            <a:r>
              <a:rPr lang="en-US" sz="3200" baseline="-25000" dirty="0" smtClean="0">
                <a:solidFill>
                  <a:srgbClr val="FF0000"/>
                </a:solidFill>
              </a:rPr>
              <a:t>T1</a:t>
            </a:r>
            <a:r>
              <a:rPr lang="en-US" sz="3200" dirty="0" smtClean="0">
                <a:solidFill>
                  <a:srgbClr val="FF0000"/>
                </a:solidFill>
              </a:rPr>
              <a:t>,p</a:t>
            </a:r>
            <a:r>
              <a:rPr lang="en-US" sz="3200" baseline="-25000" dirty="0" smtClean="0">
                <a:solidFill>
                  <a:srgbClr val="FF0000"/>
                </a:solidFill>
              </a:rPr>
              <a:t>T2</a:t>
            </a:r>
            <a:r>
              <a:rPr lang="en-US" sz="3200" dirty="0" smtClean="0">
                <a:solidFill>
                  <a:srgbClr val="FF0000"/>
                </a:solidFill>
              </a:rPr>
              <a:t>) = </a:t>
            </a:r>
            <a:r>
              <a:rPr lang="en-US" sz="3200" dirty="0" err="1" smtClean="0">
                <a:solidFill>
                  <a:srgbClr val="FF0000"/>
                </a:solidFill>
              </a:rPr>
              <a:t>v</a:t>
            </a:r>
            <a:r>
              <a:rPr lang="en-US" sz="3200" baseline="-25000" dirty="0" err="1" smtClean="0">
                <a:solidFill>
                  <a:srgbClr val="FF0000"/>
                </a:solidFill>
              </a:rPr>
              <a:t>n</a:t>
            </a:r>
            <a:r>
              <a:rPr lang="en-US" sz="3200" dirty="0" smtClean="0">
                <a:solidFill>
                  <a:srgbClr val="FF0000"/>
                </a:solidFill>
              </a:rPr>
              <a:t>(p</a:t>
            </a:r>
            <a:r>
              <a:rPr lang="en-US" sz="3200" baseline="-25000" dirty="0" smtClean="0">
                <a:solidFill>
                  <a:srgbClr val="FF0000"/>
                </a:solidFill>
              </a:rPr>
              <a:t>T1</a:t>
            </a:r>
            <a:r>
              <a:rPr lang="en-US" sz="3200" dirty="0" smtClean="0">
                <a:solidFill>
                  <a:srgbClr val="FF0000"/>
                </a:solidFill>
              </a:rPr>
              <a:t>) x </a:t>
            </a:r>
            <a:r>
              <a:rPr lang="en-US" sz="3200" dirty="0" err="1" smtClean="0">
                <a:solidFill>
                  <a:srgbClr val="FF0000"/>
                </a:solidFill>
              </a:rPr>
              <a:t>v</a:t>
            </a:r>
            <a:r>
              <a:rPr lang="en-US" sz="3200" baseline="-25000" dirty="0" err="1" smtClean="0">
                <a:solidFill>
                  <a:srgbClr val="FF0000"/>
                </a:solidFill>
              </a:rPr>
              <a:t>n</a:t>
            </a:r>
            <a:r>
              <a:rPr lang="en-US" sz="3200" dirty="0" smtClean="0">
                <a:solidFill>
                  <a:srgbClr val="FF0000"/>
                </a:solidFill>
              </a:rPr>
              <a:t>(p</a:t>
            </a:r>
            <a:r>
              <a:rPr lang="en-US" sz="3200" baseline="-25000" dirty="0" smtClean="0">
                <a:solidFill>
                  <a:srgbClr val="FF0000"/>
                </a:solidFill>
              </a:rPr>
              <a:t>T2</a:t>
            </a:r>
            <a:r>
              <a:rPr lang="en-US" sz="3200" dirty="0" smtClean="0">
                <a:solidFill>
                  <a:srgbClr val="FF0000"/>
                </a:solidFill>
              </a:rPr>
              <a:t>)</a:t>
            </a:r>
          </a:p>
          <a:p>
            <a:pPr algn="ctr"/>
            <a:endParaRPr lang="en-US" sz="3200" dirty="0" smtClean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Deviations indicate important non-flow effects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 (jets and medium response for example)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010400" cy="6819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010400" cy="6843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695822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7010400" cy="683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219325"/>
            <a:ext cx="4524375" cy="463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0" y="0"/>
            <a:ext cx="9144000" cy="353943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For </a:t>
            </a:r>
            <a:r>
              <a:rPr lang="en-US" sz="3600" dirty="0" err="1" smtClean="0">
                <a:solidFill>
                  <a:srgbClr val="FF0000"/>
                </a:solidFill>
              </a:rPr>
              <a:t>p</a:t>
            </a:r>
            <a:r>
              <a:rPr lang="en-US" sz="3600" baseline="-25000" dirty="0" err="1" smtClean="0">
                <a:solidFill>
                  <a:srgbClr val="FF0000"/>
                </a:solidFill>
              </a:rPr>
              <a:t>T</a:t>
            </a:r>
            <a:r>
              <a:rPr lang="en-US" sz="3600" dirty="0" smtClean="0">
                <a:solidFill>
                  <a:srgbClr val="FF0000"/>
                </a:solidFill>
              </a:rPr>
              <a:t> &lt; 3-4 </a:t>
            </a:r>
            <a:r>
              <a:rPr lang="en-US" sz="3600" dirty="0" err="1" smtClean="0">
                <a:solidFill>
                  <a:srgbClr val="FF0000"/>
                </a:solidFill>
              </a:rPr>
              <a:t>GeV</a:t>
            </a:r>
            <a:r>
              <a:rPr lang="en-US" sz="3600" dirty="0" smtClean="0">
                <a:solidFill>
                  <a:srgbClr val="FF0000"/>
                </a:solidFill>
              </a:rPr>
              <a:t>/c, </a:t>
            </a:r>
          </a:p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everything looks like flow.</a:t>
            </a:r>
          </a:p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  </a:t>
            </a:r>
          </a:p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Jet energy absorbed completely into medium </a:t>
            </a:r>
          </a:p>
          <a:p>
            <a:pPr algn="ctr"/>
            <a:endParaRPr lang="en-US" sz="3600" dirty="0" smtClean="0">
              <a:solidFill>
                <a:srgbClr val="FF0000"/>
              </a:solidFill>
            </a:endParaRPr>
          </a:p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Heating?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95" name="Picture 19" descr="akiba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050925"/>
            <a:ext cx="4541838" cy="5105400"/>
          </a:xfrm>
          <a:prstGeom prst="rect">
            <a:avLst/>
          </a:prstGeom>
          <a:noFill/>
        </p:spPr>
      </p:pic>
      <p:pic>
        <p:nvPicPr>
          <p:cNvPr id="178196" name="Picture 20" descr="akiba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3" y="1050925"/>
            <a:ext cx="4567237" cy="5133975"/>
          </a:xfrm>
          <a:prstGeom prst="rect">
            <a:avLst/>
          </a:prstGeom>
          <a:noFill/>
        </p:spPr>
      </p:pic>
      <p:sp>
        <p:nvSpPr>
          <p:cNvPr id="178179" name="Text Box 3"/>
          <p:cNvSpPr txBox="1">
            <a:spLocks noChangeArrowheads="1"/>
          </p:cNvSpPr>
          <p:nvPr/>
        </p:nvSpPr>
        <p:spPr bwMode="auto">
          <a:xfrm>
            <a:off x="-609600" y="0"/>
            <a:ext cx="10058400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4000" u="sng" dirty="0" smtClean="0">
                <a:solidFill>
                  <a:schemeClr val="bg1"/>
                </a:solidFill>
              </a:rPr>
              <a:t>Thermal Photon Emission</a:t>
            </a:r>
            <a:endParaRPr lang="en-US" sz="3600" i="1" u="sng" dirty="0">
              <a:solidFill>
                <a:schemeClr val="bg1"/>
              </a:solidFill>
            </a:endParaRP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533400" y="3870325"/>
            <a:ext cx="2611438" cy="2351088"/>
            <a:chOff x="432" y="2736"/>
            <a:chExt cx="1645" cy="1481"/>
          </a:xfrm>
        </p:grpSpPr>
        <p:cxnSp>
          <p:nvCxnSpPr>
            <p:cNvPr id="178180" name="Straight Arrow Connector 5"/>
            <p:cNvCxnSpPr>
              <a:cxnSpLocks noChangeShapeType="1"/>
            </p:cNvCxnSpPr>
            <p:nvPr/>
          </p:nvCxnSpPr>
          <p:spPr bwMode="auto">
            <a:xfrm rot="5400000" flipH="1" flipV="1">
              <a:off x="1152" y="3504"/>
              <a:ext cx="624" cy="336"/>
            </a:xfrm>
            <a:prstGeom prst="straightConnector1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sp>
          <p:nvSpPr>
            <p:cNvPr id="178181" name="TextBox 6"/>
            <p:cNvSpPr txBox="1">
              <a:spLocks noChangeArrowheads="1"/>
            </p:cNvSpPr>
            <p:nvPr/>
          </p:nvSpPr>
          <p:spPr bwMode="auto">
            <a:xfrm>
              <a:off x="432" y="3984"/>
              <a:ext cx="164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sz="1800" dirty="0">
                  <a:solidFill>
                    <a:srgbClr val="FF0000"/>
                  </a:solidFill>
                  <a:ea typeface="ＭＳ Ｐゴシック" pitchFamily="34" charset="-128"/>
                </a:rPr>
                <a:t>NLO </a:t>
              </a:r>
              <a:r>
                <a:rPr kumimoji="1" lang="en-US" sz="1800" dirty="0" err="1">
                  <a:solidFill>
                    <a:srgbClr val="FF0000"/>
                  </a:solidFill>
                  <a:ea typeface="ＭＳ Ｐゴシック" pitchFamily="34" charset="-128"/>
                </a:rPr>
                <a:t>pQCD</a:t>
              </a:r>
              <a:r>
                <a:rPr kumimoji="1" lang="en-US" sz="1800" dirty="0">
                  <a:solidFill>
                    <a:srgbClr val="FF0000"/>
                  </a:solidFill>
                  <a:ea typeface="ＭＳ Ｐゴシック" pitchFamily="34" charset="-128"/>
                </a:rPr>
                <a:t> (W. </a:t>
              </a:r>
              <a:r>
                <a:rPr kumimoji="1" lang="en-US" sz="1800" dirty="0" err="1">
                  <a:solidFill>
                    <a:srgbClr val="FF0000"/>
                  </a:solidFill>
                  <a:ea typeface="ＭＳ Ｐゴシック" pitchFamily="34" charset="-128"/>
                </a:rPr>
                <a:t>Vogelsang</a:t>
              </a:r>
              <a:r>
                <a:rPr kumimoji="1" lang="en-US" sz="1800" dirty="0">
                  <a:solidFill>
                    <a:srgbClr val="FF0000"/>
                  </a:solidFill>
                  <a:ea typeface="ＭＳ Ｐゴシック" pitchFamily="34" charset="-128"/>
                </a:rPr>
                <a:t>)</a:t>
              </a:r>
            </a:p>
          </p:txBody>
        </p:sp>
        <p:cxnSp>
          <p:nvCxnSpPr>
            <p:cNvPr id="178182" name="Straight Arrow Connector 9"/>
            <p:cNvCxnSpPr>
              <a:cxnSpLocks noChangeShapeType="1"/>
              <a:stCxn id="178183" idx="0"/>
            </p:cNvCxnSpPr>
            <p:nvPr/>
          </p:nvCxnSpPr>
          <p:spPr bwMode="auto">
            <a:xfrm rot="5400000" flipH="1" flipV="1">
              <a:off x="674" y="3026"/>
              <a:ext cx="624" cy="44"/>
            </a:xfrm>
            <a:prstGeom prst="straightConnector1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sp>
          <p:nvSpPr>
            <p:cNvPr id="178183" name="TextBox 10"/>
            <p:cNvSpPr txBox="1">
              <a:spLocks noChangeArrowheads="1"/>
            </p:cNvSpPr>
            <p:nvPr/>
          </p:nvSpPr>
          <p:spPr bwMode="auto">
            <a:xfrm>
              <a:off x="660" y="3360"/>
              <a:ext cx="60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sz="1800" dirty="0">
                  <a:solidFill>
                    <a:srgbClr val="FF0000"/>
                  </a:solidFill>
                  <a:ea typeface="ＭＳ Ｐゴシック" pitchFamily="34" charset="-128"/>
                </a:rPr>
                <a:t>Fit to pp</a:t>
              </a:r>
            </a:p>
          </p:txBody>
        </p:sp>
      </p:grpSp>
      <p:sp>
        <p:nvSpPr>
          <p:cNvPr id="178189" name="Rectangle 13"/>
          <p:cNvSpPr>
            <a:spLocks noChangeArrowheads="1"/>
          </p:cNvSpPr>
          <p:nvPr/>
        </p:nvSpPr>
        <p:spPr bwMode="auto">
          <a:xfrm>
            <a:off x="593502" y="6198771"/>
            <a:ext cx="367369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PHENIX: </a:t>
            </a:r>
            <a:r>
              <a:rPr lang="en-US" sz="1600" dirty="0" err="1" smtClean="0">
                <a:solidFill>
                  <a:schemeClr val="bg1"/>
                </a:solidFill>
              </a:rPr>
              <a:t>Phys.Rev.Lett</a:t>
            </a:r>
            <a:r>
              <a:rPr lang="en-US" sz="1600" dirty="0" smtClean="0">
                <a:solidFill>
                  <a:schemeClr val="bg1"/>
                </a:solidFill>
              </a:rPr>
              <a:t>. 104 (2010) 132301</a:t>
            </a:r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1219200" y="1065213"/>
            <a:ext cx="3403600" cy="1204912"/>
            <a:chOff x="864" y="969"/>
            <a:chExt cx="2144" cy="759"/>
          </a:xfrm>
        </p:grpSpPr>
        <p:sp>
          <p:nvSpPr>
            <p:cNvPr id="178187" name="TextBox 17"/>
            <p:cNvSpPr txBox="1">
              <a:spLocks noChangeArrowheads="1"/>
            </p:cNvSpPr>
            <p:nvPr/>
          </p:nvSpPr>
          <p:spPr bwMode="auto">
            <a:xfrm>
              <a:off x="1104" y="969"/>
              <a:ext cx="19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kumimoji="1" lang="en-US" sz="1800">
                  <a:solidFill>
                    <a:schemeClr val="tx1"/>
                  </a:solidFill>
                  <a:ea typeface="ＭＳ Ｐゴシック" pitchFamily="34" charset="-128"/>
                </a:rPr>
                <a:t>T</a:t>
              </a:r>
              <a:r>
                <a:rPr kumimoji="1" lang="en-US" sz="1800" baseline="-25000">
                  <a:solidFill>
                    <a:schemeClr val="tx1"/>
                  </a:solidFill>
                  <a:ea typeface="ＭＳ Ｐゴシック" pitchFamily="34" charset="-128"/>
                </a:rPr>
                <a:t>AA</a:t>
              </a:r>
              <a:r>
                <a:rPr kumimoji="1" lang="en-US" sz="1800">
                  <a:solidFill>
                    <a:schemeClr val="tx1"/>
                  </a:solidFill>
                  <a:ea typeface="ＭＳ Ｐゴシック" pitchFamily="34" charset="-128"/>
                </a:rPr>
                <a:t> scaled pp + Exponential</a:t>
              </a:r>
            </a:p>
          </p:txBody>
        </p:sp>
        <p:sp>
          <p:nvSpPr>
            <p:cNvPr id="178198" name="Line 22"/>
            <p:cNvSpPr>
              <a:spLocks noChangeShapeType="1"/>
            </p:cNvSpPr>
            <p:nvPr/>
          </p:nvSpPr>
          <p:spPr bwMode="auto">
            <a:xfrm flipH="1">
              <a:off x="864" y="1200"/>
              <a:ext cx="432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</p:grpSp>
      <p:sp>
        <p:nvSpPr>
          <p:cNvPr id="178200" name="Freeform 24"/>
          <p:cNvSpPr>
            <a:spLocks/>
          </p:cNvSpPr>
          <p:nvPr/>
        </p:nvSpPr>
        <p:spPr bwMode="auto">
          <a:xfrm>
            <a:off x="990600" y="1965325"/>
            <a:ext cx="1295400" cy="1682750"/>
          </a:xfrm>
          <a:custGeom>
            <a:avLst/>
            <a:gdLst/>
            <a:ahLst/>
            <a:cxnLst>
              <a:cxn ang="0">
                <a:pos x="802" y="1060"/>
              </a:cxn>
              <a:cxn ang="0">
                <a:pos x="766" y="1044"/>
              </a:cxn>
              <a:cxn ang="0">
                <a:pos x="718" y="1014"/>
              </a:cxn>
              <a:cxn ang="0">
                <a:pos x="384" y="720"/>
              </a:cxn>
              <a:cxn ang="0">
                <a:pos x="0" y="336"/>
              </a:cxn>
              <a:cxn ang="0">
                <a:pos x="0" y="0"/>
              </a:cxn>
              <a:cxn ang="0">
                <a:pos x="288" y="480"/>
              </a:cxn>
              <a:cxn ang="0">
                <a:pos x="528" y="816"/>
              </a:cxn>
              <a:cxn ang="0">
                <a:pos x="816" y="1056"/>
              </a:cxn>
            </a:cxnLst>
            <a:rect l="0" t="0" r="r" b="b"/>
            <a:pathLst>
              <a:path w="816" h="1060">
                <a:moveTo>
                  <a:pt x="802" y="1060"/>
                </a:moveTo>
                <a:cubicBezTo>
                  <a:pt x="790" y="1057"/>
                  <a:pt x="776" y="1050"/>
                  <a:pt x="766" y="1044"/>
                </a:cubicBezTo>
                <a:cubicBezTo>
                  <a:pt x="750" y="1035"/>
                  <a:pt x="718" y="1014"/>
                  <a:pt x="718" y="1014"/>
                </a:cubicBezTo>
                <a:lnTo>
                  <a:pt x="384" y="720"/>
                </a:lnTo>
                <a:lnTo>
                  <a:pt x="0" y="336"/>
                </a:lnTo>
                <a:lnTo>
                  <a:pt x="0" y="0"/>
                </a:lnTo>
                <a:lnTo>
                  <a:pt x="288" y="480"/>
                </a:lnTo>
                <a:lnTo>
                  <a:pt x="528" y="816"/>
                </a:lnTo>
                <a:lnTo>
                  <a:pt x="816" y="1056"/>
                </a:lnTo>
              </a:path>
            </a:pathLst>
          </a:custGeom>
          <a:solidFill>
            <a:srgbClr val="FF0000">
              <a:alpha val="49001"/>
            </a:srgbClr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78204" name="Text Box 28"/>
          <p:cNvSpPr txBox="1">
            <a:spLocks noChangeArrowheads="1"/>
          </p:cNvSpPr>
          <p:nvPr/>
        </p:nvSpPr>
        <p:spPr bwMode="auto">
          <a:xfrm>
            <a:off x="1949626" y="3305175"/>
            <a:ext cx="2071336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Proton-Proton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Direct Photons</a:t>
            </a:r>
          </a:p>
        </p:txBody>
      </p:sp>
      <p:sp>
        <p:nvSpPr>
          <p:cNvPr id="178205" name="Rectangle 29"/>
          <p:cNvSpPr>
            <a:spLocks noChangeArrowheads="1"/>
          </p:cNvSpPr>
          <p:nvPr/>
        </p:nvSpPr>
        <p:spPr bwMode="auto">
          <a:xfrm>
            <a:off x="2209800" y="1660525"/>
            <a:ext cx="1752600" cy="6096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78206" name="Text Box 30"/>
          <p:cNvSpPr txBox="1">
            <a:spLocks noChangeArrowheads="1"/>
          </p:cNvSpPr>
          <p:nvPr/>
        </p:nvSpPr>
        <p:spPr bwMode="auto">
          <a:xfrm>
            <a:off x="1922639" y="2193925"/>
            <a:ext cx="2071336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Gold-Gold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Direct Photons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066801"/>
            <a:ext cx="4114800" cy="329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4953000" y="4419600"/>
            <a:ext cx="3962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Specific prediction for flow (v</a:t>
            </a:r>
            <a:r>
              <a:rPr lang="en-US" sz="3600" baseline="-25000" dirty="0" smtClean="0">
                <a:solidFill>
                  <a:schemeClr val="bg1"/>
                </a:solidFill>
              </a:rPr>
              <a:t>2</a:t>
            </a:r>
            <a:r>
              <a:rPr lang="en-US" sz="3600" dirty="0" smtClean="0">
                <a:solidFill>
                  <a:schemeClr val="bg1"/>
                </a:solidFill>
              </a:rPr>
              <a:t>) of thermal photons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000"/>
                                        <p:tgtEl>
                                          <p:spTgt spid="17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89" grpId="0"/>
      <p:bldP spid="178200" grpId="0" animBg="1"/>
      <p:bldP spid="178204" grpId="0"/>
      <p:bldP spid="178204" grpId="1"/>
      <p:bldP spid="178205" grpId="0" animBg="1"/>
      <p:bldP spid="178206" grpId="0"/>
      <p:bldP spid="2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2" cstate="print"/>
          <a:srcRect r="48636"/>
          <a:stretch>
            <a:fillRect/>
          </a:stretch>
        </p:blipFill>
        <p:spPr bwMode="auto">
          <a:xfrm>
            <a:off x="76200" y="990600"/>
            <a:ext cx="3048001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 r="49036"/>
          <a:stretch>
            <a:fillRect/>
          </a:stretch>
        </p:blipFill>
        <p:spPr bwMode="auto">
          <a:xfrm>
            <a:off x="3071707" y="990600"/>
            <a:ext cx="3024294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 r="49036"/>
          <a:stretch>
            <a:fillRect/>
          </a:stretch>
        </p:blipFill>
        <p:spPr bwMode="auto">
          <a:xfrm>
            <a:off x="6043507" y="990600"/>
            <a:ext cx="3024293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827317" y="-76200"/>
            <a:ext cx="59760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u="sng" dirty="0" smtClean="0">
                <a:solidFill>
                  <a:schemeClr val="bg1"/>
                </a:solidFill>
              </a:rPr>
              <a:t>Hydrodynamic Calculation</a:t>
            </a:r>
          </a:p>
          <a:p>
            <a:pPr algn="ctr"/>
            <a:r>
              <a:rPr lang="en-US" sz="2400" i="1" dirty="0" smtClean="0">
                <a:solidFill>
                  <a:schemeClr val="bg1"/>
                </a:solidFill>
              </a:rPr>
              <a:t>KZ Mendoza, M. </a:t>
            </a:r>
            <a:r>
              <a:rPr lang="en-US" sz="2400" i="1" dirty="0" err="1" smtClean="0">
                <a:solidFill>
                  <a:schemeClr val="bg1"/>
                </a:solidFill>
              </a:rPr>
              <a:t>McCumber</a:t>
            </a:r>
            <a:r>
              <a:rPr lang="en-US" sz="2400" i="1" dirty="0" smtClean="0">
                <a:solidFill>
                  <a:schemeClr val="bg1"/>
                </a:solidFill>
              </a:rPr>
              <a:t>, JN, P. </a:t>
            </a:r>
            <a:r>
              <a:rPr lang="en-US" sz="2400" i="1" dirty="0" err="1" smtClean="0">
                <a:solidFill>
                  <a:schemeClr val="bg1"/>
                </a:solidFill>
              </a:rPr>
              <a:t>Romatschke</a:t>
            </a:r>
            <a:endParaRPr lang="en-US" sz="2400" i="1" dirty="0" smtClean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800" y="3733800"/>
            <a:ext cx="1696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Early Time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47305" y="3733800"/>
            <a:ext cx="20152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Middle Time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04849" y="3733800"/>
            <a:ext cx="1600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Late Time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3400" y="5877580"/>
            <a:ext cx="15191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No Boost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18974" y="4800600"/>
            <a:ext cx="16964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tx2"/>
                </a:solidFill>
              </a:rPr>
              <a:t>Large Blue</a:t>
            </a:r>
          </a:p>
          <a:p>
            <a:pPr algn="ctr"/>
            <a:r>
              <a:rPr lang="en-US" sz="2800" dirty="0" smtClean="0">
                <a:solidFill>
                  <a:schemeClr val="tx2"/>
                </a:solidFill>
              </a:rPr>
              <a:t> Shift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152400" y="838200"/>
            <a:ext cx="8839200" cy="5867400"/>
            <a:chOff x="528" y="480"/>
            <a:chExt cx="5088" cy="3312"/>
          </a:xfrm>
        </p:grpSpPr>
        <p:grpSp>
          <p:nvGrpSpPr>
            <p:cNvPr id="5" name="Group 6"/>
            <p:cNvGrpSpPr>
              <a:grpSpLocks/>
            </p:cNvGrpSpPr>
            <p:nvPr/>
          </p:nvGrpSpPr>
          <p:grpSpPr bwMode="auto">
            <a:xfrm>
              <a:off x="528" y="480"/>
              <a:ext cx="5088" cy="3312"/>
              <a:chOff x="912" y="1335"/>
              <a:chExt cx="3696" cy="2745"/>
            </a:xfrm>
          </p:grpSpPr>
          <p:pic>
            <p:nvPicPr>
              <p:cNvPr id="11" name="Picture 7" descr="krishna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t="10625"/>
              <a:stretch>
                <a:fillRect/>
              </a:stretch>
            </p:blipFill>
            <p:spPr bwMode="auto">
              <a:xfrm>
                <a:off x="912" y="1335"/>
                <a:ext cx="3696" cy="27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2" name="Group 8"/>
              <p:cNvGrpSpPr>
                <a:grpSpLocks noChangeAspect="1"/>
              </p:cNvGrpSpPr>
              <p:nvPr/>
            </p:nvGrpSpPr>
            <p:grpSpPr bwMode="auto">
              <a:xfrm>
                <a:off x="2970" y="3268"/>
                <a:ext cx="198" cy="216"/>
                <a:chOff x="2842" y="3482"/>
                <a:chExt cx="164" cy="180"/>
              </a:xfrm>
            </p:grpSpPr>
            <p:sp>
              <p:nvSpPr>
                <p:cNvPr id="69" name="Oval 9"/>
                <p:cNvSpPr>
                  <a:spLocks noChangeAspect="1" noChangeArrowheads="1"/>
                </p:cNvSpPr>
                <p:nvPr/>
              </p:nvSpPr>
              <p:spPr bwMode="auto">
                <a:xfrm>
                  <a:off x="2872" y="3592"/>
                  <a:ext cx="71" cy="7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C0000"/>
                    </a:gs>
                    <a:gs pos="100000">
                      <a:srgbClr val="CC0000">
                        <a:gamma/>
                        <a:shade val="36078"/>
                        <a:invGamma/>
                      </a:srgb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0" name="Oval 10"/>
                <p:cNvSpPr>
                  <a:spLocks noChangeAspect="1" noChangeArrowheads="1"/>
                </p:cNvSpPr>
                <p:nvPr/>
              </p:nvSpPr>
              <p:spPr bwMode="auto">
                <a:xfrm>
                  <a:off x="2878" y="3541"/>
                  <a:ext cx="71" cy="7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C0000"/>
                    </a:gs>
                    <a:gs pos="100000">
                      <a:srgbClr val="CC0000">
                        <a:gamma/>
                        <a:shade val="36078"/>
                        <a:invGamma/>
                      </a:srgb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" name="Oval 11"/>
                <p:cNvSpPr>
                  <a:spLocks noChangeAspect="1" noChangeArrowheads="1"/>
                </p:cNvSpPr>
                <p:nvPr/>
              </p:nvSpPr>
              <p:spPr bwMode="auto">
                <a:xfrm>
                  <a:off x="2912" y="3576"/>
                  <a:ext cx="71" cy="7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C0000"/>
                    </a:gs>
                    <a:gs pos="100000">
                      <a:srgbClr val="CC0000">
                        <a:gamma/>
                        <a:shade val="36078"/>
                        <a:invGamma/>
                      </a:srgb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" name="Oval 12"/>
                <p:cNvSpPr>
                  <a:spLocks noChangeAspect="1" noChangeArrowheads="1"/>
                </p:cNvSpPr>
                <p:nvPr/>
              </p:nvSpPr>
              <p:spPr bwMode="auto">
                <a:xfrm>
                  <a:off x="2842" y="3541"/>
                  <a:ext cx="71" cy="7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C0000"/>
                    </a:gs>
                    <a:gs pos="100000">
                      <a:srgbClr val="CC0000">
                        <a:gamma/>
                        <a:shade val="36078"/>
                        <a:invGamma/>
                      </a:srgb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" name="Oval 13"/>
                <p:cNvSpPr>
                  <a:spLocks noChangeAspect="1" noChangeArrowheads="1"/>
                </p:cNvSpPr>
                <p:nvPr/>
              </p:nvSpPr>
              <p:spPr bwMode="auto">
                <a:xfrm>
                  <a:off x="2920" y="3482"/>
                  <a:ext cx="71" cy="7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36078"/>
                        <a:invGamma/>
                      </a:scheme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" name="Oval 14"/>
                <p:cNvSpPr>
                  <a:spLocks noChangeAspect="1" noChangeArrowheads="1"/>
                </p:cNvSpPr>
                <p:nvPr/>
              </p:nvSpPr>
              <p:spPr bwMode="auto">
                <a:xfrm>
                  <a:off x="2899" y="3541"/>
                  <a:ext cx="71" cy="7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36078"/>
                        <a:invGamma/>
                      </a:scheme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" name="Oval 15"/>
                <p:cNvSpPr>
                  <a:spLocks noChangeAspect="1" noChangeArrowheads="1"/>
                </p:cNvSpPr>
                <p:nvPr/>
              </p:nvSpPr>
              <p:spPr bwMode="auto">
                <a:xfrm>
                  <a:off x="2935" y="3541"/>
                  <a:ext cx="71" cy="7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36078"/>
                        <a:invGamma/>
                      </a:scheme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6" name="Oval 16"/>
                <p:cNvSpPr>
                  <a:spLocks noChangeAspect="1" noChangeArrowheads="1"/>
                </p:cNvSpPr>
                <p:nvPr/>
              </p:nvSpPr>
              <p:spPr bwMode="auto">
                <a:xfrm>
                  <a:off x="2864" y="3506"/>
                  <a:ext cx="71" cy="7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36078"/>
                        <a:invGamma/>
                      </a:scheme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" name="Oval 17"/>
                <p:cNvSpPr>
                  <a:spLocks noChangeAspect="1" noChangeArrowheads="1"/>
                </p:cNvSpPr>
                <p:nvPr/>
              </p:nvSpPr>
              <p:spPr bwMode="auto">
                <a:xfrm>
                  <a:off x="2878" y="3576"/>
                  <a:ext cx="71" cy="7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36078"/>
                        <a:invGamma/>
                      </a:scheme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8" name="Oval 18"/>
                <p:cNvSpPr>
                  <a:spLocks noChangeAspect="1" noChangeArrowheads="1"/>
                </p:cNvSpPr>
                <p:nvPr/>
              </p:nvSpPr>
              <p:spPr bwMode="auto">
                <a:xfrm>
                  <a:off x="2899" y="3506"/>
                  <a:ext cx="71" cy="7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C0000"/>
                    </a:gs>
                    <a:gs pos="100000">
                      <a:srgbClr val="CC0000">
                        <a:gamma/>
                        <a:shade val="36078"/>
                        <a:invGamma/>
                      </a:srgb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" name="Group 19"/>
              <p:cNvGrpSpPr>
                <a:grpSpLocks noChangeAspect="1"/>
              </p:cNvGrpSpPr>
              <p:nvPr/>
            </p:nvGrpSpPr>
            <p:grpSpPr bwMode="auto">
              <a:xfrm>
                <a:off x="1390" y="1481"/>
                <a:ext cx="478" cy="402"/>
                <a:chOff x="528" y="968"/>
                <a:chExt cx="446" cy="376"/>
              </a:xfrm>
            </p:grpSpPr>
            <p:sp>
              <p:nvSpPr>
                <p:cNvPr id="54" name="Oval 20"/>
                <p:cNvSpPr>
                  <a:spLocks noChangeAspect="1" noChangeArrowheads="1"/>
                </p:cNvSpPr>
                <p:nvPr/>
              </p:nvSpPr>
              <p:spPr bwMode="auto">
                <a:xfrm>
                  <a:off x="528" y="1171"/>
                  <a:ext cx="57" cy="57"/>
                </a:xfrm>
                <a:prstGeom prst="ellipse">
                  <a:avLst/>
                </a:prstGeom>
                <a:solidFill>
                  <a:srgbClr val="CC0000"/>
                </a:soli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" name="Oval 21"/>
                <p:cNvSpPr>
                  <a:spLocks noChangeAspect="1" noChangeArrowheads="1"/>
                </p:cNvSpPr>
                <p:nvPr/>
              </p:nvSpPr>
              <p:spPr bwMode="auto">
                <a:xfrm>
                  <a:off x="672" y="1056"/>
                  <a:ext cx="56" cy="56"/>
                </a:xfrm>
                <a:prstGeom prst="ellipse">
                  <a:avLst/>
                </a:prstGeom>
                <a:solidFill>
                  <a:srgbClr val="00CC00"/>
                </a:soli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" name="Oval 22"/>
                <p:cNvSpPr>
                  <a:spLocks noChangeAspect="1" noChangeArrowheads="1"/>
                </p:cNvSpPr>
                <p:nvPr/>
              </p:nvSpPr>
              <p:spPr bwMode="auto">
                <a:xfrm>
                  <a:off x="787" y="1171"/>
                  <a:ext cx="57" cy="57"/>
                </a:xfrm>
                <a:prstGeom prst="ellipse">
                  <a:avLst/>
                </a:prstGeom>
                <a:solidFill>
                  <a:srgbClr val="000066"/>
                </a:soli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" name="Oval 23"/>
                <p:cNvSpPr>
                  <a:spLocks noChangeAspect="1" noChangeArrowheads="1"/>
                </p:cNvSpPr>
                <p:nvPr/>
              </p:nvSpPr>
              <p:spPr bwMode="auto">
                <a:xfrm>
                  <a:off x="585" y="1086"/>
                  <a:ext cx="56" cy="56"/>
                </a:xfrm>
                <a:prstGeom prst="ellipse">
                  <a:avLst/>
                </a:prstGeom>
                <a:solidFill>
                  <a:srgbClr val="CC0000"/>
                </a:soli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" name="Oval 24"/>
                <p:cNvSpPr>
                  <a:spLocks noChangeAspect="1" noChangeArrowheads="1"/>
                </p:cNvSpPr>
                <p:nvPr/>
              </p:nvSpPr>
              <p:spPr bwMode="auto">
                <a:xfrm>
                  <a:off x="796" y="1029"/>
                  <a:ext cx="56" cy="57"/>
                </a:xfrm>
                <a:prstGeom prst="ellipse">
                  <a:avLst/>
                </a:prstGeom>
                <a:solidFill>
                  <a:srgbClr val="00CC00"/>
                </a:soli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9" name="Oval 25"/>
                <p:cNvSpPr>
                  <a:spLocks noChangeAspect="1" noChangeArrowheads="1"/>
                </p:cNvSpPr>
                <p:nvPr/>
              </p:nvSpPr>
              <p:spPr bwMode="auto">
                <a:xfrm>
                  <a:off x="611" y="1000"/>
                  <a:ext cx="57" cy="57"/>
                </a:xfrm>
                <a:prstGeom prst="ellipse">
                  <a:avLst/>
                </a:prstGeom>
                <a:solidFill>
                  <a:srgbClr val="000066"/>
                </a:soli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0" name="Oval 26"/>
                <p:cNvSpPr>
                  <a:spLocks noChangeAspect="1" noChangeArrowheads="1"/>
                </p:cNvSpPr>
                <p:nvPr/>
              </p:nvSpPr>
              <p:spPr bwMode="auto">
                <a:xfrm>
                  <a:off x="917" y="1112"/>
                  <a:ext cx="57" cy="57"/>
                </a:xfrm>
                <a:prstGeom prst="ellipse">
                  <a:avLst/>
                </a:prstGeom>
                <a:solidFill>
                  <a:srgbClr val="CC0000"/>
                </a:soli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" name="Oval 27"/>
                <p:cNvSpPr>
                  <a:spLocks noChangeAspect="1" noChangeArrowheads="1"/>
                </p:cNvSpPr>
                <p:nvPr/>
              </p:nvSpPr>
              <p:spPr bwMode="auto">
                <a:xfrm>
                  <a:off x="801" y="1287"/>
                  <a:ext cx="56" cy="57"/>
                </a:xfrm>
                <a:prstGeom prst="ellipse">
                  <a:avLst/>
                </a:prstGeom>
                <a:solidFill>
                  <a:srgbClr val="00CC00"/>
                </a:soli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" name="Oval 28"/>
                <p:cNvSpPr>
                  <a:spLocks noChangeAspect="1" noChangeArrowheads="1"/>
                </p:cNvSpPr>
                <p:nvPr/>
              </p:nvSpPr>
              <p:spPr bwMode="auto">
                <a:xfrm>
                  <a:off x="889" y="1199"/>
                  <a:ext cx="56" cy="57"/>
                </a:xfrm>
                <a:prstGeom prst="ellipse">
                  <a:avLst/>
                </a:prstGeom>
                <a:solidFill>
                  <a:srgbClr val="000066"/>
                </a:soli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" name="Oval 29"/>
                <p:cNvSpPr>
                  <a:spLocks noChangeAspect="1" noChangeArrowheads="1"/>
                </p:cNvSpPr>
                <p:nvPr/>
              </p:nvSpPr>
              <p:spPr bwMode="auto">
                <a:xfrm>
                  <a:off x="826" y="968"/>
                  <a:ext cx="56" cy="56"/>
                </a:xfrm>
                <a:prstGeom prst="ellipse">
                  <a:avLst/>
                </a:prstGeom>
                <a:solidFill>
                  <a:srgbClr val="CC0000"/>
                </a:soli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" name="Oval 30"/>
                <p:cNvSpPr>
                  <a:spLocks noChangeAspect="1" noChangeArrowheads="1"/>
                </p:cNvSpPr>
                <p:nvPr/>
              </p:nvSpPr>
              <p:spPr bwMode="auto">
                <a:xfrm>
                  <a:off x="658" y="1199"/>
                  <a:ext cx="57" cy="57"/>
                </a:xfrm>
                <a:prstGeom prst="ellipse">
                  <a:avLst/>
                </a:prstGeom>
                <a:solidFill>
                  <a:srgbClr val="00CC00"/>
                </a:soli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" name="Oval 31"/>
                <p:cNvSpPr>
                  <a:spLocks noChangeAspect="1" noChangeArrowheads="1"/>
                </p:cNvSpPr>
                <p:nvPr/>
              </p:nvSpPr>
              <p:spPr bwMode="auto">
                <a:xfrm>
                  <a:off x="739" y="999"/>
                  <a:ext cx="57" cy="57"/>
                </a:xfrm>
                <a:prstGeom prst="ellipse">
                  <a:avLst/>
                </a:prstGeom>
                <a:solidFill>
                  <a:srgbClr val="000066"/>
                </a:soli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pic>
              <p:nvPicPr>
                <p:cNvPr id="66" name="Picture 32" descr="Gluons1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 rot="-1079315">
                  <a:off x="767" y="1202"/>
                  <a:ext cx="176" cy="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67" name="Picture 33" descr="Gluons1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 rot="-2283694">
                  <a:off x="575" y="1141"/>
                  <a:ext cx="144" cy="6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68" name="Picture 34" descr="Gluons1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 rot="1536724">
                  <a:off x="767" y="1058"/>
                  <a:ext cx="176" cy="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  <p:grpSp>
            <p:nvGrpSpPr>
              <p:cNvPr id="14" name="Group 35"/>
              <p:cNvGrpSpPr>
                <a:grpSpLocks/>
              </p:cNvGrpSpPr>
              <p:nvPr/>
            </p:nvGrpSpPr>
            <p:grpSpPr bwMode="auto">
              <a:xfrm>
                <a:off x="2237" y="2401"/>
                <a:ext cx="547" cy="431"/>
                <a:chOff x="1372" y="2016"/>
                <a:chExt cx="547" cy="431"/>
              </a:xfrm>
            </p:grpSpPr>
            <p:sp>
              <p:nvSpPr>
                <p:cNvPr id="15" name="Oval 36"/>
                <p:cNvSpPr>
                  <a:spLocks noChangeAspect="1" noChangeArrowheads="1"/>
                </p:cNvSpPr>
                <p:nvPr/>
              </p:nvSpPr>
              <p:spPr bwMode="auto">
                <a:xfrm>
                  <a:off x="1487" y="2090"/>
                  <a:ext cx="85" cy="8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C0000"/>
                    </a:gs>
                    <a:gs pos="100000">
                      <a:srgbClr val="CC0000">
                        <a:gamma/>
                        <a:shade val="36078"/>
                        <a:invGamma/>
                      </a:srgb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" name="Oval 37"/>
                <p:cNvSpPr>
                  <a:spLocks noChangeAspect="1" noChangeArrowheads="1"/>
                </p:cNvSpPr>
                <p:nvPr/>
              </p:nvSpPr>
              <p:spPr bwMode="auto">
                <a:xfrm>
                  <a:off x="1590" y="2016"/>
                  <a:ext cx="86" cy="84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36078"/>
                        <a:invGamma/>
                      </a:scheme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" name="Oval 38"/>
                <p:cNvSpPr>
                  <a:spLocks noChangeAspect="1" noChangeArrowheads="1"/>
                </p:cNvSpPr>
                <p:nvPr/>
              </p:nvSpPr>
              <p:spPr bwMode="auto">
                <a:xfrm>
                  <a:off x="1572" y="2047"/>
                  <a:ext cx="86" cy="8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C0000"/>
                    </a:gs>
                    <a:gs pos="100000">
                      <a:srgbClr val="CC0000">
                        <a:gamma/>
                        <a:shade val="36078"/>
                        <a:invGamma/>
                      </a:srgb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" name="Oval 39"/>
                <p:cNvSpPr>
                  <a:spLocks noChangeAspect="1" noChangeArrowheads="1"/>
                </p:cNvSpPr>
                <p:nvPr/>
              </p:nvSpPr>
              <p:spPr bwMode="auto">
                <a:xfrm>
                  <a:off x="1401" y="2132"/>
                  <a:ext cx="86" cy="8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C0000"/>
                    </a:gs>
                    <a:gs pos="100000">
                      <a:srgbClr val="CC0000">
                        <a:gamma/>
                        <a:shade val="36078"/>
                        <a:invGamma/>
                      </a:srgb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" name="Oval 40"/>
                <p:cNvSpPr>
                  <a:spLocks noChangeAspect="1" noChangeArrowheads="1"/>
                </p:cNvSpPr>
                <p:nvPr/>
              </p:nvSpPr>
              <p:spPr bwMode="auto">
                <a:xfrm>
                  <a:off x="1445" y="2016"/>
                  <a:ext cx="85" cy="8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CC00"/>
                    </a:gs>
                    <a:gs pos="100000">
                      <a:srgbClr val="00CC00">
                        <a:gamma/>
                        <a:shade val="46275"/>
                        <a:invGamma/>
                      </a:srgb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" name="Oval 41"/>
                <p:cNvSpPr>
                  <a:spLocks noChangeAspect="1" noChangeArrowheads="1"/>
                </p:cNvSpPr>
                <p:nvPr/>
              </p:nvSpPr>
              <p:spPr bwMode="auto">
                <a:xfrm>
                  <a:off x="1560" y="2132"/>
                  <a:ext cx="86" cy="84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36078"/>
                        <a:invGamma/>
                      </a:scheme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" name="Oval 42"/>
                <p:cNvSpPr>
                  <a:spLocks noChangeAspect="1" noChangeArrowheads="1"/>
                </p:cNvSpPr>
                <p:nvPr/>
              </p:nvSpPr>
              <p:spPr bwMode="auto">
                <a:xfrm>
                  <a:off x="1372" y="2247"/>
                  <a:ext cx="86" cy="8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66CC"/>
                    </a:gs>
                    <a:gs pos="100000">
                      <a:srgbClr val="FF66CC">
                        <a:gamma/>
                        <a:shade val="46275"/>
                        <a:invGamma/>
                      </a:srgb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" name="Oval 43"/>
                <p:cNvSpPr>
                  <a:spLocks noChangeAspect="1" noChangeArrowheads="1"/>
                </p:cNvSpPr>
                <p:nvPr/>
              </p:nvSpPr>
              <p:spPr bwMode="auto">
                <a:xfrm>
                  <a:off x="1475" y="2205"/>
                  <a:ext cx="85" cy="8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36078"/>
                        <a:invGamma/>
                      </a:scheme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" name="Oval 44"/>
                <p:cNvSpPr>
                  <a:spLocks noChangeAspect="1" noChangeArrowheads="1"/>
                </p:cNvSpPr>
                <p:nvPr/>
              </p:nvSpPr>
              <p:spPr bwMode="auto">
                <a:xfrm>
                  <a:off x="1718" y="2016"/>
                  <a:ext cx="86" cy="8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C0000"/>
                    </a:gs>
                    <a:gs pos="100000">
                      <a:srgbClr val="CC0000">
                        <a:gamma/>
                        <a:shade val="36078"/>
                        <a:invGamma/>
                      </a:srgb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" name="Oval 45"/>
                <p:cNvSpPr>
                  <a:spLocks noChangeAspect="1" noChangeArrowheads="1"/>
                </p:cNvSpPr>
                <p:nvPr/>
              </p:nvSpPr>
              <p:spPr bwMode="auto">
                <a:xfrm>
                  <a:off x="1615" y="2205"/>
                  <a:ext cx="85" cy="8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C0000"/>
                    </a:gs>
                    <a:gs pos="100000">
                      <a:srgbClr val="CC0000">
                        <a:gamma/>
                        <a:shade val="36078"/>
                        <a:invGamma/>
                      </a:srgb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" name="Oval 46"/>
                <p:cNvSpPr>
                  <a:spLocks noChangeAspect="1" noChangeArrowheads="1"/>
                </p:cNvSpPr>
                <p:nvPr/>
              </p:nvSpPr>
              <p:spPr bwMode="auto">
                <a:xfrm>
                  <a:off x="1615" y="2247"/>
                  <a:ext cx="85" cy="8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36078"/>
                        <a:invGamma/>
                      </a:scheme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" name="Oval 47"/>
                <p:cNvSpPr>
                  <a:spLocks noChangeAspect="1" noChangeArrowheads="1"/>
                </p:cNvSpPr>
                <p:nvPr/>
              </p:nvSpPr>
              <p:spPr bwMode="auto">
                <a:xfrm>
                  <a:off x="1706" y="2132"/>
                  <a:ext cx="86" cy="8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C0000"/>
                    </a:gs>
                    <a:gs pos="100000">
                      <a:srgbClr val="CC0000">
                        <a:gamma/>
                        <a:shade val="36078"/>
                        <a:invGamma/>
                      </a:srgb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" name="Oval 48"/>
                <p:cNvSpPr>
                  <a:spLocks noChangeAspect="1" noChangeArrowheads="1"/>
                </p:cNvSpPr>
                <p:nvPr/>
              </p:nvSpPr>
              <p:spPr bwMode="auto">
                <a:xfrm>
                  <a:off x="1688" y="2163"/>
                  <a:ext cx="86" cy="8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C0000"/>
                    </a:gs>
                    <a:gs pos="100000">
                      <a:srgbClr val="CC0000">
                        <a:gamma/>
                        <a:shade val="36078"/>
                        <a:invGamma/>
                      </a:srgb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" name="Oval 49"/>
                <p:cNvSpPr>
                  <a:spLocks noChangeAspect="1" noChangeArrowheads="1"/>
                </p:cNvSpPr>
                <p:nvPr/>
              </p:nvSpPr>
              <p:spPr bwMode="auto">
                <a:xfrm>
                  <a:off x="1602" y="2205"/>
                  <a:ext cx="86" cy="8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C0000"/>
                    </a:gs>
                    <a:gs pos="100000">
                      <a:srgbClr val="CC0000">
                        <a:gamma/>
                        <a:shade val="36078"/>
                        <a:invGamma/>
                      </a:srgb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" name="Oval 50"/>
                <p:cNvSpPr>
                  <a:spLocks noChangeAspect="1" noChangeArrowheads="1"/>
                </p:cNvSpPr>
                <p:nvPr/>
              </p:nvSpPr>
              <p:spPr bwMode="auto">
                <a:xfrm>
                  <a:off x="1706" y="2132"/>
                  <a:ext cx="86" cy="8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CC00"/>
                    </a:gs>
                    <a:gs pos="100000">
                      <a:srgbClr val="00CC00">
                        <a:gamma/>
                        <a:shade val="46275"/>
                        <a:invGamma/>
                      </a:srgb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" name="Oval 51"/>
                <p:cNvSpPr>
                  <a:spLocks noChangeAspect="1" noChangeArrowheads="1"/>
                </p:cNvSpPr>
                <p:nvPr/>
              </p:nvSpPr>
              <p:spPr bwMode="auto">
                <a:xfrm>
                  <a:off x="1688" y="2163"/>
                  <a:ext cx="86" cy="8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C0000"/>
                    </a:gs>
                    <a:gs pos="100000">
                      <a:srgbClr val="CC0000">
                        <a:gamma/>
                        <a:shade val="36078"/>
                        <a:invGamma/>
                      </a:srgb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" name="Oval 52"/>
                <p:cNvSpPr>
                  <a:spLocks noChangeAspect="1" noChangeArrowheads="1"/>
                </p:cNvSpPr>
                <p:nvPr/>
              </p:nvSpPr>
              <p:spPr bwMode="auto">
                <a:xfrm>
                  <a:off x="1517" y="2247"/>
                  <a:ext cx="85" cy="8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CC00"/>
                    </a:gs>
                    <a:gs pos="100000">
                      <a:srgbClr val="00CC00">
                        <a:gamma/>
                        <a:shade val="46275"/>
                        <a:invGamma/>
                      </a:srgb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" name="Oval 53"/>
                <p:cNvSpPr>
                  <a:spLocks noChangeAspect="1" noChangeArrowheads="1"/>
                </p:cNvSpPr>
                <p:nvPr/>
              </p:nvSpPr>
              <p:spPr bwMode="auto">
                <a:xfrm>
                  <a:off x="1560" y="2132"/>
                  <a:ext cx="86" cy="84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36078"/>
                        <a:invGamma/>
                      </a:scheme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" name="Oval 54"/>
                <p:cNvSpPr>
                  <a:spLocks noChangeAspect="1" noChangeArrowheads="1"/>
                </p:cNvSpPr>
                <p:nvPr/>
              </p:nvSpPr>
              <p:spPr bwMode="auto">
                <a:xfrm>
                  <a:off x="1676" y="2247"/>
                  <a:ext cx="86" cy="8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36078"/>
                        <a:invGamma/>
                      </a:scheme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" name="Oval 55"/>
                <p:cNvSpPr>
                  <a:spLocks noChangeAspect="1" noChangeArrowheads="1"/>
                </p:cNvSpPr>
                <p:nvPr/>
              </p:nvSpPr>
              <p:spPr bwMode="auto">
                <a:xfrm>
                  <a:off x="1488" y="2363"/>
                  <a:ext cx="86" cy="8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C0000"/>
                    </a:gs>
                    <a:gs pos="100000">
                      <a:srgbClr val="CC0000">
                        <a:gamma/>
                        <a:shade val="36078"/>
                        <a:invGamma/>
                      </a:srgb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" name="Oval 56"/>
                <p:cNvSpPr>
                  <a:spLocks noChangeAspect="1" noChangeArrowheads="1"/>
                </p:cNvSpPr>
                <p:nvPr/>
              </p:nvSpPr>
              <p:spPr bwMode="auto">
                <a:xfrm>
                  <a:off x="1590" y="2321"/>
                  <a:ext cx="86" cy="84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36078"/>
                        <a:invGamma/>
                      </a:scheme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" name="Oval 57"/>
                <p:cNvSpPr>
                  <a:spLocks noChangeAspect="1" noChangeArrowheads="1"/>
                </p:cNvSpPr>
                <p:nvPr/>
              </p:nvSpPr>
              <p:spPr bwMode="auto">
                <a:xfrm>
                  <a:off x="1834" y="2132"/>
                  <a:ext cx="85" cy="8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C0000"/>
                    </a:gs>
                    <a:gs pos="100000">
                      <a:srgbClr val="CC0000">
                        <a:gamma/>
                        <a:shade val="36078"/>
                        <a:invGamma/>
                      </a:srgb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" name="Oval 58"/>
                <p:cNvSpPr>
                  <a:spLocks noChangeAspect="1" noChangeArrowheads="1"/>
                </p:cNvSpPr>
                <p:nvPr/>
              </p:nvSpPr>
              <p:spPr bwMode="auto">
                <a:xfrm>
                  <a:off x="1730" y="2321"/>
                  <a:ext cx="86" cy="8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C0000"/>
                    </a:gs>
                    <a:gs pos="100000">
                      <a:srgbClr val="CC0000">
                        <a:gamma/>
                        <a:shade val="36078"/>
                        <a:invGamma/>
                      </a:srgb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" name="Oval 59"/>
                <p:cNvSpPr>
                  <a:spLocks noChangeAspect="1" noChangeArrowheads="1"/>
                </p:cNvSpPr>
                <p:nvPr/>
              </p:nvSpPr>
              <p:spPr bwMode="auto">
                <a:xfrm>
                  <a:off x="1730" y="2363"/>
                  <a:ext cx="86" cy="84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36078"/>
                        <a:invGamma/>
                      </a:scheme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" name="Oval 60"/>
                <p:cNvSpPr>
                  <a:spLocks noChangeAspect="1" noChangeArrowheads="1"/>
                </p:cNvSpPr>
                <p:nvPr/>
              </p:nvSpPr>
              <p:spPr bwMode="auto">
                <a:xfrm>
                  <a:off x="1822" y="2247"/>
                  <a:ext cx="85" cy="8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C0000"/>
                    </a:gs>
                    <a:gs pos="100000">
                      <a:srgbClr val="CC0000">
                        <a:gamma/>
                        <a:shade val="36078"/>
                        <a:invGamma/>
                      </a:srgb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" name="Oval 61"/>
                <p:cNvSpPr>
                  <a:spLocks noChangeAspect="1" noChangeArrowheads="1"/>
                </p:cNvSpPr>
                <p:nvPr/>
              </p:nvSpPr>
              <p:spPr bwMode="auto">
                <a:xfrm>
                  <a:off x="1804" y="2279"/>
                  <a:ext cx="85" cy="8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CC00"/>
                    </a:gs>
                    <a:gs pos="100000">
                      <a:srgbClr val="00CC00">
                        <a:gamma/>
                        <a:shade val="46275"/>
                        <a:invGamma/>
                      </a:srgb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" name="Oval 62"/>
                <p:cNvSpPr>
                  <a:spLocks noChangeAspect="1" noChangeArrowheads="1"/>
                </p:cNvSpPr>
                <p:nvPr/>
              </p:nvSpPr>
              <p:spPr bwMode="auto">
                <a:xfrm>
                  <a:off x="1487" y="2090"/>
                  <a:ext cx="85" cy="8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CC00"/>
                    </a:gs>
                    <a:gs pos="100000">
                      <a:srgbClr val="FFCC00">
                        <a:gamma/>
                        <a:shade val="46275"/>
                        <a:invGamma/>
                      </a:srgb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" name="Oval 63"/>
                <p:cNvSpPr>
                  <a:spLocks noChangeAspect="1" noChangeArrowheads="1"/>
                </p:cNvSpPr>
                <p:nvPr/>
              </p:nvSpPr>
              <p:spPr bwMode="auto">
                <a:xfrm>
                  <a:off x="1590" y="2016"/>
                  <a:ext cx="86" cy="84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36078"/>
                        <a:invGamma/>
                      </a:scheme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" name="Oval 64"/>
                <p:cNvSpPr>
                  <a:spLocks noChangeAspect="1" noChangeArrowheads="1"/>
                </p:cNvSpPr>
                <p:nvPr/>
              </p:nvSpPr>
              <p:spPr bwMode="auto">
                <a:xfrm>
                  <a:off x="1572" y="2047"/>
                  <a:ext cx="86" cy="8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66CC"/>
                    </a:gs>
                    <a:gs pos="100000">
                      <a:srgbClr val="FF66CC">
                        <a:gamma/>
                        <a:shade val="46275"/>
                        <a:invGamma/>
                      </a:srgb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" name="Oval 65"/>
                <p:cNvSpPr>
                  <a:spLocks noChangeAspect="1" noChangeArrowheads="1"/>
                </p:cNvSpPr>
                <p:nvPr/>
              </p:nvSpPr>
              <p:spPr bwMode="auto">
                <a:xfrm>
                  <a:off x="1401" y="2132"/>
                  <a:ext cx="86" cy="8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C0000"/>
                    </a:gs>
                    <a:gs pos="100000">
                      <a:srgbClr val="CC0000">
                        <a:gamma/>
                        <a:shade val="36078"/>
                        <a:invGamma/>
                      </a:srgb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5" name="Oval 66"/>
                <p:cNvSpPr>
                  <a:spLocks noChangeAspect="1" noChangeArrowheads="1"/>
                </p:cNvSpPr>
                <p:nvPr/>
              </p:nvSpPr>
              <p:spPr bwMode="auto">
                <a:xfrm>
                  <a:off x="1445" y="2016"/>
                  <a:ext cx="85" cy="84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36078"/>
                        <a:invGamma/>
                      </a:scheme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" name="Oval 67"/>
                <p:cNvSpPr>
                  <a:spLocks noChangeAspect="1" noChangeArrowheads="1"/>
                </p:cNvSpPr>
                <p:nvPr/>
              </p:nvSpPr>
              <p:spPr bwMode="auto">
                <a:xfrm>
                  <a:off x="1560" y="2132"/>
                  <a:ext cx="86" cy="8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CC00"/>
                    </a:gs>
                    <a:gs pos="100000">
                      <a:srgbClr val="FFCC00">
                        <a:gamma/>
                        <a:shade val="46275"/>
                        <a:invGamma/>
                      </a:srgb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7" name="Oval 68"/>
                <p:cNvSpPr>
                  <a:spLocks noChangeAspect="1" noChangeArrowheads="1"/>
                </p:cNvSpPr>
                <p:nvPr/>
              </p:nvSpPr>
              <p:spPr bwMode="auto">
                <a:xfrm>
                  <a:off x="1372" y="2247"/>
                  <a:ext cx="86" cy="8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66CC"/>
                    </a:gs>
                    <a:gs pos="100000">
                      <a:srgbClr val="FF66CC">
                        <a:gamma/>
                        <a:shade val="46275"/>
                        <a:invGamma/>
                      </a:srgb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" name="Oval 69"/>
                <p:cNvSpPr>
                  <a:spLocks noChangeAspect="1" noChangeArrowheads="1"/>
                </p:cNvSpPr>
                <p:nvPr/>
              </p:nvSpPr>
              <p:spPr bwMode="auto">
                <a:xfrm>
                  <a:off x="1763" y="2309"/>
                  <a:ext cx="85" cy="84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36078"/>
                        <a:invGamma/>
                      </a:scheme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" name="Oval 70"/>
                <p:cNvSpPr>
                  <a:spLocks noChangeAspect="1" noChangeArrowheads="1"/>
                </p:cNvSpPr>
                <p:nvPr/>
              </p:nvSpPr>
              <p:spPr bwMode="auto">
                <a:xfrm>
                  <a:off x="1718" y="2016"/>
                  <a:ext cx="86" cy="8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C0000"/>
                    </a:gs>
                    <a:gs pos="100000">
                      <a:srgbClr val="CC0000">
                        <a:gamma/>
                        <a:shade val="36078"/>
                        <a:invGamma/>
                      </a:srgb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0" name="Oval 71"/>
                <p:cNvSpPr>
                  <a:spLocks noChangeAspect="1" noChangeArrowheads="1"/>
                </p:cNvSpPr>
                <p:nvPr/>
              </p:nvSpPr>
              <p:spPr bwMode="auto">
                <a:xfrm>
                  <a:off x="1615" y="2205"/>
                  <a:ext cx="85" cy="8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C0000"/>
                    </a:gs>
                    <a:gs pos="100000">
                      <a:srgbClr val="CC0000">
                        <a:gamma/>
                        <a:shade val="36078"/>
                        <a:invGamma/>
                      </a:srgb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" name="Oval 72"/>
                <p:cNvSpPr>
                  <a:spLocks noChangeAspect="1" noChangeArrowheads="1"/>
                </p:cNvSpPr>
                <p:nvPr/>
              </p:nvSpPr>
              <p:spPr bwMode="auto">
                <a:xfrm>
                  <a:off x="1615" y="2247"/>
                  <a:ext cx="85" cy="8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CC00"/>
                    </a:gs>
                    <a:gs pos="100000">
                      <a:srgbClr val="FFCC00">
                        <a:gamma/>
                        <a:shade val="46275"/>
                        <a:invGamma/>
                      </a:srgb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" name="Oval 73"/>
                <p:cNvSpPr>
                  <a:spLocks noChangeAspect="1" noChangeArrowheads="1"/>
                </p:cNvSpPr>
                <p:nvPr/>
              </p:nvSpPr>
              <p:spPr bwMode="auto">
                <a:xfrm>
                  <a:off x="1706" y="2132"/>
                  <a:ext cx="86" cy="8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66CC"/>
                    </a:gs>
                    <a:gs pos="100000">
                      <a:srgbClr val="FF66CC">
                        <a:gamma/>
                        <a:shade val="46275"/>
                        <a:invGamma/>
                      </a:srgb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" name="Oval 74"/>
                <p:cNvSpPr>
                  <a:spLocks noChangeAspect="1" noChangeArrowheads="1"/>
                </p:cNvSpPr>
                <p:nvPr/>
              </p:nvSpPr>
              <p:spPr bwMode="auto">
                <a:xfrm>
                  <a:off x="1688" y="2163"/>
                  <a:ext cx="86" cy="8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CC"/>
                    </a:gs>
                    <a:gs pos="100000">
                      <a:srgbClr val="FF33CC">
                        <a:gamma/>
                        <a:shade val="46275"/>
                        <a:invGamma/>
                      </a:srgbClr>
                    </a:gs>
                  </a:gsLst>
                  <a:lin ang="2700000" scaled="1"/>
                </a:gradFill>
                <a:ln w="25400">
                  <a:noFill/>
                  <a:round/>
                  <a:headEnd/>
                  <a:tailEnd type="none" w="lg" len="lg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6" name="Rectangle 75"/>
            <p:cNvSpPr>
              <a:spLocks noChangeArrowheads="1"/>
            </p:cNvSpPr>
            <p:nvPr/>
          </p:nvSpPr>
          <p:spPr bwMode="auto">
            <a:xfrm rot="-1784693">
              <a:off x="3120" y="2736"/>
              <a:ext cx="384" cy="96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7" name="Rectangle 76"/>
            <p:cNvSpPr>
              <a:spLocks noChangeArrowheads="1"/>
            </p:cNvSpPr>
            <p:nvPr/>
          </p:nvSpPr>
          <p:spPr bwMode="auto">
            <a:xfrm rot="-1784693">
              <a:off x="3024" y="2544"/>
              <a:ext cx="384" cy="96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" name="Rectangle 77"/>
            <p:cNvSpPr>
              <a:spLocks noChangeArrowheads="1"/>
            </p:cNvSpPr>
            <p:nvPr/>
          </p:nvSpPr>
          <p:spPr bwMode="auto">
            <a:xfrm rot="-1784693">
              <a:off x="2880" y="2352"/>
              <a:ext cx="384" cy="96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9" name="Rectangle 78"/>
            <p:cNvSpPr>
              <a:spLocks noChangeArrowheads="1"/>
            </p:cNvSpPr>
            <p:nvPr/>
          </p:nvSpPr>
          <p:spPr bwMode="auto">
            <a:xfrm rot="-1784693">
              <a:off x="2208" y="1632"/>
              <a:ext cx="384" cy="96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0" name="Rectangle 79"/>
            <p:cNvSpPr>
              <a:spLocks noChangeArrowheads="1"/>
            </p:cNvSpPr>
            <p:nvPr/>
          </p:nvSpPr>
          <p:spPr bwMode="auto">
            <a:xfrm rot="-1784693">
              <a:off x="2016" y="1152"/>
              <a:ext cx="384" cy="96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228600" y="115669"/>
            <a:ext cx="8856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What are the Quark-Gluon Plasma Properties?</a:t>
            </a:r>
          </a:p>
        </p:txBody>
      </p:sp>
      <p:sp>
        <p:nvSpPr>
          <p:cNvPr id="80" name="Rectangle 79"/>
          <p:cNvSpPr/>
          <p:nvPr/>
        </p:nvSpPr>
        <p:spPr>
          <a:xfrm>
            <a:off x="152400" y="2057400"/>
            <a:ext cx="603504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r="48636"/>
          <a:stretch>
            <a:fillRect/>
          </a:stretch>
        </p:blipFill>
        <p:spPr bwMode="auto">
          <a:xfrm>
            <a:off x="76200" y="990600"/>
            <a:ext cx="3048001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r="49036"/>
          <a:stretch>
            <a:fillRect/>
          </a:stretch>
        </p:blipFill>
        <p:spPr bwMode="auto">
          <a:xfrm>
            <a:off x="3071707" y="990600"/>
            <a:ext cx="3024294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 r="49036"/>
          <a:stretch>
            <a:fillRect/>
          </a:stretch>
        </p:blipFill>
        <p:spPr bwMode="auto">
          <a:xfrm>
            <a:off x="6043507" y="990600"/>
            <a:ext cx="3024293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827317" y="-76200"/>
            <a:ext cx="59760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u="sng" dirty="0" smtClean="0">
                <a:solidFill>
                  <a:schemeClr val="bg1"/>
                </a:solidFill>
              </a:rPr>
              <a:t>Hydrodynamic Calculation</a:t>
            </a:r>
          </a:p>
          <a:p>
            <a:pPr algn="ctr"/>
            <a:r>
              <a:rPr lang="en-US" sz="2400" i="1" dirty="0" smtClean="0">
                <a:solidFill>
                  <a:schemeClr val="bg1"/>
                </a:solidFill>
              </a:rPr>
              <a:t>KZ Mendoza, M. </a:t>
            </a:r>
            <a:r>
              <a:rPr lang="en-US" sz="2400" i="1" dirty="0" err="1" smtClean="0">
                <a:solidFill>
                  <a:schemeClr val="bg1"/>
                </a:solidFill>
              </a:rPr>
              <a:t>McCumber</a:t>
            </a:r>
            <a:r>
              <a:rPr lang="en-US" sz="2400" i="1" dirty="0" smtClean="0">
                <a:solidFill>
                  <a:schemeClr val="bg1"/>
                </a:solidFill>
              </a:rPr>
              <a:t>, JN, P. </a:t>
            </a:r>
            <a:r>
              <a:rPr lang="en-US" sz="2400" i="1" dirty="0" err="1" smtClean="0">
                <a:solidFill>
                  <a:schemeClr val="bg1"/>
                </a:solidFill>
              </a:rPr>
              <a:t>Romatschke</a:t>
            </a:r>
            <a:endParaRPr lang="en-US" sz="2400" i="1" dirty="0" smtClean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" y="3733800"/>
            <a:ext cx="1696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Early Time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47305" y="3733800"/>
            <a:ext cx="20152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Middle Time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04849" y="3733800"/>
            <a:ext cx="1600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Late Time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3400" y="5877580"/>
            <a:ext cx="15191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No Boost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18974" y="4800600"/>
            <a:ext cx="16964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tx2"/>
                </a:solidFill>
              </a:rPr>
              <a:t>Large Blue</a:t>
            </a:r>
          </a:p>
          <a:p>
            <a:pPr algn="ctr"/>
            <a:r>
              <a:rPr lang="en-US" sz="2800" dirty="0" smtClean="0">
                <a:solidFill>
                  <a:schemeClr val="tx2"/>
                </a:solidFill>
              </a:rPr>
              <a:t> Shift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 l="48795" t="51111"/>
          <a:stretch>
            <a:fillRect/>
          </a:stretch>
        </p:blipFill>
        <p:spPr bwMode="auto">
          <a:xfrm>
            <a:off x="59267" y="4139004"/>
            <a:ext cx="2836333" cy="2642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838200" y="4953000"/>
            <a:ext cx="9941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v</a:t>
            </a:r>
            <a:r>
              <a:rPr lang="en-US" sz="2800" baseline="-25000" dirty="0" smtClean="0">
                <a:solidFill>
                  <a:schemeClr val="tx2"/>
                </a:solidFill>
              </a:rPr>
              <a:t>2</a:t>
            </a:r>
            <a:r>
              <a:rPr lang="en-US" sz="2800" dirty="0" smtClean="0">
                <a:solidFill>
                  <a:schemeClr val="tx2"/>
                </a:solidFill>
              </a:rPr>
              <a:t> = 0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4" cstate="print"/>
          <a:srcRect l="49880" t="52222"/>
          <a:stretch>
            <a:fillRect/>
          </a:stretch>
        </p:blipFill>
        <p:spPr bwMode="auto">
          <a:xfrm>
            <a:off x="2895600" y="1024122"/>
            <a:ext cx="6189133" cy="5757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3810000" y="1524000"/>
            <a:ext cx="3945119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v</a:t>
            </a:r>
            <a:r>
              <a:rPr lang="en-US" sz="3200" baseline="-25000" dirty="0" smtClean="0">
                <a:solidFill>
                  <a:srgbClr val="FF0000"/>
                </a:solidFill>
              </a:rPr>
              <a:t>2</a:t>
            </a:r>
            <a:r>
              <a:rPr lang="en-US" sz="3200" dirty="0" smtClean="0">
                <a:solidFill>
                  <a:srgbClr val="FF0000"/>
                </a:solidFill>
              </a:rPr>
              <a:t> from late time steps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10200" y="4572000"/>
            <a:ext cx="248997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v</a:t>
            </a:r>
            <a:r>
              <a:rPr lang="en-US" sz="3200" baseline="-25000" dirty="0" smtClean="0">
                <a:solidFill>
                  <a:schemeClr val="tx2"/>
                </a:solidFill>
              </a:rPr>
              <a:t>2</a:t>
            </a:r>
            <a:r>
              <a:rPr lang="en-US" sz="3200" dirty="0" smtClean="0">
                <a:solidFill>
                  <a:schemeClr val="tx2"/>
                </a:solidFill>
              </a:rPr>
              <a:t> Cumulative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  <p:bldP spid="1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c_jamie_new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838200"/>
            <a:ext cx="6629400" cy="4727554"/>
          </a:xfrm>
          <a:prstGeom prst="rect">
            <a:avLst/>
          </a:prstGeom>
          <a:noFill/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962400" y="5562600"/>
            <a:ext cx="4800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ja-JP" sz="1400" dirty="0" err="1">
                <a:solidFill>
                  <a:schemeClr val="bg1"/>
                </a:solidFill>
                <a:latin typeface="Helvetica" pitchFamily="1" charset="0"/>
              </a:rPr>
              <a:t>Holopainen</a:t>
            </a:r>
            <a:r>
              <a:rPr kumimoji="0" lang="en-US" altLang="ja-JP" sz="1400" dirty="0">
                <a:solidFill>
                  <a:schemeClr val="bg1"/>
                </a:solidFill>
                <a:latin typeface="Helvetica" pitchFamily="1" charset="0"/>
              </a:rPr>
              <a:t>, </a:t>
            </a:r>
            <a:r>
              <a:rPr kumimoji="0" lang="en-US" altLang="ja-JP" sz="1400" dirty="0" err="1">
                <a:solidFill>
                  <a:schemeClr val="bg1"/>
                </a:solidFill>
                <a:latin typeface="Helvetica" pitchFamily="1" charset="0"/>
              </a:rPr>
              <a:t>R</a:t>
            </a:r>
            <a:r>
              <a:rPr kumimoji="0" lang="en-US" altLang="ja-JP" sz="1400" dirty="0" err="1">
                <a:solidFill>
                  <a:schemeClr val="bg1"/>
                </a:solidFill>
                <a:latin typeface="Arial"/>
              </a:rPr>
              <a:t>ä</a:t>
            </a:r>
            <a:r>
              <a:rPr kumimoji="0" lang="en-US" altLang="ja-JP" sz="1400" dirty="0" err="1">
                <a:solidFill>
                  <a:schemeClr val="bg1"/>
                </a:solidFill>
                <a:latin typeface="Helvetica" pitchFamily="1" charset="0"/>
              </a:rPr>
              <a:t>s</a:t>
            </a:r>
            <a:r>
              <a:rPr kumimoji="0" lang="en-US" altLang="ja-JP" sz="1400" dirty="0" err="1">
                <a:solidFill>
                  <a:schemeClr val="bg1"/>
                </a:solidFill>
                <a:latin typeface="Arial"/>
              </a:rPr>
              <a:t>ä</a:t>
            </a:r>
            <a:r>
              <a:rPr kumimoji="0" lang="en-US" altLang="ja-JP" sz="1400" dirty="0" err="1">
                <a:solidFill>
                  <a:schemeClr val="bg1"/>
                </a:solidFill>
                <a:latin typeface="Helvetica" pitchFamily="1" charset="0"/>
              </a:rPr>
              <a:t>nen</a:t>
            </a:r>
            <a:r>
              <a:rPr kumimoji="0" lang="en-US" altLang="ja-JP" sz="1400" dirty="0">
                <a:solidFill>
                  <a:schemeClr val="bg1"/>
                </a:solidFill>
                <a:latin typeface="Helvetica" pitchFamily="1" charset="0"/>
              </a:rPr>
              <a:t>, </a:t>
            </a:r>
            <a:r>
              <a:rPr kumimoji="0" lang="en-US" altLang="ja-JP" sz="1400" dirty="0" err="1">
                <a:solidFill>
                  <a:schemeClr val="bg1"/>
                </a:solidFill>
                <a:latin typeface="Helvetica" pitchFamily="1" charset="0"/>
              </a:rPr>
              <a:t>Eskola</a:t>
            </a:r>
            <a:r>
              <a:rPr kumimoji="0" lang="en-US" altLang="ja-JP" sz="1400" dirty="0">
                <a:solidFill>
                  <a:schemeClr val="bg1"/>
                </a:solidFill>
                <a:latin typeface="Helvetica" pitchFamily="1" charset="0"/>
              </a:rPr>
              <a:t> </a:t>
            </a:r>
            <a:r>
              <a:rPr lang="en-US" altLang="ja-JP" sz="1400" dirty="0" smtClean="0">
                <a:solidFill>
                  <a:schemeClr val="bg1"/>
                </a:solidFill>
                <a:latin typeface="Helvetica" pitchFamily="1" charset="0"/>
              </a:rPr>
              <a:t>, </a:t>
            </a:r>
            <a:r>
              <a:rPr kumimoji="0" lang="en-US" altLang="ja-JP" sz="1400" dirty="0" smtClean="0">
                <a:solidFill>
                  <a:schemeClr val="bg1"/>
                </a:solidFill>
                <a:latin typeface="Helvetica" pitchFamily="1" charset="0"/>
              </a:rPr>
              <a:t>arXiv:1104.5371v1</a:t>
            </a:r>
            <a:endParaRPr kumimoji="0" lang="en-US" altLang="ja-JP" sz="1400" dirty="0">
              <a:solidFill>
                <a:schemeClr val="bg1"/>
              </a:solidFill>
              <a:latin typeface="Helvetica" pitchFamily="1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71600" y="76200"/>
            <a:ext cx="68624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 smtClean="0">
                <a:solidFill>
                  <a:schemeClr val="bg1"/>
                </a:solidFill>
              </a:rPr>
              <a:t>Challenge of Direct Photon Flow</a:t>
            </a:r>
          </a:p>
        </p:txBody>
      </p:sp>
      <p:sp>
        <p:nvSpPr>
          <p:cNvPr id="7" name="Rectangle 6"/>
          <p:cNvSpPr/>
          <p:nvPr/>
        </p:nvSpPr>
        <p:spPr>
          <a:xfrm>
            <a:off x="2971800" y="838200"/>
            <a:ext cx="37764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PHENIX Experiment:  arXiv:1105.4126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00888" y="5867400"/>
            <a:ext cx="760971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Pre-equilibrium photons will have small v</a:t>
            </a:r>
            <a:r>
              <a:rPr lang="en-US" sz="2800" baseline="-25000" dirty="0" smtClean="0">
                <a:solidFill>
                  <a:srgbClr val="FFFF00"/>
                </a:solidFill>
              </a:rPr>
              <a:t>2</a:t>
            </a:r>
            <a:r>
              <a:rPr lang="en-US" sz="2800" dirty="0" smtClean="0">
                <a:solidFill>
                  <a:srgbClr val="FFFF00"/>
                </a:solidFill>
              </a:rPr>
              <a:t>…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However, pre-equilibrium flow build-up could help.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67996" y="1752600"/>
            <a:ext cx="2143536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1"/>
                </a:solidFill>
              </a:rPr>
              <a:t>Thermal Only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rot="5400000">
            <a:off x="5829300" y="2552700"/>
            <a:ext cx="1219200" cy="6858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400800" y="2438400"/>
            <a:ext cx="269022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</a:rPr>
              <a:t>Thermal  + Direct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rot="5400000">
            <a:off x="5981700" y="3238500"/>
            <a:ext cx="1219200" cy="685800"/>
          </a:xfrm>
          <a:prstGeom prst="straightConnector1">
            <a:avLst/>
          </a:prstGeom>
          <a:ln w="5715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68719" y="76200"/>
            <a:ext cx="21700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 smtClean="0">
                <a:solidFill>
                  <a:schemeClr val="bg1"/>
                </a:solidFill>
              </a:rPr>
              <a:t>Summary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762000"/>
            <a:ext cx="91440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Enormous progress in this area in the last one year</a:t>
            </a:r>
          </a:p>
          <a:p>
            <a:pPr algn="ctr"/>
            <a:endParaRPr lang="en-US" sz="2800" dirty="0" smtClean="0">
              <a:solidFill>
                <a:schemeClr val="bg1"/>
              </a:solidFill>
            </a:endParaRPr>
          </a:p>
          <a:p>
            <a:pPr algn="ctr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Dramatic reduction in </a:t>
            </a:r>
            <a:r>
              <a:rPr lang="en-US" sz="2800" dirty="0" smtClean="0">
                <a:solidFill>
                  <a:schemeClr val="bg1"/>
                </a:solidFill>
                <a:latin typeface="Symbol" pitchFamily="18" charset="2"/>
              </a:rPr>
              <a:t>h</a:t>
            </a:r>
            <a:r>
              <a:rPr lang="en-US" sz="2800" dirty="0" smtClean="0">
                <a:solidFill>
                  <a:schemeClr val="bg1"/>
                </a:solidFill>
              </a:rPr>
              <a:t>/s uncertainties around the corner</a:t>
            </a:r>
          </a:p>
          <a:p>
            <a:pPr algn="ctr"/>
            <a:endParaRPr lang="en-US" sz="2800" dirty="0" smtClean="0">
              <a:solidFill>
                <a:schemeClr val="bg1"/>
              </a:solidFill>
            </a:endParaRPr>
          </a:p>
          <a:p>
            <a:pPr algn="ctr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Exotic shock response and ridge features gone</a:t>
            </a:r>
          </a:p>
          <a:p>
            <a:pPr algn="ctr"/>
            <a:endParaRPr lang="en-US" sz="2800" dirty="0" smtClean="0">
              <a:solidFill>
                <a:srgbClr val="FFFF00"/>
              </a:solidFill>
            </a:endParaRPr>
          </a:p>
          <a:p>
            <a:pPr algn="ctr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FF00"/>
                </a:solidFill>
              </a:rPr>
              <a:t> Key is now to understand how localized energy is so quickly transformed into effective heating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(nicely related to jet quenching puzzle)</a:t>
            </a:r>
          </a:p>
          <a:p>
            <a:pPr algn="ctr"/>
            <a:endParaRPr lang="en-US" sz="2800" dirty="0" smtClean="0">
              <a:solidFill>
                <a:schemeClr val="bg1"/>
              </a:solidFill>
            </a:endParaRPr>
          </a:p>
          <a:p>
            <a:pPr algn="ctr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Major upgrades at RHIC planned. 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Critical for complementing the studies at LHC and really measuring the full excitation function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65782"/>
            <a:ext cx="85344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 smtClean="0">
                <a:solidFill>
                  <a:schemeClr val="bg1"/>
                </a:solidFill>
              </a:rPr>
              <a:t>PHENIX Decadal Plan 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Major Upgrade Proposed Extending into EIC Era</a:t>
            </a:r>
          </a:p>
        </p:txBody>
      </p:sp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19200"/>
            <a:ext cx="4267200" cy="2865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219200"/>
            <a:ext cx="4057431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0" y="6488668"/>
            <a:ext cx="9115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http://www.phenix.bnl.gov/phenix/WWW/docs/decadal/2010/phenix_decadal10_full_refs.pdf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4800" y="4330005"/>
            <a:ext cx="4191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We are interested in feedback, suggestions, involvement.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8991600" cy="838200"/>
          </a:xfrm>
        </p:spPr>
        <p:txBody>
          <a:bodyPr/>
          <a:lstStyle/>
          <a:p>
            <a:r>
              <a:rPr lang="en-US" u="sng" dirty="0" smtClean="0">
                <a:solidFill>
                  <a:schemeClr val="bg1"/>
                </a:solidFill>
              </a:rPr>
              <a:t>Simple Geometry Picture</a:t>
            </a:r>
            <a:endParaRPr lang="en-US" u="sng" dirty="0">
              <a:solidFill>
                <a:schemeClr val="bg1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838200"/>
            <a:ext cx="4191000" cy="4156747"/>
          </a:xfrm>
          <a:prstGeom prst="rect">
            <a:avLst/>
          </a:prstGeom>
          <a:noFill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5145088"/>
            <a:ext cx="8736013" cy="798512"/>
          </a:xfrm>
          <a:prstGeom prst="rect">
            <a:avLst/>
          </a:prstGeom>
          <a:noFill/>
        </p:spPr>
      </p:pic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4800600" y="1219200"/>
            <a:ext cx="1949450" cy="1524000"/>
            <a:chOff x="1549" y="1568"/>
            <a:chExt cx="1228" cy="960"/>
          </a:xfrm>
        </p:grpSpPr>
        <p:sp>
          <p:nvSpPr>
            <p:cNvPr id="11" name="Line 7"/>
            <p:cNvSpPr>
              <a:spLocks noChangeShapeType="1"/>
            </p:cNvSpPr>
            <p:nvPr/>
          </p:nvSpPr>
          <p:spPr bwMode="auto">
            <a:xfrm>
              <a:off x="1591" y="2433"/>
              <a:ext cx="96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Line 8"/>
            <p:cNvSpPr>
              <a:spLocks noChangeShapeType="1"/>
            </p:cNvSpPr>
            <p:nvPr/>
          </p:nvSpPr>
          <p:spPr bwMode="auto">
            <a:xfrm rot="-5400000">
              <a:off x="1184" y="2048"/>
              <a:ext cx="96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9"/>
            <p:cNvSpPr>
              <a:spLocks noChangeShapeType="1"/>
            </p:cNvSpPr>
            <p:nvPr/>
          </p:nvSpPr>
          <p:spPr bwMode="auto">
            <a:xfrm rot="-2664560">
              <a:off x="1549" y="1974"/>
              <a:ext cx="1228" cy="11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4" name="Picture 1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19" y="2145"/>
              <a:ext cx="248" cy="200"/>
            </a:xfrm>
            <a:prstGeom prst="rect">
              <a:avLst/>
            </a:prstGeom>
            <a:noFill/>
          </p:spPr>
        </p:pic>
        <p:sp>
          <p:nvSpPr>
            <p:cNvPr id="15" name="Arc 11"/>
            <p:cNvSpPr>
              <a:spLocks/>
            </p:cNvSpPr>
            <p:nvPr/>
          </p:nvSpPr>
          <p:spPr bwMode="auto">
            <a:xfrm>
              <a:off x="2104" y="2000"/>
              <a:ext cx="288" cy="439"/>
            </a:xfrm>
            <a:custGeom>
              <a:avLst/>
              <a:gdLst>
                <a:gd name="G0" fmla="+- 0 0 0"/>
                <a:gd name="G1" fmla="+- 19610 0 0"/>
                <a:gd name="G2" fmla="+- 21600 0 0"/>
                <a:gd name="T0" fmla="*/ 9054 w 21595"/>
                <a:gd name="T1" fmla="*/ 0 h 19610"/>
                <a:gd name="T2" fmla="*/ 21595 w 21595"/>
                <a:gd name="T3" fmla="*/ 19188 h 19610"/>
                <a:gd name="T4" fmla="*/ 0 w 21595"/>
                <a:gd name="T5" fmla="*/ 19610 h 19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5" h="19610" fill="none" extrusionOk="0">
                  <a:moveTo>
                    <a:pt x="9054" y="-1"/>
                  </a:moveTo>
                  <a:cubicBezTo>
                    <a:pt x="16564" y="3466"/>
                    <a:pt x="21434" y="10918"/>
                    <a:pt x="21595" y="19187"/>
                  </a:cubicBezTo>
                </a:path>
                <a:path w="21595" h="19610" stroke="0" extrusionOk="0">
                  <a:moveTo>
                    <a:pt x="9054" y="-1"/>
                  </a:moveTo>
                  <a:cubicBezTo>
                    <a:pt x="16564" y="3466"/>
                    <a:pt x="21434" y="10918"/>
                    <a:pt x="21595" y="19187"/>
                  </a:cubicBezTo>
                  <a:lnTo>
                    <a:pt x="0" y="19610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" name="Line 12"/>
          <p:cNvSpPr>
            <a:spLocks noChangeShapeType="1"/>
          </p:cNvSpPr>
          <p:nvPr/>
        </p:nvSpPr>
        <p:spPr bwMode="auto">
          <a:xfrm>
            <a:off x="5943600" y="5791200"/>
            <a:ext cx="304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1752600" y="6096000"/>
            <a:ext cx="5842177" cy="646331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v</a:t>
            </a:r>
            <a:r>
              <a:rPr lang="en-US" sz="3600" baseline="-25000" dirty="0" smtClean="0">
                <a:solidFill>
                  <a:srgbClr val="FF0000"/>
                </a:solidFill>
              </a:rPr>
              <a:t>2</a:t>
            </a:r>
            <a:r>
              <a:rPr lang="en-US" sz="3600" dirty="0" smtClean="0">
                <a:solidFill>
                  <a:srgbClr val="FF0000"/>
                </a:solidFill>
              </a:rPr>
              <a:t> = often called “elliptic flow”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1447800" y="1066800"/>
            <a:ext cx="6248400" cy="5791200"/>
            <a:chOff x="384" y="288"/>
            <a:chExt cx="2256" cy="2640"/>
          </a:xfrm>
        </p:grpSpPr>
        <p:grpSp>
          <p:nvGrpSpPr>
            <p:cNvPr id="5" name="Group 16"/>
            <p:cNvGrpSpPr>
              <a:grpSpLocks/>
            </p:cNvGrpSpPr>
            <p:nvPr/>
          </p:nvGrpSpPr>
          <p:grpSpPr bwMode="auto">
            <a:xfrm>
              <a:off x="384" y="275"/>
              <a:ext cx="2256" cy="2619"/>
              <a:chOff x="576" y="1184"/>
              <a:chExt cx="1584" cy="1875"/>
            </a:xfrm>
          </p:grpSpPr>
          <p:pic>
            <p:nvPicPr>
              <p:cNvPr id="7" name="Picture 15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576" y="2999"/>
                <a:ext cx="1584" cy="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" name="Picture 16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76" y="2938"/>
                <a:ext cx="1584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" name="Picture 17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76" y="2878"/>
                <a:ext cx="1584" cy="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" name="Picture 18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76" y="2817"/>
                <a:ext cx="1584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19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576" y="2757"/>
                <a:ext cx="1584" cy="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" name="Picture 20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576" y="2696"/>
                <a:ext cx="1584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" name="Picture 21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576" y="2636"/>
                <a:ext cx="1584" cy="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" name="Picture 22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576" y="2575"/>
                <a:ext cx="1584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" name="Picture 23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576" y="2515"/>
                <a:ext cx="1584" cy="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" name="Picture 24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576" y="2454"/>
                <a:ext cx="1584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" name="Picture 25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576" y="2394"/>
                <a:ext cx="1584" cy="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" name="Picture 26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576" y="2333"/>
                <a:ext cx="1584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" name="Picture 27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576" y="2273"/>
                <a:ext cx="1584" cy="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" name="Picture 28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576" y="2212"/>
                <a:ext cx="1584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" name="Picture 29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576" y="2152"/>
                <a:ext cx="1584" cy="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2" name="Picture 30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>
                <a:off x="576" y="2091"/>
                <a:ext cx="1584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" name="Picture 31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576" y="2031"/>
                <a:ext cx="1584" cy="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" name="Picture 32"/>
              <p:cNvPicPr>
                <a:picLocks noChangeAspect="1" noChangeArrowheads="1"/>
              </p:cNvPicPr>
              <p:nvPr/>
            </p:nvPicPr>
            <p:blipFill>
              <a:blip r:embed="rId19" cstate="print"/>
              <a:srcRect/>
              <a:stretch>
                <a:fillRect/>
              </a:stretch>
            </p:blipFill>
            <p:spPr bwMode="auto">
              <a:xfrm>
                <a:off x="576" y="1970"/>
                <a:ext cx="1584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5" name="Picture 33"/>
              <p:cNvPicPr>
                <a:picLocks noChangeAspect="1" noChangeArrowheads="1"/>
              </p:cNvPicPr>
              <p:nvPr/>
            </p:nvPicPr>
            <p:blipFill>
              <a:blip r:embed="rId20" cstate="print"/>
              <a:srcRect/>
              <a:stretch>
                <a:fillRect/>
              </a:stretch>
            </p:blipFill>
            <p:spPr bwMode="auto">
              <a:xfrm>
                <a:off x="576" y="1910"/>
                <a:ext cx="1584" cy="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6" name="Picture 34"/>
              <p:cNvPicPr>
                <a:picLocks noChangeAspect="1" noChangeArrowheads="1"/>
              </p:cNvPicPr>
              <p:nvPr/>
            </p:nvPicPr>
            <p:blipFill>
              <a:blip r:embed="rId21" cstate="print"/>
              <a:srcRect/>
              <a:stretch>
                <a:fillRect/>
              </a:stretch>
            </p:blipFill>
            <p:spPr bwMode="auto">
              <a:xfrm>
                <a:off x="576" y="1849"/>
                <a:ext cx="1584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" name="Picture 35"/>
              <p:cNvPicPr>
                <a:picLocks noChangeAspect="1" noChangeArrowheads="1"/>
              </p:cNvPicPr>
              <p:nvPr/>
            </p:nvPicPr>
            <p:blipFill>
              <a:blip r:embed="rId22" cstate="print"/>
              <a:srcRect/>
              <a:stretch>
                <a:fillRect/>
              </a:stretch>
            </p:blipFill>
            <p:spPr bwMode="auto">
              <a:xfrm>
                <a:off x="576" y="1788"/>
                <a:ext cx="1584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8" name="Picture 36"/>
              <p:cNvPicPr>
                <a:picLocks noChangeAspect="1" noChangeArrowheads="1"/>
              </p:cNvPicPr>
              <p:nvPr/>
            </p:nvPicPr>
            <p:blipFill>
              <a:blip r:embed="rId23" cstate="print"/>
              <a:srcRect/>
              <a:stretch>
                <a:fillRect/>
              </a:stretch>
            </p:blipFill>
            <p:spPr bwMode="auto">
              <a:xfrm>
                <a:off x="576" y="1728"/>
                <a:ext cx="1584" cy="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" name="Picture 37"/>
              <p:cNvPicPr>
                <a:picLocks noChangeAspect="1" noChangeArrowheads="1"/>
              </p:cNvPicPr>
              <p:nvPr/>
            </p:nvPicPr>
            <p:blipFill>
              <a:blip r:embed="rId24" cstate="print"/>
              <a:srcRect/>
              <a:stretch>
                <a:fillRect/>
              </a:stretch>
            </p:blipFill>
            <p:spPr bwMode="auto">
              <a:xfrm>
                <a:off x="576" y="1668"/>
                <a:ext cx="1584" cy="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0" name="Picture 38"/>
              <p:cNvPicPr>
                <a:picLocks noChangeAspect="1" noChangeArrowheads="1"/>
              </p:cNvPicPr>
              <p:nvPr/>
            </p:nvPicPr>
            <p:blipFill>
              <a:blip r:embed="rId25" cstate="print"/>
              <a:srcRect/>
              <a:stretch>
                <a:fillRect/>
              </a:stretch>
            </p:blipFill>
            <p:spPr bwMode="auto">
              <a:xfrm>
                <a:off x="576" y="1607"/>
                <a:ext cx="1584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1" name="Picture 39"/>
              <p:cNvPicPr>
                <a:picLocks noChangeAspect="1" noChangeArrowheads="1"/>
              </p:cNvPicPr>
              <p:nvPr/>
            </p:nvPicPr>
            <p:blipFill>
              <a:blip r:embed="rId26" cstate="print"/>
              <a:srcRect/>
              <a:stretch>
                <a:fillRect/>
              </a:stretch>
            </p:blipFill>
            <p:spPr bwMode="auto">
              <a:xfrm>
                <a:off x="576" y="1547"/>
                <a:ext cx="1584" cy="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2" name="Picture 40"/>
              <p:cNvPicPr>
                <a:picLocks noChangeAspect="1" noChangeArrowheads="1"/>
              </p:cNvPicPr>
              <p:nvPr/>
            </p:nvPicPr>
            <p:blipFill>
              <a:blip r:embed="rId27" cstate="print"/>
              <a:srcRect/>
              <a:stretch>
                <a:fillRect/>
              </a:stretch>
            </p:blipFill>
            <p:spPr bwMode="auto">
              <a:xfrm>
                <a:off x="576" y="1486"/>
                <a:ext cx="1584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3" name="Picture 41"/>
              <p:cNvPicPr>
                <a:picLocks noChangeAspect="1" noChangeArrowheads="1"/>
              </p:cNvPicPr>
              <p:nvPr/>
            </p:nvPicPr>
            <p:blipFill>
              <a:blip r:embed="rId28" cstate="print"/>
              <a:srcRect/>
              <a:stretch>
                <a:fillRect/>
              </a:stretch>
            </p:blipFill>
            <p:spPr bwMode="auto">
              <a:xfrm>
                <a:off x="576" y="1425"/>
                <a:ext cx="1584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4" name="Picture 42"/>
              <p:cNvPicPr>
                <a:picLocks noChangeAspect="1" noChangeArrowheads="1"/>
              </p:cNvPicPr>
              <p:nvPr/>
            </p:nvPicPr>
            <p:blipFill>
              <a:blip r:embed="rId29" cstate="print"/>
              <a:srcRect/>
              <a:stretch>
                <a:fillRect/>
              </a:stretch>
            </p:blipFill>
            <p:spPr bwMode="auto">
              <a:xfrm>
                <a:off x="576" y="1365"/>
                <a:ext cx="1584" cy="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5" name="Picture 43"/>
              <p:cNvPicPr>
                <a:picLocks noChangeAspect="1" noChangeArrowheads="1"/>
              </p:cNvPicPr>
              <p:nvPr/>
            </p:nvPicPr>
            <p:blipFill>
              <a:blip r:embed="rId30" cstate="print"/>
              <a:srcRect/>
              <a:stretch>
                <a:fillRect/>
              </a:stretch>
            </p:blipFill>
            <p:spPr bwMode="auto">
              <a:xfrm>
                <a:off x="576" y="1305"/>
                <a:ext cx="1584" cy="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6" name="Picture 44"/>
              <p:cNvPicPr>
                <a:picLocks noChangeAspect="1" noChangeArrowheads="1"/>
              </p:cNvPicPr>
              <p:nvPr/>
            </p:nvPicPr>
            <p:blipFill>
              <a:blip r:embed="rId31" cstate="print"/>
              <a:srcRect/>
              <a:stretch>
                <a:fillRect/>
              </a:stretch>
            </p:blipFill>
            <p:spPr bwMode="auto">
              <a:xfrm>
                <a:off x="576" y="1244"/>
                <a:ext cx="1584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7" name="Picture 45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576" y="1184"/>
                <a:ext cx="1584" cy="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6" name="Text Box 46"/>
            <p:cNvSpPr txBox="1">
              <a:spLocks noChangeArrowheads="1"/>
            </p:cNvSpPr>
            <p:nvPr/>
          </p:nvSpPr>
          <p:spPr bwMode="auto">
            <a:xfrm>
              <a:off x="384" y="2640"/>
              <a:ext cx="92" cy="26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endParaRPr lang="en-US" sz="2400">
                <a:solidFill>
                  <a:srgbClr val="000066"/>
                </a:solidFill>
                <a:cs typeface="Arial" charset="0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2572790" y="76200"/>
            <a:ext cx="39042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 smtClean="0">
                <a:solidFill>
                  <a:schemeClr val="bg1"/>
                </a:solidFill>
              </a:rPr>
              <a:t>Large Elliptic Flow</a:t>
            </a:r>
          </a:p>
        </p:txBody>
      </p:sp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0" y="0"/>
            <a:ext cx="17526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7391400" y="0"/>
            <a:ext cx="17526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40" name="Freeform 39"/>
          <p:cNvSpPr/>
          <p:nvPr/>
        </p:nvSpPr>
        <p:spPr>
          <a:xfrm>
            <a:off x="2701636" y="1524000"/>
            <a:ext cx="4350328" cy="406400"/>
          </a:xfrm>
          <a:custGeom>
            <a:avLst/>
            <a:gdLst>
              <a:gd name="connsiteX0" fmla="*/ 0 w 4350328"/>
              <a:gd name="connsiteY0" fmla="*/ 0 h 406400"/>
              <a:gd name="connsiteX1" fmla="*/ 1122219 w 4350328"/>
              <a:gd name="connsiteY1" fmla="*/ 374073 h 406400"/>
              <a:gd name="connsiteX2" fmla="*/ 2175164 w 4350328"/>
              <a:gd name="connsiteY2" fmla="*/ 124691 h 406400"/>
              <a:gd name="connsiteX3" fmla="*/ 3269673 w 4350328"/>
              <a:gd name="connsiteY3" fmla="*/ 401782 h 406400"/>
              <a:gd name="connsiteX4" fmla="*/ 4114800 w 4350328"/>
              <a:gd name="connsiteY4" fmla="*/ 96982 h 406400"/>
              <a:gd name="connsiteX5" fmla="*/ 4350328 w 4350328"/>
              <a:gd name="connsiteY5" fmla="*/ 55418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0328" h="406400">
                <a:moveTo>
                  <a:pt x="0" y="0"/>
                </a:moveTo>
                <a:cubicBezTo>
                  <a:pt x="379846" y="176645"/>
                  <a:pt x="759692" y="353291"/>
                  <a:pt x="1122219" y="374073"/>
                </a:cubicBezTo>
                <a:cubicBezTo>
                  <a:pt x="1484746" y="394855"/>
                  <a:pt x="1817255" y="120073"/>
                  <a:pt x="2175164" y="124691"/>
                </a:cubicBezTo>
                <a:cubicBezTo>
                  <a:pt x="2533073" y="129309"/>
                  <a:pt x="2946400" y="406400"/>
                  <a:pt x="3269673" y="401782"/>
                </a:cubicBezTo>
                <a:cubicBezTo>
                  <a:pt x="3592946" y="397164"/>
                  <a:pt x="3934691" y="154709"/>
                  <a:pt x="4114800" y="96982"/>
                </a:cubicBezTo>
                <a:cubicBezTo>
                  <a:pt x="4294909" y="39255"/>
                  <a:pt x="4322618" y="47336"/>
                  <a:pt x="4350328" y="55418"/>
                </a:cubicBezTo>
              </a:path>
            </a:pathLst>
          </a:cu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76200" y="2217003"/>
            <a:ext cx="8921160" cy="830997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Literally “seen” in first days at RHIC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4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5400" y="76200"/>
            <a:ext cx="63191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 smtClean="0">
                <a:solidFill>
                  <a:schemeClr val="bg1"/>
                </a:solidFill>
              </a:rPr>
              <a:t>How Large is the Flow Really?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" y="838200"/>
            <a:ext cx="8763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Assume </a:t>
            </a:r>
            <a:r>
              <a:rPr lang="en-US" sz="2800" u="sng" dirty="0" smtClean="0">
                <a:solidFill>
                  <a:srgbClr val="FFFF00"/>
                </a:solidFill>
              </a:rPr>
              <a:t>early </a:t>
            </a:r>
            <a:r>
              <a:rPr lang="en-US" sz="2800" u="sng" dirty="0" err="1" smtClean="0">
                <a:solidFill>
                  <a:srgbClr val="FFFF00"/>
                </a:solidFill>
              </a:rPr>
              <a:t>thermalization</a:t>
            </a:r>
            <a:r>
              <a:rPr lang="en-US" sz="2800" dirty="0" smtClean="0">
                <a:solidFill>
                  <a:srgbClr val="FFFF00"/>
                </a:solidFill>
              </a:rPr>
              <a:t> and run ideal </a:t>
            </a:r>
            <a:r>
              <a:rPr lang="en-US" sz="2800" u="sng" dirty="0" smtClean="0">
                <a:solidFill>
                  <a:srgbClr val="FFFF00"/>
                </a:solidFill>
              </a:rPr>
              <a:t>hydrodynamics</a:t>
            </a:r>
            <a:r>
              <a:rPr lang="en-US" sz="2800" dirty="0" smtClean="0">
                <a:solidFill>
                  <a:srgbClr val="FFFF00"/>
                </a:solidFill>
              </a:rPr>
              <a:t> (i.e. no dissipation or zero shear + bulk viscosity)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1" y="1981200"/>
            <a:ext cx="37338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Key Inputs:</a:t>
            </a:r>
          </a:p>
          <a:p>
            <a:r>
              <a:rPr lang="en-US" sz="1100" dirty="0" smtClean="0">
                <a:solidFill>
                  <a:schemeClr val="bg1"/>
                </a:solidFill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Initial geometry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Script MT Bold" pitchFamily="66" charset="0"/>
              </a:rPr>
              <a:t>l</a:t>
            </a:r>
            <a:r>
              <a:rPr lang="en-US" sz="2800" dirty="0" err="1" smtClean="0">
                <a:solidFill>
                  <a:schemeClr val="bg1"/>
                </a:solidFill>
              </a:rPr>
              <a:t>QCD</a:t>
            </a:r>
            <a:r>
              <a:rPr lang="en-US" sz="2800" dirty="0" smtClean="0">
                <a:solidFill>
                  <a:schemeClr val="bg1"/>
                </a:solidFill>
              </a:rPr>
              <a:t> Equation of State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3733800"/>
            <a:ext cx="3962400" cy="287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4" descr="movie_smoo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0957" y="1960562"/>
            <a:ext cx="4780643" cy="4668838"/>
          </a:xfrm>
          <a:prstGeom prst="rect">
            <a:avLst/>
          </a:prstGeom>
          <a:noFill/>
        </p:spPr>
      </p:pic>
      <p:sp>
        <p:nvSpPr>
          <p:cNvPr id="12" name="Oval 11"/>
          <p:cNvSpPr/>
          <p:nvPr/>
        </p:nvSpPr>
        <p:spPr>
          <a:xfrm>
            <a:off x="5430157" y="3352800"/>
            <a:ext cx="1447800" cy="16002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056547" y="3352800"/>
            <a:ext cx="1447800" cy="16002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 animBg="1"/>
      <p:bldP spid="12" grpId="1" animBg="1"/>
      <p:bldP spid="13" grpId="0" animBg="1"/>
      <p:bldP spid="1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4148" y="141982"/>
            <a:ext cx="838505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Fluid cells “freeze-out” below </a:t>
            </a:r>
            <a:r>
              <a:rPr lang="en-US" sz="3200" dirty="0" err="1" smtClean="0">
                <a:solidFill>
                  <a:schemeClr val="bg1"/>
                </a:solidFill>
              </a:rPr>
              <a:t>T</a:t>
            </a:r>
            <a:r>
              <a:rPr lang="en-US" sz="3200" baseline="-25000" dirty="0" err="1" smtClean="0">
                <a:solidFill>
                  <a:schemeClr val="bg1"/>
                </a:solidFill>
              </a:rPr>
              <a:t>f</a:t>
            </a:r>
            <a:endParaRPr lang="en-US" sz="3200" baseline="-25000" dirty="0" smtClean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Isotropic hadrons in cell rest frame, then boosted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6059269"/>
            <a:ext cx="91440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Circa 2005:</a:t>
            </a:r>
            <a:r>
              <a:rPr lang="en-US" sz="3600" dirty="0" smtClean="0">
                <a:solidFill>
                  <a:srgbClr val="FF0000"/>
                </a:solidFill>
                <a:sym typeface="Wingdings" pitchFamily="2" charset="2"/>
              </a:rPr>
              <a:t>  Quark-Gluon Plasma = Perfect Fluid</a:t>
            </a:r>
            <a:endParaRPr lang="en-US" sz="3600" dirty="0" smtClean="0">
              <a:solidFill>
                <a:srgbClr val="FF0000"/>
              </a:solidFill>
            </a:endParaRPr>
          </a:p>
        </p:txBody>
      </p:sp>
      <p:pic>
        <p:nvPicPr>
          <p:cNvPr id="839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399" y="1371600"/>
            <a:ext cx="4114801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 cstate="print"/>
          <a:srcRect t="2469" r="47791" b="49794"/>
          <a:stretch>
            <a:fillRect/>
          </a:stretch>
        </p:blipFill>
        <p:spPr bwMode="auto">
          <a:xfrm>
            <a:off x="298704" y="1676400"/>
            <a:ext cx="4197096" cy="3745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04800" y="1371600"/>
            <a:ext cx="41910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Temperature Profile + Velocity Vectors</a:t>
            </a:r>
          </a:p>
        </p:txBody>
      </p:sp>
      <p:sp>
        <p:nvSpPr>
          <p:cNvPr id="7" name="Rectangle 6"/>
          <p:cNvSpPr/>
          <p:nvPr/>
        </p:nvSpPr>
        <p:spPr>
          <a:xfrm>
            <a:off x="914400" y="1752600"/>
            <a:ext cx="11430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04800" y="5486400"/>
            <a:ext cx="86446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Characteristic flow pattern observed for </a:t>
            </a:r>
            <a:r>
              <a:rPr lang="en-US" sz="3200" dirty="0" err="1" smtClean="0">
                <a:solidFill>
                  <a:schemeClr val="bg1"/>
                </a:solidFill>
              </a:rPr>
              <a:t>p</a:t>
            </a:r>
            <a:r>
              <a:rPr lang="en-US" sz="3200" baseline="-25000" dirty="0" err="1" smtClean="0">
                <a:solidFill>
                  <a:schemeClr val="bg1"/>
                </a:solidFill>
              </a:rPr>
              <a:t>T</a:t>
            </a:r>
            <a:r>
              <a:rPr lang="en-US" sz="3200" dirty="0" smtClean="0">
                <a:solidFill>
                  <a:schemeClr val="bg1"/>
                </a:solidFill>
              </a:rPr>
              <a:t> &lt; 2 </a:t>
            </a:r>
            <a:r>
              <a:rPr lang="en-US" sz="3200" dirty="0" err="1" smtClean="0">
                <a:solidFill>
                  <a:schemeClr val="bg1"/>
                </a:solidFill>
              </a:rPr>
              <a:t>GeV</a:t>
            </a:r>
            <a:endParaRPr lang="en-US" sz="3200" dirty="0" smtClean="0">
              <a:solidFill>
                <a:schemeClr val="bg1"/>
              </a:solidFill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4572000" y="1371600"/>
            <a:ext cx="4419600" cy="403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 cstate="print"/>
          <a:srcRect l="6516" t="5548"/>
          <a:stretch>
            <a:fillRect/>
          </a:stretch>
        </p:blipFill>
        <p:spPr>
          <a:xfrm>
            <a:off x="4648200" y="1617663"/>
            <a:ext cx="4343400" cy="3563937"/>
          </a:xfrm>
          <a:prstGeom prst="rect">
            <a:avLst/>
          </a:prstGeom>
          <a:noFill/>
          <a:ln/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3733800" y="1600200"/>
            <a:ext cx="5603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/>
                </a:solidFill>
                <a:cs typeface="Arial" charset="0"/>
              </a:rPr>
              <a:t>v2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7714430" y="5043488"/>
            <a:ext cx="12009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chemeClr val="tx1"/>
                </a:solidFill>
                <a:cs typeface="Arial" charset="0"/>
              </a:rPr>
              <a:t>p</a:t>
            </a:r>
            <a:r>
              <a:rPr lang="en-US" sz="2400" baseline="-25000" dirty="0" err="1">
                <a:solidFill>
                  <a:schemeClr val="tx1"/>
                </a:solidFill>
                <a:cs typeface="Arial" charset="0"/>
              </a:rPr>
              <a:t>T</a:t>
            </a:r>
            <a:r>
              <a:rPr lang="en-US" sz="2400" baseline="-25000" dirty="0">
                <a:solidFill>
                  <a:schemeClr val="tx1"/>
                </a:solidFill>
                <a:cs typeface="Arial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cs typeface="Arial" charset="0"/>
              </a:rPr>
              <a:t>(</a:t>
            </a:r>
            <a:r>
              <a:rPr lang="en-US" sz="2400" dirty="0" err="1">
                <a:solidFill>
                  <a:schemeClr val="tx1"/>
                </a:solidFill>
                <a:cs typeface="Arial" charset="0"/>
              </a:rPr>
              <a:t>GeV</a:t>
            </a:r>
            <a:r>
              <a:rPr lang="en-US" sz="2400" dirty="0">
                <a:solidFill>
                  <a:schemeClr val="tx1"/>
                </a:solidFill>
                <a:cs typeface="Arial" charset="0"/>
              </a:rPr>
              <a:t>)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4648200" y="1219200"/>
            <a:ext cx="46839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cs typeface="Arial" charset="0"/>
              </a:rPr>
              <a:t>v</a:t>
            </a:r>
            <a:r>
              <a:rPr lang="en-US" sz="2800" baseline="-25000" dirty="0" smtClean="0">
                <a:solidFill>
                  <a:schemeClr val="tx1"/>
                </a:solidFill>
                <a:cs typeface="Arial" charset="0"/>
              </a:rPr>
              <a:t>2</a:t>
            </a:r>
            <a:endParaRPr lang="en-US" sz="2800" baseline="-2500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229600" y="1752600"/>
            <a:ext cx="3048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 animBg="1"/>
      <p:bldP spid="12" grpId="0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1" descr="animation_test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238" y="1567274"/>
            <a:ext cx="4830978" cy="5290726"/>
          </a:xfrm>
          <a:prstGeom prst="rect">
            <a:avLst/>
          </a:prstGeom>
          <a:noFill/>
        </p:spPr>
      </p:pic>
      <p:pic>
        <p:nvPicPr>
          <p:cNvPr id="6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826" y="1567274"/>
            <a:ext cx="4829528" cy="529072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4114800" y="2328446"/>
            <a:ext cx="1017610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>
                <a:solidFill>
                  <a:schemeClr val="tx1"/>
                </a:solidFill>
                <a:latin typeface="Symbol" pitchFamily="18" charset="2"/>
              </a:rPr>
              <a:t>f</a:t>
            </a:r>
            <a:r>
              <a:rPr lang="en-US" sz="1600">
                <a:solidFill>
                  <a:schemeClr val="tx1"/>
                </a:solidFill>
              </a:rPr>
              <a:t> = +90</a:t>
            </a:r>
            <a:r>
              <a:rPr lang="en-US" sz="1600" baseline="3000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259001" y="2328446"/>
            <a:ext cx="960199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Symbol" pitchFamily="18" charset="2"/>
              </a:rPr>
              <a:t>f</a:t>
            </a:r>
            <a:r>
              <a:rPr lang="en-US" sz="1600" dirty="0">
                <a:solidFill>
                  <a:schemeClr val="tx1"/>
                </a:solidFill>
              </a:rPr>
              <a:t> = -90</a:t>
            </a:r>
            <a:r>
              <a:rPr lang="en-US" sz="1600" baseline="30000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6000" y="39469"/>
            <a:ext cx="48894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 smtClean="0">
                <a:solidFill>
                  <a:schemeClr val="bg1"/>
                </a:solidFill>
              </a:rPr>
              <a:t>Perfect Fluid Response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600" y="533400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Super-sonic quark traversing medium results in </a:t>
            </a:r>
          </a:p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shock wave response</a:t>
            </a:r>
          </a:p>
        </p:txBody>
      </p:sp>
      <p:grpSp>
        <p:nvGrpSpPr>
          <p:cNvPr id="12" name="Group 25"/>
          <p:cNvGrpSpPr>
            <a:grpSpLocks/>
          </p:cNvGrpSpPr>
          <p:nvPr/>
        </p:nvGrpSpPr>
        <p:grpSpPr bwMode="auto">
          <a:xfrm>
            <a:off x="5181600" y="2362200"/>
            <a:ext cx="3810000" cy="3656013"/>
            <a:chOff x="3312" y="864"/>
            <a:chExt cx="2400" cy="2303"/>
          </a:xfrm>
        </p:grpSpPr>
        <p:pic>
          <p:nvPicPr>
            <p:cNvPr id="13" name="Picture 26" descr="jet_correlation_auauperiph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312" y="864"/>
              <a:ext cx="2400" cy="2303"/>
            </a:xfrm>
            <a:prstGeom prst="rect">
              <a:avLst/>
            </a:prstGeom>
            <a:noFill/>
          </p:spPr>
        </p:pic>
        <p:sp>
          <p:nvSpPr>
            <p:cNvPr id="14" name="Text Box 27"/>
            <p:cNvSpPr txBox="1">
              <a:spLocks noChangeArrowheads="1"/>
            </p:cNvSpPr>
            <p:nvPr/>
          </p:nvSpPr>
          <p:spPr bwMode="auto">
            <a:xfrm>
              <a:off x="4600" y="1399"/>
              <a:ext cx="890" cy="44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chemeClr val="tx1"/>
                  </a:solidFill>
                </a:rPr>
                <a:t>Peripheral 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</a:rPr>
                <a:t>AuAu</a:t>
              </a:r>
            </a:p>
          </p:txBody>
        </p:sp>
      </p:grpSp>
      <p:grpSp>
        <p:nvGrpSpPr>
          <p:cNvPr id="15" name="Group 28"/>
          <p:cNvGrpSpPr>
            <a:grpSpLocks/>
          </p:cNvGrpSpPr>
          <p:nvPr/>
        </p:nvGrpSpPr>
        <p:grpSpPr bwMode="auto">
          <a:xfrm>
            <a:off x="5105400" y="2322513"/>
            <a:ext cx="3876675" cy="3697287"/>
            <a:chOff x="3312" y="839"/>
            <a:chExt cx="2442" cy="2329"/>
          </a:xfrm>
        </p:grpSpPr>
        <p:pic>
          <p:nvPicPr>
            <p:cNvPr id="16" name="Picture 29" descr="jet_correlation_auaucent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312" y="839"/>
              <a:ext cx="2442" cy="2329"/>
            </a:xfrm>
            <a:prstGeom prst="rect">
              <a:avLst/>
            </a:prstGeom>
            <a:noFill/>
          </p:spPr>
        </p:pic>
        <p:sp>
          <p:nvSpPr>
            <p:cNvPr id="17" name="Text Box 30"/>
            <p:cNvSpPr txBox="1">
              <a:spLocks noChangeArrowheads="1"/>
            </p:cNvSpPr>
            <p:nvPr/>
          </p:nvSpPr>
          <p:spPr bwMode="auto">
            <a:xfrm>
              <a:off x="4587" y="1374"/>
              <a:ext cx="1124" cy="63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>
                  <a:solidFill>
                    <a:schemeClr val="tx1"/>
                  </a:solidFill>
                </a:rPr>
                <a:t>Run 4 0.2 nb</a:t>
              </a:r>
              <a:r>
                <a:rPr lang="en-US" sz="2000" baseline="30000">
                  <a:solidFill>
                    <a:schemeClr val="tx1"/>
                  </a:solidFill>
                </a:rPr>
                <a:t>-1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</a:rPr>
                <a:t>Central </a:t>
              </a:r>
            </a:p>
            <a:p>
              <a:pPr algn="ctr"/>
              <a:r>
                <a:rPr lang="en-US" sz="2000">
                  <a:solidFill>
                    <a:schemeClr val="tx1"/>
                  </a:solidFill>
                </a:rPr>
                <a:t>AuAu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105400" y="1676400"/>
            <a:ext cx="38621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Observed in the data?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105400" y="6172200"/>
            <a:ext cx="38601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Lots of theory papers!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5029200" y="2286000"/>
            <a:ext cx="4114800" cy="3971925"/>
            <a:chOff x="5029200" y="2286000"/>
            <a:chExt cx="4114800" cy="3971925"/>
          </a:xfrm>
        </p:grpSpPr>
        <p:pic>
          <p:nvPicPr>
            <p:cNvPr id="20" name="Picture 7" descr="CFvec_dEdp8GeV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029200" y="4038600"/>
              <a:ext cx="2133600" cy="2209800"/>
            </a:xfrm>
            <a:prstGeom prst="rect">
              <a:avLst/>
            </a:prstGeom>
            <a:noFill/>
          </p:spPr>
        </p:pic>
        <p:pic>
          <p:nvPicPr>
            <p:cNvPr id="21" name="Picture 8" descr="Temp_xy_index9_099_8GeV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029200" y="2286000"/>
              <a:ext cx="2971800" cy="2195513"/>
            </a:xfrm>
            <a:prstGeom prst="rect">
              <a:avLst/>
            </a:prstGeom>
            <a:noFill/>
          </p:spPr>
        </p:pic>
        <p:pic>
          <p:nvPicPr>
            <p:cNvPr id="22" name="Picture 52"/>
            <p:cNvPicPr>
              <a:picLocks noChangeAspect="1" noChangeArrowheads="1"/>
            </p:cNvPicPr>
            <p:nvPr/>
          </p:nvPicPr>
          <p:blipFill>
            <a:blip r:embed="rId8" cstate="print"/>
            <a:srcRect l="2148" t="8345"/>
            <a:stretch>
              <a:fillRect/>
            </a:stretch>
          </p:blipFill>
          <p:spPr bwMode="auto">
            <a:xfrm>
              <a:off x="7239000" y="2286000"/>
              <a:ext cx="1905000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6498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929258" y="4191000"/>
              <a:ext cx="2214741" cy="2066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800" dirty="0" smtClean="0">
            <a:solidFill>
              <a:schemeClr val="bg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8403</TotalTime>
  <Words>1789</Words>
  <Application>Microsoft Office PowerPoint</Application>
  <PresentationFormat>On-screen Show (4:3)</PresentationFormat>
  <Paragraphs>362</Paragraphs>
  <Slides>43</Slides>
  <Notes>0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46" baseType="lpstr">
      <vt:lpstr>Office Theme</vt:lpstr>
      <vt:lpstr>Equation</vt:lpstr>
      <vt:lpstr>Photo Editor Photo</vt:lpstr>
      <vt:lpstr>Slide 1</vt:lpstr>
      <vt:lpstr>Slide 2</vt:lpstr>
      <vt:lpstr>Slide 3</vt:lpstr>
      <vt:lpstr>Slide 4</vt:lpstr>
      <vt:lpstr>Simple Geometry Picture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nagle</dc:creator>
  <cp:lastModifiedBy>nagle</cp:lastModifiedBy>
  <cp:revision>172</cp:revision>
  <dcterms:created xsi:type="dcterms:W3CDTF">2011-04-24T10:36:49Z</dcterms:created>
  <dcterms:modified xsi:type="dcterms:W3CDTF">2011-06-16T19:05:41Z</dcterms:modified>
</cp:coreProperties>
</file>