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0"/>
  </p:handoutMasterIdLst>
  <p:sldIdLst>
    <p:sldId id="256" r:id="rId2"/>
    <p:sldId id="319" r:id="rId3"/>
    <p:sldId id="320" r:id="rId4"/>
    <p:sldId id="324" r:id="rId5"/>
    <p:sldId id="327" r:id="rId6"/>
    <p:sldId id="328" r:id="rId7"/>
    <p:sldId id="331" r:id="rId8"/>
    <p:sldId id="341" r:id="rId9"/>
    <p:sldId id="332" r:id="rId10"/>
    <p:sldId id="333" r:id="rId11"/>
    <p:sldId id="342" r:id="rId12"/>
    <p:sldId id="343" r:id="rId13"/>
    <p:sldId id="346" r:id="rId14"/>
    <p:sldId id="347" r:id="rId15"/>
    <p:sldId id="348" r:id="rId16"/>
    <p:sldId id="334" r:id="rId17"/>
    <p:sldId id="339" r:id="rId18"/>
    <p:sldId id="350" r:id="rId19"/>
    <p:sldId id="338" r:id="rId20"/>
    <p:sldId id="337" r:id="rId21"/>
    <p:sldId id="351" r:id="rId22"/>
    <p:sldId id="321" r:id="rId23"/>
    <p:sldId id="323" r:id="rId24"/>
    <p:sldId id="314" r:id="rId25"/>
    <p:sldId id="405" r:id="rId26"/>
    <p:sldId id="258" r:id="rId27"/>
    <p:sldId id="366" r:id="rId28"/>
    <p:sldId id="369" r:id="rId29"/>
    <p:sldId id="371" r:id="rId30"/>
    <p:sldId id="372" r:id="rId31"/>
    <p:sldId id="368" r:id="rId32"/>
    <p:sldId id="376" r:id="rId33"/>
    <p:sldId id="377" r:id="rId34"/>
    <p:sldId id="408" r:id="rId35"/>
    <p:sldId id="363" r:id="rId36"/>
    <p:sldId id="383" r:id="rId37"/>
    <p:sldId id="292" r:id="rId38"/>
    <p:sldId id="294" r:id="rId39"/>
    <p:sldId id="384" r:id="rId40"/>
    <p:sldId id="385" r:id="rId41"/>
    <p:sldId id="387" r:id="rId42"/>
    <p:sldId id="382" r:id="rId43"/>
    <p:sldId id="390" r:id="rId44"/>
    <p:sldId id="398" r:id="rId45"/>
    <p:sldId id="389" r:id="rId46"/>
    <p:sldId id="308" r:id="rId47"/>
    <p:sldId id="403" r:id="rId48"/>
    <p:sldId id="29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E22"/>
    <a:srgbClr val="FF33CC"/>
    <a:srgbClr val="F517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176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7F5F-8397-4642-8CA8-62A78307AFD5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0CB1-231F-4F88-B3FC-8005E75AC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1207-3D22-40FA-89C2-408CEF8F014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wmf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2.wm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1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>
                <a:solidFill>
                  <a:schemeClr val="bg1"/>
                </a:solidFill>
              </a:rPr>
              <a:t>Geometry Rules</a:t>
            </a:r>
            <a:r>
              <a:rPr lang="en-US" sz="6000" b="1" dirty="0" smtClean="0">
                <a:solidFill>
                  <a:schemeClr val="bg1"/>
                </a:solidFill>
              </a:rPr>
              <a:t>: 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Heavy Ion Physics of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Heavy </a:t>
            </a:r>
            <a:r>
              <a:rPr lang="en-US" sz="4000" dirty="0" err="1" smtClean="0">
                <a:solidFill>
                  <a:schemeClr val="bg1"/>
                </a:solidFill>
              </a:rPr>
              <a:t>Quarkonia</a:t>
            </a:r>
            <a:r>
              <a:rPr lang="en-US" sz="4000" dirty="0" smtClean="0">
                <a:solidFill>
                  <a:schemeClr val="bg1"/>
                </a:solidFill>
              </a:rPr>
              <a:t> and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Harmonic Flow</a:t>
            </a:r>
            <a:endParaRPr lang="en-US" sz="48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1" y="5791200"/>
            <a:ext cx="4694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Jamie Nagle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Niels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Bohr Institute, Copenhagen, Denmark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University of Colorado, Boulder, USA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6019800"/>
            <a:ext cx="6191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205"/>
              </a:clrFrom>
              <a:clrTo>
                <a:srgbClr val="0402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6035040"/>
            <a:ext cx="914400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076700"/>
            <a:ext cx="5638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2286000"/>
            <a:ext cx="563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8088" y="762000"/>
            <a:ext cx="40535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458152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0600" y="39469"/>
            <a:ext cx="7537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J/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3600" dirty="0" smtClean="0">
                <a:solidFill>
                  <a:schemeClr val="bg1"/>
                </a:solidFill>
              </a:rPr>
              <a:t> Data Averaged Over All Geometries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181600"/>
            <a:ext cx="861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 test all EPS09 </a:t>
            </a:r>
            <a:r>
              <a:rPr lang="en-US" sz="2800" dirty="0" err="1" smtClean="0">
                <a:solidFill>
                  <a:schemeClr val="bg1"/>
                </a:solidFill>
              </a:rPr>
              <a:t>nPDF</a:t>
            </a:r>
            <a:r>
              <a:rPr lang="en-US" sz="2800" dirty="0" smtClean="0">
                <a:solidFill>
                  <a:schemeClr val="bg1"/>
                </a:solidFill>
              </a:rPr>
              <a:t> variations and find reasonable agreement within uncertainties by including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chemeClr val="bg1"/>
                </a:solidFill>
                <a:latin typeface="+mj-lt"/>
              </a:rPr>
              <a:t>br</a:t>
            </a:r>
            <a:r>
              <a:rPr lang="en-US" sz="2800" dirty="0" smtClean="0">
                <a:solidFill>
                  <a:schemeClr val="bg1"/>
                </a:solidFill>
              </a:rPr>
              <a:t>= 4 </a:t>
            </a:r>
            <a:r>
              <a:rPr lang="en-US" sz="2800" dirty="0" err="1" smtClean="0">
                <a:solidFill>
                  <a:schemeClr val="bg1"/>
                </a:solidFill>
              </a:rPr>
              <a:t>mb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Rapidity dependence comes entirely from </a:t>
            </a:r>
            <a:r>
              <a:rPr lang="en-US" sz="2800" dirty="0" err="1" smtClean="0">
                <a:solidFill>
                  <a:schemeClr val="bg1"/>
                </a:solidFill>
              </a:rPr>
              <a:t>nPDF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5114" y="685800"/>
            <a:ext cx="2436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 PHENIX arxiv:1010.1246v1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8088" y="762000"/>
            <a:ext cx="40535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486400" cy="68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-152400"/>
            <a:ext cx="3025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Peripheral </a:t>
            </a:r>
            <a:r>
              <a:rPr lang="en-US" sz="2800" dirty="0" err="1" smtClean="0"/>
              <a:t>dAu</a:t>
            </a:r>
            <a:r>
              <a:rPr lang="en-US" sz="2800" dirty="0" smtClean="0"/>
              <a:t> / 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335" y="2209800"/>
            <a:ext cx="25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Central </a:t>
            </a:r>
            <a:r>
              <a:rPr lang="en-US" sz="2800" dirty="0" err="1" smtClean="0"/>
              <a:t>dAu</a:t>
            </a:r>
            <a:r>
              <a:rPr lang="en-US" sz="2800" dirty="0" smtClean="0"/>
              <a:t> / 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267200"/>
            <a:ext cx="302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Central / Peripheral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304800"/>
            <a:ext cx="38862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For each EPS09 </a:t>
            </a:r>
            <a:r>
              <a:rPr lang="en-US" sz="2800" dirty="0" err="1" smtClean="0">
                <a:solidFill>
                  <a:srgbClr val="FF0000"/>
                </a:solidFill>
              </a:rPr>
              <a:t>nPDF</a:t>
            </a:r>
            <a:r>
              <a:rPr lang="en-US" sz="2800" dirty="0" smtClean="0">
                <a:solidFill>
                  <a:srgbClr val="FF0000"/>
                </a:solidFill>
              </a:rPr>
              <a:t> set, fit the data including statistical and systematic uncertainties to find the best </a:t>
            </a:r>
            <a:r>
              <a:rPr lang="en-US" sz="2800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rgbClr val="FF0000"/>
                </a:solidFill>
                <a:latin typeface="+mj-lt"/>
              </a:rPr>
              <a:t>br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.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1" y="2645122"/>
            <a:ext cx="38862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Best fit EPS09 </a:t>
            </a:r>
            <a:r>
              <a:rPr lang="en-US" sz="2800" dirty="0" err="1" smtClean="0">
                <a:solidFill>
                  <a:schemeClr val="tx2"/>
                </a:solidFill>
              </a:rPr>
              <a:t>pset</a:t>
            </a:r>
            <a:r>
              <a:rPr lang="en-US" sz="2800" dirty="0" smtClean="0">
                <a:solidFill>
                  <a:schemeClr val="tx2"/>
                </a:solidFill>
              </a:rPr>
              <a:t> = 17 and </a:t>
            </a:r>
            <a:r>
              <a:rPr lang="en-US" sz="2800" dirty="0" err="1" smtClean="0">
                <a:solidFill>
                  <a:schemeClr val="tx2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chemeClr val="tx2"/>
                </a:solidFill>
              </a:rPr>
              <a:t>br</a:t>
            </a:r>
            <a:r>
              <a:rPr lang="en-US" sz="2800" dirty="0" smtClean="0">
                <a:solidFill>
                  <a:schemeClr val="tx2"/>
                </a:solidFill>
              </a:rPr>
              <a:t> = 3.2 </a:t>
            </a:r>
            <a:r>
              <a:rPr lang="en-US" sz="2800" dirty="0" err="1" smtClean="0">
                <a:solidFill>
                  <a:schemeClr val="tx2"/>
                </a:solidFill>
              </a:rPr>
              <a:t>mb</a:t>
            </a:r>
            <a:r>
              <a:rPr lang="en-US" sz="2800" dirty="0" smtClean="0">
                <a:solidFill>
                  <a:schemeClr val="tx2"/>
                </a:solidFill>
              </a:rPr>
              <a:t>.   However, the fit is very poor (</a:t>
            </a:r>
            <a:r>
              <a:rPr lang="en-US" sz="2800" dirty="0" err="1" smtClean="0">
                <a:solidFill>
                  <a:schemeClr val="tx2"/>
                </a:solidFill>
              </a:rPr>
              <a:t>pvalue</a:t>
            </a:r>
            <a:r>
              <a:rPr lang="en-US" sz="2800" dirty="0" smtClean="0">
                <a:solidFill>
                  <a:schemeClr val="tx2"/>
                </a:solidFill>
              </a:rPr>
              <a:t> &lt; 0.0001).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4550122"/>
            <a:ext cx="3810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Data cannot be described by </a:t>
            </a:r>
            <a:r>
              <a:rPr lang="en-US" sz="2800" b="1" u="sng" dirty="0" smtClean="0"/>
              <a:t>any</a:t>
            </a:r>
            <a:r>
              <a:rPr lang="en-US" sz="2800" dirty="0" smtClean="0"/>
              <a:t> combination of EPS09 </a:t>
            </a:r>
            <a:r>
              <a:rPr lang="en-US" sz="2800" dirty="0" err="1" smtClean="0"/>
              <a:t>nPDF</a:t>
            </a:r>
            <a:r>
              <a:rPr lang="en-US" sz="2800" dirty="0" smtClean="0"/>
              <a:t> and </a:t>
            </a:r>
            <a:r>
              <a:rPr lang="en-US" sz="2800" dirty="0" err="1" smtClean="0">
                <a:latin typeface="Symbol" pitchFamily="18" charset="2"/>
              </a:rPr>
              <a:t>s</a:t>
            </a:r>
            <a:r>
              <a:rPr lang="en-US" sz="2800" baseline="-25000" dirty="0" err="1" smtClean="0"/>
              <a:t>br</a:t>
            </a:r>
            <a:r>
              <a:rPr lang="en-US" sz="2800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81000" y="2911257"/>
            <a:ext cx="3810000" cy="3108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For the Linear Case,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for any values of </a:t>
            </a:r>
            <a:r>
              <a:rPr lang="en-US" sz="2800" b="1" u="sng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,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there is a unique relationship between the average suppression (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R</a:t>
            </a:r>
            <a:r>
              <a:rPr lang="en-US" sz="2800" baseline="-2500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dAu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) and the steepness versus centrality (R</a:t>
            </a:r>
            <a:r>
              <a:rPr lang="en-US" sz="2800" baseline="-250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CP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).</a:t>
            </a:r>
            <a:endParaRPr lang="en-US" sz="28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b="61905"/>
          <a:stretch>
            <a:fillRect/>
          </a:stretch>
        </p:blipFill>
        <p:spPr bwMode="auto">
          <a:xfrm>
            <a:off x="0" y="1828800"/>
            <a:ext cx="51206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4"/>
          <p:cNvGrpSpPr>
            <a:grpSpLocks noChangeAspect="1"/>
          </p:cNvGrpSpPr>
          <p:nvPr/>
        </p:nvGrpSpPr>
        <p:grpSpPr bwMode="auto">
          <a:xfrm>
            <a:off x="4572000" y="2511760"/>
            <a:ext cx="4572000" cy="4346240"/>
            <a:chOff x="2444" y="565"/>
            <a:chExt cx="3139" cy="2984"/>
          </a:xfrm>
        </p:grpSpPr>
        <p:sp>
          <p:nvSpPr>
            <p:cNvPr id="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44" y="565"/>
              <a:ext cx="3139" cy="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" name="Group 205"/>
            <p:cNvGrpSpPr>
              <a:grpSpLocks/>
            </p:cNvGrpSpPr>
            <p:nvPr/>
          </p:nvGrpSpPr>
          <p:grpSpPr bwMode="auto">
            <a:xfrm>
              <a:off x="2444" y="562"/>
              <a:ext cx="3145" cy="2991"/>
              <a:chOff x="2444" y="562"/>
              <a:chExt cx="3145" cy="2991"/>
            </a:xfrm>
          </p:grpSpPr>
          <p:sp>
            <p:nvSpPr>
              <p:cNvPr id="906" name="Freeform 5"/>
              <p:cNvSpPr>
                <a:spLocks/>
              </p:cNvSpPr>
              <p:nvPr/>
            </p:nvSpPr>
            <p:spPr bwMode="auto">
              <a:xfrm>
                <a:off x="2444" y="562"/>
                <a:ext cx="3145" cy="2991"/>
              </a:xfrm>
              <a:custGeom>
                <a:avLst/>
                <a:gdLst/>
                <a:ahLst/>
                <a:cxnLst>
                  <a:cxn ang="0">
                    <a:pos x="0" y="7186"/>
                  </a:cxn>
                  <a:cxn ang="0">
                    <a:pos x="0" y="7186"/>
                  </a:cxn>
                  <a:cxn ang="0">
                    <a:pos x="7559" y="7186"/>
                  </a:cxn>
                  <a:cxn ang="0">
                    <a:pos x="7559" y="0"/>
                  </a:cxn>
                  <a:cxn ang="0">
                    <a:pos x="0" y="0"/>
                  </a:cxn>
                  <a:cxn ang="0">
                    <a:pos x="0" y="7186"/>
                  </a:cxn>
                </a:cxnLst>
                <a:rect l="0" t="0" r="r" b="b"/>
                <a:pathLst>
                  <a:path w="7559" h="7186">
                    <a:moveTo>
                      <a:pt x="0" y="7186"/>
                    </a:moveTo>
                    <a:lnTo>
                      <a:pt x="0" y="7186"/>
                    </a:lnTo>
                    <a:lnTo>
                      <a:pt x="7559" y="7186"/>
                    </a:lnTo>
                    <a:lnTo>
                      <a:pt x="7559" y="0"/>
                    </a:lnTo>
                    <a:lnTo>
                      <a:pt x="0" y="0"/>
                    </a:lnTo>
                    <a:lnTo>
                      <a:pt x="0" y="718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Freeform 6"/>
              <p:cNvSpPr>
                <a:spLocks/>
              </p:cNvSpPr>
              <p:nvPr/>
            </p:nvSpPr>
            <p:spPr bwMode="auto">
              <a:xfrm>
                <a:off x="2759" y="709"/>
                <a:ext cx="2672" cy="2544"/>
              </a:xfrm>
              <a:custGeom>
                <a:avLst/>
                <a:gdLst/>
                <a:ahLst/>
                <a:cxnLst>
                  <a:cxn ang="0">
                    <a:pos x="0" y="6114"/>
                  </a:cxn>
                  <a:cxn ang="0">
                    <a:pos x="0" y="6114"/>
                  </a:cxn>
                  <a:cxn ang="0">
                    <a:pos x="6423" y="6114"/>
                  </a:cxn>
                  <a:cxn ang="0">
                    <a:pos x="6423" y="0"/>
                  </a:cxn>
                  <a:cxn ang="0">
                    <a:pos x="0" y="0"/>
                  </a:cxn>
                  <a:cxn ang="0">
                    <a:pos x="0" y="6114"/>
                  </a:cxn>
                </a:cxnLst>
                <a:rect l="0" t="0" r="r" b="b"/>
                <a:pathLst>
                  <a:path w="6423" h="6114">
                    <a:moveTo>
                      <a:pt x="0" y="6114"/>
                    </a:moveTo>
                    <a:lnTo>
                      <a:pt x="0" y="6114"/>
                    </a:lnTo>
                    <a:lnTo>
                      <a:pt x="6423" y="6114"/>
                    </a:lnTo>
                    <a:lnTo>
                      <a:pt x="6423" y="0"/>
                    </a:lnTo>
                    <a:lnTo>
                      <a:pt x="0" y="0"/>
                    </a:lnTo>
                    <a:lnTo>
                      <a:pt x="0" y="61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Freeform 7"/>
              <p:cNvSpPr>
                <a:spLocks/>
              </p:cNvSpPr>
              <p:nvPr/>
            </p:nvSpPr>
            <p:spPr bwMode="auto">
              <a:xfrm>
                <a:off x="2759" y="709"/>
                <a:ext cx="2672" cy="2544"/>
              </a:xfrm>
              <a:custGeom>
                <a:avLst/>
                <a:gdLst/>
                <a:ahLst/>
                <a:cxnLst>
                  <a:cxn ang="0">
                    <a:pos x="0" y="6114"/>
                  </a:cxn>
                  <a:cxn ang="0">
                    <a:pos x="0" y="6114"/>
                  </a:cxn>
                  <a:cxn ang="0">
                    <a:pos x="6423" y="6114"/>
                  </a:cxn>
                  <a:cxn ang="0">
                    <a:pos x="6423" y="0"/>
                  </a:cxn>
                  <a:cxn ang="0">
                    <a:pos x="0" y="0"/>
                  </a:cxn>
                  <a:cxn ang="0">
                    <a:pos x="0" y="6114"/>
                  </a:cxn>
                </a:cxnLst>
                <a:rect l="0" t="0" r="r" b="b"/>
                <a:pathLst>
                  <a:path w="6423" h="6114">
                    <a:moveTo>
                      <a:pt x="0" y="6114"/>
                    </a:moveTo>
                    <a:lnTo>
                      <a:pt x="0" y="6114"/>
                    </a:lnTo>
                    <a:lnTo>
                      <a:pt x="6423" y="6114"/>
                    </a:lnTo>
                    <a:lnTo>
                      <a:pt x="6423" y="0"/>
                    </a:lnTo>
                    <a:lnTo>
                      <a:pt x="0" y="0"/>
                    </a:lnTo>
                    <a:lnTo>
                      <a:pt x="0" y="6114"/>
                    </a:lnTo>
                    <a:close/>
                  </a:path>
                </a:pathLst>
              </a:custGeom>
              <a:noFill/>
              <a:ln w="4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Freeform 8"/>
              <p:cNvSpPr>
                <a:spLocks/>
              </p:cNvSpPr>
              <p:nvPr/>
            </p:nvSpPr>
            <p:spPr bwMode="auto">
              <a:xfrm>
                <a:off x="2759" y="709"/>
                <a:ext cx="2672" cy="2544"/>
              </a:xfrm>
              <a:custGeom>
                <a:avLst/>
                <a:gdLst/>
                <a:ahLst/>
                <a:cxnLst>
                  <a:cxn ang="0">
                    <a:pos x="0" y="6114"/>
                  </a:cxn>
                  <a:cxn ang="0">
                    <a:pos x="0" y="6114"/>
                  </a:cxn>
                  <a:cxn ang="0">
                    <a:pos x="6423" y="6114"/>
                  </a:cxn>
                  <a:cxn ang="0">
                    <a:pos x="6423" y="0"/>
                  </a:cxn>
                  <a:cxn ang="0">
                    <a:pos x="0" y="0"/>
                  </a:cxn>
                  <a:cxn ang="0">
                    <a:pos x="0" y="6114"/>
                  </a:cxn>
                </a:cxnLst>
                <a:rect l="0" t="0" r="r" b="b"/>
                <a:pathLst>
                  <a:path w="6423" h="6114">
                    <a:moveTo>
                      <a:pt x="0" y="6114"/>
                    </a:moveTo>
                    <a:lnTo>
                      <a:pt x="0" y="6114"/>
                    </a:lnTo>
                    <a:lnTo>
                      <a:pt x="6423" y="6114"/>
                    </a:lnTo>
                    <a:lnTo>
                      <a:pt x="6423" y="0"/>
                    </a:lnTo>
                    <a:lnTo>
                      <a:pt x="0" y="0"/>
                    </a:lnTo>
                    <a:lnTo>
                      <a:pt x="0" y="61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Freeform 9"/>
              <p:cNvSpPr>
                <a:spLocks/>
              </p:cNvSpPr>
              <p:nvPr/>
            </p:nvSpPr>
            <p:spPr bwMode="auto">
              <a:xfrm>
                <a:off x="2759" y="709"/>
                <a:ext cx="2672" cy="2544"/>
              </a:xfrm>
              <a:custGeom>
                <a:avLst/>
                <a:gdLst/>
                <a:ahLst/>
                <a:cxnLst>
                  <a:cxn ang="0">
                    <a:pos x="0" y="6114"/>
                  </a:cxn>
                  <a:cxn ang="0">
                    <a:pos x="0" y="6114"/>
                  </a:cxn>
                  <a:cxn ang="0">
                    <a:pos x="6423" y="6114"/>
                  </a:cxn>
                  <a:cxn ang="0">
                    <a:pos x="6423" y="0"/>
                  </a:cxn>
                  <a:cxn ang="0">
                    <a:pos x="0" y="0"/>
                  </a:cxn>
                  <a:cxn ang="0">
                    <a:pos x="0" y="6114"/>
                  </a:cxn>
                </a:cxnLst>
                <a:rect l="0" t="0" r="r" b="b"/>
                <a:pathLst>
                  <a:path w="6423" h="6114">
                    <a:moveTo>
                      <a:pt x="0" y="6114"/>
                    </a:moveTo>
                    <a:lnTo>
                      <a:pt x="0" y="6114"/>
                    </a:lnTo>
                    <a:lnTo>
                      <a:pt x="6423" y="6114"/>
                    </a:lnTo>
                    <a:lnTo>
                      <a:pt x="6423" y="0"/>
                    </a:lnTo>
                    <a:lnTo>
                      <a:pt x="0" y="0"/>
                    </a:lnTo>
                    <a:lnTo>
                      <a:pt x="0" y="6114"/>
                    </a:lnTo>
                    <a:close/>
                  </a:path>
                </a:pathLst>
              </a:custGeom>
              <a:noFill/>
              <a:ln w="4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Freeform 10"/>
              <p:cNvSpPr>
                <a:spLocks/>
              </p:cNvSpPr>
              <p:nvPr/>
            </p:nvSpPr>
            <p:spPr bwMode="auto">
              <a:xfrm>
                <a:off x="2759" y="3253"/>
                <a:ext cx="267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6423" y="0"/>
                  </a:cxn>
                </a:cxnLst>
                <a:rect l="0" t="0" r="r" b="b"/>
                <a:pathLst>
                  <a:path w="6423">
                    <a:moveTo>
                      <a:pt x="0" y="0"/>
                    </a:moveTo>
                    <a:lnTo>
                      <a:pt x="0" y="0"/>
                    </a:lnTo>
                    <a:lnTo>
                      <a:pt x="6423" y="0"/>
                    </a:lnTo>
                  </a:path>
                </a:pathLst>
              </a:custGeom>
              <a:noFill/>
              <a:ln w="4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Freeform 11"/>
              <p:cNvSpPr>
                <a:spLocks/>
              </p:cNvSpPr>
              <p:nvPr/>
            </p:nvSpPr>
            <p:spPr bwMode="auto">
              <a:xfrm>
                <a:off x="2759" y="3253"/>
                <a:ext cx="267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6423" y="0"/>
                  </a:cxn>
                </a:cxnLst>
                <a:rect l="0" t="0" r="r" b="b"/>
                <a:pathLst>
                  <a:path w="6423">
                    <a:moveTo>
                      <a:pt x="0" y="0"/>
                    </a:moveTo>
                    <a:lnTo>
                      <a:pt x="0" y="0"/>
                    </a:lnTo>
                    <a:lnTo>
                      <a:pt x="6423" y="0"/>
                    </a:lnTo>
                  </a:path>
                </a:pathLst>
              </a:custGeom>
              <a:noFill/>
              <a:ln w="4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Freeform 12"/>
              <p:cNvSpPr>
                <a:spLocks/>
              </p:cNvSpPr>
              <p:nvPr/>
            </p:nvSpPr>
            <p:spPr bwMode="auto">
              <a:xfrm>
                <a:off x="4965" y="3388"/>
                <a:ext cx="30" cy="106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0"/>
                  </a:cxn>
                  <a:cxn ang="0">
                    <a:pos x="0" y="127"/>
                  </a:cxn>
                  <a:cxn ang="0">
                    <a:pos x="45" y="255"/>
                  </a:cxn>
                  <a:cxn ang="0">
                    <a:pos x="72" y="255"/>
                  </a:cxn>
                  <a:cxn ang="0">
                    <a:pos x="34" y="127"/>
                  </a:cxn>
                  <a:cxn ang="0">
                    <a:pos x="72" y="0"/>
                  </a:cxn>
                  <a:cxn ang="0">
                    <a:pos x="45" y="0"/>
                  </a:cxn>
                </a:cxnLst>
                <a:rect l="0" t="0" r="r" b="b"/>
                <a:pathLst>
                  <a:path w="72" h="255">
                    <a:moveTo>
                      <a:pt x="45" y="0"/>
                    </a:moveTo>
                    <a:lnTo>
                      <a:pt x="45" y="0"/>
                    </a:lnTo>
                    <a:cubicBezTo>
                      <a:pt x="13" y="47"/>
                      <a:pt x="0" y="85"/>
                      <a:pt x="0" y="127"/>
                    </a:cubicBezTo>
                    <a:cubicBezTo>
                      <a:pt x="0" y="169"/>
                      <a:pt x="13" y="207"/>
                      <a:pt x="45" y="255"/>
                    </a:cubicBezTo>
                    <a:lnTo>
                      <a:pt x="72" y="255"/>
                    </a:lnTo>
                    <a:cubicBezTo>
                      <a:pt x="43" y="198"/>
                      <a:pt x="34" y="168"/>
                      <a:pt x="34" y="127"/>
                    </a:cubicBezTo>
                    <a:cubicBezTo>
                      <a:pt x="34" y="87"/>
                      <a:pt x="43" y="56"/>
                      <a:pt x="72" y="0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Freeform 13"/>
              <p:cNvSpPr>
                <a:spLocks noEditPoints="1"/>
              </p:cNvSpPr>
              <p:nvPr/>
            </p:nvSpPr>
            <p:spPr bwMode="auto">
              <a:xfrm>
                <a:off x="5002" y="3388"/>
                <a:ext cx="56" cy="86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8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90" y="47"/>
                  </a:cxn>
                  <a:cxn ang="0">
                    <a:pos x="96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5" y="157"/>
                  </a:cxn>
                  <a:cxn ang="0">
                    <a:pos x="39" y="103"/>
                  </a:cxn>
                  <a:cxn ang="0">
                    <a:pos x="44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9" y="9"/>
                      <a:pt x="17" y="25"/>
                    </a:cubicBezTo>
                    <a:cubicBezTo>
                      <a:pt x="6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6" y="195"/>
                      <a:pt x="45" y="205"/>
                      <a:pt x="67" y="205"/>
                    </a:cubicBezTo>
                    <a:cubicBezTo>
                      <a:pt x="88" y="205"/>
                      <a:pt x="106" y="197"/>
                      <a:pt x="118" y="180"/>
                    </a:cubicBezTo>
                    <a:cubicBezTo>
                      <a:pt x="129" y="165"/>
                      <a:pt x="134" y="140"/>
                      <a:pt x="134" y="104"/>
                    </a:cubicBezTo>
                    <a:cubicBezTo>
                      <a:pt x="134" y="68"/>
                      <a:pt x="130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90" y="47"/>
                    </a:cubicBezTo>
                    <a:cubicBezTo>
                      <a:pt x="94" y="55"/>
                      <a:pt x="96" y="77"/>
                      <a:pt x="96" y="103"/>
                    </a:cubicBezTo>
                    <a:cubicBezTo>
                      <a:pt x="96" y="125"/>
                      <a:pt x="94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5" y="157"/>
                    </a:cubicBezTo>
                    <a:cubicBezTo>
                      <a:pt x="41" y="149"/>
                      <a:pt x="39" y="128"/>
                      <a:pt x="39" y="103"/>
                    </a:cubicBezTo>
                    <a:cubicBezTo>
                      <a:pt x="39" y="80"/>
                      <a:pt x="41" y="58"/>
                      <a:pt x="44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Freeform 14"/>
              <p:cNvSpPr>
                <a:spLocks/>
              </p:cNvSpPr>
              <p:nvPr/>
            </p:nvSpPr>
            <p:spPr bwMode="auto">
              <a:xfrm>
                <a:off x="5065" y="3432"/>
                <a:ext cx="32" cy="15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75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75" y="37"/>
                  </a:cxn>
                  <a:cxn ang="0">
                    <a:pos x="75" y="0"/>
                  </a:cxn>
                </a:cxnLst>
                <a:rect l="0" t="0" r="r" b="b"/>
                <a:pathLst>
                  <a:path w="75" h="37">
                    <a:moveTo>
                      <a:pt x="75" y="0"/>
                    </a:moveTo>
                    <a:lnTo>
                      <a:pt x="75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75" y="37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Freeform 15"/>
              <p:cNvSpPr>
                <a:spLocks/>
              </p:cNvSpPr>
              <p:nvPr/>
            </p:nvSpPr>
            <p:spPr bwMode="auto">
              <a:xfrm>
                <a:off x="5108" y="3390"/>
                <a:ext cx="36" cy="81"/>
              </a:xfrm>
              <a:custGeom>
                <a:avLst/>
                <a:gdLst/>
                <a:ahLst/>
                <a:cxnLst>
                  <a:cxn ang="0">
                    <a:pos x="47" y="60"/>
                  </a:cxn>
                  <a:cxn ang="0">
                    <a:pos x="47" y="60"/>
                  </a:cxn>
                  <a:cxn ang="0">
                    <a:pos x="47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59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7" y="60"/>
                  </a:cxn>
                </a:cxnLst>
                <a:rect l="0" t="0" r="r" b="b"/>
                <a:pathLst>
                  <a:path w="85" h="194">
                    <a:moveTo>
                      <a:pt x="47" y="60"/>
                    </a:moveTo>
                    <a:lnTo>
                      <a:pt x="47" y="60"/>
                    </a:lnTo>
                    <a:lnTo>
                      <a:pt x="47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59" y="0"/>
                    </a:lnTo>
                    <a:cubicBezTo>
                      <a:pt x="53" y="23"/>
                      <a:pt x="33" y="34"/>
                      <a:pt x="0" y="34"/>
                    </a:cubicBezTo>
                    <a:lnTo>
                      <a:pt x="0" y="60"/>
                    </a:lnTo>
                    <a:lnTo>
                      <a:pt x="47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Freeform 16"/>
              <p:cNvSpPr>
                <a:spLocks noEditPoints="1"/>
              </p:cNvSpPr>
              <p:nvPr/>
            </p:nvSpPr>
            <p:spPr bwMode="auto">
              <a:xfrm>
                <a:off x="5167" y="3388"/>
                <a:ext cx="56" cy="86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6" y="25"/>
                  </a:cxn>
                  <a:cxn ang="0">
                    <a:pos x="0" y="103"/>
                  </a:cxn>
                  <a:cxn ang="0">
                    <a:pos x="13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3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0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3"/>
                  </a:cxn>
                  <a:cxn ang="0">
                    <a:pos x="43" y="50"/>
                  </a:cxn>
                  <a:cxn ang="0">
                    <a:pos x="67" y="31"/>
                  </a:cxn>
                </a:cxnLst>
                <a:rect l="0" t="0" r="r" b="b"/>
                <a:pathLst>
                  <a:path w="133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6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4" y="162"/>
                      <a:pt x="13" y="176"/>
                    </a:cubicBezTo>
                    <a:cubicBezTo>
                      <a:pt x="25" y="195"/>
                      <a:pt x="44" y="205"/>
                      <a:pt x="67" y="205"/>
                    </a:cubicBezTo>
                    <a:cubicBezTo>
                      <a:pt x="88" y="205"/>
                      <a:pt x="105" y="197"/>
                      <a:pt x="117" y="180"/>
                    </a:cubicBezTo>
                    <a:cubicBezTo>
                      <a:pt x="128" y="165"/>
                      <a:pt x="133" y="140"/>
                      <a:pt x="133" y="104"/>
                    </a:cubicBezTo>
                    <a:cubicBezTo>
                      <a:pt x="133" y="68"/>
                      <a:pt x="129" y="44"/>
                      <a:pt x="120" y="29"/>
                    </a:cubicBezTo>
                    <a:cubicBezTo>
                      <a:pt x="108" y="11"/>
                      <a:pt x="89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4" y="37"/>
                      <a:pt x="89" y="47"/>
                    </a:cubicBezTo>
                    <a:cubicBezTo>
                      <a:pt x="93" y="55"/>
                      <a:pt x="95" y="77"/>
                      <a:pt x="95" y="103"/>
                    </a:cubicBezTo>
                    <a:cubicBezTo>
                      <a:pt x="95" y="125"/>
                      <a:pt x="93" y="147"/>
                      <a:pt x="90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6" y="172"/>
                      <a:pt x="49" y="167"/>
                      <a:pt x="44" y="157"/>
                    </a:cubicBezTo>
                    <a:cubicBezTo>
                      <a:pt x="40" y="149"/>
                      <a:pt x="38" y="128"/>
                      <a:pt x="38" y="103"/>
                    </a:cubicBezTo>
                    <a:cubicBezTo>
                      <a:pt x="38" y="80"/>
                      <a:pt x="40" y="58"/>
                      <a:pt x="43" y="50"/>
                    </a:cubicBezTo>
                    <a:cubicBezTo>
                      <a:pt x="47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Freeform 17"/>
              <p:cNvSpPr>
                <a:spLocks noEditPoints="1"/>
              </p:cNvSpPr>
              <p:nvPr/>
            </p:nvSpPr>
            <p:spPr bwMode="auto">
              <a:xfrm>
                <a:off x="5231" y="3388"/>
                <a:ext cx="55" cy="86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8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90" y="47"/>
                  </a:cxn>
                  <a:cxn ang="0">
                    <a:pos x="96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5" y="157"/>
                  </a:cxn>
                  <a:cxn ang="0">
                    <a:pos x="39" y="103"/>
                  </a:cxn>
                  <a:cxn ang="0">
                    <a:pos x="44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9" y="9"/>
                      <a:pt x="17" y="25"/>
                    </a:cubicBezTo>
                    <a:cubicBezTo>
                      <a:pt x="6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6" y="195"/>
                      <a:pt x="44" y="205"/>
                      <a:pt x="67" y="205"/>
                    </a:cubicBezTo>
                    <a:cubicBezTo>
                      <a:pt x="88" y="205"/>
                      <a:pt x="106" y="197"/>
                      <a:pt x="118" y="180"/>
                    </a:cubicBezTo>
                    <a:cubicBezTo>
                      <a:pt x="129" y="165"/>
                      <a:pt x="134" y="140"/>
                      <a:pt x="134" y="104"/>
                    </a:cubicBezTo>
                    <a:cubicBezTo>
                      <a:pt x="134" y="68"/>
                      <a:pt x="130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90" y="47"/>
                    </a:cubicBezTo>
                    <a:cubicBezTo>
                      <a:pt x="93" y="55"/>
                      <a:pt x="96" y="77"/>
                      <a:pt x="96" y="103"/>
                    </a:cubicBezTo>
                    <a:cubicBezTo>
                      <a:pt x="96" y="125"/>
                      <a:pt x="93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5" y="157"/>
                    </a:cubicBezTo>
                    <a:cubicBezTo>
                      <a:pt x="41" y="149"/>
                      <a:pt x="39" y="128"/>
                      <a:pt x="39" y="103"/>
                    </a:cubicBezTo>
                    <a:cubicBezTo>
                      <a:pt x="39" y="80"/>
                      <a:pt x="41" y="58"/>
                      <a:pt x="44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Freeform 18"/>
              <p:cNvSpPr>
                <a:spLocks noEditPoints="1"/>
              </p:cNvSpPr>
              <p:nvPr/>
            </p:nvSpPr>
            <p:spPr bwMode="auto">
              <a:xfrm>
                <a:off x="5293" y="3390"/>
                <a:ext cx="96" cy="83"/>
              </a:xfrm>
              <a:custGeom>
                <a:avLst/>
                <a:gdLst/>
                <a:ahLst/>
                <a:cxnLst>
                  <a:cxn ang="0">
                    <a:pos x="50" y="2"/>
                  </a:cxn>
                  <a:cxn ang="0">
                    <a:pos x="50" y="2"/>
                  </a:cxn>
                  <a:cxn ang="0">
                    <a:pos x="0" y="52"/>
                  </a:cxn>
                  <a:cxn ang="0">
                    <a:pos x="50" y="101"/>
                  </a:cxn>
                  <a:cxn ang="0">
                    <a:pos x="101" y="52"/>
                  </a:cxn>
                  <a:cxn ang="0">
                    <a:pos x="50" y="2"/>
                  </a:cxn>
                  <a:cxn ang="0">
                    <a:pos x="50" y="29"/>
                  </a:cxn>
                  <a:cxn ang="0">
                    <a:pos x="50" y="29"/>
                  </a:cxn>
                  <a:cxn ang="0">
                    <a:pos x="74" y="52"/>
                  </a:cxn>
                  <a:cxn ang="0">
                    <a:pos x="50" y="75"/>
                  </a:cxn>
                  <a:cxn ang="0">
                    <a:pos x="27" y="52"/>
                  </a:cxn>
                  <a:cxn ang="0">
                    <a:pos x="50" y="29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51" y="199"/>
                  </a:cxn>
                  <a:cxn ang="0">
                    <a:pos x="73" y="199"/>
                  </a:cxn>
                  <a:cxn ang="0">
                    <a:pos x="181" y="0"/>
                  </a:cxn>
                  <a:cxn ang="0">
                    <a:pos x="160" y="0"/>
                  </a:cxn>
                  <a:cxn ang="0">
                    <a:pos x="180" y="97"/>
                  </a:cxn>
                  <a:cxn ang="0">
                    <a:pos x="180" y="97"/>
                  </a:cxn>
                  <a:cxn ang="0">
                    <a:pos x="130" y="147"/>
                  </a:cxn>
                  <a:cxn ang="0">
                    <a:pos x="180" y="197"/>
                  </a:cxn>
                  <a:cxn ang="0">
                    <a:pos x="230" y="148"/>
                  </a:cxn>
                  <a:cxn ang="0">
                    <a:pos x="180" y="97"/>
                  </a:cxn>
                  <a:cxn ang="0">
                    <a:pos x="180" y="125"/>
                  </a:cxn>
                  <a:cxn ang="0">
                    <a:pos x="180" y="125"/>
                  </a:cxn>
                  <a:cxn ang="0">
                    <a:pos x="203" y="148"/>
                  </a:cxn>
                  <a:cxn ang="0">
                    <a:pos x="180" y="171"/>
                  </a:cxn>
                  <a:cxn ang="0">
                    <a:pos x="157" y="148"/>
                  </a:cxn>
                  <a:cxn ang="0">
                    <a:pos x="180" y="125"/>
                  </a:cxn>
                </a:cxnLst>
                <a:rect l="0" t="0" r="r" b="b"/>
                <a:pathLst>
                  <a:path w="230" h="199">
                    <a:moveTo>
                      <a:pt x="50" y="2"/>
                    </a:moveTo>
                    <a:lnTo>
                      <a:pt x="50" y="2"/>
                    </a:lnTo>
                    <a:cubicBezTo>
                      <a:pt x="23" y="2"/>
                      <a:pt x="0" y="24"/>
                      <a:pt x="0" y="52"/>
                    </a:cubicBezTo>
                    <a:cubicBezTo>
                      <a:pt x="0" y="79"/>
                      <a:pt x="23" y="101"/>
                      <a:pt x="50" y="101"/>
                    </a:cubicBezTo>
                    <a:cubicBezTo>
                      <a:pt x="78" y="101"/>
                      <a:pt x="101" y="79"/>
                      <a:pt x="101" y="52"/>
                    </a:cubicBezTo>
                    <a:cubicBezTo>
                      <a:pt x="101" y="24"/>
                      <a:pt x="79" y="2"/>
                      <a:pt x="50" y="2"/>
                    </a:cubicBezTo>
                    <a:close/>
                    <a:moveTo>
                      <a:pt x="50" y="29"/>
                    </a:moveTo>
                    <a:lnTo>
                      <a:pt x="50" y="29"/>
                    </a:lnTo>
                    <a:cubicBezTo>
                      <a:pt x="63" y="29"/>
                      <a:pt x="74" y="39"/>
                      <a:pt x="74" y="52"/>
                    </a:cubicBezTo>
                    <a:cubicBezTo>
                      <a:pt x="74" y="64"/>
                      <a:pt x="63" y="75"/>
                      <a:pt x="50" y="75"/>
                    </a:cubicBezTo>
                    <a:cubicBezTo>
                      <a:pt x="37" y="75"/>
                      <a:pt x="27" y="64"/>
                      <a:pt x="27" y="52"/>
                    </a:cubicBezTo>
                    <a:cubicBezTo>
                      <a:pt x="27" y="39"/>
                      <a:pt x="37" y="29"/>
                      <a:pt x="50" y="29"/>
                    </a:cubicBezTo>
                    <a:close/>
                    <a:moveTo>
                      <a:pt x="160" y="0"/>
                    </a:moveTo>
                    <a:lnTo>
                      <a:pt x="160" y="0"/>
                    </a:lnTo>
                    <a:lnTo>
                      <a:pt x="51" y="199"/>
                    </a:lnTo>
                    <a:lnTo>
                      <a:pt x="73" y="199"/>
                    </a:lnTo>
                    <a:lnTo>
                      <a:pt x="181" y="0"/>
                    </a:lnTo>
                    <a:lnTo>
                      <a:pt x="160" y="0"/>
                    </a:lnTo>
                    <a:close/>
                    <a:moveTo>
                      <a:pt x="180" y="97"/>
                    </a:moveTo>
                    <a:lnTo>
                      <a:pt x="180" y="97"/>
                    </a:lnTo>
                    <a:cubicBezTo>
                      <a:pt x="152" y="97"/>
                      <a:pt x="130" y="120"/>
                      <a:pt x="130" y="147"/>
                    </a:cubicBezTo>
                    <a:cubicBezTo>
                      <a:pt x="130" y="175"/>
                      <a:pt x="152" y="197"/>
                      <a:pt x="180" y="197"/>
                    </a:cubicBezTo>
                    <a:cubicBezTo>
                      <a:pt x="207" y="197"/>
                      <a:pt x="230" y="175"/>
                      <a:pt x="230" y="148"/>
                    </a:cubicBezTo>
                    <a:cubicBezTo>
                      <a:pt x="230" y="120"/>
                      <a:pt x="208" y="97"/>
                      <a:pt x="180" y="97"/>
                    </a:cubicBezTo>
                    <a:close/>
                    <a:moveTo>
                      <a:pt x="180" y="125"/>
                    </a:moveTo>
                    <a:lnTo>
                      <a:pt x="180" y="125"/>
                    </a:lnTo>
                    <a:cubicBezTo>
                      <a:pt x="193" y="125"/>
                      <a:pt x="203" y="135"/>
                      <a:pt x="203" y="148"/>
                    </a:cubicBezTo>
                    <a:cubicBezTo>
                      <a:pt x="203" y="160"/>
                      <a:pt x="193" y="171"/>
                      <a:pt x="180" y="171"/>
                    </a:cubicBezTo>
                    <a:cubicBezTo>
                      <a:pt x="167" y="171"/>
                      <a:pt x="157" y="160"/>
                      <a:pt x="157" y="148"/>
                    </a:cubicBezTo>
                    <a:cubicBezTo>
                      <a:pt x="157" y="135"/>
                      <a:pt x="167" y="125"/>
                      <a:pt x="180" y="1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Freeform 19"/>
              <p:cNvSpPr>
                <a:spLocks/>
              </p:cNvSpPr>
              <p:nvPr/>
            </p:nvSpPr>
            <p:spPr bwMode="auto">
              <a:xfrm>
                <a:off x="5395" y="3388"/>
                <a:ext cx="30" cy="106"/>
              </a:xfrm>
              <a:custGeom>
                <a:avLst/>
                <a:gdLst/>
                <a:ahLst/>
                <a:cxnLst>
                  <a:cxn ang="0">
                    <a:pos x="27" y="255"/>
                  </a:cxn>
                  <a:cxn ang="0">
                    <a:pos x="27" y="255"/>
                  </a:cxn>
                  <a:cxn ang="0">
                    <a:pos x="72" y="127"/>
                  </a:cxn>
                  <a:cxn ang="0">
                    <a:pos x="27" y="0"/>
                  </a:cxn>
                  <a:cxn ang="0">
                    <a:pos x="0" y="0"/>
                  </a:cxn>
                  <a:cxn ang="0">
                    <a:pos x="38" y="127"/>
                  </a:cxn>
                  <a:cxn ang="0">
                    <a:pos x="0" y="255"/>
                  </a:cxn>
                  <a:cxn ang="0">
                    <a:pos x="27" y="255"/>
                  </a:cxn>
                </a:cxnLst>
                <a:rect l="0" t="0" r="r" b="b"/>
                <a:pathLst>
                  <a:path w="72" h="255">
                    <a:moveTo>
                      <a:pt x="27" y="255"/>
                    </a:moveTo>
                    <a:lnTo>
                      <a:pt x="27" y="255"/>
                    </a:lnTo>
                    <a:cubicBezTo>
                      <a:pt x="59" y="207"/>
                      <a:pt x="72" y="169"/>
                      <a:pt x="72" y="127"/>
                    </a:cubicBezTo>
                    <a:cubicBezTo>
                      <a:pt x="72" y="85"/>
                      <a:pt x="59" y="47"/>
                      <a:pt x="27" y="0"/>
                    </a:cubicBezTo>
                    <a:lnTo>
                      <a:pt x="0" y="0"/>
                    </a:lnTo>
                    <a:cubicBezTo>
                      <a:pt x="29" y="57"/>
                      <a:pt x="38" y="87"/>
                      <a:pt x="38" y="127"/>
                    </a:cubicBezTo>
                    <a:cubicBezTo>
                      <a:pt x="38" y="168"/>
                      <a:pt x="29" y="199"/>
                      <a:pt x="0" y="255"/>
                    </a:cubicBezTo>
                    <a:lnTo>
                      <a:pt x="27" y="2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Freeform 20"/>
              <p:cNvSpPr>
                <a:spLocks noEditPoints="1"/>
              </p:cNvSpPr>
              <p:nvPr/>
            </p:nvSpPr>
            <p:spPr bwMode="auto">
              <a:xfrm>
                <a:off x="4786" y="3453"/>
                <a:ext cx="39" cy="57"/>
              </a:xfrm>
              <a:custGeom>
                <a:avLst/>
                <a:gdLst/>
                <a:ahLst/>
                <a:cxnLst>
                  <a:cxn ang="0">
                    <a:pos x="69" y="133"/>
                  </a:cxn>
                  <a:cxn ang="0">
                    <a:pos x="69" y="133"/>
                  </a:cxn>
                  <a:cxn ang="0">
                    <a:pos x="94" y="133"/>
                  </a:cxn>
                  <a:cxn ang="0">
                    <a:pos x="94" y="0"/>
                  </a:cxn>
                  <a:cxn ang="0">
                    <a:pos x="69" y="0"/>
                  </a:cxn>
                  <a:cxn ang="0">
                    <a:pos x="69" y="47"/>
                  </a:cxn>
                  <a:cxn ang="0">
                    <a:pos x="41" y="33"/>
                  </a:cxn>
                  <a:cxn ang="0">
                    <a:pos x="0" y="85"/>
                  </a:cxn>
                  <a:cxn ang="0">
                    <a:pos x="11" y="121"/>
                  </a:cxn>
                  <a:cxn ang="0">
                    <a:pos x="41" y="137"/>
                  </a:cxn>
                  <a:cxn ang="0">
                    <a:pos x="69" y="123"/>
                  </a:cxn>
                  <a:cxn ang="0">
                    <a:pos x="69" y="133"/>
                  </a:cxn>
                  <a:cxn ang="0">
                    <a:pos x="47" y="54"/>
                  </a:cxn>
                  <a:cxn ang="0">
                    <a:pos x="47" y="54"/>
                  </a:cxn>
                  <a:cxn ang="0">
                    <a:pos x="69" y="86"/>
                  </a:cxn>
                  <a:cxn ang="0">
                    <a:pos x="47" y="116"/>
                  </a:cxn>
                  <a:cxn ang="0">
                    <a:pos x="26" y="85"/>
                  </a:cxn>
                  <a:cxn ang="0">
                    <a:pos x="47" y="54"/>
                  </a:cxn>
                </a:cxnLst>
                <a:rect l="0" t="0" r="r" b="b"/>
                <a:pathLst>
                  <a:path w="94" h="137">
                    <a:moveTo>
                      <a:pt x="69" y="133"/>
                    </a:moveTo>
                    <a:lnTo>
                      <a:pt x="69" y="133"/>
                    </a:lnTo>
                    <a:lnTo>
                      <a:pt x="94" y="133"/>
                    </a:lnTo>
                    <a:lnTo>
                      <a:pt x="94" y="0"/>
                    </a:lnTo>
                    <a:lnTo>
                      <a:pt x="69" y="0"/>
                    </a:lnTo>
                    <a:lnTo>
                      <a:pt x="69" y="47"/>
                    </a:lnTo>
                    <a:cubicBezTo>
                      <a:pt x="62" y="37"/>
                      <a:pt x="54" y="33"/>
                      <a:pt x="41" y="33"/>
                    </a:cubicBezTo>
                    <a:cubicBezTo>
                      <a:pt x="18" y="33"/>
                      <a:pt x="0" y="55"/>
                      <a:pt x="0" y="85"/>
                    </a:cubicBezTo>
                    <a:cubicBezTo>
                      <a:pt x="0" y="98"/>
                      <a:pt x="4" y="112"/>
                      <a:pt x="11" y="121"/>
                    </a:cubicBezTo>
                    <a:cubicBezTo>
                      <a:pt x="17" y="131"/>
                      <a:pt x="29" y="137"/>
                      <a:pt x="41" y="137"/>
                    </a:cubicBezTo>
                    <a:cubicBezTo>
                      <a:pt x="54" y="137"/>
                      <a:pt x="62" y="132"/>
                      <a:pt x="69" y="123"/>
                    </a:cubicBezTo>
                    <a:lnTo>
                      <a:pt x="69" y="133"/>
                    </a:lnTo>
                    <a:close/>
                    <a:moveTo>
                      <a:pt x="47" y="54"/>
                    </a:moveTo>
                    <a:lnTo>
                      <a:pt x="47" y="54"/>
                    </a:lnTo>
                    <a:cubicBezTo>
                      <a:pt x="60" y="54"/>
                      <a:pt x="69" y="67"/>
                      <a:pt x="69" y="86"/>
                    </a:cubicBezTo>
                    <a:cubicBezTo>
                      <a:pt x="69" y="103"/>
                      <a:pt x="60" y="116"/>
                      <a:pt x="47" y="116"/>
                    </a:cubicBezTo>
                    <a:cubicBezTo>
                      <a:pt x="34" y="116"/>
                      <a:pt x="26" y="103"/>
                      <a:pt x="26" y="85"/>
                    </a:cubicBezTo>
                    <a:cubicBezTo>
                      <a:pt x="26" y="67"/>
                      <a:pt x="34" y="54"/>
                      <a:pt x="47" y="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Freeform 21"/>
              <p:cNvSpPr>
                <a:spLocks noEditPoints="1"/>
              </p:cNvSpPr>
              <p:nvPr/>
            </p:nvSpPr>
            <p:spPr bwMode="auto">
              <a:xfrm>
                <a:off x="4832" y="3453"/>
                <a:ext cx="52" cy="56"/>
              </a:xfrm>
              <a:custGeom>
                <a:avLst/>
                <a:gdLst/>
                <a:ahLst/>
                <a:cxnLst>
                  <a:cxn ang="0">
                    <a:pos x="87" y="106"/>
                  </a:cxn>
                  <a:cxn ang="0">
                    <a:pos x="87" y="106"/>
                  </a:cxn>
                  <a:cxn ang="0">
                    <a:pos x="95" y="133"/>
                  </a:cxn>
                  <a:cxn ang="0">
                    <a:pos x="124" y="133"/>
                  </a:cxn>
                  <a:cxn ang="0">
                    <a:pos x="78" y="0"/>
                  </a:cxn>
                  <a:cxn ang="0">
                    <a:pos x="47" y="0"/>
                  </a:cxn>
                  <a:cxn ang="0">
                    <a:pos x="0" y="133"/>
                  </a:cxn>
                  <a:cxn ang="0">
                    <a:pos x="28" y="133"/>
                  </a:cxn>
                  <a:cxn ang="0">
                    <a:pos x="37" y="106"/>
                  </a:cxn>
                  <a:cxn ang="0">
                    <a:pos x="87" y="106"/>
                  </a:cxn>
                  <a:cxn ang="0">
                    <a:pos x="79" y="83"/>
                  </a:cxn>
                  <a:cxn ang="0">
                    <a:pos x="79" y="83"/>
                  </a:cxn>
                  <a:cxn ang="0">
                    <a:pos x="45" y="83"/>
                  </a:cxn>
                  <a:cxn ang="0">
                    <a:pos x="62" y="31"/>
                  </a:cxn>
                  <a:cxn ang="0">
                    <a:pos x="79" y="83"/>
                  </a:cxn>
                </a:cxnLst>
                <a:rect l="0" t="0" r="r" b="b"/>
                <a:pathLst>
                  <a:path w="124" h="133">
                    <a:moveTo>
                      <a:pt x="87" y="106"/>
                    </a:moveTo>
                    <a:lnTo>
                      <a:pt x="87" y="106"/>
                    </a:lnTo>
                    <a:lnTo>
                      <a:pt x="95" y="133"/>
                    </a:lnTo>
                    <a:lnTo>
                      <a:pt x="124" y="133"/>
                    </a:lnTo>
                    <a:lnTo>
                      <a:pt x="78" y="0"/>
                    </a:lnTo>
                    <a:lnTo>
                      <a:pt x="47" y="0"/>
                    </a:lnTo>
                    <a:lnTo>
                      <a:pt x="0" y="133"/>
                    </a:lnTo>
                    <a:lnTo>
                      <a:pt x="28" y="133"/>
                    </a:lnTo>
                    <a:lnTo>
                      <a:pt x="37" y="106"/>
                    </a:lnTo>
                    <a:lnTo>
                      <a:pt x="87" y="106"/>
                    </a:lnTo>
                    <a:close/>
                    <a:moveTo>
                      <a:pt x="79" y="83"/>
                    </a:moveTo>
                    <a:lnTo>
                      <a:pt x="79" y="83"/>
                    </a:lnTo>
                    <a:lnTo>
                      <a:pt x="45" y="83"/>
                    </a:lnTo>
                    <a:lnTo>
                      <a:pt x="62" y="31"/>
                    </a:lnTo>
                    <a:lnTo>
                      <a:pt x="79" y="8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Freeform 22"/>
              <p:cNvSpPr>
                <a:spLocks/>
              </p:cNvSpPr>
              <p:nvPr/>
            </p:nvSpPr>
            <p:spPr bwMode="auto">
              <a:xfrm>
                <a:off x="4889" y="3468"/>
                <a:ext cx="37" cy="42"/>
              </a:xfrm>
              <a:custGeom>
                <a:avLst/>
                <a:gdLst/>
                <a:ahLst/>
                <a:cxnLst>
                  <a:cxn ang="0">
                    <a:pos x="88" y="98"/>
                  </a:cxn>
                  <a:cxn ang="0">
                    <a:pos x="88" y="98"/>
                  </a:cxn>
                  <a:cxn ang="0">
                    <a:pos x="88" y="0"/>
                  </a:cxn>
                  <a:cxn ang="0">
                    <a:pos x="63" y="0"/>
                  </a:cxn>
                  <a:cxn ang="0">
                    <a:pos x="63" y="61"/>
                  </a:cxn>
                  <a:cxn ang="0">
                    <a:pos x="42" y="80"/>
                  </a:cxn>
                  <a:cxn ang="0">
                    <a:pos x="26" y="63"/>
                  </a:cxn>
                  <a:cxn ang="0">
                    <a:pos x="26" y="0"/>
                  </a:cxn>
                  <a:cxn ang="0">
                    <a:pos x="0" y="0"/>
                  </a:cxn>
                  <a:cxn ang="0">
                    <a:pos x="0" y="68"/>
                  </a:cxn>
                  <a:cxn ang="0">
                    <a:pos x="33" y="102"/>
                  </a:cxn>
                  <a:cxn ang="0">
                    <a:pos x="63" y="86"/>
                  </a:cxn>
                  <a:cxn ang="0">
                    <a:pos x="63" y="98"/>
                  </a:cxn>
                  <a:cxn ang="0">
                    <a:pos x="88" y="98"/>
                  </a:cxn>
                </a:cxnLst>
                <a:rect l="0" t="0" r="r" b="b"/>
                <a:pathLst>
                  <a:path w="88" h="102">
                    <a:moveTo>
                      <a:pt x="88" y="98"/>
                    </a:moveTo>
                    <a:lnTo>
                      <a:pt x="88" y="98"/>
                    </a:lnTo>
                    <a:lnTo>
                      <a:pt x="88" y="0"/>
                    </a:lnTo>
                    <a:lnTo>
                      <a:pt x="63" y="0"/>
                    </a:lnTo>
                    <a:lnTo>
                      <a:pt x="63" y="61"/>
                    </a:lnTo>
                    <a:cubicBezTo>
                      <a:pt x="63" y="73"/>
                      <a:pt x="54" y="80"/>
                      <a:pt x="42" y="80"/>
                    </a:cubicBezTo>
                    <a:cubicBezTo>
                      <a:pt x="31" y="80"/>
                      <a:pt x="26" y="75"/>
                      <a:pt x="26" y="63"/>
                    </a:cubicBezTo>
                    <a:lnTo>
                      <a:pt x="26" y="0"/>
                    </a:lnTo>
                    <a:lnTo>
                      <a:pt x="0" y="0"/>
                    </a:lnTo>
                    <a:lnTo>
                      <a:pt x="0" y="68"/>
                    </a:lnTo>
                    <a:cubicBezTo>
                      <a:pt x="0" y="90"/>
                      <a:pt x="12" y="102"/>
                      <a:pt x="33" y="102"/>
                    </a:cubicBezTo>
                    <a:cubicBezTo>
                      <a:pt x="46" y="102"/>
                      <a:pt x="55" y="97"/>
                      <a:pt x="63" y="86"/>
                    </a:cubicBezTo>
                    <a:lnTo>
                      <a:pt x="63" y="98"/>
                    </a:lnTo>
                    <a:lnTo>
                      <a:pt x="88" y="9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Freeform 23"/>
              <p:cNvSpPr>
                <a:spLocks noEditPoints="1"/>
              </p:cNvSpPr>
              <p:nvPr/>
            </p:nvSpPr>
            <p:spPr bwMode="auto">
              <a:xfrm>
                <a:off x="4711" y="3388"/>
                <a:ext cx="68" cy="83"/>
              </a:xfrm>
              <a:custGeom>
                <a:avLst/>
                <a:gdLst/>
                <a:ahLst/>
                <a:cxnLst>
                  <a:cxn ang="0">
                    <a:pos x="41" y="121"/>
                  </a:cxn>
                  <a:cxn ang="0">
                    <a:pos x="41" y="121"/>
                  </a:cxn>
                  <a:cxn ang="0">
                    <a:pos x="88" y="121"/>
                  </a:cxn>
                  <a:cxn ang="0">
                    <a:pos x="114" y="144"/>
                  </a:cxn>
                  <a:cxn ang="0">
                    <a:pos x="114" y="152"/>
                  </a:cxn>
                  <a:cxn ang="0">
                    <a:pos x="113" y="166"/>
                  </a:cxn>
                  <a:cxn ang="0">
                    <a:pos x="120" y="200"/>
                  </a:cxn>
                  <a:cxn ang="0">
                    <a:pos x="164" y="200"/>
                  </a:cxn>
                  <a:cxn ang="0">
                    <a:pos x="164" y="192"/>
                  </a:cxn>
                  <a:cxn ang="0">
                    <a:pos x="155" y="176"/>
                  </a:cxn>
                  <a:cxn ang="0">
                    <a:pos x="127" y="103"/>
                  </a:cxn>
                  <a:cxn ang="0">
                    <a:pos x="161" y="54"/>
                  </a:cxn>
                  <a:cxn ang="0">
                    <a:pos x="146" y="14"/>
                  </a:cxn>
                  <a:cxn ang="0">
                    <a:pos x="107" y="0"/>
                  </a:cxn>
                  <a:cxn ang="0">
                    <a:pos x="0" y="0"/>
                  </a:cxn>
                  <a:cxn ang="0">
                    <a:pos x="0" y="200"/>
                  </a:cxn>
                  <a:cxn ang="0">
                    <a:pos x="41" y="200"/>
                  </a:cxn>
                  <a:cxn ang="0">
                    <a:pos x="41" y="121"/>
                  </a:cxn>
                  <a:cxn ang="0">
                    <a:pos x="41" y="86"/>
                  </a:cxn>
                  <a:cxn ang="0">
                    <a:pos x="41" y="86"/>
                  </a:cxn>
                  <a:cxn ang="0">
                    <a:pos x="41" y="34"/>
                  </a:cxn>
                  <a:cxn ang="0">
                    <a:pos x="91" y="34"/>
                  </a:cxn>
                  <a:cxn ang="0">
                    <a:pos x="112" y="40"/>
                  </a:cxn>
                  <a:cxn ang="0">
                    <a:pos x="120" y="60"/>
                  </a:cxn>
                  <a:cxn ang="0">
                    <a:pos x="112" y="81"/>
                  </a:cxn>
                  <a:cxn ang="0">
                    <a:pos x="91" y="86"/>
                  </a:cxn>
                  <a:cxn ang="0">
                    <a:pos x="41" y="86"/>
                  </a:cxn>
                </a:cxnLst>
                <a:rect l="0" t="0" r="r" b="b"/>
                <a:pathLst>
                  <a:path w="164" h="200">
                    <a:moveTo>
                      <a:pt x="41" y="121"/>
                    </a:moveTo>
                    <a:lnTo>
                      <a:pt x="41" y="121"/>
                    </a:lnTo>
                    <a:lnTo>
                      <a:pt x="88" y="121"/>
                    </a:lnTo>
                    <a:cubicBezTo>
                      <a:pt x="106" y="121"/>
                      <a:pt x="114" y="128"/>
                      <a:pt x="114" y="144"/>
                    </a:cubicBezTo>
                    <a:cubicBezTo>
                      <a:pt x="114" y="146"/>
                      <a:pt x="114" y="149"/>
                      <a:pt x="114" y="152"/>
                    </a:cubicBezTo>
                    <a:cubicBezTo>
                      <a:pt x="113" y="158"/>
                      <a:pt x="113" y="163"/>
                      <a:pt x="113" y="166"/>
                    </a:cubicBezTo>
                    <a:cubicBezTo>
                      <a:pt x="113" y="184"/>
                      <a:pt x="114" y="190"/>
                      <a:pt x="120" y="200"/>
                    </a:cubicBezTo>
                    <a:lnTo>
                      <a:pt x="164" y="200"/>
                    </a:lnTo>
                    <a:lnTo>
                      <a:pt x="164" y="192"/>
                    </a:lnTo>
                    <a:cubicBezTo>
                      <a:pt x="157" y="189"/>
                      <a:pt x="155" y="185"/>
                      <a:pt x="155" y="176"/>
                    </a:cubicBezTo>
                    <a:cubicBezTo>
                      <a:pt x="154" y="117"/>
                      <a:pt x="153" y="114"/>
                      <a:pt x="127" y="103"/>
                    </a:cubicBezTo>
                    <a:cubicBezTo>
                      <a:pt x="150" y="95"/>
                      <a:pt x="161" y="78"/>
                      <a:pt x="161" y="54"/>
                    </a:cubicBezTo>
                    <a:cubicBezTo>
                      <a:pt x="161" y="38"/>
                      <a:pt x="155" y="24"/>
                      <a:pt x="146" y="14"/>
                    </a:cubicBezTo>
                    <a:cubicBezTo>
                      <a:pt x="137" y="4"/>
                      <a:pt x="124" y="0"/>
                      <a:pt x="107" y="0"/>
                    </a:cubicBezTo>
                    <a:lnTo>
                      <a:pt x="0" y="0"/>
                    </a:lnTo>
                    <a:lnTo>
                      <a:pt x="0" y="200"/>
                    </a:lnTo>
                    <a:lnTo>
                      <a:pt x="41" y="200"/>
                    </a:lnTo>
                    <a:lnTo>
                      <a:pt x="41" y="121"/>
                    </a:lnTo>
                    <a:close/>
                    <a:moveTo>
                      <a:pt x="41" y="86"/>
                    </a:moveTo>
                    <a:lnTo>
                      <a:pt x="41" y="86"/>
                    </a:lnTo>
                    <a:lnTo>
                      <a:pt x="41" y="34"/>
                    </a:lnTo>
                    <a:lnTo>
                      <a:pt x="91" y="34"/>
                    </a:lnTo>
                    <a:cubicBezTo>
                      <a:pt x="103" y="34"/>
                      <a:pt x="107" y="35"/>
                      <a:pt x="112" y="40"/>
                    </a:cubicBezTo>
                    <a:cubicBezTo>
                      <a:pt x="117" y="44"/>
                      <a:pt x="120" y="51"/>
                      <a:pt x="120" y="60"/>
                    </a:cubicBezTo>
                    <a:cubicBezTo>
                      <a:pt x="120" y="69"/>
                      <a:pt x="117" y="77"/>
                      <a:pt x="112" y="81"/>
                    </a:cubicBezTo>
                    <a:cubicBezTo>
                      <a:pt x="108" y="85"/>
                      <a:pt x="103" y="86"/>
                      <a:pt x="91" y="86"/>
                    </a:cubicBezTo>
                    <a:lnTo>
                      <a:pt x="41" y="8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" name="Freeform 24"/>
              <p:cNvSpPr>
                <a:spLocks/>
              </p:cNvSpPr>
              <p:nvPr/>
            </p:nvSpPr>
            <p:spPr bwMode="auto">
              <a:xfrm>
                <a:off x="2922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Freeform 25"/>
              <p:cNvSpPr>
                <a:spLocks/>
              </p:cNvSpPr>
              <p:nvPr/>
            </p:nvSpPr>
            <p:spPr bwMode="auto">
              <a:xfrm>
                <a:off x="2976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Freeform 26"/>
              <p:cNvSpPr>
                <a:spLocks/>
              </p:cNvSpPr>
              <p:nvPr/>
            </p:nvSpPr>
            <p:spPr bwMode="auto">
              <a:xfrm>
                <a:off x="3030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Freeform 27"/>
              <p:cNvSpPr>
                <a:spLocks/>
              </p:cNvSpPr>
              <p:nvPr/>
            </p:nvSpPr>
            <p:spPr bwMode="auto">
              <a:xfrm>
                <a:off x="3086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Freeform 28"/>
              <p:cNvSpPr>
                <a:spLocks/>
              </p:cNvSpPr>
              <p:nvPr/>
            </p:nvSpPr>
            <p:spPr bwMode="auto">
              <a:xfrm>
                <a:off x="3140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Freeform 29"/>
              <p:cNvSpPr>
                <a:spLocks/>
              </p:cNvSpPr>
              <p:nvPr/>
            </p:nvSpPr>
            <p:spPr bwMode="auto">
              <a:xfrm>
                <a:off x="3194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Freeform 30"/>
              <p:cNvSpPr>
                <a:spLocks/>
              </p:cNvSpPr>
              <p:nvPr/>
            </p:nvSpPr>
            <p:spPr bwMode="auto">
              <a:xfrm>
                <a:off x="3250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Freeform 31"/>
              <p:cNvSpPr>
                <a:spLocks/>
              </p:cNvSpPr>
              <p:nvPr/>
            </p:nvSpPr>
            <p:spPr bwMode="auto">
              <a:xfrm>
                <a:off x="3304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Freeform 32"/>
              <p:cNvSpPr>
                <a:spLocks/>
              </p:cNvSpPr>
              <p:nvPr/>
            </p:nvSpPr>
            <p:spPr bwMode="auto">
              <a:xfrm>
                <a:off x="3358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Freeform 33"/>
              <p:cNvSpPr>
                <a:spLocks/>
              </p:cNvSpPr>
              <p:nvPr/>
            </p:nvSpPr>
            <p:spPr bwMode="auto">
              <a:xfrm>
                <a:off x="341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Freeform 34"/>
              <p:cNvSpPr>
                <a:spLocks/>
              </p:cNvSpPr>
              <p:nvPr/>
            </p:nvSpPr>
            <p:spPr bwMode="auto">
              <a:xfrm>
                <a:off x="3467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Freeform 35"/>
              <p:cNvSpPr>
                <a:spLocks/>
              </p:cNvSpPr>
              <p:nvPr/>
            </p:nvSpPr>
            <p:spPr bwMode="auto">
              <a:xfrm>
                <a:off x="352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Freeform 36"/>
              <p:cNvSpPr>
                <a:spLocks/>
              </p:cNvSpPr>
              <p:nvPr/>
            </p:nvSpPr>
            <p:spPr bwMode="auto">
              <a:xfrm>
                <a:off x="3577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Freeform 37"/>
              <p:cNvSpPr>
                <a:spLocks/>
              </p:cNvSpPr>
              <p:nvPr/>
            </p:nvSpPr>
            <p:spPr bwMode="auto">
              <a:xfrm>
                <a:off x="3631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Freeform 38"/>
              <p:cNvSpPr>
                <a:spLocks/>
              </p:cNvSpPr>
              <p:nvPr/>
            </p:nvSpPr>
            <p:spPr bwMode="auto">
              <a:xfrm>
                <a:off x="3686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Freeform 39"/>
              <p:cNvSpPr>
                <a:spLocks/>
              </p:cNvSpPr>
              <p:nvPr/>
            </p:nvSpPr>
            <p:spPr bwMode="auto">
              <a:xfrm>
                <a:off x="3741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Freeform 40"/>
              <p:cNvSpPr>
                <a:spLocks/>
              </p:cNvSpPr>
              <p:nvPr/>
            </p:nvSpPr>
            <p:spPr bwMode="auto">
              <a:xfrm>
                <a:off x="3795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Freeform 41"/>
              <p:cNvSpPr>
                <a:spLocks/>
              </p:cNvSpPr>
              <p:nvPr/>
            </p:nvSpPr>
            <p:spPr bwMode="auto">
              <a:xfrm>
                <a:off x="3850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Freeform 42"/>
              <p:cNvSpPr>
                <a:spLocks/>
              </p:cNvSpPr>
              <p:nvPr/>
            </p:nvSpPr>
            <p:spPr bwMode="auto">
              <a:xfrm>
                <a:off x="3904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Freeform 43"/>
              <p:cNvSpPr>
                <a:spLocks/>
              </p:cNvSpPr>
              <p:nvPr/>
            </p:nvSpPr>
            <p:spPr bwMode="auto">
              <a:xfrm>
                <a:off x="3958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Freeform 44"/>
              <p:cNvSpPr>
                <a:spLocks/>
              </p:cNvSpPr>
              <p:nvPr/>
            </p:nvSpPr>
            <p:spPr bwMode="auto">
              <a:xfrm>
                <a:off x="4014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Freeform 45"/>
              <p:cNvSpPr>
                <a:spLocks/>
              </p:cNvSpPr>
              <p:nvPr/>
            </p:nvSpPr>
            <p:spPr bwMode="auto">
              <a:xfrm>
                <a:off x="4068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Freeform 46"/>
              <p:cNvSpPr>
                <a:spLocks/>
              </p:cNvSpPr>
              <p:nvPr/>
            </p:nvSpPr>
            <p:spPr bwMode="auto">
              <a:xfrm>
                <a:off x="4122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Freeform 47"/>
              <p:cNvSpPr>
                <a:spLocks/>
              </p:cNvSpPr>
              <p:nvPr/>
            </p:nvSpPr>
            <p:spPr bwMode="auto">
              <a:xfrm>
                <a:off x="4177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Freeform 48"/>
              <p:cNvSpPr>
                <a:spLocks/>
              </p:cNvSpPr>
              <p:nvPr/>
            </p:nvSpPr>
            <p:spPr bwMode="auto">
              <a:xfrm>
                <a:off x="4232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Freeform 49"/>
              <p:cNvSpPr>
                <a:spLocks/>
              </p:cNvSpPr>
              <p:nvPr/>
            </p:nvSpPr>
            <p:spPr bwMode="auto">
              <a:xfrm>
                <a:off x="4286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Freeform 50"/>
              <p:cNvSpPr>
                <a:spLocks/>
              </p:cNvSpPr>
              <p:nvPr/>
            </p:nvSpPr>
            <p:spPr bwMode="auto">
              <a:xfrm>
                <a:off x="4341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Freeform 51"/>
              <p:cNvSpPr>
                <a:spLocks/>
              </p:cNvSpPr>
              <p:nvPr/>
            </p:nvSpPr>
            <p:spPr bwMode="auto">
              <a:xfrm>
                <a:off x="4395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Freeform 52"/>
              <p:cNvSpPr>
                <a:spLocks/>
              </p:cNvSpPr>
              <p:nvPr/>
            </p:nvSpPr>
            <p:spPr bwMode="auto">
              <a:xfrm>
                <a:off x="4449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Freeform 53"/>
              <p:cNvSpPr>
                <a:spLocks/>
              </p:cNvSpPr>
              <p:nvPr/>
            </p:nvSpPr>
            <p:spPr bwMode="auto">
              <a:xfrm>
                <a:off x="4505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Freeform 54"/>
              <p:cNvSpPr>
                <a:spLocks/>
              </p:cNvSpPr>
              <p:nvPr/>
            </p:nvSpPr>
            <p:spPr bwMode="auto">
              <a:xfrm>
                <a:off x="4559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Freeform 55"/>
              <p:cNvSpPr>
                <a:spLocks/>
              </p:cNvSpPr>
              <p:nvPr/>
            </p:nvSpPr>
            <p:spPr bwMode="auto">
              <a:xfrm>
                <a:off x="461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Freeform 56"/>
              <p:cNvSpPr>
                <a:spLocks/>
              </p:cNvSpPr>
              <p:nvPr/>
            </p:nvSpPr>
            <p:spPr bwMode="auto">
              <a:xfrm>
                <a:off x="4668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Freeform 57"/>
              <p:cNvSpPr>
                <a:spLocks/>
              </p:cNvSpPr>
              <p:nvPr/>
            </p:nvSpPr>
            <p:spPr bwMode="auto">
              <a:xfrm>
                <a:off x="472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Freeform 58"/>
              <p:cNvSpPr>
                <a:spLocks/>
              </p:cNvSpPr>
              <p:nvPr/>
            </p:nvSpPr>
            <p:spPr bwMode="auto">
              <a:xfrm>
                <a:off x="4777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Freeform 59"/>
              <p:cNvSpPr>
                <a:spLocks/>
              </p:cNvSpPr>
              <p:nvPr/>
            </p:nvSpPr>
            <p:spPr bwMode="auto">
              <a:xfrm>
                <a:off x="4832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" name="Freeform 60"/>
              <p:cNvSpPr>
                <a:spLocks/>
              </p:cNvSpPr>
              <p:nvPr/>
            </p:nvSpPr>
            <p:spPr bwMode="auto">
              <a:xfrm>
                <a:off x="4886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Freeform 61"/>
              <p:cNvSpPr>
                <a:spLocks/>
              </p:cNvSpPr>
              <p:nvPr/>
            </p:nvSpPr>
            <p:spPr bwMode="auto">
              <a:xfrm>
                <a:off x="4940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Freeform 62"/>
              <p:cNvSpPr>
                <a:spLocks/>
              </p:cNvSpPr>
              <p:nvPr/>
            </p:nvSpPr>
            <p:spPr bwMode="auto">
              <a:xfrm>
                <a:off x="4996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Freeform 63"/>
              <p:cNvSpPr>
                <a:spLocks/>
              </p:cNvSpPr>
              <p:nvPr/>
            </p:nvSpPr>
            <p:spPr bwMode="auto">
              <a:xfrm>
                <a:off x="5050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Freeform 64"/>
              <p:cNvSpPr>
                <a:spLocks/>
              </p:cNvSpPr>
              <p:nvPr/>
            </p:nvSpPr>
            <p:spPr bwMode="auto">
              <a:xfrm>
                <a:off x="5104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Freeform 65"/>
              <p:cNvSpPr>
                <a:spLocks/>
              </p:cNvSpPr>
              <p:nvPr/>
            </p:nvSpPr>
            <p:spPr bwMode="auto">
              <a:xfrm>
                <a:off x="5159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Freeform 66"/>
              <p:cNvSpPr>
                <a:spLocks/>
              </p:cNvSpPr>
              <p:nvPr/>
            </p:nvSpPr>
            <p:spPr bwMode="auto">
              <a:xfrm>
                <a:off x="521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Freeform 67"/>
              <p:cNvSpPr>
                <a:spLocks/>
              </p:cNvSpPr>
              <p:nvPr/>
            </p:nvSpPr>
            <p:spPr bwMode="auto">
              <a:xfrm>
                <a:off x="5268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Freeform 68"/>
              <p:cNvSpPr>
                <a:spLocks/>
              </p:cNvSpPr>
              <p:nvPr/>
            </p:nvSpPr>
            <p:spPr bwMode="auto">
              <a:xfrm>
                <a:off x="532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Freeform 69"/>
              <p:cNvSpPr>
                <a:spLocks/>
              </p:cNvSpPr>
              <p:nvPr/>
            </p:nvSpPr>
            <p:spPr bwMode="auto">
              <a:xfrm>
                <a:off x="5377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Freeform 70"/>
              <p:cNvSpPr>
                <a:spLocks/>
              </p:cNvSpPr>
              <p:nvPr/>
            </p:nvSpPr>
            <p:spPr bwMode="auto">
              <a:xfrm>
                <a:off x="2922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Freeform 71"/>
              <p:cNvSpPr>
                <a:spLocks/>
              </p:cNvSpPr>
              <p:nvPr/>
            </p:nvSpPr>
            <p:spPr bwMode="auto">
              <a:xfrm>
                <a:off x="2867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Freeform 72"/>
              <p:cNvSpPr>
                <a:spLocks/>
              </p:cNvSpPr>
              <p:nvPr/>
            </p:nvSpPr>
            <p:spPr bwMode="auto">
              <a:xfrm>
                <a:off x="2813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Freeform 73"/>
              <p:cNvSpPr>
                <a:spLocks/>
              </p:cNvSpPr>
              <p:nvPr/>
            </p:nvSpPr>
            <p:spPr bwMode="auto">
              <a:xfrm>
                <a:off x="2759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Freeform 74"/>
              <p:cNvSpPr>
                <a:spLocks/>
              </p:cNvSpPr>
              <p:nvPr/>
            </p:nvSpPr>
            <p:spPr bwMode="auto">
              <a:xfrm>
                <a:off x="5377" y="3177"/>
                <a:ext cx="1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84"/>
                  </a:cxn>
                </a:cxnLst>
                <a:rect l="0" t="0" r="r" b="b"/>
                <a:pathLst>
                  <a:path h="184">
                    <a:moveTo>
                      <a:pt x="0" y="0"/>
                    </a:moveTo>
                    <a:lnTo>
                      <a:pt x="0" y="0"/>
                    </a:lnTo>
                    <a:lnTo>
                      <a:pt x="0" y="184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Freeform 75"/>
              <p:cNvSpPr>
                <a:spLocks/>
              </p:cNvSpPr>
              <p:nvPr/>
            </p:nvSpPr>
            <p:spPr bwMode="auto">
              <a:xfrm>
                <a:off x="5431" y="3216"/>
                <a:ext cx="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0"/>
                    </a:lnTo>
                    <a:lnTo>
                      <a:pt x="0" y="9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Freeform 76"/>
              <p:cNvSpPr>
                <a:spLocks noEditPoints="1"/>
              </p:cNvSpPr>
              <p:nvPr/>
            </p:nvSpPr>
            <p:spPr bwMode="auto">
              <a:xfrm>
                <a:off x="2840" y="3280"/>
                <a:ext cx="55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6" y="25"/>
                  </a:cxn>
                  <a:cxn ang="0">
                    <a:pos x="0" y="103"/>
                  </a:cxn>
                  <a:cxn ang="0">
                    <a:pos x="13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3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0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3"/>
                  </a:cxn>
                  <a:cxn ang="0">
                    <a:pos x="43" y="50"/>
                  </a:cxn>
                  <a:cxn ang="0">
                    <a:pos x="67" y="31"/>
                  </a:cxn>
                </a:cxnLst>
                <a:rect l="0" t="0" r="r" b="b"/>
                <a:pathLst>
                  <a:path w="133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6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4" y="162"/>
                      <a:pt x="13" y="176"/>
                    </a:cubicBezTo>
                    <a:cubicBezTo>
                      <a:pt x="25" y="195"/>
                      <a:pt x="44" y="205"/>
                      <a:pt x="67" y="205"/>
                    </a:cubicBezTo>
                    <a:cubicBezTo>
                      <a:pt x="88" y="205"/>
                      <a:pt x="105" y="197"/>
                      <a:pt x="117" y="180"/>
                    </a:cubicBezTo>
                    <a:cubicBezTo>
                      <a:pt x="128" y="165"/>
                      <a:pt x="133" y="140"/>
                      <a:pt x="133" y="104"/>
                    </a:cubicBezTo>
                    <a:cubicBezTo>
                      <a:pt x="133" y="68"/>
                      <a:pt x="129" y="44"/>
                      <a:pt x="120" y="29"/>
                    </a:cubicBezTo>
                    <a:cubicBezTo>
                      <a:pt x="108" y="11"/>
                      <a:pt x="89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4" y="37"/>
                      <a:pt x="89" y="47"/>
                    </a:cubicBezTo>
                    <a:cubicBezTo>
                      <a:pt x="93" y="55"/>
                      <a:pt x="95" y="77"/>
                      <a:pt x="95" y="103"/>
                    </a:cubicBezTo>
                    <a:cubicBezTo>
                      <a:pt x="95" y="125"/>
                      <a:pt x="93" y="147"/>
                      <a:pt x="90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6" y="172"/>
                      <a:pt x="49" y="167"/>
                      <a:pt x="44" y="157"/>
                    </a:cubicBezTo>
                    <a:cubicBezTo>
                      <a:pt x="40" y="149"/>
                      <a:pt x="38" y="128"/>
                      <a:pt x="38" y="103"/>
                    </a:cubicBezTo>
                    <a:cubicBezTo>
                      <a:pt x="38" y="80"/>
                      <a:pt x="40" y="58"/>
                      <a:pt x="43" y="50"/>
                    </a:cubicBezTo>
                    <a:cubicBezTo>
                      <a:pt x="47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Freeform 77"/>
              <p:cNvSpPr>
                <a:spLocks/>
              </p:cNvSpPr>
              <p:nvPr/>
            </p:nvSpPr>
            <p:spPr bwMode="auto">
              <a:xfrm>
                <a:off x="2907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Freeform 78"/>
              <p:cNvSpPr>
                <a:spLocks/>
              </p:cNvSpPr>
              <p:nvPr/>
            </p:nvSpPr>
            <p:spPr bwMode="auto">
              <a:xfrm>
                <a:off x="2935" y="3280"/>
                <a:ext cx="55" cy="85"/>
              </a:xfrm>
              <a:custGeom>
                <a:avLst/>
                <a:gdLst/>
                <a:ahLst/>
                <a:cxnLst>
                  <a:cxn ang="0">
                    <a:pos x="51" y="112"/>
                  </a:cxn>
                  <a:cxn ang="0">
                    <a:pos x="51" y="112"/>
                  </a:cxn>
                  <a:cxn ang="0">
                    <a:pos x="74" y="114"/>
                  </a:cxn>
                  <a:cxn ang="0">
                    <a:pos x="95" y="143"/>
                  </a:cxn>
                  <a:cxn ang="0">
                    <a:pos x="66" y="172"/>
                  </a:cxn>
                  <a:cxn ang="0">
                    <a:pos x="37" y="142"/>
                  </a:cxn>
                  <a:cxn ang="0">
                    <a:pos x="0" y="142"/>
                  </a:cxn>
                  <a:cxn ang="0">
                    <a:pos x="65" y="205"/>
                  </a:cxn>
                  <a:cxn ang="0">
                    <a:pos x="133" y="143"/>
                  </a:cxn>
                  <a:cxn ang="0">
                    <a:pos x="101" y="95"/>
                  </a:cxn>
                  <a:cxn ang="0">
                    <a:pos x="127" y="53"/>
                  </a:cxn>
                  <a:cxn ang="0">
                    <a:pos x="65" y="0"/>
                  </a:cxn>
                  <a:cxn ang="0">
                    <a:pos x="13" y="22"/>
                  </a:cxn>
                  <a:cxn ang="0">
                    <a:pos x="2" y="62"/>
                  </a:cxn>
                  <a:cxn ang="0">
                    <a:pos x="2" y="66"/>
                  </a:cxn>
                  <a:cxn ang="0">
                    <a:pos x="38" y="66"/>
                  </a:cxn>
                  <a:cxn ang="0">
                    <a:pos x="41" y="45"/>
                  </a:cxn>
                  <a:cxn ang="0">
                    <a:pos x="64" y="31"/>
                  </a:cxn>
                  <a:cxn ang="0">
                    <a:pos x="88" y="57"/>
                  </a:cxn>
                  <a:cxn ang="0">
                    <a:pos x="54" y="86"/>
                  </a:cxn>
                  <a:cxn ang="0">
                    <a:pos x="51" y="86"/>
                  </a:cxn>
                  <a:cxn ang="0">
                    <a:pos x="51" y="112"/>
                  </a:cxn>
                </a:cxnLst>
                <a:rect l="0" t="0" r="r" b="b"/>
                <a:pathLst>
                  <a:path w="133" h="205">
                    <a:moveTo>
                      <a:pt x="51" y="112"/>
                    </a:moveTo>
                    <a:lnTo>
                      <a:pt x="51" y="112"/>
                    </a:lnTo>
                    <a:cubicBezTo>
                      <a:pt x="65" y="112"/>
                      <a:pt x="67" y="112"/>
                      <a:pt x="74" y="114"/>
                    </a:cubicBezTo>
                    <a:cubicBezTo>
                      <a:pt x="86" y="117"/>
                      <a:pt x="95" y="129"/>
                      <a:pt x="95" y="143"/>
                    </a:cubicBezTo>
                    <a:cubicBezTo>
                      <a:pt x="95" y="160"/>
                      <a:pt x="83" y="172"/>
                      <a:pt x="66" y="172"/>
                    </a:cubicBezTo>
                    <a:cubicBezTo>
                      <a:pt x="48" y="172"/>
                      <a:pt x="38" y="162"/>
                      <a:pt x="37" y="142"/>
                    </a:cubicBezTo>
                    <a:lnTo>
                      <a:pt x="0" y="142"/>
                    </a:lnTo>
                    <a:cubicBezTo>
                      <a:pt x="0" y="181"/>
                      <a:pt x="25" y="205"/>
                      <a:pt x="65" y="205"/>
                    </a:cubicBezTo>
                    <a:cubicBezTo>
                      <a:pt x="106" y="205"/>
                      <a:pt x="133" y="181"/>
                      <a:pt x="133" y="143"/>
                    </a:cubicBezTo>
                    <a:cubicBezTo>
                      <a:pt x="133" y="120"/>
                      <a:pt x="123" y="105"/>
                      <a:pt x="101" y="95"/>
                    </a:cubicBezTo>
                    <a:cubicBezTo>
                      <a:pt x="119" y="83"/>
                      <a:pt x="127" y="71"/>
                      <a:pt x="127" y="53"/>
                    </a:cubicBezTo>
                    <a:cubicBezTo>
                      <a:pt x="127" y="21"/>
                      <a:pt x="103" y="0"/>
                      <a:pt x="65" y="0"/>
                    </a:cubicBezTo>
                    <a:cubicBezTo>
                      <a:pt x="43" y="0"/>
                      <a:pt x="24" y="8"/>
                      <a:pt x="13" y="22"/>
                    </a:cubicBezTo>
                    <a:cubicBezTo>
                      <a:pt x="6" y="32"/>
                      <a:pt x="2" y="45"/>
                      <a:pt x="2" y="62"/>
                    </a:cubicBezTo>
                    <a:lnTo>
                      <a:pt x="2" y="66"/>
                    </a:lnTo>
                    <a:lnTo>
                      <a:pt x="38" y="66"/>
                    </a:lnTo>
                    <a:cubicBezTo>
                      <a:pt x="38" y="55"/>
                      <a:pt x="39" y="50"/>
                      <a:pt x="41" y="45"/>
                    </a:cubicBezTo>
                    <a:cubicBezTo>
                      <a:pt x="44" y="37"/>
                      <a:pt x="53" y="31"/>
                      <a:pt x="64" y="31"/>
                    </a:cubicBezTo>
                    <a:cubicBezTo>
                      <a:pt x="80" y="31"/>
                      <a:pt x="88" y="41"/>
                      <a:pt x="88" y="57"/>
                    </a:cubicBezTo>
                    <a:cubicBezTo>
                      <a:pt x="88" y="76"/>
                      <a:pt x="77" y="86"/>
                      <a:pt x="54" y="86"/>
                    </a:cubicBezTo>
                    <a:lnTo>
                      <a:pt x="51" y="86"/>
                    </a:lnTo>
                    <a:lnTo>
                      <a:pt x="51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Freeform 79"/>
              <p:cNvSpPr>
                <a:spLocks noEditPoints="1"/>
              </p:cNvSpPr>
              <p:nvPr/>
            </p:nvSpPr>
            <p:spPr bwMode="auto">
              <a:xfrm>
                <a:off x="3113" y="3280"/>
                <a:ext cx="55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8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90" y="47"/>
                  </a:cxn>
                  <a:cxn ang="0">
                    <a:pos x="96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5" y="157"/>
                  </a:cxn>
                  <a:cxn ang="0">
                    <a:pos x="39" y="103"/>
                  </a:cxn>
                  <a:cxn ang="0">
                    <a:pos x="44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9" y="9"/>
                      <a:pt x="17" y="25"/>
                    </a:cubicBezTo>
                    <a:cubicBezTo>
                      <a:pt x="6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6" y="195"/>
                      <a:pt x="45" y="205"/>
                      <a:pt x="67" y="205"/>
                    </a:cubicBezTo>
                    <a:cubicBezTo>
                      <a:pt x="88" y="205"/>
                      <a:pt x="106" y="197"/>
                      <a:pt x="118" y="180"/>
                    </a:cubicBezTo>
                    <a:cubicBezTo>
                      <a:pt x="129" y="165"/>
                      <a:pt x="134" y="140"/>
                      <a:pt x="134" y="104"/>
                    </a:cubicBezTo>
                    <a:cubicBezTo>
                      <a:pt x="134" y="68"/>
                      <a:pt x="130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90" y="47"/>
                    </a:cubicBezTo>
                    <a:cubicBezTo>
                      <a:pt x="94" y="55"/>
                      <a:pt x="96" y="77"/>
                      <a:pt x="96" y="103"/>
                    </a:cubicBezTo>
                    <a:cubicBezTo>
                      <a:pt x="96" y="125"/>
                      <a:pt x="94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5" y="157"/>
                    </a:cubicBezTo>
                    <a:cubicBezTo>
                      <a:pt x="41" y="149"/>
                      <a:pt x="39" y="128"/>
                      <a:pt x="39" y="103"/>
                    </a:cubicBezTo>
                    <a:cubicBezTo>
                      <a:pt x="39" y="80"/>
                      <a:pt x="41" y="58"/>
                      <a:pt x="44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Freeform 80"/>
              <p:cNvSpPr>
                <a:spLocks/>
              </p:cNvSpPr>
              <p:nvPr/>
            </p:nvSpPr>
            <p:spPr bwMode="auto">
              <a:xfrm>
                <a:off x="3180" y="3346"/>
                <a:ext cx="18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Freeform 81"/>
              <p:cNvSpPr>
                <a:spLocks noEditPoints="1"/>
              </p:cNvSpPr>
              <p:nvPr/>
            </p:nvSpPr>
            <p:spPr bwMode="auto">
              <a:xfrm>
                <a:off x="3208" y="3282"/>
                <a:ext cx="56" cy="81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36" y="119"/>
                  </a:cxn>
                  <a:cxn ang="0">
                    <a:pos x="116" y="119"/>
                  </a:cxn>
                  <a:cxn ang="0">
                    <a:pos x="116" y="0"/>
                  </a:cxn>
                  <a:cxn ang="0">
                    <a:pos x="71" y="0"/>
                  </a:cxn>
                  <a:cxn ang="0">
                    <a:pos x="0" y="118"/>
                  </a:cxn>
                  <a:cxn ang="0">
                    <a:pos x="0" y="151"/>
                  </a:cxn>
                  <a:cxn ang="0">
                    <a:pos x="78" y="151"/>
                  </a:cxn>
                  <a:cxn ang="0">
                    <a:pos x="78" y="194"/>
                  </a:cxn>
                  <a:cxn ang="0">
                    <a:pos x="116" y="194"/>
                  </a:cxn>
                  <a:cxn ang="0">
                    <a:pos x="116" y="151"/>
                  </a:cxn>
                  <a:cxn ang="0">
                    <a:pos x="136" y="151"/>
                  </a:cxn>
                  <a:cxn ang="0">
                    <a:pos x="136" y="119"/>
                  </a:cxn>
                  <a:cxn ang="0">
                    <a:pos x="78" y="119"/>
                  </a:cxn>
                  <a:cxn ang="0">
                    <a:pos x="78" y="119"/>
                  </a:cxn>
                  <a:cxn ang="0">
                    <a:pos x="27" y="119"/>
                  </a:cxn>
                  <a:cxn ang="0">
                    <a:pos x="78" y="36"/>
                  </a:cxn>
                  <a:cxn ang="0">
                    <a:pos x="78" y="119"/>
                  </a:cxn>
                </a:cxnLst>
                <a:rect l="0" t="0" r="r" b="b"/>
                <a:pathLst>
                  <a:path w="136" h="194">
                    <a:moveTo>
                      <a:pt x="136" y="119"/>
                    </a:moveTo>
                    <a:lnTo>
                      <a:pt x="136" y="119"/>
                    </a:lnTo>
                    <a:lnTo>
                      <a:pt x="116" y="119"/>
                    </a:lnTo>
                    <a:lnTo>
                      <a:pt x="116" y="0"/>
                    </a:lnTo>
                    <a:lnTo>
                      <a:pt x="71" y="0"/>
                    </a:lnTo>
                    <a:lnTo>
                      <a:pt x="0" y="118"/>
                    </a:lnTo>
                    <a:lnTo>
                      <a:pt x="0" y="151"/>
                    </a:lnTo>
                    <a:lnTo>
                      <a:pt x="78" y="151"/>
                    </a:lnTo>
                    <a:lnTo>
                      <a:pt x="78" y="194"/>
                    </a:lnTo>
                    <a:lnTo>
                      <a:pt x="116" y="194"/>
                    </a:lnTo>
                    <a:lnTo>
                      <a:pt x="116" y="151"/>
                    </a:lnTo>
                    <a:lnTo>
                      <a:pt x="136" y="151"/>
                    </a:lnTo>
                    <a:lnTo>
                      <a:pt x="136" y="119"/>
                    </a:lnTo>
                    <a:close/>
                    <a:moveTo>
                      <a:pt x="78" y="119"/>
                    </a:moveTo>
                    <a:lnTo>
                      <a:pt x="78" y="119"/>
                    </a:lnTo>
                    <a:lnTo>
                      <a:pt x="27" y="119"/>
                    </a:lnTo>
                    <a:lnTo>
                      <a:pt x="78" y="36"/>
                    </a:lnTo>
                    <a:lnTo>
                      <a:pt x="78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Freeform 82"/>
              <p:cNvSpPr>
                <a:spLocks noEditPoints="1"/>
              </p:cNvSpPr>
              <p:nvPr/>
            </p:nvSpPr>
            <p:spPr bwMode="auto">
              <a:xfrm>
                <a:off x="3386" y="3280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5" y="157"/>
                  </a:cxn>
                  <a:cxn ang="0">
                    <a:pos x="38" y="103"/>
                  </a:cxn>
                  <a:cxn ang="0">
                    <a:pos x="43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5" y="195"/>
                      <a:pt x="44" y="205"/>
                      <a:pt x="67" y="205"/>
                    </a:cubicBezTo>
                    <a:cubicBezTo>
                      <a:pt x="88" y="205"/>
                      <a:pt x="105" y="197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7"/>
                      <a:pt x="95" y="103"/>
                    </a:cubicBezTo>
                    <a:cubicBezTo>
                      <a:pt x="95" y="125"/>
                      <a:pt x="93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5" y="157"/>
                    </a:cubicBezTo>
                    <a:cubicBezTo>
                      <a:pt x="41" y="149"/>
                      <a:pt x="38" y="128"/>
                      <a:pt x="38" y="103"/>
                    </a:cubicBezTo>
                    <a:cubicBezTo>
                      <a:pt x="38" y="80"/>
                      <a:pt x="41" y="58"/>
                      <a:pt x="43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Freeform 83"/>
              <p:cNvSpPr>
                <a:spLocks/>
              </p:cNvSpPr>
              <p:nvPr/>
            </p:nvSpPr>
            <p:spPr bwMode="auto">
              <a:xfrm>
                <a:off x="3453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Freeform 84"/>
              <p:cNvSpPr>
                <a:spLocks/>
              </p:cNvSpPr>
              <p:nvPr/>
            </p:nvSpPr>
            <p:spPr bwMode="auto">
              <a:xfrm>
                <a:off x="3481" y="3282"/>
                <a:ext cx="56" cy="83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27" y="0"/>
                  </a:cxn>
                  <a:cxn ang="0">
                    <a:pos x="23" y="0"/>
                  </a:cxn>
                  <a:cxn ang="0">
                    <a:pos x="6" y="108"/>
                  </a:cxn>
                  <a:cxn ang="0">
                    <a:pos x="40" y="108"/>
                  </a:cxn>
                  <a:cxn ang="0">
                    <a:pos x="65" y="93"/>
                  </a:cxn>
                  <a:cxn ang="0">
                    <a:pos x="96" y="131"/>
                  </a:cxn>
                  <a:cxn ang="0">
                    <a:pos x="65" y="167"/>
                  </a:cxn>
                  <a:cxn ang="0">
                    <a:pos x="38" y="143"/>
                  </a:cxn>
                  <a:cxn ang="0">
                    <a:pos x="0" y="143"/>
                  </a:cxn>
                  <a:cxn ang="0">
                    <a:pos x="64" y="200"/>
                  </a:cxn>
                  <a:cxn ang="0">
                    <a:pos x="135" y="130"/>
                  </a:cxn>
                  <a:cxn ang="0">
                    <a:pos x="74" y="63"/>
                  </a:cxn>
                  <a:cxn ang="0">
                    <a:pos x="40" y="74"/>
                  </a:cxn>
                  <a:cxn ang="0">
                    <a:pos x="47" y="34"/>
                  </a:cxn>
                  <a:cxn ang="0">
                    <a:pos x="127" y="34"/>
                  </a:cxn>
                  <a:cxn ang="0">
                    <a:pos x="127" y="0"/>
                  </a:cxn>
                </a:cxnLst>
                <a:rect l="0" t="0" r="r" b="b"/>
                <a:pathLst>
                  <a:path w="135" h="200">
                    <a:moveTo>
                      <a:pt x="127" y="0"/>
                    </a:moveTo>
                    <a:lnTo>
                      <a:pt x="127" y="0"/>
                    </a:lnTo>
                    <a:lnTo>
                      <a:pt x="23" y="0"/>
                    </a:lnTo>
                    <a:lnTo>
                      <a:pt x="6" y="108"/>
                    </a:lnTo>
                    <a:lnTo>
                      <a:pt x="40" y="108"/>
                    </a:lnTo>
                    <a:cubicBezTo>
                      <a:pt x="44" y="98"/>
                      <a:pt x="53" y="93"/>
                      <a:pt x="65" y="93"/>
                    </a:cubicBezTo>
                    <a:cubicBezTo>
                      <a:pt x="84" y="93"/>
                      <a:pt x="96" y="107"/>
                      <a:pt x="96" y="131"/>
                    </a:cubicBezTo>
                    <a:cubicBezTo>
                      <a:pt x="96" y="153"/>
                      <a:pt x="84" y="167"/>
                      <a:pt x="65" y="167"/>
                    </a:cubicBezTo>
                    <a:cubicBezTo>
                      <a:pt x="48" y="167"/>
                      <a:pt x="39" y="159"/>
                      <a:pt x="38" y="143"/>
                    </a:cubicBezTo>
                    <a:lnTo>
                      <a:pt x="0" y="143"/>
                    </a:lnTo>
                    <a:cubicBezTo>
                      <a:pt x="1" y="177"/>
                      <a:pt x="27" y="200"/>
                      <a:pt x="64" y="200"/>
                    </a:cubicBezTo>
                    <a:cubicBezTo>
                      <a:pt x="106" y="200"/>
                      <a:pt x="135" y="172"/>
                      <a:pt x="135" y="130"/>
                    </a:cubicBezTo>
                    <a:cubicBezTo>
                      <a:pt x="135" y="90"/>
                      <a:pt x="110" y="63"/>
                      <a:pt x="74" y="63"/>
                    </a:cubicBezTo>
                    <a:cubicBezTo>
                      <a:pt x="61" y="63"/>
                      <a:pt x="52" y="66"/>
                      <a:pt x="40" y="74"/>
                    </a:cubicBezTo>
                    <a:lnTo>
                      <a:pt x="47" y="34"/>
                    </a:lnTo>
                    <a:lnTo>
                      <a:pt x="127" y="34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Freeform 85"/>
              <p:cNvSpPr>
                <a:spLocks noEditPoints="1"/>
              </p:cNvSpPr>
              <p:nvPr/>
            </p:nvSpPr>
            <p:spPr bwMode="auto">
              <a:xfrm>
                <a:off x="3658" y="3280"/>
                <a:ext cx="55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8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90" y="47"/>
                  </a:cxn>
                  <a:cxn ang="0">
                    <a:pos x="96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5" y="157"/>
                  </a:cxn>
                  <a:cxn ang="0">
                    <a:pos x="39" y="103"/>
                  </a:cxn>
                  <a:cxn ang="0">
                    <a:pos x="44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9" y="9"/>
                      <a:pt x="17" y="25"/>
                    </a:cubicBezTo>
                    <a:cubicBezTo>
                      <a:pt x="6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6" y="195"/>
                      <a:pt x="45" y="205"/>
                      <a:pt x="67" y="205"/>
                    </a:cubicBezTo>
                    <a:cubicBezTo>
                      <a:pt x="88" y="205"/>
                      <a:pt x="106" y="197"/>
                      <a:pt x="118" y="180"/>
                    </a:cubicBezTo>
                    <a:cubicBezTo>
                      <a:pt x="129" y="165"/>
                      <a:pt x="134" y="140"/>
                      <a:pt x="134" y="104"/>
                    </a:cubicBezTo>
                    <a:cubicBezTo>
                      <a:pt x="134" y="68"/>
                      <a:pt x="130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90" y="47"/>
                    </a:cubicBezTo>
                    <a:cubicBezTo>
                      <a:pt x="94" y="55"/>
                      <a:pt x="96" y="77"/>
                      <a:pt x="96" y="103"/>
                    </a:cubicBezTo>
                    <a:cubicBezTo>
                      <a:pt x="96" y="125"/>
                      <a:pt x="94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5" y="157"/>
                    </a:cubicBezTo>
                    <a:cubicBezTo>
                      <a:pt x="41" y="149"/>
                      <a:pt x="39" y="128"/>
                      <a:pt x="39" y="103"/>
                    </a:cubicBezTo>
                    <a:cubicBezTo>
                      <a:pt x="39" y="80"/>
                      <a:pt x="41" y="58"/>
                      <a:pt x="44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Freeform 86"/>
              <p:cNvSpPr>
                <a:spLocks/>
              </p:cNvSpPr>
              <p:nvPr/>
            </p:nvSpPr>
            <p:spPr bwMode="auto">
              <a:xfrm>
                <a:off x="3726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Freeform 87"/>
              <p:cNvSpPr>
                <a:spLocks noEditPoints="1"/>
              </p:cNvSpPr>
              <p:nvPr/>
            </p:nvSpPr>
            <p:spPr bwMode="auto">
              <a:xfrm>
                <a:off x="3753" y="3280"/>
                <a:ext cx="56" cy="85"/>
              </a:xfrm>
              <a:custGeom>
                <a:avLst/>
                <a:gdLst/>
                <a:ahLst/>
                <a:cxnLst>
                  <a:cxn ang="0">
                    <a:pos x="130" y="49"/>
                  </a:cxn>
                  <a:cxn ang="0">
                    <a:pos x="130" y="49"/>
                  </a:cxn>
                  <a:cxn ang="0">
                    <a:pos x="121" y="23"/>
                  </a:cxn>
                  <a:cxn ang="0">
                    <a:pos x="72" y="0"/>
                  </a:cxn>
                  <a:cxn ang="0">
                    <a:pos x="16" y="31"/>
                  </a:cxn>
                  <a:cxn ang="0">
                    <a:pos x="0" y="106"/>
                  </a:cxn>
                  <a:cxn ang="0">
                    <a:pos x="14" y="176"/>
                  </a:cxn>
                  <a:cxn ang="0">
                    <a:pos x="69" y="205"/>
                  </a:cxn>
                  <a:cxn ang="0">
                    <a:pos x="133" y="134"/>
                  </a:cxn>
                  <a:cxn ang="0">
                    <a:pos x="77" y="71"/>
                  </a:cxn>
                  <a:cxn ang="0">
                    <a:pos x="38" y="88"/>
                  </a:cxn>
                  <a:cxn ang="0">
                    <a:pos x="41" y="59"/>
                  </a:cxn>
                  <a:cxn ang="0">
                    <a:pos x="71" y="31"/>
                  </a:cxn>
                  <a:cxn ang="0">
                    <a:pos x="95" y="49"/>
                  </a:cxn>
                  <a:cxn ang="0">
                    <a:pos x="130" y="49"/>
                  </a:cxn>
                  <a:cxn ang="0">
                    <a:pos x="68" y="101"/>
                  </a:cxn>
                  <a:cxn ang="0">
                    <a:pos x="68" y="101"/>
                  </a:cxn>
                  <a:cxn ang="0">
                    <a:pos x="97" y="136"/>
                  </a:cxn>
                  <a:cxn ang="0">
                    <a:pos x="67" y="172"/>
                  </a:cxn>
                  <a:cxn ang="0">
                    <a:pos x="38" y="137"/>
                  </a:cxn>
                  <a:cxn ang="0">
                    <a:pos x="68" y="101"/>
                  </a:cxn>
                </a:cxnLst>
                <a:rect l="0" t="0" r="r" b="b"/>
                <a:pathLst>
                  <a:path w="133" h="205">
                    <a:moveTo>
                      <a:pt x="130" y="49"/>
                    </a:moveTo>
                    <a:lnTo>
                      <a:pt x="130" y="49"/>
                    </a:lnTo>
                    <a:cubicBezTo>
                      <a:pt x="128" y="36"/>
                      <a:pt x="126" y="30"/>
                      <a:pt x="121" y="23"/>
                    </a:cubicBezTo>
                    <a:cubicBezTo>
                      <a:pt x="111" y="9"/>
                      <a:pt x="93" y="0"/>
                      <a:pt x="72" y="0"/>
                    </a:cubicBezTo>
                    <a:cubicBezTo>
                      <a:pt x="48" y="0"/>
                      <a:pt x="28" y="11"/>
                      <a:pt x="16" y="31"/>
                    </a:cubicBezTo>
                    <a:cubicBezTo>
                      <a:pt x="5" y="50"/>
                      <a:pt x="0" y="71"/>
                      <a:pt x="0" y="106"/>
                    </a:cubicBezTo>
                    <a:cubicBezTo>
                      <a:pt x="0" y="140"/>
                      <a:pt x="4" y="161"/>
                      <a:pt x="14" y="176"/>
                    </a:cubicBezTo>
                    <a:cubicBezTo>
                      <a:pt x="25" y="194"/>
                      <a:pt x="46" y="205"/>
                      <a:pt x="69" y="205"/>
                    </a:cubicBezTo>
                    <a:cubicBezTo>
                      <a:pt x="107" y="205"/>
                      <a:pt x="133" y="176"/>
                      <a:pt x="133" y="134"/>
                    </a:cubicBezTo>
                    <a:cubicBezTo>
                      <a:pt x="133" y="97"/>
                      <a:pt x="110" y="71"/>
                      <a:pt x="77" y="71"/>
                    </a:cubicBezTo>
                    <a:cubicBezTo>
                      <a:pt x="61" y="71"/>
                      <a:pt x="50" y="76"/>
                      <a:pt x="38" y="88"/>
                    </a:cubicBezTo>
                    <a:cubicBezTo>
                      <a:pt x="39" y="68"/>
                      <a:pt x="39" y="68"/>
                      <a:pt x="41" y="59"/>
                    </a:cubicBezTo>
                    <a:cubicBezTo>
                      <a:pt x="44" y="42"/>
                      <a:pt x="55" y="31"/>
                      <a:pt x="71" y="31"/>
                    </a:cubicBezTo>
                    <a:cubicBezTo>
                      <a:pt x="83" y="31"/>
                      <a:pt x="90" y="36"/>
                      <a:pt x="95" y="49"/>
                    </a:cubicBezTo>
                    <a:lnTo>
                      <a:pt x="130" y="49"/>
                    </a:lnTo>
                    <a:close/>
                    <a:moveTo>
                      <a:pt x="68" y="101"/>
                    </a:moveTo>
                    <a:lnTo>
                      <a:pt x="68" y="101"/>
                    </a:lnTo>
                    <a:cubicBezTo>
                      <a:pt x="86" y="101"/>
                      <a:pt x="97" y="115"/>
                      <a:pt x="97" y="136"/>
                    </a:cubicBezTo>
                    <a:cubicBezTo>
                      <a:pt x="97" y="157"/>
                      <a:pt x="84" y="172"/>
                      <a:pt x="67" y="172"/>
                    </a:cubicBezTo>
                    <a:cubicBezTo>
                      <a:pt x="50" y="172"/>
                      <a:pt x="38" y="158"/>
                      <a:pt x="38" y="137"/>
                    </a:cubicBezTo>
                    <a:cubicBezTo>
                      <a:pt x="38" y="116"/>
                      <a:pt x="50" y="101"/>
                      <a:pt x="68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Freeform 88"/>
              <p:cNvSpPr>
                <a:spLocks noEditPoints="1"/>
              </p:cNvSpPr>
              <p:nvPr/>
            </p:nvSpPr>
            <p:spPr bwMode="auto">
              <a:xfrm>
                <a:off x="3931" y="3280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3"/>
                  </a:cxn>
                  <a:cxn ang="0">
                    <a:pos x="43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5" y="195"/>
                      <a:pt x="44" y="205"/>
                      <a:pt x="67" y="205"/>
                    </a:cubicBezTo>
                    <a:cubicBezTo>
                      <a:pt x="88" y="205"/>
                      <a:pt x="105" y="197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7"/>
                      <a:pt x="95" y="103"/>
                    </a:cubicBezTo>
                    <a:cubicBezTo>
                      <a:pt x="95" y="125"/>
                      <a:pt x="93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3"/>
                    </a:cubicBezTo>
                    <a:cubicBezTo>
                      <a:pt x="38" y="80"/>
                      <a:pt x="41" y="58"/>
                      <a:pt x="43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Freeform 89"/>
              <p:cNvSpPr>
                <a:spLocks/>
              </p:cNvSpPr>
              <p:nvPr/>
            </p:nvSpPr>
            <p:spPr bwMode="auto">
              <a:xfrm>
                <a:off x="3999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Freeform 90"/>
              <p:cNvSpPr>
                <a:spLocks/>
              </p:cNvSpPr>
              <p:nvPr/>
            </p:nvSpPr>
            <p:spPr bwMode="auto">
              <a:xfrm>
                <a:off x="4026" y="3282"/>
                <a:ext cx="57" cy="81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97" y="34"/>
                  </a:cxn>
                  <a:cxn ang="0">
                    <a:pos x="54" y="99"/>
                  </a:cxn>
                  <a:cxn ang="0">
                    <a:pos x="28" y="194"/>
                  </a:cxn>
                  <a:cxn ang="0">
                    <a:pos x="67" y="194"/>
                  </a:cxn>
                  <a:cxn ang="0">
                    <a:pos x="137" y="30"/>
                  </a:cxn>
                  <a:cxn ang="0">
                    <a:pos x="137" y="0"/>
                  </a:cxn>
                </a:cxnLst>
                <a:rect l="0" t="0" r="r" b="b"/>
                <a:pathLst>
                  <a:path w="137" h="194">
                    <a:moveTo>
                      <a:pt x="137" y="0"/>
                    </a:moveTo>
                    <a:lnTo>
                      <a:pt x="137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97" y="34"/>
                    </a:lnTo>
                    <a:cubicBezTo>
                      <a:pt x="85" y="46"/>
                      <a:pt x="62" y="82"/>
                      <a:pt x="54" y="99"/>
                    </a:cubicBezTo>
                    <a:cubicBezTo>
                      <a:pt x="40" y="127"/>
                      <a:pt x="34" y="152"/>
                      <a:pt x="28" y="194"/>
                    </a:cubicBezTo>
                    <a:lnTo>
                      <a:pt x="67" y="194"/>
                    </a:lnTo>
                    <a:cubicBezTo>
                      <a:pt x="71" y="132"/>
                      <a:pt x="91" y="85"/>
                      <a:pt x="137" y="3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Freeform 91"/>
              <p:cNvSpPr>
                <a:spLocks noEditPoints="1"/>
              </p:cNvSpPr>
              <p:nvPr/>
            </p:nvSpPr>
            <p:spPr bwMode="auto">
              <a:xfrm>
                <a:off x="4203" y="3280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8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90" y="47"/>
                  </a:cxn>
                  <a:cxn ang="0">
                    <a:pos x="96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5" y="157"/>
                  </a:cxn>
                  <a:cxn ang="0">
                    <a:pos x="39" y="103"/>
                  </a:cxn>
                  <a:cxn ang="0">
                    <a:pos x="44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9" y="9"/>
                      <a:pt x="17" y="25"/>
                    </a:cubicBezTo>
                    <a:cubicBezTo>
                      <a:pt x="6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6" y="195"/>
                      <a:pt x="45" y="205"/>
                      <a:pt x="67" y="205"/>
                    </a:cubicBezTo>
                    <a:cubicBezTo>
                      <a:pt x="88" y="205"/>
                      <a:pt x="106" y="197"/>
                      <a:pt x="118" y="180"/>
                    </a:cubicBezTo>
                    <a:cubicBezTo>
                      <a:pt x="129" y="165"/>
                      <a:pt x="134" y="140"/>
                      <a:pt x="134" y="104"/>
                    </a:cubicBezTo>
                    <a:cubicBezTo>
                      <a:pt x="134" y="68"/>
                      <a:pt x="130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90" y="47"/>
                    </a:cubicBezTo>
                    <a:cubicBezTo>
                      <a:pt x="94" y="55"/>
                      <a:pt x="96" y="77"/>
                      <a:pt x="96" y="103"/>
                    </a:cubicBezTo>
                    <a:cubicBezTo>
                      <a:pt x="96" y="125"/>
                      <a:pt x="94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5" y="157"/>
                    </a:cubicBezTo>
                    <a:cubicBezTo>
                      <a:pt x="41" y="149"/>
                      <a:pt x="39" y="128"/>
                      <a:pt x="39" y="103"/>
                    </a:cubicBezTo>
                    <a:cubicBezTo>
                      <a:pt x="39" y="80"/>
                      <a:pt x="41" y="58"/>
                      <a:pt x="44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Freeform 92"/>
              <p:cNvSpPr>
                <a:spLocks/>
              </p:cNvSpPr>
              <p:nvPr/>
            </p:nvSpPr>
            <p:spPr bwMode="auto">
              <a:xfrm>
                <a:off x="4271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Freeform 93"/>
              <p:cNvSpPr>
                <a:spLocks noEditPoints="1"/>
              </p:cNvSpPr>
              <p:nvPr/>
            </p:nvSpPr>
            <p:spPr bwMode="auto">
              <a:xfrm>
                <a:off x="4297" y="3280"/>
                <a:ext cx="58" cy="85"/>
              </a:xfrm>
              <a:custGeom>
                <a:avLst/>
                <a:gdLst/>
                <a:ahLst/>
                <a:cxnLst>
                  <a:cxn ang="0">
                    <a:pos x="106" y="93"/>
                  </a:cxn>
                  <a:cxn ang="0">
                    <a:pos x="106" y="93"/>
                  </a:cxn>
                  <a:cxn ang="0">
                    <a:pos x="119" y="85"/>
                  </a:cxn>
                  <a:cxn ang="0">
                    <a:pos x="132" y="53"/>
                  </a:cxn>
                  <a:cxn ang="0">
                    <a:pos x="69" y="0"/>
                  </a:cxn>
                  <a:cxn ang="0">
                    <a:pos x="7" y="53"/>
                  </a:cxn>
                  <a:cxn ang="0">
                    <a:pos x="32" y="93"/>
                  </a:cxn>
                  <a:cxn ang="0">
                    <a:pos x="0" y="143"/>
                  </a:cxn>
                  <a:cxn ang="0">
                    <a:pos x="69" y="205"/>
                  </a:cxn>
                  <a:cxn ang="0">
                    <a:pos x="138" y="143"/>
                  </a:cxn>
                  <a:cxn ang="0">
                    <a:pos x="106" y="93"/>
                  </a:cxn>
                  <a:cxn ang="0">
                    <a:pos x="70" y="31"/>
                  </a:cxn>
                  <a:cxn ang="0">
                    <a:pos x="70" y="31"/>
                  </a:cxn>
                  <a:cxn ang="0">
                    <a:pos x="98" y="57"/>
                  </a:cxn>
                  <a:cxn ang="0">
                    <a:pos x="70" y="82"/>
                  </a:cxn>
                  <a:cxn ang="0">
                    <a:pos x="41" y="57"/>
                  </a:cxn>
                  <a:cxn ang="0">
                    <a:pos x="70" y="31"/>
                  </a:cxn>
                  <a:cxn ang="0">
                    <a:pos x="69" y="108"/>
                  </a:cxn>
                  <a:cxn ang="0">
                    <a:pos x="69" y="108"/>
                  </a:cxn>
                  <a:cxn ang="0">
                    <a:pos x="100" y="141"/>
                  </a:cxn>
                  <a:cxn ang="0">
                    <a:pos x="69" y="172"/>
                  </a:cxn>
                  <a:cxn ang="0">
                    <a:pos x="39" y="141"/>
                  </a:cxn>
                  <a:cxn ang="0">
                    <a:pos x="69" y="108"/>
                  </a:cxn>
                </a:cxnLst>
                <a:rect l="0" t="0" r="r" b="b"/>
                <a:pathLst>
                  <a:path w="138" h="205">
                    <a:moveTo>
                      <a:pt x="106" y="93"/>
                    </a:moveTo>
                    <a:lnTo>
                      <a:pt x="106" y="93"/>
                    </a:lnTo>
                    <a:cubicBezTo>
                      <a:pt x="113" y="90"/>
                      <a:pt x="116" y="88"/>
                      <a:pt x="119" y="85"/>
                    </a:cubicBezTo>
                    <a:cubicBezTo>
                      <a:pt x="127" y="77"/>
                      <a:pt x="132" y="66"/>
                      <a:pt x="132" y="53"/>
                    </a:cubicBezTo>
                    <a:cubicBezTo>
                      <a:pt x="132" y="23"/>
                      <a:pt x="105" y="0"/>
                      <a:pt x="69" y="0"/>
                    </a:cubicBezTo>
                    <a:cubicBezTo>
                      <a:pt x="33" y="0"/>
                      <a:pt x="7" y="23"/>
                      <a:pt x="7" y="53"/>
                    </a:cubicBezTo>
                    <a:cubicBezTo>
                      <a:pt x="7" y="72"/>
                      <a:pt x="15" y="84"/>
                      <a:pt x="32" y="93"/>
                    </a:cubicBezTo>
                    <a:cubicBezTo>
                      <a:pt x="10" y="105"/>
                      <a:pt x="0" y="120"/>
                      <a:pt x="0" y="143"/>
                    </a:cubicBezTo>
                    <a:cubicBezTo>
                      <a:pt x="0" y="180"/>
                      <a:pt x="29" y="205"/>
                      <a:pt x="69" y="205"/>
                    </a:cubicBezTo>
                    <a:cubicBezTo>
                      <a:pt x="110" y="205"/>
                      <a:pt x="138" y="180"/>
                      <a:pt x="138" y="143"/>
                    </a:cubicBezTo>
                    <a:cubicBezTo>
                      <a:pt x="138" y="120"/>
                      <a:pt x="129" y="105"/>
                      <a:pt x="106" y="93"/>
                    </a:cubicBezTo>
                    <a:close/>
                    <a:moveTo>
                      <a:pt x="70" y="31"/>
                    </a:moveTo>
                    <a:lnTo>
                      <a:pt x="70" y="31"/>
                    </a:lnTo>
                    <a:cubicBezTo>
                      <a:pt x="87" y="31"/>
                      <a:pt x="98" y="42"/>
                      <a:pt x="98" y="57"/>
                    </a:cubicBezTo>
                    <a:cubicBezTo>
                      <a:pt x="98" y="72"/>
                      <a:pt x="86" y="82"/>
                      <a:pt x="70" y="82"/>
                    </a:cubicBezTo>
                    <a:cubicBezTo>
                      <a:pt x="53" y="82"/>
                      <a:pt x="41" y="72"/>
                      <a:pt x="41" y="57"/>
                    </a:cubicBezTo>
                    <a:cubicBezTo>
                      <a:pt x="41" y="42"/>
                      <a:pt x="52" y="31"/>
                      <a:pt x="70" y="31"/>
                    </a:cubicBezTo>
                    <a:close/>
                    <a:moveTo>
                      <a:pt x="69" y="108"/>
                    </a:moveTo>
                    <a:lnTo>
                      <a:pt x="69" y="108"/>
                    </a:lnTo>
                    <a:cubicBezTo>
                      <a:pt x="88" y="108"/>
                      <a:pt x="100" y="121"/>
                      <a:pt x="100" y="141"/>
                    </a:cubicBezTo>
                    <a:cubicBezTo>
                      <a:pt x="100" y="160"/>
                      <a:pt x="88" y="172"/>
                      <a:pt x="69" y="172"/>
                    </a:cubicBezTo>
                    <a:cubicBezTo>
                      <a:pt x="50" y="172"/>
                      <a:pt x="39" y="160"/>
                      <a:pt x="39" y="141"/>
                    </a:cubicBezTo>
                    <a:cubicBezTo>
                      <a:pt x="39" y="121"/>
                      <a:pt x="51" y="108"/>
                      <a:pt x="69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Freeform 94"/>
              <p:cNvSpPr>
                <a:spLocks noEditPoints="1"/>
              </p:cNvSpPr>
              <p:nvPr/>
            </p:nvSpPr>
            <p:spPr bwMode="auto">
              <a:xfrm>
                <a:off x="4476" y="3280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3"/>
                  </a:cxn>
                  <a:cxn ang="0">
                    <a:pos x="43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5" y="195"/>
                      <a:pt x="44" y="205"/>
                      <a:pt x="67" y="205"/>
                    </a:cubicBezTo>
                    <a:cubicBezTo>
                      <a:pt x="88" y="205"/>
                      <a:pt x="105" y="197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7"/>
                      <a:pt x="95" y="103"/>
                    </a:cubicBezTo>
                    <a:cubicBezTo>
                      <a:pt x="95" y="125"/>
                      <a:pt x="93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3"/>
                    </a:cubicBezTo>
                    <a:cubicBezTo>
                      <a:pt x="38" y="80"/>
                      <a:pt x="41" y="58"/>
                      <a:pt x="43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Freeform 95"/>
              <p:cNvSpPr>
                <a:spLocks/>
              </p:cNvSpPr>
              <p:nvPr/>
            </p:nvSpPr>
            <p:spPr bwMode="auto">
              <a:xfrm>
                <a:off x="4544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Freeform 96"/>
              <p:cNvSpPr>
                <a:spLocks noEditPoints="1"/>
              </p:cNvSpPr>
              <p:nvPr/>
            </p:nvSpPr>
            <p:spPr bwMode="auto">
              <a:xfrm>
                <a:off x="4571" y="3280"/>
                <a:ext cx="56" cy="85"/>
              </a:xfrm>
              <a:custGeom>
                <a:avLst/>
                <a:gdLst/>
                <a:ahLst/>
                <a:cxnLst>
                  <a:cxn ang="0">
                    <a:pos x="2" y="154"/>
                  </a:cxn>
                  <a:cxn ang="0">
                    <a:pos x="2" y="154"/>
                  </a:cxn>
                  <a:cxn ang="0">
                    <a:pos x="62" y="205"/>
                  </a:cxn>
                  <a:cxn ang="0">
                    <a:pos x="117" y="175"/>
                  </a:cxn>
                  <a:cxn ang="0">
                    <a:pos x="133" y="97"/>
                  </a:cxn>
                  <a:cxn ang="0">
                    <a:pos x="120" y="32"/>
                  </a:cxn>
                  <a:cxn ang="0">
                    <a:pos x="65" y="0"/>
                  </a:cxn>
                  <a:cxn ang="0">
                    <a:pos x="0" y="69"/>
                  </a:cxn>
                  <a:cxn ang="0">
                    <a:pos x="58" y="136"/>
                  </a:cxn>
                  <a:cxn ang="0">
                    <a:pos x="83" y="129"/>
                  </a:cxn>
                  <a:cxn ang="0">
                    <a:pos x="95" y="117"/>
                  </a:cxn>
                  <a:cxn ang="0">
                    <a:pos x="63" y="173"/>
                  </a:cxn>
                  <a:cxn ang="0">
                    <a:pos x="39" y="154"/>
                  </a:cxn>
                  <a:cxn ang="0">
                    <a:pos x="2" y="154"/>
                  </a:cxn>
                  <a:cxn ang="0">
                    <a:pos x="64" y="32"/>
                  </a:cxn>
                  <a:cxn ang="0">
                    <a:pos x="64" y="32"/>
                  </a:cxn>
                  <a:cxn ang="0">
                    <a:pos x="94" y="69"/>
                  </a:cxn>
                  <a:cxn ang="0">
                    <a:pos x="65" y="105"/>
                  </a:cxn>
                  <a:cxn ang="0">
                    <a:pos x="36" y="68"/>
                  </a:cxn>
                  <a:cxn ang="0">
                    <a:pos x="64" y="32"/>
                  </a:cxn>
                </a:cxnLst>
                <a:rect l="0" t="0" r="r" b="b"/>
                <a:pathLst>
                  <a:path w="133" h="205">
                    <a:moveTo>
                      <a:pt x="2" y="154"/>
                    </a:moveTo>
                    <a:lnTo>
                      <a:pt x="2" y="154"/>
                    </a:lnTo>
                    <a:cubicBezTo>
                      <a:pt x="3" y="183"/>
                      <a:pt x="28" y="205"/>
                      <a:pt x="62" y="205"/>
                    </a:cubicBezTo>
                    <a:cubicBezTo>
                      <a:pt x="87" y="205"/>
                      <a:pt x="106" y="195"/>
                      <a:pt x="117" y="175"/>
                    </a:cubicBezTo>
                    <a:cubicBezTo>
                      <a:pt x="127" y="158"/>
                      <a:pt x="133" y="129"/>
                      <a:pt x="133" y="97"/>
                    </a:cubicBezTo>
                    <a:cubicBezTo>
                      <a:pt x="133" y="69"/>
                      <a:pt x="129" y="47"/>
                      <a:pt x="120" y="32"/>
                    </a:cubicBezTo>
                    <a:cubicBezTo>
                      <a:pt x="108" y="11"/>
                      <a:pt x="88" y="0"/>
                      <a:pt x="65" y="0"/>
                    </a:cubicBezTo>
                    <a:cubicBezTo>
                      <a:pt x="26" y="0"/>
                      <a:pt x="0" y="28"/>
                      <a:pt x="0" y="69"/>
                    </a:cubicBezTo>
                    <a:cubicBezTo>
                      <a:pt x="0" y="109"/>
                      <a:pt x="23" y="136"/>
                      <a:pt x="58" y="136"/>
                    </a:cubicBezTo>
                    <a:cubicBezTo>
                      <a:pt x="68" y="136"/>
                      <a:pt x="77" y="134"/>
                      <a:pt x="83" y="129"/>
                    </a:cubicBezTo>
                    <a:cubicBezTo>
                      <a:pt x="86" y="127"/>
                      <a:pt x="89" y="124"/>
                      <a:pt x="95" y="117"/>
                    </a:cubicBezTo>
                    <a:cubicBezTo>
                      <a:pt x="95" y="154"/>
                      <a:pt x="85" y="173"/>
                      <a:pt x="63" y="173"/>
                    </a:cubicBezTo>
                    <a:cubicBezTo>
                      <a:pt x="49" y="173"/>
                      <a:pt x="40" y="165"/>
                      <a:pt x="39" y="154"/>
                    </a:cubicBezTo>
                    <a:lnTo>
                      <a:pt x="2" y="154"/>
                    </a:lnTo>
                    <a:close/>
                    <a:moveTo>
                      <a:pt x="64" y="32"/>
                    </a:moveTo>
                    <a:lnTo>
                      <a:pt x="64" y="32"/>
                    </a:lnTo>
                    <a:cubicBezTo>
                      <a:pt x="83" y="32"/>
                      <a:pt x="94" y="46"/>
                      <a:pt x="94" y="69"/>
                    </a:cubicBezTo>
                    <a:cubicBezTo>
                      <a:pt x="94" y="90"/>
                      <a:pt x="82" y="105"/>
                      <a:pt x="65" y="105"/>
                    </a:cubicBezTo>
                    <a:cubicBezTo>
                      <a:pt x="47" y="105"/>
                      <a:pt x="36" y="91"/>
                      <a:pt x="36" y="68"/>
                    </a:cubicBezTo>
                    <a:cubicBezTo>
                      <a:pt x="36" y="46"/>
                      <a:pt x="47" y="32"/>
                      <a:pt x="64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Freeform 97"/>
              <p:cNvSpPr>
                <a:spLocks/>
              </p:cNvSpPr>
              <p:nvPr/>
            </p:nvSpPr>
            <p:spPr bwMode="auto">
              <a:xfrm>
                <a:off x="4811" y="3282"/>
                <a:ext cx="35" cy="81"/>
              </a:xfrm>
              <a:custGeom>
                <a:avLst/>
                <a:gdLst/>
                <a:ahLst/>
                <a:cxnLst>
                  <a:cxn ang="0">
                    <a:pos x="47" y="60"/>
                  </a:cxn>
                  <a:cxn ang="0">
                    <a:pos x="47" y="60"/>
                  </a:cxn>
                  <a:cxn ang="0">
                    <a:pos x="47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60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7" y="60"/>
                  </a:cxn>
                </a:cxnLst>
                <a:rect l="0" t="0" r="r" b="b"/>
                <a:pathLst>
                  <a:path w="85" h="194">
                    <a:moveTo>
                      <a:pt x="47" y="60"/>
                    </a:moveTo>
                    <a:lnTo>
                      <a:pt x="47" y="60"/>
                    </a:lnTo>
                    <a:lnTo>
                      <a:pt x="47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60" y="0"/>
                    </a:lnTo>
                    <a:cubicBezTo>
                      <a:pt x="54" y="23"/>
                      <a:pt x="34" y="34"/>
                      <a:pt x="0" y="34"/>
                    </a:cubicBezTo>
                    <a:lnTo>
                      <a:pt x="0" y="60"/>
                    </a:lnTo>
                    <a:lnTo>
                      <a:pt x="47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Freeform 98"/>
              <p:cNvSpPr>
                <a:spLocks/>
              </p:cNvSpPr>
              <p:nvPr/>
            </p:nvSpPr>
            <p:spPr bwMode="auto">
              <a:xfrm>
                <a:off x="5032" y="3282"/>
                <a:ext cx="36" cy="81"/>
              </a:xfrm>
              <a:custGeom>
                <a:avLst/>
                <a:gdLst/>
                <a:ahLst/>
                <a:cxnLst>
                  <a:cxn ang="0">
                    <a:pos x="47" y="60"/>
                  </a:cxn>
                  <a:cxn ang="0">
                    <a:pos x="47" y="60"/>
                  </a:cxn>
                  <a:cxn ang="0">
                    <a:pos x="47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60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7" y="60"/>
                  </a:cxn>
                </a:cxnLst>
                <a:rect l="0" t="0" r="r" b="b"/>
                <a:pathLst>
                  <a:path w="85" h="194">
                    <a:moveTo>
                      <a:pt x="47" y="60"/>
                    </a:moveTo>
                    <a:lnTo>
                      <a:pt x="47" y="60"/>
                    </a:lnTo>
                    <a:lnTo>
                      <a:pt x="47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60" y="0"/>
                    </a:lnTo>
                    <a:cubicBezTo>
                      <a:pt x="54" y="23"/>
                      <a:pt x="34" y="34"/>
                      <a:pt x="0" y="34"/>
                    </a:cubicBezTo>
                    <a:lnTo>
                      <a:pt x="0" y="60"/>
                    </a:lnTo>
                    <a:lnTo>
                      <a:pt x="47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Freeform 99"/>
              <p:cNvSpPr>
                <a:spLocks/>
              </p:cNvSpPr>
              <p:nvPr/>
            </p:nvSpPr>
            <p:spPr bwMode="auto">
              <a:xfrm>
                <a:off x="5096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Freeform 100"/>
              <p:cNvSpPr>
                <a:spLocks/>
              </p:cNvSpPr>
              <p:nvPr/>
            </p:nvSpPr>
            <p:spPr bwMode="auto">
              <a:xfrm>
                <a:off x="5128" y="3282"/>
                <a:ext cx="35" cy="81"/>
              </a:xfrm>
              <a:custGeom>
                <a:avLst/>
                <a:gdLst/>
                <a:ahLst/>
                <a:cxnLst>
                  <a:cxn ang="0">
                    <a:pos x="47" y="60"/>
                  </a:cxn>
                  <a:cxn ang="0">
                    <a:pos x="47" y="60"/>
                  </a:cxn>
                  <a:cxn ang="0">
                    <a:pos x="47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60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7" y="60"/>
                  </a:cxn>
                </a:cxnLst>
                <a:rect l="0" t="0" r="r" b="b"/>
                <a:pathLst>
                  <a:path w="85" h="194">
                    <a:moveTo>
                      <a:pt x="47" y="60"/>
                    </a:moveTo>
                    <a:lnTo>
                      <a:pt x="47" y="60"/>
                    </a:lnTo>
                    <a:lnTo>
                      <a:pt x="47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60" y="0"/>
                    </a:lnTo>
                    <a:cubicBezTo>
                      <a:pt x="54" y="23"/>
                      <a:pt x="34" y="34"/>
                      <a:pt x="0" y="34"/>
                    </a:cubicBezTo>
                    <a:lnTo>
                      <a:pt x="0" y="60"/>
                    </a:lnTo>
                    <a:lnTo>
                      <a:pt x="47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Freeform 101"/>
              <p:cNvSpPr>
                <a:spLocks/>
              </p:cNvSpPr>
              <p:nvPr/>
            </p:nvSpPr>
            <p:spPr bwMode="auto">
              <a:xfrm>
                <a:off x="5299" y="3282"/>
                <a:ext cx="35" cy="81"/>
              </a:xfrm>
              <a:custGeom>
                <a:avLst/>
                <a:gdLst/>
                <a:ahLst/>
                <a:cxnLst>
                  <a:cxn ang="0">
                    <a:pos x="47" y="60"/>
                  </a:cxn>
                  <a:cxn ang="0">
                    <a:pos x="47" y="60"/>
                  </a:cxn>
                  <a:cxn ang="0">
                    <a:pos x="47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60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7" y="60"/>
                  </a:cxn>
                </a:cxnLst>
                <a:rect l="0" t="0" r="r" b="b"/>
                <a:pathLst>
                  <a:path w="85" h="194">
                    <a:moveTo>
                      <a:pt x="47" y="60"/>
                    </a:moveTo>
                    <a:lnTo>
                      <a:pt x="47" y="60"/>
                    </a:lnTo>
                    <a:lnTo>
                      <a:pt x="47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60" y="0"/>
                    </a:lnTo>
                    <a:cubicBezTo>
                      <a:pt x="54" y="23"/>
                      <a:pt x="34" y="34"/>
                      <a:pt x="0" y="34"/>
                    </a:cubicBezTo>
                    <a:lnTo>
                      <a:pt x="0" y="60"/>
                    </a:lnTo>
                    <a:lnTo>
                      <a:pt x="47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Freeform 102"/>
              <p:cNvSpPr>
                <a:spLocks/>
              </p:cNvSpPr>
              <p:nvPr/>
            </p:nvSpPr>
            <p:spPr bwMode="auto">
              <a:xfrm>
                <a:off x="5362" y="3346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Freeform 103"/>
              <p:cNvSpPr>
                <a:spLocks/>
              </p:cNvSpPr>
              <p:nvPr/>
            </p:nvSpPr>
            <p:spPr bwMode="auto">
              <a:xfrm>
                <a:off x="5390" y="3280"/>
                <a:ext cx="55" cy="83"/>
              </a:xfrm>
              <a:custGeom>
                <a:avLst/>
                <a:gdLst/>
                <a:ahLst/>
                <a:cxnLst>
                  <a:cxn ang="0">
                    <a:pos x="132" y="165"/>
                  </a:cxn>
                  <a:cxn ang="0">
                    <a:pos x="132" y="165"/>
                  </a:cxn>
                  <a:cxn ang="0">
                    <a:pos x="50" y="165"/>
                  </a:cxn>
                  <a:cxn ang="0">
                    <a:pos x="89" y="128"/>
                  </a:cxn>
                  <a:cxn ang="0">
                    <a:pos x="133" y="62"/>
                  </a:cxn>
                  <a:cxn ang="0">
                    <a:pos x="66" y="0"/>
                  </a:cxn>
                  <a:cxn ang="0">
                    <a:pos x="2" y="65"/>
                  </a:cxn>
                  <a:cxn ang="0">
                    <a:pos x="3" y="72"/>
                  </a:cxn>
                  <a:cxn ang="0">
                    <a:pos x="39" y="72"/>
                  </a:cxn>
                  <a:cxn ang="0">
                    <a:pos x="39" y="66"/>
                  </a:cxn>
                  <a:cxn ang="0">
                    <a:pos x="67" y="32"/>
                  </a:cxn>
                  <a:cxn ang="0">
                    <a:pos x="94" y="63"/>
                  </a:cxn>
                  <a:cxn ang="0">
                    <a:pos x="45" y="123"/>
                  </a:cxn>
                  <a:cxn ang="0">
                    <a:pos x="0" y="199"/>
                  </a:cxn>
                  <a:cxn ang="0">
                    <a:pos x="132" y="199"/>
                  </a:cxn>
                  <a:cxn ang="0">
                    <a:pos x="132" y="165"/>
                  </a:cxn>
                </a:cxnLst>
                <a:rect l="0" t="0" r="r" b="b"/>
                <a:pathLst>
                  <a:path w="133" h="199">
                    <a:moveTo>
                      <a:pt x="132" y="165"/>
                    </a:moveTo>
                    <a:lnTo>
                      <a:pt x="132" y="165"/>
                    </a:lnTo>
                    <a:lnTo>
                      <a:pt x="50" y="165"/>
                    </a:lnTo>
                    <a:cubicBezTo>
                      <a:pt x="55" y="154"/>
                      <a:pt x="61" y="149"/>
                      <a:pt x="89" y="128"/>
                    </a:cubicBezTo>
                    <a:cubicBezTo>
                      <a:pt x="123" y="103"/>
                      <a:pt x="133" y="88"/>
                      <a:pt x="133" y="62"/>
                    </a:cubicBezTo>
                    <a:cubicBezTo>
                      <a:pt x="133" y="25"/>
                      <a:pt x="107" y="0"/>
                      <a:pt x="66" y="0"/>
                    </a:cubicBezTo>
                    <a:cubicBezTo>
                      <a:pt x="26" y="0"/>
                      <a:pt x="2" y="24"/>
                      <a:pt x="2" y="65"/>
                    </a:cubicBezTo>
                    <a:cubicBezTo>
                      <a:pt x="2" y="67"/>
                      <a:pt x="2" y="69"/>
                      <a:pt x="3" y="72"/>
                    </a:cubicBezTo>
                    <a:lnTo>
                      <a:pt x="39" y="72"/>
                    </a:lnTo>
                    <a:lnTo>
                      <a:pt x="39" y="66"/>
                    </a:lnTo>
                    <a:cubicBezTo>
                      <a:pt x="39" y="44"/>
                      <a:pt x="49" y="32"/>
                      <a:pt x="67" y="32"/>
                    </a:cubicBezTo>
                    <a:cubicBezTo>
                      <a:pt x="84" y="32"/>
                      <a:pt x="94" y="43"/>
                      <a:pt x="94" y="63"/>
                    </a:cubicBezTo>
                    <a:cubicBezTo>
                      <a:pt x="94" y="84"/>
                      <a:pt x="88" y="93"/>
                      <a:pt x="45" y="123"/>
                    </a:cubicBezTo>
                    <a:cubicBezTo>
                      <a:pt x="12" y="146"/>
                      <a:pt x="2" y="163"/>
                      <a:pt x="0" y="199"/>
                    </a:cubicBezTo>
                    <a:lnTo>
                      <a:pt x="132" y="199"/>
                    </a:lnTo>
                    <a:lnTo>
                      <a:pt x="132" y="1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Freeform 104"/>
              <p:cNvSpPr>
                <a:spLocks/>
              </p:cNvSpPr>
              <p:nvPr/>
            </p:nvSpPr>
            <p:spPr bwMode="auto">
              <a:xfrm>
                <a:off x="2759" y="709"/>
                <a:ext cx="1" cy="2544"/>
              </a:xfrm>
              <a:custGeom>
                <a:avLst/>
                <a:gdLst/>
                <a:ahLst/>
                <a:cxnLst>
                  <a:cxn ang="0">
                    <a:pos x="0" y="6114"/>
                  </a:cxn>
                  <a:cxn ang="0">
                    <a:pos x="0" y="6114"/>
                  </a:cxn>
                  <a:cxn ang="0">
                    <a:pos x="0" y="0"/>
                  </a:cxn>
                </a:cxnLst>
                <a:rect l="0" t="0" r="r" b="b"/>
                <a:pathLst>
                  <a:path h="6114">
                    <a:moveTo>
                      <a:pt x="0" y="6114"/>
                    </a:moveTo>
                    <a:lnTo>
                      <a:pt x="0" y="6114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Freeform 105"/>
              <p:cNvSpPr>
                <a:spLocks/>
              </p:cNvSpPr>
              <p:nvPr/>
            </p:nvSpPr>
            <p:spPr bwMode="auto">
              <a:xfrm>
                <a:off x="2494" y="1565"/>
                <a:ext cx="106" cy="30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127" y="72"/>
                  </a:cxn>
                  <a:cxn ang="0">
                    <a:pos x="254" y="27"/>
                  </a:cxn>
                  <a:cxn ang="0">
                    <a:pos x="254" y="0"/>
                  </a:cxn>
                  <a:cxn ang="0">
                    <a:pos x="127" y="38"/>
                  </a:cxn>
                  <a:cxn ang="0">
                    <a:pos x="0" y="0"/>
                  </a:cxn>
                  <a:cxn ang="0">
                    <a:pos x="0" y="27"/>
                  </a:cxn>
                </a:cxnLst>
                <a:rect l="0" t="0" r="r" b="b"/>
                <a:pathLst>
                  <a:path w="254" h="72">
                    <a:moveTo>
                      <a:pt x="0" y="27"/>
                    </a:moveTo>
                    <a:lnTo>
                      <a:pt x="0" y="27"/>
                    </a:lnTo>
                    <a:cubicBezTo>
                      <a:pt x="47" y="58"/>
                      <a:pt x="85" y="72"/>
                      <a:pt x="127" y="72"/>
                    </a:cubicBezTo>
                    <a:cubicBezTo>
                      <a:pt x="169" y="72"/>
                      <a:pt x="207" y="58"/>
                      <a:pt x="254" y="27"/>
                    </a:cubicBezTo>
                    <a:lnTo>
                      <a:pt x="254" y="0"/>
                    </a:lnTo>
                    <a:cubicBezTo>
                      <a:pt x="198" y="29"/>
                      <a:pt x="167" y="38"/>
                      <a:pt x="127" y="38"/>
                    </a:cubicBezTo>
                    <a:cubicBezTo>
                      <a:pt x="87" y="38"/>
                      <a:pt x="56" y="29"/>
                      <a:pt x="0" y="0"/>
                    </a:cubicBez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Freeform 106"/>
              <p:cNvSpPr>
                <a:spLocks noEditPoints="1"/>
              </p:cNvSpPr>
              <p:nvPr/>
            </p:nvSpPr>
            <p:spPr bwMode="auto">
              <a:xfrm>
                <a:off x="2494" y="1503"/>
                <a:ext cx="86" cy="55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0" y="66"/>
                  </a:cxn>
                  <a:cxn ang="0">
                    <a:pos x="25" y="117"/>
                  </a:cxn>
                  <a:cxn ang="0">
                    <a:pos x="103" y="133"/>
                  </a:cxn>
                  <a:cxn ang="0">
                    <a:pos x="176" y="120"/>
                  </a:cxn>
                  <a:cxn ang="0">
                    <a:pos x="205" y="66"/>
                  </a:cxn>
                  <a:cxn ang="0">
                    <a:pos x="180" y="16"/>
                  </a:cxn>
                  <a:cxn ang="0">
                    <a:pos x="104" y="0"/>
                  </a:cxn>
                  <a:cxn ang="0">
                    <a:pos x="29" y="13"/>
                  </a:cxn>
                  <a:cxn ang="0">
                    <a:pos x="0" y="6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47" y="44"/>
                  </a:cxn>
                  <a:cxn ang="0">
                    <a:pos x="103" y="38"/>
                  </a:cxn>
                  <a:cxn ang="0">
                    <a:pos x="154" y="43"/>
                  </a:cxn>
                  <a:cxn ang="0">
                    <a:pos x="172" y="66"/>
                  </a:cxn>
                  <a:cxn ang="0">
                    <a:pos x="157" y="89"/>
                  </a:cxn>
                  <a:cxn ang="0">
                    <a:pos x="102" y="95"/>
                  </a:cxn>
                  <a:cxn ang="0">
                    <a:pos x="49" y="90"/>
                  </a:cxn>
                  <a:cxn ang="0">
                    <a:pos x="31" y="66"/>
                  </a:cxn>
                </a:cxnLst>
                <a:rect l="0" t="0" r="r" b="b"/>
                <a:pathLst>
                  <a:path w="205" h="133">
                    <a:moveTo>
                      <a:pt x="0" y="66"/>
                    </a:moveTo>
                    <a:lnTo>
                      <a:pt x="0" y="66"/>
                    </a:lnTo>
                    <a:cubicBezTo>
                      <a:pt x="0" y="87"/>
                      <a:pt x="9" y="105"/>
                      <a:pt x="25" y="117"/>
                    </a:cubicBezTo>
                    <a:cubicBezTo>
                      <a:pt x="40" y="128"/>
                      <a:pt x="65" y="133"/>
                      <a:pt x="103" y="133"/>
                    </a:cubicBezTo>
                    <a:cubicBezTo>
                      <a:pt x="137" y="133"/>
                      <a:pt x="161" y="129"/>
                      <a:pt x="176" y="120"/>
                    </a:cubicBezTo>
                    <a:cubicBezTo>
                      <a:pt x="194" y="108"/>
                      <a:pt x="205" y="89"/>
                      <a:pt x="205" y="66"/>
                    </a:cubicBezTo>
                    <a:cubicBezTo>
                      <a:pt x="205" y="45"/>
                      <a:pt x="196" y="28"/>
                      <a:pt x="180" y="16"/>
                    </a:cubicBezTo>
                    <a:cubicBezTo>
                      <a:pt x="165" y="5"/>
                      <a:pt x="140" y="0"/>
                      <a:pt x="104" y="0"/>
                    </a:cubicBezTo>
                    <a:cubicBezTo>
                      <a:pt x="68" y="0"/>
                      <a:pt x="44" y="4"/>
                      <a:pt x="29" y="13"/>
                    </a:cubicBezTo>
                    <a:cubicBezTo>
                      <a:pt x="10" y="25"/>
                      <a:pt x="0" y="44"/>
                      <a:pt x="0" y="66"/>
                    </a:cubicBezTo>
                    <a:close/>
                    <a:moveTo>
                      <a:pt x="31" y="66"/>
                    </a:moveTo>
                    <a:lnTo>
                      <a:pt x="31" y="66"/>
                    </a:lnTo>
                    <a:cubicBezTo>
                      <a:pt x="31" y="57"/>
                      <a:pt x="37" y="49"/>
                      <a:pt x="47" y="44"/>
                    </a:cubicBezTo>
                    <a:cubicBezTo>
                      <a:pt x="55" y="40"/>
                      <a:pt x="76" y="38"/>
                      <a:pt x="103" y="38"/>
                    </a:cubicBezTo>
                    <a:cubicBezTo>
                      <a:pt x="125" y="38"/>
                      <a:pt x="146" y="40"/>
                      <a:pt x="154" y="43"/>
                    </a:cubicBezTo>
                    <a:cubicBezTo>
                      <a:pt x="166" y="47"/>
                      <a:pt x="172" y="55"/>
                      <a:pt x="172" y="66"/>
                    </a:cubicBezTo>
                    <a:cubicBezTo>
                      <a:pt x="172" y="77"/>
                      <a:pt x="167" y="84"/>
                      <a:pt x="157" y="89"/>
                    </a:cubicBezTo>
                    <a:cubicBezTo>
                      <a:pt x="149" y="93"/>
                      <a:pt x="128" y="95"/>
                      <a:pt x="102" y="95"/>
                    </a:cubicBezTo>
                    <a:cubicBezTo>
                      <a:pt x="80" y="95"/>
                      <a:pt x="57" y="93"/>
                      <a:pt x="49" y="90"/>
                    </a:cubicBezTo>
                    <a:cubicBezTo>
                      <a:pt x="38" y="86"/>
                      <a:pt x="31" y="77"/>
                      <a:pt x="31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Freeform 107"/>
              <p:cNvSpPr>
                <a:spLocks/>
              </p:cNvSpPr>
              <p:nvPr/>
            </p:nvSpPr>
            <p:spPr bwMode="auto">
              <a:xfrm>
                <a:off x="2538" y="1464"/>
                <a:ext cx="15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75"/>
                  </a:cxn>
                  <a:cxn ang="0">
                    <a:pos x="37" y="75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37" h="75">
                    <a:moveTo>
                      <a:pt x="0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37" y="75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Freeform 108"/>
              <p:cNvSpPr>
                <a:spLocks/>
              </p:cNvSpPr>
              <p:nvPr/>
            </p:nvSpPr>
            <p:spPr bwMode="auto">
              <a:xfrm>
                <a:off x="2494" y="1401"/>
                <a:ext cx="83" cy="56"/>
              </a:xfrm>
              <a:custGeom>
                <a:avLst/>
                <a:gdLst/>
                <a:ahLst/>
                <a:cxnLst>
                  <a:cxn ang="0">
                    <a:pos x="164" y="1"/>
                  </a:cxn>
                  <a:cxn ang="0">
                    <a:pos x="164" y="1"/>
                  </a:cxn>
                  <a:cxn ang="0">
                    <a:pos x="164" y="83"/>
                  </a:cxn>
                  <a:cxn ang="0">
                    <a:pos x="128" y="44"/>
                  </a:cxn>
                  <a:cxn ang="0">
                    <a:pos x="62" y="0"/>
                  </a:cxn>
                  <a:cxn ang="0">
                    <a:pos x="0" y="67"/>
                  </a:cxn>
                  <a:cxn ang="0">
                    <a:pos x="65" y="131"/>
                  </a:cxn>
                  <a:cxn ang="0">
                    <a:pos x="72" y="130"/>
                  </a:cxn>
                  <a:cxn ang="0">
                    <a:pos x="72" y="94"/>
                  </a:cxn>
                  <a:cxn ang="0">
                    <a:pos x="66" y="94"/>
                  </a:cxn>
                  <a:cxn ang="0">
                    <a:pos x="31" y="66"/>
                  </a:cxn>
                  <a:cxn ang="0">
                    <a:pos x="63" y="39"/>
                  </a:cxn>
                  <a:cxn ang="0">
                    <a:pos x="123" y="88"/>
                  </a:cxn>
                  <a:cxn ang="0">
                    <a:pos x="198" y="133"/>
                  </a:cxn>
                  <a:cxn ang="0">
                    <a:pos x="198" y="1"/>
                  </a:cxn>
                  <a:cxn ang="0">
                    <a:pos x="164" y="1"/>
                  </a:cxn>
                </a:cxnLst>
                <a:rect l="0" t="0" r="r" b="b"/>
                <a:pathLst>
                  <a:path w="198" h="133">
                    <a:moveTo>
                      <a:pt x="164" y="1"/>
                    </a:moveTo>
                    <a:lnTo>
                      <a:pt x="164" y="1"/>
                    </a:lnTo>
                    <a:lnTo>
                      <a:pt x="164" y="83"/>
                    </a:lnTo>
                    <a:cubicBezTo>
                      <a:pt x="154" y="78"/>
                      <a:pt x="148" y="72"/>
                      <a:pt x="128" y="44"/>
                    </a:cubicBezTo>
                    <a:cubicBezTo>
                      <a:pt x="103" y="10"/>
                      <a:pt x="88" y="0"/>
                      <a:pt x="62" y="0"/>
                    </a:cubicBezTo>
                    <a:cubicBezTo>
                      <a:pt x="24" y="0"/>
                      <a:pt x="0" y="26"/>
                      <a:pt x="0" y="67"/>
                    </a:cubicBezTo>
                    <a:cubicBezTo>
                      <a:pt x="0" y="107"/>
                      <a:pt x="24" y="131"/>
                      <a:pt x="65" y="131"/>
                    </a:cubicBezTo>
                    <a:cubicBezTo>
                      <a:pt x="67" y="131"/>
                      <a:pt x="69" y="131"/>
                      <a:pt x="72" y="130"/>
                    </a:cubicBezTo>
                    <a:lnTo>
                      <a:pt x="72" y="94"/>
                    </a:lnTo>
                    <a:lnTo>
                      <a:pt x="66" y="94"/>
                    </a:lnTo>
                    <a:cubicBezTo>
                      <a:pt x="44" y="94"/>
                      <a:pt x="31" y="84"/>
                      <a:pt x="31" y="66"/>
                    </a:cubicBezTo>
                    <a:cubicBezTo>
                      <a:pt x="31" y="49"/>
                      <a:pt x="43" y="39"/>
                      <a:pt x="63" y="39"/>
                    </a:cubicBezTo>
                    <a:cubicBezTo>
                      <a:pt x="84" y="39"/>
                      <a:pt x="92" y="45"/>
                      <a:pt x="123" y="88"/>
                    </a:cubicBezTo>
                    <a:cubicBezTo>
                      <a:pt x="145" y="121"/>
                      <a:pt x="163" y="131"/>
                      <a:pt x="198" y="133"/>
                    </a:cubicBezTo>
                    <a:lnTo>
                      <a:pt x="198" y="1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Freeform 109"/>
              <p:cNvSpPr>
                <a:spLocks noEditPoints="1"/>
              </p:cNvSpPr>
              <p:nvPr/>
            </p:nvSpPr>
            <p:spPr bwMode="auto">
              <a:xfrm>
                <a:off x="2494" y="1338"/>
                <a:ext cx="86" cy="55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25" y="117"/>
                  </a:cxn>
                  <a:cxn ang="0">
                    <a:pos x="103" y="134"/>
                  </a:cxn>
                  <a:cxn ang="0">
                    <a:pos x="176" y="120"/>
                  </a:cxn>
                  <a:cxn ang="0">
                    <a:pos x="205" y="67"/>
                  </a:cxn>
                  <a:cxn ang="0">
                    <a:pos x="180" y="17"/>
                  </a:cxn>
                  <a:cxn ang="0">
                    <a:pos x="104" y="0"/>
                  </a:cxn>
                  <a:cxn ang="0">
                    <a:pos x="29" y="14"/>
                  </a:cxn>
                  <a:cxn ang="0">
                    <a:pos x="0" y="67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47" y="45"/>
                  </a:cxn>
                  <a:cxn ang="0">
                    <a:pos x="103" y="39"/>
                  </a:cxn>
                  <a:cxn ang="0">
                    <a:pos x="154" y="43"/>
                  </a:cxn>
                  <a:cxn ang="0">
                    <a:pos x="172" y="67"/>
                  </a:cxn>
                  <a:cxn ang="0">
                    <a:pos x="157" y="90"/>
                  </a:cxn>
                  <a:cxn ang="0">
                    <a:pos x="102" y="96"/>
                  </a:cxn>
                  <a:cxn ang="0">
                    <a:pos x="49" y="91"/>
                  </a:cxn>
                  <a:cxn ang="0">
                    <a:pos x="31" y="67"/>
                  </a:cxn>
                </a:cxnLst>
                <a:rect l="0" t="0" r="r" b="b"/>
                <a:pathLst>
                  <a:path w="205" h="134">
                    <a:moveTo>
                      <a:pt x="0" y="67"/>
                    </a:moveTo>
                    <a:lnTo>
                      <a:pt x="0" y="67"/>
                    </a:lnTo>
                    <a:cubicBezTo>
                      <a:pt x="0" y="88"/>
                      <a:pt x="9" y="106"/>
                      <a:pt x="25" y="117"/>
                    </a:cubicBezTo>
                    <a:cubicBezTo>
                      <a:pt x="40" y="129"/>
                      <a:pt x="65" y="134"/>
                      <a:pt x="103" y="134"/>
                    </a:cubicBezTo>
                    <a:cubicBezTo>
                      <a:pt x="137" y="134"/>
                      <a:pt x="161" y="129"/>
                      <a:pt x="176" y="120"/>
                    </a:cubicBezTo>
                    <a:cubicBezTo>
                      <a:pt x="194" y="109"/>
                      <a:pt x="205" y="90"/>
                      <a:pt x="205" y="67"/>
                    </a:cubicBezTo>
                    <a:cubicBezTo>
                      <a:pt x="205" y="46"/>
                      <a:pt x="196" y="29"/>
                      <a:pt x="180" y="17"/>
                    </a:cubicBezTo>
                    <a:cubicBezTo>
                      <a:pt x="165" y="6"/>
                      <a:pt x="140" y="0"/>
                      <a:pt x="104" y="0"/>
                    </a:cubicBezTo>
                    <a:cubicBezTo>
                      <a:pt x="68" y="0"/>
                      <a:pt x="44" y="5"/>
                      <a:pt x="29" y="14"/>
                    </a:cubicBezTo>
                    <a:cubicBezTo>
                      <a:pt x="10" y="25"/>
                      <a:pt x="0" y="44"/>
                      <a:pt x="0" y="67"/>
                    </a:cubicBezTo>
                    <a:close/>
                    <a:moveTo>
                      <a:pt x="31" y="67"/>
                    </a:moveTo>
                    <a:lnTo>
                      <a:pt x="31" y="67"/>
                    </a:lnTo>
                    <a:cubicBezTo>
                      <a:pt x="31" y="57"/>
                      <a:pt x="37" y="49"/>
                      <a:pt x="47" y="45"/>
                    </a:cubicBezTo>
                    <a:cubicBezTo>
                      <a:pt x="55" y="41"/>
                      <a:pt x="76" y="39"/>
                      <a:pt x="103" y="39"/>
                    </a:cubicBezTo>
                    <a:cubicBezTo>
                      <a:pt x="125" y="39"/>
                      <a:pt x="146" y="41"/>
                      <a:pt x="154" y="43"/>
                    </a:cubicBezTo>
                    <a:cubicBezTo>
                      <a:pt x="166" y="48"/>
                      <a:pt x="172" y="56"/>
                      <a:pt x="172" y="67"/>
                    </a:cubicBezTo>
                    <a:cubicBezTo>
                      <a:pt x="172" y="77"/>
                      <a:pt x="167" y="85"/>
                      <a:pt x="157" y="90"/>
                    </a:cubicBezTo>
                    <a:cubicBezTo>
                      <a:pt x="149" y="93"/>
                      <a:pt x="128" y="96"/>
                      <a:pt x="102" y="96"/>
                    </a:cubicBezTo>
                    <a:cubicBezTo>
                      <a:pt x="80" y="96"/>
                      <a:pt x="57" y="93"/>
                      <a:pt x="49" y="91"/>
                    </a:cubicBezTo>
                    <a:cubicBezTo>
                      <a:pt x="38" y="86"/>
                      <a:pt x="31" y="78"/>
                      <a:pt x="31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Freeform 110"/>
              <p:cNvSpPr>
                <a:spLocks noEditPoints="1"/>
              </p:cNvSpPr>
              <p:nvPr/>
            </p:nvSpPr>
            <p:spPr bwMode="auto">
              <a:xfrm>
                <a:off x="2496" y="1235"/>
                <a:ext cx="83" cy="95"/>
              </a:xfrm>
              <a:custGeom>
                <a:avLst/>
                <a:gdLst/>
                <a:ahLst/>
                <a:cxnLst>
                  <a:cxn ang="0">
                    <a:pos x="2" y="180"/>
                  </a:cxn>
                  <a:cxn ang="0">
                    <a:pos x="2" y="180"/>
                  </a:cxn>
                  <a:cxn ang="0">
                    <a:pos x="52" y="230"/>
                  </a:cxn>
                  <a:cxn ang="0">
                    <a:pos x="102" y="180"/>
                  </a:cxn>
                  <a:cxn ang="0">
                    <a:pos x="53" y="129"/>
                  </a:cxn>
                  <a:cxn ang="0">
                    <a:pos x="2" y="180"/>
                  </a:cxn>
                  <a:cxn ang="0">
                    <a:pos x="30" y="180"/>
                  </a:cxn>
                  <a:cxn ang="0">
                    <a:pos x="30" y="180"/>
                  </a:cxn>
                  <a:cxn ang="0">
                    <a:pos x="53" y="157"/>
                  </a:cxn>
                  <a:cxn ang="0">
                    <a:pos x="75" y="180"/>
                  </a:cxn>
                  <a:cxn ang="0">
                    <a:pos x="52" y="203"/>
                  </a:cxn>
                  <a:cxn ang="0">
                    <a:pos x="30" y="180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00" y="179"/>
                  </a:cxn>
                  <a:cxn ang="0">
                    <a:pos x="200" y="158"/>
                  </a:cxn>
                  <a:cxn ang="0">
                    <a:pos x="0" y="49"/>
                  </a:cxn>
                  <a:cxn ang="0">
                    <a:pos x="0" y="70"/>
                  </a:cxn>
                  <a:cxn ang="0">
                    <a:pos x="98" y="50"/>
                  </a:cxn>
                  <a:cxn ang="0">
                    <a:pos x="98" y="50"/>
                  </a:cxn>
                  <a:cxn ang="0">
                    <a:pos x="148" y="101"/>
                  </a:cxn>
                  <a:cxn ang="0">
                    <a:pos x="198" y="50"/>
                  </a:cxn>
                  <a:cxn ang="0">
                    <a:pos x="149" y="0"/>
                  </a:cxn>
                  <a:cxn ang="0">
                    <a:pos x="98" y="50"/>
                  </a:cxn>
                  <a:cxn ang="0">
                    <a:pos x="125" y="50"/>
                  </a:cxn>
                  <a:cxn ang="0">
                    <a:pos x="125" y="50"/>
                  </a:cxn>
                  <a:cxn ang="0">
                    <a:pos x="148" y="27"/>
                  </a:cxn>
                  <a:cxn ang="0">
                    <a:pos x="171" y="50"/>
                  </a:cxn>
                  <a:cxn ang="0">
                    <a:pos x="148" y="74"/>
                  </a:cxn>
                  <a:cxn ang="0">
                    <a:pos x="125" y="50"/>
                  </a:cxn>
                </a:cxnLst>
                <a:rect l="0" t="0" r="r" b="b"/>
                <a:pathLst>
                  <a:path w="200" h="230">
                    <a:moveTo>
                      <a:pt x="2" y="180"/>
                    </a:moveTo>
                    <a:lnTo>
                      <a:pt x="2" y="180"/>
                    </a:lnTo>
                    <a:cubicBezTo>
                      <a:pt x="2" y="208"/>
                      <a:pt x="25" y="230"/>
                      <a:pt x="52" y="230"/>
                    </a:cubicBezTo>
                    <a:cubicBezTo>
                      <a:pt x="80" y="230"/>
                      <a:pt x="102" y="208"/>
                      <a:pt x="102" y="180"/>
                    </a:cubicBezTo>
                    <a:cubicBezTo>
                      <a:pt x="102" y="152"/>
                      <a:pt x="80" y="129"/>
                      <a:pt x="53" y="129"/>
                    </a:cubicBezTo>
                    <a:cubicBezTo>
                      <a:pt x="25" y="129"/>
                      <a:pt x="2" y="152"/>
                      <a:pt x="2" y="180"/>
                    </a:cubicBezTo>
                    <a:close/>
                    <a:moveTo>
                      <a:pt x="30" y="180"/>
                    </a:moveTo>
                    <a:lnTo>
                      <a:pt x="30" y="180"/>
                    </a:lnTo>
                    <a:cubicBezTo>
                      <a:pt x="30" y="167"/>
                      <a:pt x="40" y="157"/>
                      <a:pt x="53" y="157"/>
                    </a:cubicBezTo>
                    <a:cubicBezTo>
                      <a:pt x="65" y="157"/>
                      <a:pt x="75" y="167"/>
                      <a:pt x="75" y="180"/>
                    </a:cubicBezTo>
                    <a:cubicBezTo>
                      <a:pt x="75" y="193"/>
                      <a:pt x="65" y="203"/>
                      <a:pt x="52" y="203"/>
                    </a:cubicBezTo>
                    <a:cubicBezTo>
                      <a:pt x="40" y="203"/>
                      <a:pt x="30" y="193"/>
                      <a:pt x="30" y="180"/>
                    </a:cubicBez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200" y="179"/>
                    </a:lnTo>
                    <a:lnTo>
                      <a:pt x="200" y="158"/>
                    </a:lnTo>
                    <a:lnTo>
                      <a:pt x="0" y="49"/>
                    </a:lnTo>
                    <a:lnTo>
                      <a:pt x="0" y="70"/>
                    </a:lnTo>
                    <a:close/>
                    <a:moveTo>
                      <a:pt x="98" y="50"/>
                    </a:moveTo>
                    <a:lnTo>
                      <a:pt x="98" y="50"/>
                    </a:lnTo>
                    <a:cubicBezTo>
                      <a:pt x="98" y="78"/>
                      <a:pt x="121" y="101"/>
                      <a:pt x="148" y="101"/>
                    </a:cubicBezTo>
                    <a:cubicBezTo>
                      <a:pt x="176" y="101"/>
                      <a:pt x="198" y="78"/>
                      <a:pt x="198" y="50"/>
                    </a:cubicBezTo>
                    <a:cubicBezTo>
                      <a:pt x="198" y="23"/>
                      <a:pt x="176" y="0"/>
                      <a:pt x="149" y="0"/>
                    </a:cubicBezTo>
                    <a:cubicBezTo>
                      <a:pt x="120" y="0"/>
                      <a:pt x="98" y="22"/>
                      <a:pt x="98" y="50"/>
                    </a:cubicBezTo>
                    <a:close/>
                    <a:moveTo>
                      <a:pt x="125" y="50"/>
                    </a:moveTo>
                    <a:lnTo>
                      <a:pt x="125" y="50"/>
                    </a:lnTo>
                    <a:cubicBezTo>
                      <a:pt x="125" y="37"/>
                      <a:pt x="136" y="27"/>
                      <a:pt x="148" y="27"/>
                    </a:cubicBezTo>
                    <a:cubicBezTo>
                      <a:pt x="161" y="27"/>
                      <a:pt x="171" y="38"/>
                      <a:pt x="171" y="50"/>
                    </a:cubicBezTo>
                    <a:cubicBezTo>
                      <a:pt x="171" y="63"/>
                      <a:pt x="161" y="74"/>
                      <a:pt x="148" y="74"/>
                    </a:cubicBezTo>
                    <a:cubicBezTo>
                      <a:pt x="136" y="74"/>
                      <a:pt x="125" y="63"/>
                      <a:pt x="125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Freeform 111"/>
              <p:cNvSpPr>
                <a:spLocks/>
              </p:cNvSpPr>
              <p:nvPr/>
            </p:nvSpPr>
            <p:spPr bwMode="auto">
              <a:xfrm>
                <a:off x="2496" y="1169"/>
                <a:ext cx="82" cy="3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8"/>
                  </a:cxn>
                  <a:cxn ang="0">
                    <a:pos x="199" y="75"/>
                  </a:cxn>
                  <a:cxn ang="0">
                    <a:pos x="199" y="56"/>
                  </a:cxn>
                  <a:cxn ang="0">
                    <a:pos x="0" y="0"/>
                  </a:cxn>
                  <a:cxn ang="0">
                    <a:pos x="0" y="18"/>
                  </a:cxn>
                </a:cxnLst>
                <a:rect l="0" t="0" r="r" b="b"/>
                <a:pathLst>
                  <a:path w="199" h="75">
                    <a:moveTo>
                      <a:pt x="0" y="18"/>
                    </a:moveTo>
                    <a:lnTo>
                      <a:pt x="0" y="18"/>
                    </a:lnTo>
                    <a:lnTo>
                      <a:pt x="199" y="75"/>
                    </a:lnTo>
                    <a:lnTo>
                      <a:pt x="199" y="56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Freeform 112"/>
              <p:cNvSpPr>
                <a:spLocks noEditPoints="1"/>
              </p:cNvSpPr>
              <p:nvPr/>
            </p:nvSpPr>
            <p:spPr bwMode="auto">
              <a:xfrm>
                <a:off x="2494" y="1077"/>
                <a:ext cx="86" cy="56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48" y="4"/>
                  </a:cxn>
                  <a:cxn ang="0">
                    <a:pos x="22" y="13"/>
                  </a:cxn>
                  <a:cxn ang="0">
                    <a:pos x="0" y="62"/>
                  </a:cxn>
                  <a:cxn ang="0">
                    <a:pos x="30" y="118"/>
                  </a:cxn>
                  <a:cxn ang="0">
                    <a:pos x="106" y="134"/>
                  </a:cxn>
                  <a:cxn ang="0">
                    <a:pos x="176" y="120"/>
                  </a:cxn>
                  <a:cxn ang="0">
                    <a:pos x="205" y="65"/>
                  </a:cxn>
                  <a:cxn ang="0">
                    <a:pos x="134" y="0"/>
                  </a:cxn>
                  <a:cxn ang="0">
                    <a:pos x="71" y="57"/>
                  </a:cxn>
                  <a:cxn ang="0">
                    <a:pos x="88" y="96"/>
                  </a:cxn>
                  <a:cxn ang="0">
                    <a:pos x="59" y="93"/>
                  </a:cxn>
                  <a:cxn ang="0">
                    <a:pos x="31" y="63"/>
                  </a:cxn>
                  <a:cxn ang="0">
                    <a:pos x="48" y="39"/>
                  </a:cxn>
                  <a:cxn ang="0">
                    <a:pos x="48" y="4"/>
                  </a:cxn>
                  <a:cxn ang="0">
                    <a:pos x="101" y="66"/>
                  </a:cxn>
                  <a:cxn ang="0">
                    <a:pos x="101" y="66"/>
                  </a:cxn>
                  <a:cxn ang="0">
                    <a:pos x="136" y="37"/>
                  </a:cxn>
                  <a:cxn ang="0">
                    <a:pos x="172" y="66"/>
                  </a:cxn>
                  <a:cxn ang="0">
                    <a:pos x="137" y="96"/>
                  </a:cxn>
                  <a:cxn ang="0">
                    <a:pos x="101" y="66"/>
                  </a:cxn>
                </a:cxnLst>
                <a:rect l="0" t="0" r="r" b="b"/>
                <a:pathLst>
                  <a:path w="205" h="134">
                    <a:moveTo>
                      <a:pt x="48" y="4"/>
                    </a:moveTo>
                    <a:lnTo>
                      <a:pt x="48" y="4"/>
                    </a:lnTo>
                    <a:cubicBezTo>
                      <a:pt x="36" y="6"/>
                      <a:pt x="29" y="8"/>
                      <a:pt x="22" y="13"/>
                    </a:cubicBezTo>
                    <a:cubicBezTo>
                      <a:pt x="8" y="23"/>
                      <a:pt x="0" y="41"/>
                      <a:pt x="0" y="62"/>
                    </a:cubicBezTo>
                    <a:cubicBezTo>
                      <a:pt x="0" y="86"/>
                      <a:pt x="11" y="106"/>
                      <a:pt x="30" y="118"/>
                    </a:cubicBezTo>
                    <a:cubicBezTo>
                      <a:pt x="49" y="129"/>
                      <a:pt x="71" y="134"/>
                      <a:pt x="106" y="134"/>
                    </a:cubicBezTo>
                    <a:cubicBezTo>
                      <a:pt x="140" y="134"/>
                      <a:pt x="160" y="130"/>
                      <a:pt x="176" y="120"/>
                    </a:cubicBezTo>
                    <a:cubicBezTo>
                      <a:pt x="194" y="109"/>
                      <a:pt x="205" y="88"/>
                      <a:pt x="205" y="65"/>
                    </a:cubicBezTo>
                    <a:cubicBezTo>
                      <a:pt x="205" y="27"/>
                      <a:pt x="176" y="0"/>
                      <a:pt x="134" y="0"/>
                    </a:cubicBezTo>
                    <a:cubicBezTo>
                      <a:pt x="96" y="0"/>
                      <a:pt x="71" y="23"/>
                      <a:pt x="71" y="57"/>
                    </a:cubicBezTo>
                    <a:cubicBezTo>
                      <a:pt x="71" y="73"/>
                      <a:pt x="75" y="83"/>
                      <a:pt x="88" y="96"/>
                    </a:cubicBezTo>
                    <a:cubicBezTo>
                      <a:pt x="67" y="95"/>
                      <a:pt x="67" y="95"/>
                      <a:pt x="59" y="93"/>
                    </a:cubicBezTo>
                    <a:cubicBezTo>
                      <a:pt x="41" y="89"/>
                      <a:pt x="31" y="79"/>
                      <a:pt x="31" y="63"/>
                    </a:cubicBezTo>
                    <a:cubicBezTo>
                      <a:pt x="31" y="51"/>
                      <a:pt x="36" y="44"/>
                      <a:pt x="48" y="39"/>
                    </a:cubicBezTo>
                    <a:lnTo>
                      <a:pt x="48" y="4"/>
                    </a:lnTo>
                    <a:close/>
                    <a:moveTo>
                      <a:pt x="101" y="66"/>
                    </a:moveTo>
                    <a:lnTo>
                      <a:pt x="101" y="66"/>
                    </a:lnTo>
                    <a:cubicBezTo>
                      <a:pt x="101" y="48"/>
                      <a:pt x="115" y="37"/>
                      <a:pt x="136" y="37"/>
                    </a:cubicBezTo>
                    <a:cubicBezTo>
                      <a:pt x="157" y="37"/>
                      <a:pt x="172" y="49"/>
                      <a:pt x="172" y="66"/>
                    </a:cubicBezTo>
                    <a:cubicBezTo>
                      <a:pt x="172" y="84"/>
                      <a:pt x="157" y="96"/>
                      <a:pt x="137" y="96"/>
                    </a:cubicBezTo>
                    <a:cubicBezTo>
                      <a:pt x="115" y="96"/>
                      <a:pt x="101" y="84"/>
                      <a:pt x="101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Freeform 113"/>
              <p:cNvSpPr>
                <a:spLocks noEditPoints="1"/>
              </p:cNvSpPr>
              <p:nvPr/>
            </p:nvSpPr>
            <p:spPr bwMode="auto">
              <a:xfrm>
                <a:off x="2494" y="1014"/>
                <a:ext cx="86" cy="55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0" y="67"/>
                  </a:cxn>
                  <a:cxn ang="0">
                    <a:pos x="25" y="118"/>
                  </a:cxn>
                  <a:cxn ang="0">
                    <a:pos x="103" y="134"/>
                  </a:cxn>
                  <a:cxn ang="0">
                    <a:pos x="176" y="120"/>
                  </a:cxn>
                  <a:cxn ang="0">
                    <a:pos x="205" y="67"/>
                  </a:cxn>
                  <a:cxn ang="0">
                    <a:pos x="180" y="17"/>
                  </a:cxn>
                  <a:cxn ang="0">
                    <a:pos x="104" y="0"/>
                  </a:cxn>
                  <a:cxn ang="0">
                    <a:pos x="29" y="14"/>
                  </a:cxn>
                  <a:cxn ang="0">
                    <a:pos x="0" y="67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47" y="45"/>
                  </a:cxn>
                  <a:cxn ang="0">
                    <a:pos x="103" y="39"/>
                  </a:cxn>
                  <a:cxn ang="0">
                    <a:pos x="154" y="44"/>
                  </a:cxn>
                  <a:cxn ang="0">
                    <a:pos x="172" y="67"/>
                  </a:cxn>
                  <a:cxn ang="0">
                    <a:pos x="157" y="90"/>
                  </a:cxn>
                  <a:cxn ang="0">
                    <a:pos x="102" y="96"/>
                  </a:cxn>
                  <a:cxn ang="0">
                    <a:pos x="49" y="91"/>
                  </a:cxn>
                  <a:cxn ang="0">
                    <a:pos x="31" y="67"/>
                  </a:cxn>
                </a:cxnLst>
                <a:rect l="0" t="0" r="r" b="b"/>
                <a:pathLst>
                  <a:path w="205" h="134">
                    <a:moveTo>
                      <a:pt x="0" y="67"/>
                    </a:moveTo>
                    <a:lnTo>
                      <a:pt x="0" y="67"/>
                    </a:lnTo>
                    <a:cubicBezTo>
                      <a:pt x="0" y="88"/>
                      <a:pt x="9" y="106"/>
                      <a:pt x="25" y="118"/>
                    </a:cubicBezTo>
                    <a:cubicBezTo>
                      <a:pt x="40" y="129"/>
                      <a:pt x="65" y="134"/>
                      <a:pt x="103" y="134"/>
                    </a:cubicBezTo>
                    <a:cubicBezTo>
                      <a:pt x="137" y="134"/>
                      <a:pt x="161" y="130"/>
                      <a:pt x="176" y="120"/>
                    </a:cubicBezTo>
                    <a:cubicBezTo>
                      <a:pt x="194" y="109"/>
                      <a:pt x="205" y="90"/>
                      <a:pt x="205" y="67"/>
                    </a:cubicBezTo>
                    <a:cubicBezTo>
                      <a:pt x="205" y="46"/>
                      <a:pt x="196" y="29"/>
                      <a:pt x="180" y="17"/>
                    </a:cubicBezTo>
                    <a:cubicBezTo>
                      <a:pt x="165" y="6"/>
                      <a:pt x="140" y="0"/>
                      <a:pt x="104" y="0"/>
                    </a:cubicBezTo>
                    <a:cubicBezTo>
                      <a:pt x="68" y="0"/>
                      <a:pt x="44" y="5"/>
                      <a:pt x="29" y="14"/>
                    </a:cubicBezTo>
                    <a:cubicBezTo>
                      <a:pt x="10" y="26"/>
                      <a:pt x="0" y="45"/>
                      <a:pt x="0" y="67"/>
                    </a:cubicBezTo>
                    <a:close/>
                    <a:moveTo>
                      <a:pt x="31" y="67"/>
                    </a:moveTo>
                    <a:lnTo>
                      <a:pt x="31" y="67"/>
                    </a:lnTo>
                    <a:cubicBezTo>
                      <a:pt x="31" y="57"/>
                      <a:pt x="37" y="50"/>
                      <a:pt x="47" y="45"/>
                    </a:cubicBezTo>
                    <a:cubicBezTo>
                      <a:pt x="55" y="41"/>
                      <a:pt x="76" y="39"/>
                      <a:pt x="103" y="39"/>
                    </a:cubicBezTo>
                    <a:cubicBezTo>
                      <a:pt x="125" y="39"/>
                      <a:pt x="146" y="41"/>
                      <a:pt x="154" y="44"/>
                    </a:cubicBezTo>
                    <a:cubicBezTo>
                      <a:pt x="166" y="48"/>
                      <a:pt x="172" y="56"/>
                      <a:pt x="172" y="67"/>
                    </a:cubicBezTo>
                    <a:cubicBezTo>
                      <a:pt x="172" y="77"/>
                      <a:pt x="167" y="85"/>
                      <a:pt x="157" y="90"/>
                    </a:cubicBezTo>
                    <a:cubicBezTo>
                      <a:pt x="149" y="94"/>
                      <a:pt x="128" y="96"/>
                      <a:pt x="102" y="96"/>
                    </a:cubicBezTo>
                    <a:cubicBezTo>
                      <a:pt x="80" y="96"/>
                      <a:pt x="57" y="94"/>
                      <a:pt x="49" y="91"/>
                    </a:cubicBezTo>
                    <a:cubicBezTo>
                      <a:pt x="38" y="87"/>
                      <a:pt x="31" y="78"/>
                      <a:pt x="31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Freeform 114"/>
              <p:cNvSpPr>
                <a:spLocks/>
              </p:cNvSpPr>
              <p:nvPr/>
            </p:nvSpPr>
            <p:spPr bwMode="auto">
              <a:xfrm>
                <a:off x="2538" y="975"/>
                <a:ext cx="15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74"/>
                  </a:cxn>
                  <a:cxn ang="0">
                    <a:pos x="37" y="74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37" h="74">
                    <a:moveTo>
                      <a:pt x="0" y="0"/>
                    </a:moveTo>
                    <a:lnTo>
                      <a:pt x="0" y="0"/>
                    </a:lnTo>
                    <a:lnTo>
                      <a:pt x="0" y="74"/>
                    </a:lnTo>
                    <a:lnTo>
                      <a:pt x="37" y="74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Freeform 115"/>
              <p:cNvSpPr>
                <a:spLocks noEditPoints="1"/>
              </p:cNvSpPr>
              <p:nvPr/>
            </p:nvSpPr>
            <p:spPr bwMode="auto">
              <a:xfrm>
                <a:off x="2494" y="911"/>
                <a:ext cx="86" cy="58"/>
              </a:xfrm>
              <a:custGeom>
                <a:avLst/>
                <a:gdLst/>
                <a:ahLst/>
                <a:cxnLst>
                  <a:cxn ang="0">
                    <a:pos x="93" y="32"/>
                  </a:cxn>
                  <a:cxn ang="0">
                    <a:pos x="93" y="32"/>
                  </a:cxn>
                  <a:cxn ang="0">
                    <a:pos x="85" y="20"/>
                  </a:cxn>
                  <a:cxn ang="0">
                    <a:pos x="53" y="7"/>
                  </a:cxn>
                  <a:cxn ang="0">
                    <a:pos x="0" y="69"/>
                  </a:cxn>
                  <a:cxn ang="0">
                    <a:pos x="53" y="132"/>
                  </a:cxn>
                  <a:cxn ang="0">
                    <a:pos x="93" y="106"/>
                  </a:cxn>
                  <a:cxn ang="0">
                    <a:pos x="143" y="138"/>
                  </a:cxn>
                  <a:cxn ang="0">
                    <a:pos x="205" y="69"/>
                  </a:cxn>
                  <a:cxn ang="0">
                    <a:pos x="143" y="0"/>
                  </a:cxn>
                  <a:cxn ang="0">
                    <a:pos x="93" y="32"/>
                  </a:cxn>
                  <a:cxn ang="0">
                    <a:pos x="31" y="69"/>
                  </a:cxn>
                  <a:cxn ang="0">
                    <a:pos x="31" y="69"/>
                  </a:cxn>
                  <a:cxn ang="0">
                    <a:pos x="57" y="40"/>
                  </a:cxn>
                  <a:cxn ang="0">
                    <a:pos x="82" y="69"/>
                  </a:cxn>
                  <a:cxn ang="0">
                    <a:pos x="56" y="98"/>
                  </a:cxn>
                  <a:cxn ang="0">
                    <a:pos x="31" y="69"/>
                  </a:cxn>
                  <a:cxn ang="0">
                    <a:pos x="108" y="69"/>
                  </a:cxn>
                  <a:cxn ang="0">
                    <a:pos x="108" y="69"/>
                  </a:cxn>
                  <a:cxn ang="0">
                    <a:pos x="141" y="39"/>
                  </a:cxn>
                  <a:cxn ang="0">
                    <a:pos x="172" y="69"/>
                  </a:cxn>
                  <a:cxn ang="0">
                    <a:pos x="140" y="100"/>
                  </a:cxn>
                  <a:cxn ang="0">
                    <a:pos x="108" y="69"/>
                  </a:cxn>
                </a:cxnLst>
                <a:rect l="0" t="0" r="r" b="b"/>
                <a:pathLst>
                  <a:path w="205" h="138">
                    <a:moveTo>
                      <a:pt x="93" y="32"/>
                    </a:moveTo>
                    <a:lnTo>
                      <a:pt x="93" y="32"/>
                    </a:lnTo>
                    <a:cubicBezTo>
                      <a:pt x="89" y="26"/>
                      <a:pt x="87" y="23"/>
                      <a:pt x="85" y="20"/>
                    </a:cubicBezTo>
                    <a:cubicBezTo>
                      <a:pt x="77" y="12"/>
                      <a:pt x="65" y="7"/>
                      <a:pt x="53" y="7"/>
                    </a:cubicBezTo>
                    <a:cubicBezTo>
                      <a:pt x="22" y="7"/>
                      <a:pt x="0" y="33"/>
                      <a:pt x="0" y="69"/>
                    </a:cubicBezTo>
                    <a:cubicBezTo>
                      <a:pt x="0" y="105"/>
                      <a:pt x="22" y="132"/>
                      <a:pt x="53" y="132"/>
                    </a:cubicBezTo>
                    <a:cubicBezTo>
                      <a:pt x="72" y="132"/>
                      <a:pt x="83" y="124"/>
                      <a:pt x="93" y="106"/>
                    </a:cubicBezTo>
                    <a:cubicBezTo>
                      <a:pt x="105" y="129"/>
                      <a:pt x="120" y="138"/>
                      <a:pt x="143" y="138"/>
                    </a:cubicBezTo>
                    <a:cubicBezTo>
                      <a:pt x="179" y="138"/>
                      <a:pt x="205" y="110"/>
                      <a:pt x="205" y="69"/>
                    </a:cubicBezTo>
                    <a:cubicBezTo>
                      <a:pt x="205" y="29"/>
                      <a:pt x="179" y="0"/>
                      <a:pt x="143" y="0"/>
                    </a:cubicBezTo>
                    <a:cubicBezTo>
                      <a:pt x="120" y="0"/>
                      <a:pt x="105" y="10"/>
                      <a:pt x="93" y="32"/>
                    </a:cubicBezTo>
                    <a:close/>
                    <a:moveTo>
                      <a:pt x="31" y="69"/>
                    </a:moveTo>
                    <a:lnTo>
                      <a:pt x="31" y="69"/>
                    </a:lnTo>
                    <a:cubicBezTo>
                      <a:pt x="31" y="52"/>
                      <a:pt x="41" y="40"/>
                      <a:pt x="57" y="40"/>
                    </a:cubicBezTo>
                    <a:cubicBezTo>
                      <a:pt x="71" y="40"/>
                      <a:pt x="82" y="52"/>
                      <a:pt x="82" y="69"/>
                    </a:cubicBezTo>
                    <a:cubicBezTo>
                      <a:pt x="82" y="86"/>
                      <a:pt x="71" y="98"/>
                      <a:pt x="56" y="98"/>
                    </a:cubicBezTo>
                    <a:cubicBezTo>
                      <a:pt x="41" y="98"/>
                      <a:pt x="31" y="86"/>
                      <a:pt x="31" y="69"/>
                    </a:cubicBezTo>
                    <a:close/>
                    <a:moveTo>
                      <a:pt x="108" y="69"/>
                    </a:moveTo>
                    <a:lnTo>
                      <a:pt x="108" y="69"/>
                    </a:lnTo>
                    <a:cubicBezTo>
                      <a:pt x="108" y="51"/>
                      <a:pt x="121" y="39"/>
                      <a:pt x="141" y="39"/>
                    </a:cubicBezTo>
                    <a:cubicBezTo>
                      <a:pt x="160" y="39"/>
                      <a:pt x="172" y="51"/>
                      <a:pt x="172" y="69"/>
                    </a:cubicBezTo>
                    <a:cubicBezTo>
                      <a:pt x="172" y="88"/>
                      <a:pt x="160" y="100"/>
                      <a:pt x="140" y="100"/>
                    </a:cubicBezTo>
                    <a:cubicBezTo>
                      <a:pt x="121" y="100"/>
                      <a:pt x="108" y="88"/>
                      <a:pt x="108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Freeform 116"/>
              <p:cNvSpPr>
                <a:spLocks noEditPoints="1"/>
              </p:cNvSpPr>
              <p:nvPr/>
            </p:nvSpPr>
            <p:spPr bwMode="auto">
              <a:xfrm>
                <a:off x="2494" y="848"/>
                <a:ext cx="86" cy="57"/>
              </a:xfrm>
              <a:custGeom>
                <a:avLst/>
                <a:gdLst/>
                <a:ahLst/>
                <a:cxnLst>
                  <a:cxn ang="0">
                    <a:pos x="93" y="32"/>
                  </a:cxn>
                  <a:cxn ang="0">
                    <a:pos x="93" y="32"/>
                  </a:cxn>
                  <a:cxn ang="0">
                    <a:pos x="85" y="19"/>
                  </a:cxn>
                  <a:cxn ang="0">
                    <a:pos x="53" y="6"/>
                  </a:cxn>
                  <a:cxn ang="0">
                    <a:pos x="0" y="69"/>
                  </a:cxn>
                  <a:cxn ang="0">
                    <a:pos x="53" y="131"/>
                  </a:cxn>
                  <a:cxn ang="0">
                    <a:pos x="93" y="106"/>
                  </a:cxn>
                  <a:cxn ang="0">
                    <a:pos x="143" y="138"/>
                  </a:cxn>
                  <a:cxn ang="0">
                    <a:pos x="205" y="69"/>
                  </a:cxn>
                  <a:cxn ang="0">
                    <a:pos x="143" y="0"/>
                  </a:cxn>
                  <a:cxn ang="0">
                    <a:pos x="93" y="32"/>
                  </a:cxn>
                  <a:cxn ang="0">
                    <a:pos x="31" y="68"/>
                  </a:cxn>
                  <a:cxn ang="0">
                    <a:pos x="31" y="68"/>
                  </a:cxn>
                  <a:cxn ang="0">
                    <a:pos x="57" y="40"/>
                  </a:cxn>
                  <a:cxn ang="0">
                    <a:pos x="82" y="68"/>
                  </a:cxn>
                  <a:cxn ang="0">
                    <a:pos x="56" y="97"/>
                  </a:cxn>
                  <a:cxn ang="0">
                    <a:pos x="31" y="68"/>
                  </a:cxn>
                  <a:cxn ang="0">
                    <a:pos x="108" y="69"/>
                  </a:cxn>
                  <a:cxn ang="0">
                    <a:pos x="108" y="69"/>
                  </a:cxn>
                  <a:cxn ang="0">
                    <a:pos x="141" y="38"/>
                  </a:cxn>
                  <a:cxn ang="0">
                    <a:pos x="172" y="69"/>
                  </a:cxn>
                  <a:cxn ang="0">
                    <a:pos x="140" y="99"/>
                  </a:cxn>
                  <a:cxn ang="0">
                    <a:pos x="108" y="69"/>
                  </a:cxn>
                </a:cxnLst>
                <a:rect l="0" t="0" r="r" b="b"/>
                <a:pathLst>
                  <a:path w="205" h="138">
                    <a:moveTo>
                      <a:pt x="93" y="32"/>
                    </a:moveTo>
                    <a:lnTo>
                      <a:pt x="93" y="32"/>
                    </a:lnTo>
                    <a:cubicBezTo>
                      <a:pt x="89" y="25"/>
                      <a:pt x="87" y="22"/>
                      <a:pt x="85" y="19"/>
                    </a:cubicBezTo>
                    <a:cubicBezTo>
                      <a:pt x="77" y="11"/>
                      <a:pt x="65" y="6"/>
                      <a:pt x="53" y="6"/>
                    </a:cubicBezTo>
                    <a:cubicBezTo>
                      <a:pt x="22" y="6"/>
                      <a:pt x="0" y="33"/>
                      <a:pt x="0" y="69"/>
                    </a:cubicBezTo>
                    <a:cubicBezTo>
                      <a:pt x="0" y="105"/>
                      <a:pt x="22" y="131"/>
                      <a:pt x="53" y="131"/>
                    </a:cubicBezTo>
                    <a:cubicBezTo>
                      <a:pt x="72" y="131"/>
                      <a:pt x="83" y="123"/>
                      <a:pt x="93" y="106"/>
                    </a:cubicBezTo>
                    <a:cubicBezTo>
                      <a:pt x="105" y="128"/>
                      <a:pt x="120" y="138"/>
                      <a:pt x="143" y="138"/>
                    </a:cubicBezTo>
                    <a:cubicBezTo>
                      <a:pt x="179" y="138"/>
                      <a:pt x="205" y="109"/>
                      <a:pt x="205" y="69"/>
                    </a:cubicBezTo>
                    <a:cubicBezTo>
                      <a:pt x="205" y="28"/>
                      <a:pt x="179" y="0"/>
                      <a:pt x="143" y="0"/>
                    </a:cubicBezTo>
                    <a:cubicBezTo>
                      <a:pt x="120" y="0"/>
                      <a:pt x="105" y="9"/>
                      <a:pt x="93" y="32"/>
                    </a:cubicBezTo>
                    <a:close/>
                    <a:moveTo>
                      <a:pt x="31" y="68"/>
                    </a:moveTo>
                    <a:lnTo>
                      <a:pt x="31" y="68"/>
                    </a:lnTo>
                    <a:cubicBezTo>
                      <a:pt x="31" y="51"/>
                      <a:pt x="41" y="40"/>
                      <a:pt x="57" y="40"/>
                    </a:cubicBezTo>
                    <a:cubicBezTo>
                      <a:pt x="71" y="40"/>
                      <a:pt x="82" y="52"/>
                      <a:pt x="82" y="68"/>
                    </a:cubicBezTo>
                    <a:cubicBezTo>
                      <a:pt x="82" y="85"/>
                      <a:pt x="71" y="97"/>
                      <a:pt x="56" y="97"/>
                    </a:cubicBezTo>
                    <a:cubicBezTo>
                      <a:pt x="41" y="97"/>
                      <a:pt x="31" y="86"/>
                      <a:pt x="31" y="68"/>
                    </a:cubicBezTo>
                    <a:close/>
                    <a:moveTo>
                      <a:pt x="108" y="69"/>
                    </a:moveTo>
                    <a:lnTo>
                      <a:pt x="108" y="69"/>
                    </a:lnTo>
                    <a:cubicBezTo>
                      <a:pt x="108" y="50"/>
                      <a:pt x="121" y="38"/>
                      <a:pt x="141" y="38"/>
                    </a:cubicBezTo>
                    <a:cubicBezTo>
                      <a:pt x="160" y="38"/>
                      <a:pt x="172" y="50"/>
                      <a:pt x="172" y="69"/>
                    </a:cubicBezTo>
                    <a:cubicBezTo>
                      <a:pt x="172" y="88"/>
                      <a:pt x="160" y="99"/>
                      <a:pt x="140" y="99"/>
                    </a:cubicBezTo>
                    <a:cubicBezTo>
                      <a:pt x="121" y="99"/>
                      <a:pt x="108" y="87"/>
                      <a:pt x="108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Freeform 117"/>
              <p:cNvSpPr>
                <a:spLocks noEditPoints="1"/>
              </p:cNvSpPr>
              <p:nvPr/>
            </p:nvSpPr>
            <p:spPr bwMode="auto">
              <a:xfrm>
                <a:off x="2496" y="746"/>
                <a:ext cx="83" cy="96"/>
              </a:xfrm>
              <a:custGeom>
                <a:avLst/>
                <a:gdLst/>
                <a:ahLst/>
                <a:cxnLst>
                  <a:cxn ang="0">
                    <a:pos x="2" y="180"/>
                  </a:cxn>
                  <a:cxn ang="0">
                    <a:pos x="2" y="180"/>
                  </a:cxn>
                  <a:cxn ang="0">
                    <a:pos x="52" y="230"/>
                  </a:cxn>
                  <a:cxn ang="0">
                    <a:pos x="102" y="180"/>
                  </a:cxn>
                  <a:cxn ang="0">
                    <a:pos x="53" y="129"/>
                  </a:cxn>
                  <a:cxn ang="0">
                    <a:pos x="2" y="180"/>
                  </a:cxn>
                  <a:cxn ang="0">
                    <a:pos x="30" y="180"/>
                  </a:cxn>
                  <a:cxn ang="0">
                    <a:pos x="30" y="180"/>
                  </a:cxn>
                  <a:cxn ang="0">
                    <a:pos x="53" y="156"/>
                  </a:cxn>
                  <a:cxn ang="0">
                    <a:pos x="75" y="180"/>
                  </a:cxn>
                  <a:cxn ang="0">
                    <a:pos x="52" y="203"/>
                  </a:cxn>
                  <a:cxn ang="0">
                    <a:pos x="30" y="180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00" y="179"/>
                  </a:cxn>
                  <a:cxn ang="0">
                    <a:pos x="200" y="158"/>
                  </a:cxn>
                  <a:cxn ang="0">
                    <a:pos x="0" y="49"/>
                  </a:cxn>
                  <a:cxn ang="0">
                    <a:pos x="0" y="70"/>
                  </a:cxn>
                  <a:cxn ang="0">
                    <a:pos x="98" y="50"/>
                  </a:cxn>
                  <a:cxn ang="0">
                    <a:pos x="98" y="50"/>
                  </a:cxn>
                  <a:cxn ang="0">
                    <a:pos x="148" y="101"/>
                  </a:cxn>
                  <a:cxn ang="0">
                    <a:pos x="198" y="50"/>
                  </a:cxn>
                  <a:cxn ang="0">
                    <a:pos x="149" y="0"/>
                  </a:cxn>
                  <a:cxn ang="0">
                    <a:pos x="98" y="50"/>
                  </a:cxn>
                  <a:cxn ang="0">
                    <a:pos x="125" y="50"/>
                  </a:cxn>
                  <a:cxn ang="0">
                    <a:pos x="125" y="50"/>
                  </a:cxn>
                  <a:cxn ang="0">
                    <a:pos x="148" y="27"/>
                  </a:cxn>
                  <a:cxn ang="0">
                    <a:pos x="171" y="50"/>
                  </a:cxn>
                  <a:cxn ang="0">
                    <a:pos x="148" y="73"/>
                  </a:cxn>
                  <a:cxn ang="0">
                    <a:pos x="125" y="50"/>
                  </a:cxn>
                </a:cxnLst>
                <a:rect l="0" t="0" r="r" b="b"/>
                <a:pathLst>
                  <a:path w="200" h="230">
                    <a:moveTo>
                      <a:pt x="2" y="180"/>
                    </a:moveTo>
                    <a:lnTo>
                      <a:pt x="2" y="180"/>
                    </a:lnTo>
                    <a:cubicBezTo>
                      <a:pt x="2" y="207"/>
                      <a:pt x="25" y="230"/>
                      <a:pt x="52" y="230"/>
                    </a:cubicBezTo>
                    <a:cubicBezTo>
                      <a:pt x="80" y="230"/>
                      <a:pt x="102" y="207"/>
                      <a:pt x="102" y="180"/>
                    </a:cubicBezTo>
                    <a:cubicBezTo>
                      <a:pt x="102" y="152"/>
                      <a:pt x="80" y="129"/>
                      <a:pt x="53" y="129"/>
                    </a:cubicBezTo>
                    <a:cubicBezTo>
                      <a:pt x="25" y="129"/>
                      <a:pt x="2" y="152"/>
                      <a:pt x="2" y="180"/>
                    </a:cubicBezTo>
                    <a:close/>
                    <a:moveTo>
                      <a:pt x="30" y="180"/>
                    </a:moveTo>
                    <a:lnTo>
                      <a:pt x="30" y="180"/>
                    </a:lnTo>
                    <a:cubicBezTo>
                      <a:pt x="30" y="167"/>
                      <a:pt x="40" y="156"/>
                      <a:pt x="53" y="156"/>
                    </a:cubicBezTo>
                    <a:cubicBezTo>
                      <a:pt x="65" y="156"/>
                      <a:pt x="75" y="167"/>
                      <a:pt x="75" y="180"/>
                    </a:cubicBezTo>
                    <a:cubicBezTo>
                      <a:pt x="75" y="193"/>
                      <a:pt x="65" y="203"/>
                      <a:pt x="52" y="203"/>
                    </a:cubicBezTo>
                    <a:cubicBezTo>
                      <a:pt x="40" y="203"/>
                      <a:pt x="30" y="193"/>
                      <a:pt x="30" y="180"/>
                    </a:cubicBez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200" y="179"/>
                    </a:lnTo>
                    <a:lnTo>
                      <a:pt x="200" y="158"/>
                    </a:lnTo>
                    <a:lnTo>
                      <a:pt x="0" y="49"/>
                    </a:lnTo>
                    <a:lnTo>
                      <a:pt x="0" y="70"/>
                    </a:lnTo>
                    <a:close/>
                    <a:moveTo>
                      <a:pt x="98" y="50"/>
                    </a:moveTo>
                    <a:lnTo>
                      <a:pt x="98" y="50"/>
                    </a:lnTo>
                    <a:cubicBezTo>
                      <a:pt x="98" y="78"/>
                      <a:pt x="121" y="101"/>
                      <a:pt x="148" y="101"/>
                    </a:cubicBezTo>
                    <a:cubicBezTo>
                      <a:pt x="176" y="101"/>
                      <a:pt x="198" y="78"/>
                      <a:pt x="198" y="50"/>
                    </a:cubicBezTo>
                    <a:cubicBezTo>
                      <a:pt x="198" y="23"/>
                      <a:pt x="176" y="0"/>
                      <a:pt x="149" y="0"/>
                    </a:cubicBezTo>
                    <a:cubicBezTo>
                      <a:pt x="120" y="0"/>
                      <a:pt x="98" y="22"/>
                      <a:pt x="98" y="50"/>
                    </a:cubicBezTo>
                    <a:close/>
                    <a:moveTo>
                      <a:pt x="125" y="50"/>
                    </a:moveTo>
                    <a:lnTo>
                      <a:pt x="125" y="50"/>
                    </a:lnTo>
                    <a:cubicBezTo>
                      <a:pt x="125" y="37"/>
                      <a:pt x="136" y="27"/>
                      <a:pt x="148" y="27"/>
                    </a:cubicBezTo>
                    <a:cubicBezTo>
                      <a:pt x="161" y="27"/>
                      <a:pt x="171" y="38"/>
                      <a:pt x="171" y="50"/>
                    </a:cubicBezTo>
                    <a:cubicBezTo>
                      <a:pt x="171" y="63"/>
                      <a:pt x="161" y="73"/>
                      <a:pt x="148" y="73"/>
                    </a:cubicBezTo>
                    <a:cubicBezTo>
                      <a:pt x="136" y="73"/>
                      <a:pt x="125" y="63"/>
                      <a:pt x="125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Freeform 118"/>
              <p:cNvSpPr>
                <a:spLocks/>
              </p:cNvSpPr>
              <p:nvPr/>
            </p:nvSpPr>
            <p:spPr bwMode="auto">
              <a:xfrm>
                <a:off x="2494" y="710"/>
                <a:ext cx="106" cy="30"/>
              </a:xfrm>
              <a:custGeom>
                <a:avLst/>
                <a:gdLst/>
                <a:ahLst/>
                <a:cxnLst>
                  <a:cxn ang="0">
                    <a:pos x="254" y="45"/>
                  </a:cxn>
                  <a:cxn ang="0">
                    <a:pos x="254" y="45"/>
                  </a:cxn>
                  <a:cxn ang="0">
                    <a:pos x="127" y="0"/>
                  </a:cxn>
                  <a:cxn ang="0">
                    <a:pos x="0" y="45"/>
                  </a:cxn>
                  <a:cxn ang="0">
                    <a:pos x="0" y="72"/>
                  </a:cxn>
                  <a:cxn ang="0">
                    <a:pos x="127" y="34"/>
                  </a:cxn>
                  <a:cxn ang="0">
                    <a:pos x="254" y="72"/>
                  </a:cxn>
                  <a:cxn ang="0">
                    <a:pos x="254" y="45"/>
                  </a:cxn>
                </a:cxnLst>
                <a:rect l="0" t="0" r="r" b="b"/>
                <a:pathLst>
                  <a:path w="254" h="72">
                    <a:moveTo>
                      <a:pt x="254" y="45"/>
                    </a:moveTo>
                    <a:lnTo>
                      <a:pt x="254" y="45"/>
                    </a:lnTo>
                    <a:cubicBezTo>
                      <a:pt x="207" y="13"/>
                      <a:pt x="169" y="0"/>
                      <a:pt x="127" y="0"/>
                    </a:cubicBezTo>
                    <a:cubicBezTo>
                      <a:pt x="85" y="0"/>
                      <a:pt x="47" y="13"/>
                      <a:pt x="0" y="45"/>
                    </a:cubicBezTo>
                    <a:lnTo>
                      <a:pt x="0" y="72"/>
                    </a:lnTo>
                    <a:cubicBezTo>
                      <a:pt x="56" y="43"/>
                      <a:pt x="87" y="34"/>
                      <a:pt x="127" y="34"/>
                    </a:cubicBezTo>
                    <a:cubicBezTo>
                      <a:pt x="167" y="34"/>
                      <a:pt x="198" y="43"/>
                      <a:pt x="254" y="72"/>
                    </a:cubicBezTo>
                    <a:lnTo>
                      <a:pt x="25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Freeform 119"/>
              <p:cNvSpPr>
                <a:spLocks/>
              </p:cNvSpPr>
              <p:nvPr/>
            </p:nvSpPr>
            <p:spPr bwMode="auto">
              <a:xfrm>
                <a:off x="2558" y="1686"/>
                <a:ext cx="58" cy="49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7" y="0"/>
                  </a:cxn>
                  <a:cxn ang="0">
                    <a:pos x="21" y="9"/>
                  </a:cxn>
                  <a:cxn ang="0">
                    <a:pos x="0" y="56"/>
                  </a:cxn>
                  <a:cxn ang="0">
                    <a:pos x="69" y="116"/>
                  </a:cxn>
                  <a:cxn ang="0">
                    <a:pos x="139" y="56"/>
                  </a:cxn>
                  <a:cxn ang="0">
                    <a:pos x="89" y="0"/>
                  </a:cxn>
                  <a:cxn ang="0">
                    <a:pos x="89" y="26"/>
                  </a:cxn>
                  <a:cxn ang="0">
                    <a:pos x="116" y="56"/>
                  </a:cxn>
                  <a:cxn ang="0">
                    <a:pos x="70" y="89"/>
                  </a:cxn>
                  <a:cxn ang="0">
                    <a:pos x="23" y="55"/>
                  </a:cxn>
                  <a:cxn ang="0">
                    <a:pos x="33" y="32"/>
                  </a:cxn>
                  <a:cxn ang="0">
                    <a:pos x="47" y="26"/>
                  </a:cxn>
                  <a:cxn ang="0">
                    <a:pos x="47" y="0"/>
                  </a:cxn>
                </a:cxnLst>
                <a:rect l="0" t="0" r="r" b="b"/>
                <a:pathLst>
                  <a:path w="139" h="116">
                    <a:moveTo>
                      <a:pt x="47" y="0"/>
                    </a:moveTo>
                    <a:lnTo>
                      <a:pt x="47" y="0"/>
                    </a:lnTo>
                    <a:cubicBezTo>
                      <a:pt x="35" y="1"/>
                      <a:pt x="28" y="4"/>
                      <a:pt x="21" y="9"/>
                    </a:cubicBezTo>
                    <a:cubicBezTo>
                      <a:pt x="7" y="19"/>
                      <a:pt x="0" y="36"/>
                      <a:pt x="0" y="56"/>
                    </a:cubicBezTo>
                    <a:cubicBezTo>
                      <a:pt x="0" y="93"/>
                      <a:pt x="26" y="116"/>
                      <a:pt x="69" y="116"/>
                    </a:cubicBezTo>
                    <a:cubicBezTo>
                      <a:pt x="112" y="116"/>
                      <a:pt x="139" y="93"/>
                      <a:pt x="139" y="56"/>
                    </a:cubicBezTo>
                    <a:cubicBezTo>
                      <a:pt x="139" y="23"/>
                      <a:pt x="120" y="1"/>
                      <a:pt x="89" y="0"/>
                    </a:cubicBezTo>
                    <a:lnTo>
                      <a:pt x="89" y="26"/>
                    </a:lnTo>
                    <a:cubicBezTo>
                      <a:pt x="106" y="28"/>
                      <a:pt x="116" y="39"/>
                      <a:pt x="116" y="56"/>
                    </a:cubicBezTo>
                    <a:cubicBezTo>
                      <a:pt x="116" y="77"/>
                      <a:pt x="99" y="89"/>
                      <a:pt x="70" y="89"/>
                    </a:cubicBezTo>
                    <a:cubicBezTo>
                      <a:pt x="40" y="89"/>
                      <a:pt x="23" y="76"/>
                      <a:pt x="23" y="55"/>
                    </a:cubicBezTo>
                    <a:cubicBezTo>
                      <a:pt x="23" y="45"/>
                      <a:pt x="26" y="38"/>
                      <a:pt x="33" y="32"/>
                    </a:cubicBezTo>
                    <a:cubicBezTo>
                      <a:pt x="36" y="30"/>
                      <a:pt x="40" y="28"/>
                      <a:pt x="47" y="26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Freeform 120"/>
              <p:cNvSpPr>
                <a:spLocks noEditPoints="1"/>
              </p:cNvSpPr>
              <p:nvPr/>
            </p:nvSpPr>
            <p:spPr bwMode="auto">
              <a:xfrm>
                <a:off x="2559" y="1635"/>
                <a:ext cx="55" cy="43"/>
              </a:xfrm>
              <a:custGeom>
                <a:avLst/>
                <a:gdLst/>
                <a:ahLst/>
                <a:cxnLst>
                  <a:cxn ang="0">
                    <a:pos x="85" y="74"/>
                  </a:cxn>
                  <a:cxn ang="0">
                    <a:pos x="85" y="74"/>
                  </a:cxn>
                  <a:cxn ang="0">
                    <a:pos x="85" y="40"/>
                  </a:cxn>
                  <a:cxn ang="0">
                    <a:pos x="41" y="0"/>
                  </a:cxn>
                  <a:cxn ang="0">
                    <a:pos x="0" y="43"/>
                  </a:cxn>
                  <a:cxn ang="0">
                    <a:pos x="0" y="102"/>
                  </a:cxn>
                  <a:cxn ang="0">
                    <a:pos x="132" y="102"/>
                  </a:cxn>
                  <a:cxn ang="0">
                    <a:pos x="132" y="74"/>
                  </a:cxn>
                  <a:cxn ang="0">
                    <a:pos x="85" y="74"/>
                  </a:cxn>
                  <a:cxn ang="0">
                    <a:pos x="62" y="74"/>
                  </a:cxn>
                  <a:cxn ang="0">
                    <a:pos x="62" y="74"/>
                  </a:cxn>
                  <a:cxn ang="0">
                    <a:pos x="23" y="74"/>
                  </a:cxn>
                  <a:cxn ang="0">
                    <a:pos x="23" y="49"/>
                  </a:cxn>
                  <a:cxn ang="0">
                    <a:pos x="43" y="28"/>
                  </a:cxn>
                  <a:cxn ang="0">
                    <a:pos x="62" y="49"/>
                  </a:cxn>
                  <a:cxn ang="0">
                    <a:pos x="62" y="74"/>
                  </a:cxn>
                </a:cxnLst>
                <a:rect l="0" t="0" r="r" b="b"/>
                <a:pathLst>
                  <a:path w="132" h="102">
                    <a:moveTo>
                      <a:pt x="85" y="74"/>
                    </a:moveTo>
                    <a:lnTo>
                      <a:pt x="85" y="74"/>
                    </a:lnTo>
                    <a:lnTo>
                      <a:pt x="85" y="40"/>
                    </a:lnTo>
                    <a:cubicBezTo>
                      <a:pt x="85" y="16"/>
                      <a:pt x="68" y="0"/>
                      <a:pt x="41" y="0"/>
                    </a:cubicBezTo>
                    <a:cubicBezTo>
                      <a:pt x="14" y="0"/>
                      <a:pt x="0" y="15"/>
                      <a:pt x="0" y="43"/>
                    </a:cubicBezTo>
                    <a:lnTo>
                      <a:pt x="0" y="102"/>
                    </a:lnTo>
                    <a:lnTo>
                      <a:pt x="132" y="102"/>
                    </a:lnTo>
                    <a:lnTo>
                      <a:pt x="132" y="74"/>
                    </a:lnTo>
                    <a:lnTo>
                      <a:pt x="85" y="74"/>
                    </a:lnTo>
                    <a:close/>
                    <a:moveTo>
                      <a:pt x="62" y="74"/>
                    </a:moveTo>
                    <a:lnTo>
                      <a:pt x="62" y="74"/>
                    </a:lnTo>
                    <a:lnTo>
                      <a:pt x="23" y="74"/>
                    </a:lnTo>
                    <a:lnTo>
                      <a:pt x="23" y="49"/>
                    </a:lnTo>
                    <a:cubicBezTo>
                      <a:pt x="23" y="34"/>
                      <a:pt x="29" y="28"/>
                      <a:pt x="43" y="28"/>
                    </a:cubicBezTo>
                    <a:cubicBezTo>
                      <a:pt x="56" y="28"/>
                      <a:pt x="62" y="34"/>
                      <a:pt x="62" y="49"/>
                    </a:cubicBezTo>
                    <a:lnTo>
                      <a:pt x="62" y="7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Freeform 121"/>
              <p:cNvSpPr>
                <a:spLocks noEditPoints="1"/>
              </p:cNvSpPr>
              <p:nvPr/>
            </p:nvSpPr>
            <p:spPr bwMode="auto">
              <a:xfrm>
                <a:off x="2494" y="1744"/>
                <a:ext cx="83" cy="68"/>
              </a:xfrm>
              <a:custGeom>
                <a:avLst/>
                <a:gdLst/>
                <a:ahLst/>
                <a:cxnLst>
                  <a:cxn ang="0">
                    <a:pos x="120" y="122"/>
                  </a:cxn>
                  <a:cxn ang="0">
                    <a:pos x="120" y="122"/>
                  </a:cxn>
                  <a:cxn ang="0">
                    <a:pos x="120" y="75"/>
                  </a:cxn>
                  <a:cxn ang="0">
                    <a:pos x="144" y="50"/>
                  </a:cxn>
                  <a:cxn ang="0">
                    <a:pos x="152" y="50"/>
                  </a:cxn>
                  <a:cxn ang="0">
                    <a:pos x="165" y="50"/>
                  </a:cxn>
                  <a:cxn ang="0">
                    <a:pos x="199" y="44"/>
                  </a:cxn>
                  <a:cxn ang="0">
                    <a:pos x="199" y="0"/>
                  </a:cxn>
                  <a:cxn ang="0">
                    <a:pos x="192" y="0"/>
                  </a:cxn>
                  <a:cxn ang="0">
                    <a:pos x="176" y="9"/>
                  </a:cxn>
                  <a:cxn ang="0">
                    <a:pos x="103" y="36"/>
                  </a:cxn>
                  <a:cxn ang="0">
                    <a:pos x="54" y="3"/>
                  </a:cxn>
                  <a:cxn ang="0">
                    <a:pos x="13" y="18"/>
                  </a:cxn>
                  <a:cxn ang="0">
                    <a:pos x="0" y="56"/>
                  </a:cxn>
                  <a:cxn ang="0">
                    <a:pos x="0" y="164"/>
                  </a:cxn>
                  <a:cxn ang="0">
                    <a:pos x="199" y="164"/>
                  </a:cxn>
                  <a:cxn ang="0">
                    <a:pos x="199" y="122"/>
                  </a:cxn>
                  <a:cxn ang="0">
                    <a:pos x="120" y="122"/>
                  </a:cxn>
                  <a:cxn ang="0">
                    <a:pos x="86" y="122"/>
                  </a:cxn>
                  <a:cxn ang="0">
                    <a:pos x="86" y="122"/>
                  </a:cxn>
                  <a:cxn ang="0">
                    <a:pos x="34" y="122"/>
                  </a:cxn>
                  <a:cxn ang="0">
                    <a:pos x="34" y="73"/>
                  </a:cxn>
                  <a:cxn ang="0">
                    <a:pos x="39" y="51"/>
                  </a:cxn>
                  <a:cxn ang="0">
                    <a:pos x="59" y="44"/>
                  </a:cxn>
                  <a:cxn ang="0">
                    <a:pos x="81" y="51"/>
                  </a:cxn>
                  <a:cxn ang="0">
                    <a:pos x="86" y="73"/>
                  </a:cxn>
                  <a:cxn ang="0">
                    <a:pos x="86" y="122"/>
                  </a:cxn>
                </a:cxnLst>
                <a:rect l="0" t="0" r="r" b="b"/>
                <a:pathLst>
                  <a:path w="199" h="164">
                    <a:moveTo>
                      <a:pt x="120" y="122"/>
                    </a:moveTo>
                    <a:lnTo>
                      <a:pt x="120" y="122"/>
                    </a:lnTo>
                    <a:lnTo>
                      <a:pt x="120" y="75"/>
                    </a:lnTo>
                    <a:cubicBezTo>
                      <a:pt x="120" y="58"/>
                      <a:pt x="127" y="50"/>
                      <a:pt x="144" y="50"/>
                    </a:cubicBezTo>
                    <a:cubicBezTo>
                      <a:pt x="146" y="50"/>
                      <a:pt x="149" y="50"/>
                      <a:pt x="152" y="50"/>
                    </a:cubicBezTo>
                    <a:cubicBezTo>
                      <a:pt x="157" y="50"/>
                      <a:pt x="162" y="50"/>
                      <a:pt x="165" y="50"/>
                    </a:cubicBezTo>
                    <a:cubicBezTo>
                      <a:pt x="184" y="50"/>
                      <a:pt x="190" y="49"/>
                      <a:pt x="199" y="44"/>
                    </a:cubicBezTo>
                    <a:lnTo>
                      <a:pt x="199" y="0"/>
                    </a:lnTo>
                    <a:lnTo>
                      <a:pt x="192" y="0"/>
                    </a:lnTo>
                    <a:cubicBezTo>
                      <a:pt x="189" y="6"/>
                      <a:pt x="184" y="9"/>
                      <a:pt x="176" y="9"/>
                    </a:cubicBezTo>
                    <a:cubicBezTo>
                      <a:pt x="117" y="10"/>
                      <a:pt x="114" y="11"/>
                      <a:pt x="103" y="36"/>
                    </a:cubicBezTo>
                    <a:cubicBezTo>
                      <a:pt x="94" y="14"/>
                      <a:pt x="78" y="3"/>
                      <a:pt x="54" y="3"/>
                    </a:cubicBezTo>
                    <a:cubicBezTo>
                      <a:pt x="38" y="3"/>
                      <a:pt x="23" y="8"/>
                      <a:pt x="13" y="18"/>
                    </a:cubicBezTo>
                    <a:cubicBezTo>
                      <a:pt x="4" y="27"/>
                      <a:pt x="0" y="39"/>
                      <a:pt x="0" y="56"/>
                    </a:cubicBezTo>
                    <a:lnTo>
                      <a:pt x="0" y="164"/>
                    </a:lnTo>
                    <a:lnTo>
                      <a:pt x="199" y="164"/>
                    </a:lnTo>
                    <a:lnTo>
                      <a:pt x="199" y="122"/>
                    </a:lnTo>
                    <a:lnTo>
                      <a:pt x="120" y="122"/>
                    </a:lnTo>
                    <a:close/>
                    <a:moveTo>
                      <a:pt x="86" y="122"/>
                    </a:moveTo>
                    <a:lnTo>
                      <a:pt x="86" y="122"/>
                    </a:lnTo>
                    <a:lnTo>
                      <a:pt x="34" y="122"/>
                    </a:lnTo>
                    <a:lnTo>
                      <a:pt x="34" y="73"/>
                    </a:lnTo>
                    <a:cubicBezTo>
                      <a:pt x="34" y="61"/>
                      <a:pt x="35" y="56"/>
                      <a:pt x="39" y="51"/>
                    </a:cubicBezTo>
                    <a:cubicBezTo>
                      <a:pt x="43" y="46"/>
                      <a:pt x="50" y="44"/>
                      <a:pt x="59" y="44"/>
                    </a:cubicBezTo>
                    <a:cubicBezTo>
                      <a:pt x="69" y="44"/>
                      <a:pt x="77" y="47"/>
                      <a:pt x="81" y="51"/>
                    </a:cubicBezTo>
                    <a:cubicBezTo>
                      <a:pt x="85" y="56"/>
                      <a:pt x="86" y="61"/>
                      <a:pt x="86" y="73"/>
                    </a:cubicBezTo>
                    <a:lnTo>
                      <a:pt x="86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Freeform 122"/>
              <p:cNvSpPr>
                <a:spLocks/>
              </p:cNvSpPr>
              <p:nvPr/>
            </p:nvSpPr>
            <p:spPr bwMode="auto">
              <a:xfrm>
                <a:off x="2759" y="3120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123"/>
              <p:cNvSpPr>
                <a:spLocks/>
              </p:cNvSpPr>
              <p:nvPr/>
            </p:nvSpPr>
            <p:spPr bwMode="auto">
              <a:xfrm>
                <a:off x="2759" y="3066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124"/>
              <p:cNvSpPr>
                <a:spLocks/>
              </p:cNvSpPr>
              <p:nvPr/>
            </p:nvSpPr>
            <p:spPr bwMode="auto">
              <a:xfrm>
                <a:off x="2759" y="3012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Freeform 125"/>
              <p:cNvSpPr>
                <a:spLocks/>
              </p:cNvSpPr>
              <p:nvPr/>
            </p:nvSpPr>
            <p:spPr bwMode="auto">
              <a:xfrm>
                <a:off x="2759" y="2959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Freeform 126"/>
              <p:cNvSpPr>
                <a:spLocks/>
              </p:cNvSpPr>
              <p:nvPr/>
            </p:nvSpPr>
            <p:spPr bwMode="auto">
              <a:xfrm>
                <a:off x="2759" y="2905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127"/>
              <p:cNvSpPr>
                <a:spLocks/>
              </p:cNvSpPr>
              <p:nvPr/>
            </p:nvSpPr>
            <p:spPr bwMode="auto">
              <a:xfrm>
                <a:off x="2759" y="2852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128"/>
              <p:cNvSpPr>
                <a:spLocks/>
              </p:cNvSpPr>
              <p:nvPr/>
            </p:nvSpPr>
            <p:spPr bwMode="auto">
              <a:xfrm>
                <a:off x="2759" y="2798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129"/>
              <p:cNvSpPr>
                <a:spLocks/>
              </p:cNvSpPr>
              <p:nvPr/>
            </p:nvSpPr>
            <p:spPr bwMode="auto">
              <a:xfrm>
                <a:off x="2759" y="2744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130"/>
              <p:cNvSpPr>
                <a:spLocks/>
              </p:cNvSpPr>
              <p:nvPr/>
            </p:nvSpPr>
            <p:spPr bwMode="auto">
              <a:xfrm>
                <a:off x="2759" y="2691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131"/>
              <p:cNvSpPr>
                <a:spLocks/>
              </p:cNvSpPr>
              <p:nvPr/>
            </p:nvSpPr>
            <p:spPr bwMode="auto">
              <a:xfrm>
                <a:off x="2759" y="2637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132"/>
              <p:cNvSpPr>
                <a:spLocks/>
              </p:cNvSpPr>
              <p:nvPr/>
            </p:nvSpPr>
            <p:spPr bwMode="auto">
              <a:xfrm>
                <a:off x="2759" y="2583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133"/>
              <p:cNvSpPr>
                <a:spLocks/>
              </p:cNvSpPr>
              <p:nvPr/>
            </p:nvSpPr>
            <p:spPr bwMode="auto">
              <a:xfrm>
                <a:off x="2759" y="2530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134"/>
              <p:cNvSpPr>
                <a:spLocks/>
              </p:cNvSpPr>
              <p:nvPr/>
            </p:nvSpPr>
            <p:spPr bwMode="auto">
              <a:xfrm>
                <a:off x="2759" y="2476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135"/>
              <p:cNvSpPr>
                <a:spLocks/>
              </p:cNvSpPr>
              <p:nvPr/>
            </p:nvSpPr>
            <p:spPr bwMode="auto">
              <a:xfrm>
                <a:off x="2759" y="242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136"/>
              <p:cNvSpPr>
                <a:spLocks/>
              </p:cNvSpPr>
              <p:nvPr/>
            </p:nvSpPr>
            <p:spPr bwMode="auto">
              <a:xfrm>
                <a:off x="2759" y="2369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137"/>
              <p:cNvSpPr>
                <a:spLocks/>
              </p:cNvSpPr>
              <p:nvPr/>
            </p:nvSpPr>
            <p:spPr bwMode="auto">
              <a:xfrm>
                <a:off x="2759" y="2315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138"/>
              <p:cNvSpPr>
                <a:spLocks/>
              </p:cNvSpPr>
              <p:nvPr/>
            </p:nvSpPr>
            <p:spPr bwMode="auto">
              <a:xfrm>
                <a:off x="2759" y="226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139"/>
              <p:cNvSpPr>
                <a:spLocks/>
              </p:cNvSpPr>
              <p:nvPr/>
            </p:nvSpPr>
            <p:spPr bwMode="auto">
              <a:xfrm>
                <a:off x="2759" y="2209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140"/>
              <p:cNvSpPr>
                <a:spLocks/>
              </p:cNvSpPr>
              <p:nvPr/>
            </p:nvSpPr>
            <p:spPr bwMode="auto">
              <a:xfrm>
                <a:off x="2759" y="2156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141"/>
              <p:cNvSpPr>
                <a:spLocks/>
              </p:cNvSpPr>
              <p:nvPr/>
            </p:nvSpPr>
            <p:spPr bwMode="auto">
              <a:xfrm>
                <a:off x="2759" y="2102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142"/>
              <p:cNvSpPr>
                <a:spLocks/>
              </p:cNvSpPr>
              <p:nvPr/>
            </p:nvSpPr>
            <p:spPr bwMode="auto">
              <a:xfrm>
                <a:off x="2759" y="2048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143"/>
              <p:cNvSpPr>
                <a:spLocks/>
              </p:cNvSpPr>
              <p:nvPr/>
            </p:nvSpPr>
            <p:spPr bwMode="auto">
              <a:xfrm>
                <a:off x="2759" y="1995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144"/>
              <p:cNvSpPr>
                <a:spLocks/>
              </p:cNvSpPr>
              <p:nvPr/>
            </p:nvSpPr>
            <p:spPr bwMode="auto">
              <a:xfrm>
                <a:off x="2759" y="1941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145"/>
              <p:cNvSpPr>
                <a:spLocks/>
              </p:cNvSpPr>
              <p:nvPr/>
            </p:nvSpPr>
            <p:spPr bwMode="auto">
              <a:xfrm>
                <a:off x="2759" y="1887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146"/>
              <p:cNvSpPr>
                <a:spLocks/>
              </p:cNvSpPr>
              <p:nvPr/>
            </p:nvSpPr>
            <p:spPr bwMode="auto">
              <a:xfrm>
                <a:off x="2759" y="1834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147"/>
              <p:cNvSpPr>
                <a:spLocks/>
              </p:cNvSpPr>
              <p:nvPr/>
            </p:nvSpPr>
            <p:spPr bwMode="auto">
              <a:xfrm>
                <a:off x="2759" y="1780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148"/>
              <p:cNvSpPr>
                <a:spLocks/>
              </p:cNvSpPr>
              <p:nvPr/>
            </p:nvSpPr>
            <p:spPr bwMode="auto">
              <a:xfrm>
                <a:off x="2759" y="1727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149"/>
              <p:cNvSpPr>
                <a:spLocks/>
              </p:cNvSpPr>
              <p:nvPr/>
            </p:nvSpPr>
            <p:spPr bwMode="auto">
              <a:xfrm>
                <a:off x="2759" y="167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150"/>
              <p:cNvSpPr>
                <a:spLocks/>
              </p:cNvSpPr>
              <p:nvPr/>
            </p:nvSpPr>
            <p:spPr bwMode="auto">
              <a:xfrm>
                <a:off x="2759" y="1619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151"/>
              <p:cNvSpPr>
                <a:spLocks/>
              </p:cNvSpPr>
              <p:nvPr/>
            </p:nvSpPr>
            <p:spPr bwMode="auto">
              <a:xfrm>
                <a:off x="2759" y="1566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152"/>
              <p:cNvSpPr>
                <a:spLocks/>
              </p:cNvSpPr>
              <p:nvPr/>
            </p:nvSpPr>
            <p:spPr bwMode="auto">
              <a:xfrm>
                <a:off x="2759" y="1512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153"/>
              <p:cNvSpPr>
                <a:spLocks/>
              </p:cNvSpPr>
              <p:nvPr/>
            </p:nvSpPr>
            <p:spPr bwMode="auto">
              <a:xfrm>
                <a:off x="2759" y="1459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154"/>
              <p:cNvSpPr>
                <a:spLocks/>
              </p:cNvSpPr>
              <p:nvPr/>
            </p:nvSpPr>
            <p:spPr bwMode="auto">
              <a:xfrm>
                <a:off x="2759" y="1405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155"/>
              <p:cNvSpPr>
                <a:spLocks/>
              </p:cNvSpPr>
              <p:nvPr/>
            </p:nvSpPr>
            <p:spPr bwMode="auto">
              <a:xfrm>
                <a:off x="2759" y="1351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156"/>
              <p:cNvSpPr>
                <a:spLocks/>
              </p:cNvSpPr>
              <p:nvPr/>
            </p:nvSpPr>
            <p:spPr bwMode="auto">
              <a:xfrm>
                <a:off x="2759" y="1298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157"/>
              <p:cNvSpPr>
                <a:spLocks/>
              </p:cNvSpPr>
              <p:nvPr/>
            </p:nvSpPr>
            <p:spPr bwMode="auto">
              <a:xfrm>
                <a:off x="2759" y="1244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158"/>
              <p:cNvSpPr>
                <a:spLocks/>
              </p:cNvSpPr>
              <p:nvPr/>
            </p:nvSpPr>
            <p:spPr bwMode="auto">
              <a:xfrm>
                <a:off x="2759" y="1190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159"/>
              <p:cNvSpPr>
                <a:spLocks/>
              </p:cNvSpPr>
              <p:nvPr/>
            </p:nvSpPr>
            <p:spPr bwMode="auto">
              <a:xfrm>
                <a:off x="2759" y="1137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Freeform 160"/>
              <p:cNvSpPr>
                <a:spLocks/>
              </p:cNvSpPr>
              <p:nvPr/>
            </p:nvSpPr>
            <p:spPr bwMode="auto">
              <a:xfrm>
                <a:off x="2759" y="108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161"/>
              <p:cNvSpPr>
                <a:spLocks/>
              </p:cNvSpPr>
              <p:nvPr/>
            </p:nvSpPr>
            <p:spPr bwMode="auto">
              <a:xfrm>
                <a:off x="2759" y="1031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162"/>
              <p:cNvSpPr>
                <a:spLocks/>
              </p:cNvSpPr>
              <p:nvPr/>
            </p:nvSpPr>
            <p:spPr bwMode="auto">
              <a:xfrm>
                <a:off x="2759" y="977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163"/>
              <p:cNvSpPr>
                <a:spLocks/>
              </p:cNvSpPr>
              <p:nvPr/>
            </p:nvSpPr>
            <p:spPr bwMode="auto">
              <a:xfrm>
                <a:off x="2759" y="92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Freeform 164"/>
              <p:cNvSpPr>
                <a:spLocks/>
              </p:cNvSpPr>
              <p:nvPr/>
            </p:nvSpPr>
            <p:spPr bwMode="auto">
              <a:xfrm>
                <a:off x="2759" y="870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Freeform 165"/>
              <p:cNvSpPr>
                <a:spLocks/>
              </p:cNvSpPr>
              <p:nvPr/>
            </p:nvSpPr>
            <p:spPr bwMode="auto">
              <a:xfrm>
                <a:off x="2759" y="816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Freeform 166"/>
              <p:cNvSpPr>
                <a:spLocks/>
              </p:cNvSpPr>
              <p:nvPr/>
            </p:nvSpPr>
            <p:spPr bwMode="auto">
              <a:xfrm>
                <a:off x="2759" y="76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167"/>
              <p:cNvSpPr>
                <a:spLocks/>
              </p:cNvSpPr>
              <p:nvPr/>
            </p:nvSpPr>
            <p:spPr bwMode="auto">
              <a:xfrm>
                <a:off x="2759" y="709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168"/>
              <p:cNvSpPr>
                <a:spLocks/>
              </p:cNvSpPr>
              <p:nvPr/>
            </p:nvSpPr>
            <p:spPr bwMode="auto">
              <a:xfrm>
                <a:off x="2759" y="3120"/>
                <a:ext cx="80" cy="1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93" y="0"/>
                  </a:cxn>
                  <a:cxn ang="0">
                    <a:pos x="0" y="0"/>
                  </a:cxn>
                </a:cxnLst>
                <a:rect l="0" t="0" r="r" b="b"/>
                <a:pathLst>
                  <a:path w="193">
                    <a:moveTo>
                      <a:pt x="193" y="0"/>
                    </a:moveTo>
                    <a:lnTo>
                      <a:pt x="193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Freeform 169"/>
              <p:cNvSpPr>
                <a:spLocks/>
              </p:cNvSpPr>
              <p:nvPr/>
            </p:nvSpPr>
            <p:spPr bwMode="auto">
              <a:xfrm>
                <a:off x="2759" y="3173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Freeform 170"/>
              <p:cNvSpPr>
                <a:spLocks/>
              </p:cNvSpPr>
              <p:nvPr/>
            </p:nvSpPr>
            <p:spPr bwMode="auto">
              <a:xfrm>
                <a:off x="2759" y="3227"/>
                <a:ext cx="40" cy="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97" y="0"/>
                  </a:cxn>
                  <a:cxn ang="0">
                    <a:pos x="0" y="0"/>
                  </a:cxn>
                </a:cxnLst>
                <a:rect l="0" t="0" r="r" b="b"/>
                <a:pathLst>
                  <a:path w="97">
                    <a:moveTo>
                      <a:pt x="97" y="0"/>
                    </a:moveTo>
                    <a:lnTo>
                      <a:pt x="97" y="0"/>
                    </a:lnTo>
                    <a:lnTo>
                      <a:pt x="0" y="0"/>
                    </a:lnTo>
                  </a:path>
                </a:pathLst>
              </a:custGeom>
              <a:noFill/>
              <a:ln w="4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Freeform 171"/>
              <p:cNvSpPr>
                <a:spLocks noEditPoints="1"/>
              </p:cNvSpPr>
              <p:nvPr/>
            </p:nvSpPr>
            <p:spPr bwMode="auto">
              <a:xfrm>
                <a:off x="2587" y="3078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2"/>
                  </a:cxn>
                  <a:cxn ang="0">
                    <a:pos x="14" y="176"/>
                  </a:cxn>
                  <a:cxn ang="0">
                    <a:pos x="67" y="204"/>
                  </a:cxn>
                  <a:cxn ang="0">
                    <a:pos x="117" y="180"/>
                  </a:cxn>
                  <a:cxn ang="0">
                    <a:pos x="134" y="103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6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2"/>
                  </a:cxn>
                  <a:cxn ang="0">
                    <a:pos x="43" y="49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4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2"/>
                    </a:cubicBezTo>
                    <a:cubicBezTo>
                      <a:pt x="0" y="137"/>
                      <a:pt x="5" y="161"/>
                      <a:pt x="14" y="176"/>
                    </a:cubicBezTo>
                    <a:cubicBezTo>
                      <a:pt x="25" y="194"/>
                      <a:pt x="44" y="204"/>
                      <a:pt x="67" y="204"/>
                    </a:cubicBezTo>
                    <a:cubicBezTo>
                      <a:pt x="88" y="204"/>
                      <a:pt x="105" y="196"/>
                      <a:pt x="117" y="180"/>
                    </a:cubicBezTo>
                    <a:cubicBezTo>
                      <a:pt x="128" y="165"/>
                      <a:pt x="134" y="140"/>
                      <a:pt x="134" y="103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0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6"/>
                      <a:pt x="89" y="46"/>
                    </a:cubicBezTo>
                    <a:cubicBezTo>
                      <a:pt x="93" y="55"/>
                      <a:pt x="95" y="76"/>
                      <a:pt x="95" y="103"/>
                    </a:cubicBezTo>
                    <a:cubicBezTo>
                      <a:pt x="95" y="124"/>
                      <a:pt x="93" y="146"/>
                      <a:pt x="91" y="154"/>
                    </a:cubicBezTo>
                    <a:cubicBezTo>
                      <a:pt x="86" y="165"/>
                      <a:pt x="78" y="172"/>
                      <a:pt x="67" y="172"/>
                    </a:cubicBezTo>
                    <a:cubicBezTo>
                      <a:pt x="57" y="172"/>
                      <a:pt x="49" y="166"/>
                      <a:pt x="44" y="157"/>
                    </a:cubicBezTo>
                    <a:cubicBezTo>
                      <a:pt x="41" y="148"/>
                      <a:pt x="38" y="128"/>
                      <a:pt x="38" y="102"/>
                    </a:cubicBezTo>
                    <a:cubicBezTo>
                      <a:pt x="38" y="79"/>
                      <a:pt x="41" y="57"/>
                      <a:pt x="43" y="49"/>
                    </a:cubicBezTo>
                    <a:cubicBezTo>
                      <a:pt x="48" y="37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Freeform 172"/>
              <p:cNvSpPr>
                <a:spLocks/>
              </p:cNvSpPr>
              <p:nvPr/>
            </p:nvSpPr>
            <p:spPr bwMode="auto">
              <a:xfrm>
                <a:off x="2655" y="3143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Freeform 173"/>
              <p:cNvSpPr>
                <a:spLocks/>
              </p:cNvSpPr>
              <p:nvPr/>
            </p:nvSpPr>
            <p:spPr bwMode="auto">
              <a:xfrm>
                <a:off x="2682" y="3078"/>
                <a:ext cx="56" cy="85"/>
              </a:xfrm>
              <a:custGeom>
                <a:avLst/>
                <a:gdLst/>
                <a:ahLst/>
                <a:cxnLst>
                  <a:cxn ang="0">
                    <a:pos x="51" y="111"/>
                  </a:cxn>
                  <a:cxn ang="0">
                    <a:pos x="51" y="111"/>
                  </a:cxn>
                  <a:cxn ang="0">
                    <a:pos x="74" y="113"/>
                  </a:cxn>
                  <a:cxn ang="0">
                    <a:pos x="95" y="142"/>
                  </a:cxn>
                  <a:cxn ang="0">
                    <a:pos x="66" y="172"/>
                  </a:cxn>
                  <a:cxn ang="0">
                    <a:pos x="37" y="141"/>
                  </a:cxn>
                  <a:cxn ang="0">
                    <a:pos x="0" y="141"/>
                  </a:cxn>
                  <a:cxn ang="0">
                    <a:pos x="65" y="204"/>
                  </a:cxn>
                  <a:cxn ang="0">
                    <a:pos x="133" y="142"/>
                  </a:cxn>
                  <a:cxn ang="0">
                    <a:pos x="102" y="94"/>
                  </a:cxn>
                  <a:cxn ang="0">
                    <a:pos x="127" y="53"/>
                  </a:cxn>
                  <a:cxn ang="0">
                    <a:pos x="65" y="0"/>
                  </a:cxn>
                  <a:cxn ang="0">
                    <a:pos x="14" y="22"/>
                  </a:cxn>
                  <a:cxn ang="0">
                    <a:pos x="2" y="62"/>
                  </a:cxn>
                  <a:cxn ang="0">
                    <a:pos x="2" y="65"/>
                  </a:cxn>
                  <a:cxn ang="0">
                    <a:pos x="38" y="65"/>
                  </a:cxn>
                  <a:cxn ang="0">
                    <a:pos x="41" y="44"/>
                  </a:cxn>
                  <a:cxn ang="0">
                    <a:pos x="65" y="31"/>
                  </a:cxn>
                  <a:cxn ang="0">
                    <a:pos x="89" y="56"/>
                  </a:cxn>
                  <a:cxn ang="0">
                    <a:pos x="55" y="86"/>
                  </a:cxn>
                  <a:cxn ang="0">
                    <a:pos x="51" y="86"/>
                  </a:cxn>
                  <a:cxn ang="0">
                    <a:pos x="51" y="111"/>
                  </a:cxn>
                </a:cxnLst>
                <a:rect l="0" t="0" r="r" b="b"/>
                <a:pathLst>
                  <a:path w="133" h="204">
                    <a:moveTo>
                      <a:pt x="51" y="111"/>
                    </a:moveTo>
                    <a:lnTo>
                      <a:pt x="51" y="111"/>
                    </a:lnTo>
                    <a:cubicBezTo>
                      <a:pt x="65" y="111"/>
                      <a:pt x="67" y="112"/>
                      <a:pt x="74" y="113"/>
                    </a:cubicBezTo>
                    <a:cubicBezTo>
                      <a:pt x="87" y="117"/>
                      <a:pt x="95" y="128"/>
                      <a:pt x="95" y="142"/>
                    </a:cubicBezTo>
                    <a:cubicBezTo>
                      <a:pt x="95" y="159"/>
                      <a:pt x="83" y="172"/>
                      <a:pt x="66" y="172"/>
                    </a:cubicBezTo>
                    <a:cubicBezTo>
                      <a:pt x="48" y="172"/>
                      <a:pt x="38" y="161"/>
                      <a:pt x="37" y="141"/>
                    </a:cubicBezTo>
                    <a:lnTo>
                      <a:pt x="0" y="141"/>
                    </a:lnTo>
                    <a:cubicBezTo>
                      <a:pt x="0" y="180"/>
                      <a:pt x="26" y="204"/>
                      <a:pt x="65" y="204"/>
                    </a:cubicBezTo>
                    <a:cubicBezTo>
                      <a:pt x="107" y="204"/>
                      <a:pt x="133" y="180"/>
                      <a:pt x="133" y="142"/>
                    </a:cubicBezTo>
                    <a:cubicBezTo>
                      <a:pt x="133" y="120"/>
                      <a:pt x="123" y="105"/>
                      <a:pt x="102" y="94"/>
                    </a:cubicBezTo>
                    <a:cubicBezTo>
                      <a:pt x="120" y="83"/>
                      <a:pt x="127" y="70"/>
                      <a:pt x="127" y="53"/>
                    </a:cubicBezTo>
                    <a:cubicBezTo>
                      <a:pt x="127" y="20"/>
                      <a:pt x="103" y="0"/>
                      <a:pt x="65" y="0"/>
                    </a:cubicBezTo>
                    <a:cubicBezTo>
                      <a:pt x="43" y="0"/>
                      <a:pt x="25" y="7"/>
                      <a:pt x="14" y="22"/>
                    </a:cubicBezTo>
                    <a:cubicBezTo>
                      <a:pt x="6" y="31"/>
                      <a:pt x="2" y="44"/>
                      <a:pt x="2" y="62"/>
                    </a:cubicBezTo>
                    <a:lnTo>
                      <a:pt x="2" y="65"/>
                    </a:lnTo>
                    <a:lnTo>
                      <a:pt x="38" y="65"/>
                    </a:lnTo>
                    <a:cubicBezTo>
                      <a:pt x="38" y="55"/>
                      <a:pt x="39" y="49"/>
                      <a:pt x="41" y="44"/>
                    </a:cubicBezTo>
                    <a:cubicBezTo>
                      <a:pt x="45" y="36"/>
                      <a:pt x="53" y="31"/>
                      <a:pt x="65" y="31"/>
                    </a:cubicBezTo>
                    <a:cubicBezTo>
                      <a:pt x="80" y="31"/>
                      <a:pt x="89" y="40"/>
                      <a:pt x="89" y="56"/>
                    </a:cubicBezTo>
                    <a:cubicBezTo>
                      <a:pt x="89" y="76"/>
                      <a:pt x="77" y="86"/>
                      <a:pt x="55" y="86"/>
                    </a:cubicBezTo>
                    <a:lnTo>
                      <a:pt x="51" y="86"/>
                    </a:lnTo>
                    <a:lnTo>
                      <a:pt x="51" y="1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Freeform 174"/>
              <p:cNvSpPr>
                <a:spLocks noEditPoints="1"/>
              </p:cNvSpPr>
              <p:nvPr/>
            </p:nvSpPr>
            <p:spPr bwMode="auto">
              <a:xfrm>
                <a:off x="2587" y="2811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2"/>
                  </a:cxn>
                  <a:cxn ang="0">
                    <a:pos x="14" y="176"/>
                  </a:cxn>
                  <a:cxn ang="0">
                    <a:pos x="67" y="204"/>
                  </a:cxn>
                  <a:cxn ang="0">
                    <a:pos x="117" y="180"/>
                  </a:cxn>
                  <a:cxn ang="0">
                    <a:pos x="134" y="103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6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2"/>
                  </a:cxn>
                  <a:cxn ang="0">
                    <a:pos x="43" y="49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4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2"/>
                    </a:cubicBezTo>
                    <a:cubicBezTo>
                      <a:pt x="0" y="137"/>
                      <a:pt x="5" y="161"/>
                      <a:pt x="14" y="176"/>
                    </a:cubicBezTo>
                    <a:cubicBezTo>
                      <a:pt x="25" y="194"/>
                      <a:pt x="44" y="204"/>
                      <a:pt x="67" y="204"/>
                    </a:cubicBezTo>
                    <a:cubicBezTo>
                      <a:pt x="88" y="204"/>
                      <a:pt x="105" y="196"/>
                      <a:pt x="117" y="180"/>
                    </a:cubicBezTo>
                    <a:cubicBezTo>
                      <a:pt x="128" y="165"/>
                      <a:pt x="134" y="140"/>
                      <a:pt x="134" y="103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0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6"/>
                      <a:pt x="89" y="46"/>
                    </a:cubicBezTo>
                    <a:cubicBezTo>
                      <a:pt x="93" y="55"/>
                      <a:pt x="95" y="76"/>
                      <a:pt x="95" y="103"/>
                    </a:cubicBezTo>
                    <a:cubicBezTo>
                      <a:pt x="95" y="124"/>
                      <a:pt x="93" y="146"/>
                      <a:pt x="91" y="154"/>
                    </a:cubicBezTo>
                    <a:cubicBezTo>
                      <a:pt x="86" y="165"/>
                      <a:pt x="78" y="172"/>
                      <a:pt x="67" y="172"/>
                    </a:cubicBezTo>
                    <a:cubicBezTo>
                      <a:pt x="57" y="172"/>
                      <a:pt x="49" y="166"/>
                      <a:pt x="44" y="157"/>
                    </a:cubicBezTo>
                    <a:cubicBezTo>
                      <a:pt x="41" y="148"/>
                      <a:pt x="38" y="128"/>
                      <a:pt x="38" y="102"/>
                    </a:cubicBezTo>
                    <a:cubicBezTo>
                      <a:pt x="38" y="79"/>
                      <a:pt x="41" y="57"/>
                      <a:pt x="43" y="49"/>
                    </a:cubicBezTo>
                    <a:cubicBezTo>
                      <a:pt x="48" y="37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175"/>
              <p:cNvSpPr>
                <a:spLocks/>
              </p:cNvSpPr>
              <p:nvPr/>
            </p:nvSpPr>
            <p:spPr bwMode="auto">
              <a:xfrm>
                <a:off x="2655" y="2877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176"/>
              <p:cNvSpPr>
                <a:spLocks noEditPoints="1"/>
              </p:cNvSpPr>
              <p:nvPr/>
            </p:nvSpPr>
            <p:spPr bwMode="auto">
              <a:xfrm>
                <a:off x="2682" y="2813"/>
                <a:ext cx="57" cy="81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36" y="119"/>
                  </a:cxn>
                  <a:cxn ang="0">
                    <a:pos x="116" y="119"/>
                  </a:cxn>
                  <a:cxn ang="0">
                    <a:pos x="116" y="0"/>
                  </a:cxn>
                  <a:cxn ang="0">
                    <a:pos x="70" y="0"/>
                  </a:cxn>
                  <a:cxn ang="0">
                    <a:pos x="0" y="119"/>
                  </a:cxn>
                  <a:cxn ang="0">
                    <a:pos x="0" y="151"/>
                  </a:cxn>
                  <a:cxn ang="0">
                    <a:pos x="77" y="151"/>
                  </a:cxn>
                  <a:cxn ang="0">
                    <a:pos x="77" y="194"/>
                  </a:cxn>
                  <a:cxn ang="0">
                    <a:pos x="116" y="194"/>
                  </a:cxn>
                  <a:cxn ang="0">
                    <a:pos x="116" y="151"/>
                  </a:cxn>
                  <a:cxn ang="0">
                    <a:pos x="136" y="151"/>
                  </a:cxn>
                  <a:cxn ang="0">
                    <a:pos x="136" y="119"/>
                  </a:cxn>
                  <a:cxn ang="0">
                    <a:pos x="77" y="119"/>
                  </a:cxn>
                  <a:cxn ang="0">
                    <a:pos x="77" y="119"/>
                  </a:cxn>
                  <a:cxn ang="0">
                    <a:pos x="27" y="119"/>
                  </a:cxn>
                  <a:cxn ang="0">
                    <a:pos x="77" y="36"/>
                  </a:cxn>
                  <a:cxn ang="0">
                    <a:pos x="77" y="119"/>
                  </a:cxn>
                </a:cxnLst>
                <a:rect l="0" t="0" r="r" b="b"/>
                <a:pathLst>
                  <a:path w="136" h="194">
                    <a:moveTo>
                      <a:pt x="136" y="119"/>
                    </a:moveTo>
                    <a:lnTo>
                      <a:pt x="136" y="119"/>
                    </a:lnTo>
                    <a:lnTo>
                      <a:pt x="116" y="119"/>
                    </a:lnTo>
                    <a:lnTo>
                      <a:pt x="116" y="0"/>
                    </a:lnTo>
                    <a:lnTo>
                      <a:pt x="70" y="0"/>
                    </a:lnTo>
                    <a:lnTo>
                      <a:pt x="0" y="119"/>
                    </a:lnTo>
                    <a:lnTo>
                      <a:pt x="0" y="151"/>
                    </a:lnTo>
                    <a:lnTo>
                      <a:pt x="77" y="151"/>
                    </a:lnTo>
                    <a:lnTo>
                      <a:pt x="77" y="194"/>
                    </a:lnTo>
                    <a:lnTo>
                      <a:pt x="116" y="194"/>
                    </a:lnTo>
                    <a:lnTo>
                      <a:pt x="116" y="151"/>
                    </a:lnTo>
                    <a:lnTo>
                      <a:pt x="136" y="151"/>
                    </a:lnTo>
                    <a:lnTo>
                      <a:pt x="136" y="119"/>
                    </a:lnTo>
                    <a:close/>
                    <a:moveTo>
                      <a:pt x="77" y="119"/>
                    </a:moveTo>
                    <a:lnTo>
                      <a:pt x="77" y="119"/>
                    </a:lnTo>
                    <a:lnTo>
                      <a:pt x="27" y="119"/>
                    </a:lnTo>
                    <a:lnTo>
                      <a:pt x="77" y="36"/>
                    </a:lnTo>
                    <a:lnTo>
                      <a:pt x="77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177"/>
              <p:cNvSpPr>
                <a:spLocks noEditPoints="1"/>
              </p:cNvSpPr>
              <p:nvPr/>
            </p:nvSpPr>
            <p:spPr bwMode="auto">
              <a:xfrm>
                <a:off x="2587" y="2543"/>
                <a:ext cx="56" cy="86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3"/>
                  </a:cxn>
                  <a:cxn ang="0">
                    <a:pos x="43" y="50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2"/>
                      <a:pt x="14" y="176"/>
                    </a:cubicBezTo>
                    <a:cubicBezTo>
                      <a:pt x="25" y="195"/>
                      <a:pt x="44" y="205"/>
                      <a:pt x="67" y="205"/>
                    </a:cubicBezTo>
                    <a:cubicBezTo>
                      <a:pt x="88" y="205"/>
                      <a:pt x="105" y="197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1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7"/>
                      <a:pt x="95" y="103"/>
                    </a:cubicBezTo>
                    <a:cubicBezTo>
                      <a:pt x="95" y="125"/>
                      <a:pt x="93" y="147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3"/>
                    </a:cubicBezTo>
                    <a:cubicBezTo>
                      <a:pt x="38" y="80"/>
                      <a:pt x="41" y="58"/>
                      <a:pt x="43" y="50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178"/>
              <p:cNvSpPr>
                <a:spLocks/>
              </p:cNvSpPr>
              <p:nvPr/>
            </p:nvSpPr>
            <p:spPr bwMode="auto">
              <a:xfrm>
                <a:off x="2655" y="2609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179"/>
              <p:cNvSpPr>
                <a:spLocks/>
              </p:cNvSpPr>
              <p:nvPr/>
            </p:nvSpPr>
            <p:spPr bwMode="auto">
              <a:xfrm>
                <a:off x="2682" y="2545"/>
                <a:ext cx="56" cy="84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27" y="0"/>
                  </a:cxn>
                  <a:cxn ang="0">
                    <a:pos x="23" y="0"/>
                  </a:cxn>
                  <a:cxn ang="0">
                    <a:pos x="6" y="108"/>
                  </a:cxn>
                  <a:cxn ang="0">
                    <a:pos x="40" y="108"/>
                  </a:cxn>
                  <a:cxn ang="0">
                    <a:pos x="65" y="93"/>
                  </a:cxn>
                  <a:cxn ang="0">
                    <a:pos x="96" y="131"/>
                  </a:cxn>
                  <a:cxn ang="0">
                    <a:pos x="65" y="167"/>
                  </a:cxn>
                  <a:cxn ang="0">
                    <a:pos x="38" y="143"/>
                  </a:cxn>
                  <a:cxn ang="0">
                    <a:pos x="0" y="143"/>
                  </a:cxn>
                  <a:cxn ang="0">
                    <a:pos x="64" y="200"/>
                  </a:cxn>
                  <a:cxn ang="0">
                    <a:pos x="135" y="130"/>
                  </a:cxn>
                  <a:cxn ang="0">
                    <a:pos x="74" y="63"/>
                  </a:cxn>
                  <a:cxn ang="0">
                    <a:pos x="40" y="74"/>
                  </a:cxn>
                  <a:cxn ang="0">
                    <a:pos x="47" y="34"/>
                  </a:cxn>
                  <a:cxn ang="0">
                    <a:pos x="127" y="34"/>
                  </a:cxn>
                  <a:cxn ang="0">
                    <a:pos x="127" y="0"/>
                  </a:cxn>
                </a:cxnLst>
                <a:rect l="0" t="0" r="r" b="b"/>
                <a:pathLst>
                  <a:path w="135" h="200">
                    <a:moveTo>
                      <a:pt x="127" y="0"/>
                    </a:moveTo>
                    <a:lnTo>
                      <a:pt x="127" y="0"/>
                    </a:lnTo>
                    <a:lnTo>
                      <a:pt x="23" y="0"/>
                    </a:lnTo>
                    <a:lnTo>
                      <a:pt x="6" y="108"/>
                    </a:lnTo>
                    <a:lnTo>
                      <a:pt x="40" y="108"/>
                    </a:lnTo>
                    <a:cubicBezTo>
                      <a:pt x="44" y="98"/>
                      <a:pt x="53" y="93"/>
                      <a:pt x="65" y="93"/>
                    </a:cubicBezTo>
                    <a:cubicBezTo>
                      <a:pt x="84" y="93"/>
                      <a:pt x="96" y="107"/>
                      <a:pt x="96" y="131"/>
                    </a:cubicBezTo>
                    <a:cubicBezTo>
                      <a:pt x="96" y="153"/>
                      <a:pt x="84" y="167"/>
                      <a:pt x="65" y="167"/>
                    </a:cubicBezTo>
                    <a:cubicBezTo>
                      <a:pt x="48" y="167"/>
                      <a:pt x="39" y="159"/>
                      <a:pt x="38" y="143"/>
                    </a:cubicBezTo>
                    <a:lnTo>
                      <a:pt x="0" y="143"/>
                    </a:lnTo>
                    <a:cubicBezTo>
                      <a:pt x="1" y="177"/>
                      <a:pt x="27" y="200"/>
                      <a:pt x="64" y="200"/>
                    </a:cubicBezTo>
                    <a:cubicBezTo>
                      <a:pt x="106" y="200"/>
                      <a:pt x="135" y="172"/>
                      <a:pt x="135" y="130"/>
                    </a:cubicBezTo>
                    <a:cubicBezTo>
                      <a:pt x="135" y="90"/>
                      <a:pt x="110" y="63"/>
                      <a:pt x="74" y="63"/>
                    </a:cubicBezTo>
                    <a:cubicBezTo>
                      <a:pt x="61" y="63"/>
                      <a:pt x="52" y="66"/>
                      <a:pt x="40" y="74"/>
                    </a:cubicBezTo>
                    <a:lnTo>
                      <a:pt x="47" y="34"/>
                    </a:lnTo>
                    <a:lnTo>
                      <a:pt x="127" y="34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Freeform 180"/>
              <p:cNvSpPr>
                <a:spLocks noEditPoints="1"/>
              </p:cNvSpPr>
              <p:nvPr/>
            </p:nvSpPr>
            <p:spPr bwMode="auto">
              <a:xfrm>
                <a:off x="2587" y="2272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2"/>
                  </a:cxn>
                  <a:cxn ang="0">
                    <a:pos x="43" y="49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1"/>
                      <a:pt x="14" y="176"/>
                    </a:cubicBezTo>
                    <a:cubicBezTo>
                      <a:pt x="25" y="194"/>
                      <a:pt x="44" y="205"/>
                      <a:pt x="67" y="205"/>
                    </a:cubicBezTo>
                    <a:cubicBezTo>
                      <a:pt x="88" y="205"/>
                      <a:pt x="105" y="196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0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6"/>
                      <a:pt x="95" y="103"/>
                    </a:cubicBezTo>
                    <a:cubicBezTo>
                      <a:pt x="95" y="125"/>
                      <a:pt x="93" y="146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2"/>
                    </a:cubicBezTo>
                    <a:cubicBezTo>
                      <a:pt x="38" y="80"/>
                      <a:pt x="41" y="57"/>
                      <a:pt x="43" y="49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Freeform 181"/>
              <p:cNvSpPr>
                <a:spLocks/>
              </p:cNvSpPr>
              <p:nvPr/>
            </p:nvSpPr>
            <p:spPr bwMode="auto">
              <a:xfrm>
                <a:off x="2655" y="2338"/>
                <a:ext cx="17" cy="1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Freeform 182"/>
              <p:cNvSpPr>
                <a:spLocks noEditPoints="1"/>
              </p:cNvSpPr>
              <p:nvPr/>
            </p:nvSpPr>
            <p:spPr bwMode="auto">
              <a:xfrm>
                <a:off x="2683" y="2272"/>
                <a:ext cx="55" cy="85"/>
              </a:xfrm>
              <a:custGeom>
                <a:avLst/>
                <a:gdLst/>
                <a:ahLst/>
                <a:cxnLst>
                  <a:cxn ang="0">
                    <a:pos x="130" y="48"/>
                  </a:cxn>
                  <a:cxn ang="0">
                    <a:pos x="130" y="48"/>
                  </a:cxn>
                  <a:cxn ang="0">
                    <a:pos x="121" y="22"/>
                  </a:cxn>
                  <a:cxn ang="0">
                    <a:pos x="72" y="0"/>
                  </a:cxn>
                  <a:cxn ang="0">
                    <a:pos x="16" y="30"/>
                  </a:cxn>
                  <a:cxn ang="0">
                    <a:pos x="0" y="106"/>
                  </a:cxn>
                  <a:cxn ang="0">
                    <a:pos x="14" y="176"/>
                  </a:cxn>
                  <a:cxn ang="0">
                    <a:pos x="68" y="205"/>
                  </a:cxn>
                  <a:cxn ang="0">
                    <a:pos x="133" y="134"/>
                  </a:cxn>
                  <a:cxn ang="0">
                    <a:pos x="77" y="71"/>
                  </a:cxn>
                  <a:cxn ang="0">
                    <a:pos x="38" y="88"/>
                  </a:cxn>
                  <a:cxn ang="0">
                    <a:pos x="41" y="59"/>
                  </a:cxn>
                  <a:cxn ang="0">
                    <a:pos x="70" y="31"/>
                  </a:cxn>
                  <a:cxn ang="0">
                    <a:pos x="94" y="48"/>
                  </a:cxn>
                  <a:cxn ang="0">
                    <a:pos x="130" y="48"/>
                  </a:cxn>
                  <a:cxn ang="0">
                    <a:pos x="67" y="101"/>
                  </a:cxn>
                  <a:cxn ang="0">
                    <a:pos x="67" y="101"/>
                  </a:cxn>
                  <a:cxn ang="0">
                    <a:pos x="97" y="136"/>
                  </a:cxn>
                  <a:cxn ang="0">
                    <a:pos x="67" y="172"/>
                  </a:cxn>
                  <a:cxn ang="0">
                    <a:pos x="38" y="137"/>
                  </a:cxn>
                  <a:cxn ang="0">
                    <a:pos x="67" y="101"/>
                  </a:cxn>
                </a:cxnLst>
                <a:rect l="0" t="0" r="r" b="b"/>
                <a:pathLst>
                  <a:path w="133" h="205">
                    <a:moveTo>
                      <a:pt x="130" y="48"/>
                    </a:moveTo>
                    <a:lnTo>
                      <a:pt x="130" y="48"/>
                    </a:lnTo>
                    <a:cubicBezTo>
                      <a:pt x="128" y="36"/>
                      <a:pt x="125" y="29"/>
                      <a:pt x="121" y="22"/>
                    </a:cubicBezTo>
                    <a:cubicBezTo>
                      <a:pt x="110" y="8"/>
                      <a:pt x="93" y="0"/>
                      <a:pt x="72" y="0"/>
                    </a:cubicBezTo>
                    <a:cubicBezTo>
                      <a:pt x="47" y="0"/>
                      <a:pt x="28" y="11"/>
                      <a:pt x="16" y="30"/>
                    </a:cubicBezTo>
                    <a:cubicBezTo>
                      <a:pt x="4" y="49"/>
                      <a:pt x="0" y="71"/>
                      <a:pt x="0" y="106"/>
                    </a:cubicBezTo>
                    <a:cubicBezTo>
                      <a:pt x="0" y="140"/>
                      <a:pt x="4" y="160"/>
                      <a:pt x="14" y="176"/>
                    </a:cubicBezTo>
                    <a:cubicBezTo>
                      <a:pt x="25" y="194"/>
                      <a:pt x="45" y="205"/>
                      <a:pt x="68" y="205"/>
                    </a:cubicBezTo>
                    <a:cubicBezTo>
                      <a:pt x="107" y="205"/>
                      <a:pt x="133" y="176"/>
                      <a:pt x="133" y="134"/>
                    </a:cubicBezTo>
                    <a:cubicBezTo>
                      <a:pt x="133" y="96"/>
                      <a:pt x="110" y="71"/>
                      <a:pt x="77" y="71"/>
                    </a:cubicBezTo>
                    <a:cubicBezTo>
                      <a:pt x="61" y="71"/>
                      <a:pt x="50" y="75"/>
                      <a:pt x="38" y="88"/>
                    </a:cubicBezTo>
                    <a:cubicBezTo>
                      <a:pt x="39" y="67"/>
                      <a:pt x="39" y="67"/>
                      <a:pt x="41" y="59"/>
                    </a:cubicBezTo>
                    <a:cubicBezTo>
                      <a:pt x="44" y="42"/>
                      <a:pt x="55" y="31"/>
                      <a:pt x="70" y="31"/>
                    </a:cubicBezTo>
                    <a:cubicBezTo>
                      <a:pt x="83" y="31"/>
                      <a:pt x="89" y="36"/>
                      <a:pt x="94" y="48"/>
                    </a:cubicBezTo>
                    <a:lnTo>
                      <a:pt x="130" y="48"/>
                    </a:lnTo>
                    <a:close/>
                    <a:moveTo>
                      <a:pt x="67" y="101"/>
                    </a:moveTo>
                    <a:lnTo>
                      <a:pt x="67" y="101"/>
                    </a:lnTo>
                    <a:cubicBezTo>
                      <a:pt x="85" y="101"/>
                      <a:pt x="97" y="115"/>
                      <a:pt x="97" y="136"/>
                    </a:cubicBezTo>
                    <a:cubicBezTo>
                      <a:pt x="97" y="157"/>
                      <a:pt x="84" y="172"/>
                      <a:pt x="67" y="172"/>
                    </a:cubicBezTo>
                    <a:cubicBezTo>
                      <a:pt x="50" y="172"/>
                      <a:pt x="38" y="157"/>
                      <a:pt x="38" y="137"/>
                    </a:cubicBezTo>
                    <a:cubicBezTo>
                      <a:pt x="38" y="115"/>
                      <a:pt x="50" y="101"/>
                      <a:pt x="67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Freeform 183"/>
              <p:cNvSpPr>
                <a:spLocks noEditPoints="1"/>
              </p:cNvSpPr>
              <p:nvPr/>
            </p:nvSpPr>
            <p:spPr bwMode="auto">
              <a:xfrm>
                <a:off x="2587" y="2005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2"/>
                  </a:cxn>
                  <a:cxn ang="0">
                    <a:pos x="43" y="49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1"/>
                      <a:pt x="14" y="176"/>
                    </a:cubicBezTo>
                    <a:cubicBezTo>
                      <a:pt x="25" y="194"/>
                      <a:pt x="44" y="205"/>
                      <a:pt x="67" y="205"/>
                    </a:cubicBezTo>
                    <a:cubicBezTo>
                      <a:pt x="88" y="205"/>
                      <a:pt x="105" y="196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0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6"/>
                      <a:pt x="95" y="103"/>
                    </a:cubicBezTo>
                    <a:cubicBezTo>
                      <a:pt x="95" y="125"/>
                      <a:pt x="93" y="146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2"/>
                    </a:cubicBezTo>
                    <a:cubicBezTo>
                      <a:pt x="38" y="80"/>
                      <a:pt x="41" y="57"/>
                      <a:pt x="43" y="49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Freeform 184"/>
              <p:cNvSpPr>
                <a:spLocks/>
              </p:cNvSpPr>
              <p:nvPr/>
            </p:nvSpPr>
            <p:spPr bwMode="auto">
              <a:xfrm>
                <a:off x="2655" y="2071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Freeform 185"/>
              <p:cNvSpPr>
                <a:spLocks/>
              </p:cNvSpPr>
              <p:nvPr/>
            </p:nvSpPr>
            <p:spPr bwMode="auto">
              <a:xfrm>
                <a:off x="2682" y="2007"/>
                <a:ext cx="57" cy="81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97" y="34"/>
                  </a:cxn>
                  <a:cxn ang="0">
                    <a:pos x="54" y="99"/>
                  </a:cxn>
                  <a:cxn ang="0">
                    <a:pos x="28" y="195"/>
                  </a:cxn>
                  <a:cxn ang="0">
                    <a:pos x="67" y="195"/>
                  </a:cxn>
                  <a:cxn ang="0">
                    <a:pos x="137" y="30"/>
                  </a:cxn>
                  <a:cxn ang="0">
                    <a:pos x="137" y="0"/>
                  </a:cxn>
                </a:cxnLst>
                <a:rect l="0" t="0" r="r" b="b"/>
                <a:pathLst>
                  <a:path w="137" h="195">
                    <a:moveTo>
                      <a:pt x="137" y="0"/>
                    </a:moveTo>
                    <a:lnTo>
                      <a:pt x="137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97" y="34"/>
                    </a:lnTo>
                    <a:cubicBezTo>
                      <a:pt x="85" y="47"/>
                      <a:pt x="62" y="82"/>
                      <a:pt x="54" y="99"/>
                    </a:cubicBezTo>
                    <a:cubicBezTo>
                      <a:pt x="40" y="128"/>
                      <a:pt x="34" y="153"/>
                      <a:pt x="28" y="195"/>
                    </a:cubicBezTo>
                    <a:lnTo>
                      <a:pt x="67" y="195"/>
                    </a:lnTo>
                    <a:cubicBezTo>
                      <a:pt x="71" y="133"/>
                      <a:pt x="91" y="86"/>
                      <a:pt x="137" y="3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186"/>
              <p:cNvSpPr>
                <a:spLocks noEditPoints="1"/>
              </p:cNvSpPr>
              <p:nvPr/>
            </p:nvSpPr>
            <p:spPr bwMode="auto">
              <a:xfrm>
                <a:off x="2587" y="1739"/>
                <a:ext cx="56" cy="85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2"/>
                  </a:cxn>
                  <a:cxn ang="0">
                    <a:pos x="43" y="49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1"/>
                      <a:pt x="14" y="176"/>
                    </a:cubicBezTo>
                    <a:cubicBezTo>
                      <a:pt x="25" y="194"/>
                      <a:pt x="44" y="205"/>
                      <a:pt x="67" y="205"/>
                    </a:cubicBezTo>
                    <a:cubicBezTo>
                      <a:pt x="88" y="205"/>
                      <a:pt x="105" y="196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0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6"/>
                      <a:pt x="95" y="103"/>
                    </a:cubicBezTo>
                    <a:cubicBezTo>
                      <a:pt x="95" y="125"/>
                      <a:pt x="93" y="146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2"/>
                    </a:cubicBezTo>
                    <a:cubicBezTo>
                      <a:pt x="38" y="80"/>
                      <a:pt x="41" y="57"/>
                      <a:pt x="43" y="49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187"/>
              <p:cNvSpPr>
                <a:spLocks/>
              </p:cNvSpPr>
              <p:nvPr/>
            </p:nvSpPr>
            <p:spPr bwMode="auto">
              <a:xfrm>
                <a:off x="2655" y="1805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188"/>
              <p:cNvSpPr>
                <a:spLocks noEditPoints="1"/>
              </p:cNvSpPr>
              <p:nvPr/>
            </p:nvSpPr>
            <p:spPr bwMode="auto">
              <a:xfrm>
                <a:off x="2682" y="1739"/>
                <a:ext cx="57" cy="85"/>
              </a:xfrm>
              <a:custGeom>
                <a:avLst/>
                <a:gdLst/>
                <a:ahLst/>
                <a:cxnLst>
                  <a:cxn ang="0">
                    <a:pos x="106" y="93"/>
                  </a:cxn>
                  <a:cxn ang="0">
                    <a:pos x="106" y="93"/>
                  </a:cxn>
                  <a:cxn ang="0">
                    <a:pos x="119" y="85"/>
                  </a:cxn>
                  <a:cxn ang="0">
                    <a:pos x="131" y="53"/>
                  </a:cxn>
                  <a:cxn ang="0">
                    <a:pos x="69" y="0"/>
                  </a:cxn>
                  <a:cxn ang="0">
                    <a:pos x="7" y="53"/>
                  </a:cxn>
                  <a:cxn ang="0">
                    <a:pos x="32" y="93"/>
                  </a:cxn>
                  <a:cxn ang="0">
                    <a:pos x="0" y="143"/>
                  </a:cxn>
                  <a:cxn ang="0">
                    <a:pos x="69" y="205"/>
                  </a:cxn>
                  <a:cxn ang="0">
                    <a:pos x="138" y="143"/>
                  </a:cxn>
                  <a:cxn ang="0">
                    <a:pos x="106" y="93"/>
                  </a:cxn>
                  <a:cxn ang="0">
                    <a:pos x="69" y="31"/>
                  </a:cxn>
                  <a:cxn ang="0">
                    <a:pos x="69" y="31"/>
                  </a:cxn>
                  <a:cxn ang="0">
                    <a:pos x="98" y="57"/>
                  </a:cxn>
                  <a:cxn ang="0">
                    <a:pos x="69" y="82"/>
                  </a:cxn>
                  <a:cxn ang="0">
                    <a:pos x="40" y="56"/>
                  </a:cxn>
                  <a:cxn ang="0">
                    <a:pos x="69" y="31"/>
                  </a:cxn>
                  <a:cxn ang="0">
                    <a:pos x="69" y="108"/>
                  </a:cxn>
                  <a:cxn ang="0">
                    <a:pos x="69" y="108"/>
                  </a:cxn>
                  <a:cxn ang="0">
                    <a:pos x="99" y="141"/>
                  </a:cxn>
                  <a:cxn ang="0">
                    <a:pos x="69" y="172"/>
                  </a:cxn>
                  <a:cxn ang="0">
                    <a:pos x="38" y="140"/>
                  </a:cxn>
                  <a:cxn ang="0">
                    <a:pos x="69" y="108"/>
                  </a:cxn>
                </a:cxnLst>
                <a:rect l="0" t="0" r="r" b="b"/>
                <a:pathLst>
                  <a:path w="138" h="205">
                    <a:moveTo>
                      <a:pt x="106" y="93"/>
                    </a:moveTo>
                    <a:lnTo>
                      <a:pt x="106" y="93"/>
                    </a:lnTo>
                    <a:cubicBezTo>
                      <a:pt x="113" y="89"/>
                      <a:pt x="116" y="87"/>
                      <a:pt x="119" y="85"/>
                    </a:cubicBezTo>
                    <a:cubicBezTo>
                      <a:pt x="127" y="77"/>
                      <a:pt x="131" y="65"/>
                      <a:pt x="131" y="53"/>
                    </a:cubicBezTo>
                    <a:cubicBezTo>
                      <a:pt x="131" y="22"/>
                      <a:pt x="105" y="0"/>
                      <a:pt x="69" y="0"/>
                    </a:cubicBezTo>
                    <a:cubicBezTo>
                      <a:pt x="33" y="0"/>
                      <a:pt x="7" y="22"/>
                      <a:pt x="7" y="53"/>
                    </a:cubicBezTo>
                    <a:cubicBezTo>
                      <a:pt x="7" y="72"/>
                      <a:pt x="14" y="83"/>
                      <a:pt x="32" y="93"/>
                    </a:cubicBezTo>
                    <a:cubicBezTo>
                      <a:pt x="9" y="105"/>
                      <a:pt x="0" y="120"/>
                      <a:pt x="0" y="143"/>
                    </a:cubicBezTo>
                    <a:cubicBezTo>
                      <a:pt x="0" y="179"/>
                      <a:pt x="28" y="205"/>
                      <a:pt x="69" y="205"/>
                    </a:cubicBezTo>
                    <a:cubicBezTo>
                      <a:pt x="110" y="205"/>
                      <a:pt x="138" y="179"/>
                      <a:pt x="138" y="143"/>
                    </a:cubicBezTo>
                    <a:cubicBezTo>
                      <a:pt x="138" y="120"/>
                      <a:pt x="128" y="105"/>
                      <a:pt x="106" y="93"/>
                    </a:cubicBezTo>
                    <a:close/>
                    <a:moveTo>
                      <a:pt x="69" y="31"/>
                    </a:moveTo>
                    <a:lnTo>
                      <a:pt x="69" y="31"/>
                    </a:lnTo>
                    <a:cubicBezTo>
                      <a:pt x="86" y="31"/>
                      <a:pt x="98" y="42"/>
                      <a:pt x="98" y="57"/>
                    </a:cubicBezTo>
                    <a:cubicBezTo>
                      <a:pt x="98" y="71"/>
                      <a:pt x="86" y="82"/>
                      <a:pt x="69" y="82"/>
                    </a:cubicBezTo>
                    <a:cubicBezTo>
                      <a:pt x="52" y="82"/>
                      <a:pt x="40" y="71"/>
                      <a:pt x="40" y="56"/>
                    </a:cubicBezTo>
                    <a:cubicBezTo>
                      <a:pt x="40" y="42"/>
                      <a:pt x="52" y="31"/>
                      <a:pt x="69" y="31"/>
                    </a:cubicBezTo>
                    <a:close/>
                    <a:moveTo>
                      <a:pt x="69" y="108"/>
                    </a:moveTo>
                    <a:lnTo>
                      <a:pt x="69" y="108"/>
                    </a:lnTo>
                    <a:cubicBezTo>
                      <a:pt x="88" y="108"/>
                      <a:pt x="99" y="121"/>
                      <a:pt x="99" y="141"/>
                    </a:cubicBezTo>
                    <a:cubicBezTo>
                      <a:pt x="99" y="160"/>
                      <a:pt x="87" y="172"/>
                      <a:pt x="69" y="172"/>
                    </a:cubicBezTo>
                    <a:cubicBezTo>
                      <a:pt x="50" y="172"/>
                      <a:pt x="38" y="160"/>
                      <a:pt x="38" y="140"/>
                    </a:cubicBezTo>
                    <a:cubicBezTo>
                      <a:pt x="38" y="121"/>
                      <a:pt x="50" y="108"/>
                      <a:pt x="69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189"/>
              <p:cNvSpPr>
                <a:spLocks noEditPoints="1"/>
              </p:cNvSpPr>
              <p:nvPr/>
            </p:nvSpPr>
            <p:spPr bwMode="auto">
              <a:xfrm>
                <a:off x="2587" y="1472"/>
                <a:ext cx="56" cy="86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17" y="25"/>
                  </a:cxn>
                  <a:cxn ang="0">
                    <a:pos x="0" y="103"/>
                  </a:cxn>
                  <a:cxn ang="0">
                    <a:pos x="14" y="176"/>
                  </a:cxn>
                  <a:cxn ang="0">
                    <a:pos x="67" y="205"/>
                  </a:cxn>
                  <a:cxn ang="0">
                    <a:pos x="117" y="180"/>
                  </a:cxn>
                  <a:cxn ang="0">
                    <a:pos x="134" y="104"/>
                  </a:cxn>
                  <a:cxn ang="0">
                    <a:pos x="120" y="29"/>
                  </a:cxn>
                  <a:cxn ang="0">
                    <a:pos x="67" y="0"/>
                  </a:cxn>
                  <a:cxn ang="0">
                    <a:pos x="67" y="31"/>
                  </a:cxn>
                  <a:cxn ang="0">
                    <a:pos x="67" y="31"/>
                  </a:cxn>
                  <a:cxn ang="0">
                    <a:pos x="89" y="47"/>
                  </a:cxn>
                  <a:cxn ang="0">
                    <a:pos x="95" y="103"/>
                  </a:cxn>
                  <a:cxn ang="0">
                    <a:pos x="91" y="154"/>
                  </a:cxn>
                  <a:cxn ang="0">
                    <a:pos x="67" y="172"/>
                  </a:cxn>
                  <a:cxn ang="0">
                    <a:pos x="44" y="157"/>
                  </a:cxn>
                  <a:cxn ang="0">
                    <a:pos x="38" y="102"/>
                  </a:cxn>
                  <a:cxn ang="0">
                    <a:pos x="43" y="49"/>
                  </a:cxn>
                  <a:cxn ang="0">
                    <a:pos x="67" y="31"/>
                  </a:cxn>
                </a:cxnLst>
                <a:rect l="0" t="0" r="r" b="b"/>
                <a:pathLst>
                  <a:path w="134" h="205">
                    <a:moveTo>
                      <a:pt x="67" y="0"/>
                    </a:moveTo>
                    <a:lnTo>
                      <a:pt x="67" y="0"/>
                    </a:lnTo>
                    <a:cubicBezTo>
                      <a:pt x="46" y="0"/>
                      <a:pt x="28" y="9"/>
                      <a:pt x="17" y="25"/>
                    </a:cubicBezTo>
                    <a:cubicBezTo>
                      <a:pt x="5" y="40"/>
                      <a:pt x="0" y="65"/>
                      <a:pt x="0" y="103"/>
                    </a:cubicBezTo>
                    <a:cubicBezTo>
                      <a:pt x="0" y="137"/>
                      <a:pt x="5" y="161"/>
                      <a:pt x="14" y="176"/>
                    </a:cubicBezTo>
                    <a:cubicBezTo>
                      <a:pt x="25" y="194"/>
                      <a:pt x="44" y="205"/>
                      <a:pt x="67" y="205"/>
                    </a:cubicBezTo>
                    <a:cubicBezTo>
                      <a:pt x="88" y="205"/>
                      <a:pt x="105" y="196"/>
                      <a:pt x="117" y="180"/>
                    </a:cubicBezTo>
                    <a:cubicBezTo>
                      <a:pt x="128" y="165"/>
                      <a:pt x="134" y="140"/>
                      <a:pt x="134" y="104"/>
                    </a:cubicBezTo>
                    <a:cubicBezTo>
                      <a:pt x="134" y="68"/>
                      <a:pt x="129" y="44"/>
                      <a:pt x="120" y="29"/>
                    </a:cubicBezTo>
                    <a:cubicBezTo>
                      <a:pt x="109" y="10"/>
                      <a:pt x="90" y="0"/>
                      <a:pt x="67" y="0"/>
                    </a:cubicBezTo>
                    <a:close/>
                    <a:moveTo>
                      <a:pt x="67" y="31"/>
                    </a:moveTo>
                    <a:lnTo>
                      <a:pt x="67" y="31"/>
                    </a:lnTo>
                    <a:cubicBezTo>
                      <a:pt x="77" y="31"/>
                      <a:pt x="85" y="37"/>
                      <a:pt x="89" y="47"/>
                    </a:cubicBezTo>
                    <a:cubicBezTo>
                      <a:pt x="93" y="55"/>
                      <a:pt x="95" y="76"/>
                      <a:pt x="95" y="103"/>
                    </a:cubicBezTo>
                    <a:cubicBezTo>
                      <a:pt x="95" y="125"/>
                      <a:pt x="93" y="146"/>
                      <a:pt x="91" y="154"/>
                    </a:cubicBezTo>
                    <a:cubicBezTo>
                      <a:pt x="86" y="166"/>
                      <a:pt x="78" y="172"/>
                      <a:pt x="67" y="172"/>
                    </a:cubicBezTo>
                    <a:cubicBezTo>
                      <a:pt x="57" y="172"/>
                      <a:pt x="49" y="167"/>
                      <a:pt x="44" y="157"/>
                    </a:cubicBezTo>
                    <a:cubicBezTo>
                      <a:pt x="41" y="149"/>
                      <a:pt x="38" y="128"/>
                      <a:pt x="38" y="102"/>
                    </a:cubicBezTo>
                    <a:cubicBezTo>
                      <a:pt x="38" y="80"/>
                      <a:pt x="41" y="57"/>
                      <a:pt x="43" y="49"/>
                    </a:cubicBezTo>
                    <a:cubicBezTo>
                      <a:pt x="48" y="38"/>
                      <a:pt x="56" y="31"/>
                      <a:pt x="6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190"/>
              <p:cNvSpPr>
                <a:spLocks/>
              </p:cNvSpPr>
              <p:nvPr/>
            </p:nvSpPr>
            <p:spPr bwMode="auto">
              <a:xfrm>
                <a:off x="2655" y="1539"/>
                <a:ext cx="17" cy="1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Freeform 191"/>
              <p:cNvSpPr>
                <a:spLocks noEditPoints="1"/>
              </p:cNvSpPr>
              <p:nvPr/>
            </p:nvSpPr>
            <p:spPr bwMode="auto">
              <a:xfrm>
                <a:off x="2682" y="1472"/>
                <a:ext cx="56" cy="86"/>
              </a:xfrm>
              <a:custGeom>
                <a:avLst/>
                <a:gdLst/>
                <a:ahLst/>
                <a:cxnLst>
                  <a:cxn ang="0">
                    <a:pos x="2" y="153"/>
                  </a:cxn>
                  <a:cxn ang="0">
                    <a:pos x="2" y="153"/>
                  </a:cxn>
                  <a:cxn ang="0">
                    <a:pos x="62" y="205"/>
                  </a:cxn>
                  <a:cxn ang="0">
                    <a:pos x="117" y="175"/>
                  </a:cxn>
                  <a:cxn ang="0">
                    <a:pos x="133" y="97"/>
                  </a:cxn>
                  <a:cxn ang="0">
                    <a:pos x="120" y="32"/>
                  </a:cxn>
                  <a:cxn ang="0">
                    <a:pos x="65" y="0"/>
                  </a:cxn>
                  <a:cxn ang="0">
                    <a:pos x="0" y="69"/>
                  </a:cxn>
                  <a:cxn ang="0">
                    <a:pos x="58" y="136"/>
                  </a:cxn>
                  <a:cxn ang="0">
                    <a:pos x="83" y="129"/>
                  </a:cxn>
                  <a:cxn ang="0">
                    <a:pos x="95" y="117"/>
                  </a:cxn>
                  <a:cxn ang="0">
                    <a:pos x="63" y="172"/>
                  </a:cxn>
                  <a:cxn ang="0">
                    <a:pos x="39" y="153"/>
                  </a:cxn>
                  <a:cxn ang="0">
                    <a:pos x="2" y="153"/>
                  </a:cxn>
                  <a:cxn ang="0">
                    <a:pos x="64" y="31"/>
                  </a:cxn>
                  <a:cxn ang="0">
                    <a:pos x="64" y="31"/>
                  </a:cxn>
                  <a:cxn ang="0">
                    <a:pos x="94" y="69"/>
                  </a:cxn>
                  <a:cxn ang="0">
                    <a:pos x="65" y="104"/>
                  </a:cxn>
                  <a:cxn ang="0">
                    <a:pos x="36" y="68"/>
                  </a:cxn>
                  <a:cxn ang="0">
                    <a:pos x="64" y="31"/>
                  </a:cxn>
                </a:cxnLst>
                <a:rect l="0" t="0" r="r" b="b"/>
                <a:pathLst>
                  <a:path w="133" h="205">
                    <a:moveTo>
                      <a:pt x="2" y="153"/>
                    </a:moveTo>
                    <a:lnTo>
                      <a:pt x="2" y="153"/>
                    </a:lnTo>
                    <a:cubicBezTo>
                      <a:pt x="3" y="183"/>
                      <a:pt x="28" y="205"/>
                      <a:pt x="62" y="205"/>
                    </a:cubicBezTo>
                    <a:cubicBezTo>
                      <a:pt x="87" y="205"/>
                      <a:pt x="106" y="195"/>
                      <a:pt x="117" y="175"/>
                    </a:cubicBezTo>
                    <a:cubicBezTo>
                      <a:pt x="127" y="158"/>
                      <a:pt x="133" y="128"/>
                      <a:pt x="133" y="97"/>
                    </a:cubicBezTo>
                    <a:cubicBezTo>
                      <a:pt x="133" y="69"/>
                      <a:pt x="129" y="46"/>
                      <a:pt x="120" y="32"/>
                    </a:cubicBezTo>
                    <a:cubicBezTo>
                      <a:pt x="108" y="11"/>
                      <a:pt x="88" y="0"/>
                      <a:pt x="65" y="0"/>
                    </a:cubicBezTo>
                    <a:cubicBezTo>
                      <a:pt x="26" y="0"/>
                      <a:pt x="0" y="28"/>
                      <a:pt x="0" y="69"/>
                    </a:cubicBezTo>
                    <a:cubicBezTo>
                      <a:pt x="0" y="109"/>
                      <a:pt x="23" y="136"/>
                      <a:pt x="58" y="136"/>
                    </a:cubicBezTo>
                    <a:cubicBezTo>
                      <a:pt x="68" y="136"/>
                      <a:pt x="77" y="133"/>
                      <a:pt x="83" y="129"/>
                    </a:cubicBezTo>
                    <a:cubicBezTo>
                      <a:pt x="86" y="126"/>
                      <a:pt x="89" y="124"/>
                      <a:pt x="95" y="117"/>
                    </a:cubicBezTo>
                    <a:cubicBezTo>
                      <a:pt x="95" y="154"/>
                      <a:pt x="85" y="172"/>
                      <a:pt x="63" y="172"/>
                    </a:cubicBezTo>
                    <a:cubicBezTo>
                      <a:pt x="49" y="172"/>
                      <a:pt x="40" y="165"/>
                      <a:pt x="39" y="153"/>
                    </a:cubicBezTo>
                    <a:lnTo>
                      <a:pt x="2" y="153"/>
                    </a:lnTo>
                    <a:close/>
                    <a:moveTo>
                      <a:pt x="64" y="31"/>
                    </a:moveTo>
                    <a:lnTo>
                      <a:pt x="64" y="31"/>
                    </a:lnTo>
                    <a:cubicBezTo>
                      <a:pt x="83" y="31"/>
                      <a:pt x="94" y="46"/>
                      <a:pt x="94" y="69"/>
                    </a:cubicBezTo>
                    <a:cubicBezTo>
                      <a:pt x="94" y="90"/>
                      <a:pt x="82" y="104"/>
                      <a:pt x="65" y="104"/>
                    </a:cubicBezTo>
                    <a:cubicBezTo>
                      <a:pt x="47" y="104"/>
                      <a:pt x="36" y="90"/>
                      <a:pt x="36" y="68"/>
                    </a:cubicBezTo>
                    <a:cubicBezTo>
                      <a:pt x="36" y="46"/>
                      <a:pt x="47" y="31"/>
                      <a:pt x="64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Freeform 192"/>
              <p:cNvSpPr>
                <a:spLocks/>
              </p:cNvSpPr>
              <p:nvPr/>
            </p:nvSpPr>
            <p:spPr bwMode="auto">
              <a:xfrm>
                <a:off x="2698" y="1208"/>
                <a:ext cx="36" cy="81"/>
              </a:xfrm>
              <a:custGeom>
                <a:avLst/>
                <a:gdLst/>
                <a:ahLst/>
                <a:cxnLst>
                  <a:cxn ang="0">
                    <a:pos x="47" y="61"/>
                  </a:cxn>
                  <a:cxn ang="0">
                    <a:pos x="47" y="61"/>
                  </a:cxn>
                  <a:cxn ang="0">
                    <a:pos x="47" y="195"/>
                  </a:cxn>
                  <a:cxn ang="0">
                    <a:pos x="85" y="195"/>
                  </a:cxn>
                  <a:cxn ang="0">
                    <a:pos x="85" y="0"/>
                  </a:cxn>
                  <a:cxn ang="0">
                    <a:pos x="60" y="0"/>
                  </a:cxn>
                  <a:cxn ang="0">
                    <a:pos x="0" y="35"/>
                  </a:cxn>
                  <a:cxn ang="0">
                    <a:pos x="0" y="61"/>
                  </a:cxn>
                  <a:cxn ang="0">
                    <a:pos x="47" y="61"/>
                  </a:cxn>
                </a:cxnLst>
                <a:rect l="0" t="0" r="r" b="b"/>
                <a:pathLst>
                  <a:path w="85" h="195">
                    <a:moveTo>
                      <a:pt x="47" y="61"/>
                    </a:moveTo>
                    <a:lnTo>
                      <a:pt x="47" y="61"/>
                    </a:lnTo>
                    <a:lnTo>
                      <a:pt x="47" y="195"/>
                    </a:lnTo>
                    <a:lnTo>
                      <a:pt x="85" y="195"/>
                    </a:lnTo>
                    <a:lnTo>
                      <a:pt x="85" y="0"/>
                    </a:lnTo>
                    <a:lnTo>
                      <a:pt x="60" y="0"/>
                    </a:lnTo>
                    <a:cubicBezTo>
                      <a:pt x="54" y="23"/>
                      <a:pt x="34" y="35"/>
                      <a:pt x="0" y="35"/>
                    </a:cubicBezTo>
                    <a:lnTo>
                      <a:pt x="0" y="61"/>
                    </a:lnTo>
                    <a:lnTo>
                      <a:pt x="47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Freeform 193"/>
              <p:cNvSpPr>
                <a:spLocks/>
              </p:cNvSpPr>
              <p:nvPr/>
            </p:nvSpPr>
            <p:spPr bwMode="auto">
              <a:xfrm>
                <a:off x="2604" y="935"/>
                <a:ext cx="36" cy="80"/>
              </a:xfrm>
              <a:custGeom>
                <a:avLst/>
                <a:gdLst/>
                <a:ahLst/>
                <a:cxnLst>
                  <a:cxn ang="0">
                    <a:pos x="46" y="60"/>
                  </a:cxn>
                  <a:cxn ang="0">
                    <a:pos x="46" y="60"/>
                  </a:cxn>
                  <a:cxn ang="0">
                    <a:pos x="46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59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6" y="60"/>
                  </a:cxn>
                </a:cxnLst>
                <a:rect l="0" t="0" r="r" b="b"/>
                <a:pathLst>
                  <a:path w="85" h="194">
                    <a:moveTo>
                      <a:pt x="46" y="60"/>
                    </a:moveTo>
                    <a:lnTo>
                      <a:pt x="46" y="60"/>
                    </a:lnTo>
                    <a:lnTo>
                      <a:pt x="46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59" y="0"/>
                    </a:lnTo>
                    <a:cubicBezTo>
                      <a:pt x="53" y="23"/>
                      <a:pt x="33" y="34"/>
                      <a:pt x="0" y="34"/>
                    </a:cubicBezTo>
                    <a:lnTo>
                      <a:pt x="0" y="60"/>
                    </a:lnTo>
                    <a:lnTo>
                      <a:pt x="46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Freeform 194"/>
              <p:cNvSpPr>
                <a:spLocks/>
              </p:cNvSpPr>
              <p:nvPr/>
            </p:nvSpPr>
            <p:spPr bwMode="auto">
              <a:xfrm>
                <a:off x="2667" y="999"/>
                <a:ext cx="17" cy="1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Freeform 195"/>
              <p:cNvSpPr>
                <a:spLocks/>
              </p:cNvSpPr>
              <p:nvPr/>
            </p:nvSpPr>
            <p:spPr bwMode="auto">
              <a:xfrm>
                <a:off x="2699" y="935"/>
                <a:ext cx="36" cy="80"/>
              </a:xfrm>
              <a:custGeom>
                <a:avLst/>
                <a:gdLst/>
                <a:ahLst/>
                <a:cxnLst>
                  <a:cxn ang="0">
                    <a:pos x="46" y="60"/>
                  </a:cxn>
                  <a:cxn ang="0">
                    <a:pos x="46" y="60"/>
                  </a:cxn>
                  <a:cxn ang="0">
                    <a:pos x="46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59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6" y="60"/>
                  </a:cxn>
                </a:cxnLst>
                <a:rect l="0" t="0" r="r" b="b"/>
                <a:pathLst>
                  <a:path w="85" h="194">
                    <a:moveTo>
                      <a:pt x="46" y="60"/>
                    </a:moveTo>
                    <a:lnTo>
                      <a:pt x="46" y="60"/>
                    </a:lnTo>
                    <a:lnTo>
                      <a:pt x="46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59" y="0"/>
                    </a:lnTo>
                    <a:cubicBezTo>
                      <a:pt x="53" y="23"/>
                      <a:pt x="33" y="34"/>
                      <a:pt x="0" y="34"/>
                    </a:cubicBezTo>
                    <a:lnTo>
                      <a:pt x="0" y="60"/>
                    </a:lnTo>
                    <a:lnTo>
                      <a:pt x="46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196"/>
              <p:cNvSpPr>
                <a:spLocks/>
              </p:cNvSpPr>
              <p:nvPr/>
            </p:nvSpPr>
            <p:spPr bwMode="auto">
              <a:xfrm>
                <a:off x="2592" y="668"/>
                <a:ext cx="35" cy="81"/>
              </a:xfrm>
              <a:custGeom>
                <a:avLst/>
                <a:gdLst/>
                <a:ahLst/>
                <a:cxnLst>
                  <a:cxn ang="0">
                    <a:pos x="46" y="60"/>
                  </a:cxn>
                  <a:cxn ang="0">
                    <a:pos x="46" y="60"/>
                  </a:cxn>
                  <a:cxn ang="0">
                    <a:pos x="46" y="194"/>
                  </a:cxn>
                  <a:cxn ang="0">
                    <a:pos x="85" y="194"/>
                  </a:cxn>
                  <a:cxn ang="0">
                    <a:pos x="85" y="0"/>
                  </a:cxn>
                  <a:cxn ang="0">
                    <a:pos x="59" y="0"/>
                  </a:cxn>
                  <a:cxn ang="0">
                    <a:pos x="0" y="34"/>
                  </a:cxn>
                  <a:cxn ang="0">
                    <a:pos x="0" y="60"/>
                  </a:cxn>
                  <a:cxn ang="0">
                    <a:pos x="46" y="60"/>
                  </a:cxn>
                </a:cxnLst>
                <a:rect l="0" t="0" r="r" b="b"/>
                <a:pathLst>
                  <a:path w="85" h="194">
                    <a:moveTo>
                      <a:pt x="46" y="60"/>
                    </a:moveTo>
                    <a:lnTo>
                      <a:pt x="46" y="60"/>
                    </a:lnTo>
                    <a:lnTo>
                      <a:pt x="46" y="194"/>
                    </a:lnTo>
                    <a:lnTo>
                      <a:pt x="85" y="194"/>
                    </a:lnTo>
                    <a:lnTo>
                      <a:pt x="85" y="0"/>
                    </a:lnTo>
                    <a:lnTo>
                      <a:pt x="59" y="0"/>
                    </a:lnTo>
                    <a:cubicBezTo>
                      <a:pt x="53" y="23"/>
                      <a:pt x="33" y="34"/>
                      <a:pt x="0" y="34"/>
                    </a:cubicBezTo>
                    <a:lnTo>
                      <a:pt x="0" y="60"/>
                    </a:lnTo>
                    <a:lnTo>
                      <a:pt x="46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197"/>
              <p:cNvSpPr>
                <a:spLocks/>
              </p:cNvSpPr>
              <p:nvPr/>
            </p:nvSpPr>
            <p:spPr bwMode="auto">
              <a:xfrm>
                <a:off x="2655" y="732"/>
                <a:ext cx="17" cy="17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41" y="40"/>
                  </a:cxn>
                  <a:cxn ang="0">
                    <a:pos x="41" y="0"/>
                  </a:cxn>
                </a:cxnLst>
                <a:rect l="0" t="0" r="r" b="b"/>
                <a:pathLst>
                  <a:path w="41" h="40">
                    <a:moveTo>
                      <a:pt x="41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4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Freeform 198"/>
              <p:cNvSpPr>
                <a:spLocks/>
              </p:cNvSpPr>
              <p:nvPr/>
            </p:nvSpPr>
            <p:spPr bwMode="auto">
              <a:xfrm>
                <a:off x="2682" y="666"/>
                <a:ext cx="56" cy="83"/>
              </a:xfrm>
              <a:custGeom>
                <a:avLst/>
                <a:gdLst/>
                <a:ahLst/>
                <a:cxnLst>
                  <a:cxn ang="0">
                    <a:pos x="132" y="165"/>
                  </a:cxn>
                  <a:cxn ang="0">
                    <a:pos x="132" y="165"/>
                  </a:cxn>
                  <a:cxn ang="0">
                    <a:pos x="50" y="165"/>
                  </a:cxn>
                  <a:cxn ang="0">
                    <a:pos x="89" y="128"/>
                  </a:cxn>
                  <a:cxn ang="0">
                    <a:pos x="133" y="62"/>
                  </a:cxn>
                  <a:cxn ang="0">
                    <a:pos x="66" y="0"/>
                  </a:cxn>
                  <a:cxn ang="0">
                    <a:pos x="3" y="65"/>
                  </a:cxn>
                  <a:cxn ang="0">
                    <a:pos x="3" y="72"/>
                  </a:cxn>
                  <a:cxn ang="0">
                    <a:pos x="40" y="72"/>
                  </a:cxn>
                  <a:cxn ang="0">
                    <a:pos x="40" y="66"/>
                  </a:cxn>
                  <a:cxn ang="0">
                    <a:pos x="67" y="32"/>
                  </a:cxn>
                  <a:cxn ang="0">
                    <a:pos x="95" y="63"/>
                  </a:cxn>
                  <a:cxn ang="0">
                    <a:pos x="45" y="123"/>
                  </a:cxn>
                  <a:cxn ang="0">
                    <a:pos x="0" y="199"/>
                  </a:cxn>
                  <a:cxn ang="0">
                    <a:pos x="132" y="199"/>
                  </a:cxn>
                  <a:cxn ang="0">
                    <a:pos x="132" y="165"/>
                  </a:cxn>
                </a:cxnLst>
                <a:rect l="0" t="0" r="r" b="b"/>
                <a:pathLst>
                  <a:path w="133" h="199">
                    <a:moveTo>
                      <a:pt x="132" y="165"/>
                    </a:moveTo>
                    <a:lnTo>
                      <a:pt x="132" y="165"/>
                    </a:lnTo>
                    <a:lnTo>
                      <a:pt x="50" y="165"/>
                    </a:lnTo>
                    <a:cubicBezTo>
                      <a:pt x="55" y="154"/>
                      <a:pt x="61" y="149"/>
                      <a:pt x="89" y="128"/>
                    </a:cubicBezTo>
                    <a:cubicBezTo>
                      <a:pt x="123" y="103"/>
                      <a:pt x="133" y="88"/>
                      <a:pt x="133" y="62"/>
                    </a:cubicBezTo>
                    <a:cubicBezTo>
                      <a:pt x="133" y="25"/>
                      <a:pt x="107" y="0"/>
                      <a:pt x="66" y="0"/>
                    </a:cubicBezTo>
                    <a:cubicBezTo>
                      <a:pt x="26" y="0"/>
                      <a:pt x="3" y="24"/>
                      <a:pt x="3" y="65"/>
                    </a:cubicBezTo>
                    <a:cubicBezTo>
                      <a:pt x="3" y="67"/>
                      <a:pt x="3" y="69"/>
                      <a:pt x="3" y="72"/>
                    </a:cubicBezTo>
                    <a:lnTo>
                      <a:pt x="40" y="72"/>
                    </a:lnTo>
                    <a:lnTo>
                      <a:pt x="40" y="66"/>
                    </a:lnTo>
                    <a:cubicBezTo>
                      <a:pt x="40" y="44"/>
                      <a:pt x="50" y="32"/>
                      <a:pt x="67" y="32"/>
                    </a:cubicBezTo>
                    <a:cubicBezTo>
                      <a:pt x="84" y="32"/>
                      <a:pt x="95" y="43"/>
                      <a:pt x="95" y="63"/>
                    </a:cubicBezTo>
                    <a:cubicBezTo>
                      <a:pt x="95" y="84"/>
                      <a:pt x="88" y="93"/>
                      <a:pt x="45" y="123"/>
                    </a:cubicBezTo>
                    <a:cubicBezTo>
                      <a:pt x="12" y="146"/>
                      <a:pt x="2" y="163"/>
                      <a:pt x="0" y="199"/>
                    </a:cubicBezTo>
                    <a:lnTo>
                      <a:pt x="132" y="199"/>
                    </a:lnTo>
                    <a:lnTo>
                      <a:pt x="132" y="1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199"/>
              <p:cNvSpPr>
                <a:spLocks noEditPoints="1"/>
              </p:cNvSpPr>
              <p:nvPr/>
            </p:nvSpPr>
            <p:spPr bwMode="auto">
              <a:xfrm>
                <a:off x="2816" y="3069"/>
                <a:ext cx="110" cy="184"/>
              </a:xfrm>
              <a:custGeom>
                <a:avLst/>
                <a:gdLst/>
                <a:ahLst/>
                <a:cxnLst>
                  <a:cxn ang="0">
                    <a:pos x="0" y="444"/>
                  </a:cxn>
                  <a:cxn ang="0">
                    <a:pos x="0" y="444"/>
                  </a:cxn>
                  <a:cxn ang="0">
                    <a:pos x="20" y="409"/>
                  </a:cxn>
                  <a:cxn ang="0">
                    <a:pos x="41" y="375"/>
                  </a:cxn>
                  <a:cxn ang="0">
                    <a:pos x="41" y="375"/>
                  </a:cxn>
                  <a:cxn ang="0">
                    <a:pos x="62" y="341"/>
                  </a:cxn>
                  <a:cxn ang="0">
                    <a:pos x="82" y="306"/>
                  </a:cxn>
                  <a:cxn ang="0">
                    <a:pos x="82" y="306"/>
                  </a:cxn>
                  <a:cxn ang="0">
                    <a:pos x="103" y="272"/>
                  </a:cxn>
                  <a:cxn ang="0">
                    <a:pos x="124" y="238"/>
                  </a:cxn>
                  <a:cxn ang="0">
                    <a:pos x="124" y="238"/>
                  </a:cxn>
                  <a:cxn ang="0">
                    <a:pos x="144" y="204"/>
                  </a:cxn>
                  <a:cxn ang="0">
                    <a:pos x="165" y="169"/>
                  </a:cxn>
                  <a:cxn ang="0">
                    <a:pos x="165" y="169"/>
                  </a:cxn>
                  <a:cxn ang="0">
                    <a:pos x="185" y="135"/>
                  </a:cxn>
                  <a:cxn ang="0">
                    <a:pos x="206" y="101"/>
                  </a:cxn>
                  <a:cxn ang="0">
                    <a:pos x="206" y="101"/>
                  </a:cxn>
                  <a:cxn ang="0">
                    <a:pos x="227" y="66"/>
                  </a:cxn>
                  <a:cxn ang="0">
                    <a:pos x="247" y="32"/>
                  </a:cxn>
                  <a:cxn ang="0">
                    <a:pos x="247" y="32"/>
                  </a:cxn>
                  <a:cxn ang="0">
                    <a:pos x="266" y="0"/>
                  </a:cxn>
                </a:cxnLst>
                <a:rect l="0" t="0" r="r" b="b"/>
                <a:pathLst>
                  <a:path w="266" h="444">
                    <a:moveTo>
                      <a:pt x="0" y="444"/>
                    </a:moveTo>
                    <a:lnTo>
                      <a:pt x="0" y="444"/>
                    </a:lnTo>
                    <a:lnTo>
                      <a:pt x="20" y="409"/>
                    </a:lnTo>
                    <a:moveTo>
                      <a:pt x="41" y="375"/>
                    </a:moveTo>
                    <a:lnTo>
                      <a:pt x="41" y="375"/>
                    </a:lnTo>
                    <a:lnTo>
                      <a:pt x="62" y="341"/>
                    </a:lnTo>
                    <a:moveTo>
                      <a:pt x="82" y="306"/>
                    </a:moveTo>
                    <a:lnTo>
                      <a:pt x="82" y="306"/>
                    </a:lnTo>
                    <a:lnTo>
                      <a:pt x="103" y="272"/>
                    </a:lnTo>
                    <a:moveTo>
                      <a:pt x="124" y="238"/>
                    </a:moveTo>
                    <a:lnTo>
                      <a:pt x="124" y="238"/>
                    </a:lnTo>
                    <a:lnTo>
                      <a:pt x="144" y="204"/>
                    </a:lnTo>
                    <a:moveTo>
                      <a:pt x="165" y="169"/>
                    </a:moveTo>
                    <a:lnTo>
                      <a:pt x="165" y="169"/>
                    </a:lnTo>
                    <a:lnTo>
                      <a:pt x="185" y="135"/>
                    </a:lnTo>
                    <a:moveTo>
                      <a:pt x="206" y="101"/>
                    </a:moveTo>
                    <a:lnTo>
                      <a:pt x="206" y="101"/>
                    </a:lnTo>
                    <a:lnTo>
                      <a:pt x="227" y="66"/>
                    </a:lnTo>
                    <a:moveTo>
                      <a:pt x="247" y="32"/>
                    </a:moveTo>
                    <a:lnTo>
                      <a:pt x="247" y="32"/>
                    </a:lnTo>
                    <a:lnTo>
                      <a:pt x="266" y="0"/>
                    </a:lnTo>
                  </a:path>
                </a:pathLst>
              </a:custGeom>
              <a:noFill/>
              <a:ln w="12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200"/>
              <p:cNvSpPr>
                <a:spLocks noEditPoints="1"/>
              </p:cNvSpPr>
              <p:nvPr/>
            </p:nvSpPr>
            <p:spPr bwMode="auto">
              <a:xfrm>
                <a:off x="2926" y="936"/>
                <a:ext cx="2505" cy="2133"/>
              </a:xfrm>
              <a:custGeom>
                <a:avLst/>
                <a:gdLst/>
                <a:ahLst/>
                <a:cxnLst>
                  <a:cxn ang="0">
                    <a:pos x="45" y="5056"/>
                  </a:cxn>
                  <a:cxn ang="0">
                    <a:pos x="133" y="4923"/>
                  </a:cxn>
                  <a:cxn ang="0">
                    <a:pos x="199" y="4823"/>
                  </a:cxn>
                  <a:cxn ang="0">
                    <a:pos x="266" y="4723"/>
                  </a:cxn>
                  <a:cxn ang="0">
                    <a:pos x="332" y="4623"/>
                  </a:cxn>
                  <a:cxn ang="0">
                    <a:pos x="402" y="4526"/>
                  </a:cxn>
                  <a:cxn ang="0">
                    <a:pos x="495" y="4396"/>
                  </a:cxn>
                  <a:cxn ang="0">
                    <a:pos x="565" y="4298"/>
                  </a:cxn>
                  <a:cxn ang="0">
                    <a:pos x="635" y="4201"/>
                  </a:cxn>
                  <a:cxn ang="0">
                    <a:pos x="708" y="4105"/>
                  </a:cxn>
                  <a:cxn ang="0">
                    <a:pos x="783" y="4011"/>
                  </a:cxn>
                  <a:cxn ang="0">
                    <a:pos x="882" y="3886"/>
                  </a:cxn>
                  <a:cxn ang="0">
                    <a:pos x="957" y="3792"/>
                  </a:cxn>
                  <a:cxn ang="0">
                    <a:pos x="1033" y="3699"/>
                  </a:cxn>
                  <a:cxn ang="0">
                    <a:pos x="1111" y="3608"/>
                  </a:cxn>
                  <a:cxn ang="0">
                    <a:pos x="1189" y="3517"/>
                  </a:cxn>
                  <a:cxn ang="0">
                    <a:pos x="1293" y="3395"/>
                  </a:cxn>
                  <a:cxn ang="0">
                    <a:pos x="1346" y="3335"/>
                  </a:cxn>
                  <a:cxn ang="0">
                    <a:pos x="1454" y="3217"/>
                  </a:cxn>
                  <a:cxn ang="0">
                    <a:pos x="1535" y="3129"/>
                  </a:cxn>
                  <a:cxn ang="0">
                    <a:pos x="1616" y="3040"/>
                  </a:cxn>
                  <a:cxn ang="0">
                    <a:pos x="1728" y="2926"/>
                  </a:cxn>
                  <a:cxn ang="0">
                    <a:pos x="1813" y="2841"/>
                  </a:cxn>
                  <a:cxn ang="0">
                    <a:pos x="1897" y="2756"/>
                  </a:cxn>
                  <a:cxn ang="0">
                    <a:pos x="1983" y="2672"/>
                  </a:cxn>
                  <a:cxn ang="0">
                    <a:pos x="2071" y="2590"/>
                  </a:cxn>
                  <a:cxn ang="0">
                    <a:pos x="2188" y="2481"/>
                  </a:cxn>
                  <a:cxn ang="0">
                    <a:pos x="2276" y="2399"/>
                  </a:cxn>
                  <a:cxn ang="0">
                    <a:pos x="2366" y="2320"/>
                  </a:cxn>
                  <a:cxn ang="0">
                    <a:pos x="2487" y="2216"/>
                  </a:cxn>
                  <a:cxn ang="0">
                    <a:pos x="2578" y="2138"/>
                  </a:cxn>
                  <a:cxn ang="0">
                    <a:pos x="2670" y="2061"/>
                  </a:cxn>
                  <a:cxn ang="0">
                    <a:pos x="2763" y="1985"/>
                  </a:cxn>
                  <a:cxn ang="0">
                    <a:pos x="2857" y="1910"/>
                  </a:cxn>
                  <a:cxn ang="0">
                    <a:pos x="2982" y="1810"/>
                  </a:cxn>
                  <a:cxn ang="0">
                    <a:pos x="3077" y="1737"/>
                  </a:cxn>
                  <a:cxn ang="0">
                    <a:pos x="3173" y="1665"/>
                  </a:cxn>
                  <a:cxn ang="0">
                    <a:pos x="3301" y="1568"/>
                  </a:cxn>
                  <a:cxn ang="0">
                    <a:pos x="3399" y="1499"/>
                  </a:cxn>
                  <a:cxn ang="0">
                    <a:pos x="3497" y="1430"/>
                  </a:cxn>
                  <a:cxn ang="0">
                    <a:pos x="3627" y="1338"/>
                  </a:cxn>
                  <a:cxn ang="0">
                    <a:pos x="3728" y="1272"/>
                  </a:cxn>
                  <a:cxn ang="0">
                    <a:pos x="3828" y="1206"/>
                  </a:cxn>
                  <a:cxn ang="0">
                    <a:pos x="3962" y="1118"/>
                  </a:cxn>
                  <a:cxn ang="0">
                    <a:pos x="4063" y="1055"/>
                  </a:cxn>
                  <a:cxn ang="0">
                    <a:pos x="4165" y="991"/>
                  </a:cxn>
                  <a:cxn ang="0">
                    <a:pos x="4301" y="906"/>
                  </a:cxn>
                  <a:cxn ang="0">
                    <a:pos x="4404" y="845"/>
                  </a:cxn>
                  <a:cxn ang="0">
                    <a:pos x="4507" y="783"/>
                  </a:cxn>
                  <a:cxn ang="0">
                    <a:pos x="4611" y="723"/>
                  </a:cxn>
                  <a:cxn ang="0">
                    <a:pos x="4716" y="665"/>
                  </a:cxn>
                  <a:cxn ang="0">
                    <a:pos x="4855" y="587"/>
                  </a:cxn>
                  <a:cxn ang="0">
                    <a:pos x="4926" y="548"/>
                  </a:cxn>
                  <a:cxn ang="0">
                    <a:pos x="5066" y="472"/>
                  </a:cxn>
                  <a:cxn ang="0">
                    <a:pos x="5172" y="415"/>
                  </a:cxn>
                  <a:cxn ang="0">
                    <a:pos x="5279" y="360"/>
                  </a:cxn>
                  <a:cxn ang="0">
                    <a:pos x="5421" y="288"/>
                  </a:cxn>
                  <a:cxn ang="0">
                    <a:pos x="5524" y="237"/>
                  </a:cxn>
                  <a:cxn ang="0">
                    <a:pos x="5637" y="182"/>
                  </a:cxn>
                  <a:cxn ang="0">
                    <a:pos x="5745" y="130"/>
                  </a:cxn>
                  <a:cxn ang="0">
                    <a:pos x="5853" y="79"/>
                  </a:cxn>
                  <a:cxn ang="0">
                    <a:pos x="5998" y="10"/>
                  </a:cxn>
                </a:cxnLst>
                <a:rect l="0" t="0" r="r" b="b"/>
                <a:pathLst>
                  <a:path w="6020" h="5123">
                    <a:moveTo>
                      <a:pt x="0" y="5123"/>
                    </a:moveTo>
                    <a:lnTo>
                      <a:pt x="0" y="5123"/>
                    </a:lnTo>
                    <a:lnTo>
                      <a:pt x="23" y="5090"/>
                    </a:lnTo>
                    <a:moveTo>
                      <a:pt x="45" y="5056"/>
                    </a:moveTo>
                    <a:lnTo>
                      <a:pt x="45" y="5056"/>
                    </a:lnTo>
                    <a:lnTo>
                      <a:pt x="67" y="5023"/>
                    </a:lnTo>
                    <a:moveTo>
                      <a:pt x="89" y="4990"/>
                    </a:moveTo>
                    <a:lnTo>
                      <a:pt x="89" y="4990"/>
                    </a:lnTo>
                    <a:lnTo>
                      <a:pt x="111" y="4956"/>
                    </a:lnTo>
                    <a:moveTo>
                      <a:pt x="133" y="4923"/>
                    </a:moveTo>
                    <a:lnTo>
                      <a:pt x="133" y="4923"/>
                    </a:lnTo>
                    <a:lnTo>
                      <a:pt x="155" y="4890"/>
                    </a:lnTo>
                    <a:moveTo>
                      <a:pt x="177" y="4856"/>
                    </a:moveTo>
                    <a:lnTo>
                      <a:pt x="177" y="4856"/>
                    </a:lnTo>
                    <a:lnTo>
                      <a:pt x="199" y="4823"/>
                    </a:lnTo>
                    <a:moveTo>
                      <a:pt x="221" y="4790"/>
                    </a:moveTo>
                    <a:lnTo>
                      <a:pt x="221" y="4790"/>
                    </a:lnTo>
                    <a:lnTo>
                      <a:pt x="243" y="4756"/>
                    </a:lnTo>
                    <a:moveTo>
                      <a:pt x="266" y="4723"/>
                    </a:moveTo>
                    <a:lnTo>
                      <a:pt x="266" y="4723"/>
                    </a:lnTo>
                    <a:lnTo>
                      <a:pt x="288" y="4690"/>
                    </a:lnTo>
                    <a:moveTo>
                      <a:pt x="310" y="4656"/>
                    </a:moveTo>
                    <a:lnTo>
                      <a:pt x="310" y="4656"/>
                    </a:lnTo>
                    <a:lnTo>
                      <a:pt x="327" y="4630"/>
                    </a:lnTo>
                    <a:lnTo>
                      <a:pt x="332" y="4623"/>
                    </a:lnTo>
                    <a:moveTo>
                      <a:pt x="355" y="4591"/>
                    </a:moveTo>
                    <a:lnTo>
                      <a:pt x="355" y="4591"/>
                    </a:lnTo>
                    <a:lnTo>
                      <a:pt x="379" y="4558"/>
                    </a:lnTo>
                    <a:moveTo>
                      <a:pt x="402" y="4526"/>
                    </a:moveTo>
                    <a:lnTo>
                      <a:pt x="402" y="4526"/>
                    </a:lnTo>
                    <a:lnTo>
                      <a:pt x="425" y="4493"/>
                    </a:lnTo>
                    <a:moveTo>
                      <a:pt x="449" y="4461"/>
                    </a:moveTo>
                    <a:lnTo>
                      <a:pt x="449" y="4461"/>
                    </a:lnTo>
                    <a:lnTo>
                      <a:pt x="472" y="4428"/>
                    </a:lnTo>
                    <a:moveTo>
                      <a:pt x="495" y="4396"/>
                    </a:moveTo>
                    <a:lnTo>
                      <a:pt x="495" y="4396"/>
                    </a:lnTo>
                    <a:lnTo>
                      <a:pt x="519" y="4363"/>
                    </a:lnTo>
                    <a:moveTo>
                      <a:pt x="542" y="4331"/>
                    </a:moveTo>
                    <a:lnTo>
                      <a:pt x="542" y="4331"/>
                    </a:lnTo>
                    <a:lnTo>
                      <a:pt x="565" y="4298"/>
                    </a:lnTo>
                    <a:moveTo>
                      <a:pt x="588" y="4266"/>
                    </a:moveTo>
                    <a:lnTo>
                      <a:pt x="588" y="4266"/>
                    </a:lnTo>
                    <a:lnTo>
                      <a:pt x="612" y="4233"/>
                    </a:lnTo>
                    <a:moveTo>
                      <a:pt x="635" y="4201"/>
                    </a:moveTo>
                    <a:lnTo>
                      <a:pt x="635" y="4201"/>
                    </a:lnTo>
                    <a:lnTo>
                      <a:pt x="657" y="4170"/>
                    </a:lnTo>
                    <a:lnTo>
                      <a:pt x="659" y="4168"/>
                    </a:lnTo>
                    <a:moveTo>
                      <a:pt x="683" y="4137"/>
                    </a:moveTo>
                    <a:lnTo>
                      <a:pt x="683" y="4137"/>
                    </a:lnTo>
                    <a:lnTo>
                      <a:pt x="708" y="4105"/>
                    </a:lnTo>
                    <a:moveTo>
                      <a:pt x="733" y="4074"/>
                    </a:moveTo>
                    <a:lnTo>
                      <a:pt x="733" y="4074"/>
                    </a:lnTo>
                    <a:lnTo>
                      <a:pt x="758" y="4043"/>
                    </a:lnTo>
                    <a:moveTo>
                      <a:pt x="783" y="4011"/>
                    </a:moveTo>
                    <a:lnTo>
                      <a:pt x="783" y="4011"/>
                    </a:lnTo>
                    <a:lnTo>
                      <a:pt x="808" y="3980"/>
                    </a:lnTo>
                    <a:moveTo>
                      <a:pt x="832" y="3949"/>
                    </a:moveTo>
                    <a:lnTo>
                      <a:pt x="832" y="3949"/>
                    </a:lnTo>
                    <a:lnTo>
                      <a:pt x="857" y="3917"/>
                    </a:lnTo>
                    <a:moveTo>
                      <a:pt x="882" y="3886"/>
                    </a:moveTo>
                    <a:lnTo>
                      <a:pt x="882" y="3886"/>
                    </a:lnTo>
                    <a:lnTo>
                      <a:pt x="907" y="3855"/>
                    </a:lnTo>
                    <a:moveTo>
                      <a:pt x="932" y="3823"/>
                    </a:moveTo>
                    <a:lnTo>
                      <a:pt x="932" y="3823"/>
                    </a:lnTo>
                    <a:lnTo>
                      <a:pt x="957" y="3792"/>
                    </a:lnTo>
                    <a:moveTo>
                      <a:pt x="981" y="3760"/>
                    </a:moveTo>
                    <a:lnTo>
                      <a:pt x="981" y="3760"/>
                    </a:lnTo>
                    <a:lnTo>
                      <a:pt x="987" y="3753"/>
                    </a:lnTo>
                    <a:lnTo>
                      <a:pt x="1007" y="3730"/>
                    </a:lnTo>
                    <a:moveTo>
                      <a:pt x="1033" y="3699"/>
                    </a:moveTo>
                    <a:lnTo>
                      <a:pt x="1033" y="3699"/>
                    </a:lnTo>
                    <a:lnTo>
                      <a:pt x="1059" y="3669"/>
                    </a:lnTo>
                    <a:moveTo>
                      <a:pt x="1085" y="3639"/>
                    </a:moveTo>
                    <a:lnTo>
                      <a:pt x="1085" y="3639"/>
                    </a:lnTo>
                    <a:lnTo>
                      <a:pt x="1111" y="3608"/>
                    </a:lnTo>
                    <a:moveTo>
                      <a:pt x="1137" y="3578"/>
                    </a:moveTo>
                    <a:lnTo>
                      <a:pt x="1137" y="3578"/>
                    </a:lnTo>
                    <a:lnTo>
                      <a:pt x="1163" y="3547"/>
                    </a:lnTo>
                    <a:moveTo>
                      <a:pt x="1189" y="3517"/>
                    </a:moveTo>
                    <a:lnTo>
                      <a:pt x="1189" y="3517"/>
                    </a:lnTo>
                    <a:lnTo>
                      <a:pt x="1215" y="3486"/>
                    </a:lnTo>
                    <a:moveTo>
                      <a:pt x="1241" y="3456"/>
                    </a:moveTo>
                    <a:lnTo>
                      <a:pt x="1241" y="3456"/>
                    </a:lnTo>
                    <a:lnTo>
                      <a:pt x="1267" y="3426"/>
                    </a:lnTo>
                    <a:moveTo>
                      <a:pt x="1293" y="3395"/>
                    </a:moveTo>
                    <a:lnTo>
                      <a:pt x="1293" y="3395"/>
                    </a:lnTo>
                    <a:lnTo>
                      <a:pt x="1317" y="3367"/>
                    </a:lnTo>
                    <a:lnTo>
                      <a:pt x="1319" y="3365"/>
                    </a:lnTo>
                    <a:moveTo>
                      <a:pt x="1346" y="3335"/>
                    </a:moveTo>
                    <a:lnTo>
                      <a:pt x="1346" y="3335"/>
                    </a:lnTo>
                    <a:lnTo>
                      <a:pt x="1373" y="3306"/>
                    </a:lnTo>
                    <a:moveTo>
                      <a:pt x="1400" y="3276"/>
                    </a:moveTo>
                    <a:lnTo>
                      <a:pt x="1400" y="3276"/>
                    </a:lnTo>
                    <a:lnTo>
                      <a:pt x="1427" y="3247"/>
                    </a:lnTo>
                    <a:moveTo>
                      <a:pt x="1454" y="3217"/>
                    </a:moveTo>
                    <a:lnTo>
                      <a:pt x="1454" y="3217"/>
                    </a:lnTo>
                    <a:lnTo>
                      <a:pt x="1481" y="3188"/>
                    </a:lnTo>
                    <a:moveTo>
                      <a:pt x="1508" y="3158"/>
                    </a:moveTo>
                    <a:lnTo>
                      <a:pt x="1508" y="3158"/>
                    </a:lnTo>
                    <a:lnTo>
                      <a:pt x="1535" y="3129"/>
                    </a:lnTo>
                    <a:moveTo>
                      <a:pt x="1562" y="3099"/>
                    </a:moveTo>
                    <a:lnTo>
                      <a:pt x="1562" y="3099"/>
                    </a:lnTo>
                    <a:lnTo>
                      <a:pt x="1589" y="3070"/>
                    </a:lnTo>
                    <a:moveTo>
                      <a:pt x="1616" y="3040"/>
                    </a:moveTo>
                    <a:lnTo>
                      <a:pt x="1616" y="3040"/>
                    </a:lnTo>
                    <a:lnTo>
                      <a:pt x="1643" y="3011"/>
                    </a:lnTo>
                    <a:moveTo>
                      <a:pt x="1671" y="2982"/>
                    </a:moveTo>
                    <a:lnTo>
                      <a:pt x="1671" y="2982"/>
                    </a:lnTo>
                    <a:lnTo>
                      <a:pt x="1699" y="2954"/>
                    </a:lnTo>
                    <a:moveTo>
                      <a:pt x="1728" y="2926"/>
                    </a:moveTo>
                    <a:lnTo>
                      <a:pt x="1728" y="2926"/>
                    </a:lnTo>
                    <a:lnTo>
                      <a:pt x="1756" y="2898"/>
                    </a:lnTo>
                    <a:moveTo>
                      <a:pt x="1784" y="2869"/>
                    </a:moveTo>
                    <a:lnTo>
                      <a:pt x="1784" y="2869"/>
                    </a:lnTo>
                    <a:lnTo>
                      <a:pt x="1813" y="2841"/>
                    </a:lnTo>
                    <a:moveTo>
                      <a:pt x="1841" y="2813"/>
                    </a:moveTo>
                    <a:lnTo>
                      <a:pt x="1841" y="2813"/>
                    </a:lnTo>
                    <a:lnTo>
                      <a:pt x="1869" y="2784"/>
                    </a:lnTo>
                    <a:moveTo>
                      <a:pt x="1897" y="2756"/>
                    </a:moveTo>
                    <a:lnTo>
                      <a:pt x="1897" y="2756"/>
                    </a:lnTo>
                    <a:lnTo>
                      <a:pt x="1926" y="2728"/>
                    </a:lnTo>
                    <a:moveTo>
                      <a:pt x="1954" y="2700"/>
                    </a:moveTo>
                    <a:lnTo>
                      <a:pt x="1954" y="2700"/>
                    </a:lnTo>
                    <a:lnTo>
                      <a:pt x="1974" y="2680"/>
                    </a:lnTo>
                    <a:lnTo>
                      <a:pt x="1983" y="2672"/>
                    </a:lnTo>
                    <a:moveTo>
                      <a:pt x="2012" y="2644"/>
                    </a:moveTo>
                    <a:lnTo>
                      <a:pt x="2012" y="2644"/>
                    </a:lnTo>
                    <a:lnTo>
                      <a:pt x="2041" y="2617"/>
                    </a:lnTo>
                    <a:moveTo>
                      <a:pt x="2071" y="2590"/>
                    </a:moveTo>
                    <a:lnTo>
                      <a:pt x="2071" y="2590"/>
                    </a:lnTo>
                    <a:lnTo>
                      <a:pt x="2100" y="2563"/>
                    </a:lnTo>
                    <a:moveTo>
                      <a:pt x="2129" y="2536"/>
                    </a:moveTo>
                    <a:lnTo>
                      <a:pt x="2129" y="2536"/>
                    </a:lnTo>
                    <a:lnTo>
                      <a:pt x="2158" y="2508"/>
                    </a:lnTo>
                    <a:moveTo>
                      <a:pt x="2188" y="2481"/>
                    </a:moveTo>
                    <a:lnTo>
                      <a:pt x="2188" y="2481"/>
                    </a:lnTo>
                    <a:lnTo>
                      <a:pt x="2217" y="2454"/>
                    </a:lnTo>
                    <a:moveTo>
                      <a:pt x="2246" y="2427"/>
                    </a:moveTo>
                    <a:lnTo>
                      <a:pt x="2246" y="2427"/>
                    </a:lnTo>
                    <a:lnTo>
                      <a:pt x="2276" y="2399"/>
                    </a:lnTo>
                    <a:moveTo>
                      <a:pt x="2305" y="2372"/>
                    </a:moveTo>
                    <a:lnTo>
                      <a:pt x="2305" y="2372"/>
                    </a:lnTo>
                    <a:lnTo>
                      <a:pt x="2335" y="2346"/>
                    </a:lnTo>
                    <a:moveTo>
                      <a:pt x="2366" y="2320"/>
                    </a:moveTo>
                    <a:lnTo>
                      <a:pt x="2366" y="2320"/>
                    </a:lnTo>
                    <a:lnTo>
                      <a:pt x="2396" y="2294"/>
                    </a:lnTo>
                    <a:moveTo>
                      <a:pt x="2426" y="2268"/>
                    </a:moveTo>
                    <a:lnTo>
                      <a:pt x="2426" y="2268"/>
                    </a:lnTo>
                    <a:lnTo>
                      <a:pt x="2457" y="2242"/>
                    </a:lnTo>
                    <a:moveTo>
                      <a:pt x="2487" y="2216"/>
                    </a:moveTo>
                    <a:lnTo>
                      <a:pt x="2487" y="2216"/>
                    </a:lnTo>
                    <a:lnTo>
                      <a:pt x="2517" y="2190"/>
                    </a:lnTo>
                    <a:moveTo>
                      <a:pt x="2548" y="2164"/>
                    </a:moveTo>
                    <a:lnTo>
                      <a:pt x="2548" y="2164"/>
                    </a:lnTo>
                    <a:lnTo>
                      <a:pt x="2578" y="2138"/>
                    </a:lnTo>
                    <a:moveTo>
                      <a:pt x="2608" y="2112"/>
                    </a:moveTo>
                    <a:lnTo>
                      <a:pt x="2608" y="2112"/>
                    </a:lnTo>
                    <a:lnTo>
                      <a:pt x="2634" y="2090"/>
                    </a:lnTo>
                    <a:lnTo>
                      <a:pt x="2639" y="2086"/>
                    </a:lnTo>
                    <a:moveTo>
                      <a:pt x="2670" y="2061"/>
                    </a:moveTo>
                    <a:lnTo>
                      <a:pt x="2670" y="2061"/>
                    </a:lnTo>
                    <a:lnTo>
                      <a:pt x="2701" y="2035"/>
                    </a:lnTo>
                    <a:moveTo>
                      <a:pt x="2732" y="2010"/>
                    </a:moveTo>
                    <a:lnTo>
                      <a:pt x="2732" y="2010"/>
                    </a:lnTo>
                    <a:lnTo>
                      <a:pt x="2763" y="1985"/>
                    </a:lnTo>
                    <a:moveTo>
                      <a:pt x="2794" y="1960"/>
                    </a:moveTo>
                    <a:lnTo>
                      <a:pt x="2794" y="1960"/>
                    </a:lnTo>
                    <a:lnTo>
                      <a:pt x="2826" y="1935"/>
                    </a:lnTo>
                    <a:moveTo>
                      <a:pt x="2857" y="1910"/>
                    </a:moveTo>
                    <a:lnTo>
                      <a:pt x="2857" y="1910"/>
                    </a:lnTo>
                    <a:lnTo>
                      <a:pt x="2888" y="1885"/>
                    </a:lnTo>
                    <a:moveTo>
                      <a:pt x="2919" y="1859"/>
                    </a:moveTo>
                    <a:lnTo>
                      <a:pt x="2919" y="1859"/>
                    </a:lnTo>
                    <a:lnTo>
                      <a:pt x="2950" y="1834"/>
                    </a:lnTo>
                    <a:moveTo>
                      <a:pt x="2982" y="1810"/>
                    </a:moveTo>
                    <a:lnTo>
                      <a:pt x="2982" y="1810"/>
                    </a:lnTo>
                    <a:lnTo>
                      <a:pt x="3013" y="1786"/>
                    </a:lnTo>
                    <a:moveTo>
                      <a:pt x="3045" y="1761"/>
                    </a:moveTo>
                    <a:lnTo>
                      <a:pt x="3045" y="1761"/>
                    </a:lnTo>
                    <a:lnTo>
                      <a:pt x="3077" y="1737"/>
                    </a:lnTo>
                    <a:moveTo>
                      <a:pt x="3109" y="1713"/>
                    </a:moveTo>
                    <a:lnTo>
                      <a:pt x="3109" y="1713"/>
                    </a:lnTo>
                    <a:lnTo>
                      <a:pt x="3141" y="1689"/>
                    </a:lnTo>
                    <a:moveTo>
                      <a:pt x="3173" y="1665"/>
                    </a:moveTo>
                    <a:lnTo>
                      <a:pt x="3173" y="1665"/>
                    </a:lnTo>
                    <a:lnTo>
                      <a:pt x="3205" y="1641"/>
                    </a:lnTo>
                    <a:moveTo>
                      <a:pt x="3237" y="1616"/>
                    </a:moveTo>
                    <a:lnTo>
                      <a:pt x="3237" y="1616"/>
                    </a:lnTo>
                    <a:lnTo>
                      <a:pt x="3269" y="1592"/>
                    </a:lnTo>
                    <a:moveTo>
                      <a:pt x="3301" y="1568"/>
                    </a:moveTo>
                    <a:lnTo>
                      <a:pt x="3301" y="1568"/>
                    </a:lnTo>
                    <a:lnTo>
                      <a:pt x="3333" y="1545"/>
                    </a:lnTo>
                    <a:moveTo>
                      <a:pt x="3366" y="1522"/>
                    </a:moveTo>
                    <a:lnTo>
                      <a:pt x="3366" y="1522"/>
                    </a:lnTo>
                    <a:lnTo>
                      <a:pt x="3399" y="1499"/>
                    </a:lnTo>
                    <a:moveTo>
                      <a:pt x="3431" y="1476"/>
                    </a:moveTo>
                    <a:lnTo>
                      <a:pt x="3431" y="1476"/>
                    </a:lnTo>
                    <a:lnTo>
                      <a:pt x="3464" y="1453"/>
                    </a:lnTo>
                    <a:moveTo>
                      <a:pt x="3497" y="1430"/>
                    </a:moveTo>
                    <a:lnTo>
                      <a:pt x="3497" y="1430"/>
                    </a:lnTo>
                    <a:lnTo>
                      <a:pt x="3529" y="1407"/>
                    </a:lnTo>
                    <a:moveTo>
                      <a:pt x="3562" y="1384"/>
                    </a:moveTo>
                    <a:lnTo>
                      <a:pt x="3562" y="1384"/>
                    </a:lnTo>
                    <a:lnTo>
                      <a:pt x="3595" y="1361"/>
                    </a:lnTo>
                    <a:moveTo>
                      <a:pt x="3627" y="1338"/>
                    </a:moveTo>
                    <a:lnTo>
                      <a:pt x="3627" y="1338"/>
                    </a:lnTo>
                    <a:lnTo>
                      <a:pt x="3661" y="1316"/>
                    </a:lnTo>
                    <a:moveTo>
                      <a:pt x="3694" y="1294"/>
                    </a:moveTo>
                    <a:lnTo>
                      <a:pt x="3694" y="1294"/>
                    </a:lnTo>
                    <a:lnTo>
                      <a:pt x="3728" y="1272"/>
                    </a:lnTo>
                    <a:moveTo>
                      <a:pt x="3761" y="1250"/>
                    </a:moveTo>
                    <a:lnTo>
                      <a:pt x="3761" y="1250"/>
                    </a:lnTo>
                    <a:lnTo>
                      <a:pt x="3794" y="1228"/>
                    </a:lnTo>
                    <a:moveTo>
                      <a:pt x="3828" y="1206"/>
                    </a:moveTo>
                    <a:lnTo>
                      <a:pt x="3828" y="1206"/>
                    </a:lnTo>
                    <a:lnTo>
                      <a:pt x="3861" y="1184"/>
                    </a:lnTo>
                    <a:moveTo>
                      <a:pt x="3895" y="1162"/>
                    </a:moveTo>
                    <a:lnTo>
                      <a:pt x="3895" y="1162"/>
                    </a:lnTo>
                    <a:lnTo>
                      <a:pt x="3928" y="1140"/>
                    </a:lnTo>
                    <a:moveTo>
                      <a:pt x="3962" y="1118"/>
                    </a:moveTo>
                    <a:lnTo>
                      <a:pt x="3962" y="1118"/>
                    </a:lnTo>
                    <a:lnTo>
                      <a:pt x="3996" y="1097"/>
                    </a:lnTo>
                    <a:moveTo>
                      <a:pt x="4030" y="1076"/>
                    </a:moveTo>
                    <a:lnTo>
                      <a:pt x="4030" y="1076"/>
                    </a:lnTo>
                    <a:lnTo>
                      <a:pt x="4063" y="1055"/>
                    </a:lnTo>
                    <a:moveTo>
                      <a:pt x="4097" y="1033"/>
                    </a:moveTo>
                    <a:lnTo>
                      <a:pt x="4097" y="1033"/>
                    </a:lnTo>
                    <a:lnTo>
                      <a:pt x="4131" y="1012"/>
                    </a:lnTo>
                    <a:moveTo>
                      <a:pt x="4165" y="991"/>
                    </a:moveTo>
                    <a:lnTo>
                      <a:pt x="4165" y="991"/>
                    </a:lnTo>
                    <a:lnTo>
                      <a:pt x="4199" y="970"/>
                    </a:lnTo>
                    <a:moveTo>
                      <a:pt x="4233" y="948"/>
                    </a:moveTo>
                    <a:lnTo>
                      <a:pt x="4233" y="948"/>
                    </a:lnTo>
                    <a:lnTo>
                      <a:pt x="4267" y="927"/>
                    </a:lnTo>
                    <a:moveTo>
                      <a:pt x="4301" y="906"/>
                    </a:moveTo>
                    <a:lnTo>
                      <a:pt x="4301" y="906"/>
                    </a:lnTo>
                    <a:lnTo>
                      <a:pt x="4335" y="886"/>
                    </a:lnTo>
                    <a:moveTo>
                      <a:pt x="4370" y="865"/>
                    </a:moveTo>
                    <a:lnTo>
                      <a:pt x="4370" y="865"/>
                    </a:lnTo>
                    <a:lnTo>
                      <a:pt x="4404" y="845"/>
                    </a:lnTo>
                    <a:moveTo>
                      <a:pt x="4438" y="824"/>
                    </a:moveTo>
                    <a:lnTo>
                      <a:pt x="4438" y="824"/>
                    </a:lnTo>
                    <a:lnTo>
                      <a:pt x="4473" y="804"/>
                    </a:lnTo>
                    <a:moveTo>
                      <a:pt x="4507" y="783"/>
                    </a:moveTo>
                    <a:lnTo>
                      <a:pt x="4507" y="783"/>
                    </a:lnTo>
                    <a:lnTo>
                      <a:pt x="4542" y="763"/>
                    </a:lnTo>
                    <a:moveTo>
                      <a:pt x="4576" y="743"/>
                    </a:moveTo>
                    <a:lnTo>
                      <a:pt x="4576" y="743"/>
                    </a:lnTo>
                    <a:lnTo>
                      <a:pt x="4580" y="740"/>
                    </a:lnTo>
                    <a:lnTo>
                      <a:pt x="4611" y="723"/>
                    </a:lnTo>
                    <a:moveTo>
                      <a:pt x="4646" y="704"/>
                    </a:moveTo>
                    <a:lnTo>
                      <a:pt x="4646" y="704"/>
                    </a:lnTo>
                    <a:lnTo>
                      <a:pt x="4681" y="684"/>
                    </a:lnTo>
                    <a:moveTo>
                      <a:pt x="4716" y="665"/>
                    </a:moveTo>
                    <a:lnTo>
                      <a:pt x="4716" y="665"/>
                    </a:lnTo>
                    <a:lnTo>
                      <a:pt x="4751" y="645"/>
                    </a:lnTo>
                    <a:moveTo>
                      <a:pt x="4786" y="626"/>
                    </a:moveTo>
                    <a:lnTo>
                      <a:pt x="4786" y="626"/>
                    </a:lnTo>
                    <a:lnTo>
                      <a:pt x="4820" y="606"/>
                    </a:lnTo>
                    <a:moveTo>
                      <a:pt x="4855" y="587"/>
                    </a:moveTo>
                    <a:lnTo>
                      <a:pt x="4855" y="587"/>
                    </a:lnTo>
                    <a:lnTo>
                      <a:pt x="4874" y="577"/>
                    </a:lnTo>
                    <a:lnTo>
                      <a:pt x="4890" y="567"/>
                    </a:lnTo>
                    <a:moveTo>
                      <a:pt x="4926" y="548"/>
                    </a:moveTo>
                    <a:lnTo>
                      <a:pt x="4926" y="548"/>
                    </a:lnTo>
                    <a:lnTo>
                      <a:pt x="4961" y="529"/>
                    </a:lnTo>
                    <a:moveTo>
                      <a:pt x="4996" y="510"/>
                    </a:moveTo>
                    <a:lnTo>
                      <a:pt x="4996" y="510"/>
                    </a:lnTo>
                    <a:lnTo>
                      <a:pt x="5031" y="491"/>
                    </a:lnTo>
                    <a:moveTo>
                      <a:pt x="5066" y="472"/>
                    </a:moveTo>
                    <a:lnTo>
                      <a:pt x="5066" y="472"/>
                    </a:lnTo>
                    <a:lnTo>
                      <a:pt x="5102" y="453"/>
                    </a:lnTo>
                    <a:moveTo>
                      <a:pt x="5137" y="434"/>
                    </a:moveTo>
                    <a:lnTo>
                      <a:pt x="5137" y="434"/>
                    </a:lnTo>
                    <a:lnTo>
                      <a:pt x="5172" y="415"/>
                    </a:lnTo>
                    <a:moveTo>
                      <a:pt x="5207" y="396"/>
                    </a:moveTo>
                    <a:lnTo>
                      <a:pt x="5207" y="396"/>
                    </a:lnTo>
                    <a:lnTo>
                      <a:pt x="5243" y="378"/>
                    </a:lnTo>
                    <a:moveTo>
                      <a:pt x="5279" y="360"/>
                    </a:moveTo>
                    <a:lnTo>
                      <a:pt x="5279" y="360"/>
                    </a:lnTo>
                    <a:lnTo>
                      <a:pt x="5314" y="342"/>
                    </a:lnTo>
                    <a:moveTo>
                      <a:pt x="5350" y="324"/>
                    </a:moveTo>
                    <a:lnTo>
                      <a:pt x="5350" y="324"/>
                    </a:lnTo>
                    <a:lnTo>
                      <a:pt x="5386" y="306"/>
                    </a:lnTo>
                    <a:moveTo>
                      <a:pt x="5421" y="288"/>
                    </a:moveTo>
                    <a:lnTo>
                      <a:pt x="5421" y="288"/>
                    </a:lnTo>
                    <a:lnTo>
                      <a:pt x="5457" y="270"/>
                    </a:lnTo>
                    <a:moveTo>
                      <a:pt x="5493" y="252"/>
                    </a:moveTo>
                    <a:lnTo>
                      <a:pt x="5493" y="252"/>
                    </a:lnTo>
                    <a:lnTo>
                      <a:pt x="5524" y="237"/>
                    </a:lnTo>
                    <a:lnTo>
                      <a:pt x="5529" y="234"/>
                    </a:lnTo>
                    <a:moveTo>
                      <a:pt x="5565" y="217"/>
                    </a:moveTo>
                    <a:lnTo>
                      <a:pt x="5565" y="217"/>
                    </a:lnTo>
                    <a:lnTo>
                      <a:pt x="5601" y="200"/>
                    </a:lnTo>
                    <a:moveTo>
                      <a:pt x="5637" y="182"/>
                    </a:moveTo>
                    <a:lnTo>
                      <a:pt x="5637" y="182"/>
                    </a:lnTo>
                    <a:lnTo>
                      <a:pt x="5673" y="165"/>
                    </a:lnTo>
                    <a:moveTo>
                      <a:pt x="5709" y="148"/>
                    </a:moveTo>
                    <a:lnTo>
                      <a:pt x="5709" y="148"/>
                    </a:lnTo>
                    <a:lnTo>
                      <a:pt x="5745" y="130"/>
                    </a:lnTo>
                    <a:moveTo>
                      <a:pt x="5781" y="113"/>
                    </a:moveTo>
                    <a:lnTo>
                      <a:pt x="5781" y="113"/>
                    </a:lnTo>
                    <a:lnTo>
                      <a:pt x="5817" y="96"/>
                    </a:lnTo>
                    <a:moveTo>
                      <a:pt x="5853" y="79"/>
                    </a:moveTo>
                    <a:lnTo>
                      <a:pt x="5853" y="79"/>
                    </a:lnTo>
                    <a:lnTo>
                      <a:pt x="5889" y="62"/>
                    </a:lnTo>
                    <a:moveTo>
                      <a:pt x="5926" y="44"/>
                    </a:moveTo>
                    <a:lnTo>
                      <a:pt x="5926" y="44"/>
                    </a:lnTo>
                    <a:lnTo>
                      <a:pt x="5962" y="27"/>
                    </a:lnTo>
                    <a:moveTo>
                      <a:pt x="5998" y="10"/>
                    </a:moveTo>
                    <a:lnTo>
                      <a:pt x="5998" y="10"/>
                    </a:lnTo>
                    <a:lnTo>
                      <a:pt x="6020" y="0"/>
                    </a:lnTo>
                  </a:path>
                </a:pathLst>
              </a:custGeom>
              <a:noFill/>
              <a:ln w="12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201"/>
              <p:cNvSpPr>
                <a:spLocks/>
              </p:cNvSpPr>
              <p:nvPr/>
            </p:nvSpPr>
            <p:spPr bwMode="auto">
              <a:xfrm>
                <a:off x="2759" y="921"/>
                <a:ext cx="2672" cy="2037"/>
              </a:xfrm>
              <a:custGeom>
                <a:avLst/>
                <a:gdLst/>
                <a:ahLst/>
                <a:cxnLst>
                  <a:cxn ang="0">
                    <a:pos x="6210" y="110"/>
                  </a:cxn>
                  <a:cxn ang="0">
                    <a:pos x="5967" y="234"/>
                  </a:cxn>
                  <a:cxn ang="0">
                    <a:pos x="5737" y="357"/>
                  </a:cxn>
                  <a:cxn ang="0">
                    <a:pos x="5510" y="480"/>
                  </a:cxn>
                  <a:cxn ang="0">
                    <a:pos x="5293" y="600"/>
                  </a:cxn>
                  <a:cxn ang="0">
                    <a:pos x="5083" y="720"/>
                  </a:cxn>
                  <a:cxn ang="0">
                    <a:pos x="4883" y="837"/>
                  </a:cxn>
                  <a:cxn ang="0">
                    <a:pos x="4687" y="950"/>
                  </a:cxn>
                  <a:cxn ang="0">
                    <a:pos x="4497" y="1064"/>
                  </a:cxn>
                  <a:cxn ang="0">
                    <a:pos x="4317" y="1174"/>
                  </a:cxn>
                  <a:cxn ang="0">
                    <a:pos x="4140" y="1284"/>
                  </a:cxn>
                  <a:cxn ang="0">
                    <a:pos x="3970" y="1394"/>
                  </a:cxn>
                  <a:cxn ang="0">
                    <a:pos x="3807" y="1500"/>
                  </a:cxn>
                  <a:cxn ang="0">
                    <a:pos x="3650" y="1604"/>
                  </a:cxn>
                  <a:cxn ang="0">
                    <a:pos x="3497" y="1707"/>
                  </a:cxn>
                  <a:cxn ang="0">
                    <a:pos x="3347" y="1810"/>
                  </a:cxn>
                  <a:cxn ang="0">
                    <a:pos x="3203" y="1910"/>
                  </a:cxn>
                  <a:cxn ang="0">
                    <a:pos x="3067" y="2007"/>
                  </a:cxn>
                  <a:cxn ang="0">
                    <a:pos x="2933" y="2107"/>
                  </a:cxn>
                  <a:cxn ang="0">
                    <a:pos x="2803" y="2200"/>
                  </a:cxn>
                  <a:cxn ang="0">
                    <a:pos x="2680" y="2294"/>
                  </a:cxn>
                  <a:cxn ang="0">
                    <a:pos x="2560" y="2387"/>
                  </a:cxn>
                  <a:cxn ang="0">
                    <a:pos x="2443" y="2477"/>
                  </a:cxn>
                  <a:cxn ang="0">
                    <a:pos x="2330" y="2567"/>
                  </a:cxn>
                  <a:cxn ang="0">
                    <a:pos x="2223" y="2654"/>
                  </a:cxn>
                  <a:cxn ang="0">
                    <a:pos x="2117" y="2740"/>
                  </a:cxn>
                  <a:cxn ang="0">
                    <a:pos x="2017" y="2827"/>
                  </a:cxn>
                  <a:cxn ang="0">
                    <a:pos x="1917" y="2910"/>
                  </a:cxn>
                  <a:cxn ang="0">
                    <a:pos x="1823" y="2990"/>
                  </a:cxn>
                  <a:cxn ang="0">
                    <a:pos x="1730" y="3070"/>
                  </a:cxn>
                  <a:cxn ang="0">
                    <a:pos x="1640" y="3150"/>
                  </a:cxn>
                  <a:cxn ang="0">
                    <a:pos x="1557" y="3227"/>
                  </a:cxn>
                  <a:cxn ang="0">
                    <a:pos x="1473" y="3304"/>
                  </a:cxn>
                  <a:cxn ang="0">
                    <a:pos x="1390" y="3380"/>
                  </a:cxn>
                  <a:cxn ang="0">
                    <a:pos x="1313" y="3454"/>
                  </a:cxn>
                  <a:cxn ang="0">
                    <a:pos x="1237" y="3524"/>
                  </a:cxn>
                  <a:cxn ang="0">
                    <a:pos x="1167" y="3597"/>
                  </a:cxn>
                  <a:cxn ang="0">
                    <a:pos x="1093" y="3664"/>
                  </a:cxn>
                  <a:cxn ang="0">
                    <a:pos x="1027" y="3734"/>
                  </a:cxn>
                  <a:cxn ang="0">
                    <a:pos x="960" y="3800"/>
                  </a:cxn>
                  <a:cxn ang="0">
                    <a:pos x="897" y="3867"/>
                  </a:cxn>
                  <a:cxn ang="0">
                    <a:pos x="833" y="3930"/>
                  </a:cxn>
                  <a:cxn ang="0">
                    <a:pos x="773" y="3994"/>
                  </a:cxn>
                  <a:cxn ang="0">
                    <a:pos x="717" y="4057"/>
                  </a:cxn>
                  <a:cxn ang="0">
                    <a:pos x="660" y="4117"/>
                  </a:cxn>
                  <a:cxn ang="0">
                    <a:pos x="603" y="4177"/>
                  </a:cxn>
                  <a:cxn ang="0">
                    <a:pos x="550" y="4234"/>
                  </a:cxn>
                  <a:cxn ang="0">
                    <a:pos x="500" y="4294"/>
                  </a:cxn>
                  <a:cxn ang="0">
                    <a:pos x="450" y="4350"/>
                  </a:cxn>
                  <a:cxn ang="0">
                    <a:pos x="403" y="4404"/>
                  </a:cxn>
                  <a:cxn ang="0">
                    <a:pos x="357" y="4457"/>
                  </a:cxn>
                  <a:cxn ang="0">
                    <a:pos x="310" y="4510"/>
                  </a:cxn>
                  <a:cxn ang="0">
                    <a:pos x="267" y="4564"/>
                  </a:cxn>
                  <a:cxn ang="0">
                    <a:pos x="223" y="4614"/>
                  </a:cxn>
                  <a:cxn ang="0">
                    <a:pos x="183" y="4664"/>
                  </a:cxn>
                  <a:cxn ang="0">
                    <a:pos x="143" y="4714"/>
                  </a:cxn>
                  <a:cxn ang="0">
                    <a:pos x="103" y="4760"/>
                  </a:cxn>
                  <a:cxn ang="0">
                    <a:pos x="67" y="4807"/>
                  </a:cxn>
                  <a:cxn ang="0">
                    <a:pos x="30" y="4854"/>
                  </a:cxn>
                </a:cxnLst>
                <a:rect l="0" t="0" r="r" b="b"/>
                <a:pathLst>
                  <a:path w="6423" h="4894">
                    <a:moveTo>
                      <a:pt x="6423" y="0"/>
                    </a:moveTo>
                    <a:lnTo>
                      <a:pt x="6423" y="0"/>
                    </a:lnTo>
                    <a:lnTo>
                      <a:pt x="6403" y="10"/>
                    </a:lnTo>
                    <a:lnTo>
                      <a:pt x="6387" y="20"/>
                    </a:lnTo>
                    <a:lnTo>
                      <a:pt x="6370" y="27"/>
                    </a:lnTo>
                    <a:lnTo>
                      <a:pt x="6350" y="37"/>
                    </a:lnTo>
                    <a:lnTo>
                      <a:pt x="6333" y="47"/>
                    </a:lnTo>
                    <a:lnTo>
                      <a:pt x="6317" y="57"/>
                    </a:lnTo>
                    <a:lnTo>
                      <a:pt x="6297" y="64"/>
                    </a:lnTo>
                    <a:lnTo>
                      <a:pt x="6280" y="74"/>
                    </a:lnTo>
                    <a:lnTo>
                      <a:pt x="6263" y="84"/>
                    </a:lnTo>
                    <a:lnTo>
                      <a:pt x="6243" y="90"/>
                    </a:lnTo>
                    <a:lnTo>
                      <a:pt x="6227" y="100"/>
                    </a:lnTo>
                    <a:lnTo>
                      <a:pt x="6210" y="110"/>
                    </a:lnTo>
                    <a:lnTo>
                      <a:pt x="6190" y="120"/>
                    </a:lnTo>
                    <a:lnTo>
                      <a:pt x="6173" y="127"/>
                    </a:lnTo>
                    <a:lnTo>
                      <a:pt x="6157" y="137"/>
                    </a:lnTo>
                    <a:lnTo>
                      <a:pt x="6140" y="147"/>
                    </a:lnTo>
                    <a:lnTo>
                      <a:pt x="6123" y="154"/>
                    </a:lnTo>
                    <a:lnTo>
                      <a:pt x="6103" y="164"/>
                    </a:lnTo>
                    <a:lnTo>
                      <a:pt x="6087" y="174"/>
                    </a:lnTo>
                    <a:lnTo>
                      <a:pt x="6070" y="180"/>
                    </a:lnTo>
                    <a:lnTo>
                      <a:pt x="6053" y="190"/>
                    </a:lnTo>
                    <a:lnTo>
                      <a:pt x="6037" y="200"/>
                    </a:lnTo>
                    <a:lnTo>
                      <a:pt x="6020" y="207"/>
                    </a:lnTo>
                    <a:lnTo>
                      <a:pt x="6003" y="217"/>
                    </a:lnTo>
                    <a:lnTo>
                      <a:pt x="5983" y="227"/>
                    </a:lnTo>
                    <a:lnTo>
                      <a:pt x="5967" y="234"/>
                    </a:lnTo>
                    <a:lnTo>
                      <a:pt x="5950" y="244"/>
                    </a:lnTo>
                    <a:lnTo>
                      <a:pt x="5933" y="254"/>
                    </a:lnTo>
                    <a:lnTo>
                      <a:pt x="5917" y="260"/>
                    </a:lnTo>
                    <a:lnTo>
                      <a:pt x="5900" y="270"/>
                    </a:lnTo>
                    <a:lnTo>
                      <a:pt x="5883" y="280"/>
                    </a:lnTo>
                    <a:lnTo>
                      <a:pt x="5867" y="287"/>
                    </a:lnTo>
                    <a:lnTo>
                      <a:pt x="5850" y="297"/>
                    </a:lnTo>
                    <a:lnTo>
                      <a:pt x="5833" y="307"/>
                    </a:lnTo>
                    <a:lnTo>
                      <a:pt x="5817" y="314"/>
                    </a:lnTo>
                    <a:lnTo>
                      <a:pt x="5800" y="324"/>
                    </a:lnTo>
                    <a:lnTo>
                      <a:pt x="5783" y="334"/>
                    </a:lnTo>
                    <a:lnTo>
                      <a:pt x="5767" y="340"/>
                    </a:lnTo>
                    <a:lnTo>
                      <a:pt x="5750" y="350"/>
                    </a:lnTo>
                    <a:lnTo>
                      <a:pt x="5737" y="357"/>
                    </a:lnTo>
                    <a:lnTo>
                      <a:pt x="5720" y="367"/>
                    </a:lnTo>
                    <a:lnTo>
                      <a:pt x="5703" y="377"/>
                    </a:lnTo>
                    <a:lnTo>
                      <a:pt x="5687" y="384"/>
                    </a:lnTo>
                    <a:lnTo>
                      <a:pt x="5670" y="394"/>
                    </a:lnTo>
                    <a:lnTo>
                      <a:pt x="5653" y="404"/>
                    </a:lnTo>
                    <a:lnTo>
                      <a:pt x="5637" y="410"/>
                    </a:lnTo>
                    <a:lnTo>
                      <a:pt x="5623" y="420"/>
                    </a:lnTo>
                    <a:lnTo>
                      <a:pt x="5607" y="427"/>
                    </a:lnTo>
                    <a:lnTo>
                      <a:pt x="5590" y="437"/>
                    </a:lnTo>
                    <a:lnTo>
                      <a:pt x="5573" y="447"/>
                    </a:lnTo>
                    <a:lnTo>
                      <a:pt x="5557" y="454"/>
                    </a:lnTo>
                    <a:lnTo>
                      <a:pt x="5543" y="464"/>
                    </a:lnTo>
                    <a:lnTo>
                      <a:pt x="5527" y="470"/>
                    </a:lnTo>
                    <a:lnTo>
                      <a:pt x="5510" y="480"/>
                    </a:lnTo>
                    <a:lnTo>
                      <a:pt x="5493" y="490"/>
                    </a:lnTo>
                    <a:lnTo>
                      <a:pt x="5480" y="497"/>
                    </a:lnTo>
                    <a:lnTo>
                      <a:pt x="5463" y="507"/>
                    </a:lnTo>
                    <a:lnTo>
                      <a:pt x="5447" y="514"/>
                    </a:lnTo>
                    <a:lnTo>
                      <a:pt x="5433" y="524"/>
                    </a:lnTo>
                    <a:lnTo>
                      <a:pt x="5417" y="530"/>
                    </a:lnTo>
                    <a:lnTo>
                      <a:pt x="5400" y="540"/>
                    </a:lnTo>
                    <a:lnTo>
                      <a:pt x="5387" y="550"/>
                    </a:lnTo>
                    <a:lnTo>
                      <a:pt x="5370" y="557"/>
                    </a:lnTo>
                    <a:lnTo>
                      <a:pt x="5353" y="567"/>
                    </a:lnTo>
                    <a:lnTo>
                      <a:pt x="5340" y="574"/>
                    </a:lnTo>
                    <a:lnTo>
                      <a:pt x="5323" y="584"/>
                    </a:lnTo>
                    <a:lnTo>
                      <a:pt x="5310" y="590"/>
                    </a:lnTo>
                    <a:lnTo>
                      <a:pt x="5293" y="600"/>
                    </a:lnTo>
                    <a:lnTo>
                      <a:pt x="5277" y="610"/>
                    </a:lnTo>
                    <a:lnTo>
                      <a:pt x="5263" y="617"/>
                    </a:lnTo>
                    <a:lnTo>
                      <a:pt x="5247" y="627"/>
                    </a:lnTo>
                    <a:lnTo>
                      <a:pt x="5233" y="634"/>
                    </a:lnTo>
                    <a:lnTo>
                      <a:pt x="5217" y="644"/>
                    </a:lnTo>
                    <a:lnTo>
                      <a:pt x="5203" y="650"/>
                    </a:lnTo>
                    <a:lnTo>
                      <a:pt x="5187" y="660"/>
                    </a:lnTo>
                    <a:lnTo>
                      <a:pt x="5173" y="667"/>
                    </a:lnTo>
                    <a:lnTo>
                      <a:pt x="5157" y="677"/>
                    </a:lnTo>
                    <a:lnTo>
                      <a:pt x="5143" y="684"/>
                    </a:lnTo>
                    <a:lnTo>
                      <a:pt x="5127" y="694"/>
                    </a:lnTo>
                    <a:lnTo>
                      <a:pt x="5113" y="700"/>
                    </a:lnTo>
                    <a:lnTo>
                      <a:pt x="5100" y="710"/>
                    </a:lnTo>
                    <a:lnTo>
                      <a:pt x="5083" y="720"/>
                    </a:lnTo>
                    <a:lnTo>
                      <a:pt x="5070" y="727"/>
                    </a:lnTo>
                    <a:lnTo>
                      <a:pt x="5053" y="737"/>
                    </a:lnTo>
                    <a:lnTo>
                      <a:pt x="5040" y="744"/>
                    </a:lnTo>
                    <a:lnTo>
                      <a:pt x="5027" y="754"/>
                    </a:lnTo>
                    <a:lnTo>
                      <a:pt x="5010" y="760"/>
                    </a:lnTo>
                    <a:lnTo>
                      <a:pt x="4997" y="770"/>
                    </a:lnTo>
                    <a:lnTo>
                      <a:pt x="4983" y="777"/>
                    </a:lnTo>
                    <a:lnTo>
                      <a:pt x="4967" y="787"/>
                    </a:lnTo>
                    <a:lnTo>
                      <a:pt x="4953" y="794"/>
                    </a:lnTo>
                    <a:lnTo>
                      <a:pt x="4940" y="804"/>
                    </a:lnTo>
                    <a:lnTo>
                      <a:pt x="4923" y="810"/>
                    </a:lnTo>
                    <a:lnTo>
                      <a:pt x="4910" y="820"/>
                    </a:lnTo>
                    <a:lnTo>
                      <a:pt x="4897" y="827"/>
                    </a:lnTo>
                    <a:lnTo>
                      <a:pt x="4883" y="837"/>
                    </a:lnTo>
                    <a:lnTo>
                      <a:pt x="4867" y="844"/>
                    </a:lnTo>
                    <a:lnTo>
                      <a:pt x="4853" y="850"/>
                    </a:lnTo>
                    <a:lnTo>
                      <a:pt x="4840" y="860"/>
                    </a:lnTo>
                    <a:lnTo>
                      <a:pt x="4827" y="867"/>
                    </a:lnTo>
                    <a:lnTo>
                      <a:pt x="4810" y="877"/>
                    </a:lnTo>
                    <a:lnTo>
                      <a:pt x="4797" y="884"/>
                    </a:lnTo>
                    <a:lnTo>
                      <a:pt x="4783" y="894"/>
                    </a:lnTo>
                    <a:lnTo>
                      <a:pt x="4770" y="900"/>
                    </a:lnTo>
                    <a:lnTo>
                      <a:pt x="4757" y="910"/>
                    </a:lnTo>
                    <a:lnTo>
                      <a:pt x="4743" y="917"/>
                    </a:lnTo>
                    <a:lnTo>
                      <a:pt x="4727" y="927"/>
                    </a:lnTo>
                    <a:lnTo>
                      <a:pt x="4713" y="934"/>
                    </a:lnTo>
                    <a:lnTo>
                      <a:pt x="4700" y="944"/>
                    </a:lnTo>
                    <a:lnTo>
                      <a:pt x="4687" y="950"/>
                    </a:lnTo>
                    <a:lnTo>
                      <a:pt x="4673" y="957"/>
                    </a:lnTo>
                    <a:lnTo>
                      <a:pt x="4660" y="967"/>
                    </a:lnTo>
                    <a:lnTo>
                      <a:pt x="4647" y="974"/>
                    </a:lnTo>
                    <a:lnTo>
                      <a:pt x="4633" y="984"/>
                    </a:lnTo>
                    <a:lnTo>
                      <a:pt x="4620" y="990"/>
                    </a:lnTo>
                    <a:lnTo>
                      <a:pt x="4607" y="1000"/>
                    </a:lnTo>
                    <a:lnTo>
                      <a:pt x="4590" y="1007"/>
                    </a:lnTo>
                    <a:lnTo>
                      <a:pt x="4577" y="1014"/>
                    </a:lnTo>
                    <a:lnTo>
                      <a:pt x="4563" y="1024"/>
                    </a:lnTo>
                    <a:lnTo>
                      <a:pt x="4550" y="1030"/>
                    </a:lnTo>
                    <a:lnTo>
                      <a:pt x="4537" y="1040"/>
                    </a:lnTo>
                    <a:lnTo>
                      <a:pt x="4523" y="1047"/>
                    </a:lnTo>
                    <a:lnTo>
                      <a:pt x="4510" y="1057"/>
                    </a:lnTo>
                    <a:lnTo>
                      <a:pt x="4497" y="1064"/>
                    </a:lnTo>
                    <a:lnTo>
                      <a:pt x="4483" y="1070"/>
                    </a:lnTo>
                    <a:lnTo>
                      <a:pt x="4473" y="1080"/>
                    </a:lnTo>
                    <a:lnTo>
                      <a:pt x="4460" y="1087"/>
                    </a:lnTo>
                    <a:lnTo>
                      <a:pt x="4447" y="1097"/>
                    </a:lnTo>
                    <a:lnTo>
                      <a:pt x="4433" y="1104"/>
                    </a:lnTo>
                    <a:lnTo>
                      <a:pt x="4420" y="1110"/>
                    </a:lnTo>
                    <a:lnTo>
                      <a:pt x="4407" y="1120"/>
                    </a:lnTo>
                    <a:lnTo>
                      <a:pt x="4393" y="1127"/>
                    </a:lnTo>
                    <a:lnTo>
                      <a:pt x="4380" y="1137"/>
                    </a:lnTo>
                    <a:lnTo>
                      <a:pt x="4367" y="1144"/>
                    </a:lnTo>
                    <a:lnTo>
                      <a:pt x="4353" y="1150"/>
                    </a:lnTo>
                    <a:lnTo>
                      <a:pt x="4343" y="1160"/>
                    </a:lnTo>
                    <a:lnTo>
                      <a:pt x="4330" y="1167"/>
                    </a:lnTo>
                    <a:lnTo>
                      <a:pt x="4317" y="1174"/>
                    </a:lnTo>
                    <a:lnTo>
                      <a:pt x="4303" y="1184"/>
                    </a:lnTo>
                    <a:lnTo>
                      <a:pt x="4290" y="1190"/>
                    </a:lnTo>
                    <a:lnTo>
                      <a:pt x="4277" y="1200"/>
                    </a:lnTo>
                    <a:lnTo>
                      <a:pt x="4267" y="1207"/>
                    </a:lnTo>
                    <a:lnTo>
                      <a:pt x="4253" y="1214"/>
                    </a:lnTo>
                    <a:lnTo>
                      <a:pt x="4240" y="1224"/>
                    </a:lnTo>
                    <a:lnTo>
                      <a:pt x="4227" y="1230"/>
                    </a:lnTo>
                    <a:lnTo>
                      <a:pt x="4217" y="1237"/>
                    </a:lnTo>
                    <a:lnTo>
                      <a:pt x="4203" y="1247"/>
                    </a:lnTo>
                    <a:lnTo>
                      <a:pt x="4190" y="1254"/>
                    </a:lnTo>
                    <a:lnTo>
                      <a:pt x="4177" y="1260"/>
                    </a:lnTo>
                    <a:lnTo>
                      <a:pt x="4167" y="1270"/>
                    </a:lnTo>
                    <a:lnTo>
                      <a:pt x="4153" y="1277"/>
                    </a:lnTo>
                    <a:lnTo>
                      <a:pt x="4140" y="1284"/>
                    </a:lnTo>
                    <a:lnTo>
                      <a:pt x="4127" y="1294"/>
                    </a:lnTo>
                    <a:lnTo>
                      <a:pt x="4117" y="1300"/>
                    </a:lnTo>
                    <a:lnTo>
                      <a:pt x="4103" y="1307"/>
                    </a:lnTo>
                    <a:lnTo>
                      <a:pt x="4090" y="1317"/>
                    </a:lnTo>
                    <a:lnTo>
                      <a:pt x="4080" y="1324"/>
                    </a:lnTo>
                    <a:lnTo>
                      <a:pt x="4067" y="1330"/>
                    </a:lnTo>
                    <a:lnTo>
                      <a:pt x="4053" y="1340"/>
                    </a:lnTo>
                    <a:lnTo>
                      <a:pt x="4043" y="1347"/>
                    </a:lnTo>
                    <a:lnTo>
                      <a:pt x="4030" y="1354"/>
                    </a:lnTo>
                    <a:lnTo>
                      <a:pt x="4020" y="1364"/>
                    </a:lnTo>
                    <a:lnTo>
                      <a:pt x="4007" y="1370"/>
                    </a:lnTo>
                    <a:lnTo>
                      <a:pt x="3993" y="1377"/>
                    </a:lnTo>
                    <a:lnTo>
                      <a:pt x="3983" y="1387"/>
                    </a:lnTo>
                    <a:lnTo>
                      <a:pt x="3970" y="1394"/>
                    </a:lnTo>
                    <a:lnTo>
                      <a:pt x="3960" y="1400"/>
                    </a:lnTo>
                    <a:lnTo>
                      <a:pt x="3947" y="1407"/>
                    </a:lnTo>
                    <a:lnTo>
                      <a:pt x="3937" y="1417"/>
                    </a:lnTo>
                    <a:lnTo>
                      <a:pt x="3923" y="1424"/>
                    </a:lnTo>
                    <a:lnTo>
                      <a:pt x="3910" y="1430"/>
                    </a:lnTo>
                    <a:lnTo>
                      <a:pt x="3900" y="1440"/>
                    </a:lnTo>
                    <a:lnTo>
                      <a:pt x="3887" y="1447"/>
                    </a:lnTo>
                    <a:lnTo>
                      <a:pt x="3877" y="1454"/>
                    </a:lnTo>
                    <a:lnTo>
                      <a:pt x="3863" y="1464"/>
                    </a:lnTo>
                    <a:lnTo>
                      <a:pt x="3853" y="1470"/>
                    </a:lnTo>
                    <a:lnTo>
                      <a:pt x="3840" y="1477"/>
                    </a:lnTo>
                    <a:lnTo>
                      <a:pt x="3830" y="1484"/>
                    </a:lnTo>
                    <a:lnTo>
                      <a:pt x="3817" y="1494"/>
                    </a:lnTo>
                    <a:lnTo>
                      <a:pt x="3807" y="1500"/>
                    </a:lnTo>
                    <a:lnTo>
                      <a:pt x="3797" y="1507"/>
                    </a:lnTo>
                    <a:lnTo>
                      <a:pt x="3783" y="1514"/>
                    </a:lnTo>
                    <a:lnTo>
                      <a:pt x="3773" y="1524"/>
                    </a:lnTo>
                    <a:lnTo>
                      <a:pt x="3760" y="1530"/>
                    </a:lnTo>
                    <a:lnTo>
                      <a:pt x="3750" y="1537"/>
                    </a:lnTo>
                    <a:lnTo>
                      <a:pt x="3737" y="1544"/>
                    </a:lnTo>
                    <a:lnTo>
                      <a:pt x="3727" y="1554"/>
                    </a:lnTo>
                    <a:lnTo>
                      <a:pt x="3717" y="1560"/>
                    </a:lnTo>
                    <a:lnTo>
                      <a:pt x="3703" y="1567"/>
                    </a:lnTo>
                    <a:lnTo>
                      <a:pt x="3693" y="1574"/>
                    </a:lnTo>
                    <a:lnTo>
                      <a:pt x="3683" y="1584"/>
                    </a:lnTo>
                    <a:lnTo>
                      <a:pt x="3670" y="1590"/>
                    </a:lnTo>
                    <a:lnTo>
                      <a:pt x="3660" y="1597"/>
                    </a:lnTo>
                    <a:lnTo>
                      <a:pt x="3650" y="1604"/>
                    </a:lnTo>
                    <a:lnTo>
                      <a:pt x="3637" y="1614"/>
                    </a:lnTo>
                    <a:lnTo>
                      <a:pt x="3627" y="1620"/>
                    </a:lnTo>
                    <a:lnTo>
                      <a:pt x="3617" y="1627"/>
                    </a:lnTo>
                    <a:lnTo>
                      <a:pt x="3603" y="1634"/>
                    </a:lnTo>
                    <a:lnTo>
                      <a:pt x="3593" y="1644"/>
                    </a:lnTo>
                    <a:lnTo>
                      <a:pt x="3583" y="1650"/>
                    </a:lnTo>
                    <a:lnTo>
                      <a:pt x="3570" y="1657"/>
                    </a:lnTo>
                    <a:lnTo>
                      <a:pt x="3560" y="1664"/>
                    </a:lnTo>
                    <a:lnTo>
                      <a:pt x="3550" y="1670"/>
                    </a:lnTo>
                    <a:lnTo>
                      <a:pt x="3540" y="1680"/>
                    </a:lnTo>
                    <a:lnTo>
                      <a:pt x="3527" y="1687"/>
                    </a:lnTo>
                    <a:lnTo>
                      <a:pt x="3517" y="1694"/>
                    </a:lnTo>
                    <a:lnTo>
                      <a:pt x="3507" y="1700"/>
                    </a:lnTo>
                    <a:lnTo>
                      <a:pt x="3497" y="1707"/>
                    </a:lnTo>
                    <a:lnTo>
                      <a:pt x="3483" y="1717"/>
                    </a:lnTo>
                    <a:lnTo>
                      <a:pt x="3473" y="1724"/>
                    </a:lnTo>
                    <a:lnTo>
                      <a:pt x="3463" y="1730"/>
                    </a:lnTo>
                    <a:lnTo>
                      <a:pt x="3453" y="1737"/>
                    </a:lnTo>
                    <a:lnTo>
                      <a:pt x="3443" y="1744"/>
                    </a:lnTo>
                    <a:lnTo>
                      <a:pt x="3430" y="1754"/>
                    </a:lnTo>
                    <a:lnTo>
                      <a:pt x="3420" y="1760"/>
                    </a:lnTo>
                    <a:lnTo>
                      <a:pt x="3410" y="1767"/>
                    </a:lnTo>
                    <a:lnTo>
                      <a:pt x="3400" y="1774"/>
                    </a:lnTo>
                    <a:lnTo>
                      <a:pt x="3390" y="1780"/>
                    </a:lnTo>
                    <a:lnTo>
                      <a:pt x="3380" y="1787"/>
                    </a:lnTo>
                    <a:lnTo>
                      <a:pt x="3370" y="1797"/>
                    </a:lnTo>
                    <a:lnTo>
                      <a:pt x="3357" y="1804"/>
                    </a:lnTo>
                    <a:lnTo>
                      <a:pt x="3347" y="1810"/>
                    </a:lnTo>
                    <a:lnTo>
                      <a:pt x="3337" y="1817"/>
                    </a:lnTo>
                    <a:lnTo>
                      <a:pt x="3327" y="1824"/>
                    </a:lnTo>
                    <a:lnTo>
                      <a:pt x="3317" y="1830"/>
                    </a:lnTo>
                    <a:lnTo>
                      <a:pt x="3307" y="1840"/>
                    </a:lnTo>
                    <a:lnTo>
                      <a:pt x="3297" y="1847"/>
                    </a:lnTo>
                    <a:lnTo>
                      <a:pt x="3287" y="1854"/>
                    </a:lnTo>
                    <a:lnTo>
                      <a:pt x="3277" y="1860"/>
                    </a:lnTo>
                    <a:lnTo>
                      <a:pt x="3267" y="1867"/>
                    </a:lnTo>
                    <a:lnTo>
                      <a:pt x="3257" y="1874"/>
                    </a:lnTo>
                    <a:lnTo>
                      <a:pt x="3247" y="1880"/>
                    </a:lnTo>
                    <a:lnTo>
                      <a:pt x="3233" y="1890"/>
                    </a:lnTo>
                    <a:lnTo>
                      <a:pt x="3223" y="1897"/>
                    </a:lnTo>
                    <a:lnTo>
                      <a:pt x="3213" y="1904"/>
                    </a:lnTo>
                    <a:lnTo>
                      <a:pt x="3203" y="1910"/>
                    </a:lnTo>
                    <a:lnTo>
                      <a:pt x="3193" y="1917"/>
                    </a:lnTo>
                    <a:lnTo>
                      <a:pt x="3183" y="1924"/>
                    </a:lnTo>
                    <a:lnTo>
                      <a:pt x="3173" y="1930"/>
                    </a:lnTo>
                    <a:lnTo>
                      <a:pt x="3163" y="1937"/>
                    </a:lnTo>
                    <a:lnTo>
                      <a:pt x="3153" y="1947"/>
                    </a:lnTo>
                    <a:lnTo>
                      <a:pt x="3147" y="1954"/>
                    </a:lnTo>
                    <a:lnTo>
                      <a:pt x="3137" y="1960"/>
                    </a:lnTo>
                    <a:lnTo>
                      <a:pt x="3127" y="1967"/>
                    </a:lnTo>
                    <a:lnTo>
                      <a:pt x="3117" y="1974"/>
                    </a:lnTo>
                    <a:lnTo>
                      <a:pt x="3107" y="1980"/>
                    </a:lnTo>
                    <a:lnTo>
                      <a:pt x="3097" y="1987"/>
                    </a:lnTo>
                    <a:lnTo>
                      <a:pt x="3087" y="1994"/>
                    </a:lnTo>
                    <a:lnTo>
                      <a:pt x="3077" y="2000"/>
                    </a:lnTo>
                    <a:lnTo>
                      <a:pt x="3067" y="2007"/>
                    </a:lnTo>
                    <a:lnTo>
                      <a:pt x="3057" y="2017"/>
                    </a:lnTo>
                    <a:lnTo>
                      <a:pt x="3047" y="2024"/>
                    </a:lnTo>
                    <a:lnTo>
                      <a:pt x="3037" y="2030"/>
                    </a:lnTo>
                    <a:lnTo>
                      <a:pt x="3027" y="2037"/>
                    </a:lnTo>
                    <a:lnTo>
                      <a:pt x="3020" y="2044"/>
                    </a:lnTo>
                    <a:lnTo>
                      <a:pt x="3010" y="2050"/>
                    </a:lnTo>
                    <a:lnTo>
                      <a:pt x="3000" y="2057"/>
                    </a:lnTo>
                    <a:lnTo>
                      <a:pt x="2990" y="2064"/>
                    </a:lnTo>
                    <a:lnTo>
                      <a:pt x="2980" y="2070"/>
                    </a:lnTo>
                    <a:lnTo>
                      <a:pt x="2970" y="2077"/>
                    </a:lnTo>
                    <a:lnTo>
                      <a:pt x="2963" y="2084"/>
                    </a:lnTo>
                    <a:lnTo>
                      <a:pt x="2953" y="2090"/>
                    </a:lnTo>
                    <a:lnTo>
                      <a:pt x="2943" y="2100"/>
                    </a:lnTo>
                    <a:lnTo>
                      <a:pt x="2933" y="2107"/>
                    </a:lnTo>
                    <a:lnTo>
                      <a:pt x="2923" y="2114"/>
                    </a:lnTo>
                    <a:lnTo>
                      <a:pt x="2913" y="2120"/>
                    </a:lnTo>
                    <a:lnTo>
                      <a:pt x="2907" y="2127"/>
                    </a:lnTo>
                    <a:lnTo>
                      <a:pt x="2897" y="2134"/>
                    </a:lnTo>
                    <a:lnTo>
                      <a:pt x="2887" y="2140"/>
                    </a:lnTo>
                    <a:lnTo>
                      <a:pt x="2877" y="2147"/>
                    </a:lnTo>
                    <a:lnTo>
                      <a:pt x="2870" y="2154"/>
                    </a:lnTo>
                    <a:lnTo>
                      <a:pt x="2860" y="2160"/>
                    </a:lnTo>
                    <a:lnTo>
                      <a:pt x="2850" y="2167"/>
                    </a:lnTo>
                    <a:lnTo>
                      <a:pt x="2840" y="2174"/>
                    </a:lnTo>
                    <a:lnTo>
                      <a:pt x="2833" y="2180"/>
                    </a:lnTo>
                    <a:lnTo>
                      <a:pt x="2823" y="2187"/>
                    </a:lnTo>
                    <a:lnTo>
                      <a:pt x="2813" y="2194"/>
                    </a:lnTo>
                    <a:lnTo>
                      <a:pt x="2803" y="2200"/>
                    </a:lnTo>
                    <a:lnTo>
                      <a:pt x="2797" y="2207"/>
                    </a:lnTo>
                    <a:lnTo>
                      <a:pt x="2787" y="2214"/>
                    </a:lnTo>
                    <a:lnTo>
                      <a:pt x="2777" y="2220"/>
                    </a:lnTo>
                    <a:lnTo>
                      <a:pt x="2770" y="2227"/>
                    </a:lnTo>
                    <a:lnTo>
                      <a:pt x="2760" y="2234"/>
                    </a:lnTo>
                    <a:lnTo>
                      <a:pt x="2750" y="2240"/>
                    </a:lnTo>
                    <a:lnTo>
                      <a:pt x="2743" y="2247"/>
                    </a:lnTo>
                    <a:lnTo>
                      <a:pt x="2733" y="2254"/>
                    </a:lnTo>
                    <a:lnTo>
                      <a:pt x="2723" y="2260"/>
                    </a:lnTo>
                    <a:lnTo>
                      <a:pt x="2717" y="2267"/>
                    </a:lnTo>
                    <a:lnTo>
                      <a:pt x="2707" y="2274"/>
                    </a:lnTo>
                    <a:lnTo>
                      <a:pt x="2697" y="2280"/>
                    </a:lnTo>
                    <a:lnTo>
                      <a:pt x="2690" y="2287"/>
                    </a:lnTo>
                    <a:lnTo>
                      <a:pt x="2680" y="2294"/>
                    </a:lnTo>
                    <a:lnTo>
                      <a:pt x="2670" y="2300"/>
                    </a:lnTo>
                    <a:lnTo>
                      <a:pt x="2663" y="2307"/>
                    </a:lnTo>
                    <a:lnTo>
                      <a:pt x="2653" y="2314"/>
                    </a:lnTo>
                    <a:lnTo>
                      <a:pt x="2647" y="2320"/>
                    </a:lnTo>
                    <a:lnTo>
                      <a:pt x="2637" y="2327"/>
                    </a:lnTo>
                    <a:lnTo>
                      <a:pt x="2627" y="2334"/>
                    </a:lnTo>
                    <a:lnTo>
                      <a:pt x="2620" y="2340"/>
                    </a:lnTo>
                    <a:lnTo>
                      <a:pt x="2610" y="2347"/>
                    </a:lnTo>
                    <a:lnTo>
                      <a:pt x="2603" y="2354"/>
                    </a:lnTo>
                    <a:lnTo>
                      <a:pt x="2593" y="2360"/>
                    </a:lnTo>
                    <a:lnTo>
                      <a:pt x="2587" y="2367"/>
                    </a:lnTo>
                    <a:lnTo>
                      <a:pt x="2577" y="2374"/>
                    </a:lnTo>
                    <a:lnTo>
                      <a:pt x="2567" y="2380"/>
                    </a:lnTo>
                    <a:lnTo>
                      <a:pt x="2560" y="2387"/>
                    </a:lnTo>
                    <a:lnTo>
                      <a:pt x="2550" y="2394"/>
                    </a:lnTo>
                    <a:lnTo>
                      <a:pt x="2543" y="2400"/>
                    </a:lnTo>
                    <a:lnTo>
                      <a:pt x="2533" y="2407"/>
                    </a:lnTo>
                    <a:lnTo>
                      <a:pt x="2527" y="2414"/>
                    </a:lnTo>
                    <a:lnTo>
                      <a:pt x="2517" y="2420"/>
                    </a:lnTo>
                    <a:lnTo>
                      <a:pt x="2510" y="2427"/>
                    </a:lnTo>
                    <a:lnTo>
                      <a:pt x="2500" y="2434"/>
                    </a:lnTo>
                    <a:lnTo>
                      <a:pt x="2493" y="2440"/>
                    </a:lnTo>
                    <a:lnTo>
                      <a:pt x="2483" y="2447"/>
                    </a:lnTo>
                    <a:lnTo>
                      <a:pt x="2477" y="2450"/>
                    </a:lnTo>
                    <a:lnTo>
                      <a:pt x="2467" y="2457"/>
                    </a:lnTo>
                    <a:lnTo>
                      <a:pt x="2460" y="2464"/>
                    </a:lnTo>
                    <a:lnTo>
                      <a:pt x="2450" y="2470"/>
                    </a:lnTo>
                    <a:lnTo>
                      <a:pt x="2443" y="2477"/>
                    </a:lnTo>
                    <a:lnTo>
                      <a:pt x="2437" y="2484"/>
                    </a:lnTo>
                    <a:lnTo>
                      <a:pt x="2427" y="2490"/>
                    </a:lnTo>
                    <a:lnTo>
                      <a:pt x="2420" y="2497"/>
                    </a:lnTo>
                    <a:lnTo>
                      <a:pt x="2410" y="2504"/>
                    </a:lnTo>
                    <a:lnTo>
                      <a:pt x="2403" y="2510"/>
                    </a:lnTo>
                    <a:lnTo>
                      <a:pt x="2393" y="2517"/>
                    </a:lnTo>
                    <a:lnTo>
                      <a:pt x="2387" y="2524"/>
                    </a:lnTo>
                    <a:lnTo>
                      <a:pt x="2380" y="2530"/>
                    </a:lnTo>
                    <a:lnTo>
                      <a:pt x="2370" y="2534"/>
                    </a:lnTo>
                    <a:lnTo>
                      <a:pt x="2363" y="2540"/>
                    </a:lnTo>
                    <a:lnTo>
                      <a:pt x="2353" y="2547"/>
                    </a:lnTo>
                    <a:lnTo>
                      <a:pt x="2347" y="2554"/>
                    </a:lnTo>
                    <a:lnTo>
                      <a:pt x="2340" y="2560"/>
                    </a:lnTo>
                    <a:lnTo>
                      <a:pt x="2330" y="2567"/>
                    </a:lnTo>
                    <a:lnTo>
                      <a:pt x="2323" y="2574"/>
                    </a:lnTo>
                    <a:lnTo>
                      <a:pt x="2317" y="2580"/>
                    </a:lnTo>
                    <a:lnTo>
                      <a:pt x="2307" y="2587"/>
                    </a:lnTo>
                    <a:lnTo>
                      <a:pt x="2300" y="2594"/>
                    </a:lnTo>
                    <a:lnTo>
                      <a:pt x="2293" y="2597"/>
                    </a:lnTo>
                    <a:lnTo>
                      <a:pt x="2283" y="2604"/>
                    </a:lnTo>
                    <a:lnTo>
                      <a:pt x="2277" y="2610"/>
                    </a:lnTo>
                    <a:lnTo>
                      <a:pt x="2270" y="2617"/>
                    </a:lnTo>
                    <a:lnTo>
                      <a:pt x="2260" y="2624"/>
                    </a:lnTo>
                    <a:lnTo>
                      <a:pt x="2253" y="2630"/>
                    </a:lnTo>
                    <a:lnTo>
                      <a:pt x="2247" y="2637"/>
                    </a:lnTo>
                    <a:lnTo>
                      <a:pt x="2237" y="2644"/>
                    </a:lnTo>
                    <a:lnTo>
                      <a:pt x="2230" y="2647"/>
                    </a:lnTo>
                    <a:lnTo>
                      <a:pt x="2223" y="2654"/>
                    </a:lnTo>
                    <a:lnTo>
                      <a:pt x="2213" y="2660"/>
                    </a:lnTo>
                    <a:lnTo>
                      <a:pt x="2207" y="2667"/>
                    </a:lnTo>
                    <a:lnTo>
                      <a:pt x="2200" y="2674"/>
                    </a:lnTo>
                    <a:lnTo>
                      <a:pt x="2193" y="2680"/>
                    </a:lnTo>
                    <a:lnTo>
                      <a:pt x="2183" y="2687"/>
                    </a:lnTo>
                    <a:lnTo>
                      <a:pt x="2177" y="2690"/>
                    </a:lnTo>
                    <a:lnTo>
                      <a:pt x="2170" y="2697"/>
                    </a:lnTo>
                    <a:lnTo>
                      <a:pt x="2163" y="2704"/>
                    </a:lnTo>
                    <a:lnTo>
                      <a:pt x="2153" y="2710"/>
                    </a:lnTo>
                    <a:lnTo>
                      <a:pt x="2147" y="2717"/>
                    </a:lnTo>
                    <a:lnTo>
                      <a:pt x="2140" y="2724"/>
                    </a:lnTo>
                    <a:lnTo>
                      <a:pt x="2133" y="2730"/>
                    </a:lnTo>
                    <a:lnTo>
                      <a:pt x="2123" y="2734"/>
                    </a:lnTo>
                    <a:lnTo>
                      <a:pt x="2117" y="2740"/>
                    </a:lnTo>
                    <a:lnTo>
                      <a:pt x="2110" y="2747"/>
                    </a:lnTo>
                    <a:lnTo>
                      <a:pt x="2103" y="2754"/>
                    </a:lnTo>
                    <a:lnTo>
                      <a:pt x="2097" y="2760"/>
                    </a:lnTo>
                    <a:lnTo>
                      <a:pt x="2087" y="2764"/>
                    </a:lnTo>
                    <a:lnTo>
                      <a:pt x="2080" y="2770"/>
                    </a:lnTo>
                    <a:lnTo>
                      <a:pt x="2073" y="2777"/>
                    </a:lnTo>
                    <a:lnTo>
                      <a:pt x="2067" y="2784"/>
                    </a:lnTo>
                    <a:lnTo>
                      <a:pt x="2060" y="2790"/>
                    </a:lnTo>
                    <a:lnTo>
                      <a:pt x="2050" y="2797"/>
                    </a:lnTo>
                    <a:lnTo>
                      <a:pt x="2043" y="2800"/>
                    </a:lnTo>
                    <a:lnTo>
                      <a:pt x="2037" y="2807"/>
                    </a:lnTo>
                    <a:lnTo>
                      <a:pt x="2030" y="2814"/>
                    </a:lnTo>
                    <a:lnTo>
                      <a:pt x="2023" y="2820"/>
                    </a:lnTo>
                    <a:lnTo>
                      <a:pt x="2017" y="2827"/>
                    </a:lnTo>
                    <a:lnTo>
                      <a:pt x="2007" y="2830"/>
                    </a:lnTo>
                    <a:lnTo>
                      <a:pt x="2000" y="2837"/>
                    </a:lnTo>
                    <a:lnTo>
                      <a:pt x="1993" y="2844"/>
                    </a:lnTo>
                    <a:lnTo>
                      <a:pt x="1987" y="2850"/>
                    </a:lnTo>
                    <a:lnTo>
                      <a:pt x="1980" y="2857"/>
                    </a:lnTo>
                    <a:lnTo>
                      <a:pt x="1973" y="2860"/>
                    </a:lnTo>
                    <a:lnTo>
                      <a:pt x="1967" y="2867"/>
                    </a:lnTo>
                    <a:lnTo>
                      <a:pt x="1960" y="2874"/>
                    </a:lnTo>
                    <a:lnTo>
                      <a:pt x="1953" y="2880"/>
                    </a:lnTo>
                    <a:lnTo>
                      <a:pt x="1943" y="2884"/>
                    </a:lnTo>
                    <a:lnTo>
                      <a:pt x="1937" y="2890"/>
                    </a:lnTo>
                    <a:lnTo>
                      <a:pt x="1930" y="2897"/>
                    </a:lnTo>
                    <a:lnTo>
                      <a:pt x="1923" y="2904"/>
                    </a:lnTo>
                    <a:lnTo>
                      <a:pt x="1917" y="2910"/>
                    </a:lnTo>
                    <a:lnTo>
                      <a:pt x="1910" y="2914"/>
                    </a:lnTo>
                    <a:lnTo>
                      <a:pt x="1903" y="2920"/>
                    </a:lnTo>
                    <a:lnTo>
                      <a:pt x="1897" y="2927"/>
                    </a:lnTo>
                    <a:lnTo>
                      <a:pt x="1890" y="2934"/>
                    </a:lnTo>
                    <a:lnTo>
                      <a:pt x="1883" y="2937"/>
                    </a:lnTo>
                    <a:lnTo>
                      <a:pt x="1877" y="2944"/>
                    </a:lnTo>
                    <a:lnTo>
                      <a:pt x="1870" y="2950"/>
                    </a:lnTo>
                    <a:lnTo>
                      <a:pt x="1863" y="2957"/>
                    </a:lnTo>
                    <a:lnTo>
                      <a:pt x="1857" y="2960"/>
                    </a:lnTo>
                    <a:lnTo>
                      <a:pt x="1850" y="2967"/>
                    </a:lnTo>
                    <a:lnTo>
                      <a:pt x="1843" y="2974"/>
                    </a:lnTo>
                    <a:lnTo>
                      <a:pt x="1837" y="2980"/>
                    </a:lnTo>
                    <a:lnTo>
                      <a:pt x="1830" y="2984"/>
                    </a:lnTo>
                    <a:lnTo>
                      <a:pt x="1823" y="2990"/>
                    </a:lnTo>
                    <a:lnTo>
                      <a:pt x="1817" y="2997"/>
                    </a:lnTo>
                    <a:lnTo>
                      <a:pt x="1810" y="3004"/>
                    </a:lnTo>
                    <a:lnTo>
                      <a:pt x="1803" y="3007"/>
                    </a:lnTo>
                    <a:lnTo>
                      <a:pt x="1797" y="3014"/>
                    </a:lnTo>
                    <a:lnTo>
                      <a:pt x="1790" y="3020"/>
                    </a:lnTo>
                    <a:lnTo>
                      <a:pt x="1783" y="3027"/>
                    </a:lnTo>
                    <a:lnTo>
                      <a:pt x="1777" y="3030"/>
                    </a:lnTo>
                    <a:lnTo>
                      <a:pt x="1770" y="3037"/>
                    </a:lnTo>
                    <a:lnTo>
                      <a:pt x="1763" y="3044"/>
                    </a:lnTo>
                    <a:lnTo>
                      <a:pt x="1757" y="3047"/>
                    </a:lnTo>
                    <a:lnTo>
                      <a:pt x="1750" y="3054"/>
                    </a:lnTo>
                    <a:lnTo>
                      <a:pt x="1743" y="3060"/>
                    </a:lnTo>
                    <a:lnTo>
                      <a:pt x="1737" y="3067"/>
                    </a:lnTo>
                    <a:lnTo>
                      <a:pt x="1730" y="3070"/>
                    </a:lnTo>
                    <a:lnTo>
                      <a:pt x="1723" y="3077"/>
                    </a:lnTo>
                    <a:lnTo>
                      <a:pt x="1717" y="3084"/>
                    </a:lnTo>
                    <a:lnTo>
                      <a:pt x="1710" y="3087"/>
                    </a:lnTo>
                    <a:lnTo>
                      <a:pt x="1703" y="3094"/>
                    </a:lnTo>
                    <a:lnTo>
                      <a:pt x="1697" y="3100"/>
                    </a:lnTo>
                    <a:lnTo>
                      <a:pt x="1690" y="3104"/>
                    </a:lnTo>
                    <a:lnTo>
                      <a:pt x="1687" y="3110"/>
                    </a:lnTo>
                    <a:lnTo>
                      <a:pt x="1680" y="3117"/>
                    </a:lnTo>
                    <a:lnTo>
                      <a:pt x="1673" y="3124"/>
                    </a:lnTo>
                    <a:lnTo>
                      <a:pt x="1667" y="3127"/>
                    </a:lnTo>
                    <a:lnTo>
                      <a:pt x="1660" y="3134"/>
                    </a:lnTo>
                    <a:lnTo>
                      <a:pt x="1653" y="3140"/>
                    </a:lnTo>
                    <a:lnTo>
                      <a:pt x="1647" y="3144"/>
                    </a:lnTo>
                    <a:lnTo>
                      <a:pt x="1640" y="3150"/>
                    </a:lnTo>
                    <a:lnTo>
                      <a:pt x="1633" y="3157"/>
                    </a:lnTo>
                    <a:lnTo>
                      <a:pt x="1630" y="3160"/>
                    </a:lnTo>
                    <a:lnTo>
                      <a:pt x="1623" y="3167"/>
                    </a:lnTo>
                    <a:lnTo>
                      <a:pt x="1617" y="3174"/>
                    </a:lnTo>
                    <a:lnTo>
                      <a:pt x="1610" y="3177"/>
                    </a:lnTo>
                    <a:lnTo>
                      <a:pt x="1603" y="3184"/>
                    </a:lnTo>
                    <a:lnTo>
                      <a:pt x="1597" y="3190"/>
                    </a:lnTo>
                    <a:lnTo>
                      <a:pt x="1590" y="3194"/>
                    </a:lnTo>
                    <a:lnTo>
                      <a:pt x="1587" y="3200"/>
                    </a:lnTo>
                    <a:lnTo>
                      <a:pt x="1580" y="3207"/>
                    </a:lnTo>
                    <a:lnTo>
                      <a:pt x="1573" y="3210"/>
                    </a:lnTo>
                    <a:lnTo>
                      <a:pt x="1567" y="3217"/>
                    </a:lnTo>
                    <a:lnTo>
                      <a:pt x="1560" y="3224"/>
                    </a:lnTo>
                    <a:lnTo>
                      <a:pt x="1557" y="3227"/>
                    </a:lnTo>
                    <a:lnTo>
                      <a:pt x="1550" y="3234"/>
                    </a:lnTo>
                    <a:lnTo>
                      <a:pt x="1543" y="3240"/>
                    </a:lnTo>
                    <a:lnTo>
                      <a:pt x="1537" y="3244"/>
                    </a:lnTo>
                    <a:lnTo>
                      <a:pt x="1530" y="3250"/>
                    </a:lnTo>
                    <a:lnTo>
                      <a:pt x="1527" y="3254"/>
                    </a:lnTo>
                    <a:lnTo>
                      <a:pt x="1520" y="3260"/>
                    </a:lnTo>
                    <a:lnTo>
                      <a:pt x="1513" y="3267"/>
                    </a:lnTo>
                    <a:lnTo>
                      <a:pt x="1507" y="3270"/>
                    </a:lnTo>
                    <a:lnTo>
                      <a:pt x="1500" y="3277"/>
                    </a:lnTo>
                    <a:lnTo>
                      <a:pt x="1497" y="3284"/>
                    </a:lnTo>
                    <a:lnTo>
                      <a:pt x="1490" y="3287"/>
                    </a:lnTo>
                    <a:lnTo>
                      <a:pt x="1483" y="3294"/>
                    </a:lnTo>
                    <a:lnTo>
                      <a:pt x="1477" y="3300"/>
                    </a:lnTo>
                    <a:lnTo>
                      <a:pt x="1473" y="3304"/>
                    </a:lnTo>
                    <a:lnTo>
                      <a:pt x="1467" y="3310"/>
                    </a:lnTo>
                    <a:lnTo>
                      <a:pt x="1460" y="3314"/>
                    </a:lnTo>
                    <a:lnTo>
                      <a:pt x="1453" y="3320"/>
                    </a:lnTo>
                    <a:lnTo>
                      <a:pt x="1450" y="3327"/>
                    </a:lnTo>
                    <a:lnTo>
                      <a:pt x="1443" y="3330"/>
                    </a:lnTo>
                    <a:lnTo>
                      <a:pt x="1437" y="3337"/>
                    </a:lnTo>
                    <a:lnTo>
                      <a:pt x="1430" y="3340"/>
                    </a:lnTo>
                    <a:lnTo>
                      <a:pt x="1427" y="3347"/>
                    </a:lnTo>
                    <a:lnTo>
                      <a:pt x="1420" y="3354"/>
                    </a:lnTo>
                    <a:lnTo>
                      <a:pt x="1413" y="3357"/>
                    </a:lnTo>
                    <a:lnTo>
                      <a:pt x="1410" y="3364"/>
                    </a:lnTo>
                    <a:lnTo>
                      <a:pt x="1403" y="3367"/>
                    </a:lnTo>
                    <a:lnTo>
                      <a:pt x="1397" y="3374"/>
                    </a:lnTo>
                    <a:lnTo>
                      <a:pt x="1390" y="3380"/>
                    </a:lnTo>
                    <a:lnTo>
                      <a:pt x="1387" y="3384"/>
                    </a:lnTo>
                    <a:lnTo>
                      <a:pt x="1380" y="3390"/>
                    </a:lnTo>
                    <a:lnTo>
                      <a:pt x="1373" y="3394"/>
                    </a:lnTo>
                    <a:lnTo>
                      <a:pt x="1370" y="3400"/>
                    </a:lnTo>
                    <a:lnTo>
                      <a:pt x="1363" y="3407"/>
                    </a:lnTo>
                    <a:lnTo>
                      <a:pt x="1357" y="3410"/>
                    </a:lnTo>
                    <a:lnTo>
                      <a:pt x="1353" y="3417"/>
                    </a:lnTo>
                    <a:lnTo>
                      <a:pt x="1347" y="3420"/>
                    </a:lnTo>
                    <a:lnTo>
                      <a:pt x="1340" y="3427"/>
                    </a:lnTo>
                    <a:lnTo>
                      <a:pt x="1337" y="3430"/>
                    </a:lnTo>
                    <a:lnTo>
                      <a:pt x="1330" y="3437"/>
                    </a:lnTo>
                    <a:lnTo>
                      <a:pt x="1323" y="3444"/>
                    </a:lnTo>
                    <a:lnTo>
                      <a:pt x="1320" y="3447"/>
                    </a:lnTo>
                    <a:lnTo>
                      <a:pt x="1313" y="3454"/>
                    </a:lnTo>
                    <a:lnTo>
                      <a:pt x="1307" y="3457"/>
                    </a:lnTo>
                    <a:lnTo>
                      <a:pt x="1303" y="3464"/>
                    </a:lnTo>
                    <a:lnTo>
                      <a:pt x="1297" y="3467"/>
                    </a:lnTo>
                    <a:lnTo>
                      <a:pt x="1290" y="3474"/>
                    </a:lnTo>
                    <a:lnTo>
                      <a:pt x="1287" y="3477"/>
                    </a:lnTo>
                    <a:lnTo>
                      <a:pt x="1280" y="3484"/>
                    </a:lnTo>
                    <a:lnTo>
                      <a:pt x="1277" y="3490"/>
                    </a:lnTo>
                    <a:lnTo>
                      <a:pt x="1270" y="3494"/>
                    </a:lnTo>
                    <a:lnTo>
                      <a:pt x="1263" y="3500"/>
                    </a:lnTo>
                    <a:lnTo>
                      <a:pt x="1260" y="3504"/>
                    </a:lnTo>
                    <a:lnTo>
                      <a:pt x="1253" y="3510"/>
                    </a:lnTo>
                    <a:lnTo>
                      <a:pt x="1250" y="3514"/>
                    </a:lnTo>
                    <a:lnTo>
                      <a:pt x="1243" y="3520"/>
                    </a:lnTo>
                    <a:lnTo>
                      <a:pt x="1237" y="3524"/>
                    </a:lnTo>
                    <a:lnTo>
                      <a:pt x="1233" y="3530"/>
                    </a:lnTo>
                    <a:lnTo>
                      <a:pt x="1227" y="3534"/>
                    </a:lnTo>
                    <a:lnTo>
                      <a:pt x="1223" y="3540"/>
                    </a:lnTo>
                    <a:lnTo>
                      <a:pt x="1217" y="3544"/>
                    </a:lnTo>
                    <a:lnTo>
                      <a:pt x="1213" y="3550"/>
                    </a:lnTo>
                    <a:lnTo>
                      <a:pt x="1207" y="3554"/>
                    </a:lnTo>
                    <a:lnTo>
                      <a:pt x="1200" y="3560"/>
                    </a:lnTo>
                    <a:lnTo>
                      <a:pt x="1197" y="3564"/>
                    </a:lnTo>
                    <a:lnTo>
                      <a:pt x="1190" y="3570"/>
                    </a:lnTo>
                    <a:lnTo>
                      <a:pt x="1187" y="3577"/>
                    </a:lnTo>
                    <a:lnTo>
                      <a:pt x="1180" y="3580"/>
                    </a:lnTo>
                    <a:lnTo>
                      <a:pt x="1177" y="3587"/>
                    </a:lnTo>
                    <a:lnTo>
                      <a:pt x="1170" y="3590"/>
                    </a:lnTo>
                    <a:lnTo>
                      <a:pt x="1167" y="3597"/>
                    </a:lnTo>
                    <a:lnTo>
                      <a:pt x="1160" y="3600"/>
                    </a:lnTo>
                    <a:lnTo>
                      <a:pt x="1153" y="3607"/>
                    </a:lnTo>
                    <a:lnTo>
                      <a:pt x="1150" y="3610"/>
                    </a:lnTo>
                    <a:lnTo>
                      <a:pt x="1143" y="3617"/>
                    </a:lnTo>
                    <a:lnTo>
                      <a:pt x="1140" y="3620"/>
                    </a:lnTo>
                    <a:lnTo>
                      <a:pt x="1133" y="3627"/>
                    </a:lnTo>
                    <a:lnTo>
                      <a:pt x="1130" y="3630"/>
                    </a:lnTo>
                    <a:lnTo>
                      <a:pt x="1123" y="3637"/>
                    </a:lnTo>
                    <a:lnTo>
                      <a:pt x="1120" y="3640"/>
                    </a:lnTo>
                    <a:lnTo>
                      <a:pt x="1113" y="3644"/>
                    </a:lnTo>
                    <a:lnTo>
                      <a:pt x="1110" y="3650"/>
                    </a:lnTo>
                    <a:lnTo>
                      <a:pt x="1103" y="3654"/>
                    </a:lnTo>
                    <a:lnTo>
                      <a:pt x="1100" y="3660"/>
                    </a:lnTo>
                    <a:lnTo>
                      <a:pt x="1093" y="3664"/>
                    </a:lnTo>
                    <a:lnTo>
                      <a:pt x="1090" y="3670"/>
                    </a:lnTo>
                    <a:lnTo>
                      <a:pt x="1083" y="3674"/>
                    </a:lnTo>
                    <a:lnTo>
                      <a:pt x="1080" y="3680"/>
                    </a:lnTo>
                    <a:lnTo>
                      <a:pt x="1073" y="3684"/>
                    </a:lnTo>
                    <a:lnTo>
                      <a:pt x="1070" y="3690"/>
                    </a:lnTo>
                    <a:lnTo>
                      <a:pt x="1063" y="3694"/>
                    </a:lnTo>
                    <a:lnTo>
                      <a:pt x="1060" y="3700"/>
                    </a:lnTo>
                    <a:lnTo>
                      <a:pt x="1057" y="3704"/>
                    </a:lnTo>
                    <a:lnTo>
                      <a:pt x="1050" y="3710"/>
                    </a:lnTo>
                    <a:lnTo>
                      <a:pt x="1047" y="3714"/>
                    </a:lnTo>
                    <a:lnTo>
                      <a:pt x="1040" y="3720"/>
                    </a:lnTo>
                    <a:lnTo>
                      <a:pt x="1037" y="3724"/>
                    </a:lnTo>
                    <a:lnTo>
                      <a:pt x="1030" y="3727"/>
                    </a:lnTo>
                    <a:lnTo>
                      <a:pt x="1027" y="3734"/>
                    </a:lnTo>
                    <a:lnTo>
                      <a:pt x="1020" y="3737"/>
                    </a:lnTo>
                    <a:lnTo>
                      <a:pt x="1017" y="3744"/>
                    </a:lnTo>
                    <a:lnTo>
                      <a:pt x="1010" y="3747"/>
                    </a:lnTo>
                    <a:lnTo>
                      <a:pt x="1007" y="3754"/>
                    </a:lnTo>
                    <a:lnTo>
                      <a:pt x="1003" y="3757"/>
                    </a:lnTo>
                    <a:lnTo>
                      <a:pt x="997" y="3764"/>
                    </a:lnTo>
                    <a:lnTo>
                      <a:pt x="993" y="3767"/>
                    </a:lnTo>
                    <a:lnTo>
                      <a:pt x="987" y="3770"/>
                    </a:lnTo>
                    <a:lnTo>
                      <a:pt x="983" y="3777"/>
                    </a:lnTo>
                    <a:lnTo>
                      <a:pt x="980" y="3780"/>
                    </a:lnTo>
                    <a:lnTo>
                      <a:pt x="973" y="3787"/>
                    </a:lnTo>
                    <a:lnTo>
                      <a:pt x="970" y="3790"/>
                    </a:lnTo>
                    <a:lnTo>
                      <a:pt x="963" y="3797"/>
                    </a:lnTo>
                    <a:lnTo>
                      <a:pt x="960" y="3800"/>
                    </a:lnTo>
                    <a:lnTo>
                      <a:pt x="957" y="3804"/>
                    </a:lnTo>
                    <a:lnTo>
                      <a:pt x="950" y="3810"/>
                    </a:lnTo>
                    <a:lnTo>
                      <a:pt x="947" y="3814"/>
                    </a:lnTo>
                    <a:lnTo>
                      <a:pt x="940" y="3820"/>
                    </a:lnTo>
                    <a:lnTo>
                      <a:pt x="937" y="3824"/>
                    </a:lnTo>
                    <a:lnTo>
                      <a:pt x="933" y="3827"/>
                    </a:lnTo>
                    <a:lnTo>
                      <a:pt x="927" y="3834"/>
                    </a:lnTo>
                    <a:lnTo>
                      <a:pt x="923" y="3837"/>
                    </a:lnTo>
                    <a:lnTo>
                      <a:pt x="920" y="3844"/>
                    </a:lnTo>
                    <a:lnTo>
                      <a:pt x="913" y="3847"/>
                    </a:lnTo>
                    <a:lnTo>
                      <a:pt x="910" y="3854"/>
                    </a:lnTo>
                    <a:lnTo>
                      <a:pt x="903" y="3857"/>
                    </a:lnTo>
                    <a:lnTo>
                      <a:pt x="900" y="3860"/>
                    </a:lnTo>
                    <a:lnTo>
                      <a:pt x="897" y="3867"/>
                    </a:lnTo>
                    <a:lnTo>
                      <a:pt x="890" y="3870"/>
                    </a:lnTo>
                    <a:lnTo>
                      <a:pt x="887" y="3874"/>
                    </a:lnTo>
                    <a:lnTo>
                      <a:pt x="883" y="3880"/>
                    </a:lnTo>
                    <a:lnTo>
                      <a:pt x="877" y="3884"/>
                    </a:lnTo>
                    <a:lnTo>
                      <a:pt x="873" y="3890"/>
                    </a:lnTo>
                    <a:lnTo>
                      <a:pt x="870" y="3894"/>
                    </a:lnTo>
                    <a:lnTo>
                      <a:pt x="863" y="3897"/>
                    </a:lnTo>
                    <a:lnTo>
                      <a:pt x="860" y="3904"/>
                    </a:lnTo>
                    <a:lnTo>
                      <a:pt x="857" y="3907"/>
                    </a:lnTo>
                    <a:lnTo>
                      <a:pt x="850" y="3914"/>
                    </a:lnTo>
                    <a:lnTo>
                      <a:pt x="847" y="3917"/>
                    </a:lnTo>
                    <a:lnTo>
                      <a:pt x="843" y="3920"/>
                    </a:lnTo>
                    <a:lnTo>
                      <a:pt x="837" y="3927"/>
                    </a:lnTo>
                    <a:lnTo>
                      <a:pt x="833" y="3930"/>
                    </a:lnTo>
                    <a:lnTo>
                      <a:pt x="830" y="3934"/>
                    </a:lnTo>
                    <a:lnTo>
                      <a:pt x="823" y="3940"/>
                    </a:lnTo>
                    <a:lnTo>
                      <a:pt x="820" y="3944"/>
                    </a:lnTo>
                    <a:lnTo>
                      <a:pt x="817" y="3950"/>
                    </a:lnTo>
                    <a:lnTo>
                      <a:pt x="813" y="3954"/>
                    </a:lnTo>
                    <a:lnTo>
                      <a:pt x="807" y="3957"/>
                    </a:lnTo>
                    <a:lnTo>
                      <a:pt x="803" y="3964"/>
                    </a:lnTo>
                    <a:lnTo>
                      <a:pt x="800" y="3967"/>
                    </a:lnTo>
                    <a:lnTo>
                      <a:pt x="793" y="3970"/>
                    </a:lnTo>
                    <a:lnTo>
                      <a:pt x="790" y="3977"/>
                    </a:lnTo>
                    <a:lnTo>
                      <a:pt x="787" y="3980"/>
                    </a:lnTo>
                    <a:lnTo>
                      <a:pt x="783" y="3984"/>
                    </a:lnTo>
                    <a:lnTo>
                      <a:pt x="777" y="3990"/>
                    </a:lnTo>
                    <a:lnTo>
                      <a:pt x="773" y="3994"/>
                    </a:lnTo>
                    <a:lnTo>
                      <a:pt x="770" y="3997"/>
                    </a:lnTo>
                    <a:lnTo>
                      <a:pt x="767" y="4004"/>
                    </a:lnTo>
                    <a:lnTo>
                      <a:pt x="760" y="4007"/>
                    </a:lnTo>
                    <a:lnTo>
                      <a:pt x="757" y="4010"/>
                    </a:lnTo>
                    <a:lnTo>
                      <a:pt x="753" y="4017"/>
                    </a:lnTo>
                    <a:lnTo>
                      <a:pt x="750" y="4020"/>
                    </a:lnTo>
                    <a:lnTo>
                      <a:pt x="743" y="4024"/>
                    </a:lnTo>
                    <a:lnTo>
                      <a:pt x="740" y="4030"/>
                    </a:lnTo>
                    <a:lnTo>
                      <a:pt x="737" y="4034"/>
                    </a:lnTo>
                    <a:lnTo>
                      <a:pt x="733" y="4037"/>
                    </a:lnTo>
                    <a:lnTo>
                      <a:pt x="727" y="4044"/>
                    </a:lnTo>
                    <a:lnTo>
                      <a:pt x="723" y="4047"/>
                    </a:lnTo>
                    <a:lnTo>
                      <a:pt x="720" y="4050"/>
                    </a:lnTo>
                    <a:lnTo>
                      <a:pt x="717" y="4057"/>
                    </a:lnTo>
                    <a:lnTo>
                      <a:pt x="710" y="4060"/>
                    </a:lnTo>
                    <a:lnTo>
                      <a:pt x="707" y="4064"/>
                    </a:lnTo>
                    <a:lnTo>
                      <a:pt x="703" y="4070"/>
                    </a:lnTo>
                    <a:lnTo>
                      <a:pt x="700" y="4074"/>
                    </a:lnTo>
                    <a:lnTo>
                      <a:pt x="697" y="4077"/>
                    </a:lnTo>
                    <a:lnTo>
                      <a:pt x="690" y="4084"/>
                    </a:lnTo>
                    <a:lnTo>
                      <a:pt x="687" y="4087"/>
                    </a:lnTo>
                    <a:lnTo>
                      <a:pt x="683" y="4090"/>
                    </a:lnTo>
                    <a:lnTo>
                      <a:pt x="680" y="4094"/>
                    </a:lnTo>
                    <a:lnTo>
                      <a:pt x="673" y="4100"/>
                    </a:lnTo>
                    <a:lnTo>
                      <a:pt x="670" y="4104"/>
                    </a:lnTo>
                    <a:lnTo>
                      <a:pt x="667" y="4107"/>
                    </a:lnTo>
                    <a:lnTo>
                      <a:pt x="663" y="4114"/>
                    </a:lnTo>
                    <a:lnTo>
                      <a:pt x="660" y="4117"/>
                    </a:lnTo>
                    <a:lnTo>
                      <a:pt x="657" y="4120"/>
                    </a:lnTo>
                    <a:lnTo>
                      <a:pt x="650" y="4127"/>
                    </a:lnTo>
                    <a:lnTo>
                      <a:pt x="647" y="4130"/>
                    </a:lnTo>
                    <a:lnTo>
                      <a:pt x="643" y="4134"/>
                    </a:lnTo>
                    <a:lnTo>
                      <a:pt x="640" y="4137"/>
                    </a:lnTo>
                    <a:lnTo>
                      <a:pt x="637" y="4144"/>
                    </a:lnTo>
                    <a:lnTo>
                      <a:pt x="630" y="4147"/>
                    </a:lnTo>
                    <a:lnTo>
                      <a:pt x="627" y="4150"/>
                    </a:lnTo>
                    <a:lnTo>
                      <a:pt x="623" y="4154"/>
                    </a:lnTo>
                    <a:lnTo>
                      <a:pt x="620" y="4160"/>
                    </a:lnTo>
                    <a:lnTo>
                      <a:pt x="617" y="4164"/>
                    </a:lnTo>
                    <a:lnTo>
                      <a:pt x="613" y="4167"/>
                    </a:lnTo>
                    <a:lnTo>
                      <a:pt x="607" y="4174"/>
                    </a:lnTo>
                    <a:lnTo>
                      <a:pt x="603" y="4177"/>
                    </a:lnTo>
                    <a:lnTo>
                      <a:pt x="600" y="4180"/>
                    </a:lnTo>
                    <a:lnTo>
                      <a:pt x="597" y="4184"/>
                    </a:lnTo>
                    <a:lnTo>
                      <a:pt x="593" y="4190"/>
                    </a:lnTo>
                    <a:lnTo>
                      <a:pt x="590" y="4194"/>
                    </a:lnTo>
                    <a:lnTo>
                      <a:pt x="587" y="4197"/>
                    </a:lnTo>
                    <a:lnTo>
                      <a:pt x="580" y="4200"/>
                    </a:lnTo>
                    <a:lnTo>
                      <a:pt x="577" y="4207"/>
                    </a:lnTo>
                    <a:lnTo>
                      <a:pt x="573" y="4210"/>
                    </a:lnTo>
                    <a:lnTo>
                      <a:pt x="570" y="4214"/>
                    </a:lnTo>
                    <a:lnTo>
                      <a:pt x="567" y="4217"/>
                    </a:lnTo>
                    <a:lnTo>
                      <a:pt x="563" y="4224"/>
                    </a:lnTo>
                    <a:lnTo>
                      <a:pt x="560" y="4227"/>
                    </a:lnTo>
                    <a:lnTo>
                      <a:pt x="557" y="4230"/>
                    </a:lnTo>
                    <a:lnTo>
                      <a:pt x="550" y="4234"/>
                    </a:lnTo>
                    <a:lnTo>
                      <a:pt x="547" y="4240"/>
                    </a:lnTo>
                    <a:lnTo>
                      <a:pt x="543" y="4244"/>
                    </a:lnTo>
                    <a:lnTo>
                      <a:pt x="540" y="4247"/>
                    </a:lnTo>
                    <a:lnTo>
                      <a:pt x="537" y="4250"/>
                    </a:lnTo>
                    <a:lnTo>
                      <a:pt x="533" y="4257"/>
                    </a:lnTo>
                    <a:lnTo>
                      <a:pt x="530" y="4260"/>
                    </a:lnTo>
                    <a:lnTo>
                      <a:pt x="527" y="4264"/>
                    </a:lnTo>
                    <a:lnTo>
                      <a:pt x="523" y="4267"/>
                    </a:lnTo>
                    <a:lnTo>
                      <a:pt x="517" y="4274"/>
                    </a:lnTo>
                    <a:lnTo>
                      <a:pt x="513" y="4277"/>
                    </a:lnTo>
                    <a:lnTo>
                      <a:pt x="510" y="4280"/>
                    </a:lnTo>
                    <a:lnTo>
                      <a:pt x="507" y="4284"/>
                    </a:lnTo>
                    <a:lnTo>
                      <a:pt x="503" y="4287"/>
                    </a:lnTo>
                    <a:lnTo>
                      <a:pt x="500" y="4294"/>
                    </a:lnTo>
                    <a:lnTo>
                      <a:pt x="497" y="4297"/>
                    </a:lnTo>
                    <a:lnTo>
                      <a:pt x="493" y="4300"/>
                    </a:lnTo>
                    <a:lnTo>
                      <a:pt x="490" y="4304"/>
                    </a:lnTo>
                    <a:lnTo>
                      <a:pt x="487" y="4310"/>
                    </a:lnTo>
                    <a:lnTo>
                      <a:pt x="483" y="4314"/>
                    </a:lnTo>
                    <a:lnTo>
                      <a:pt x="480" y="4317"/>
                    </a:lnTo>
                    <a:lnTo>
                      <a:pt x="477" y="4320"/>
                    </a:lnTo>
                    <a:lnTo>
                      <a:pt x="470" y="4324"/>
                    </a:lnTo>
                    <a:lnTo>
                      <a:pt x="467" y="4330"/>
                    </a:lnTo>
                    <a:lnTo>
                      <a:pt x="463" y="4334"/>
                    </a:lnTo>
                    <a:lnTo>
                      <a:pt x="460" y="4337"/>
                    </a:lnTo>
                    <a:lnTo>
                      <a:pt x="457" y="4340"/>
                    </a:lnTo>
                    <a:lnTo>
                      <a:pt x="453" y="4344"/>
                    </a:lnTo>
                    <a:lnTo>
                      <a:pt x="450" y="4350"/>
                    </a:lnTo>
                    <a:lnTo>
                      <a:pt x="447" y="4354"/>
                    </a:lnTo>
                    <a:lnTo>
                      <a:pt x="443" y="4357"/>
                    </a:lnTo>
                    <a:lnTo>
                      <a:pt x="440" y="4360"/>
                    </a:lnTo>
                    <a:lnTo>
                      <a:pt x="437" y="4364"/>
                    </a:lnTo>
                    <a:lnTo>
                      <a:pt x="433" y="4370"/>
                    </a:lnTo>
                    <a:lnTo>
                      <a:pt x="430" y="4374"/>
                    </a:lnTo>
                    <a:lnTo>
                      <a:pt x="427" y="4377"/>
                    </a:lnTo>
                    <a:lnTo>
                      <a:pt x="423" y="4380"/>
                    </a:lnTo>
                    <a:lnTo>
                      <a:pt x="420" y="4384"/>
                    </a:lnTo>
                    <a:lnTo>
                      <a:pt x="417" y="4387"/>
                    </a:lnTo>
                    <a:lnTo>
                      <a:pt x="413" y="4394"/>
                    </a:lnTo>
                    <a:lnTo>
                      <a:pt x="410" y="4397"/>
                    </a:lnTo>
                    <a:lnTo>
                      <a:pt x="407" y="4400"/>
                    </a:lnTo>
                    <a:lnTo>
                      <a:pt x="403" y="4404"/>
                    </a:lnTo>
                    <a:lnTo>
                      <a:pt x="400" y="4407"/>
                    </a:lnTo>
                    <a:lnTo>
                      <a:pt x="397" y="4410"/>
                    </a:lnTo>
                    <a:lnTo>
                      <a:pt x="393" y="4417"/>
                    </a:lnTo>
                    <a:lnTo>
                      <a:pt x="390" y="4420"/>
                    </a:lnTo>
                    <a:lnTo>
                      <a:pt x="387" y="4424"/>
                    </a:lnTo>
                    <a:lnTo>
                      <a:pt x="383" y="4427"/>
                    </a:lnTo>
                    <a:lnTo>
                      <a:pt x="380" y="4430"/>
                    </a:lnTo>
                    <a:lnTo>
                      <a:pt x="377" y="4434"/>
                    </a:lnTo>
                    <a:lnTo>
                      <a:pt x="373" y="4440"/>
                    </a:lnTo>
                    <a:lnTo>
                      <a:pt x="370" y="4444"/>
                    </a:lnTo>
                    <a:lnTo>
                      <a:pt x="367" y="4447"/>
                    </a:lnTo>
                    <a:lnTo>
                      <a:pt x="363" y="4450"/>
                    </a:lnTo>
                    <a:lnTo>
                      <a:pt x="360" y="4454"/>
                    </a:lnTo>
                    <a:lnTo>
                      <a:pt x="357" y="4457"/>
                    </a:lnTo>
                    <a:lnTo>
                      <a:pt x="353" y="4464"/>
                    </a:lnTo>
                    <a:lnTo>
                      <a:pt x="350" y="4467"/>
                    </a:lnTo>
                    <a:lnTo>
                      <a:pt x="347" y="4470"/>
                    </a:lnTo>
                    <a:lnTo>
                      <a:pt x="343" y="4474"/>
                    </a:lnTo>
                    <a:lnTo>
                      <a:pt x="340" y="4477"/>
                    </a:lnTo>
                    <a:lnTo>
                      <a:pt x="337" y="4480"/>
                    </a:lnTo>
                    <a:lnTo>
                      <a:pt x="333" y="4484"/>
                    </a:lnTo>
                    <a:lnTo>
                      <a:pt x="330" y="4487"/>
                    </a:lnTo>
                    <a:lnTo>
                      <a:pt x="327" y="4494"/>
                    </a:lnTo>
                    <a:lnTo>
                      <a:pt x="323" y="4497"/>
                    </a:lnTo>
                    <a:lnTo>
                      <a:pt x="320" y="4500"/>
                    </a:lnTo>
                    <a:lnTo>
                      <a:pt x="317" y="4504"/>
                    </a:lnTo>
                    <a:lnTo>
                      <a:pt x="313" y="4507"/>
                    </a:lnTo>
                    <a:lnTo>
                      <a:pt x="310" y="4510"/>
                    </a:lnTo>
                    <a:lnTo>
                      <a:pt x="307" y="4514"/>
                    </a:lnTo>
                    <a:lnTo>
                      <a:pt x="303" y="4520"/>
                    </a:lnTo>
                    <a:lnTo>
                      <a:pt x="300" y="4524"/>
                    </a:lnTo>
                    <a:lnTo>
                      <a:pt x="297" y="4527"/>
                    </a:lnTo>
                    <a:lnTo>
                      <a:pt x="293" y="4530"/>
                    </a:lnTo>
                    <a:lnTo>
                      <a:pt x="290" y="4534"/>
                    </a:lnTo>
                    <a:lnTo>
                      <a:pt x="290" y="4537"/>
                    </a:lnTo>
                    <a:lnTo>
                      <a:pt x="287" y="4540"/>
                    </a:lnTo>
                    <a:lnTo>
                      <a:pt x="283" y="4544"/>
                    </a:lnTo>
                    <a:lnTo>
                      <a:pt x="280" y="4547"/>
                    </a:lnTo>
                    <a:lnTo>
                      <a:pt x="277" y="4554"/>
                    </a:lnTo>
                    <a:lnTo>
                      <a:pt x="273" y="4557"/>
                    </a:lnTo>
                    <a:lnTo>
                      <a:pt x="270" y="4560"/>
                    </a:lnTo>
                    <a:lnTo>
                      <a:pt x="267" y="4564"/>
                    </a:lnTo>
                    <a:lnTo>
                      <a:pt x="263" y="4567"/>
                    </a:lnTo>
                    <a:lnTo>
                      <a:pt x="260" y="4570"/>
                    </a:lnTo>
                    <a:lnTo>
                      <a:pt x="257" y="4574"/>
                    </a:lnTo>
                    <a:lnTo>
                      <a:pt x="253" y="4577"/>
                    </a:lnTo>
                    <a:lnTo>
                      <a:pt x="250" y="4580"/>
                    </a:lnTo>
                    <a:lnTo>
                      <a:pt x="250" y="4584"/>
                    </a:lnTo>
                    <a:lnTo>
                      <a:pt x="247" y="4590"/>
                    </a:lnTo>
                    <a:lnTo>
                      <a:pt x="243" y="4594"/>
                    </a:lnTo>
                    <a:lnTo>
                      <a:pt x="240" y="4597"/>
                    </a:lnTo>
                    <a:lnTo>
                      <a:pt x="237" y="4600"/>
                    </a:lnTo>
                    <a:lnTo>
                      <a:pt x="233" y="4604"/>
                    </a:lnTo>
                    <a:lnTo>
                      <a:pt x="230" y="4607"/>
                    </a:lnTo>
                    <a:lnTo>
                      <a:pt x="227" y="4610"/>
                    </a:lnTo>
                    <a:lnTo>
                      <a:pt x="223" y="4614"/>
                    </a:lnTo>
                    <a:lnTo>
                      <a:pt x="220" y="4617"/>
                    </a:lnTo>
                    <a:lnTo>
                      <a:pt x="217" y="4620"/>
                    </a:lnTo>
                    <a:lnTo>
                      <a:pt x="217" y="4624"/>
                    </a:lnTo>
                    <a:lnTo>
                      <a:pt x="213" y="4627"/>
                    </a:lnTo>
                    <a:lnTo>
                      <a:pt x="210" y="4634"/>
                    </a:lnTo>
                    <a:lnTo>
                      <a:pt x="207" y="4637"/>
                    </a:lnTo>
                    <a:lnTo>
                      <a:pt x="203" y="4640"/>
                    </a:lnTo>
                    <a:lnTo>
                      <a:pt x="200" y="4644"/>
                    </a:lnTo>
                    <a:lnTo>
                      <a:pt x="197" y="4647"/>
                    </a:lnTo>
                    <a:lnTo>
                      <a:pt x="193" y="4650"/>
                    </a:lnTo>
                    <a:lnTo>
                      <a:pt x="193" y="4654"/>
                    </a:lnTo>
                    <a:lnTo>
                      <a:pt x="190" y="4657"/>
                    </a:lnTo>
                    <a:lnTo>
                      <a:pt x="187" y="4660"/>
                    </a:lnTo>
                    <a:lnTo>
                      <a:pt x="183" y="4664"/>
                    </a:lnTo>
                    <a:lnTo>
                      <a:pt x="180" y="4667"/>
                    </a:lnTo>
                    <a:lnTo>
                      <a:pt x="177" y="4670"/>
                    </a:lnTo>
                    <a:lnTo>
                      <a:pt x="173" y="4674"/>
                    </a:lnTo>
                    <a:lnTo>
                      <a:pt x="170" y="4677"/>
                    </a:lnTo>
                    <a:lnTo>
                      <a:pt x="170" y="4680"/>
                    </a:lnTo>
                    <a:lnTo>
                      <a:pt x="167" y="4684"/>
                    </a:lnTo>
                    <a:lnTo>
                      <a:pt x="163" y="4690"/>
                    </a:lnTo>
                    <a:lnTo>
                      <a:pt x="160" y="4694"/>
                    </a:lnTo>
                    <a:lnTo>
                      <a:pt x="157" y="4697"/>
                    </a:lnTo>
                    <a:lnTo>
                      <a:pt x="153" y="4700"/>
                    </a:lnTo>
                    <a:lnTo>
                      <a:pt x="150" y="4704"/>
                    </a:lnTo>
                    <a:lnTo>
                      <a:pt x="150" y="4707"/>
                    </a:lnTo>
                    <a:lnTo>
                      <a:pt x="147" y="4710"/>
                    </a:lnTo>
                    <a:lnTo>
                      <a:pt x="143" y="4714"/>
                    </a:lnTo>
                    <a:lnTo>
                      <a:pt x="140" y="4717"/>
                    </a:lnTo>
                    <a:lnTo>
                      <a:pt x="137" y="4720"/>
                    </a:lnTo>
                    <a:lnTo>
                      <a:pt x="133" y="4724"/>
                    </a:lnTo>
                    <a:lnTo>
                      <a:pt x="133" y="4727"/>
                    </a:lnTo>
                    <a:lnTo>
                      <a:pt x="130" y="4730"/>
                    </a:lnTo>
                    <a:lnTo>
                      <a:pt x="127" y="4734"/>
                    </a:lnTo>
                    <a:lnTo>
                      <a:pt x="123" y="4737"/>
                    </a:lnTo>
                    <a:lnTo>
                      <a:pt x="120" y="4740"/>
                    </a:lnTo>
                    <a:lnTo>
                      <a:pt x="117" y="4744"/>
                    </a:lnTo>
                    <a:lnTo>
                      <a:pt x="117" y="4747"/>
                    </a:lnTo>
                    <a:lnTo>
                      <a:pt x="113" y="4750"/>
                    </a:lnTo>
                    <a:lnTo>
                      <a:pt x="110" y="4754"/>
                    </a:lnTo>
                    <a:lnTo>
                      <a:pt x="107" y="4757"/>
                    </a:lnTo>
                    <a:lnTo>
                      <a:pt x="103" y="4760"/>
                    </a:lnTo>
                    <a:lnTo>
                      <a:pt x="103" y="4764"/>
                    </a:lnTo>
                    <a:lnTo>
                      <a:pt x="100" y="4767"/>
                    </a:lnTo>
                    <a:lnTo>
                      <a:pt x="97" y="4770"/>
                    </a:lnTo>
                    <a:lnTo>
                      <a:pt x="93" y="4774"/>
                    </a:lnTo>
                    <a:lnTo>
                      <a:pt x="90" y="4777"/>
                    </a:lnTo>
                    <a:lnTo>
                      <a:pt x="87" y="4780"/>
                    </a:lnTo>
                    <a:lnTo>
                      <a:pt x="87" y="4784"/>
                    </a:lnTo>
                    <a:lnTo>
                      <a:pt x="83" y="4787"/>
                    </a:lnTo>
                    <a:lnTo>
                      <a:pt x="80" y="4790"/>
                    </a:lnTo>
                    <a:lnTo>
                      <a:pt x="77" y="4794"/>
                    </a:lnTo>
                    <a:lnTo>
                      <a:pt x="73" y="4797"/>
                    </a:lnTo>
                    <a:lnTo>
                      <a:pt x="73" y="4800"/>
                    </a:lnTo>
                    <a:lnTo>
                      <a:pt x="70" y="4804"/>
                    </a:lnTo>
                    <a:lnTo>
                      <a:pt x="67" y="4807"/>
                    </a:lnTo>
                    <a:lnTo>
                      <a:pt x="63" y="4810"/>
                    </a:lnTo>
                    <a:lnTo>
                      <a:pt x="60" y="4814"/>
                    </a:lnTo>
                    <a:lnTo>
                      <a:pt x="60" y="4817"/>
                    </a:lnTo>
                    <a:lnTo>
                      <a:pt x="57" y="4820"/>
                    </a:lnTo>
                    <a:lnTo>
                      <a:pt x="53" y="4824"/>
                    </a:lnTo>
                    <a:lnTo>
                      <a:pt x="50" y="4827"/>
                    </a:lnTo>
                    <a:lnTo>
                      <a:pt x="50" y="4830"/>
                    </a:lnTo>
                    <a:lnTo>
                      <a:pt x="47" y="4834"/>
                    </a:lnTo>
                    <a:lnTo>
                      <a:pt x="43" y="4837"/>
                    </a:lnTo>
                    <a:lnTo>
                      <a:pt x="40" y="4840"/>
                    </a:lnTo>
                    <a:lnTo>
                      <a:pt x="37" y="4844"/>
                    </a:lnTo>
                    <a:lnTo>
                      <a:pt x="37" y="4847"/>
                    </a:lnTo>
                    <a:lnTo>
                      <a:pt x="33" y="4850"/>
                    </a:lnTo>
                    <a:lnTo>
                      <a:pt x="30" y="4854"/>
                    </a:lnTo>
                    <a:lnTo>
                      <a:pt x="27" y="4857"/>
                    </a:lnTo>
                    <a:lnTo>
                      <a:pt x="27" y="4860"/>
                    </a:lnTo>
                    <a:lnTo>
                      <a:pt x="23" y="4864"/>
                    </a:lnTo>
                    <a:lnTo>
                      <a:pt x="20" y="4867"/>
                    </a:lnTo>
                    <a:lnTo>
                      <a:pt x="17" y="4870"/>
                    </a:lnTo>
                    <a:lnTo>
                      <a:pt x="17" y="4874"/>
                    </a:lnTo>
                    <a:lnTo>
                      <a:pt x="13" y="4877"/>
                    </a:lnTo>
                    <a:lnTo>
                      <a:pt x="10" y="4880"/>
                    </a:lnTo>
                    <a:lnTo>
                      <a:pt x="7" y="4884"/>
                    </a:lnTo>
                    <a:lnTo>
                      <a:pt x="7" y="4887"/>
                    </a:lnTo>
                    <a:lnTo>
                      <a:pt x="3" y="4890"/>
                    </a:lnTo>
                    <a:lnTo>
                      <a:pt x="0" y="4894"/>
                    </a:lnTo>
                  </a:path>
                </a:pathLst>
              </a:custGeom>
              <a:noFill/>
              <a:ln w="12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202"/>
              <p:cNvSpPr>
                <a:spLocks/>
              </p:cNvSpPr>
              <p:nvPr/>
            </p:nvSpPr>
            <p:spPr bwMode="auto">
              <a:xfrm>
                <a:off x="2759" y="921"/>
                <a:ext cx="2672" cy="2037"/>
              </a:xfrm>
              <a:custGeom>
                <a:avLst/>
                <a:gdLst/>
                <a:ahLst/>
                <a:cxnLst>
                  <a:cxn ang="0">
                    <a:pos x="6210" y="110"/>
                  </a:cxn>
                  <a:cxn ang="0">
                    <a:pos x="5967" y="234"/>
                  </a:cxn>
                  <a:cxn ang="0">
                    <a:pos x="5737" y="357"/>
                  </a:cxn>
                  <a:cxn ang="0">
                    <a:pos x="5510" y="480"/>
                  </a:cxn>
                  <a:cxn ang="0">
                    <a:pos x="5293" y="600"/>
                  </a:cxn>
                  <a:cxn ang="0">
                    <a:pos x="5083" y="720"/>
                  </a:cxn>
                  <a:cxn ang="0">
                    <a:pos x="4883" y="837"/>
                  </a:cxn>
                  <a:cxn ang="0">
                    <a:pos x="4687" y="950"/>
                  </a:cxn>
                  <a:cxn ang="0">
                    <a:pos x="4497" y="1064"/>
                  </a:cxn>
                  <a:cxn ang="0">
                    <a:pos x="4317" y="1174"/>
                  </a:cxn>
                  <a:cxn ang="0">
                    <a:pos x="4140" y="1284"/>
                  </a:cxn>
                  <a:cxn ang="0">
                    <a:pos x="3970" y="1394"/>
                  </a:cxn>
                  <a:cxn ang="0">
                    <a:pos x="3807" y="1500"/>
                  </a:cxn>
                  <a:cxn ang="0">
                    <a:pos x="3650" y="1604"/>
                  </a:cxn>
                  <a:cxn ang="0">
                    <a:pos x="3497" y="1707"/>
                  </a:cxn>
                  <a:cxn ang="0">
                    <a:pos x="3347" y="1810"/>
                  </a:cxn>
                  <a:cxn ang="0">
                    <a:pos x="3203" y="1910"/>
                  </a:cxn>
                  <a:cxn ang="0">
                    <a:pos x="3067" y="2007"/>
                  </a:cxn>
                  <a:cxn ang="0">
                    <a:pos x="2933" y="2107"/>
                  </a:cxn>
                  <a:cxn ang="0">
                    <a:pos x="2803" y="2200"/>
                  </a:cxn>
                  <a:cxn ang="0">
                    <a:pos x="2680" y="2294"/>
                  </a:cxn>
                  <a:cxn ang="0">
                    <a:pos x="2560" y="2387"/>
                  </a:cxn>
                  <a:cxn ang="0">
                    <a:pos x="2443" y="2477"/>
                  </a:cxn>
                  <a:cxn ang="0">
                    <a:pos x="2330" y="2567"/>
                  </a:cxn>
                  <a:cxn ang="0">
                    <a:pos x="2223" y="2654"/>
                  </a:cxn>
                  <a:cxn ang="0">
                    <a:pos x="2117" y="2740"/>
                  </a:cxn>
                  <a:cxn ang="0">
                    <a:pos x="2017" y="2827"/>
                  </a:cxn>
                  <a:cxn ang="0">
                    <a:pos x="1917" y="2910"/>
                  </a:cxn>
                  <a:cxn ang="0">
                    <a:pos x="1823" y="2990"/>
                  </a:cxn>
                  <a:cxn ang="0">
                    <a:pos x="1730" y="3070"/>
                  </a:cxn>
                  <a:cxn ang="0">
                    <a:pos x="1640" y="3150"/>
                  </a:cxn>
                  <a:cxn ang="0">
                    <a:pos x="1557" y="3227"/>
                  </a:cxn>
                  <a:cxn ang="0">
                    <a:pos x="1473" y="3304"/>
                  </a:cxn>
                  <a:cxn ang="0">
                    <a:pos x="1390" y="3380"/>
                  </a:cxn>
                  <a:cxn ang="0">
                    <a:pos x="1313" y="3454"/>
                  </a:cxn>
                  <a:cxn ang="0">
                    <a:pos x="1237" y="3524"/>
                  </a:cxn>
                  <a:cxn ang="0">
                    <a:pos x="1167" y="3597"/>
                  </a:cxn>
                  <a:cxn ang="0">
                    <a:pos x="1093" y="3664"/>
                  </a:cxn>
                  <a:cxn ang="0">
                    <a:pos x="1027" y="3734"/>
                  </a:cxn>
                  <a:cxn ang="0">
                    <a:pos x="960" y="3800"/>
                  </a:cxn>
                  <a:cxn ang="0">
                    <a:pos x="897" y="3867"/>
                  </a:cxn>
                  <a:cxn ang="0">
                    <a:pos x="833" y="3930"/>
                  </a:cxn>
                  <a:cxn ang="0">
                    <a:pos x="773" y="3994"/>
                  </a:cxn>
                  <a:cxn ang="0">
                    <a:pos x="717" y="4057"/>
                  </a:cxn>
                  <a:cxn ang="0">
                    <a:pos x="660" y="4117"/>
                  </a:cxn>
                  <a:cxn ang="0">
                    <a:pos x="603" y="4177"/>
                  </a:cxn>
                  <a:cxn ang="0">
                    <a:pos x="550" y="4234"/>
                  </a:cxn>
                  <a:cxn ang="0">
                    <a:pos x="500" y="4294"/>
                  </a:cxn>
                  <a:cxn ang="0">
                    <a:pos x="450" y="4350"/>
                  </a:cxn>
                  <a:cxn ang="0">
                    <a:pos x="403" y="4404"/>
                  </a:cxn>
                  <a:cxn ang="0">
                    <a:pos x="357" y="4457"/>
                  </a:cxn>
                  <a:cxn ang="0">
                    <a:pos x="310" y="4510"/>
                  </a:cxn>
                  <a:cxn ang="0">
                    <a:pos x="267" y="4564"/>
                  </a:cxn>
                  <a:cxn ang="0">
                    <a:pos x="223" y="4614"/>
                  </a:cxn>
                  <a:cxn ang="0">
                    <a:pos x="183" y="4664"/>
                  </a:cxn>
                  <a:cxn ang="0">
                    <a:pos x="143" y="4714"/>
                  </a:cxn>
                  <a:cxn ang="0">
                    <a:pos x="103" y="4760"/>
                  </a:cxn>
                  <a:cxn ang="0">
                    <a:pos x="67" y="4807"/>
                  </a:cxn>
                  <a:cxn ang="0">
                    <a:pos x="30" y="4854"/>
                  </a:cxn>
                </a:cxnLst>
                <a:rect l="0" t="0" r="r" b="b"/>
                <a:pathLst>
                  <a:path w="6423" h="4894">
                    <a:moveTo>
                      <a:pt x="6423" y="0"/>
                    </a:moveTo>
                    <a:lnTo>
                      <a:pt x="6423" y="0"/>
                    </a:lnTo>
                    <a:lnTo>
                      <a:pt x="6403" y="10"/>
                    </a:lnTo>
                    <a:lnTo>
                      <a:pt x="6387" y="20"/>
                    </a:lnTo>
                    <a:lnTo>
                      <a:pt x="6370" y="27"/>
                    </a:lnTo>
                    <a:lnTo>
                      <a:pt x="6350" y="37"/>
                    </a:lnTo>
                    <a:lnTo>
                      <a:pt x="6333" y="47"/>
                    </a:lnTo>
                    <a:lnTo>
                      <a:pt x="6317" y="57"/>
                    </a:lnTo>
                    <a:lnTo>
                      <a:pt x="6297" y="64"/>
                    </a:lnTo>
                    <a:lnTo>
                      <a:pt x="6280" y="74"/>
                    </a:lnTo>
                    <a:lnTo>
                      <a:pt x="6263" y="84"/>
                    </a:lnTo>
                    <a:lnTo>
                      <a:pt x="6243" y="90"/>
                    </a:lnTo>
                    <a:lnTo>
                      <a:pt x="6227" y="100"/>
                    </a:lnTo>
                    <a:lnTo>
                      <a:pt x="6210" y="110"/>
                    </a:lnTo>
                    <a:lnTo>
                      <a:pt x="6190" y="120"/>
                    </a:lnTo>
                    <a:lnTo>
                      <a:pt x="6173" y="127"/>
                    </a:lnTo>
                    <a:lnTo>
                      <a:pt x="6157" y="137"/>
                    </a:lnTo>
                    <a:lnTo>
                      <a:pt x="6140" y="147"/>
                    </a:lnTo>
                    <a:lnTo>
                      <a:pt x="6123" y="154"/>
                    </a:lnTo>
                    <a:lnTo>
                      <a:pt x="6103" y="164"/>
                    </a:lnTo>
                    <a:lnTo>
                      <a:pt x="6087" y="174"/>
                    </a:lnTo>
                    <a:lnTo>
                      <a:pt x="6070" y="180"/>
                    </a:lnTo>
                    <a:lnTo>
                      <a:pt x="6053" y="190"/>
                    </a:lnTo>
                    <a:lnTo>
                      <a:pt x="6037" y="200"/>
                    </a:lnTo>
                    <a:lnTo>
                      <a:pt x="6020" y="207"/>
                    </a:lnTo>
                    <a:lnTo>
                      <a:pt x="6003" y="217"/>
                    </a:lnTo>
                    <a:lnTo>
                      <a:pt x="5983" y="227"/>
                    </a:lnTo>
                    <a:lnTo>
                      <a:pt x="5967" y="234"/>
                    </a:lnTo>
                    <a:lnTo>
                      <a:pt x="5950" y="244"/>
                    </a:lnTo>
                    <a:lnTo>
                      <a:pt x="5933" y="254"/>
                    </a:lnTo>
                    <a:lnTo>
                      <a:pt x="5917" y="260"/>
                    </a:lnTo>
                    <a:lnTo>
                      <a:pt x="5900" y="270"/>
                    </a:lnTo>
                    <a:lnTo>
                      <a:pt x="5883" y="280"/>
                    </a:lnTo>
                    <a:lnTo>
                      <a:pt x="5867" y="287"/>
                    </a:lnTo>
                    <a:lnTo>
                      <a:pt x="5850" y="297"/>
                    </a:lnTo>
                    <a:lnTo>
                      <a:pt x="5833" y="307"/>
                    </a:lnTo>
                    <a:lnTo>
                      <a:pt x="5817" y="314"/>
                    </a:lnTo>
                    <a:lnTo>
                      <a:pt x="5800" y="324"/>
                    </a:lnTo>
                    <a:lnTo>
                      <a:pt x="5783" y="334"/>
                    </a:lnTo>
                    <a:lnTo>
                      <a:pt x="5767" y="340"/>
                    </a:lnTo>
                    <a:lnTo>
                      <a:pt x="5750" y="350"/>
                    </a:lnTo>
                    <a:lnTo>
                      <a:pt x="5737" y="357"/>
                    </a:lnTo>
                    <a:lnTo>
                      <a:pt x="5720" y="367"/>
                    </a:lnTo>
                    <a:lnTo>
                      <a:pt x="5703" y="377"/>
                    </a:lnTo>
                    <a:lnTo>
                      <a:pt x="5687" y="384"/>
                    </a:lnTo>
                    <a:lnTo>
                      <a:pt x="5670" y="394"/>
                    </a:lnTo>
                    <a:lnTo>
                      <a:pt x="5653" y="404"/>
                    </a:lnTo>
                    <a:lnTo>
                      <a:pt x="5637" y="410"/>
                    </a:lnTo>
                    <a:lnTo>
                      <a:pt x="5623" y="420"/>
                    </a:lnTo>
                    <a:lnTo>
                      <a:pt x="5607" y="427"/>
                    </a:lnTo>
                    <a:lnTo>
                      <a:pt x="5590" y="437"/>
                    </a:lnTo>
                    <a:lnTo>
                      <a:pt x="5573" y="447"/>
                    </a:lnTo>
                    <a:lnTo>
                      <a:pt x="5557" y="454"/>
                    </a:lnTo>
                    <a:lnTo>
                      <a:pt x="5543" y="464"/>
                    </a:lnTo>
                    <a:lnTo>
                      <a:pt x="5527" y="470"/>
                    </a:lnTo>
                    <a:lnTo>
                      <a:pt x="5510" y="480"/>
                    </a:lnTo>
                    <a:lnTo>
                      <a:pt x="5493" y="490"/>
                    </a:lnTo>
                    <a:lnTo>
                      <a:pt x="5480" y="497"/>
                    </a:lnTo>
                    <a:lnTo>
                      <a:pt x="5463" y="507"/>
                    </a:lnTo>
                    <a:lnTo>
                      <a:pt x="5447" y="514"/>
                    </a:lnTo>
                    <a:lnTo>
                      <a:pt x="5433" y="524"/>
                    </a:lnTo>
                    <a:lnTo>
                      <a:pt x="5417" y="530"/>
                    </a:lnTo>
                    <a:lnTo>
                      <a:pt x="5400" y="540"/>
                    </a:lnTo>
                    <a:lnTo>
                      <a:pt x="5387" y="550"/>
                    </a:lnTo>
                    <a:lnTo>
                      <a:pt x="5370" y="557"/>
                    </a:lnTo>
                    <a:lnTo>
                      <a:pt x="5353" y="567"/>
                    </a:lnTo>
                    <a:lnTo>
                      <a:pt x="5340" y="574"/>
                    </a:lnTo>
                    <a:lnTo>
                      <a:pt x="5323" y="584"/>
                    </a:lnTo>
                    <a:lnTo>
                      <a:pt x="5310" y="590"/>
                    </a:lnTo>
                    <a:lnTo>
                      <a:pt x="5293" y="600"/>
                    </a:lnTo>
                    <a:lnTo>
                      <a:pt x="5277" y="610"/>
                    </a:lnTo>
                    <a:lnTo>
                      <a:pt x="5263" y="617"/>
                    </a:lnTo>
                    <a:lnTo>
                      <a:pt x="5247" y="627"/>
                    </a:lnTo>
                    <a:lnTo>
                      <a:pt x="5233" y="634"/>
                    </a:lnTo>
                    <a:lnTo>
                      <a:pt x="5217" y="644"/>
                    </a:lnTo>
                    <a:lnTo>
                      <a:pt x="5203" y="650"/>
                    </a:lnTo>
                    <a:lnTo>
                      <a:pt x="5187" y="660"/>
                    </a:lnTo>
                    <a:lnTo>
                      <a:pt x="5173" y="667"/>
                    </a:lnTo>
                    <a:lnTo>
                      <a:pt x="5157" y="677"/>
                    </a:lnTo>
                    <a:lnTo>
                      <a:pt x="5143" y="684"/>
                    </a:lnTo>
                    <a:lnTo>
                      <a:pt x="5127" y="694"/>
                    </a:lnTo>
                    <a:lnTo>
                      <a:pt x="5113" y="700"/>
                    </a:lnTo>
                    <a:lnTo>
                      <a:pt x="5100" y="710"/>
                    </a:lnTo>
                    <a:lnTo>
                      <a:pt x="5083" y="720"/>
                    </a:lnTo>
                    <a:lnTo>
                      <a:pt x="5070" y="727"/>
                    </a:lnTo>
                    <a:lnTo>
                      <a:pt x="5053" y="737"/>
                    </a:lnTo>
                    <a:lnTo>
                      <a:pt x="5040" y="744"/>
                    </a:lnTo>
                    <a:lnTo>
                      <a:pt x="5027" y="754"/>
                    </a:lnTo>
                    <a:lnTo>
                      <a:pt x="5010" y="760"/>
                    </a:lnTo>
                    <a:lnTo>
                      <a:pt x="4997" y="770"/>
                    </a:lnTo>
                    <a:lnTo>
                      <a:pt x="4983" y="777"/>
                    </a:lnTo>
                    <a:lnTo>
                      <a:pt x="4967" y="787"/>
                    </a:lnTo>
                    <a:lnTo>
                      <a:pt x="4953" y="794"/>
                    </a:lnTo>
                    <a:lnTo>
                      <a:pt x="4940" y="804"/>
                    </a:lnTo>
                    <a:lnTo>
                      <a:pt x="4923" y="810"/>
                    </a:lnTo>
                    <a:lnTo>
                      <a:pt x="4910" y="820"/>
                    </a:lnTo>
                    <a:lnTo>
                      <a:pt x="4897" y="827"/>
                    </a:lnTo>
                    <a:lnTo>
                      <a:pt x="4883" y="837"/>
                    </a:lnTo>
                    <a:lnTo>
                      <a:pt x="4867" y="844"/>
                    </a:lnTo>
                    <a:lnTo>
                      <a:pt x="4853" y="850"/>
                    </a:lnTo>
                    <a:lnTo>
                      <a:pt x="4840" y="860"/>
                    </a:lnTo>
                    <a:lnTo>
                      <a:pt x="4827" y="867"/>
                    </a:lnTo>
                    <a:lnTo>
                      <a:pt x="4810" y="877"/>
                    </a:lnTo>
                    <a:lnTo>
                      <a:pt x="4797" y="884"/>
                    </a:lnTo>
                    <a:lnTo>
                      <a:pt x="4783" y="894"/>
                    </a:lnTo>
                    <a:lnTo>
                      <a:pt x="4770" y="900"/>
                    </a:lnTo>
                    <a:lnTo>
                      <a:pt x="4757" y="910"/>
                    </a:lnTo>
                    <a:lnTo>
                      <a:pt x="4743" y="917"/>
                    </a:lnTo>
                    <a:lnTo>
                      <a:pt x="4727" y="927"/>
                    </a:lnTo>
                    <a:lnTo>
                      <a:pt x="4713" y="934"/>
                    </a:lnTo>
                    <a:lnTo>
                      <a:pt x="4700" y="944"/>
                    </a:lnTo>
                    <a:lnTo>
                      <a:pt x="4687" y="950"/>
                    </a:lnTo>
                    <a:lnTo>
                      <a:pt x="4673" y="957"/>
                    </a:lnTo>
                    <a:lnTo>
                      <a:pt x="4660" y="967"/>
                    </a:lnTo>
                    <a:lnTo>
                      <a:pt x="4647" y="974"/>
                    </a:lnTo>
                    <a:lnTo>
                      <a:pt x="4633" y="984"/>
                    </a:lnTo>
                    <a:lnTo>
                      <a:pt x="4620" y="990"/>
                    </a:lnTo>
                    <a:lnTo>
                      <a:pt x="4607" y="1000"/>
                    </a:lnTo>
                    <a:lnTo>
                      <a:pt x="4590" y="1007"/>
                    </a:lnTo>
                    <a:lnTo>
                      <a:pt x="4577" y="1014"/>
                    </a:lnTo>
                    <a:lnTo>
                      <a:pt x="4563" y="1024"/>
                    </a:lnTo>
                    <a:lnTo>
                      <a:pt x="4550" y="1030"/>
                    </a:lnTo>
                    <a:lnTo>
                      <a:pt x="4537" y="1040"/>
                    </a:lnTo>
                    <a:lnTo>
                      <a:pt x="4523" y="1047"/>
                    </a:lnTo>
                    <a:lnTo>
                      <a:pt x="4510" y="1057"/>
                    </a:lnTo>
                    <a:lnTo>
                      <a:pt x="4497" y="1064"/>
                    </a:lnTo>
                    <a:lnTo>
                      <a:pt x="4483" y="1070"/>
                    </a:lnTo>
                    <a:lnTo>
                      <a:pt x="4473" y="1080"/>
                    </a:lnTo>
                    <a:lnTo>
                      <a:pt x="4460" y="1087"/>
                    </a:lnTo>
                    <a:lnTo>
                      <a:pt x="4447" y="1097"/>
                    </a:lnTo>
                    <a:lnTo>
                      <a:pt x="4433" y="1104"/>
                    </a:lnTo>
                    <a:lnTo>
                      <a:pt x="4420" y="1110"/>
                    </a:lnTo>
                    <a:lnTo>
                      <a:pt x="4407" y="1120"/>
                    </a:lnTo>
                    <a:lnTo>
                      <a:pt x="4393" y="1127"/>
                    </a:lnTo>
                    <a:lnTo>
                      <a:pt x="4380" y="1137"/>
                    </a:lnTo>
                    <a:lnTo>
                      <a:pt x="4367" y="1144"/>
                    </a:lnTo>
                    <a:lnTo>
                      <a:pt x="4353" y="1150"/>
                    </a:lnTo>
                    <a:lnTo>
                      <a:pt x="4343" y="1160"/>
                    </a:lnTo>
                    <a:lnTo>
                      <a:pt x="4330" y="1167"/>
                    </a:lnTo>
                    <a:lnTo>
                      <a:pt x="4317" y="1174"/>
                    </a:lnTo>
                    <a:lnTo>
                      <a:pt x="4303" y="1184"/>
                    </a:lnTo>
                    <a:lnTo>
                      <a:pt x="4290" y="1190"/>
                    </a:lnTo>
                    <a:lnTo>
                      <a:pt x="4277" y="1200"/>
                    </a:lnTo>
                    <a:lnTo>
                      <a:pt x="4267" y="1207"/>
                    </a:lnTo>
                    <a:lnTo>
                      <a:pt x="4253" y="1214"/>
                    </a:lnTo>
                    <a:lnTo>
                      <a:pt x="4240" y="1224"/>
                    </a:lnTo>
                    <a:lnTo>
                      <a:pt x="4227" y="1230"/>
                    </a:lnTo>
                    <a:lnTo>
                      <a:pt x="4217" y="1237"/>
                    </a:lnTo>
                    <a:lnTo>
                      <a:pt x="4203" y="1247"/>
                    </a:lnTo>
                    <a:lnTo>
                      <a:pt x="4190" y="1254"/>
                    </a:lnTo>
                    <a:lnTo>
                      <a:pt x="4177" y="1260"/>
                    </a:lnTo>
                    <a:lnTo>
                      <a:pt x="4167" y="1270"/>
                    </a:lnTo>
                    <a:lnTo>
                      <a:pt x="4153" y="1277"/>
                    </a:lnTo>
                    <a:lnTo>
                      <a:pt x="4140" y="1284"/>
                    </a:lnTo>
                    <a:lnTo>
                      <a:pt x="4127" y="1294"/>
                    </a:lnTo>
                    <a:lnTo>
                      <a:pt x="4117" y="1300"/>
                    </a:lnTo>
                    <a:lnTo>
                      <a:pt x="4103" y="1307"/>
                    </a:lnTo>
                    <a:lnTo>
                      <a:pt x="4090" y="1317"/>
                    </a:lnTo>
                    <a:lnTo>
                      <a:pt x="4080" y="1324"/>
                    </a:lnTo>
                    <a:lnTo>
                      <a:pt x="4067" y="1330"/>
                    </a:lnTo>
                    <a:lnTo>
                      <a:pt x="4053" y="1340"/>
                    </a:lnTo>
                    <a:lnTo>
                      <a:pt x="4043" y="1347"/>
                    </a:lnTo>
                    <a:lnTo>
                      <a:pt x="4030" y="1354"/>
                    </a:lnTo>
                    <a:lnTo>
                      <a:pt x="4020" y="1364"/>
                    </a:lnTo>
                    <a:lnTo>
                      <a:pt x="4007" y="1370"/>
                    </a:lnTo>
                    <a:lnTo>
                      <a:pt x="3993" y="1377"/>
                    </a:lnTo>
                    <a:lnTo>
                      <a:pt x="3983" y="1387"/>
                    </a:lnTo>
                    <a:lnTo>
                      <a:pt x="3970" y="1394"/>
                    </a:lnTo>
                    <a:lnTo>
                      <a:pt x="3960" y="1400"/>
                    </a:lnTo>
                    <a:lnTo>
                      <a:pt x="3947" y="1407"/>
                    </a:lnTo>
                    <a:lnTo>
                      <a:pt x="3937" y="1417"/>
                    </a:lnTo>
                    <a:lnTo>
                      <a:pt x="3923" y="1424"/>
                    </a:lnTo>
                    <a:lnTo>
                      <a:pt x="3910" y="1430"/>
                    </a:lnTo>
                    <a:lnTo>
                      <a:pt x="3900" y="1440"/>
                    </a:lnTo>
                    <a:lnTo>
                      <a:pt x="3887" y="1447"/>
                    </a:lnTo>
                    <a:lnTo>
                      <a:pt x="3877" y="1454"/>
                    </a:lnTo>
                    <a:lnTo>
                      <a:pt x="3863" y="1464"/>
                    </a:lnTo>
                    <a:lnTo>
                      <a:pt x="3853" y="1470"/>
                    </a:lnTo>
                    <a:lnTo>
                      <a:pt x="3840" y="1477"/>
                    </a:lnTo>
                    <a:lnTo>
                      <a:pt x="3830" y="1484"/>
                    </a:lnTo>
                    <a:lnTo>
                      <a:pt x="3817" y="1494"/>
                    </a:lnTo>
                    <a:lnTo>
                      <a:pt x="3807" y="1500"/>
                    </a:lnTo>
                    <a:lnTo>
                      <a:pt x="3797" y="1507"/>
                    </a:lnTo>
                    <a:lnTo>
                      <a:pt x="3783" y="1514"/>
                    </a:lnTo>
                    <a:lnTo>
                      <a:pt x="3773" y="1524"/>
                    </a:lnTo>
                    <a:lnTo>
                      <a:pt x="3760" y="1530"/>
                    </a:lnTo>
                    <a:lnTo>
                      <a:pt x="3750" y="1537"/>
                    </a:lnTo>
                    <a:lnTo>
                      <a:pt x="3737" y="1544"/>
                    </a:lnTo>
                    <a:lnTo>
                      <a:pt x="3727" y="1554"/>
                    </a:lnTo>
                    <a:lnTo>
                      <a:pt x="3717" y="1560"/>
                    </a:lnTo>
                    <a:lnTo>
                      <a:pt x="3703" y="1567"/>
                    </a:lnTo>
                    <a:lnTo>
                      <a:pt x="3693" y="1574"/>
                    </a:lnTo>
                    <a:lnTo>
                      <a:pt x="3683" y="1584"/>
                    </a:lnTo>
                    <a:lnTo>
                      <a:pt x="3670" y="1590"/>
                    </a:lnTo>
                    <a:lnTo>
                      <a:pt x="3660" y="1597"/>
                    </a:lnTo>
                    <a:lnTo>
                      <a:pt x="3650" y="1604"/>
                    </a:lnTo>
                    <a:lnTo>
                      <a:pt x="3637" y="1614"/>
                    </a:lnTo>
                    <a:lnTo>
                      <a:pt x="3627" y="1620"/>
                    </a:lnTo>
                    <a:lnTo>
                      <a:pt x="3617" y="1627"/>
                    </a:lnTo>
                    <a:lnTo>
                      <a:pt x="3603" y="1634"/>
                    </a:lnTo>
                    <a:lnTo>
                      <a:pt x="3593" y="1644"/>
                    </a:lnTo>
                    <a:lnTo>
                      <a:pt x="3583" y="1650"/>
                    </a:lnTo>
                    <a:lnTo>
                      <a:pt x="3570" y="1657"/>
                    </a:lnTo>
                    <a:lnTo>
                      <a:pt x="3560" y="1664"/>
                    </a:lnTo>
                    <a:lnTo>
                      <a:pt x="3550" y="1670"/>
                    </a:lnTo>
                    <a:lnTo>
                      <a:pt x="3540" y="1680"/>
                    </a:lnTo>
                    <a:lnTo>
                      <a:pt x="3527" y="1687"/>
                    </a:lnTo>
                    <a:lnTo>
                      <a:pt x="3517" y="1694"/>
                    </a:lnTo>
                    <a:lnTo>
                      <a:pt x="3507" y="1700"/>
                    </a:lnTo>
                    <a:lnTo>
                      <a:pt x="3497" y="1707"/>
                    </a:lnTo>
                    <a:lnTo>
                      <a:pt x="3483" y="1717"/>
                    </a:lnTo>
                    <a:lnTo>
                      <a:pt x="3473" y="1724"/>
                    </a:lnTo>
                    <a:lnTo>
                      <a:pt x="3463" y="1730"/>
                    </a:lnTo>
                    <a:lnTo>
                      <a:pt x="3453" y="1737"/>
                    </a:lnTo>
                    <a:lnTo>
                      <a:pt x="3443" y="1744"/>
                    </a:lnTo>
                    <a:lnTo>
                      <a:pt x="3430" y="1754"/>
                    </a:lnTo>
                    <a:lnTo>
                      <a:pt x="3420" y="1760"/>
                    </a:lnTo>
                    <a:lnTo>
                      <a:pt x="3410" y="1767"/>
                    </a:lnTo>
                    <a:lnTo>
                      <a:pt x="3400" y="1774"/>
                    </a:lnTo>
                    <a:lnTo>
                      <a:pt x="3390" y="1780"/>
                    </a:lnTo>
                    <a:lnTo>
                      <a:pt x="3380" y="1787"/>
                    </a:lnTo>
                    <a:lnTo>
                      <a:pt x="3370" y="1797"/>
                    </a:lnTo>
                    <a:lnTo>
                      <a:pt x="3357" y="1804"/>
                    </a:lnTo>
                    <a:lnTo>
                      <a:pt x="3347" y="1810"/>
                    </a:lnTo>
                    <a:lnTo>
                      <a:pt x="3337" y="1817"/>
                    </a:lnTo>
                    <a:lnTo>
                      <a:pt x="3327" y="1824"/>
                    </a:lnTo>
                    <a:lnTo>
                      <a:pt x="3317" y="1830"/>
                    </a:lnTo>
                    <a:lnTo>
                      <a:pt x="3307" y="1840"/>
                    </a:lnTo>
                    <a:lnTo>
                      <a:pt x="3297" y="1847"/>
                    </a:lnTo>
                    <a:lnTo>
                      <a:pt x="3287" y="1854"/>
                    </a:lnTo>
                    <a:lnTo>
                      <a:pt x="3277" y="1860"/>
                    </a:lnTo>
                    <a:lnTo>
                      <a:pt x="3267" y="1867"/>
                    </a:lnTo>
                    <a:lnTo>
                      <a:pt x="3257" y="1874"/>
                    </a:lnTo>
                    <a:lnTo>
                      <a:pt x="3247" y="1880"/>
                    </a:lnTo>
                    <a:lnTo>
                      <a:pt x="3233" y="1890"/>
                    </a:lnTo>
                    <a:lnTo>
                      <a:pt x="3223" y="1897"/>
                    </a:lnTo>
                    <a:lnTo>
                      <a:pt x="3213" y="1904"/>
                    </a:lnTo>
                    <a:lnTo>
                      <a:pt x="3203" y="1910"/>
                    </a:lnTo>
                    <a:lnTo>
                      <a:pt x="3193" y="1917"/>
                    </a:lnTo>
                    <a:lnTo>
                      <a:pt x="3183" y="1924"/>
                    </a:lnTo>
                    <a:lnTo>
                      <a:pt x="3173" y="1930"/>
                    </a:lnTo>
                    <a:lnTo>
                      <a:pt x="3163" y="1937"/>
                    </a:lnTo>
                    <a:lnTo>
                      <a:pt x="3153" y="1947"/>
                    </a:lnTo>
                    <a:lnTo>
                      <a:pt x="3147" y="1954"/>
                    </a:lnTo>
                    <a:lnTo>
                      <a:pt x="3137" y="1960"/>
                    </a:lnTo>
                    <a:lnTo>
                      <a:pt x="3127" y="1967"/>
                    </a:lnTo>
                    <a:lnTo>
                      <a:pt x="3117" y="1974"/>
                    </a:lnTo>
                    <a:lnTo>
                      <a:pt x="3107" y="1980"/>
                    </a:lnTo>
                    <a:lnTo>
                      <a:pt x="3097" y="1987"/>
                    </a:lnTo>
                    <a:lnTo>
                      <a:pt x="3087" y="1994"/>
                    </a:lnTo>
                    <a:lnTo>
                      <a:pt x="3077" y="2000"/>
                    </a:lnTo>
                    <a:lnTo>
                      <a:pt x="3067" y="2007"/>
                    </a:lnTo>
                    <a:lnTo>
                      <a:pt x="3057" y="2017"/>
                    </a:lnTo>
                    <a:lnTo>
                      <a:pt x="3047" y="2024"/>
                    </a:lnTo>
                    <a:lnTo>
                      <a:pt x="3037" y="2030"/>
                    </a:lnTo>
                    <a:lnTo>
                      <a:pt x="3027" y="2037"/>
                    </a:lnTo>
                    <a:lnTo>
                      <a:pt x="3020" y="2044"/>
                    </a:lnTo>
                    <a:lnTo>
                      <a:pt x="3010" y="2050"/>
                    </a:lnTo>
                    <a:lnTo>
                      <a:pt x="3000" y="2057"/>
                    </a:lnTo>
                    <a:lnTo>
                      <a:pt x="2990" y="2064"/>
                    </a:lnTo>
                    <a:lnTo>
                      <a:pt x="2980" y="2070"/>
                    </a:lnTo>
                    <a:lnTo>
                      <a:pt x="2970" y="2077"/>
                    </a:lnTo>
                    <a:lnTo>
                      <a:pt x="2963" y="2084"/>
                    </a:lnTo>
                    <a:lnTo>
                      <a:pt x="2953" y="2090"/>
                    </a:lnTo>
                    <a:lnTo>
                      <a:pt x="2943" y="2100"/>
                    </a:lnTo>
                    <a:lnTo>
                      <a:pt x="2933" y="2107"/>
                    </a:lnTo>
                    <a:lnTo>
                      <a:pt x="2923" y="2114"/>
                    </a:lnTo>
                    <a:lnTo>
                      <a:pt x="2913" y="2120"/>
                    </a:lnTo>
                    <a:lnTo>
                      <a:pt x="2907" y="2127"/>
                    </a:lnTo>
                    <a:lnTo>
                      <a:pt x="2897" y="2134"/>
                    </a:lnTo>
                    <a:lnTo>
                      <a:pt x="2887" y="2140"/>
                    </a:lnTo>
                    <a:lnTo>
                      <a:pt x="2877" y="2147"/>
                    </a:lnTo>
                    <a:lnTo>
                      <a:pt x="2870" y="2154"/>
                    </a:lnTo>
                    <a:lnTo>
                      <a:pt x="2860" y="2160"/>
                    </a:lnTo>
                    <a:lnTo>
                      <a:pt x="2850" y="2167"/>
                    </a:lnTo>
                    <a:lnTo>
                      <a:pt x="2840" y="2174"/>
                    </a:lnTo>
                    <a:lnTo>
                      <a:pt x="2833" y="2180"/>
                    </a:lnTo>
                    <a:lnTo>
                      <a:pt x="2823" y="2187"/>
                    </a:lnTo>
                    <a:lnTo>
                      <a:pt x="2813" y="2194"/>
                    </a:lnTo>
                    <a:lnTo>
                      <a:pt x="2803" y="2200"/>
                    </a:lnTo>
                    <a:lnTo>
                      <a:pt x="2797" y="2207"/>
                    </a:lnTo>
                    <a:lnTo>
                      <a:pt x="2787" y="2214"/>
                    </a:lnTo>
                    <a:lnTo>
                      <a:pt x="2777" y="2220"/>
                    </a:lnTo>
                    <a:lnTo>
                      <a:pt x="2770" y="2227"/>
                    </a:lnTo>
                    <a:lnTo>
                      <a:pt x="2760" y="2234"/>
                    </a:lnTo>
                    <a:lnTo>
                      <a:pt x="2750" y="2240"/>
                    </a:lnTo>
                    <a:lnTo>
                      <a:pt x="2743" y="2247"/>
                    </a:lnTo>
                    <a:lnTo>
                      <a:pt x="2733" y="2254"/>
                    </a:lnTo>
                    <a:lnTo>
                      <a:pt x="2723" y="2260"/>
                    </a:lnTo>
                    <a:lnTo>
                      <a:pt x="2717" y="2267"/>
                    </a:lnTo>
                    <a:lnTo>
                      <a:pt x="2707" y="2274"/>
                    </a:lnTo>
                    <a:lnTo>
                      <a:pt x="2697" y="2280"/>
                    </a:lnTo>
                    <a:lnTo>
                      <a:pt x="2690" y="2287"/>
                    </a:lnTo>
                    <a:lnTo>
                      <a:pt x="2680" y="2294"/>
                    </a:lnTo>
                    <a:lnTo>
                      <a:pt x="2670" y="2300"/>
                    </a:lnTo>
                    <a:lnTo>
                      <a:pt x="2663" y="2307"/>
                    </a:lnTo>
                    <a:lnTo>
                      <a:pt x="2653" y="2314"/>
                    </a:lnTo>
                    <a:lnTo>
                      <a:pt x="2647" y="2320"/>
                    </a:lnTo>
                    <a:lnTo>
                      <a:pt x="2637" y="2327"/>
                    </a:lnTo>
                    <a:lnTo>
                      <a:pt x="2627" y="2334"/>
                    </a:lnTo>
                    <a:lnTo>
                      <a:pt x="2620" y="2340"/>
                    </a:lnTo>
                    <a:lnTo>
                      <a:pt x="2610" y="2347"/>
                    </a:lnTo>
                    <a:lnTo>
                      <a:pt x="2603" y="2354"/>
                    </a:lnTo>
                    <a:lnTo>
                      <a:pt x="2593" y="2360"/>
                    </a:lnTo>
                    <a:lnTo>
                      <a:pt x="2587" y="2367"/>
                    </a:lnTo>
                    <a:lnTo>
                      <a:pt x="2577" y="2374"/>
                    </a:lnTo>
                    <a:lnTo>
                      <a:pt x="2567" y="2380"/>
                    </a:lnTo>
                    <a:lnTo>
                      <a:pt x="2560" y="2387"/>
                    </a:lnTo>
                    <a:lnTo>
                      <a:pt x="2550" y="2394"/>
                    </a:lnTo>
                    <a:lnTo>
                      <a:pt x="2543" y="2400"/>
                    </a:lnTo>
                    <a:lnTo>
                      <a:pt x="2533" y="2407"/>
                    </a:lnTo>
                    <a:lnTo>
                      <a:pt x="2527" y="2414"/>
                    </a:lnTo>
                    <a:lnTo>
                      <a:pt x="2517" y="2420"/>
                    </a:lnTo>
                    <a:lnTo>
                      <a:pt x="2510" y="2427"/>
                    </a:lnTo>
                    <a:lnTo>
                      <a:pt x="2500" y="2434"/>
                    </a:lnTo>
                    <a:lnTo>
                      <a:pt x="2493" y="2440"/>
                    </a:lnTo>
                    <a:lnTo>
                      <a:pt x="2483" y="2447"/>
                    </a:lnTo>
                    <a:lnTo>
                      <a:pt x="2477" y="2450"/>
                    </a:lnTo>
                    <a:lnTo>
                      <a:pt x="2467" y="2457"/>
                    </a:lnTo>
                    <a:lnTo>
                      <a:pt x="2460" y="2464"/>
                    </a:lnTo>
                    <a:lnTo>
                      <a:pt x="2450" y="2470"/>
                    </a:lnTo>
                    <a:lnTo>
                      <a:pt x="2443" y="2477"/>
                    </a:lnTo>
                    <a:lnTo>
                      <a:pt x="2437" y="2484"/>
                    </a:lnTo>
                    <a:lnTo>
                      <a:pt x="2427" y="2490"/>
                    </a:lnTo>
                    <a:lnTo>
                      <a:pt x="2420" y="2497"/>
                    </a:lnTo>
                    <a:lnTo>
                      <a:pt x="2410" y="2504"/>
                    </a:lnTo>
                    <a:lnTo>
                      <a:pt x="2403" y="2510"/>
                    </a:lnTo>
                    <a:lnTo>
                      <a:pt x="2393" y="2517"/>
                    </a:lnTo>
                    <a:lnTo>
                      <a:pt x="2387" y="2524"/>
                    </a:lnTo>
                    <a:lnTo>
                      <a:pt x="2380" y="2530"/>
                    </a:lnTo>
                    <a:lnTo>
                      <a:pt x="2370" y="2534"/>
                    </a:lnTo>
                    <a:lnTo>
                      <a:pt x="2363" y="2540"/>
                    </a:lnTo>
                    <a:lnTo>
                      <a:pt x="2353" y="2547"/>
                    </a:lnTo>
                    <a:lnTo>
                      <a:pt x="2347" y="2554"/>
                    </a:lnTo>
                    <a:lnTo>
                      <a:pt x="2340" y="2560"/>
                    </a:lnTo>
                    <a:lnTo>
                      <a:pt x="2330" y="2567"/>
                    </a:lnTo>
                    <a:lnTo>
                      <a:pt x="2323" y="2574"/>
                    </a:lnTo>
                    <a:lnTo>
                      <a:pt x="2317" y="2580"/>
                    </a:lnTo>
                    <a:lnTo>
                      <a:pt x="2307" y="2587"/>
                    </a:lnTo>
                    <a:lnTo>
                      <a:pt x="2300" y="2594"/>
                    </a:lnTo>
                    <a:lnTo>
                      <a:pt x="2293" y="2597"/>
                    </a:lnTo>
                    <a:lnTo>
                      <a:pt x="2283" y="2604"/>
                    </a:lnTo>
                    <a:lnTo>
                      <a:pt x="2277" y="2610"/>
                    </a:lnTo>
                    <a:lnTo>
                      <a:pt x="2270" y="2617"/>
                    </a:lnTo>
                    <a:lnTo>
                      <a:pt x="2260" y="2624"/>
                    </a:lnTo>
                    <a:lnTo>
                      <a:pt x="2253" y="2630"/>
                    </a:lnTo>
                    <a:lnTo>
                      <a:pt x="2247" y="2637"/>
                    </a:lnTo>
                    <a:lnTo>
                      <a:pt x="2237" y="2644"/>
                    </a:lnTo>
                    <a:lnTo>
                      <a:pt x="2230" y="2647"/>
                    </a:lnTo>
                    <a:lnTo>
                      <a:pt x="2223" y="2654"/>
                    </a:lnTo>
                    <a:lnTo>
                      <a:pt x="2213" y="2660"/>
                    </a:lnTo>
                    <a:lnTo>
                      <a:pt x="2207" y="2667"/>
                    </a:lnTo>
                    <a:lnTo>
                      <a:pt x="2200" y="2674"/>
                    </a:lnTo>
                    <a:lnTo>
                      <a:pt x="2193" y="2680"/>
                    </a:lnTo>
                    <a:lnTo>
                      <a:pt x="2183" y="2687"/>
                    </a:lnTo>
                    <a:lnTo>
                      <a:pt x="2177" y="2690"/>
                    </a:lnTo>
                    <a:lnTo>
                      <a:pt x="2170" y="2697"/>
                    </a:lnTo>
                    <a:lnTo>
                      <a:pt x="2163" y="2704"/>
                    </a:lnTo>
                    <a:lnTo>
                      <a:pt x="2153" y="2710"/>
                    </a:lnTo>
                    <a:lnTo>
                      <a:pt x="2147" y="2717"/>
                    </a:lnTo>
                    <a:lnTo>
                      <a:pt x="2140" y="2724"/>
                    </a:lnTo>
                    <a:lnTo>
                      <a:pt x="2133" y="2730"/>
                    </a:lnTo>
                    <a:lnTo>
                      <a:pt x="2123" y="2734"/>
                    </a:lnTo>
                    <a:lnTo>
                      <a:pt x="2117" y="2740"/>
                    </a:lnTo>
                    <a:lnTo>
                      <a:pt x="2110" y="2747"/>
                    </a:lnTo>
                    <a:lnTo>
                      <a:pt x="2103" y="2754"/>
                    </a:lnTo>
                    <a:lnTo>
                      <a:pt x="2097" y="2760"/>
                    </a:lnTo>
                    <a:lnTo>
                      <a:pt x="2087" y="2764"/>
                    </a:lnTo>
                    <a:lnTo>
                      <a:pt x="2080" y="2770"/>
                    </a:lnTo>
                    <a:lnTo>
                      <a:pt x="2073" y="2777"/>
                    </a:lnTo>
                    <a:lnTo>
                      <a:pt x="2067" y="2784"/>
                    </a:lnTo>
                    <a:lnTo>
                      <a:pt x="2060" y="2790"/>
                    </a:lnTo>
                    <a:lnTo>
                      <a:pt x="2050" y="2797"/>
                    </a:lnTo>
                    <a:lnTo>
                      <a:pt x="2043" y="2800"/>
                    </a:lnTo>
                    <a:lnTo>
                      <a:pt x="2037" y="2807"/>
                    </a:lnTo>
                    <a:lnTo>
                      <a:pt x="2030" y="2814"/>
                    </a:lnTo>
                    <a:lnTo>
                      <a:pt x="2023" y="2820"/>
                    </a:lnTo>
                    <a:lnTo>
                      <a:pt x="2017" y="2827"/>
                    </a:lnTo>
                    <a:lnTo>
                      <a:pt x="2007" y="2830"/>
                    </a:lnTo>
                    <a:lnTo>
                      <a:pt x="2000" y="2837"/>
                    </a:lnTo>
                    <a:lnTo>
                      <a:pt x="1993" y="2844"/>
                    </a:lnTo>
                    <a:lnTo>
                      <a:pt x="1987" y="2850"/>
                    </a:lnTo>
                    <a:lnTo>
                      <a:pt x="1980" y="2857"/>
                    </a:lnTo>
                    <a:lnTo>
                      <a:pt x="1973" y="2860"/>
                    </a:lnTo>
                    <a:lnTo>
                      <a:pt x="1967" y="2867"/>
                    </a:lnTo>
                    <a:lnTo>
                      <a:pt x="1960" y="2874"/>
                    </a:lnTo>
                    <a:lnTo>
                      <a:pt x="1953" y="2880"/>
                    </a:lnTo>
                    <a:lnTo>
                      <a:pt x="1943" y="2884"/>
                    </a:lnTo>
                    <a:lnTo>
                      <a:pt x="1937" y="2890"/>
                    </a:lnTo>
                    <a:lnTo>
                      <a:pt x="1930" y="2897"/>
                    </a:lnTo>
                    <a:lnTo>
                      <a:pt x="1923" y="2904"/>
                    </a:lnTo>
                    <a:lnTo>
                      <a:pt x="1917" y="2910"/>
                    </a:lnTo>
                    <a:lnTo>
                      <a:pt x="1910" y="2914"/>
                    </a:lnTo>
                    <a:lnTo>
                      <a:pt x="1903" y="2920"/>
                    </a:lnTo>
                    <a:lnTo>
                      <a:pt x="1897" y="2927"/>
                    </a:lnTo>
                    <a:lnTo>
                      <a:pt x="1890" y="2934"/>
                    </a:lnTo>
                    <a:lnTo>
                      <a:pt x="1883" y="2937"/>
                    </a:lnTo>
                    <a:lnTo>
                      <a:pt x="1877" y="2944"/>
                    </a:lnTo>
                    <a:lnTo>
                      <a:pt x="1870" y="2950"/>
                    </a:lnTo>
                    <a:lnTo>
                      <a:pt x="1863" y="2957"/>
                    </a:lnTo>
                    <a:lnTo>
                      <a:pt x="1857" y="2960"/>
                    </a:lnTo>
                    <a:lnTo>
                      <a:pt x="1850" y="2967"/>
                    </a:lnTo>
                    <a:lnTo>
                      <a:pt x="1843" y="2974"/>
                    </a:lnTo>
                    <a:lnTo>
                      <a:pt x="1837" y="2980"/>
                    </a:lnTo>
                    <a:lnTo>
                      <a:pt x="1830" y="2984"/>
                    </a:lnTo>
                    <a:lnTo>
                      <a:pt x="1823" y="2990"/>
                    </a:lnTo>
                    <a:lnTo>
                      <a:pt x="1817" y="2997"/>
                    </a:lnTo>
                    <a:lnTo>
                      <a:pt x="1810" y="3004"/>
                    </a:lnTo>
                    <a:lnTo>
                      <a:pt x="1803" y="3007"/>
                    </a:lnTo>
                    <a:lnTo>
                      <a:pt x="1797" y="3014"/>
                    </a:lnTo>
                    <a:lnTo>
                      <a:pt x="1790" y="3020"/>
                    </a:lnTo>
                    <a:lnTo>
                      <a:pt x="1783" y="3027"/>
                    </a:lnTo>
                    <a:lnTo>
                      <a:pt x="1777" y="3030"/>
                    </a:lnTo>
                    <a:lnTo>
                      <a:pt x="1770" y="3037"/>
                    </a:lnTo>
                    <a:lnTo>
                      <a:pt x="1763" y="3044"/>
                    </a:lnTo>
                    <a:lnTo>
                      <a:pt x="1757" y="3047"/>
                    </a:lnTo>
                    <a:lnTo>
                      <a:pt x="1750" y="3054"/>
                    </a:lnTo>
                    <a:lnTo>
                      <a:pt x="1743" y="3060"/>
                    </a:lnTo>
                    <a:lnTo>
                      <a:pt x="1737" y="3067"/>
                    </a:lnTo>
                    <a:lnTo>
                      <a:pt x="1730" y="3070"/>
                    </a:lnTo>
                    <a:lnTo>
                      <a:pt x="1723" y="3077"/>
                    </a:lnTo>
                    <a:lnTo>
                      <a:pt x="1717" y="3084"/>
                    </a:lnTo>
                    <a:lnTo>
                      <a:pt x="1710" y="3087"/>
                    </a:lnTo>
                    <a:lnTo>
                      <a:pt x="1703" y="3094"/>
                    </a:lnTo>
                    <a:lnTo>
                      <a:pt x="1697" y="3100"/>
                    </a:lnTo>
                    <a:lnTo>
                      <a:pt x="1690" y="3104"/>
                    </a:lnTo>
                    <a:lnTo>
                      <a:pt x="1687" y="3110"/>
                    </a:lnTo>
                    <a:lnTo>
                      <a:pt x="1680" y="3117"/>
                    </a:lnTo>
                    <a:lnTo>
                      <a:pt x="1673" y="3124"/>
                    </a:lnTo>
                    <a:lnTo>
                      <a:pt x="1667" y="3127"/>
                    </a:lnTo>
                    <a:lnTo>
                      <a:pt x="1660" y="3134"/>
                    </a:lnTo>
                    <a:lnTo>
                      <a:pt x="1653" y="3140"/>
                    </a:lnTo>
                    <a:lnTo>
                      <a:pt x="1647" y="3144"/>
                    </a:lnTo>
                    <a:lnTo>
                      <a:pt x="1640" y="3150"/>
                    </a:lnTo>
                    <a:lnTo>
                      <a:pt x="1633" y="3157"/>
                    </a:lnTo>
                    <a:lnTo>
                      <a:pt x="1630" y="3160"/>
                    </a:lnTo>
                    <a:lnTo>
                      <a:pt x="1623" y="3167"/>
                    </a:lnTo>
                    <a:lnTo>
                      <a:pt x="1617" y="3174"/>
                    </a:lnTo>
                    <a:lnTo>
                      <a:pt x="1610" y="3177"/>
                    </a:lnTo>
                    <a:lnTo>
                      <a:pt x="1603" y="3184"/>
                    </a:lnTo>
                    <a:lnTo>
                      <a:pt x="1597" y="3190"/>
                    </a:lnTo>
                    <a:lnTo>
                      <a:pt x="1590" y="3194"/>
                    </a:lnTo>
                    <a:lnTo>
                      <a:pt x="1587" y="3200"/>
                    </a:lnTo>
                    <a:lnTo>
                      <a:pt x="1580" y="3207"/>
                    </a:lnTo>
                    <a:lnTo>
                      <a:pt x="1573" y="3210"/>
                    </a:lnTo>
                    <a:lnTo>
                      <a:pt x="1567" y="3217"/>
                    </a:lnTo>
                    <a:lnTo>
                      <a:pt x="1560" y="3224"/>
                    </a:lnTo>
                    <a:lnTo>
                      <a:pt x="1557" y="3227"/>
                    </a:lnTo>
                    <a:lnTo>
                      <a:pt x="1550" y="3234"/>
                    </a:lnTo>
                    <a:lnTo>
                      <a:pt x="1543" y="3240"/>
                    </a:lnTo>
                    <a:lnTo>
                      <a:pt x="1537" y="3244"/>
                    </a:lnTo>
                    <a:lnTo>
                      <a:pt x="1530" y="3250"/>
                    </a:lnTo>
                    <a:lnTo>
                      <a:pt x="1527" y="3254"/>
                    </a:lnTo>
                    <a:lnTo>
                      <a:pt x="1520" y="3260"/>
                    </a:lnTo>
                    <a:lnTo>
                      <a:pt x="1513" y="3267"/>
                    </a:lnTo>
                    <a:lnTo>
                      <a:pt x="1507" y="3270"/>
                    </a:lnTo>
                    <a:lnTo>
                      <a:pt x="1500" y="3277"/>
                    </a:lnTo>
                    <a:lnTo>
                      <a:pt x="1497" y="3284"/>
                    </a:lnTo>
                    <a:lnTo>
                      <a:pt x="1490" y="3287"/>
                    </a:lnTo>
                    <a:lnTo>
                      <a:pt x="1483" y="3294"/>
                    </a:lnTo>
                    <a:lnTo>
                      <a:pt x="1477" y="3300"/>
                    </a:lnTo>
                    <a:lnTo>
                      <a:pt x="1473" y="3304"/>
                    </a:lnTo>
                    <a:lnTo>
                      <a:pt x="1467" y="3310"/>
                    </a:lnTo>
                    <a:lnTo>
                      <a:pt x="1460" y="3314"/>
                    </a:lnTo>
                    <a:lnTo>
                      <a:pt x="1453" y="3320"/>
                    </a:lnTo>
                    <a:lnTo>
                      <a:pt x="1450" y="3327"/>
                    </a:lnTo>
                    <a:lnTo>
                      <a:pt x="1443" y="3330"/>
                    </a:lnTo>
                    <a:lnTo>
                      <a:pt x="1437" y="3337"/>
                    </a:lnTo>
                    <a:lnTo>
                      <a:pt x="1430" y="3340"/>
                    </a:lnTo>
                    <a:lnTo>
                      <a:pt x="1427" y="3347"/>
                    </a:lnTo>
                    <a:lnTo>
                      <a:pt x="1420" y="3354"/>
                    </a:lnTo>
                    <a:lnTo>
                      <a:pt x="1413" y="3357"/>
                    </a:lnTo>
                    <a:lnTo>
                      <a:pt x="1410" y="3364"/>
                    </a:lnTo>
                    <a:lnTo>
                      <a:pt x="1403" y="3367"/>
                    </a:lnTo>
                    <a:lnTo>
                      <a:pt x="1397" y="3374"/>
                    </a:lnTo>
                    <a:lnTo>
                      <a:pt x="1390" y="3380"/>
                    </a:lnTo>
                    <a:lnTo>
                      <a:pt x="1387" y="3384"/>
                    </a:lnTo>
                    <a:lnTo>
                      <a:pt x="1380" y="3390"/>
                    </a:lnTo>
                    <a:lnTo>
                      <a:pt x="1373" y="3394"/>
                    </a:lnTo>
                    <a:lnTo>
                      <a:pt x="1370" y="3400"/>
                    </a:lnTo>
                    <a:lnTo>
                      <a:pt x="1363" y="3407"/>
                    </a:lnTo>
                    <a:lnTo>
                      <a:pt x="1357" y="3410"/>
                    </a:lnTo>
                    <a:lnTo>
                      <a:pt x="1353" y="3417"/>
                    </a:lnTo>
                    <a:lnTo>
                      <a:pt x="1347" y="3420"/>
                    </a:lnTo>
                    <a:lnTo>
                      <a:pt x="1340" y="3427"/>
                    </a:lnTo>
                    <a:lnTo>
                      <a:pt x="1337" y="3430"/>
                    </a:lnTo>
                    <a:lnTo>
                      <a:pt x="1330" y="3437"/>
                    </a:lnTo>
                    <a:lnTo>
                      <a:pt x="1323" y="3444"/>
                    </a:lnTo>
                    <a:lnTo>
                      <a:pt x="1320" y="3447"/>
                    </a:lnTo>
                    <a:lnTo>
                      <a:pt x="1313" y="3454"/>
                    </a:lnTo>
                    <a:lnTo>
                      <a:pt x="1307" y="3457"/>
                    </a:lnTo>
                    <a:lnTo>
                      <a:pt x="1303" y="3464"/>
                    </a:lnTo>
                    <a:lnTo>
                      <a:pt x="1297" y="3467"/>
                    </a:lnTo>
                    <a:lnTo>
                      <a:pt x="1290" y="3474"/>
                    </a:lnTo>
                    <a:lnTo>
                      <a:pt x="1287" y="3477"/>
                    </a:lnTo>
                    <a:lnTo>
                      <a:pt x="1280" y="3484"/>
                    </a:lnTo>
                    <a:lnTo>
                      <a:pt x="1277" y="3490"/>
                    </a:lnTo>
                    <a:lnTo>
                      <a:pt x="1270" y="3494"/>
                    </a:lnTo>
                    <a:lnTo>
                      <a:pt x="1263" y="3500"/>
                    </a:lnTo>
                    <a:lnTo>
                      <a:pt x="1260" y="3504"/>
                    </a:lnTo>
                    <a:lnTo>
                      <a:pt x="1253" y="3510"/>
                    </a:lnTo>
                    <a:lnTo>
                      <a:pt x="1250" y="3514"/>
                    </a:lnTo>
                    <a:lnTo>
                      <a:pt x="1243" y="3520"/>
                    </a:lnTo>
                    <a:lnTo>
                      <a:pt x="1237" y="3524"/>
                    </a:lnTo>
                    <a:lnTo>
                      <a:pt x="1233" y="3530"/>
                    </a:lnTo>
                    <a:lnTo>
                      <a:pt x="1227" y="3534"/>
                    </a:lnTo>
                    <a:lnTo>
                      <a:pt x="1223" y="3540"/>
                    </a:lnTo>
                    <a:lnTo>
                      <a:pt x="1217" y="3544"/>
                    </a:lnTo>
                    <a:lnTo>
                      <a:pt x="1213" y="3550"/>
                    </a:lnTo>
                    <a:lnTo>
                      <a:pt x="1207" y="3554"/>
                    </a:lnTo>
                    <a:lnTo>
                      <a:pt x="1200" y="3560"/>
                    </a:lnTo>
                    <a:lnTo>
                      <a:pt x="1197" y="3564"/>
                    </a:lnTo>
                    <a:lnTo>
                      <a:pt x="1190" y="3570"/>
                    </a:lnTo>
                    <a:lnTo>
                      <a:pt x="1187" y="3577"/>
                    </a:lnTo>
                    <a:lnTo>
                      <a:pt x="1180" y="3580"/>
                    </a:lnTo>
                    <a:lnTo>
                      <a:pt x="1177" y="3587"/>
                    </a:lnTo>
                    <a:lnTo>
                      <a:pt x="1170" y="3590"/>
                    </a:lnTo>
                    <a:lnTo>
                      <a:pt x="1167" y="3597"/>
                    </a:lnTo>
                    <a:lnTo>
                      <a:pt x="1160" y="3600"/>
                    </a:lnTo>
                    <a:lnTo>
                      <a:pt x="1153" y="3607"/>
                    </a:lnTo>
                    <a:lnTo>
                      <a:pt x="1150" y="3610"/>
                    </a:lnTo>
                    <a:lnTo>
                      <a:pt x="1143" y="3617"/>
                    </a:lnTo>
                    <a:lnTo>
                      <a:pt x="1140" y="3620"/>
                    </a:lnTo>
                    <a:lnTo>
                      <a:pt x="1133" y="3627"/>
                    </a:lnTo>
                    <a:lnTo>
                      <a:pt x="1130" y="3630"/>
                    </a:lnTo>
                    <a:lnTo>
                      <a:pt x="1123" y="3637"/>
                    </a:lnTo>
                    <a:lnTo>
                      <a:pt x="1120" y="3640"/>
                    </a:lnTo>
                    <a:lnTo>
                      <a:pt x="1113" y="3644"/>
                    </a:lnTo>
                    <a:lnTo>
                      <a:pt x="1110" y="3650"/>
                    </a:lnTo>
                    <a:lnTo>
                      <a:pt x="1103" y="3654"/>
                    </a:lnTo>
                    <a:lnTo>
                      <a:pt x="1100" y="3660"/>
                    </a:lnTo>
                    <a:lnTo>
                      <a:pt x="1093" y="3664"/>
                    </a:lnTo>
                    <a:lnTo>
                      <a:pt x="1090" y="3670"/>
                    </a:lnTo>
                    <a:lnTo>
                      <a:pt x="1083" y="3674"/>
                    </a:lnTo>
                    <a:lnTo>
                      <a:pt x="1080" y="3680"/>
                    </a:lnTo>
                    <a:lnTo>
                      <a:pt x="1073" y="3684"/>
                    </a:lnTo>
                    <a:lnTo>
                      <a:pt x="1070" y="3690"/>
                    </a:lnTo>
                    <a:lnTo>
                      <a:pt x="1063" y="3694"/>
                    </a:lnTo>
                    <a:lnTo>
                      <a:pt x="1060" y="3700"/>
                    </a:lnTo>
                    <a:lnTo>
                      <a:pt x="1057" y="3704"/>
                    </a:lnTo>
                    <a:lnTo>
                      <a:pt x="1050" y="3710"/>
                    </a:lnTo>
                    <a:lnTo>
                      <a:pt x="1047" y="3714"/>
                    </a:lnTo>
                    <a:lnTo>
                      <a:pt x="1040" y="3720"/>
                    </a:lnTo>
                    <a:lnTo>
                      <a:pt x="1037" y="3724"/>
                    </a:lnTo>
                    <a:lnTo>
                      <a:pt x="1030" y="3727"/>
                    </a:lnTo>
                    <a:lnTo>
                      <a:pt x="1027" y="3734"/>
                    </a:lnTo>
                    <a:lnTo>
                      <a:pt x="1020" y="3737"/>
                    </a:lnTo>
                    <a:lnTo>
                      <a:pt x="1017" y="3744"/>
                    </a:lnTo>
                    <a:lnTo>
                      <a:pt x="1010" y="3747"/>
                    </a:lnTo>
                    <a:lnTo>
                      <a:pt x="1007" y="3754"/>
                    </a:lnTo>
                    <a:lnTo>
                      <a:pt x="1003" y="3757"/>
                    </a:lnTo>
                    <a:lnTo>
                      <a:pt x="997" y="3764"/>
                    </a:lnTo>
                    <a:lnTo>
                      <a:pt x="993" y="3767"/>
                    </a:lnTo>
                    <a:lnTo>
                      <a:pt x="987" y="3770"/>
                    </a:lnTo>
                    <a:lnTo>
                      <a:pt x="983" y="3777"/>
                    </a:lnTo>
                    <a:lnTo>
                      <a:pt x="980" y="3780"/>
                    </a:lnTo>
                    <a:lnTo>
                      <a:pt x="973" y="3787"/>
                    </a:lnTo>
                    <a:lnTo>
                      <a:pt x="970" y="3790"/>
                    </a:lnTo>
                    <a:lnTo>
                      <a:pt x="963" y="3797"/>
                    </a:lnTo>
                    <a:lnTo>
                      <a:pt x="960" y="3800"/>
                    </a:lnTo>
                    <a:lnTo>
                      <a:pt x="957" y="3804"/>
                    </a:lnTo>
                    <a:lnTo>
                      <a:pt x="950" y="3810"/>
                    </a:lnTo>
                    <a:lnTo>
                      <a:pt x="947" y="3814"/>
                    </a:lnTo>
                    <a:lnTo>
                      <a:pt x="940" y="3820"/>
                    </a:lnTo>
                    <a:lnTo>
                      <a:pt x="937" y="3824"/>
                    </a:lnTo>
                    <a:lnTo>
                      <a:pt x="933" y="3827"/>
                    </a:lnTo>
                    <a:lnTo>
                      <a:pt x="927" y="3834"/>
                    </a:lnTo>
                    <a:lnTo>
                      <a:pt x="923" y="3837"/>
                    </a:lnTo>
                    <a:lnTo>
                      <a:pt x="920" y="3844"/>
                    </a:lnTo>
                    <a:lnTo>
                      <a:pt x="913" y="3847"/>
                    </a:lnTo>
                    <a:lnTo>
                      <a:pt x="910" y="3854"/>
                    </a:lnTo>
                    <a:lnTo>
                      <a:pt x="903" y="3857"/>
                    </a:lnTo>
                    <a:lnTo>
                      <a:pt x="900" y="3860"/>
                    </a:lnTo>
                    <a:lnTo>
                      <a:pt x="897" y="3867"/>
                    </a:lnTo>
                    <a:lnTo>
                      <a:pt x="890" y="3870"/>
                    </a:lnTo>
                    <a:lnTo>
                      <a:pt x="887" y="3874"/>
                    </a:lnTo>
                    <a:lnTo>
                      <a:pt x="883" y="3880"/>
                    </a:lnTo>
                    <a:lnTo>
                      <a:pt x="877" y="3884"/>
                    </a:lnTo>
                    <a:lnTo>
                      <a:pt x="873" y="3890"/>
                    </a:lnTo>
                    <a:lnTo>
                      <a:pt x="870" y="3894"/>
                    </a:lnTo>
                    <a:lnTo>
                      <a:pt x="863" y="3897"/>
                    </a:lnTo>
                    <a:lnTo>
                      <a:pt x="860" y="3904"/>
                    </a:lnTo>
                    <a:lnTo>
                      <a:pt x="857" y="3907"/>
                    </a:lnTo>
                    <a:lnTo>
                      <a:pt x="850" y="3914"/>
                    </a:lnTo>
                    <a:lnTo>
                      <a:pt x="847" y="3917"/>
                    </a:lnTo>
                    <a:lnTo>
                      <a:pt x="843" y="3920"/>
                    </a:lnTo>
                    <a:lnTo>
                      <a:pt x="837" y="3927"/>
                    </a:lnTo>
                    <a:lnTo>
                      <a:pt x="833" y="3930"/>
                    </a:lnTo>
                    <a:lnTo>
                      <a:pt x="830" y="3934"/>
                    </a:lnTo>
                    <a:lnTo>
                      <a:pt x="823" y="3940"/>
                    </a:lnTo>
                    <a:lnTo>
                      <a:pt x="820" y="3944"/>
                    </a:lnTo>
                    <a:lnTo>
                      <a:pt x="817" y="3950"/>
                    </a:lnTo>
                    <a:lnTo>
                      <a:pt x="813" y="3954"/>
                    </a:lnTo>
                    <a:lnTo>
                      <a:pt x="807" y="3957"/>
                    </a:lnTo>
                    <a:lnTo>
                      <a:pt x="803" y="3964"/>
                    </a:lnTo>
                    <a:lnTo>
                      <a:pt x="800" y="3967"/>
                    </a:lnTo>
                    <a:lnTo>
                      <a:pt x="793" y="3970"/>
                    </a:lnTo>
                    <a:lnTo>
                      <a:pt x="790" y="3977"/>
                    </a:lnTo>
                    <a:lnTo>
                      <a:pt x="787" y="3980"/>
                    </a:lnTo>
                    <a:lnTo>
                      <a:pt x="783" y="3984"/>
                    </a:lnTo>
                    <a:lnTo>
                      <a:pt x="777" y="3990"/>
                    </a:lnTo>
                    <a:lnTo>
                      <a:pt x="773" y="3994"/>
                    </a:lnTo>
                    <a:lnTo>
                      <a:pt x="770" y="3997"/>
                    </a:lnTo>
                    <a:lnTo>
                      <a:pt x="767" y="4004"/>
                    </a:lnTo>
                    <a:lnTo>
                      <a:pt x="760" y="4007"/>
                    </a:lnTo>
                    <a:lnTo>
                      <a:pt x="757" y="4010"/>
                    </a:lnTo>
                    <a:lnTo>
                      <a:pt x="753" y="4017"/>
                    </a:lnTo>
                    <a:lnTo>
                      <a:pt x="750" y="4020"/>
                    </a:lnTo>
                    <a:lnTo>
                      <a:pt x="743" y="4024"/>
                    </a:lnTo>
                    <a:lnTo>
                      <a:pt x="740" y="4030"/>
                    </a:lnTo>
                    <a:lnTo>
                      <a:pt x="737" y="4034"/>
                    </a:lnTo>
                    <a:lnTo>
                      <a:pt x="733" y="4037"/>
                    </a:lnTo>
                    <a:lnTo>
                      <a:pt x="727" y="4044"/>
                    </a:lnTo>
                    <a:lnTo>
                      <a:pt x="723" y="4047"/>
                    </a:lnTo>
                    <a:lnTo>
                      <a:pt x="720" y="4050"/>
                    </a:lnTo>
                    <a:lnTo>
                      <a:pt x="717" y="4057"/>
                    </a:lnTo>
                    <a:lnTo>
                      <a:pt x="710" y="4060"/>
                    </a:lnTo>
                    <a:lnTo>
                      <a:pt x="707" y="4064"/>
                    </a:lnTo>
                    <a:lnTo>
                      <a:pt x="703" y="4070"/>
                    </a:lnTo>
                    <a:lnTo>
                      <a:pt x="700" y="4074"/>
                    </a:lnTo>
                    <a:lnTo>
                      <a:pt x="697" y="4077"/>
                    </a:lnTo>
                    <a:lnTo>
                      <a:pt x="690" y="4084"/>
                    </a:lnTo>
                    <a:lnTo>
                      <a:pt x="687" y="4087"/>
                    </a:lnTo>
                    <a:lnTo>
                      <a:pt x="683" y="4090"/>
                    </a:lnTo>
                    <a:lnTo>
                      <a:pt x="680" y="4094"/>
                    </a:lnTo>
                    <a:lnTo>
                      <a:pt x="673" y="4100"/>
                    </a:lnTo>
                    <a:lnTo>
                      <a:pt x="670" y="4104"/>
                    </a:lnTo>
                    <a:lnTo>
                      <a:pt x="667" y="4107"/>
                    </a:lnTo>
                    <a:lnTo>
                      <a:pt x="663" y="4114"/>
                    </a:lnTo>
                    <a:lnTo>
                      <a:pt x="660" y="4117"/>
                    </a:lnTo>
                    <a:lnTo>
                      <a:pt x="657" y="4120"/>
                    </a:lnTo>
                    <a:lnTo>
                      <a:pt x="650" y="4127"/>
                    </a:lnTo>
                    <a:lnTo>
                      <a:pt x="647" y="4130"/>
                    </a:lnTo>
                    <a:lnTo>
                      <a:pt x="643" y="4134"/>
                    </a:lnTo>
                    <a:lnTo>
                      <a:pt x="640" y="4137"/>
                    </a:lnTo>
                    <a:lnTo>
                      <a:pt x="637" y="4144"/>
                    </a:lnTo>
                    <a:lnTo>
                      <a:pt x="630" y="4147"/>
                    </a:lnTo>
                    <a:lnTo>
                      <a:pt x="627" y="4150"/>
                    </a:lnTo>
                    <a:lnTo>
                      <a:pt x="623" y="4154"/>
                    </a:lnTo>
                    <a:lnTo>
                      <a:pt x="620" y="4160"/>
                    </a:lnTo>
                    <a:lnTo>
                      <a:pt x="617" y="4164"/>
                    </a:lnTo>
                    <a:lnTo>
                      <a:pt x="613" y="4167"/>
                    </a:lnTo>
                    <a:lnTo>
                      <a:pt x="607" y="4174"/>
                    </a:lnTo>
                    <a:lnTo>
                      <a:pt x="603" y="4177"/>
                    </a:lnTo>
                    <a:lnTo>
                      <a:pt x="600" y="4180"/>
                    </a:lnTo>
                    <a:lnTo>
                      <a:pt x="597" y="4184"/>
                    </a:lnTo>
                    <a:lnTo>
                      <a:pt x="593" y="4190"/>
                    </a:lnTo>
                    <a:lnTo>
                      <a:pt x="590" y="4194"/>
                    </a:lnTo>
                    <a:lnTo>
                      <a:pt x="587" y="4197"/>
                    </a:lnTo>
                    <a:lnTo>
                      <a:pt x="580" y="4200"/>
                    </a:lnTo>
                    <a:lnTo>
                      <a:pt x="577" y="4207"/>
                    </a:lnTo>
                    <a:lnTo>
                      <a:pt x="573" y="4210"/>
                    </a:lnTo>
                    <a:lnTo>
                      <a:pt x="570" y="4214"/>
                    </a:lnTo>
                    <a:lnTo>
                      <a:pt x="567" y="4217"/>
                    </a:lnTo>
                    <a:lnTo>
                      <a:pt x="563" y="4224"/>
                    </a:lnTo>
                    <a:lnTo>
                      <a:pt x="560" y="4227"/>
                    </a:lnTo>
                    <a:lnTo>
                      <a:pt x="557" y="4230"/>
                    </a:lnTo>
                    <a:lnTo>
                      <a:pt x="550" y="4234"/>
                    </a:lnTo>
                    <a:lnTo>
                      <a:pt x="547" y="4240"/>
                    </a:lnTo>
                    <a:lnTo>
                      <a:pt x="543" y="4244"/>
                    </a:lnTo>
                    <a:lnTo>
                      <a:pt x="540" y="4247"/>
                    </a:lnTo>
                    <a:lnTo>
                      <a:pt x="537" y="4250"/>
                    </a:lnTo>
                    <a:lnTo>
                      <a:pt x="533" y="4257"/>
                    </a:lnTo>
                    <a:lnTo>
                      <a:pt x="530" y="4260"/>
                    </a:lnTo>
                    <a:lnTo>
                      <a:pt x="527" y="4264"/>
                    </a:lnTo>
                    <a:lnTo>
                      <a:pt x="523" y="4267"/>
                    </a:lnTo>
                    <a:lnTo>
                      <a:pt x="517" y="4274"/>
                    </a:lnTo>
                    <a:lnTo>
                      <a:pt x="513" y="4277"/>
                    </a:lnTo>
                    <a:lnTo>
                      <a:pt x="510" y="4280"/>
                    </a:lnTo>
                    <a:lnTo>
                      <a:pt x="507" y="4284"/>
                    </a:lnTo>
                    <a:lnTo>
                      <a:pt x="503" y="4287"/>
                    </a:lnTo>
                    <a:lnTo>
                      <a:pt x="500" y="4294"/>
                    </a:lnTo>
                    <a:lnTo>
                      <a:pt x="497" y="4297"/>
                    </a:lnTo>
                    <a:lnTo>
                      <a:pt x="493" y="4300"/>
                    </a:lnTo>
                    <a:lnTo>
                      <a:pt x="490" y="4304"/>
                    </a:lnTo>
                    <a:lnTo>
                      <a:pt x="487" y="4310"/>
                    </a:lnTo>
                    <a:lnTo>
                      <a:pt x="483" y="4314"/>
                    </a:lnTo>
                    <a:lnTo>
                      <a:pt x="480" y="4317"/>
                    </a:lnTo>
                    <a:lnTo>
                      <a:pt x="477" y="4320"/>
                    </a:lnTo>
                    <a:lnTo>
                      <a:pt x="470" y="4324"/>
                    </a:lnTo>
                    <a:lnTo>
                      <a:pt x="467" y="4330"/>
                    </a:lnTo>
                    <a:lnTo>
                      <a:pt x="463" y="4334"/>
                    </a:lnTo>
                    <a:lnTo>
                      <a:pt x="460" y="4337"/>
                    </a:lnTo>
                    <a:lnTo>
                      <a:pt x="457" y="4340"/>
                    </a:lnTo>
                    <a:lnTo>
                      <a:pt x="453" y="4344"/>
                    </a:lnTo>
                    <a:lnTo>
                      <a:pt x="450" y="4350"/>
                    </a:lnTo>
                    <a:lnTo>
                      <a:pt x="447" y="4354"/>
                    </a:lnTo>
                    <a:lnTo>
                      <a:pt x="443" y="4357"/>
                    </a:lnTo>
                    <a:lnTo>
                      <a:pt x="440" y="4360"/>
                    </a:lnTo>
                    <a:lnTo>
                      <a:pt x="437" y="4364"/>
                    </a:lnTo>
                    <a:lnTo>
                      <a:pt x="433" y="4370"/>
                    </a:lnTo>
                    <a:lnTo>
                      <a:pt x="430" y="4374"/>
                    </a:lnTo>
                    <a:lnTo>
                      <a:pt x="427" y="4377"/>
                    </a:lnTo>
                    <a:lnTo>
                      <a:pt x="423" y="4380"/>
                    </a:lnTo>
                    <a:lnTo>
                      <a:pt x="420" y="4384"/>
                    </a:lnTo>
                    <a:lnTo>
                      <a:pt x="417" y="4387"/>
                    </a:lnTo>
                    <a:lnTo>
                      <a:pt x="413" y="4394"/>
                    </a:lnTo>
                    <a:lnTo>
                      <a:pt x="410" y="4397"/>
                    </a:lnTo>
                    <a:lnTo>
                      <a:pt x="407" y="4400"/>
                    </a:lnTo>
                    <a:lnTo>
                      <a:pt x="403" y="4404"/>
                    </a:lnTo>
                    <a:lnTo>
                      <a:pt x="400" y="4407"/>
                    </a:lnTo>
                    <a:lnTo>
                      <a:pt x="397" y="4410"/>
                    </a:lnTo>
                    <a:lnTo>
                      <a:pt x="393" y="4417"/>
                    </a:lnTo>
                    <a:lnTo>
                      <a:pt x="390" y="4420"/>
                    </a:lnTo>
                    <a:lnTo>
                      <a:pt x="387" y="4424"/>
                    </a:lnTo>
                    <a:lnTo>
                      <a:pt x="383" y="4427"/>
                    </a:lnTo>
                    <a:lnTo>
                      <a:pt x="380" y="4430"/>
                    </a:lnTo>
                    <a:lnTo>
                      <a:pt x="377" y="4434"/>
                    </a:lnTo>
                    <a:lnTo>
                      <a:pt x="373" y="4440"/>
                    </a:lnTo>
                    <a:lnTo>
                      <a:pt x="370" y="4444"/>
                    </a:lnTo>
                    <a:lnTo>
                      <a:pt x="367" y="4447"/>
                    </a:lnTo>
                    <a:lnTo>
                      <a:pt x="363" y="4450"/>
                    </a:lnTo>
                    <a:lnTo>
                      <a:pt x="360" y="4454"/>
                    </a:lnTo>
                    <a:lnTo>
                      <a:pt x="357" y="4457"/>
                    </a:lnTo>
                    <a:lnTo>
                      <a:pt x="353" y="4464"/>
                    </a:lnTo>
                    <a:lnTo>
                      <a:pt x="350" y="4467"/>
                    </a:lnTo>
                    <a:lnTo>
                      <a:pt x="347" y="4470"/>
                    </a:lnTo>
                    <a:lnTo>
                      <a:pt x="343" y="4474"/>
                    </a:lnTo>
                    <a:lnTo>
                      <a:pt x="340" y="4477"/>
                    </a:lnTo>
                    <a:lnTo>
                      <a:pt x="337" y="4480"/>
                    </a:lnTo>
                    <a:lnTo>
                      <a:pt x="333" y="4484"/>
                    </a:lnTo>
                    <a:lnTo>
                      <a:pt x="330" y="4487"/>
                    </a:lnTo>
                    <a:lnTo>
                      <a:pt x="327" y="4494"/>
                    </a:lnTo>
                    <a:lnTo>
                      <a:pt x="323" y="4497"/>
                    </a:lnTo>
                    <a:lnTo>
                      <a:pt x="320" y="4500"/>
                    </a:lnTo>
                    <a:lnTo>
                      <a:pt x="317" y="4504"/>
                    </a:lnTo>
                    <a:lnTo>
                      <a:pt x="313" y="4507"/>
                    </a:lnTo>
                    <a:lnTo>
                      <a:pt x="310" y="4510"/>
                    </a:lnTo>
                    <a:lnTo>
                      <a:pt x="307" y="4514"/>
                    </a:lnTo>
                    <a:lnTo>
                      <a:pt x="303" y="4520"/>
                    </a:lnTo>
                    <a:lnTo>
                      <a:pt x="300" y="4524"/>
                    </a:lnTo>
                    <a:lnTo>
                      <a:pt x="297" y="4527"/>
                    </a:lnTo>
                    <a:lnTo>
                      <a:pt x="293" y="4530"/>
                    </a:lnTo>
                    <a:lnTo>
                      <a:pt x="290" y="4534"/>
                    </a:lnTo>
                    <a:lnTo>
                      <a:pt x="290" y="4537"/>
                    </a:lnTo>
                    <a:lnTo>
                      <a:pt x="287" y="4540"/>
                    </a:lnTo>
                    <a:lnTo>
                      <a:pt x="283" y="4544"/>
                    </a:lnTo>
                    <a:lnTo>
                      <a:pt x="280" y="4547"/>
                    </a:lnTo>
                    <a:lnTo>
                      <a:pt x="277" y="4554"/>
                    </a:lnTo>
                    <a:lnTo>
                      <a:pt x="273" y="4557"/>
                    </a:lnTo>
                    <a:lnTo>
                      <a:pt x="270" y="4560"/>
                    </a:lnTo>
                    <a:lnTo>
                      <a:pt x="267" y="4564"/>
                    </a:lnTo>
                    <a:lnTo>
                      <a:pt x="263" y="4567"/>
                    </a:lnTo>
                    <a:lnTo>
                      <a:pt x="260" y="4570"/>
                    </a:lnTo>
                    <a:lnTo>
                      <a:pt x="257" y="4574"/>
                    </a:lnTo>
                    <a:lnTo>
                      <a:pt x="253" y="4577"/>
                    </a:lnTo>
                    <a:lnTo>
                      <a:pt x="250" y="4580"/>
                    </a:lnTo>
                    <a:lnTo>
                      <a:pt x="250" y="4584"/>
                    </a:lnTo>
                    <a:lnTo>
                      <a:pt x="247" y="4590"/>
                    </a:lnTo>
                    <a:lnTo>
                      <a:pt x="243" y="4594"/>
                    </a:lnTo>
                    <a:lnTo>
                      <a:pt x="240" y="4597"/>
                    </a:lnTo>
                    <a:lnTo>
                      <a:pt x="237" y="4600"/>
                    </a:lnTo>
                    <a:lnTo>
                      <a:pt x="233" y="4604"/>
                    </a:lnTo>
                    <a:lnTo>
                      <a:pt x="230" y="4607"/>
                    </a:lnTo>
                    <a:lnTo>
                      <a:pt x="227" y="4610"/>
                    </a:lnTo>
                    <a:lnTo>
                      <a:pt x="223" y="4614"/>
                    </a:lnTo>
                    <a:lnTo>
                      <a:pt x="220" y="4617"/>
                    </a:lnTo>
                    <a:lnTo>
                      <a:pt x="217" y="4620"/>
                    </a:lnTo>
                    <a:lnTo>
                      <a:pt x="217" y="4624"/>
                    </a:lnTo>
                    <a:lnTo>
                      <a:pt x="213" y="4627"/>
                    </a:lnTo>
                    <a:lnTo>
                      <a:pt x="210" y="4634"/>
                    </a:lnTo>
                    <a:lnTo>
                      <a:pt x="207" y="4637"/>
                    </a:lnTo>
                    <a:lnTo>
                      <a:pt x="203" y="4640"/>
                    </a:lnTo>
                    <a:lnTo>
                      <a:pt x="200" y="4644"/>
                    </a:lnTo>
                    <a:lnTo>
                      <a:pt x="197" y="4647"/>
                    </a:lnTo>
                    <a:lnTo>
                      <a:pt x="193" y="4650"/>
                    </a:lnTo>
                    <a:lnTo>
                      <a:pt x="193" y="4654"/>
                    </a:lnTo>
                    <a:lnTo>
                      <a:pt x="190" y="4657"/>
                    </a:lnTo>
                    <a:lnTo>
                      <a:pt x="187" y="4660"/>
                    </a:lnTo>
                    <a:lnTo>
                      <a:pt x="183" y="4664"/>
                    </a:lnTo>
                    <a:lnTo>
                      <a:pt x="180" y="4667"/>
                    </a:lnTo>
                    <a:lnTo>
                      <a:pt x="177" y="4670"/>
                    </a:lnTo>
                    <a:lnTo>
                      <a:pt x="173" y="4674"/>
                    </a:lnTo>
                    <a:lnTo>
                      <a:pt x="170" y="4677"/>
                    </a:lnTo>
                    <a:lnTo>
                      <a:pt x="170" y="4680"/>
                    </a:lnTo>
                    <a:lnTo>
                      <a:pt x="167" y="4684"/>
                    </a:lnTo>
                    <a:lnTo>
                      <a:pt x="163" y="4690"/>
                    </a:lnTo>
                    <a:lnTo>
                      <a:pt x="160" y="4694"/>
                    </a:lnTo>
                    <a:lnTo>
                      <a:pt x="157" y="4697"/>
                    </a:lnTo>
                    <a:lnTo>
                      <a:pt x="153" y="4700"/>
                    </a:lnTo>
                    <a:lnTo>
                      <a:pt x="150" y="4704"/>
                    </a:lnTo>
                    <a:lnTo>
                      <a:pt x="150" y="4707"/>
                    </a:lnTo>
                    <a:lnTo>
                      <a:pt x="147" y="4710"/>
                    </a:lnTo>
                    <a:lnTo>
                      <a:pt x="143" y="4714"/>
                    </a:lnTo>
                    <a:lnTo>
                      <a:pt x="140" y="4717"/>
                    </a:lnTo>
                    <a:lnTo>
                      <a:pt x="137" y="4720"/>
                    </a:lnTo>
                    <a:lnTo>
                      <a:pt x="133" y="4724"/>
                    </a:lnTo>
                    <a:lnTo>
                      <a:pt x="133" y="4727"/>
                    </a:lnTo>
                    <a:lnTo>
                      <a:pt x="130" y="4730"/>
                    </a:lnTo>
                    <a:lnTo>
                      <a:pt x="127" y="4734"/>
                    </a:lnTo>
                    <a:lnTo>
                      <a:pt x="123" y="4737"/>
                    </a:lnTo>
                    <a:lnTo>
                      <a:pt x="120" y="4740"/>
                    </a:lnTo>
                    <a:lnTo>
                      <a:pt x="117" y="4744"/>
                    </a:lnTo>
                    <a:lnTo>
                      <a:pt x="117" y="4747"/>
                    </a:lnTo>
                    <a:lnTo>
                      <a:pt x="113" y="4750"/>
                    </a:lnTo>
                    <a:lnTo>
                      <a:pt x="110" y="4754"/>
                    </a:lnTo>
                    <a:lnTo>
                      <a:pt x="107" y="4757"/>
                    </a:lnTo>
                    <a:lnTo>
                      <a:pt x="103" y="4760"/>
                    </a:lnTo>
                    <a:lnTo>
                      <a:pt x="103" y="4764"/>
                    </a:lnTo>
                    <a:lnTo>
                      <a:pt x="100" y="4767"/>
                    </a:lnTo>
                    <a:lnTo>
                      <a:pt x="97" y="4770"/>
                    </a:lnTo>
                    <a:lnTo>
                      <a:pt x="93" y="4774"/>
                    </a:lnTo>
                    <a:lnTo>
                      <a:pt x="90" y="4777"/>
                    </a:lnTo>
                    <a:lnTo>
                      <a:pt x="87" y="4780"/>
                    </a:lnTo>
                    <a:lnTo>
                      <a:pt x="87" y="4784"/>
                    </a:lnTo>
                    <a:lnTo>
                      <a:pt x="83" y="4787"/>
                    </a:lnTo>
                    <a:lnTo>
                      <a:pt x="80" y="4790"/>
                    </a:lnTo>
                    <a:lnTo>
                      <a:pt x="77" y="4794"/>
                    </a:lnTo>
                    <a:lnTo>
                      <a:pt x="73" y="4797"/>
                    </a:lnTo>
                    <a:lnTo>
                      <a:pt x="73" y="4800"/>
                    </a:lnTo>
                    <a:lnTo>
                      <a:pt x="70" y="4804"/>
                    </a:lnTo>
                    <a:lnTo>
                      <a:pt x="67" y="4807"/>
                    </a:lnTo>
                    <a:lnTo>
                      <a:pt x="63" y="4810"/>
                    </a:lnTo>
                    <a:lnTo>
                      <a:pt x="60" y="4814"/>
                    </a:lnTo>
                    <a:lnTo>
                      <a:pt x="60" y="4817"/>
                    </a:lnTo>
                    <a:lnTo>
                      <a:pt x="57" y="4820"/>
                    </a:lnTo>
                    <a:lnTo>
                      <a:pt x="53" y="4824"/>
                    </a:lnTo>
                    <a:lnTo>
                      <a:pt x="50" y="4827"/>
                    </a:lnTo>
                    <a:lnTo>
                      <a:pt x="50" y="4830"/>
                    </a:lnTo>
                    <a:lnTo>
                      <a:pt x="47" y="4834"/>
                    </a:lnTo>
                    <a:lnTo>
                      <a:pt x="43" y="4837"/>
                    </a:lnTo>
                    <a:lnTo>
                      <a:pt x="40" y="4840"/>
                    </a:lnTo>
                    <a:lnTo>
                      <a:pt x="37" y="4844"/>
                    </a:lnTo>
                    <a:lnTo>
                      <a:pt x="37" y="4847"/>
                    </a:lnTo>
                    <a:lnTo>
                      <a:pt x="33" y="4850"/>
                    </a:lnTo>
                    <a:lnTo>
                      <a:pt x="30" y="4854"/>
                    </a:lnTo>
                    <a:lnTo>
                      <a:pt x="27" y="4857"/>
                    </a:lnTo>
                    <a:lnTo>
                      <a:pt x="27" y="4860"/>
                    </a:lnTo>
                    <a:lnTo>
                      <a:pt x="23" y="4864"/>
                    </a:lnTo>
                    <a:lnTo>
                      <a:pt x="20" y="4867"/>
                    </a:lnTo>
                    <a:lnTo>
                      <a:pt x="17" y="4870"/>
                    </a:lnTo>
                    <a:lnTo>
                      <a:pt x="17" y="4874"/>
                    </a:lnTo>
                    <a:lnTo>
                      <a:pt x="13" y="4877"/>
                    </a:lnTo>
                    <a:lnTo>
                      <a:pt x="10" y="4880"/>
                    </a:lnTo>
                    <a:lnTo>
                      <a:pt x="7" y="4884"/>
                    </a:lnTo>
                    <a:lnTo>
                      <a:pt x="7" y="4887"/>
                    </a:lnTo>
                    <a:lnTo>
                      <a:pt x="3" y="4890"/>
                    </a:lnTo>
                    <a:lnTo>
                      <a:pt x="0" y="4894"/>
                    </a:lnTo>
                  </a:path>
                </a:pathLst>
              </a:custGeom>
              <a:noFill/>
              <a:ln w="12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203"/>
              <p:cNvSpPr>
                <a:spLocks/>
              </p:cNvSpPr>
              <p:nvPr/>
            </p:nvSpPr>
            <p:spPr bwMode="auto">
              <a:xfrm>
                <a:off x="4771" y="1278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204"/>
              <p:cNvSpPr>
                <a:spLocks/>
              </p:cNvSpPr>
              <p:nvPr/>
            </p:nvSpPr>
            <p:spPr bwMode="auto">
              <a:xfrm>
                <a:off x="4777" y="127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406"/>
            <p:cNvGrpSpPr>
              <a:grpSpLocks/>
            </p:cNvGrpSpPr>
            <p:nvPr/>
          </p:nvGrpSpPr>
          <p:grpSpPr bwMode="auto">
            <a:xfrm>
              <a:off x="3847" y="920"/>
              <a:ext cx="1586" cy="976"/>
              <a:chOff x="3847" y="920"/>
              <a:chExt cx="1586" cy="976"/>
            </a:xfrm>
          </p:grpSpPr>
          <p:sp>
            <p:nvSpPr>
              <p:cNvPr id="706" name="Freeform 206"/>
              <p:cNvSpPr>
                <a:spLocks/>
              </p:cNvSpPr>
              <p:nvPr/>
            </p:nvSpPr>
            <p:spPr bwMode="auto">
              <a:xfrm>
                <a:off x="4782" y="127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207"/>
              <p:cNvSpPr>
                <a:spLocks/>
              </p:cNvSpPr>
              <p:nvPr/>
            </p:nvSpPr>
            <p:spPr bwMode="auto">
              <a:xfrm>
                <a:off x="4789" y="126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208"/>
              <p:cNvSpPr>
                <a:spLocks/>
              </p:cNvSpPr>
              <p:nvPr/>
            </p:nvSpPr>
            <p:spPr bwMode="auto">
              <a:xfrm>
                <a:off x="4794" y="126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209"/>
              <p:cNvSpPr>
                <a:spLocks/>
              </p:cNvSpPr>
              <p:nvPr/>
            </p:nvSpPr>
            <p:spPr bwMode="auto">
              <a:xfrm>
                <a:off x="4800" y="1261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210"/>
              <p:cNvSpPr>
                <a:spLocks/>
              </p:cNvSpPr>
              <p:nvPr/>
            </p:nvSpPr>
            <p:spPr bwMode="auto">
              <a:xfrm>
                <a:off x="4806" y="125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211"/>
              <p:cNvSpPr>
                <a:spLocks/>
              </p:cNvSpPr>
              <p:nvPr/>
            </p:nvSpPr>
            <p:spPr bwMode="auto">
              <a:xfrm>
                <a:off x="4813" y="1254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212"/>
              <p:cNvSpPr>
                <a:spLocks/>
              </p:cNvSpPr>
              <p:nvPr/>
            </p:nvSpPr>
            <p:spPr bwMode="auto">
              <a:xfrm>
                <a:off x="4818" y="125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213"/>
              <p:cNvSpPr>
                <a:spLocks/>
              </p:cNvSpPr>
              <p:nvPr/>
            </p:nvSpPr>
            <p:spPr bwMode="auto">
              <a:xfrm>
                <a:off x="4824" y="124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214"/>
              <p:cNvSpPr>
                <a:spLocks/>
              </p:cNvSpPr>
              <p:nvPr/>
            </p:nvSpPr>
            <p:spPr bwMode="auto">
              <a:xfrm>
                <a:off x="4831" y="124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215"/>
              <p:cNvSpPr>
                <a:spLocks/>
              </p:cNvSpPr>
              <p:nvPr/>
            </p:nvSpPr>
            <p:spPr bwMode="auto">
              <a:xfrm>
                <a:off x="4836" y="124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216"/>
              <p:cNvSpPr>
                <a:spLocks/>
              </p:cNvSpPr>
              <p:nvPr/>
            </p:nvSpPr>
            <p:spPr bwMode="auto">
              <a:xfrm>
                <a:off x="4842" y="1236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217"/>
              <p:cNvSpPr>
                <a:spLocks/>
              </p:cNvSpPr>
              <p:nvPr/>
            </p:nvSpPr>
            <p:spPr bwMode="auto">
              <a:xfrm>
                <a:off x="4849" y="1233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218"/>
              <p:cNvSpPr>
                <a:spLocks/>
              </p:cNvSpPr>
              <p:nvPr/>
            </p:nvSpPr>
            <p:spPr bwMode="auto">
              <a:xfrm>
                <a:off x="4854" y="1229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Freeform 219"/>
              <p:cNvSpPr>
                <a:spLocks/>
              </p:cNvSpPr>
              <p:nvPr/>
            </p:nvSpPr>
            <p:spPr bwMode="auto">
              <a:xfrm>
                <a:off x="4860" y="122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220"/>
              <p:cNvSpPr>
                <a:spLocks/>
              </p:cNvSpPr>
              <p:nvPr/>
            </p:nvSpPr>
            <p:spPr bwMode="auto">
              <a:xfrm>
                <a:off x="4867" y="1222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221"/>
              <p:cNvSpPr>
                <a:spLocks/>
              </p:cNvSpPr>
              <p:nvPr/>
            </p:nvSpPr>
            <p:spPr bwMode="auto">
              <a:xfrm>
                <a:off x="4872" y="121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222"/>
              <p:cNvSpPr>
                <a:spLocks/>
              </p:cNvSpPr>
              <p:nvPr/>
            </p:nvSpPr>
            <p:spPr bwMode="auto">
              <a:xfrm>
                <a:off x="4879" y="121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223"/>
              <p:cNvSpPr>
                <a:spLocks/>
              </p:cNvSpPr>
              <p:nvPr/>
            </p:nvSpPr>
            <p:spPr bwMode="auto">
              <a:xfrm>
                <a:off x="4885" y="121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224"/>
              <p:cNvSpPr>
                <a:spLocks/>
              </p:cNvSpPr>
              <p:nvPr/>
            </p:nvSpPr>
            <p:spPr bwMode="auto">
              <a:xfrm>
                <a:off x="4890" y="120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225"/>
              <p:cNvSpPr>
                <a:spLocks/>
              </p:cNvSpPr>
              <p:nvPr/>
            </p:nvSpPr>
            <p:spPr bwMode="auto">
              <a:xfrm>
                <a:off x="4897" y="120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226"/>
              <p:cNvSpPr>
                <a:spLocks/>
              </p:cNvSpPr>
              <p:nvPr/>
            </p:nvSpPr>
            <p:spPr bwMode="auto">
              <a:xfrm>
                <a:off x="4903" y="120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227"/>
              <p:cNvSpPr>
                <a:spLocks/>
              </p:cNvSpPr>
              <p:nvPr/>
            </p:nvSpPr>
            <p:spPr bwMode="auto">
              <a:xfrm>
                <a:off x="4910" y="119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228"/>
              <p:cNvSpPr>
                <a:spLocks/>
              </p:cNvSpPr>
              <p:nvPr/>
            </p:nvSpPr>
            <p:spPr bwMode="auto">
              <a:xfrm>
                <a:off x="4915" y="119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229"/>
              <p:cNvSpPr>
                <a:spLocks/>
              </p:cNvSpPr>
              <p:nvPr/>
            </p:nvSpPr>
            <p:spPr bwMode="auto">
              <a:xfrm>
                <a:off x="4922" y="119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230"/>
              <p:cNvSpPr>
                <a:spLocks/>
              </p:cNvSpPr>
              <p:nvPr/>
            </p:nvSpPr>
            <p:spPr bwMode="auto">
              <a:xfrm>
                <a:off x="4928" y="118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231"/>
              <p:cNvSpPr>
                <a:spLocks/>
              </p:cNvSpPr>
              <p:nvPr/>
            </p:nvSpPr>
            <p:spPr bwMode="auto">
              <a:xfrm>
                <a:off x="4935" y="118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232"/>
              <p:cNvSpPr>
                <a:spLocks/>
              </p:cNvSpPr>
              <p:nvPr/>
            </p:nvSpPr>
            <p:spPr bwMode="auto">
              <a:xfrm>
                <a:off x="4940" y="118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233"/>
              <p:cNvSpPr>
                <a:spLocks/>
              </p:cNvSpPr>
              <p:nvPr/>
            </p:nvSpPr>
            <p:spPr bwMode="auto">
              <a:xfrm>
                <a:off x="4947" y="117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234"/>
              <p:cNvSpPr>
                <a:spLocks/>
              </p:cNvSpPr>
              <p:nvPr/>
            </p:nvSpPr>
            <p:spPr bwMode="auto">
              <a:xfrm>
                <a:off x="4953" y="117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235"/>
              <p:cNvSpPr>
                <a:spLocks/>
              </p:cNvSpPr>
              <p:nvPr/>
            </p:nvSpPr>
            <p:spPr bwMode="auto">
              <a:xfrm>
                <a:off x="4960" y="116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Freeform 236"/>
              <p:cNvSpPr>
                <a:spLocks/>
              </p:cNvSpPr>
              <p:nvPr/>
            </p:nvSpPr>
            <p:spPr bwMode="auto">
              <a:xfrm>
                <a:off x="4967" y="116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237"/>
              <p:cNvSpPr>
                <a:spLocks/>
              </p:cNvSpPr>
              <p:nvPr/>
            </p:nvSpPr>
            <p:spPr bwMode="auto">
              <a:xfrm>
                <a:off x="4972" y="116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238"/>
              <p:cNvSpPr>
                <a:spLocks/>
              </p:cNvSpPr>
              <p:nvPr/>
            </p:nvSpPr>
            <p:spPr bwMode="auto">
              <a:xfrm>
                <a:off x="4979" y="1158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239"/>
              <p:cNvSpPr>
                <a:spLocks/>
              </p:cNvSpPr>
              <p:nvPr/>
            </p:nvSpPr>
            <p:spPr bwMode="auto">
              <a:xfrm>
                <a:off x="4985" y="115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Freeform 240"/>
              <p:cNvSpPr>
                <a:spLocks/>
              </p:cNvSpPr>
              <p:nvPr/>
            </p:nvSpPr>
            <p:spPr bwMode="auto">
              <a:xfrm>
                <a:off x="4992" y="115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241"/>
              <p:cNvSpPr>
                <a:spLocks/>
              </p:cNvSpPr>
              <p:nvPr/>
            </p:nvSpPr>
            <p:spPr bwMode="auto">
              <a:xfrm>
                <a:off x="4998" y="114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242"/>
              <p:cNvSpPr>
                <a:spLocks/>
              </p:cNvSpPr>
              <p:nvPr/>
            </p:nvSpPr>
            <p:spPr bwMode="auto">
              <a:xfrm>
                <a:off x="5004" y="114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Freeform 243"/>
              <p:cNvSpPr>
                <a:spLocks/>
              </p:cNvSpPr>
              <p:nvPr/>
            </p:nvSpPr>
            <p:spPr bwMode="auto">
              <a:xfrm>
                <a:off x="5011" y="114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244"/>
              <p:cNvSpPr>
                <a:spLocks/>
              </p:cNvSpPr>
              <p:nvPr/>
            </p:nvSpPr>
            <p:spPr bwMode="auto">
              <a:xfrm>
                <a:off x="5018" y="113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245"/>
              <p:cNvSpPr>
                <a:spLocks/>
              </p:cNvSpPr>
              <p:nvPr/>
            </p:nvSpPr>
            <p:spPr bwMode="auto">
              <a:xfrm>
                <a:off x="5023" y="113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246"/>
              <p:cNvSpPr>
                <a:spLocks/>
              </p:cNvSpPr>
              <p:nvPr/>
            </p:nvSpPr>
            <p:spPr bwMode="auto">
              <a:xfrm>
                <a:off x="5030" y="113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247"/>
              <p:cNvSpPr>
                <a:spLocks/>
              </p:cNvSpPr>
              <p:nvPr/>
            </p:nvSpPr>
            <p:spPr bwMode="auto">
              <a:xfrm>
                <a:off x="5037" y="1126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248"/>
              <p:cNvSpPr>
                <a:spLocks/>
              </p:cNvSpPr>
              <p:nvPr/>
            </p:nvSpPr>
            <p:spPr bwMode="auto">
              <a:xfrm>
                <a:off x="5043" y="112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249"/>
              <p:cNvSpPr>
                <a:spLocks/>
              </p:cNvSpPr>
              <p:nvPr/>
            </p:nvSpPr>
            <p:spPr bwMode="auto">
              <a:xfrm>
                <a:off x="5050" y="111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250"/>
              <p:cNvSpPr>
                <a:spLocks/>
              </p:cNvSpPr>
              <p:nvPr/>
            </p:nvSpPr>
            <p:spPr bwMode="auto">
              <a:xfrm>
                <a:off x="5057" y="111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251"/>
              <p:cNvSpPr>
                <a:spLocks/>
              </p:cNvSpPr>
              <p:nvPr/>
            </p:nvSpPr>
            <p:spPr bwMode="auto">
              <a:xfrm>
                <a:off x="5064" y="111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252"/>
              <p:cNvSpPr>
                <a:spLocks/>
              </p:cNvSpPr>
              <p:nvPr/>
            </p:nvSpPr>
            <p:spPr bwMode="auto">
              <a:xfrm>
                <a:off x="5069" y="110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253"/>
              <p:cNvSpPr>
                <a:spLocks/>
              </p:cNvSpPr>
              <p:nvPr/>
            </p:nvSpPr>
            <p:spPr bwMode="auto">
              <a:xfrm>
                <a:off x="5076" y="110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254"/>
              <p:cNvSpPr>
                <a:spLocks/>
              </p:cNvSpPr>
              <p:nvPr/>
            </p:nvSpPr>
            <p:spPr bwMode="auto">
              <a:xfrm>
                <a:off x="5083" y="1102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255"/>
              <p:cNvSpPr>
                <a:spLocks/>
              </p:cNvSpPr>
              <p:nvPr/>
            </p:nvSpPr>
            <p:spPr bwMode="auto">
              <a:xfrm>
                <a:off x="5090" y="109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256"/>
              <p:cNvSpPr>
                <a:spLocks/>
              </p:cNvSpPr>
              <p:nvPr/>
            </p:nvSpPr>
            <p:spPr bwMode="auto">
              <a:xfrm>
                <a:off x="5097" y="109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257"/>
              <p:cNvSpPr>
                <a:spLocks/>
              </p:cNvSpPr>
              <p:nvPr/>
            </p:nvSpPr>
            <p:spPr bwMode="auto">
              <a:xfrm>
                <a:off x="5102" y="109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258"/>
              <p:cNvSpPr>
                <a:spLocks/>
              </p:cNvSpPr>
              <p:nvPr/>
            </p:nvSpPr>
            <p:spPr bwMode="auto">
              <a:xfrm>
                <a:off x="5109" y="108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259"/>
              <p:cNvSpPr>
                <a:spLocks/>
              </p:cNvSpPr>
              <p:nvPr/>
            </p:nvSpPr>
            <p:spPr bwMode="auto">
              <a:xfrm>
                <a:off x="5117" y="1083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260"/>
              <p:cNvSpPr>
                <a:spLocks/>
              </p:cNvSpPr>
              <p:nvPr/>
            </p:nvSpPr>
            <p:spPr bwMode="auto">
              <a:xfrm>
                <a:off x="5123" y="107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261"/>
              <p:cNvSpPr>
                <a:spLocks/>
              </p:cNvSpPr>
              <p:nvPr/>
            </p:nvSpPr>
            <p:spPr bwMode="auto">
              <a:xfrm>
                <a:off x="5130" y="107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262"/>
              <p:cNvSpPr>
                <a:spLocks/>
              </p:cNvSpPr>
              <p:nvPr/>
            </p:nvSpPr>
            <p:spPr bwMode="auto">
              <a:xfrm>
                <a:off x="5137" y="107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263"/>
              <p:cNvSpPr>
                <a:spLocks/>
              </p:cNvSpPr>
              <p:nvPr/>
            </p:nvSpPr>
            <p:spPr bwMode="auto">
              <a:xfrm>
                <a:off x="5144" y="106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Freeform 264"/>
              <p:cNvSpPr>
                <a:spLocks/>
              </p:cNvSpPr>
              <p:nvPr/>
            </p:nvSpPr>
            <p:spPr bwMode="auto">
              <a:xfrm>
                <a:off x="5150" y="106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265"/>
              <p:cNvSpPr>
                <a:spLocks/>
              </p:cNvSpPr>
              <p:nvPr/>
            </p:nvSpPr>
            <p:spPr bwMode="auto">
              <a:xfrm>
                <a:off x="5156" y="106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266"/>
              <p:cNvSpPr>
                <a:spLocks/>
              </p:cNvSpPr>
              <p:nvPr/>
            </p:nvSpPr>
            <p:spPr bwMode="auto">
              <a:xfrm>
                <a:off x="5164" y="1058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267"/>
              <p:cNvSpPr>
                <a:spLocks/>
              </p:cNvSpPr>
              <p:nvPr/>
            </p:nvSpPr>
            <p:spPr bwMode="auto">
              <a:xfrm>
                <a:off x="5171" y="1054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268"/>
              <p:cNvSpPr>
                <a:spLocks/>
              </p:cNvSpPr>
              <p:nvPr/>
            </p:nvSpPr>
            <p:spPr bwMode="auto">
              <a:xfrm>
                <a:off x="5177" y="105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269"/>
              <p:cNvSpPr>
                <a:spLocks/>
              </p:cNvSpPr>
              <p:nvPr/>
            </p:nvSpPr>
            <p:spPr bwMode="auto">
              <a:xfrm>
                <a:off x="5184" y="104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270"/>
              <p:cNvSpPr>
                <a:spLocks/>
              </p:cNvSpPr>
              <p:nvPr/>
            </p:nvSpPr>
            <p:spPr bwMode="auto">
              <a:xfrm>
                <a:off x="5191" y="1043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271"/>
              <p:cNvSpPr>
                <a:spLocks/>
              </p:cNvSpPr>
              <p:nvPr/>
            </p:nvSpPr>
            <p:spPr bwMode="auto">
              <a:xfrm>
                <a:off x="5198" y="103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272"/>
              <p:cNvSpPr>
                <a:spLocks/>
              </p:cNvSpPr>
              <p:nvPr/>
            </p:nvSpPr>
            <p:spPr bwMode="auto">
              <a:xfrm>
                <a:off x="5205" y="103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273"/>
              <p:cNvSpPr>
                <a:spLocks/>
              </p:cNvSpPr>
              <p:nvPr/>
            </p:nvSpPr>
            <p:spPr bwMode="auto">
              <a:xfrm>
                <a:off x="5212" y="103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Freeform 274"/>
              <p:cNvSpPr>
                <a:spLocks/>
              </p:cNvSpPr>
              <p:nvPr/>
            </p:nvSpPr>
            <p:spPr bwMode="auto">
              <a:xfrm>
                <a:off x="5219" y="102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275"/>
              <p:cNvSpPr>
                <a:spLocks/>
              </p:cNvSpPr>
              <p:nvPr/>
            </p:nvSpPr>
            <p:spPr bwMode="auto">
              <a:xfrm>
                <a:off x="5226" y="102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276"/>
              <p:cNvSpPr>
                <a:spLocks/>
              </p:cNvSpPr>
              <p:nvPr/>
            </p:nvSpPr>
            <p:spPr bwMode="auto">
              <a:xfrm>
                <a:off x="5233" y="1021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277"/>
              <p:cNvSpPr>
                <a:spLocks/>
              </p:cNvSpPr>
              <p:nvPr/>
            </p:nvSpPr>
            <p:spPr bwMode="auto">
              <a:xfrm>
                <a:off x="5240" y="101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278"/>
              <p:cNvSpPr>
                <a:spLocks/>
              </p:cNvSpPr>
              <p:nvPr/>
            </p:nvSpPr>
            <p:spPr bwMode="auto">
              <a:xfrm>
                <a:off x="5247" y="101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279"/>
              <p:cNvSpPr>
                <a:spLocks/>
              </p:cNvSpPr>
              <p:nvPr/>
            </p:nvSpPr>
            <p:spPr bwMode="auto">
              <a:xfrm>
                <a:off x="5255" y="101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Freeform 280"/>
              <p:cNvSpPr>
                <a:spLocks/>
              </p:cNvSpPr>
              <p:nvPr/>
            </p:nvSpPr>
            <p:spPr bwMode="auto">
              <a:xfrm>
                <a:off x="5262" y="1006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281"/>
              <p:cNvSpPr>
                <a:spLocks/>
              </p:cNvSpPr>
              <p:nvPr/>
            </p:nvSpPr>
            <p:spPr bwMode="auto">
              <a:xfrm>
                <a:off x="5269" y="100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282"/>
              <p:cNvSpPr>
                <a:spLocks/>
              </p:cNvSpPr>
              <p:nvPr/>
            </p:nvSpPr>
            <p:spPr bwMode="auto">
              <a:xfrm>
                <a:off x="5276" y="99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283"/>
              <p:cNvSpPr>
                <a:spLocks/>
              </p:cNvSpPr>
              <p:nvPr/>
            </p:nvSpPr>
            <p:spPr bwMode="auto">
              <a:xfrm>
                <a:off x="5283" y="995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284"/>
              <p:cNvSpPr>
                <a:spLocks/>
              </p:cNvSpPr>
              <p:nvPr/>
            </p:nvSpPr>
            <p:spPr bwMode="auto">
              <a:xfrm>
                <a:off x="5290" y="99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285"/>
              <p:cNvSpPr>
                <a:spLocks/>
              </p:cNvSpPr>
              <p:nvPr/>
            </p:nvSpPr>
            <p:spPr bwMode="auto">
              <a:xfrm>
                <a:off x="5297" y="98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286"/>
              <p:cNvSpPr>
                <a:spLocks/>
              </p:cNvSpPr>
              <p:nvPr/>
            </p:nvSpPr>
            <p:spPr bwMode="auto">
              <a:xfrm>
                <a:off x="5305" y="98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287"/>
              <p:cNvSpPr>
                <a:spLocks/>
              </p:cNvSpPr>
              <p:nvPr/>
            </p:nvSpPr>
            <p:spPr bwMode="auto">
              <a:xfrm>
                <a:off x="5312" y="981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Freeform 288"/>
              <p:cNvSpPr>
                <a:spLocks/>
              </p:cNvSpPr>
              <p:nvPr/>
            </p:nvSpPr>
            <p:spPr bwMode="auto">
              <a:xfrm>
                <a:off x="5319" y="97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289"/>
              <p:cNvSpPr>
                <a:spLocks/>
              </p:cNvSpPr>
              <p:nvPr/>
            </p:nvSpPr>
            <p:spPr bwMode="auto">
              <a:xfrm>
                <a:off x="5326" y="97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290"/>
              <p:cNvSpPr>
                <a:spLocks/>
              </p:cNvSpPr>
              <p:nvPr/>
            </p:nvSpPr>
            <p:spPr bwMode="auto">
              <a:xfrm>
                <a:off x="5333" y="970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291"/>
              <p:cNvSpPr>
                <a:spLocks/>
              </p:cNvSpPr>
              <p:nvPr/>
            </p:nvSpPr>
            <p:spPr bwMode="auto">
              <a:xfrm>
                <a:off x="5341" y="96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292"/>
              <p:cNvSpPr>
                <a:spLocks/>
              </p:cNvSpPr>
              <p:nvPr/>
            </p:nvSpPr>
            <p:spPr bwMode="auto">
              <a:xfrm>
                <a:off x="5348" y="96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293"/>
              <p:cNvSpPr>
                <a:spLocks/>
              </p:cNvSpPr>
              <p:nvPr/>
            </p:nvSpPr>
            <p:spPr bwMode="auto">
              <a:xfrm>
                <a:off x="5355" y="95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294"/>
              <p:cNvSpPr>
                <a:spLocks/>
              </p:cNvSpPr>
              <p:nvPr/>
            </p:nvSpPr>
            <p:spPr bwMode="auto">
              <a:xfrm>
                <a:off x="5363" y="95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295"/>
              <p:cNvSpPr>
                <a:spLocks/>
              </p:cNvSpPr>
              <p:nvPr/>
            </p:nvSpPr>
            <p:spPr bwMode="auto">
              <a:xfrm>
                <a:off x="5370" y="950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296"/>
              <p:cNvSpPr>
                <a:spLocks/>
              </p:cNvSpPr>
              <p:nvPr/>
            </p:nvSpPr>
            <p:spPr bwMode="auto">
              <a:xfrm>
                <a:off x="5377" y="94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297"/>
              <p:cNvSpPr>
                <a:spLocks/>
              </p:cNvSpPr>
              <p:nvPr/>
            </p:nvSpPr>
            <p:spPr bwMode="auto">
              <a:xfrm>
                <a:off x="5385" y="94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298"/>
              <p:cNvSpPr>
                <a:spLocks/>
              </p:cNvSpPr>
              <p:nvPr/>
            </p:nvSpPr>
            <p:spPr bwMode="auto">
              <a:xfrm>
                <a:off x="5392" y="93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Freeform 299"/>
              <p:cNvSpPr>
                <a:spLocks/>
              </p:cNvSpPr>
              <p:nvPr/>
            </p:nvSpPr>
            <p:spPr bwMode="auto">
              <a:xfrm>
                <a:off x="5399" y="93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300"/>
              <p:cNvSpPr>
                <a:spLocks/>
              </p:cNvSpPr>
              <p:nvPr/>
            </p:nvSpPr>
            <p:spPr bwMode="auto">
              <a:xfrm>
                <a:off x="5408" y="931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301"/>
              <p:cNvSpPr>
                <a:spLocks/>
              </p:cNvSpPr>
              <p:nvPr/>
            </p:nvSpPr>
            <p:spPr bwMode="auto">
              <a:xfrm>
                <a:off x="5414" y="92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302"/>
              <p:cNvSpPr>
                <a:spLocks/>
              </p:cNvSpPr>
              <p:nvPr/>
            </p:nvSpPr>
            <p:spPr bwMode="auto">
              <a:xfrm>
                <a:off x="5422" y="924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303"/>
              <p:cNvSpPr>
                <a:spLocks/>
              </p:cNvSpPr>
              <p:nvPr/>
            </p:nvSpPr>
            <p:spPr bwMode="auto">
              <a:xfrm>
                <a:off x="5430" y="92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Freeform 304"/>
              <p:cNvSpPr>
                <a:spLocks/>
              </p:cNvSpPr>
              <p:nvPr/>
            </p:nvSpPr>
            <p:spPr bwMode="auto">
              <a:xfrm>
                <a:off x="4252" y="160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Freeform 305"/>
              <p:cNvSpPr>
                <a:spLocks/>
              </p:cNvSpPr>
              <p:nvPr/>
            </p:nvSpPr>
            <p:spPr bwMode="auto">
              <a:xfrm>
                <a:off x="4256" y="159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Freeform 306"/>
              <p:cNvSpPr>
                <a:spLocks/>
              </p:cNvSpPr>
              <p:nvPr/>
            </p:nvSpPr>
            <p:spPr bwMode="auto">
              <a:xfrm>
                <a:off x="4262" y="159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Freeform 307"/>
              <p:cNvSpPr>
                <a:spLocks/>
              </p:cNvSpPr>
              <p:nvPr/>
            </p:nvSpPr>
            <p:spPr bwMode="auto">
              <a:xfrm>
                <a:off x="4266" y="159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Freeform 308"/>
              <p:cNvSpPr>
                <a:spLocks/>
              </p:cNvSpPr>
              <p:nvPr/>
            </p:nvSpPr>
            <p:spPr bwMode="auto">
              <a:xfrm>
                <a:off x="4270" y="159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Freeform 309"/>
              <p:cNvSpPr>
                <a:spLocks/>
              </p:cNvSpPr>
              <p:nvPr/>
            </p:nvSpPr>
            <p:spPr bwMode="auto">
              <a:xfrm>
                <a:off x="4276" y="1587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Freeform 310"/>
              <p:cNvSpPr>
                <a:spLocks/>
              </p:cNvSpPr>
              <p:nvPr/>
            </p:nvSpPr>
            <p:spPr bwMode="auto">
              <a:xfrm>
                <a:off x="4280" y="158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Freeform 311"/>
              <p:cNvSpPr>
                <a:spLocks/>
              </p:cNvSpPr>
              <p:nvPr/>
            </p:nvSpPr>
            <p:spPr bwMode="auto">
              <a:xfrm>
                <a:off x="4284" y="1581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Freeform 312"/>
              <p:cNvSpPr>
                <a:spLocks/>
              </p:cNvSpPr>
              <p:nvPr/>
            </p:nvSpPr>
            <p:spPr bwMode="auto">
              <a:xfrm>
                <a:off x="4290" y="1579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Freeform 313"/>
              <p:cNvSpPr>
                <a:spLocks/>
              </p:cNvSpPr>
              <p:nvPr/>
            </p:nvSpPr>
            <p:spPr bwMode="auto">
              <a:xfrm>
                <a:off x="4294" y="157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Freeform 314"/>
              <p:cNvSpPr>
                <a:spLocks/>
              </p:cNvSpPr>
              <p:nvPr/>
            </p:nvSpPr>
            <p:spPr bwMode="auto">
              <a:xfrm>
                <a:off x="4298" y="157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Freeform 315"/>
              <p:cNvSpPr>
                <a:spLocks/>
              </p:cNvSpPr>
              <p:nvPr/>
            </p:nvSpPr>
            <p:spPr bwMode="auto">
              <a:xfrm>
                <a:off x="4304" y="1569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Freeform 316"/>
              <p:cNvSpPr>
                <a:spLocks/>
              </p:cNvSpPr>
              <p:nvPr/>
            </p:nvSpPr>
            <p:spPr bwMode="auto">
              <a:xfrm>
                <a:off x="4308" y="156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Freeform 317"/>
              <p:cNvSpPr>
                <a:spLocks/>
              </p:cNvSpPr>
              <p:nvPr/>
            </p:nvSpPr>
            <p:spPr bwMode="auto">
              <a:xfrm>
                <a:off x="4312" y="156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Freeform 318"/>
              <p:cNvSpPr>
                <a:spLocks/>
              </p:cNvSpPr>
              <p:nvPr/>
            </p:nvSpPr>
            <p:spPr bwMode="auto">
              <a:xfrm>
                <a:off x="4318" y="155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Freeform 319"/>
              <p:cNvSpPr>
                <a:spLocks/>
              </p:cNvSpPr>
              <p:nvPr/>
            </p:nvSpPr>
            <p:spPr bwMode="auto">
              <a:xfrm>
                <a:off x="4322" y="1556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Freeform 320"/>
              <p:cNvSpPr>
                <a:spLocks/>
              </p:cNvSpPr>
              <p:nvPr/>
            </p:nvSpPr>
            <p:spPr bwMode="auto">
              <a:xfrm>
                <a:off x="4327" y="1554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Freeform 321"/>
              <p:cNvSpPr>
                <a:spLocks/>
              </p:cNvSpPr>
              <p:nvPr/>
            </p:nvSpPr>
            <p:spPr bwMode="auto">
              <a:xfrm>
                <a:off x="4331" y="154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Freeform 322"/>
              <p:cNvSpPr>
                <a:spLocks/>
              </p:cNvSpPr>
              <p:nvPr/>
            </p:nvSpPr>
            <p:spPr bwMode="auto">
              <a:xfrm>
                <a:off x="4337" y="154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Freeform 323"/>
              <p:cNvSpPr>
                <a:spLocks/>
              </p:cNvSpPr>
              <p:nvPr/>
            </p:nvSpPr>
            <p:spPr bwMode="auto">
              <a:xfrm>
                <a:off x="4341" y="154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Freeform 324"/>
              <p:cNvSpPr>
                <a:spLocks/>
              </p:cNvSpPr>
              <p:nvPr/>
            </p:nvSpPr>
            <p:spPr bwMode="auto">
              <a:xfrm>
                <a:off x="4345" y="154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Freeform 325"/>
              <p:cNvSpPr>
                <a:spLocks/>
              </p:cNvSpPr>
              <p:nvPr/>
            </p:nvSpPr>
            <p:spPr bwMode="auto">
              <a:xfrm>
                <a:off x="4351" y="1537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Freeform 326"/>
              <p:cNvSpPr>
                <a:spLocks/>
              </p:cNvSpPr>
              <p:nvPr/>
            </p:nvSpPr>
            <p:spPr bwMode="auto">
              <a:xfrm>
                <a:off x="4355" y="153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Freeform 327"/>
              <p:cNvSpPr>
                <a:spLocks/>
              </p:cNvSpPr>
              <p:nvPr/>
            </p:nvSpPr>
            <p:spPr bwMode="auto">
              <a:xfrm>
                <a:off x="4361" y="1531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Freeform 328"/>
              <p:cNvSpPr>
                <a:spLocks/>
              </p:cNvSpPr>
              <p:nvPr/>
            </p:nvSpPr>
            <p:spPr bwMode="auto">
              <a:xfrm>
                <a:off x="4365" y="1529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Freeform 329"/>
              <p:cNvSpPr>
                <a:spLocks/>
              </p:cNvSpPr>
              <p:nvPr/>
            </p:nvSpPr>
            <p:spPr bwMode="auto">
              <a:xfrm>
                <a:off x="4370" y="152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Freeform 330"/>
              <p:cNvSpPr>
                <a:spLocks/>
              </p:cNvSpPr>
              <p:nvPr/>
            </p:nvSpPr>
            <p:spPr bwMode="auto">
              <a:xfrm>
                <a:off x="4374" y="152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Freeform 331"/>
              <p:cNvSpPr>
                <a:spLocks/>
              </p:cNvSpPr>
              <p:nvPr/>
            </p:nvSpPr>
            <p:spPr bwMode="auto">
              <a:xfrm>
                <a:off x="4380" y="1519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Freeform 332"/>
              <p:cNvSpPr>
                <a:spLocks/>
              </p:cNvSpPr>
              <p:nvPr/>
            </p:nvSpPr>
            <p:spPr bwMode="auto">
              <a:xfrm>
                <a:off x="4384" y="151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Freeform 333"/>
              <p:cNvSpPr>
                <a:spLocks/>
              </p:cNvSpPr>
              <p:nvPr/>
            </p:nvSpPr>
            <p:spPr bwMode="auto">
              <a:xfrm>
                <a:off x="4390" y="151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Freeform 334"/>
              <p:cNvSpPr>
                <a:spLocks/>
              </p:cNvSpPr>
              <p:nvPr/>
            </p:nvSpPr>
            <p:spPr bwMode="auto">
              <a:xfrm>
                <a:off x="4395" y="150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Freeform 335"/>
              <p:cNvSpPr>
                <a:spLocks/>
              </p:cNvSpPr>
              <p:nvPr/>
            </p:nvSpPr>
            <p:spPr bwMode="auto">
              <a:xfrm>
                <a:off x="4399" y="150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Freeform 336"/>
              <p:cNvSpPr>
                <a:spLocks/>
              </p:cNvSpPr>
              <p:nvPr/>
            </p:nvSpPr>
            <p:spPr bwMode="auto">
              <a:xfrm>
                <a:off x="4405" y="150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Freeform 337"/>
              <p:cNvSpPr>
                <a:spLocks/>
              </p:cNvSpPr>
              <p:nvPr/>
            </p:nvSpPr>
            <p:spPr bwMode="auto">
              <a:xfrm>
                <a:off x="4409" y="1499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Freeform 338"/>
              <p:cNvSpPr>
                <a:spLocks/>
              </p:cNvSpPr>
              <p:nvPr/>
            </p:nvSpPr>
            <p:spPr bwMode="auto">
              <a:xfrm>
                <a:off x="4415" y="149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Freeform 339"/>
              <p:cNvSpPr>
                <a:spLocks/>
              </p:cNvSpPr>
              <p:nvPr/>
            </p:nvSpPr>
            <p:spPr bwMode="auto">
              <a:xfrm>
                <a:off x="4419" y="149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Freeform 340"/>
              <p:cNvSpPr>
                <a:spLocks/>
              </p:cNvSpPr>
              <p:nvPr/>
            </p:nvSpPr>
            <p:spPr bwMode="auto">
              <a:xfrm>
                <a:off x="4424" y="149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Freeform 341"/>
              <p:cNvSpPr>
                <a:spLocks/>
              </p:cNvSpPr>
              <p:nvPr/>
            </p:nvSpPr>
            <p:spPr bwMode="auto">
              <a:xfrm>
                <a:off x="4430" y="1487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Freeform 342"/>
              <p:cNvSpPr>
                <a:spLocks/>
              </p:cNvSpPr>
              <p:nvPr/>
            </p:nvSpPr>
            <p:spPr bwMode="auto">
              <a:xfrm>
                <a:off x="4434" y="1483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Freeform 343"/>
              <p:cNvSpPr>
                <a:spLocks/>
              </p:cNvSpPr>
              <p:nvPr/>
            </p:nvSpPr>
            <p:spPr bwMode="auto">
              <a:xfrm>
                <a:off x="4440" y="1480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Freeform 344"/>
              <p:cNvSpPr>
                <a:spLocks/>
              </p:cNvSpPr>
              <p:nvPr/>
            </p:nvSpPr>
            <p:spPr bwMode="auto">
              <a:xfrm>
                <a:off x="4444" y="147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Freeform 345"/>
              <p:cNvSpPr>
                <a:spLocks/>
              </p:cNvSpPr>
              <p:nvPr/>
            </p:nvSpPr>
            <p:spPr bwMode="auto">
              <a:xfrm>
                <a:off x="4449" y="147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Freeform 346"/>
              <p:cNvSpPr>
                <a:spLocks/>
              </p:cNvSpPr>
              <p:nvPr/>
            </p:nvSpPr>
            <p:spPr bwMode="auto">
              <a:xfrm>
                <a:off x="4455" y="1470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Freeform 347"/>
              <p:cNvSpPr>
                <a:spLocks/>
              </p:cNvSpPr>
              <p:nvPr/>
            </p:nvSpPr>
            <p:spPr bwMode="auto">
              <a:xfrm>
                <a:off x="4459" y="1468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Freeform 348"/>
              <p:cNvSpPr>
                <a:spLocks/>
              </p:cNvSpPr>
              <p:nvPr/>
            </p:nvSpPr>
            <p:spPr bwMode="auto">
              <a:xfrm>
                <a:off x="4465" y="1464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Freeform 349"/>
              <p:cNvSpPr>
                <a:spLocks/>
              </p:cNvSpPr>
              <p:nvPr/>
            </p:nvSpPr>
            <p:spPr bwMode="auto">
              <a:xfrm>
                <a:off x="4470" y="146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Freeform 350"/>
              <p:cNvSpPr>
                <a:spLocks/>
              </p:cNvSpPr>
              <p:nvPr/>
            </p:nvSpPr>
            <p:spPr bwMode="auto">
              <a:xfrm>
                <a:off x="4474" y="145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Freeform 351"/>
              <p:cNvSpPr>
                <a:spLocks/>
              </p:cNvSpPr>
              <p:nvPr/>
            </p:nvSpPr>
            <p:spPr bwMode="auto">
              <a:xfrm>
                <a:off x="4480" y="1454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Freeform 352"/>
              <p:cNvSpPr>
                <a:spLocks/>
              </p:cNvSpPr>
              <p:nvPr/>
            </p:nvSpPr>
            <p:spPr bwMode="auto">
              <a:xfrm>
                <a:off x="4485" y="145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Freeform 353"/>
              <p:cNvSpPr>
                <a:spLocks/>
              </p:cNvSpPr>
              <p:nvPr/>
            </p:nvSpPr>
            <p:spPr bwMode="auto">
              <a:xfrm>
                <a:off x="4491" y="144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Freeform 354"/>
              <p:cNvSpPr>
                <a:spLocks/>
              </p:cNvSpPr>
              <p:nvPr/>
            </p:nvSpPr>
            <p:spPr bwMode="auto">
              <a:xfrm>
                <a:off x="4495" y="144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Freeform 355"/>
              <p:cNvSpPr>
                <a:spLocks/>
              </p:cNvSpPr>
              <p:nvPr/>
            </p:nvSpPr>
            <p:spPr bwMode="auto">
              <a:xfrm>
                <a:off x="4501" y="1441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Freeform 356"/>
              <p:cNvSpPr>
                <a:spLocks/>
              </p:cNvSpPr>
              <p:nvPr/>
            </p:nvSpPr>
            <p:spPr bwMode="auto">
              <a:xfrm>
                <a:off x="4506" y="143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Freeform 357"/>
              <p:cNvSpPr>
                <a:spLocks/>
              </p:cNvSpPr>
              <p:nvPr/>
            </p:nvSpPr>
            <p:spPr bwMode="auto">
              <a:xfrm>
                <a:off x="4512" y="1434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Freeform 358"/>
              <p:cNvSpPr>
                <a:spLocks/>
              </p:cNvSpPr>
              <p:nvPr/>
            </p:nvSpPr>
            <p:spPr bwMode="auto">
              <a:xfrm>
                <a:off x="4516" y="143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Freeform 359"/>
              <p:cNvSpPr>
                <a:spLocks/>
              </p:cNvSpPr>
              <p:nvPr/>
            </p:nvSpPr>
            <p:spPr bwMode="auto">
              <a:xfrm>
                <a:off x="4522" y="142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Freeform 360"/>
              <p:cNvSpPr>
                <a:spLocks/>
              </p:cNvSpPr>
              <p:nvPr/>
            </p:nvSpPr>
            <p:spPr bwMode="auto">
              <a:xfrm>
                <a:off x="4527" y="142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Freeform 361"/>
              <p:cNvSpPr>
                <a:spLocks/>
              </p:cNvSpPr>
              <p:nvPr/>
            </p:nvSpPr>
            <p:spPr bwMode="auto">
              <a:xfrm>
                <a:off x="4532" y="142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Freeform 362"/>
              <p:cNvSpPr>
                <a:spLocks/>
              </p:cNvSpPr>
              <p:nvPr/>
            </p:nvSpPr>
            <p:spPr bwMode="auto">
              <a:xfrm>
                <a:off x="4537" y="1419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Freeform 363"/>
              <p:cNvSpPr>
                <a:spLocks/>
              </p:cNvSpPr>
              <p:nvPr/>
            </p:nvSpPr>
            <p:spPr bwMode="auto">
              <a:xfrm>
                <a:off x="4542" y="141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Freeform 364"/>
              <p:cNvSpPr>
                <a:spLocks/>
              </p:cNvSpPr>
              <p:nvPr/>
            </p:nvSpPr>
            <p:spPr bwMode="auto">
              <a:xfrm>
                <a:off x="4548" y="141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Freeform 365"/>
              <p:cNvSpPr>
                <a:spLocks/>
              </p:cNvSpPr>
              <p:nvPr/>
            </p:nvSpPr>
            <p:spPr bwMode="auto">
              <a:xfrm>
                <a:off x="4553" y="140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Freeform 366"/>
              <p:cNvSpPr>
                <a:spLocks/>
              </p:cNvSpPr>
              <p:nvPr/>
            </p:nvSpPr>
            <p:spPr bwMode="auto">
              <a:xfrm>
                <a:off x="4559" y="140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Freeform 367"/>
              <p:cNvSpPr>
                <a:spLocks/>
              </p:cNvSpPr>
              <p:nvPr/>
            </p:nvSpPr>
            <p:spPr bwMode="auto">
              <a:xfrm>
                <a:off x="4564" y="140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Freeform 368"/>
              <p:cNvSpPr>
                <a:spLocks/>
              </p:cNvSpPr>
              <p:nvPr/>
            </p:nvSpPr>
            <p:spPr bwMode="auto">
              <a:xfrm>
                <a:off x="4569" y="1398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Freeform 369"/>
              <p:cNvSpPr>
                <a:spLocks/>
              </p:cNvSpPr>
              <p:nvPr/>
            </p:nvSpPr>
            <p:spPr bwMode="auto">
              <a:xfrm>
                <a:off x="4574" y="139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Freeform 370"/>
              <p:cNvSpPr>
                <a:spLocks/>
              </p:cNvSpPr>
              <p:nvPr/>
            </p:nvSpPr>
            <p:spPr bwMode="auto">
              <a:xfrm>
                <a:off x="4580" y="1393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Freeform 371"/>
              <p:cNvSpPr>
                <a:spLocks/>
              </p:cNvSpPr>
              <p:nvPr/>
            </p:nvSpPr>
            <p:spPr bwMode="auto">
              <a:xfrm>
                <a:off x="4585" y="138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Freeform 372"/>
              <p:cNvSpPr>
                <a:spLocks/>
              </p:cNvSpPr>
              <p:nvPr/>
            </p:nvSpPr>
            <p:spPr bwMode="auto">
              <a:xfrm>
                <a:off x="4591" y="138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Freeform 373"/>
              <p:cNvSpPr>
                <a:spLocks/>
              </p:cNvSpPr>
              <p:nvPr/>
            </p:nvSpPr>
            <p:spPr bwMode="auto">
              <a:xfrm>
                <a:off x="4596" y="138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Freeform 374"/>
              <p:cNvSpPr>
                <a:spLocks/>
              </p:cNvSpPr>
              <p:nvPr/>
            </p:nvSpPr>
            <p:spPr bwMode="auto">
              <a:xfrm>
                <a:off x="4602" y="137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Freeform 375"/>
              <p:cNvSpPr>
                <a:spLocks/>
              </p:cNvSpPr>
              <p:nvPr/>
            </p:nvSpPr>
            <p:spPr bwMode="auto">
              <a:xfrm>
                <a:off x="4607" y="137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Freeform 376"/>
              <p:cNvSpPr>
                <a:spLocks/>
              </p:cNvSpPr>
              <p:nvPr/>
            </p:nvSpPr>
            <p:spPr bwMode="auto">
              <a:xfrm>
                <a:off x="4613" y="137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Freeform 377"/>
              <p:cNvSpPr>
                <a:spLocks/>
              </p:cNvSpPr>
              <p:nvPr/>
            </p:nvSpPr>
            <p:spPr bwMode="auto">
              <a:xfrm>
                <a:off x="4618" y="136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Freeform 378"/>
              <p:cNvSpPr>
                <a:spLocks/>
              </p:cNvSpPr>
              <p:nvPr/>
            </p:nvSpPr>
            <p:spPr bwMode="auto">
              <a:xfrm>
                <a:off x="4623" y="136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Freeform 379"/>
              <p:cNvSpPr>
                <a:spLocks/>
              </p:cNvSpPr>
              <p:nvPr/>
            </p:nvSpPr>
            <p:spPr bwMode="auto">
              <a:xfrm>
                <a:off x="4628" y="136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Freeform 380"/>
              <p:cNvSpPr>
                <a:spLocks/>
              </p:cNvSpPr>
              <p:nvPr/>
            </p:nvSpPr>
            <p:spPr bwMode="auto">
              <a:xfrm>
                <a:off x="4634" y="1360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381"/>
              <p:cNvSpPr>
                <a:spLocks/>
              </p:cNvSpPr>
              <p:nvPr/>
            </p:nvSpPr>
            <p:spPr bwMode="auto">
              <a:xfrm>
                <a:off x="4639" y="135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Freeform 382"/>
              <p:cNvSpPr>
                <a:spLocks/>
              </p:cNvSpPr>
              <p:nvPr/>
            </p:nvSpPr>
            <p:spPr bwMode="auto">
              <a:xfrm>
                <a:off x="4645" y="135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Freeform 383"/>
              <p:cNvSpPr>
                <a:spLocks/>
              </p:cNvSpPr>
              <p:nvPr/>
            </p:nvSpPr>
            <p:spPr bwMode="auto">
              <a:xfrm>
                <a:off x="4651" y="134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Freeform 384"/>
              <p:cNvSpPr>
                <a:spLocks/>
              </p:cNvSpPr>
              <p:nvPr/>
            </p:nvSpPr>
            <p:spPr bwMode="auto">
              <a:xfrm>
                <a:off x="4656" y="134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Freeform 385"/>
              <p:cNvSpPr>
                <a:spLocks/>
              </p:cNvSpPr>
              <p:nvPr/>
            </p:nvSpPr>
            <p:spPr bwMode="auto">
              <a:xfrm>
                <a:off x="4661" y="134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Freeform 386"/>
              <p:cNvSpPr>
                <a:spLocks/>
              </p:cNvSpPr>
              <p:nvPr/>
            </p:nvSpPr>
            <p:spPr bwMode="auto">
              <a:xfrm>
                <a:off x="4667" y="1339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Freeform 387"/>
              <p:cNvSpPr>
                <a:spLocks/>
              </p:cNvSpPr>
              <p:nvPr/>
            </p:nvSpPr>
            <p:spPr bwMode="auto">
              <a:xfrm>
                <a:off x="4674" y="133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Freeform 388"/>
              <p:cNvSpPr>
                <a:spLocks/>
              </p:cNvSpPr>
              <p:nvPr/>
            </p:nvSpPr>
            <p:spPr bwMode="auto">
              <a:xfrm>
                <a:off x="4680" y="1332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Freeform 389"/>
              <p:cNvSpPr>
                <a:spLocks/>
              </p:cNvSpPr>
              <p:nvPr/>
            </p:nvSpPr>
            <p:spPr bwMode="auto">
              <a:xfrm>
                <a:off x="4685" y="132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Freeform 390"/>
              <p:cNvSpPr>
                <a:spLocks/>
              </p:cNvSpPr>
              <p:nvPr/>
            </p:nvSpPr>
            <p:spPr bwMode="auto">
              <a:xfrm>
                <a:off x="4690" y="132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Freeform 391"/>
              <p:cNvSpPr>
                <a:spLocks/>
              </p:cNvSpPr>
              <p:nvPr/>
            </p:nvSpPr>
            <p:spPr bwMode="auto">
              <a:xfrm>
                <a:off x="4696" y="132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Freeform 392"/>
              <p:cNvSpPr>
                <a:spLocks/>
              </p:cNvSpPr>
              <p:nvPr/>
            </p:nvSpPr>
            <p:spPr bwMode="auto">
              <a:xfrm>
                <a:off x="4702" y="131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Freeform 393"/>
              <p:cNvSpPr>
                <a:spLocks/>
              </p:cNvSpPr>
              <p:nvPr/>
            </p:nvSpPr>
            <p:spPr bwMode="auto">
              <a:xfrm>
                <a:off x="4707" y="131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394"/>
              <p:cNvSpPr>
                <a:spLocks/>
              </p:cNvSpPr>
              <p:nvPr/>
            </p:nvSpPr>
            <p:spPr bwMode="auto">
              <a:xfrm>
                <a:off x="4713" y="1312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Freeform 395"/>
              <p:cNvSpPr>
                <a:spLocks/>
              </p:cNvSpPr>
              <p:nvPr/>
            </p:nvSpPr>
            <p:spPr bwMode="auto">
              <a:xfrm>
                <a:off x="4718" y="130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Freeform 396"/>
              <p:cNvSpPr>
                <a:spLocks/>
              </p:cNvSpPr>
              <p:nvPr/>
            </p:nvSpPr>
            <p:spPr bwMode="auto">
              <a:xfrm>
                <a:off x="4724" y="130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Freeform 397"/>
              <p:cNvSpPr>
                <a:spLocks/>
              </p:cNvSpPr>
              <p:nvPr/>
            </p:nvSpPr>
            <p:spPr bwMode="auto">
              <a:xfrm>
                <a:off x="4731" y="130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Freeform 398"/>
              <p:cNvSpPr>
                <a:spLocks/>
              </p:cNvSpPr>
              <p:nvPr/>
            </p:nvSpPr>
            <p:spPr bwMode="auto">
              <a:xfrm>
                <a:off x="4736" y="129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Freeform 399"/>
              <p:cNvSpPr>
                <a:spLocks/>
              </p:cNvSpPr>
              <p:nvPr/>
            </p:nvSpPr>
            <p:spPr bwMode="auto">
              <a:xfrm>
                <a:off x="4742" y="129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Freeform 400"/>
              <p:cNvSpPr>
                <a:spLocks/>
              </p:cNvSpPr>
              <p:nvPr/>
            </p:nvSpPr>
            <p:spPr bwMode="auto">
              <a:xfrm>
                <a:off x="4747" y="129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Freeform 401"/>
              <p:cNvSpPr>
                <a:spLocks/>
              </p:cNvSpPr>
              <p:nvPr/>
            </p:nvSpPr>
            <p:spPr bwMode="auto">
              <a:xfrm>
                <a:off x="4753" y="128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Freeform 402"/>
              <p:cNvSpPr>
                <a:spLocks/>
              </p:cNvSpPr>
              <p:nvPr/>
            </p:nvSpPr>
            <p:spPr bwMode="auto">
              <a:xfrm>
                <a:off x="4759" y="1285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Freeform 403"/>
              <p:cNvSpPr>
                <a:spLocks/>
              </p:cNvSpPr>
              <p:nvPr/>
            </p:nvSpPr>
            <p:spPr bwMode="auto">
              <a:xfrm>
                <a:off x="4765" y="128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Freeform 404"/>
              <p:cNvSpPr>
                <a:spLocks/>
              </p:cNvSpPr>
              <p:nvPr/>
            </p:nvSpPr>
            <p:spPr bwMode="auto">
              <a:xfrm>
                <a:off x="3847" y="1894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Freeform 405"/>
              <p:cNvSpPr>
                <a:spLocks/>
              </p:cNvSpPr>
              <p:nvPr/>
            </p:nvSpPr>
            <p:spPr bwMode="auto">
              <a:xfrm>
                <a:off x="3850" y="189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607"/>
            <p:cNvGrpSpPr>
              <a:grpSpLocks/>
            </p:cNvGrpSpPr>
            <p:nvPr/>
          </p:nvGrpSpPr>
          <p:grpSpPr bwMode="auto">
            <a:xfrm>
              <a:off x="3279" y="1606"/>
              <a:ext cx="972" cy="777"/>
              <a:chOff x="3279" y="1606"/>
              <a:chExt cx="972" cy="777"/>
            </a:xfrm>
          </p:grpSpPr>
          <p:sp>
            <p:nvSpPr>
              <p:cNvPr id="506" name="Freeform 407"/>
              <p:cNvSpPr>
                <a:spLocks/>
              </p:cNvSpPr>
              <p:nvPr/>
            </p:nvSpPr>
            <p:spPr bwMode="auto">
              <a:xfrm>
                <a:off x="3854" y="188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408"/>
              <p:cNvSpPr>
                <a:spLocks/>
              </p:cNvSpPr>
              <p:nvPr/>
            </p:nvSpPr>
            <p:spPr bwMode="auto">
              <a:xfrm>
                <a:off x="3858" y="188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409"/>
              <p:cNvSpPr>
                <a:spLocks/>
              </p:cNvSpPr>
              <p:nvPr/>
            </p:nvSpPr>
            <p:spPr bwMode="auto">
              <a:xfrm>
                <a:off x="3861" y="188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410"/>
              <p:cNvSpPr>
                <a:spLocks/>
              </p:cNvSpPr>
              <p:nvPr/>
            </p:nvSpPr>
            <p:spPr bwMode="auto">
              <a:xfrm>
                <a:off x="3865" y="188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411"/>
              <p:cNvSpPr>
                <a:spLocks/>
              </p:cNvSpPr>
              <p:nvPr/>
            </p:nvSpPr>
            <p:spPr bwMode="auto">
              <a:xfrm>
                <a:off x="3868" y="187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412"/>
              <p:cNvSpPr>
                <a:spLocks/>
              </p:cNvSpPr>
              <p:nvPr/>
            </p:nvSpPr>
            <p:spPr bwMode="auto">
              <a:xfrm>
                <a:off x="3872" y="1874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413"/>
              <p:cNvSpPr>
                <a:spLocks/>
              </p:cNvSpPr>
              <p:nvPr/>
            </p:nvSpPr>
            <p:spPr bwMode="auto">
              <a:xfrm>
                <a:off x="3877" y="1872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414"/>
              <p:cNvSpPr>
                <a:spLocks/>
              </p:cNvSpPr>
              <p:nvPr/>
            </p:nvSpPr>
            <p:spPr bwMode="auto">
              <a:xfrm>
                <a:off x="3879" y="186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415"/>
              <p:cNvSpPr>
                <a:spLocks/>
              </p:cNvSpPr>
              <p:nvPr/>
            </p:nvSpPr>
            <p:spPr bwMode="auto">
              <a:xfrm>
                <a:off x="3883" y="186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416"/>
              <p:cNvSpPr>
                <a:spLocks/>
              </p:cNvSpPr>
              <p:nvPr/>
            </p:nvSpPr>
            <p:spPr bwMode="auto">
              <a:xfrm>
                <a:off x="3887" y="186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417"/>
              <p:cNvSpPr>
                <a:spLocks/>
              </p:cNvSpPr>
              <p:nvPr/>
            </p:nvSpPr>
            <p:spPr bwMode="auto">
              <a:xfrm>
                <a:off x="3890" y="186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418"/>
              <p:cNvSpPr>
                <a:spLocks/>
              </p:cNvSpPr>
              <p:nvPr/>
            </p:nvSpPr>
            <p:spPr bwMode="auto">
              <a:xfrm>
                <a:off x="3894" y="185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419"/>
              <p:cNvSpPr>
                <a:spLocks/>
              </p:cNvSpPr>
              <p:nvPr/>
            </p:nvSpPr>
            <p:spPr bwMode="auto">
              <a:xfrm>
                <a:off x="3899" y="185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420"/>
              <p:cNvSpPr>
                <a:spLocks/>
              </p:cNvSpPr>
              <p:nvPr/>
            </p:nvSpPr>
            <p:spPr bwMode="auto">
              <a:xfrm>
                <a:off x="3902" y="1852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421"/>
              <p:cNvSpPr>
                <a:spLocks/>
              </p:cNvSpPr>
              <p:nvPr/>
            </p:nvSpPr>
            <p:spPr bwMode="auto">
              <a:xfrm>
                <a:off x="3906" y="184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422"/>
              <p:cNvSpPr>
                <a:spLocks/>
              </p:cNvSpPr>
              <p:nvPr/>
            </p:nvSpPr>
            <p:spPr bwMode="auto">
              <a:xfrm>
                <a:off x="3910" y="1847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423"/>
              <p:cNvSpPr>
                <a:spLocks/>
              </p:cNvSpPr>
              <p:nvPr/>
            </p:nvSpPr>
            <p:spPr bwMode="auto">
              <a:xfrm>
                <a:off x="3912" y="184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424"/>
              <p:cNvSpPr>
                <a:spLocks/>
              </p:cNvSpPr>
              <p:nvPr/>
            </p:nvSpPr>
            <p:spPr bwMode="auto">
              <a:xfrm>
                <a:off x="3917" y="1841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425"/>
              <p:cNvSpPr>
                <a:spLocks/>
              </p:cNvSpPr>
              <p:nvPr/>
            </p:nvSpPr>
            <p:spPr bwMode="auto">
              <a:xfrm>
                <a:off x="3921" y="183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426"/>
              <p:cNvSpPr>
                <a:spLocks/>
              </p:cNvSpPr>
              <p:nvPr/>
            </p:nvSpPr>
            <p:spPr bwMode="auto">
              <a:xfrm>
                <a:off x="3924" y="183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427"/>
              <p:cNvSpPr>
                <a:spLocks/>
              </p:cNvSpPr>
              <p:nvPr/>
            </p:nvSpPr>
            <p:spPr bwMode="auto">
              <a:xfrm>
                <a:off x="3928" y="183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428"/>
              <p:cNvSpPr>
                <a:spLocks/>
              </p:cNvSpPr>
              <p:nvPr/>
            </p:nvSpPr>
            <p:spPr bwMode="auto">
              <a:xfrm>
                <a:off x="3932" y="183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429"/>
              <p:cNvSpPr>
                <a:spLocks/>
              </p:cNvSpPr>
              <p:nvPr/>
            </p:nvSpPr>
            <p:spPr bwMode="auto">
              <a:xfrm>
                <a:off x="3936" y="182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430"/>
              <p:cNvSpPr>
                <a:spLocks/>
              </p:cNvSpPr>
              <p:nvPr/>
            </p:nvSpPr>
            <p:spPr bwMode="auto">
              <a:xfrm>
                <a:off x="3939" y="1824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431"/>
              <p:cNvSpPr>
                <a:spLocks/>
              </p:cNvSpPr>
              <p:nvPr/>
            </p:nvSpPr>
            <p:spPr bwMode="auto">
              <a:xfrm>
                <a:off x="3943" y="1822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432"/>
              <p:cNvSpPr>
                <a:spLocks/>
              </p:cNvSpPr>
              <p:nvPr/>
            </p:nvSpPr>
            <p:spPr bwMode="auto">
              <a:xfrm>
                <a:off x="3947" y="1819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433"/>
              <p:cNvSpPr>
                <a:spLocks/>
              </p:cNvSpPr>
              <p:nvPr/>
            </p:nvSpPr>
            <p:spPr bwMode="auto">
              <a:xfrm>
                <a:off x="3951" y="1816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434"/>
              <p:cNvSpPr>
                <a:spLocks/>
              </p:cNvSpPr>
              <p:nvPr/>
            </p:nvSpPr>
            <p:spPr bwMode="auto">
              <a:xfrm>
                <a:off x="3954" y="181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435"/>
              <p:cNvSpPr>
                <a:spLocks/>
              </p:cNvSpPr>
              <p:nvPr/>
            </p:nvSpPr>
            <p:spPr bwMode="auto">
              <a:xfrm>
                <a:off x="3958" y="181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436"/>
              <p:cNvSpPr>
                <a:spLocks/>
              </p:cNvSpPr>
              <p:nvPr/>
            </p:nvSpPr>
            <p:spPr bwMode="auto">
              <a:xfrm>
                <a:off x="3962" y="180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437"/>
              <p:cNvSpPr>
                <a:spLocks/>
              </p:cNvSpPr>
              <p:nvPr/>
            </p:nvSpPr>
            <p:spPr bwMode="auto">
              <a:xfrm>
                <a:off x="3966" y="180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438"/>
              <p:cNvSpPr>
                <a:spLocks/>
              </p:cNvSpPr>
              <p:nvPr/>
            </p:nvSpPr>
            <p:spPr bwMode="auto">
              <a:xfrm>
                <a:off x="3969" y="180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439"/>
              <p:cNvSpPr>
                <a:spLocks/>
              </p:cNvSpPr>
              <p:nvPr/>
            </p:nvSpPr>
            <p:spPr bwMode="auto">
              <a:xfrm>
                <a:off x="3974" y="1799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440"/>
              <p:cNvSpPr>
                <a:spLocks/>
              </p:cNvSpPr>
              <p:nvPr/>
            </p:nvSpPr>
            <p:spPr bwMode="auto">
              <a:xfrm>
                <a:off x="3978" y="179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441"/>
              <p:cNvSpPr>
                <a:spLocks/>
              </p:cNvSpPr>
              <p:nvPr/>
            </p:nvSpPr>
            <p:spPr bwMode="auto">
              <a:xfrm>
                <a:off x="3982" y="179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442"/>
              <p:cNvSpPr>
                <a:spLocks/>
              </p:cNvSpPr>
              <p:nvPr/>
            </p:nvSpPr>
            <p:spPr bwMode="auto">
              <a:xfrm>
                <a:off x="3986" y="179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443"/>
              <p:cNvSpPr>
                <a:spLocks/>
              </p:cNvSpPr>
              <p:nvPr/>
            </p:nvSpPr>
            <p:spPr bwMode="auto">
              <a:xfrm>
                <a:off x="3990" y="178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444"/>
              <p:cNvSpPr>
                <a:spLocks/>
              </p:cNvSpPr>
              <p:nvPr/>
            </p:nvSpPr>
            <p:spPr bwMode="auto">
              <a:xfrm>
                <a:off x="3993" y="178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445"/>
              <p:cNvSpPr>
                <a:spLocks/>
              </p:cNvSpPr>
              <p:nvPr/>
            </p:nvSpPr>
            <p:spPr bwMode="auto">
              <a:xfrm>
                <a:off x="3997" y="1781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446"/>
              <p:cNvSpPr>
                <a:spLocks/>
              </p:cNvSpPr>
              <p:nvPr/>
            </p:nvSpPr>
            <p:spPr bwMode="auto">
              <a:xfrm>
                <a:off x="4001" y="1778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447"/>
              <p:cNvSpPr>
                <a:spLocks/>
              </p:cNvSpPr>
              <p:nvPr/>
            </p:nvSpPr>
            <p:spPr bwMode="auto">
              <a:xfrm>
                <a:off x="4006" y="1776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448"/>
              <p:cNvSpPr>
                <a:spLocks/>
              </p:cNvSpPr>
              <p:nvPr/>
            </p:nvSpPr>
            <p:spPr bwMode="auto">
              <a:xfrm>
                <a:off x="4010" y="177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449"/>
              <p:cNvSpPr>
                <a:spLocks/>
              </p:cNvSpPr>
              <p:nvPr/>
            </p:nvSpPr>
            <p:spPr bwMode="auto">
              <a:xfrm>
                <a:off x="4014" y="1770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450"/>
              <p:cNvSpPr>
                <a:spLocks/>
              </p:cNvSpPr>
              <p:nvPr/>
            </p:nvSpPr>
            <p:spPr bwMode="auto">
              <a:xfrm>
                <a:off x="4016" y="176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451"/>
              <p:cNvSpPr>
                <a:spLocks/>
              </p:cNvSpPr>
              <p:nvPr/>
            </p:nvSpPr>
            <p:spPr bwMode="auto">
              <a:xfrm>
                <a:off x="4021" y="1765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452"/>
              <p:cNvSpPr>
                <a:spLocks/>
              </p:cNvSpPr>
              <p:nvPr/>
            </p:nvSpPr>
            <p:spPr bwMode="auto">
              <a:xfrm>
                <a:off x="4025" y="176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453"/>
              <p:cNvSpPr>
                <a:spLocks/>
              </p:cNvSpPr>
              <p:nvPr/>
            </p:nvSpPr>
            <p:spPr bwMode="auto">
              <a:xfrm>
                <a:off x="4029" y="175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454"/>
              <p:cNvSpPr>
                <a:spLocks/>
              </p:cNvSpPr>
              <p:nvPr/>
            </p:nvSpPr>
            <p:spPr bwMode="auto">
              <a:xfrm>
                <a:off x="4033" y="175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455"/>
              <p:cNvSpPr>
                <a:spLocks/>
              </p:cNvSpPr>
              <p:nvPr/>
            </p:nvSpPr>
            <p:spPr bwMode="auto">
              <a:xfrm>
                <a:off x="4037" y="175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456"/>
              <p:cNvSpPr>
                <a:spLocks/>
              </p:cNvSpPr>
              <p:nvPr/>
            </p:nvSpPr>
            <p:spPr bwMode="auto">
              <a:xfrm>
                <a:off x="4041" y="174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457"/>
              <p:cNvSpPr>
                <a:spLocks/>
              </p:cNvSpPr>
              <p:nvPr/>
            </p:nvSpPr>
            <p:spPr bwMode="auto">
              <a:xfrm>
                <a:off x="4046" y="1747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458"/>
              <p:cNvSpPr>
                <a:spLocks/>
              </p:cNvSpPr>
              <p:nvPr/>
            </p:nvSpPr>
            <p:spPr bwMode="auto">
              <a:xfrm>
                <a:off x="4050" y="174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459"/>
              <p:cNvSpPr>
                <a:spLocks/>
              </p:cNvSpPr>
              <p:nvPr/>
            </p:nvSpPr>
            <p:spPr bwMode="auto">
              <a:xfrm>
                <a:off x="4054" y="174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460"/>
              <p:cNvSpPr>
                <a:spLocks/>
              </p:cNvSpPr>
              <p:nvPr/>
            </p:nvSpPr>
            <p:spPr bwMode="auto">
              <a:xfrm>
                <a:off x="4058" y="173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461"/>
              <p:cNvSpPr>
                <a:spLocks/>
              </p:cNvSpPr>
              <p:nvPr/>
            </p:nvSpPr>
            <p:spPr bwMode="auto">
              <a:xfrm>
                <a:off x="4062" y="173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462"/>
              <p:cNvSpPr>
                <a:spLocks/>
              </p:cNvSpPr>
              <p:nvPr/>
            </p:nvSpPr>
            <p:spPr bwMode="auto">
              <a:xfrm>
                <a:off x="4066" y="1733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463"/>
              <p:cNvSpPr>
                <a:spLocks/>
              </p:cNvSpPr>
              <p:nvPr/>
            </p:nvSpPr>
            <p:spPr bwMode="auto">
              <a:xfrm>
                <a:off x="4069" y="173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464"/>
              <p:cNvSpPr>
                <a:spLocks/>
              </p:cNvSpPr>
              <p:nvPr/>
            </p:nvSpPr>
            <p:spPr bwMode="auto">
              <a:xfrm>
                <a:off x="4073" y="172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465"/>
              <p:cNvSpPr>
                <a:spLocks/>
              </p:cNvSpPr>
              <p:nvPr/>
            </p:nvSpPr>
            <p:spPr bwMode="auto">
              <a:xfrm>
                <a:off x="4078" y="1723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466"/>
              <p:cNvSpPr>
                <a:spLocks/>
              </p:cNvSpPr>
              <p:nvPr/>
            </p:nvSpPr>
            <p:spPr bwMode="auto">
              <a:xfrm>
                <a:off x="4082" y="172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467"/>
              <p:cNvSpPr>
                <a:spLocks/>
              </p:cNvSpPr>
              <p:nvPr/>
            </p:nvSpPr>
            <p:spPr bwMode="auto">
              <a:xfrm>
                <a:off x="4086" y="171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468"/>
              <p:cNvSpPr>
                <a:spLocks/>
              </p:cNvSpPr>
              <p:nvPr/>
            </p:nvSpPr>
            <p:spPr bwMode="auto">
              <a:xfrm>
                <a:off x="4090" y="171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469"/>
              <p:cNvSpPr>
                <a:spLocks/>
              </p:cNvSpPr>
              <p:nvPr/>
            </p:nvSpPr>
            <p:spPr bwMode="auto">
              <a:xfrm>
                <a:off x="4094" y="171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470"/>
              <p:cNvSpPr>
                <a:spLocks/>
              </p:cNvSpPr>
              <p:nvPr/>
            </p:nvSpPr>
            <p:spPr bwMode="auto">
              <a:xfrm>
                <a:off x="4098" y="170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471"/>
              <p:cNvSpPr>
                <a:spLocks/>
              </p:cNvSpPr>
              <p:nvPr/>
            </p:nvSpPr>
            <p:spPr bwMode="auto">
              <a:xfrm>
                <a:off x="4103" y="1706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472"/>
              <p:cNvSpPr>
                <a:spLocks/>
              </p:cNvSpPr>
              <p:nvPr/>
            </p:nvSpPr>
            <p:spPr bwMode="auto">
              <a:xfrm>
                <a:off x="4108" y="170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473"/>
              <p:cNvSpPr>
                <a:spLocks/>
              </p:cNvSpPr>
              <p:nvPr/>
            </p:nvSpPr>
            <p:spPr bwMode="auto">
              <a:xfrm>
                <a:off x="4112" y="169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474"/>
              <p:cNvSpPr>
                <a:spLocks/>
              </p:cNvSpPr>
              <p:nvPr/>
            </p:nvSpPr>
            <p:spPr bwMode="auto">
              <a:xfrm>
                <a:off x="4116" y="169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475"/>
              <p:cNvSpPr>
                <a:spLocks/>
              </p:cNvSpPr>
              <p:nvPr/>
            </p:nvSpPr>
            <p:spPr bwMode="auto">
              <a:xfrm>
                <a:off x="4120" y="169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476"/>
              <p:cNvSpPr>
                <a:spLocks/>
              </p:cNvSpPr>
              <p:nvPr/>
            </p:nvSpPr>
            <p:spPr bwMode="auto">
              <a:xfrm>
                <a:off x="4125" y="1691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477"/>
              <p:cNvSpPr>
                <a:spLocks/>
              </p:cNvSpPr>
              <p:nvPr/>
            </p:nvSpPr>
            <p:spPr bwMode="auto">
              <a:xfrm>
                <a:off x="4129" y="168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478"/>
              <p:cNvSpPr>
                <a:spLocks/>
              </p:cNvSpPr>
              <p:nvPr/>
            </p:nvSpPr>
            <p:spPr bwMode="auto">
              <a:xfrm>
                <a:off x="4133" y="168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479"/>
              <p:cNvSpPr>
                <a:spLocks/>
              </p:cNvSpPr>
              <p:nvPr/>
            </p:nvSpPr>
            <p:spPr bwMode="auto">
              <a:xfrm>
                <a:off x="4137" y="168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480"/>
              <p:cNvSpPr>
                <a:spLocks/>
              </p:cNvSpPr>
              <p:nvPr/>
            </p:nvSpPr>
            <p:spPr bwMode="auto">
              <a:xfrm>
                <a:off x="4141" y="167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481"/>
              <p:cNvSpPr>
                <a:spLocks/>
              </p:cNvSpPr>
              <p:nvPr/>
            </p:nvSpPr>
            <p:spPr bwMode="auto">
              <a:xfrm>
                <a:off x="4145" y="167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482"/>
              <p:cNvSpPr>
                <a:spLocks/>
              </p:cNvSpPr>
              <p:nvPr/>
            </p:nvSpPr>
            <p:spPr bwMode="auto">
              <a:xfrm>
                <a:off x="4150" y="1673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483"/>
              <p:cNvSpPr>
                <a:spLocks/>
              </p:cNvSpPr>
              <p:nvPr/>
            </p:nvSpPr>
            <p:spPr bwMode="auto">
              <a:xfrm>
                <a:off x="4154" y="167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484"/>
              <p:cNvSpPr>
                <a:spLocks/>
              </p:cNvSpPr>
              <p:nvPr/>
            </p:nvSpPr>
            <p:spPr bwMode="auto">
              <a:xfrm>
                <a:off x="4160" y="1668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485"/>
              <p:cNvSpPr>
                <a:spLocks/>
              </p:cNvSpPr>
              <p:nvPr/>
            </p:nvSpPr>
            <p:spPr bwMode="auto">
              <a:xfrm>
                <a:off x="4164" y="166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486"/>
              <p:cNvSpPr>
                <a:spLocks/>
              </p:cNvSpPr>
              <p:nvPr/>
            </p:nvSpPr>
            <p:spPr bwMode="auto">
              <a:xfrm>
                <a:off x="4168" y="1660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487"/>
              <p:cNvSpPr>
                <a:spLocks/>
              </p:cNvSpPr>
              <p:nvPr/>
            </p:nvSpPr>
            <p:spPr bwMode="auto">
              <a:xfrm>
                <a:off x="4172" y="1658"/>
                <a:ext cx="3" cy="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488"/>
              <p:cNvSpPr>
                <a:spLocks/>
              </p:cNvSpPr>
              <p:nvPr/>
            </p:nvSpPr>
            <p:spPr bwMode="auto">
              <a:xfrm>
                <a:off x="4176" y="165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489"/>
              <p:cNvSpPr>
                <a:spLocks/>
              </p:cNvSpPr>
              <p:nvPr/>
            </p:nvSpPr>
            <p:spPr bwMode="auto">
              <a:xfrm>
                <a:off x="4180" y="165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490"/>
              <p:cNvSpPr>
                <a:spLocks/>
              </p:cNvSpPr>
              <p:nvPr/>
            </p:nvSpPr>
            <p:spPr bwMode="auto">
              <a:xfrm>
                <a:off x="4185" y="164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491"/>
              <p:cNvSpPr>
                <a:spLocks/>
              </p:cNvSpPr>
              <p:nvPr/>
            </p:nvSpPr>
            <p:spPr bwMode="auto">
              <a:xfrm>
                <a:off x="4190" y="164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492"/>
              <p:cNvSpPr>
                <a:spLocks/>
              </p:cNvSpPr>
              <p:nvPr/>
            </p:nvSpPr>
            <p:spPr bwMode="auto">
              <a:xfrm>
                <a:off x="4194" y="164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493"/>
              <p:cNvSpPr>
                <a:spLocks/>
              </p:cNvSpPr>
              <p:nvPr/>
            </p:nvSpPr>
            <p:spPr bwMode="auto">
              <a:xfrm>
                <a:off x="4198" y="164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494"/>
              <p:cNvSpPr>
                <a:spLocks/>
              </p:cNvSpPr>
              <p:nvPr/>
            </p:nvSpPr>
            <p:spPr bwMode="auto">
              <a:xfrm>
                <a:off x="4202" y="163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495"/>
              <p:cNvSpPr>
                <a:spLocks/>
              </p:cNvSpPr>
              <p:nvPr/>
            </p:nvSpPr>
            <p:spPr bwMode="auto">
              <a:xfrm>
                <a:off x="4207" y="1634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496"/>
              <p:cNvSpPr>
                <a:spLocks/>
              </p:cNvSpPr>
              <p:nvPr/>
            </p:nvSpPr>
            <p:spPr bwMode="auto">
              <a:xfrm>
                <a:off x="4212" y="163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497"/>
              <p:cNvSpPr>
                <a:spLocks/>
              </p:cNvSpPr>
              <p:nvPr/>
            </p:nvSpPr>
            <p:spPr bwMode="auto">
              <a:xfrm>
                <a:off x="4216" y="162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498"/>
              <p:cNvSpPr>
                <a:spLocks/>
              </p:cNvSpPr>
              <p:nvPr/>
            </p:nvSpPr>
            <p:spPr bwMode="auto">
              <a:xfrm>
                <a:off x="4220" y="162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499"/>
              <p:cNvSpPr>
                <a:spLocks/>
              </p:cNvSpPr>
              <p:nvPr/>
            </p:nvSpPr>
            <p:spPr bwMode="auto">
              <a:xfrm>
                <a:off x="4224" y="162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500"/>
              <p:cNvSpPr>
                <a:spLocks/>
              </p:cNvSpPr>
              <p:nvPr/>
            </p:nvSpPr>
            <p:spPr bwMode="auto">
              <a:xfrm>
                <a:off x="4230" y="1619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501"/>
              <p:cNvSpPr>
                <a:spLocks/>
              </p:cNvSpPr>
              <p:nvPr/>
            </p:nvSpPr>
            <p:spPr bwMode="auto">
              <a:xfrm>
                <a:off x="4234" y="161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502"/>
              <p:cNvSpPr>
                <a:spLocks/>
              </p:cNvSpPr>
              <p:nvPr/>
            </p:nvSpPr>
            <p:spPr bwMode="auto">
              <a:xfrm>
                <a:off x="4239" y="1612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503"/>
              <p:cNvSpPr>
                <a:spLocks/>
              </p:cNvSpPr>
              <p:nvPr/>
            </p:nvSpPr>
            <p:spPr bwMode="auto">
              <a:xfrm>
                <a:off x="4243" y="160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504"/>
              <p:cNvSpPr>
                <a:spLocks/>
              </p:cNvSpPr>
              <p:nvPr/>
            </p:nvSpPr>
            <p:spPr bwMode="auto">
              <a:xfrm>
                <a:off x="4248" y="160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505"/>
              <p:cNvSpPr>
                <a:spLocks/>
              </p:cNvSpPr>
              <p:nvPr/>
            </p:nvSpPr>
            <p:spPr bwMode="auto">
              <a:xfrm>
                <a:off x="3530" y="2152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506"/>
              <p:cNvSpPr>
                <a:spLocks/>
              </p:cNvSpPr>
              <p:nvPr/>
            </p:nvSpPr>
            <p:spPr bwMode="auto">
              <a:xfrm>
                <a:off x="3532" y="215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507"/>
              <p:cNvSpPr>
                <a:spLocks/>
              </p:cNvSpPr>
              <p:nvPr/>
            </p:nvSpPr>
            <p:spPr bwMode="auto">
              <a:xfrm>
                <a:off x="3535" y="214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508"/>
              <p:cNvSpPr>
                <a:spLocks/>
              </p:cNvSpPr>
              <p:nvPr/>
            </p:nvSpPr>
            <p:spPr bwMode="auto">
              <a:xfrm>
                <a:off x="3538" y="2145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509"/>
              <p:cNvSpPr>
                <a:spLocks/>
              </p:cNvSpPr>
              <p:nvPr/>
            </p:nvSpPr>
            <p:spPr bwMode="auto">
              <a:xfrm>
                <a:off x="3541" y="214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510"/>
              <p:cNvSpPr>
                <a:spLocks/>
              </p:cNvSpPr>
              <p:nvPr/>
            </p:nvSpPr>
            <p:spPr bwMode="auto">
              <a:xfrm>
                <a:off x="3544" y="2140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511"/>
              <p:cNvSpPr>
                <a:spLocks/>
              </p:cNvSpPr>
              <p:nvPr/>
            </p:nvSpPr>
            <p:spPr bwMode="auto">
              <a:xfrm>
                <a:off x="3546" y="213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512"/>
              <p:cNvSpPr>
                <a:spLocks/>
              </p:cNvSpPr>
              <p:nvPr/>
            </p:nvSpPr>
            <p:spPr bwMode="auto">
              <a:xfrm>
                <a:off x="3549" y="213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513"/>
              <p:cNvSpPr>
                <a:spLocks/>
              </p:cNvSpPr>
              <p:nvPr/>
            </p:nvSpPr>
            <p:spPr bwMode="auto">
              <a:xfrm>
                <a:off x="3552" y="2132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514"/>
              <p:cNvSpPr>
                <a:spLocks/>
              </p:cNvSpPr>
              <p:nvPr/>
            </p:nvSpPr>
            <p:spPr bwMode="auto">
              <a:xfrm>
                <a:off x="3555" y="2131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515"/>
              <p:cNvSpPr>
                <a:spLocks/>
              </p:cNvSpPr>
              <p:nvPr/>
            </p:nvSpPr>
            <p:spPr bwMode="auto">
              <a:xfrm>
                <a:off x="3557" y="212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516"/>
              <p:cNvSpPr>
                <a:spLocks/>
              </p:cNvSpPr>
              <p:nvPr/>
            </p:nvSpPr>
            <p:spPr bwMode="auto">
              <a:xfrm>
                <a:off x="3560" y="212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517"/>
              <p:cNvSpPr>
                <a:spLocks/>
              </p:cNvSpPr>
              <p:nvPr/>
            </p:nvSpPr>
            <p:spPr bwMode="auto">
              <a:xfrm>
                <a:off x="3563" y="212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518"/>
              <p:cNvSpPr>
                <a:spLocks/>
              </p:cNvSpPr>
              <p:nvPr/>
            </p:nvSpPr>
            <p:spPr bwMode="auto">
              <a:xfrm>
                <a:off x="3566" y="212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519"/>
              <p:cNvSpPr>
                <a:spLocks/>
              </p:cNvSpPr>
              <p:nvPr/>
            </p:nvSpPr>
            <p:spPr bwMode="auto">
              <a:xfrm>
                <a:off x="3570" y="211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520"/>
              <p:cNvSpPr>
                <a:spLocks/>
              </p:cNvSpPr>
              <p:nvPr/>
            </p:nvSpPr>
            <p:spPr bwMode="auto">
              <a:xfrm>
                <a:off x="3573" y="2115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521"/>
              <p:cNvSpPr>
                <a:spLocks/>
              </p:cNvSpPr>
              <p:nvPr/>
            </p:nvSpPr>
            <p:spPr bwMode="auto">
              <a:xfrm>
                <a:off x="3575" y="211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522"/>
              <p:cNvSpPr>
                <a:spLocks/>
              </p:cNvSpPr>
              <p:nvPr/>
            </p:nvSpPr>
            <p:spPr bwMode="auto">
              <a:xfrm>
                <a:off x="3578" y="211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523"/>
              <p:cNvSpPr>
                <a:spLocks/>
              </p:cNvSpPr>
              <p:nvPr/>
            </p:nvSpPr>
            <p:spPr bwMode="auto">
              <a:xfrm>
                <a:off x="3581" y="2109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524"/>
              <p:cNvSpPr>
                <a:spLocks/>
              </p:cNvSpPr>
              <p:nvPr/>
            </p:nvSpPr>
            <p:spPr bwMode="auto">
              <a:xfrm>
                <a:off x="3584" y="210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525"/>
              <p:cNvSpPr>
                <a:spLocks/>
              </p:cNvSpPr>
              <p:nvPr/>
            </p:nvSpPr>
            <p:spPr bwMode="auto">
              <a:xfrm>
                <a:off x="3587" y="2103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526"/>
              <p:cNvSpPr>
                <a:spLocks/>
              </p:cNvSpPr>
              <p:nvPr/>
            </p:nvSpPr>
            <p:spPr bwMode="auto">
              <a:xfrm>
                <a:off x="3589" y="2100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527"/>
              <p:cNvSpPr>
                <a:spLocks/>
              </p:cNvSpPr>
              <p:nvPr/>
            </p:nvSpPr>
            <p:spPr bwMode="auto">
              <a:xfrm>
                <a:off x="3592" y="209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528"/>
              <p:cNvSpPr>
                <a:spLocks/>
              </p:cNvSpPr>
              <p:nvPr/>
            </p:nvSpPr>
            <p:spPr bwMode="auto">
              <a:xfrm>
                <a:off x="3596" y="209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529"/>
              <p:cNvSpPr>
                <a:spLocks/>
              </p:cNvSpPr>
              <p:nvPr/>
            </p:nvSpPr>
            <p:spPr bwMode="auto">
              <a:xfrm>
                <a:off x="3599" y="209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530"/>
              <p:cNvSpPr>
                <a:spLocks/>
              </p:cNvSpPr>
              <p:nvPr/>
            </p:nvSpPr>
            <p:spPr bwMode="auto">
              <a:xfrm>
                <a:off x="3602" y="2090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531"/>
              <p:cNvSpPr>
                <a:spLocks/>
              </p:cNvSpPr>
              <p:nvPr/>
            </p:nvSpPr>
            <p:spPr bwMode="auto">
              <a:xfrm>
                <a:off x="3604" y="208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532"/>
              <p:cNvSpPr>
                <a:spLocks/>
              </p:cNvSpPr>
              <p:nvPr/>
            </p:nvSpPr>
            <p:spPr bwMode="auto">
              <a:xfrm>
                <a:off x="3607" y="208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533"/>
              <p:cNvSpPr>
                <a:spLocks/>
              </p:cNvSpPr>
              <p:nvPr/>
            </p:nvSpPr>
            <p:spPr bwMode="auto">
              <a:xfrm>
                <a:off x="3610" y="2084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534"/>
              <p:cNvSpPr>
                <a:spLocks/>
              </p:cNvSpPr>
              <p:nvPr/>
            </p:nvSpPr>
            <p:spPr bwMode="auto">
              <a:xfrm>
                <a:off x="3614" y="2081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535"/>
              <p:cNvSpPr>
                <a:spLocks/>
              </p:cNvSpPr>
              <p:nvPr/>
            </p:nvSpPr>
            <p:spPr bwMode="auto">
              <a:xfrm>
                <a:off x="3617" y="207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536"/>
              <p:cNvSpPr>
                <a:spLocks/>
              </p:cNvSpPr>
              <p:nvPr/>
            </p:nvSpPr>
            <p:spPr bwMode="auto">
              <a:xfrm>
                <a:off x="3620" y="207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537"/>
              <p:cNvSpPr>
                <a:spLocks/>
              </p:cNvSpPr>
              <p:nvPr/>
            </p:nvSpPr>
            <p:spPr bwMode="auto">
              <a:xfrm>
                <a:off x="3623" y="2073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538"/>
              <p:cNvSpPr>
                <a:spLocks/>
              </p:cNvSpPr>
              <p:nvPr/>
            </p:nvSpPr>
            <p:spPr bwMode="auto">
              <a:xfrm>
                <a:off x="3625" y="207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539"/>
              <p:cNvSpPr>
                <a:spLocks/>
              </p:cNvSpPr>
              <p:nvPr/>
            </p:nvSpPr>
            <p:spPr bwMode="auto">
              <a:xfrm>
                <a:off x="3629" y="206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540"/>
              <p:cNvSpPr>
                <a:spLocks/>
              </p:cNvSpPr>
              <p:nvPr/>
            </p:nvSpPr>
            <p:spPr bwMode="auto">
              <a:xfrm>
                <a:off x="3632" y="206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541"/>
              <p:cNvSpPr>
                <a:spLocks/>
              </p:cNvSpPr>
              <p:nvPr/>
            </p:nvSpPr>
            <p:spPr bwMode="auto">
              <a:xfrm>
                <a:off x="3635" y="2063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542"/>
              <p:cNvSpPr>
                <a:spLocks/>
              </p:cNvSpPr>
              <p:nvPr/>
            </p:nvSpPr>
            <p:spPr bwMode="auto">
              <a:xfrm>
                <a:off x="3638" y="206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543"/>
              <p:cNvSpPr>
                <a:spLocks/>
              </p:cNvSpPr>
              <p:nvPr/>
            </p:nvSpPr>
            <p:spPr bwMode="auto">
              <a:xfrm>
                <a:off x="3641" y="205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544"/>
              <p:cNvSpPr>
                <a:spLocks/>
              </p:cNvSpPr>
              <p:nvPr/>
            </p:nvSpPr>
            <p:spPr bwMode="auto">
              <a:xfrm>
                <a:off x="3645" y="205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545"/>
              <p:cNvSpPr>
                <a:spLocks/>
              </p:cNvSpPr>
              <p:nvPr/>
            </p:nvSpPr>
            <p:spPr bwMode="auto">
              <a:xfrm>
                <a:off x="3648" y="2053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546"/>
              <p:cNvSpPr>
                <a:spLocks/>
              </p:cNvSpPr>
              <p:nvPr/>
            </p:nvSpPr>
            <p:spPr bwMode="auto">
              <a:xfrm>
                <a:off x="3650" y="205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547"/>
              <p:cNvSpPr>
                <a:spLocks/>
              </p:cNvSpPr>
              <p:nvPr/>
            </p:nvSpPr>
            <p:spPr bwMode="auto">
              <a:xfrm>
                <a:off x="3653" y="204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Freeform 548"/>
              <p:cNvSpPr>
                <a:spLocks/>
              </p:cNvSpPr>
              <p:nvPr/>
            </p:nvSpPr>
            <p:spPr bwMode="auto">
              <a:xfrm>
                <a:off x="3657" y="204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549"/>
              <p:cNvSpPr>
                <a:spLocks/>
              </p:cNvSpPr>
              <p:nvPr/>
            </p:nvSpPr>
            <p:spPr bwMode="auto">
              <a:xfrm>
                <a:off x="3660" y="204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550"/>
              <p:cNvSpPr>
                <a:spLocks/>
              </p:cNvSpPr>
              <p:nvPr/>
            </p:nvSpPr>
            <p:spPr bwMode="auto">
              <a:xfrm>
                <a:off x="3663" y="203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551"/>
              <p:cNvSpPr>
                <a:spLocks/>
              </p:cNvSpPr>
              <p:nvPr/>
            </p:nvSpPr>
            <p:spPr bwMode="auto">
              <a:xfrm>
                <a:off x="3666" y="203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552"/>
              <p:cNvSpPr>
                <a:spLocks/>
              </p:cNvSpPr>
              <p:nvPr/>
            </p:nvSpPr>
            <p:spPr bwMode="auto">
              <a:xfrm>
                <a:off x="3670" y="203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553"/>
              <p:cNvSpPr>
                <a:spLocks/>
              </p:cNvSpPr>
              <p:nvPr/>
            </p:nvSpPr>
            <p:spPr bwMode="auto">
              <a:xfrm>
                <a:off x="3673" y="2032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554"/>
              <p:cNvSpPr>
                <a:spLocks/>
              </p:cNvSpPr>
              <p:nvPr/>
            </p:nvSpPr>
            <p:spPr bwMode="auto">
              <a:xfrm>
                <a:off x="3675" y="203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555"/>
              <p:cNvSpPr>
                <a:spLocks/>
              </p:cNvSpPr>
              <p:nvPr/>
            </p:nvSpPr>
            <p:spPr bwMode="auto">
              <a:xfrm>
                <a:off x="3678" y="202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556"/>
              <p:cNvSpPr>
                <a:spLocks/>
              </p:cNvSpPr>
              <p:nvPr/>
            </p:nvSpPr>
            <p:spPr bwMode="auto">
              <a:xfrm>
                <a:off x="3682" y="202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557"/>
              <p:cNvSpPr>
                <a:spLocks/>
              </p:cNvSpPr>
              <p:nvPr/>
            </p:nvSpPr>
            <p:spPr bwMode="auto">
              <a:xfrm>
                <a:off x="3685" y="2021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558"/>
              <p:cNvSpPr>
                <a:spLocks/>
              </p:cNvSpPr>
              <p:nvPr/>
            </p:nvSpPr>
            <p:spPr bwMode="auto">
              <a:xfrm>
                <a:off x="3688" y="202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559"/>
              <p:cNvSpPr>
                <a:spLocks/>
              </p:cNvSpPr>
              <p:nvPr/>
            </p:nvSpPr>
            <p:spPr bwMode="auto">
              <a:xfrm>
                <a:off x="3692" y="201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560"/>
              <p:cNvSpPr>
                <a:spLocks/>
              </p:cNvSpPr>
              <p:nvPr/>
            </p:nvSpPr>
            <p:spPr bwMode="auto">
              <a:xfrm>
                <a:off x="3695" y="201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561"/>
              <p:cNvSpPr>
                <a:spLocks/>
              </p:cNvSpPr>
              <p:nvPr/>
            </p:nvSpPr>
            <p:spPr bwMode="auto">
              <a:xfrm>
                <a:off x="3698" y="2011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562"/>
              <p:cNvSpPr>
                <a:spLocks/>
              </p:cNvSpPr>
              <p:nvPr/>
            </p:nvSpPr>
            <p:spPr bwMode="auto">
              <a:xfrm>
                <a:off x="3702" y="2009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563"/>
              <p:cNvSpPr>
                <a:spLocks/>
              </p:cNvSpPr>
              <p:nvPr/>
            </p:nvSpPr>
            <p:spPr bwMode="auto">
              <a:xfrm>
                <a:off x="3704" y="200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564"/>
              <p:cNvSpPr>
                <a:spLocks/>
              </p:cNvSpPr>
              <p:nvPr/>
            </p:nvSpPr>
            <p:spPr bwMode="auto">
              <a:xfrm>
                <a:off x="3707" y="200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565"/>
              <p:cNvSpPr>
                <a:spLocks/>
              </p:cNvSpPr>
              <p:nvPr/>
            </p:nvSpPr>
            <p:spPr bwMode="auto">
              <a:xfrm>
                <a:off x="3711" y="200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566"/>
              <p:cNvSpPr>
                <a:spLocks/>
              </p:cNvSpPr>
              <p:nvPr/>
            </p:nvSpPr>
            <p:spPr bwMode="auto">
              <a:xfrm>
                <a:off x="3714" y="1999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567"/>
              <p:cNvSpPr>
                <a:spLocks/>
              </p:cNvSpPr>
              <p:nvPr/>
            </p:nvSpPr>
            <p:spPr bwMode="auto">
              <a:xfrm>
                <a:off x="3717" y="199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568"/>
              <p:cNvSpPr>
                <a:spLocks/>
              </p:cNvSpPr>
              <p:nvPr/>
            </p:nvSpPr>
            <p:spPr bwMode="auto">
              <a:xfrm>
                <a:off x="3721" y="199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569"/>
              <p:cNvSpPr>
                <a:spLocks/>
              </p:cNvSpPr>
              <p:nvPr/>
            </p:nvSpPr>
            <p:spPr bwMode="auto">
              <a:xfrm>
                <a:off x="3724" y="1991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570"/>
              <p:cNvSpPr>
                <a:spLocks/>
              </p:cNvSpPr>
              <p:nvPr/>
            </p:nvSpPr>
            <p:spPr bwMode="auto">
              <a:xfrm>
                <a:off x="3727" y="198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571"/>
              <p:cNvSpPr>
                <a:spLocks/>
              </p:cNvSpPr>
              <p:nvPr/>
            </p:nvSpPr>
            <p:spPr bwMode="auto">
              <a:xfrm>
                <a:off x="3731" y="198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572"/>
              <p:cNvSpPr>
                <a:spLocks/>
              </p:cNvSpPr>
              <p:nvPr/>
            </p:nvSpPr>
            <p:spPr bwMode="auto">
              <a:xfrm>
                <a:off x="3733" y="198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573"/>
              <p:cNvSpPr>
                <a:spLocks/>
              </p:cNvSpPr>
              <p:nvPr/>
            </p:nvSpPr>
            <p:spPr bwMode="auto">
              <a:xfrm>
                <a:off x="3736" y="198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574"/>
              <p:cNvSpPr>
                <a:spLocks/>
              </p:cNvSpPr>
              <p:nvPr/>
            </p:nvSpPr>
            <p:spPr bwMode="auto">
              <a:xfrm>
                <a:off x="3741" y="1977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575"/>
              <p:cNvSpPr>
                <a:spLocks/>
              </p:cNvSpPr>
              <p:nvPr/>
            </p:nvSpPr>
            <p:spPr bwMode="auto">
              <a:xfrm>
                <a:off x="3743" y="1974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576"/>
              <p:cNvSpPr>
                <a:spLocks/>
              </p:cNvSpPr>
              <p:nvPr/>
            </p:nvSpPr>
            <p:spPr bwMode="auto">
              <a:xfrm>
                <a:off x="3748" y="197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577"/>
              <p:cNvSpPr>
                <a:spLocks/>
              </p:cNvSpPr>
              <p:nvPr/>
            </p:nvSpPr>
            <p:spPr bwMode="auto">
              <a:xfrm>
                <a:off x="3750" y="197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578"/>
              <p:cNvSpPr>
                <a:spLocks/>
              </p:cNvSpPr>
              <p:nvPr/>
            </p:nvSpPr>
            <p:spPr bwMode="auto">
              <a:xfrm>
                <a:off x="3753" y="196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579"/>
              <p:cNvSpPr>
                <a:spLocks/>
              </p:cNvSpPr>
              <p:nvPr/>
            </p:nvSpPr>
            <p:spPr bwMode="auto">
              <a:xfrm>
                <a:off x="3757" y="196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580"/>
              <p:cNvSpPr>
                <a:spLocks/>
              </p:cNvSpPr>
              <p:nvPr/>
            </p:nvSpPr>
            <p:spPr bwMode="auto">
              <a:xfrm>
                <a:off x="3760" y="1961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581"/>
              <p:cNvSpPr>
                <a:spLocks/>
              </p:cNvSpPr>
              <p:nvPr/>
            </p:nvSpPr>
            <p:spPr bwMode="auto">
              <a:xfrm>
                <a:off x="3764" y="1959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582"/>
              <p:cNvSpPr>
                <a:spLocks/>
              </p:cNvSpPr>
              <p:nvPr/>
            </p:nvSpPr>
            <p:spPr bwMode="auto">
              <a:xfrm>
                <a:off x="3767" y="195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583"/>
              <p:cNvSpPr>
                <a:spLocks/>
              </p:cNvSpPr>
              <p:nvPr/>
            </p:nvSpPr>
            <p:spPr bwMode="auto">
              <a:xfrm>
                <a:off x="3771" y="195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584"/>
              <p:cNvSpPr>
                <a:spLocks/>
              </p:cNvSpPr>
              <p:nvPr/>
            </p:nvSpPr>
            <p:spPr bwMode="auto">
              <a:xfrm>
                <a:off x="3774" y="195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585"/>
              <p:cNvSpPr>
                <a:spLocks/>
              </p:cNvSpPr>
              <p:nvPr/>
            </p:nvSpPr>
            <p:spPr bwMode="auto">
              <a:xfrm>
                <a:off x="3777" y="194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586"/>
              <p:cNvSpPr>
                <a:spLocks/>
              </p:cNvSpPr>
              <p:nvPr/>
            </p:nvSpPr>
            <p:spPr bwMode="auto">
              <a:xfrm>
                <a:off x="3781" y="1945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587"/>
              <p:cNvSpPr>
                <a:spLocks/>
              </p:cNvSpPr>
              <p:nvPr/>
            </p:nvSpPr>
            <p:spPr bwMode="auto">
              <a:xfrm>
                <a:off x="3783" y="194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588"/>
              <p:cNvSpPr>
                <a:spLocks/>
              </p:cNvSpPr>
              <p:nvPr/>
            </p:nvSpPr>
            <p:spPr bwMode="auto">
              <a:xfrm>
                <a:off x="3788" y="1939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589"/>
              <p:cNvSpPr>
                <a:spLocks/>
              </p:cNvSpPr>
              <p:nvPr/>
            </p:nvSpPr>
            <p:spPr bwMode="auto">
              <a:xfrm>
                <a:off x="3790" y="193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590"/>
              <p:cNvSpPr>
                <a:spLocks/>
              </p:cNvSpPr>
              <p:nvPr/>
            </p:nvSpPr>
            <p:spPr bwMode="auto">
              <a:xfrm>
                <a:off x="3795" y="193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591"/>
              <p:cNvSpPr>
                <a:spLocks/>
              </p:cNvSpPr>
              <p:nvPr/>
            </p:nvSpPr>
            <p:spPr bwMode="auto">
              <a:xfrm>
                <a:off x="3798" y="1932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592"/>
              <p:cNvSpPr>
                <a:spLocks/>
              </p:cNvSpPr>
              <p:nvPr/>
            </p:nvSpPr>
            <p:spPr bwMode="auto">
              <a:xfrm>
                <a:off x="3802" y="1930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593"/>
              <p:cNvSpPr>
                <a:spLocks/>
              </p:cNvSpPr>
              <p:nvPr/>
            </p:nvSpPr>
            <p:spPr bwMode="auto">
              <a:xfrm>
                <a:off x="3804" y="192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594"/>
              <p:cNvSpPr>
                <a:spLocks/>
              </p:cNvSpPr>
              <p:nvPr/>
            </p:nvSpPr>
            <p:spPr bwMode="auto">
              <a:xfrm>
                <a:off x="3808" y="192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595"/>
              <p:cNvSpPr>
                <a:spLocks/>
              </p:cNvSpPr>
              <p:nvPr/>
            </p:nvSpPr>
            <p:spPr bwMode="auto">
              <a:xfrm>
                <a:off x="3811" y="192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596"/>
              <p:cNvSpPr>
                <a:spLocks/>
              </p:cNvSpPr>
              <p:nvPr/>
            </p:nvSpPr>
            <p:spPr bwMode="auto">
              <a:xfrm>
                <a:off x="3815" y="191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597"/>
              <p:cNvSpPr>
                <a:spLocks/>
              </p:cNvSpPr>
              <p:nvPr/>
            </p:nvSpPr>
            <p:spPr bwMode="auto">
              <a:xfrm>
                <a:off x="3818" y="1916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598"/>
              <p:cNvSpPr>
                <a:spLocks/>
              </p:cNvSpPr>
              <p:nvPr/>
            </p:nvSpPr>
            <p:spPr bwMode="auto">
              <a:xfrm>
                <a:off x="3823" y="191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599"/>
              <p:cNvSpPr>
                <a:spLocks/>
              </p:cNvSpPr>
              <p:nvPr/>
            </p:nvSpPr>
            <p:spPr bwMode="auto">
              <a:xfrm>
                <a:off x="3825" y="191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600"/>
              <p:cNvSpPr>
                <a:spLocks/>
              </p:cNvSpPr>
              <p:nvPr/>
            </p:nvSpPr>
            <p:spPr bwMode="auto">
              <a:xfrm>
                <a:off x="3829" y="190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601"/>
              <p:cNvSpPr>
                <a:spLocks/>
              </p:cNvSpPr>
              <p:nvPr/>
            </p:nvSpPr>
            <p:spPr bwMode="auto">
              <a:xfrm>
                <a:off x="3833" y="190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602"/>
              <p:cNvSpPr>
                <a:spLocks/>
              </p:cNvSpPr>
              <p:nvPr/>
            </p:nvSpPr>
            <p:spPr bwMode="auto">
              <a:xfrm>
                <a:off x="3836" y="190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603"/>
              <p:cNvSpPr>
                <a:spLocks/>
              </p:cNvSpPr>
              <p:nvPr/>
            </p:nvSpPr>
            <p:spPr bwMode="auto">
              <a:xfrm>
                <a:off x="3840" y="189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604"/>
              <p:cNvSpPr>
                <a:spLocks/>
              </p:cNvSpPr>
              <p:nvPr/>
            </p:nvSpPr>
            <p:spPr bwMode="auto">
              <a:xfrm>
                <a:off x="3843" y="1896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605"/>
              <p:cNvSpPr>
                <a:spLocks/>
              </p:cNvSpPr>
              <p:nvPr/>
            </p:nvSpPr>
            <p:spPr bwMode="auto">
              <a:xfrm>
                <a:off x="3279" y="238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606"/>
              <p:cNvSpPr>
                <a:spLocks/>
              </p:cNvSpPr>
              <p:nvPr/>
            </p:nvSpPr>
            <p:spPr bwMode="auto">
              <a:xfrm>
                <a:off x="3282" y="2378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808"/>
            <p:cNvGrpSpPr>
              <a:grpSpLocks/>
            </p:cNvGrpSpPr>
            <p:nvPr/>
          </p:nvGrpSpPr>
          <p:grpSpPr bwMode="auto">
            <a:xfrm>
              <a:off x="2924" y="2155"/>
              <a:ext cx="606" cy="601"/>
              <a:chOff x="2924" y="2155"/>
              <a:chExt cx="606" cy="601"/>
            </a:xfrm>
          </p:grpSpPr>
          <p:sp>
            <p:nvSpPr>
              <p:cNvPr id="306" name="Freeform 608"/>
              <p:cNvSpPr>
                <a:spLocks/>
              </p:cNvSpPr>
              <p:nvPr/>
            </p:nvSpPr>
            <p:spPr bwMode="auto">
              <a:xfrm>
                <a:off x="3283" y="237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609"/>
              <p:cNvSpPr>
                <a:spLocks/>
              </p:cNvSpPr>
              <p:nvPr/>
            </p:nvSpPr>
            <p:spPr bwMode="auto">
              <a:xfrm>
                <a:off x="3286" y="2373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610"/>
              <p:cNvSpPr>
                <a:spLocks/>
              </p:cNvSpPr>
              <p:nvPr/>
            </p:nvSpPr>
            <p:spPr bwMode="auto">
              <a:xfrm>
                <a:off x="3288" y="237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611"/>
              <p:cNvSpPr>
                <a:spLocks/>
              </p:cNvSpPr>
              <p:nvPr/>
            </p:nvSpPr>
            <p:spPr bwMode="auto">
              <a:xfrm>
                <a:off x="3290" y="236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612"/>
              <p:cNvSpPr>
                <a:spLocks/>
              </p:cNvSpPr>
              <p:nvPr/>
            </p:nvSpPr>
            <p:spPr bwMode="auto">
              <a:xfrm>
                <a:off x="3292" y="236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613"/>
              <p:cNvSpPr>
                <a:spLocks/>
              </p:cNvSpPr>
              <p:nvPr/>
            </p:nvSpPr>
            <p:spPr bwMode="auto">
              <a:xfrm>
                <a:off x="3294" y="2365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614"/>
              <p:cNvSpPr>
                <a:spLocks/>
              </p:cNvSpPr>
              <p:nvPr/>
            </p:nvSpPr>
            <p:spPr bwMode="auto">
              <a:xfrm>
                <a:off x="3297" y="2363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615"/>
              <p:cNvSpPr>
                <a:spLocks/>
              </p:cNvSpPr>
              <p:nvPr/>
            </p:nvSpPr>
            <p:spPr bwMode="auto">
              <a:xfrm>
                <a:off x="3299" y="236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616"/>
              <p:cNvSpPr>
                <a:spLocks/>
              </p:cNvSpPr>
              <p:nvPr/>
            </p:nvSpPr>
            <p:spPr bwMode="auto">
              <a:xfrm>
                <a:off x="3301" y="235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617"/>
              <p:cNvSpPr>
                <a:spLocks/>
              </p:cNvSpPr>
              <p:nvPr/>
            </p:nvSpPr>
            <p:spPr bwMode="auto">
              <a:xfrm>
                <a:off x="3304" y="235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618"/>
              <p:cNvSpPr>
                <a:spLocks/>
              </p:cNvSpPr>
              <p:nvPr/>
            </p:nvSpPr>
            <p:spPr bwMode="auto">
              <a:xfrm>
                <a:off x="3307" y="2354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619"/>
              <p:cNvSpPr>
                <a:spLocks/>
              </p:cNvSpPr>
              <p:nvPr/>
            </p:nvSpPr>
            <p:spPr bwMode="auto">
              <a:xfrm>
                <a:off x="3308" y="235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620"/>
              <p:cNvSpPr>
                <a:spLocks/>
              </p:cNvSpPr>
              <p:nvPr/>
            </p:nvSpPr>
            <p:spPr bwMode="auto">
              <a:xfrm>
                <a:off x="3311" y="2350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621"/>
              <p:cNvSpPr>
                <a:spLocks/>
              </p:cNvSpPr>
              <p:nvPr/>
            </p:nvSpPr>
            <p:spPr bwMode="auto">
              <a:xfrm>
                <a:off x="3313" y="234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622"/>
              <p:cNvSpPr>
                <a:spLocks/>
              </p:cNvSpPr>
              <p:nvPr/>
            </p:nvSpPr>
            <p:spPr bwMode="auto">
              <a:xfrm>
                <a:off x="3315" y="2346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623"/>
              <p:cNvSpPr>
                <a:spLocks/>
              </p:cNvSpPr>
              <p:nvPr/>
            </p:nvSpPr>
            <p:spPr bwMode="auto">
              <a:xfrm>
                <a:off x="3317" y="234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624"/>
              <p:cNvSpPr>
                <a:spLocks/>
              </p:cNvSpPr>
              <p:nvPr/>
            </p:nvSpPr>
            <p:spPr bwMode="auto">
              <a:xfrm>
                <a:off x="3320" y="234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625"/>
              <p:cNvSpPr>
                <a:spLocks/>
              </p:cNvSpPr>
              <p:nvPr/>
            </p:nvSpPr>
            <p:spPr bwMode="auto">
              <a:xfrm>
                <a:off x="3322" y="2339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626"/>
              <p:cNvSpPr>
                <a:spLocks/>
              </p:cNvSpPr>
              <p:nvPr/>
            </p:nvSpPr>
            <p:spPr bwMode="auto">
              <a:xfrm>
                <a:off x="3324" y="233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627"/>
              <p:cNvSpPr>
                <a:spLocks/>
              </p:cNvSpPr>
              <p:nvPr/>
            </p:nvSpPr>
            <p:spPr bwMode="auto">
              <a:xfrm>
                <a:off x="3327" y="233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628"/>
              <p:cNvSpPr>
                <a:spLocks/>
              </p:cNvSpPr>
              <p:nvPr/>
            </p:nvSpPr>
            <p:spPr bwMode="auto">
              <a:xfrm>
                <a:off x="3329" y="233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629"/>
              <p:cNvSpPr>
                <a:spLocks/>
              </p:cNvSpPr>
              <p:nvPr/>
            </p:nvSpPr>
            <p:spPr bwMode="auto">
              <a:xfrm>
                <a:off x="3332" y="233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630"/>
              <p:cNvSpPr>
                <a:spLocks/>
              </p:cNvSpPr>
              <p:nvPr/>
            </p:nvSpPr>
            <p:spPr bwMode="auto">
              <a:xfrm>
                <a:off x="3334" y="232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631"/>
              <p:cNvSpPr>
                <a:spLocks/>
              </p:cNvSpPr>
              <p:nvPr/>
            </p:nvSpPr>
            <p:spPr bwMode="auto">
              <a:xfrm>
                <a:off x="3336" y="2326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632"/>
              <p:cNvSpPr>
                <a:spLocks/>
              </p:cNvSpPr>
              <p:nvPr/>
            </p:nvSpPr>
            <p:spPr bwMode="auto">
              <a:xfrm>
                <a:off x="3338" y="2324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633"/>
              <p:cNvSpPr>
                <a:spLocks/>
              </p:cNvSpPr>
              <p:nvPr/>
            </p:nvSpPr>
            <p:spPr bwMode="auto">
              <a:xfrm>
                <a:off x="3341" y="232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634"/>
              <p:cNvSpPr>
                <a:spLocks/>
              </p:cNvSpPr>
              <p:nvPr/>
            </p:nvSpPr>
            <p:spPr bwMode="auto">
              <a:xfrm>
                <a:off x="3344" y="231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635"/>
              <p:cNvSpPr>
                <a:spLocks/>
              </p:cNvSpPr>
              <p:nvPr/>
            </p:nvSpPr>
            <p:spPr bwMode="auto">
              <a:xfrm>
                <a:off x="3345" y="231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636"/>
              <p:cNvSpPr>
                <a:spLocks/>
              </p:cNvSpPr>
              <p:nvPr/>
            </p:nvSpPr>
            <p:spPr bwMode="auto">
              <a:xfrm>
                <a:off x="3348" y="2315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637"/>
              <p:cNvSpPr>
                <a:spLocks/>
              </p:cNvSpPr>
              <p:nvPr/>
            </p:nvSpPr>
            <p:spPr bwMode="auto">
              <a:xfrm>
                <a:off x="3351" y="231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638"/>
              <p:cNvSpPr>
                <a:spLocks/>
              </p:cNvSpPr>
              <p:nvPr/>
            </p:nvSpPr>
            <p:spPr bwMode="auto">
              <a:xfrm>
                <a:off x="3352" y="2310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639"/>
              <p:cNvSpPr>
                <a:spLocks/>
              </p:cNvSpPr>
              <p:nvPr/>
            </p:nvSpPr>
            <p:spPr bwMode="auto">
              <a:xfrm>
                <a:off x="3355" y="230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640"/>
              <p:cNvSpPr>
                <a:spLocks/>
              </p:cNvSpPr>
              <p:nvPr/>
            </p:nvSpPr>
            <p:spPr bwMode="auto">
              <a:xfrm>
                <a:off x="3358" y="230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641"/>
              <p:cNvSpPr>
                <a:spLocks/>
              </p:cNvSpPr>
              <p:nvPr/>
            </p:nvSpPr>
            <p:spPr bwMode="auto">
              <a:xfrm>
                <a:off x="3361" y="2304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642"/>
              <p:cNvSpPr>
                <a:spLocks/>
              </p:cNvSpPr>
              <p:nvPr/>
            </p:nvSpPr>
            <p:spPr bwMode="auto">
              <a:xfrm>
                <a:off x="3362" y="230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643"/>
              <p:cNvSpPr>
                <a:spLocks/>
              </p:cNvSpPr>
              <p:nvPr/>
            </p:nvSpPr>
            <p:spPr bwMode="auto">
              <a:xfrm>
                <a:off x="3365" y="2299"/>
                <a:ext cx="2" cy="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644"/>
              <p:cNvSpPr>
                <a:spLocks/>
              </p:cNvSpPr>
              <p:nvPr/>
            </p:nvSpPr>
            <p:spPr bwMode="auto">
              <a:xfrm>
                <a:off x="3367" y="229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645"/>
              <p:cNvSpPr>
                <a:spLocks/>
              </p:cNvSpPr>
              <p:nvPr/>
            </p:nvSpPr>
            <p:spPr bwMode="auto">
              <a:xfrm>
                <a:off x="3370" y="229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646"/>
              <p:cNvSpPr>
                <a:spLocks/>
              </p:cNvSpPr>
              <p:nvPr/>
            </p:nvSpPr>
            <p:spPr bwMode="auto">
              <a:xfrm>
                <a:off x="3371" y="229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647"/>
              <p:cNvSpPr>
                <a:spLocks/>
              </p:cNvSpPr>
              <p:nvPr/>
            </p:nvSpPr>
            <p:spPr bwMode="auto">
              <a:xfrm>
                <a:off x="3374" y="229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648"/>
              <p:cNvSpPr>
                <a:spLocks/>
              </p:cNvSpPr>
              <p:nvPr/>
            </p:nvSpPr>
            <p:spPr bwMode="auto">
              <a:xfrm>
                <a:off x="3377" y="2288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649"/>
              <p:cNvSpPr>
                <a:spLocks/>
              </p:cNvSpPr>
              <p:nvPr/>
            </p:nvSpPr>
            <p:spPr bwMode="auto">
              <a:xfrm>
                <a:off x="3380" y="228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650"/>
              <p:cNvSpPr>
                <a:spLocks/>
              </p:cNvSpPr>
              <p:nvPr/>
            </p:nvSpPr>
            <p:spPr bwMode="auto">
              <a:xfrm>
                <a:off x="3381" y="2284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651"/>
              <p:cNvSpPr>
                <a:spLocks/>
              </p:cNvSpPr>
              <p:nvPr/>
            </p:nvSpPr>
            <p:spPr bwMode="auto">
              <a:xfrm>
                <a:off x="3384" y="228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652"/>
              <p:cNvSpPr>
                <a:spLocks/>
              </p:cNvSpPr>
              <p:nvPr/>
            </p:nvSpPr>
            <p:spPr bwMode="auto">
              <a:xfrm>
                <a:off x="3387" y="227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653"/>
              <p:cNvSpPr>
                <a:spLocks/>
              </p:cNvSpPr>
              <p:nvPr/>
            </p:nvSpPr>
            <p:spPr bwMode="auto">
              <a:xfrm>
                <a:off x="3390" y="2277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654"/>
              <p:cNvSpPr>
                <a:spLocks/>
              </p:cNvSpPr>
              <p:nvPr/>
            </p:nvSpPr>
            <p:spPr bwMode="auto">
              <a:xfrm>
                <a:off x="3392" y="227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655"/>
              <p:cNvSpPr>
                <a:spLocks/>
              </p:cNvSpPr>
              <p:nvPr/>
            </p:nvSpPr>
            <p:spPr bwMode="auto">
              <a:xfrm>
                <a:off x="3394" y="2272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656"/>
              <p:cNvSpPr>
                <a:spLocks/>
              </p:cNvSpPr>
              <p:nvPr/>
            </p:nvSpPr>
            <p:spPr bwMode="auto">
              <a:xfrm>
                <a:off x="3396" y="226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657"/>
              <p:cNvSpPr>
                <a:spLocks/>
              </p:cNvSpPr>
              <p:nvPr/>
            </p:nvSpPr>
            <p:spPr bwMode="auto">
              <a:xfrm>
                <a:off x="3399" y="226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658"/>
              <p:cNvSpPr>
                <a:spLocks/>
              </p:cNvSpPr>
              <p:nvPr/>
            </p:nvSpPr>
            <p:spPr bwMode="auto">
              <a:xfrm>
                <a:off x="3402" y="2265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659"/>
              <p:cNvSpPr>
                <a:spLocks/>
              </p:cNvSpPr>
              <p:nvPr/>
            </p:nvSpPr>
            <p:spPr bwMode="auto">
              <a:xfrm>
                <a:off x="3405" y="226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660"/>
              <p:cNvSpPr>
                <a:spLocks/>
              </p:cNvSpPr>
              <p:nvPr/>
            </p:nvSpPr>
            <p:spPr bwMode="auto">
              <a:xfrm>
                <a:off x="3406" y="2261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661"/>
              <p:cNvSpPr>
                <a:spLocks/>
              </p:cNvSpPr>
              <p:nvPr/>
            </p:nvSpPr>
            <p:spPr bwMode="auto">
              <a:xfrm>
                <a:off x="3409" y="225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662"/>
              <p:cNvSpPr>
                <a:spLocks/>
              </p:cNvSpPr>
              <p:nvPr/>
            </p:nvSpPr>
            <p:spPr bwMode="auto">
              <a:xfrm>
                <a:off x="3412" y="225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663"/>
              <p:cNvSpPr>
                <a:spLocks/>
              </p:cNvSpPr>
              <p:nvPr/>
            </p:nvSpPr>
            <p:spPr bwMode="auto">
              <a:xfrm>
                <a:off x="3415" y="2254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664"/>
              <p:cNvSpPr>
                <a:spLocks/>
              </p:cNvSpPr>
              <p:nvPr/>
            </p:nvSpPr>
            <p:spPr bwMode="auto">
              <a:xfrm>
                <a:off x="3417" y="225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665"/>
              <p:cNvSpPr>
                <a:spLocks/>
              </p:cNvSpPr>
              <p:nvPr/>
            </p:nvSpPr>
            <p:spPr bwMode="auto">
              <a:xfrm>
                <a:off x="3419" y="224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666"/>
              <p:cNvSpPr>
                <a:spLocks/>
              </p:cNvSpPr>
              <p:nvPr/>
            </p:nvSpPr>
            <p:spPr bwMode="auto">
              <a:xfrm>
                <a:off x="3421" y="224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667"/>
              <p:cNvSpPr>
                <a:spLocks/>
              </p:cNvSpPr>
              <p:nvPr/>
            </p:nvSpPr>
            <p:spPr bwMode="auto">
              <a:xfrm>
                <a:off x="3424" y="224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668"/>
              <p:cNvSpPr>
                <a:spLocks/>
              </p:cNvSpPr>
              <p:nvPr/>
            </p:nvSpPr>
            <p:spPr bwMode="auto">
              <a:xfrm>
                <a:off x="3427" y="2242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669"/>
              <p:cNvSpPr>
                <a:spLocks/>
              </p:cNvSpPr>
              <p:nvPr/>
            </p:nvSpPr>
            <p:spPr bwMode="auto">
              <a:xfrm>
                <a:off x="3430" y="224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670"/>
              <p:cNvSpPr>
                <a:spLocks/>
              </p:cNvSpPr>
              <p:nvPr/>
            </p:nvSpPr>
            <p:spPr bwMode="auto">
              <a:xfrm>
                <a:off x="3433" y="223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671"/>
              <p:cNvSpPr>
                <a:spLocks/>
              </p:cNvSpPr>
              <p:nvPr/>
            </p:nvSpPr>
            <p:spPr bwMode="auto">
              <a:xfrm>
                <a:off x="3436" y="223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672"/>
              <p:cNvSpPr>
                <a:spLocks/>
              </p:cNvSpPr>
              <p:nvPr/>
            </p:nvSpPr>
            <p:spPr bwMode="auto">
              <a:xfrm>
                <a:off x="3437" y="223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673"/>
              <p:cNvSpPr>
                <a:spLocks/>
              </p:cNvSpPr>
              <p:nvPr/>
            </p:nvSpPr>
            <p:spPr bwMode="auto">
              <a:xfrm>
                <a:off x="3440" y="223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674"/>
              <p:cNvSpPr>
                <a:spLocks/>
              </p:cNvSpPr>
              <p:nvPr/>
            </p:nvSpPr>
            <p:spPr bwMode="auto">
              <a:xfrm>
                <a:off x="3442" y="222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675"/>
              <p:cNvSpPr>
                <a:spLocks/>
              </p:cNvSpPr>
              <p:nvPr/>
            </p:nvSpPr>
            <p:spPr bwMode="auto">
              <a:xfrm>
                <a:off x="3445" y="222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676"/>
              <p:cNvSpPr>
                <a:spLocks/>
              </p:cNvSpPr>
              <p:nvPr/>
            </p:nvSpPr>
            <p:spPr bwMode="auto">
              <a:xfrm>
                <a:off x="3448" y="2224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677"/>
              <p:cNvSpPr>
                <a:spLocks/>
              </p:cNvSpPr>
              <p:nvPr/>
            </p:nvSpPr>
            <p:spPr bwMode="auto">
              <a:xfrm>
                <a:off x="3451" y="2221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678"/>
              <p:cNvSpPr>
                <a:spLocks/>
              </p:cNvSpPr>
              <p:nvPr/>
            </p:nvSpPr>
            <p:spPr bwMode="auto">
              <a:xfrm>
                <a:off x="3453" y="221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679"/>
              <p:cNvSpPr>
                <a:spLocks/>
              </p:cNvSpPr>
              <p:nvPr/>
            </p:nvSpPr>
            <p:spPr bwMode="auto">
              <a:xfrm>
                <a:off x="3456" y="2217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680"/>
              <p:cNvSpPr>
                <a:spLocks/>
              </p:cNvSpPr>
              <p:nvPr/>
            </p:nvSpPr>
            <p:spPr bwMode="auto">
              <a:xfrm>
                <a:off x="3459" y="221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681"/>
              <p:cNvSpPr>
                <a:spLocks/>
              </p:cNvSpPr>
              <p:nvPr/>
            </p:nvSpPr>
            <p:spPr bwMode="auto">
              <a:xfrm>
                <a:off x="3461" y="2211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682"/>
              <p:cNvSpPr>
                <a:spLocks/>
              </p:cNvSpPr>
              <p:nvPr/>
            </p:nvSpPr>
            <p:spPr bwMode="auto">
              <a:xfrm>
                <a:off x="3463" y="221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683"/>
              <p:cNvSpPr>
                <a:spLocks/>
              </p:cNvSpPr>
              <p:nvPr/>
            </p:nvSpPr>
            <p:spPr bwMode="auto">
              <a:xfrm>
                <a:off x="3466" y="220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684"/>
              <p:cNvSpPr>
                <a:spLocks/>
              </p:cNvSpPr>
              <p:nvPr/>
            </p:nvSpPr>
            <p:spPr bwMode="auto">
              <a:xfrm>
                <a:off x="3469" y="2205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685"/>
              <p:cNvSpPr>
                <a:spLocks/>
              </p:cNvSpPr>
              <p:nvPr/>
            </p:nvSpPr>
            <p:spPr bwMode="auto">
              <a:xfrm>
                <a:off x="3471" y="220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686"/>
              <p:cNvSpPr>
                <a:spLocks/>
              </p:cNvSpPr>
              <p:nvPr/>
            </p:nvSpPr>
            <p:spPr bwMode="auto">
              <a:xfrm>
                <a:off x="3474" y="220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687"/>
              <p:cNvSpPr>
                <a:spLocks/>
              </p:cNvSpPr>
              <p:nvPr/>
            </p:nvSpPr>
            <p:spPr bwMode="auto">
              <a:xfrm>
                <a:off x="3477" y="219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688"/>
              <p:cNvSpPr>
                <a:spLocks/>
              </p:cNvSpPr>
              <p:nvPr/>
            </p:nvSpPr>
            <p:spPr bwMode="auto">
              <a:xfrm>
                <a:off x="3480" y="219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689"/>
              <p:cNvSpPr>
                <a:spLocks/>
              </p:cNvSpPr>
              <p:nvPr/>
            </p:nvSpPr>
            <p:spPr bwMode="auto">
              <a:xfrm>
                <a:off x="3483" y="2193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690"/>
              <p:cNvSpPr>
                <a:spLocks/>
              </p:cNvSpPr>
              <p:nvPr/>
            </p:nvSpPr>
            <p:spPr bwMode="auto">
              <a:xfrm>
                <a:off x="3485" y="2190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691"/>
              <p:cNvSpPr>
                <a:spLocks/>
              </p:cNvSpPr>
              <p:nvPr/>
            </p:nvSpPr>
            <p:spPr bwMode="auto">
              <a:xfrm>
                <a:off x="3488" y="218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692"/>
              <p:cNvSpPr>
                <a:spLocks/>
              </p:cNvSpPr>
              <p:nvPr/>
            </p:nvSpPr>
            <p:spPr bwMode="auto">
              <a:xfrm>
                <a:off x="3491" y="218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693"/>
              <p:cNvSpPr>
                <a:spLocks/>
              </p:cNvSpPr>
              <p:nvPr/>
            </p:nvSpPr>
            <p:spPr bwMode="auto">
              <a:xfrm>
                <a:off x="3494" y="2184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694"/>
              <p:cNvSpPr>
                <a:spLocks/>
              </p:cNvSpPr>
              <p:nvPr/>
            </p:nvSpPr>
            <p:spPr bwMode="auto">
              <a:xfrm>
                <a:off x="3496" y="218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695"/>
              <p:cNvSpPr>
                <a:spLocks/>
              </p:cNvSpPr>
              <p:nvPr/>
            </p:nvSpPr>
            <p:spPr bwMode="auto">
              <a:xfrm>
                <a:off x="3499" y="218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696"/>
              <p:cNvSpPr>
                <a:spLocks/>
              </p:cNvSpPr>
              <p:nvPr/>
            </p:nvSpPr>
            <p:spPr bwMode="auto">
              <a:xfrm>
                <a:off x="3502" y="217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697"/>
              <p:cNvSpPr>
                <a:spLocks/>
              </p:cNvSpPr>
              <p:nvPr/>
            </p:nvSpPr>
            <p:spPr bwMode="auto">
              <a:xfrm>
                <a:off x="3505" y="217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698"/>
              <p:cNvSpPr>
                <a:spLocks/>
              </p:cNvSpPr>
              <p:nvPr/>
            </p:nvSpPr>
            <p:spPr bwMode="auto">
              <a:xfrm>
                <a:off x="3508" y="2171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699"/>
              <p:cNvSpPr>
                <a:spLocks/>
              </p:cNvSpPr>
              <p:nvPr/>
            </p:nvSpPr>
            <p:spPr bwMode="auto">
              <a:xfrm>
                <a:off x="3510" y="2170"/>
                <a:ext cx="3" cy="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700"/>
              <p:cNvSpPr>
                <a:spLocks/>
              </p:cNvSpPr>
              <p:nvPr/>
            </p:nvSpPr>
            <p:spPr bwMode="auto">
              <a:xfrm>
                <a:off x="3513" y="216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701"/>
              <p:cNvSpPr>
                <a:spLocks/>
              </p:cNvSpPr>
              <p:nvPr/>
            </p:nvSpPr>
            <p:spPr bwMode="auto">
              <a:xfrm>
                <a:off x="3516" y="216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702"/>
              <p:cNvSpPr>
                <a:spLocks/>
              </p:cNvSpPr>
              <p:nvPr/>
            </p:nvSpPr>
            <p:spPr bwMode="auto">
              <a:xfrm>
                <a:off x="3519" y="2161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703"/>
              <p:cNvSpPr>
                <a:spLocks/>
              </p:cNvSpPr>
              <p:nvPr/>
            </p:nvSpPr>
            <p:spPr bwMode="auto">
              <a:xfrm>
                <a:off x="3521" y="216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704"/>
              <p:cNvSpPr>
                <a:spLocks/>
              </p:cNvSpPr>
              <p:nvPr/>
            </p:nvSpPr>
            <p:spPr bwMode="auto">
              <a:xfrm>
                <a:off x="3524" y="215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705"/>
              <p:cNvSpPr>
                <a:spLocks/>
              </p:cNvSpPr>
              <p:nvPr/>
            </p:nvSpPr>
            <p:spPr bwMode="auto">
              <a:xfrm>
                <a:off x="3527" y="2155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706"/>
              <p:cNvSpPr>
                <a:spLocks/>
              </p:cNvSpPr>
              <p:nvPr/>
            </p:nvSpPr>
            <p:spPr bwMode="auto">
              <a:xfrm>
                <a:off x="3080" y="258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707"/>
              <p:cNvSpPr>
                <a:spLocks/>
              </p:cNvSpPr>
              <p:nvPr/>
            </p:nvSpPr>
            <p:spPr bwMode="auto">
              <a:xfrm>
                <a:off x="3083" y="257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708"/>
              <p:cNvSpPr>
                <a:spLocks/>
              </p:cNvSpPr>
              <p:nvPr/>
            </p:nvSpPr>
            <p:spPr bwMode="auto">
              <a:xfrm>
                <a:off x="3084" y="257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709"/>
              <p:cNvSpPr>
                <a:spLocks/>
              </p:cNvSpPr>
              <p:nvPr/>
            </p:nvSpPr>
            <p:spPr bwMode="auto">
              <a:xfrm>
                <a:off x="3086" y="2575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710"/>
              <p:cNvSpPr>
                <a:spLocks/>
              </p:cNvSpPr>
              <p:nvPr/>
            </p:nvSpPr>
            <p:spPr bwMode="auto">
              <a:xfrm>
                <a:off x="3087" y="257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711"/>
              <p:cNvSpPr>
                <a:spLocks/>
              </p:cNvSpPr>
              <p:nvPr/>
            </p:nvSpPr>
            <p:spPr bwMode="auto">
              <a:xfrm>
                <a:off x="3090" y="2571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712"/>
              <p:cNvSpPr>
                <a:spLocks/>
              </p:cNvSpPr>
              <p:nvPr/>
            </p:nvSpPr>
            <p:spPr bwMode="auto">
              <a:xfrm>
                <a:off x="3091" y="256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713"/>
              <p:cNvSpPr>
                <a:spLocks/>
              </p:cNvSpPr>
              <p:nvPr/>
            </p:nvSpPr>
            <p:spPr bwMode="auto">
              <a:xfrm>
                <a:off x="3093" y="256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714"/>
              <p:cNvSpPr>
                <a:spLocks/>
              </p:cNvSpPr>
              <p:nvPr/>
            </p:nvSpPr>
            <p:spPr bwMode="auto">
              <a:xfrm>
                <a:off x="3096" y="256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715"/>
              <p:cNvSpPr>
                <a:spLocks/>
              </p:cNvSpPr>
              <p:nvPr/>
            </p:nvSpPr>
            <p:spPr bwMode="auto">
              <a:xfrm>
                <a:off x="3097" y="256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716"/>
              <p:cNvSpPr>
                <a:spLocks/>
              </p:cNvSpPr>
              <p:nvPr/>
            </p:nvSpPr>
            <p:spPr bwMode="auto">
              <a:xfrm>
                <a:off x="3099" y="2561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717"/>
              <p:cNvSpPr>
                <a:spLocks/>
              </p:cNvSpPr>
              <p:nvPr/>
            </p:nvSpPr>
            <p:spPr bwMode="auto">
              <a:xfrm>
                <a:off x="3100" y="256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718"/>
              <p:cNvSpPr>
                <a:spLocks/>
              </p:cNvSpPr>
              <p:nvPr/>
            </p:nvSpPr>
            <p:spPr bwMode="auto">
              <a:xfrm>
                <a:off x="3103" y="2557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719"/>
              <p:cNvSpPr>
                <a:spLocks/>
              </p:cNvSpPr>
              <p:nvPr/>
            </p:nvSpPr>
            <p:spPr bwMode="auto">
              <a:xfrm>
                <a:off x="3104" y="255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720"/>
              <p:cNvSpPr>
                <a:spLocks/>
              </p:cNvSpPr>
              <p:nvPr/>
            </p:nvSpPr>
            <p:spPr bwMode="auto">
              <a:xfrm>
                <a:off x="3105" y="255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721"/>
              <p:cNvSpPr>
                <a:spLocks/>
              </p:cNvSpPr>
              <p:nvPr/>
            </p:nvSpPr>
            <p:spPr bwMode="auto">
              <a:xfrm>
                <a:off x="3108" y="255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722"/>
              <p:cNvSpPr>
                <a:spLocks/>
              </p:cNvSpPr>
              <p:nvPr/>
            </p:nvSpPr>
            <p:spPr bwMode="auto">
              <a:xfrm>
                <a:off x="3109" y="255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723"/>
              <p:cNvSpPr>
                <a:spLocks/>
              </p:cNvSpPr>
              <p:nvPr/>
            </p:nvSpPr>
            <p:spPr bwMode="auto">
              <a:xfrm>
                <a:off x="3111" y="2548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724"/>
              <p:cNvSpPr>
                <a:spLocks/>
              </p:cNvSpPr>
              <p:nvPr/>
            </p:nvSpPr>
            <p:spPr bwMode="auto">
              <a:xfrm>
                <a:off x="3113" y="254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725"/>
              <p:cNvSpPr>
                <a:spLocks/>
              </p:cNvSpPr>
              <p:nvPr/>
            </p:nvSpPr>
            <p:spPr bwMode="auto">
              <a:xfrm>
                <a:off x="3115" y="2544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726"/>
              <p:cNvSpPr>
                <a:spLocks/>
              </p:cNvSpPr>
              <p:nvPr/>
            </p:nvSpPr>
            <p:spPr bwMode="auto">
              <a:xfrm>
                <a:off x="3116" y="254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727"/>
              <p:cNvSpPr>
                <a:spLocks/>
              </p:cNvSpPr>
              <p:nvPr/>
            </p:nvSpPr>
            <p:spPr bwMode="auto">
              <a:xfrm>
                <a:off x="3119" y="2540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728"/>
              <p:cNvSpPr>
                <a:spLocks/>
              </p:cNvSpPr>
              <p:nvPr/>
            </p:nvSpPr>
            <p:spPr bwMode="auto">
              <a:xfrm>
                <a:off x="3121" y="2539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729"/>
              <p:cNvSpPr>
                <a:spLocks/>
              </p:cNvSpPr>
              <p:nvPr/>
            </p:nvSpPr>
            <p:spPr bwMode="auto">
              <a:xfrm>
                <a:off x="3122" y="253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730"/>
              <p:cNvSpPr>
                <a:spLocks/>
              </p:cNvSpPr>
              <p:nvPr/>
            </p:nvSpPr>
            <p:spPr bwMode="auto">
              <a:xfrm>
                <a:off x="3125" y="253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731"/>
              <p:cNvSpPr>
                <a:spLocks/>
              </p:cNvSpPr>
              <p:nvPr/>
            </p:nvSpPr>
            <p:spPr bwMode="auto">
              <a:xfrm>
                <a:off x="3126" y="253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732"/>
              <p:cNvSpPr>
                <a:spLocks/>
              </p:cNvSpPr>
              <p:nvPr/>
            </p:nvSpPr>
            <p:spPr bwMode="auto">
              <a:xfrm>
                <a:off x="3128" y="2530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733"/>
              <p:cNvSpPr>
                <a:spLocks/>
              </p:cNvSpPr>
              <p:nvPr/>
            </p:nvSpPr>
            <p:spPr bwMode="auto">
              <a:xfrm>
                <a:off x="3130" y="252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734"/>
              <p:cNvSpPr>
                <a:spLocks/>
              </p:cNvSpPr>
              <p:nvPr/>
            </p:nvSpPr>
            <p:spPr bwMode="auto">
              <a:xfrm>
                <a:off x="3132" y="2526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735"/>
              <p:cNvSpPr>
                <a:spLocks/>
              </p:cNvSpPr>
              <p:nvPr/>
            </p:nvSpPr>
            <p:spPr bwMode="auto">
              <a:xfrm>
                <a:off x="3133" y="252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736"/>
              <p:cNvSpPr>
                <a:spLocks/>
              </p:cNvSpPr>
              <p:nvPr/>
            </p:nvSpPr>
            <p:spPr bwMode="auto">
              <a:xfrm>
                <a:off x="3136" y="2523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737"/>
              <p:cNvSpPr>
                <a:spLocks/>
              </p:cNvSpPr>
              <p:nvPr/>
            </p:nvSpPr>
            <p:spPr bwMode="auto">
              <a:xfrm>
                <a:off x="3137" y="252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738"/>
              <p:cNvSpPr>
                <a:spLocks/>
              </p:cNvSpPr>
              <p:nvPr/>
            </p:nvSpPr>
            <p:spPr bwMode="auto">
              <a:xfrm>
                <a:off x="3140" y="2519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739"/>
              <p:cNvSpPr>
                <a:spLocks/>
              </p:cNvSpPr>
              <p:nvPr/>
            </p:nvSpPr>
            <p:spPr bwMode="auto">
              <a:xfrm>
                <a:off x="3141" y="251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740"/>
              <p:cNvSpPr>
                <a:spLocks/>
              </p:cNvSpPr>
              <p:nvPr/>
            </p:nvSpPr>
            <p:spPr bwMode="auto">
              <a:xfrm>
                <a:off x="3143" y="251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741"/>
              <p:cNvSpPr>
                <a:spLocks/>
              </p:cNvSpPr>
              <p:nvPr/>
            </p:nvSpPr>
            <p:spPr bwMode="auto">
              <a:xfrm>
                <a:off x="3146" y="2513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742"/>
              <p:cNvSpPr>
                <a:spLocks/>
              </p:cNvSpPr>
              <p:nvPr/>
            </p:nvSpPr>
            <p:spPr bwMode="auto">
              <a:xfrm>
                <a:off x="3147" y="251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743"/>
              <p:cNvSpPr>
                <a:spLocks/>
              </p:cNvSpPr>
              <p:nvPr/>
            </p:nvSpPr>
            <p:spPr bwMode="auto">
              <a:xfrm>
                <a:off x="3148" y="2510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744"/>
              <p:cNvSpPr>
                <a:spLocks/>
              </p:cNvSpPr>
              <p:nvPr/>
            </p:nvSpPr>
            <p:spPr bwMode="auto">
              <a:xfrm>
                <a:off x="3151" y="250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745"/>
              <p:cNvSpPr>
                <a:spLocks/>
              </p:cNvSpPr>
              <p:nvPr/>
            </p:nvSpPr>
            <p:spPr bwMode="auto">
              <a:xfrm>
                <a:off x="3153" y="250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746"/>
              <p:cNvSpPr>
                <a:spLocks/>
              </p:cNvSpPr>
              <p:nvPr/>
            </p:nvSpPr>
            <p:spPr bwMode="auto">
              <a:xfrm>
                <a:off x="3155" y="2503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747"/>
              <p:cNvSpPr>
                <a:spLocks/>
              </p:cNvSpPr>
              <p:nvPr/>
            </p:nvSpPr>
            <p:spPr bwMode="auto">
              <a:xfrm>
                <a:off x="3157" y="250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748"/>
              <p:cNvSpPr>
                <a:spLocks/>
              </p:cNvSpPr>
              <p:nvPr/>
            </p:nvSpPr>
            <p:spPr bwMode="auto">
              <a:xfrm>
                <a:off x="3158" y="250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749"/>
              <p:cNvSpPr>
                <a:spLocks/>
              </p:cNvSpPr>
              <p:nvPr/>
            </p:nvSpPr>
            <p:spPr bwMode="auto">
              <a:xfrm>
                <a:off x="3161" y="2497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750"/>
              <p:cNvSpPr>
                <a:spLocks/>
              </p:cNvSpPr>
              <p:nvPr/>
            </p:nvSpPr>
            <p:spPr bwMode="auto">
              <a:xfrm>
                <a:off x="3162" y="249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751"/>
              <p:cNvSpPr>
                <a:spLocks/>
              </p:cNvSpPr>
              <p:nvPr/>
            </p:nvSpPr>
            <p:spPr bwMode="auto">
              <a:xfrm>
                <a:off x="3165" y="2493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752"/>
              <p:cNvSpPr>
                <a:spLocks/>
              </p:cNvSpPr>
              <p:nvPr/>
            </p:nvSpPr>
            <p:spPr bwMode="auto">
              <a:xfrm>
                <a:off x="3166" y="249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753"/>
              <p:cNvSpPr>
                <a:spLocks/>
              </p:cNvSpPr>
              <p:nvPr/>
            </p:nvSpPr>
            <p:spPr bwMode="auto">
              <a:xfrm>
                <a:off x="3168" y="2489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754"/>
              <p:cNvSpPr>
                <a:spLocks/>
              </p:cNvSpPr>
              <p:nvPr/>
            </p:nvSpPr>
            <p:spPr bwMode="auto">
              <a:xfrm>
                <a:off x="3170" y="2488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755"/>
              <p:cNvSpPr>
                <a:spLocks/>
              </p:cNvSpPr>
              <p:nvPr/>
            </p:nvSpPr>
            <p:spPr bwMode="auto">
              <a:xfrm>
                <a:off x="3172" y="248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756"/>
              <p:cNvSpPr>
                <a:spLocks/>
              </p:cNvSpPr>
              <p:nvPr/>
            </p:nvSpPr>
            <p:spPr bwMode="auto">
              <a:xfrm>
                <a:off x="3175" y="248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757"/>
              <p:cNvSpPr>
                <a:spLocks/>
              </p:cNvSpPr>
              <p:nvPr/>
            </p:nvSpPr>
            <p:spPr bwMode="auto">
              <a:xfrm>
                <a:off x="3176" y="248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758"/>
              <p:cNvSpPr>
                <a:spLocks/>
              </p:cNvSpPr>
              <p:nvPr/>
            </p:nvSpPr>
            <p:spPr bwMode="auto">
              <a:xfrm>
                <a:off x="3178" y="247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759"/>
              <p:cNvSpPr>
                <a:spLocks/>
              </p:cNvSpPr>
              <p:nvPr/>
            </p:nvSpPr>
            <p:spPr bwMode="auto">
              <a:xfrm>
                <a:off x="3180" y="2478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760"/>
              <p:cNvSpPr>
                <a:spLocks/>
              </p:cNvSpPr>
              <p:nvPr/>
            </p:nvSpPr>
            <p:spPr bwMode="auto">
              <a:xfrm>
                <a:off x="3182" y="247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761"/>
              <p:cNvSpPr>
                <a:spLocks/>
              </p:cNvSpPr>
              <p:nvPr/>
            </p:nvSpPr>
            <p:spPr bwMode="auto">
              <a:xfrm>
                <a:off x="3184" y="247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762"/>
              <p:cNvSpPr>
                <a:spLocks/>
              </p:cNvSpPr>
              <p:nvPr/>
            </p:nvSpPr>
            <p:spPr bwMode="auto">
              <a:xfrm>
                <a:off x="3186" y="2471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763"/>
              <p:cNvSpPr>
                <a:spLocks/>
              </p:cNvSpPr>
              <p:nvPr/>
            </p:nvSpPr>
            <p:spPr bwMode="auto">
              <a:xfrm>
                <a:off x="3188" y="246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764"/>
              <p:cNvSpPr>
                <a:spLocks/>
              </p:cNvSpPr>
              <p:nvPr/>
            </p:nvSpPr>
            <p:spPr bwMode="auto">
              <a:xfrm>
                <a:off x="3190" y="2468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765"/>
              <p:cNvSpPr>
                <a:spLocks/>
              </p:cNvSpPr>
              <p:nvPr/>
            </p:nvSpPr>
            <p:spPr bwMode="auto">
              <a:xfrm>
                <a:off x="3193" y="2465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766"/>
              <p:cNvSpPr>
                <a:spLocks/>
              </p:cNvSpPr>
              <p:nvPr/>
            </p:nvSpPr>
            <p:spPr bwMode="auto">
              <a:xfrm>
                <a:off x="3194" y="246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767"/>
              <p:cNvSpPr>
                <a:spLocks/>
              </p:cNvSpPr>
              <p:nvPr/>
            </p:nvSpPr>
            <p:spPr bwMode="auto">
              <a:xfrm>
                <a:off x="3197" y="246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768"/>
              <p:cNvSpPr>
                <a:spLocks/>
              </p:cNvSpPr>
              <p:nvPr/>
            </p:nvSpPr>
            <p:spPr bwMode="auto">
              <a:xfrm>
                <a:off x="3198" y="2460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769"/>
              <p:cNvSpPr>
                <a:spLocks/>
              </p:cNvSpPr>
              <p:nvPr/>
            </p:nvSpPr>
            <p:spPr bwMode="auto">
              <a:xfrm>
                <a:off x="3200" y="245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770"/>
              <p:cNvSpPr>
                <a:spLocks/>
              </p:cNvSpPr>
              <p:nvPr/>
            </p:nvSpPr>
            <p:spPr bwMode="auto">
              <a:xfrm>
                <a:off x="3203" y="245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771"/>
              <p:cNvSpPr>
                <a:spLocks/>
              </p:cNvSpPr>
              <p:nvPr/>
            </p:nvSpPr>
            <p:spPr bwMode="auto">
              <a:xfrm>
                <a:off x="3204" y="2453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772"/>
              <p:cNvSpPr>
                <a:spLocks/>
              </p:cNvSpPr>
              <p:nvPr/>
            </p:nvSpPr>
            <p:spPr bwMode="auto">
              <a:xfrm>
                <a:off x="3207" y="245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773"/>
              <p:cNvSpPr>
                <a:spLocks/>
              </p:cNvSpPr>
              <p:nvPr/>
            </p:nvSpPr>
            <p:spPr bwMode="auto">
              <a:xfrm>
                <a:off x="3208" y="244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774"/>
              <p:cNvSpPr>
                <a:spLocks/>
              </p:cNvSpPr>
              <p:nvPr/>
            </p:nvSpPr>
            <p:spPr bwMode="auto">
              <a:xfrm>
                <a:off x="3211" y="2447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775"/>
              <p:cNvSpPr>
                <a:spLocks/>
              </p:cNvSpPr>
              <p:nvPr/>
            </p:nvSpPr>
            <p:spPr bwMode="auto">
              <a:xfrm>
                <a:off x="3212" y="244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776"/>
              <p:cNvSpPr>
                <a:spLocks/>
              </p:cNvSpPr>
              <p:nvPr/>
            </p:nvSpPr>
            <p:spPr bwMode="auto">
              <a:xfrm>
                <a:off x="3215" y="2443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777"/>
              <p:cNvSpPr>
                <a:spLocks/>
              </p:cNvSpPr>
              <p:nvPr/>
            </p:nvSpPr>
            <p:spPr bwMode="auto">
              <a:xfrm>
                <a:off x="3216" y="244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778"/>
              <p:cNvSpPr>
                <a:spLocks/>
              </p:cNvSpPr>
              <p:nvPr/>
            </p:nvSpPr>
            <p:spPr bwMode="auto">
              <a:xfrm>
                <a:off x="3219" y="2439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779"/>
              <p:cNvSpPr>
                <a:spLocks/>
              </p:cNvSpPr>
              <p:nvPr/>
            </p:nvSpPr>
            <p:spPr bwMode="auto">
              <a:xfrm>
                <a:off x="3220" y="243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780"/>
              <p:cNvSpPr>
                <a:spLocks/>
              </p:cNvSpPr>
              <p:nvPr/>
            </p:nvSpPr>
            <p:spPr bwMode="auto">
              <a:xfrm>
                <a:off x="3223" y="2435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781"/>
              <p:cNvSpPr>
                <a:spLocks/>
              </p:cNvSpPr>
              <p:nvPr/>
            </p:nvSpPr>
            <p:spPr bwMode="auto">
              <a:xfrm>
                <a:off x="3225" y="2433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782"/>
              <p:cNvSpPr>
                <a:spLocks/>
              </p:cNvSpPr>
              <p:nvPr/>
            </p:nvSpPr>
            <p:spPr bwMode="auto">
              <a:xfrm>
                <a:off x="3227" y="2431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783"/>
              <p:cNvSpPr>
                <a:spLocks/>
              </p:cNvSpPr>
              <p:nvPr/>
            </p:nvSpPr>
            <p:spPr bwMode="auto">
              <a:xfrm>
                <a:off x="3229" y="242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784"/>
              <p:cNvSpPr>
                <a:spLocks/>
              </p:cNvSpPr>
              <p:nvPr/>
            </p:nvSpPr>
            <p:spPr bwMode="auto">
              <a:xfrm>
                <a:off x="3232" y="2426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785"/>
              <p:cNvSpPr>
                <a:spLocks/>
              </p:cNvSpPr>
              <p:nvPr/>
            </p:nvSpPr>
            <p:spPr bwMode="auto">
              <a:xfrm>
                <a:off x="3233" y="242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786"/>
              <p:cNvSpPr>
                <a:spLocks/>
              </p:cNvSpPr>
              <p:nvPr/>
            </p:nvSpPr>
            <p:spPr bwMode="auto">
              <a:xfrm>
                <a:off x="3236" y="2422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787"/>
              <p:cNvSpPr>
                <a:spLocks/>
              </p:cNvSpPr>
              <p:nvPr/>
            </p:nvSpPr>
            <p:spPr bwMode="auto">
              <a:xfrm>
                <a:off x="3237" y="242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788"/>
              <p:cNvSpPr>
                <a:spLocks/>
              </p:cNvSpPr>
              <p:nvPr/>
            </p:nvSpPr>
            <p:spPr bwMode="auto">
              <a:xfrm>
                <a:off x="3240" y="241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789"/>
              <p:cNvSpPr>
                <a:spLocks/>
              </p:cNvSpPr>
              <p:nvPr/>
            </p:nvSpPr>
            <p:spPr bwMode="auto">
              <a:xfrm>
                <a:off x="3242" y="241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790"/>
              <p:cNvSpPr>
                <a:spLocks/>
              </p:cNvSpPr>
              <p:nvPr/>
            </p:nvSpPr>
            <p:spPr bwMode="auto">
              <a:xfrm>
                <a:off x="3244" y="241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791"/>
              <p:cNvSpPr>
                <a:spLocks/>
              </p:cNvSpPr>
              <p:nvPr/>
            </p:nvSpPr>
            <p:spPr bwMode="auto">
              <a:xfrm>
                <a:off x="3247" y="241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792"/>
              <p:cNvSpPr>
                <a:spLocks/>
              </p:cNvSpPr>
              <p:nvPr/>
            </p:nvSpPr>
            <p:spPr bwMode="auto">
              <a:xfrm>
                <a:off x="3248" y="2410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793"/>
              <p:cNvSpPr>
                <a:spLocks/>
              </p:cNvSpPr>
              <p:nvPr/>
            </p:nvSpPr>
            <p:spPr bwMode="auto">
              <a:xfrm>
                <a:off x="3251" y="240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794"/>
              <p:cNvSpPr>
                <a:spLocks/>
              </p:cNvSpPr>
              <p:nvPr/>
            </p:nvSpPr>
            <p:spPr bwMode="auto">
              <a:xfrm>
                <a:off x="3252" y="2406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795"/>
              <p:cNvSpPr>
                <a:spLocks/>
              </p:cNvSpPr>
              <p:nvPr/>
            </p:nvSpPr>
            <p:spPr bwMode="auto">
              <a:xfrm>
                <a:off x="3255" y="240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796"/>
              <p:cNvSpPr>
                <a:spLocks/>
              </p:cNvSpPr>
              <p:nvPr/>
            </p:nvSpPr>
            <p:spPr bwMode="auto">
              <a:xfrm>
                <a:off x="3257" y="240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797"/>
              <p:cNvSpPr>
                <a:spLocks/>
              </p:cNvSpPr>
              <p:nvPr/>
            </p:nvSpPr>
            <p:spPr bwMode="auto">
              <a:xfrm>
                <a:off x="3259" y="239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798"/>
              <p:cNvSpPr>
                <a:spLocks/>
              </p:cNvSpPr>
              <p:nvPr/>
            </p:nvSpPr>
            <p:spPr bwMode="auto">
              <a:xfrm>
                <a:off x="3262" y="239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799"/>
              <p:cNvSpPr>
                <a:spLocks/>
              </p:cNvSpPr>
              <p:nvPr/>
            </p:nvSpPr>
            <p:spPr bwMode="auto">
              <a:xfrm>
                <a:off x="3263" y="239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800"/>
              <p:cNvSpPr>
                <a:spLocks/>
              </p:cNvSpPr>
              <p:nvPr/>
            </p:nvSpPr>
            <p:spPr bwMode="auto">
              <a:xfrm>
                <a:off x="3266" y="239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801"/>
              <p:cNvSpPr>
                <a:spLocks/>
              </p:cNvSpPr>
              <p:nvPr/>
            </p:nvSpPr>
            <p:spPr bwMode="auto">
              <a:xfrm>
                <a:off x="3267" y="239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802"/>
              <p:cNvSpPr>
                <a:spLocks/>
              </p:cNvSpPr>
              <p:nvPr/>
            </p:nvSpPr>
            <p:spPr bwMode="auto">
              <a:xfrm>
                <a:off x="3270" y="238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803"/>
              <p:cNvSpPr>
                <a:spLocks/>
              </p:cNvSpPr>
              <p:nvPr/>
            </p:nvSpPr>
            <p:spPr bwMode="auto">
              <a:xfrm>
                <a:off x="3272" y="238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804"/>
              <p:cNvSpPr>
                <a:spLocks/>
              </p:cNvSpPr>
              <p:nvPr/>
            </p:nvSpPr>
            <p:spPr bwMode="auto">
              <a:xfrm>
                <a:off x="3275" y="2385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805"/>
              <p:cNvSpPr>
                <a:spLocks/>
              </p:cNvSpPr>
              <p:nvPr/>
            </p:nvSpPr>
            <p:spPr bwMode="auto">
              <a:xfrm>
                <a:off x="3277" y="2382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806"/>
              <p:cNvSpPr>
                <a:spLocks/>
              </p:cNvSpPr>
              <p:nvPr/>
            </p:nvSpPr>
            <p:spPr bwMode="auto">
              <a:xfrm>
                <a:off x="2924" y="2754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807"/>
              <p:cNvSpPr>
                <a:spLocks/>
              </p:cNvSpPr>
              <p:nvPr/>
            </p:nvSpPr>
            <p:spPr bwMode="auto">
              <a:xfrm>
                <a:off x="2925" y="275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1009"/>
            <p:cNvGrpSpPr>
              <a:grpSpLocks/>
            </p:cNvGrpSpPr>
            <p:nvPr/>
          </p:nvGrpSpPr>
          <p:grpSpPr bwMode="auto">
            <a:xfrm>
              <a:off x="2757" y="2582"/>
              <a:ext cx="325" cy="377"/>
              <a:chOff x="2757" y="2582"/>
              <a:chExt cx="325" cy="377"/>
            </a:xfrm>
          </p:grpSpPr>
          <p:sp>
            <p:nvSpPr>
              <p:cNvPr id="106" name="Freeform 809"/>
              <p:cNvSpPr>
                <a:spLocks/>
              </p:cNvSpPr>
              <p:nvPr/>
            </p:nvSpPr>
            <p:spPr bwMode="auto">
              <a:xfrm>
                <a:off x="2926" y="275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810"/>
              <p:cNvSpPr>
                <a:spLocks/>
              </p:cNvSpPr>
              <p:nvPr/>
            </p:nvSpPr>
            <p:spPr bwMode="auto">
              <a:xfrm>
                <a:off x="2928" y="2750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811"/>
              <p:cNvSpPr>
                <a:spLocks/>
              </p:cNvSpPr>
              <p:nvPr/>
            </p:nvSpPr>
            <p:spPr bwMode="auto">
              <a:xfrm>
                <a:off x="2929" y="274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812"/>
              <p:cNvSpPr>
                <a:spLocks/>
              </p:cNvSpPr>
              <p:nvPr/>
            </p:nvSpPr>
            <p:spPr bwMode="auto">
              <a:xfrm>
                <a:off x="2930" y="274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813"/>
              <p:cNvSpPr>
                <a:spLocks/>
              </p:cNvSpPr>
              <p:nvPr/>
            </p:nvSpPr>
            <p:spPr bwMode="auto">
              <a:xfrm>
                <a:off x="2932" y="2744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814"/>
              <p:cNvSpPr>
                <a:spLocks/>
              </p:cNvSpPr>
              <p:nvPr/>
            </p:nvSpPr>
            <p:spPr bwMode="auto">
              <a:xfrm>
                <a:off x="2933" y="274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815"/>
              <p:cNvSpPr>
                <a:spLocks/>
              </p:cNvSpPr>
              <p:nvPr/>
            </p:nvSpPr>
            <p:spPr bwMode="auto">
              <a:xfrm>
                <a:off x="2935" y="2741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816"/>
              <p:cNvSpPr>
                <a:spLocks/>
              </p:cNvSpPr>
              <p:nvPr/>
            </p:nvSpPr>
            <p:spPr bwMode="auto">
              <a:xfrm>
                <a:off x="2936" y="2740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817"/>
              <p:cNvSpPr>
                <a:spLocks/>
              </p:cNvSpPr>
              <p:nvPr/>
            </p:nvSpPr>
            <p:spPr bwMode="auto">
              <a:xfrm>
                <a:off x="2937" y="273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818"/>
              <p:cNvSpPr>
                <a:spLocks/>
              </p:cNvSpPr>
              <p:nvPr/>
            </p:nvSpPr>
            <p:spPr bwMode="auto">
              <a:xfrm>
                <a:off x="2939" y="273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819"/>
              <p:cNvSpPr>
                <a:spLocks/>
              </p:cNvSpPr>
              <p:nvPr/>
            </p:nvSpPr>
            <p:spPr bwMode="auto">
              <a:xfrm>
                <a:off x="2940" y="2734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820"/>
              <p:cNvSpPr>
                <a:spLocks/>
              </p:cNvSpPr>
              <p:nvPr/>
            </p:nvSpPr>
            <p:spPr bwMode="auto">
              <a:xfrm>
                <a:off x="2942" y="2733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821"/>
              <p:cNvSpPr>
                <a:spLocks/>
              </p:cNvSpPr>
              <p:nvPr/>
            </p:nvSpPr>
            <p:spPr bwMode="auto">
              <a:xfrm>
                <a:off x="2943" y="273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22"/>
              <p:cNvSpPr>
                <a:spLocks/>
              </p:cNvSpPr>
              <p:nvPr/>
            </p:nvSpPr>
            <p:spPr bwMode="auto">
              <a:xfrm>
                <a:off x="2945" y="2730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23"/>
              <p:cNvSpPr>
                <a:spLocks/>
              </p:cNvSpPr>
              <p:nvPr/>
            </p:nvSpPr>
            <p:spPr bwMode="auto">
              <a:xfrm>
                <a:off x="2946" y="272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24"/>
              <p:cNvSpPr>
                <a:spLocks/>
              </p:cNvSpPr>
              <p:nvPr/>
            </p:nvSpPr>
            <p:spPr bwMode="auto">
              <a:xfrm>
                <a:off x="2947" y="272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25"/>
              <p:cNvSpPr>
                <a:spLocks/>
              </p:cNvSpPr>
              <p:nvPr/>
            </p:nvSpPr>
            <p:spPr bwMode="auto">
              <a:xfrm>
                <a:off x="2949" y="2725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826"/>
              <p:cNvSpPr>
                <a:spLocks/>
              </p:cNvSpPr>
              <p:nvPr/>
            </p:nvSpPr>
            <p:spPr bwMode="auto">
              <a:xfrm>
                <a:off x="2950" y="272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827"/>
              <p:cNvSpPr>
                <a:spLocks/>
              </p:cNvSpPr>
              <p:nvPr/>
            </p:nvSpPr>
            <p:spPr bwMode="auto">
              <a:xfrm>
                <a:off x="2951" y="272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28"/>
              <p:cNvSpPr>
                <a:spLocks/>
              </p:cNvSpPr>
              <p:nvPr/>
            </p:nvSpPr>
            <p:spPr bwMode="auto">
              <a:xfrm>
                <a:off x="2953" y="2719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829"/>
              <p:cNvSpPr>
                <a:spLocks/>
              </p:cNvSpPr>
              <p:nvPr/>
            </p:nvSpPr>
            <p:spPr bwMode="auto">
              <a:xfrm>
                <a:off x="2955" y="271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830"/>
              <p:cNvSpPr>
                <a:spLocks/>
              </p:cNvSpPr>
              <p:nvPr/>
            </p:nvSpPr>
            <p:spPr bwMode="auto">
              <a:xfrm>
                <a:off x="2957" y="2716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831"/>
              <p:cNvSpPr>
                <a:spLocks/>
              </p:cNvSpPr>
              <p:nvPr/>
            </p:nvSpPr>
            <p:spPr bwMode="auto">
              <a:xfrm>
                <a:off x="2958" y="271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832"/>
              <p:cNvSpPr>
                <a:spLocks/>
              </p:cNvSpPr>
              <p:nvPr/>
            </p:nvSpPr>
            <p:spPr bwMode="auto">
              <a:xfrm>
                <a:off x="2960" y="2714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833"/>
              <p:cNvSpPr>
                <a:spLocks/>
              </p:cNvSpPr>
              <p:nvPr/>
            </p:nvSpPr>
            <p:spPr bwMode="auto">
              <a:xfrm>
                <a:off x="2961" y="2711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834"/>
              <p:cNvSpPr>
                <a:spLocks/>
              </p:cNvSpPr>
              <p:nvPr/>
            </p:nvSpPr>
            <p:spPr bwMode="auto">
              <a:xfrm>
                <a:off x="2962" y="270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835"/>
              <p:cNvSpPr>
                <a:spLocks/>
              </p:cNvSpPr>
              <p:nvPr/>
            </p:nvSpPr>
            <p:spPr bwMode="auto">
              <a:xfrm>
                <a:off x="2964" y="270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836"/>
              <p:cNvSpPr>
                <a:spLocks/>
              </p:cNvSpPr>
              <p:nvPr/>
            </p:nvSpPr>
            <p:spPr bwMode="auto">
              <a:xfrm>
                <a:off x="2965" y="2706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837"/>
              <p:cNvSpPr>
                <a:spLocks/>
              </p:cNvSpPr>
              <p:nvPr/>
            </p:nvSpPr>
            <p:spPr bwMode="auto">
              <a:xfrm>
                <a:off x="2967" y="270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838"/>
              <p:cNvSpPr>
                <a:spLocks/>
              </p:cNvSpPr>
              <p:nvPr/>
            </p:nvSpPr>
            <p:spPr bwMode="auto">
              <a:xfrm>
                <a:off x="2968" y="270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839"/>
              <p:cNvSpPr>
                <a:spLocks/>
              </p:cNvSpPr>
              <p:nvPr/>
            </p:nvSpPr>
            <p:spPr bwMode="auto">
              <a:xfrm>
                <a:off x="2970" y="270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840"/>
              <p:cNvSpPr>
                <a:spLocks/>
              </p:cNvSpPr>
              <p:nvPr/>
            </p:nvSpPr>
            <p:spPr bwMode="auto">
              <a:xfrm>
                <a:off x="2971" y="270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841"/>
              <p:cNvSpPr>
                <a:spLocks/>
              </p:cNvSpPr>
              <p:nvPr/>
            </p:nvSpPr>
            <p:spPr bwMode="auto">
              <a:xfrm>
                <a:off x="2972" y="269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842"/>
              <p:cNvSpPr>
                <a:spLocks/>
              </p:cNvSpPr>
              <p:nvPr/>
            </p:nvSpPr>
            <p:spPr bwMode="auto">
              <a:xfrm>
                <a:off x="2975" y="2696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843"/>
              <p:cNvSpPr>
                <a:spLocks/>
              </p:cNvSpPr>
              <p:nvPr/>
            </p:nvSpPr>
            <p:spPr bwMode="auto">
              <a:xfrm>
                <a:off x="2976" y="269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844"/>
              <p:cNvSpPr>
                <a:spLocks/>
              </p:cNvSpPr>
              <p:nvPr/>
            </p:nvSpPr>
            <p:spPr bwMode="auto">
              <a:xfrm>
                <a:off x="2978" y="269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845"/>
              <p:cNvSpPr>
                <a:spLocks/>
              </p:cNvSpPr>
              <p:nvPr/>
            </p:nvSpPr>
            <p:spPr bwMode="auto">
              <a:xfrm>
                <a:off x="2979" y="269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846"/>
              <p:cNvSpPr>
                <a:spLocks/>
              </p:cNvSpPr>
              <p:nvPr/>
            </p:nvSpPr>
            <p:spPr bwMode="auto">
              <a:xfrm>
                <a:off x="2980" y="2689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847"/>
              <p:cNvSpPr>
                <a:spLocks/>
              </p:cNvSpPr>
              <p:nvPr/>
            </p:nvSpPr>
            <p:spPr bwMode="auto">
              <a:xfrm>
                <a:off x="2982" y="2687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848"/>
              <p:cNvSpPr>
                <a:spLocks/>
              </p:cNvSpPr>
              <p:nvPr/>
            </p:nvSpPr>
            <p:spPr bwMode="auto">
              <a:xfrm>
                <a:off x="2983" y="268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849"/>
              <p:cNvSpPr>
                <a:spLocks/>
              </p:cNvSpPr>
              <p:nvPr/>
            </p:nvSpPr>
            <p:spPr bwMode="auto">
              <a:xfrm>
                <a:off x="2984" y="268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850"/>
              <p:cNvSpPr>
                <a:spLocks/>
              </p:cNvSpPr>
              <p:nvPr/>
            </p:nvSpPr>
            <p:spPr bwMode="auto">
              <a:xfrm>
                <a:off x="2986" y="2681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851"/>
              <p:cNvSpPr>
                <a:spLocks/>
              </p:cNvSpPr>
              <p:nvPr/>
            </p:nvSpPr>
            <p:spPr bwMode="auto">
              <a:xfrm>
                <a:off x="2989" y="268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852"/>
              <p:cNvSpPr>
                <a:spLocks/>
              </p:cNvSpPr>
              <p:nvPr/>
            </p:nvSpPr>
            <p:spPr bwMode="auto">
              <a:xfrm>
                <a:off x="2990" y="2679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853"/>
              <p:cNvSpPr>
                <a:spLocks/>
              </p:cNvSpPr>
              <p:nvPr/>
            </p:nvSpPr>
            <p:spPr bwMode="auto">
              <a:xfrm>
                <a:off x="2992" y="2677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854"/>
              <p:cNvSpPr>
                <a:spLocks/>
              </p:cNvSpPr>
              <p:nvPr/>
            </p:nvSpPr>
            <p:spPr bwMode="auto">
              <a:xfrm>
                <a:off x="2993" y="267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855"/>
              <p:cNvSpPr>
                <a:spLocks/>
              </p:cNvSpPr>
              <p:nvPr/>
            </p:nvSpPr>
            <p:spPr bwMode="auto">
              <a:xfrm>
                <a:off x="2994" y="2673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856"/>
              <p:cNvSpPr>
                <a:spLocks/>
              </p:cNvSpPr>
              <p:nvPr/>
            </p:nvSpPr>
            <p:spPr bwMode="auto">
              <a:xfrm>
                <a:off x="2996" y="267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857"/>
              <p:cNvSpPr>
                <a:spLocks/>
              </p:cNvSpPr>
              <p:nvPr/>
            </p:nvSpPr>
            <p:spPr bwMode="auto">
              <a:xfrm>
                <a:off x="2997" y="267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858"/>
              <p:cNvSpPr>
                <a:spLocks/>
              </p:cNvSpPr>
              <p:nvPr/>
            </p:nvSpPr>
            <p:spPr bwMode="auto">
              <a:xfrm>
                <a:off x="2999" y="266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859"/>
              <p:cNvSpPr>
                <a:spLocks/>
              </p:cNvSpPr>
              <p:nvPr/>
            </p:nvSpPr>
            <p:spPr bwMode="auto">
              <a:xfrm>
                <a:off x="3001" y="266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860"/>
              <p:cNvSpPr>
                <a:spLocks/>
              </p:cNvSpPr>
              <p:nvPr/>
            </p:nvSpPr>
            <p:spPr bwMode="auto">
              <a:xfrm>
                <a:off x="3003" y="2665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861"/>
              <p:cNvSpPr>
                <a:spLocks/>
              </p:cNvSpPr>
              <p:nvPr/>
            </p:nvSpPr>
            <p:spPr bwMode="auto">
              <a:xfrm>
                <a:off x="3004" y="266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862"/>
              <p:cNvSpPr>
                <a:spLocks/>
              </p:cNvSpPr>
              <p:nvPr/>
            </p:nvSpPr>
            <p:spPr bwMode="auto">
              <a:xfrm>
                <a:off x="3005" y="266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863"/>
              <p:cNvSpPr>
                <a:spLocks/>
              </p:cNvSpPr>
              <p:nvPr/>
            </p:nvSpPr>
            <p:spPr bwMode="auto">
              <a:xfrm>
                <a:off x="3007" y="265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864"/>
              <p:cNvSpPr>
                <a:spLocks/>
              </p:cNvSpPr>
              <p:nvPr/>
            </p:nvSpPr>
            <p:spPr bwMode="auto">
              <a:xfrm>
                <a:off x="3008" y="265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865"/>
              <p:cNvSpPr>
                <a:spLocks/>
              </p:cNvSpPr>
              <p:nvPr/>
            </p:nvSpPr>
            <p:spPr bwMode="auto">
              <a:xfrm>
                <a:off x="3009" y="2657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866"/>
              <p:cNvSpPr>
                <a:spLocks/>
              </p:cNvSpPr>
              <p:nvPr/>
            </p:nvSpPr>
            <p:spPr bwMode="auto">
              <a:xfrm>
                <a:off x="3012" y="265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867"/>
              <p:cNvSpPr>
                <a:spLocks/>
              </p:cNvSpPr>
              <p:nvPr/>
            </p:nvSpPr>
            <p:spPr bwMode="auto">
              <a:xfrm>
                <a:off x="3014" y="265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868"/>
              <p:cNvSpPr>
                <a:spLocks/>
              </p:cNvSpPr>
              <p:nvPr/>
            </p:nvSpPr>
            <p:spPr bwMode="auto">
              <a:xfrm>
                <a:off x="3015" y="2651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869"/>
              <p:cNvSpPr>
                <a:spLocks/>
              </p:cNvSpPr>
              <p:nvPr/>
            </p:nvSpPr>
            <p:spPr bwMode="auto">
              <a:xfrm>
                <a:off x="3017" y="2648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870"/>
              <p:cNvSpPr>
                <a:spLocks/>
              </p:cNvSpPr>
              <p:nvPr/>
            </p:nvSpPr>
            <p:spPr bwMode="auto">
              <a:xfrm>
                <a:off x="3018" y="264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871"/>
              <p:cNvSpPr>
                <a:spLocks/>
              </p:cNvSpPr>
              <p:nvPr/>
            </p:nvSpPr>
            <p:spPr bwMode="auto">
              <a:xfrm>
                <a:off x="3019" y="2646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872"/>
              <p:cNvSpPr>
                <a:spLocks/>
              </p:cNvSpPr>
              <p:nvPr/>
            </p:nvSpPr>
            <p:spPr bwMode="auto">
              <a:xfrm>
                <a:off x="3022" y="264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873"/>
              <p:cNvSpPr>
                <a:spLocks/>
              </p:cNvSpPr>
              <p:nvPr/>
            </p:nvSpPr>
            <p:spPr bwMode="auto">
              <a:xfrm>
                <a:off x="3024" y="2642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874"/>
              <p:cNvSpPr>
                <a:spLocks/>
              </p:cNvSpPr>
              <p:nvPr/>
            </p:nvSpPr>
            <p:spPr bwMode="auto">
              <a:xfrm>
                <a:off x="3025" y="264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875"/>
              <p:cNvSpPr>
                <a:spLocks/>
              </p:cNvSpPr>
              <p:nvPr/>
            </p:nvSpPr>
            <p:spPr bwMode="auto">
              <a:xfrm>
                <a:off x="3026" y="263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876"/>
              <p:cNvSpPr>
                <a:spLocks/>
              </p:cNvSpPr>
              <p:nvPr/>
            </p:nvSpPr>
            <p:spPr bwMode="auto">
              <a:xfrm>
                <a:off x="3028" y="2637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877"/>
              <p:cNvSpPr>
                <a:spLocks/>
              </p:cNvSpPr>
              <p:nvPr/>
            </p:nvSpPr>
            <p:spPr bwMode="auto">
              <a:xfrm>
                <a:off x="3030" y="263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878"/>
              <p:cNvSpPr>
                <a:spLocks/>
              </p:cNvSpPr>
              <p:nvPr/>
            </p:nvSpPr>
            <p:spPr bwMode="auto">
              <a:xfrm>
                <a:off x="3032" y="263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879"/>
              <p:cNvSpPr>
                <a:spLocks/>
              </p:cNvSpPr>
              <p:nvPr/>
            </p:nvSpPr>
            <p:spPr bwMode="auto">
              <a:xfrm>
                <a:off x="3033" y="2632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880"/>
              <p:cNvSpPr>
                <a:spLocks/>
              </p:cNvSpPr>
              <p:nvPr/>
            </p:nvSpPr>
            <p:spPr bwMode="auto">
              <a:xfrm>
                <a:off x="3034" y="262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881"/>
              <p:cNvSpPr>
                <a:spLocks/>
              </p:cNvSpPr>
              <p:nvPr/>
            </p:nvSpPr>
            <p:spPr bwMode="auto">
              <a:xfrm>
                <a:off x="3036" y="2627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882"/>
              <p:cNvSpPr>
                <a:spLocks/>
              </p:cNvSpPr>
              <p:nvPr/>
            </p:nvSpPr>
            <p:spPr bwMode="auto">
              <a:xfrm>
                <a:off x="3037" y="262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883"/>
              <p:cNvSpPr>
                <a:spLocks/>
              </p:cNvSpPr>
              <p:nvPr/>
            </p:nvSpPr>
            <p:spPr bwMode="auto">
              <a:xfrm>
                <a:off x="3040" y="2623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884"/>
              <p:cNvSpPr>
                <a:spLocks/>
              </p:cNvSpPr>
              <p:nvPr/>
            </p:nvSpPr>
            <p:spPr bwMode="auto">
              <a:xfrm>
                <a:off x="3042" y="2622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885"/>
              <p:cNvSpPr>
                <a:spLocks/>
              </p:cNvSpPr>
              <p:nvPr/>
            </p:nvSpPr>
            <p:spPr bwMode="auto">
              <a:xfrm>
                <a:off x="3043" y="262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86"/>
              <p:cNvSpPr>
                <a:spLocks/>
              </p:cNvSpPr>
              <p:nvPr/>
            </p:nvSpPr>
            <p:spPr bwMode="auto">
              <a:xfrm>
                <a:off x="3044" y="2619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87"/>
              <p:cNvSpPr>
                <a:spLocks/>
              </p:cNvSpPr>
              <p:nvPr/>
            </p:nvSpPr>
            <p:spPr bwMode="auto">
              <a:xfrm>
                <a:off x="3047" y="2617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88"/>
              <p:cNvSpPr>
                <a:spLocks/>
              </p:cNvSpPr>
              <p:nvPr/>
            </p:nvSpPr>
            <p:spPr bwMode="auto">
              <a:xfrm>
                <a:off x="3049" y="2615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89"/>
              <p:cNvSpPr>
                <a:spLocks/>
              </p:cNvSpPr>
              <p:nvPr/>
            </p:nvSpPr>
            <p:spPr bwMode="auto">
              <a:xfrm>
                <a:off x="3050" y="261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90"/>
              <p:cNvSpPr>
                <a:spLocks/>
              </p:cNvSpPr>
              <p:nvPr/>
            </p:nvSpPr>
            <p:spPr bwMode="auto">
              <a:xfrm>
                <a:off x="3051" y="261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91"/>
              <p:cNvSpPr>
                <a:spLocks/>
              </p:cNvSpPr>
              <p:nvPr/>
            </p:nvSpPr>
            <p:spPr bwMode="auto">
              <a:xfrm>
                <a:off x="3053" y="260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2"/>
              <p:cNvSpPr>
                <a:spLocks/>
              </p:cNvSpPr>
              <p:nvPr/>
            </p:nvSpPr>
            <p:spPr bwMode="auto">
              <a:xfrm>
                <a:off x="3055" y="260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893"/>
              <p:cNvSpPr>
                <a:spLocks/>
              </p:cNvSpPr>
              <p:nvPr/>
            </p:nvSpPr>
            <p:spPr bwMode="auto">
              <a:xfrm>
                <a:off x="3057" y="2605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894"/>
              <p:cNvSpPr>
                <a:spLocks/>
              </p:cNvSpPr>
              <p:nvPr/>
            </p:nvSpPr>
            <p:spPr bwMode="auto">
              <a:xfrm>
                <a:off x="3058" y="260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895"/>
              <p:cNvSpPr>
                <a:spLocks/>
              </p:cNvSpPr>
              <p:nvPr/>
            </p:nvSpPr>
            <p:spPr bwMode="auto">
              <a:xfrm>
                <a:off x="3059" y="260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896"/>
              <p:cNvSpPr>
                <a:spLocks/>
              </p:cNvSpPr>
              <p:nvPr/>
            </p:nvSpPr>
            <p:spPr bwMode="auto">
              <a:xfrm>
                <a:off x="3062" y="260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897"/>
              <p:cNvSpPr>
                <a:spLocks/>
              </p:cNvSpPr>
              <p:nvPr/>
            </p:nvSpPr>
            <p:spPr bwMode="auto">
              <a:xfrm>
                <a:off x="3064" y="2598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898"/>
              <p:cNvSpPr>
                <a:spLocks/>
              </p:cNvSpPr>
              <p:nvPr/>
            </p:nvSpPr>
            <p:spPr bwMode="auto">
              <a:xfrm>
                <a:off x="3065" y="259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899"/>
              <p:cNvSpPr>
                <a:spLocks/>
              </p:cNvSpPr>
              <p:nvPr/>
            </p:nvSpPr>
            <p:spPr bwMode="auto">
              <a:xfrm>
                <a:off x="3066" y="259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900"/>
              <p:cNvSpPr>
                <a:spLocks/>
              </p:cNvSpPr>
              <p:nvPr/>
            </p:nvSpPr>
            <p:spPr bwMode="auto">
              <a:xfrm>
                <a:off x="3069" y="2593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901"/>
              <p:cNvSpPr>
                <a:spLocks/>
              </p:cNvSpPr>
              <p:nvPr/>
            </p:nvSpPr>
            <p:spPr bwMode="auto">
              <a:xfrm>
                <a:off x="3071" y="2592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902"/>
              <p:cNvSpPr>
                <a:spLocks/>
              </p:cNvSpPr>
              <p:nvPr/>
            </p:nvSpPr>
            <p:spPr bwMode="auto">
              <a:xfrm>
                <a:off x="3072" y="258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903"/>
              <p:cNvSpPr>
                <a:spLocks/>
              </p:cNvSpPr>
              <p:nvPr/>
            </p:nvSpPr>
            <p:spPr bwMode="auto">
              <a:xfrm>
                <a:off x="3074" y="2587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904"/>
              <p:cNvSpPr>
                <a:spLocks/>
              </p:cNvSpPr>
              <p:nvPr/>
            </p:nvSpPr>
            <p:spPr bwMode="auto">
              <a:xfrm>
                <a:off x="3076" y="258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905"/>
              <p:cNvSpPr>
                <a:spLocks/>
              </p:cNvSpPr>
              <p:nvPr/>
            </p:nvSpPr>
            <p:spPr bwMode="auto">
              <a:xfrm>
                <a:off x="3078" y="258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06"/>
              <p:cNvSpPr>
                <a:spLocks/>
              </p:cNvSpPr>
              <p:nvPr/>
            </p:nvSpPr>
            <p:spPr bwMode="auto">
              <a:xfrm>
                <a:off x="3079" y="258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907"/>
              <p:cNvSpPr>
                <a:spLocks/>
              </p:cNvSpPr>
              <p:nvPr/>
            </p:nvSpPr>
            <p:spPr bwMode="auto">
              <a:xfrm>
                <a:off x="2797" y="290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908"/>
              <p:cNvSpPr>
                <a:spLocks/>
              </p:cNvSpPr>
              <p:nvPr/>
            </p:nvSpPr>
            <p:spPr bwMode="auto">
              <a:xfrm>
                <a:off x="2799" y="2904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909"/>
              <p:cNvSpPr>
                <a:spLocks/>
              </p:cNvSpPr>
              <p:nvPr/>
            </p:nvSpPr>
            <p:spPr bwMode="auto">
              <a:xfrm>
                <a:off x="2800" y="2902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910"/>
              <p:cNvSpPr>
                <a:spLocks/>
              </p:cNvSpPr>
              <p:nvPr/>
            </p:nvSpPr>
            <p:spPr bwMode="auto">
              <a:xfrm>
                <a:off x="2800" y="290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911"/>
              <p:cNvSpPr>
                <a:spLocks/>
              </p:cNvSpPr>
              <p:nvPr/>
            </p:nvSpPr>
            <p:spPr bwMode="auto">
              <a:xfrm>
                <a:off x="2801" y="290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912"/>
              <p:cNvSpPr>
                <a:spLocks/>
              </p:cNvSpPr>
              <p:nvPr/>
            </p:nvSpPr>
            <p:spPr bwMode="auto">
              <a:xfrm>
                <a:off x="2803" y="2898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913"/>
              <p:cNvSpPr>
                <a:spLocks/>
              </p:cNvSpPr>
              <p:nvPr/>
            </p:nvSpPr>
            <p:spPr bwMode="auto">
              <a:xfrm>
                <a:off x="2804" y="289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914"/>
              <p:cNvSpPr>
                <a:spLocks/>
              </p:cNvSpPr>
              <p:nvPr/>
            </p:nvSpPr>
            <p:spPr bwMode="auto">
              <a:xfrm>
                <a:off x="2806" y="2895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915"/>
              <p:cNvSpPr>
                <a:spLocks/>
              </p:cNvSpPr>
              <p:nvPr/>
            </p:nvSpPr>
            <p:spPr bwMode="auto">
              <a:xfrm>
                <a:off x="2806" y="2894"/>
                <a:ext cx="2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916"/>
              <p:cNvSpPr>
                <a:spLocks/>
              </p:cNvSpPr>
              <p:nvPr/>
            </p:nvSpPr>
            <p:spPr bwMode="auto">
              <a:xfrm>
                <a:off x="2807" y="2893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917"/>
              <p:cNvSpPr>
                <a:spLocks/>
              </p:cNvSpPr>
              <p:nvPr/>
            </p:nvSpPr>
            <p:spPr bwMode="auto">
              <a:xfrm>
                <a:off x="2808" y="289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918"/>
              <p:cNvSpPr>
                <a:spLocks/>
              </p:cNvSpPr>
              <p:nvPr/>
            </p:nvSpPr>
            <p:spPr bwMode="auto">
              <a:xfrm>
                <a:off x="2810" y="289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919"/>
              <p:cNvSpPr>
                <a:spLocks/>
              </p:cNvSpPr>
              <p:nvPr/>
            </p:nvSpPr>
            <p:spPr bwMode="auto">
              <a:xfrm>
                <a:off x="2811" y="2888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920"/>
              <p:cNvSpPr>
                <a:spLocks/>
              </p:cNvSpPr>
              <p:nvPr/>
            </p:nvSpPr>
            <p:spPr bwMode="auto">
              <a:xfrm>
                <a:off x="2813" y="2887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921"/>
              <p:cNvSpPr>
                <a:spLocks/>
              </p:cNvSpPr>
              <p:nvPr/>
            </p:nvSpPr>
            <p:spPr bwMode="auto">
              <a:xfrm>
                <a:off x="2813" y="288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922"/>
              <p:cNvSpPr>
                <a:spLocks/>
              </p:cNvSpPr>
              <p:nvPr/>
            </p:nvSpPr>
            <p:spPr bwMode="auto">
              <a:xfrm>
                <a:off x="2814" y="288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923"/>
              <p:cNvSpPr>
                <a:spLocks/>
              </p:cNvSpPr>
              <p:nvPr/>
            </p:nvSpPr>
            <p:spPr bwMode="auto">
              <a:xfrm>
                <a:off x="2816" y="2883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924"/>
              <p:cNvSpPr>
                <a:spLocks/>
              </p:cNvSpPr>
              <p:nvPr/>
            </p:nvSpPr>
            <p:spPr bwMode="auto">
              <a:xfrm>
                <a:off x="2817" y="288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925"/>
              <p:cNvSpPr>
                <a:spLocks/>
              </p:cNvSpPr>
              <p:nvPr/>
            </p:nvSpPr>
            <p:spPr bwMode="auto">
              <a:xfrm>
                <a:off x="2818" y="288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926"/>
              <p:cNvSpPr>
                <a:spLocks/>
              </p:cNvSpPr>
              <p:nvPr/>
            </p:nvSpPr>
            <p:spPr bwMode="auto">
              <a:xfrm>
                <a:off x="2820" y="2879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927"/>
              <p:cNvSpPr>
                <a:spLocks/>
              </p:cNvSpPr>
              <p:nvPr/>
            </p:nvSpPr>
            <p:spPr bwMode="auto">
              <a:xfrm>
                <a:off x="2820" y="2877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928"/>
              <p:cNvSpPr>
                <a:spLocks/>
              </p:cNvSpPr>
              <p:nvPr/>
            </p:nvSpPr>
            <p:spPr bwMode="auto">
              <a:xfrm>
                <a:off x="2821" y="287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929"/>
              <p:cNvSpPr>
                <a:spLocks/>
              </p:cNvSpPr>
              <p:nvPr/>
            </p:nvSpPr>
            <p:spPr bwMode="auto">
              <a:xfrm>
                <a:off x="2822" y="287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930"/>
              <p:cNvSpPr>
                <a:spLocks/>
              </p:cNvSpPr>
              <p:nvPr/>
            </p:nvSpPr>
            <p:spPr bwMode="auto">
              <a:xfrm>
                <a:off x="2824" y="2873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931"/>
              <p:cNvSpPr>
                <a:spLocks/>
              </p:cNvSpPr>
              <p:nvPr/>
            </p:nvSpPr>
            <p:spPr bwMode="auto">
              <a:xfrm>
                <a:off x="2825" y="287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932"/>
              <p:cNvSpPr>
                <a:spLocks/>
              </p:cNvSpPr>
              <p:nvPr/>
            </p:nvSpPr>
            <p:spPr bwMode="auto">
              <a:xfrm>
                <a:off x="2826" y="286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933"/>
              <p:cNvSpPr>
                <a:spLocks/>
              </p:cNvSpPr>
              <p:nvPr/>
            </p:nvSpPr>
            <p:spPr bwMode="auto">
              <a:xfrm>
                <a:off x="2828" y="2868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934"/>
              <p:cNvSpPr>
                <a:spLocks/>
              </p:cNvSpPr>
              <p:nvPr/>
            </p:nvSpPr>
            <p:spPr bwMode="auto">
              <a:xfrm>
                <a:off x="2828" y="2866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935"/>
              <p:cNvSpPr>
                <a:spLocks/>
              </p:cNvSpPr>
              <p:nvPr/>
            </p:nvSpPr>
            <p:spPr bwMode="auto">
              <a:xfrm>
                <a:off x="2829" y="286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936"/>
              <p:cNvSpPr>
                <a:spLocks/>
              </p:cNvSpPr>
              <p:nvPr/>
            </p:nvSpPr>
            <p:spPr bwMode="auto">
              <a:xfrm>
                <a:off x="2831" y="2863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937"/>
              <p:cNvSpPr>
                <a:spLocks/>
              </p:cNvSpPr>
              <p:nvPr/>
            </p:nvSpPr>
            <p:spPr bwMode="auto">
              <a:xfrm>
                <a:off x="2832" y="286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938"/>
              <p:cNvSpPr>
                <a:spLocks/>
              </p:cNvSpPr>
              <p:nvPr/>
            </p:nvSpPr>
            <p:spPr bwMode="auto">
              <a:xfrm>
                <a:off x="2833" y="286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939"/>
              <p:cNvSpPr>
                <a:spLocks/>
              </p:cNvSpPr>
              <p:nvPr/>
            </p:nvSpPr>
            <p:spPr bwMode="auto">
              <a:xfrm>
                <a:off x="2835" y="285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940"/>
              <p:cNvSpPr>
                <a:spLocks/>
              </p:cNvSpPr>
              <p:nvPr/>
            </p:nvSpPr>
            <p:spPr bwMode="auto">
              <a:xfrm>
                <a:off x="2836" y="2858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941"/>
              <p:cNvSpPr>
                <a:spLocks/>
              </p:cNvSpPr>
              <p:nvPr/>
            </p:nvSpPr>
            <p:spPr bwMode="auto">
              <a:xfrm>
                <a:off x="2838" y="2856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942"/>
              <p:cNvSpPr>
                <a:spLocks/>
              </p:cNvSpPr>
              <p:nvPr/>
            </p:nvSpPr>
            <p:spPr bwMode="auto">
              <a:xfrm>
                <a:off x="2838" y="285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943"/>
              <p:cNvSpPr>
                <a:spLocks/>
              </p:cNvSpPr>
              <p:nvPr/>
            </p:nvSpPr>
            <p:spPr bwMode="auto">
              <a:xfrm>
                <a:off x="2839" y="285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944"/>
              <p:cNvSpPr>
                <a:spLocks/>
              </p:cNvSpPr>
              <p:nvPr/>
            </p:nvSpPr>
            <p:spPr bwMode="auto">
              <a:xfrm>
                <a:off x="2841" y="2852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945"/>
              <p:cNvSpPr>
                <a:spLocks/>
              </p:cNvSpPr>
              <p:nvPr/>
            </p:nvSpPr>
            <p:spPr bwMode="auto">
              <a:xfrm>
                <a:off x="2842" y="285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946"/>
              <p:cNvSpPr>
                <a:spLocks/>
              </p:cNvSpPr>
              <p:nvPr/>
            </p:nvSpPr>
            <p:spPr bwMode="auto">
              <a:xfrm>
                <a:off x="2843" y="2850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947"/>
              <p:cNvSpPr>
                <a:spLocks/>
              </p:cNvSpPr>
              <p:nvPr/>
            </p:nvSpPr>
            <p:spPr bwMode="auto">
              <a:xfrm>
                <a:off x="2845" y="2848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948"/>
              <p:cNvSpPr>
                <a:spLocks/>
              </p:cNvSpPr>
              <p:nvPr/>
            </p:nvSpPr>
            <p:spPr bwMode="auto">
              <a:xfrm>
                <a:off x="2846" y="284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949"/>
              <p:cNvSpPr>
                <a:spLocks/>
              </p:cNvSpPr>
              <p:nvPr/>
            </p:nvSpPr>
            <p:spPr bwMode="auto">
              <a:xfrm>
                <a:off x="2847" y="284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950"/>
              <p:cNvSpPr>
                <a:spLocks/>
              </p:cNvSpPr>
              <p:nvPr/>
            </p:nvSpPr>
            <p:spPr bwMode="auto">
              <a:xfrm>
                <a:off x="2847" y="2843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951"/>
              <p:cNvSpPr>
                <a:spLocks/>
              </p:cNvSpPr>
              <p:nvPr/>
            </p:nvSpPr>
            <p:spPr bwMode="auto">
              <a:xfrm>
                <a:off x="2849" y="2841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52"/>
              <p:cNvSpPr>
                <a:spLocks/>
              </p:cNvSpPr>
              <p:nvPr/>
            </p:nvSpPr>
            <p:spPr bwMode="auto">
              <a:xfrm>
                <a:off x="2850" y="284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53"/>
              <p:cNvSpPr>
                <a:spLocks/>
              </p:cNvSpPr>
              <p:nvPr/>
            </p:nvSpPr>
            <p:spPr bwMode="auto">
              <a:xfrm>
                <a:off x="2851" y="283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54"/>
              <p:cNvSpPr>
                <a:spLocks/>
              </p:cNvSpPr>
              <p:nvPr/>
            </p:nvSpPr>
            <p:spPr bwMode="auto">
              <a:xfrm>
                <a:off x="2853" y="283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55"/>
              <p:cNvSpPr>
                <a:spLocks/>
              </p:cNvSpPr>
              <p:nvPr/>
            </p:nvSpPr>
            <p:spPr bwMode="auto">
              <a:xfrm>
                <a:off x="2854" y="283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6"/>
              <p:cNvSpPr>
                <a:spLocks/>
              </p:cNvSpPr>
              <p:nvPr/>
            </p:nvSpPr>
            <p:spPr bwMode="auto">
              <a:xfrm>
                <a:off x="2856" y="2834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57"/>
              <p:cNvSpPr>
                <a:spLocks/>
              </p:cNvSpPr>
              <p:nvPr/>
            </p:nvSpPr>
            <p:spPr bwMode="auto">
              <a:xfrm>
                <a:off x="2857" y="2833"/>
                <a:ext cx="3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58"/>
              <p:cNvSpPr>
                <a:spLocks/>
              </p:cNvSpPr>
              <p:nvPr/>
            </p:nvSpPr>
            <p:spPr bwMode="auto">
              <a:xfrm>
                <a:off x="2858" y="283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59"/>
              <p:cNvSpPr>
                <a:spLocks/>
              </p:cNvSpPr>
              <p:nvPr/>
            </p:nvSpPr>
            <p:spPr bwMode="auto">
              <a:xfrm>
                <a:off x="2860" y="283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60"/>
              <p:cNvSpPr>
                <a:spLocks/>
              </p:cNvSpPr>
              <p:nvPr/>
            </p:nvSpPr>
            <p:spPr bwMode="auto">
              <a:xfrm>
                <a:off x="2861" y="2827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961"/>
              <p:cNvSpPr>
                <a:spLocks/>
              </p:cNvSpPr>
              <p:nvPr/>
            </p:nvSpPr>
            <p:spPr bwMode="auto">
              <a:xfrm>
                <a:off x="2861" y="2826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962"/>
              <p:cNvSpPr>
                <a:spLocks/>
              </p:cNvSpPr>
              <p:nvPr/>
            </p:nvSpPr>
            <p:spPr bwMode="auto">
              <a:xfrm>
                <a:off x="2863" y="2825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963"/>
              <p:cNvSpPr>
                <a:spLocks/>
              </p:cNvSpPr>
              <p:nvPr/>
            </p:nvSpPr>
            <p:spPr bwMode="auto">
              <a:xfrm>
                <a:off x="2864" y="2823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964"/>
              <p:cNvSpPr>
                <a:spLocks/>
              </p:cNvSpPr>
              <p:nvPr/>
            </p:nvSpPr>
            <p:spPr bwMode="auto">
              <a:xfrm>
                <a:off x="2865" y="2822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965"/>
              <p:cNvSpPr>
                <a:spLocks/>
              </p:cNvSpPr>
              <p:nvPr/>
            </p:nvSpPr>
            <p:spPr bwMode="auto">
              <a:xfrm>
                <a:off x="2867" y="282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966"/>
              <p:cNvSpPr>
                <a:spLocks/>
              </p:cNvSpPr>
              <p:nvPr/>
            </p:nvSpPr>
            <p:spPr bwMode="auto">
              <a:xfrm>
                <a:off x="2868" y="2819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967"/>
              <p:cNvSpPr>
                <a:spLocks/>
              </p:cNvSpPr>
              <p:nvPr/>
            </p:nvSpPr>
            <p:spPr bwMode="auto">
              <a:xfrm>
                <a:off x="2870" y="281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968"/>
              <p:cNvSpPr>
                <a:spLocks/>
              </p:cNvSpPr>
              <p:nvPr/>
            </p:nvSpPr>
            <p:spPr bwMode="auto">
              <a:xfrm>
                <a:off x="2871" y="2816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969"/>
              <p:cNvSpPr>
                <a:spLocks/>
              </p:cNvSpPr>
              <p:nvPr/>
            </p:nvSpPr>
            <p:spPr bwMode="auto">
              <a:xfrm>
                <a:off x="2872" y="281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970"/>
              <p:cNvSpPr>
                <a:spLocks/>
              </p:cNvSpPr>
              <p:nvPr/>
            </p:nvSpPr>
            <p:spPr bwMode="auto">
              <a:xfrm>
                <a:off x="2874" y="2812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971"/>
              <p:cNvSpPr>
                <a:spLocks/>
              </p:cNvSpPr>
              <p:nvPr/>
            </p:nvSpPr>
            <p:spPr bwMode="auto">
              <a:xfrm>
                <a:off x="2875" y="2811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972"/>
              <p:cNvSpPr>
                <a:spLocks/>
              </p:cNvSpPr>
              <p:nvPr/>
            </p:nvSpPr>
            <p:spPr bwMode="auto">
              <a:xfrm>
                <a:off x="2876" y="2809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973"/>
              <p:cNvSpPr>
                <a:spLocks/>
              </p:cNvSpPr>
              <p:nvPr/>
            </p:nvSpPr>
            <p:spPr bwMode="auto">
              <a:xfrm>
                <a:off x="2878" y="2808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974"/>
              <p:cNvSpPr>
                <a:spLocks/>
              </p:cNvSpPr>
              <p:nvPr/>
            </p:nvSpPr>
            <p:spPr bwMode="auto">
              <a:xfrm>
                <a:off x="2878" y="2806"/>
                <a:ext cx="2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975"/>
              <p:cNvSpPr>
                <a:spLocks/>
              </p:cNvSpPr>
              <p:nvPr/>
            </p:nvSpPr>
            <p:spPr bwMode="auto">
              <a:xfrm>
                <a:off x="2879" y="280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976"/>
              <p:cNvSpPr>
                <a:spLocks/>
              </p:cNvSpPr>
              <p:nvPr/>
            </p:nvSpPr>
            <p:spPr bwMode="auto">
              <a:xfrm>
                <a:off x="2880" y="2804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977"/>
              <p:cNvSpPr>
                <a:spLocks/>
              </p:cNvSpPr>
              <p:nvPr/>
            </p:nvSpPr>
            <p:spPr bwMode="auto">
              <a:xfrm>
                <a:off x="2882" y="2802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978"/>
              <p:cNvSpPr>
                <a:spLocks/>
              </p:cNvSpPr>
              <p:nvPr/>
            </p:nvSpPr>
            <p:spPr bwMode="auto">
              <a:xfrm>
                <a:off x="2883" y="280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979"/>
              <p:cNvSpPr>
                <a:spLocks/>
              </p:cNvSpPr>
              <p:nvPr/>
            </p:nvSpPr>
            <p:spPr bwMode="auto">
              <a:xfrm>
                <a:off x="2885" y="2798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980"/>
              <p:cNvSpPr>
                <a:spLocks/>
              </p:cNvSpPr>
              <p:nvPr/>
            </p:nvSpPr>
            <p:spPr bwMode="auto">
              <a:xfrm>
                <a:off x="2886" y="2797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981"/>
              <p:cNvSpPr>
                <a:spLocks/>
              </p:cNvSpPr>
              <p:nvPr/>
            </p:nvSpPr>
            <p:spPr bwMode="auto">
              <a:xfrm>
                <a:off x="2888" y="2796"/>
                <a:ext cx="2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982"/>
              <p:cNvSpPr>
                <a:spLocks/>
              </p:cNvSpPr>
              <p:nvPr/>
            </p:nvSpPr>
            <p:spPr bwMode="auto">
              <a:xfrm>
                <a:off x="2889" y="2794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983"/>
              <p:cNvSpPr>
                <a:spLocks/>
              </p:cNvSpPr>
              <p:nvPr/>
            </p:nvSpPr>
            <p:spPr bwMode="auto">
              <a:xfrm>
                <a:off x="2890" y="2793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984"/>
              <p:cNvSpPr>
                <a:spLocks/>
              </p:cNvSpPr>
              <p:nvPr/>
            </p:nvSpPr>
            <p:spPr bwMode="auto">
              <a:xfrm>
                <a:off x="2892" y="2791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985"/>
              <p:cNvSpPr>
                <a:spLocks/>
              </p:cNvSpPr>
              <p:nvPr/>
            </p:nvSpPr>
            <p:spPr bwMode="auto">
              <a:xfrm>
                <a:off x="2893" y="2790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986"/>
              <p:cNvSpPr>
                <a:spLocks/>
              </p:cNvSpPr>
              <p:nvPr/>
            </p:nvSpPr>
            <p:spPr bwMode="auto">
              <a:xfrm>
                <a:off x="2895" y="2787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987"/>
              <p:cNvSpPr>
                <a:spLocks/>
              </p:cNvSpPr>
              <p:nvPr/>
            </p:nvSpPr>
            <p:spPr bwMode="auto">
              <a:xfrm>
                <a:off x="2896" y="2786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988"/>
              <p:cNvSpPr>
                <a:spLocks/>
              </p:cNvSpPr>
              <p:nvPr/>
            </p:nvSpPr>
            <p:spPr bwMode="auto">
              <a:xfrm>
                <a:off x="2897" y="2784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989"/>
              <p:cNvSpPr>
                <a:spLocks/>
              </p:cNvSpPr>
              <p:nvPr/>
            </p:nvSpPr>
            <p:spPr bwMode="auto">
              <a:xfrm>
                <a:off x="2899" y="2783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990"/>
              <p:cNvSpPr>
                <a:spLocks/>
              </p:cNvSpPr>
              <p:nvPr/>
            </p:nvSpPr>
            <p:spPr bwMode="auto">
              <a:xfrm>
                <a:off x="2900" y="2781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991"/>
              <p:cNvSpPr>
                <a:spLocks/>
              </p:cNvSpPr>
              <p:nvPr/>
            </p:nvSpPr>
            <p:spPr bwMode="auto">
              <a:xfrm>
                <a:off x="2901" y="2780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992"/>
              <p:cNvSpPr>
                <a:spLocks/>
              </p:cNvSpPr>
              <p:nvPr/>
            </p:nvSpPr>
            <p:spPr bwMode="auto">
              <a:xfrm>
                <a:off x="2903" y="2779"/>
                <a:ext cx="2" cy="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5" y="6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993"/>
              <p:cNvSpPr>
                <a:spLocks/>
              </p:cNvSpPr>
              <p:nvPr/>
            </p:nvSpPr>
            <p:spPr bwMode="auto">
              <a:xfrm>
                <a:off x="2904" y="2777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5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994"/>
              <p:cNvSpPr>
                <a:spLocks/>
              </p:cNvSpPr>
              <p:nvPr/>
            </p:nvSpPr>
            <p:spPr bwMode="auto">
              <a:xfrm>
                <a:off x="2905" y="2775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995"/>
              <p:cNvSpPr>
                <a:spLocks/>
              </p:cNvSpPr>
              <p:nvPr/>
            </p:nvSpPr>
            <p:spPr bwMode="auto">
              <a:xfrm>
                <a:off x="2907" y="2773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996"/>
              <p:cNvSpPr>
                <a:spLocks/>
              </p:cNvSpPr>
              <p:nvPr/>
            </p:nvSpPr>
            <p:spPr bwMode="auto">
              <a:xfrm>
                <a:off x="2908" y="277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997"/>
              <p:cNvSpPr>
                <a:spLocks/>
              </p:cNvSpPr>
              <p:nvPr/>
            </p:nvSpPr>
            <p:spPr bwMode="auto">
              <a:xfrm>
                <a:off x="2910" y="2771"/>
                <a:ext cx="3" cy="2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ubicBezTo>
                      <a:pt x="6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998"/>
              <p:cNvSpPr>
                <a:spLocks/>
              </p:cNvSpPr>
              <p:nvPr/>
            </p:nvSpPr>
            <p:spPr bwMode="auto">
              <a:xfrm>
                <a:off x="2911" y="2769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999"/>
              <p:cNvSpPr>
                <a:spLocks/>
              </p:cNvSpPr>
              <p:nvPr/>
            </p:nvSpPr>
            <p:spPr bwMode="auto">
              <a:xfrm>
                <a:off x="2913" y="2768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000"/>
              <p:cNvSpPr>
                <a:spLocks/>
              </p:cNvSpPr>
              <p:nvPr/>
            </p:nvSpPr>
            <p:spPr bwMode="auto">
              <a:xfrm>
                <a:off x="2914" y="2765"/>
                <a:ext cx="3" cy="3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001"/>
              <p:cNvSpPr>
                <a:spLocks/>
              </p:cNvSpPr>
              <p:nvPr/>
            </p:nvSpPr>
            <p:spPr bwMode="auto">
              <a:xfrm>
                <a:off x="2915" y="2763"/>
                <a:ext cx="3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002"/>
              <p:cNvSpPr>
                <a:spLocks/>
              </p:cNvSpPr>
              <p:nvPr/>
            </p:nvSpPr>
            <p:spPr bwMode="auto">
              <a:xfrm>
                <a:off x="2917" y="2762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003"/>
              <p:cNvSpPr>
                <a:spLocks/>
              </p:cNvSpPr>
              <p:nvPr/>
            </p:nvSpPr>
            <p:spPr bwMode="auto">
              <a:xfrm>
                <a:off x="2918" y="2761"/>
                <a:ext cx="3" cy="2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4"/>
                    </a:ln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004"/>
              <p:cNvSpPr>
                <a:spLocks/>
              </p:cNvSpPr>
              <p:nvPr/>
            </p:nvSpPr>
            <p:spPr bwMode="auto">
              <a:xfrm>
                <a:off x="2920" y="2759"/>
                <a:ext cx="2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005"/>
              <p:cNvSpPr>
                <a:spLocks/>
              </p:cNvSpPr>
              <p:nvPr/>
            </p:nvSpPr>
            <p:spPr bwMode="auto">
              <a:xfrm>
                <a:off x="2921" y="2758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6"/>
                  </a:cxn>
                  <a:cxn ang="0">
                    <a:pos x="7" y="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006"/>
              <p:cNvSpPr>
                <a:spLocks/>
              </p:cNvSpPr>
              <p:nvPr/>
            </p:nvSpPr>
            <p:spPr bwMode="auto">
              <a:xfrm>
                <a:off x="2922" y="2755"/>
                <a:ext cx="3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007"/>
              <p:cNvSpPr>
                <a:spLocks/>
              </p:cNvSpPr>
              <p:nvPr/>
            </p:nvSpPr>
            <p:spPr bwMode="auto">
              <a:xfrm>
                <a:off x="2757" y="2956"/>
                <a:ext cx="3" cy="3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4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6" y="4"/>
                    </a:ln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008"/>
              <p:cNvSpPr>
                <a:spLocks/>
              </p:cNvSpPr>
              <p:nvPr/>
            </p:nvSpPr>
            <p:spPr bwMode="auto">
              <a:xfrm>
                <a:off x="2759" y="2955"/>
                <a:ext cx="2" cy="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3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cubicBezTo>
                      <a:pt x="7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5" y="7"/>
                      <a:pt x="7" y="5"/>
                      <a:pt x="7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" name="Freeform 1010"/>
            <p:cNvSpPr>
              <a:spLocks/>
            </p:cNvSpPr>
            <p:nvPr/>
          </p:nvSpPr>
          <p:spPr bwMode="auto">
            <a:xfrm>
              <a:off x="2760" y="2954"/>
              <a:ext cx="3" cy="2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11"/>
            <p:cNvSpPr>
              <a:spLocks/>
            </p:cNvSpPr>
            <p:nvPr/>
          </p:nvSpPr>
          <p:spPr bwMode="auto">
            <a:xfrm>
              <a:off x="2760" y="2952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12"/>
            <p:cNvSpPr>
              <a:spLocks/>
            </p:cNvSpPr>
            <p:nvPr/>
          </p:nvSpPr>
          <p:spPr bwMode="auto">
            <a:xfrm>
              <a:off x="2761" y="2951"/>
              <a:ext cx="3" cy="3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6" y="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13"/>
            <p:cNvSpPr>
              <a:spLocks/>
            </p:cNvSpPr>
            <p:nvPr/>
          </p:nvSpPr>
          <p:spPr bwMode="auto">
            <a:xfrm>
              <a:off x="2763" y="2950"/>
              <a:ext cx="3" cy="2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14"/>
            <p:cNvSpPr>
              <a:spLocks/>
            </p:cNvSpPr>
            <p:nvPr/>
          </p:nvSpPr>
          <p:spPr bwMode="auto">
            <a:xfrm>
              <a:off x="2764" y="2948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15"/>
            <p:cNvSpPr>
              <a:spLocks/>
            </p:cNvSpPr>
            <p:nvPr/>
          </p:nvSpPr>
          <p:spPr bwMode="auto">
            <a:xfrm>
              <a:off x="2764" y="2947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16"/>
            <p:cNvSpPr>
              <a:spLocks/>
            </p:cNvSpPr>
            <p:nvPr/>
          </p:nvSpPr>
          <p:spPr bwMode="auto">
            <a:xfrm>
              <a:off x="2766" y="2945"/>
              <a:ext cx="2" cy="3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6" y="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17"/>
            <p:cNvSpPr>
              <a:spLocks/>
            </p:cNvSpPr>
            <p:nvPr/>
          </p:nvSpPr>
          <p:spPr bwMode="auto">
            <a:xfrm>
              <a:off x="2767" y="2944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18"/>
            <p:cNvSpPr>
              <a:spLocks/>
            </p:cNvSpPr>
            <p:nvPr/>
          </p:nvSpPr>
          <p:spPr bwMode="auto">
            <a:xfrm>
              <a:off x="2768" y="2942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19"/>
            <p:cNvSpPr>
              <a:spLocks/>
            </p:cNvSpPr>
            <p:nvPr/>
          </p:nvSpPr>
          <p:spPr bwMode="auto">
            <a:xfrm>
              <a:off x="2768" y="2941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20"/>
            <p:cNvSpPr>
              <a:spLocks/>
            </p:cNvSpPr>
            <p:nvPr/>
          </p:nvSpPr>
          <p:spPr bwMode="auto">
            <a:xfrm>
              <a:off x="2770" y="2940"/>
              <a:ext cx="2" cy="2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6" y="4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lnTo>
                    <a:pt x="6" y="4"/>
                  </a:ln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21"/>
            <p:cNvSpPr>
              <a:spLocks/>
            </p:cNvSpPr>
            <p:nvPr/>
          </p:nvSpPr>
          <p:spPr bwMode="auto">
            <a:xfrm>
              <a:off x="2771" y="2938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22"/>
            <p:cNvSpPr>
              <a:spLocks/>
            </p:cNvSpPr>
            <p:nvPr/>
          </p:nvSpPr>
          <p:spPr bwMode="auto">
            <a:xfrm>
              <a:off x="2772" y="2937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23"/>
            <p:cNvSpPr>
              <a:spLocks/>
            </p:cNvSpPr>
            <p:nvPr/>
          </p:nvSpPr>
          <p:spPr bwMode="auto">
            <a:xfrm>
              <a:off x="2772" y="2935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24"/>
            <p:cNvSpPr>
              <a:spLocks/>
            </p:cNvSpPr>
            <p:nvPr/>
          </p:nvSpPr>
          <p:spPr bwMode="auto">
            <a:xfrm>
              <a:off x="2774" y="2934"/>
              <a:ext cx="2" cy="3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6" y="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25"/>
            <p:cNvSpPr>
              <a:spLocks/>
            </p:cNvSpPr>
            <p:nvPr/>
          </p:nvSpPr>
          <p:spPr bwMode="auto">
            <a:xfrm>
              <a:off x="2775" y="2933"/>
              <a:ext cx="3" cy="2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26"/>
            <p:cNvSpPr>
              <a:spLocks/>
            </p:cNvSpPr>
            <p:nvPr/>
          </p:nvSpPr>
          <p:spPr bwMode="auto">
            <a:xfrm>
              <a:off x="2776" y="2931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27"/>
            <p:cNvSpPr>
              <a:spLocks/>
            </p:cNvSpPr>
            <p:nvPr/>
          </p:nvSpPr>
          <p:spPr bwMode="auto">
            <a:xfrm>
              <a:off x="2778" y="2930"/>
              <a:ext cx="3" cy="3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6" y="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28"/>
            <p:cNvSpPr>
              <a:spLocks/>
            </p:cNvSpPr>
            <p:nvPr/>
          </p:nvSpPr>
          <p:spPr bwMode="auto">
            <a:xfrm>
              <a:off x="2778" y="2929"/>
              <a:ext cx="3" cy="2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6" y="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29"/>
            <p:cNvSpPr>
              <a:spLocks/>
            </p:cNvSpPr>
            <p:nvPr/>
          </p:nvSpPr>
          <p:spPr bwMode="auto">
            <a:xfrm>
              <a:off x="2779" y="2927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30"/>
            <p:cNvSpPr>
              <a:spLocks/>
            </p:cNvSpPr>
            <p:nvPr/>
          </p:nvSpPr>
          <p:spPr bwMode="auto">
            <a:xfrm>
              <a:off x="2781" y="2926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31"/>
            <p:cNvSpPr>
              <a:spLocks/>
            </p:cNvSpPr>
            <p:nvPr/>
          </p:nvSpPr>
          <p:spPr bwMode="auto">
            <a:xfrm>
              <a:off x="2782" y="2925"/>
              <a:ext cx="3" cy="2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6" y="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32"/>
            <p:cNvSpPr>
              <a:spLocks/>
            </p:cNvSpPr>
            <p:nvPr/>
          </p:nvSpPr>
          <p:spPr bwMode="auto">
            <a:xfrm>
              <a:off x="2782" y="2923"/>
              <a:ext cx="3" cy="3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6" y="4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lnTo>
                    <a:pt x="6" y="4"/>
                  </a:ln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33"/>
            <p:cNvSpPr>
              <a:spLocks/>
            </p:cNvSpPr>
            <p:nvPr/>
          </p:nvSpPr>
          <p:spPr bwMode="auto">
            <a:xfrm>
              <a:off x="2784" y="2922"/>
              <a:ext cx="2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34"/>
            <p:cNvSpPr>
              <a:spLocks/>
            </p:cNvSpPr>
            <p:nvPr/>
          </p:nvSpPr>
          <p:spPr bwMode="auto">
            <a:xfrm>
              <a:off x="2785" y="2920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35"/>
            <p:cNvSpPr>
              <a:spLocks/>
            </p:cNvSpPr>
            <p:nvPr/>
          </p:nvSpPr>
          <p:spPr bwMode="auto">
            <a:xfrm>
              <a:off x="2786" y="2919"/>
              <a:ext cx="3" cy="3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6" y="4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lnTo>
                    <a:pt x="6" y="4"/>
                  </a:ln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36"/>
            <p:cNvSpPr>
              <a:spLocks/>
            </p:cNvSpPr>
            <p:nvPr/>
          </p:nvSpPr>
          <p:spPr bwMode="auto">
            <a:xfrm>
              <a:off x="2788" y="2917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37"/>
            <p:cNvSpPr>
              <a:spLocks/>
            </p:cNvSpPr>
            <p:nvPr/>
          </p:nvSpPr>
          <p:spPr bwMode="auto">
            <a:xfrm>
              <a:off x="2788" y="2916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38"/>
            <p:cNvSpPr>
              <a:spLocks/>
            </p:cNvSpPr>
            <p:nvPr/>
          </p:nvSpPr>
          <p:spPr bwMode="auto">
            <a:xfrm>
              <a:off x="2789" y="2915"/>
              <a:ext cx="3" cy="2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39"/>
            <p:cNvSpPr>
              <a:spLocks/>
            </p:cNvSpPr>
            <p:nvPr/>
          </p:nvSpPr>
          <p:spPr bwMode="auto">
            <a:xfrm>
              <a:off x="2791" y="2913"/>
              <a:ext cx="2" cy="3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6" y="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40"/>
            <p:cNvSpPr>
              <a:spLocks/>
            </p:cNvSpPr>
            <p:nvPr/>
          </p:nvSpPr>
          <p:spPr bwMode="auto">
            <a:xfrm>
              <a:off x="2792" y="2912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7" y="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41"/>
            <p:cNvSpPr>
              <a:spLocks/>
            </p:cNvSpPr>
            <p:nvPr/>
          </p:nvSpPr>
          <p:spPr bwMode="auto">
            <a:xfrm>
              <a:off x="2793" y="2910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42"/>
            <p:cNvSpPr>
              <a:spLocks/>
            </p:cNvSpPr>
            <p:nvPr/>
          </p:nvSpPr>
          <p:spPr bwMode="auto">
            <a:xfrm>
              <a:off x="2793" y="2909"/>
              <a:ext cx="3" cy="3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43"/>
            <p:cNvSpPr>
              <a:spLocks/>
            </p:cNvSpPr>
            <p:nvPr/>
          </p:nvSpPr>
          <p:spPr bwMode="auto">
            <a:xfrm>
              <a:off x="2795" y="2908"/>
              <a:ext cx="2" cy="2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6" y="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44"/>
            <p:cNvSpPr>
              <a:spLocks/>
            </p:cNvSpPr>
            <p:nvPr/>
          </p:nvSpPr>
          <p:spPr bwMode="auto">
            <a:xfrm>
              <a:off x="2796" y="2906"/>
              <a:ext cx="3" cy="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7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5" y="7"/>
                    <a:pt x="7" y="5"/>
                    <a:pt x="7" y="4"/>
                  </a:cubicBez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45"/>
            <p:cNvSpPr>
              <a:spLocks/>
            </p:cNvSpPr>
            <p:nvPr/>
          </p:nvSpPr>
          <p:spPr bwMode="auto">
            <a:xfrm>
              <a:off x="3029" y="3203"/>
              <a:ext cx="33" cy="5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0" y="120"/>
                </a:cxn>
                <a:cxn ang="0">
                  <a:pos x="80" y="0"/>
                </a:cxn>
              </a:cxnLst>
              <a:rect l="0" t="0" r="r" b="b"/>
              <a:pathLst>
                <a:path w="80" h="120">
                  <a:moveTo>
                    <a:pt x="0" y="120"/>
                  </a:moveTo>
                  <a:lnTo>
                    <a:pt x="0" y="120"/>
                  </a:lnTo>
                  <a:lnTo>
                    <a:pt x="80" y="0"/>
                  </a:lnTo>
                </a:path>
              </a:pathLst>
            </a:custGeom>
            <a:noFill/>
            <a:ln w="12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46"/>
            <p:cNvSpPr>
              <a:spLocks noEditPoints="1"/>
            </p:cNvSpPr>
            <p:nvPr/>
          </p:nvSpPr>
          <p:spPr bwMode="auto">
            <a:xfrm>
              <a:off x="3062" y="796"/>
              <a:ext cx="2369" cy="2407"/>
            </a:xfrm>
            <a:custGeom>
              <a:avLst/>
              <a:gdLst/>
              <a:ahLst/>
              <a:cxnLst>
                <a:cxn ang="0">
                  <a:pos x="0" y="5784"/>
                </a:cxn>
                <a:cxn ang="0">
                  <a:pos x="188" y="5508"/>
                </a:cxn>
                <a:cxn ang="0">
                  <a:pos x="330" y="5300"/>
                </a:cxn>
                <a:cxn ang="0">
                  <a:pos x="378" y="5234"/>
                </a:cxn>
                <a:cxn ang="0">
                  <a:pos x="534" y="5018"/>
                </a:cxn>
                <a:cxn ang="0">
                  <a:pos x="573" y="4964"/>
                </a:cxn>
                <a:cxn ang="0">
                  <a:pos x="732" y="4750"/>
                </a:cxn>
                <a:cxn ang="0">
                  <a:pos x="772" y="4697"/>
                </a:cxn>
                <a:cxn ang="0">
                  <a:pos x="974" y="4431"/>
                </a:cxn>
                <a:cxn ang="0">
                  <a:pos x="990" y="4410"/>
                </a:cxn>
                <a:cxn ang="0">
                  <a:pos x="1181" y="4171"/>
                </a:cxn>
                <a:cxn ang="0">
                  <a:pos x="1320" y="3997"/>
                </a:cxn>
                <a:cxn ang="0">
                  <a:pos x="1391" y="3912"/>
                </a:cxn>
                <a:cxn ang="0">
                  <a:pos x="1563" y="3707"/>
                </a:cxn>
                <a:cxn ang="0">
                  <a:pos x="1606" y="3656"/>
                </a:cxn>
                <a:cxn ang="0">
                  <a:pos x="1782" y="3456"/>
                </a:cxn>
                <a:cxn ang="0">
                  <a:pos x="1826" y="3406"/>
                </a:cxn>
                <a:cxn ang="0">
                  <a:pos x="2004" y="3208"/>
                </a:cxn>
                <a:cxn ang="0">
                  <a:pos x="2049" y="3159"/>
                </a:cxn>
                <a:cxn ang="0">
                  <a:pos x="2276" y="2914"/>
                </a:cxn>
                <a:cxn ang="0">
                  <a:pos x="2307" y="2880"/>
                </a:cxn>
                <a:cxn ang="0">
                  <a:pos x="2507" y="2674"/>
                </a:cxn>
                <a:cxn ang="0">
                  <a:pos x="2637" y="2540"/>
                </a:cxn>
                <a:cxn ang="0">
                  <a:pos x="2741" y="2437"/>
                </a:cxn>
                <a:cxn ang="0">
                  <a:pos x="2931" y="2249"/>
                </a:cxn>
                <a:cxn ang="0">
                  <a:pos x="2978" y="2203"/>
                </a:cxn>
                <a:cxn ang="0">
                  <a:pos x="3221" y="1974"/>
                </a:cxn>
                <a:cxn ang="0">
                  <a:pos x="3297" y="1904"/>
                </a:cxn>
                <a:cxn ang="0">
                  <a:pos x="3468" y="1750"/>
                </a:cxn>
                <a:cxn ang="0">
                  <a:pos x="3627" y="1607"/>
                </a:cxn>
                <a:cxn ang="0">
                  <a:pos x="3717" y="1529"/>
                </a:cxn>
                <a:cxn ang="0">
                  <a:pos x="3920" y="1355"/>
                </a:cxn>
                <a:cxn ang="0">
                  <a:pos x="3970" y="1312"/>
                </a:cxn>
                <a:cxn ang="0">
                  <a:pos x="4227" y="1099"/>
                </a:cxn>
                <a:cxn ang="0">
                  <a:pos x="4253" y="1077"/>
                </a:cxn>
                <a:cxn ang="0">
                  <a:pos x="4487" y="891"/>
                </a:cxn>
                <a:cxn ang="0">
                  <a:pos x="4547" y="844"/>
                </a:cxn>
                <a:cxn ang="0">
                  <a:pos x="4750" y="686"/>
                </a:cxn>
                <a:cxn ang="0">
                  <a:pos x="4873" y="590"/>
                </a:cxn>
                <a:cxn ang="0">
                  <a:pos x="5016" y="485"/>
                </a:cxn>
                <a:cxn ang="0">
                  <a:pos x="5197" y="350"/>
                </a:cxn>
                <a:cxn ang="0">
                  <a:pos x="5284" y="288"/>
                </a:cxn>
                <a:cxn ang="0">
                  <a:pos x="5501" y="133"/>
                </a:cxn>
                <a:cxn ang="0">
                  <a:pos x="5556" y="94"/>
                </a:cxn>
              </a:cxnLst>
              <a:rect l="0" t="0" r="r" b="b"/>
              <a:pathLst>
                <a:path w="5693" h="5784">
                  <a:moveTo>
                    <a:pt x="0" y="5784"/>
                  </a:moveTo>
                  <a:lnTo>
                    <a:pt x="0" y="5784"/>
                  </a:lnTo>
                  <a:lnTo>
                    <a:pt x="151" y="5563"/>
                  </a:lnTo>
                  <a:moveTo>
                    <a:pt x="188" y="5508"/>
                  </a:moveTo>
                  <a:lnTo>
                    <a:pt x="188" y="5508"/>
                  </a:lnTo>
                  <a:lnTo>
                    <a:pt x="330" y="5300"/>
                  </a:lnTo>
                  <a:lnTo>
                    <a:pt x="339" y="5288"/>
                  </a:lnTo>
                  <a:moveTo>
                    <a:pt x="378" y="5234"/>
                  </a:moveTo>
                  <a:lnTo>
                    <a:pt x="378" y="5234"/>
                  </a:lnTo>
                  <a:lnTo>
                    <a:pt x="534" y="5018"/>
                  </a:lnTo>
                  <a:moveTo>
                    <a:pt x="573" y="4964"/>
                  </a:moveTo>
                  <a:lnTo>
                    <a:pt x="573" y="4964"/>
                  </a:lnTo>
                  <a:lnTo>
                    <a:pt x="660" y="4844"/>
                  </a:lnTo>
                  <a:lnTo>
                    <a:pt x="732" y="4750"/>
                  </a:lnTo>
                  <a:moveTo>
                    <a:pt x="772" y="4697"/>
                  </a:moveTo>
                  <a:lnTo>
                    <a:pt x="772" y="4697"/>
                  </a:lnTo>
                  <a:lnTo>
                    <a:pt x="934" y="4484"/>
                  </a:lnTo>
                  <a:moveTo>
                    <a:pt x="974" y="4431"/>
                  </a:moveTo>
                  <a:lnTo>
                    <a:pt x="974" y="4431"/>
                  </a:lnTo>
                  <a:lnTo>
                    <a:pt x="990" y="4410"/>
                  </a:lnTo>
                  <a:lnTo>
                    <a:pt x="1140" y="4223"/>
                  </a:lnTo>
                  <a:moveTo>
                    <a:pt x="1181" y="4171"/>
                  </a:moveTo>
                  <a:lnTo>
                    <a:pt x="1181" y="4171"/>
                  </a:lnTo>
                  <a:lnTo>
                    <a:pt x="1320" y="3997"/>
                  </a:lnTo>
                  <a:lnTo>
                    <a:pt x="1349" y="3963"/>
                  </a:lnTo>
                  <a:moveTo>
                    <a:pt x="1391" y="3912"/>
                  </a:moveTo>
                  <a:lnTo>
                    <a:pt x="1391" y="3912"/>
                  </a:lnTo>
                  <a:lnTo>
                    <a:pt x="1563" y="3707"/>
                  </a:lnTo>
                  <a:moveTo>
                    <a:pt x="1606" y="3656"/>
                  </a:moveTo>
                  <a:lnTo>
                    <a:pt x="1606" y="3656"/>
                  </a:lnTo>
                  <a:lnTo>
                    <a:pt x="1647" y="3607"/>
                  </a:lnTo>
                  <a:lnTo>
                    <a:pt x="1782" y="3456"/>
                  </a:lnTo>
                  <a:moveTo>
                    <a:pt x="1826" y="3406"/>
                  </a:moveTo>
                  <a:lnTo>
                    <a:pt x="1826" y="3406"/>
                  </a:lnTo>
                  <a:lnTo>
                    <a:pt x="1980" y="3234"/>
                  </a:lnTo>
                  <a:lnTo>
                    <a:pt x="2004" y="3208"/>
                  </a:lnTo>
                  <a:moveTo>
                    <a:pt x="2049" y="3159"/>
                  </a:moveTo>
                  <a:lnTo>
                    <a:pt x="2049" y="3159"/>
                  </a:lnTo>
                  <a:lnTo>
                    <a:pt x="2230" y="2963"/>
                  </a:lnTo>
                  <a:moveTo>
                    <a:pt x="2276" y="2914"/>
                  </a:moveTo>
                  <a:lnTo>
                    <a:pt x="2276" y="2914"/>
                  </a:lnTo>
                  <a:lnTo>
                    <a:pt x="2307" y="2880"/>
                  </a:lnTo>
                  <a:lnTo>
                    <a:pt x="2461" y="2722"/>
                  </a:lnTo>
                  <a:moveTo>
                    <a:pt x="2507" y="2674"/>
                  </a:moveTo>
                  <a:lnTo>
                    <a:pt x="2507" y="2674"/>
                  </a:lnTo>
                  <a:lnTo>
                    <a:pt x="2637" y="2540"/>
                  </a:lnTo>
                  <a:lnTo>
                    <a:pt x="2694" y="2484"/>
                  </a:lnTo>
                  <a:moveTo>
                    <a:pt x="2741" y="2437"/>
                  </a:moveTo>
                  <a:lnTo>
                    <a:pt x="2741" y="2437"/>
                  </a:lnTo>
                  <a:lnTo>
                    <a:pt x="2931" y="2249"/>
                  </a:lnTo>
                  <a:moveTo>
                    <a:pt x="2978" y="2203"/>
                  </a:moveTo>
                  <a:lnTo>
                    <a:pt x="2978" y="2203"/>
                  </a:lnTo>
                  <a:lnTo>
                    <a:pt x="3173" y="2020"/>
                  </a:lnTo>
                  <a:moveTo>
                    <a:pt x="3221" y="1974"/>
                  </a:moveTo>
                  <a:lnTo>
                    <a:pt x="3221" y="1974"/>
                  </a:lnTo>
                  <a:lnTo>
                    <a:pt x="3297" y="1904"/>
                  </a:lnTo>
                  <a:lnTo>
                    <a:pt x="3418" y="1794"/>
                  </a:lnTo>
                  <a:moveTo>
                    <a:pt x="3468" y="1750"/>
                  </a:moveTo>
                  <a:lnTo>
                    <a:pt x="3468" y="1750"/>
                  </a:lnTo>
                  <a:lnTo>
                    <a:pt x="3627" y="1607"/>
                  </a:lnTo>
                  <a:lnTo>
                    <a:pt x="3667" y="1573"/>
                  </a:lnTo>
                  <a:moveTo>
                    <a:pt x="3717" y="1529"/>
                  </a:moveTo>
                  <a:lnTo>
                    <a:pt x="3717" y="1529"/>
                  </a:lnTo>
                  <a:lnTo>
                    <a:pt x="3920" y="1355"/>
                  </a:lnTo>
                  <a:moveTo>
                    <a:pt x="3970" y="1312"/>
                  </a:moveTo>
                  <a:lnTo>
                    <a:pt x="3970" y="1312"/>
                  </a:lnTo>
                  <a:lnTo>
                    <a:pt x="4175" y="1142"/>
                  </a:lnTo>
                  <a:moveTo>
                    <a:pt x="4227" y="1099"/>
                  </a:moveTo>
                  <a:lnTo>
                    <a:pt x="4227" y="1099"/>
                  </a:lnTo>
                  <a:lnTo>
                    <a:pt x="4253" y="1077"/>
                  </a:lnTo>
                  <a:lnTo>
                    <a:pt x="4435" y="932"/>
                  </a:lnTo>
                  <a:moveTo>
                    <a:pt x="4487" y="891"/>
                  </a:moveTo>
                  <a:lnTo>
                    <a:pt x="4487" y="891"/>
                  </a:lnTo>
                  <a:lnTo>
                    <a:pt x="4547" y="844"/>
                  </a:lnTo>
                  <a:lnTo>
                    <a:pt x="4697" y="727"/>
                  </a:lnTo>
                  <a:moveTo>
                    <a:pt x="4750" y="686"/>
                  </a:moveTo>
                  <a:lnTo>
                    <a:pt x="4750" y="686"/>
                  </a:lnTo>
                  <a:lnTo>
                    <a:pt x="4873" y="590"/>
                  </a:lnTo>
                  <a:lnTo>
                    <a:pt x="4962" y="524"/>
                  </a:lnTo>
                  <a:moveTo>
                    <a:pt x="5016" y="485"/>
                  </a:moveTo>
                  <a:lnTo>
                    <a:pt x="5016" y="485"/>
                  </a:lnTo>
                  <a:lnTo>
                    <a:pt x="5197" y="350"/>
                  </a:lnTo>
                  <a:lnTo>
                    <a:pt x="5230" y="326"/>
                  </a:lnTo>
                  <a:moveTo>
                    <a:pt x="5284" y="288"/>
                  </a:moveTo>
                  <a:lnTo>
                    <a:pt x="5284" y="288"/>
                  </a:lnTo>
                  <a:lnTo>
                    <a:pt x="5501" y="133"/>
                  </a:lnTo>
                  <a:moveTo>
                    <a:pt x="5556" y="94"/>
                  </a:moveTo>
                  <a:lnTo>
                    <a:pt x="5556" y="94"/>
                  </a:lnTo>
                  <a:lnTo>
                    <a:pt x="5693" y="0"/>
                  </a:lnTo>
                </a:path>
              </a:pathLst>
            </a:custGeom>
            <a:noFill/>
            <a:ln w="12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47"/>
            <p:cNvSpPr>
              <a:spLocks/>
            </p:cNvSpPr>
            <p:nvPr/>
          </p:nvSpPr>
          <p:spPr bwMode="auto">
            <a:xfrm>
              <a:off x="4335" y="2690"/>
              <a:ext cx="51" cy="69"/>
            </a:xfrm>
            <a:custGeom>
              <a:avLst/>
              <a:gdLst/>
              <a:ahLst/>
              <a:cxnLst>
                <a:cxn ang="0">
                  <a:pos x="34" y="94"/>
                </a:cxn>
                <a:cxn ang="0">
                  <a:pos x="34" y="94"/>
                </a:cxn>
                <a:cxn ang="0">
                  <a:pos x="114" y="94"/>
                </a:cxn>
                <a:cxn ang="0">
                  <a:pos x="114" y="66"/>
                </a:cxn>
                <a:cxn ang="0">
                  <a:pos x="34" y="66"/>
                </a:cxn>
                <a:cxn ang="0">
                  <a:pos x="34" y="28"/>
                </a:cxn>
                <a:cxn ang="0">
                  <a:pos x="120" y="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166"/>
                </a:cxn>
                <a:cxn ang="0">
                  <a:pos x="124" y="166"/>
                </a:cxn>
                <a:cxn ang="0">
                  <a:pos x="124" y="137"/>
                </a:cxn>
                <a:cxn ang="0">
                  <a:pos x="34" y="137"/>
                </a:cxn>
                <a:cxn ang="0">
                  <a:pos x="34" y="94"/>
                </a:cxn>
              </a:cxnLst>
              <a:rect l="0" t="0" r="r" b="b"/>
              <a:pathLst>
                <a:path w="124" h="166">
                  <a:moveTo>
                    <a:pt x="34" y="94"/>
                  </a:moveTo>
                  <a:lnTo>
                    <a:pt x="34" y="94"/>
                  </a:lnTo>
                  <a:lnTo>
                    <a:pt x="114" y="94"/>
                  </a:lnTo>
                  <a:lnTo>
                    <a:pt x="114" y="66"/>
                  </a:lnTo>
                  <a:lnTo>
                    <a:pt x="34" y="66"/>
                  </a:lnTo>
                  <a:lnTo>
                    <a:pt x="34" y="28"/>
                  </a:lnTo>
                  <a:lnTo>
                    <a:pt x="120" y="28"/>
                  </a:lnTo>
                  <a:lnTo>
                    <a:pt x="120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124" y="166"/>
                  </a:lnTo>
                  <a:lnTo>
                    <a:pt x="124" y="137"/>
                  </a:lnTo>
                  <a:lnTo>
                    <a:pt x="34" y="137"/>
                  </a:lnTo>
                  <a:lnTo>
                    <a:pt x="34" y="9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48"/>
            <p:cNvSpPr>
              <a:spLocks/>
            </p:cNvSpPr>
            <p:nvPr/>
          </p:nvSpPr>
          <p:spPr bwMode="auto">
            <a:xfrm>
              <a:off x="4392" y="2708"/>
              <a:ext cx="50" cy="51"/>
            </a:xfrm>
            <a:custGeom>
              <a:avLst/>
              <a:gdLst/>
              <a:ahLst/>
              <a:cxnLst>
                <a:cxn ang="0">
                  <a:pos x="78" y="61"/>
                </a:cxn>
                <a:cxn ang="0">
                  <a:pos x="78" y="61"/>
                </a:cxn>
                <a:cxn ang="0">
                  <a:pos x="118" y="0"/>
                </a:cxn>
                <a:cxn ang="0">
                  <a:pos x="79" y="0"/>
                </a:cxn>
                <a:cxn ang="0">
                  <a:pos x="60" y="37"/>
                </a:cxn>
                <a:cxn ang="0">
                  <a:pos x="40" y="0"/>
                </a:cxn>
                <a:cxn ang="0">
                  <a:pos x="1" y="0"/>
                </a:cxn>
                <a:cxn ang="0">
                  <a:pos x="41" y="61"/>
                </a:cxn>
                <a:cxn ang="0">
                  <a:pos x="0" y="123"/>
                </a:cxn>
                <a:cxn ang="0">
                  <a:pos x="39" y="123"/>
                </a:cxn>
                <a:cxn ang="0">
                  <a:pos x="60" y="85"/>
                </a:cxn>
                <a:cxn ang="0">
                  <a:pos x="80" y="123"/>
                </a:cxn>
                <a:cxn ang="0">
                  <a:pos x="119" y="123"/>
                </a:cxn>
                <a:cxn ang="0">
                  <a:pos x="78" y="61"/>
                </a:cxn>
              </a:cxnLst>
              <a:rect l="0" t="0" r="r" b="b"/>
              <a:pathLst>
                <a:path w="119" h="123">
                  <a:moveTo>
                    <a:pt x="78" y="61"/>
                  </a:moveTo>
                  <a:lnTo>
                    <a:pt x="78" y="61"/>
                  </a:lnTo>
                  <a:lnTo>
                    <a:pt x="118" y="0"/>
                  </a:lnTo>
                  <a:lnTo>
                    <a:pt x="79" y="0"/>
                  </a:lnTo>
                  <a:lnTo>
                    <a:pt x="60" y="37"/>
                  </a:lnTo>
                  <a:lnTo>
                    <a:pt x="40" y="0"/>
                  </a:lnTo>
                  <a:lnTo>
                    <a:pt x="1" y="0"/>
                  </a:lnTo>
                  <a:lnTo>
                    <a:pt x="41" y="61"/>
                  </a:lnTo>
                  <a:lnTo>
                    <a:pt x="0" y="123"/>
                  </a:lnTo>
                  <a:lnTo>
                    <a:pt x="39" y="123"/>
                  </a:lnTo>
                  <a:lnTo>
                    <a:pt x="60" y="85"/>
                  </a:lnTo>
                  <a:lnTo>
                    <a:pt x="80" y="123"/>
                  </a:lnTo>
                  <a:lnTo>
                    <a:pt x="119" y="123"/>
                  </a:lnTo>
                  <a:lnTo>
                    <a:pt x="78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49"/>
            <p:cNvSpPr>
              <a:spLocks noEditPoints="1"/>
            </p:cNvSpPr>
            <p:nvPr/>
          </p:nvSpPr>
          <p:spPr bwMode="auto">
            <a:xfrm>
              <a:off x="4449" y="2707"/>
              <a:ext cx="49" cy="73"/>
            </a:xfrm>
            <a:custGeom>
              <a:avLst/>
              <a:gdLst/>
              <a:ahLst/>
              <a:cxnLst>
                <a:cxn ang="0">
                  <a:pos x="32" y="2"/>
                </a:cxn>
                <a:cxn ang="0">
                  <a:pos x="32" y="2"/>
                </a:cxn>
                <a:cxn ang="0">
                  <a:pos x="0" y="2"/>
                </a:cxn>
                <a:cxn ang="0">
                  <a:pos x="0" y="175"/>
                </a:cxn>
                <a:cxn ang="0">
                  <a:pos x="32" y="175"/>
                </a:cxn>
                <a:cxn ang="0">
                  <a:pos x="32" y="110"/>
                </a:cxn>
                <a:cxn ang="0">
                  <a:pos x="66" y="130"/>
                </a:cxn>
                <a:cxn ang="0">
                  <a:pos x="118" y="65"/>
                </a:cxn>
                <a:cxn ang="0">
                  <a:pos x="104" y="19"/>
                </a:cxn>
                <a:cxn ang="0">
                  <a:pos x="66" y="0"/>
                </a:cxn>
                <a:cxn ang="0">
                  <a:pos x="32" y="20"/>
                </a:cxn>
                <a:cxn ang="0">
                  <a:pos x="32" y="2"/>
                </a:cxn>
                <a:cxn ang="0">
                  <a:pos x="59" y="26"/>
                </a:cxn>
                <a:cxn ang="0">
                  <a:pos x="59" y="26"/>
                </a:cxn>
                <a:cxn ang="0">
                  <a:pos x="86" y="66"/>
                </a:cxn>
                <a:cxn ang="0">
                  <a:pos x="59" y="104"/>
                </a:cxn>
                <a:cxn ang="0">
                  <a:pos x="32" y="65"/>
                </a:cxn>
                <a:cxn ang="0">
                  <a:pos x="59" y="26"/>
                </a:cxn>
              </a:cxnLst>
              <a:rect l="0" t="0" r="r" b="b"/>
              <a:pathLst>
                <a:path w="118" h="175">
                  <a:moveTo>
                    <a:pt x="32" y="2"/>
                  </a:moveTo>
                  <a:lnTo>
                    <a:pt x="32" y="2"/>
                  </a:lnTo>
                  <a:lnTo>
                    <a:pt x="0" y="2"/>
                  </a:lnTo>
                  <a:lnTo>
                    <a:pt x="0" y="175"/>
                  </a:lnTo>
                  <a:lnTo>
                    <a:pt x="32" y="175"/>
                  </a:lnTo>
                  <a:lnTo>
                    <a:pt x="32" y="110"/>
                  </a:lnTo>
                  <a:cubicBezTo>
                    <a:pt x="40" y="124"/>
                    <a:pt x="51" y="130"/>
                    <a:pt x="66" y="130"/>
                  </a:cubicBezTo>
                  <a:cubicBezTo>
                    <a:pt x="96" y="130"/>
                    <a:pt x="118" y="102"/>
                    <a:pt x="118" y="65"/>
                  </a:cubicBezTo>
                  <a:cubicBezTo>
                    <a:pt x="118" y="48"/>
                    <a:pt x="113" y="30"/>
                    <a:pt x="104" y="19"/>
                  </a:cubicBezTo>
                  <a:cubicBezTo>
                    <a:pt x="96" y="7"/>
                    <a:pt x="81" y="0"/>
                    <a:pt x="66" y="0"/>
                  </a:cubicBezTo>
                  <a:cubicBezTo>
                    <a:pt x="51" y="0"/>
                    <a:pt x="40" y="6"/>
                    <a:pt x="32" y="20"/>
                  </a:cubicBezTo>
                  <a:lnTo>
                    <a:pt x="32" y="2"/>
                  </a:lnTo>
                  <a:close/>
                  <a:moveTo>
                    <a:pt x="59" y="26"/>
                  </a:moveTo>
                  <a:lnTo>
                    <a:pt x="59" y="26"/>
                  </a:lnTo>
                  <a:cubicBezTo>
                    <a:pt x="75" y="26"/>
                    <a:pt x="86" y="42"/>
                    <a:pt x="86" y="66"/>
                  </a:cubicBezTo>
                  <a:cubicBezTo>
                    <a:pt x="86" y="88"/>
                    <a:pt x="75" y="104"/>
                    <a:pt x="59" y="104"/>
                  </a:cubicBezTo>
                  <a:cubicBezTo>
                    <a:pt x="43" y="104"/>
                    <a:pt x="32" y="88"/>
                    <a:pt x="32" y="65"/>
                  </a:cubicBezTo>
                  <a:cubicBezTo>
                    <a:pt x="32" y="42"/>
                    <a:pt x="43" y="26"/>
                    <a:pt x="59" y="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50"/>
            <p:cNvSpPr>
              <a:spLocks noEditPoints="1"/>
            </p:cNvSpPr>
            <p:nvPr/>
          </p:nvSpPr>
          <p:spPr bwMode="auto">
            <a:xfrm>
              <a:off x="4505" y="2707"/>
              <a:ext cx="51" cy="54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61" y="0"/>
                </a:cxn>
                <a:cxn ang="0">
                  <a:pos x="0" y="65"/>
                </a:cxn>
                <a:cxn ang="0">
                  <a:pos x="61" y="130"/>
                </a:cxn>
                <a:cxn ang="0">
                  <a:pos x="122" y="66"/>
                </a:cxn>
                <a:cxn ang="0">
                  <a:pos x="61" y="0"/>
                </a:cxn>
                <a:cxn ang="0">
                  <a:pos x="61" y="25"/>
                </a:cxn>
                <a:cxn ang="0">
                  <a:pos x="61" y="25"/>
                </a:cxn>
                <a:cxn ang="0">
                  <a:pos x="90" y="65"/>
                </a:cxn>
                <a:cxn ang="0">
                  <a:pos x="61" y="104"/>
                </a:cxn>
                <a:cxn ang="0">
                  <a:pos x="32" y="65"/>
                </a:cxn>
                <a:cxn ang="0">
                  <a:pos x="61" y="25"/>
                </a:cxn>
              </a:cxnLst>
              <a:rect l="0" t="0" r="r" b="b"/>
              <a:pathLst>
                <a:path w="122" h="130">
                  <a:moveTo>
                    <a:pt x="61" y="0"/>
                  </a:moveTo>
                  <a:lnTo>
                    <a:pt x="61" y="0"/>
                  </a:lnTo>
                  <a:cubicBezTo>
                    <a:pt x="23" y="0"/>
                    <a:pt x="0" y="25"/>
                    <a:pt x="0" y="65"/>
                  </a:cubicBezTo>
                  <a:cubicBezTo>
                    <a:pt x="0" y="105"/>
                    <a:pt x="23" y="130"/>
                    <a:pt x="61" y="130"/>
                  </a:cubicBezTo>
                  <a:cubicBezTo>
                    <a:pt x="99" y="130"/>
                    <a:pt x="122" y="105"/>
                    <a:pt x="122" y="66"/>
                  </a:cubicBezTo>
                  <a:cubicBezTo>
                    <a:pt x="122" y="24"/>
                    <a:pt x="100" y="0"/>
                    <a:pt x="61" y="0"/>
                  </a:cubicBezTo>
                  <a:close/>
                  <a:moveTo>
                    <a:pt x="61" y="25"/>
                  </a:moveTo>
                  <a:lnTo>
                    <a:pt x="61" y="25"/>
                  </a:lnTo>
                  <a:cubicBezTo>
                    <a:pt x="79" y="25"/>
                    <a:pt x="90" y="41"/>
                    <a:pt x="90" y="65"/>
                  </a:cubicBezTo>
                  <a:cubicBezTo>
                    <a:pt x="90" y="88"/>
                    <a:pt x="78" y="104"/>
                    <a:pt x="61" y="104"/>
                  </a:cubicBezTo>
                  <a:cubicBezTo>
                    <a:pt x="44" y="104"/>
                    <a:pt x="32" y="88"/>
                    <a:pt x="32" y="65"/>
                  </a:cubicBezTo>
                  <a:cubicBezTo>
                    <a:pt x="32" y="41"/>
                    <a:pt x="44" y="25"/>
                    <a:pt x="61" y="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51"/>
            <p:cNvSpPr>
              <a:spLocks/>
            </p:cNvSpPr>
            <p:nvPr/>
          </p:nvSpPr>
          <p:spPr bwMode="auto">
            <a:xfrm>
              <a:off x="4566" y="2707"/>
              <a:ext cx="46" cy="5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25"/>
                </a:cxn>
                <a:cxn ang="0">
                  <a:pos x="32" y="125"/>
                </a:cxn>
                <a:cxn ang="0">
                  <a:pos x="32" y="51"/>
                </a:cxn>
                <a:cxn ang="0">
                  <a:pos x="58" y="27"/>
                </a:cxn>
                <a:cxn ang="0">
                  <a:pos x="79" y="49"/>
                </a:cxn>
                <a:cxn ang="0">
                  <a:pos x="79" y="125"/>
                </a:cxn>
                <a:cxn ang="0">
                  <a:pos x="111" y="125"/>
                </a:cxn>
                <a:cxn ang="0">
                  <a:pos x="111" y="42"/>
                </a:cxn>
                <a:cxn ang="0">
                  <a:pos x="69" y="0"/>
                </a:cxn>
                <a:cxn ang="0">
                  <a:pos x="32" y="19"/>
                </a:cxn>
                <a:cxn ang="0">
                  <a:pos x="32" y="2"/>
                </a:cxn>
                <a:cxn ang="0">
                  <a:pos x="0" y="2"/>
                </a:cxn>
              </a:cxnLst>
              <a:rect l="0" t="0" r="r" b="b"/>
              <a:pathLst>
                <a:path w="111" h="125">
                  <a:moveTo>
                    <a:pt x="0" y="2"/>
                  </a:moveTo>
                  <a:lnTo>
                    <a:pt x="0" y="2"/>
                  </a:lnTo>
                  <a:lnTo>
                    <a:pt x="0" y="125"/>
                  </a:lnTo>
                  <a:lnTo>
                    <a:pt x="32" y="125"/>
                  </a:lnTo>
                  <a:lnTo>
                    <a:pt x="32" y="51"/>
                  </a:lnTo>
                  <a:cubicBezTo>
                    <a:pt x="32" y="36"/>
                    <a:pt x="43" y="27"/>
                    <a:pt x="58" y="27"/>
                  </a:cubicBezTo>
                  <a:cubicBezTo>
                    <a:pt x="72" y="27"/>
                    <a:pt x="79" y="34"/>
                    <a:pt x="79" y="49"/>
                  </a:cubicBezTo>
                  <a:lnTo>
                    <a:pt x="79" y="125"/>
                  </a:lnTo>
                  <a:lnTo>
                    <a:pt x="111" y="125"/>
                  </a:lnTo>
                  <a:lnTo>
                    <a:pt x="111" y="42"/>
                  </a:lnTo>
                  <a:cubicBezTo>
                    <a:pt x="111" y="15"/>
                    <a:pt x="96" y="0"/>
                    <a:pt x="69" y="0"/>
                  </a:cubicBezTo>
                  <a:cubicBezTo>
                    <a:pt x="53" y="0"/>
                    <a:pt x="41" y="6"/>
                    <a:pt x="32" y="19"/>
                  </a:cubicBezTo>
                  <a:lnTo>
                    <a:pt x="3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52"/>
            <p:cNvSpPr>
              <a:spLocks noEditPoints="1"/>
            </p:cNvSpPr>
            <p:nvPr/>
          </p:nvSpPr>
          <p:spPr bwMode="auto">
            <a:xfrm>
              <a:off x="4620" y="2707"/>
              <a:ext cx="48" cy="54"/>
            </a:xfrm>
            <a:custGeom>
              <a:avLst/>
              <a:gdLst/>
              <a:ahLst/>
              <a:cxnLst>
                <a:cxn ang="0">
                  <a:pos x="114" y="73"/>
                </a:cxn>
                <a:cxn ang="0">
                  <a:pos x="114" y="73"/>
                </a:cxn>
                <a:cxn ang="0">
                  <a:pos x="114" y="68"/>
                </a:cxn>
                <a:cxn ang="0">
                  <a:pos x="110" y="35"/>
                </a:cxn>
                <a:cxn ang="0">
                  <a:pos x="57" y="0"/>
                </a:cxn>
                <a:cxn ang="0">
                  <a:pos x="0" y="66"/>
                </a:cxn>
                <a:cxn ang="0">
                  <a:pos x="56" y="130"/>
                </a:cxn>
                <a:cxn ang="0">
                  <a:pos x="113" y="90"/>
                </a:cxn>
                <a:cxn ang="0">
                  <a:pos x="82" y="90"/>
                </a:cxn>
                <a:cxn ang="0">
                  <a:pos x="57" y="106"/>
                </a:cxn>
                <a:cxn ang="0">
                  <a:pos x="36" y="95"/>
                </a:cxn>
                <a:cxn ang="0">
                  <a:pos x="32" y="73"/>
                </a:cxn>
                <a:cxn ang="0">
                  <a:pos x="114" y="73"/>
                </a:cxn>
                <a:cxn ang="0">
                  <a:pos x="32" y="52"/>
                </a:cxn>
                <a:cxn ang="0">
                  <a:pos x="32" y="52"/>
                </a:cxn>
                <a:cxn ang="0">
                  <a:pos x="56" y="24"/>
                </a:cxn>
                <a:cxn ang="0">
                  <a:pos x="76" y="34"/>
                </a:cxn>
                <a:cxn ang="0">
                  <a:pos x="81" y="52"/>
                </a:cxn>
                <a:cxn ang="0">
                  <a:pos x="32" y="52"/>
                </a:cxn>
              </a:cxnLst>
              <a:rect l="0" t="0" r="r" b="b"/>
              <a:pathLst>
                <a:path w="114" h="130">
                  <a:moveTo>
                    <a:pt x="114" y="73"/>
                  </a:moveTo>
                  <a:lnTo>
                    <a:pt x="114" y="73"/>
                  </a:lnTo>
                  <a:cubicBezTo>
                    <a:pt x="114" y="71"/>
                    <a:pt x="114" y="69"/>
                    <a:pt x="114" y="68"/>
                  </a:cubicBezTo>
                  <a:cubicBezTo>
                    <a:pt x="114" y="56"/>
                    <a:pt x="113" y="44"/>
                    <a:pt x="110" y="35"/>
                  </a:cubicBezTo>
                  <a:cubicBezTo>
                    <a:pt x="101" y="13"/>
                    <a:pt x="82" y="0"/>
                    <a:pt x="57" y="0"/>
                  </a:cubicBezTo>
                  <a:cubicBezTo>
                    <a:pt x="21" y="0"/>
                    <a:pt x="0" y="25"/>
                    <a:pt x="0" y="66"/>
                  </a:cubicBezTo>
                  <a:cubicBezTo>
                    <a:pt x="0" y="106"/>
                    <a:pt x="21" y="130"/>
                    <a:pt x="56" y="130"/>
                  </a:cubicBezTo>
                  <a:cubicBezTo>
                    <a:pt x="84" y="130"/>
                    <a:pt x="106" y="114"/>
                    <a:pt x="113" y="90"/>
                  </a:cubicBezTo>
                  <a:lnTo>
                    <a:pt x="82" y="90"/>
                  </a:lnTo>
                  <a:cubicBezTo>
                    <a:pt x="78" y="100"/>
                    <a:pt x="69" y="106"/>
                    <a:pt x="57" y="106"/>
                  </a:cubicBezTo>
                  <a:cubicBezTo>
                    <a:pt x="48" y="106"/>
                    <a:pt x="41" y="102"/>
                    <a:pt x="36" y="95"/>
                  </a:cubicBezTo>
                  <a:cubicBezTo>
                    <a:pt x="33" y="90"/>
                    <a:pt x="32" y="85"/>
                    <a:pt x="32" y="73"/>
                  </a:cubicBezTo>
                  <a:lnTo>
                    <a:pt x="114" y="73"/>
                  </a:lnTo>
                  <a:close/>
                  <a:moveTo>
                    <a:pt x="32" y="52"/>
                  </a:moveTo>
                  <a:lnTo>
                    <a:pt x="32" y="52"/>
                  </a:lnTo>
                  <a:cubicBezTo>
                    <a:pt x="34" y="33"/>
                    <a:pt x="42" y="24"/>
                    <a:pt x="56" y="24"/>
                  </a:cubicBezTo>
                  <a:cubicBezTo>
                    <a:pt x="64" y="24"/>
                    <a:pt x="72" y="28"/>
                    <a:pt x="76" y="34"/>
                  </a:cubicBezTo>
                  <a:cubicBezTo>
                    <a:pt x="79" y="39"/>
                    <a:pt x="81" y="44"/>
                    <a:pt x="81" y="52"/>
                  </a:cubicBezTo>
                  <a:lnTo>
                    <a:pt x="32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53"/>
            <p:cNvSpPr>
              <a:spLocks/>
            </p:cNvSpPr>
            <p:nvPr/>
          </p:nvSpPr>
          <p:spPr bwMode="auto">
            <a:xfrm>
              <a:off x="4677" y="2707"/>
              <a:ext cx="46" cy="5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25"/>
                </a:cxn>
                <a:cxn ang="0">
                  <a:pos x="32" y="125"/>
                </a:cxn>
                <a:cxn ang="0">
                  <a:pos x="32" y="51"/>
                </a:cxn>
                <a:cxn ang="0">
                  <a:pos x="58" y="27"/>
                </a:cxn>
                <a:cxn ang="0">
                  <a:pos x="78" y="49"/>
                </a:cxn>
                <a:cxn ang="0">
                  <a:pos x="78" y="125"/>
                </a:cxn>
                <a:cxn ang="0">
                  <a:pos x="110" y="125"/>
                </a:cxn>
                <a:cxn ang="0">
                  <a:pos x="110" y="42"/>
                </a:cxn>
                <a:cxn ang="0">
                  <a:pos x="69" y="0"/>
                </a:cxn>
                <a:cxn ang="0">
                  <a:pos x="32" y="19"/>
                </a:cxn>
                <a:cxn ang="0">
                  <a:pos x="32" y="2"/>
                </a:cxn>
                <a:cxn ang="0">
                  <a:pos x="0" y="2"/>
                </a:cxn>
              </a:cxnLst>
              <a:rect l="0" t="0" r="r" b="b"/>
              <a:pathLst>
                <a:path w="110" h="125">
                  <a:moveTo>
                    <a:pt x="0" y="2"/>
                  </a:moveTo>
                  <a:lnTo>
                    <a:pt x="0" y="2"/>
                  </a:lnTo>
                  <a:lnTo>
                    <a:pt x="0" y="125"/>
                  </a:lnTo>
                  <a:lnTo>
                    <a:pt x="32" y="125"/>
                  </a:lnTo>
                  <a:lnTo>
                    <a:pt x="32" y="51"/>
                  </a:lnTo>
                  <a:cubicBezTo>
                    <a:pt x="32" y="36"/>
                    <a:pt x="42" y="27"/>
                    <a:pt x="58" y="27"/>
                  </a:cubicBezTo>
                  <a:cubicBezTo>
                    <a:pt x="72" y="27"/>
                    <a:pt x="78" y="34"/>
                    <a:pt x="78" y="49"/>
                  </a:cubicBezTo>
                  <a:lnTo>
                    <a:pt x="78" y="125"/>
                  </a:lnTo>
                  <a:lnTo>
                    <a:pt x="110" y="125"/>
                  </a:lnTo>
                  <a:lnTo>
                    <a:pt x="110" y="42"/>
                  </a:lnTo>
                  <a:cubicBezTo>
                    <a:pt x="110" y="15"/>
                    <a:pt x="95" y="0"/>
                    <a:pt x="69" y="0"/>
                  </a:cubicBezTo>
                  <a:cubicBezTo>
                    <a:pt x="52" y="0"/>
                    <a:pt x="41" y="6"/>
                    <a:pt x="32" y="19"/>
                  </a:cubicBezTo>
                  <a:lnTo>
                    <a:pt x="3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4"/>
            <p:cNvSpPr>
              <a:spLocks/>
            </p:cNvSpPr>
            <p:nvPr/>
          </p:nvSpPr>
          <p:spPr bwMode="auto">
            <a:xfrm>
              <a:off x="4730" y="2695"/>
              <a:ext cx="27" cy="66"/>
            </a:xfrm>
            <a:custGeom>
              <a:avLst/>
              <a:gdLst/>
              <a:ahLst/>
              <a:cxnLst>
                <a:cxn ang="0">
                  <a:pos x="65" y="33"/>
                </a:cxn>
                <a:cxn ang="0">
                  <a:pos x="65" y="33"/>
                </a:cxn>
                <a:cxn ang="0">
                  <a:pos x="47" y="33"/>
                </a:cxn>
                <a:cxn ang="0">
                  <a:pos x="47" y="0"/>
                </a:cxn>
                <a:cxn ang="0">
                  <a:pos x="15" y="0"/>
                </a:cxn>
                <a:cxn ang="0">
                  <a:pos x="15" y="33"/>
                </a:cxn>
                <a:cxn ang="0">
                  <a:pos x="0" y="33"/>
                </a:cxn>
                <a:cxn ang="0">
                  <a:pos x="0" y="54"/>
                </a:cxn>
                <a:cxn ang="0">
                  <a:pos x="15" y="54"/>
                </a:cxn>
                <a:cxn ang="0">
                  <a:pos x="15" y="130"/>
                </a:cxn>
                <a:cxn ang="0">
                  <a:pos x="47" y="159"/>
                </a:cxn>
                <a:cxn ang="0">
                  <a:pos x="65" y="157"/>
                </a:cxn>
                <a:cxn ang="0">
                  <a:pos x="65" y="134"/>
                </a:cxn>
                <a:cxn ang="0">
                  <a:pos x="58" y="135"/>
                </a:cxn>
                <a:cxn ang="0">
                  <a:pos x="47" y="121"/>
                </a:cxn>
                <a:cxn ang="0">
                  <a:pos x="47" y="54"/>
                </a:cxn>
                <a:cxn ang="0">
                  <a:pos x="65" y="54"/>
                </a:cxn>
                <a:cxn ang="0">
                  <a:pos x="65" y="33"/>
                </a:cxn>
              </a:cxnLst>
              <a:rect l="0" t="0" r="r" b="b"/>
              <a:pathLst>
                <a:path w="65" h="159">
                  <a:moveTo>
                    <a:pt x="65" y="33"/>
                  </a:moveTo>
                  <a:lnTo>
                    <a:pt x="65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15" y="0"/>
                  </a:lnTo>
                  <a:lnTo>
                    <a:pt x="15" y="33"/>
                  </a:lnTo>
                  <a:lnTo>
                    <a:pt x="0" y="33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30"/>
                  </a:lnTo>
                  <a:cubicBezTo>
                    <a:pt x="15" y="150"/>
                    <a:pt x="26" y="159"/>
                    <a:pt x="47" y="159"/>
                  </a:cubicBezTo>
                  <a:cubicBezTo>
                    <a:pt x="54" y="159"/>
                    <a:pt x="59" y="158"/>
                    <a:pt x="65" y="157"/>
                  </a:cubicBezTo>
                  <a:lnTo>
                    <a:pt x="65" y="134"/>
                  </a:lnTo>
                  <a:cubicBezTo>
                    <a:pt x="62" y="135"/>
                    <a:pt x="60" y="135"/>
                    <a:pt x="58" y="135"/>
                  </a:cubicBezTo>
                  <a:cubicBezTo>
                    <a:pt x="49" y="135"/>
                    <a:pt x="47" y="132"/>
                    <a:pt x="47" y="121"/>
                  </a:cubicBezTo>
                  <a:lnTo>
                    <a:pt x="47" y="54"/>
                  </a:lnTo>
                  <a:lnTo>
                    <a:pt x="65" y="54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55"/>
            <p:cNvSpPr>
              <a:spLocks noEditPoints="1"/>
            </p:cNvSpPr>
            <p:nvPr/>
          </p:nvSpPr>
          <p:spPr bwMode="auto">
            <a:xfrm>
              <a:off x="4767" y="2690"/>
              <a:ext cx="13" cy="69"/>
            </a:xfrm>
            <a:custGeom>
              <a:avLst/>
              <a:gdLst/>
              <a:ahLst/>
              <a:cxnLst>
                <a:cxn ang="0">
                  <a:pos x="32" y="43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166"/>
                </a:cxn>
                <a:cxn ang="0">
                  <a:pos x="32" y="166"/>
                </a:cxn>
                <a:cxn ang="0">
                  <a:pos x="32" y="43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32" y="28"/>
                </a:cxn>
                <a:cxn ang="0">
                  <a:pos x="32" y="0"/>
                </a:cxn>
              </a:cxnLst>
              <a:rect l="0" t="0" r="r" b="b"/>
              <a:pathLst>
                <a:path w="32" h="166">
                  <a:moveTo>
                    <a:pt x="32" y="43"/>
                  </a:moveTo>
                  <a:lnTo>
                    <a:pt x="32" y="43"/>
                  </a:lnTo>
                  <a:lnTo>
                    <a:pt x="0" y="43"/>
                  </a:lnTo>
                  <a:lnTo>
                    <a:pt x="0" y="166"/>
                  </a:lnTo>
                  <a:lnTo>
                    <a:pt x="32" y="166"/>
                  </a:lnTo>
                  <a:lnTo>
                    <a:pt x="32" y="43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32" y="2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56"/>
            <p:cNvSpPr>
              <a:spLocks noEditPoints="1"/>
            </p:cNvSpPr>
            <p:nvPr/>
          </p:nvSpPr>
          <p:spPr bwMode="auto">
            <a:xfrm>
              <a:off x="4790" y="2707"/>
              <a:ext cx="47" cy="54"/>
            </a:xfrm>
            <a:custGeom>
              <a:avLst/>
              <a:gdLst/>
              <a:ahLst/>
              <a:cxnLst>
                <a:cxn ang="0">
                  <a:pos x="113" y="121"/>
                </a:cxn>
                <a:cxn ang="0">
                  <a:pos x="113" y="121"/>
                </a:cxn>
                <a:cxn ang="0">
                  <a:pos x="105" y="106"/>
                </a:cxn>
                <a:cxn ang="0">
                  <a:pos x="105" y="38"/>
                </a:cxn>
                <a:cxn ang="0">
                  <a:pos x="55" y="0"/>
                </a:cxn>
                <a:cxn ang="0">
                  <a:pos x="2" y="42"/>
                </a:cxn>
                <a:cxn ang="0">
                  <a:pos x="33" y="42"/>
                </a:cxn>
                <a:cxn ang="0">
                  <a:pos x="56" y="25"/>
                </a:cxn>
                <a:cxn ang="0">
                  <a:pos x="74" y="38"/>
                </a:cxn>
                <a:cxn ang="0">
                  <a:pos x="69" y="47"/>
                </a:cxn>
                <a:cxn ang="0">
                  <a:pos x="49" y="52"/>
                </a:cxn>
                <a:cxn ang="0">
                  <a:pos x="36" y="54"/>
                </a:cxn>
                <a:cxn ang="0">
                  <a:pos x="0" y="93"/>
                </a:cxn>
                <a:cxn ang="0">
                  <a:pos x="8" y="118"/>
                </a:cxn>
                <a:cxn ang="0">
                  <a:pos x="37" y="130"/>
                </a:cxn>
                <a:cxn ang="0">
                  <a:pos x="74" y="113"/>
                </a:cxn>
                <a:cxn ang="0">
                  <a:pos x="78" y="125"/>
                </a:cxn>
                <a:cxn ang="0">
                  <a:pos x="113" y="125"/>
                </a:cxn>
                <a:cxn ang="0">
                  <a:pos x="113" y="121"/>
                </a:cxn>
                <a:cxn ang="0">
                  <a:pos x="74" y="75"/>
                </a:cxn>
                <a:cxn ang="0">
                  <a:pos x="74" y="75"/>
                </a:cxn>
                <a:cxn ang="0">
                  <a:pos x="49" y="104"/>
                </a:cxn>
                <a:cxn ang="0">
                  <a:pos x="32" y="89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4" y="67"/>
                </a:cxn>
                <a:cxn ang="0">
                  <a:pos x="74" y="75"/>
                </a:cxn>
              </a:cxnLst>
              <a:rect l="0" t="0" r="r" b="b"/>
              <a:pathLst>
                <a:path w="113" h="130">
                  <a:moveTo>
                    <a:pt x="113" y="121"/>
                  </a:moveTo>
                  <a:lnTo>
                    <a:pt x="113" y="121"/>
                  </a:lnTo>
                  <a:cubicBezTo>
                    <a:pt x="107" y="116"/>
                    <a:pt x="105" y="112"/>
                    <a:pt x="105" y="106"/>
                  </a:cubicBezTo>
                  <a:lnTo>
                    <a:pt x="105" y="38"/>
                  </a:lnTo>
                  <a:cubicBezTo>
                    <a:pt x="105" y="12"/>
                    <a:pt x="88" y="0"/>
                    <a:pt x="55" y="0"/>
                  </a:cubicBezTo>
                  <a:cubicBezTo>
                    <a:pt x="22" y="0"/>
                    <a:pt x="4" y="14"/>
                    <a:pt x="2" y="42"/>
                  </a:cubicBezTo>
                  <a:lnTo>
                    <a:pt x="33" y="42"/>
                  </a:lnTo>
                  <a:cubicBezTo>
                    <a:pt x="35" y="30"/>
                    <a:pt x="40" y="25"/>
                    <a:pt x="56" y="25"/>
                  </a:cubicBezTo>
                  <a:cubicBezTo>
                    <a:pt x="68" y="25"/>
                    <a:pt x="74" y="30"/>
                    <a:pt x="74" y="38"/>
                  </a:cubicBezTo>
                  <a:cubicBezTo>
                    <a:pt x="74" y="42"/>
                    <a:pt x="72" y="45"/>
                    <a:pt x="69" y="47"/>
                  </a:cubicBezTo>
                  <a:cubicBezTo>
                    <a:pt x="64" y="50"/>
                    <a:pt x="64" y="50"/>
                    <a:pt x="49" y="52"/>
                  </a:cubicBezTo>
                  <a:lnTo>
                    <a:pt x="36" y="54"/>
                  </a:lnTo>
                  <a:cubicBezTo>
                    <a:pt x="11" y="58"/>
                    <a:pt x="0" y="71"/>
                    <a:pt x="0" y="93"/>
                  </a:cubicBezTo>
                  <a:cubicBezTo>
                    <a:pt x="0" y="104"/>
                    <a:pt x="3" y="112"/>
                    <a:pt x="8" y="118"/>
                  </a:cubicBezTo>
                  <a:cubicBezTo>
                    <a:pt x="15" y="126"/>
                    <a:pt x="26" y="130"/>
                    <a:pt x="37" y="130"/>
                  </a:cubicBezTo>
                  <a:cubicBezTo>
                    <a:pt x="51" y="130"/>
                    <a:pt x="63" y="124"/>
                    <a:pt x="74" y="113"/>
                  </a:cubicBezTo>
                  <a:cubicBezTo>
                    <a:pt x="74" y="119"/>
                    <a:pt x="75" y="121"/>
                    <a:pt x="78" y="125"/>
                  </a:cubicBezTo>
                  <a:lnTo>
                    <a:pt x="113" y="125"/>
                  </a:lnTo>
                  <a:lnTo>
                    <a:pt x="113" y="121"/>
                  </a:lnTo>
                  <a:close/>
                  <a:moveTo>
                    <a:pt x="74" y="75"/>
                  </a:moveTo>
                  <a:lnTo>
                    <a:pt x="74" y="75"/>
                  </a:lnTo>
                  <a:cubicBezTo>
                    <a:pt x="74" y="94"/>
                    <a:pt x="65" y="104"/>
                    <a:pt x="49" y="104"/>
                  </a:cubicBezTo>
                  <a:cubicBezTo>
                    <a:pt x="38" y="104"/>
                    <a:pt x="32" y="99"/>
                    <a:pt x="32" y="89"/>
                  </a:cubicBezTo>
                  <a:cubicBezTo>
                    <a:pt x="32" y="80"/>
                    <a:pt x="37" y="75"/>
                    <a:pt x="50" y="73"/>
                  </a:cubicBezTo>
                  <a:lnTo>
                    <a:pt x="61" y="71"/>
                  </a:lnTo>
                  <a:cubicBezTo>
                    <a:pt x="69" y="69"/>
                    <a:pt x="71" y="69"/>
                    <a:pt x="74" y="67"/>
                  </a:cubicBezTo>
                  <a:lnTo>
                    <a:pt x="74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57"/>
            <p:cNvSpPr>
              <a:spLocks/>
            </p:cNvSpPr>
            <p:nvPr/>
          </p:nvSpPr>
          <p:spPr bwMode="auto">
            <a:xfrm>
              <a:off x="4846" y="2690"/>
              <a:ext cx="14" cy="69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0" y="166"/>
                </a:cxn>
                <a:cxn ang="0">
                  <a:pos x="32" y="166"/>
                </a:cxn>
                <a:cxn ang="0">
                  <a:pos x="32" y="0"/>
                </a:cxn>
              </a:cxnLst>
              <a:rect l="0" t="0" r="r" b="b"/>
              <a:pathLst>
                <a:path w="32" h="166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32" y="16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58"/>
            <p:cNvSpPr>
              <a:spLocks/>
            </p:cNvSpPr>
            <p:nvPr/>
          </p:nvSpPr>
          <p:spPr bwMode="auto">
            <a:xfrm>
              <a:off x="4897" y="2689"/>
              <a:ext cx="61" cy="72"/>
            </a:xfrm>
            <a:custGeom>
              <a:avLst/>
              <a:gdLst/>
              <a:ahLst/>
              <a:cxnLst>
                <a:cxn ang="0">
                  <a:pos x="146" y="59"/>
                </a:cxn>
                <a:cxn ang="0">
                  <a:pos x="146" y="59"/>
                </a:cxn>
                <a:cxn ang="0">
                  <a:pos x="135" y="26"/>
                </a:cxn>
                <a:cxn ang="0">
                  <a:pos x="77" y="0"/>
                </a:cxn>
                <a:cxn ang="0">
                  <a:pos x="0" y="87"/>
                </a:cxn>
                <a:cxn ang="0">
                  <a:pos x="76" y="174"/>
                </a:cxn>
                <a:cxn ang="0">
                  <a:pos x="147" y="112"/>
                </a:cxn>
                <a:cxn ang="0">
                  <a:pos x="113" y="112"/>
                </a:cxn>
                <a:cxn ang="0">
                  <a:pos x="77" y="145"/>
                </a:cxn>
                <a:cxn ang="0">
                  <a:pos x="35" y="88"/>
                </a:cxn>
                <a:cxn ang="0">
                  <a:pos x="78" y="29"/>
                </a:cxn>
                <a:cxn ang="0">
                  <a:pos x="106" y="41"/>
                </a:cxn>
                <a:cxn ang="0">
                  <a:pos x="113" y="59"/>
                </a:cxn>
                <a:cxn ang="0">
                  <a:pos x="146" y="59"/>
                </a:cxn>
              </a:cxnLst>
              <a:rect l="0" t="0" r="r" b="b"/>
              <a:pathLst>
                <a:path w="147" h="174">
                  <a:moveTo>
                    <a:pt x="146" y="59"/>
                  </a:moveTo>
                  <a:lnTo>
                    <a:pt x="146" y="59"/>
                  </a:lnTo>
                  <a:cubicBezTo>
                    <a:pt x="145" y="45"/>
                    <a:pt x="142" y="35"/>
                    <a:pt x="135" y="26"/>
                  </a:cubicBezTo>
                  <a:cubicBezTo>
                    <a:pt x="122" y="9"/>
                    <a:pt x="101" y="0"/>
                    <a:pt x="77" y="0"/>
                  </a:cubicBezTo>
                  <a:cubicBezTo>
                    <a:pt x="30" y="0"/>
                    <a:pt x="0" y="33"/>
                    <a:pt x="0" y="87"/>
                  </a:cubicBezTo>
                  <a:cubicBezTo>
                    <a:pt x="0" y="141"/>
                    <a:pt x="29" y="174"/>
                    <a:pt x="76" y="174"/>
                  </a:cubicBezTo>
                  <a:cubicBezTo>
                    <a:pt x="117" y="174"/>
                    <a:pt x="145" y="150"/>
                    <a:pt x="147" y="112"/>
                  </a:cubicBezTo>
                  <a:lnTo>
                    <a:pt x="113" y="112"/>
                  </a:lnTo>
                  <a:cubicBezTo>
                    <a:pt x="111" y="133"/>
                    <a:pt x="98" y="145"/>
                    <a:pt x="77" y="145"/>
                  </a:cubicBezTo>
                  <a:cubicBezTo>
                    <a:pt x="50" y="145"/>
                    <a:pt x="35" y="124"/>
                    <a:pt x="35" y="88"/>
                  </a:cubicBezTo>
                  <a:cubicBezTo>
                    <a:pt x="35" y="51"/>
                    <a:pt x="51" y="29"/>
                    <a:pt x="78" y="29"/>
                  </a:cubicBezTo>
                  <a:cubicBezTo>
                    <a:pt x="90" y="29"/>
                    <a:pt x="99" y="33"/>
                    <a:pt x="106" y="41"/>
                  </a:cubicBezTo>
                  <a:cubicBezTo>
                    <a:pt x="109" y="46"/>
                    <a:pt x="111" y="50"/>
                    <a:pt x="113" y="59"/>
                  </a:cubicBezTo>
                  <a:lnTo>
                    <a:pt x="146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59"/>
            <p:cNvSpPr>
              <a:spLocks noEditPoints="1"/>
            </p:cNvSpPr>
            <p:nvPr/>
          </p:nvSpPr>
          <p:spPr bwMode="auto">
            <a:xfrm>
              <a:off x="4964" y="2707"/>
              <a:ext cx="47" cy="54"/>
            </a:xfrm>
            <a:custGeom>
              <a:avLst/>
              <a:gdLst/>
              <a:ahLst/>
              <a:cxnLst>
                <a:cxn ang="0">
                  <a:pos x="113" y="121"/>
                </a:cxn>
                <a:cxn ang="0">
                  <a:pos x="113" y="121"/>
                </a:cxn>
                <a:cxn ang="0">
                  <a:pos x="106" y="106"/>
                </a:cxn>
                <a:cxn ang="0">
                  <a:pos x="106" y="38"/>
                </a:cxn>
                <a:cxn ang="0">
                  <a:pos x="55" y="0"/>
                </a:cxn>
                <a:cxn ang="0">
                  <a:pos x="3" y="42"/>
                </a:cxn>
                <a:cxn ang="0">
                  <a:pos x="33" y="42"/>
                </a:cxn>
                <a:cxn ang="0">
                  <a:pos x="56" y="25"/>
                </a:cxn>
                <a:cxn ang="0">
                  <a:pos x="74" y="38"/>
                </a:cxn>
                <a:cxn ang="0">
                  <a:pos x="69" y="47"/>
                </a:cxn>
                <a:cxn ang="0">
                  <a:pos x="49" y="52"/>
                </a:cxn>
                <a:cxn ang="0">
                  <a:pos x="36" y="54"/>
                </a:cxn>
                <a:cxn ang="0">
                  <a:pos x="0" y="93"/>
                </a:cxn>
                <a:cxn ang="0">
                  <a:pos x="9" y="118"/>
                </a:cxn>
                <a:cxn ang="0">
                  <a:pos x="37" y="130"/>
                </a:cxn>
                <a:cxn ang="0">
                  <a:pos x="75" y="113"/>
                </a:cxn>
                <a:cxn ang="0">
                  <a:pos x="78" y="125"/>
                </a:cxn>
                <a:cxn ang="0">
                  <a:pos x="113" y="125"/>
                </a:cxn>
                <a:cxn ang="0">
                  <a:pos x="113" y="121"/>
                </a:cxn>
                <a:cxn ang="0">
                  <a:pos x="74" y="75"/>
                </a:cxn>
                <a:cxn ang="0">
                  <a:pos x="74" y="75"/>
                </a:cxn>
                <a:cxn ang="0">
                  <a:pos x="49" y="104"/>
                </a:cxn>
                <a:cxn ang="0">
                  <a:pos x="32" y="89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4" y="67"/>
                </a:cxn>
                <a:cxn ang="0">
                  <a:pos x="74" y="75"/>
                </a:cxn>
              </a:cxnLst>
              <a:rect l="0" t="0" r="r" b="b"/>
              <a:pathLst>
                <a:path w="113" h="130">
                  <a:moveTo>
                    <a:pt x="113" y="121"/>
                  </a:moveTo>
                  <a:lnTo>
                    <a:pt x="113" y="121"/>
                  </a:lnTo>
                  <a:cubicBezTo>
                    <a:pt x="107" y="116"/>
                    <a:pt x="106" y="112"/>
                    <a:pt x="106" y="106"/>
                  </a:cubicBezTo>
                  <a:lnTo>
                    <a:pt x="106" y="38"/>
                  </a:lnTo>
                  <a:cubicBezTo>
                    <a:pt x="106" y="12"/>
                    <a:pt x="89" y="0"/>
                    <a:pt x="55" y="0"/>
                  </a:cubicBezTo>
                  <a:cubicBezTo>
                    <a:pt x="22" y="0"/>
                    <a:pt x="5" y="14"/>
                    <a:pt x="3" y="42"/>
                  </a:cubicBezTo>
                  <a:lnTo>
                    <a:pt x="33" y="42"/>
                  </a:lnTo>
                  <a:cubicBezTo>
                    <a:pt x="35" y="30"/>
                    <a:pt x="40" y="25"/>
                    <a:pt x="56" y="25"/>
                  </a:cubicBezTo>
                  <a:cubicBezTo>
                    <a:pt x="68" y="25"/>
                    <a:pt x="74" y="30"/>
                    <a:pt x="74" y="38"/>
                  </a:cubicBezTo>
                  <a:cubicBezTo>
                    <a:pt x="74" y="42"/>
                    <a:pt x="72" y="45"/>
                    <a:pt x="69" y="47"/>
                  </a:cubicBezTo>
                  <a:cubicBezTo>
                    <a:pt x="65" y="50"/>
                    <a:pt x="65" y="50"/>
                    <a:pt x="49" y="52"/>
                  </a:cubicBezTo>
                  <a:lnTo>
                    <a:pt x="36" y="54"/>
                  </a:lnTo>
                  <a:cubicBezTo>
                    <a:pt x="12" y="58"/>
                    <a:pt x="0" y="71"/>
                    <a:pt x="0" y="93"/>
                  </a:cubicBezTo>
                  <a:cubicBezTo>
                    <a:pt x="0" y="104"/>
                    <a:pt x="3" y="112"/>
                    <a:pt x="9" y="118"/>
                  </a:cubicBezTo>
                  <a:cubicBezTo>
                    <a:pt x="16" y="126"/>
                    <a:pt x="26" y="130"/>
                    <a:pt x="37" y="130"/>
                  </a:cubicBezTo>
                  <a:cubicBezTo>
                    <a:pt x="51" y="130"/>
                    <a:pt x="63" y="124"/>
                    <a:pt x="75" y="113"/>
                  </a:cubicBezTo>
                  <a:cubicBezTo>
                    <a:pt x="75" y="119"/>
                    <a:pt x="75" y="121"/>
                    <a:pt x="78" y="125"/>
                  </a:cubicBezTo>
                  <a:lnTo>
                    <a:pt x="113" y="125"/>
                  </a:lnTo>
                  <a:lnTo>
                    <a:pt x="113" y="121"/>
                  </a:lnTo>
                  <a:close/>
                  <a:moveTo>
                    <a:pt x="74" y="75"/>
                  </a:moveTo>
                  <a:lnTo>
                    <a:pt x="74" y="75"/>
                  </a:lnTo>
                  <a:cubicBezTo>
                    <a:pt x="74" y="94"/>
                    <a:pt x="65" y="104"/>
                    <a:pt x="49" y="104"/>
                  </a:cubicBezTo>
                  <a:cubicBezTo>
                    <a:pt x="38" y="104"/>
                    <a:pt x="32" y="99"/>
                    <a:pt x="32" y="89"/>
                  </a:cubicBezTo>
                  <a:cubicBezTo>
                    <a:pt x="32" y="80"/>
                    <a:pt x="37" y="75"/>
                    <a:pt x="50" y="73"/>
                  </a:cubicBezTo>
                  <a:lnTo>
                    <a:pt x="61" y="71"/>
                  </a:lnTo>
                  <a:cubicBezTo>
                    <a:pt x="69" y="69"/>
                    <a:pt x="71" y="69"/>
                    <a:pt x="74" y="67"/>
                  </a:cubicBezTo>
                  <a:lnTo>
                    <a:pt x="74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60"/>
            <p:cNvSpPr>
              <a:spLocks/>
            </p:cNvSpPr>
            <p:nvPr/>
          </p:nvSpPr>
          <p:spPr bwMode="auto">
            <a:xfrm>
              <a:off x="5017" y="2707"/>
              <a:ext cx="47" cy="54"/>
            </a:xfrm>
            <a:custGeom>
              <a:avLst/>
              <a:gdLst/>
              <a:ahLst/>
              <a:cxnLst>
                <a:cxn ang="0">
                  <a:pos x="109" y="41"/>
                </a:cxn>
                <a:cxn ang="0">
                  <a:pos x="109" y="41"/>
                </a:cxn>
                <a:cxn ang="0">
                  <a:pos x="55" y="0"/>
                </a:cxn>
                <a:cxn ang="0">
                  <a:pos x="5" y="41"/>
                </a:cxn>
                <a:cxn ang="0">
                  <a:pos x="11" y="61"/>
                </a:cxn>
                <a:cxn ang="0">
                  <a:pos x="31" y="71"/>
                </a:cxn>
                <a:cxn ang="0">
                  <a:pos x="69" y="83"/>
                </a:cxn>
                <a:cxn ang="0">
                  <a:pos x="80" y="93"/>
                </a:cxn>
                <a:cxn ang="0">
                  <a:pos x="56" y="105"/>
                </a:cxn>
                <a:cxn ang="0">
                  <a:pos x="38" y="101"/>
                </a:cxn>
                <a:cxn ang="0">
                  <a:pos x="31" y="89"/>
                </a:cxn>
                <a:cxn ang="0">
                  <a:pos x="0" y="89"/>
                </a:cxn>
                <a:cxn ang="0">
                  <a:pos x="58" y="130"/>
                </a:cxn>
                <a:cxn ang="0">
                  <a:pos x="98" y="119"/>
                </a:cxn>
                <a:cxn ang="0">
                  <a:pos x="112" y="88"/>
                </a:cxn>
                <a:cxn ang="0">
                  <a:pos x="88" y="57"/>
                </a:cxn>
                <a:cxn ang="0">
                  <a:pos x="48" y="46"/>
                </a:cxn>
                <a:cxn ang="0">
                  <a:pos x="36" y="36"/>
                </a:cxn>
                <a:cxn ang="0">
                  <a:pos x="55" y="25"/>
                </a:cxn>
                <a:cxn ang="0">
                  <a:pos x="78" y="41"/>
                </a:cxn>
                <a:cxn ang="0">
                  <a:pos x="109" y="41"/>
                </a:cxn>
              </a:cxnLst>
              <a:rect l="0" t="0" r="r" b="b"/>
              <a:pathLst>
                <a:path w="112" h="130">
                  <a:moveTo>
                    <a:pt x="109" y="41"/>
                  </a:moveTo>
                  <a:lnTo>
                    <a:pt x="109" y="41"/>
                  </a:lnTo>
                  <a:cubicBezTo>
                    <a:pt x="108" y="15"/>
                    <a:pt x="88" y="0"/>
                    <a:pt x="55" y="0"/>
                  </a:cubicBezTo>
                  <a:cubicBezTo>
                    <a:pt x="24" y="0"/>
                    <a:pt x="5" y="15"/>
                    <a:pt x="5" y="41"/>
                  </a:cubicBezTo>
                  <a:cubicBezTo>
                    <a:pt x="5" y="49"/>
                    <a:pt x="7" y="56"/>
                    <a:pt x="11" y="61"/>
                  </a:cubicBezTo>
                  <a:cubicBezTo>
                    <a:pt x="16" y="65"/>
                    <a:pt x="20" y="67"/>
                    <a:pt x="31" y="71"/>
                  </a:cubicBezTo>
                  <a:lnTo>
                    <a:pt x="69" y="83"/>
                  </a:lnTo>
                  <a:cubicBezTo>
                    <a:pt x="77" y="85"/>
                    <a:pt x="80" y="88"/>
                    <a:pt x="80" y="93"/>
                  </a:cubicBezTo>
                  <a:cubicBezTo>
                    <a:pt x="80" y="100"/>
                    <a:pt x="71" y="105"/>
                    <a:pt x="56" y="105"/>
                  </a:cubicBezTo>
                  <a:cubicBezTo>
                    <a:pt x="48" y="105"/>
                    <a:pt x="42" y="103"/>
                    <a:pt x="38" y="101"/>
                  </a:cubicBezTo>
                  <a:cubicBezTo>
                    <a:pt x="34" y="98"/>
                    <a:pt x="33" y="96"/>
                    <a:pt x="31" y="89"/>
                  </a:cubicBezTo>
                  <a:lnTo>
                    <a:pt x="0" y="89"/>
                  </a:lnTo>
                  <a:cubicBezTo>
                    <a:pt x="1" y="116"/>
                    <a:pt x="21" y="130"/>
                    <a:pt x="58" y="130"/>
                  </a:cubicBezTo>
                  <a:cubicBezTo>
                    <a:pt x="75" y="130"/>
                    <a:pt x="88" y="126"/>
                    <a:pt x="98" y="119"/>
                  </a:cubicBezTo>
                  <a:cubicBezTo>
                    <a:pt x="107" y="112"/>
                    <a:pt x="112" y="100"/>
                    <a:pt x="112" y="88"/>
                  </a:cubicBezTo>
                  <a:cubicBezTo>
                    <a:pt x="112" y="72"/>
                    <a:pt x="104" y="62"/>
                    <a:pt x="88" y="57"/>
                  </a:cubicBezTo>
                  <a:lnTo>
                    <a:pt x="48" y="46"/>
                  </a:lnTo>
                  <a:cubicBezTo>
                    <a:pt x="39" y="43"/>
                    <a:pt x="36" y="41"/>
                    <a:pt x="36" y="36"/>
                  </a:cubicBezTo>
                  <a:cubicBezTo>
                    <a:pt x="36" y="29"/>
                    <a:pt x="44" y="25"/>
                    <a:pt x="55" y="25"/>
                  </a:cubicBezTo>
                  <a:cubicBezTo>
                    <a:pt x="70" y="25"/>
                    <a:pt x="78" y="30"/>
                    <a:pt x="78" y="41"/>
                  </a:cubicBezTo>
                  <a:lnTo>
                    <a:pt x="109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61"/>
            <p:cNvSpPr>
              <a:spLocks noEditPoints="1"/>
            </p:cNvSpPr>
            <p:nvPr/>
          </p:nvSpPr>
          <p:spPr bwMode="auto">
            <a:xfrm>
              <a:off x="5070" y="2707"/>
              <a:ext cx="47" cy="54"/>
            </a:xfrm>
            <a:custGeom>
              <a:avLst/>
              <a:gdLst/>
              <a:ahLst/>
              <a:cxnLst>
                <a:cxn ang="0">
                  <a:pos x="114" y="73"/>
                </a:cxn>
                <a:cxn ang="0">
                  <a:pos x="114" y="73"/>
                </a:cxn>
                <a:cxn ang="0">
                  <a:pos x="114" y="68"/>
                </a:cxn>
                <a:cxn ang="0">
                  <a:pos x="110" y="35"/>
                </a:cxn>
                <a:cxn ang="0">
                  <a:pos x="57" y="0"/>
                </a:cxn>
                <a:cxn ang="0">
                  <a:pos x="0" y="66"/>
                </a:cxn>
                <a:cxn ang="0">
                  <a:pos x="56" y="130"/>
                </a:cxn>
                <a:cxn ang="0">
                  <a:pos x="113" y="90"/>
                </a:cxn>
                <a:cxn ang="0">
                  <a:pos x="82" y="90"/>
                </a:cxn>
                <a:cxn ang="0">
                  <a:pos x="57" y="106"/>
                </a:cxn>
                <a:cxn ang="0">
                  <a:pos x="36" y="95"/>
                </a:cxn>
                <a:cxn ang="0">
                  <a:pos x="32" y="73"/>
                </a:cxn>
                <a:cxn ang="0">
                  <a:pos x="114" y="73"/>
                </a:cxn>
                <a:cxn ang="0">
                  <a:pos x="32" y="52"/>
                </a:cxn>
                <a:cxn ang="0">
                  <a:pos x="32" y="52"/>
                </a:cxn>
                <a:cxn ang="0">
                  <a:pos x="56" y="24"/>
                </a:cxn>
                <a:cxn ang="0">
                  <a:pos x="76" y="34"/>
                </a:cxn>
                <a:cxn ang="0">
                  <a:pos x="81" y="52"/>
                </a:cxn>
                <a:cxn ang="0">
                  <a:pos x="32" y="52"/>
                </a:cxn>
              </a:cxnLst>
              <a:rect l="0" t="0" r="r" b="b"/>
              <a:pathLst>
                <a:path w="114" h="130">
                  <a:moveTo>
                    <a:pt x="114" y="73"/>
                  </a:moveTo>
                  <a:lnTo>
                    <a:pt x="114" y="73"/>
                  </a:lnTo>
                  <a:cubicBezTo>
                    <a:pt x="114" y="71"/>
                    <a:pt x="114" y="69"/>
                    <a:pt x="114" y="68"/>
                  </a:cubicBezTo>
                  <a:cubicBezTo>
                    <a:pt x="114" y="56"/>
                    <a:pt x="113" y="44"/>
                    <a:pt x="110" y="35"/>
                  </a:cubicBezTo>
                  <a:cubicBezTo>
                    <a:pt x="101" y="13"/>
                    <a:pt x="82" y="0"/>
                    <a:pt x="57" y="0"/>
                  </a:cubicBezTo>
                  <a:cubicBezTo>
                    <a:pt x="21" y="0"/>
                    <a:pt x="0" y="25"/>
                    <a:pt x="0" y="66"/>
                  </a:cubicBezTo>
                  <a:cubicBezTo>
                    <a:pt x="0" y="106"/>
                    <a:pt x="21" y="130"/>
                    <a:pt x="56" y="130"/>
                  </a:cubicBezTo>
                  <a:cubicBezTo>
                    <a:pt x="84" y="130"/>
                    <a:pt x="106" y="114"/>
                    <a:pt x="113" y="90"/>
                  </a:cubicBezTo>
                  <a:lnTo>
                    <a:pt x="82" y="90"/>
                  </a:lnTo>
                  <a:cubicBezTo>
                    <a:pt x="78" y="100"/>
                    <a:pt x="69" y="106"/>
                    <a:pt x="57" y="106"/>
                  </a:cubicBezTo>
                  <a:cubicBezTo>
                    <a:pt x="48" y="106"/>
                    <a:pt x="41" y="102"/>
                    <a:pt x="36" y="95"/>
                  </a:cubicBezTo>
                  <a:cubicBezTo>
                    <a:pt x="33" y="90"/>
                    <a:pt x="32" y="85"/>
                    <a:pt x="32" y="73"/>
                  </a:cubicBezTo>
                  <a:lnTo>
                    <a:pt x="114" y="73"/>
                  </a:lnTo>
                  <a:close/>
                  <a:moveTo>
                    <a:pt x="32" y="52"/>
                  </a:moveTo>
                  <a:lnTo>
                    <a:pt x="32" y="52"/>
                  </a:lnTo>
                  <a:cubicBezTo>
                    <a:pt x="34" y="33"/>
                    <a:pt x="42" y="24"/>
                    <a:pt x="56" y="24"/>
                  </a:cubicBezTo>
                  <a:cubicBezTo>
                    <a:pt x="64" y="24"/>
                    <a:pt x="72" y="28"/>
                    <a:pt x="76" y="34"/>
                  </a:cubicBezTo>
                  <a:cubicBezTo>
                    <a:pt x="79" y="39"/>
                    <a:pt x="80" y="44"/>
                    <a:pt x="81" y="52"/>
                  </a:cubicBezTo>
                  <a:lnTo>
                    <a:pt x="32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62"/>
            <p:cNvSpPr>
              <a:spLocks/>
            </p:cNvSpPr>
            <p:nvPr/>
          </p:nvSpPr>
          <p:spPr bwMode="auto">
            <a:xfrm>
              <a:off x="4064" y="2730"/>
              <a:ext cx="2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30" y="0"/>
                </a:cxn>
              </a:cxnLst>
              <a:rect l="0" t="0" r="r" b="b"/>
              <a:pathLst>
                <a:path w="530">
                  <a:moveTo>
                    <a:pt x="0" y="0"/>
                  </a:moveTo>
                  <a:lnTo>
                    <a:pt x="0" y="0"/>
                  </a:lnTo>
                  <a:lnTo>
                    <a:pt x="530" y="0"/>
                  </a:lnTo>
                </a:path>
              </a:pathLst>
            </a:custGeom>
            <a:noFill/>
            <a:ln w="125" cap="flat">
              <a:solidFill>
                <a:srgbClr val="FF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63"/>
            <p:cNvSpPr>
              <a:spLocks/>
            </p:cNvSpPr>
            <p:nvPr/>
          </p:nvSpPr>
          <p:spPr bwMode="auto">
            <a:xfrm>
              <a:off x="4335" y="2843"/>
              <a:ext cx="47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167"/>
                </a:cxn>
                <a:cxn ang="0">
                  <a:pos x="114" y="167"/>
                </a:cxn>
                <a:cxn ang="0">
                  <a:pos x="114" y="138"/>
                </a:cxn>
                <a:cxn ang="0">
                  <a:pos x="35" y="138"/>
                </a:cxn>
                <a:cxn ang="0">
                  <a:pos x="35" y="0"/>
                </a:cxn>
              </a:cxnLst>
              <a:rect l="0" t="0" r="r" b="b"/>
              <a:pathLst>
                <a:path w="114" h="167">
                  <a:moveTo>
                    <a:pt x="35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67"/>
                  </a:lnTo>
                  <a:lnTo>
                    <a:pt x="114" y="167"/>
                  </a:lnTo>
                  <a:lnTo>
                    <a:pt x="114" y="138"/>
                  </a:lnTo>
                  <a:lnTo>
                    <a:pt x="35" y="1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64"/>
            <p:cNvSpPr>
              <a:spLocks noEditPoints="1"/>
            </p:cNvSpPr>
            <p:nvPr/>
          </p:nvSpPr>
          <p:spPr bwMode="auto">
            <a:xfrm>
              <a:off x="4392" y="2843"/>
              <a:ext cx="13" cy="69"/>
            </a:xfrm>
            <a:custGeom>
              <a:avLst/>
              <a:gdLst/>
              <a:ahLst/>
              <a:cxnLst>
                <a:cxn ang="0">
                  <a:pos x="32" y="43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167"/>
                </a:cxn>
                <a:cxn ang="0">
                  <a:pos x="32" y="167"/>
                </a:cxn>
                <a:cxn ang="0">
                  <a:pos x="32" y="43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32" y="29"/>
                </a:cxn>
                <a:cxn ang="0">
                  <a:pos x="32" y="0"/>
                </a:cxn>
              </a:cxnLst>
              <a:rect l="0" t="0" r="r" b="b"/>
              <a:pathLst>
                <a:path w="32" h="167">
                  <a:moveTo>
                    <a:pt x="32" y="43"/>
                  </a:moveTo>
                  <a:lnTo>
                    <a:pt x="32" y="43"/>
                  </a:lnTo>
                  <a:lnTo>
                    <a:pt x="0" y="43"/>
                  </a:lnTo>
                  <a:lnTo>
                    <a:pt x="0" y="167"/>
                  </a:lnTo>
                  <a:lnTo>
                    <a:pt x="32" y="167"/>
                  </a:lnTo>
                  <a:lnTo>
                    <a:pt x="32" y="43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32" y="2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65"/>
            <p:cNvSpPr>
              <a:spLocks/>
            </p:cNvSpPr>
            <p:nvPr/>
          </p:nvSpPr>
          <p:spPr bwMode="auto">
            <a:xfrm>
              <a:off x="4418" y="2860"/>
              <a:ext cx="46" cy="5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26"/>
                </a:cxn>
                <a:cxn ang="0">
                  <a:pos x="32" y="126"/>
                </a:cxn>
                <a:cxn ang="0">
                  <a:pos x="32" y="52"/>
                </a:cxn>
                <a:cxn ang="0">
                  <a:pos x="57" y="27"/>
                </a:cxn>
                <a:cxn ang="0">
                  <a:pos x="78" y="50"/>
                </a:cxn>
                <a:cxn ang="0">
                  <a:pos x="78" y="126"/>
                </a:cxn>
                <a:cxn ang="0">
                  <a:pos x="110" y="126"/>
                </a:cxn>
                <a:cxn ang="0">
                  <a:pos x="110" y="43"/>
                </a:cxn>
                <a:cxn ang="0">
                  <a:pos x="69" y="0"/>
                </a:cxn>
                <a:cxn ang="0">
                  <a:pos x="32" y="20"/>
                </a:cxn>
                <a:cxn ang="0">
                  <a:pos x="32" y="2"/>
                </a:cxn>
                <a:cxn ang="0">
                  <a:pos x="0" y="2"/>
                </a:cxn>
              </a:cxnLst>
              <a:rect l="0" t="0" r="r" b="b"/>
              <a:pathLst>
                <a:path w="110" h="126">
                  <a:moveTo>
                    <a:pt x="0" y="2"/>
                  </a:moveTo>
                  <a:lnTo>
                    <a:pt x="0" y="2"/>
                  </a:lnTo>
                  <a:lnTo>
                    <a:pt x="0" y="126"/>
                  </a:lnTo>
                  <a:lnTo>
                    <a:pt x="32" y="126"/>
                  </a:lnTo>
                  <a:lnTo>
                    <a:pt x="32" y="52"/>
                  </a:lnTo>
                  <a:cubicBezTo>
                    <a:pt x="32" y="37"/>
                    <a:pt x="42" y="27"/>
                    <a:pt x="57" y="27"/>
                  </a:cubicBezTo>
                  <a:cubicBezTo>
                    <a:pt x="71" y="27"/>
                    <a:pt x="78" y="35"/>
                    <a:pt x="78" y="50"/>
                  </a:cubicBezTo>
                  <a:lnTo>
                    <a:pt x="78" y="126"/>
                  </a:lnTo>
                  <a:lnTo>
                    <a:pt x="110" y="126"/>
                  </a:lnTo>
                  <a:lnTo>
                    <a:pt x="110" y="43"/>
                  </a:lnTo>
                  <a:cubicBezTo>
                    <a:pt x="110" y="16"/>
                    <a:pt x="95" y="0"/>
                    <a:pt x="69" y="0"/>
                  </a:cubicBezTo>
                  <a:cubicBezTo>
                    <a:pt x="52" y="0"/>
                    <a:pt x="41" y="6"/>
                    <a:pt x="32" y="20"/>
                  </a:cubicBezTo>
                  <a:lnTo>
                    <a:pt x="3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66"/>
            <p:cNvSpPr>
              <a:spLocks noEditPoints="1"/>
            </p:cNvSpPr>
            <p:nvPr/>
          </p:nvSpPr>
          <p:spPr bwMode="auto">
            <a:xfrm>
              <a:off x="4472" y="2860"/>
              <a:ext cx="48" cy="54"/>
            </a:xfrm>
            <a:custGeom>
              <a:avLst/>
              <a:gdLst/>
              <a:ahLst/>
              <a:cxnLst>
                <a:cxn ang="0">
                  <a:pos x="115" y="74"/>
                </a:cxn>
                <a:cxn ang="0">
                  <a:pos x="115" y="74"/>
                </a:cxn>
                <a:cxn ang="0">
                  <a:pos x="115" y="69"/>
                </a:cxn>
                <a:cxn ang="0">
                  <a:pos x="110" y="36"/>
                </a:cxn>
                <a:cxn ang="0">
                  <a:pos x="57" y="0"/>
                </a:cxn>
                <a:cxn ang="0">
                  <a:pos x="0" y="67"/>
                </a:cxn>
                <a:cxn ang="0">
                  <a:pos x="56" y="131"/>
                </a:cxn>
                <a:cxn ang="0">
                  <a:pos x="113" y="91"/>
                </a:cxn>
                <a:cxn ang="0">
                  <a:pos x="82" y="91"/>
                </a:cxn>
                <a:cxn ang="0">
                  <a:pos x="58" y="106"/>
                </a:cxn>
                <a:cxn ang="0">
                  <a:pos x="37" y="96"/>
                </a:cxn>
                <a:cxn ang="0">
                  <a:pos x="32" y="74"/>
                </a:cxn>
                <a:cxn ang="0">
                  <a:pos x="115" y="74"/>
                </a:cxn>
                <a:cxn ang="0">
                  <a:pos x="32" y="53"/>
                </a:cxn>
                <a:cxn ang="0">
                  <a:pos x="32" y="53"/>
                </a:cxn>
                <a:cxn ang="0">
                  <a:pos x="57" y="25"/>
                </a:cxn>
                <a:cxn ang="0">
                  <a:pos x="76" y="35"/>
                </a:cxn>
                <a:cxn ang="0">
                  <a:pos x="81" y="53"/>
                </a:cxn>
                <a:cxn ang="0">
                  <a:pos x="32" y="53"/>
                </a:cxn>
              </a:cxnLst>
              <a:rect l="0" t="0" r="r" b="b"/>
              <a:pathLst>
                <a:path w="115" h="131">
                  <a:moveTo>
                    <a:pt x="115" y="74"/>
                  </a:moveTo>
                  <a:lnTo>
                    <a:pt x="115" y="74"/>
                  </a:lnTo>
                  <a:cubicBezTo>
                    <a:pt x="115" y="71"/>
                    <a:pt x="115" y="70"/>
                    <a:pt x="115" y="69"/>
                  </a:cubicBezTo>
                  <a:cubicBezTo>
                    <a:pt x="115" y="56"/>
                    <a:pt x="113" y="45"/>
                    <a:pt x="110" y="36"/>
                  </a:cubicBezTo>
                  <a:cubicBezTo>
                    <a:pt x="102" y="14"/>
                    <a:pt x="82" y="0"/>
                    <a:pt x="57" y="0"/>
                  </a:cubicBezTo>
                  <a:cubicBezTo>
                    <a:pt x="22" y="0"/>
                    <a:pt x="0" y="26"/>
                    <a:pt x="0" y="67"/>
                  </a:cubicBezTo>
                  <a:cubicBezTo>
                    <a:pt x="0" y="107"/>
                    <a:pt x="22" y="131"/>
                    <a:pt x="56" y="131"/>
                  </a:cubicBezTo>
                  <a:cubicBezTo>
                    <a:pt x="84" y="131"/>
                    <a:pt x="106" y="115"/>
                    <a:pt x="113" y="91"/>
                  </a:cubicBezTo>
                  <a:lnTo>
                    <a:pt x="82" y="91"/>
                  </a:lnTo>
                  <a:cubicBezTo>
                    <a:pt x="78" y="101"/>
                    <a:pt x="69" y="106"/>
                    <a:pt x="58" y="106"/>
                  </a:cubicBezTo>
                  <a:cubicBezTo>
                    <a:pt x="48" y="106"/>
                    <a:pt x="41" y="102"/>
                    <a:pt x="37" y="96"/>
                  </a:cubicBezTo>
                  <a:cubicBezTo>
                    <a:pt x="34" y="91"/>
                    <a:pt x="32" y="86"/>
                    <a:pt x="32" y="74"/>
                  </a:cubicBezTo>
                  <a:lnTo>
                    <a:pt x="115" y="74"/>
                  </a:lnTo>
                  <a:close/>
                  <a:moveTo>
                    <a:pt x="32" y="53"/>
                  </a:moveTo>
                  <a:lnTo>
                    <a:pt x="32" y="53"/>
                  </a:lnTo>
                  <a:cubicBezTo>
                    <a:pt x="35" y="34"/>
                    <a:pt x="42" y="25"/>
                    <a:pt x="57" y="25"/>
                  </a:cubicBezTo>
                  <a:cubicBezTo>
                    <a:pt x="65" y="25"/>
                    <a:pt x="72" y="29"/>
                    <a:pt x="76" y="35"/>
                  </a:cubicBezTo>
                  <a:cubicBezTo>
                    <a:pt x="79" y="40"/>
                    <a:pt x="81" y="44"/>
                    <a:pt x="81" y="53"/>
                  </a:cubicBezTo>
                  <a:lnTo>
                    <a:pt x="32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67"/>
            <p:cNvSpPr>
              <a:spLocks noEditPoints="1"/>
            </p:cNvSpPr>
            <p:nvPr/>
          </p:nvSpPr>
          <p:spPr bwMode="auto">
            <a:xfrm>
              <a:off x="4526" y="2860"/>
              <a:ext cx="47" cy="54"/>
            </a:xfrm>
            <a:custGeom>
              <a:avLst/>
              <a:gdLst/>
              <a:ahLst/>
              <a:cxnLst>
                <a:cxn ang="0">
                  <a:pos x="113" y="122"/>
                </a:cxn>
                <a:cxn ang="0">
                  <a:pos x="113" y="122"/>
                </a:cxn>
                <a:cxn ang="0">
                  <a:pos x="105" y="107"/>
                </a:cxn>
                <a:cxn ang="0">
                  <a:pos x="105" y="38"/>
                </a:cxn>
                <a:cxn ang="0">
                  <a:pos x="55" y="0"/>
                </a:cxn>
                <a:cxn ang="0">
                  <a:pos x="2" y="43"/>
                </a:cxn>
                <a:cxn ang="0">
                  <a:pos x="33" y="43"/>
                </a:cxn>
                <a:cxn ang="0">
                  <a:pos x="56" y="26"/>
                </a:cxn>
                <a:cxn ang="0">
                  <a:pos x="74" y="38"/>
                </a:cxn>
                <a:cxn ang="0">
                  <a:pos x="69" y="48"/>
                </a:cxn>
                <a:cxn ang="0">
                  <a:pos x="49" y="53"/>
                </a:cxn>
                <a:cxn ang="0">
                  <a:pos x="36" y="55"/>
                </a:cxn>
                <a:cxn ang="0">
                  <a:pos x="0" y="94"/>
                </a:cxn>
                <a:cxn ang="0">
                  <a:pos x="8" y="119"/>
                </a:cxn>
                <a:cxn ang="0">
                  <a:pos x="37" y="131"/>
                </a:cxn>
                <a:cxn ang="0">
                  <a:pos x="74" y="113"/>
                </a:cxn>
                <a:cxn ang="0">
                  <a:pos x="78" y="126"/>
                </a:cxn>
                <a:cxn ang="0">
                  <a:pos x="113" y="126"/>
                </a:cxn>
                <a:cxn ang="0">
                  <a:pos x="113" y="122"/>
                </a:cxn>
                <a:cxn ang="0">
                  <a:pos x="74" y="76"/>
                </a:cxn>
                <a:cxn ang="0">
                  <a:pos x="74" y="76"/>
                </a:cxn>
                <a:cxn ang="0">
                  <a:pos x="49" y="105"/>
                </a:cxn>
                <a:cxn ang="0">
                  <a:pos x="31" y="90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4" y="67"/>
                </a:cxn>
                <a:cxn ang="0">
                  <a:pos x="74" y="76"/>
                </a:cxn>
              </a:cxnLst>
              <a:rect l="0" t="0" r="r" b="b"/>
              <a:pathLst>
                <a:path w="113" h="131">
                  <a:moveTo>
                    <a:pt x="113" y="122"/>
                  </a:moveTo>
                  <a:lnTo>
                    <a:pt x="113" y="122"/>
                  </a:lnTo>
                  <a:cubicBezTo>
                    <a:pt x="107" y="116"/>
                    <a:pt x="105" y="113"/>
                    <a:pt x="105" y="107"/>
                  </a:cubicBezTo>
                  <a:lnTo>
                    <a:pt x="105" y="38"/>
                  </a:lnTo>
                  <a:cubicBezTo>
                    <a:pt x="105" y="13"/>
                    <a:pt x="88" y="0"/>
                    <a:pt x="55" y="0"/>
                  </a:cubicBezTo>
                  <a:cubicBezTo>
                    <a:pt x="22" y="0"/>
                    <a:pt x="4" y="14"/>
                    <a:pt x="2" y="43"/>
                  </a:cubicBezTo>
                  <a:lnTo>
                    <a:pt x="33" y="43"/>
                  </a:lnTo>
                  <a:cubicBezTo>
                    <a:pt x="35" y="30"/>
                    <a:pt x="40" y="26"/>
                    <a:pt x="56" y="26"/>
                  </a:cubicBezTo>
                  <a:cubicBezTo>
                    <a:pt x="68" y="26"/>
                    <a:pt x="74" y="30"/>
                    <a:pt x="74" y="38"/>
                  </a:cubicBezTo>
                  <a:cubicBezTo>
                    <a:pt x="74" y="43"/>
                    <a:pt x="72" y="46"/>
                    <a:pt x="69" y="48"/>
                  </a:cubicBezTo>
                  <a:cubicBezTo>
                    <a:pt x="64" y="50"/>
                    <a:pt x="64" y="50"/>
                    <a:pt x="49" y="53"/>
                  </a:cubicBezTo>
                  <a:lnTo>
                    <a:pt x="36" y="55"/>
                  </a:lnTo>
                  <a:cubicBezTo>
                    <a:pt x="11" y="59"/>
                    <a:pt x="0" y="72"/>
                    <a:pt x="0" y="94"/>
                  </a:cubicBezTo>
                  <a:cubicBezTo>
                    <a:pt x="0" y="104"/>
                    <a:pt x="3" y="113"/>
                    <a:pt x="8" y="119"/>
                  </a:cubicBezTo>
                  <a:cubicBezTo>
                    <a:pt x="15" y="126"/>
                    <a:pt x="26" y="131"/>
                    <a:pt x="37" y="131"/>
                  </a:cubicBezTo>
                  <a:cubicBezTo>
                    <a:pt x="51" y="131"/>
                    <a:pt x="63" y="125"/>
                    <a:pt x="74" y="113"/>
                  </a:cubicBezTo>
                  <a:cubicBezTo>
                    <a:pt x="74" y="120"/>
                    <a:pt x="75" y="122"/>
                    <a:pt x="78" y="126"/>
                  </a:cubicBezTo>
                  <a:lnTo>
                    <a:pt x="113" y="126"/>
                  </a:lnTo>
                  <a:lnTo>
                    <a:pt x="113" y="122"/>
                  </a:lnTo>
                  <a:close/>
                  <a:moveTo>
                    <a:pt x="74" y="76"/>
                  </a:moveTo>
                  <a:lnTo>
                    <a:pt x="74" y="76"/>
                  </a:lnTo>
                  <a:cubicBezTo>
                    <a:pt x="74" y="94"/>
                    <a:pt x="65" y="105"/>
                    <a:pt x="49" y="105"/>
                  </a:cubicBezTo>
                  <a:cubicBezTo>
                    <a:pt x="38" y="105"/>
                    <a:pt x="31" y="99"/>
                    <a:pt x="31" y="90"/>
                  </a:cubicBezTo>
                  <a:cubicBezTo>
                    <a:pt x="31" y="81"/>
                    <a:pt x="36" y="76"/>
                    <a:pt x="50" y="73"/>
                  </a:cubicBezTo>
                  <a:lnTo>
                    <a:pt x="61" y="71"/>
                  </a:lnTo>
                  <a:cubicBezTo>
                    <a:pt x="69" y="70"/>
                    <a:pt x="70" y="69"/>
                    <a:pt x="74" y="67"/>
                  </a:cubicBezTo>
                  <a:lnTo>
                    <a:pt x="74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68"/>
            <p:cNvSpPr>
              <a:spLocks/>
            </p:cNvSpPr>
            <p:nvPr/>
          </p:nvSpPr>
          <p:spPr bwMode="auto">
            <a:xfrm>
              <a:off x="4582" y="2860"/>
              <a:ext cx="29" cy="5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26"/>
                </a:cxn>
                <a:cxn ang="0">
                  <a:pos x="32" y="126"/>
                </a:cxn>
                <a:cxn ang="0">
                  <a:pos x="32" y="60"/>
                </a:cxn>
                <a:cxn ang="0">
                  <a:pos x="60" y="32"/>
                </a:cxn>
                <a:cxn ang="0">
                  <a:pos x="70" y="33"/>
                </a:cxn>
                <a:cxn ang="0">
                  <a:pos x="70" y="1"/>
                </a:cxn>
                <a:cxn ang="0">
                  <a:pos x="66" y="0"/>
                </a:cxn>
                <a:cxn ang="0">
                  <a:pos x="32" y="27"/>
                </a:cxn>
                <a:cxn ang="0">
                  <a:pos x="32" y="2"/>
                </a:cxn>
                <a:cxn ang="0">
                  <a:pos x="0" y="2"/>
                </a:cxn>
              </a:cxnLst>
              <a:rect l="0" t="0" r="r" b="b"/>
              <a:pathLst>
                <a:path w="70" h="126">
                  <a:moveTo>
                    <a:pt x="0" y="2"/>
                  </a:moveTo>
                  <a:lnTo>
                    <a:pt x="0" y="2"/>
                  </a:lnTo>
                  <a:lnTo>
                    <a:pt x="0" y="126"/>
                  </a:lnTo>
                  <a:lnTo>
                    <a:pt x="32" y="126"/>
                  </a:lnTo>
                  <a:lnTo>
                    <a:pt x="32" y="60"/>
                  </a:lnTo>
                  <a:cubicBezTo>
                    <a:pt x="32" y="41"/>
                    <a:pt x="41" y="32"/>
                    <a:pt x="60" y="32"/>
                  </a:cubicBezTo>
                  <a:cubicBezTo>
                    <a:pt x="63" y="32"/>
                    <a:pt x="65" y="32"/>
                    <a:pt x="70" y="33"/>
                  </a:cubicBezTo>
                  <a:lnTo>
                    <a:pt x="70" y="1"/>
                  </a:lnTo>
                  <a:cubicBezTo>
                    <a:pt x="68" y="0"/>
                    <a:pt x="67" y="0"/>
                    <a:pt x="66" y="0"/>
                  </a:cubicBezTo>
                  <a:cubicBezTo>
                    <a:pt x="51" y="0"/>
                    <a:pt x="38" y="10"/>
                    <a:pt x="32" y="27"/>
                  </a:cubicBezTo>
                  <a:lnTo>
                    <a:pt x="3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69"/>
            <p:cNvSpPr>
              <a:spLocks/>
            </p:cNvSpPr>
            <p:nvPr/>
          </p:nvSpPr>
          <p:spPr bwMode="auto">
            <a:xfrm>
              <a:off x="4643" y="2842"/>
              <a:ext cx="61" cy="72"/>
            </a:xfrm>
            <a:custGeom>
              <a:avLst/>
              <a:gdLst/>
              <a:ahLst/>
              <a:cxnLst>
                <a:cxn ang="0">
                  <a:pos x="145" y="59"/>
                </a:cxn>
                <a:cxn ang="0">
                  <a:pos x="145" y="59"/>
                </a:cxn>
                <a:cxn ang="0">
                  <a:pos x="134" y="26"/>
                </a:cxn>
                <a:cxn ang="0">
                  <a:pos x="76" y="0"/>
                </a:cxn>
                <a:cxn ang="0">
                  <a:pos x="0" y="87"/>
                </a:cxn>
                <a:cxn ang="0">
                  <a:pos x="75" y="174"/>
                </a:cxn>
                <a:cxn ang="0">
                  <a:pos x="146" y="112"/>
                </a:cxn>
                <a:cxn ang="0">
                  <a:pos x="113" y="112"/>
                </a:cxn>
                <a:cxn ang="0">
                  <a:pos x="76" y="145"/>
                </a:cxn>
                <a:cxn ang="0">
                  <a:pos x="34" y="87"/>
                </a:cxn>
                <a:cxn ang="0">
                  <a:pos x="77" y="29"/>
                </a:cxn>
                <a:cxn ang="0">
                  <a:pos x="105" y="41"/>
                </a:cxn>
                <a:cxn ang="0">
                  <a:pos x="113" y="59"/>
                </a:cxn>
                <a:cxn ang="0">
                  <a:pos x="145" y="59"/>
                </a:cxn>
              </a:cxnLst>
              <a:rect l="0" t="0" r="r" b="b"/>
              <a:pathLst>
                <a:path w="146" h="174">
                  <a:moveTo>
                    <a:pt x="145" y="59"/>
                  </a:moveTo>
                  <a:lnTo>
                    <a:pt x="145" y="59"/>
                  </a:lnTo>
                  <a:cubicBezTo>
                    <a:pt x="144" y="44"/>
                    <a:pt x="141" y="35"/>
                    <a:pt x="134" y="26"/>
                  </a:cubicBezTo>
                  <a:cubicBezTo>
                    <a:pt x="121" y="9"/>
                    <a:pt x="101" y="0"/>
                    <a:pt x="76" y="0"/>
                  </a:cubicBezTo>
                  <a:cubicBezTo>
                    <a:pt x="29" y="0"/>
                    <a:pt x="0" y="33"/>
                    <a:pt x="0" y="87"/>
                  </a:cubicBezTo>
                  <a:cubicBezTo>
                    <a:pt x="0" y="140"/>
                    <a:pt x="29" y="174"/>
                    <a:pt x="75" y="174"/>
                  </a:cubicBezTo>
                  <a:cubicBezTo>
                    <a:pt x="116" y="174"/>
                    <a:pt x="144" y="150"/>
                    <a:pt x="146" y="112"/>
                  </a:cubicBezTo>
                  <a:lnTo>
                    <a:pt x="113" y="112"/>
                  </a:lnTo>
                  <a:cubicBezTo>
                    <a:pt x="111" y="133"/>
                    <a:pt x="97" y="145"/>
                    <a:pt x="76" y="145"/>
                  </a:cubicBezTo>
                  <a:cubicBezTo>
                    <a:pt x="49" y="145"/>
                    <a:pt x="34" y="124"/>
                    <a:pt x="34" y="87"/>
                  </a:cubicBezTo>
                  <a:cubicBezTo>
                    <a:pt x="34" y="51"/>
                    <a:pt x="50" y="29"/>
                    <a:pt x="77" y="29"/>
                  </a:cubicBezTo>
                  <a:cubicBezTo>
                    <a:pt x="89" y="29"/>
                    <a:pt x="99" y="33"/>
                    <a:pt x="105" y="41"/>
                  </a:cubicBezTo>
                  <a:cubicBezTo>
                    <a:pt x="109" y="45"/>
                    <a:pt x="111" y="50"/>
                    <a:pt x="113" y="59"/>
                  </a:cubicBezTo>
                  <a:lnTo>
                    <a:pt x="14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70"/>
            <p:cNvSpPr>
              <a:spLocks noEditPoints="1"/>
            </p:cNvSpPr>
            <p:nvPr/>
          </p:nvSpPr>
          <p:spPr bwMode="auto">
            <a:xfrm>
              <a:off x="4710" y="2860"/>
              <a:ext cx="47" cy="54"/>
            </a:xfrm>
            <a:custGeom>
              <a:avLst/>
              <a:gdLst/>
              <a:ahLst/>
              <a:cxnLst>
                <a:cxn ang="0">
                  <a:pos x="113" y="122"/>
                </a:cxn>
                <a:cxn ang="0">
                  <a:pos x="113" y="122"/>
                </a:cxn>
                <a:cxn ang="0">
                  <a:pos x="106" y="107"/>
                </a:cxn>
                <a:cxn ang="0">
                  <a:pos x="106" y="38"/>
                </a:cxn>
                <a:cxn ang="0">
                  <a:pos x="56" y="0"/>
                </a:cxn>
                <a:cxn ang="0">
                  <a:pos x="3" y="43"/>
                </a:cxn>
                <a:cxn ang="0">
                  <a:pos x="34" y="43"/>
                </a:cxn>
                <a:cxn ang="0">
                  <a:pos x="56" y="26"/>
                </a:cxn>
                <a:cxn ang="0">
                  <a:pos x="75" y="38"/>
                </a:cxn>
                <a:cxn ang="0">
                  <a:pos x="69" y="48"/>
                </a:cxn>
                <a:cxn ang="0">
                  <a:pos x="49" y="53"/>
                </a:cxn>
                <a:cxn ang="0">
                  <a:pos x="36" y="55"/>
                </a:cxn>
                <a:cxn ang="0">
                  <a:pos x="0" y="94"/>
                </a:cxn>
                <a:cxn ang="0">
                  <a:pos x="9" y="119"/>
                </a:cxn>
                <a:cxn ang="0">
                  <a:pos x="38" y="131"/>
                </a:cxn>
                <a:cxn ang="0">
                  <a:pos x="75" y="113"/>
                </a:cxn>
                <a:cxn ang="0">
                  <a:pos x="79" y="126"/>
                </a:cxn>
                <a:cxn ang="0">
                  <a:pos x="113" y="126"/>
                </a:cxn>
                <a:cxn ang="0">
                  <a:pos x="113" y="122"/>
                </a:cxn>
                <a:cxn ang="0">
                  <a:pos x="75" y="76"/>
                </a:cxn>
                <a:cxn ang="0">
                  <a:pos x="75" y="76"/>
                </a:cxn>
                <a:cxn ang="0">
                  <a:pos x="49" y="105"/>
                </a:cxn>
                <a:cxn ang="0">
                  <a:pos x="32" y="90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5" y="67"/>
                </a:cxn>
                <a:cxn ang="0">
                  <a:pos x="75" y="76"/>
                </a:cxn>
              </a:cxnLst>
              <a:rect l="0" t="0" r="r" b="b"/>
              <a:pathLst>
                <a:path w="113" h="131">
                  <a:moveTo>
                    <a:pt x="113" y="122"/>
                  </a:moveTo>
                  <a:lnTo>
                    <a:pt x="113" y="122"/>
                  </a:lnTo>
                  <a:cubicBezTo>
                    <a:pt x="108" y="116"/>
                    <a:pt x="106" y="113"/>
                    <a:pt x="106" y="107"/>
                  </a:cubicBezTo>
                  <a:lnTo>
                    <a:pt x="106" y="38"/>
                  </a:lnTo>
                  <a:cubicBezTo>
                    <a:pt x="106" y="13"/>
                    <a:pt x="89" y="0"/>
                    <a:pt x="56" y="0"/>
                  </a:cubicBezTo>
                  <a:cubicBezTo>
                    <a:pt x="22" y="0"/>
                    <a:pt x="5" y="14"/>
                    <a:pt x="3" y="43"/>
                  </a:cubicBezTo>
                  <a:lnTo>
                    <a:pt x="34" y="43"/>
                  </a:lnTo>
                  <a:cubicBezTo>
                    <a:pt x="35" y="30"/>
                    <a:pt x="41" y="26"/>
                    <a:pt x="56" y="26"/>
                  </a:cubicBezTo>
                  <a:cubicBezTo>
                    <a:pt x="69" y="26"/>
                    <a:pt x="75" y="30"/>
                    <a:pt x="75" y="38"/>
                  </a:cubicBezTo>
                  <a:cubicBezTo>
                    <a:pt x="75" y="43"/>
                    <a:pt x="73" y="46"/>
                    <a:pt x="69" y="48"/>
                  </a:cubicBezTo>
                  <a:cubicBezTo>
                    <a:pt x="65" y="50"/>
                    <a:pt x="65" y="50"/>
                    <a:pt x="49" y="53"/>
                  </a:cubicBezTo>
                  <a:lnTo>
                    <a:pt x="36" y="55"/>
                  </a:lnTo>
                  <a:cubicBezTo>
                    <a:pt x="12" y="59"/>
                    <a:pt x="0" y="72"/>
                    <a:pt x="0" y="94"/>
                  </a:cubicBezTo>
                  <a:cubicBezTo>
                    <a:pt x="0" y="104"/>
                    <a:pt x="3" y="113"/>
                    <a:pt x="9" y="119"/>
                  </a:cubicBezTo>
                  <a:cubicBezTo>
                    <a:pt x="16" y="126"/>
                    <a:pt x="27" y="131"/>
                    <a:pt x="38" y="131"/>
                  </a:cubicBezTo>
                  <a:cubicBezTo>
                    <a:pt x="51" y="131"/>
                    <a:pt x="64" y="125"/>
                    <a:pt x="75" y="113"/>
                  </a:cubicBezTo>
                  <a:cubicBezTo>
                    <a:pt x="75" y="120"/>
                    <a:pt x="76" y="122"/>
                    <a:pt x="79" y="126"/>
                  </a:cubicBezTo>
                  <a:lnTo>
                    <a:pt x="113" y="126"/>
                  </a:lnTo>
                  <a:lnTo>
                    <a:pt x="113" y="122"/>
                  </a:lnTo>
                  <a:close/>
                  <a:moveTo>
                    <a:pt x="75" y="76"/>
                  </a:moveTo>
                  <a:lnTo>
                    <a:pt x="75" y="76"/>
                  </a:lnTo>
                  <a:cubicBezTo>
                    <a:pt x="75" y="94"/>
                    <a:pt x="66" y="105"/>
                    <a:pt x="49" y="105"/>
                  </a:cubicBezTo>
                  <a:cubicBezTo>
                    <a:pt x="39" y="105"/>
                    <a:pt x="32" y="99"/>
                    <a:pt x="32" y="90"/>
                  </a:cubicBezTo>
                  <a:cubicBezTo>
                    <a:pt x="32" y="81"/>
                    <a:pt x="37" y="76"/>
                    <a:pt x="50" y="73"/>
                  </a:cubicBezTo>
                  <a:lnTo>
                    <a:pt x="61" y="71"/>
                  </a:lnTo>
                  <a:cubicBezTo>
                    <a:pt x="70" y="70"/>
                    <a:pt x="71" y="69"/>
                    <a:pt x="75" y="67"/>
                  </a:cubicBezTo>
                  <a:lnTo>
                    <a:pt x="75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71"/>
            <p:cNvSpPr>
              <a:spLocks/>
            </p:cNvSpPr>
            <p:nvPr/>
          </p:nvSpPr>
          <p:spPr bwMode="auto">
            <a:xfrm>
              <a:off x="4764" y="2860"/>
              <a:ext cx="46" cy="54"/>
            </a:xfrm>
            <a:custGeom>
              <a:avLst/>
              <a:gdLst/>
              <a:ahLst/>
              <a:cxnLst>
                <a:cxn ang="0">
                  <a:pos x="108" y="42"/>
                </a:cxn>
                <a:cxn ang="0">
                  <a:pos x="108" y="42"/>
                </a:cxn>
                <a:cxn ang="0">
                  <a:pos x="54" y="0"/>
                </a:cxn>
                <a:cxn ang="0">
                  <a:pos x="4" y="41"/>
                </a:cxn>
                <a:cxn ang="0">
                  <a:pos x="11" y="61"/>
                </a:cxn>
                <a:cxn ang="0">
                  <a:pos x="31" y="72"/>
                </a:cxn>
                <a:cxn ang="0">
                  <a:pos x="69" y="84"/>
                </a:cxn>
                <a:cxn ang="0">
                  <a:pos x="80" y="94"/>
                </a:cxn>
                <a:cxn ang="0">
                  <a:pos x="56" y="106"/>
                </a:cxn>
                <a:cxn ang="0">
                  <a:pos x="37" y="101"/>
                </a:cxn>
                <a:cxn ang="0">
                  <a:pos x="31" y="90"/>
                </a:cxn>
                <a:cxn ang="0">
                  <a:pos x="0" y="90"/>
                </a:cxn>
                <a:cxn ang="0">
                  <a:pos x="58" y="131"/>
                </a:cxn>
                <a:cxn ang="0">
                  <a:pos x="97" y="120"/>
                </a:cxn>
                <a:cxn ang="0">
                  <a:pos x="111" y="89"/>
                </a:cxn>
                <a:cxn ang="0">
                  <a:pos x="87" y="58"/>
                </a:cxn>
                <a:cxn ang="0">
                  <a:pos x="47" y="46"/>
                </a:cxn>
                <a:cxn ang="0">
                  <a:pos x="36" y="37"/>
                </a:cxn>
                <a:cxn ang="0">
                  <a:pos x="54" y="25"/>
                </a:cxn>
                <a:cxn ang="0">
                  <a:pos x="77" y="42"/>
                </a:cxn>
                <a:cxn ang="0">
                  <a:pos x="108" y="42"/>
                </a:cxn>
              </a:cxnLst>
              <a:rect l="0" t="0" r="r" b="b"/>
              <a:pathLst>
                <a:path w="111" h="131">
                  <a:moveTo>
                    <a:pt x="108" y="42"/>
                  </a:moveTo>
                  <a:lnTo>
                    <a:pt x="108" y="42"/>
                  </a:lnTo>
                  <a:cubicBezTo>
                    <a:pt x="108" y="16"/>
                    <a:pt x="88" y="0"/>
                    <a:pt x="54" y="0"/>
                  </a:cubicBezTo>
                  <a:cubicBezTo>
                    <a:pt x="23" y="0"/>
                    <a:pt x="4" y="16"/>
                    <a:pt x="4" y="41"/>
                  </a:cubicBezTo>
                  <a:cubicBezTo>
                    <a:pt x="4" y="50"/>
                    <a:pt x="6" y="57"/>
                    <a:pt x="11" y="61"/>
                  </a:cubicBezTo>
                  <a:cubicBezTo>
                    <a:pt x="15" y="66"/>
                    <a:pt x="19" y="68"/>
                    <a:pt x="31" y="72"/>
                  </a:cubicBezTo>
                  <a:lnTo>
                    <a:pt x="69" y="84"/>
                  </a:lnTo>
                  <a:cubicBezTo>
                    <a:pt x="77" y="86"/>
                    <a:pt x="80" y="89"/>
                    <a:pt x="80" y="94"/>
                  </a:cubicBezTo>
                  <a:cubicBezTo>
                    <a:pt x="80" y="101"/>
                    <a:pt x="71" y="106"/>
                    <a:pt x="56" y="106"/>
                  </a:cubicBezTo>
                  <a:cubicBezTo>
                    <a:pt x="48" y="106"/>
                    <a:pt x="41" y="104"/>
                    <a:pt x="37" y="101"/>
                  </a:cubicBezTo>
                  <a:cubicBezTo>
                    <a:pt x="33" y="99"/>
                    <a:pt x="32" y="96"/>
                    <a:pt x="31" y="90"/>
                  </a:cubicBezTo>
                  <a:lnTo>
                    <a:pt x="0" y="90"/>
                  </a:lnTo>
                  <a:cubicBezTo>
                    <a:pt x="0" y="117"/>
                    <a:pt x="20" y="131"/>
                    <a:pt x="58" y="131"/>
                  </a:cubicBezTo>
                  <a:cubicBezTo>
                    <a:pt x="75" y="131"/>
                    <a:pt x="88" y="127"/>
                    <a:pt x="97" y="120"/>
                  </a:cubicBezTo>
                  <a:cubicBezTo>
                    <a:pt x="106" y="113"/>
                    <a:pt x="111" y="101"/>
                    <a:pt x="111" y="89"/>
                  </a:cubicBezTo>
                  <a:cubicBezTo>
                    <a:pt x="111" y="73"/>
                    <a:pt x="103" y="63"/>
                    <a:pt x="87" y="58"/>
                  </a:cubicBezTo>
                  <a:lnTo>
                    <a:pt x="47" y="46"/>
                  </a:lnTo>
                  <a:cubicBezTo>
                    <a:pt x="38" y="44"/>
                    <a:pt x="36" y="42"/>
                    <a:pt x="36" y="37"/>
                  </a:cubicBezTo>
                  <a:cubicBezTo>
                    <a:pt x="36" y="30"/>
                    <a:pt x="43" y="25"/>
                    <a:pt x="54" y="25"/>
                  </a:cubicBezTo>
                  <a:cubicBezTo>
                    <a:pt x="70" y="25"/>
                    <a:pt x="77" y="31"/>
                    <a:pt x="77" y="42"/>
                  </a:cubicBezTo>
                  <a:lnTo>
                    <a:pt x="108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72"/>
            <p:cNvSpPr>
              <a:spLocks noEditPoints="1"/>
            </p:cNvSpPr>
            <p:nvPr/>
          </p:nvSpPr>
          <p:spPr bwMode="auto">
            <a:xfrm>
              <a:off x="4816" y="2860"/>
              <a:ext cx="48" cy="54"/>
            </a:xfrm>
            <a:custGeom>
              <a:avLst/>
              <a:gdLst/>
              <a:ahLst/>
              <a:cxnLst>
                <a:cxn ang="0">
                  <a:pos x="114" y="74"/>
                </a:cxn>
                <a:cxn ang="0">
                  <a:pos x="114" y="74"/>
                </a:cxn>
                <a:cxn ang="0">
                  <a:pos x="115" y="69"/>
                </a:cxn>
                <a:cxn ang="0">
                  <a:pos x="110" y="36"/>
                </a:cxn>
                <a:cxn ang="0">
                  <a:pos x="57" y="0"/>
                </a:cxn>
                <a:cxn ang="0">
                  <a:pos x="0" y="67"/>
                </a:cxn>
                <a:cxn ang="0">
                  <a:pos x="56" y="131"/>
                </a:cxn>
                <a:cxn ang="0">
                  <a:pos x="113" y="91"/>
                </a:cxn>
                <a:cxn ang="0">
                  <a:pos x="82" y="91"/>
                </a:cxn>
                <a:cxn ang="0">
                  <a:pos x="57" y="106"/>
                </a:cxn>
                <a:cxn ang="0">
                  <a:pos x="36" y="96"/>
                </a:cxn>
                <a:cxn ang="0">
                  <a:pos x="32" y="74"/>
                </a:cxn>
                <a:cxn ang="0">
                  <a:pos x="114" y="74"/>
                </a:cxn>
                <a:cxn ang="0">
                  <a:pos x="32" y="53"/>
                </a:cxn>
                <a:cxn ang="0">
                  <a:pos x="32" y="53"/>
                </a:cxn>
                <a:cxn ang="0">
                  <a:pos x="57" y="25"/>
                </a:cxn>
                <a:cxn ang="0">
                  <a:pos x="76" y="35"/>
                </a:cxn>
                <a:cxn ang="0">
                  <a:pos x="81" y="53"/>
                </a:cxn>
                <a:cxn ang="0">
                  <a:pos x="32" y="53"/>
                </a:cxn>
              </a:cxnLst>
              <a:rect l="0" t="0" r="r" b="b"/>
              <a:pathLst>
                <a:path w="115" h="131">
                  <a:moveTo>
                    <a:pt x="114" y="74"/>
                  </a:moveTo>
                  <a:lnTo>
                    <a:pt x="114" y="74"/>
                  </a:lnTo>
                  <a:cubicBezTo>
                    <a:pt x="115" y="71"/>
                    <a:pt x="115" y="70"/>
                    <a:pt x="115" y="69"/>
                  </a:cubicBezTo>
                  <a:cubicBezTo>
                    <a:pt x="115" y="56"/>
                    <a:pt x="113" y="45"/>
                    <a:pt x="110" y="36"/>
                  </a:cubicBezTo>
                  <a:cubicBezTo>
                    <a:pt x="102" y="14"/>
                    <a:pt x="82" y="0"/>
                    <a:pt x="57" y="0"/>
                  </a:cubicBezTo>
                  <a:cubicBezTo>
                    <a:pt x="22" y="0"/>
                    <a:pt x="0" y="26"/>
                    <a:pt x="0" y="67"/>
                  </a:cubicBezTo>
                  <a:cubicBezTo>
                    <a:pt x="0" y="107"/>
                    <a:pt x="21" y="131"/>
                    <a:pt x="56" y="131"/>
                  </a:cubicBezTo>
                  <a:cubicBezTo>
                    <a:pt x="84" y="131"/>
                    <a:pt x="106" y="115"/>
                    <a:pt x="113" y="91"/>
                  </a:cubicBezTo>
                  <a:lnTo>
                    <a:pt x="82" y="91"/>
                  </a:lnTo>
                  <a:cubicBezTo>
                    <a:pt x="78" y="101"/>
                    <a:pt x="69" y="106"/>
                    <a:pt x="57" y="106"/>
                  </a:cubicBezTo>
                  <a:cubicBezTo>
                    <a:pt x="48" y="106"/>
                    <a:pt x="41" y="102"/>
                    <a:pt x="36" y="96"/>
                  </a:cubicBezTo>
                  <a:cubicBezTo>
                    <a:pt x="34" y="91"/>
                    <a:pt x="32" y="86"/>
                    <a:pt x="32" y="74"/>
                  </a:cubicBezTo>
                  <a:lnTo>
                    <a:pt x="114" y="74"/>
                  </a:lnTo>
                  <a:close/>
                  <a:moveTo>
                    <a:pt x="32" y="53"/>
                  </a:moveTo>
                  <a:lnTo>
                    <a:pt x="32" y="53"/>
                  </a:lnTo>
                  <a:cubicBezTo>
                    <a:pt x="34" y="34"/>
                    <a:pt x="42" y="25"/>
                    <a:pt x="57" y="25"/>
                  </a:cubicBezTo>
                  <a:cubicBezTo>
                    <a:pt x="65" y="25"/>
                    <a:pt x="72" y="29"/>
                    <a:pt x="76" y="35"/>
                  </a:cubicBezTo>
                  <a:cubicBezTo>
                    <a:pt x="79" y="40"/>
                    <a:pt x="81" y="44"/>
                    <a:pt x="81" y="53"/>
                  </a:cubicBezTo>
                  <a:lnTo>
                    <a:pt x="32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73"/>
            <p:cNvSpPr>
              <a:spLocks noEditPoints="1"/>
            </p:cNvSpPr>
            <p:nvPr/>
          </p:nvSpPr>
          <p:spPr bwMode="auto">
            <a:xfrm>
              <a:off x="4064" y="2879"/>
              <a:ext cx="21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0" y="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120" y="0"/>
                </a:cxn>
                <a:cxn ang="0">
                  <a:pos x="160" y="0"/>
                </a:cxn>
                <a:cxn ang="0">
                  <a:pos x="160" y="0"/>
                </a:cxn>
                <a:cxn ang="0">
                  <a:pos x="200" y="0"/>
                </a:cxn>
                <a:cxn ang="0">
                  <a:pos x="240" y="0"/>
                </a:cxn>
                <a:cxn ang="0">
                  <a:pos x="240" y="0"/>
                </a:cxn>
                <a:cxn ang="0">
                  <a:pos x="280" y="0"/>
                </a:cxn>
                <a:cxn ang="0">
                  <a:pos x="320" y="0"/>
                </a:cxn>
                <a:cxn ang="0">
                  <a:pos x="320" y="0"/>
                </a:cxn>
                <a:cxn ang="0">
                  <a:pos x="360" y="0"/>
                </a:cxn>
                <a:cxn ang="0">
                  <a:pos x="400" y="0"/>
                </a:cxn>
                <a:cxn ang="0">
                  <a:pos x="400" y="0"/>
                </a:cxn>
                <a:cxn ang="0">
                  <a:pos x="440" y="0"/>
                </a:cxn>
                <a:cxn ang="0">
                  <a:pos x="480" y="0"/>
                </a:cxn>
                <a:cxn ang="0">
                  <a:pos x="480" y="0"/>
                </a:cxn>
                <a:cxn ang="0">
                  <a:pos x="520" y="0"/>
                </a:cxn>
              </a:cxnLst>
              <a:rect l="0" t="0" r="r" b="b"/>
              <a:pathLst>
                <a:path w="52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moveTo>
                    <a:pt x="80" y="0"/>
                  </a:moveTo>
                  <a:lnTo>
                    <a:pt x="80" y="0"/>
                  </a:lnTo>
                  <a:lnTo>
                    <a:pt x="120" y="0"/>
                  </a:lnTo>
                  <a:moveTo>
                    <a:pt x="160" y="0"/>
                  </a:moveTo>
                  <a:lnTo>
                    <a:pt x="160" y="0"/>
                  </a:lnTo>
                  <a:lnTo>
                    <a:pt x="200" y="0"/>
                  </a:lnTo>
                  <a:moveTo>
                    <a:pt x="240" y="0"/>
                  </a:moveTo>
                  <a:lnTo>
                    <a:pt x="240" y="0"/>
                  </a:lnTo>
                  <a:lnTo>
                    <a:pt x="280" y="0"/>
                  </a:lnTo>
                  <a:moveTo>
                    <a:pt x="320" y="0"/>
                  </a:moveTo>
                  <a:lnTo>
                    <a:pt x="320" y="0"/>
                  </a:lnTo>
                  <a:lnTo>
                    <a:pt x="360" y="0"/>
                  </a:lnTo>
                  <a:moveTo>
                    <a:pt x="400" y="0"/>
                  </a:moveTo>
                  <a:lnTo>
                    <a:pt x="400" y="0"/>
                  </a:lnTo>
                  <a:lnTo>
                    <a:pt x="440" y="0"/>
                  </a:lnTo>
                  <a:moveTo>
                    <a:pt x="480" y="0"/>
                  </a:moveTo>
                  <a:lnTo>
                    <a:pt x="480" y="0"/>
                  </a:lnTo>
                  <a:lnTo>
                    <a:pt x="520" y="0"/>
                  </a:lnTo>
                </a:path>
              </a:pathLst>
            </a:custGeom>
            <a:noFill/>
            <a:ln w="12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74"/>
            <p:cNvSpPr>
              <a:spLocks noEditPoints="1"/>
            </p:cNvSpPr>
            <p:nvPr/>
          </p:nvSpPr>
          <p:spPr bwMode="auto">
            <a:xfrm>
              <a:off x="4331" y="2987"/>
              <a:ext cx="67" cy="76"/>
            </a:xfrm>
            <a:custGeom>
              <a:avLst/>
              <a:gdLst/>
              <a:ahLst/>
              <a:cxnLst>
                <a:cxn ang="0">
                  <a:pos x="142" y="145"/>
                </a:cxn>
                <a:cxn ang="0">
                  <a:pos x="142" y="145"/>
                </a:cxn>
                <a:cxn ang="0">
                  <a:pos x="160" y="86"/>
                </a:cxn>
                <a:cxn ang="0">
                  <a:pos x="137" y="23"/>
                </a:cxn>
                <a:cxn ang="0">
                  <a:pos x="80" y="0"/>
                </a:cxn>
                <a:cxn ang="0">
                  <a:pos x="23" y="23"/>
                </a:cxn>
                <a:cxn ang="0">
                  <a:pos x="0" y="87"/>
                </a:cxn>
                <a:cxn ang="0">
                  <a:pos x="23" y="151"/>
                </a:cxn>
                <a:cxn ang="0">
                  <a:pos x="80" y="174"/>
                </a:cxn>
                <a:cxn ang="0">
                  <a:pos x="123" y="162"/>
                </a:cxn>
                <a:cxn ang="0">
                  <a:pos x="143" y="181"/>
                </a:cxn>
                <a:cxn ang="0">
                  <a:pos x="160" y="162"/>
                </a:cxn>
                <a:cxn ang="0">
                  <a:pos x="142" y="145"/>
                </a:cxn>
                <a:cxn ang="0">
                  <a:pos x="100" y="105"/>
                </a:cxn>
                <a:cxn ang="0">
                  <a:pos x="100" y="105"/>
                </a:cxn>
                <a:cxn ang="0">
                  <a:pos x="82" y="124"/>
                </a:cxn>
                <a:cxn ang="0">
                  <a:pos x="100" y="140"/>
                </a:cxn>
                <a:cxn ang="0">
                  <a:pos x="80" y="145"/>
                </a:cxn>
                <a:cxn ang="0">
                  <a:pos x="34" y="87"/>
                </a:cxn>
                <a:cxn ang="0">
                  <a:pos x="80" y="29"/>
                </a:cxn>
                <a:cxn ang="0">
                  <a:pos x="126" y="87"/>
                </a:cxn>
                <a:cxn ang="0">
                  <a:pos x="118" y="123"/>
                </a:cxn>
                <a:cxn ang="0">
                  <a:pos x="100" y="105"/>
                </a:cxn>
              </a:cxnLst>
              <a:rect l="0" t="0" r="r" b="b"/>
              <a:pathLst>
                <a:path w="160" h="181">
                  <a:moveTo>
                    <a:pt x="142" y="145"/>
                  </a:moveTo>
                  <a:lnTo>
                    <a:pt x="142" y="145"/>
                  </a:lnTo>
                  <a:cubicBezTo>
                    <a:pt x="153" y="131"/>
                    <a:pt x="160" y="109"/>
                    <a:pt x="160" y="86"/>
                  </a:cubicBezTo>
                  <a:cubicBezTo>
                    <a:pt x="160" y="62"/>
                    <a:pt x="151" y="38"/>
                    <a:pt x="137" y="23"/>
                  </a:cubicBezTo>
                  <a:cubicBezTo>
                    <a:pt x="122" y="7"/>
                    <a:pt x="104" y="0"/>
                    <a:pt x="80" y="0"/>
                  </a:cubicBezTo>
                  <a:cubicBezTo>
                    <a:pt x="56" y="0"/>
                    <a:pt x="38" y="7"/>
                    <a:pt x="23" y="23"/>
                  </a:cubicBezTo>
                  <a:cubicBezTo>
                    <a:pt x="9" y="38"/>
                    <a:pt x="0" y="62"/>
                    <a:pt x="0" y="87"/>
                  </a:cubicBezTo>
                  <a:cubicBezTo>
                    <a:pt x="0" y="112"/>
                    <a:pt x="9" y="135"/>
                    <a:pt x="23" y="151"/>
                  </a:cubicBezTo>
                  <a:cubicBezTo>
                    <a:pt x="38" y="166"/>
                    <a:pt x="57" y="174"/>
                    <a:pt x="80" y="174"/>
                  </a:cubicBezTo>
                  <a:cubicBezTo>
                    <a:pt x="97" y="174"/>
                    <a:pt x="110" y="170"/>
                    <a:pt x="123" y="162"/>
                  </a:cubicBezTo>
                  <a:lnTo>
                    <a:pt x="143" y="181"/>
                  </a:lnTo>
                  <a:lnTo>
                    <a:pt x="160" y="162"/>
                  </a:lnTo>
                  <a:lnTo>
                    <a:pt x="142" y="145"/>
                  </a:lnTo>
                  <a:close/>
                  <a:moveTo>
                    <a:pt x="100" y="105"/>
                  </a:moveTo>
                  <a:lnTo>
                    <a:pt x="100" y="105"/>
                  </a:lnTo>
                  <a:lnTo>
                    <a:pt x="82" y="124"/>
                  </a:lnTo>
                  <a:lnTo>
                    <a:pt x="100" y="140"/>
                  </a:lnTo>
                  <a:cubicBezTo>
                    <a:pt x="95" y="143"/>
                    <a:pt x="87" y="145"/>
                    <a:pt x="80" y="145"/>
                  </a:cubicBezTo>
                  <a:cubicBezTo>
                    <a:pt x="52" y="145"/>
                    <a:pt x="34" y="122"/>
                    <a:pt x="34" y="87"/>
                  </a:cubicBezTo>
                  <a:cubicBezTo>
                    <a:pt x="34" y="52"/>
                    <a:pt x="52" y="29"/>
                    <a:pt x="80" y="29"/>
                  </a:cubicBezTo>
                  <a:cubicBezTo>
                    <a:pt x="108" y="29"/>
                    <a:pt x="126" y="52"/>
                    <a:pt x="126" y="87"/>
                  </a:cubicBezTo>
                  <a:cubicBezTo>
                    <a:pt x="126" y="101"/>
                    <a:pt x="123" y="113"/>
                    <a:pt x="118" y="123"/>
                  </a:cubicBezTo>
                  <a:lnTo>
                    <a:pt x="100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75"/>
            <p:cNvSpPr>
              <a:spLocks/>
            </p:cNvSpPr>
            <p:nvPr/>
          </p:nvSpPr>
          <p:spPr bwMode="auto">
            <a:xfrm>
              <a:off x="4407" y="3006"/>
              <a:ext cx="45" cy="54"/>
            </a:xfrm>
            <a:custGeom>
              <a:avLst/>
              <a:gdLst/>
              <a:ahLst/>
              <a:cxnLst>
                <a:cxn ang="0">
                  <a:pos x="110" y="124"/>
                </a:cxn>
                <a:cxn ang="0">
                  <a:pos x="110" y="124"/>
                </a:cxn>
                <a:cxn ang="0">
                  <a:pos x="110" y="0"/>
                </a:cxn>
                <a:cxn ang="0">
                  <a:pos x="78" y="0"/>
                </a:cxn>
                <a:cxn ang="0">
                  <a:pos x="78" y="77"/>
                </a:cxn>
                <a:cxn ang="0">
                  <a:pos x="53" y="102"/>
                </a:cxn>
                <a:cxn ang="0">
                  <a:pos x="32" y="8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42" y="129"/>
                </a:cxn>
                <a:cxn ang="0">
                  <a:pos x="78" y="109"/>
                </a:cxn>
                <a:cxn ang="0">
                  <a:pos x="78" y="124"/>
                </a:cxn>
                <a:cxn ang="0">
                  <a:pos x="110" y="124"/>
                </a:cxn>
              </a:cxnLst>
              <a:rect l="0" t="0" r="r" b="b"/>
              <a:pathLst>
                <a:path w="110" h="129">
                  <a:moveTo>
                    <a:pt x="110" y="124"/>
                  </a:moveTo>
                  <a:lnTo>
                    <a:pt x="110" y="124"/>
                  </a:lnTo>
                  <a:lnTo>
                    <a:pt x="110" y="0"/>
                  </a:lnTo>
                  <a:lnTo>
                    <a:pt x="78" y="0"/>
                  </a:lnTo>
                  <a:lnTo>
                    <a:pt x="78" y="77"/>
                  </a:lnTo>
                  <a:cubicBezTo>
                    <a:pt x="78" y="92"/>
                    <a:pt x="68" y="102"/>
                    <a:pt x="53" y="102"/>
                  </a:cubicBezTo>
                  <a:cubicBezTo>
                    <a:pt x="39" y="102"/>
                    <a:pt x="32" y="94"/>
                    <a:pt x="32" y="80"/>
                  </a:cubicBezTo>
                  <a:lnTo>
                    <a:pt x="32" y="0"/>
                  </a:lnTo>
                  <a:lnTo>
                    <a:pt x="0" y="0"/>
                  </a:lnTo>
                  <a:lnTo>
                    <a:pt x="0" y="86"/>
                  </a:lnTo>
                  <a:cubicBezTo>
                    <a:pt x="0" y="113"/>
                    <a:pt x="15" y="129"/>
                    <a:pt x="42" y="129"/>
                  </a:cubicBezTo>
                  <a:cubicBezTo>
                    <a:pt x="58" y="129"/>
                    <a:pt x="69" y="123"/>
                    <a:pt x="78" y="109"/>
                  </a:cubicBezTo>
                  <a:lnTo>
                    <a:pt x="78" y="124"/>
                  </a:lnTo>
                  <a:lnTo>
                    <a:pt x="110" y="1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76"/>
            <p:cNvSpPr>
              <a:spLocks noEditPoints="1"/>
            </p:cNvSpPr>
            <p:nvPr/>
          </p:nvSpPr>
          <p:spPr bwMode="auto">
            <a:xfrm>
              <a:off x="4462" y="3005"/>
              <a:ext cx="47" cy="55"/>
            </a:xfrm>
            <a:custGeom>
              <a:avLst/>
              <a:gdLst/>
              <a:ahLst/>
              <a:cxnLst>
                <a:cxn ang="0">
                  <a:pos x="113" y="122"/>
                </a:cxn>
                <a:cxn ang="0">
                  <a:pos x="113" y="122"/>
                </a:cxn>
                <a:cxn ang="0">
                  <a:pos x="106" y="107"/>
                </a:cxn>
                <a:cxn ang="0">
                  <a:pos x="106" y="38"/>
                </a:cxn>
                <a:cxn ang="0">
                  <a:pos x="55" y="0"/>
                </a:cxn>
                <a:cxn ang="0">
                  <a:pos x="3" y="43"/>
                </a:cxn>
                <a:cxn ang="0">
                  <a:pos x="34" y="43"/>
                </a:cxn>
                <a:cxn ang="0">
                  <a:pos x="56" y="26"/>
                </a:cxn>
                <a:cxn ang="0">
                  <a:pos x="75" y="38"/>
                </a:cxn>
                <a:cxn ang="0">
                  <a:pos x="69" y="48"/>
                </a:cxn>
                <a:cxn ang="0">
                  <a:pos x="49" y="53"/>
                </a:cxn>
                <a:cxn ang="0">
                  <a:pos x="36" y="55"/>
                </a:cxn>
                <a:cxn ang="0">
                  <a:pos x="0" y="94"/>
                </a:cxn>
                <a:cxn ang="0">
                  <a:pos x="9" y="119"/>
                </a:cxn>
                <a:cxn ang="0">
                  <a:pos x="37" y="131"/>
                </a:cxn>
                <a:cxn ang="0">
                  <a:pos x="75" y="113"/>
                </a:cxn>
                <a:cxn ang="0">
                  <a:pos x="79" y="126"/>
                </a:cxn>
                <a:cxn ang="0">
                  <a:pos x="113" y="126"/>
                </a:cxn>
                <a:cxn ang="0">
                  <a:pos x="113" y="122"/>
                </a:cxn>
                <a:cxn ang="0">
                  <a:pos x="75" y="76"/>
                </a:cxn>
                <a:cxn ang="0">
                  <a:pos x="75" y="76"/>
                </a:cxn>
                <a:cxn ang="0">
                  <a:pos x="49" y="105"/>
                </a:cxn>
                <a:cxn ang="0">
                  <a:pos x="32" y="90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5" y="67"/>
                </a:cxn>
                <a:cxn ang="0">
                  <a:pos x="75" y="76"/>
                </a:cxn>
              </a:cxnLst>
              <a:rect l="0" t="0" r="r" b="b"/>
              <a:pathLst>
                <a:path w="113" h="131">
                  <a:moveTo>
                    <a:pt x="113" y="122"/>
                  </a:moveTo>
                  <a:lnTo>
                    <a:pt x="113" y="122"/>
                  </a:lnTo>
                  <a:cubicBezTo>
                    <a:pt x="107" y="116"/>
                    <a:pt x="106" y="113"/>
                    <a:pt x="106" y="107"/>
                  </a:cubicBezTo>
                  <a:lnTo>
                    <a:pt x="106" y="38"/>
                  </a:lnTo>
                  <a:cubicBezTo>
                    <a:pt x="106" y="13"/>
                    <a:pt x="89" y="0"/>
                    <a:pt x="55" y="0"/>
                  </a:cubicBezTo>
                  <a:cubicBezTo>
                    <a:pt x="22" y="0"/>
                    <a:pt x="5" y="14"/>
                    <a:pt x="3" y="43"/>
                  </a:cubicBezTo>
                  <a:lnTo>
                    <a:pt x="34" y="43"/>
                  </a:lnTo>
                  <a:cubicBezTo>
                    <a:pt x="35" y="30"/>
                    <a:pt x="40" y="26"/>
                    <a:pt x="56" y="26"/>
                  </a:cubicBezTo>
                  <a:cubicBezTo>
                    <a:pt x="68" y="26"/>
                    <a:pt x="75" y="30"/>
                    <a:pt x="75" y="38"/>
                  </a:cubicBezTo>
                  <a:cubicBezTo>
                    <a:pt x="75" y="43"/>
                    <a:pt x="73" y="46"/>
                    <a:pt x="69" y="48"/>
                  </a:cubicBezTo>
                  <a:cubicBezTo>
                    <a:pt x="65" y="50"/>
                    <a:pt x="65" y="50"/>
                    <a:pt x="49" y="53"/>
                  </a:cubicBezTo>
                  <a:lnTo>
                    <a:pt x="36" y="55"/>
                  </a:lnTo>
                  <a:cubicBezTo>
                    <a:pt x="12" y="59"/>
                    <a:pt x="0" y="72"/>
                    <a:pt x="0" y="94"/>
                  </a:cubicBezTo>
                  <a:cubicBezTo>
                    <a:pt x="0" y="104"/>
                    <a:pt x="3" y="113"/>
                    <a:pt x="9" y="119"/>
                  </a:cubicBezTo>
                  <a:cubicBezTo>
                    <a:pt x="16" y="126"/>
                    <a:pt x="27" y="131"/>
                    <a:pt x="37" y="131"/>
                  </a:cubicBezTo>
                  <a:cubicBezTo>
                    <a:pt x="51" y="131"/>
                    <a:pt x="64" y="125"/>
                    <a:pt x="75" y="113"/>
                  </a:cubicBezTo>
                  <a:cubicBezTo>
                    <a:pt x="75" y="120"/>
                    <a:pt x="76" y="122"/>
                    <a:pt x="79" y="126"/>
                  </a:cubicBezTo>
                  <a:lnTo>
                    <a:pt x="113" y="126"/>
                  </a:lnTo>
                  <a:lnTo>
                    <a:pt x="113" y="122"/>
                  </a:lnTo>
                  <a:close/>
                  <a:moveTo>
                    <a:pt x="75" y="76"/>
                  </a:moveTo>
                  <a:lnTo>
                    <a:pt x="75" y="76"/>
                  </a:lnTo>
                  <a:cubicBezTo>
                    <a:pt x="75" y="94"/>
                    <a:pt x="66" y="105"/>
                    <a:pt x="49" y="105"/>
                  </a:cubicBezTo>
                  <a:cubicBezTo>
                    <a:pt x="39" y="105"/>
                    <a:pt x="32" y="99"/>
                    <a:pt x="32" y="90"/>
                  </a:cubicBezTo>
                  <a:cubicBezTo>
                    <a:pt x="32" y="81"/>
                    <a:pt x="37" y="76"/>
                    <a:pt x="50" y="73"/>
                  </a:cubicBezTo>
                  <a:lnTo>
                    <a:pt x="61" y="71"/>
                  </a:lnTo>
                  <a:cubicBezTo>
                    <a:pt x="70" y="70"/>
                    <a:pt x="71" y="69"/>
                    <a:pt x="75" y="67"/>
                  </a:cubicBezTo>
                  <a:lnTo>
                    <a:pt x="75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7"/>
            <p:cNvSpPr>
              <a:spLocks noEditPoints="1"/>
            </p:cNvSpPr>
            <p:nvPr/>
          </p:nvSpPr>
          <p:spPr bwMode="auto">
            <a:xfrm>
              <a:off x="4515" y="2988"/>
              <a:ext cx="49" cy="72"/>
            </a:xfrm>
            <a:custGeom>
              <a:avLst/>
              <a:gdLst/>
              <a:ahLst/>
              <a:cxnLst>
                <a:cxn ang="0">
                  <a:pos x="86" y="167"/>
                </a:cxn>
                <a:cxn ang="0">
                  <a:pos x="86" y="167"/>
                </a:cxn>
                <a:cxn ang="0">
                  <a:pos x="118" y="167"/>
                </a:cxn>
                <a:cxn ang="0">
                  <a:pos x="118" y="0"/>
                </a:cxn>
                <a:cxn ang="0">
                  <a:pos x="86" y="0"/>
                </a:cxn>
                <a:cxn ang="0">
                  <a:pos x="86" y="59"/>
                </a:cxn>
                <a:cxn ang="0">
                  <a:pos x="52" y="41"/>
                </a:cxn>
                <a:cxn ang="0">
                  <a:pos x="0" y="107"/>
                </a:cxn>
                <a:cxn ang="0">
                  <a:pos x="14" y="152"/>
                </a:cxn>
                <a:cxn ang="0">
                  <a:pos x="52" y="172"/>
                </a:cxn>
                <a:cxn ang="0">
                  <a:pos x="86" y="154"/>
                </a:cxn>
                <a:cxn ang="0">
                  <a:pos x="86" y="167"/>
                </a:cxn>
                <a:cxn ang="0">
                  <a:pos x="59" y="68"/>
                </a:cxn>
                <a:cxn ang="0">
                  <a:pos x="59" y="68"/>
                </a:cxn>
                <a:cxn ang="0">
                  <a:pos x="86" y="107"/>
                </a:cxn>
                <a:cxn ang="0">
                  <a:pos x="59" y="145"/>
                </a:cxn>
                <a:cxn ang="0">
                  <a:pos x="32" y="107"/>
                </a:cxn>
                <a:cxn ang="0">
                  <a:pos x="59" y="68"/>
                </a:cxn>
              </a:cxnLst>
              <a:rect l="0" t="0" r="r" b="b"/>
              <a:pathLst>
                <a:path w="118" h="172">
                  <a:moveTo>
                    <a:pt x="86" y="167"/>
                  </a:moveTo>
                  <a:lnTo>
                    <a:pt x="86" y="167"/>
                  </a:lnTo>
                  <a:lnTo>
                    <a:pt x="118" y="167"/>
                  </a:lnTo>
                  <a:lnTo>
                    <a:pt x="118" y="0"/>
                  </a:lnTo>
                  <a:lnTo>
                    <a:pt x="86" y="0"/>
                  </a:lnTo>
                  <a:lnTo>
                    <a:pt x="86" y="59"/>
                  </a:lnTo>
                  <a:cubicBezTo>
                    <a:pt x="78" y="47"/>
                    <a:pt x="67" y="41"/>
                    <a:pt x="52" y="41"/>
                  </a:cubicBezTo>
                  <a:cubicBezTo>
                    <a:pt x="23" y="41"/>
                    <a:pt x="0" y="70"/>
                    <a:pt x="0" y="107"/>
                  </a:cubicBezTo>
                  <a:cubicBezTo>
                    <a:pt x="0" y="123"/>
                    <a:pt x="5" y="140"/>
                    <a:pt x="14" y="152"/>
                  </a:cubicBezTo>
                  <a:cubicBezTo>
                    <a:pt x="22" y="164"/>
                    <a:pt x="37" y="172"/>
                    <a:pt x="52" y="172"/>
                  </a:cubicBezTo>
                  <a:cubicBezTo>
                    <a:pt x="67" y="172"/>
                    <a:pt x="78" y="166"/>
                    <a:pt x="86" y="154"/>
                  </a:cubicBezTo>
                  <a:lnTo>
                    <a:pt x="86" y="167"/>
                  </a:lnTo>
                  <a:close/>
                  <a:moveTo>
                    <a:pt x="59" y="68"/>
                  </a:moveTo>
                  <a:lnTo>
                    <a:pt x="59" y="68"/>
                  </a:lnTo>
                  <a:cubicBezTo>
                    <a:pt x="75" y="68"/>
                    <a:pt x="86" y="84"/>
                    <a:pt x="86" y="107"/>
                  </a:cubicBezTo>
                  <a:cubicBezTo>
                    <a:pt x="86" y="130"/>
                    <a:pt x="75" y="145"/>
                    <a:pt x="59" y="145"/>
                  </a:cubicBezTo>
                  <a:cubicBezTo>
                    <a:pt x="43" y="145"/>
                    <a:pt x="32" y="129"/>
                    <a:pt x="32" y="107"/>
                  </a:cubicBezTo>
                  <a:cubicBezTo>
                    <a:pt x="32" y="84"/>
                    <a:pt x="43" y="68"/>
                    <a:pt x="59" y="6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78"/>
            <p:cNvSpPr>
              <a:spLocks/>
            </p:cNvSpPr>
            <p:nvPr/>
          </p:nvSpPr>
          <p:spPr bwMode="auto">
            <a:xfrm>
              <a:off x="4576" y="3005"/>
              <a:ext cx="30" cy="5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26"/>
                </a:cxn>
                <a:cxn ang="0">
                  <a:pos x="32" y="126"/>
                </a:cxn>
                <a:cxn ang="0">
                  <a:pos x="32" y="60"/>
                </a:cxn>
                <a:cxn ang="0">
                  <a:pos x="60" y="32"/>
                </a:cxn>
                <a:cxn ang="0">
                  <a:pos x="70" y="33"/>
                </a:cxn>
                <a:cxn ang="0">
                  <a:pos x="70" y="1"/>
                </a:cxn>
                <a:cxn ang="0">
                  <a:pos x="66" y="0"/>
                </a:cxn>
                <a:cxn ang="0">
                  <a:pos x="32" y="27"/>
                </a:cxn>
                <a:cxn ang="0">
                  <a:pos x="32" y="2"/>
                </a:cxn>
                <a:cxn ang="0">
                  <a:pos x="0" y="2"/>
                </a:cxn>
              </a:cxnLst>
              <a:rect l="0" t="0" r="r" b="b"/>
              <a:pathLst>
                <a:path w="70" h="126">
                  <a:moveTo>
                    <a:pt x="0" y="2"/>
                  </a:moveTo>
                  <a:lnTo>
                    <a:pt x="0" y="2"/>
                  </a:lnTo>
                  <a:lnTo>
                    <a:pt x="0" y="126"/>
                  </a:lnTo>
                  <a:lnTo>
                    <a:pt x="32" y="126"/>
                  </a:lnTo>
                  <a:lnTo>
                    <a:pt x="32" y="60"/>
                  </a:lnTo>
                  <a:cubicBezTo>
                    <a:pt x="32" y="41"/>
                    <a:pt x="41" y="32"/>
                    <a:pt x="60" y="32"/>
                  </a:cubicBezTo>
                  <a:cubicBezTo>
                    <a:pt x="63" y="32"/>
                    <a:pt x="65" y="32"/>
                    <a:pt x="70" y="33"/>
                  </a:cubicBezTo>
                  <a:lnTo>
                    <a:pt x="70" y="1"/>
                  </a:lnTo>
                  <a:cubicBezTo>
                    <a:pt x="68" y="0"/>
                    <a:pt x="67" y="0"/>
                    <a:pt x="66" y="0"/>
                  </a:cubicBezTo>
                  <a:cubicBezTo>
                    <a:pt x="51" y="0"/>
                    <a:pt x="39" y="10"/>
                    <a:pt x="32" y="27"/>
                  </a:cubicBezTo>
                  <a:lnTo>
                    <a:pt x="3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79"/>
            <p:cNvSpPr>
              <a:spLocks noEditPoints="1"/>
            </p:cNvSpPr>
            <p:nvPr/>
          </p:nvSpPr>
          <p:spPr bwMode="auto">
            <a:xfrm>
              <a:off x="4610" y="3005"/>
              <a:ext cx="47" cy="55"/>
            </a:xfrm>
            <a:custGeom>
              <a:avLst/>
              <a:gdLst/>
              <a:ahLst/>
              <a:cxnLst>
                <a:cxn ang="0">
                  <a:pos x="113" y="122"/>
                </a:cxn>
                <a:cxn ang="0">
                  <a:pos x="113" y="122"/>
                </a:cxn>
                <a:cxn ang="0">
                  <a:pos x="106" y="107"/>
                </a:cxn>
                <a:cxn ang="0">
                  <a:pos x="106" y="38"/>
                </a:cxn>
                <a:cxn ang="0">
                  <a:pos x="55" y="0"/>
                </a:cxn>
                <a:cxn ang="0">
                  <a:pos x="3" y="43"/>
                </a:cxn>
                <a:cxn ang="0">
                  <a:pos x="33" y="43"/>
                </a:cxn>
                <a:cxn ang="0">
                  <a:pos x="56" y="26"/>
                </a:cxn>
                <a:cxn ang="0">
                  <a:pos x="74" y="38"/>
                </a:cxn>
                <a:cxn ang="0">
                  <a:pos x="69" y="48"/>
                </a:cxn>
                <a:cxn ang="0">
                  <a:pos x="49" y="53"/>
                </a:cxn>
                <a:cxn ang="0">
                  <a:pos x="36" y="55"/>
                </a:cxn>
                <a:cxn ang="0">
                  <a:pos x="0" y="94"/>
                </a:cxn>
                <a:cxn ang="0">
                  <a:pos x="8" y="119"/>
                </a:cxn>
                <a:cxn ang="0">
                  <a:pos x="37" y="131"/>
                </a:cxn>
                <a:cxn ang="0">
                  <a:pos x="75" y="113"/>
                </a:cxn>
                <a:cxn ang="0">
                  <a:pos x="78" y="126"/>
                </a:cxn>
                <a:cxn ang="0">
                  <a:pos x="113" y="126"/>
                </a:cxn>
                <a:cxn ang="0">
                  <a:pos x="113" y="122"/>
                </a:cxn>
                <a:cxn ang="0">
                  <a:pos x="74" y="76"/>
                </a:cxn>
                <a:cxn ang="0">
                  <a:pos x="74" y="76"/>
                </a:cxn>
                <a:cxn ang="0">
                  <a:pos x="49" y="105"/>
                </a:cxn>
                <a:cxn ang="0">
                  <a:pos x="32" y="90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4" y="67"/>
                </a:cxn>
                <a:cxn ang="0">
                  <a:pos x="74" y="76"/>
                </a:cxn>
              </a:cxnLst>
              <a:rect l="0" t="0" r="r" b="b"/>
              <a:pathLst>
                <a:path w="113" h="131">
                  <a:moveTo>
                    <a:pt x="113" y="122"/>
                  </a:moveTo>
                  <a:lnTo>
                    <a:pt x="113" y="122"/>
                  </a:lnTo>
                  <a:cubicBezTo>
                    <a:pt x="107" y="116"/>
                    <a:pt x="106" y="113"/>
                    <a:pt x="106" y="107"/>
                  </a:cubicBezTo>
                  <a:lnTo>
                    <a:pt x="106" y="38"/>
                  </a:lnTo>
                  <a:cubicBezTo>
                    <a:pt x="106" y="13"/>
                    <a:pt x="88" y="0"/>
                    <a:pt x="55" y="0"/>
                  </a:cubicBezTo>
                  <a:cubicBezTo>
                    <a:pt x="22" y="0"/>
                    <a:pt x="5" y="14"/>
                    <a:pt x="3" y="43"/>
                  </a:cubicBezTo>
                  <a:lnTo>
                    <a:pt x="33" y="43"/>
                  </a:lnTo>
                  <a:cubicBezTo>
                    <a:pt x="35" y="30"/>
                    <a:pt x="40" y="26"/>
                    <a:pt x="56" y="26"/>
                  </a:cubicBezTo>
                  <a:cubicBezTo>
                    <a:pt x="68" y="26"/>
                    <a:pt x="74" y="30"/>
                    <a:pt x="74" y="38"/>
                  </a:cubicBezTo>
                  <a:cubicBezTo>
                    <a:pt x="74" y="43"/>
                    <a:pt x="72" y="46"/>
                    <a:pt x="69" y="48"/>
                  </a:cubicBezTo>
                  <a:cubicBezTo>
                    <a:pt x="65" y="50"/>
                    <a:pt x="65" y="50"/>
                    <a:pt x="49" y="53"/>
                  </a:cubicBezTo>
                  <a:lnTo>
                    <a:pt x="36" y="55"/>
                  </a:lnTo>
                  <a:cubicBezTo>
                    <a:pt x="12" y="59"/>
                    <a:pt x="0" y="72"/>
                    <a:pt x="0" y="94"/>
                  </a:cubicBezTo>
                  <a:cubicBezTo>
                    <a:pt x="0" y="104"/>
                    <a:pt x="3" y="113"/>
                    <a:pt x="8" y="119"/>
                  </a:cubicBezTo>
                  <a:cubicBezTo>
                    <a:pt x="16" y="126"/>
                    <a:pt x="26" y="131"/>
                    <a:pt x="37" y="131"/>
                  </a:cubicBezTo>
                  <a:cubicBezTo>
                    <a:pt x="51" y="131"/>
                    <a:pt x="63" y="125"/>
                    <a:pt x="75" y="113"/>
                  </a:cubicBezTo>
                  <a:cubicBezTo>
                    <a:pt x="75" y="120"/>
                    <a:pt x="75" y="122"/>
                    <a:pt x="78" y="126"/>
                  </a:cubicBezTo>
                  <a:lnTo>
                    <a:pt x="113" y="126"/>
                  </a:lnTo>
                  <a:lnTo>
                    <a:pt x="113" y="122"/>
                  </a:lnTo>
                  <a:close/>
                  <a:moveTo>
                    <a:pt x="74" y="76"/>
                  </a:moveTo>
                  <a:lnTo>
                    <a:pt x="74" y="76"/>
                  </a:lnTo>
                  <a:cubicBezTo>
                    <a:pt x="74" y="94"/>
                    <a:pt x="65" y="105"/>
                    <a:pt x="49" y="105"/>
                  </a:cubicBezTo>
                  <a:cubicBezTo>
                    <a:pt x="38" y="105"/>
                    <a:pt x="32" y="99"/>
                    <a:pt x="32" y="90"/>
                  </a:cubicBezTo>
                  <a:cubicBezTo>
                    <a:pt x="32" y="81"/>
                    <a:pt x="37" y="76"/>
                    <a:pt x="50" y="73"/>
                  </a:cubicBezTo>
                  <a:lnTo>
                    <a:pt x="61" y="71"/>
                  </a:lnTo>
                  <a:cubicBezTo>
                    <a:pt x="69" y="70"/>
                    <a:pt x="71" y="69"/>
                    <a:pt x="74" y="67"/>
                  </a:cubicBezTo>
                  <a:lnTo>
                    <a:pt x="74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80"/>
            <p:cNvSpPr>
              <a:spLocks/>
            </p:cNvSpPr>
            <p:nvPr/>
          </p:nvSpPr>
          <p:spPr bwMode="auto">
            <a:xfrm>
              <a:off x="4662" y="2994"/>
              <a:ext cx="27" cy="66"/>
            </a:xfrm>
            <a:custGeom>
              <a:avLst/>
              <a:gdLst/>
              <a:ahLst/>
              <a:cxnLst>
                <a:cxn ang="0">
                  <a:pos x="65" y="33"/>
                </a:cxn>
                <a:cxn ang="0">
                  <a:pos x="65" y="33"/>
                </a:cxn>
                <a:cxn ang="0">
                  <a:pos x="47" y="33"/>
                </a:cxn>
                <a:cxn ang="0">
                  <a:pos x="47" y="0"/>
                </a:cxn>
                <a:cxn ang="0">
                  <a:pos x="15" y="0"/>
                </a:cxn>
                <a:cxn ang="0">
                  <a:pos x="15" y="33"/>
                </a:cxn>
                <a:cxn ang="0">
                  <a:pos x="0" y="33"/>
                </a:cxn>
                <a:cxn ang="0">
                  <a:pos x="0" y="54"/>
                </a:cxn>
                <a:cxn ang="0">
                  <a:pos x="15" y="54"/>
                </a:cxn>
                <a:cxn ang="0">
                  <a:pos x="15" y="130"/>
                </a:cxn>
                <a:cxn ang="0">
                  <a:pos x="47" y="159"/>
                </a:cxn>
                <a:cxn ang="0">
                  <a:pos x="65" y="156"/>
                </a:cxn>
                <a:cxn ang="0">
                  <a:pos x="65" y="134"/>
                </a:cxn>
                <a:cxn ang="0">
                  <a:pos x="58" y="135"/>
                </a:cxn>
                <a:cxn ang="0">
                  <a:pos x="47" y="121"/>
                </a:cxn>
                <a:cxn ang="0">
                  <a:pos x="47" y="54"/>
                </a:cxn>
                <a:cxn ang="0">
                  <a:pos x="65" y="54"/>
                </a:cxn>
                <a:cxn ang="0">
                  <a:pos x="65" y="33"/>
                </a:cxn>
              </a:cxnLst>
              <a:rect l="0" t="0" r="r" b="b"/>
              <a:pathLst>
                <a:path w="65" h="159">
                  <a:moveTo>
                    <a:pt x="65" y="33"/>
                  </a:moveTo>
                  <a:lnTo>
                    <a:pt x="65" y="33"/>
                  </a:lnTo>
                  <a:lnTo>
                    <a:pt x="47" y="33"/>
                  </a:lnTo>
                  <a:lnTo>
                    <a:pt x="47" y="0"/>
                  </a:lnTo>
                  <a:lnTo>
                    <a:pt x="15" y="0"/>
                  </a:lnTo>
                  <a:lnTo>
                    <a:pt x="15" y="33"/>
                  </a:lnTo>
                  <a:lnTo>
                    <a:pt x="0" y="33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30"/>
                  </a:lnTo>
                  <a:cubicBezTo>
                    <a:pt x="15" y="149"/>
                    <a:pt x="26" y="159"/>
                    <a:pt x="47" y="159"/>
                  </a:cubicBezTo>
                  <a:cubicBezTo>
                    <a:pt x="54" y="159"/>
                    <a:pt x="59" y="158"/>
                    <a:pt x="65" y="156"/>
                  </a:cubicBezTo>
                  <a:lnTo>
                    <a:pt x="65" y="134"/>
                  </a:lnTo>
                  <a:cubicBezTo>
                    <a:pt x="62" y="134"/>
                    <a:pt x="60" y="135"/>
                    <a:pt x="58" y="135"/>
                  </a:cubicBezTo>
                  <a:cubicBezTo>
                    <a:pt x="49" y="135"/>
                    <a:pt x="47" y="132"/>
                    <a:pt x="47" y="121"/>
                  </a:cubicBezTo>
                  <a:lnTo>
                    <a:pt x="47" y="54"/>
                  </a:lnTo>
                  <a:lnTo>
                    <a:pt x="65" y="54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81"/>
            <p:cNvSpPr>
              <a:spLocks noEditPoints="1"/>
            </p:cNvSpPr>
            <p:nvPr/>
          </p:nvSpPr>
          <p:spPr bwMode="auto">
            <a:xfrm>
              <a:off x="4698" y="2988"/>
              <a:ext cx="14" cy="70"/>
            </a:xfrm>
            <a:custGeom>
              <a:avLst/>
              <a:gdLst/>
              <a:ahLst/>
              <a:cxnLst>
                <a:cxn ang="0">
                  <a:pos x="32" y="43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167"/>
                </a:cxn>
                <a:cxn ang="0">
                  <a:pos x="32" y="167"/>
                </a:cxn>
                <a:cxn ang="0">
                  <a:pos x="32" y="43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32" y="29"/>
                </a:cxn>
                <a:cxn ang="0">
                  <a:pos x="32" y="0"/>
                </a:cxn>
              </a:cxnLst>
              <a:rect l="0" t="0" r="r" b="b"/>
              <a:pathLst>
                <a:path w="32" h="167">
                  <a:moveTo>
                    <a:pt x="32" y="43"/>
                  </a:moveTo>
                  <a:lnTo>
                    <a:pt x="32" y="43"/>
                  </a:lnTo>
                  <a:lnTo>
                    <a:pt x="0" y="43"/>
                  </a:lnTo>
                  <a:lnTo>
                    <a:pt x="0" y="167"/>
                  </a:lnTo>
                  <a:lnTo>
                    <a:pt x="32" y="167"/>
                  </a:lnTo>
                  <a:lnTo>
                    <a:pt x="32" y="43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32" y="2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82"/>
            <p:cNvSpPr>
              <a:spLocks/>
            </p:cNvSpPr>
            <p:nvPr/>
          </p:nvSpPr>
          <p:spPr bwMode="auto">
            <a:xfrm>
              <a:off x="4722" y="3005"/>
              <a:ext cx="46" cy="55"/>
            </a:xfrm>
            <a:custGeom>
              <a:avLst/>
              <a:gdLst/>
              <a:ahLst/>
              <a:cxnLst>
                <a:cxn ang="0">
                  <a:pos x="111" y="48"/>
                </a:cxn>
                <a:cxn ang="0">
                  <a:pos x="111" y="48"/>
                </a:cxn>
                <a:cxn ang="0">
                  <a:pos x="58" y="0"/>
                </a:cxn>
                <a:cxn ang="0">
                  <a:pos x="0" y="66"/>
                </a:cxn>
                <a:cxn ang="0">
                  <a:pos x="58" y="131"/>
                </a:cxn>
                <a:cxn ang="0">
                  <a:pos x="111" y="83"/>
                </a:cxn>
                <a:cxn ang="0">
                  <a:pos x="81" y="83"/>
                </a:cxn>
                <a:cxn ang="0">
                  <a:pos x="58" y="105"/>
                </a:cxn>
                <a:cxn ang="0">
                  <a:pos x="32" y="66"/>
                </a:cxn>
                <a:cxn ang="0">
                  <a:pos x="38" y="37"/>
                </a:cxn>
                <a:cxn ang="0">
                  <a:pos x="58" y="26"/>
                </a:cxn>
                <a:cxn ang="0">
                  <a:pos x="81" y="48"/>
                </a:cxn>
                <a:cxn ang="0">
                  <a:pos x="111" y="48"/>
                </a:cxn>
              </a:cxnLst>
              <a:rect l="0" t="0" r="r" b="b"/>
              <a:pathLst>
                <a:path w="111" h="131">
                  <a:moveTo>
                    <a:pt x="111" y="48"/>
                  </a:moveTo>
                  <a:lnTo>
                    <a:pt x="111" y="48"/>
                  </a:lnTo>
                  <a:cubicBezTo>
                    <a:pt x="109" y="18"/>
                    <a:pt x="89" y="0"/>
                    <a:pt x="58" y="0"/>
                  </a:cubicBezTo>
                  <a:cubicBezTo>
                    <a:pt x="21" y="0"/>
                    <a:pt x="0" y="25"/>
                    <a:pt x="0" y="66"/>
                  </a:cubicBezTo>
                  <a:cubicBezTo>
                    <a:pt x="0" y="107"/>
                    <a:pt x="21" y="131"/>
                    <a:pt x="58" y="131"/>
                  </a:cubicBezTo>
                  <a:cubicBezTo>
                    <a:pt x="87" y="131"/>
                    <a:pt x="108" y="112"/>
                    <a:pt x="111" y="83"/>
                  </a:cubicBezTo>
                  <a:lnTo>
                    <a:pt x="81" y="83"/>
                  </a:lnTo>
                  <a:cubicBezTo>
                    <a:pt x="77" y="99"/>
                    <a:pt x="70" y="105"/>
                    <a:pt x="58" y="105"/>
                  </a:cubicBezTo>
                  <a:cubicBezTo>
                    <a:pt x="42" y="105"/>
                    <a:pt x="32" y="90"/>
                    <a:pt x="32" y="66"/>
                  </a:cubicBezTo>
                  <a:cubicBezTo>
                    <a:pt x="32" y="55"/>
                    <a:pt x="34" y="44"/>
                    <a:pt x="38" y="37"/>
                  </a:cubicBezTo>
                  <a:cubicBezTo>
                    <a:pt x="42" y="30"/>
                    <a:pt x="49" y="26"/>
                    <a:pt x="58" y="26"/>
                  </a:cubicBezTo>
                  <a:cubicBezTo>
                    <a:pt x="71" y="26"/>
                    <a:pt x="77" y="32"/>
                    <a:pt x="81" y="48"/>
                  </a:cubicBezTo>
                  <a:lnTo>
                    <a:pt x="111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83"/>
            <p:cNvSpPr>
              <a:spLocks/>
            </p:cNvSpPr>
            <p:nvPr/>
          </p:nvSpPr>
          <p:spPr bwMode="auto">
            <a:xfrm>
              <a:off x="4802" y="2987"/>
              <a:ext cx="61" cy="73"/>
            </a:xfrm>
            <a:custGeom>
              <a:avLst/>
              <a:gdLst/>
              <a:ahLst/>
              <a:cxnLst>
                <a:cxn ang="0">
                  <a:pos x="145" y="59"/>
                </a:cxn>
                <a:cxn ang="0">
                  <a:pos x="145" y="59"/>
                </a:cxn>
                <a:cxn ang="0">
                  <a:pos x="134" y="26"/>
                </a:cxn>
                <a:cxn ang="0">
                  <a:pos x="76" y="0"/>
                </a:cxn>
                <a:cxn ang="0">
                  <a:pos x="0" y="87"/>
                </a:cxn>
                <a:cxn ang="0">
                  <a:pos x="75" y="174"/>
                </a:cxn>
                <a:cxn ang="0">
                  <a:pos x="146" y="112"/>
                </a:cxn>
                <a:cxn ang="0">
                  <a:pos x="113" y="112"/>
                </a:cxn>
                <a:cxn ang="0">
                  <a:pos x="76" y="145"/>
                </a:cxn>
                <a:cxn ang="0">
                  <a:pos x="34" y="87"/>
                </a:cxn>
                <a:cxn ang="0">
                  <a:pos x="77" y="29"/>
                </a:cxn>
                <a:cxn ang="0">
                  <a:pos x="105" y="41"/>
                </a:cxn>
                <a:cxn ang="0">
                  <a:pos x="113" y="59"/>
                </a:cxn>
                <a:cxn ang="0">
                  <a:pos x="145" y="59"/>
                </a:cxn>
              </a:cxnLst>
              <a:rect l="0" t="0" r="r" b="b"/>
              <a:pathLst>
                <a:path w="146" h="174">
                  <a:moveTo>
                    <a:pt x="145" y="59"/>
                  </a:moveTo>
                  <a:lnTo>
                    <a:pt x="145" y="59"/>
                  </a:lnTo>
                  <a:cubicBezTo>
                    <a:pt x="144" y="44"/>
                    <a:pt x="141" y="35"/>
                    <a:pt x="134" y="26"/>
                  </a:cubicBezTo>
                  <a:cubicBezTo>
                    <a:pt x="121" y="9"/>
                    <a:pt x="101" y="0"/>
                    <a:pt x="76" y="0"/>
                  </a:cubicBezTo>
                  <a:cubicBezTo>
                    <a:pt x="29" y="0"/>
                    <a:pt x="0" y="33"/>
                    <a:pt x="0" y="87"/>
                  </a:cubicBezTo>
                  <a:cubicBezTo>
                    <a:pt x="0" y="140"/>
                    <a:pt x="29" y="174"/>
                    <a:pt x="75" y="174"/>
                  </a:cubicBezTo>
                  <a:cubicBezTo>
                    <a:pt x="116" y="174"/>
                    <a:pt x="144" y="150"/>
                    <a:pt x="146" y="112"/>
                  </a:cubicBezTo>
                  <a:lnTo>
                    <a:pt x="113" y="112"/>
                  </a:lnTo>
                  <a:cubicBezTo>
                    <a:pt x="111" y="133"/>
                    <a:pt x="97" y="145"/>
                    <a:pt x="76" y="145"/>
                  </a:cubicBezTo>
                  <a:cubicBezTo>
                    <a:pt x="50" y="145"/>
                    <a:pt x="34" y="124"/>
                    <a:pt x="34" y="87"/>
                  </a:cubicBezTo>
                  <a:cubicBezTo>
                    <a:pt x="34" y="51"/>
                    <a:pt x="50" y="29"/>
                    <a:pt x="77" y="29"/>
                  </a:cubicBezTo>
                  <a:cubicBezTo>
                    <a:pt x="89" y="29"/>
                    <a:pt x="99" y="33"/>
                    <a:pt x="105" y="41"/>
                  </a:cubicBezTo>
                  <a:cubicBezTo>
                    <a:pt x="109" y="45"/>
                    <a:pt x="111" y="50"/>
                    <a:pt x="113" y="59"/>
                  </a:cubicBezTo>
                  <a:lnTo>
                    <a:pt x="14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84"/>
            <p:cNvSpPr>
              <a:spLocks noEditPoints="1"/>
            </p:cNvSpPr>
            <p:nvPr/>
          </p:nvSpPr>
          <p:spPr bwMode="auto">
            <a:xfrm>
              <a:off x="4869" y="3005"/>
              <a:ext cx="47" cy="55"/>
            </a:xfrm>
            <a:custGeom>
              <a:avLst/>
              <a:gdLst/>
              <a:ahLst/>
              <a:cxnLst>
                <a:cxn ang="0">
                  <a:pos x="113" y="122"/>
                </a:cxn>
                <a:cxn ang="0">
                  <a:pos x="113" y="122"/>
                </a:cxn>
                <a:cxn ang="0">
                  <a:pos x="106" y="107"/>
                </a:cxn>
                <a:cxn ang="0">
                  <a:pos x="106" y="38"/>
                </a:cxn>
                <a:cxn ang="0">
                  <a:pos x="56" y="0"/>
                </a:cxn>
                <a:cxn ang="0">
                  <a:pos x="3" y="43"/>
                </a:cxn>
                <a:cxn ang="0">
                  <a:pos x="34" y="43"/>
                </a:cxn>
                <a:cxn ang="0">
                  <a:pos x="56" y="26"/>
                </a:cxn>
                <a:cxn ang="0">
                  <a:pos x="75" y="38"/>
                </a:cxn>
                <a:cxn ang="0">
                  <a:pos x="69" y="48"/>
                </a:cxn>
                <a:cxn ang="0">
                  <a:pos x="49" y="53"/>
                </a:cxn>
                <a:cxn ang="0">
                  <a:pos x="37" y="55"/>
                </a:cxn>
                <a:cxn ang="0">
                  <a:pos x="0" y="94"/>
                </a:cxn>
                <a:cxn ang="0">
                  <a:pos x="9" y="119"/>
                </a:cxn>
                <a:cxn ang="0">
                  <a:pos x="38" y="131"/>
                </a:cxn>
                <a:cxn ang="0">
                  <a:pos x="75" y="113"/>
                </a:cxn>
                <a:cxn ang="0">
                  <a:pos x="79" y="126"/>
                </a:cxn>
                <a:cxn ang="0">
                  <a:pos x="113" y="126"/>
                </a:cxn>
                <a:cxn ang="0">
                  <a:pos x="113" y="122"/>
                </a:cxn>
                <a:cxn ang="0">
                  <a:pos x="75" y="76"/>
                </a:cxn>
                <a:cxn ang="0">
                  <a:pos x="75" y="76"/>
                </a:cxn>
                <a:cxn ang="0">
                  <a:pos x="49" y="105"/>
                </a:cxn>
                <a:cxn ang="0">
                  <a:pos x="32" y="90"/>
                </a:cxn>
                <a:cxn ang="0">
                  <a:pos x="50" y="73"/>
                </a:cxn>
                <a:cxn ang="0">
                  <a:pos x="61" y="71"/>
                </a:cxn>
                <a:cxn ang="0">
                  <a:pos x="75" y="67"/>
                </a:cxn>
                <a:cxn ang="0">
                  <a:pos x="75" y="76"/>
                </a:cxn>
              </a:cxnLst>
              <a:rect l="0" t="0" r="r" b="b"/>
              <a:pathLst>
                <a:path w="113" h="131">
                  <a:moveTo>
                    <a:pt x="113" y="122"/>
                  </a:moveTo>
                  <a:lnTo>
                    <a:pt x="113" y="122"/>
                  </a:lnTo>
                  <a:cubicBezTo>
                    <a:pt x="108" y="116"/>
                    <a:pt x="106" y="113"/>
                    <a:pt x="106" y="107"/>
                  </a:cubicBezTo>
                  <a:lnTo>
                    <a:pt x="106" y="38"/>
                  </a:lnTo>
                  <a:cubicBezTo>
                    <a:pt x="106" y="13"/>
                    <a:pt x="89" y="0"/>
                    <a:pt x="56" y="0"/>
                  </a:cubicBezTo>
                  <a:cubicBezTo>
                    <a:pt x="22" y="0"/>
                    <a:pt x="5" y="14"/>
                    <a:pt x="3" y="43"/>
                  </a:cubicBezTo>
                  <a:lnTo>
                    <a:pt x="34" y="43"/>
                  </a:lnTo>
                  <a:cubicBezTo>
                    <a:pt x="35" y="30"/>
                    <a:pt x="41" y="26"/>
                    <a:pt x="56" y="26"/>
                  </a:cubicBezTo>
                  <a:cubicBezTo>
                    <a:pt x="69" y="26"/>
                    <a:pt x="75" y="30"/>
                    <a:pt x="75" y="38"/>
                  </a:cubicBezTo>
                  <a:cubicBezTo>
                    <a:pt x="75" y="43"/>
                    <a:pt x="73" y="46"/>
                    <a:pt x="69" y="48"/>
                  </a:cubicBezTo>
                  <a:cubicBezTo>
                    <a:pt x="65" y="50"/>
                    <a:pt x="65" y="50"/>
                    <a:pt x="49" y="53"/>
                  </a:cubicBezTo>
                  <a:lnTo>
                    <a:pt x="37" y="55"/>
                  </a:lnTo>
                  <a:cubicBezTo>
                    <a:pt x="12" y="59"/>
                    <a:pt x="0" y="72"/>
                    <a:pt x="0" y="94"/>
                  </a:cubicBezTo>
                  <a:cubicBezTo>
                    <a:pt x="0" y="104"/>
                    <a:pt x="3" y="113"/>
                    <a:pt x="9" y="119"/>
                  </a:cubicBezTo>
                  <a:cubicBezTo>
                    <a:pt x="16" y="126"/>
                    <a:pt x="27" y="131"/>
                    <a:pt x="38" y="131"/>
                  </a:cubicBezTo>
                  <a:cubicBezTo>
                    <a:pt x="51" y="131"/>
                    <a:pt x="64" y="125"/>
                    <a:pt x="75" y="113"/>
                  </a:cubicBezTo>
                  <a:cubicBezTo>
                    <a:pt x="75" y="120"/>
                    <a:pt x="76" y="122"/>
                    <a:pt x="79" y="126"/>
                  </a:cubicBezTo>
                  <a:lnTo>
                    <a:pt x="113" y="126"/>
                  </a:lnTo>
                  <a:lnTo>
                    <a:pt x="113" y="122"/>
                  </a:lnTo>
                  <a:close/>
                  <a:moveTo>
                    <a:pt x="75" y="76"/>
                  </a:moveTo>
                  <a:lnTo>
                    <a:pt x="75" y="76"/>
                  </a:lnTo>
                  <a:cubicBezTo>
                    <a:pt x="75" y="94"/>
                    <a:pt x="66" y="105"/>
                    <a:pt x="49" y="105"/>
                  </a:cubicBezTo>
                  <a:cubicBezTo>
                    <a:pt x="39" y="105"/>
                    <a:pt x="32" y="99"/>
                    <a:pt x="32" y="90"/>
                  </a:cubicBezTo>
                  <a:cubicBezTo>
                    <a:pt x="32" y="81"/>
                    <a:pt x="37" y="76"/>
                    <a:pt x="50" y="73"/>
                  </a:cubicBezTo>
                  <a:lnTo>
                    <a:pt x="61" y="71"/>
                  </a:lnTo>
                  <a:cubicBezTo>
                    <a:pt x="70" y="70"/>
                    <a:pt x="71" y="69"/>
                    <a:pt x="75" y="67"/>
                  </a:cubicBezTo>
                  <a:lnTo>
                    <a:pt x="75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85"/>
            <p:cNvSpPr>
              <a:spLocks/>
            </p:cNvSpPr>
            <p:nvPr/>
          </p:nvSpPr>
          <p:spPr bwMode="auto">
            <a:xfrm>
              <a:off x="4922" y="3005"/>
              <a:ext cx="47" cy="55"/>
            </a:xfrm>
            <a:custGeom>
              <a:avLst/>
              <a:gdLst/>
              <a:ahLst/>
              <a:cxnLst>
                <a:cxn ang="0">
                  <a:pos x="108" y="42"/>
                </a:cxn>
                <a:cxn ang="0">
                  <a:pos x="108" y="42"/>
                </a:cxn>
                <a:cxn ang="0">
                  <a:pos x="55" y="0"/>
                </a:cxn>
                <a:cxn ang="0">
                  <a:pos x="4" y="41"/>
                </a:cxn>
                <a:cxn ang="0">
                  <a:pos x="11" y="61"/>
                </a:cxn>
                <a:cxn ang="0">
                  <a:pos x="31" y="72"/>
                </a:cxn>
                <a:cxn ang="0">
                  <a:pos x="69" y="84"/>
                </a:cxn>
                <a:cxn ang="0">
                  <a:pos x="80" y="94"/>
                </a:cxn>
                <a:cxn ang="0">
                  <a:pos x="56" y="106"/>
                </a:cxn>
                <a:cxn ang="0">
                  <a:pos x="37" y="101"/>
                </a:cxn>
                <a:cxn ang="0">
                  <a:pos x="31" y="90"/>
                </a:cxn>
                <a:cxn ang="0">
                  <a:pos x="0" y="90"/>
                </a:cxn>
                <a:cxn ang="0">
                  <a:pos x="58" y="131"/>
                </a:cxn>
                <a:cxn ang="0">
                  <a:pos x="97" y="120"/>
                </a:cxn>
                <a:cxn ang="0">
                  <a:pos x="112" y="89"/>
                </a:cxn>
                <a:cxn ang="0">
                  <a:pos x="87" y="58"/>
                </a:cxn>
                <a:cxn ang="0">
                  <a:pos x="47" y="46"/>
                </a:cxn>
                <a:cxn ang="0">
                  <a:pos x="36" y="37"/>
                </a:cxn>
                <a:cxn ang="0">
                  <a:pos x="54" y="25"/>
                </a:cxn>
                <a:cxn ang="0">
                  <a:pos x="77" y="42"/>
                </a:cxn>
                <a:cxn ang="0">
                  <a:pos x="108" y="42"/>
                </a:cxn>
              </a:cxnLst>
              <a:rect l="0" t="0" r="r" b="b"/>
              <a:pathLst>
                <a:path w="112" h="131">
                  <a:moveTo>
                    <a:pt x="108" y="42"/>
                  </a:moveTo>
                  <a:lnTo>
                    <a:pt x="108" y="42"/>
                  </a:lnTo>
                  <a:cubicBezTo>
                    <a:pt x="108" y="16"/>
                    <a:pt x="88" y="0"/>
                    <a:pt x="55" y="0"/>
                  </a:cubicBezTo>
                  <a:cubicBezTo>
                    <a:pt x="23" y="0"/>
                    <a:pt x="4" y="16"/>
                    <a:pt x="4" y="41"/>
                  </a:cubicBezTo>
                  <a:cubicBezTo>
                    <a:pt x="4" y="50"/>
                    <a:pt x="6" y="57"/>
                    <a:pt x="11" y="61"/>
                  </a:cubicBezTo>
                  <a:cubicBezTo>
                    <a:pt x="15" y="66"/>
                    <a:pt x="19" y="68"/>
                    <a:pt x="31" y="72"/>
                  </a:cubicBezTo>
                  <a:lnTo>
                    <a:pt x="69" y="84"/>
                  </a:lnTo>
                  <a:cubicBezTo>
                    <a:pt x="77" y="86"/>
                    <a:pt x="80" y="89"/>
                    <a:pt x="80" y="94"/>
                  </a:cubicBezTo>
                  <a:cubicBezTo>
                    <a:pt x="80" y="101"/>
                    <a:pt x="71" y="106"/>
                    <a:pt x="56" y="106"/>
                  </a:cubicBezTo>
                  <a:cubicBezTo>
                    <a:pt x="48" y="106"/>
                    <a:pt x="41" y="104"/>
                    <a:pt x="37" y="101"/>
                  </a:cubicBezTo>
                  <a:cubicBezTo>
                    <a:pt x="34" y="99"/>
                    <a:pt x="32" y="96"/>
                    <a:pt x="31" y="90"/>
                  </a:cubicBezTo>
                  <a:lnTo>
                    <a:pt x="0" y="90"/>
                  </a:lnTo>
                  <a:cubicBezTo>
                    <a:pt x="1" y="117"/>
                    <a:pt x="20" y="131"/>
                    <a:pt x="58" y="131"/>
                  </a:cubicBezTo>
                  <a:cubicBezTo>
                    <a:pt x="75" y="131"/>
                    <a:pt x="88" y="127"/>
                    <a:pt x="97" y="120"/>
                  </a:cubicBezTo>
                  <a:cubicBezTo>
                    <a:pt x="106" y="113"/>
                    <a:pt x="112" y="101"/>
                    <a:pt x="112" y="89"/>
                  </a:cubicBezTo>
                  <a:cubicBezTo>
                    <a:pt x="112" y="73"/>
                    <a:pt x="104" y="63"/>
                    <a:pt x="87" y="58"/>
                  </a:cubicBezTo>
                  <a:lnTo>
                    <a:pt x="47" y="46"/>
                  </a:lnTo>
                  <a:cubicBezTo>
                    <a:pt x="38" y="44"/>
                    <a:pt x="36" y="42"/>
                    <a:pt x="36" y="37"/>
                  </a:cubicBezTo>
                  <a:cubicBezTo>
                    <a:pt x="36" y="30"/>
                    <a:pt x="43" y="25"/>
                    <a:pt x="54" y="25"/>
                  </a:cubicBezTo>
                  <a:cubicBezTo>
                    <a:pt x="70" y="25"/>
                    <a:pt x="77" y="31"/>
                    <a:pt x="77" y="42"/>
                  </a:cubicBezTo>
                  <a:lnTo>
                    <a:pt x="108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86"/>
            <p:cNvSpPr>
              <a:spLocks noEditPoints="1"/>
            </p:cNvSpPr>
            <p:nvPr/>
          </p:nvSpPr>
          <p:spPr bwMode="auto">
            <a:xfrm>
              <a:off x="4974" y="3005"/>
              <a:ext cx="48" cy="55"/>
            </a:xfrm>
            <a:custGeom>
              <a:avLst/>
              <a:gdLst/>
              <a:ahLst/>
              <a:cxnLst>
                <a:cxn ang="0">
                  <a:pos x="115" y="74"/>
                </a:cxn>
                <a:cxn ang="0">
                  <a:pos x="115" y="74"/>
                </a:cxn>
                <a:cxn ang="0">
                  <a:pos x="115" y="69"/>
                </a:cxn>
                <a:cxn ang="0">
                  <a:pos x="110" y="36"/>
                </a:cxn>
                <a:cxn ang="0">
                  <a:pos x="57" y="0"/>
                </a:cxn>
                <a:cxn ang="0">
                  <a:pos x="0" y="67"/>
                </a:cxn>
                <a:cxn ang="0">
                  <a:pos x="56" y="131"/>
                </a:cxn>
                <a:cxn ang="0">
                  <a:pos x="113" y="91"/>
                </a:cxn>
                <a:cxn ang="0">
                  <a:pos x="82" y="91"/>
                </a:cxn>
                <a:cxn ang="0">
                  <a:pos x="58" y="106"/>
                </a:cxn>
                <a:cxn ang="0">
                  <a:pos x="37" y="96"/>
                </a:cxn>
                <a:cxn ang="0">
                  <a:pos x="32" y="74"/>
                </a:cxn>
                <a:cxn ang="0">
                  <a:pos x="115" y="74"/>
                </a:cxn>
                <a:cxn ang="0">
                  <a:pos x="32" y="53"/>
                </a:cxn>
                <a:cxn ang="0">
                  <a:pos x="32" y="53"/>
                </a:cxn>
                <a:cxn ang="0">
                  <a:pos x="57" y="25"/>
                </a:cxn>
                <a:cxn ang="0">
                  <a:pos x="76" y="35"/>
                </a:cxn>
                <a:cxn ang="0">
                  <a:pos x="81" y="53"/>
                </a:cxn>
                <a:cxn ang="0">
                  <a:pos x="32" y="53"/>
                </a:cxn>
              </a:cxnLst>
              <a:rect l="0" t="0" r="r" b="b"/>
              <a:pathLst>
                <a:path w="115" h="131">
                  <a:moveTo>
                    <a:pt x="115" y="74"/>
                  </a:moveTo>
                  <a:lnTo>
                    <a:pt x="115" y="74"/>
                  </a:lnTo>
                  <a:cubicBezTo>
                    <a:pt x="115" y="71"/>
                    <a:pt x="115" y="70"/>
                    <a:pt x="115" y="69"/>
                  </a:cubicBezTo>
                  <a:cubicBezTo>
                    <a:pt x="115" y="56"/>
                    <a:pt x="113" y="45"/>
                    <a:pt x="110" y="36"/>
                  </a:cubicBezTo>
                  <a:cubicBezTo>
                    <a:pt x="102" y="14"/>
                    <a:pt x="82" y="0"/>
                    <a:pt x="57" y="0"/>
                  </a:cubicBezTo>
                  <a:cubicBezTo>
                    <a:pt x="22" y="0"/>
                    <a:pt x="0" y="26"/>
                    <a:pt x="0" y="67"/>
                  </a:cubicBezTo>
                  <a:cubicBezTo>
                    <a:pt x="0" y="107"/>
                    <a:pt x="22" y="131"/>
                    <a:pt x="56" y="131"/>
                  </a:cubicBezTo>
                  <a:cubicBezTo>
                    <a:pt x="84" y="131"/>
                    <a:pt x="106" y="115"/>
                    <a:pt x="113" y="91"/>
                  </a:cubicBezTo>
                  <a:lnTo>
                    <a:pt x="82" y="91"/>
                  </a:lnTo>
                  <a:cubicBezTo>
                    <a:pt x="78" y="101"/>
                    <a:pt x="69" y="106"/>
                    <a:pt x="58" y="106"/>
                  </a:cubicBezTo>
                  <a:cubicBezTo>
                    <a:pt x="48" y="106"/>
                    <a:pt x="41" y="102"/>
                    <a:pt x="37" y="96"/>
                  </a:cubicBezTo>
                  <a:cubicBezTo>
                    <a:pt x="34" y="91"/>
                    <a:pt x="32" y="86"/>
                    <a:pt x="32" y="74"/>
                  </a:cubicBezTo>
                  <a:lnTo>
                    <a:pt x="115" y="74"/>
                  </a:lnTo>
                  <a:close/>
                  <a:moveTo>
                    <a:pt x="32" y="53"/>
                  </a:moveTo>
                  <a:lnTo>
                    <a:pt x="32" y="53"/>
                  </a:lnTo>
                  <a:cubicBezTo>
                    <a:pt x="35" y="34"/>
                    <a:pt x="42" y="25"/>
                    <a:pt x="57" y="25"/>
                  </a:cubicBezTo>
                  <a:cubicBezTo>
                    <a:pt x="65" y="25"/>
                    <a:pt x="72" y="29"/>
                    <a:pt x="76" y="35"/>
                  </a:cubicBezTo>
                  <a:cubicBezTo>
                    <a:pt x="79" y="40"/>
                    <a:pt x="81" y="44"/>
                    <a:pt x="81" y="53"/>
                  </a:cubicBezTo>
                  <a:lnTo>
                    <a:pt x="32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87"/>
            <p:cNvSpPr>
              <a:spLocks noEditPoints="1"/>
            </p:cNvSpPr>
            <p:nvPr/>
          </p:nvSpPr>
          <p:spPr bwMode="auto">
            <a:xfrm>
              <a:off x="4064" y="3029"/>
              <a:ext cx="2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66" y="0"/>
                </a:cxn>
                <a:cxn ang="0">
                  <a:pos x="333" y="0"/>
                </a:cxn>
                <a:cxn ang="0">
                  <a:pos x="333" y="0"/>
                </a:cxn>
                <a:cxn ang="0">
                  <a:pos x="530" y="0"/>
                </a:cxn>
              </a:cxnLst>
              <a:rect l="0" t="0" r="r" b="b"/>
              <a:pathLst>
                <a:path w="530">
                  <a:moveTo>
                    <a:pt x="0" y="0"/>
                  </a:moveTo>
                  <a:lnTo>
                    <a:pt x="0" y="0"/>
                  </a:lnTo>
                  <a:lnTo>
                    <a:pt x="266" y="0"/>
                  </a:lnTo>
                  <a:moveTo>
                    <a:pt x="333" y="0"/>
                  </a:moveTo>
                  <a:lnTo>
                    <a:pt x="333" y="0"/>
                  </a:lnTo>
                  <a:lnTo>
                    <a:pt x="530" y="0"/>
                  </a:lnTo>
                </a:path>
              </a:pathLst>
            </a:custGeom>
            <a:noFill/>
            <a:ln w="125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6" name="TextBox 1105"/>
          <p:cNvSpPr txBox="1"/>
          <p:nvPr/>
        </p:nvSpPr>
        <p:spPr>
          <a:xfrm>
            <a:off x="3048000" y="0"/>
            <a:ext cx="3223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Geometry Test</a:t>
            </a:r>
          </a:p>
        </p:txBody>
      </p:sp>
      <p:sp>
        <p:nvSpPr>
          <p:cNvPr id="1107" name="TextBox 1106"/>
          <p:cNvSpPr txBox="1"/>
          <p:nvPr/>
        </p:nvSpPr>
        <p:spPr>
          <a:xfrm>
            <a:off x="5105400" y="685800"/>
            <a:ext cx="396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For each value of </a:t>
            </a:r>
            <a:r>
              <a:rPr lang="en-US" sz="2800" b="1" u="sng" dirty="0" smtClean="0">
                <a:solidFill>
                  <a:schemeClr val="bg1"/>
                </a:solidFill>
                <a:cs typeface="Arial" pitchFamily="34" charset="0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 and the distribution for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L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en-US" sz="2800" baseline="-25000" dirty="0" err="1" smtClean="0">
                <a:solidFill>
                  <a:schemeClr val="bg1"/>
                </a:solidFill>
                <a:cs typeface="Arial" pitchFamily="34" charset="0"/>
              </a:rPr>
              <a:t>T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) one can calculate </a:t>
            </a:r>
            <a:r>
              <a:rPr lang="en-US" sz="2800" dirty="0" err="1" smtClean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en-US" sz="2800" baseline="-25000" dirty="0" err="1" smtClean="0">
                <a:solidFill>
                  <a:schemeClr val="bg1"/>
                </a:solidFill>
                <a:cs typeface="Arial" pitchFamily="34" charset="0"/>
              </a:rPr>
              <a:t>dAu</a:t>
            </a: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 for every centrality case.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08" name="Freeform 1107"/>
          <p:cNvSpPr/>
          <p:nvPr/>
        </p:nvSpPr>
        <p:spPr>
          <a:xfrm>
            <a:off x="5167745" y="3034145"/>
            <a:ext cx="3754582" cy="3394364"/>
          </a:xfrm>
          <a:custGeom>
            <a:avLst/>
            <a:gdLst>
              <a:gd name="connsiteX0" fmla="*/ 3754582 w 3754582"/>
              <a:gd name="connsiteY0" fmla="*/ 0 h 3394364"/>
              <a:gd name="connsiteX1" fmla="*/ 2757055 w 3754582"/>
              <a:gd name="connsiteY1" fmla="*/ 540328 h 3394364"/>
              <a:gd name="connsiteX2" fmla="*/ 1690255 w 3754582"/>
              <a:gd name="connsiteY2" fmla="*/ 1302328 h 3394364"/>
              <a:gd name="connsiteX3" fmla="*/ 1025237 w 3754582"/>
              <a:gd name="connsiteY3" fmla="*/ 1953491 h 3394364"/>
              <a:gd name="connsiteX4" fmla="*/ 471055 w 3754582"/>
              <a:gd name="connsiteY4" fmla="*/ 2618510 h 3394364"/>
              <a:gd name="connsiteX5" fmla="*/ 110837 w 3754582"/>
              <a:gd name="connsiteY5" fmla="*/ 3158837 h 3394364"/>
              <a:gd name="connsiteX6" fmla="*/ 0 w 3754582"/>
              <a:gd name="connsiteY6" fmla="*/ 3394364 h 339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4582" h="3394364">
                <a:moveTo>
                  <a:pt x="3754582" y="0"/>
                </a:moveTo>
                <a:cubicBezTo>
                  <a:pt x="3427845" y="161636"/>
                  <a:pt x="3101109" y="323273"/>
                  <a:pt x="2757055" y="540328"/>
                </a:cubicBezTo>
                <a:cubicBezTo>
                  <a:pt x="2413001" y="757383"/>
                  <a:pt x="1978891" y="1066801"/>
                  <a:pt x="1690255" y="1302328"/>
                </a:cubicBezTo>
                <a:cubicBezTo>
                  <a:pt x="1401619" y="1537855"/>
                  <a:pt x="1228437" y="1734127"/>
                  <a:pt x="1025237" y="1953491"/>
                </a:cubicBezTo>
                <a:cubicBezTo>
                  <a:pt x="822037" y="2172855"/>
                  <a:pt x="623455" y="2417619"/>
                  <a:pt x="471055" y="2618510"/>
                </a:cubicBezTo>
                <a:cubicBezTo>
                  <a:pt x="318655" y="2819401"/>
                  <a:pt x="189346" y="3029528"/>
                  <a:pt x="110837" y="3158837"/>
                </a:cubicBezTo>
                <a:cubicBezTo>
                  <a:pt x="32328" y="3288146"/>
                  <a:pt x="16164" y="3341255"/>
                  <a:pt x="0" y="3394364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Freeform 1108"/>
          <p:cNvSpPr/>
          <p:nvPr/>
        </p:nvSpPr>
        <p:spPr>
          <a:xfrm>
            <a:off x="5043055" y="3020291"/>
            <a:ext cx="3906981" cy="2992582"/>
          </a:xfrm>
          <a:custGeom>
            <a:avLst/>
            <a:gdLst>
              <a:gd name="connsiteX0" fmla="*/ 3906981 w 3906981"/>
              <a:gd name="connsiteY0" fmla="*/ 0 h 2992582"/>
              <a:gd name="connsiteX1" fmla="*/ 2286000 w 3906981"/>
              <a:gd name="connsiteY1" fmla="*/ 942109 h 2992582"/>
              <a:gd name="connsiteX2" fmla="*/ 1288472 w 3906981"/>
              <a:gd name="connsiteY2" fmla="*/ 1690254 h 2992582"/>
              <a:gd name="connsiteX3" fmla="*/ 471054 w 3906981"/>
              <a:gd name="connsiteY3" fmla="*/ 2424545 h 2992582"/>
              <a:gd name="connsiteX4" fmla="*/ 0 w 3906981"/>
              <a:gd name="connsiteY4" fmla="*/ 2992582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6981" h="2992582">
                <a:moveTo>
                  <a:pt x="3906981" y="0"/>
                </a:moveTo>
                <a:cubicBezTo>
                  <a:pt x="3314699" y="330200"/>
                  <a:pt x="2722418" y="660400"/>
                  <a:pt x="2286000" y="942109"/>
                </a:cubicBezTo>
                <a:cubicBezTo>
                  <a:pt x="1849582" y="1223818"/>
                  <a:pt x="1590963" y="1443181"/>
                  <a:pt x="1288472" y="1690254"/>
                </a:cubicBezTo>
                <a:cubicBezTo>
                  <a:pt x="985981" y="1937327"/>
                  <a:pt x="685799" y="2207490"/>
                  <a:pt x="471054" y="2424545"/>
                </a:cubicBezTo>
                <a:cubicBezTo>
                  <a:pt x="256309" y="2641600"/>
                  <a:pt x="128154" y="2817091"/>
                  <a:pt x="0" y="2992582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Freeform 1109"/>
          <p:cNvSpPr/>
          <p:nvPr/>
        </p:nvSpPr>
        <p:spPr>
          <a:xfrm>
            <a:off x="5444836" y="2840182"/>
            <a:ext cx="3491346" cy="3602182"/>
          </a:xfrm>
          <a:custGeom>
            <a:avLst/>
            <a:gdLst>
              <a:gd name="connsiteX0" fmla="*/ 3491346 w 3491346"/>
              <a:gd name="connsiteY0" fmla="*/ 0 h 3602182"/>
              <a:gd name="connsiteX1" fmla="*/ 2535382 w 3491346"/>
              <a:gd name="connsiteY1" fmla="*/ 734291 h 3602182"/>
              <a:gd name="connsiteX2" fmla="*/ 1413164 w 3491346"/>
              <a:gd name="connsiteY2" fmla="*/ 1801091 h 3602182"/>
              <a:gd name="connsiteX3" fmla="*/ 471055 w 3491346"/>
              <a:gd name="connsiteY3" fmla="*/ 2909454 h 3602182"/>
              <a:gd name="connsiteX4" fmla="*/ 0 w 3491346"/>
              <a:gd name="connsiteY4" fmla="*/ 3602182 h 360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1346" h="3602182">
                <a:moveTo>
                  <a:pt x="3491346" y="0"/>
                </a:moveTo>
                <a:cubicBezTo>
                  <a:pt x="3186546" y="217054"/>
                  <a:pt x="2881746" y="434109"/>
                  <a:pt x="2535382" y="734291"/>
                </a:cubicBezTo>
                <a:cubicBezTo>
                  <a:pt x="2189018" y="1034473"/>
                  <a:pt x="1757218" y="1438564"/>
                  <a:pt x="1413164" y="1801091"/>
                </a:cubicBezTo>
                <a:cubicBezTo>
                  <a:pt x="1069110" y="2163618"/>
                  <a:pt x="706582" y="2609272"/>
                  <a:pt x="471055" y="2909454"/>
                </a:cubicBezTo>
                <a:cubicBezTo>
                  <a:pt x="235528" y="3209636"/>
                  <a:pt x="117764" y="3405909"/>
                  <a:pt x="0" y="3602182"/>
                </a:cubicBezTo>
              </a:path>
            </a:pathLst>
          </a:custGeom>
          <a:ln w="571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1" name="Picture 4"/>
          <p:cNvPicPr>
            <a:picLocks noChangeAspect="1" noChangeArrowheads="1"/>
          </p:cNvPicPr>
          <p:nvPr/>
        </p:nvPicPr>
        <p:blipFill>
          <a:blip r:embed="rId2" cstate="print"/>
          <a:srcRect t="33333" b="28572"/>
          <a:stretch>
            <a:fillRect/>
          </a:stretch>
        </p:blipFill>
        <p:spPr bwMode="auto">
          <a:xfrm>
            <a:off x="0" y="762000"/>
            <a:ext cx="51206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2" name="Picture 4"/>
          <p:cNvPicPr>
            <a:picLocks noChangeAspect="1" noChangeArrowheads="1"/>
          </p:cNvPicPr>
          <p:nvPr/>
        </p:nvPicPr>
        <p:blipFill>
          <a:blip r:embed="rId2" cstate="print"/>
          <a:srcRect t="61905"/>
          <a:stretch>
            <a:fillRect/>
          </a:stretch>
        </p:blipFill>
        <p:spPr bwMode="auto">
          <a:xfrm>
            <a:off x="0" y="1295400"/>
            <a:ext cx="51206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3" name="Rectangle 1112"/>
          <p:cNvSpPr/>
          <p:nvPr/>
        </p:nvSpPr>
        <p:spPr>
          <a:xfrm>
            <a:off x="4953000" y="16002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07" grpId="0"/>
      <p:bldP spid="1108" grpId="0" animBg="1"/>
      <p:bldP spid="1109" grpId="0" animBg="1"/>
      <p:bldP spid="1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"/>
            <a:ext cx="6781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39390" y="76200"/>
            <a:ext cx="198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arXiv:1010.1246v1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Data driven </a:t>
            </a:r>
            <a:r>
              <a:rPr lang="en-US" sz="2800" u="sng" dirty="0" smtClean="0">
                <a:solidFill>
                  <a:schemeClr val="bg1"/>
                </a:solidFill>
              </a:rPr>
              <a:t>proof</a:t>
            </a:r>
            <a:r>
              <a:rPr lang="en-US" sz="2800" dirty="0" smtClean="0">
                <a:solidFill>
                  <a:schemeClr val="bg1"/>
                </a:solidFill>
              </a:rPr>
              <a:t> that non-linear (in the thickness) physics effects must contribution to J/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2800" dirty="0" smtClean="0">
                <a:solidFill>
                  <a:schemeClr val="bg1"/>
                </a:solidFill>
              </a:rPr>
              <a:t> modification.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372597" y="685800"/>
            <a:ext cx="3886200" cy="6248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2667000"/>
            <a:ext cx="9144000" cy="4419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88889" y="39469"/>
            <a:ext cx="5931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Initial State Parton Energy Loss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53397" y="1371600"/>
            <a:ext cx="838200" cy="9144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753597" y="1752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10797" y="12954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896597" y="16764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91797" y="1752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744197" y="12954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963397" y="12954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582397" y="16002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277597" y="15240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268197" y="1752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4397" y="1903412"/>
            <a:ext cx="3048000" cy="1588"/>
          </a:xfrm>
          <a:prstGeom prst="straightConnector1">
            <a:avLst/>
          </a:prstGeom>
          <a:ln w="53975" cmpd="sng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05797" y="1676400"/>
            <a:ext cx="318655" cy="394855"/>
          </a:xfrm>
          <a:custGeom>
            <a:avLst/>
            <a:gdLst>
              <a:gd name="connsiteX0" fmla="*/ 0 w 2978728"/>
              <a:gd name="connsiteY0" fmla="*/ 1293091 h 1293091"/>
              <a:gd name="connsiteX1" fmla="*/ 554182 w 2978728"/>
              <a:gd name="connsiteY1" fmla="*/ 4618 h 1293091"/>
              <a:gd name="connsiteX2" fmla="*/ 1094510 w 2978728"/>
              <a:gd name="connsiteY2" fmla="*/ 1265381 h 1293091"/>
              <a:gd name="connsiteX3" fmla="*/ 1565564 w 2978728"/>
              <a:gd name="connsiteY3" fmla="*/ 4618 h 1293091"/>
              <a:gd name="connsiteX4" fmla="*/ 2022764 w 2978728"/>
              <a:gd name="connsiteY4" fmla="*/ 1293091 h 1293091"/>
              <a:gd name="connsiteX5" fmla="*/ 2452255 w 2978728"/>
              <a:gd name="connsiteY5" fmla="*/ 4618 h 1293091"/>
              <a:gd name="connsiteX6" fmla="*/ 2978728 w 2978728"/>
              <a:gd name="connsiteY6" fmla="*/ 1265381 h 1293091"/>
              <a:gd name="connsiteX7" fmla="*/ 2978728 w 2978728"/>
              <a:gd name="connsiteY7" fmla="*/ 1265381 h 12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8" h="1293091">
                <a:moveTo>
                  <a:pt x="0" y="1293091"/>
                </a:moveTo>
                <a:cubicBezTo>
                  <a:pt x="185882" y="651163"/>
                  <a:pt x="371764" y="9236"/>
                  <a:pt x="554182" y="4618"/>
                </a:cubicBezTo>
                <a:cubicBezTo>
                  <a:pt x="736600" y="0"/>
                  <a:pt x="925946" y="1265381"/>
                  <a:pt x="1094510" y="1265381"/>
                </a:cubicBezTo>
                <a:cubicBezTo>
                  <a:pt x="1263074" y="1265381"/>
                  <a:pt x="1410855" y="0"/>
                  <a:pt x="1565564" y="4618"/>
                </a:cubicBezTo>
                <a:cubicBezTo>
                  <a:pt x="1720273" y="9236"/>
                  <a:pt x="1874982" y="1293091"/>
                  <a:pt x="2022764" y="1293091"/>
                </a:cubicBezTo>
                <a:cubicBezTo>
                  <a:pt x="2170546" y="1293091"/>
                  <a:pt x="2292928" y="9236"/>
                  <a:pt x="2452255" y="4618"/>
                </a:cubicBezTo>
                <a:cubicBezTo>
                  <a:pt x="2611582" y="0"/>
                  <a:pt x="2978728" y="1265381"/>
                  <a:pt x="2978728" y="1265381"/>
                </a:cubicBezTo>
                <a:lnTo>
                  <a:pt x="2978728" y="1265381"/>
                </a:lnTo>
              </a:path>
            </a:pathLst>
          </a:cu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53797" y="1676400"/>
            <a:ext cx="304800" cy="394855"/>
          </a:xfrm>
          <a:custGeom>
            <a:avLst/>
            <a:gdLst>
              <a:gd name="connsiteX0" fmla="*/ 0 w 2978728"/>
              <a:gd name="connsiteY0" fmla="*/ 1293091 h 1293091"/>
              <a:gd name="connsiteX1" fmla="*/ 554182 w 2978728"/>
              <a:gd name="connsiteY1" fmla="*/ 4618 h 1293091"/>
              <a:gd name="connsiteX2" fmla="*/ 1094510 w 2978728"/>
              <a:gd name="connsiteY2" fmla="*/ 1265381 h 1293091"/>
              <a:gd name="connsiteX3" fmla="*/ 1565564 w 2978728"/>
              <a:gd name="connsiteY3" fmla="*/ 4618 h 1293091"/>
              <a:gd name="connsiteX4" fmla="*/ 2022764 w 2978728"/>
              <a:gd name="connsiteY4" fmla="*/ 1293091 h 1293091"/>
              <a:gd name="connsiteX5" fmla="*/ 2452255 w 2978728"/>
              <a:gd name="connsiteY5" fmla="*/ 4618 h 1293091"/>
              <a:gd name="connsiteX6" fmla="*/ 2978728 w 2978728"/>
              <a:gd name="connsiteY6" fmla="*/ 1265381 h 1293091"/>
              <a:gd name="connsiteX7" fmla="*/ 2978728 w 2978728"/>
              <a:gd name="connsiteY7" fmla="*/ 1265381 h 12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8" h="1293091">
                <a:moveTo>
                  <a:pt x="0" y="1293091"/>
                </a:moveTo>
                <a:cubicBezTo>
                  <a:pt x="185882" y="651163"/>
                  <a:pt x="371764" y="9236"/>
                  <a:pt x="554182" y="4618"/>
                </a:cubicBezTo>
                <a:cubicBezTo>
                  <a:pt x="736600" y="0"/>
                  <a:pt x="925946" y="1265381"/>
                  <a:pt x="1094510" y="1265381"/>
                </a:cubicBezTo>
                <a:cubicBezTo>
                  <a:pt x="1263074" y="1265381"/>
                  <a:pt x="1410855" y="0"/>
                  <a:pt x="1565564" y="4618"/>
                </a:cubicBezTo>
                <a:cubicBezTo>
                  <a:pt x="1720273" y="9236"/>
                  <a:pt x="1874982" y="1293091"/>
                  <a:pt x="2022764" y="1293091"/>
                </a:cubicBezTo>
                <a:cubicBezTo>
                  <a:pt x="2170546" y="1293091"/>
                  <a:pt x="2292928" y="9236"/>
                  <a:pt x="2452255" y="4618"/>
                </a:cubicBezTo>
                <a:cubicBezTo>
                  <a:pt x="2611582" y="0"/>
                  <a:pt x="2978728" y="1265381"/>
                  <a:pt x="2978728" y="1265381"/>
                </a:cubicBezTo>
                <a:lnTo>
                  <a:pt x="2978728" y="1265381"/>
                </a:lnTo>
              </a:path>
            </a:pathLst>
          </a:cu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16200000">
            <a:off x="4191997" y="1066800"/>
            <a:ext cx="381000" cy="16002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25397" y="10668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J/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7400" y="762000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Energy loss of incoming gluon prior to hard scatter creating charm pair</a:t>
            </a:r>
          </a:p>
        </p:txBody>
      </p:sp>
      <p:sp>
        <p:nvSpPr>
          <p:cNvPr id="29" name="Freeform 28"/>
          <p:cNvSpPr/>
          <p:nvPr/>
        </p:nvSpPr>
        <p:spPr>
          <a:xfrm>
            <a:off x="520700" y="1778000"/>
            <a:ext cx="3022600" cy="266700"/>
          </a:xfrm>
          <a:custGeom>
            <a:avLst/>
            <a:gdLst>
              <a:gd name="connsiteX0" fmla="*/ 0 w 3022600"/>
              <a:gd name="connsiteY0" fmla="*/ 127000 h 266700"/>
              <a:gd name="connsiteX1" fmla="*/ 1422400 w 3022600"/>
              <a:gd name="connsiteY1" fmla="*/ 139700 h 266700"/>
              <a:gd name="connsiteX2" fmla="*/ 1689100 w 3022600"/>
              <a:gd name="connsiteY2" fmla="*/ 266700 h 266700"/>
              <a:gd name="connsiteX3" fmla="*/ 2019300 w 3022600"/>
              <a:gd name="connsiteY3" fmla="*/ 38100 h 266700"/>
              <a:gd name="connsiteX4" fmla="*/ 2247900 w 3022600"/>
              <a:gd name="connsiteY4" fmla="*/ 50800 h 266700"/>
              <a:gd name="connsiteX5" fmla="*/ 2387600 w 3022600"/>
              <a:gd name="connsiteY5" fmla="*/ 0 h 266700"/>
              <a:gd name="connsiteX6" fmla="*/ 2654300 w 3022600"/>
              <a:gd name="connsiteY6" fmla="*/ 228600 h 266700"/>
              <a:gd name="connsiteX7" fmla="*/ 2819400 w 3022600"/>
              <a:gd name="connsiteY7" fmla="*/ 25400 h 266700"/>
              <a:gd name="connsiteX8" fmla="*/ 3022600 w 3022600"/>
              <a:gd name="connsiteY8" fmla="*/ 139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2600" h="266700">
                <a:moveTo>
                  <a:pt x="0" y="127000"/>
                </a:moveTo>
                <a:lnTo>
                  <a:pt x="1422400" y="139700"/>
                </a:lnTo>
                <a:lnTo>
                  <a:pt x="1689100" y="266700"/>
                </a:lnTo>
                <a:lnTo>
                  <a:pt x="2019300" y="38100"/>
                </a:lnTo>
                <a:lnTo>
                  <a:pt x="2247900" y="50800"/>
                </a:lnTo>
                <a:lnTo>
                  <a:pt x="2387600" y="0"/>
                </a:lnTo>
                <a:lnTo>
                  <a:pt x="2654300" y="228600"/>
                </a:lnTo>
                <a:lnTo>
                  <a:pt x="2819400" y="25400"/>
                </a:lnTo>
                <a:lnTo>
                  <a:pt x="3022600" y="139700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57800" y="3157478"/>
            <a:ext cx="388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Fit each rapidity point to a separate </a:t>
            </a:r>
            <a:r>
              <a:rPr lang="en-US" sz="2800" dirty="0" err="1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rgbClr val="FFFF00"/>
                </a:solidFill>
              </a:rPr>
              <a:t>br</a:t>
            </a:r>
            <a:r>
              <a:rPr lang="en-US" sz="2800" baseline="-250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, yields rapid increase  of </a:t>
            </a:r>
            <a:r>
              <a:rPr lang="en-US" sz="2800" dirty="0" err="1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rgbClr val="FFFF00"/>
                </a:solidFill>
                <a:latin typeface="+mj-lt"/>
              </a:rPr>
              <a:t>br</a:t>
            </a:r>
            <a:r>
              <a:rPr lang="en-US" sz="2800" dirty="0" smtClean="0">
                <a:solidFill>
                  <a:srgbClr val="FFFF00"/>
                </a:solidFill>
              </a:rPr>
              <a:t> at forward rapidity.  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Initial state energy loss of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high x </a:t>
            </a:r>
            <a:r>
              <a:rPr lang="en-US" sz="2800" dirty="0" err="1" smtClean="0">
                <a:solidFill>
                  <a:srgbClr val="FFFF00"/>
                </a:solidFill>
              </a:rPr>
              <a:t>partons</a:t>
            </a:r>
            <a:r>
              <a:rPr lang="en-US" sz="2800" dirty="0" smtClean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/>
          <a:srcRect t="2218"/>
          <a:stretch>
            <a:fillRect/>
          </a:stretch>
        </p:blipFill>
        <p:spPr bwMode="auto">
          <a:xfrm>
            <a:off x="76200" y="2895600"/>
            <a:ext cx="5181600" cy="387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581400" y="6477000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arXiv:1010.5827v3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 flipH="1" flipV="1">
            <a:off x="3429000" y="3810000"/>
            <a:ext cx="2057400" cy="99060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/>
      <p:bldP spid="29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8725"/>
            <a:ext cx="44196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1228725"/>
            <a:ext cx="44577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0"/>
            <a:ext cx="8422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Initial </a:t>
            </a:r>
            <a:r>
              <a:rPr lang="en-US" sz="2800" u="sng" dirty="0" err="1" smtClean="0">
                <a:solidFill>
                  <a:schemeClr val="bg1"/>
                </a:solidFill>
              </a:rPr>
              <a:t>parton</a:t>
            </a:r>
            <a:r>
              <a:rPr lang="en-US" sz="2800" u="sng" dirty="0" smtClean="0">
                <a:solidFill>
                  <a:schemeClr val="bg1"/>
                </a:solidFill>
              </a:rPr>
              <a:t> energy loss in our calculation (</a:t>
            </a:r>
            <a:r>
              <a:rPr lang="en-US" sz="2800" u="sng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2800" u="sng" dirty="0" smtClean="0">
                <a:solidFill>
                  <a:schemeClr val="bg1"/>
                </a:solidFill>
              </a:rPr>
              <a:t>E </a:t>
            </a:r>
            <a:r>
              <a:rPr lang="el-GR" sz="2800" u="sng" dirty="0" smtClean="0">
                <a:solidFill>
                  <a:schemeClr val="bg1"/>
                </a:solidFill>
              </a:rPr>
              <a:t>α </a:t>
            </a:r>
            <a:r>
              <a:rPr lang="en-US" sz="2800" u="sng" dirty="0" smtClean="0">
                <a:solidFill>
                  <a:schemeClr val="bg1"/>
                </a:solidFill>
              </a:rPr>
              <a:t>L or L</a:t>
            </a:r>
            <a:r>
              <a:rPr lang="en-US" sz="2800" u="sng" baseline="30000" dirty="0" smtClean="0">
                <a:solidFill>
                  <a:schemeClr val="bg1"/>
                </a:solidFill>
              </a:rPr>
              <a:t>2</a:t>
            </a:r>
            <a:r>
              <a:rPr lang="en-US" sz="2800" u="sng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087" y="685800"/>
            <a:ext cx="2962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Only e-loss (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</a:rPr>
              <a:t>E </a:t>
            </a:r>
            <a:r>
              <a:rPr lang="el-GR" sz="2800" dirty="0" smtClean="0">
                <a:solidFill>
                  <a:schemeClr val="bg1"/>
                </a:solidFill>
              </a:rPr>
              <a:t>α</a:t>
            </a:r>
            <a:r>
              <a:rPr lang="en-US" sz="2800" dirty="0" smtClean="0">
                <a:solidFill>
                  <a:schemeClr val="bg1"/>
                </a:solidFill>
              </a:rPr>
              <a:t> 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7273" y="685800"/>
            <a:ext cx="3730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Best fit e-loss, </a:t>
            </a:r>
            <a:r>
              <a:rPr lang="en-US" sz="2800" dirty="0" err="1" smtClean="0">
                <a:solidFill>
                  <a:schemeClr val="bg1"/>
                </a:solidFill>
              </a:rPr>
              <a:t>nPDF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br</a:t>
            </a:r>
            <a:endParaRPr lang="en-US" sz="2800" baseline="-25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35008"/>
            <a:ext cx="8305800" cy="389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62200" y="-76200"/>
            <a:ext cx="5046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Coherence Calculations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609600"/>
            <a:ext cx="3123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Color Glass Condensate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K. </a:t>
            </a:r>
            <a:r>
              <a:rPr lang="en-US" sz="2400" dirty="0" err="1" smtClean="0">
                <a:solidFill>
                  <a:schemeClr val="bg1"/>
                </a:solidFill>
              </a:rPr>
              <a:t>Tuchin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6293" y="609600"/>
            <a:ext cx="2620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Color Transparency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</a:rPr>
              <a:t>Kopeliovich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et al.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8996" y="1371600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arXiv:1008.4272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14400" y="2590800"/>
            <a:ext cx="3276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5400" y="2590800"/>
            <a:ext cx="3276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600" y="5562600"/>
            <a:ext cx="2650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Gluon Saturation</a:t>
            </a: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rot="16200000" flipV="1">
            <a:off x="700718" y="4709482"/>
            <a:ext cx="1447800" cy="2584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5942" y="6182380"/>
            <a:ext cx="498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Double gluon exchange diagrams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653216" y="4091620"/>
            <a:ext cx="4114801" cy="463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9100" y="609599"/>
            <a:ext cx="4991100" cy="624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18"/>
          <p:cNvSpPr/>
          <p:nvPr/>
        </p:nvSpPr>
        <p:spPr>
          <a:xfrm>
            <a:off x="4946073" y="928255"/>
            <a:ext cx="4017818" cy="762000"/>
          </a:xfrm>
          <a:custGeom>
            <a:avLst/>
            <a:gdLst>
              <a:gd name="connsiteX0" fmla="*/ 4017818 w 4017818"/>
              <a:gd name="connsiteY0" fmla="*/ 762000 h 762000"/>
              <a:gd name="connsiteX1" fmla="*/ 2369127 w 4017818"/>
              <a:gd name="connsiteY1" fmla="*/ 415636 h 762000"/>
              <a:gd name="connsiteX2" fmla="*/ 1274618 w 4017818"/>
              <a:gd name="connsiteY2" fmla="*/ 193963 h 762000"/>
              <a:gd name="connsiteX3" fmla="*/ 387927 w 4017818"/>
              <a:gd name="connsiteY3" fmla="*/ 55418 h 762000"/>
              <a:gd name="connsiteX4" fmla="*/ 0 w 4017818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818" h="762000">
                <a:moveTo>
                  <a:pt x="4017818" y="762000"/>
                </a:moveTo>
                <a:lnTo>
                  <a:pt x="2369127" y="415636"/>
                </a:lnTo>
                <a:lnTo>
                  <a:pt x="1274618" y="193963"/>
                </a:lnTo>
                <a:cubicBezTo>
                  <a:pt x="944418" y="133927"/>
                  <a:pt x="387927" y="55418"/>
                  <a:pt x="387927" y="55418"/>
                </a:cubicBezTo>
                <a:lnTo>
                  <a:pt x="0" y="0"/>
                </a:ln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59927" y="3144982"/>
            <a:ext cx="4003964" cy="983673"/>
          </a:xfrm>
          <a:custGeom>
            <a:avLst/>
            <a:gdLst>
              <a:gd name="connsiteX0" fmla="*/ 4003964 w 4003964"/>
              <a:gd name="connsiteY0" fmla="*/ 983673 h 983673"/>
              <a:gd name="connsiteX1" fmla="*/ 2715491 w 4003964"/>
              <a:gd name="connsiteY1" fmla="*/ 720436 h 983673"/>
              <a:gd name="connsiteX2" fmla="*/ 1565564 w 4003964"/>
              <a:gd name="connsiteY2" fmla="*/ 415636 h 983673"/>
              <a:gd name="connsiteX3" fmla="*/ 0 w 4003964"/>
              <a:gd name="connsiteY3" fmla="*/ 0 h 98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3964" h="983673">
                <a:moveTo>
                  <a:pt x="4003964" y="983673"/>
                </a:moveTo>
                <a:cubicBezTo>
                  <a:pt x="3562927" y="899391"/>
                  <a:pt x="3121891" y="815109"/>
                  <a:pt x="2715491" y="720436"/>
                </a:cubicBezTo>
                <a:cubicBezTo>
                  <a:pt x="2309091" y="625763"/>
                  <a:pt x="1565564" y="415636"/>
                  <a:pt x="1565564" y="415636"/>
                </a:cubicBezTo>
                <a:lnTo>
                  <a:pt x="0" y="0"/>
                </a:ln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987636" y="5250873"/>
            <a:ext cx="3948546" cy="401782"/>
          </a:xfrm>
          <a:custGeom>
            <a:avLst/>
            <a:gdLst>
              <a:gd name="connsiteX0" fmla="*/ 3948546 w 3948546"/>
              <a:gd name="connsiteY0" fmla="*/ 401782 h 401782"/>
              <a:gd name="connsiteX1" fmla="*/ 1828800 w 3948546"/>
              <a:gd name="connsiteY1" fmla="*/ 193963 h 401782"/>
              <a:gd name="connsiteX2" fmla="*/ 0 w 3948546"/>
              <a:gd name="connsiteY2" fmla="*/ 0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8546" h="401782">
                <a:moveTo>
                  <a:pt x="3948546" y="401782"/>
                </a:moveTo>
                <a:lnTo>
                  <a:pt x="1828800" y="193963"/>
                </a:lnTo>
                <a:lnTo>
                  <a:pt x="0" y="0"/>
                </a:ln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69937" y="5943600"/>
            <a:ext cx="422166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But peripheral makes no physics sense.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8763000" cy="500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76200"/>
            <a:ext cx="896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Gold-Gold Data (arXiv:1103.6269 and </a:t>
            </a:r>
            <a:r>
              <a:rPr lang="en-US" sz="3200" u="sng" dirty="0" err="1" smtClean="0">
                <a:solidFill>
                  <a:schemeClr val="bg1"/>
                </a:solidFill>
              </a:rPr>
              <a:t>Wysocki</a:t>
            </a:r>
            <a:r>
              <a:rPr lang="en-US" sz="3200" u="sng" dirty="0" smtClean="0">
                <a:solidFill>
                  <a:schemeClr val="bg1"/>
                </a:solidFill>
              </a:rPr>
              <a:t> Ph.D.)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5035" y="5751493"/>
            <a:ext cx="7795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Challenging analysis with low signal to background.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Over </a:t>
            </a:r>
            <a:r>
              <a:rPr lang="en-US" sz="2800" u="sng" dirty="0" smtClean="0">
                <a:solidFill>
                  <a:schemeClr val="bg1"/>
                </a:solidFill>
              </a:rPr>
              <a:t>3 billion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r>
              <a:rPr lang="en-US" sz="2800" dirty="0" smtClean="0">
                <a:solidFill>
                  <a:schemeClr val="bg1"/>
                </a:solidFill>
              </a:rPr>
              <a:t> events recorded for analysis.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3276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J/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997" y="328678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J/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5105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914400"/>
            <a:ext cx="5105400" cy="55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9000" y="76200"/>
            <a:ext cx="2564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PHENIX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990600"/>
            <a:ext cx="342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Very similar suppression at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CERN-SPS and RHIC at mid-rapidity.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New data confirms with precision the larger suppression at forward rapidity.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 this just a cold nuclear matter effect?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0529" y="2600980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NA50 </a:t>
            </a:r>
            <a:r>
              <a:rPr lang="en-US" sz="2800" dirty="0" err="1" smtClean="0">
                <a:solidFill>
                  <a:srgbClr val="00B050"/>
                </a:solidFill>
              </a:rPr>
              <a:t>Pb+Pb</a:t>
            </a:r>
            <a:endParaRPr lang="en-US" sz="28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0" y="2047947"/>
            <a:ext cx="4419600" cy="481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50862"/>
          <a:stretch>
            <a:fillRect/>
          </a:stretch>
        </p:blipFill>
        <p:spPr bwMode="auto">
          <a:xfrm>
            <a:off x="0" y="2047947"/>
            <a:ext cx="4419600" cy="481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44407" y="76200"/>
            <a:ext cx="6756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Extrapolate Cold Nuclear Matter 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09600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 calculate with all EPS09 parameterizations and </a:t>
            </a:r>
            <a:r>
              <a:rPr lang="en-US" sz="28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br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Almost no additional forward suppression – cancellation of low-x gluon (↓) and high-x gluon (↑).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209800"/>
            <a:ext cx="4114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Including energy loss matched to d-Au data does very little to change the picture.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nuclear matters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(perhaps screening) effects are definitely important.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844" y="152400"/>
            <a:ext cx="874335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Focus on two topics in today’s talk…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1.  Heavy </a:t>
            </a:r>
            <a:r>
              <a:rPr lang="en-US" sz="3600" dirty="0" err="1" smtClean="0">
                <a:solidFill>
                  <a:srgbClr val="FFFF00"/>
                </a:solidFill>
              </a:rPr>
              <a:t>Quarkonia</a:t>
            </a:r>
            <a:r>
              <a:rPr lang="en-US" sz="3600" dirty="0" smtClean="0">
                <a:solidFill>
                  <a:srgbClr val="FFFF00"/>
                </a:solidFill>
              </a:rPr>
              <a:t> (J/</a:t>
            </a:r>
            <a:r>
              <a:rPr lang="en-US" sz="3600" dirty="0" smtClean="0">
                <a:solidFill>
                  <a:srgbClr val="FFFF00"/>
                </a:solidFill>
                <a:latin typeface="Symbol" pitchFamily="18" charset="2"/>
              </a:rPr>
              <a:t>y</a:t>
            </a:r>
            <a:r>
              <a:rPr lang="en-US" sz="3600" dirty="0" smtClean="0">
                <a:solidFill>
                  <a:srgbClr val="FFFF00"/>
                </a:solidFill>
              </a:rPr>
              <a:t>) in p-p, d-Au, Au-Au 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 </a:t>
            </a:r>
          </a:p>
          <a:p>
            <a:pPr marL="742950" indent="-742950"/>
            <a:r>
              <a:rPr lang="en-US" sz="3600" dirty="0" smtClean="0">
                <a:solidFill>
                  <a:srgbClr val="FFFF00"/>
                </a:solidFill>
              </a:rPr>
              <a:t>2.  Harmonic Flow of the bulk QGP </a:t>
            </a:r>
          </a:p>
          <a:p>
            <a:pPr marL="742950" indent="-742950"/>
            <a:r>
              <a:rPr lang="en-US" sz="14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marL="742950" indent="-742950" algn="ctr"/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Highlight how geometric dependencies </a:t>
            </a:r>
          </a:p>
          <a:p>
            <a:pPr marL="742950" indent="-742950" algn="ctr"/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provide key insights…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733800"/>
            <a:ext cx="3276600" cy="308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cygwin\home\nagle\NagleLaptop\Nagle\Figures\glauber_fluc_picture_061.png"/>
          <p:cNvPicPr>
            <a:picLocks noChangeAspect="1" noChangeArrowheads="1"/>
          </p:cNvPicPr>
          <p:nvPr/>
        </p:nvPicPr>
        <p:blipFill>
          <a:blip r:embed="rId3" cstate="print"/>
          <a:srcRect t="9323" b="4444"/>
          <a:stretch>
            <a:fillRect/>
          </a:stretch>
        </p:blipFill>
        <p:spPr bwMode="auto">
          <a:xfrm>
            <a:off x="4782245" y="3733800"/>
            <a:ext cx="3735603" cy="3124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76600" y="3820180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d-Au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3810000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Au-Au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510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933450" y="2276475"/>
            <a:ext cx="4090988" cy="757238"/>
          </a:xfrm>
          <a:custGeom>
            <a:avLst/>
            <a:gdLst>
              <a:gd name="connsiteX0" fmla="*/ 0 w 4090988"/>
              <a:gd name="connsiteY0" fmla="*/ 0 h 757238"/>
              <a:gd name="connsiteX1" fmla="*/ 976313 w 4090988"/>
              <a:gd name="connsiteY1" fmla="*/ 381000 h 757238"/>
              <a:gd name="connsiteX2" fmla="*/ 1919288 w 4090988"/>
              <a:gd name="connsiteY2" fmla="*/ 528638 h 757238"/>
              <a:gd name="connsiteX3" fmla="*/ 1919288 w 4090988"/>
              <a:gd name="connsiteY3" fmla="*/ 528638 h 757238"/>
              <a:gd name="connsiteX4" fmla="*/ 3205163 w 4090988"/>
              <a:gd name="connsiteY4" fmla="*/ 642938 h 757238"/>
              <a:gd name="connsiteX5" fmla="*/ 4090988 w 4090988"/>
              <a:gd name="connsiteY5" fmla="*/ 704850 h 757238"/>
              <a:gd name="connsiteX6" fmla="*/ 4090988 w 4090988"/>
              <a:gd name="connsiteY6" fmla="*/ 757238 h 757238"/>
              <a:gd name="connsiteX7" fmla="*/ 2838450 w 4090988"/>
              <a:gd name="connsiteY7" fmla="*/ 681038 h 757238"/>
              <a:gd name="connsiteX8" fmla="*/ 1738313 w 4090988"/>
              <a:gd name="connsiteY8" fmla="*/ 571500 h 757238"/>
              <a:gd name="connsiteX9" fmla="*/ 971550 w 4090988"/>
              <a:gd name="connsiteY9" fmla="*/ 447675 h 757238"/>
              <a:gd name="connsiteX10" fmla="*/ 0 w 4090988"/>
              <a:gd name="connsiteY10" fmla="*/ 90488 h 757238"/>
              <a:gd name="connsiteX11" fmla="*/ 0 w 4090988"/>
              <a:gd name="connsiteY11" fmla="*/ 0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0988" h="757238">
                <a:moveTo>
                  <a:pt x="0" y="0"/>
                </a:moveTo>
                <a:lnTo>
                  <a:pt x="976313" y="381000"/>
                </a:lnTo>
                <a:lnTo>
                  <a:pt x="1919288" y="528638"/>
                </a:lnTo>
                <a:lnTo>
                  <a:pt x="1919288" y="528638"/>
                </a:lnTo>
                <a:lnTo>
                  <a:pt x="3205163" y="642938"/>
                </a:lnTo>
                <a:lnTo>
                  <a:pt x="4090988" y="704850"/>
                </a:lnTo>
                <a:lnTo>
                  <a:pt x="4090988" y="757238"/>
                </a:lnTo>
                <a:lnTo>
                  <a:pt x="2838450" y="681038"/>
                </a:lnTo>
                <a:lnTo>
                  <a:pt x="1738313" y="571500"/>
                </a:lnTo>
                <a:lnTo>
                  <a:pt x="971550" y="447675"/>
                </a:lnTo>
                <a:lnTo>
                  <a:pt x="0" y="9048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8688" y="2171700"/>
            <a:ext cx="4095750" cy="1104900"/>
          </a:xfrm>
          <a:custGeom>
            <a:avLst/>
            <a:gdLst>
              <a:gd name="connsiteX0" fmla="*/ 4090987 w 4095750"/>
              <a:gd name="connsiteY0" fmla="*/ 1047750 h 1104900"/>
              <a:gd name="connsiteX1" fmla="*/ 4095750 w 4095750"/>
              <a:gd name="connsiteY1" fmla="*/ 1104900 h 1104900"/>
              <a:gd name="connsiteX2" fmla="*/ 2800350 w 4095750"/>
              <a:gd name="connsiteY2" fmla="*/ 1019175 h 1104900"/>
              <a:gd name="connsiteX3" fmla="*/ 1728787 w 4095750"/>
              <a:gd name="connsiteY3" fmla="*/ 919163 h 1104900"/>
              <a:gd name="connsiteX4" fmla="*/ 957262 w 4095750"/>
              <a:gd name="connsiteY4" fmla="*/ 776288 h 1104900"/>
              <a:gd name="connsiteX5" fmla="*/ 0 w 4095750"/>
              <a:gd name="connsiteY5" fmla="*/ 66675 h 1104900"/>
              <a:gd name="connsiteX6" fmla="*/ 0 w 4095750"/>
              <a:gd name="connsiteY6" fmla="*/ 0 h 1104900"/>
              <a:gd name="connsiteX7" fmla="*/ 990600 w 4095750"/>
              <a:gd name="connsiteY7" fmla="*/ 723900 h 1104900"/>
              <a:gd name="connsiteX8" fmla="*/ 1814512 w 4095750"/>
              <a:gd name="connsiteY8" fmla="*/ 866775 h 1104900"/>
              <a:gd name="connsiteX9" fmla="*/ 2686050 w 4095750"/>
              <a:gd name="connsiteY9" fmla="*/ 966788 h 1104900"/>
              <a:gd name="connsiteX10" fmla="*/ 4090987 w 4095750"/>
              <a:gd name="connsiteY10" fmla="*/ 104775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5750" h="1104900">
                <a:moveTo>
                  <a:pt x="4090987" y="1047750"/>
                </a:moveTo>
                <a:lnTo>
                  <a:pt x="4095750" y="1104900"/>
                </a:lnTo>
                <a:lnTo>
                  <a:pt x="2800350" y="1019175"/>
                </a:lnTo>
                <a:lnTo>
                  <a:pt x="1728787" y="919163"/>
                </a:lnTo>
                <a:lnTo>
                  <a:pt x="957262" y="776288"/>
                </a:lnTo>
                <a:lnTo>
                  <a:pt x="0" y="66675"/>
                </a:lnTo>
                <a:lnTo>
                  <a:pt x="0" y="0"/>
                </a:lnTo>
                <a:lnTo>
                  <a:pt x="990600" y="723900"/>
                </a:lnTo>
                <a:lnTo>
                  <a:pt x="1814512" y="866775"/>
                </a:lnTo>
                <a:lnTo>
                  <a:pt x="2686050" y="966788"/>
                </a:lnTo>
                <a:lnTo>
                  <a:pt x="4090987" y="1047750"/>
                </a:lnTo>
                <a:close/>
              </a:path>
            </a:pathLst>
          </a:custGeom>
          <a:solidFill>
            <a:srgbClr val="F5174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76200"/>
            <a:ext cx="814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Gluon Saturation (Color Glass Condensate)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838200"/>
            <a:ext cx="373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Appears to describe data and forward suppression.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However, arbitrary normalization to data.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calculation from M. </a:t>
            </a:r>
            <a:r>
              <a:rPr lang="en-US" sz="2800" dirty="0" err="1" smtClean="0">
                <a:solidFill>
                  <a:srgbClr val="FFFF00"/>
                </a:solidFill>
              </a:rPr>
              <a:t>Nardi</a:t>
            </a:r>
            <a:r>
              <a:rPr lang="en-US" sz="2800" dirty="0" smtClean="0">
                <a:solidFill>
                  <a:srgbClr val="FFFF00"/>
                </a:solidFill>
              </a:rPr>
              <a:t> et al. indicate much smaller effect.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At Hard Probes 2010, she declared that there are definitely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 final state effects.</a:t>
            </a:r>
          </a:p>
        </p:txBody>
      </p:sp>
      <p:cxnSp>
        <p:nvCxnSpPr>
          <p:cNvPr id="11" name="Straight Arrow Connector 10"/>
          <p:cNvCxnSpPr>
            <a:endCxn id="6" idx="6"/>
          </p:cNvCxnSpPr>
          <p:nvPr/>
        </p:nvCxnSpPr>
        <p:spPr>
          <a:xfrm rot="16200000" flipV="1">
            <a:off x="5019676" y="3038476"/>
            <a:ext cx="547687" cy="53816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1"/>
          </p:cNvCxnSpPr>
          <p:nvPr/>
        </p:nvCxnSpPr>
        <p:spPr>
          <a:xfrm rot="10800000">
            <a:off x="5024438" y="3276601"/>
            <a:ext cx="538162" cy="3048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524000"/>
            <a:ext cx="480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iagonal_pair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0"/>
            <a:ext cx="2895600" cy="2583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-76200"/>
            <a:ext cx="4821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Charm Recombination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096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Similar R</a:t>
            </a:r>
            <a:r>
              <a:rPr lang="en-US" sz="2800" baseline="-25000" dirty="0" smtClean="0">
                <a:solidFill>
                  <a:schemeClr val="bg1"/>
                </a:solidFill>
              </a:rPr>
              <a:t>AA</a:t>
            </a:r>
            <a:r>
              <a:rPr lang="en-US" sz="2800" dirty="0" smtClean="0">
                <a:solidFill>
                  <a:schemeClr val="bg1"/>
                </a:solidFill>
              </a:rPr>
              <a:t> as lower energies due to larger screening loss compensated by later recombination (?)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600200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Less recombination at forward rapidity since lower </a:t>
            </a:r>
            <a:r>
              <a:rPr lang="en-US" sz="2800" dirty="0" err="1" smtClean="0">
                <a:solidFill>
                  <a:srgbClr val="FFFF00"/>
                </a:solidFill>
              </a:rPr>
              <a:t>ccbar</a:t>
            </a:r>
            <a:r>
              <a:rPr lang="en-US" sz="2800" dirty="0" smtClean="0">
                <a:solidFill>
                  <a:srgbClr val="FFFF00"/>
                </a:solidFill>
              </a:rPr>
              <a:t> density.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71500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No effect, recombination of “diagonal pairs” dominates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54114"/>
            <a:ext cx="4441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solidFill>
                  <a:schemeClr val="bg1"/>
                </a:solidFill>
              </a:rPr>
              <a:t>Quarkonia</a:t>
            </a:r>
            <a:r>
              <a:rPr lang="en-US" sz="4000" u="sng" dirty="0" smtClean="0">
                <a:solidFill>
                  <a:schemeClr val="bg1"/>
                </a:solidFill>
              </a:rPr>
              <a:t>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2000"/>
            <a:ext cx="8534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Precision d-Au and Au-Au data sets</a:t>
            </a:r>
          </a:p>
          <a:p>
            <a:pPr algn="ctr"/>
            <a:r>
              <a:rPr lang="en-US" sz="1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/>
            <a:r>
              <a:rPr lang="en-US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Non-linear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physics is needed, perhaps e-loss or saturation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 complete description of d-Au data set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Au-Au indicates </a:t>
            </a:r>
            <a:r>
              <a:rPr lang="en-US" sz="2800" u="sng" dirty="0" smtClean="0">
                <a:solidFill>
                  <a:schemeClr val="bg1"/>
                </a:solidFill>
              </a:rPr>
              <a:t>hot nuclear matter effect</a:t>
            </a:r>
            <a:r>
              <a:rPr lang="en-US" sz="2800" dirty="0" smtClean="0">
                <a:solidFill>
                  <a:schemeClr val="bg1"/>
                </a:solidFill>
              </a:rPr>
              <a:t>, and exact quantification remains elusive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206 citations for PHENIX PRL (2007), but no breakthrough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Near future data from lower energies 39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r>
              <a:rPr lang="en-US" sz="2800" dirty="0" smtClean="0">
                <a:solidFill>
                  <a:srgbClr val="FFFF00"/>
                </a:solidFill>
              </a:rPr>
              <a:t>, 62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r>
              <a:rPr lang="en-US" sz="2800" dirty="0" smtClean="0">
                <a:solidFill>
                  <a:srgbClr val="FFFF00"/>
                </a:solidFill>
              </a:rPr>
              <a:t> from PHENIX and LHC data may shed light…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</a:t>
            </a:r>
            <a:endParaRPr lang="en-US" sz="105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Upgrades to push for even more forward measurements including </a:t>
            </a:r>
            <a:r>
              <a:rPr lang="en-US" sz="2800" dirty="0" err="1" smtClean="0">
                <a:solidFill>
                  <a:srgbClr val="FFFF00"/>
                </a:solidFill>
              </a:rPr>
              <a:t>Drell</a:t>
            </a:r>
            <a:r>
              <a:rPr lang="en-US" sz="2800" dirty="0" smtClean="0">
                <a:solidFill>
                  <a:srgbClr val="FFFF00"/>
                </a:solidFill>
              </a:rPr>
              <a:t>-Yan to disentangle effects.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57200" y="0"/>
            <a:ext cx="8260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</a:rPr>
              <a:t>Harmonic Flow and Constraining QGP Properties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200" y="772180"/>
            <a:ext cx="8290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Our mental picture of heavy ion collisions has evolved…</a:t>
            </a:r>
          </a:p>
        </p:txBody>
      </p:sp>
      <p:pic>
        <p:nvPicPr>
          <p:cNvPr id="31" name="Picture 34" descr="movie_smoo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10" y="2112962"/>
            <a:ext cx="4780643" cy="4364038"/>
          </a:xfrm>
          <a:prstGeom prst="rect">
            <a:avLst/>
          </a:prstGeom>
          <a:noFill/>
        </p:spPr>
      </p:pic>
      <p:sp>
        <p:nvSpPr>
          <p:cNvPr id="33" name="Oval 32"/>
          <p:cNvSpPr/>
          <p:nvPr/>
        </p:nvSpPr>
        <p:spPr>
          <a:xfrm>
            <a:off x="1659610" y="3429000"/>
            <a:ext cx="1447800" cy="1600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286000" y="3429000"/>
            <a:ext cx="1447800" cy="1600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1410" y="1579562"/>
            <a:ext cx="3815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Smooth initial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1595021"/>
            <a:ext cx="35052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Need to know initial geometric shape.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Initial Eccentricity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results in </a:t>
            </a:r>
            <a:r>
              <a:rPr lang="en-US" sz="2800" dirty="0" err="1" smtClean="0">
                <a:solidFill>
                  <a:srgbClr val="FFFF00"/>
                </a:solidFill>
              </a:rPr>
              <a:t>cos</a:t>
            </a:r>
            <a:r>
              <a:rPr lang="en-US" sz="2800" dirty="0" smtClean="0">
                <a:solidFill>
                  <a:srgbClr val="FFFF00"/>
                </a:solidFill>
              </a:rPr>
              <a:t>(2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n-US" sz="2800" dirty="0" smtClean="0">
                <a:solidFill>
                  <a:srgbClr val="FFFF00"/>
                </a:solidFill>
              </a:rPr>
              <a:t>) flow called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Measured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is sensitive to key QGP properties like the shear viscosity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FF00"/>
                </a:solidFill>
              </a:rPr>
              <a:t>/s.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animBg="1"/>
      <p:bldP spid="34" grpId="0" animBg="1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:\cygwin\home\nagle\NagleLaptop\Nagle\Figures\glauber_fluc_picture_033.png"/>
          <p:cNvPicPr>
            <a:picLocks noChangeAspect="1" noChangeArrowheads="1"/>
          </p:cNvPicPr>
          <p:nvPr/>
        </p:nvPicPr>
        <p:blipFill>
          <a:blip r:embed="rId2" cstate="print"/>
          <a:srcRect b="4436"/>
          <a:stretch>
            <a:fillRect/>
          </a:stretch>
        </p:blipFill>
        <p:spPr bwMode="auto">
          <a:xfrm>
            <a:off x="1295400" y="838199"/>
            <a:ext cx="6477000" cy="6003073"/>
          </a:xfrm>
          <a:prstGeom prst="rect">
            <a:avLst/>
          </a:prstGeom>
          <a:noFill/>
        </p:spPr>
      </p:pic>
      <p:pic>
        <p:nvPicPr>
          <p:cNvPr id="25602" name="Picture 2" descr="C:\cygwin\home\nagle\NagleLaptop\Nagle\Figures\glauber_fluc_picture_006.png"/>
          <p:cNvPicPr>
            <a:picLocks noChangeAspect="1" noChangeArrowheads="1"/>
          </p:cNvPicPr>
          <p:nvPr/>
        </p:nvPicPr>
        <p:blipFill>
          <a:blip r:embed="rId3" cstate="print"/>
          <a:srcRect b="2515"/>
          <a:stretch>
            <a:fillRect/>
          </a:stretch>
        </p:blipFill>
        <p:spPr bwMode="auto">
          <a:xfrm>
            <a:off x="1371600" y="838199"/>
            <a:ext cx="6324600" cy="5979651"/>
          </a:xfrm>
          <a:prstGeom prst="rect">
            <a:avLst/>
          </a:prstGeom>
          <a:noFill/>
        </p:spPr>
      </p:pic>
      <p:pic>
        <p:nvPicPr>
          <p:cNvPr id="25608" name="Picture 8" descr="C:\cygwin\home\nagle\NagleLaptop\Nagle\Figures\glauber_fluc_picture_061.png"/>
          <p:cNvPicPr>
            <a:picLocks noChangeAspect="1" noChangeArrowheads="1"/>
          </p:cNvPicPr>
          <p:nvPr/>
        </p:nvPicPr>
        <p:blipFill>
          <a:blip r:embed="rId4" cstate="print"/>
          <a:srcRect b="3797"/>
          <a:stretch>
            <a:fillRect/>
          </a:stretch>
        </p:blipFill>
        <p:spPr bwMode="auto">
          <a:xfrm>
            <a:off x="1219200" y="814832"/>
            <a:ext cx="6477000" cy="6043168"/>
          </a:xfrm>
          <a:prstGeom prst="rect">
            <a:avLst/>
          </a:prstGeom>
          <a:noFill/>
        </p:spPr>
      </p:pic>
      <p:pic>
        <p:nvPicPr>
          <p:cNvPr id="25604" name="Picture 4" descr="C:\cygwin\home\nagle\NagleLaptop\Nagle\Figures\glauber_fluc_picture_018.png"/>
          <p:cNvPicPr>
            <a:picLocks noChangeAspect="1" noChangeArrowheads="1"/>
          </p:cNvPicPr>
          <p:nvPr/>
        </p:nvPicPr>
        <p:blipFill>
          <a:blip r:embed="rId5" cstate="print"/>
          <a:srcRect b="3750"/>
          <a:stretch>
            <a:fillRect/>
          </a:stretch>
        </p:blipFill>
        <p:spPr bwMode="auto">
          <a:xfrm>
            <a:off x="1219200" y="838200"/>
            <a:ext cx="6553200" cy="61172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16539" y="76200"/>
            <a:ext cx="595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Reality = Lumpy Initial Conditions</a:t>
            </a:r>
          </a:p>
        </p:txBody>
      </p:sp>
      <p:pic>
        <p:nvPicPr>
          <p:cNvPr id="25603" name="Picture 3" descr="C:\cygwin\home\nagle\NagleLaptop\Nagle\Figures\glauber_fluc_picture_016.png"/>
          <p:cNvPicPr>
            <a:picLocks noChangeAspect="1" noChangeArrowheads="1"/>
          </p:cNvPicPr>
          <p:nvPr/>
        </p:nvPicPr>
        <p:blipFill>
          <a:blip r:embed="rId6" cstate="print"/>
          <a:srcRect b="3797"/>
          <a:stretch>
            <a:fillRect/>
          </a:stretch>
        </p:blipFill>
        <p:spPr bwMode="auto">
          <a:xfrm>
            <a:off x="1295400" y="743735"/>
            <a:ext cx="6553200" cy="611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umpy_wBoxSmo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85800"/>
            <a:ext cx="6019800" cy="5494338"/>
          </a:xfrm>
          <a:prstGeom prst="rect">
            <a:avLst/>
          </a:prstGeom>
          <a:noFill/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95800" y="4106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648200" y="4030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648200" y="3878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343400" y="38020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419600" y="3725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343400" y="3497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495800" y="3344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800600" y="3344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800600" y="3116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572000" y="2430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267200" y="2506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3962400" y="2506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733800" y="2735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733800" y="2582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886200" y="2506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3657600" y="2354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3505200" y="2582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505200" y="2811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657600" y="30400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962400" y="2811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4038600" y="2887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3962400" y="3116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3886200" y="30400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886200" y="3116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733800" y="3268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3810000" y="3344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3886200" y="3573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3733800" y="3725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3810000" y="3725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3810000" y="4106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886200" y="4259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3962400" y="41830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4114800" y="4106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962400" y="3954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3962400" y="38020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4114800" y="3725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4267200" y="3649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4267200" y="3573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4419600" y="3268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4495800" y="2735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4343400" y="2811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191000" y="26590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191000" y="2887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343400" y="3049588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4572000" y="3116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4724400" y="3240088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4648200" y="3116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4191000" y="3497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4343400" y="3268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4191000" y="3344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4038600" y="35734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4038600" y="3116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4267200" y="2963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4343400" y="3649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4114800" y="34972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4343400" y="28876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4343400" y="2963863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33400" y="6477000"/>
            <a:ext cx="8468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Romatschke</a:t>
            </a:r>
            <a:r>
              <a:rPr lang="en-US" sz="2000" dirty="0" smtClean="0">
                <a:solidFill>
                  <a:schemeClr val="bg1"/>
                </a:solidFill>
              </a:rPr>
              <a:t>=viscous hydrodynamics, </a:t>
            </a:r>
            <a:r>
              <a:rPr lang="en-US" sz="2000" dirty="0" err="1" smtClean="0">
                <a:solidFill>
                  <a:schemeClr val="bg1"/>
                </a:solidFill>
              </a:rPr>
              <a:t>McCumber</a:t>
            </a:r>
            <a:r>
              <a:rPr lang="en-US" sz="2000" dirty="0" smtClean="0">
                <a:solidFill>
                  <a:schemeClr val="bg1"/>
                </a:solidFill>
              </a:rPr>
              <a:t>=lumpy conditions + 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343400" y="6140450"/>
            <a:ext cx="4800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B. Alver, G. Roland arXiv:1003.0194</a:t>
            </a:r>
          </a:p>
          <a:p>
            <a:pPr algn="ctr"/>
            <a:r>
              <a:rPr lang="en-US" sz="1800"/>
              <a:t>P. Sorenson arXiv:1002.4878</a:t>
            </a: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 r="55638"/>
          <a:stretch>
            <a:fillRect/>
          </a:stretch>
        </p:blipFill>
        <p:spPr bwMode="auto">
          <a:xfrm>
            <a:off x="381000" y="1905000"/>
            <a:ext cx="3657600" cy="268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 l="49907"/>
          <a:stretch>
            <a:fillRect/>
          </a:stretch>
        </p:blipFill>
        <p:spPr bwMode="auto">
          <a:xfrm>
            <a:off x="381000" y="4648200"/>
            <a:ext cx="3657600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343400" y="1219200"/>
            <a:ext cx="4800600" cy="5638800"/>
            <a:chOff x="2736" y="480"/>
            <a:chExt cx="2880" cy="2213"/>
          </a:xfrm>
        </p:grpSpPr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" y="480"/>
              <a:ext cx="2877" cy="2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5472" y="1296"/>
              <a:ext cx="144" cy="14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5232" y="1296"/>
              <a:ext cx="192" cy="1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6226175" y="669925"/>
            <a:ext cx="10128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2000">
                <a:solidFill>
                  <a:schemeClr val="tx1"/>
                </a:solidFill>
              </a:rPr>
              <a:t>(v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)/v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36525" y="1074003"/>
            <a:ext cx="413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Flow dictated by participating nucleon geometry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676400" y="2438400"/>
            <a:ext cx="1600200" cy="1600200"/>
          </a:xfrm>
          <a:prstGeom prst="ellipse">
            <a:avLst/>
          </a:prstGeom>
          <a:solidFill>
            <a:schemeClr val="accent2">
              <a:alpha val="71001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914400" y="2438400"/>
            <a:ext cx="1600200" cy="1600200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30537" y="152400"/>
            <a:ext cx="5376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Fluctuations Dominate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9124" y="441960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baseline="-25000" dirty="0" smtClean="0"/>
              <a:t>v</a:t>
            </a:r>
            <a:r>
              <a:rPr lang="en-US" sz="2590" baseline="-50000" dirty="0" smtClean="0"/>
              <a:t>2</a:t>
            </a:r>
            <a:r>
              <a:rPr lang="en-US" sz="2800" dirty="0" smtClean="0"/>
              <a:t>/v</a:t>
            </a:r>
            <a:r>
              <a:rPr lang="en-US" sz="2800" baseline="-25000" dirty="0" smtClean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9124" y="5181600"/>
            <a:ext cx="1051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s</a:t>
            </a:r>
            <a:r>
              <a:rPr lang="en-US" sz="2800" baseline="-25000" dirty="0" smtClean="0">
                <a:latin typeface="Symbol" pitchFamily="18" charset="2"/>
              </a:rPr>
              <a:t>e</a:t>
            </a:r>
            <a:r>
              <a:rPr lang="en-US" sz="2590" baseline="-50000" dirty="0" smtClean="0"/>
              <a:t>2</a:t>
            </a:r>
            <a:r>
              <a:rPr lang="en-US" sz="2800" dirty="0" smtClean="0"/>
              <a:t>/</a:t>
            </a:r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/>
              <a:t>2</a:t>
            </a:r>
          </a:p>
        </p:txBody>
      </p:sp>
      <p:sp>
        <p:nvSpPr>
          <p:cNvPr id="19" name="Right Arrow 18"/>
          <p:cNvSpPr/>
          <p:nvPr/>
        </p:nvSpPr>
        <p:spPr>
          <a:xfrm rot="3199983">
            <a:off x="2318646" y="6129880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310458">
            <a:off x="2190083" y="4694167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606094">
            <a:off x="928830" y="5507454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458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6457890"/>
            <a:ext cx="3604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Alver</a:t>
            </a:r>
            <a:r>
              <a:rPr lang="en-US" sz="2000" dirty="0" smtClean="0">
                <a:solidFill>
                  <a:schemeClr val="bg1"/>
                </a:solidFill>
              </a:rPr>
              <a:t>, Roland, arXiv:1003.0194v3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Spatial moments translate into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momentum anisotropy moments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52289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 is as irrefutable as v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from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. 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Now we must quantify the effects and implications.</a:t>
            </a:r>
          </a:p>
        </p:txBody>
      </p:sp>
      <p:sp>
        <p:nvSpPr>
          <p:cNvPr id="8" name="TextBox 7"/>
          <p:cNvSpPr txBox="1"/>
          <p:nvPr/>
        </p:nvSpPr>
        <p:spPr>
          <a:xfrm rot="19647788">
            <a:off x="3025806" y="1731423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 rot="19647788">
            <a:off x="3143758" y="3788823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v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vs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3429000"/>
            <a:ext cx="8458200" cy="2209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2400" y="1676400"/>
            <a:ext cx="5410200" cy="495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5029200" cy="479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6172200"/>
            <a:ext cx="1836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centrality (%)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795712" y="30321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48112" y="29876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795712" y="32289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48112" y="318452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795712" y="34575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48112" y="34131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795712" y="36417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948112" y="35972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795712" y="38385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948112" y="379412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59250" y="2895600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n=2 RXN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159250" y="3108325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n=3 RXN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159250" y="3319463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n=4 RXN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159250" y="3511550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n=2 MPC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159250" y="3711575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n=3 MPC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16200000">
            <a:off x="-1800254" y="3579168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altLang="ja-JP" sz="2400" baseline="-25000" dirty="0"/>
              <a:t>n</a:t>
            </a:r>
            <a:r>
              <a:rPr lang="en-US" altLang="ja-JP" sz="2400" dirty="0"/>
              <a:t> = &lt;</a:t>
            </a:r>
            <a:r>
              <a:rPr lang="en-US" altLang="ja-JP" sz="2400" dirty="0" err="1"/>
              <a:t>cos</a:t>
            </a:r>
            <a:r>
              <a:rPr lang="en-US" altLang="ja-JP" sz="2400" baseline="-25000" dirty="0"/>
              <a:t> </a:t>
            </a:r>
            <a:r>
              <a:rPr lang="en-US" altLang="ja-JP" sz="2400" dirty="0"/>
              <a:t>n(</a:t>
            </a:r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/>
              <a:t>n(meas.) </a:t>
            </a:r>
            <a:r>
              <a:rPr lang="en-US" altLang="ja-JP" sz="2400" dirty="0"/>
              <a:t>- </a:t>
            </a:r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/>
              <a:t>n(true)</a:t>
            </a:r>
            <a:r>
              <a:rPr lang="en-US" altLang="ja-JP" sz="2400" dirty="0"/>
              <a:t>)&gt;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124200" y="2286000"/>
            <a:ext cx="182880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/>
              <a:t>RXN  |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1600" dirty="0"/>
              <a:t>| = </a:t>
            </a:r>
            <a:r>
              <a:rPr lang="en-US" altLang="ja-JP" sz="1600" dirty="0" smtClean="0"/>
              <a:t>1.0-2.8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MPC  |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1600" dirty="0"/>
              <a:t>| = </a:t>
            </a:r>
            <a:r>
              <a:rPr lang="en-US" altLang="ja-JP" sz="1600" dirty="0" smtClean="0"/>
              <a:t>3.1-3.7 </a:t>
            </a:r>
            <a:endParaRPr lang="en-US" altLang="ja-JP" sz="1600" dirty="0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062354" y="2209800"/>
            <a:ext cx="2061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200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dirty="0" err="1"/>
              <a:t>Au+Au</a:t>
            </a: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PHENIX Preliminary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1800" y="76200"/>
            <a:ext cx="275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Measuring v</a:t>
            </a:r>
            <a:r>
              <a:rPr lang="en-US" sz="3600" u="sng" baseline="-25000" dirty="0" smtClean="0">
                <a:solidFill>
                  <a:schemeClr val="bg1"/>
                </a:solidFill>
              </a:rPr>
              <a:t>3</a:t>
            </a:r>
            <a:endParaRPr 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6534090"/>
            <a:ext cx="558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First presented at WWND11 by S. </a:t>
            </a:r>
            <a:r>
              <a:rPr lang="en-US" sz="2000" dirty="0" err="1" smtClean="0">
                <a:solidFill>
                  <a:schemeClr val="bg1"/>
                </a:solidFill>
              </a:rPr>
              <a:t>Esumi</a:t>
            </a:r>
            <a:r>
              <a:rPr lang="en-US" sz="2000" dirty="0" smtClean="0">
                <a:solidFill>
                  <a:schemeClr val="bg1"/>
                </a:solidFill>
              </a:rPr>
              <a:t> and J. Chen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7222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First, can detectors separated by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sz="2800" dirty="0" smtClean="0">
                <a:solidFill>
                  <a:schemeClr val="bg1"/>
                </a:solidFill>
              </a:rPr>
              <a:t> = 2 or even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sz="2800" dirty="0" smtClean="0">
                <a:solidFill>
                  <a:schemeClr val="bg1"/>
                </a:solidFill>
              </a:rPr>
              <a:t> = 6 measure event-by-event the 3</a:t>
            </a:r>
            <a:r>
              <a:rPr lang="en-US" sz="2800" baseline="30000" dirty="0" smtClean="0">
                <a:solidFill>
                  <a:schemeClr val="bg1"/>
                </a:solidFill>
              </a:rPr>
              <a:t>rd</a:t>
            </a:r>
            <a:r>
              <a:rPr lang="en-US" sz="2800" dirty="0" smtClean="0">
                <a:solidFill>
                  <a:schemeClr val="bg1"/>
                </a:solidFill>
              </a:rPr>
              <a:t> order participant plane?  </a:t>
            </a:r>
          </a:p>
        </p:txBody>
      </p:sp>
      <p:sp>
        <p:nvSpPr>
          <p:cNvPr id="28" name="Freeform 27"/>
          <p:cNvSpPr/>
          <p:nvPr/>
        </p:nvSpPr>
        <p:spPr>
          <a:xfrm>
            <a:off x="1228725" y="3186113"/>
            <a:ext cx="2914650" cy="942975"/>
          </a:xfrm>
          <a:custGeom>
            <a:avLst/>
            <a:gdLst>
              <a:gd name="connsiteX0" fmla="*/ 0 w 2914650"/>
              <a:gd name="connsiteY0" fmla="*/ 742950 h 942975"/>
              <a:gd name="connsiteX1" fmla="*/ 600075 w 2914650"/>
              <a:gd name="connsiteY1" fmla="*/ 128587 h 942975"/>
              <a:gd name="connsiteX2" fmla="*/ 1171575 w 2914650"/>
              <a:gd name="connsiteY2" fmla="*/ 0 h 942975"/>
              <a:gd name="connsiteX3" fmla="*/ 1771650 w 2914650"/>
              <a:gd name="connsiteY3" fmla="*/ 128587 h 942975"/>
              <a:gd name="connsiteX4" fmla="*/ 2343150 w 2914650"/>
              <a:gd name="connsiteY4" fmla="*/ 457200 h 942975"/>
              <a:gd name="connsiteX5" fmla="*/ 2914650 w 2914650"/>
              <a:gd name="connsiteY5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4650" h="942975">
                <a:moveTo>
                  <a:pt x="0" y="742950"/>
                </a:moveTo>
                <a:lnTo>
                  <a:pt x="600075" y="128587"/>
                </a:lnTo>
                <a:lnTo>
                  <a:pt x="1171575" y="0"/>
                </a:lnTo>
                <a:lnTo>
                  <a:pt x="1771650" y="128587"/>
                </a:lnTo>
                <a:lnTo>
                  <a:pt x="2343150" y="457200"/>
                </a:lnTo>
                <a:lnTo>
                  <a:pt x="2914650" y="94297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228725" y="4814888"/>
            <a:ext cx="2314575" cy="557212"/>
          </a:xfrm>
          <a:custGeom>
            <a:avLst/>
            <a:gdLst>
              <a:gd name="connsiteX0" fmla="*/ 0 w 2314575"/>
              <a:gd name="connsiteY0" fmla="*/ 0 h 557212"/>
              <a:gd name="connsiteX1" fmla="*/ 600075 w 2314575"/>
              <a:gd name="connsiteY1" fmla="*/ 28575 h 557212"/>
              <a:gd name="connsiteX2" fmla="*/ 1185863 w 2314575"/>
              <a:gd name="connsiteY2" fmla="*/ 171450 h 557212"/>
              <a:gd name="connsiteX3" fmla="*/ 1757363 w 2314575"/>
              <a:gd name="connsiteY3" fmla="*/ 342900 h 557212"/>
              <a:gd name="connsiteX4" fmla="*/ 2314575 w 2314575"/>
              <a:gd name="connsiteY4" fmla="*/ 557212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575" h="557212">
                <a:moveTo>
                  <a:pt x="0" y="0"/>
                </a:moveTo>
                <a:lnTo>
                  <a:pt x="600075" y="28575"/>
                </a:lnTo>
                <a:lnTo>
                  <a:pt x="1185863" y="171450"/>
                </a:lnTo>
                <a:lnTo>
                  <a:pt x="1757363" y="342900"/>
                </a:lnTo>
                <a:lnTo>
                  <a:pt x="2314575" y="557212"/>
                </a:lnTo>
              </a:path>
            </a:pathLst>
          </a:cu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214438" y="5572125"/>
            <a:ext cx="1757362" cy="171450"/>
          </a:xfrm>
          <a:custGeom>
            <a:avLst/>
            <a:gdLst>
              <a:gd name="connsiteX0" fmla="*/ 0 w 1757362"/>
              <a:gd name="connsiteY0" fmla="*/ 0 h 171450"/>
              <a:gd name="connsiteX1" fmla="*/ 614362 w 1757362"/>
              <a:gd name="connsiteY1" fmla="*/ 28575 h 171450"/>
              <a:gd name="connsiteX2" fmla="*/ 1214437 w 1757362"/>
              <a:gd name="connsiteY2" fmla="*/ 100013 h 171450"/>
              <a:gd name="connsiteX3" fmla="*/ 1757362 w 1757362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62" h="171450">
                <a:moveTo>
                  <a:pt x="0" y="0"/>
                </a:moveTo>
                <a:lnTo>
                  <a:pt x="614362" y="28575"/>
                </a:lnTo>
                <a:lnTo>
                  <a:pt x="1214437" y="100013"/>
                </a:lnTo>
                <a:lnTo>
                  <a:pt x="1757362" y="171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91200" y="2351544"/>
            <a:ext cx="31242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Answer = Yes</a:t>
            </a:r>
          </a:p>
          <a:p>
            <a:pPr algn="ctr"/>
            <a:endParaRPr lang="en-US" sz="32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Now we can measure v</a:t>
            </a:r>
            <a:r>
              <a:rPr lang="en-US" sz="3200" b="1" baseline="-25000" dirty="0" smtClean="0">
                <a:solidFill>
                  <a:schemeClr val="accent1"/>
                </a:solidFill>
              </a:rPr>
              <a:t>3</a:t>
            </a:r>
            <a:r>
              <a:rPr lang="en-US" sz="3200" b="1" dirty="0" smtClean="0">
                <a:solidFill>
                  <a:schemeClr val="accent1"/>
                </a:solidFill>
              </a:rPr>
              <a:t> using the event plane method.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1000" y="39725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n=2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7600" y="50393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n=3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0" y="54965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n=4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0" y="1676400"/>
            <a:ext cx="9144000" cy="5486400"/>
            <a:chOff x="304800" y="1295400"/>
            <a:chExt cx="8534400" cy="4724400"/>
          </a:xfrm>
        </p:grpSpPr>
        <p:sp>
          <p:nvSpPr>
            <p:cNvPr id="40" name="Rectangle 39"/>
            <p:cNvSpPr/>
            <p:nvPr/>
          </p:nvSpPr>
          <p:spPr>
            <a:xfrm>
              <a:off x="304800" y="1295400"/>
              <a:ext cx="8534400" cy="472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11"/>
            <p:cNvGrpSpPr/>
            <p:nvPr/>
          </p:nvGrpSpPr>
          <p:grpSpPr>
            <a:xfrm>
              <a:off x="533400" y="1447800"/>
              <a:ext cx="8153400" cy="4308642"/>
              <a:chOff x="533400" y="1447800"/>
              <a:chExt cx="8153400" cy="4308642"/>
            </a:xfrm>
          </p:grpSpPr>
          <p:sp>
            <p:nvSpPr>
              <p:cNvPr id="42" name="Flowchart: Direct Access Storage 41"/>
              <p:cNvSpPr/>
              <p:nvPr/>
            </p:nvSpPr>
            <p:spPr>
              <a:xfrm rot="825523">
                <a:off x="1020133" y="2076552"/>
                <a:ext cx="7263448" cy="3047017"/>
              </a:xfrm>
              <a:prstGeom prst="flowChartMagneticDrum">
                <a:avLst/>
              </a:prstGeom>
              <a:solidFill>
                <a:schemeClr val="accent1">
                  <a:lumMod val="20000"/>
                  <a:lumOff val="8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195" t="13542" r="17423" b="35417"/>
              <a:stretch>
                <a:fillRect/>
              </a:stretch>
            </p:blipFill>
            <p:spPr bwMode="auto">
              <a:xfrm>
                <a:off x="533400" y="1447800"/>
                <a:ext cx="3200400" cy="301324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isometricOffAxis2Right">
                  <a:rot lat="1080000" lon="186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195" t="13542" r="17423" b="35417"/>
              <a:stretch>
                <a:fillRect/>
              </a:stretch>
            </p:blipFill>
            <p:spPr bwMode="auto">
              <a:xfrm>
                <a:off x="5486400" y="2743200"/>
                <a:ext cx="3200400" cy="301324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isometricOffAxis2Right">
                  <a:rot lat="1080000" lon="192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3" cstate="print"/>
          <a:srcRect l="4685" t="13542" r="62518" b="35417"/>
          <a:stretch>
            <a:fillRect/>
          </a:stretch>
        </p:blipFill>
        <p:spPr bwMode="auto">
          <a:xfrm>
            <a:off x="76200" y="1905000"/>
            <a:ext cx="3850004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Right">
              <a:rot lat="1080000" lon="1860000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 cstate="print"/>
          <a:srcRect l="4685" t="13542" r="62518" b="35417"/>
          <a:stretch>
            <a:fillRect/>
          </a:stretch>
        </p:blipFill>
        <p:spPr bwMode="auto">
          <a:xfrm>
            <a:off x="5486400" y="3276600"/>
            <a:ext cx="3604259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Right">
              <a:rot lat="1080000" lon="1920000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pic>
        <p:nvPicPr>
          <p:cNvPr id="5" name="Picture 2" descr="td"/>
          <p:cNvPicPr>
            <a:picLocks noChangeAspect="1" noChangeArrowheads="1"/>
          </p:cNvPicPr>
          <p:nvPr/>
        </p:nvPicPr>
        <p:blipFill>
          <a:blip r:embed="rId2" cstate="print"/>
          <a:srcRect l="49927" r="34096"/>
          <a:stretch>
            <a:fillRect/>
          </a:stretch>
        </p:blipFill>
        <p:spPr bwMode="auto">
          <a:xfrm>
            <a:off x="1600200" y="1524000"/>
            <a:ext cx="342900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25908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38100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678" y="49530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42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9077" y="5943600"/>
            <a:ext cx="172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(</a:t>
            </a:r>
            <a:r>
              <a:rPr lang="en-US" sz="2800" dirty="0" err="1" smtClean="0"/>
              <a:t>GeV</a:t>
            </a:r>
            <a:r>
              <a:rPr lang="en-US" sz="2800" dirty="0" smtClean="0"/>
              <a:t>/c)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1828800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 {EP}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/>
              <a:t>v</a:t>
            </a:r>
            <a:r>
              <a:rPr lang="en-US" altLang="ja-JP" sz="2400" baseline="-25000"/>
              <a:t>4 </a:t>
            </a:r>
            <a:r>
              <a:rPr lang="en-US" altLang="ja-JP" sz="2400"/>
              <a:t>{</a:t>
            </a:r>
            <a:r>
              <a:rPr lang="en-US" altLang="ja-JP" sz="240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/>
              <a:t>4 </a:t>
            </a:r>
            <a:r>
              <a:rPr lang="en-US" altLang="ja-JP" sz="2400"/>
              <a:t>forw.</a:t>
            </a:r>
            <a:r>
              <a:rPr lang="en-US" altLang="ja-JP" sz="240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/>
              <a:t>}</a:t>
            </a: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676400" y="2020669"/>
            <a:ext cx="3390672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200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AuAu</a:t>
            </a:r>
            <a:r>
              <a:rPr lang="en-US" altLang="ja-JP" dirty="0" smtClean="0"/>
              <a:t> </a:t>
            </a:r>
            <a:r>
              <a:rPr lang="en-US" altLang="ja-JP" sz="2000" dirty="0" smtClean="0"/>
              <a:t>– </a:t>
            </a:r>
            <a:r>
              <a:rPr lang="en-US" altLang="ja-JP" sz="2000" b="1" dirty="0" smtClean="0"/>
              <a:t>30-40% Central</a:t>
            </a:r>
            <a:endParaRPr lang="en-US" altLang="ja-JP" b="1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PHENIX </a:t>
            </a:r>
            <a:r>
              <a:rPr lang="en-US" altLang="ja-JP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26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</a:rPr>
              <a:t>v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>
                <a:solidFill>
                  <a:schemeClr val="tx2"/>
                </a:solidFill>
              </a:rPr>
              <a:t>{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 err="1">
                <a:solidFill>
                  <a:schemeClr val="tx2"/>
                </a:solidFill>
              </a:rPr>
              <a:t>forw</a:t>
            </a:r>
            <a:r>
              <a:rPr lang="en-US" altLang="ja-JP" sz="2400" dirty="0">
                <a:solidFill>
                  <a:schemeClr val="tx2"/>
                </a:solidFill>
              </a:rPr>
              <a:t>.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tx2"/>
                </a:solidFill>
              </a:rPr>
              <a:t>}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5410200" y="228600"/>
            <a:ext cx="373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S</a:t>
            </a:r>
            <a:r>
              <a:rPr lang="en-US" altLang="ja-JP" sz="2800" dirty="0" smtClean="0">
                <a:solidFill>
                  <a:schemeClr val="bg1"/>
                </a:solidFill>
              </a:rPr>
              <a:t>ystematic uncertainties defined </a:t>
            </a:r>
            <a:r>
              <a:rPr lang="en-US" altLang="ja-JP" sz="2800" dirty="0">
                <a:solidFill>
                  <a:schemeClr val="bg1"/>
                </a:solidFill>
              </a:rPr>
              <a:t>by the variations with </a:t>
            </a:r>
            <a:r>
              <a:rPr lang="en-US" altLang="ja-JP" sz="2800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800" baseline="-25000" dirty="0">
                <a:solidFill>
                  <a:schemeClr val="bg1"/>
                </a:solidFill>
              </a:rPr>
              <a:t>n</a:t>
            </a:r>
            <a:r>
              <a:rPr lang="en-US" altLang="ja-JP" sz="2800" dirty="0">
                <a:solidFill>
                  <a:schemeClr val="bg1"/>
                </a:solidFill>
              </a:rPr>
              <a:t> from different </a:t>
            </a:r>
            <a:r>
              <a:rPr lang="en-US" altLang="ja-JP" sz="2800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Dh</a:t>
            </a:r>
            <a:r>
              <a:rPr lang="en-US" altLang="ja-JP" sz="2800" dirty="0" smtClean="0">
                <a:solidFill>
                  <a:schemeClr val="bg1"/>
                </a:solidFill>
              </a:rPr>
              <a:t> </a:t>
            </a:r>
            <a:r>
              <a:rPr lang="en-US" altLang="ja-JP" sz="2800" dirty="0">
                <a:solidFill>
                  <a:schemeClr val="bg1"/>
                </a:solidFill>
              </a:rPr>
              <a:t>and from different </a:t>
            </a:r>
            <a:r>
              <a:rPr lang="en-US" altLang="ja-JP" sz="2800" dirty="0" smtClean="0">
                <a:solidFill>
                  <a:schemeClr val="bg1"/>
                </a:solidFill>
              </a:rPr>
              <a:t>methods.</a:t>
            </a:r>
          </a:p>
        </p:txBody>
      </p:sp>
      <p:pic>
        <p:nvPicPr>
          <p:cNvPr id="79874" name="Picture 2" descr="C:\cygwin\home\nagle\NagleLaptop\Nagle\Figures\glauber_fluc_picture_028.png"/>
          <p:cNvPicPr>
            <a:picLocks noChangeAspect="1" noChangeArrowheads="1"/>
          </p:cNvPicPr>
          <p:nvPr/>
        </p:nvPicPr>
        <p:blipFill>
          <a:blip r:embed="rId3" cstate="print"/>
          <a:srcRect b="4444"/>
          <a:stretch>
            <a:fillRect/>
          </a:stretch>
        </p:blipFill>
        <p:spPr bwMode="auto">
          <a:xfrm>
            <a:off x="5486400" y="2514600"/>
            <a:ext cx="3617824" cy="3352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806741" y="6019800"/>
            <a:ext cx="306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≈ 2 x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≈ 2 x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34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8267" y="54114"/>
            <a:ext cx="373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Heavy </a:t>
            </a:r>
            <a:r>
              <a:rPr lang="en-US" sz="4000" u="sng" dirty="0" err="1" smtClean="0">
                <a:solidFill>
                  <a:schemeClr val="bg1"/>
                </a:solidFill>
              </a:rPr>
              <a:t>Quarkonia</a:t>
            </a:r>
            <a:endParaRPr lang="en-US" sz="4000" u="sng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015692"/>
            <a:ext cx="84582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J/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2800" dirty="0" smtClean="0">
                <a:solidFill>
                  <a:schemeClr val="bg1"/>
                </a:solidFill>
              </a:rPr>
              <a:t> Production Mechanisms</a:t>
            </a:r>
          </a:p>
          <a:p>
            <a:pPr marL="514350" indent="-514350"/>
            <a:r>
              <a:rPr lang="en-US" sz="900" dirty="0" smtClean="0">
                <a:solidFill>
                  <a:schemeClr val="bg1"/>
                </a:solidFill>
              </a:rPr>
              <a:t>	 </a:t>
            </a:r>
          </a:p>
          <a:p>
            <a:pPr marL="514350" indent="-514350"/>
            <a:r>
              <a:rPr lang="en-US" sz="2400" dirty="0" smtClean="0">
                <a:solidFill>
                  <a:schemeClr val="bg1"/>
                </a:solidFill>
              </a:rPr>
              <a:t>	Not understood and not addressed in this talk</a:t>
            </a:r>
          </a:p>
          <a:p>
            <a:pPr marL="514350" indent="-514350"/>
            <a:r>
              <a:rPr lang="en-US" sz="2400" dirty="0" smtClean="0">
                <a:solidFill>
                  <a:schemeClr val="bg1"/>
                </a:solidFill>
              </a:rPr>
              <a:t>	see excellent review in arXiv:1010.5827</a:t>
            </a:r>
          </a:p>
          <a:p>
            <a:pPr marL="514350" indent="-514350"/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AutoNum type="arabicPeriod" startAt="2"/>
            </a:pPr>
            <a:r>
              <a:rPr lang="en-US" sz="2800" dirty="0" smtClean="0">
                <a:solidFill>
                  <a:schemeClr val="bg1"/>
                </a:solidFill>
              </a:rPr>
              <a:t>Time evolution into  color neutral J/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2800" dirty="0" smtClean="0">
                <a:solidFill>
                  <a:schemeClr val="bg1"/>
                </a:solidFill>
              </a:rPr>
              <a:t> state</a:t>
            </a:r>
          </a:p>
          <a:p>
            <a:pPr marL="514350" indent="-514350"/>
            <a:r>
              <a:rPr lang="en-US" sz="2800" dirty="0" smtClean="0">
                <a:solidFill>
                  <a:schemeClr val="bg1"/>
                </a:solidFill>
              </a:rPr>
              <a:t>	(d-Au reactions are an excellent test)</a:t>
            </a:r>
          </a:p>
          <a:p>
            <a:pPr marL="514350" indent="-514350"/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AutoNum type="arabicPeriod" startAt="3"/>
            </a:pPr>
            <a:r>
              <a:rPr lang="en-US" sz="2800" dirty="0" smtClean="0">
                <a:solidFill>
                  <a:schemeClr val="bg1"/>
                </a:solidFill>
              </a:rPr>
              <a:t>Color screening  in QGP</a:t>
            </a:r>
          </a:p>
          <a:p>
            <a:pPr marL="514350" indent="-514350"/>
            <a:r>
              <a:rPr lang="en-US" sz="2800" dirty="0" smtClean="0">
                <a:solidFill>
                  <a:schemeClr val="bg1"/>
                </a:solidFill>
              </a:rPr>
              <a:t>	(Au-Au reactions are the test)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6200" y="4614208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Highlight results from PHENIX Experiment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d-Au (</a:t>
            </a:r>
            <a:r>
              <a:rPr lang="en-US" sz="2000" dirty="0" smtClean="0">
                <a:solidFill>
                  <a:srgbClr val="FFFF00"/>
                </a:solidFill>
              </a:rPr>
              <a:t>Alex Linden-Levy</a:t>
            </a:r>
            <a:r>
              <a:rPr lang="en-US" sz="2400" dirty="0" smtClean="0">
                <a:solidFill>
                  <a:srgbClr val="FFFF00"/>
                </a:solidFill>
              </a:rPr>
              <a:t>) and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Au-Au (</a:t>
            </a:r>
            <a:r>
              <a:rPr lang="en-US" sz="2000" dirty="0" smtClean="0">
                <a:solidFill>
                  <a:srgbClr val="FFFF00"/>
                </a:solidFill>
              </a:rPr>
              <a:t>Matt </a:t>
            </a:r>
            <a:r>
              <a:rPr lang="en-US" sz="2000" dirty="0" err="1" smtClean="0">
                <a:solidFill>
                  <a:srgbClr val="FFFF00"/>
                </a:solidFill>
              </a:rPr>
              <a:t>Wysocki</a:t>
            </a:r>
            <a:r>
              <a:rPr lang="en-US" sz="2000" dirty="0" smtClean="0">
                <a:solidFill>
                  <a:srgbClr val="FFFF00"/>
                </a:solidFill>
              </a:rPr>
              <a:t> Ph.D. thesis</a:t>
            </a:r>
            <a:r>
              <a:rPr lang="en-US" sz="2400" dirty="0" smtClean="0">
                <a:solidFill>
                  <a:srgbClr val="FFFF00"/>
                </a:solidFill>
              </a:rPr>
              <a:t>) and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theory paper (</a:t>
            </a:r>
            <a:r>
              <a:rPr lang="en-US" sz="2000" dirty="0" smtClean="0">
                <a:solidFill>
                  <a:srgbClr val="FFFF00"/>
                </a:solidFill>
              </a:rPr>
              <a:t>JN, </a:t>
            </a:r>
            <a:r>
              <a:rPr lang="en-US" sz="2000" dirty="0" err="1" smtClean="0">
                <a:solidFill>
                  <a:srgbClr val="FFFF00"/>
                </a:solidFill>
              </a:rPr>
              <a:t>Frawley</a:t>
            </a:r>
            <a:r>
              <a:rPr lang="en-US" sz="2000" dirty="0" smtClean="0">
                <a:solidFill>
                  <a:srgbClr val="FFFF00"/>
                </a:solidFill>
              </a:rPr>
              <a:t>, Linden-Levy, </a:t>
            </a:r>
            <a:r>
              <a:rPr lang="en-US" sz="2000" dirty="0" err="1" smtClean="0">
                <a:solidFill>
                  <a:srgbClr val="FFFF00"/>
                </a:solidFill>
              </a:rPr>
              <a:t>Wysocki</a:t>
            </a:r>
            <a:r>
              <a:rPr lang="en-US" sz="2000" dirty="0" smtClean="0">
                <a:solidFill>
                  <a:srgbClr val="FFFF00"/>
                </a:solidFill>
              </a:rPr>
              <a:t>, arXiv:1011.4534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7" name="Picture 106" descr="karsch_confine"/>
          <p:cNvPicPr>
            <a:picLocks noChangeAspect="1" noChangeArrowheads="1"/>
          </p:cNvPicPr>
          <p:nvPr/>
        </p:nvPicPr>
        <p:blipFill>
          <a:blip r:embed="rId2" cstate="print"/>
          <a:srcRect l="8936" t="54532" r="17198" b="4674"/>
          <a:stretch>
            <a:fillRect/>
          </a:stretch>
        </p:blipFill>
        <p:spPr bwMode="auto">
          <a:xfrm>
            <a:off x="5715000" y="3657600"/>
            <a:ext cx="3352800" cy="3111062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790574"/>
            <a:ext cx="2133600" cy="17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5908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8100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8678" y="49530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42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9077" y="5943600"/>
            <a:ext cx="172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(</a:t>
            </a:r>
            <a:r>
              <a:rPr lang="en-US" sz="2800" dirty="0" err="1" smtClean="0"/>
              <a:t>GeV</a:t>
            </a:r>
            <a:r>
              <a:rPr lang="en-US" sz="2800" dirty="0" smtClean="0"/>
              <a:t>/c)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1828800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 {EP}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/>
              <a:t>v</a:t>
            </a:r>
            <a:r>
              <a:rPr lang="en-US" altLang="ja-JP" sz="2400" baseline="-25000"/>
              <a:t>4 </a:t>
            </a:r>
            <a:r>
              <a:rPr lang="en-US" altLang="ja-JP" sz="2400"/>
              <a:t>{</a:t>
            </a:r>
            <a:r>
              <a:rPr lang="en-US" altLang="ja-JP" sz="240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/>
              <a:t>4 </a:t>
            </a:r>
            <a:r>
              <a:rPr lang="en-US" altLang="ja-JP" sz="2400"/>
              <a:t>forw.</a:t>
            </a:r>
            <a:r>
              <a:rPr lang="en-US" altLang="ja-JP" sz="240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/>
              <a:t>}</a:t>
            </a:r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1752600" y="2020669"/>
            <a:ext cx="309334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200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AuAu</a:t>
            </a:r>
            <a:r>
              <a:rPr lang="en-US" altLang="ja-JP" dirty="0" smtClean="0"/>
              <a:t> – </a:t>
            </a:r>
            <a:r>
              <a:rPr lang="en-US" altLang="ja-JP" b="1" dirty="0" smtClean="0"/>
              <a:t>0-10% Central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PHENIX </a:t>
            </a:r>
            <a:r>
              <a:rPr lang="en-US" altLang="ja-JP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24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</a:rPr>
              <a:t>v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>
                <a:solidFill>
                  <a:schemeClr val="tx2"/>
                </a:solidFill>
              </a:rPr>
              <a:t>{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 err="1">
                <a:solidFill>
                  <a:schemeClr val="tx2"/>
                </a:solidFill>
              </a:rPr>
              <a:t>forw</a:t>
            </a:r>
            <a:r>
              <a:rPr lang="en-US" altLang="ja-JP" sz="2400" dirty="0">
                <a:solidFill>
                  <a:schemeClr val="tx2"/>
                </a:solidFill>
              </a:rPr>
              <a:t>.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tx2"/>
                </a:solidFill>
              </a:rPr>
              <a:t>}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9727" y="3657600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≈ 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≈ 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9" name="Picture 2" descr="t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5" r="81943"/>
          <a:stretch>
            <a:fillRect/>
          </a:stretch>
        </p:blipFill>
        <p:spPr bwMode="auto">
          <a:xfrm>
            <a:off x="1517650" y="1519238"/>
            <a:ext cx="351155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C:\cygwin\home\nagle\NagleLaptop\Nagle\Figures\glauber_fluc_picture_072.png"/>
          <p:cNvPicPr>
            <a:picLocks noChangeAspect="1" noChangeArrowheads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 bwMode="auto">
          <a:xfrm>
            <a:off x="5410200" y="228600"/>
            <a:ext cx="3577196" cy="3276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486400" y="4356318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Forces the question of how many moments are important?  5,6,7</a:t>
            </a:r>
            <a:r>
              <a:rPr lang="en-US" sz="2800" baseline="30000" dirty="0" smtClean="0">
                <a:solidFill>
                  <a:srgbClr val="FFFF00"/>
                </a:solidFill>
              </a:rPr>
              <a:t>th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Like white noise?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Also 1</a:t>
            </a:r>
            <a:r>
              <a:rPr lang="en-US" sz="2800" baseline="30000" dirty="0" smtClean="0">
                <a:solidFill>
                  <a:srgbClr val="FFFF00"/>
                </a:solidFill>
              </a:rPr>
              <a:t>st</a:t>
            </a:r>
            <a:r>
              <a:rPr lang="en-US" sz="2800" dirty="0" smtClean="0">
                <a:solidFill>
                  <a:srgbClr val="FFFF00"/>
                </a:solidFill>
              </a:rPr>
              <a:t> moment!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34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ChangeArrowheads="1"/>
          </p:cNvSpPr>
          <p:nvPr/>
        </p:nvSpPr>
        <p:spPr bwMode="auto">
          <a:xfrm>
            <a:off x="2814638" y="5562600"/>
            <a:ext cx="5110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000"/>
              <a:t>good agreement between data and theory!</a:t>
            </a:r>
          </a:p>
        </p:txBody>
      </p:sp>
      <p:pic>
        <p:nvPicPr>
          <p:cNvPr id="3" name="Picture 1028" descr="Luz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0"/>
            <a:ext cx="60976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819399" y="2858869"/>
            <a:ext cx="281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err="1"/>
              <a:t>Glauber</a:t>
            </a:r>
            <a:r>
              <a:rPr lang="en-US" altLang="zh-TW" sz="2000" b="1" dirty="0"/>
              <a:t> initial condition</a:t>
            </a:r>
          </a:p>
          <a:p>
            <a:r>
              <a:rPr lang="en-US" altLang="zh-TW" sz="2000" b="1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zh-TW" sz="2000" b="1" dirty="0"/>
              <a:t>/s = 1/4</a:t>
            </a:r>
            <a:r>
              <a:rPr lang="en-US" altLang="zh-TW" sz="2000" b="1" dirty="0">
                <a:latin typeface="Symbol" pitchFamily="18" charset="2"/>
                <a:sym typeface="Symbol" pitchFamily="18" charset="2"/>
              </a:rPr>
              <a:t></a:t>
            </a:r>
            <a:endParaRPr lang="en-US" altLang="ja-JP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19806" y="39469"/>
            <a:ext cx="3821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What do we Learn?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1" y="58674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Good agreement with viscous hydrodynamics calculations (ask Matt </a:t>
            </a:r>
            <a:r>
              <a:rPr lang="en-US" sz="2800" dirty="0" err="1" smtClean="0">
                <a:solidFill>
                  <a:schemeClr val="bg1"/>
                </a:solidFill>
              </a:rPr>
              <a:t>Luzum</a:t>
            </a:r>
            <a:r>
              <a:rPr lang="en-US" sz="2800" dirty="0" smtClean="0">
                <a:solidFill>
                  <a:schemeClr val="bg1"/>
                </a:solidFill>
              </a:rPr>
              <a:t> for calculation details)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3127" y="1229380"/>
            <a:ext cx="397647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Alterative Fourier Method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1752600"/>
            <a:ext cx="30528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Event </a:t>
            </a:r>
            <a:r>
              <a:rPr lang="en-US" sz="2800" dirty="0" err="1" smtClean="0">
                <a:solidFill>
                  <a:schemeClr val="tx2"/>
                </a:solidFill>
              </a:rPr>
              <a:t>PlaneMethod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01900" y="3435350"/>
            <a:ext cx="4711700" cy="1847850"/>
          </a:xfrm>
          <a:custGeom>
            <a:avLst/>
            <a:gdLst>
              <a:gd name="connsiteX0" fmla="*/ 0 w 4711700"/>
              <a:gd name="connsiteY0" fmla="*/ 1847850 h 1847850"/>
              <a:gd name="connsiteX1" fmla="*/ 584200 w 4711700"/>
              <a:gd name="connsiteY1" fmla="*/ 1657350 h 1847850"/>
              <a:gd name="connsiteX2" fmla="*/ 1371600 w 4711700"/>
              <a:gd name="connsiteY2" fmla="*/ 1123950 h 1847850"/>
              <a:gd name="connsiteX3" fmla="*/ 2362200 w 4711700"/>
              <a:gd name="connsiteY3" fmla="*/ 628650 h 1847850"/>
              <a:gd name="connsiteX4" fmla="*/ 3048000 w 4711700"/>
              <a:gd name="connsiteY4" fmla="*/ 298450 h 1847850"/>
              <a:gd name="connsiteX5" fmla="*/ 3975100 w 4711700"/>
              <a:gd name="connsiteY5" fmla="*/ 44450 h 1847850"/>
              <a:gd name="connsiteX6" fmla="*/ 4711700 w 4711700"/>
              <a:gd name="connsiteY6" fmla="*/ 317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1700" h="1847850">
                <a:moveTo>
                  <a:pt x="0" y="1847850"/>
                </a:moveTo>
                <a:cubicBezTo>
                  <a:pt x="177800" y="1812925"/>
                  <a:pt x="355600" y="1778000"/>
                  <a:pt x="584200" y="1657350"/>
                </a:cubicBezTo>
                <a:cubicBezTo>
                  <a:pt x="812800" y="1536700"/>
                  <a:pt x="1075267" y="1295400"/>
                  <a:pt x="1371600" y="1123950"/>
                </a:cubicBezTo>
                <a:cubicBezTo>
                  <a:pt x="1667933" y="952500"/>
                  <a:pt x="2082800" y="766233"/>
                  <a:pt x="2362200" y="628650"/>
                </a:cubicBezTo>
                <a:cubicBezTo>
                  <a:pt x="2641600" y="491067"/>
                  <a:pt x="2779183" y="395817"/>
                  <a:pt x="3048000" y="298450"/>
                </a:cubicBezTo>
                <a:cubicBezTo>
                  <a:pt x="3316817" y="201083"/>
                  <a:pt x="3697817" y="88900"/>
                  <a:pt x="3975100" y="44450"/>
                </a:cubicBezTo>
                <a:cubicBezTo>
                  <a:pt x="4252383" y="0"/>
                  <a:pt x="4482041" y="15875"/>
                  <a:pt x="4711700" y="31750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630" y="0"/>
            <a:ext cx="2119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Key Point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0"/>
            <a:ext cx="857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95950" y="0"/>
            <a:ext cx="857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1169075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/>
              <a:t>1 </a:t>
            </a:r>
            <a:r>
              <a:rPr lang="en-US" sz="2800" dirty="0" smtClean="0"/>
              <a:t>vs.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245275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vs.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4140875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/>
              <a:t>3 </a:t>
            </a:r>
            <a:r>
              <a:rPr lang="en-US" sz="2800" dirty="0" smtClean="0"/>
              <a:t>vs.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4140875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/>
              <a:t>4 </a:t>
            </a:r>
            <a:r>
              <a:rPr lang="en-US" sz="2800" dirty="0" smtClean="0"/>
              <a:t>vs. 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293275"/>
            <a:ext cx="86868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Color Glass Condensate versus </a:t>
            </a:r>
            <a:r>
              <a:rPr lang="en-US" sz="2800" dirty="0" err="1" smtClean="0"/>
              <a:t>Glauber</a:t>
            </a:r>
            <a:r>
              <a:rPr lang="en-US" sz="2800" dirty="0" smtClean="0"/>
              <a:t> results in different </a:t>
            </a:r>
          </a:p>
          <a:p>
            <a:pPr algn="ctr"/>
            <a:r>
              <a:rPr lang="en-US" sz="2800" dirty="0" smtClean="0">
                <a:latin typeface="Symbol" pitchFamily="18" charset="2"/>
              </a:rPr>
              <a:t>e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by ~ 20%.  This is because gluon saturation reweights local entropy density – and thus different initial shape.</a:t>
            </a:r>
          </a:p>
          <a:p>
            <a:pPr algn="ctr"/>
            <a:r>
              <a:rPr lang="en-US" sz="1400" dirty="0" smtClean="0"/>
              <a:t>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However, for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, CGC and </a:t>
            </a:r>
            <a:r>
              <a:rPr lang="en-US" sz="2800" dirty="0" err="1" smtClean="0">
                <a:solidFill>
                  <a:srgbClr val="FF0000"/>
                </a:solidFill>
              </a:rPr>
              <a:t>Glauber</a:t>
            </a:r>
            <a:r>
              <a:rPr lang="en-US" sz="2800" dirty="0" smtClean="0">
                <a:solidFill>
                  <a:srgbClr val="FF0000"/>
                </a:solidFill>
              </a:rPr>
              <a:t> are nearly identical!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b="48768"/>
          <a:stretch>
            <a:fillRect/>
          </a:stretch>
        </p:blipFill>
        <p:spPr bwMode="auto">
          <a:xfrm>
            <a:off x="228600" y="788075"/>
            <a:ext cx="868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38840" y="685800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Qiu</a:t>
            </a:r>
            <a:r>
              <a:rPr lang="en-US" sz="1600" dirty="0" smtClean="0"/>
              <a:t>, Heinz, arXiv:1104.0650v2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8200" y="6457890"/>
            <a:ext cx="457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See also R. Lacey </a:t>
            </a:r>
            <a:r>
              <a:rPr lang="en-US" sz="2000" i="1" dirty="0" smtClean="0">
                <a:solidFill>
                  <a:schemeClr val="bg1"/>
                </a:solidFill>
              </a:rPr>
              <a:t>et al., </a:t>
            </a:r>
            <a:r>
              <a:rPr lang="en-US" sz="2000" dirty="0" smtClean="0">
                <a:solidFill>
                  <a:schemeClr val="bg1"/>
                </a:solidFill>
              </a:rPr>
              <a:t>arXiv:1009.5230v2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0" y="914400"/>
            <a:ext cx="42672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716" y="0"/>
            <a:ext cx="4943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Why is this so important?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426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762000"/>
            <a:ext cx="4495800" cy="59862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Glauber</a:t>
            </a:r>
            <a:r>
              <a:rPr lang="en-US" sz="2800" dirty="0" smtClean="0">
                <a:solidFill>
                  <a:srgbClr val="FF0000"/>
                </a:solidFill>
              </a:rPr>
              <a:t> initial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requires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/s ≈ 1/4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to match v</a:t>
            </a:r>
            <a:r>
              <a:rPr lang="en-US" sz="2800" baseline="-25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data</a:t>
            </a:r>
          </a:p>
          <a:p>
            <a:pPr algn="ctr"/>
            <a:endParaRPr lang="en-US" sz="1100" dirty="0" smtClean="0">
              <a:latin typeface="Symbol" pitchFamily="18" charset="2"/>
            </a:endParaRPr>
          </a:p>
          <a:p>
            <a:pPr algn="ctr"/>
            <a:r>
              <a:rPr lang="en-US" sz="1100" dirty="0" smtClean="0">
                <a:latin typeface="Symbol" pitchFamily="18" charset="2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Color Glass Condensate initial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 is larger by 20% and thus requires more dissipation to get the same flow and thus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≈ 2/4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</a:t>
            </a:r>
          </a:p>
          <a:p>
            <a:pPr algn="ctr"/>
            <a:r>
              <a:rPr lang="en-US" sz="1100" dirty="0" smtClean="0">
                <a:latin typeface="+mj-lt"/>
              </a:rPr>
              <a:t> </a:t>
            </a:r>
          </a:p>
          <a:p>
            <a:pPr algn="ctr"/>
            <a:r>
              <a:rPr lang="en-US" sz="2800" dirty="0" smtClean="0">
                <a:latin typeface="+mj-lt"/>
              </a:rPr>
              <a:t>This ambiguity has troubled the field for 3 years.</a:t>
            </a:r>
          </a:p>
          <a:p>
            <a:pPr algn="ctr"/>
            <a:r>
              <a:rPr lang="en-US" sz="1400" dirty="0" smtClean="0">
                <a:latin typeface="+mj-lt"/>
              </a:rPr>
              <a:t> </a:t>
            </a:r>
          </a:p>
          <a:p>
            <a:pPr algn="ctr"/>
            <a:r>
              <a:rPr lang="en-US" sz="2800" b="1" dirty="0" smtClean="0">
                <a:latin typeface="+mj-lt"/>
              </a:rPr>
              <a:t>If both have the same </a:t>
            </a:r>
            <a:r>
              <a:rPr lang="en-US" sz="2800" b="1" dirty="0" smtClean="0">
                <a:latin typeface="Symbol" pitchFamily="18" charset="2"/>
              </a:rPr>
              <a:t>e</a:t>
            </a:r>
            <a:r>
              <a:rPr lang="en-US" sz="2800" b="1" baseline="-25000" dirty="0" smtClean="0">
                <a:latin typeface="+mj-lt"/>
              </a:rPr>
              <a:t>3</a:t>
            </a:r>
            <a:endParaRPr lang="en-US" sz="2800" b="1" dirty="0" smtClean="0">
              <a:latin typeface="+mj-lt"/>
            </a:endParaRPr>
          </a:p>
          <a:p>
            <a:pPr algn="ctr"/>
            <a:r>
              <a:rPr lang="en-US" sz="2800" b="1" dirty="0" smtClean="0">
                <a:latin typeface="+mj-lt"/>
              </a:rPr>
              <a:t>then CGC with </a:t>
            </a:r>
            <a:r>
              <a:rPr lang="en-US" sz="2800" b="1" dirty="0" smtClean="0">
                <a:latin typeface="Symbol" pitchFamily="18" charset="2"/>
              </a:rPr>
              <a:t>h</a:t>
            </a:r>
            <a:r>
              <a:rPr lang="en-US" sz="2800" b="1" dirty="0" smtClean="0">
                <a:latin typeface="+mj-lt"/>
              </a:rPr>
              <a:t>/s = 2/4</a:t>
            </a:r>
            <a:r>
              <a:rPr lang="en-US" sz="2800" b="1" dirty="0" smtClean="0">
                <a:latin typeface="Symbol" pitchFamily="18" charset="2"/>
              </a:rPr>
              <a:t>p</a:t>
            </a:r>
            <a:r>
              <a:rPr lang="en-US" sz="2800" b="1" dirty="0" smtClean="0">
                <a:latin typeface="+mj-lt"/>
              </a:rPr>
              <a:t> should give much lower v</a:t>
            </a:r>
            <a:r>
              <a:rPr lang="en-US" sz="2800" b="1" baseline="-25000" dirty="0" smtClean="0">
                <a:latin typeface="+mj-lt"/>
              </a:rPr>
              <a:t>3</a:t>
            </a:r>
            <a:endParaRPr lang="en-US" sz="2800" b="1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3200" y="6400800"/>
            <a:ext cx="1836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Romatschke</a:t>
            </a:r>
            <a:r>
              <a:rPr lang="en-US" sz="1600" dirty="0" smtClean="0"/>
              <a:t>, </a:t>
            </a:r>
            <a:r>
              <a:rPr lang="en-US" sz="1600" dirty="0" err="1" smtClean="0"/>
              <a:t>Luzum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3733800" y="1676400"/>
            <a:ext cx="6096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33800" y="5105400"/>
            <a:ext cx="609600" cy="381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007"/>
          <p:cNvPicPr>
            <a:picLocks noChangeAspect="1" noChangeArrowheads="1"/>
          </p:cNvPicPr>
          <p:nvPr/>
        </p:nvPicPr>
        <p:blipFill>
          <a:blip r:embed="rId2" cstate="print"/>
          <a:srcRect l="5334"/>
          <a:stretch>
            <a:fillRect/>
          </a:stretch>
        </p:blipFill>
        <p:spPr bwMode="auto">
          <a:xfrm>
            <a:off x="4553107" y="1295400"/>
            <a:ext cx="4590893" cy="3429000"/>
          </a:xfrm>
          <a:prstGeom prst="rect">
            <a:avLst/>
          </a:prstGeom>
          <a:noFill/>
        </p:spPr>
      </p:pic>
      <p:pic>
        <p:nvPicPr>
          <p:cNvPr id="5" name="Picture 15" descr="1007"/>
          <p:cNvPicPr>
            <a:picLocks noChangeAspect="1" noChangeArrowheads="1"/>
          </p:cNvPicPr>
          <p:nvPr/>
        </p:nvPicPr>
        <p:blipFill>
          <a:blip r:embed="rId3" cstate="print"/>
          <a:srcRect l="8421"/>
          <a:stretch>
            <a:fillRect/>
          </a:stretch>
        </p:blipFill>
        <p:spPr bwMode="auto">
          <a:xfrm>
            <a:off x="0" y="1295400"/>
            <a:ext cx="4495800" cy="3390138"/>
          </a:xfrm>
          <a:prstGeom prst="rect">
            <a:avLst/>
          </a:prstGeom>
          <a:noFill/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2438400" y="685800"/>
            <a:ext cx="4283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 dirty="0" err="1" smtClean="0">
                <a:solidFill>
                  <a:srgbClr val="FFFF00"/>
                </a:solidFill>
              </a:rPr>
              <a:t>Luzum</a:t>
            </a:r>
            <a:r>
              <a:rPr lang="en-US" altLang="zh-TW" sz="3200" dirty="0" smtClean="0">
                <a:solidFill>
                  <a:srgbClr val="FFFF00"/>
                </a:solidFill>
              </a:rPr>
              <a:t>, </a:t>
            </a:r>
            <a:r>
              <a:rPr lang="en-US" altLang="zh-TW" sz="3200" dirty="0" err="1" smtClean="0">
                <a:solidFill>
                  <a:srgbClr val="FFFF00"/>
                </a:solidFill>
              </a:rPr>
              <a:t>arXiv</a:t>
            </a:r>
            <a:r>
              <a:rPr lang="en-US" altLang="zh-TW" sz="3200" dirty="0">
                <a:solidFill>
                  <a:srgbClr val="FFFF00"/>
                </a:solidFill>
              </a:rPr>
              <a:t>: 1007.5469</a:t>
            </a:r>
            <a:endParaRPr lang="ja-JP" altLang="en-US" sz="32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09" y="1447800"/>
            <a:ext cx="51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</a:t>
            </a:r>
            <a:r>
              <a:rPr lang="en-US" sz="3200" b="1" baseline="-25000" dirty="0" smtClean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371600"/>
            <a:ext cx="51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</a:t>
            </a:r>
            <a:r>
              <a:rPr lang="en-US" sz="3200" b="1" baseline="-25000" dirty="0" smtClean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1336" y="0"/>
            <a:ext cx="3557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smtClean="0">
                <a:solidFill>
                  <a:schemeClr val="bg1"/>
                </a:solidFill>
              </a:rPr>
              <a:t>Further Proof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6201" y="4724400"/>
            <a:ext cx="9448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STAR states in their paper that v</a:t>
            </a:r>
            <a:r>
              <a:rPr lang="en-US" sz="2800" baseline="-25000" dirty="0" smtClean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 flow is not the explanation.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22FE22"/>
                </a:solidFill>
              </a:rPr>
              <a:t>However, </a:t>
            </a:r>
            <a:r>
              <a:rPr lang="en-US" sz="2800" dirty="0" err="1" smtClean="0">
                <a:solidFill>
                  <a:srgbClr val="22FE22"/>
                </a:solidFill>
              </a:rPr>
              <a:t>Luzum</a:t>
            </a:r>
            <a:r>
              <a:rPr lang="en-US" sz="2800" dirty="0" smtClean="0">
                <a:solidFill>
                  <a:srgbClr val="22FE22"/>
                </a:solidFill>
              </a:rPr>
              <a:t> re-analyzes their correlations</a:t>
            </a:r>
          </a:p>
          <a:p>
            <a:pPr algn="ctr"/>
            <a:r>
              <a:rPr lang="en-US" sz="2800" dirty="0" smtClean="0">
                <a:solidFill>
                  <a:srgbClr val="22FE22"/>
                </a:solidFill>
              </a:rPr>
              <a:t> to produce these figures (shown above).</a:t>
            </a:r>
          </a:p>
          <a:p>
            <a:pPr algn="ctr"/>
            <a:r>
              <a:rPr lang="en-US" sz="2800" dirty="0" smtClean="0">
                <a:solidFill>
                  <a:srgbClr val="22FE22"/>
                </a:solidFill>
              </a:rPr>
              <a:t>Ask Matt….of course he is correct</a:t>
            </a:r>
          </a:p>
        </p:txBody>
      </p:sp>
      <p:sp>
        <p:nvSpPr>
          <p:cNvPr id="11" name="Freeform 10"/>
          <p:cNvSpPr/>
          <p:nvPr/>
        </p:nvSpPr>
        <p:spPr>
          <a:xfrm>
            <a:off x="900545" y="1941946"/>
            <a:ext cx="2923310" cy="1452418"/>
          </a:xfrm>
          <a:custGeom>
            <a:avLst/>
            <a:gdLst>
              <a:gd name="connsiteX0" fmla="*/ 0 w 2923310"/>
              <a:gd name="connsiteY0" fmla="*/ 1369290 h 1452418"/>
              <a:gd name="connsiteX1" fmla="*/ 152400 w 2923310"/>
              <a:gd name="connsiteY1" fmla="*/ 219363 h 1452418"/>
              <a:gd name="connsiteX2" fmla="*/ 540328 w 2923310"/>
              <a:gd name="connsiteY2" fmla="*/ 53109 h 1452418"/>
              <a:gd name="connsiteX3" fmla="*/ 1149928 w 2923310"/>
              <a:gd name="connsiteY3" fmla="*/ 399472 h 1452418"/>
              <a:gd name="connsiteX4" fmla="*/ 2923310 w 2923310"/>
              <a:gd name="connsiteY4" fmla="*/ 1452418 h 1452418"/>
              <a:gd name="connsiteX5" fmla="*/ 2923310 w 2923310"/>
              <a:gd name="connsiteY5" fmla="*/ 1452418 h 1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310" h="1452418">
                <a:moveTo>
                  <a:pt x="0" y="1369290"/>
                </a:moveTo>
                <a:cubicBezTo>
                  <a:pt x="31172" y="904008"/>
                  <a:pt x="62345" y="438726"/>
                  <a:pt x="152400" y="219363"/>
                </a:cubicBezTo>
                <a:cubicBezTo>
                  <a:pt x="242455" y="0"/>
                  <a:pt x="374073" y="23091"/>
                  <a:pt x="540328" y="53109"/>
                </a:cubicBezTo>
                <a:cubicBezTo>
                  <a:pt x="706583" y="83127"/>
                  <a:pt x="1149928" y="399472"/>
                  <a:pt x="1149928" y="399472"/>
                </a:cubicBezTo>
                <a:lnTo>
                  <a:pt x="2923310" y="1452418"/>
                </a:lnTo>
                <a:lnTo>
                  <a:pt x="2923310" y="1452418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914400" y="2191327"/>
            <a:ext cx="2909455" cy="1216891"/>
          </a:xfrm>
          <a:custGeom>
            <a:avLst/>
            <a:gdLst>
              <a:gd name="connsiteX0" fmla="*/ 0 w 2909455"/>
              <a:gd name="connsiteY0" fmla="*/ 1203037 h 1216891"/>
              <a:gd name="connsiteX1" fmla="*/ 138545 w 2909455"/>
              <a:gd name="connsiteY1" fmla="*/ 357909 h 1216891"/>
              <a:gd name="connsiteX2" fmla="*/ 457200 w 2909455"/>
              <a:gd name="connsiteY2" fmla="*/ 66964 h 1216891"/>
              <a:gd name="connsiteX3" fmla="*/ 1191491 w 2909455"/>
              <a:gd name="connsiteY3" fmla="*/ 191655 h 1216891"/>
              <a:gd name="connsiteX4" fmla="*/ 2909455 w 2909455"/>
              <a:gd name="connsiteY4" fmla="*/ 1216891 h 121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55" h="1216891">
                <a:moveTo>
                  <a:pt x="0" y="1203037"/>
                </a:moveTo>
                <a:cubicBezTo>
                  <a:pt x="31172" y="875146"/>
                  <a:pt x="62345" y="547255"/>
                  <a:pt x="138545" y="357909"/>
                </a:cubicBezTo>
                <a:cubicBezTo>
                  <a:pt x="214745" y="168564"/>
                  <a:pt x="281709" y="94673"/>
                  <a:pt x="457200" y="66964"/>
                </a:cubicBezTo>
                <a:cubicBezTo>
                  <a:pt x="632691" y="39255"/>
                  <a:pt x="782782" y="0"/>
                  <a:pt x="1191491" y="191655"/>
                </a:cubicBezTo>
                <a:cubicBezTo>
                  <a:pt x="1600200" y="383310"/>
                  <a:pt x="2254827" y="800100"/>
                  <a:pt x="2909455" y="1216891"/>
                </a:cubicBezTo>
              </a:path>
            </a:pathLst>
          </a:cu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52655" y="1808018"/>
            <a:ext cx="2840181" cy="2140527"/>
          </a:xfrm>
          <a:custGeom>
            <a:avLst/>
            <a:gdLst>
              <a:gd name="connsiteX0" fmla="*/ 0 w 2840181"/>
              <a:gd name="connsiteY0" fmla="*/ 2140527 h 2140527"/>
              <a:gd name="connsiteX1" fmla="*/ 249381 w 2840181"/>
              <a:gd name="connsiteY1" fmla="*/ 810491 h 2140527"/>
              <a:gd name="connsiteX2" fmla="*/ 692727 w 2840181"/>
              <a:gd name="connsiteY2" fmla="*/ 117764 h 2140527"/>
              <a:gd name="connsiteX3" fmla="*/ 1731818 w 2840181"/>
              <a:gd name="connsiteY3" fmla="*/ 103909 h 2140527"/>
              <a:gd name="connsiteX4" fmla="*/ 2840181 w 2840181"/>
              <a:gd name="connsiteY4" fmla="*/ 533400 h 214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181" h="2140527">
                <a:moveTo>
                  <a:pt x="0" y="2140527"/>
                </a:moveTo>
                <a:cubicBezTo>
                  <a:pt x="66963" y="1644072"/>
                  <a:pt x="133927" y="1147618"/>
                  <a:pt x="249381" y="810491"/>
                </a:cubicBezTo>
                <a:cubicBezTo>
                  <a:pt x="364835" y="473364"/>
                  <a:pt x="445654" y="235528"/>
                  <a:pt x="692727" y="117764"/>
                </a:cubicBezTo>
                <a:cubicBezTo>
                  <a:pt x="939800" y="0"/>
                  <a:pt x="1373909" y="34636"/>
                  <a:pt x="1731818" y="103909"/>
                </a:cubicBezTo>
                <a:cubicBezTo>
                  <a:pt x="2089727" y="173182"/>
                  <a:pt x="2464954" y="353291"/>
                  <a:pt x="2840181" y="53340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777345" y="3108037"/>
            <a:ext cx="2715491" cy="840508"/>
          </a:xfrm>
          <a:custGeom>
            <a:avLst/>
            <a:gdLst>
              <a:gd name="connsiteX0" fmla="*/ 0 w 2715491"/>
              <a:gd name="connsiteY0" fmla="*/ 840508 h 840508"/>
              <a:gd name="connsiteX1" fmla="*/ 221673 w 2715491"/>
              <a:gd name="connsiteY1" fmla="*/ 438727 h 840508"/>
              <a:gd name="connsiteX2" fmla="*/ 831273 w 2715491"/>
              <a:gd name="connsiteY2" fmla="*/ 106218 h 840508"/>
              <a:gd name="connsiteX3" fmla="*/ 1717964 w 2715491"/>
              <a:gd name="connsiteY3" fmla="*/ 9236 h 840508"/>
              <a:gd name="connsiteX4" fmla="*/ 2715491 w 2715491"/>
              <a:gd name="connsiteY4" fmla="*/ 50799 h 84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491" h="840508">
                <a:moveTo>
                  <a:pt x="0" y="840508"/>
                </a:moveTo>
                <a:cubicBezTo>
                  <a:pt x="41564" y="700808"/>
                  <a:pt x="83128" y="561109"/>
                  <a:pt x="221673" y="438727"/>
                </a:cubicBezTo>
                <a:cubicBezTo>
                  <a:pt x="360218" y="316345"/>
                  <a:pt x="581891" y="177800"/>
                  <a:pt x="831273" y="106218"/>
                </a:cubicBezTo>
                <a:cubicBezTo>
                  <a:pt x="1080655" y="34636"/>
                  <a:pt x="1403928" y="18472"/>
                  <a:pt x="1717964" y="9236"/>
                </a:cubicBezTo>
                <a:cubicBezTo>
                  <a:pt x="2032000" y="0"/>
                  <a:pt x="2373745" y="25399"/>
                  <a:pt x="2715491" y="50799"/>
                </a:cubicBezTo>
              </a:path>
            </a:pathLst>
          </a:cu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90600" y="5257800"/>
            <a:ext cx="7010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“Thus, we conclude that the away-side double-peak structure is not an artifact of the ZYAM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flow subtraction procedure used in this analysis.”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STAR:  arXiv:1010.0690v1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 animBg="1"/>
      <p:bldP spid="14" grpId="0" animBg="1"/>
      <p:bldP spid="15" grpId="0" animBg="1"/>
      <p:bldP spid="1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76200"/>
            <a:ext cx="476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“Ridge” and “Shoulders”</a:t>
            </a:r>
          </a:p>
        </p:txBody>
      </p:sp>
      <p:pic>
        <p:nvPicPr>
          <p:cNvPr id="6" name="Picture 9" descr="pho-ri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84673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95800" y="751344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Features in two-particle correlations that have generated a lot of excitement.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438" y="2209800"/>
            <a:ext cx="35353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7239000" y="4572000"/>
            <a:ext cx="1952625" cy="1244600"/>
            <a:chOff x="4024" y="624"/>
            <a:chExt cx="1230" cy="784"/>
          </a:xfrm>
        </p:grpSpPr>
        <p:graphicFrame>
          <p:nvGraphicFramePr>
            <p:cNvPr id="10" name="Object 41"/>
            <p:cNvGraphicFramePr>
              <a:graphicFrameLocks noChangeAspect="1"/>
            </p:cNvGraphicFramePr>
            <p:nvPr/>
          </p:nvGraphicFramePr>
          <p:xfrm>
            <a:off x="4024" y="809"/>
            <a:ext cx="1230" cy="599"/>
          </p:xfrm>
          <a:graphic>
            <a:graphicData uri="http://schemas.openxmlformats.org/presentationml/2006/ole">
              <p:oleObj spid="_x0000_s51201" name="Photo Editor Photo" r:id="rId5" imgW="3153215" imgH="1533739" progId="">
                <p:embed/>
              </p:oleObj>
            </a:graphicData>
          </a:graphic>
        </p:graphicFrame>
        <p:sp>
          <p:nvSpPr>
            <p:cNvPr id="11" name="Line 44"/>
            <p:cNvSpPr>
              <a:spLocks noChangeShapeType="1"/>
            </p:cNvSpPr>
            <p:nvPr/>
          </p:nvSpPr>
          <p:spPr bwMode="auto">
            <a:xfrm flipV="1">
              <a:off x="4614" y="624"/>
              <a:ext cx="0" cy="6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45"/>
            <p:cNvSpPr>
              <a:spLocks noChangeArrowheads="1"/>
            </p:cNvSpPr>
            <p:nvPr/>
          </p:nvSpPr>
          <p:spPr bwMode="auto">
            <a:xfrm>
              <a:off x="4577" y="1178"/>
              <a:ext cx="110" cy="111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 flipV="1">
              <a:off x="4540" y="882"/>
              <a:ext cx="0" cy="1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 flipV="1">
              <a:off x="4687" y="882"/>
              <a:ext cx="0" cy="1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 flipV="1">
              <a:off x="4466" y="919"/>
              <a:ext cx="0" cy="11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0"/>
            <p:cNvSpPr>
              <a:spLocks noChangeShapeType="1"/>
            </p:cNvSpPr>
            <p:nvPr/>
          </p:nvSpPr>
          <p:spPr bwMode="auto">
            <a:xfrm flipV="1">
              <a:off x="4761" y="919"/>
              <a:ext cx="0" cy="7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9296400" y="2286000"/>
            <a:ext cx="0" cy="426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5181600"/>
            <a:ext cx="16002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/>
          <a:srcRect t="19093"/>
          <a:stretch>
            <a:fillRect/>
          </a:stretch>
        </p:blipFill>
        <p:spPr bwMode="auto">
          <a:xfrm>
            <a:off x="6629400" y="2133600"/>
            <a:ext cx="2209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 descr="qm_ridge_pr_color"/>
          <p:cNvPicPr>
            <a:picLocks noChangeAspect="1" noChangeArrowheads="1"/>
          </p:cNvPicPr>
          <p:nvPr/>
        </p:nvPicPr>
        <p:blipFill>
          <a:blip r:embed="rId8" cstate="print"/>
          <a:srcRect t="6306" r="4964"/>
          <a:stretch>
            <a:fillRect/>
          </a:stretch>
        </p:blipFill>
        <p:spPr bwMode="auto">
          <a:xfrm>
            <a:off x="5715000" y="4114800"/>
            <a:ext cx="17526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7543800" y="5722938"/>
            <a:ext cx="1219200" cy="830262"/>
            <a:chOff x="624" y="1248"/>
            <a:chExt cx="3026" cy="1920"/>
          </a:xfrm>
        </p:grpSpPr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624" y="1861"/>
              <a:ext cx="3026" cy="635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960" y="1248"/>
              <a:ext cx="2635" cy="1920"/>
              <a:chOff x="288" y="794"/>
              <a:chExt cx="2635" cy="1920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288" y="1130"/>
                <a:ext cx="1536" cy="158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660033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 flipV="1">
                <a:off x="672" y="1178"/>
                <a:ext cx="1200" cy="105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1776" y="794"/>
                <a:ext cx="192" cy="4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V="1">
                <a:off x="1728" y="1226"/>
                <a:ext cx="384" cy="9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 flipV="1">
                <a:off x="1872" y="938"/>
                <a:ext cx="288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2068" y="1011"/>
                <a:ext cx="855" cy="7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Symbol" pitchFamily="18" charset="2"/>
                  </a:rPr>
                  <a:t>p</a:t>
                </a:r>
                <a:r>
                  <a:rPr lang="en-US" sz="1400" baseline="30000"/>
                  <a:t>0</a:t>
                </a:r>
              </a:p>
            </p:txBody>
          </p:sp>
          <p:sp>
            <p:nvSpPr>
              <p:cNvPr id="30" name="AutoShape 23"/>
              <p:cNvSpPr>
                <a:spLocks noChangeArrowheads="1"/>
              </p:cNvSpPr>
              <p:nvPr/>
            </p:nvSpPr>
            <p:spPr bwMode="auto">
              <a:xfrm>
                <a:off x="576" y="2186"/>
                <a:ext cx="144" cy="144"/>
              </a:xfrm>
              <a:prstGeom prst="irregularSeal2">
                <a:avLst/>
              </a:prstGeom>
              <a:solidFill>
                <a:srgbClr val="FFFF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 flipV="1">
                <a:off x="768" y="2090"/>
                <a:ext cx="384" cy="4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V="1">
                <a:off x="1008" y="1706"/>
                <a:ext cx="96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 flipV="1">
                <a:off x="1248" y="1562"/>
                <a:ext cx="288" cy="14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4" name="Picture 27" descr="Fig3PanelS6_AuAuY4Cent_6M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2133600"/>
            <a:ext cx="1358900" cy="1230313"/>
          </a:xfrm>
          <a:prstGeom prst="rect">
            <a:avLst/>
          </a:prstGeom>
          <a:noFill/>
        </p:spPr>
      </p:pic>
      <p:pic>
        <p:nvPicPr>
          <p:cNvPr id="35" name="Picture 28" descr="YieldCentr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0" y="3429000"/>
            <a:ext cx="1425575" cy="1355725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</p:pic>
      <p:grpSp>
        <p:nvGrpSpPr>
          <p:cNvPr id="36" name="Group 29"/>
          <p:cNvGrpSpPr>
            <a:grpSpLocks/>
          </p:cNvGrpSpPr>
          <p:nvPr/>
        </p:nvGrpSpPr>
        <p:grpSpPr bwMode="auto">
          <a:xfrm>
            <a:off x="5943600" y="2895600"/>
            <a:ext cx="1371600" cy="1295400"/>
            <a:chOff x="1680" y="1152"/>
            <a:chExt cx="2544" cy="2448"/>
          </a:xfrm>
        </p:grpSpPr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1680" y="1152"/>
              <a:ext cx="2544" cy="244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" name="Group 31"/>
            <p:cNvGrpSpPr>
              <a:grpSpLocks/>
            </p:cNvGrpSpPr>
            <p:nvPr/>
          </p:nvGrpSpPr>
          <p:grpSpPr bwMode="auto">
            <a:xfrm>
              <a:off x="1680" y="1344"/>
              <a:ext cx="768" cy="624"/>
              <a:chOff x="240" y="2832"/>
              <a:chExt cx="528" cy="528"/>
            </a:xfrm>
          </p:grpSpPr>
          <p:sp>
            <p:nvSpPr>
              <p:cNvPr id="43" name="Rectangle 32"/>
              <p:cNvSpPr>
                <a:spLocks noChangeArrowheads="1"/>
              </p:cNvSpPr>
              <p:nvPr/>
            </p:nvSpPr>
            <p:spPr bwMode="auto">
              <a:xfrm>
                <a:off x="240" y="2832"/>
                <a:ext cx="528" cy="52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4" name="Object 33"/>
              <p:cNvGraphicFramePr>
                <a:graphicFrameLocks noChangeAspect="1"/>
              </p:cNvGraphicFramePr>
              <p:nvPr/>
            </p:nvGraphicFramePr>
            <p:xfrm>
              <a:off x="240" y="2832"/>
              <a:ext cx="528" cy="461"/>
            </p:xfrm>
            <a:graphic>
              <a:graphicData uri="http://schemas.openxmlformats.org/presentationml/2006/ole">
                <p:oleObj spid="_x0000_s51202" name="Equation" r:id="rId11" imgW="558720" imgH="469800" progId="Equation.3">
                  <p:embed/>
                </p:oleObj>
              </a:graphicData>
            </a:graphic>
          </p:graphicFrame>
        </p:grpSp>
        <p:pic>
          <p:nvPicPr>
            <p:cNvPr id="39" name="Picture 34" descr="detadphidata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" y="1440"/>
              <a:ext cx="2448" cy="2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543" y="1152"/>
              <a:ext cx="1392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Times New Roman" pitchFamily="18" charset="0"/>
                </a:rPr>
                <a:t>p-p 200 GeV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 rot="1275030">
              <a:off x="2970" y="1554"/>
              <a:ext cx="341" cy="57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400" i="1">
                <a:solidFill>
                  <a:srgbClr val="FF33CC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1680" y="2112"/>
              <a:ext cx="288" cy="81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" name="Picture 3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5561013"/>
            <a:ext cx="1271588" cy="12969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46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2667000"/>
            <a:ext cx="14636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2"/>
          <p:cNvPicPr>
            <a:picLocks noChangeAspect="1" noChangeArrowheads="1"/>
          </p:cNvPicPr>
          <p:nvPr/>
        </p:nvPicPr>
        <p:blipFill>
          <a:blip r:embed="rId15" cstate="print"/>
          <a:srcRect l="2148" t="8345"/>
          <a:stretch>
            <a:fillRect/>
          </a:stretch>
        </p:blipFill>
        <p:spPr bwMode="auto">
          <a:xfrm>
            <a:off x="4267200" y="3352800"/>
            <a:ext cx="1905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" name="Group 11"/>
          <p:cNvGrpSpPr>
            <a:grpSpLocks/>
          </p:cNvGrpSpPr>
          <p:nvPr/>
        </p:nvGrpSpPr>
        <p:grpSpPr bwMode="auto">
          <a:xfrm>
            <a:off x="4267200" y="4495800"/>
            <a:ext cx="1752600" cy="1524000"/>
            <a:chOff x="336" y="2352"/>
            <a:chExt cx="960" cy="816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336" y="2352"/>
              <a:ext cx="960" cy="81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3" descr="flux_tubes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" y="2400"/>
              <a:ext cx="864" cy="765"/>
            </a:xfrm>
            <a:prstGeom prst="rect">
              <a:avLst/>
            </a:prstGeom>
            <a:noFill/>
          </p:spPr>
        </p:pic>
      </p:grpSp>
      <p:sp>
        <p:nvSpPr>
          <p:cNvPr id="51" name="TextBox 50"/>
          <p:cNvSpPr txBox="1"/>
          <p:nvPr/>
        </p:nvSpPr>
        <p:spPr>
          <a:xfrm>
            <a:off x="228600" y="3899118"/>
            <a:ext cx="3886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Two years ago (QM09)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 gave a talk with my prediction.  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The “death” of the ridge and shoulders.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143000"/>
            <a:ext cx="5029200" cy="434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9715" y="115669"/>
            <a:ext cx="852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So what about the “Ridge” and “Shoulders”?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066800"/>
            <a:ext cx="4458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PHENIX </a:t>
            </a:r>
            <a:r>
              <a:rPr lang="en-US" sz="2800" dirty="0" err="1" smtClean="0"/>
              <a:t>Au+Au</a:t>
            </a:r>
            <a:r>
              <a:rPr lang="en-US" sz="2800" dirty="0" smtClean="0"/>
              <a:t> 0-20% Central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914400"/>
            <a:ext cx="3810000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Black points</a:t>
            </a:r>
          </a:p>
          <a:p>
            <a:pPr algn="ctr"/>
            <a:r>
              <a:rPr lang="en-US" sz="2800" dirty="0" smtClean="0"/>
              <a:t>PHENIX published with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background modulation and ZYAM.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Red points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(NOT PHENIX OFFICIAL)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Use AMPT v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/v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ratio and include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and v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 background modulation.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Calculation by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A. </a:t>
            </a:r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Adare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14" y="5791200"/>
            <a:ext cx="8723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FF00"/>
                </a:solidFill>
              </a:rPr>
              <a:t>Dominant ridge and shoulders will be gone.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Detailed careful analysis needs v</a:t>
            </a:r>
            <a:r>
              <a:rPr lang="en-US" sz="2800" baseline="-250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</a:rPr>
              <a:t> … v</a:t>
            </a:r>
            <a:r>
              <a:rPr lang="en-US" sz="2800" baseline="-25000" dirty="0" smtClean="0">
                <a:solidFill>
                  <a:srgbClr val="FFFF00"/>
                </a:solidFill>
              </a:rPr>
              <a:t>5</a:t>
            </a:r>
            <a:r>
              <a:rPr lang="en-US" sz="2800" dirty="0" smtClean="0">
                <a:solidFill>
                  <a:srgbClr val="FFFF00"/>
                </a:solidFill>
              </a:rPr>
              <a:t> and method checks.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r="452"/>
          <a:stretch>
            <a:fillRect/>
          </a:stretch>
        </p:blipFill>
        <p:spPr bwMode="auto">
          <a:xfrm>
            <a:off x="228600" y="1524000"/>
            <a:ext cx="4800600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85801"/>
            <a:ext cx="6172200" cy="476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6937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What if we crank up the energy?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334780"/>
            <a:ext cx="8474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Use </a:t>
            </a:r>
            <a:r>
              <a:rPr lang="en-US" sz="2800" dirty="0" err="1" smtClean="0">
                <a:solidFill>
                  <a:srgbClr val="FFFF00"/>
                </a:solidFill>
              </a:rPr>
              <a:t>Romatschke’s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u="sng" dirty="0" smtClean="0">
                <a:solidFill>
                  <a:srgbClr val="FFFF00"/>
                </a:solidFill>
              </a:rPr>
              <a:t>publicly</a:t>
            </a:r>
            <a:r>
              <a:rPr lang="en-US" sz="2800" dirty="0" smtClean="0">
                <a:solidFill>
                  <a:srgbClr val="FFFF00"/>
                </a:solidFill>
              </a:rPr>
              <a:t> available viscous hydro code…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46693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Bill </a:t>
            </a:r>
            <a:r>
              <a:rPr lang="en-US" sz="2800" dirty="0" err="1" smtClean="0">
                <a:solidFill>
                  <a:schemeClr val="bg1"/>
                </a:solidFill>
              </a:rPr>
              <a:t>Zajc</a:t>
            </a:r>
            <a:r>
              <a:rPr lang="en-US" sz="2800" dirty="0" smtClean="0">
                <a:solidFill>
                  <a:schemeClr val="bg1"/>
                </a:solidFill>
              </a:rPr>
              <a:t>, Ian Bearden and I wondered what is required to get this remarkable agreement (arXiv:1102.0680).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885765" cy="5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17127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Q1:  How much does a constant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600" dirty="0" smtClean="0">
                <a:solidFill>
                  <a:schemeClr val="bg1"/>
                </a:solidFill>
              </a:rPr>
              <a:t>/s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need to change to get a 5% change in v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676400"/>
            <a:ext cx="397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rgbClr val="FFFF00"/>
                </a:solidFill>
              </a:rPr>
              <a:t>/s) ~ 20%  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~ 5%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143780"/>
            <a:ext cx="40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chemeClr val="bg1"/>
                </a:solidFill>
              </a:rPr>
              <a:t>/s) ~ 40%  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~10%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600980"/>
            <a:ext cx="4090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chemeClr val="bg1"/>
                </a:solidFill>
              </a:rPr>
              <a:t>/s) ~ 100%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~25%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3320058"/>
            <a:ext cx="3581400" cy="338554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Always take ratios. 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What looks like little difference at low </a:t>
            </a:r>
            <a:r>
              <a:rPr lang="en-US" sz="2800" dirty="0" err="1" smtClean="0">
                <a:solidFill>
                  <a:schemeClr val="tx2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2800" dirty="0" smtClean="0">
                <a:solidFill>
                  <a:schemeClr val="tx2"/>
                </a:solidFill>
              </a:rPr>
              <a:t>, turns out to be very sensitive (and where experiments have the smallest uncertainties).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200"/>
            <a:ext cx="92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Q2:  How does v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change for initial T = 420 </a:t>
            </a:r>
            <a:r>
              <a:rPr lang="en-US" sz="3200" dirty="0" err="1" smtClean="0">
                <a:solidFill>
                  <a:schemeClr val="bg1"/>
                </a:solidFill>
              </a:rPr>
              <a:t>MeV</a:t>
            </a:r>
            <a:r>
              <a:rPr lang="en-US" sz="3200" dirty="0" smtClean="0">
                <a:solidFill>
                  <a:schemeClr val="bg1"/>
                </a:solidFill>
              </a:rPr>
              <a:t> (LHC) and T = 340 </a:t>
            </a:r>
            <a:r>
              <a:rPr lang="en-US" sz="3200" dirty="0" err="1" smtClean="0">
                <a:solidFill>
                  <a:schemeClr val="bg1"/>
                </a:solidFill>
              </a:rPr>
              <a:t>MeV</a:t>
            </a:r>
            <a:r>
              <a:rPr lang="en-US" sz="3200" dirty="0" smtClean="0">
                <a:solidFill>
                  <a:schemeClr val="bg1"/>
                </a:solidFill>
              </a:rPr>
              <a:t> (RHIC)?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49892"/>
          <a:stretch>
            <a:fillRect/>
          </a:stretch>
        </p:blipFill>
        <p:spPr bwMode="auto">
          <a:xfrm>
            <a:off x="173709" y="1143000"/>
            <a:ext cx="493169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1143000"/>
            <a:ext cx="3886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Black = all hadrons</a:t>
            </a:r>
          </a:p>
          <a:p>
            <a:r>
              <a:rPr lang="en-US" sz="1400" dirty="0" smtClean="0"/>
              <a:t> </a:t>
            </a:r>
          </a:p>
          <a:p>
            <a:pPr algn="ctr"/>
            <a:r>
              <a:rPr lang="en-US" sz="2800" dirty="0" smtClean="0"/>
              <a:t>Very similar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(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) except larger viscous effects for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&gt; 3 </a:t>
            </a:r>
            <a:r>
              <a:rPr lang="en-US" sz="2800" dirty="0" err="1" smtClean="0"/>
              <a:t>GeV</a:t>
            </a:r>
            <a:r>
              <a:rPr lang="en-US" sz="2800" dirty="0" smtClean="0"/>
              <a:t>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3352800"/>
            <a:ext cx="388620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Blue = protons</a:t>
            </a:r>
          </a:p>
          <a:p>
            <a:r>
              <a:rPr lang="en-US" sz="900" dirty="0" smtClean="0">
                <a:solidFill>
                  <a:schemeClr val="tx2"/>
                </a:solidFill>
              </a:rPr>
              <a:t> 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difference for 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2800" dirty="0" smtClean="0">
                <a:solidFill>
                  <a:schemeClr val="tx2"/>
                </a:solidFill>
              </a:rPr>
              <a:t>) due to larger radial boost at LHC temperatures. </a:t>
            </a:r>
          </a:p>
          <a:p>
            <a:pPr algn="ctr"/>
            <a:r>
              <a:rPr lang="en-US" sz="1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800" i="1" u="sng" dirty="0" smtClean="0">
                <a:solidFill>
                  <a:schemeClr val="tx2"/>
                </a:solidFill>
              </a:rPr>
              <a:t>Solid prediction.</a:t>
            </a:r>
          </a:p>
          <a:p>
            <a:r>
              <a:rPr lang="en-US" sz="1000" dirty="0" smtClean="0">
                <a:solidFill>
                  <a:schemeClr val="tx2"/>
                </a:solidFill>
              </a:rPr>
              <a:t> </a:t>
            </a:r>
          </a:p>
          <a:p>
            <a:endParaRPr lang="en-US" sz="1000" dirty="0" smtClean="0">
              <a:solidFill>
                <a:schemeClr val="tx2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Previously noted with ideal hydrodynamics by </a:t>
            </a:r>
            <a:r>
              <a:rPr lang="en-US" sz="2000" dirty="0" err="1" smtClean="0">
                <a:solidFill>
                  <a:schemeClr val="tx2"/>
                </a:solidFill>
              </a:rPr>
              <a:t>Kestin</a:t>
            </a:r>
            <a:r>
              <a:rPr lang="en-US" sz="2000" dirty="0" smtClean="0">
                <a:solidFill>
                  <a:schemeClr val="tx2"/>
                </a:solidFill>
              </a:rPr>
              <a:t>, Heinz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640" y="1447800"/>
            <a:ext cx="169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LHC  = Solid</a:t>
            </a:r>
          </a:p>
          <a:p>
            <a:pPr algn="ctr"/>
            <a:r>
              <a:rPr lang="en-US" sz="2400" dirty="0" smtClean="0"/>
              <a:t>RHIC = Dash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1479" y="4495800"/>
            <a:ext cx="210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Ratio RHIC/LHC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3325" y="76200"/>
            <a:ext cx="6625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J/</a:t>
            </a:r>
            <a:r>
              <a:rPr lang="en-US" sz="3600" u="sng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3600" u="sng" dirty="0" smtClean="0">
                <a:solidFill>
                  <a:schemeClr val="bg1"/>
                </a:solidFill>
              </a:rPr>
              <a:t> Modifications in p-A Reactions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-152400" y="1828800"/>
            <a:ext cx="838200" cy="9144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66800" y="1143000"/>
            <a:ext cx="3886200" cy="6248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447800" y="22098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905000" y="1752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590800" y="2133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0" y="22098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438400" y="1752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657600" y="17526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276600" y="20574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971800" y="19812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962400" y="2209800"/>
            <a:ext cx="635799" cy="801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8600" y="2360612"/>
            <a:ext cx="1828800" cy="1588"/>
          </a:xfrm>
          <a:prstGeom prst="straightConnector1">
            <a:avLst/>
          </a:prstGeom>
          <a:ln w="53975" cmpd="sng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0" y="2133600"/>
            <a:ext cx="318655" cy="394855"/>
          </a:xfrm>
          <a:custGeom>
            <a:avLst/>
            <a:gdLst>
              <a:gd name="connsiteX0" fmla="*/ 0 w 2978728"/>
              <a:gd name="connsiteY0" fmla="*/ 1293091 h 1293091"/>
              <a:gd name="connsiteX1" fmla="*/ 554182 w 2978728"/>
              <a:gd name="connsiteY1" fmla="*/ 4618 h 1293091"/>
              <a:gd name="connsiteX2" fmla="*/ 1094510 w 2978728"/>
              <a:gd name="connsiteY2" fmla="*/ 1265381 h 1293091"/>
              <a:gd name="connsiteX3" fmla="*/ 1565564 w 2978728"/>
              <a:gd name="connsiteY3" fmla="*/ 4618 h 1293091"/>
              <a:gd name="connsiteX4" fmla="*/ 2022764 w 2978728"/>
              <a:gd name="connsiteY4" fmla="*/ 1293091 h 1293091"/>
              <a:gd name="connsiteX5" fmla="*/ 2452255 w 2978728"/>
              <a:gd name="connsiteY5" fmla="*/ 4618 h 1293091"/>
              <a:gd name="connsiteX6" fmla="*/ 2978728 w 2978728"/>
              <a:gd name="connsiteY6" fmla="*/ 1265381 h 1293091"/>
              <a:gd name="connsiteX7" fmla="*/ 2978728 w 2978728"/>
              <a:gd name="connsiteY7" fmla="*/ 1265381 h 12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8" h="1293091">
                <a:moveTo>
                  <a:pt x="0" y="1293091"/>
                </a:moveTo>
                <a:cubicBezTo>
                  <a:pt x="185882" y="651163"/>
                  <a:pt x="371764" y="9236"/>
                  <a:pt x="554182" y="4618"/>
                </a:cubicBezTo>
                <a:cubicBezTo>
                  <a:pt x="736600" y="0"/>
                  <a:pt x="925946" y="1265381"/>
                  <a:pt x="1094510" y="1265381"/>
                </a:cubicBezTo>
                <a:cubicBezTo>
                  <a:pt x="1263074" y="1265381"/>
                  <a:pt x="1410855" y="0"/>
                  <a:pt x="1565564" y="4618"/>
                </a:cubicBezTo>
                <a:cubicBezTo>
                  <a:pt x="1720273" y="9236"/>
                  <a:pt x="1874982" y="1293091"/>
                  <a:pt x="2022764" y="1293091"/>
                </a:cubicBezTo>
                <a:cubicBezTo>
                  <a:pt x="2170546" y="1293091"/>
                  <a:pt x="2292928" y="9236"/>
                  <a:pt x="2452255" y="4618"/>
                </a:cubicBezTo>
                <a:cubicBezTo>
                  <a:pt x="2611582" y="0"/>
                  <a:pt x="2978728" y="1265381"/>
                  <a:pt x="2978728" y="1265381"/>
                </a:cubicBezTo>
                <a:lnTo>
                  <a:pt x="2978728" y="1265381"/>
                </a:lnTo>
              </a:path>
            </a:pathLst>
          </a:cu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81200" y="2133600"/>
            <a:ext cx="318655" cy="394855"/>
          </a:xfrm>
          <a:custGeom>
            <a:avLst/>
            <a:gdLst>
              <a:gd name="connsiteX0" fmla="*/ 0 w 2978728"/>
              <a:gd name="connsiteY0" fmla="*/ 1293091 h 1293091"/>
              <a:gd name="connsiteX1" fmla="*/ 554182 w 2978728"/>
              <a:gd name="connsiteY1" fmla="*/ 4618 h 1293091"/>
              <a:gd name="connsiteX2" fmla="*/ 1094510 w 2978728"/>
              <a:gd name="connsiteY2" fmla="*/ 1265381 h 1293091"/>
              <a:gd name="connsiteX3" fmla="*/ 1565564 w 2978728"/>
              <a:gd name="connsiteY3" fmla="*/ 4618 h 1293091"/>
              <a:gd name="connsiteX4" fmla="*/ 2022764 w 2978728"/>
              <a:gd name="connsiteY4" fmla="*/ 1293091 h 1293091"/>
              <a:gd name="connsiteX5" fmla="*/ 2452255 w 2978728"/>
              <a:gd name="connsiteY5" fmla="*/ 4618 h 1293091"/>
              <a:gd name="connsiteX6" fmla="*/ 2978728 w 2978728"/>
              <a:gd name="connsiteY6" fmla="*/ 1265381 h 1293091"/>
              <a:gd name="connsiteX7" fmla="*/ 2978728 w 2978728"/>
              <a:gd name="connsiteY7" fmla="*/ 1265381 h 12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8" h="1293091">
                <a:moveTo>
                  <a:pt x="0" y="1293091"/>
                </a:moveTo>
                <a:cubicBezTo>
                  <a:pt x="185882" y="651163"/>
                  <a:pt x="371764" y="9236"/>
                  <a:pt x="554182" y="4618"/>
                </a:cubicBezTo>
                <a:cubicBezTo>
                  <a:pt x="736600" y="0"/>
                  <a:pt x="925946" y="1265381"/>
                  <a:pt x="1094510" y="1265381"/>
                </a:cubicBezTo>
                <a:cubicBezTo>
                  <a:pt x="1263074" y="1265381"/>
                  <a:pt x="1410855" y="0"/>
                  <a:pt x="1565564" y="4618"/>
                </a:cubicBezTo>
                <a:cubicBezTo>
                  <a:pt x="1720273" y="9236"/>
                  <a:pt x="1874982" y="1293091"/>
                  <a:pt x="2022764" y="1293091"/>
                </a:cubicBezTo>
                <a:cubicBezTo>
                  <a:pt x="2170546" y="1293091"/>
                  <a:pt x="2292928" y="9236"/>
                  <a:pt x="2452255" y="4618"/>
                </a:cubicBezTo>
                <a:cubicBezTo>
                  <a:pt x="2611582" y="0"/>
                  <a:pt x="2978728" y="1265381"/>
                  <a:pt x="2978728" y="1265381"/>
                </a:cubicBezTo>
                <a:lnTo>
                  <a:pt x="2978728" y="1265381"/>
                </a:lnTo>
              </a:path>
            </a:pathLst>
          </a:cu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80973" y="997089"/>
            <a:ext cx="36868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gluon-gluon </a:t>
            </a:r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 c </a:t>
            </a:r>
            <a:r>
              <a:rPr lang="en-US" sz="2400" dirty="0" err="1" smtClean="0">
                <a:solidFill>
                  <a:srgbClr val="FFFF00"/>
                </a:solidFill>
                <a:sym typeface="Wingdings" pitchFamily="2" charset="2"/>
              </a:rPr>
              <a:t>c</a:t>
            </a:r>
            <a:endParaRPr lang="en-US" sz="2400" dirty="0" smtClean="0">
              <a:solidFill>
                <a:srgbClr val="FFFF00"/>
              </a:solidFill>
              <a:sym typeface="Wingdings" pitchFamily="2" charset="2"/>
            </a:endParaRPr>
          </a:p>
          <a:p>
            <a:pPr algn="ctr"/>
            <a:endParaRPr lang="en-US" sz="2400" dirty="0" smtClean="0">
              <a:solidFill>
                <a:srgbClr val="FFFF00"/>
              </a:solidFill>
              <a:sym typeface="Wingdings" pitchFamily="2" charset="2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c </a:t>
            </a:r>
            <a:r>
              <a:rPr lang="en-US" sz="2400" dirty="0" err="1" smtClean="0">
                <a:solidFill>
                  <a:srgbClr val="FFFF00"/>
                </a:solidFill>
                <a:sym typeface="Wingdings" pitchFamily="2" charset="2"/>
              </a:rPr>
              <a:t>c</a:t>
            </a:r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 evolves to J/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y</a:t>
            </a:r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 on 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a timescale of 0.3 fm/c</a:t>
            </a:r>
          </a:p>
          <a:p>
            <a:pPr algn="ctr"/>
            <a:endParaRPr lang="en-US" sz="2400" dirty="0" smtClean="0">
              <a:solidFill>
                <a:srgbClr val="FFFF00"/>
              </a:solidFill>
              <a:sym typeface="Wingdings" pitchFamily="2" charset="2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At RHIC energies, the J/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y</a:t>
            </a:r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 forms outside the Lorentz contracted nucleus</a:t>
            </a:r>
          </a:p>
          <a:p>
            <a:endParaRPr lang="en-US" sz="2400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sz="2400" u="sng" dirty="0" smtClean="0">
                <a:solidFill>
                  <a:schemeClr val="bg1"/>
                </a:solidFill>
                <a:sym typeface="Wingdings" pitchFamily="2" charset="2"/>
              </a:rPr>
              <a:t>Simplest modifications</a:t>
            </a:r>
          </a:p>
          <a:p>
            <a:pPr marL="514350" indent="-514350" algn="ctr"/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1. Shadowing </a:t>
            </a:r>
            <a:r>
              <a:rPr lang="en-US" sz="2400" dirty="0" err="1" smtClean="0">
                <a:solidFill>
                  <a:schemeClr val="bg1"/>
                </a:solidFill>
                <a:sym typeface="Wingdings" pitchFamily="2" charset="2"/>
              </a:rPr>
              <a:t>nPDF</a:t>
            </a:r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 changes initial charm pair production.</a:t>
            </a:r>
          </a:p>
          <a:p>
            <a:pPr marL="514350" indent="-514350" algn="ctr"/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2. Breakup of charm pair</a:t>
            </a:r>
          </a:p>
          <a:p>
            <a:pPr marL="514350" indent="-514350" algn="ctr"/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	in nucleus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3429000" y="990600"/>
            <a:ext cx="381000" cy="26670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48200" y="16002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J/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229600" y="1143000"/>
            <a:ext cx="1524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72200" y="1828800"/>
            <a:ext cx="1524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 rot="5400000" flipV="1">
            <a:off x="2762250" y="1581150"/>
            <a:ext cx="571501" cy="3352802"/>
          </a:xfrm>
          <a:prstGeom prst="rightBrace">
            <a:avLst>
              <a:gd name="adj1" fmla="val 21167"/>
              <a:gd name="adj2" fmla="val 5133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90600" y="34290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Longitudinal </a:t>
            </a:r>
          </a:p>
          <a:p>
            <a:pPr algn="ctr"/>
            <a:r>
              <a:rPr lang="en-US" sz="3600" dirty="0" smtClean="0"/>
              <a:t>thickness </a:t>
            </a:r>
            <a:r>
              <a:rPr lang="en-US" sz="3600" dirty="0" smtClean="0">
                <a:latin typeface="Symbol" pitchFamily="18" charset="2"/>
              </a:rPr>
              <a:t>L</a:t>
            </a:r>
            <a:r>
              <a:rPr lang="en-US" sz="3600" dirty="0" smtClean="0"/>
              <a:t>(</a:t>
            </a:r>
            <a:r>
              <a:rPr lang="en-US" sz="3600" dirty="0" err="1" smtClean="0"/>
              <a:t>r</a:t>
            </a:r>
            <a:r>
              <a:rPr lang="en-US" sz="2000" dirty="0" err="1" smtClean="0"/>
              <a:t>T</a:t>
            </a:r>
            <a:r>
              <a:rPr lang="en-US" sz="3600" dirty="0" smtClean="0"/>
              <a:t>) dictates the physics</a:t>
            </a:r>
          </a:p>
        </p:txBody>
      </p:sp>
      <p:sp>
        <p:nvSpPr>
          <p:cNvPr id="24" name="Freeform 23"/>
          <p:cNvSpPr/>
          <p:nvPr/>
        </p:nvSpPr>
        <p:spPr>
          <a:xfrm>
            <a:off x="1524000" y="2133600"/>
            <a:ext cx="3124200" cy="533400"/>
          </a:xfrm>
          <a:custGeom>
            <a:avLst/>
            <a:gdLst>
              <a:gd name="connsiteX0" fmla="*/ 0 w 2978728"/>
              <a:gd name="connsiteY0" fmla="*/ 1293091 h 1293091"/>
              <a:gd name="connsiteX1" fmla="*/ 554182 w 2978728"/>
              <a:gd name="connsiteY1" fmla="*/ 4618 h 1293091"/>
              <a:gd name="connsiteX2" fmla="*/ 1094510 w 2978728"/>
              <a:gd name="connsiteY2" fmla="*/ 1265381 h 1293091"/>
              <a:gd name="connsiteX3" fmla="*/ 1565564 w 2978728"/>
              <a:gd name="connsiteY3" fmla="*/ 4618 h 1293091"/>
              <a:gd name="connsiteX4" fmla="*/ 2022764 w 2978728"/>
              <a:gd name="connsiteY4" fmla="*/ 1293091 h 1293091"/>
              <a:gd name="connsiteX5" fmla="*/ 2452255 w 2978728"/>
              <a:gd name="connsiteY5" fmla="*/ 4618 h 1293091"/>
              <a:gd name="connsiteX6" fmla="*/ 2978728 w 2978728"/>
              <a:gd name="connsiteY6" fmla="*/ 1265381 h 1293091"/>
              <a:gd name="connsiteX7" fmla="*/ 2978728 w 2978728"/>
              <a:gd name="connsiteY7" fmla="*/ 1265381 h 129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8" h="1293091">
                <a:moveTo>
                  <a:pt x="0" y="1293091"/>
                </a:moveTo>
                <a:cubicBezTo>
                  <a:pt x="185882" y="651163"/>
                  <a:pt x="371764" y="9236"/>
                  <a:pt x="554182" y="4618"/>
                </a:cubicBezTo>
                <a:cubicBezTo>
                  <a:pt x="736600" y="0"/>
                  <a:pt x="925946" y="1265381"/>
                  <a:pt x="1094510" y="1265381"/>
                </a:cubicBezTo>
                <a:cubicBezTo>
                  <a:pt x="1263074" y="1265381"/>
                  <a:pt x="1410855" y="0"/>
                  <a:pt x="1565564" y="4618"/>
                </a:cubicBezTo>
                <a:cubicBezTo>
                  <a:pt x="1720273" y="9236"/>
                  <a:pt x="1874982" y="1293091"/>
                  <a:pt x="2022764" y="1293091"/>
                </a:cubicBezTo>
                <a:cubicBezTo>
                  <a:pt x="2170546" y="1293091"/>
                  <a:pt x="2292928" y="9236"/>
                  <a:pt x="2452255" y="4618"/>
                </a:cubicBezTo>
                <a:cubicBezTo>
                  <a:pt x="2611582" y="0"/>
                  <a:pt x="2978728" y="1265381"/>
                  <a:pt x="2978728" y="1265381"/>
                </a:cubicBezTo>
                <a:lnTo>
                  <a:pt x="2978728" y="1265381"/>
                </a:ln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rot="10800000" flipV="1">
            <a:off x="609598" y="2362200"/>
            <a:ext cx="457201" cy="1981200"/>
          </a:xfrm>
          <a:prstGeom prst="rightBrace">
            <a:avLst>
              <a:gd name="adj1" fmla="val 21167"/>
              <a:gd name="adj2" fmla="val 51337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8685" y="3048000"/>
            <a:ext cx="53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r</a:t>
            </a:r>
            <a:r>
              <a:rPr lang="en-US" sz="4000" baseline="-25000" dirty="0" err="1" smtClean="0">
                <a:solidFill>
                  <a:schemeClr val="bg1"/>
                </a:solidFill>
              </a:rPr>
              <a:t>T</a:t>
            </a:r>
            <a:endParaRPr lang="en-US" sz="4000" baseline="-25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30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502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-1041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Q3:  What if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is larger for T &gt; 340 </a:t>
            </a:r>
            <a:r>
              <a:rPr lang="en-US" sz="3200" dirty="0" err="1" smtClean="0">
                <a:solidFill>
                  <a:schemeClr val="bg1"/>
                </a:solidFill>
              </a:rPr>
              <a:t>MeV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(just the range sampled at the LHC in early times)?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1260187"/>
            <a:ext cx="3810000" cy="52168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Consider case I: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 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1/4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(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all T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)</a:t>
            </a:r>
          </a:p>
          <a:p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Consider case II: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1/4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(T&lt;340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MeV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2/4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(T&gt;340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MeV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Symbol" pitchFamily="18" charset="2"/>
              </a:rPr>
              <a:t> </a:t>
            </a:r>
          </a:p>
          <a:p>
            <a:pPr algn="ctr"/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No change in v</a:t>
            </a:r>
            <a:r>
              <a:rPr lang="en-US" sz="2800" b="1" u="sng" baseline="-250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en-US" sz="2800" b="1" u="sng" dirty="0" err="1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2800" b="1" u="sng" baseline="-25000" dirty="0" err="1" smtClean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)!</a:t>
            </a:r>
          </a:p>
          <a:p>
            <a:r>
              <a:rPr lang="en-US" sz="90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Earliest LHC time not effected by factor 2 change in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/s.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181600" y="1905000"/>
            <a:ext cx="3886200" cy="2438400"/>
            <a:chOff x="304800" y="3048000"/>
            <a:chExt cx="2971800" cy="2057400"/>
          </a:xfrm>
        </p:grpSpPr>
        <p:sp>
          <p:nvSpPr>
            <p:cNvPr id="34" name="Rectangle 33"/>
            <p:cNvSpPr/>
            <p:nvPr/>
          </p:nvSpPr>
          <p:spPr>
            <a:xfrm>
              <a:off x="304800" y="3048000"/>
              <a:ext cx="2971800" cy="2057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457202" y="3276600"/>
              <a:ext cx="2590800" cy="1828800"/>
              <a:chOff x="457200" y="3276600"/>
              <a:chExt cx="1495160" cy="182880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776241" y="4648200"/>
                <a:ext cx="1155970" cy="158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 flipH="1" flipV="1">
                <a:off x="242317" y="4115070"/>
                <a:ext cx="1066800" cy="104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731173" y="4643735"/>
                <a:ext cx="2211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T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4683" y="3276600"/>
                <a:ext cx="352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Symbol" pitchFamily="18" charset="2"/>
                  </a:rPr>
                  <a:t>h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/s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76241" y="4191000"/>
                <a:ext cx="1055451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76241" y="4114800"/>
                <a:ext cx="552855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1138596" y="3924300"/>
                <a:ext cx="38100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329096" y="3733800"/>
                <a:ext cx="502596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128058" y="4572000"/>
                <a:ext cx="327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340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208" y="4035623"/>
                <a:ext cx="3522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1/4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57200" y="3620869"/>
                <a:ext cx="3522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2/4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</a:p>
            </p:txBody>
          </p:sp>
        </p:grpSp>
      </p:grpSp>
      <p:sp>
        <p:nvSpPr>
          <p:cNvPr id="47" name="Freeform 46"/>
          <p:cNvSpPr/>
          <p:nvPr/>
        </p:nvSpPr>
        <p:spPr>
          <a:xfrm>
            <a:off x="605367" y="4889500"/>
            <a:ext cx="4423833" cy="177800"/>
          </a:xfrm>
          <a:custGeom>
            <a:avLst/>
            <a:gdLst>
              <a:gd name="connsiteX0" fmla="*/ 182033 w 4423833"/>
              <a:gd name="connsiteY0" fmla="*/ 177800 h 177800"/>
              <a:gd name="connsiteX1" fmla="*/ 245533 w 4423833"/>
              <a:gd name="connsiteY1" fmla="*/ 152400 h 177800"/>
              <a:gd name="connsiteX2" fmla="*/ 1655233 w 4423833"/>
              <a:gd name="connsiteY2" fmla="*/ 88900 h 177800"/>
              <a:gd name="connsiteX3" fmla="*/ 4423833 w 4423833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3833" h="177800">
                <a:moveTo>
                  <a:pt x="182033" y="177800"/>
                </a:moveTo>
                <a:cubicBezTo>
                  <a:pt x="91016" y="172508"/>
                  <a:pt x="0" y="167217"/>
                  <a:pt x="245533" y="152400"/>
                </a:cubicBezTo>
                <a:cubicBezTo>
                  <a:pt x="491066" y="137583"/>
                  <a:pt x="1655233" y="88900"/>
                  <a:pt x="1655233" y="88900"/>
                </a:cubicBezTo>
                <a:lnTo>
                  <a:pt x="4423833" y="0"/>
                </a:ln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38200" y="4343400"/>
            <a:ext cx="83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343400" cy="279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t="2631"/>
          <a:stretch>
            <a:fillRect/>
          </a:stretch>
        </p:blipFill>
        <p:spPr bwMode="auto">
          <a:xfrm>
            <a:off x="304801" y="3581400"/>
            <a:ext cx="6629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0"/>
            <a:ext cx="7071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Recent study of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(T) – arXiv:1101.2442</a:t>
            </a:r>
          </a:p>
        </p:txBody>
      </p:sp>
      <p:sp>
        <p:nvSpPr>
          <p:cNvPr id="9" name="Right Brace 8"/>
          <p:cNvSpPr/>
          <p:nvPr/>
        </p:nvSpPr>
        <p:spPr>
          <a:xfrm>
            <a:off x="3200400" y="1828800"/>
            <a:ext cx="609600" cy="896877"/>
          </a:xfrm>
          <a:prstGeom prst="rightBrace">
            <a:avLst>
              <a:gd name="adj1" fmla="val 8333"/>
              <a:gd name="adj2" fmla="val 13636"/>
            </a:avLst>
          </a:prstGeom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0" y="762000"/>
            <a:ext cx="5334000" cy="24083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Factor 10 increase in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/s results in 15% reduction in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at </a:t>
            </a:r>
            <a:r>
              <a:rPr lang="en-US" sz="2800" dirty="0" err="1" smtClean="0">
                <a:solidFill>
                  <a:srgbClr val="FF0000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 = 2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r>
              <a:rPr lang="en-US" sz="2800" dirty="0" smtClean="0">
                <a:solidFill>
                  <a:srgbClr val="FF0000"/>
                </a:solidFill>
              </a:rPr>
              <a:t>/c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Seems consistent with my finding that a factor of 2 for T&gt;340 </a:t>
            </a:r>
            <a:r>
              <a:rPr lang="en-US" sz="2800" dirty="0" err="1" smtClean="0">
                <a:solidFill>
                  <a:srgbClr val="FF0000"/>
                </a:solidFill>
              </a:rPr>
              <a:t>MeV</a:t>
            </a:r>
            <a:r>
              <a:rPr lang="en-US" sz="2800" dirty="0" smtClean="0">
                <a:solidFill>
                  <a:srgbClr val="FF0000"/>
                </a:solidFill>
              </a:rPr>
              <a:t> has almost no effect.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" y="534412"/>
            <a:ext cx="899160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Conclusion that RHIC v</a:t>
            </a:r>
            <a:r>
              <a:rPr lang="en-US" sz="32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is dominated by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/s below </a:t>
            </a:r>
            <a:r>
              <a:rPr lang="en-US" sz="3200" dirty="0" err="1" smtClean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and LHC v</a:t>
            </a:r>
            <a:r>
              <a:rPr lang="en-US" sz="32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by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/s above </a:t>
            </a:r>
            <a:r>
              <a:rPr lang="en-US" sz="3200" dirty="0" err="1" smtClean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seems an unlikely fine tuning problem.   </a:t>
            </a:r>
          </a:p>
          <a:p>
            <a:pPr algn="ctr"/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In fact, if one takes the ratios, the green-dash curve fails to describe the differences.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1676"/>
            <a:ext cx="5867400" cy="528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-76200"/>
            <a:ext cx="7193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Viscous Hydrodynamics + </a:t>
            </a:r>
            <a:r>
              <a:rPr lang="en-US" sz="3200" dirty="0" err="1" smtClean="0">
                <a:solidFill>
                  <a:schemeClr val="bg1"/>
                </a:solidFill>
              </a:rPr>
              <a:t>Hadron</a:t>
            </a:r>
            <a:r>
              <a:rPr lang="en-US" sz="3200" dirty="0" smtClean="0">
                <a:solidFill>
                  <a:schemeClr val="bg1"/>
                </a:solidFill>
              </a:rPr>
              <a:t> Cascade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Fixed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case for QGP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1061621"/>
            <a:ext cx="2819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LHC needs larger QGP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FF00"/>
                </a:solidFill>
              </a:rPr>
              <a:t>/s to get the same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800" dirty="0" smtClean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However, the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FF00"/>
                </a:solidFill>
              </a:rPr>
              <a:t>/s in the same T range at RHIC cannot be different.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Fine tuning problem again.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78714"/>
            <a:ext cx="3272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Song </a:t>
            </a:r>
            <a:r>
              <a:rPr lang="en-US" sz="2000" i="1" dirty="0" smtClean="0">
                <a:solidFill>
                  <a:schemeClr val="bg1"/>
                </a:solidFill>
              </a:rPr>
              <a:t>et al.,</a:t>
            </a:r>
            <a:r>
              <a:rPr lang="en-US" sz="2000" dirty="0" smtClean="0">
                <a:solidFill>
                  <a:schemeClr val="bg1"/>
                </a:solidFill>
              </a:rPr>
              <a:t>arXiv:1103.2380v2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IMG_0055"/>
          <p:cNvPicPr>
            <a:picLocks noChangeAspect="1" noChangeArrowheads="1"/>
          </p:cNvPicPr>
          <p:nvPr/>
        </p:nvPicPr>
        <p:blipFill>
          <a:blip r:embed="rId2" cstate="print"/>
          <a:srcRect r="16551" b="9166"/>
          <a:stretch>
            <a:fillRect/>
          </a:stretch>
        </p:blipFill>
        <p:spPr bwMode="auto">
          <a:xfrm>
            <a:off x="3733800" y="2971800"/>
            <a:ext cx="266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22" t="25197" r="39894" b="27374"/>
          <a:stretch>
            <a:fillRect/>
          </a:stretch>
        </p:blipFill>
        <p:spPr bwMode="auto">
          <a:xfrm>
            <a:off x="6496050" y="3429000"/>
            <a:ext cx="27241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685800"/>
            <a:ext cx="9144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0"/>
            <a:ext cx="620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Another Class of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600" dirty="0" smtClean="0">
                <a:solidFill>
                  <a:schemeClr val="bg1"/>
                </a:solidFill>
              </a:rPr>
              <a:t>/s Constraints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0" y="1247001"/>
            <a:ext cx="9144000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47800" y="609600"/>
            <a:ext cx="561243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u="sng" dirty="0">
                <a:solidFill>
                  <a:schemeClr val="tx1"/>
                </a:solidFill>
              </a:rPr>
              <a:t>“Does </a:t>
            </a:r>
            <a:r>
              <a:rPr lang="en-US" sz="3200" u="sng" dirty="0"/>
              <a:t>the Charm </a:t>
            </a:r>
            <a:r>
              <a:rPr lang="en-US" sz="3200" u="sng" dirty="0">
                <a:solidFill>
                  <a:schemeClr val="tx1"/>
                </a:solidFill>
              </a:rPr>
              <a:t>Flow at RHIC?”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4" cstate="print"/>
          <a:srcRect l="14285" t="24814" r="25143" b="69994"/>
          <a:stretch>
            <a:fillRect/>
          </a:stretch>
        </p:blipFill>
        <p:spPr bwMode="auto">
          <a:xfrm>
            <a:off x="152400" y="1219200"/>
            <a:ext cx="8763000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2951162"/>
            <a:ext cx="3590209" cy="39068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2400" y="19050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Flow of charm and beauty quarks may yet  provide the best constraints.  PHENIX Silicon Detector now operational.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279509" y="2971800"/>
            <a:ext cx="5864491" cy="1778007"/>
            <a:chOff x="3279509" y="2971800"/>
            <a:chExt cx="5864491" cy="1778007"/>
          </a:xfrm>
        </p:grpSpPr>
        <p:sp>
          <p:nvSpPr>
            <p:cNvPr id="19" name="Right Arrow 18"/>
            <p:cNvSpPr/>
            <p:nvPr/>
          </p:nvSpPr>
          <p:spPr>
            <a:xfrm rot="8030936">
              <a:off x="5045948" y="3911607"/>
              <a:ext cx="1143000" cy="53340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79509" y="2971800"/>
              <a:ext cx="5864491" cy="954107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10 Gigabit link Data Collection system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Colorado effort led by Mike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McCumber</a:t>
              </a:r>
              <a:endParaRPr lang="en-US" sz="2800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5782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PHENIX Decadal Plan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Major Upgrade Proposed Extending into EIC Era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267200" cy="28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405743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911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http://www.phenix.bnl.gov/phenix/WWW/docs/decadal/2010/phenix_decadal10_full_refs.pdf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330005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We are interested in feedback, suggestions, involvement.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2400" y="-15240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</a:rPr>
              <a:t>Summary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Deviations from smooth geometry have major impact in all areas of heavy ion physics</a:t>
            </a:r>
          </a:p>
        </p:txBody>
      </p:sp>
      <p:pic>
        <p:nvPicPr>
          <p:cNvPr id="6" name="Picture 4" descr="lumpy_wBoxSmo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39862"/>
            <a:ext cx="6019800" cy="5494338"/>
          </a:xfrm>
          <a:prstGeom prst="rect">
            <a:avLst/>
          </a:prstGeom>
          <a:noFill/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495800" y="4860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648200" y="4784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648200" y="4632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343400" y="45561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419600" y="4479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343400" y="4251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495800" y="4098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800600" y="4098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800600" y="3870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4572000" y="3184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267200" y="3260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3962400" y="3260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3733800" y="3489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3733800" y="3336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3886200" y="3260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657600" y="3108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3505200" y="3336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3505200" y="3565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657600" y="37941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3962400" y="3565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4038600" y="3641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3962400" y="3870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3886200" y="37941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3886200" y="3870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3733800" y="4022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3810000" y="4098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886200" y="4327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733800" y="4479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810000" y="4479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810000" y="4860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3886200" y="5013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962400" y="49371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4114800" y="4860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3962400" y="4708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962400" y="45561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0"/>
          <p:cNvSpPr>
            <a:spLocks noChangeArrowheads="1"/>
          </p:cNvSpPr>
          <p:nvPr/>
        </p:nvSpPr>
        <p:spPr bwMode="auto">
          <a:xfrm>
            <a:off x="4114800" y="4479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1"/>
          <p:cNvSpPr>
            <a:spLocks noChangeArrowheads="1"/>
          </p:cNvSpPr>
          <p:nvPr/>
        </p:nvSpPr>
        <p:spPr bwMode="auto">
          <a:xfrm>
            <a:off x="4267200" y="4403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4267200" y="4327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4419600" y="4022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4495800" y="3489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4343400" y="3565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6"/>
          <p:cNvSpPr>
            <a:spLocks noChangeArrowheads="1"/>
          </p:cNvSpPr>
          <p:nvPr/>
        </p:nvSpPr>
        <p:spPr bwMode="auto">
          <a:xfrm>
            <a:off x="4191000" y="34131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4191000" y="3641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48"/>
          <p:cNvSpPr>
            <a:spLocks noChangeArrowheads="1"/>
          </p:cNvSpPr>
          <p:nvPr/>
        </p:nvSpPr>
        <p:spPr bwMode="auto">
          <a:xfrm>
            <a:off x="4343400" y="3803650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4572000" y="3870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4724400" y="3994150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1"/>
          <p:cNvSpPr>
            <a:spLocks noChangeArrowheads="1"/>
          </p:cNvSpPr>
          <p:nvPr/>
        </p:nvSpPr>
        <p:spPr bwMode="auto">
          <a:xfrm>
            <a:off x="4648200" y="3870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4191000" y="4251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3"/>
          <p:cNvSpPr>
            <a:spLocks noChangeArrowheads="1"/>
          </p:cNvSpPr>
          <p:nvPr/>
        </p:nvSpPr>
        <p:spPr bwMode="auto">
          <a:xfrm>
            <a:off x="4343400" y="4022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4"/>
          <p:cNvSpPr>
            <a:spLocks noChangeArrowheads="1"/>
          </p:cNvSpPr>
          <p:nvPr/>
        </p:nvSpPr>
        <p:spPr bwMode="auto">
          <a:xfrm>
            <a:off x="4191000" y="4098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5"/>
          <p:cNvSpPr>
            <a:spLocks noChangeArrowheads="1"/>
          </p:cNvSpPr>
          <p:nvPr/>
        </p:nvSpPr>
        <p:spPr bwMode="auto">
          <a:xfrm>
            <a:off x="4038600" y="43275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6"/>
          <p:cNvSpPr>
            <a:spLocks noChangeArrowheads="1"/>
          </p:cNvSpPr>
          <p:nvPr/>
        </p:nvSpPr>
        <p:spPr bwMode="auto">
          <a:xfrm>
            <a:off x="4038600" y="3870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4267200" y="3717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4343400" y="4403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4114800" y="42513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Oval 60"/>
          <p:cNvSpPr>
            <a:spLocks noChangeArrowheads="1"/>
          </p:cNvSpPr>
          <p:nvPr/>
        </p:nvSpPr>
        <p:spPr bwMode="auto">
          <a:xfrm>
            <a:off x="4343400" y="36417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4343400" y="3717925"/>
            <a:ext cx="228600" cy="228600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371600"/>
            <a:ext cx="67297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>
                <a:solidFill>
                  <a:schemeClr val="bg1"/>
                </a:solidFill>
              </a:rPr>
              <a:t>EXTRAS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3470" y="3429000"/>
            <a:ext cx="50305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4114800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Far too much J/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2800" dirty="0" smtClean="0">
                <a:solidFill>
                  <a:schemeClr val="bg1"/>
                </a:solidFill>
              </a:rPr>
              <a:t> suppression.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Less suppression at forward rapidity.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685925"/>
            <a:ext cx="7168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Cold nuclear matter effects linear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in thickness….</a:t>
            </a:r>
          </a:p>
          <a:p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Should confront </a:t>
            </a:r>
            <a:r>
              <a:rPr lang="en-US" sz="2800" dirty="0" err="1" smtClean="0">
                <a:solidFill>
                  <a:schemeClr val="bg1"/>
                </a:solidFill>
                <a:sym typeface="Wingdings" pitchFamily="2" charset="2"/>
              </a:rPr>
              <a:t>dAu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 data…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525" y="2295525"/>
            <a:ext cx="47148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 b="76870"/>
          <a:stretch>
            <a:fillRect/>
          </a:stretch>
        </p:blipFill>
        <p:spPr bwMode="auto">
          <a:xfrm>
            <a:off x="219075" y="76200"/>
            <a:ext cx="870585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5073" y="981372"/>
            <a:ext cx="5897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J. </a:t>
            </a:r>
            <a:r>
              <a:rPr lang="en-US" sz="2400" dirty="0" err="1" smtClean="0"/>
              <a:t>Uphoff</a:t>
            </a:r>
            <a:r>
              <a:rPr lang="en-US" sz="2400" dirty="0" smtClean="0"/>
              <a:t>, K. Zhou, O. </a:t>
            </a:r>
            <a:r>
              <a:rPr lang="en-US" sz="2400" dirty="0" err="1" smtClean="0"/>
              <a:t>Fochler</a:t>
            </a:r>
            <a:r>
              <a:rPr lang="en-US" sz="2400" dirty="0" smtClean="0"/>
              <a:t>, Z. </a:t>
            </a:r>
            <a:r>
              <a:rPr lang="en-US" sz="2400" dirty="0" err="1" smtClean="0"/>
              <a:t>Xu</a:t>
            </a:r>
            <a:r>
              <a:rPr lang="en-US" sz="2400" dirty="0" smtClean="0"/>
              <a:t>, C. Greiner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14450"/>
            <a:ext cx="46482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1" y="762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Q4:  If the initial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is </a:t>
            </a:r>
            <a:r>
              <a:rPr lang="en-US" sz="2800" dirty="0" err="1" smtClean="0">
                <a:solidFill>
                  <a:schemeClr val="bg1"/>
                </a:solidFill>
              </a:rPr>
              <a:t>Glauber</a:t>
            </a:r>
            <a:r>
              <a:rPr lang="en-US" sz="2800" dirty="0" smtClean="0">
                <a:solidFill>
                  <a:schemeClr val="bg1"/>
                </a:solidFill>
              </a:rPr>
              <a:t>, does that predict a change in v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) as a function of colliding energy?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1295400"/>
            <a:ext cx="39624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Glauber</a:t>
            </a: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predicts a 5% change from RHIC (200 </a:t>
            </a:r>
            <a:r>
              <a:rPr lang="en-US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GeV</a:t>
            </a: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) to LHC and a 10% change for RHIC (39 </a:t>
            </a:r>
            <a:r>
              <a:rPr lang="en-US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GeV</a:t>
            </a: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).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Color Glass Condensate has an even smaller energy dependence.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That was puzzling to me since saturation effects should be larger for the lower-x </a:t>
            </a:r>
            <a:r>
              <a:rPr lang="en-US" sz="2800" dirty="0" err="1" smtClean="0">
                <a:solidFill>
                  <a:srgbClr val="FFFF00"/>
                </a:solidFill>
              </a:rPr>
              <a:t>partons</a:t>
            </a:r>
            <a:r>
              <a:rPr lang="en-US" sz="2800" dirty="0" smtClean="0">
                <a:solidFill>
                  <a:srgbClr val="FFFF00"/>
                </a:solidFill>
              </a:rPr>
              <a:t> at LHC.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r="50647"/>
          <a:stretch>
            <a:fillRect/>
          </a:stretch>
        </p:blipFill>
        <p:spPr bwMode="auto">
          <a:xfrm>
            <a:off x="228600" y="1219200"/>
            <a:ext cx="47244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9353"/>
          <a:stretch>
            <a:fillRect/>
          </a:stretch>
        </p:blipFill>
        <p:spPr bwMode="auto">
          <a:xfrm>
            <a:off x="152400" y="1219200"/>
            <a:ext cx="4905202" cy="53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181600" y="152400"/>
            <a:ext cx="3756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deuteron-Au </a:t>
            </a:r>
            <a:r>
              <a:rPr lang="en-US" sz="3200" dirty="0">
                <a:solidFill>
                  <a:schemeClr val="bg1"/>
                </a:solidFill>
              </a:rPr>
              <a:t>collision</a:t>
            </a: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2362200" y="228600"/>
            <a:ext cx="838200" cy="388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2590800" y="685800"/>
            <a:ext cx="3048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2438400" y="1676400"/>
            <a:ext cx="3048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819400" y="1828800"/>
            <a:ext cx="3048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76200" y="2286000"/>
            <a:ext cx="52578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76200" y="1371600"/>
            <a:ext cx="52578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927100" y="990600"/>
            <a:ext cx="711200" cy="838200"/>
          </a:xfrm>
          <a:custGeom>
            <a:avLst/>
            <a:gdLst/>
            <a:ahLst/>
            <a:cxnLst>
              <a:cxn ang="0">
                <a:pos x="424" y="0"/>
              </a:cxn>
              <a:cxn ang="0">
                <a:pos x="184" y="48"/>
              </a:cxn>
              <a:cxn ang="0">
                <a:pos x="424" y="288"/>
              </a:cxn>
              <a:cxn ang="0">
                <a:pos x="40" y="336"/>
              </a:cxn>
              <a:cxn ang="0">
                <a:pos x="184" y="528"/>
              </a:cxn>
            </a:cxnLst>
            <a:rect l="0" t="0" r="r" b="b"/>
            <a:pathLst>
              <a:path w="448" h="528">
                <a:moveTo>
                  <a:pt x="424" y="0"/>
                </a:moveTo>
                <a:cubicBezTo>
                  <a:pt x="304" y="0"/>
                  <a:pt x="184" y="0"/>
                  <a:pt x="184" y="48"/>
                </a:cubicBezTo>
                <a:cubicBezTo>
                  <a:pt x="184" y="96"/>
                  <a:pt x="448" y="240"/>
                  <a:pt x="424" y="288"/>
                </a:cubicBezTo>
                <a:cubicBezTo>
                  <a:pt x="400" y="336"/>
                  <a:pt x="80" y="296"/>
                  <a:pt x="40" y="336"/>
                </a:cubicBezTo>
                <a:cubicBezTo>
                  <a:pt x="0" y="376"/>
                  <a:pt x="92" y="452"/>
                  <a:pt x="184" y="528"/>
                </a:cubicBezTo>
              </a:path>
            </a:pathLst>
          </a:custGeom>
          <a:noFill/>
          <a:ln w="57150" cmpd="sng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5181600" y="1371600"/>
            <a:ext cx="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330964" y="1524000"/>
            <a:ext cx="2060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b = event </a:t>
            </a:r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impact </a:t>
            </a:r>
            <a:r>
              <a:rPr lang="en-US" sz="2000" dirty="0">
                <a:solidFill>
                  <a:srgbClr val="FFFF00"/>
                </a:solidFill>
              </a:rPr>
              <a:t>parameter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3429000" y="2057400"/>
            <a:ext cx="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971800" y="2057400"/>
            <a:ext cx="9906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590800" y="1905000"/>
            <a:ext cx="13716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2743200" y="91440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3581400" y="1905000"/>
            <a:ext cx="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3733800" y="914400"/>
            <a:ext cx="0" cy="137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3962400" y="1752600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r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(1,2,3)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990600" y="1752600"/>
            <a:ext cx="381000" cy="381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1524000" y="685800"/>
            <a:ext cx="381000" cy="381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2971800"/>
            <a:ext cx="4419599" cy="36779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PHENIX collected a high statistics d-Au @ 200 </a:t>
            </a:r>
            <a:r>
              <a:rPr lang="en-US" sz="2800" dirty="0" err="1" smtClean="0">
                <a:solidFill>
                  <a:schemeClr val="bg1"/>
                </a:solidFill>
              </a:rPr>
              <a:t>GeV</a:t>
            </a:r>
            <a:r>
              <a:rPr lang="en-US" sz="2800" dirty="0" smtClean="0">
                <a:solidFill>
                  <a:schemeClr val="bg1"/>
                </a:solidFill>
              </a:rPr>
              <a:t> data set in 2008.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Using multiplicity in Beam-Beam Counter (3.1 &lt;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 &lt; 3.9) we select on d-Au centrality, then use </a:t>
            </a:r>
            <a:r>
              <a:rPr lang="en-US" sz="2800" dirty="0" err="1" smtClean="0">
                <a:solidFill>
                  <a:schemeClr val="bg1"/>
                </a:solidFill>
              </a:rPr>
              <a:t>Glauber</a:t>
            </a:r>
            <a:r>
              <a:rPr lang="en-US" sz="2800" dirty="0" smtClean="0">
                <a:solidFill>
                  <a:schemeClr val="bg1"/>
                </a:solidFill>
              </a:rPr>
              <a:t> MC to determine </a:t>
            </a:r>
            <a:r>
              <a:rPr lang="en-US" sz="2800" dirty="0" err="1" smtClean="0">
                <a:solidFill>
                  <a:schemeClr val="bg1"/>
                </a:solidFill>
              </a:rPr>
              <a:t>r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 distributions.</a:t>
            </a:r>
          </a:p>
        </p:txBody>
      </p: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2" cstate="print"/>
          <a:srcRect l="5460"/>
          <a:stretch>
            <a:fillRect/>
          </a:stretch>
        </p:blipFill>
        <p:spPr bwMode="auto">
          <a:xfrm>
            <a:off x="4419600" y="2971800"/>
            <a:ext cx="4724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6554714" y="2971800"/>
            <a:ext cx="2436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 PHENIX arxiv:1010.1246v1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029200" y="3352800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L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dirty="0" err="1" smtClean="0">
                <a:latin typeface="+mj-lt"/>
              </a:rPr>
              <a:t>r</a:t>
            </a:r>
            <a:r>
              <a:rPr lang="en-US" sz="2800" baseline="-25000" dirty="0" err="1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29600" y="53340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95850" y="3771900"/>
            <a:ext cx="3962400" cy="2628900"/>
          </a:xfrm>
          <a:custGeom>
            <a:avLst/>
            <a:gdLst>
              <a:gd name="connsiteX0" fmla="*/ 0 w 3962400"/>
              <a:gd name="connsiteY0" fmla="*/ 0 h 2628900"/>
              <a:gd name="connsiteX1" fmla="*/ 628650 w 3962400"/>
              <a:gd name="connsiteY1" fmla="*/ 95250 h 2628900"/>
              <a:gd name="connsiteX2" fmla="*/ 1162050 w 3962400"/>
              <a:gd name="connsiteY2" fmla="*/ 285750 h 2628900"/>
              <a:gd name="connsiteX3" fmla="*/ 1809750 w 3962400"/>
              <a:gd name="connsiteY3" fmla="*/ 857250 h 2628900"/>
              <a:gd name="connsiteX4" fmla="*/ 2286000 w 3962400"/>
              <a:gd name="connsiteY4" fmla="*/ 1600200 h 2628900"/>
              <a:gd name="connsiteX5" fmla="*/ 2628900 w 3962400"/>
              <a:gd name="connsiteY5" fmla="*/ 2228850 h 2628900"/>
              <a:gd name="connsiteX6" fmla="*/ 2876550 w 3962400"/>
              <a:gd name="connsiteY6" fmla="*/ 2438400 h 2628900"/>
              <a:gd name="connsiteX7" fmla="*/ 3067050 w 3962400"/>
              <a:gd name="connsiteY7" fmla="*/ 2571750 h 2628900"/>
              <a:gd name="connsiteX8" fmla="*/ 3962400 w 3962400"/>
              <a:gd name="connsiteY8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2400" h="2628900">
                <a:moveTo>
                  <a:pt x="0" y="0"/>
                </a:moveTo>
                <a:cubicBezTo>
                  <a:pt x="217487" y="23812"/>
                  <a:pt x="434975" y="47625"/>
                  <a:pt x="628650" y="95250"/>
                </a:cubicBezTo>
                <a:cubicBezTo>
                  <a:pt x="822325" y="142875"/>
                  <a:pt x="965200" y="158750"/>
                  <a:pt x="1162050" y="285750"/>
                </a:cubicBezTo>
                <a:cubicBezTo>
                  <a:pt x="1358900" y="412750"/>
                  <a:pt x="1622425" y="638175"/>
                  <a:pt x="1809750" y="857250"/>
                </a:cubicBezTo>
                <a:cubicBezTo>
                  <a:pt x="1997075" y="1076325"/>
                  <a:pt x="2149475" y="1371600"/>
                  <a:pt x="2286000" y="1600200"/>
                </a:cubicBezTo>
                <a:cubicBezTo>
                  <a:pt x="2422525" y="1828800"/>
                  <a:pt x="2530475" y="2089150"/>
                  <a:pt x="2628900" y="2228850"/>
                </a:cubicBezTo>
                <a:cubicBezTo>
                  <a:pt x="2727325" y="2368550"/>
                  <a:pt x="2803525" y="2381250"/>
                  <a:pt x="2876550" y="2438400"/>
                </a:cubicBezTo>
                <a:cubicBezTo>
                  <a:pt x="2949575" y="2495550"/>
                  <a:pt x="2886075" y="2540000"/>
                  <a:pt x="3067050" y="2571750"/>
                </a:cubicBezTo>
                <a:cubicBezTo>
                  <a:pt x="3248025" y="2603500"/>
                  <a:pt x="3605212" y="2616200"/>
                  <a:pt x="3962400" y="2628900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953000" y="3784600"/>
            <a:ext cx="3968750" cy="2682875"/>
          </a:xfrm>
          <a:custGeom>
            <a:avLst/>
            <a:gdLst>
              <a:gd name="connsiteX0" fmla="*/ 0 w 3968750"/>
              <a:gd name="connsiteY0" fmla="*/ 2597150 h 2682875"/>
              <a:gd name="connsiteX1" fmla="*/ 628650 w 3968750"/>
              <a:gd name="connsiteY1" fmla="*/ 2559050 h 2682875"/>
              <a:gd name="connsiteX2" fmla="*/ 1352550 w 3968750"/>
              <a:gd name="connsiteY2" fmla="*/ 2235200 h 2682875"/>
              <a:gd name="connsiteX3" fmla="*/ 1885950 w 3968750"/>
              <a:gd name="connsiteY3" fmla="*/ 996950 h 2682875"/>
              <a:gd name="connsiteX4" fmla="*/ 2095500 w 3968750"/>
              <a:gd name="connsiteY4" fmla="*/ 311150 h 2682875"/>
              <a:gd name="connsiteX5" fmla="*/ 2305050 w 3968750"/>
              <a:gd name="connsiteY5" fmla="*/ 6350 h 2682875"/>
              <a:gd name="connsiteX6" fmla="*/ 2533650 w 3968750"/>
              <a:gd name="connsiteY6" fmla="*/ 273050 h 2682875"/>
              <a:gd name="connsiteX7" fmla="*/ 2762250 w 3968750"/>
              <a:gd name="connsiteY7" fmla="*/ 1377950 h 2682875"/>
              <a:gd name="connsiteX8" fmla="*/ 3124200 w 3968750"/>
              <a:gd name="connsiteY8" fmla="*/ 2235200 h 2682875"/>
              <a:gd name="connsiteX9" fmla="*/ 3314700 w 3968750"/>
              <a:gd name="connsiteY9" fmla="*/ 2463800 h 2682875"/>
              <a:gd name="connsiteX10" fmla="*/ 3867150 w 3968750"/>
              <a:gd name="connsiteY10" fmla="*/ 2654300 h 2682875"/>
              <a:gd name="connsiteX11" fmla="*/ 3924300 w 3968750"/>
              <a:gd name="connsiteY11" fmla="*/ 2635250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68750" h="2682875">
                <a:moveTo>
                  <a:pt x="0" y="2597150"/>
                </a:moveTo>
                <a:lnTo>
                  <a:pt x="628650" y="2559050"/>
                </a:lnTo>
                <a:cubicBezTo>
                  <a:pt x="854075" y="2498725"/>
                  <a:pt x="1143000" y="2495550"/>
                  <a:pt x="1352550" y="2235200"/>
                </a:cubicBezTo>
                <a:cubicBezTo>
                  <a:pt x="1562100" y="1974850"/>
                  <a:pt x="1762125" y="1317625"/>
                  <a:pt x="1885950" y="996950"/>
                </a:cubicBezTo>
                <a:cubicBezTo>
                  <a:pt x="2009775" y="676275"/>
                  <a:pt x="2025650" y="476250"/>
                  <a:pt x="2095500" y="311150"/>
                </a:cubicBezTo>
                <a:cubicBezTo>
                  <a:pt x="2165350" y="146050"/>
                  <a:pt x="2232025" y="12700"/>
                  <a:pt x="2305050" y="6350"/>
                </a:cubicBezTo>
                <a:cubicBezTo>
                  <a:pt x="2378075" y="0"/>
                  <a:pt x="2457450" y="44450"/>
                  <a:pt x="2533650" y="273050"/>
                </a:cubicBezTo>
                <a:cubicBezTo>
                  <a:pt x="2609850" y="501650"/>
                  <a:pt x="2663825" y="1050925"/>
                  <a:pt x="2762250" y="1377950"/>
                </a:cubicBezTo>
                <a:cubicBezTo>
                  <a:pt x="2860675" y="1704975"/>
                  <a:pt x="3032125" y="2054225"/>
                  <a:pt x="3124200" y="2235200"/>
                </a:cubicBezTo>
                <a:cubicBezTo>
                  <a:pt x="3216275" y="2416175"/>
                  <a:pt x="3190875" y="2393950"/>
                  <a:pt x="3314700" y="2463800"/>
                </a:cubicBezTo>
                <a:cubicBezTo>
                  <a:pt x="3438525" y="2533650"/>
                  <a:pt x="3765550" y="2625725"/>
                  <a:pt x="3867150" y="2654300"/>
                </a:cubicBezTo>
                <a:cubicBezTo>
                  <a:pt x="3968750" y="2682875"/>
                  <a:pt x="3946525" y="2659062"/>
                  <a:pt x="3924300" y="2635250"/>
                </a:cubicBezTo>
              </a:path>
            </a:pathLst>
          </a:custGeom>
          <a:solidFill>
            <a:srgbClr val="FF33CC">
              <a:alpha val="52000"/>
            </a:srgbClr>
          </a:solidFill>
          <a:ln>
            <a:solidFill>
              <a:schemeClr val="accent1">
                <a:shade val="95000"/>
                <a:satMod val="10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895850" y="3768725"/>
            <a:ext cx="4000500" cy="2679700"/>
          </a:xfrm>
          <a:custGeom>
            <a:avLst/>
            <a:gdLst>
              <a:gd name="connsiteX0" fmla="*/ 0 w 4000500"/>
              <a:gd name="connsiteY0" fmla="*/ 2632075 h 2679700"/>
              <a:gd name="connsiteX1" fmla="*/ 476250 w 4000500"/>
              <a:gd name="connsiteY1" fmla="*/ 1412875 h 2679700"/>
              <a:gd name="connsiteX2" fmla="*/ 857250 w 4000500"/>
              <a:gd name="connsiteY2" fmla="*/ 517525 h 2679700"/>
              <a:gd name="connsiteX3" fmla="*/ 1200150 w 4000500"/>
              <a:gd name="connsiteY3" fmla="*/ 79375 h 2679700"/>
              <a:gd name="connsiteX4" fmla="*/ 1466850 w 4000500"/>
              <a:gd name="connsiteY4" fmla="*/ 79375 h 2679700"/>
              <a:gd name="connsiteX5" fmla="*/ 1809750 w 4000500"/>
              <a:gd name="connsiteY5" fmla="*/ 555625 h 2679700"/>
              <a:gd name="connsiteX6" fmla="*/ 2095500 w 4000500"/>
              <a:gd name="connsiteY6" fmla="*/ 1412875 h 2679700"/>
              <a:gd name="connsiteX7" fmla="*/ 2438400 w 4000500"/>
              <a:gd name="connsiteY7" fmla="*/ 2212975 h 2679700"/>
              <a:gd name="connsiteX8" fmla="*/ 2667000 w 4000500"/>
              <a:gd name="connsiteY8" fmla="*/ 2498725 h 2679700"/>
              <a:gd name="connsiteX9" fmla="*/ 3048000 w 4000500"/>
              <a:gd name="connsiteY9" fmla="*/ 2651125 h 2679700"/>
              <a:gd name="connsiteX10" fmla="*/ 4000500 w 4000500"/>
              <a:gd name="connsiteY10" fmla="*/ 2670175 h 267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0500" h="2679700">
                <a:moveTo>
                  <a:pt x="0" y="2632075"/>
                </a:moveTo>
                <a:cubicBezTo>
                  <a:pt x="166687" y="2198687"/>
                  <a:pt x="333375" y="1765300"/>
                  <a:pt x="476250" y="1412875"/>
                </a:cubicBezTo>
                <a:cubicBezTo>
                  <a:pt x="619125" y="1060450"/>
                  <a:pt x="736600" y="739775"/>
                  <a:pt x="857250" y="517525"/>
                </a:cubicBezTo>
                <a:cubicBezTo>
                  <a:pt x="977900" y="295275"/>
                  <a:pt x="1098550" y="152400"/>
                  <a:pt x="1200150" y="79375"/>
                </a:cubicBezTo>
                <a:cubicBezTo>
                  <a:pt x="1301750" y="6350"/>
                  <a:pt x="1365250" y="0"/>
                  <a:pt x="1466850" y="79375"/>
                </a:cubicBezTo>
                <a:cubicBezTo>
                  <a:pt x="1568450" y="158750"/>
                  <a:pt x="1704975" y="333375"/>
                  <a:pt x="1809750" y="555625"/>
                </a:cubicBezTo>
                <a:cubicBezTo>
                  <a:pt x="1914525" y="777875"/>
                  <a:pt x="1990725" y="1136650"/>
                  <a:pt x="2095500" y="1412875"/>
                </a:cubicBezTo>
                <a:cubicBezTo>
                  <a:pt x="2200275" y="1689100"/>
                  <a:pt x="2343150" y="2032000"/>
                  <a:pt x="2438400" y="2212975"/>
                </a:cubicBezTo>
                <a:cubicBezTo>
                  <a:pt x="2533650" y="2393950"/>
                  <a:pt x="2565400" y="2425700"/>
                  <a:pt x="2667000" y="2498725"/>
                </a:cubicBezTo>
                <a:cubicBezTo>
                  <a:pt x="2768600" y="2571750"/>
                  <a:pt x="2825750" y="2622550"/>
                  <a:pt x="3048000" y="2651125"/>
                </a:cubicBezTo>
                <a:cubicBezTo>
                  <a:pt x="3270250" y="2679700"/>
                  <a:pt x="3635375" y="2674937"/>
                  <a:pt x="4000500" y="2670175"/>
                </a:cubicBezTo>
              </a:path>
            </a:pathLst>
          </a:custGeom>
          <a:solidFill>
            <a:schemeClr val="tx1">
              <a:alpha val="2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4" grpId="0"/>
      <p:bldP spid="25" grpId="0" animBg="1"/>
      <p:bldP spid="26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98177"/>
            <a:ext cx="4419600" cy="415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228600" y="76200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nucleus is quite lumpy. 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Longitudinal thickness varies event-to-event.</a:t>
            </a: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6259759" y="2065166"/>
            <a:ext cx="838200" cy="388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705600" y="4114800"/>
            <a:ext cx="1306758" cy="7766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rot="21456844">
            <a:off x="5204072" y="1530179"/>
            <a:ext cx="711200" cy="1447800"/>
          </a:xfrm>
          <a:custGeom>
            <a:avLst/>
            <a:gdLst/>
            <a:ahLst/>
            <a:cxnLst>
              <a:cxn ang="0">
                <a:pos x="424" y="0"/>
              </a:cxn>
              <a:cxn ang="0">
                <a:pos x="184" y="48"/>
              </a:cxn>
              <a:cxn ang="0">
                <a:pos x="424" y="288"/>
              </a:cxn>
              <a:cxn ang="0">
                <a:pos x="40" y="336"/>
              </a:cxn>
              <a:cxn ang="0">
                <a:pos x="184" y="528"/>
              </a:cxn>
            </a:cxnLst>
            <a:rect l="0" t="0" r="r" b="b"/>
            <a:pathLst>
              <a:path w="448" h="528">
                <a:moveTo>
                  <a:pt x="424" y="0"/>
                </a:moveTo>
                <a:cubicBezTo>
                  <a:pt x="304" y="0"/>
                  <a:pt x="184" y="0"/>
                  <a:pt x="184" y="48"/>
                </a:cubicBezTo>
                <a:cubicBezTo>
                  <a:pt x="184" y="96"/>
                  <a:pt x="448" y="240"/>
                  <a:pt x="424" y="288"/>
                </a:cubicBezTo>
                <a:cubicBezTo>
                  <a:pt x="400" y="336"/>
                  <a:pt x="80" y="296"/>
                  <a:pt x="40" y="336"/>
                </a:cubicBezTo>
                <a:cubicBezTo>
                  <a:pt x="0" y="376"/>
                  <a:pt x="92" y="452"/>
                  <a:pt x="184" y="528"/>
                </a:cubicBezTo>
              </a:path>
            </a:pathLst>
          </a:custGeom>
          <a:noFill/>
          <a:ln w="57150" cmpd="sng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8012359" y="3131966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8088559" y="3512966"/>
            <a:ext cx="5982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 rot="21456844">
            <a:off x="5269159" y="2903366"/>
            <a:ext cx="381000" cy="381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 rot="21456844">
            <a:off x="5789859" y="1226966"/>
            <a:ext cx="381000" cy="381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8"/>
          <p:cNvSpPr>
            <a:spLocks noChangeArrowheads="1"/>
          </p:cNvSpPr>
          <p:nvPr/>
        </p:nvSpPr>
        <p:spPr bwMode="auto">
          <a:xfrm>
            <a:off x="6640759" y="27509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6488359" y="25985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6793159" y="32081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6335959" y="267476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6335959" y="313196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6335959" y="351296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6412159" y="29795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6793159" y="25985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6335959" y="32843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259759" y="2903366"/>
            <a:ext cx="304800" cy="381000"/>
          </a:xfrm>
          <a:prstGeom prst="ellipse">
            <a:avLst/>
          </a:prstGeom>
          <a:solidFill>
            <a:srgbClr val="22FE2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27"/>
          <p:cNvSpPr>
            <a:spLocks/>
          </p:cNvSpPr>
          <p:nvPr/>
        </p:nvSpPr>
        <p:spPr bwMode="auto">
          <a:xfrm>
            <a:off x="8240959" y="2674766"/>
            <a:ext cx="381000" cy="838200"/>
          </a:xfrm>
          <a:prstGeom prst="rightBrace">
            <a:avLst>
              <a:gd name="adj1" fmla="val 18333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1001" y="5396805"/>
            <a:ext cx="8534400" cy="13849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Thus, calculate the thickness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r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) for each sampled charm pair production point by counting the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number of nucleons in a tube (</a:t>
            </a:r>
            <a:r>
              <a:rPr lang="en-US" sz="2800" dirty="0" err="1" smtClean="0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tube</a:t>
            </a:r>
            <a:r>
              <a:rPr lang="en-US" sz="2800" dirty="0" smtClean="0">
                <a:solidFill>
                  <a:schemeClr val="bg1"/>
                </a:solidFill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5638800"/>
            <a:ext cx="8839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At the center of the nucleus, &lt;</a:t>
            </a:r>
            <a:r>
              <a:rPr lang="en-US" sz="2800" dirty="0" err="1" smtClean="0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tube</a:t>
            </a:r>
            <a:r>
              <a:rPr lang="en-US" sz="2800" dirty="0" smtClean="0">
                <a:solidFill>
                  <a:schemeClr val="bg1"/>
                </a:solidFill>
              </a:rPr>
              <a:t>&gt; ≈ 18 and the </a:t>
            </a:r>
            <a:r>
              <a:rPr lang="en-US" sz="2800" dirty="0" err="1" smtClean="0">
                <a:solidFill>
                  <a:schemeClr val="bg1"/>
                </a:solidFill>
              </a:rPr>
              <a:t>rms</a:t>
            </a:r>
            <a:r>
              <a:rPr lang="en-US" sz="2800" dirty="0" smtClean="0">
                <a:solidFill>
                  <a:schemeClr val="bg1"/>
                </a:solidFill>
              </a:rPr>
              <a:t> ≈ 5.</a:t>
            </a:r>
          </a:p>
          <a:p>
            <a:pPr algn="ctr"/>
            <a:r>
              <a:rPr lang="en-US" sz="2800" i="1" u="sng" dirty="0" smtClean="0">
                <a:solidFill>
                  <a:schemeClr val="bg1"/>
                </a:solidFill>
              </a:rPr>
              <a:t>Never believe any calculation with a smooth nucleus.  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875" t="17708" r="14063" b="14583"/>
          <a:stretch>
            <a:fillRect/>
          </a:stretch>
        </p:blipFill>
        <p:spPr bwMode="auto">
          <a:xfrm>
            <a:off x="1176135" y="152400"/>
            <a:ext cx="682486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4970" y="381000"/>
            <a:ext cx="3244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Glauber</a:t>
            </a:r>
            <a:r>
              <a:rPr lang="en-US" sz="2800" dirty="0" smtClean="0"/>
              <a:t> Monte Carlo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304800"/>
            <a:ext cx="3048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574742" y="813522"/>
            <a:ext cx="150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# in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24825"/>
            <a:ext cx="8073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Nuclear Modified Parton Distribution Functions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1032570"/>
            <a:ext cx="487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EPS09 provides constrained </a:t>
            </a:r>
            <a:r>
              <a:rPr lang="en-US" sz="3200" dirty="0" err="1" smtClean="0">
                <a:solidFill>
                  <a:srgbClr val="FFFF00"/>
                </a:solidFill>
              </a:rPr>
              <a:t>nPDFs</a:t>
            </a:r>
            <a:r>
              <a:rPr lang="en-US" sz="3200" dirty="0" smtClean="0">
                <a:solidFill>
                  <a:srgbClr val="FFFF00"/>
                </a:solidFill>
              </a:rPr>
              <a:t> and with quantified uncertainties.</a:t>
            </a:r>
          </a:p>
          <a:p>
            <a:pPr algn="ctr"/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However, there is </a:t>
            </a:r>
          </a:p>
          <a:p>
            <a:pPr algn="ctr"/>
            <a:r>
              <a:rPr lang="en-US" sz="3200" u="sng" dirty="0" smtClean="0">
                <a:solidFill>
                  <a:srgbClr val="FFFF00"/>
                </a:solidFill>
              </a:rPr>
              <a:t>no </a:t>
            </a:r>
            <a:r>
              <a:rPr lang="en-US" sz="3200" u="sng" dirty="0" smtClean="0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en-US" sz="3200" u="sng" dirty="0" smtClean="0">
                <a:solidFill>
                  <a:srgbClr val="FFFF00"/>
                </a:solidFill>
              </a:rPr>
              <a:t>(</a:t>
            </a:r>
            <a:r>
              <a:rPr lang="en-US" sz="3200" u="sng" dirty="0" err="1" smtClean="0">
                <a:solidFill>
                  <a:srgbClr val="FFFF00"/>
                </a:solidFill>
              </a:rPr>
              <a:t>r</a:t>
            </a:r>
            <a:r>
              <a:rPr lang="en-US" sz="3200" u="sng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3200" u="sng" dirty="0" smtClean="0">
                <a:solidFill>
                  <a:srgbClr val="FFFF00"/>
                </a:solidFill>
              </a:rPr>
              <a:t>) dependence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(only average modification)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006623"/>
            <a:ext cx="82296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Many calculations in the literature assume that the modification is </a:t>
            </a:r>
            <a:r>
              <a:rPr lang="en-US" sz="2800" u="sng" dirty="0" smtClean="0">
                <a:solidFill>
                  <a:schemeClr val="bg1"/>
                </a:solidFill>
              </a:rPr>
              <a:t>linear</a:t>
            </a:r>
            <a:r>
              <a:rPr lang="en-US" sz="2800" dirty="0" smtClean="0">
                <a:solidFill>
                  <a:schemeClr val="bg1"/>
                </a:solidFill>
              </a:rPr>
              <a:t> in the thickness 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What does that look like?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685800"/>
            <a:ext cx="2594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Gluon Modification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8600" y="1219200"/>
            <a:ext cx="849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Modification (M) linear in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) for different average &lt;M&gt;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10"/>
          <a:stretch>
            <a:fillRect/>
          </a:stretch>
        </p:blipFill>
        <p:spPr bwMode="auto">
          <a:xfrm>
            <a:off x="152400" y="2140074"/>
            <a:ext cx="4375150" cy="39828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77415" y="5380334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&lt;M&gt;=0.35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88586" y="2950139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&lt;M&gt;=0.90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75181" y="3367829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&lt;M&gt;=0.80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75181" y="3840367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&lt;M&gt;=0.70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75181" y="4245399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&lt;M&gt;=0.60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75181" y="4650432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88586" y="5110312"/>
            <a:ext cx="11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&lt;M&gt;=0.40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8555" y="5673253"/>
            <a:ext cx="827514" cy="50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r</a:t>
            </a:r>
            <a:r>
              <a:rPr lang="en-US" dirty="0" err="1" smtClean="0"/>
              <a:t>T</a:t>
            </a:r>
            <a:r>
              <a:rPr lang="en-US" dirty="0" smtClean="0"/>
              <a:t> (fm)</a:t>
            </a:r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3054474"/>
            <a:ext cx="4343400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For &lt;M&gt;  ≈ 0.35, one is forced to have a negative value at small </a:t>
            </a:r>
            <a:r>
              <a:rPr lang="en-US" sz="2800" dirty="0" err="1" smtClean="0">
                <a:solidFill>
                  <a:schemeClr val="bg1"/>
                </a:solidFill>
              </a:rPr>
              <a:t>r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800" dirty="0" err="1" smtClean="0">
                <a:solidFill>
                  <a:schemeClr val="bg1"/>
                </a:solidFill>
              </a:rPr>
              <a:t>.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This is unphysical.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Also try other forms…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2521074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0400" y="4883274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L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dirty="0" err="1" smtClean="0">
                <a:latin typeface="+mj-lt"/>
              </a:rPr>
              <a:t>r</a:t>
            </a:r>
            <a:r>
              <a:rPr lang="en-US" sz="2800" baseline="-25000" dirty="0" err="1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)</a:t>
            </a:r>
          </a:p>
        </p:txBody>
      </p:sp>
      <p:sp>
        <p:nvSpPr>
          <p:cNvPr id="20" name="Freeform 19"/>
          <p:cNvSpPr/>
          <p:nvPr/>
        </p:nvSpPr>
        <p:spPr>
          <a:xfrm>
            <a:off x="581891" y="2687329"/>
            <a:ext cx="3768436" cy="3052618"/>
          </a:xfrm>
          <a:custGeom>
            <a:avLst/>
            <a:gdLst>
              <a:gd name="connsiteX0" fmla="*/ 0 w 3768436"/>
              <a:gd name="connsiteY0" fmla="*/ 0 h 3052618"/>
              <a:gd name="connsiteX1" fmla="*/ 471054 w 3768436"/>
              <a:gd name="connsiteY1" fmla="*/ 41563 h 3052618"/>
              <a:gd name="connsiteX2" fmla="*/ 928254 w 3768436"/>
              <a:gd name="connsiteY2" fmla="*/ 221672 h 3052618"/>
              <a:gd name="connsiteX3" fmla="*/ 1537854 w 3768436"/>
              <a:gd name="connsiteY3" fmla="*/ 720436 h 3052618"/>
              <a:gd name="connsiteX4" fmla="*/ 2050473 w 3768436"/>
              <a:gd name="connsiteY4" fmla="*/ 1537854 h 3052618"/>
              <a:gd name="connsiteX5" fmla="*/ 2369127 w 3768436"/>
              <a:gd name="connsiteY5" fmla="*/ 2299854 h 3052618"/>
              <a:gd name="connsiteX6" fmla="*/ 2618509 w 3768436"/>
              <a:gd name="connsiteY6" fmla="*/ 2687781 h 3052618"/>
              <a:gd name="connsiteX7" fmla="*/ 2687782 w 3768436"/>
              <a:gd name="connsiteY7" fmla="*/ 2812472 h 3052618"/>
              <a:gd name="connsiteX8" fmla="*/ 2923309 w 3768436"/>
              <a:gd name="connsiteY8" fmla="*/ 2937163 h 3052618"/>
              <a:gd name="connsiteX9" fmla="*/ 3311236 w 3768436"/>
              <a:gd name="connsiteY9" fmla="*/ 3034145 h 3052618"/>
              <a:gd name="connsiteX10" fmla="*/ 3768436 w 3768436"/>
              <a:gd name="connsiteY10" fmla="*/ 3048000 h 30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8436" h="3052618">
                <a:moveTo>
                  <a:pt x="0" y="0"/>
                </a:moveTo>
                <a:cubicBezTo>
                  <a:pt x="158172" y="2309"/>
                  <a:pt x="316345" y="4618"/>
                  <a:pt x="471054" y="41563"/>
                </a:cubicBezTo>
                <a:cubicBezTo>
                  <a:pt x="625763" y="78508"/>
                  <a:pt x="750454" y="108527"/>
                  <a:pt x="928254" y="221672"/>
                </a:cubicBezTo>
                <a:cubicBezTo>
                  <a:pt x="1106054" y="334817"/>
                  <a:pt x="1350818" y="501072"/>
                  <a:pt x="1537854" y="720436"/>
                </a:cubicBezTo>
                <a:cubicBezTo>
                  <a:pt x="1724891" y="939800"/>
                  <a:pt x="1911928" y="1274618"/>
                  <a:pt x="2050473" y="1537854"/>
                </a:cubicBezTo>
                <a:cubicBezTo>
                  <a:pt x="2189018" y="1801090"/>
                  <a:pt x="2274454" y="2108200"/>
                  <a:pt x="2369127" y="2299854"/>
                </a:cubicBezTo>
                <a:cubicBezTo>
                  <a:pt x="2463800" y="2491509"/>
                  <a:pt x="2565400" y="2602345"/>
                  <a:pt x="2618509" y="2687781"/>
                </a:cubicBezTo>
                <a:cubicBezTo>
                  <a:pt x="2671618" y="2773217"/>
                  <a:pt x="2636982" y="2770908"/>
                  <a:pt x="2687782" y="2812472"/>
                </a:cubicBezTo>
                <a:cubicBezTo>
                  <a:pt x="2738582" y="2854036"/>
                  <a:pt x="2819400" y="2900218"/>
                  <a:pt x="2923309" y="2937163"/>
                </a:cubicBezTo>
                <a:cubicBezTo>
                  <a:pt x="3027218" y="2974108"/>
                  <a:pt x="3170382" y="3015672"/>
                  <a:pt x="3311236" y="3034145"/>
                </a:cubicBezTo>
                <a:cubicBezTo>
                  <a:pt x="3452091" y="3052618"/>
                  <a:pt x="3610263" y="3050309"/>
                  <a:pt x="3768436" y="30480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17006" y="2120964"/>
            <a:ext cx="372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e.g. how many fewer low-x gluons</a:t>
            </a:r>
          </a:p>
        </p:txBody>
      </p:sp>
      <p:sp>
        <p:nvSpPr>
          <p:cNvPr id="22" name="Freeform 21"/>
          <p:cNvSpPr/>
          <p:nvPr/>
        </p:nvSpPr>
        <p:spPr>
          <a:xfrm>
            <a:off x="1001486" y="2651702"/>
            <a:ext cx="3323771" cy="3084286"/>
          </a:xfrm>
          <a:custGeom>
            <a:avLst/>
            <a:gdLst>
              <a:gd name="connsiteX0" fmla="*/ 0 w 3323771"/>
              <a:gd name="connsiteY0" fmla="*/ 3084286 h 3084286"/>
              <a:gd name="connsiteX1" fmla="*/ 595085 w 3323771"/>
              <a:gd name="connsiteY1" fmla="*/ 2852058 h 3084286"/>
              <a:gd name="connsiteX2" fmla="*/ 1059543 w 3323771"/>
              <a:gd name="connsiteY2" fmla="*/ 2460172 h 3084286"/>
              <a:gd name="connsiteX3" fmla="*/ 1524000 w 3323771"/>
              <a:gd name="connsiteY3" fmla="*/ 1748972 h 3084286"/>
              <a:gd name="connsiteX4" fmla="*/ 1901371 w 3323771"/>
              <a:gd name="connsiteY4" fmla="*/ 863601 h 3084286"/>
              <a:gd name="connsiteX5" fmla="*/ 2220685 w 3323771"/>
              <a:gd name="connsiteY5" fmla="*/ 239486 h 3084286"/>
              <a:gd name="connsiteX6" fmla="*/ 2728685 w 3323771"/>
              <a:gd name="connsiteY6" fmla="*/ 36286 h 3084286"/>
              <a:gd name="connsiteX7" fmla="*/ 3323771 w 3323771"/>
              <a:gd name="connsiteY7" fmla="*/ 21772 h 308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3771" h="3084286">
                <a:moveTo>
                  <a:pt x="0" y="3084286"/>
                </a:moveTo>
                <a:cubicBezTo>
                  <a:pt x="209247" y="3020181"/>
                  <a:pt x="418494" y="2956077"/>
                  <a:pt x="595085" y="2852058"/>
                </a:cubicBezTo>
                <a:cubicBezTo>
                  <a:pt x="771676" y="2748039"/>
                  <a:pt x="904724" y="2644020"/>
                  <a:pt x="1059543" y="2460172"/>
                </a:cubicBezTo>
                <a:cubicBezTo>
                  <a:pt x="1214362" y="2276324"/>
                  <a:pt x="1383695" y="2015067"/>
                  <a:pt x="1524000" y="1748972"/>
                </a:cubicBezTo>
                <a:cubicBezTo>
                  <a:pt x="1664305" y="1482877"/>
                  <a:pt x="1785257" y="1115182"/>
                  <a:pt x="1901371" y="863601"/>
                </a:cubicBezTo>
                <a:cubicBezTo>
                  <a:pt x="2017485" y="612020"/>
                  <a:pt x="2082799" y="377372"/>
                  <a:pt x="2220685" y="239486"/>
                </a:cubicBezTo>
                <a:cubicBezTo>
                  <a:pt x="2358571" y="101600"/>
                  <a:pt x="2544838" y="72572"/>
                  <a:pt x="2728685" y="36286"/>
                </a:cubicBezTo>
                <a:cubicBezTo>
                  <a:pt x="2912532" y="0"/>
                  <a:pt x="3118151" y="10886"/>
                  <a:pt x="3323771" y="21772"/>
                </a:cubicBezTo>
              </a:path>
            </a:pathLst>
          </a:cu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l="15178" t="32139" b="34528"/>
          <a:stretch>
            <a:fillRect/>
          </a:stretch>
        </p:blipFill>
        <p:spPr bwMode="auto">
          <a:xfrm>
            <a:off x="4648200" y="2120964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286000" y="152400"/>
            <a:ext cx="4769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</a:rPr>
              <a:t>Geometric Mapping</a:t>
            </a:r>
          </a:p>
        </p:txBody>
      </p:sp>
      <p:sp>
        <p:nvSpPr>
          <p:cNvPr id="25" name="Freeform 24"/>
          <p:cNvSpPr/>
          <p:nvPr/>
        </p:nvSpPr>
        <p:spPr>
          <a:xfrm>
            <a:off x="595745" y="2642819"/>
            <a:ext cx="3768437" cy="902854"/>
          </a:xfrm>
          <a:custGeom>
            <a:avLst/>
            <a:gdLst>
              <a:gd name="connsiteX0" fmla="*/ 0 w 3768437"/>
              <a:gd name="connsiteY0" fmla="*/ 898236 h 902854"/>
              <a:gd name="connsiteX1" fmla="*/ 665019 w 3768437"/>
              <a:gd name="connsiteY1" fmla="*/ 870527 h 902854"/>
              <a:gd name="connsiteX2" fmla="*/ 1565564 w 3768437"/>
              <a:gd name="connsiteY2" fmla="*/ 704272 h 902854"/>
              <a:gd name="connsiteX3" fmla="*/ 2189019 w 3768437"/>
              <a:gd name="connsiteY3" fmla="*/ 357909 h 902854"/>
              <a:gd name="connsiteX4" fmla="*/ 2479964 w 3768437"/>
              <a:gd name="connsiteY4" fmla="*/ 177800 h 902854"/>
              <a:gd name="connsiteX5" fmla="*/ 3006437 w 3768437"/>
              <a:gd name="connsiteY5" fmla="*/ 25400 h 902854"/>
              <a:gd name="connsiteX6" fmla="*/ 3768437 w 3768437"/>
              <a:gd name="connsiteY6" fmla="*/ 25400 h 90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8437" h="902854">
                <a:moveTo>
                  <a:pt x="0" y="898236"/>
                </a:moveTo>
                <a:cubicBezTo>
                  <a:pt x="202046" y="900545"/>
                  <a:pt x="404092" y="902854"/>
                  <a:pt x="665019" y="870527"/>
                </a:cubicBezTo>
                <a:cubicBezTo>
                  <a:pt x="925946" y="838200"/>
                  <a:pt x="1311564" y="789708"/>
                  <a:pt x="1565564" y="704272"/>
                </a:cubicBezTo>
                <a:cubicBezTo>
                  <a:pt x="1819564" y="618836"/>
                  <a:pt x="2036619" y="445654"/>
                  <a:pt x="2189019" y="357909"/>
                </a:cubicBezTo>
                <a:cubicBezTo>
                  <a:pt x="2341419" y="270164"/>
                  <a:pt x="2343728" y="233218"/>
                  <a:pt x="2479964" y="177800"/>
                </a:cubicBezTo>
                <a:cubicBezTo>
                  <a:pt x="2616200" y="122382"/>
                  <a:pt x="2791692" y="50800"/>
                  <a:pt x="3006437" y="25400"/>
                </a:cubicBezTo>
                <a:cubicBezTo>
                  <a:pt x="3221183" y="0"/>
                  <a:pt x="3494810" y="12700"/>
                  <a:pt x="3768437" y="25400"/>
                </a:cubicBezTo>
              </a:path>
            </a:pathLst>
          </a:cu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609600" y="3263964"/>
            <a:ext cx="37338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" y="4635564"/>
            <a:ext cx="3733800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6052</TotalTime>
  <Words>2360</Words>
  <Application>Microsoft Office PowerPoint</Application>
  <PresentationFormat>On-screen Show (4:3)</PresentationFormat>
  <Paragraphs>404</Paragraphs>
  <Slides>48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Office Theme</vt:lpstr>
      <vt:lpstr>Photo Editor Photo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121</cp:revision>
  <dcterms:created xsi:type="dcterms:W3CDTF">2011-04-24T10:36:49Z</dcterms:created>
  <dcterms:modified xsi:type="dcterms:W3CDTF">2011-05-06T06:55:34Z</dcterms:modified>
</cp:coreProperties>
</file>